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93" r:id="rId2"/>
    <p:sldMasterId id="2147483711" r:id="rId3"/>
    <p:sldMasterId id="2147483769" r:id="rId4"/>
    <p:sldMasterId id="2147483853" r:id="rId5"/>
  </p:sldMasterIdLst>
  <p:notesMasterIdLst>
    <p:notesMasterId r:id="rId29"/>
  </p:notesMasterIdLst>
  <p:handoutMasterIdLst>
    <p:handoutMasterId r:id="rId30"/>
  </p:handoutMasterIdLst>
  <p:sldIdLst>
    <p:sldId id="3548" r:id="rId6"/>
    <p:sldId id="3549" r:id="rId7"/>
    <p:sldId id="3545" r:id="rId8"/>
    <p:sldId id="3547" r:id="rId9"/>
    <p:sldId id="3439" r:id="rId10"/>
    <p:sldId id="2737" r:id="rId11"/>
    <p:sldId id="3523" r:id="rId12"/>
    <p:sldId id="3524" r:id="rId13"/>
    <p:sldId id="3525" r:id="rId14"/>
    <p:sldId id="3526" r:id="rId15"/>
    <p:sldId id="3528" r:id="rId16"/>
    <p:sldId id="3550" r:id="rId17"/>
    <p:sldId id="3463" r:id="rId18"/>
    <p:sldId id="3535" r:id="rId19"/>
    <p:sldId id="3557" r:id="rId20"/>
    <p:sldId id="3559" r:id="rId21"/>
    <p:sldId id="258" r:id="rId22"/>
    <p:sldId id="259" r:id="rId23"/>
    <p:sldId id="3563" r:id="rId24"/>
    <p:sldId id="3562" r:id="rId25"/>
    <p:sldId id="3522" r:id="rId26"/>
    <p:sldId id="3546" r:id="rId27"/>
    <p:sldId id="3451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Фетисов" initials="ДФ" lastIdx="0" clrIdx="0"/>
  <p:cmAuthor id="2" name="Дмитрий" initials="Д" lastIdx="1" clrIdx="1">
    <p:extLst>
      <p:ext uri="{19B8F6BF-5375-455C-9EA6-DF929625EA0E}">
        <p15:presenceInfo xmlns:p15="http://schemas.microsoft.com/office/powerpoint/2012/main" userId="Дмитрий" providerId="None"/>
      </p:ext>
    </p:extLst>
  </p:cmAuthor>
  <p:cmAuthor id="3" name="Татьяна Фетисова" initials="ТФ" lastIdx="2" clrIdx="2">
    <p:extLst>
      <p:ext uri="{19B8F6BF-5375-455C-9EA6-DF929625EA0E}">
        <p15:presenceInfo xmlns:p15="http://schemas.microsoft.com/office/powerpoint/2012/main" userId="1eb42aa06a0000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CCECFF"/>
    <a:srgbClr val="FFFF99"/>
    <a:srgbClr val="F9FD49"/>
    <a:srgbClr val="CCFFCC"/>
    <a:srgbClr val="AFFEA4"/>
    <a:srgbClr val="FFCCFF"/>
    <a:srgbClr val="FDE3F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1837" autoAdjust="0"/>
  </p:normalViewPr>
  <p:slideViewPr>
    <p:cSldViewPr>
      <p:cViewPr varScale="1">
        <p:scale>
          <a:sx n="66" d="100"/>
          <a:sy n="66" d="100"/>
        </p:scale>
        <p:origin x="1616" y="32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8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8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1A9A7F0-2B57-4B87-B79F-93C4B152B336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5659" cy="4980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138"/>
            <a:ext cx="2945659" cy="4980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BF47C14-96D3-4849-8AC1-3312EBDC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1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7F12918-D776-47B5-B298-A9698A1CA54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515977D-9A5A-45CA-A236-9BBFF46B9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5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5977D-9A5A-45CA-A236-9BBFF46B9C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34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kpmg.ru/" TargetMode="External"/><Relationship Id="rId2" Type="http://schemas.openxmlformats.org/officeDocument/2006/relationships/image" Target="NUL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kpmg.com/app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91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9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0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73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7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9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8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11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50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44362"/>
          </a:xfrm>
        </p:spPr>
        <p:txBody>
          <a:bodyPr lIns="0" tIns="0" rIns="0" bIns="0"/>
          <a:lstStyle>
            <a:lvl1pPr>
              <a:defRPr sz="1588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548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12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18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54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11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94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89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80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0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1</a:t>
            </a:r>
            <a:br>
              <a:rPr lang="en-US" dirty="0"/>
            </a:br>
            <a:r>
              <a:rPr lang="en-US" dirty="0"/>
              <a:t>singular 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070585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13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/>
              <a:t>Title Slide 2 – </a:t>
            </a:r>
            <a:br>
              <a:rPr lang="en-GB" dirty="0"/>
            </a:br>
            <a:r>
              <a:rPr lang="en-GB" dirty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83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742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3</a:t>
            </a:r>
            <a:br>
              <a:rPr lang="en-GB" dirty="0"/>
            </a:br>
            <a:r>
              <a:rPr lang="en-GB" dirty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206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4</a:t>
            </a:r>
            <a:br>
              <a:rPr lang="en-GB" dirty="0"/>
            </a:br>
            <a:r>
              <a:rPr lang="en-GB" dirty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562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5 – </a:t>
            </a:r>
            <a:br>
              <a:rPr lang="en-GB" dirty="0"/>
            </a:br>
            <a:r>
              <a:rPr lang="en-GB" dirty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326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6</a:t>
            </a:r>
            <a:br>
              <a:rPr lang="en-GB" dirty="0"/>
            </a:br>
            <a:r>
              <a:rPr lang="en-GB" dirty="0"/>
              <a:t>light right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126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9579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98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8458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46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58" y="1177925"/>
            <a:ext cx="403420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67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619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4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541869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344441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470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044523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43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740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99479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75874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638456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1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4" y="3830800"/>
            <a:ext cx="2625231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1" y="3830800"/>
            <a:ext cx="2625231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01626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82255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11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3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137823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97277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77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505245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0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77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63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5277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7873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582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0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0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0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0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3785399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4977002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3785399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4977002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685516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9838805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0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0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0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0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560218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3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01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1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01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19089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98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80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37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2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5753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5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2430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510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143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78" y="1177925"/>
            <a:ext cx="403308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51338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  <a:endParaRPr lang="ru-RU" sz="554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30404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249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"/>
            <a:ext cx="9144000" cy="68569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1" y="820740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062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1" y="2070736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301151" y="6320118"/>
            <a:ext cx="392123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500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76492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29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583999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52403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6029325"/>
            <a:ext cx="6808177" cy="119064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43132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05" y="3061556"/>
            <a:ext cx="1223892" cy="38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/>
        </p:blipFill>
        <p:spPr>
          <a:xfrm>
            <a:off x="1584000" y="3061556"/>
            <a:ext cx="1144860" cy="384049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1580893" y="3560626"/>
            <a:ext cx="1752293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44083">
              <a:defRPr/>
            </a:pPr>
            <a:r>
              <a:rPr lang="en-GB" sz="1015" b="1" kern="0" dirty="0">
                <a:solidFill>
                  <a:srgbClr val="00338D"/>
                </a:solidFill>
                <a:cs typeface="Univers for KPMG"/>
              </a:rPr>
              <a:t>kpmg.ru</a:t>
            </a:r>
          </a:p>
        </p:txBody>
      </p:sp>
      <p:sp>
        <p:nvSpPr>
          <p:cNvPr id="21" name="Rectangle 20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4416587" y="3560626"/>
            <a:ext cx="1143000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15" b="1" kern="0" dirty="0">
                <a:solidFill>
                  <a:srgbClr val="00338D"/>
                </a:solidFill>
                <a:ea typeface="Univers for KPMG" pitchFamily="18" charset="0"/>
                <a:cs typeface="Univers for KPMG"/>
              </a:rPr>
              <a:t>kpmg.com/app</a:t>
            </a:r>
            <a:endParaRPr lang="en-GB" sz="1015" b="1" kern="0" dirty="0">
              <a:solidFill>
                <a:srgbClr val="00338D"/>
              </a:solidFill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val="274056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26.06.2023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88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26.06.2023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468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9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2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2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C3E31E0-32D2-4450-97A1-3D2FED62FF58}" type="slidenum">
              <a:rPr lang="ru-RU" sz="1662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sz="1662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87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B2D350B4-811D-9C49-8D4A-B431FFD45952}" type="slidenum">
              <a:rPr lang="en-US" smtClean="0">
                <a:solidFill>
                  <a:srgbClr val="000000"/>
                </a:solidFill>
              </a:rPr>
              <a:pPr defTabSz="84408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163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296-B8D2-4A4C-BF96-C91CC8DD80E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B8C0-1F1A-4B0A-9967-25E53CDF5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400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296-B8D2-4A4C-BF96-C91CC8DD80E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B8C0-1F1A-4B0A-9967-25E53CDF5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52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296-B8D2-4A4C-BF96-C91CC8DD80E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B8C0-1F1A-4B0A-9967-25E53CDF5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8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078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296-B8D2-4A4C-BF96-C91CC8DD80E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B8C0-1F1A-4B0A-9967-25E53CDF5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909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296-B8D2-4A4C-BF96-C91CC8DD80E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B8C0-1F1A-4B0A-9967-25E53CDF5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27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296-B8D2-4A4C-BF96-C91CC8DD80E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B8C0-1F1A-4B0A-9967-25E53CDF5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532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296-B8D2-4A4C-BF96-C91CC8DD80E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B8C0-1F1A-4B0A-9967-25E53CDF5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68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296-B8D2-4A4C-BF96-C91CC8DD80E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B8C0-1F1A-4B0A-9967-25E53CDF5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78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296-B8D2-4A4C-BF96-C91CC8DD80E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B8C0-1F1A-4B0A-9967-25E53CDF5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234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296-B8D2-4A4C-BF96-C91CC8DD80E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B8C0-1F1A-4B0A-9967-25E53CDF5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373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7296-B8D2-4A4C-BF96-C91CC8DD80E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B8C0-1F1A-4B0A-9967-25E53CDF5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1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3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3578" y="6131859"/>
            <a:ext cx="7996844" cy="15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k object 17"/>
          <p:cNvSpPr/>
          <p:nvPr/>
        </p:nvSpPr>
        <p:spPr>
          <a:xfrm>
            <a:off x="573578" y="915745"/>
            <a:ext cx="7996844" cy="15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k object 18"/>
          <p:cNvSpPr/>
          <p:nvPr/>
        </p:nvSpPr>
        <p:spPr>
          <a:xfrm>
            <a:off x="8174182" y="6233149"/>
            <a:ext cx="346364" cy="4097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581" y="6411604"/>
            <a:ext cx="471574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13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0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1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32225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340" y="1422400"/>
            <a:ext cx="8232223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615" y="6320118"/>
            <a:ext cx="360046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831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831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9" r:id="rId39"/>
  </p:sldLayoutIdLst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4431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08">
          <p15:clr>
            <a:srgbClr val="F26B43"/>
          </p15:clr>
        </p15:guide>
        <p15:guide id="3" pos="5932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061">
          <p15:clr>
            <a:srgbClr val="F26B43"/>
          </p15:clr>
        </p15:guide>
        <p15:guide id="8" pos="317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7296-B8D2-4A4C-BF96-C91CC8DD80E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5B8C0-1F1A-4B0A-9967-25E53CDF5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7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0509216_.xlsx" TargetMode="External"/><Relationship Id="rId3" Type="http://schemas.openxmlformats.org/officeDocument/2006/relationships/hyperlink" Target="0510456_.xlsx" TargetMode="External"/><Relationship Id="rId7" Type="http://schemas.openxmlformats.org/officeDocument/2006/relationships/hyperlink" Target="0509215_&#1073;&#1083;&#1072;&#1085;&#1082;%20&#1087;&#1088;&#1080;&#1084;&#1077;&#1088;&#1099;.XLS" TargetMode="External"/><Relationship Id="rId2" Type="http://schemas.openxmlformats.org/officeDocument/2006/relationships/hyperlink" Target="0510454_.xls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0510463_&#1062;&#1074;&#1077;&#1090;&#1085;&#1086;&#1081;%20&#1073;&#1083;&#1072;&#1085;&#1082;_&#1087;&#1088;&#1080;&#1084;&#1077;&#1088;_&#1040;&#1082;&#1090;%20&#1086;%20&#1088;&#1077;&#1079;&#1091;&#1083;&#1100;&#1090;&#1072;&#1090;&#1072;&#1093;%20&#1080;&#1085;&#1074;&#1077;&#1085;&#1090;&#1072;&#1088;&#1080;&#1079;&#1072;&#1094;&#1080;&#1080;.xlsx" TargetMode="External"/><Relationship Id="rId5" Type="http://schemas.openxmlformats.org/officeDocument/2006/relationships/hyperlink" Target="0510461_&#1041;&#1077;&#1083;&#1099;&#1081;%20&#1073;&#1083;&#1072;&#1085;&#1082;.xlsx" TargetMode="External"/><Relationship Id="rId4" Type="http://schemas.openxmlformats.org/officeDocument/2006/relationships/hyperlink" Target="0510458_.xls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92;.0510466%20&#1073;&#1077;&#1083;&#1099;&#1081;%20&#1073;&#1083;&#1072;&#1085;&#1082;.xlsx" TargetMode="External"/><Relationship Id="rId2" Type="http://schemas.openxmlformats.org/officeDocument/2006/relationships/hyperlink" Target="&#1092;.%200510465.xlsx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&#1092;.%200510468%20&#1073;&#1077;&#1083;&#1099;&#1081;%20&#1073;&#1083;&#1072;&#1085;&#1082;.xls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0504093.xls" TargetMode="External"/><Relationship Id="rId3" Type="http://schemas.openxmlformats.org/officeDocument/2006/relationships/hyperlink" Target="0504512.xls" TargetMode="External"/><Relationship Id="rId7" Type="http://schemas.openxmlformats.org/officeDocument/2006/relationships/hyperlink" Target="52&#1085;%20&#1101;&#1083;&#1083;&#1077;&#1090;&#1088;&#1086;&#1085;&#1085;&#1099;&#1077;%20&#1055;&#1059;&#1044;/0504517.xls" TargetMode="External"/><Relationship Id="rId2" Type="http://schemas.openxmlformats.org/officeDocument/2006/relationships/hyperlink" Target="0504520.xl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52&#1085;%20&#1101;&#1083;&#1083;&#1077;&#1090;&#1088;&#1086;&#1085;&#1085;&#1099;&#1077;%20&#1055;&#1059;&#1044;/0504515.xls" TargetMode="External"/><Relationship Id="rId5" Type="http://schemas.openxmlformats.org/officeDocument/2006/relationships/hyperlink" Target="61&#1085;%20&#1055;&#1088;&#1086;&#1076;&#1086;&#1083;&#1078;&#1077;&#1085;&#1080;&#1077;%202%20&#1095;&#1072;&#1089;&#1090;&#1100;/0510441%20%20&#1055;&#1088;&#1080;&#1083;&#1086;&#1078;&#1077;&#1085;&#1080;&#1077;%20&#8470;%204%20&#1082;%20&#1080;&#1079;&#1084;&#1077;&#1085;&#1077;&#1085;&#1080;&#1103;&#1084;.xlsx" TargetMode="External"/><Relationship Id="rId4" Type="http://schemas.openxmlformats.org/officeDocument/2006/relationships/hyperlink" Target="61&#1085;%20&#1055;&#1088;&#1086;&#1076;&#1086;&#1083;&#1078;&#1077;&#1085;&#1080;&#1077;%202%20&#1095;&#1072;&#1089;&#1090;&#1100;" TargetMode="External"/><Relationship Id="rId9" Type="http://schemas.openxmlformats.org/officeDocument/2006/relationships/hyperlink" Target="0504094.xl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3.%200510433%20&#1040;&#1050;&#1090;%20&#1086;%20&#1088;&#1072;&#1089;&#1082;&#1086;&#1085;&#1089;&#1077;&#1088;&#1074;&#1072;&#1094;&#1080;&#1080;.xlsx" TargetMode="External"/><Relationship Id="rId2" Type="http://schemas.openxmlformats.org/officeDocument/2006/relationships/hyperlink" Target="1.7%20%200510431%20&#1042;&#1077;&#1076;&#1086;&#1084;&#1086;&#1089;&#1090;&#1100;%20&#1075;&#1088;&#1091;&#1087;&#1087;&#1086;&#1074;&#1086;&#1075;&#1086;%20&#1085;&#1072;&#1095;&#1080;&#1089;&#1083;&#1077;&#1085;&#1080;&#1103;%20&#1076;&#1086;&#1093;&#1086;&#1076;&#1086;&#1074;.xls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1.8%20%200510838%20&#1042;&#1077;&#1076;&#1086;&#1084;&#1086;&#1089;&#1090;&#1100;%20&#1074;&#1099;&#1087;&#1072;&#1076;&#1072;&#1102;&#1097;&#1080;&#1093;%20&#1076;&#1086;&#1093;&#1086;&#1076;&#1086;&#1074;.xlsx" TargetMode="External"/><Relationship Id="rId5" Type="http://schemas.openxmlformats.org/officeDocument/2006/relationships/hyperlink" Target="1.6%20%200510837%20&#1042;&#1077;&#1076;&#1086;&#1084;&#1086;&#1089;&#1090;&#1100;%20&#1085;&#1072;&#1095;&#1080;&#1089;&#1083;&#1077;&#1085;&#1080;&#1103;%20&#1076;&#1086;&#1093;&#1086;&#1076;&#1086;&#1074;.xlsx" TargetMode="External"/><Relationship Id="rId4" Type="http://schemas.openxmlformats.org/officeDocument/2006/relationships/hyperlink" Target="12.%200510836%20&#1040;&#1082;&#1090;%20&#1080;&#1085;&#1074;&#1077;&#1085;&#1090;&#1072;&#1088;&#1080;&#1079;&#1072;&#1094;&#1080;&#1080;%20&#1085;&#1072;&#1083;&#1080;&#1095;&#1085;&#1099;&#1093;%20&#1076;&#1077;&#1085;&#1077;&#1078;&#1085;&#1099;&#1093;%20%20&#1089;&#1088;&#1077;&#1076;&#1089;&#1090;&#1074;.xls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1.9%20510432%20&#1055;&#1088;&#1080;&#1083;&#1086;&#1078;&#1077;&#1085;&#1080;&#1077;%20&#8470;%202%20&#1082;%20&#1080;&#1079;&#1084;&#1077;&#1085;&#1077;&#1085;&#1080;&#1103;&#1084;.xls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634" y="839152"/>
            <a:ext cx="2017059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412" y="672353"/>
            <a:ext cx="3092824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8311" y="1709976"/>
            <a:ext cx="5223889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/>
            <a:r>
              <a:rPr lang="ru-RU" sz="4000" b="0" dirty="0">
                <a:solidFill>
                  <a:srgbClr val="000000"/>
                </a:solidFill>
              </a:rPr>
              <a:t>Актуальные вопросы при переходе на электронный документооборот</a:t>
            </a:r>
            <a:br>
              <a:rPr lang="ru-RU" sz="4000" b="0" dirty="0">
                <a:solidFill>
                  <a:srgbClr val="000000"/>
                </a:solidFill>
              </a:rPr>
            </a:br>
            <a:br>
              <a:rPr lang="ru-RU" sz="4000" b="0" dirty="0">
                <a:solidFill>
                  <a:srgbClr val="000000"/>
                </a:solidFill>
              </a:rPr>
            </a:br>
            <a:r>
              <a:rPr lang="ru-RU" sz="4000" b="0" dirty="0">
                <a:solidFill>
                  <a:srgbClr val="000000"/>
                </a:solidFill>
              </a:rPr>
              <a:t> Электронные документы</a:t>
            </a:r>
            <a:endParaRPr sz="4000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5517" y="2400299"/>
            <a:ext cx="2271208" cy="219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16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B159F-AD62-1E58-D197-97F638D95386}"/>
              </a:ext>
            </a:extLst>
          </p:cNvPr>
          <p:cNvSpPr txBox="1"/>
          <p:nvPr/>
        </p:nvSpPr>
        <p:spPr>
          <a:xfrm>
            <a:off x="2771800" y="142164"/>
            <a:ext cx="532859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от 07.11.2022 №157н (изм. 61н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1E94C-1E3A-E457-0044-9A37020459E1}"/>
              </a:ext>
            </a:extLst>
          </p:cNvPr>
          <p:cNvSpPr txBox="1"/>
          <p:nvPr/>
        </p:nvSpPr>
        <p:spPr>
          <a:xfrm>
            <a:off x="-2412776" y="1389380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04CDB9D-8FB9-98D1-06A0-33A6CC1E6091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124744"/>
          <a:ext cx="8712968" cy="515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5621">
                  <a:extLst>
                    <a:ext uri="{9D8B030D-6E8A-4147-A177-3AD203B41FA5}">
                      <a16:colId xmlns:a16="http://schemas.microsoft.com/office/drawing/2014/main" val="1036821416"/>
                    </a:ext>
                  </a:extLst>
                </a:gridCol>
                <a:gridCol w="1976892">
                  <a:extLst>
                    <a:ext uri="{9D8B030D-6E8A-4147-A177-3AD203B41FA5}">
                      <a16:colId xmlns:a16="http://schemas.microsoft.com/office/drawing/2014/main" val="3331091680"/>
                    </a:ext>
                  </a:extLst>
                </a:gridCol>
                <a:gridCol w="1830455">
                  <a:extLst>
                    <a:ext uri="{9D8B030D-6E8A-4147-A177-3AD203B41FA5}">
                      <a16:colId xmlns:a16="http://schemas.microsoft.com/office/drawing/2014/main" val="2641392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списании объектов нефинансовых активов (кроме транспортных средств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0504104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 action="ppaction://hlinkfile"/>
                        </a:rPr>
                        <a:t>ф. 0510454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списании транспортного средства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0504105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 action="ppaction://hlinkfile"/>
                        </a:rPr>
                        <a:t>ф. 0510456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55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списании мягкого и хозяйственного инвентаря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0504143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12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Накладная на отпуск материалов(материальных ценностей) на сторону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0504205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 action="ppaction://hlinkfile"/>
                        </a:rPr>
                        <a:t>ф. 0510458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0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списании материальных запасов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0504230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66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списании бланков строгой отчетности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0504816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ф. 0510461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624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результатах инвентаризации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0504835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ф. 0510463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5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Инвентарная карточка учета нефинансовых активов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0504031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ф. 0509215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8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Инвентарная карточка группового учета   нефинансовых активов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0504032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 action="ppaction://hlinkfile"/>
                        </a:rPr>
                        <a:t>ф. 0509216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50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15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B159F-AD62-1E58-D197-97F638D95386}"/>
              </a:ext>
            </a:extLst>
          </p:cNvPr>
          <p:cNvSpPr txBox="1"/>
          <p:nvPr/>
        </p:nvSpPr>
        <p:spPr>
          <a:xfrm>
            <a:off x="827584" y="106138"/>
            <a:ext cx="792088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приказ 61н в соответствии с планом-графиком разработки ПУД на 2023 год (применение 2024 – 2025)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1E94C-1E3A-E457-0044-9A37020459E1}"/>
              </a:ext>
            </a:extLst>
          </p:cNvPr>
          <p:cNvSpPr txBox="1"/>
          <p:nvPr/>
        </p:nvSpPr>
        <p:spPr>
          <a:xfrm>
            <a:off x="-2412776" y="1389380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04CDB9D-8FB9-98D1-06A0-33A6CC1E6091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946554"/>
          <a:ext cx="8928992" cy="5948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7248">
                  <a:extLst>
                    <a:ext uri="{9D8B030D-6E8A-4147-A177-3AD203B41FA5}">
                      <a16:colId xmlns:a16="http://schemas.microsoft.com/office/drawing/2014/main" val="1036821416"/>
                    </a:ext>
                  </a:extLst>
                </a:gridCol>
                <a:gridCol w="2029536">
                  <a:extLst>
                    <a:ext uri="{9D8B030D-6E8A-4147-A177-3AD203B41FA5}">
                      <a16:colId xmlns:a16="http://schemas.microsoft.com/office/drawing/2014/main" val="333109168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41392202"/>
                    </a:ext>
                  </a:extLst>
                </a:gridCol>
              </a:tblGrid>
              <a:tr h="3102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документагг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остатков на счетах учета денежных средств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(сличительная ведомость) бланков строгой отчетности и денежных документов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 action="ppaction://hlinkfile"/>
                        </a:rPr>
                        <a:t>ф. 0510465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96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(сличительная ведомость) по объектам нефинансовых активов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 action="ppaction://hlinkfile"/>
                        </a:rPr>
                        <a:t>ф. 0510466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наличных денежных средств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97814"/>
                  </a:ext>
                </a:extLst>
              </a:tr>
              <a:tr h="5463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расчетов с покупателями, поставщиками и прочими дебиторами и кредиторами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0504089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0510ХХХ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5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расчетов по поступлениям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0504091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 action="ppaction://hlinkfile"/>
                        </a:rPr>
                        <a:t>ф. 0510468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120064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ценных бумаг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0504081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0510ХХХ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70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задолженности по кредитам, займам (ссудам)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0504083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0510ХХХ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66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состояния государственного долга Российской Федерации в ценных бумагах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0504084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0510ХХХ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624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состояния государственного долга Российской Федерации по полученным кредитам и предоставленным гарантиям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0504085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0510ХХХ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5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 сверки взаимных расчетов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0510ХХХ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0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69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70" y="128168"/>
            <a:ext cx="8435280" cy="114300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dirty="0"/>
              <a:t>Электронные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25144"/>
            <a:ext cx="8229600" cy="4709120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940940"/>
            <a:ext cx="2232248" cy="646331"/>
          </a:xfrm>
          <a:custGeom>
            <a:avLst/>
            <a:gdLst>
              <a:gd name="connsiteX0" fmla="*/ 0 w 2232248"/>
              <a:gd name="connsiteY0" fmla="*/ 0 h 646331"/>
              <a:gd name="connsiteX1" fmla="*/ 558062 w 2232248"/>
              <a:gd name="connsiteY1" fmla="*/ 0 h 646331"/>
              <a:gd name="connsiteX2" fmla="*/ 1138446 w 2232248"/>
              <a:gd name="connsiteY2" fmla="*/ 0 h 646331"/>
              <a:gd name="connsiteX3" fmla="*/ 1651863 w 2232248"/>
              <a:gd name="connsiteY3" fmla="*/ 0 h 646331"/>
              <a:gd name="connsiteX4" fmla="*/ 2232248 w 2232248"/>
              <a:gd name="connsiteY4" fmla="*/ 0 h 646331"/>
              <a:gd name="connsiteX5" fmla="*/ 2232248 w 2232248"/>
              <a:gd name="connsiteY5" fmla="*/ 316702 h 646331"/>
              <a:gd name="connsiteX6" fmla="*/ 2232248 w 2232248"/>
              <a:gd name="connsiteY6" fmla="*/ 646331 h 646331"/>
              <a:gd name="connsiteX7" fmla="*/ 1629541 w 2232248"/>
              <a:gd name="connsiteY7" fmla="*/ 646331 h 646331"/>
              <a:gd name="connsiteX8" fmla="*/ 1026834 w 2232248"/>
              <a:gd name="connsiteY8" fmla="*/ 646331 h 646331"/>
              <a:gd name="connsiteX9" fmla="*/ 0 w 2232248"/>
              <a:gd name="connsiteY9" fmla="*/ 646331 h 646331"/>
              <a:gd name="connsiteX10" fmla="*/ 0 w 2232248"/>
              <a:gd name="connsiteY10" fmla="*/ 329628 h 646331"/>
              <a:gd name="connsiteX11" fmla="*/ 0 w 2232248"/>
              <a:gd name="connsiteY11" fmla="*/ 0 h 646331"/>
              <a:gd name="connsiteX0" fmla="*/ 0 w 2232248"/>
              <a:gd name="connsiteY0" fmla="*/ 0 h 646331"/>
              <a:gd name="connsiteX1" fmla="*/ 535739 w 2232248"/>
              <a:gd name="connsiteY1" fmla="*/ 0 h 646331"/>
              <a:gd name="connsiteX2" fmla="*/ 1116124 w 2232248"/>
              <a:gd name="connsiteY2" fmla="*/ 0 h 646331"/>
              <a:gd name="connsiteX3" fmla="*/ 1651863 w 2232248"/>
              <a:gd name="connsiteY3" fmla="*/ 0 h 646331"/>
              <a:gd name="connsiteX4" fmla="*/ 2232248 w 2232248"/>
              <a:gd name="connsiteY4" fmla="*/ 0 h 646331"/>
              <a:gd name="connsiteX5" fmla="*/ 2232248 w 2232248"/>
              <a:gd name="connsiteY5" fmla="*/ 336092 h 646331"/>
              <a:gd name="connsiteX6" fmla="*/ 2232248 w 2232248"/>
              <a:gd name="connsiteY6" fmla="*/ 646331 h 646331"/>
              <a:gd name="connsiteX7" fmla="*/ 1741153 w 2232248"/>
              <a:gd name="connsiteY7" fmla="*/ 646331 h 646331"/>
              <a:gd name="connsiteX8" fmla="*/ 1227736 w 2232248"/>
              <a:gd name="connsiteY8" fmla="*/ 646331 h 646331"/>
              <a:gd name="connsiteX9" fmla="*/ 669674 w 2232248"/>
              <a:gd name="connsiteY9" fmla="*/ 646331 h 646331"/>
              <a:gd name="connsiteX10" fmla="*/ 0 w 2232248"/>
              <a:gd name="connsiteY10" fmla="*/ 646331 h 646331"/>
              <a:gd name="connsiteX11" fmla="*/ 0 w 2232248"/>
              <a:gd name="connsiteY11" fmla="*/ 342555 h 646331"/>
              <a:gd name="connsiteX12" fmla="*/ 0 w 2232248"/>
              <a:gd name="connsiteY12" fmla="*/ 0 h 646331"/>
              <a:gd name="connsiteX0" fmla="*/ 0 w 2232248"/>
              <a:gd name="connsiteY0" fmla="*/ 0 h 646331"/>
              <a:gd name="connsiteX1" fmla="*/ 558062 w 2232248"/>
              <a:gd name="connsiteY1" fmla="*/ 0 h 646331"/>
              <a:gd name="connsiteX2" fmla="*/ 1138446 w 2232248"/>
              <a:gd name="connsiteY2" fmla="*/ 0 h 646331"/>
              <a:gd name="connsiteX3" fmla="*/ 1651863 w 2232248"/>
              <a:gd name="connsiteY3" fmla="*/ 0 h 646331"/>
              <a:gd name="connsiteX4" fmla="*/ 2232248 w 2232248"/>
              <a:gd name="connsiteY4" fmla="*/ 0 h 646331"/>
              <a:gd name="connsiteX5" fmla="*/ 2232248 w 2232248"/>
              <a:gd name="connsiteY5" fmla="*/ 316702 h 646331"/>
              <a:gd name="connsiteX6" fmla="*/ 2232248 w 2232248"/>
              <a:gd name="connsiteY6" fmla="*/ 646331 h 646331"/>
              <a:gd name="connsiteX7" fmla="*/ 1629541 w 2232248"/>
              <a:gd name="connsiteY7" fmla="*/ 646331 h 646331"/>
              <a:gd name="connsiteX8" fmla="*/ 1026834 w 2232248"/>
              <a:gd name="connsiteY8" fmla="*/ 646331 h 646331"/>
              <a:gd name="connsiteX9" fmla="*/ 0 w 2232248"/>
              <a:gd name="connsiteY9" fmla="*/ 646331 h 646331"/>
              <a:gd name="connsiteX10" fmla="*/ 0 w 2232248"/>
              <a:gd name="connsiteY10" fmla="*/ 329628 h 646331"/>
              <a:gd name="connsiteX11" fmla="*/ 0 w 2232248"/>
              <a:gd name="connsiteY1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2248" h="646331" fill="none" extrusionOk="0">
                <a:moveTo>
                  <a:pt x="0" y="0"/>
                </a:moveTo>
                <a:cubicBezTo>
                  <a:pt x="168361" y="-62289"/>
                  <a:pt x="473730" y="20130"/>
                  <a:pt x="558062" y="0"/>
                </a:cubicBezTo>
                <a:cubicBezTo>
                  <a:pt x="751797" y="-58066"/>
                  <a:pt x="812719" y="-11492"/>
                  <a:pt x="1138446" y="0"/>
                </a:cubicBezTo>
                <a:cubicBezTo>
                  <a:pt x="1414904" y="-12403"/>
                  <a:pt x="1379379" y="44510"/>
                  <a:pt x="1651863" y="0"/>
                </a:cubicBezTo>
                <a:cubicBezTo>
                  <a:pt x="1885128" y="-42655"/>
                  <a:pt x="2161653" y="31965"/>
                  <a:pt x="2232248" y="0"/>
                </a:cubicBezTo>
                <a:cubicBezTo>
                  <a:pt x="2275384" y="104151"/>
                  <a:pt x="2216783" y="228336"/>
                  <a:pt x="2232248" y="316702"/>
                </a:cubicBezTo>
                <a:cubicBezTo>
                  <a:pt x="2210991" y="382446"/>
                  <a:pt x="2198962" y="581193"/>
                  <a:pt x="2232248" y="646331"/>
                </a:cubicBezTo>
                <a:cubicBezTo>
                  <a:pt x="2003551" y="650271"/>
                  <a:pt x="1936338" y="586623"/>
                  <a:pt x="1629541" y="646331"/>
                </a:cubicBezTo>
                <a:cubicBezTo>
                  <a:pt x="1343571" y="616241"/>
                  <a:pt x="1204020" y="680863"/>
                  <a:pt x="1026834" y="646331"/>
                </a:cubicBezTo>
                <a:cubicBezTo>
                  <a:pt x="773341" y="625643"/>
                  <a:pt x="356933" y="680586"/>
                  <a:pt x="0" y="646331"/>
                </a:cubicBezTo>
                <a:cubicBezTo>
                  <a:pt x="-59427" y="498128"/>
                  <a:pt x="57258" y="467709"/>
                  <a:pt x="0" y="329628"/>
                </a:cubicBezTo>
                <a:cubicBezTo>
                  <a:pt x="-76030" y="159247"/>
                  <a:pt x="73937" y="104785"/>
                  <a:pt x="0" y="0"/>
                </a:cubicBezTo>
                <a:close/>
              </a:path>
              <a:path w="2232248" h="646331" stroke="0" extrusionOk="0">
                <a:moveTo>
                  <a:pt x="0" y="0"/>
                </a:moveTo>
                <a:cubicBezTo>
                  <a:pt x="216539" y="-25323"/>
                  <a:pt x="329214" y="94938"/>
                  <a:pt x="535739" y="0"/>
                </a:cubicBezTo>
                <a:cubicBezTo>
                  <a:pt x="753879" y="-53310"/>
                  <a:pt x="830725" y="23778"/>
                  <a:pt x="1116124" y="0"/>
                </a:cubicBezTo>
                <a:cubicBezTo>
                  <a:pt x="1364931" y="-58230"/>
                  <a:pt x="1414473" y="-3458"/>
                  <a:pt x="1651863" y="0"/>
                </a:cubicBezTo>
                <a:cubicBezTo>
                  <a:pt x="1827734" y="-89596"/>
                  <a:pt x="2004160" y="-68872"/>
                  <a:pt x="2232248" y="0"/>
                </a:cubicBezTo>
                <a:cubicBezTo>
                  <a:pt x="2267998" y="94360"/>
                  <a:pt x="2265322" y="178266"/>
                  <a:pt x="2232248" y="336092"/>
                </a:cubicBezTo>
                <a:cubicBezTo>
                  <a:pt x="2248011" y="471195"/>
                  <a:pt x="2214803" y="603515"/>
                  <a:pt x="2232248" y="646331"/>
                </a:cubicBezTo>
                <a:cubicBezTo>
                  <a:pt x="2098246" y="722275"/>
                  <a:pt x="1852550" y="570209"/>
                  <a:pt x="1741153" y="646331"/>
                </a:cubicBezTo>
                <a:cubicBezTo>
                  <a:pt x="1616297" y="725620"/>
                  <a:pt x="1398813" y="538890"/>
                  <a:pt x="1227736" y="646331"/>
                </a:cubicBezTo>
                <a:cubicBezTo>
                  <a:pt x="1076036" y="707009"/>
                  <a:pt x="739337" y="632623"/>
                  <a:pt x="669674" y="646331"/>
                </a:cubicBezTo>
                <a:cubicBezTo>
                  <a:pt x="596431" y="586760"/>
                  <a:pt x="145876" y="596951"/>
                  <a:pt x="0" y="646331"/>
                </a:cubicBezTo>
                <a:cubicBezTo>
                  <a:pt x="25277" y="637590"/>
                  <a:pt x="46317" y="512171"/>
                  <a:pt x="0" y="342555"/>
                </a:cubicBezTo>
                <a:cubicBezTo>
                  <a:pt x="-95061" y="222107"/>
                  <a:pt x="50556" y="177803"/>
                  <a:pt x="0" y="0"/>
                </a:cubicBezTo>
                <a:close/>
              </a:path>
              <a:path w="2232248" h="646331" fill="none" stroke="0" extrusionOk="0">
                <a:moveTo>
                  <a:pt x="0" y="0"/>
                </a:moveTo>
                <a:cubicBezTo>
                  <a:pt x="117370" y="-21448"/>
                  <a:pt x="393739" y="29193"/>
                  <a:pt x="558062" y="0"/>
                </a:cubicBezTo>
                <a:cubicBezTo>
                  <a:pt x="631861" y="-68345"/>
                  <a:pt x="841491" y="10614"/>
                  <a:pt x="1138446" y="0"/>
                </a:cubicBezTo>
                <a:cubicBezTo>
                  <a:pt x="1421395" y="-29322"/>
                  <a:pt x="1407317" y="27645"/>
                  <a:pt x="1651863" y="0"/>
                </a:cubicBezTo>
                <a:cubicBezTo>
                  <a:pt x="1900324" y="-43027"/>
                  <a:pt x="2067061" y="-37904"/>
                  <a:pt x="2232248" y="0"/>
                </a:cubicBezTo>
                <a:cubicBezTo>
                  <a:pt x="2246486" y="97901"/>
                  <a:pt x="2234367" y="242520"/>
                  <a:pt x="2232248" y="316702"/>
                </a:cubicBezTo>
                <a:cubicBezTo>
                  <a:pt x="2232171" y="367468"/>
                  <a:pt x="2200841" y="567996"/>
                  <a:pt x="2232248" y="646331"/>
                </a:cubicBezTo>
                <a:cubicBezTo>
                  <a:pt x="2156814" y="642186"/>
                  <a:pt x="1969132" y="589352"/>
                  <a:pt x="1629541" y="646331"/>
                </a:cubicBezTo>
                <a:cubicBezTo>
                  <a:pt x="1387051" y="654804"/>
                  <a:pt x="1240054" y="559045"/>
                  <a:pt x="1026834" y="646331"/>
                </a:cubicBezTo>
                <a:cubicBezTo>
                  <a:pt x="864872" y="596062"/>
                  <a:pt x="385364" y="508798"/>
                  <a:pt x="0" y="646331"/>
                </a:cubicBezTo>
                <a:cubicBezTo>
                  <a:pt x="-33850" y="522455"/>
                  <a:pt x="56517" y="445092"/>
                  <a:pt x="0" y="329628"/>
                </a:cubicBezTo>
                <a:cubicBezTo>
                  <a:pt x="-13181" y="213498"/>
                  <a:pt x="42554" y="129445"/>
                  <a:pt x="0" y="0"/>
                </a:cubicBezTo>
                <a:close/>
              </a:path>
              <a:path w="2232248" h="646331" fill="none" stroke="0" extrusionOk="0">
                <a:moveTo>
                  <a:pt x="0" y="0"/>
                </a:moveTo>
                <a:cubicBezTo>
                  <a:pt x="161741" y="-55212"/>
                  <a:pt x="422179" y="26343"/>
                  <a:pt x="558062" y="0"/>
                </a:cubicBezTo>
                <a:cubicBezTo>
                  <a:pt x="718330" y="-47242"/>
                  <a:pt x="821375" y="29601"/>
                  <a:pt x="1138446" y="0"/>
                </a:cubicBezTo>
                <a:cubicBezTo>
                  <a:pt x="1417105" y="-19995"/>
                  <a:pt x="1388775" y="29031"/>
                  <a:pt x="1651863" y="0"/>
                </a:cubicBezTo>
                <a:cubicBezTo>
                  <a:pt x="1919223" y="-49552"/>
                  <a:pt x="2117225" y="766"/>
                  <a:pt x="2232248" y="0"/>
                </a:cubicBezTo>
                <a:cubicBezTo>
                  <a:pt x="2265314" y="96804"/>
                  <a:pt x="2220515" y="235460"/>
                  <a:pt x="2232248" y="316702"/>
                </a:cubicBezTo>
                <a:cubicBezTo>
                  <a:pt x="2251760" y="372791"/>
                  <a:pt x="2196866" y="557927"/>
                  <a:pt x="2232248" y="646331"/>
                </a:cubicBezTo>
                <a:cubicBezTo>
                  <a:pt x="2053879" y="645443"/>
                  <a:pt x="1944524" y="597816"/>
                  <a:pt x="1629541" y="646331"/>
                </a:cubicBezTo>
                <a:cubicBezTo>
                  <a:pt x="1378284" y="641754"/>
                  <a:pt x="1212294" y="620219"/>
                  <a:pt x="1026834" y="646331"/>
                </a:cubicBezTo>
                <a:cubicBezTo>
                  <a:pt x="756721" y="563313"/>
                  <a:pt x="382662" y="639272"/>
                  <a:pt x="0" y="646331"/>
                </a:cubicBezTo>
                <a:cubicBezTo>
                  <a:pt x="-48032" y="498821"/>
                  <a:pt x="57487" y="455649"/>
                  <a:pt x="0" y="329628"/>
                </a:cubicBezTo>
                <a:cubicBezTo>
                  <a:pt x="-38268" y="166730"/>
                  <a:pt x="38817" y="9882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52056530">
                  <a:custGeom>
                    <a:avLst/>
                    <a:gdLst>
                      <a:gd name="connsiteX0" fmla="*/ 0 w 2232248"/>
                      <a:gd name="connsiteY0" fmla="*/ 0 h 646331"/>
                      <a:gd name="connsiteX1" fmla="*/ 558062 w 2232248"/>
                      <a:gd name="connsiteY1" fmla="*/ 0 h 646331"/>
                      <a:gd name="connsiteX2" fmla="*/ 1138446 w 2232248"/>
                      <a:gd name="connsiteY2" fmla="*/ 0 h 646331"/>
                      <a:gd name="connsiteX3" fmla="*/ 1651863 w 2232248"/>
                      <a:gd name="connsiteY3" fmla="*/ 0 h 646331"/>
                      <a:gd name="connsiteX4" fmla="*/ 2232248 w 2232248"/>
                      <a:gd name="connsiteY4" fmla="*/ 0 h 646331"/>
                      <a:gd name="connsiteX5" fmla="*/ 2232248 w 2232248"/>
                      <a:gd name="connsiteY5" fmla="*/ 316702 h 646331"/>
                      <a:gd name="connsiteX6" fmla="*/ 2232248 w 2232248"/>
                      <a:gd name="connsiteY6" fmla="*/ 646331 h 646331"/>
                      <a:gd name="connsiteX7" fmla="*/ 1629541 w 2232248"/>
                      <a:gd name="connsiteY7" fmla="*/ 646331 h 646331"/>
                      <a:gd name="connsiteX8" fmla="*/ 1026834 w 2232248"/>
                      <a:gd name="connsiteY8" fmla="*/ 646331 h 646331"/>
                      <a:gd name="connsiteX9" fmla="*/ 0 w 2232248"/>
                      <a:gd name="connsiteY9" fmla="*/ 646331 h 646331"/>
                      <a:gd name="connsiteX10" fmla="*/ 0 w 2232248"/>
                      <a:gd name="connsiteY10" fmla="*/ 329628 h 646331"/>
                      <a:gd name="connsiteX11" fmla="*/ 0 w 2232248"/>
                      <a:gd name="connsiteY11" fmla="*/ 0 h 646331"/>
                      <a:gd name="connsiteX0" fmla="*/ 0 w 2232248"/>
                      <a:gd name="connsiteY0" fmla="*/ 0 h 646331"/>
                      <a:gd name="connsiteX1" fmla="*/ 535739 w 2232248"/>
                      <a:gd name="connsiteY1" fmla="*/ 0 h 646331"/>
                      <a:gd name="connsiteX2" fmla="*/ 1116124 w 2232248"/>
                      <a:gd name="connsiteY2" fmla="*/ 0 h 646331"/>
                      <a:gd name="connsiteX3" fmla="*/ 1651863 w 2232248"/>
                      <a:gd name="connsiteY3" fmla="*/ 0 h 646331"/>
                      <a:gd name="connsiteX4" fmla="*/ 2232248 w 2232248"/>
                      <a:gd name="connsiteY4" fmla="*/ 0 h 646331"/>
                      <a:gd name="connsiteX5" fmla="*/ 2232248 w 2232248"/>
                      <a:gd name="connsiteY5" fmla="*/ 336092 h 646331"/>
                      <a:gd name="connsiteX6" fmla="*/ 2232248 w 2232248"/>
                      <a:gd name="connsiteY6" fmla="*/ 646331 h 646331"/>
                      <a:gd name="connsiteX7" fmla="*/ 1741153 w 2232248"/>
                      <a:gd name="connsiteY7" fmla="*/ 646331 h 646331"/>
                      <a:gd name="connsiteX8" fmla="*/ 1227736 w 2232248"/>
                      <a:gd name="connsiteY8" fmla="*/ 646331 h 646331"/>
                      <a:gd name="connsiteX9" fmla="*/ 669674 w 2232248"/>
                      <a:gd name="connsiteY9" fmla="*/ 646331 h 646331"/>
                      <a:gd name="connsiteX10" fmla="*/ 0 w 2232248"/>
                      <a:gd name="connsiteY10" fmla="*/ 646331 h 646331"/>
                      <a:gd name="connsiteX11" fmla="*/ 0 w 2232248"/>
                      <a:gd name="connsiteY11" fmla="*/ 342555 h 646331"/>
                      <a:gd name="connsiteX12" fmla="*/ 0 w 2232248"/>
                      <a:gd name="connsiteY12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32248" h="646331" fill="none" extrusionOk="0">
                        <a:moveTo>
                          <a:pt x="0" y="0"/>
                        </a:moveTo>
                        <a:cubicBezTo>
                          <a:pt x="163908" y="-56621"/>
                          <a:pt x="449061" y="28883"/>
                          <a:pt x="558062" y="0"/>
                        </a:cubicBezTo>
                        <a:cubicBezTo>
                          <a:pt x="720982" y="-47530"/>
                          <a:pt x="825441" y="-2884"/>
                          <a:pt x="1138446" y="0"/>
                        </a:cubicBezTo>
                        <a:cubicBezTo>
                          <a:pt x="1420038" y="-15971"/>
                          <a:pt x="1388108" y="37265"/>
                          <a:pt x="1651863" y="0"/>
                        </a:cubicBezTo>
                        <a:cubicBezTo>
                          <a:pt x="1897319" y="-33266"/>
                          <a:pt x="2132230" y="23554"/>
                          <a:pt x="2232248" y="0"/>
                        </a:cubicBezTo>
                        <a:cubicBezTo>
                          <a:pt x="2269532" y="94796"/>
                          <a:pt x="2218166" y="234122"/>
                          <a:pt x="2232248" y="316702"/>
                        </a:cubicBezTo>
                        <a:cubicBezTo>
                          <a:pt x="2228380" y="384599"/>
                          <a:pt x="2204513" y="556894"/>
                          <a:pt x="2232248" y="646331"/>
                        </a:cubicBezTo>
                        <a:cubicBezTo>
                          <a:pt x="2040895" y="649667"/>
                          <a:pt x="1909777" y="606668"/>
                          <a:pt x="1629541" y="646331"/>
                        </a:cubicBezTo>
                        <a:cubicBezTo>
                          <a:pt x="1349829" y="653118"/>
                          <a:pt x="1224902" y="650963"/>
                          <a:pt x="1026834" y="646331"/>
                        </a:cubicBezTo>
                        <a:cubicBezTo>
                          <a:pt x="796947" y="645946"/>
                          <a:pt x="338032" y="657475"/>
                          <a:pt x="0" y="646331"/>
                        </a:cubicBezTo>
                        <a:cubicBezTo>
                          <a:pt x="-59055" y="504209"/>
                          <a:pt x="50880" y="454291"/>
                          <a:pt x="0" y="329628"/>
                        </a:cubicBezTo>
                        <a:cubicBezTo>
                          <a:pt x="-62609" y="184196"/>
                          <a:pt x="49743" y="123045"/>
                          <a:pt x="0" y="0"/>
                        </a:cubicBezTo>
                        <a:close/>
                      </a:path>
                      <a:path w="2232248" h="646331" stroke="0" extrusionOk="0">
                        <a:moveTo>
                          <a:pt x="0" y="0"/>
                        </a:moveTo>
                        <a:cubicBezTo>
                          <a:pt x="219157" y="-21263"/>
                          <a:pt x="325875" y="56221"/>
                          <a:pt x="535739" y="0"/>
                        </a:cubicBezTo>
                        <a:cubicBezTo>
                          <a:pt x="749352" y="-28211"/>
                          <a:pt x="854054" y="30209"/>
                          <a:pt x="1116124" y="0"/>
                        </a:cubicBezTo>
                        <a:cubicBezTo>
                          <a:pt x="1362450" y="-39221"/>
                          <a:pt x="1425822" y="9892"/>
                          <a:pt x="1651863" y="0"/>
                        </a:cubicBezTo>
                        <a:cubicBezTo>
                          <a:pt x="1839374" y="-68268"/>
                          <a:pt x="2032155" y="-22555"/>
                          <a:pt x="2232248" y="0"/>
                        </a:cubicBezTo>
                        <a:cubicBezTo>
                          <a:pt x="2269343" y="96165"/>
                          <a:pt x="2253190" y="184248"/>
                          <a:pt x="2232248" y="336092"/>
                        </a:cubicBezTo>
                        <a:cubicBezTo>
                          <a:pt x="2237695" y="475084"/>
                          <a:pt x="2217492" y="594339"/>
                          <a:pt x="2232248" y="646331"/>
                        </a:cubicBezTo>
                        <a:cubicBezTo>
                          <a:pt x="2113698" y="689146"/>
                          <a:pt x="1869395" y="597666"/>
                          <a:pt x="1741153" y="646331"/>
                        </a:cubicBezTo>
                        <a:cubicBezTo>
                          <a:pt x="1604569" y="695550"/>
                          <a:pt x="1393623" y="571431"/>
                          <a:pt x="1227736" y="646331"/>
                        </a:cubicBezTo>
                        <a:cubicBezTo>
                          <a:pt x="1074434" y="699156"/>
                          <a:pt x="764105" y="631348"/>
                          <a:pt x="669674" y="646331"/>
                        </a:cubicBezTo>
                        <a:cubicBezTo>
                          <a:pt x="578287" y="621982"/>
                          <a:pt x="149598" y="606717"/>
                          <a:pt x="0" y="646331"/>
                        </a:cubicBezTo>
                        <a:cubicBezTo>
                          <a:pt x="3947" y="609725"/>
                          <a:pt x="47634" y="487196"/>
                          <a:pt x="0" y="342555"/>
                        </a:cubicBezTo>
                        <a:cubicBezTo>
                          <a:pt x="-71349" y="221094"/>
                          <a:pt x="28848" y="170016"/>
                          <a:pt x="0" y="0"/>
                        </a:cubicBezTo>
                        <a:close/>
                      </a:path>
                      <a:path w="2232248" h="646331" fill="none" stroke="0" extrusionOk="0">
                        <a:moveTo>
                          <a:pt x="0" y="0"/>
                        </a:moveTo>
                        <a:cubicBezTo>
                          <a:pt x="117787" y="-15516"/>
                          <a:pt x="420923" y="33546"/>
                          <a:pt x="558062" y="0"/>
                        </a:cubicBezTo>
                        <a:cubicBezTo>
                          <a:pt x="643784" y="-30366"/>
                          <a:pt x="848455" y="70310"/>
                          <a:pt x="1138446" y="0"/>
                        </a:cubicBezTo>
                        <a:cubicBezTo>
                          <a:pt x="1415808" y="-25391"/>
                          <a:pt x="1399791" y="23243"/>
                          <a:pt x="1651863" y="0"/>
                        </a:cubicBezTo>
                        <a:cubicBezTo>
                          <a:pt x="1927215" y="-44911"/>
                          <a:pt x="2080213" y="-8771"/>
                          <a:pt x="2232248" y="0"/>
                        </a:cubicBezTo>
                        <a:cubicBezTo>
                          <a:pt x="2248133" y="98318"/>
                          <a:pt x="2228720" y="251225"/>
                          <a:pt x="2232248" y="316702"/>
                        </a:cubicBezTo>
                        <a:cubicBezTo>
                          <a:pt x="2257441" y="379279"/>
                          <a:pt x="2193308" y="549577"/>
                          <a:pt x="2232248" y="646331"/>
                        </a:cubicBezTo>
                        <a:cubicBezTo>
                          <a:pt x="2113232" y="636474"/>
                          <a:pt x="1927931" y="604749"/>
                          <a:pt x="1629541" y="646331"/>
                        </a:cubicBezTo>
                        <a:cubicBezTo>
                          <a:pt x="1375200" y="673728"/>
                          <a:pt x="1227010" y="602717"/>
                          <a:pt x="1026834" y="646331"/>
                        </a:cubicBezTo>
                        <a:cubicBezTo>
                          <a:pt x="797656" y="625880"/>
                          <a:pt x="325430" y="576690"/>
                          <a:pt x="0" y="646331"/>
                        </a:cubicBezTo>
                        <a:cubicBezTo>
                          <a:pt x="-38424" y="512926"/>
                          <a:pt x="64979" y="449184"/>
                          <a:pt x="0" y="329628"/>
                        </a:cubicBezTo>
                        <a:cubicBezTo>
                          <a:pt x="-33669" y="204512"/>
                          <a:pt x="33312" y="1224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составленные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электронном виде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B41D8-694D-42DC-A67A-57C1F86D07EC}"/>
              </a:ext>
            </a:extLst>
          </p:cNvPr>
          <p:cNvSpPr txBox="1"/>
          <p:nvPr/>
        </p:nvSpPr>
        <p:spPr>
          <a:xfrm>
            <a:off x="166432" y="2917273"/>
            <a:ext cx="4032448" cy="707886"/>
          </a:xfrm>
          <a:custGeom>
            <a:avLst/>
            <a:gdLst>
              <a:gd name="connsiteX0" fmla="*/ 0 w 4032448"/>
              <a:gd name="connsiteY0" fmla="*/ 0 h 707886"/>
              <a:gd name="connsiteX1" fmla="*/ 495415 w 4032448"/>
              <a:gd name="connsiteY1" fmla="*/ 0 h 707886"/>
              <a:gd name="connsiteX2" fmla="*/ 1071479 w 4032448"/>
              <a:gd name="connsiteY2" fmla="*/ 0 h 707886"/>
              <a:gd name="connsiteX3" fmla="*/ 1607219 w 4032448"/>
              <a:gd name="connsiteY3" fmla="*/ 0 h 707886"/>
              <a:gd name="connsiteX4" fmla="*/ 2263932 w 4032448"/>
              <a:gd name="connsiteY4" fmla="*/ 0 h 707886"/>
              <a:gd name="connsiteX5" fmla="*/ 2880320 w 4032448"/>
              <a:gd name="connsiteY5" fmla="*/ 0 h 707886"/>
              <a:gd name="connsiteX6" fmla="*/ 3496708 w 4032448"/>
              <a:gd name="connsiteY6" fmla="*/ 0 h 707886"/>
              <a:gd name="connsiteX7" fmla="*/ 4032448 w 4032448"/>
              <a:gd name="connsiteY7" fmla="*/ 0 h 707886"/>
              <a:gd name="connsiteX8" fmla="*/ 4032448 w 4032448"/>
              <a:gd name="connsiteY8" fmla="*/ 361022 h 707886"/>
              <a:gd name="connsiteX9" fmla="*/ 4032448 w 4032448"/>
              <a:gd name="connsiteY9" fmla="*/ 707886 h 707886"/>
              <a:gd name="connsiteX10" fmla="*/ 3537033 w 4032448"/>
              <a:gd name="connsiteY10" fmla="*/ 707886 h 707886"/>
              <a:gd name="connsiteX11" fmla="*/ 2960969 w 4032448"/>
              <a:gd name="connsiteY11" fmla="*/ 707886 h 707886"/>
              <a:gd name="connsiteX12" fmla="*/ 2304256 w 4032448"/>
              <a:gd name="connsiteY12" fmla="*/ 707886 h 707886"/>
              <a:gd name="connsiteX13" fmla="*/ 1849165 w 4032448"/>
              <a:gd name="connsiteY13" fmla="*/ 707886 h 707886"/>
              <a:gd name="connsiteX14" fmla="*/ 1353750 w 4032448"/>
              <a:gd name="connsiteY14" fmla="*/ 707886 h 707886"/>
              <a:gd name="connsiteX15" fmla="*/ 858335 w 4032448"/>
              <a:gd name="connsiteY15" fmla="*/ 707886 h 707886"/>
              <a:gd name="connsiteX16" fmla="*/ 0 w 4032448"/>
              <a:gd name="connsiteY16" fmla="*/ 707886 h 707886"/>
              <a:gd name="connsiteX17" fmla="*/ 0 w 4032448"/>
              <a:gd name="connsiteY17" fmla="*/ 361022 h 707886"/>
              <a:gd name="connsiteX18" fmla="*/ 0 w 4032448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32448" h="707886" fill="none" extrusionOk="0">
                <a:moveTo>
                  <a:pt x="0" y="0"/>
                </a:moveTo>
                <a:cubicBezTo>
                  <a:pt x="187322" y="-2334"/>
                  <a:pt x="386906" y="41137"/>
                  <a:pt x="495415" y="0"/>
                </a:cubicBezTo>
                <a:cubicBezTo>
                  <a:pt x="603925" y="-41137"/>
                  <a:pt x="831686" y="45525"/>
                  <a:pt x="1071479" y="0"/>
                </a:cubicBezTo>
                <a:cubicBezTo>
                  <a:pt x="1311272" y="-45525"/>
                  <a:pt x="1482482" y="32194"/>
                  <a:pt x="1607219" y="0"/>
                </a:cubicBezTo>
                <a:cubicBezTo>
                  <a:pt x="1731956" y="-32194"/>
                  <a:pt x="1994573" y="55663"/>
                  <a:pt x="2263932" y="0"/>
                </a:cubicBezTo>
                <a:cubicBezTo>
                  <a:pt x="2533291" y="-55663"/>
                  <a:pt x="2750931" y="36220"/>
                  <a:pt x="2880320" y="0"/>
                </a:cubicBezTo>
                <a:cubicBezTo>
                  <a:pt x="3009709" y="-36220"/>
                  <a:pt x="3204431" y="72116"/>
                  <a:pt x="3496708" y="0"/>
                </a:cubicBezTo>
                <a:cubicBezTo>
                  <a:pt x="3788985" y="-72116"/>
                  <a:pt x="3769267" y="44407"/>
                  <a:pt x="4032448" y="0"/>
                </a:cubicBezTo>
                <a:cubicBezTo>
                  <a:pt x="4063696" y="76624"/>
                  <a:pt x="4003016" y="208858"/>
                  <a:pt x="4032448" y="361022"/>
                </a:cubicBezTo>
                <a:cubicBezTo>
                  <a:pt x="4061880" y="513186"/>
                  <a:pt x="3993795" y="557232"/>
                  <a:pt x="4032448" y="707886"/>
                </a:cubicBezTo>
                <a:cubicBezTo>
                  <a:pt x="3903704" y="734868"/>
                  <a:pt x="3668484" y="666275"/>
                  <a:pt x="3537033" y="707886"/>
                </a:cubicBezTo>
                <a:cubicBezTo>
                  <a:pt x="3405583" y="749497"/>
                  <a:pt x="3107182" y="676423"/>
                  <a:pt x="2960969" y="707886"/>
                </a:cubicBezTo>
                <a:cubicBezTo>
                  <a:pt x="2814756" y="739349"/>
                  <a:pt x="2529688" y="651138"/>
                  <a:pt x="2304256" y="707886"/>
                </a:cubicBezTo>
                <a:cubicBezTo>
                  <a:pt x="2078824" y="764634"/>
                  <a:pt x="1970949" y="682215"/>
                  <a:pt x="1849165" y="707886"/>
                </a:cubicBezTo>
                <a:cubicBezTo>
                  <a:pt x="1727381" y="733557"/>
                  <a:pt x="1473740" y="674977"/>
                  <a:pt x="1353750" y="707886"/>
                </a:cubicBezTo>
                <a:cubicBezTo>
                  <a:pt x="1233760" y="740795"/>
                  <a:pt x="1091743" y="662456"/>
                  <a:pt x="858335" y="707886"/>
                </a:cubicBezTo>
                <a:cubicBezTo>
                  <a:pt x="624928" y="753316"/>
                  <a:pt x="229529" y="620285"/>
                  <a:pt x="0" y="707886"/>
                </a:cubicBezTo>
                <a:cubicBezTo>
                  <a:pt x="-39237" y="612060"/>
                  <a:pt x="24244" y="443498"/>
                  <a:pt x="0" y="361022"/>
                </a:cubicBezTo>
                <a:cubicBezTo>
                  <a:pt x="-24244" y="278546"/>
                  <a:pt x="28690" y="94678"/>
                  <a:pt x="0" y="0"/>
                </a:cubicBezTo>
                <a:close/>
              </a:path>
              <a:path w="4032448" h="707886" stroke="0" extrusionOk="0">
                <a:moveTo>
                  <a:pt x="0" y="0"/>
                </a:moveTo>
                <a:cubicBezTo>
                  <a:pt x="164845" y="-9180"/>
                  <a:pt x="367079" y="56997"/>
                  <a:pt x="656713" y="0"/>
                </a:cubicBezTo>
                <a:cubicBezTo>
                  <a:pt x="946347" y="-56997"/>
                  <a:pt x="1076414" y="25861"/>
                  <a:pt x="1273101" y="0"/>
                </a:cubicBezTo>
                <a:cubicBezTo>
                  <a:pt x="1469788" y="-25861"/>
                  <a:pt x="1788607" y="54882"/>
                  <a:pt x="1929814" y="0"/>
                </a:cubicBezTo>
                <a:cubicBezTo>
                  <a:pt x="2071021" y="-54882"/>
                  <a:pt x="2309793" y="31204"/>
                  <a:pt x="2465554" y="0"/>
                </a:cubicBezTo>
                <a:cubicBezTo>
                  <a:pt x="2621315" y="-31204"/>
                  <a:pt x="2839774" y="46353"/>
                  <a:pt x="2960969" y="0"/>
                </a:cubicBezTo>
                <a:cubicBezTo>
                  <a:pt x="3082164" y="-46353"/>
                  <a:pt x="3690236" y="125268"/>
                  <a:pt x="4032448" y="0"/>
                </a:cubicBezTo>
                <a:cubicBezTo>
                  <a:pt x="4034253" y="148832"/>
                  <a:pt x="3989686" y="188678"/>
                  <a:pt x="4032448" y="368101"/>
                </a:cubicBezTo>
                <a:cubicBezTo>
                  <a:pt x="4075210" y="547524"/>
                  <a:pt x="3996562" y="632264"/>
                  <a:pt x="4032448" y="707886"/>
                </a:cubicBezTo>
                <a:cubicBezTo>
                  <a:pt x="3866772" y="721070"/>
                  <a:pt x="3667585" y="687781"/>
                  <a:pt x="3496708" y="707886"/>
                </a:cubicBezTo>
                <a:cubicBezTo>
                  <a:pt x="3325831" y="727991"/>
                  <a:pt x="3267303" y="655627"/>
                  <a:pt x="3041618" y="707886"/>
                </a:cubicBezTo>
                <a:cubicBezTo>
                  <a:pt x="2815933" y="760145"/>
                  <a:pt x="2676828" y="657776"/>
                  <a:pt x="2465554" y="707886"/>
                </a:cubicBezTo>
                <a:cubicBezTo>
                  <a:pt x="2254280" y="757996"/>
                  <a:pt x="2050715" y="680848"/>
                  <a:pt x="1849165" y="707886"/>
                </a:cubicBezTo>
                <a:cubicBezTo>
                  <a:pt x="1647615" y="734924"/>
                  <a:pt x="1601379" y="702102"/>
                  <a:pt x="1394075" y="707886"/>
                </a:cubicBezTo>
                <a:cubicBezTo>
                  <a:pt x="1186771" y="713670"/>
                  <a:pt x="967502" y="699777"/>
                  <a:pt x="858335" y="707886"/>
                </a:cubicBezTo>
                <a:cubicBezTo>
                  <a:pt x="749168" y="715995"/>
                  <a:pt x="218189" y="608701"/>
                  <a:pt x="0" y="707886"/>
                </a:cubicBezTo>
                <a:cubicBezTo>
                  <a:pt x="-33505" y="554432"/>
                  <a:pt x="38932" y="449463"/>
                  <a:pt x="0" y="339785"/>
                </a:cubicBezTo>
                <a:cubicBezTo>
                  <a:pt x="-38932" y="230107"/>
                  <a:pt x="24848" y="10125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921480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Первичные учетные документы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Регистры бухгалтерского учета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ED55B-96C1-46CB-B3EE-B5CD262F871E}"/>
              </a:ext>
            </a:extLst>
          </p:cNvPr>
          <p:cNvSpPr txBox="1"/>
          <p:nvPr/>
        </p:nvSpPr>
        <p:spPr>
          <a:xfrm>
            <a:off x="166432" y="4924644"/>
            <a:ext cx="5435191" cy="1477328"/>
          </a:xfrm>
          <a:custGeom>
            <a:avLst/>
            <a:gdLst>
              <a:gd name="connsiteX0" fmla="*/ 0 w 5435191"/>
              <a:gd name="connsiteY0" fmla="*/ 0 h 1477328"/>
              <a:gd name="connsiteX1" fmla="*/ 543519 w 5435191"/>
              <a:gd name="connsiteY1" fmla="*/ 0 h 1477328"/>
              <a:gd name="connsiteX2" fmla="*/ 1032686 w 5435191"/>
              <a:gd name="connsiteY2" fmla="*/ 0 h 1477328"/>
              <a:gd name="connsiteX3" fmla="*/ 1576205 w 5435191"/>
              <a:gd name="connsiteY3" fmla="*/ 0 h 1477328"/>
              <a:gd name="connsiteX4" fmla="*/ 2119724 w 5435191"/>
              <a:gd name="connsiteY4" fmla="*/ 0 h 1477328"/>
              <a:gd name="connsiteX5" fmla="*/ 2717596 w 5435191"/>
              <a:gd name="connsiteY5" fmla="*/ 0 h 1477328"/>
              <a:gd name="connsiteX6" fmla="*/ 3206763 w 5435191"/>
              <a:gd name="connsiteY6" fmla="*/ 0 h 1477328"/>
              <a:gd name="connsiteX7" fmla="*/ 3641578 w 5435191"/>
              <a:gd name="connsiteY7" fmla="*/ 0 h 1477328"/>
              <a:gd name="connsiteX8" fmla="*/ 4239449 w 5435191"/>
              <a:gd name="connsiteY8" fmla="*/ 0 h 1477328"/>
              <a:gd name="connsiteX9" fmla="*/ 4619912 w 5435191"/>
              <a:gd name="connsiteY9" fmla="*/ 0 h 1477328"/>
              <a:gd name="connsiteX10" fmla="*/ 5435191 w 5435191"/>
              <a:gd name="connsiteY10" fmla="*/ 0 h 1477328"/>
              <a:gd name="connsiteX11" fmla="*/ 5435191 w 5435191"/>
              <a:gd name="connsiteY11" fmla="*/ 492443 h 1477328"/>
              <a:gd name="connsiteX12" fmla="*/ 5435191 w 5435191"/>
              <a:gd name="connsiteY12" fmla="*/ 940565 h 1477328"/>
              <a:gd name="connsiteX13" fmla="*/ 5435191 w 5435191"/>
              <a:gd name="connsiteY13" fmla="*/ 1477328 h 1477328"/>
              <a:gd name="connsiteX14" fmla="*/ 4891672 w 5435191"/>
              <a:gd name="connsiteY14" fmla="*/ 1477328 h 1477328"/>
              <a:gd name="connsiteX15" fmla="*/ 4239449 w 5435191"/>
              <a:gd name="connsiteY15" fmla="*/ 1477328 h 1477328"/>
              <a:gd name="connsiteX16" fmla="*/ 3695930 w 5435191"/>
              <a:gd name="connsiteY16" fmla="*/ 1477328 h 1477328"/>
              <a:gd name="connsiteX17" fmla="*/ 3098059 w 5435191"/>
              <a:gd name="connsiteY17" fmla="*/ 1477328 h 1477328"/>
              <a:gd name="connsiteX18" fmla="*/ 2717596 w 5435191"/>
              <a:gd name="connsiteY18" fmla="*/ 1477328 h 1477328"/>
              <a:gd name="connsiteX19" fmla="*/ 2337132 w 5435191"/>
              <a:gd name="connsiteY19" fmla="*/ 1477328 h 1477328"/>
              <a:gd name="connsiteX20" fmla="*/ 1739261 w 5435191"/>
              <a:gd name="connsiteY20" fmla="*/ 1477328 h 1477328"/>
              <a:gd name="connsiteX21" fmla="*/ 1358798 w 5435191"/>
              <a:gd name="connsiteY21" fmla="*/ 1477328 h 1477328"/>
              <a:gd name="connsiteX22" fmla="*/ 923982 w 5435191"/>
              <a:gd name="connsiteY22" fmla="*/ 1477328 h 1477328"/>
              <a:gd name="connsiteX23" fmla="*/ 489167 w 5435191"/>
              <a:gd name="connsiteY23" fmla="*/ 1477328 h 1477328"/>
              <a:gd name="connsiteX24" fmla="*/ 0 w 5435191"/>
              <a:gd name="connsiteY24" fmla="*/ 1477328 h 1477328"/>
              <a:gd name="connsiteX25" fmla="*/ 0 w 5435191"/>
              <a:gd name="connsiteY25" fmla="*/ 1029205 h 1477328"/>
              <a:gd name="connsiteX26" fmla="*/ 0 w 5435191"/>
              <a:gd name="connsiteY26" fmla="*/ 507216 h 1477328"/>
              <a:gd name="connsiteX27" fmla="*/ 0 w 5435191"/>
              <a:gd name="connsiteY27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35191" h="1477328" fill="none" extrusionOk="0">
                <a:moveTo>
                  <a:pt x="0" y="0"/>
                </a:moveTo>
                <a:cubicBezTo>
                  <a:pt x="228227" y="-35927"/>
                  <a:pt x="426251" y="20316"/>
                  <a:pt x="543519" y="0"/>
                </a:cubicBezTo>
                <a:cubicBezTo>
                  <a:pt x="660787" y="-20316"/>
                  <a:pt x="891408" y="832"/>
                  <a:pt x="1032686" y="0"/>
                </a:cubicBezTo>
                <a:cubicBezTo>
                  <a:pt x="1173964" y="-832"/>
                  <a:pt x="1378684" y="56737"/>
                  <a:pt x="1576205" y="0"/>
                </a:cubicBezTo>
                <a:cubicBezTo>
                  <a:pt x="1773726" y="-56737"/>
                  <a:pt x="1914005" y="21563"/>
                  <a:pt x="2119724" y="0"/>
                </a:cubicBezTo>
                <a:cubicBezTo>
                  <a:pt x="2325443" y="-21563"/>
                  <a:pt x="2594256" y="43612"/>
                  <a:pt x="2717596" y="0"/>
                </a:cubicBezTo>
                <a:cubicBezTo>
                  <a:pt x="2840936" y="-43612"/>
                  <a:pt x="3068672" y="13911"/>
                  <a:pt x="3206763" y="0"/>
                </a:cubicBezTo>
                <a:cubicBezTo>
                  <a:pt x="3344854" y="-13911"/>
                  <a:pt x="3428409" y="49303"/>
                  <a:pt x="3641578" y="0"/>
                </a:cubicBezTo>
                <a:cubicBezTo>
                  <a:pt x="3854747" y="-49303"/>
                  <a:pt x="3979264" y="9772"/>
                  <a:pt x="4239449" y="0"/>
                </a:cubicBezTo>
                <a:cubicBezTo>
                  <a:pt x="4499634" y="-9772"/>
                  <a:pt x="4484963" y="26742"/>
                  <a:pt x="4619912" y="0"/>
                </a:cubicBezTo>
                <a:cubicBezTo>
                  <a:pt x="4754861" y="-26742"/>
                  <a:pt x="5126909" y="31673"/>
                  <a:pt x="5435191" y="0"/>
                </a:cubicBezTo>
                <a:cubicBezTo>
                  <a:pt x="5461798" y="163046"/>
                  <a:pt x="5385850" y="325263"/>
                  <a:pt x="5435191" y="492443"/>
                </a:cubicBezTo>
                <a:cubicBezTo>
                  <a:pt x="5484532" y="659623"/>
                  <a:pt x="5389791" y="759056"/>
                  <a:pt x="5435191" y="940565"/>
                </a:cubicBezTo>
                <a:cubicBezTo>
                  <a:pt x="5480591" y="1122074"/>
                  <a:pt x="5425524" y="1298890"/>
                  <a:pt x="5435191" y="1477328"/>
                </a:cubicBezTo>
                <a:cubicBezTo>
                  <a:pt x="5309431" y="1481266"/>
                  <a:pt x="5022674" y="1441287"/>
                  <a:pt x="4891672" y="1477328"/>
                </a:cubicBezTo>
                <a:cubicBezTo>
                  <a:pt x="4760670" y="1513369"/>
                  <a:pt x="4501619" y="1462047"/>
                  <a:pt x="4239449" y="1477328"/>
                </a:cubicBezTo>
                <a:cubicBezTo>
                  <a:pt x="3977279" y="1492609"/>
                  <a:pt x="3912216" y="1461007"/>
                  <a:pt x="3695930" y="1477328"/>
                </a:cubicBezTo>
                <a:cubicBezTo>
                  <a:pt x="3479644" y="1493649"/>
                  <a:pt x="3271001" y="1427440"/>
                  <a:pt x="3098059" y="1477328"/>
                </a:cubicBezTo>
                <a:cubicBezTo>
                  <a:pt x="2925117" y="1527216"/>
                  <a:pt x="2852700" y="1441288"/>
                  <a:pt x="2717596" y="1477328"/>
                </a:cubicBezTo>
                <a:cubicBezTo>
                  <a:pt x="2582492" y="1513368"/>
                  <a:pt x="2520514" y="1442869"/>
                  <a:pt x="2337132" y="1477328"/>
                </a:cubicBezTo>
                <a:cubicBezTo>
                  <a:pt x="2153750" y="1511787"/>
                  <a:pt x="1965118" y="1428348"/>
                  <a:pt x="1739261" y="1477328"/>
                </a:cubicBezTo>
                <a:cubicBezTo>
                  <a:pt x="1513404" y="1526308"/>
                  <a:pt x="1506328" y="1435761"/>
                  <a:pt x="1358798" y="1477328"/>
                </a:cubicBezTo>
                <a:cubicBezTo>
                  <a:pt x="1211268" y="1518895"/>
                  <a:pt x="1027141" y="1475538"/>
                  <a:pt x="923982" y="1477328"/>
                </a:cubicBezTo>
                <a:cubicBezTo>
                  <a:pt x="820823" y="1479118"/>
                  <a:pt x="635446" y="1461321"/>
                  <a:pt x="489167" y="1477328"/>
                </a:cubicBezTo>
                <a:cubicBezTo>
                  <a:pt x="342889" y="1493335"/>
                  <a:pt x="113676" y="1470309"/>
                  <a:pt x="0" y="1477328"/>
                </a:cubicBezTo>
                <a:cubicBezTo>
                  <a:pt x="-40746" y="1303080"/>
                  <a:pt x="24310" y="1210193"/>
                  <a:pt x="0" y="1029205"/>
                </a:cubicBezTo>
                <a:cubicBezTo>
                  <a:pt x="-24310" y="848217"/>
                  <a:pt x="31174" y="716939"/>
                  <a:pt x="0" y="507216"/>
                </a:cubicBezTo>
                <a:cubicBezTo>
                  <a:pt x="-31174" y="297493"/>
                  <a:pt x="203" y="114654"/>
                  <a:pt x="0" y="0"/>
                </a:cubicBezTo>
                <a:close/>
              </a:path>
              <a:path w="5435191" h="1477328" stroke="0" extrusionOk="0">
                <a:moveTo>
                  <a:pt x="0" y="0"/>
                </a:moveTo>
                <a:cubicBezTo>
                  <a:pt x="270523" y="-19667"/>
                  <a:pt x="433078" y="753"/>
                  <a:pt x="543519" y="0"/>
                </a:cubicBezTo>
                <a:cubicBezTo>
                  <a:pt x="653960" y="-753"/>
                  <a:pt x="907192" y="18893"/>
                  <a:pt x="1087038" y="0"/>
                </a:cubicBezTo>
                <a:cubicBezTo>
                  <a:pt x="1266884" y="-18893"/>
                  <a:pt x="1371546" y="35455"/>
                  <a:pt x="1576205" y="0"/>
                </a:cubicBezTo>
                <a:cubicBezTo>
                  <a:pt x="1780864" y="-35455"/>
                  <a:pt x="1857555" y="12889"/>
                  <a:pt x="2065373" y="0"/>
                </a:cubicBezTo>
                <a:cubicBezTo>
                  <a:pt x="2273191" y="-12889"/>
                  <a:pt x="2317518" y="13580"/>
                  <a:pt x="2445836" y="0"/>
                </a:cubicBezTo>
                <a:cubicBezTo>
                  <a:pt x="2574154" y="-13580"/>
                  <a:pt x="2914382" y="48264"/>
                  <a:pt x="3098059" y="0"/>
                </a:cubicBezTo>
                <a:cubicBezTo>
                  <a:pt x="3281736" y="-48264"/>
                  <a:pt x="3449680" y="33759"/>
                  <a:pt x="3750282" y="0"/>
                </a:cubicBezTo>
                <a:cubicBezTo>
                  <a:pt x="4050884" y="-33759"/>
                  <a:pt x="4092270" y="48331"/>
                  <a:pt x="4293801" y="0"/>
                </a:cubicBezTo>
                <a:cubicBezTo>
                  <a:pt x="4495332" y="-48331"/>
                  <a:pt x="4566522" y="16492"/>
                  <a:pt x="4728616" y="0"/>
                </a:cubicBezTo>
                <a:cubicBezTo>
                  <a:pt x="4890711" y="-16492"/>
                  <a:pt x="5179465" y="46763"/>
                  <a:pt x="5435191" y="0"/>
                </a:cubicBezTo>
                <a:cubicBezTo>
                  <a:pt x="5447367" y="130090"/>
                  <a:pt x="5411013" y="337094"/>
                  <a:pt x="5435191" y="448123"/>
                </a:cubicBezTo>
                <a:cubicBezTo>
                  <a:pt x="5459369" y="559152"/>
                  <a:pt x="5393581" y="678263"/>
                  <a:pt x="5435191" y="896246"/>
                </a:cubicBezTo>
                <a:cubicBezTo>
                  <a:pt x="5476801" y="1114229"/>
                  <a:pt x="5376000" y="1340989"/>
                  <a:pt x="5435191" y="1477328"/>
                </a:cubicBezTo>
                <a:cubicBezTo>
                  <a:pt x="5125546" y="1485961"/>
                  <a:pt x="4945246" y="1415718"/>
                  <a:pt x="4782968" y="1477328"/>
                </a:cubicBezTo>
                <a:cubicBezTo>
                  <a:pt x="4620690" y="1538938"/>
                  <a:pt x="4540020" y="1469492"/>
                  <a:pt x="4348153" y="1477328"/>
                </a:cubicBezTo>
                <a:cubicBezTo>
                  <a:pt x="4156287" y="1485164"/>
                  <a:pt x="4093357" y="1469468"/>
                  <a:pt x="3858986" y="1477328"/>
                </a:cubicBezTo>
                <a:cubicBezTo>
                  <a:pt x="3624615" y="1485188"/>
                  <a:pt x="3589534" y="1446675"/>
                  <a:pt x="3369818" y="1477328"/>
                </a:cubicBezTo>
                <a:cubicBezTo>
                  <a:pt x="3150102" y="1507981"/>
                  <a:pt x="3072754" y="1451696"/>
                  <a:pt x="2989355" y="1477328"/>
                </a:cubicBezTo>
                <a:cubicBezTo>
                  <a:pt x="2905956" y="1502960"/>
                  <a:pt x="2524882" y="1463201"/>
                  <a:pt x="2391484" y="1477328"/>
                </a:cubicBezTo>
                <a:cubicBezTo>
                  <a:pt x="2258086" y="1491455"/>
                  <a:pt x="2157408" y="1448167"/>
                  <a:pt x="2011021" y="1477328"/>
                </a:cubicBezTo>
                <a:cubicBezTo>
                  <a:pt x="1864634" y="1506489"/>
                  <a:pt x="1669917" y="1460734"/>
                  <a:pt x="1576205" y="1477328"/>
                </a:cubicBezTo>
                <a:cubicBezTo>
                  <a:pt x="1482493" y="1493922"/>
                  <a:pt x="1164482" y="1417487"/>
                  <a:pt x="978334" y="1477328"/>
                </a:cubicBezTo>
                <a:cubicBezTo>
                  <a:pt x="792186" y="1537169"/>
                  <a:pt x="284398" y="1461994"/>
                  <a:pt x="0" y="1477328"/>
                </a:cubicBezTo>
                <a:cubicBezTo>
                  <a:pt x="-26902" y="1322991"/>
                  <a:pt x="2231" y="1170477"/>
                  <a:pt x="0" y="984885"/>
                </a:cubicBezTo>
                <a:cubicBezTo>
                  <a:pt x="-2231" y="799293"/>
                  <a:pt x="36598" y="599439"/>
                  <a:pt x="0" y="462896"/>
                </a:cubicBezTo>
                <a:cubicBezTo>
                  <a:pt x="-36598" y="326353"/>
                  <a:pt x="21751" y="170440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9327806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квалифицированной электронной подписью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(ЭЦП)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равнозначна документу на бумажном носителе, подписанному собственноручной подписью, и может применяться в любых правоотношениях в соответствии с законодательством РФ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BBACA-E8FB-4BA3-889E-A6CEB3855C0A}"/>
              </a:ext>
            </a:extLst>
          </p:cNvPr>
          <p:cNvSpPr txBox="1"/>
          <p:nvPr/>
        </p:nvSpPr>
        <p:spPr>
          <a:xfrm>
            <a:off x="3899244" y="3813514"/>
            <a:ext cx="2016224" cy="369332"/>
          </a:xfrm>
          <a:custGeom>
            <a:avLst/>
            <a:gdLst>
              <a:gd name="connsiteX0" fmla="*/ 0 w 2016224"/>
              <a:gd name="connsiteY0" fmla="*/ 0 h 369332"/>
              <a:gd name="connsiteX1" fmla="*/ 544380 w 2016224"/>
              <a:gd name="connsiteY1" fmla="*/ 0 h 369332"/>
              <a:gd name="connsiteX2" fmla="*/ 1068599 w 2016224"/>
              <a:gd name="connsiteY2" fmla="*/ 0 h 369332"/>
              <a:gd name="connsiteX3" fmla="*/ 1512168 w 2016224"/>
              <a:gd name="connsiteY3" fmla="*/ 0 h 369332"/>
              <a:gd name="connsiteX4" fmla="*/ 2016224 w 2016224"/>
              <a:gd name="connsiteY4" fmla="*/ 0 h 369332"/>
              <a:gd name="connsiteX5" fmla="*/ 2016224 w 2016224"/>
              <a:gd name="connsiteY5" fmla="*/ 369332 h 369332"/>
              <a:gd name="connsiteX6" fmla="*/ 1492006 w 2016224"/>
              <a:gd name="connsiteY6" fmla="*/ 369332 h 369332"/>
              <a:gd name="connsiteX7" fmla="*/ 967788 w 2016224"/>
              <a:gd name="connsiteY7" fmla="*/ 369332 h 369332"/>
              <a:gd name="connsiteX8" fmla="*/ 504056 w 2016224"/>
              <a:gd name="connsiteY8" fmla="*/ 369332 h 369332"/>
              <a:gd name="connsiteX9" fmla="*/ 0 w 2016224"/>
              <a:gd name="connsiteY9" fmla="*/ 369332 h 369332"/>
              <a:gd name="connsiteX10" fmla="*/ 0 w 2016224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6224" h="369332" fill="none" extrusionOk="0">
                <a:moveTo>
                  <a:pt x="0" y="0"/>
                </a:moveTo>
                <a:cubicBezTo>
                  <a:pt x="228488" y="-40382"/>
                  <a:pt x="400389" y="35689"/>
                  <a:pt x="544380" y="0"/>
                </a:cubicBezTo>
                <a:cubicBezTo>
                  <a:pt x="688371" y="-35689"/>
                  <a:pt x="908032" y="24075"/>
                  <a:pt x="1068599" y="0"/>
                </a:cubicBezTo>
                <a:cubicBezTo>
                  <a:pt x="1229166" y="-24075"/>
                  <a:pt x="1387996" y="33960"/>
                  <a:pt x="1512168" y="0"/>
                </a:cubicBezTo>
                <a:cubicBezTo>
                  <a:pt x="1636340" y="-33960"/>
                  <a:pt x="1860828" y="33119"/>
                  <a:pt x="2016224" y="0"/>
                </a:cubicBezTo>
                <a:cubicBezTo>
                  <a:pt x="2057820" y="94193"/>
                  <a:pt x="1993318" y="281354"/>
                  <a:pt x="2016224" y="369332"/>
                </a:cubicBezTo>
                <a:cubicBezTo>
                  <a:pt x="1790471" y="423394"/>
                  <a:pt x="1610836" y="321119"/>
                  <a:pt x="1492006" y="369332"/>
                </a:cubicBezTo>
                <a:cubicBezTo>
                  <a:pt x="1373176" y="417545"/>
                  <a:pt x="1088731" y="353151"/>
                  <a:pt x="967788" y="369332"/>
                </a:cubicBezTo>
                <a:cubicBezTo>
                  <a:pt x="846845" y="385513"/>
                  <a:pt x="683134" y="316220"/>
                  <a:pt x="504056" y="369332"/>
                </a:cubicBezTo>
                <a:cubicBezTo>
                  <a:pt x="324978" y="422444"/>
                  <a:pt x="170781" y="361551"/>
                  <a:pt x="0" y="369332"/>
                </a:cubicBezTo>
                <a:cubicBezTo>
                  <a:pt x="-26419" y="210581"/>
                  <a:pt x="2584" y="113403"/>
                  <a:pt x="0" y="0"/>
                </a:cubicBezTo>
                <a:close/>
              </a:path>
              <a:path w="2016224" h="369332" stroke="0" extrusionOk="0">
                <a:moveTo>
                  <a:pt x="0" y="0"/>
                </a:moveTo>
                <a:cubicBezTo>
                  <a:pt x="241878" y="-31936"/>
                  <a:pt x="347643" y="12136"/>
                  <a:pt x="524218" y="0"/>
                </a:cubicBezTo>
                <a:cubicBezTo>
                  <a:pt x="700793" y="-12136"/>
                  <a:pt x="849534" y="14316"/>
                  <a:pt x="967788" y="0"/>
                </a:cubicBezTo>
                <a:cubicBezTo>
                  <a:pt x="1086042" y="-14316"/>
                  <a:pt x="1239092" y="54255"/>
                  <a:pt x="1471844" y="0"/>
                </a:cubicBezTo>
                <a:cubicBezTo>
                  <a:pt x="1704596" y="-54255"/>
                  <a:pt x="1852886" y="2606"/>
                  <a:pt x="2016224" y="0"/>
                </a:cubicBezTo>
                <a:cubicBezTo>
                  <a:pt x="2042346" y="163751"/>
                  <a:pt x="2007685" y="189494"/>
                  <a:pt x="2016224" y="369332"/>
                </a:cubicBezTo>
                <a:cubicBezTo>
                  <a:pt x="1909768" y="427189"/>
                  <a:pt x="1751300" y="333159"/>
                  <a:pt x="1532330" y="369332"/>
                </a:cubicBezTo>
                <a:cubicBezTo>
                  <a:pt x="1313360" y="405505"/>
                  <a:pt x="1240769" y="356491"/>
                  <a:pt x="1048436" y="369332"/>
                </a:cubicBezTo>
                <a:cubicBezTo>
                  <a:pt x="856103" y="382173"/>
                  <a:pt x="781319" y="339425"/>
                  <a:pt x="524218" y="369332"/>
                </a:cubicBezTo>
                <a:cubicBezTo>
                  <a:pt x="267117" y="399239"/>
                  <a:pt x="123678" y="349586"/>
                  <a:pt x="0" y="369332"/>
                </a:cubicBezTo>
                <a:cubicBezTo>
                  <a:pt x="-11816" y="233842"/>
                  <a:pt x="34982" y="13168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139512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подписываются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5AA54-1829-4F9E-BF81-86113EC06C53}"/>
              </a:ext>
            </a:extLst>
          </p:cNvPr>
          <p:cNvSpPr txBox="1"/>
          <p:nvPr/>
        </p:nvSpPr>
        <p:spPr>
          <a:xfrm>
            <a:off x="5950561" y="4869160"/>
            <a:ext cx="2952328" cy="1477328"/>
          </a:xfrm>
          <a:custGeom>
            <a:avLst/>
            <a:gdLst>
              <a:gd name="connsiteX0" fmla="*/ 0 w 2952328"/>
              <a:gd name="connsiteY0" fmla="*/ 0 h 1477328"/>
              <a:gd name="connsiteX1" fmla="*/ 398564 w 2952328"/>
              <a:gd name="connsiteY1" fmla="*/ 0 h 1477328"/>
              <a:gd name="connsiteX2" fmla="*/ 738082 w 2952328"/>
              <a:gd name="connsiteY2" fmla="*/ 0 h 1477328"/>
              <a:gd name="connsiteX3" fmla="*/ 1107123 w 2952328"/>
              <a:gd name="connsiteY3" fmla="*/ 0 h 1477328"/>
              <a:gd name="connsiteX4" fmla="*/ 1535210 w 2952328"/>
              <a:gd name="connsiteY4" fmla="*/ 0 h 1477328"/>
              <a:gd name="connsiteX5" fmla="*/ 1845205 w 2952328"/>
              <a:gd name="connsiteY5" fmla="*/ 0 h 1477328"/>
              <a:gd name="connsiteX6" fmla="*/ 2243769 w 2952328"/>
              <a:gd name="connsiteY6" fmla="*/ 0 h 1477328"/>
              <a:gd name="connsiteX7" fmla="*/ 2952328 w 2952328"/>
              <a:gd name="connsiteY7" fmla="*/ 0 h 1477328"/>
              <a:gd name="connsiteX8" fmla="*/ 2952328 w 2952328"/>
              <a:gd name="connsiteY8" fmla="*/ 753436 h 1477328"/>
              <a:gd name="connsiteX9" fmla="*/ 2952328 w 2952328"/>
              <a:gd name="connsiteY9" fmla="*/ 1477328 h 1477328"/>
              <a:gd name="connsiteX10" fmla="*/ 2583287 w 2952328"/>
              <a:gd name="connsiteY10" fmla="*/ 1477328 h 1477328"/>
              <a:gd name="connsiteX11" fmla="*/ 2243769 w 2952328"/>
              <a:gd name="connsiteY11" fmla="*/ 1477328 h 1477328"/>
              <a:gd name="connsiteX12" fmla="*/ 1933774 w 2952328"/>
              <a:gd name="connsiteY12" fmla="*/ 1477328 h 1477328"/>
              <a:gd name="connsiteX13" fmla="*/ 1564733 w 2952328"/>
              <a:gd name="connsiteY13" fmla="*/ 1477328 h 1477328"/>
              <a:gd name="connsiteX14" fmla="*/ 1254739 w 2952328"/>
              <a:gd name="connsiteY14" fmla="*/ 1477328 h 1477328"/>
              <a:gd name="connsiteX15" fmla="*/ 826651 w 2952328"/>
              <a:gd name="connsiteY15" fmla="*/ 1477328 h 1477328"/>
              <a:gd name="connsiteX16" fmla="*/ 398564 w 2952328"/>
              <a:gd name="connsiteY16" fmla="*/ 1477328 h 1477328"/>
              <a:gd name="connsiteX17" fmla="*/ 0 w 2952328"/>
              <a:gd name="connsiteY17" fmla="*/ 1477328 h 1477328"/>
              <a:gd name="connsiteX18" fmla="*/ 0 w 2952328"/>
              <a:gd name="connsiteY18" fmla="*/ 782984 h 1477328"/>
              <a:gd name="connsiteX19" fmla="*/ 0 w 2952328"/>
              <a:gd name="connsiteY19" fmla="*/ 0 h 1477328"/>
              <a:gd name="connsiteX0" fmla="*/ 0 w 2952328"/>
              <a:gd name="connsiteY0" fmla="*/ 0 h 1477328"/>
              <a:gd name="connsiteX1" fmla="*/ 369041 w 2952328"/>
              <a:gd name="connsiteY1" fmla="*/ 0 h 1477328"/>
              <a:gd name="connsiteX2" fmla="*/ 708558 w 2952328"/>
              <a:gd name="connsiteY2" fmla="*/ 0 h 1477328"/>
              <a:gd name="connsiteX3" fmla="*/ 1018553 w 2952328"/>
              <a:gd name="connsiteY3" fmla="*/ 0 h 1477328"/>
              <a:gd name="connsiteX4" fmla="*/ 1299024 w 2952328"/>
              <a:gd name="connsiteY4" fmla="*/ 0 h 1477328"/>
              <a:gd name="connsiteX5" fmla="*/ 1697588 w 2952328"/>
              <a:gd name="connsiteY5" fmla="*/ 0 h 1477328"/>
              <a:gd name="connsiteX6" fmla="*/ 2066629 w 2952328"/>
              <a:gd name="connsiteY6" fmla="*/ 0 h 1477328"/>
              <a:gd name="connsiteX7" fmla="*/ 2494717 w 2952328"/>
              <a:gd name="connsiteY7" fmla="*/ 0 h 1477328"/>
              <a:gd name="connsiteX8" fmla="*/ 2952328 w 2952328"/>
              <a:gd name="connsiteY8" fmla="*/ 0 h 1477328"/>
              <a:gd name="connsiteX9" fmla="*/ 2952328 w 2952328"/>
              <a:gd name="connsiteY9" fmla="*/ 709116 h 1477328"/>
              <a:gd name="connsiteX10" fmla="*/ 2952328 w 2952328"/>
              <a:gd name="connsiteY10" fmla="*/ 1477328 h 1477328"/>
              <a:gd name="connsiteX11" fmla="*/ 2642333 w 2952328"/>
              <a:gd name="connsiteY11" fmla="*/ 1477328 h 1477328"/>
              <a:gd name="connsiteX12" fmla="*/ 2361862 w 2952328"/>
              <a:gd name="connsiteY12" fmla="*/ 1477328 h 1477328"/>
              <a:gd name="connsiteX13" fmla="*/ 2022344 w 2952328"/>
              <a:gd name="connsiteY13" fmla="*/ 1477328 h 1477328"/>
              <a:gd name="connsiteX14" fmla="*/ 1682826 w 2952328"/>
              <a:gd name="connsiteY14" fmla="*/ 1477328 h 1477328"/>
              <a:gd name="connsiteX15" fmla="*/ 1372832 w 2952328"/>
              <a:gd name="connsiteY15" fmla="*/ 1477328 h 1477328"/>
              <a:gd name="connsiteX16" fmla="*/ 1003791 w 2952328"/>
              <a:gd name="connsiteY16" fmla="*/ 1477328 h 1477328"/>
              <a:gd name="connsiteX17" fmla="*/ 664273 w 2952328"/>
              <a:gd name="connsiteY17" fmla="*/ 1477328 h 1477328"/>
              <a:gd name="connsiteX18" fmla="*/ 324756 w 2952328"/>
              <a:gd name="connsiteY18" fmla="*/ 1477328 h 1477328"/>
              <a:gd name="connsiteX19" fmla="*/ 0 w 2952328"/>
              <a:gd name="connsiteY19" fmla="*/ 1477328 h 1477328"/>
              <a:gd name="connsiteX20" fmla="*/ 0 w 2952328"/>
              <a:gd name="connsiteY20" fmla="*/ 723891 h 1477328"/>
              <a:gd name="connsiteX21" fmla="*/ 0 w 2952328"/>
              <a:gd name="connsiteY21" fmla="*/ 0 h 1477328"/>
              <a:gd name="connsiteX0" fmla="*/ 0 w 2952328"/>
              <a:gd name="connsiteY0" fmla="*/ 0 h 1477328"/>
              <a:gd name="connsiteX1" fmla="*/ 398564 w 2952328"/>
              <a:gd name="connsiteY1" fmla="*/ 0 h 1477328"/>
              <a:gd name="connsiteX2" fmla="*/ 738082 w 2952328"/>
              <a:gd name="connsiteY2" fmla="*/ 0 h 1477328"/>
              <a:gd name="connsiteX3" fmla="*/ 1107123 w 2952328"/>
              <a:gd name="connsiteY3" fmla="*/ 0 h 1477328"/>
              <a:gd name="connsiteX4" fmla="*/ 1535210 w 2952328"/>
              <a:gd name="connsiteY4" fmla="*/ 0 h 1477328"/>
              <a:gd name="connsiteX5" fmla="*/ 1845205 w 2952328"/>
              <a:gd name="connsiteY5" fmla="*/ 0 h 1477328"/>
              <a:gd name="connsiteX6" fmla="*/ 2243769 w 2952328"/>
              <a:gd name="connsiteY6" fmla="*/ 0 h 1477328"/>
              <a:gd name="connsiteX7" fmla="*/ 2952328 w 2952328"/>
              <a:gd name="connsiteY7" fmla="*/ 0 h 1477328"/>
              <a:gd name="connsiteX8" fmla="*/ 2952328 w 2952328"/>
              <a:gd name="connsiteY8" fmla="*/ 753436 h 1477328"/>
              <a:gd name="connsiteX9" fmla="*/ 2952328 w 2952328"/>
              <a:gd name="connsiteY9" fmla="*/ 1477328 h 1477328"/>
              <a:gd name="connsiteX10" fmla="*/ 2583287 w 2952328"/>
              <a:gd name="connsiteY10" fmla="*/ 1477328 h 1477328"/>
              <a:gd name="connsiteX11" fmla="*/ 2243769 w 2952328"/>
              <a:gd name="connsiteY11" fmla="*/ 1477328 h 1477328"/>
              <a:gd name="connsiteX12" fmla="*/ 1933774 w 2952328"/>
              <a:gd name="connsiteY12" fmla="*/ 1477328 h 1477328"/>
              <a:gd name="connsiteX13" fmla="*/ 1564733 w 2952328"/>
              <a:gd name="connsiteY13" fmla="*/ 1477328 h 1477328"/>
              <a:gd name="connsiteX14" fmla="*/ 1254739 w 2952328"/>
              <a:gd name="connsiteY14" fmla="*/ 1477328 h 1477328"/>
              <a:gd name="connsiteX15" fmla="*/ 826651 w 2952328"/>
              <a:gd name="connsiteY15" fmla="*/ 1477328 h 1477328"/>
              <a:gd name="connsiteX16" fmla="*/ 398564 w 2952328"/>
              <a:gd name="connsiteY16" fmla="*/ 1477328 h 1477328"/>
              <a:gd name="connsiteX17" fmla="*/ 0 w 2952328"/>
              <a:gd name="connsiteY17" fmla="*/ 1477328 h 1477328"/>
              <a:gd name="connsiteX18" fmla="*/ 0 w 2952328"/>
              <a:gd name="connsiteY18" fmla="*/ 782984 h 1477328"/>
              <a:gd name="connsiteX19" fmla="*/ 0 w 2952328"/>
              <a:gd name="connsiteY19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52328" h="1477328" fill="none" extrusionOk="0">
                <a:moveTo>
                  <a:pt x="0" y="0"/>
                </a:moveTo>
                <a:cubicBezTo>
                  <a:pt x="81962" y="-153199"/>
                  <a:pt x="208479" y="82557"/>
                  <a:pt x="398564" y="0"/>
                </a:cubicBezTo>
                <a:cubicBezTo>
                  <a:pt x="558643" y="-57433"/>
                  <a:pt x="669349" y="6452"/>
                  <a:pt x="738082" y="0"/>
                </a:cubicBezTo>
                <a:cubicBezTo>
                  <a:pt x="869713" y="14194"/>
                  <a:pt x="1025010" y="83625"/>
                  <a:pt x="1107123" y="0"/>
                </a:cubicBezTo>
                <a:cubicBezTo>
                  <a:pt x="1227412" y="-78964"/>
                  <a:pt x="1297081" y="53413"/>
                  <a:pt x="1535210" y="0"/>
                </a:cubicBezTo>
                <a:cubicBezTo>
                  <a:pt x="1726570" y="-102662"/>
                  <a:pt x="1727741" y="-3599"/>
                  <a:pt x="1845205" y="0"/>
                </a:cubicBezTo>
                <a:cubicBezTo>
                  <a:pt x="1967646" y="-76679"/>
                  <a:pt x="2138304" y="167420"/>
                  <a:pt x="2243769" y="0"/>
                </a:cubicBezTo>
                <a:cubicBezTo>
                  <a:pt x="2529214" y="-104998"/>
                  <a:pt x="2665214" y="198512"/>
                  <a:pt x="2952328" y="0"/>
                </a:cubicBezTo>
                <a:cubicBezTo>
                  <a:pt x="2887853" y="135207"/>
                  <a:pt x="2966738" y="393596"/>
                  <a:pt x="2952328" y="753436"/>
                </a:cubicBezTo>
                <a:cubicBezTo>
                  <a:pt x="2949486" y="1016525"/>
                  <a:pt x="2973059" y="1128756"/>
                  <a:pt x="2952328" y="1477328"/>
                </a:cubicBezTo>
                <a:cubicBezTo>
                  <a:pt x="2920354" y="1557230"/>
                  <a:pt x="2794165" y="1353827"/>
                  <a:pt x="2583287" y="1477328"/>
                </a:cubicBezTo>
                <a:cubicBezTo>
                  <a:pt x="2381249" y="1548179"/>
                  <a:pt x="2368704" y="1472977"/>
                  <a:pt x="2243769" y="1477328"/>
                </a:cubicBezTo>
                <a:cubicBezTo>
                  <a:pt x="2147446" y="1516143"/>
                  <a:pt x="2100174" y="1449665"/>
                  <a:pt x="1933774" y="1477328"/>
                </a:cubicBezTo>
                <a:cubicBezTo>
                  <a:pt x="1793175" y="1474545"/>
                  <a:pt x="1747801" y="1451925"/>
                  <a:pt x="1564733" y="1477328"/>
                </a:cubicBezTo>
                <a:cubicBezTo>
                  <a:pt x="1405762" y="1490649"/>
                  <a:pt x="1317112" y="1460482"/>
                  <a:pt x="1254739" y="1477328"/>
                </a:cubicBezTo>
                <a:cubicBezTo>
                  <a:pt x="1119454" y="1469541"/>
                  <a:pt x="1009887" y="1397042"/>
                  <a:pt x="826651" y="1477328"/>
                </a:cubicBezTo>
                <a:cubicBezTo>
                  <a:pt x="683504" y="1568402"/>
                  <a:pt x="438217" y="1356599"/>
                  <a:pt x="398564" y="1477328"/>
                </a:cubicBezTo>
                <a:cubicBezTo>
                  <a:pt x="355935" y="1542637"/>
                  <a:pt x="196917" y="1344484"/>
                  <a:pt x="0" y="1477328"/>
                </a:cubicBezTo>
                <a:cubicBezTo>
                  <a:pt x="19082" y="1216517"/>
                  <a:pt x="54888" y="1077515"/>
                  <a:pt x="0" y="782984"/>
                </a:cubicBezTo>
                <a:cubicBezTo>
                  <a:pt x="-65748" y="516720"/>
                  <a:pt x="-42181" y="216894"/>
                  <a:pt x="0" y="0"/>
                </a:cubicBezTo>
                <a:close/>
              </a:path>
              <a:path w="2952328" h="1477328" stroke="0" extrusionOk="0">
                <a:moveTo>
                  <a:pt x="0" y="0"/>
                </a:moveTo>
                <a:cubicBezTo>
                  <a:pt x="66104" y="-46641"/>
                  <a:pt x="229022" y="137754"/>
                  <a:pt x="369041" y="0"/>
                </a:cubicBezTo>
                <a:cubicBezTo>
                  <a:pt x="445508" y="-63237"/>
                  <a:pt x="584868" y="121976"/>
                  <a:pt x="708558" y="0"/>
                </a:cubicBezTo>
                <a:cubicBezTo>
                  <a:pt x="887099" y="-43521"/>
                  <a:pt x="882918" y="-2360"/>
                  <a:pt x="1018553" y="0"/>
                </a:cubicBezTo>
                <a:cubicBezTo>
                  <a:pt x="1154120" y="5957"/>
                  <a:pt x="1169066" y="36489"/>
                  <a:pt x="1299024" y="0"/>
                </a:cubicBezTo>
                <a:cubicBezTo>
                  <a:pt x="1391393" y="-2815"/>
                  <a:pt x="1523038" y="-9931"/>
                  <a:pt x="1697588" y="0"/>
                </a:cubicBezTo>
                <a:cubicBezTo>
                  <a:pt x="1828801" y="-36540"/>
                  <a:pt x="1956624" y="94532"/>
                  <a:pt x="2066629" y="0"/>
                </a:cubicBezTo>
                <a:cubicBezTo>
                  <a:pt x="2242204" y="-129702"/>
                  <a:pt x="2378217" y="168855"/>
                  <a:pt x="2494717" y="0"/>
                </a:cubicBezTo>
                <a:cubicBezTo>
                  <a:pt x="2644438" y="-170187"/>
                  <a:pt x="2786905" y="85636"/>
                  <a:pt x="2952328" y="0"/>
                </a:cubicBezTo>
                <a:cubicBezTo>
                  <a:pt x="2980359" y="156004"/>
                  <a:pt x="2933462" y="543915"/>
                  <a:pt x="2952328" y="709116"/>
                </a:cubicBezTo>
                <a:cubicBezTo>
                  <a:pt x="2982365" y="1044096"/>
                  <a:pt x="2952365" y="1239310"/>
                  <a:pt x="2952328" y="1477328"/>
                </a:cubicBezTo>
                <a:cubicBezTo>
                  <a:pt x="2876470" y="1524476"/>
                  <a:pt x="2801465" y="1443185"/>
                  <a:pt x="2642333" y="1477328"/>
                </a:cubicBezTo>
                <a:cubicBezTo>
                  <a:pt x="2507400" y="1531784"/>
                  <a:pt x="2452134" y="1475720"/>
                  <a:pt x="2361862" y="1477328"/>
                </a:cubicBezTo>
                <a:cubicBezTo>
                  <a:pt x="2298242" y="1531706"/>
                  <a:pt x="2099391" y="1426168"/>
                  <a:pt x="2022344" y="1477328"/>
                </a:cubicBezTo>
                <a:cubicBezTo>
                  <a:pt x="1963175" y="1612703"/>
                  <a:pt x="1794583" y="1385206"/>
                  <a:pt x="1682826" y="1477328"/>
                </a:cubicBezTo>
                <a:cubicBezTo>
                  <a:pt x="1563183" y="1511430"/>
                  <a:pt x="1467005" y="1485752"/>
                  <a:pt x="1372832" y="1477328"/>
                </a:cubicBezTo>
                <a:cubicBezTo>
                  <a:pt x="1231557" y="1504308"/>
                  <a:pt x="1178215" y="1457078"/>
                  <a:pt x="1003791" y="1477328"/>
                </a:cubicBezTo>
                <a:cubicBezTo>
                  <a:pt x="818204" y="1479121"/>
                  <a:pt x="823369" y="1402732"/>
                  <a:pt x="664273" y="1477328"/>
                </a:cubicBezTo>
                <a:cubicBezTo>
                  <a:pt x="557268" y="1535656"/>
                  <a:pt x="415552" y="1368779"/>
                  <a:pt x="324756" y="1477328"/>
                </a:cubicBezTo>
                <a:cubicBezTo>
                  <a:pt x="273445" y="1587708"/>
                  <a:pt x="97198" y="1330324"/>
                  <a:pt x="0" y="1477328"/>
                </a:cubicBezTo>
                <a:cubicBezTo>
                  <a:pt x="-1112" y="1167240"/>
                  <a:pt x="-21421" y="922025"/>
                  <a:pt x="0" y="723891"/>
                </a:cubicBezTo>
                <a:cubicBezTo>
                  <a:pt x="-50235" y="612134"/>
                  <a:pt x="-70467" y="314287"/>
                  <a:pt x="0" y="0"/>
                </a:cubicBezTo>
                <a:close/>
              </a:path>
              <a:path w="2952328" h="1477328" fill="none" stroke="0" extrusionOk="0">
                <a:moveTo>
                  <a:pt x="0" y="0"/>
                </a:moveTo>
                <a:cubicBezTo>
                  <a:pt x="58792" y="-99095"/>
                  <a:pt x="200715" y="63807"/>
                  <a:pt x="398564" y="0"/>
                </a:cubicBezTo>
                <a:cubicBezTo>
                  <a:pt x="586965" y="-66681"/>
                  <a:pt x="653911" y="10728"/>
                  <a:pt x="738082" y="0"/>
                </a:cubicBezTo>
                <a:cubicBezTo>
                  <a:pt x="813152" y="-9934"/>
                  <a:pt x="1015005" y="101631"/>
                  <a:pt x="1107123" y="0"/>
                </a:cubicBezTo>
                <a:cubicBezTo>
                  <a:pt x="1290054" y="-44371"/>
                  <a:pt x="1317072" y="57030"/>
                  <a:pt x="1535210" y="0"/>
                </a:cubicBezTo>
                <a:cubicBezTo>
                  <a:pt x="1741335" y="-30134"/>
                  <a:pt x="1692214" y="6001"/>
                  <a:pt x="1845205" y="0"/>
                </a:cubicBezTo>
                <a:cubicBezTo>
                  <a:pt x="2020040" y="-29065"/>
                  <a:pt x="2049885" y="132543"/>
                  <a:pt x="2243769" y="0"/>
                </a:cubicBezTo>
                <a:cubicBezTo>
                  <a:pt x="2423808" y="-123337"/>
                  <a:pt x="2691003" y="134214"/>
                  <a:pt x="2952328" y="0"/>
                </a:cubicBezTo>
                <a:cubicBezTo>
                  <a:pt x="3028439" y="218138"/>
                  <a:pt x="2866814" y="489562"/>
                  <a:pt x="2952328" y="753436"/>
                </a:cubicBezTo>
                <a:cubicBezTo>
                  <a:pt x="2931410" y="1042745"/>
                  <a:pt x="2911781" y="1110518"/>
                  <a:pt x="2952328" y="1477328"/>
                </a:cubicBezTo>
                <a:cubicBezTo>
                  <a:pt x="2847928" y="1547778"/>
                  <a:pt x="2797876" y="1426995"/>
                  <a:pt x="2583287" y="1477328"/>
                </a:cubicBezTo>
                <a:cubicBezTo>
                  <a:pt x="2411176" y="1552319"/>
                  <a:pt x="2370030" y="1442980"/>
                  <a:pt x="2243769" y="1477328"/>
                </a:cubicBezTo>
                <a:cubicBezTo>
                  <a:pt x="2126444" y="1497777"/>
                  <a:pt x="2080764" y="1480164"/>
                  <a:pt x="1933774" y="1477328"/>
                </a:cubicBezTo>
                <a:cubicBezTo>
                  <a:pt x="1803900" y="1521094"/>
                  <a:pt x="1734630" y="1462954"/>
                  <a:pt x="1564733" y="1477328"/>
                </a:cubicBezTo>
                <a:cubicBezTo>
                  <a:pt x="1404387" y="1509152"/>
                  <a:pt x="1328215" y="1475755"/>
                  <a:pt x="1254739" y="1477328"/>
                </a:cubicBezTo>
                <a:cubicBezTo>
                  <a:pt x="1162420" y="1446965"/>
                  <a:pt x="980893" y="1434062"/>
                  <a:pt x="826651" y="1477328"/>
                </a:cubicBezTo>
                <a:cubicBezTo>
                  <a:pt x="714205" y="1550355"/>
                  <a:pt x="494465" y="1377455"/>
                  <a:pt x="398564" y="1477328"/>
                </a:cubicBezTo>
                <a:cubicBezTo>
                  <a:pt x="308339" y="1579959"/>
                  <a:pt x="162620" y="1337921"/>
                  <a:pt x="0" y="1477328"/>
                </a:cubicBezTo>
                <a:cubicBezTo>
                  <a:pt x="21360" y="1298696"/>
                  <a:pt x="8294" y="1136518"/>
                  <a:pt x="0" y="782984"/>
                </a:cubicBezTo>
                <a:cubicBezTo>
                  <a:pt x="-11506" y="489868"/>
                  <a:pt x="4165" y="166144"/>
                  <a:pt x="0" y="0"/>
                </a:cubicBezTo>
                <a:close/>
              </a:path>
              <a:path w="2952328" h="1477328" fill="none" stroke="0" extrusionOk="0">
                <a:moveTo>
                  <a:pt x="0" y="0"/>
                </a:moveTo>
                <a:cubicBezTo>
                  <a:pt x="64206" y="-112434"/>
                  <a:pt x="197920" y="66597"/>
                  <a:pt x="398564" y="0"/>
                </a:cubicBezTo>
                <a:cubicBezTo>
                  <a:pt x="567237" y="-41096"/>
                  <a:pt x="655493" y="9173"/>
                  <a:pt x="738082" y="0"/>
                </a:cubicBezTo>
                <a:cubicBezTo>
                  <a:pt x="861407" y="-25558"/>
                  <a:pt x="1018497" y="88654"/>
                  <a:pt x="1107123" y="0"/>
                </a:cubicBezTo>
                <a:cubicBezTo>
                  <a:pt x="1247772" y="-62602"/>
                  <a:pt x="1317584" y="62591"/>
                  <a:pt x="1535210" y="0"/>
                </a:cubicBezTo>
                <a:cubicBezTo>
                  <a:pt x="1733470" y="-67603"/>
                  <a:pt x="1708906" y="557"/>
                  <a:pt x="1845205" y="0"/>
                </a:cubicBezTo>
                <a:cubicBezTo>
                  <a:pt x="1967433" y="-58796"/>
                  <a:pt x="2115379" y="169996"/>
                  <a:pt x="2243769" y="0"/>
                </a:cubicBezTo>
                <a:cubicBezTo>
                  <a:pt x="2484678" y="-118054"/>
                  <a:pt x="2715345" y="108987"/>
                  <a:pt x="2952328" y="0"/>
                </a:cubicBezTo>
                <a:cubicBezTo>
                  <a:pt x="2997606" y="178800"/>
                  <a:pt x="2910594" y="496694"/>
                  <a:pt x="2952328" y="753436"/>
                </a:cubicBezTo>
                <a:cubicBezTo>
                  <a:pt x="2942440" y="1026218"/>
                  <a:pt x="2955606" y="1124683"/>
                  <a:pt x="2952328" y="1477328"/>
                </a:cubicBezTo>
                <a:cubicBezTo>
                  <a:pt x="2899865" y="1513638"/>
                  <a:pt x="2802602" y="1390783"/>
                  <a:pt x="2583287" y="1477328"/>
                </a:cubicBezTo>
                <a:cubicBezTo>
                  <a:pt x="2387035" y="1543632"/>
                  <a:pt x="2352873" y="1461741"/>
                  <a:pt x="2243769" y="1477328"/>
                </a:cubicBezTo>
                <a:cubicBezTo>
                  <a:pt x="2143960" y="1507316"/>
                  <a:pt x="2105055" y="1462815"/>
                  <a:pt x="1933774" y="1477328"/>
                </a:cubicBezTo>
                <a:cubicBezTo>
                  <a:pt x="1797098" y="1497127"/>
                  <a:pt x="1738147" y="1464020"/>
                  <a:pt x="1564733" y="1477328"/>
                </a:cubicBezTo>
                <a:cubicBezTo>
                  <a:pt x="1406854" y="1503144"/>
                  <a:pt x="1327894" y="1467629"/>
                  <a:pt x="1254739" y="1477328"/>
                </a:cubicBezTo>
                <a:cubicBezTo>
                  <a:pt x="1146194" y="1465972"/>
                  <a:pt x="1008389" y="1395181"/>
                  <a:pt x="826651" y="1477328"/>
                </a:cubicBezTo>
                <a:cubicBezTo>
                  <a:pt x="722857" y="1571280"/>
                  <a:pt x="449806" y="1382550"/>
                  <a:pt x="398564" y="1477328"/>
                </a:cubicBezTo>
                <a:cubicBezTo>
                  <a:pt x="323587" y="1567292"/>
                  <a:pt x="146680" y="1353298"/>
                  <a:pt x="0" y="1477328"/>
                </a:cubicBezTo>
                <a:cubicBezTo>
                  <a:pt x="3910" y="1244907"/>
                  <a:pt x="34251" y="1100972"/>
                  <a:pt x="0" y="782984"/>
                </a:cubicBezTo>
                <a:cubicBezTo>
                  <a:pt x="-112719" y="508400"/>
                  <a:pt x="-19910" y="15625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71860593">
                  <a:custGeom>
                    <a:avLst/>
                    <a:gdLst>
                      <a:gd name="connsiteX0" fmla="*/ 0 w 2952328"/>
                      <a:gd name="connsiteY0" fmla="*/ 0 h 1477328"/>
                      <a:gd name="connsiteX1" fmla="*/ 398564 w 2952328"/>
                      <a:gd name="connsiteY1" fmla="*/ 0 h 1477328"/>
                      <a:gd name="connsiteX2" fmla="*/ 738082 w 2952328"/>
                      <a:gd name="connsiteY2" fmla="*/ 0 h 1477328"/>
                      <a:gd name="connsiteX3" fmla="*/ 1107123 w 2952328"/>
                      <a:gd name="connsiteY3" fmla="*/ 0 h 1477328"/>
                      <a:gd name="connsiteX4" fmla="*/ 1535210 w 2952328"/>
                      <a:gd name="connsiteY4" fmla="*/ 0 h 1477328"/>
                      <a:gd name="connsiteX5" fmla="*/ 1845205 w 2952328"/>
                      <a:gd name="connsiteY5" fmla="*/ 0 h 1477328"/>
                      <a:gd name="connsiteX6" fmla="*/ 2243769 w 2952328"/>
                      <a:gd name="connsiteY6" fmla="*/ 0 h 1477328"/>
                      <a:gd name="connsiteX7" fmla="*/ 2952328 w 2952328"/>
                      <a:gd name="connsiteY7" fmla="*/ 0 h 1477328"/>
                      <a:gd name="connsiteX8" fmla="*/ 2952328 w 2952328"/>
                      <a:gd name="connsiteY8" fmla="*/ 753436 h 1477328"/>
                      <a:gd name="connsiteX9" fmla="*/ 2952328 w 2952328"/>
                      <a:gd name="connsiteY9" fmla="*/ 1477328 h 1477328"/>
                      <a:gd name="connsiteX10" fmla="*/ 2583287 w 2952328"/>
                      <a:gd name="connsiteY10" fmla="*/ 1477328 h 1477328"/>
                      <a:gd name="connsiteX11" fmla="*/ 2243769 w 2952328"/>
                      <a:gd name="connsiteY11" fmla="*/ 1477328 h 1477328"/>
                      <a:gd name="connsiteX12" fmla="*/ 1933774 w 2952328"/>
                      <a:gd name="connsiteY12" fmla="*/ 1477328 h 1477328"/>
                      <a:gd name="connsiteX13" fmla="*/ 1564733 w 2952328"/>
                      <a:gd name="connsiteY13" fmla="*/ 1477328 h 1477328"/>
                      <a:gd name="connsiteX14" fmla="*/ 1254739 w 2952328"/>
                      <a:gd name="connsiteY14" fmla="*/ 1477328 h 1477328"/>
                      <a:gd name="connsiteX15" fmla="*/ 826651 w 2952328"/>
                      <a:gd name="connsiteY15" fmla="*/ 1477328 h 1477328"/>
                      <a:gd name="connsiteX16" fmla="*/ 398564 w 2952328"/>
                      <a:gd name="connsiteY16" fmla="*/ 1477328 h 1477328"/>
                      <a:gd name="connsiteX17" fmla="*/ 0 w 2952328"/>
                      <a:gd name="connsiteY17" fmla="*/ 1477328 h 1477328"/>
                      <a:gd name="connsiteX18" fmla="*/ 0 w 2952328"/>
                      <a:gd name="connsiteY18" fmla="*/ 782984 h 1477328"/>
                      <a:gd name="connsiteX19" fmla="*/ 0 w 2952328"/>
                      <a:gd name="connsiteY19" fmla="*/ 0 h 1477328"/>
                      <a:gd name="connsiteX0" fmla="*/ 0 w 2952328"/>
                      <a:gd name="connsiteY0" fmla="*/ 0 h 1477328"/>
                      <a:gd name="connsiteX1" fmla="*/ 369041 w 2952328"/>
                      <a:gd name="connsiteY1" fmla="*/ 0 h 1477328"/>
                      <a:gd name="connsiteX2" fmla="*/ 708558 w 2952328"/>
                      <a:gd name="connsiteY2" fmla="*/ 0 h 1477328"/>
                      <a:gd name="connsiteX3" fmla="*/ 1018553 w 2952328"/>
                      <a:gd name="connsiteY3" fmla="*/ 0 h 1477328"/>
                      <a:gd name="connsiteX4" fmla="*/ 1299024 w 2952328"/>
                      <a:gd name="connsiteY4" fmla="*/ 0 h 1477328"/>
                      <a:gd name="connsiteX5" fmla="*/ 1697588 w 2952328"/>
                      <a:gd name="connsiteY5" fmla="*/ 0 h 1477328"/>
                      <a:gd name="connsiteX6" fmla="*/ 2066629 w 2952328"/>
                      <a:gd name="connsiteY6" fmla="*/ 0 h 1477328"/>
                      <a:gd name="connsiteX7" fmla="*/ 2494717 w 2952328"/>
                      <a:gd name="connsiteY7" fmla="*/ 0 h 1477328"/>
                      <a:gd name="connsiteX8" fmla="*/ 2952328 w 2952328"/>
                      <a:gd name="connsiteY8" fmla="*/ 0 h 1477328"/>
                      <a:gd name="connsiteX9" fmla="*/ 2952328 w 2952328"/>
                      <a:gd name="connsiteY9" fmla="*/ 709116 h 1477328"/>
                      <a:gd name="connsiteX10" fmla="*/ 2952328 w 2952328"/>
                      <a:gd name="connsiteY10" fmla="*/ 1477328 h 1477328"/>
                      <a:gd name="connsiteX11" fmla="*/ 2642333 w 2952328"/>
                      <a:gd name="connsiteY11" fmla="*/ 1477328 h 1477328"/>
                      <a:gd name="connsiteX12" fmla="*/ 2361862 w 2952328"/>
                      <a:gd name="connsiteY12" fmla="*/ 1477328 h 1477328"/>
                      <a:gd name="connsiteX13" fmla="*/ 2022344 w 2952328"/>
                      <a:gd name="connsiteY13" fmla="*/ 1477328 h 1477328"/>
                      <a:gd name="connsiteX14" fmla="*/ 1682826 w 2952328"/>
                      <a:gd name="connsiteY14" fmla="*/ 1477328 h 1477328"/>
                      <a:gd name="connsiteX15" fmla="*/ 1372832 w 2952328"/>
                      <a:gd name="connsiteY15" fmla="*/ 1477328 h 1477328"/>
                      <a:gd name="connsiteX16" fmla="*/ 1003791 w 2952328"/>
                      <a:gd name="connsiteY16" fmla="*/ 1477328 h 1477328"/>
                      <a:gd name="connsiteX17" fmla="*/ 664273 w 2952328"/>
                      <a:gd name="connsiteY17" fmla="*/ 1477328 h 1477328"/>
                      <a:gd name="connsiteX18" fmla="*/ 324756 w 2952328"/>
                      <a:gd name="connsiteY18" fmla="*/ 1477328 h 1477328"/>
                      <a:gd name="connsiteX19" fmla="*/ 0 w 2952328"/>
                      <a:gd name="connsiteY19" fmla="*/ 1477328 h 1477328"/>
                      <a:gd name="connsiteX20" fmla="*/ 0 w 2952328"/>
                      <a:gd name="connsiteY20" fmla="*/ 723891 h 1477328"/>
                      <a:gd name="connsiteX21" fmla="*/ 0 w 2952328"/>
                      <a:gd name="connsiteY21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952328" h="1477328" fill="none" extrusionOk="0">
                        <a:moveTo>
                          <a:pt x="0" y="0"/>
                        </a:moveTo>
                        <a:cubicBezTo>
                          <a:pt x="96692" y="-111123"/>
                          <a:pt x="207600" y="77169"/>
                          <a:pt x="398564" y="0"/>
                        </a:cubicBezTo>
                        <a:cubicBezTo>
                          <a:pt x="564725" y="-60417"/>
                          <a:pt x="653248" y="10175"/>
                          <a:pt x="738082" y="0"/>
                        </a:cubicBezTo>
                        <a:cubicBezTo>
                          <a:pt x="858264" y="3652"/>
                          <a:pt x="1018200" y="63584"/>
                          <a:pt x="1107123" y="0"/>
                        </a:cubicBezTo>
                        <a:cubicBezTo>
                          <a:pt x="1208671" y="-60533"/>
                          <a:pt x="1322287" y="63151"/>
                          <a:pt x="1535210" y="0"/>
                        </a:cubicBezTo>
                        <a:cubicBezTo>
                          <a:pt x="1733145" y="-77283"/>
                          <a:pt x="1711716" y="12882"/>
                          <a:pt x="1845205" y="0"/>
                        </a:cubicBezTo>
                        <a:cubicBezTo>
                          <a:pt x="1981474" y="-45926"/>
                          <a:pt x="2123535" y="138664"/>
                          <a:pt x="2243769" y="0"/>
                        </a:cubicBezTo>
                        <a:cubicBezTo>
                          <a:pt x="2461500" y="-106875"/>
                          <a:pt x="2670127" y="182075"/>
                          <a:pt x="2952328" y="0"/>
                        </a:cubicBezTo>
                        <a:cubicBezTo>
                          <a:pt x="2920958" y="168832"/>
                          <a:pt x="2956179" y="448844"/>
                          <a:pt x="2952328" y="753436"/>
                        </a:cubicBezTo>
                        <a:cubicBezTo>
                          <a:pt x="2951674" y="1019795"/>
                          <a:pt x="2958376" y="1130587"/>
                          <a:pt x="2952328" y="1477328"/>
                        </a:cubicBezTo>
                        <a:cubicBezTo>
                          <a:pt x="2895013" y="1549533"/>
                          <a:pt x="2769804" y="1395382"/>
                          <a:pt x="2583287" y="1477328"/>
                        </a:cubicBezTo>
                        <a:cubicBezTo>
                          <a:pt x="2402227" y="1533033"/>
                          <a:pt x="2350153" y="1461171"/>
                          <a:pt x="2243769" y="1477328"/>
                        </a:cubicBezTo>
                        <a:cubicBezTo>
                          <a:pt x="2145909" y="1506875"/>
                          <a:pt x="2083832" y="1456060"/>
                          <a:pt x="1933774" y="1477328"/>
                        </a:cubicBezTo>
                        <a:cubicBezTo>
                          <a:pt x="1795469" y="1487622"/>
                          <a:pt x="1738131" y="1453704"/>
                          <a:pt x="1564733" y="1477328"/>
                        </a:cubicBezTo>
                        <a:cubicBezTo>
                          <a:pt x="1408070" y="1495467"/>
                          <a:pt x="1317308" y="1462494"/>
                          <a:pt x="1254739" y="1477328"/>
                        </a:cubicBezTo>
                        <a:cubicBezTo>
                          <a:pt x="1154844" y="1476103"/>
                          <a:pt x="967318" y="1406133"/>
                          <a:pt x="826651" y="1477328"/>
                        </a:cubicBezTo>
                        <a:cubicBezTo>
                          <a:pt x="686930" y="1563200"/>
                          <a:pt x="448591" y="1356624"/>
                          <a:pt x="398564" y="1477328"/>
                        </a:cubicBezTo>
                        <a:cubicBezTo>
                          <a:pt x="331280" y="1574121"/>
                          <a:pt x="153384" y="1374452"/>
                          <a:pt x="0" y="1477328"/>
                        </a:cubicBezTo>
                        <a:cubicBezTo>
                          <a:pt x="2318" y="1234009"/>
                          <a:pt x="26646" y="1097336"/>
                          <a:pt x="0" y="782984"/>
                        </a:cubicBezTo>
                        <a:cubicBezTo>
                          <a:pt x="-51648" y="501981"/>
                          <a:pt x="-1100" y="218802"/>
                          <a:pt x="0" y="0"/>
                        </a:cubicBezTo>
                        <a:close/>
                      </a:path>
                      <a:path w="2952328" h="1477328" stroke="0" extrusionOk="0">
                        <a:moveTo>
                          <a:pt x="0" y="0"/>
                        </a:moveTo>
                        <a:cubicBezTo>
                          <a:pt x="106321" y="-18035"/>
                          <a:pt x="244719" y="115321"/>
                          <a:pt x="369041" y="0"/>
                        </a:cubicBezTo>
                        <a:cubicBezTo>
                          <a:pt x="453133" y="-69223"/>
                          <a:pt x="562574" y="86014"/>
                          <a:pt x="708558" y="0"/>
                        </a:cubicBezTo>
                        <a:cubicBezTo>
                          <a:pt x="885404" y="-44596"/>
                          <a:pt x="885106" y="2088"/>
                          <a:pt x="1018553" y="0"/>
                        </a:cubicBezTo>
                        <a:cubicBezTo>
                          <a:pt x="1152905" y="2030"/>
                          <a:pt x="1180083" y="39627"/>
                          <a:pt x="1299024" y="0"/>
                        </a:cubicBezTo>
                        <a:cubicBezTo>
                          <a:pt x="1397886" y="-22715"/>
                          <a:pt x="1528607" y="21295"/>
                          <a:pt x="1697588" y="0"/>
                        </a:cubicBezTo>
                        <a:cubicBezTo>
                          <a:pt x="1846975" y="-58603"/>
                          <a:pt x="1922069" y="89484"/>
                          <a:pt x="2066629" y="0"/>
                        </a:cubicBezTo>
                        <a:cubicBezTo>
                          <a:pt x="2239474" y="-113649"/>
                          <a:pt x="2376003" y="158802"/>
                          <a:pt x="2494717" y="0"/>
                        </a:cubicBezTo>
                        <a:cubicBezTo>
                          <a:pt x="2640082" y="-160509"/>
                          <a:pt x="2782620" y="43877"/>
                          <a:pt x="2952328" y="0"/>
                        </a:cubicBezTo>
                        <a:cubicBezTo>
                          <a:pt x="2973547" y="179826"/>
                          <a:pt x="2921569" y="473945"/>
                          <a:pt x="2952328" y="709116"/>
                        </a:cubicBezTo>
                        <a:cubicBezTo>
                          <a:pt x="2983272" y="1009000"/>
                          <a:pt x="2945023" y="1187754"/>
                          <a:pt x="2952328" y="1477328"/>
                        </a:cubicBezTo>
                        <a:cubicBezTo>
                          <a:pt x="2871851" y="1514596"/>
                          <a:pt x="2787111" y="1431283"/>
                          <a:pt x="2642333" y="1477328"/>
                        </a:cubicBezTo>
                        <a:cubicBezTo>
                          <a:pt x="2509874" y="1533750"/>
                          <a:pt x="2456105" y="1457104"/>
                          <a:pt x="2361862" y="1477328"/>
                        </a:cubicBezTo>
                        <a:cubicBezTo>
                          <a:pt x="2278102" y="1528661"/>
                          <a:pt x="2099797" y="1424127"/>
                          <a:pt x="2022344" y="1477328"/>
                        </a:cubicBezTo>
                        <a:cubicBezTo>
                          <a:pt x="1956784" y="1601071"/>
                          <a:pt x="1803802" y="1402602"/>
                          <a:pt x="1682826" y="1477328"/>
                        </a:cubicBezTo>
                        <a:cubicBezTo>
                          <a:pt x="1560635" y="1515228"/>
                          <a:pt x="1478465" y="1475285"/>
                          <a:pt x="1372832" y="1477328"/>
                        </a:cubicBezTo>
                        <a:cubicBezTo>
                          <a:pt x="1249554" y="1493735"/>
                          <a:pt x="1176792" y="1458441"/>
                          <a:pt x="1003791" y="1477328"/>
                        </a:cubicBezTo>
                        <a:cubicBezTo>
                          <a:pt x="829817" y="1485861"/>
                          <a:pt x="806238" y="1413837"/>
                          <a:pt x="664273" y="1477328"/>
                        </a:cubicBezTo>
                        <a:cubicBezTo>
                          <a:pt x="546931" y="1535824"/>
                          <a:pt x="412735" y="1380438"/>
                          <a:pt x="324756" y="1477328"/>
                        </a:cubicBezTo>
                        <a:cubicBezTo>
                          <a:pt x="264705" y="1576115"/>
                          <a:pt x="116426" y="1354028"/>
                          <a:pt x="0" y="1477328"/>
                        </a:cubicBezTo>
                        <a:cubicBezTo>
                          <a:pt x="-6098" y="1183063"/>
                          <a:pt x="2031" y="931858"/>
                          <a:pt x="0" y="723891"/>
                        </a:cubicBezTo>
                        <a:cubicBezTo>
                          <a:pt x="-35068" y="558123"/>
                          <a:pt x="-28080" y="310139"/>
                          <a:pt x="0" y="0"/>
                        </a:cubicBezTo>
                        <a:close/>
                      </a:path>
                      <a:path w="2952328" h="1477328" fill="none" stroke="0" extrusionOk="0">
                        <a:moveTo>
                          <a:pt x="0" y="0"/>
                        </a:moveTo>
                        <a:cubicBezTo>
                          <a:pt x="46753" y="-92852"/>
                          <a:pt x="195736" y="60725"/>
                          <a:pt x="398564" y="0"/>
                        </a:cubicBezTo>
                        <a:cubicBezTo>
                          <a:pt x="592495" y="-55436"/>
                          <a:pt x="645082" y="10323"/>
                          <a:pt x="738082" y="0"/>
                        </a:cubicBezTo>
                        <a:cubicBezTo>
                          <a:pt x="839597" y="-17948"/>
                          <a:pt x="1014487" y="71170"/>
                          <a:pt x="1107123" y="0"/>
                        </a:cubicBezTo>
                        <a:cubicBezTo>
                          <a:pt x="1252687" y="-54779"/>
                          <a:pt x="1323505" y="66660"/>
                          <a:pt x="1535210" y="0"/>
                        </a:cubicBezTo>
                        <a:cubicBezTo>
                          <a:pt x="1736334" y="-44566"/>
                          <a:pt x="1696401" y="11013"/>
                          <a:pt x="1845205" y="0"/>
                        </a:cubicBezTo>
                        <a:cubicBezTo>
                          <a:pt x="1976557" y="-38300"/>
                          <a:pt x="2098679" y="146422"/>
                          <a:pt x="2243769" y="0"/>
                        </a:cubicBezTo>
                        <a:cubicBezTo>
                          <a:pt x="2430807" y="-134069"/>
                          <a:pt x="2701190" y="106212"/>
                          <a:pt x="2952328" y="0"/>
                        </a:cubicBezTo>
                        <a:cubicBezTo>
                          <a:pt x="3003527" y="211821"/>
                          <a:pt x="2903778" y="530593"/>
                          <a:pt x="2952328" y="753436"/>
                        </a:cubicBezTo>
                        <a:cubicBezTo>
                          <a:pt x="2930166" y="1041756"/>
                          <a:pt x="2928090" y="1103191"/>
                          <a:pt x="2952328" y="1477328"/>
                        </a:cubicBezTo>
                        <a:cubicBezTo>
                          <a:pt x="2872708" y="1537568"/>
                          <a:pt x="2780915" y="1429312"/>
                          <a:pt x="2583287" y="1477328"/>
                        </a:cubicBezTo>
                        <a:cubicBezTo>
                          <a:pt x="2401283" y="1533273"/>
                          <a:pt x="2357332" y="1459669"/>
                          <a:pt x="2243769" y="1477328"/>
                        </a:cubicBezTo>
                        <a:cubicBezTo>
                          <a:pt x="2134383" y="1500242"/>
                          <a:pt x="2082146" y="1464605"/>
                          <a:pt x="1933774" y="1477328"/>
                        </a:cubicBezTo>
                        <a:cubicBezTo>
                          <a:pt x="1800337" y="1515887"/>
                          <a:pt x="1720372" y="1479087"/>
                          <a:pt x="1564733" y="1477328"/>
                        </a:cubicBezTo>
                        <a:cubicBezTo>
                          <a:pt x="1407454" y="1508252"/>
                          <a:pt x="1326112" y="1475631"/>
                          <a:pt x="1254739" y="1477328"/>
                        </a:cubicBezTo>
                        <a:cubicBezTo>
                          <a:pt x="1172396" y="1460759"/>
                          <a:pt x="965547" y="1405950"/>
                          <a:pt x="826651" y="1477328"/>
                        </a:cubicBezTo>
                        <a:cubicBezTo>
                          <a:pt x="704049" y="1547169"/>
                          <a:pt x="485768" y="1383659"/>
                          <a:pt x="398564" y="1477328"/>
                        </a:cubicBezTo>
                        <a:cubicBezTo>
                          <a:pt x="301832" y="1588366"/>
                          <a:pt x="132409" y="1356950"/>
                          <a:pt x="0" y="1477328"/>
                        </a:cubicBezTo>
                        <a:cubicBezTo>
                          <a:pt x="-15941" y="1301064"/>
                          <a:pt x="42722" y="1129797"/>
                          <a:pt x="0" y="782984"/>
                        </a:cubicBezTo>
                        <a:cubicBezTo>
                          <a:pt x="-40948" y="457606"/>
                          <a:pt x="23116" y="1846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 простой электронной подписью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(ЭП),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факт формирования электронной подписи определенным лицом 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00CF2C0-0E3B-96CC-5F2B-338985AED34A}"/>
              </a:ext>
            </a:extLst>
          </p:cNvPr>
          <p:cNvCxnSpPr>
            <a:cxnSpLocks/>
          </p:cNvCxnSpPr>
          <p:nvPr/>
        </p:nvCxnSpPr>
        <p:spPr>
          <a:xfrm flipH="1">
            <a:off x="2683558" y="4182846"/>
            <a:ext cx="1730038" cy="7417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F58EFE9-6B50-AEDE-4D6E-AA5D66404641}"/>
              </a:ext>
            </a:extLst>
          </p:cNvPr>
          <p:cNvCxnSpPr>
            <a:cxnSpLocks/>
          </p:cNvCxnSpPr>
          <p:nvPr/>
        </p:nvCxnSpPr>
        <p:spPr>
          <a:xfrm>
            <a:off x="5292080" y="4183355"/>
            <a:ext cx="2386982" cy="656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B8E505-EE1C-2B44-8536-8B24D0A589B8}"/>
              </a:ext>
            </a:extLst>
          </p:cNvPr>
          <p:cNvSpPr txBox="1"/>
          <p:nvPr/>
        </p:nvSpPr>
        <p:spPr>
          <a:xfrm>
            <a:off x="1788974" y="1505189"/>
            <a:ext cx="5015274" cy="92333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Виды электронных подписей и область их применения  Федеральным законом                     от 06.04.2011 № 63 «Об электронной подписи» </a:t>
            </a:r>
          </a:p>
        </p:txBody>
      </p:sp>
    </p:spTree>
    <p:extLst>
      <p:ext uri="{BB962C8B-B14F-4D97-AF65-F5344CB8AC3E}">
        <p14:creationId xmlns:p14="http://schemas.microsoft.com/office/powerpoint/2010/main" val="18281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E4F223-C281-9825-EDBD-9F8F54DD00A5}"/>
              </a:ext>
            </a:extLst>
          </p:cNvPr>
          <p:cNvSpPr txBox="1"/>
          <p:nvPr/>
        </p:nvSpPr>
        <p:spPr>
          <a:xfrm>
            <a:off x="2883556" y="1205253"/>
            <a:ext cx="1944216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(ф.0504512)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0597F-4D98-2B37-F01B-D1F517FA762D}"/>
              </a:ext>
            </a:extLst>
          </p:cNvPr>
          <p:cNvSpPr txBox="1"/>
          <p:nvPr/>
        </p:nvSpPr>
        <p:spPr>
          <a:xfrm>
            <a:off x="6130136" y="1106961"/>
            <a:ext cx="2827819" cy="1200329"/>
          </a:xfrm>
          <a:prstGeom prst="rect">
            <a:avLst/>
          </a:prstGeom>
          <a:solidFill>
            <a:srgbClr val="FFFFCC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подотчетное  лицо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(уполномоченное лицо) и подписывает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ЭП 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6AF469C-BFEC-AB24-0D19-4BCD25C3EA68}"/>
              </a:ext>
            </a:extLst>
          </p:cNvPr>
          <p:cNvCxnSpPr>
            <a:cxnSpLocks/>
          </p:cNvCxnSpPr>
          <p:nvPr/>
        </p:nvCxnSpPr>
        <p:spPr>
          <a:xfrm flipH="1">
            <a:off x="4827772" y="1528418"/>
            <a:ext cx="1295498" cy="0"/>
          </a:xfrm>
          <a:prstGeom prst="straightConnector1">
            <a:avLst/>
          </a:prstGeom>
          <a:ln w="38100"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8191A6A-86E7-2F40-435C-8F90C7EAA73B}"/>
              </a:ext>
            </a:extLst>
          </p:cNvPr>
          <p:cNvCxnSpPr>
            <a:cxnSpLocks/>
          </p:cNvCxnSpPr>
          <p:nvPr/>
        </p:nvCxnSpPr>
        <p:spPr>
          <a:xfrm flipH="1">
            <a:off x="2483768" y="1875882"/>
            <a:ext cx="1276762" cy="319317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3409352-96BD-B641-718D-288FDDD46CF2}"/>
              </a:ext>
            </a:extLst>
          </p:cNvPr>
          <p:cNvSpPr txBox="1"/>
          <p:nvPr/>
        </p:nvSpPr>
        <p:spPr>
          <a:xfrm>
            <a:off x="313892" y="2238609"/>
            <a:ext cx="3541772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Руководитель структурного подразделения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проверяет  место, сроки, служебное задание, контроль на наличие документов, обоснование отклонений от нормативов . Подписывает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простой ЭП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D7D5F9-F2C2-C2D4-9092-869B5E2E4B81}"/>
              </a:ext>
            </a:extLst>
          </p:cNvPr>
          <p:cNvSpPr txBox="1"/>
          <p:nvPr/>
        </p:nvSpPr>
        <p:spPr>
          <a:xfrm>
            <a:off x="1115616" y="6094650"/>
            <a:ext cx="2952328" cy="646331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Отражение в бух. Учете БО и ДО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32746-12CD-52FF-242D-32DEB3012E34}"/>
              </a:ext>
            </a:extLst>
          </p:cNvPr>
          <p:cNvSpPr txBox="1"/>
          <p:nvPr/>
        </p:nvSpPr>
        <p:spPr>
          <a:xfrm>
            <a:off x="2182356" y="136935"/>
            <a:ext cx="648072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Подписание электронных документов (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формирование, утверждение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A4B98BA-1B9F-D4D7-AAD3-4CED6A7DF1BD}"/>
              </a:ext>
            </a:extLst>
          </p:cNvPr>
          <p:cNvCxnSpPr>
            <a:cxnSpLocks/>
          </p:cNvCxnSpPr>
          <p:nvPr/>
        </p:nvCxnSpPr>
        <p:spPr>
          <a:xfrm>
            <a:off x="7173217" y="3334521"/>
            <a:ext cx="0" cy="314622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7F13E5D-15BC-C94F-F648-401DCC46B13E}"/>
              </a:ext>
            </a:extLst>
          </p:cNvPr>
          <p:cNvSpPr txBox="1"/>
          <p:nvPr/>
        </p:nvSpPr>
        <p:spPr>
          <a:xfrm>
            <a:off x="5422716" y="3603729"/>
            <a:ext cx="3620264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превышении – изменение ЛБО или решение за счет ЛБО следующего года . На решение Руководителя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E685B9-CE68-6A3E-D087-E47C0DF1398C}"/>
              </a:ext>
            </a:extLst>
          </p:cNvPr>
          <p:cNvSpPr txBox="1"/>
          <p:nvPr/>
        </p:nvSpPr>
        <p:spPr>
          <a:xfrm>
            <a:off x="330544" y="5154749"/>
            <a:ext cx="354177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Руководитель учреждения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ЭЦП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6A172-3145-A15B-F724-AD202CF179F8}"/>
              </a:ext>
            </a:extLst>
          </p:cNvPr>
          <p:cNvSpPr txBox="1"/>
          <p:nvPr/>
        </p:nvSpPr>
        <p:spPr>
          <a:xfrm>
            <a:off x="5461962" y="2423473"/>
            <a:ext cx="3541772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Руководитель ФЭС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 превышение ЛБО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ЭП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EB5A80D-A265-E853-56FC-979B81ECA603}"/>
              </a:ext>
            </a:extLst>
          </p:cNvPr>
          <p:cNvCxnSpPr>
            <a:cxnSpLocks/>
            <a:stCxn id="17" idx="3"/>
            <a:endCxn id="3" idx="1"/>
          </p:cNvCxnSpPr>
          <p:nvPr/>
        </p:nvCxnSpPr>
        <p:spPr>
          <a:xfrm flipV="1">
            <a:off x="3855664" y="2885138"/>
            <a:ext cx="1606298" cy="369134"/>
          </a:xfrm>
          <a:prstGeom prst="straightConnector1">
            <a:avLst/>
          </a:prstGeom>
          <a:ln>
            <a:headEnd type="none" w="lg" len="lg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EE3FB23-5554-0BA7-D9AA-A2E505AB762B}"/>
              </a:ext>
            </a:extLst>
          </p:cNvPr>
          <p:cNvSpPr txBox="1"/>
          <p:nvPr/>
        </p:nvSpPr>
        <p:spPr>
          <a:xfrm>
            <a:off x="5426829" y="5022074"/>
            <a:ext cx="3620264" cy="1477328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Ответственное лицо кадровой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 отклонений от графика рабочего времени, подписывает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ЭП</a:t>
            </a:r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CAF6BCBF-3886-7FA9-70D5-8E0B71095A27}"/>
              </a:ext>
            </a:extLst>
          </p:cNvPr>
          <p:cNvCxnSpPr>
            <a:cxnSpLocks/>
          </p:cNvCxnSpPr>
          <p:nvPr/>
        </p:nvCxnSpPr>
        <p:spPr>
          <a:xfrm flipH="1" flipV="1">
            <a:off x="3872316" y="5373216"/>
            <a:ext cx="1550400" cy="231659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34FECBE-55A9-6E96-0774-19E0586632A1}"/>
              </a:ext>
            </a:extLst>
          </p:cNvPr>
          <p:cNvCxnSpPr>
            <a:cxnSpLocks/>
          </p:cNvCxnSpPr>
          <p:nvPr/>
        </p:nvCxnSpPr>
        <p:spPr>
          <a:xfrm>
            <a:off x="7173217" y="4804058"/>
            <a:ext cx="0" cy="314622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6589FA1D-087E-7809-153A-06CAF137D3AF}"/>
              </a:ext>
            </a:extLst>
          </p:cNvPr>
          <p:cNvCxnSpPr>
            <a:cxnSpLocks/>
          </p:cNvCxnSpPr>
          <p:nvPr/>
        </p:nvCxnSpPr>
        <p:spPr>
          <a:xfrm>
            <a:off x="2483768" y="5760738"/>
            <a:ext cx="0" cy="314622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348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E260AA-E41D-B058-3013-6F8E998D026B}"/>
              </a:ext>
            </a:extLst>
          </p:cNvPr>
          <p:cNvSpPr txBox="1"/>
          <p:nvPr/>
        </p:nvSpPr>
        <p:spPr>
          <a:xfrm>
            <a:off x="2433325" y="30985"/>
            <a:ext cx="6001425" cy="8679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D0500"/>
              </a:buClr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Основной принцип цифровизации – однократный ввод данных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1C1D83-A906-C332-A331-0DE97A4372B2}"/>
              </a:ext>
            </a:extLst>
          </p:cNvPr>
          <p:cNvSpPr txBox="1"/>
          <p:nvPr/>
        </p:nvSpPr>
        <p:spPr>
          <a:xfrm>
            <a:off x="2303748" y="953348"/>
            <a:ext cx="453650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 о проведении инвентаризации (ф.0510439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9AC88-6702-4665-8845-FC5D795D8CFB}"/>
              </a:ext>
            </a:extLst>
          </p:cNvPr>
          <p:cNvSpPr txBox="1"/>
          <p:nvPr/>
        </p:nvSpPr>
        <p:spPr>
          <a:xfrm>
            <a:off x="718629" y="1868509"/>
            <a:ext cx="7716121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Инвентаризационные описи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Предзаполняются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данные наименования объектов НФА по коду счета ; местоположение (адрес); ОЛ,  ФИО , должность членов комиссии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CFFDC-9282-3F36-C0E7-ED75AD09508F}"/>
              </a:ext>
            </a:extLst>
          </p:cNvPr>
          <p:cNvSpPr txBox="1"/>
          <p:nvPr/>
        </p:nvSpPr>
        <p:spPr>
          <a:xfrm>
            <a:off x="251519" y="3053924"/>
            <a:ext cx="84640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 о результатах инвентаризации (ф. 0510463)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Предзаполняются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реквизиты, данные о результатах инвентаризации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1F04F-B330-5E97-2E51-DF524BA0B3CD}"/>
              </a:ext>
            </a:extLst>
          </p:cNvPr>
          <p:cNvSpPr txBox="1"/>
          <p:nvPr/>
        </p:nvSpPr>
        <p:spPr>
          <a:xfrm>
            <a:off x="428469" y="4174744"/>
            <a:ext cx="21818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Р.1 Отклонения не выявлены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61F2B-D0BC-15C5-3289-95637E171217}"/>
              </a:ext>
            </a:extLst>
          </p:cNvPr>
          <p:cNvSpPr txBox="1"/>
          <p:nvPr/>
        </p:nvSpPr>
        <p:spPr>
          <a:xfrm>
            <a:off x="6356774" y="4147103"/>
            <a:ext cx="27184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Р.3 Качественные отклонения (признаки не соответствия  условиям актива,  обесценения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D7927-CECC-81FA-A7D1-C2ECF6A1A5BD}"/>
              </a:ext>
            </a:extLst>
          </p:cNvPr>
          <p:cNvSpPr txBox="1"/>
          <p:nvPr/>
        </p:nvSpPr>
        <p:spPr>
          <a:xfrm>
            <a:off x="3180873" y="4159777"/>
            <a:ext cx="256411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Р.2 Количественные отклонения (излишки, недостача)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0E311F-54D6-D79A-588D-7769076A5ADF}"/>
              </a:ext>
            </a:extLst>
          </p:cNvPr>
          <p:cNvSpPr txBox="1"/>
          <p:nvPr/>
        </p:nvSpPr>
        <p:spPr>
          <a:xfrm>
            <a:off x="395412" y="5009621"/>
            <a:ext cx="22148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требуется изменений в учете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62639A-FD1F-2921-6D60-05F7AF154BB5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4572000" y="1599679"/>
            <a:ext cx="4690" cy="26883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0F98198-80AA-0F53-FDF1-B5DF3D28E5D5}"/>
              </a:ext>
            </a:extLst>
          </p:cNvPr>
          <p:cNvCxnSpPr>
            <a:cxnSpLocks/>
          </p:cNvCxnSpPr>
          <p:nvPr/>
        </p:nvCxnSpPr>
        <p:spPr>
          <a:xfrm>
            <a:off x="4570149" y="2731329"/>
            <a:ext cx="1" cy="3225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5173DE2-A98C-4ED3-F113-DBCC16742230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1519372" y="3700255"/>
            <a:ext cx="2964153" cy="4744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195703B-A83E-8A68-C29F-4C9C3FBE95B1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4483525" y="3700255"/>
            <a:ext cx="3232458" cy="4468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A2B3775-4875-F8B2-F78F-A311FE84F907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4462932" y="3700255"/>
            <a:ext cx="20593" cy="4595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id="{B7C855B3-A899-E62B-F4CD-1FDCF52A3E72}"/>
              </a:ext>
            </a:extLst>
          </p:cNvPr>
          <p:cNvSpPr/>
          <p:nvPr/>
        </p:nvSpPr>
        <p:spPr>
          <a:xfrm>
            <a:off x="4092057" y="5083106"/>
            <a:ext cx="484632" cy="1658261"/>
          </a:xfrm>
          <a:prstGeom prst="downArrow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A0B3E5DC-7F2C-84FB-3810-06D19017B3F7}"/>
              </a:ext>
            </a:extLst>
          </p:cNvPr>
          <p:cNvSpPr/>
          <p:nvPr/>
        </p:nvSpPr>
        <p:spPr>
          <a:xfrm>
            <a:off x="7473667" y="5402517"/>
            <a:ext cx="484632" cy="1413350"/>
          </a:xfrm>
          <a:prstGeom prst="downArrow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Знак умножения 49">
            <a:extLst>
              <a:ext uri="{FF2B5EF4-FFF2-40B4-BE49-F238E27FC236}">
                <a16:creationId xmlns:a16="http://schemas.microsoft.com/office/drawing/2014/main" id="{D5C73195-5912-D494-9956-C4F129C46747}"/>
              </a:ext>
            </a:extLst>
          </p:cNvPr>
          <p:cNvSpPr/>
          <p:nvPr/>
        </p:nvSpPr>
        <p:spPr>
          <a:xfrm>
            <a:off x="1062172" y="5675344"/>
            <a:ext cx="914400" cy="914400"/>
          </a:xfrm>
          <a:prstGeom prst="mathMultiply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5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FD7927-CECC-81FA-A7D1-C2ECF6A1A5BD}"/>
              </a:ext>
            </a:extLst>
          </p:cNvPr>
          <p:cNvSpPr txBox="1"/>
          <p:nvPr/>
        </p:nvSpPr>
        <p:spPr>
          <a:xfrm>
            <a:off x="3270378" y="1566500"/>
            <a:ext cx="256411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Р.2 Количественные отклонения (излишки, недостача)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C268A-8433-F154-658D-27393DC21C73}"/>
              </a:ext>
            </a:extLst>
          </p:cNvPr>
          <p:cNvSpPr txBox="1"/>
          <p:nvPr/>
        </p:nvSpPr>
        <p:spPr>
          <a:xfrm>
            <a:off x="618630" y="2892625"/>
            <a:ext cx="292693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Резолюция  - «Оприходовать излишки»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0F98198-80AA-0F53-FDF1-B5DF3D28E5D5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2082098" y="2489830"/>
            <a:ext cx="2470339" cy="4027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195703B-A83E-8A68-C29F-4C9C3FBE95B1}"/>
              </a:ext>
            </a:extLst>
          </p:cNvPr>
          <p:cNvCxnSpPr>
            <a:cxnSpLocks/>
          </p:cNvCxnSpPr>
          <p:nvPr/>
        </p:nvCxnSpPr>
        <p:spPr>
          <a:xfrm>
            <a:off x="4716016" y="2513111"/>
            <a:ext cx="2016224" cy="3398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C8A5E3-E551-4A2C-0B65-CE20F02D3130}"/>
              </a:ext>
            </a:extLst>
          </p:cNvPr>
          <p:cNvSpPr txBox="1"/>
          <p:nvPr/>
        </p:nvSpPr>
        <p:spPr>
          <a:xfrm>
            <a:off x="6084169" y="2892626"/>
            <a:ext cx="129614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Недостача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DD83A9-43BD-37D0-4823-91BE57CBC8BE}"/>
              </a:ext>
            </a:extLst>
          </p:cNvPr>
          <p:cNvSpPr txBox="1"/>
          <p:nvPr/>
        </p:nvSpPr>
        <p:spPr>
          <a:xfrm>
            <a:off x="1001331" y="4497923"/>
            <a:ext cx="21818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 (ф. 0510448)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(ф. 0510442)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3CF9AF5-ABC2-0EB0-605E-AE7F90FF83E4}"/>
              </a:ext>
            </a:extLst>
          </p:cNvPr>
          <p:cNvCxnSpPr>
            <a:cxnSpLocks/>
          </p:cNvCxnSpPr>
          <p:nvPr/>
        </p:nvCxnSpPr>
        <p:spPr>
          <a:xfrm flipH="1">
            <a:off x="2088355" y="3568780"/>
            <a:ext cx="7759" cy="91219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26C9CE5-C84E-AADE-FDC2-90E1A79165DB}"/>
              </a:ext>
            </a:extLst>
          </p:cNvPr>
          <p:cNvSpPr txBox="1"/>
          <p:nvPr/>
        </p:nvSpPr>
        <p:spPr>
          <a:xfrm>
            <a:off x="127225" y="6082132"/>
            <a:ext cx="44604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Например,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0101ХХХХХ   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040110199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3A101D-A5A2-BF75-E302-F1D1B1730689}"/>
              </a:ext>
            </a:extLst>
          </p:cNvPr>
          <p:cNvSpPr txBox="1"/>
          <p:nvPr/>
        </p:nvSpPr>
        <p:spPr>
          <a:xfrm>
            <a:off x="5220072" y="3960049"/>
            <a:ext cx="345686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Списание объекта с учета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(Например,  соответствующий Акт о списании (ф. 0510454,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ф. 0510456)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Одновременно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0209ХХ56Х   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040140ХХХ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4357715-D284-32B2-3E76-58A59C45EBE9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2092234" y="5144254"/>
            <a:ext cx="0" cy="95896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27549CD-8171-8A72-DA02-67173106ECDE}"/>
              </a:ext>
            </a:extLst>
          </p:cNvPr>
          <p:cNvCxnSpPr>
            <a:cxnSpLocks/>
          </p:cNvCxnSpPr>
          <p:nvPr/>
        </p:nvCxnSpPr>
        <p:spPr>
          <a:xfrm flipH="1">
            <a:off x="6732238" y="3287262"/>
            <a:ext cx="1" cy="65728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B29F7AE2-7F5E-C521-7181-A1193A4F8B91}"/>
              </a:ext>
            </a:extLst>
          </p:cNvPr>
          <p:cNvSpPr/>
          <p:nvPr/>
        </p:nvSpPr>
        <p:spPr>
          <a:xfrm>
            <a:off x="4237467" y="141008"/>
            <a:ext cx="484632" cy="1402211"/>
          </a:xfrm>
          <a:prstGeom prst="downArrow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56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89C268A-8433-F154-658D-27393DC21C73}"/>
              </a:ext>
            </a:extLst>
          </p:cNvPr>
          <p:cNvSpPr txBox="1"/>
          <p:nvPr/>
        </p:nvSpPr>
        <p:spPr>
          <a:xfrm>
            <a:off x="4145579" y="5573668"/>
            <a:ext cx="166158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Предложения комиссии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0F98198-80AA-0F53-FDF1-B5DF3D28E5D5}"/>
              </a:ext>
            </a:extLst>
          </p:cNvPr>
          <p:cNvCxnSpPr>
            <a:cxnSpLocks/>
          </p:cNvCxnSpPr>
          <p:nvPr/>
        </p:nvCxnSpPr>
        <p:spPr>
          <a:xfrm flipH="1">
            <a:off x="1948013" y="2324431"/>
            <a:ext cx="2470339" cy="4027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195703B-A83E-8A68-C29F-4C9C3FBE95B1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473906" y="1529644"/>
            <a:ext cx="0" cy="40230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6C8A5E3-E551-4A2C-0B65-CE20F02D3130}"/>
              </a:ext>
            </a:extLst>
          </p:cNvPr>
          <p:cNvSpPr txBox="1"/>
          <p:nvPr/>
        </p:nvSpPr>
        <p:spPr>
          <a:xfrm>
            <a:off x="5340029" y="2810669"/>
            <a:ext cx="32981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Имеет признаки обесценения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DD83A9-43BD-37D0-4823-91BE57CBC8BE}"/>
              </a:ext>
            </a:extLst>
          </p:cNvPr>
          <p:cNvSpPr txBox="1"/>
          <p:nvPr/>
        </p:nvSpPr>
        <p:spPr>
          <a:xfrm>
            <a:off x="510814" y="3974424"/>
            <a:ext cx="26624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 (ф. 0510440)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3CF9AF5-ABC2-0EB0-605E-AE7F90FF83E4}"/>
              </a:ext>
            </a:extLst>
          </p:cNvPr>
          <p:cNvCxnSpPr>
            <a:cxnSpLocks/>
          </p:cNvCxnSpPr>
          <p:nvPr/>
        </p:nvCxnSpPr>
        <p:spPr>
          <a:xfrm>
            <a:off x="1842054" y="3464409"/>
            <a:ext cx="1" cy="50777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26C9CE5-C84E-AADE-FDC2-90E1A79165DB}"/>
              </a:ext>
            </a:extLst>
          </p:cNvPr>
          <p:cNvSpPr txBox="1"/>
          <p:nvPr/>
        </p:nvSpPr>
        <p:spPr>
          <a:xfrm>
            <a:off x="159118" y="4689910"/>
            <a:ext cx="367650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040110172          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010000000       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010400000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011400000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Одновременно  увеличение 02 з/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3A101D-A5A2-BF75-E302-F1D1B1730689}"/>
              </a:ext>
            </a:extLst>
          </p:cNvPr>
          <p:cNvSpPr txBox="1"/>
          <p:nvPr/>
        </p:nvSpPr>
        <p:spPr>
          <a:xfrm>
            <a:off x="5150638" y="3702628"/>
            <a:ext cx="388842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Комиссия рассматривает признаки в  соответствии с СГС «Обесценение»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4357715-D284-32B2-3E76-58A59C45EBE9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1842053" y="4343756"/>
            <a:ext cx="1" cy="34390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27549CD-8171-8A72-DA02-67173106ECDE}"/>
              </a:ext>
            </a:extLst>
          </p:cNvPr>
          <p:cNvCxnSpPr>
            <a:cxnSpLocks/>
          </p:cNvCxnSpPr>
          <p:nvPr/>
        </p:nvCxnSpPr>
        <p:spPr>
          <a:xfrm>
            <a:off x="6992141" y="3218887"/>
            <a:ext cx="0" cy="49104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B29F7AE2-7F5E-C521-7181-A1193A4F8B91}"/>
              </a:ext>
            </a:extLst>
          </p:cNvPr>
          <p:cNvSpPr/>
          <p:nvPr/>
        </p:nvSpPr>
        <p:spPr>
          <a:xfrm>
            <a:off x="4237467" y="141008"/>
            <a:ext cx="484632" cy="710937"/>
          </a:xfrm>
          <a:prstGeom prst="downArrow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9589FF-B64E-D82A-E155-CE5A9E538F11}"/>
              </a:ext>
            </a:extLst>
          </p:cNvPr>
          <p:cNvSpPr txBox="1"/>
          <p:nvPr/>
        </p:nvSpPr>
        <p:spPr>
          <a:xfrm>
            <a:off x="1694794" y="883313"/>
            <a:ext cx="55582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Р.3 Качественные отклонения (признаки не соответствия  условиям актива,  обесценения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763D7-6EF9-D92E-C4A4-158DFCCDDA0C}"/>
              </a:ext>
            </a:extLst>
          </p:cNvPr>
          <p:cNvSpPr txBox="1"/>
          <p:nvPr/>
        </p:nvSpPr>
        <p:spPr>
          <a:xfrm>
            <a:off x="3279253" y="1943525"/>
            <a:ext cx="23197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Резолюция комиссии 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C501D56-D2ED-BA07-8A97-725F6F495A5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439122" y="2312857"/>
            <a:ext cx="2638313" cy="44977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авая фигурная скобка 21">
            <a:extLst>
              <a:ext uri="{FF2B5EF4-FFF2-40B4-BE49-F238E27FC236}">
                <a16:creationId xmlns:a16="http://schemas.microsoft.com/office/drawing/2014/main" id="{1A2F5D5B-52E5-93C8-A33D-2E877C2EB995}"/>
              </a:ext>
            </a:extLst>
          </p:cNvPr>
          <p:cNvSpPr/>
          <p:nvPr/>
        </p:nvSpPr>
        <p:spPr>
          <a:xfrm>
            <a:off x="1619671" y="4756745"/>
            <a:ext cx="444765" cy="8593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830942-A3CF-0AB2-4E06-1B2D9ED341D5}"/>
              </a:ext>
            </a:extLst>
          </p:cNvPr>
          <p:cNvSpPr txBox="1"/>
          <p:nvPr/>
        </p:nvSpPr>
        <p:spPr>
          <a:xfrm>
            <a:off x="484545" y="2748847"/>
            <a:ext cx="29269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Имеет признаки несоответствия критериям  актива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24300-83AE-56F8-949A-ADB13891CD31}"/>
              </a:ext>
            </a:extLst>
          </p:cNvPr>
          <p:cNvSpPr txBox="1"/>
          <p:nvPr/>
        </p:nvSpPr>
        <p:spPr>
          <a:xfrm>
            <a:off x="6439470" y="5873686"/>
            <a:ext cx="15548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Реализовать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B95AB8-E4B0-7CA7-0E32-8F2B6F94CF60}"/>
              </a:ext>
            </a:extLst>
          </p:cNvPr>
          <p:cNvSpPr txBox="1"/>
          <p:nvPr/>
        </p:nvSpPr>
        <p:spPr>
          <a:xfrm>
            <a:off x="6404037" y="5300374"/>
            <a:ext cx="15501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Списать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8BDDB6-32E7-60C7-FE64-D31E95737BE0}"/>
              </a:ext>
            </a:extLst>
          </p:cNvPr>
          <p:cNvSpPr txBox="1"/>
          <p:nvPr/>
        </p:nvSpPr>
        <p:spPr>
          <a:xfrm>
            <a:off x="6451004" y="6350590"/>
            <a:ext cx="153181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Передать 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81F9B181-10E0-5BBB-D8FA-CC7E310C20CA}"/>
              </a:ext>
            </a:extLst>
          </p:cNvPr>
          <p:cNvCxnSpPr>
            <a:cxnSpLocks/>
          </p:cNvCxnSpPr>
          <p:nvPr/>
        </p:nvCxnSpPr>
        <p:spPr>
          <a:xfrm>
            <a:off x="3874933" y="5896833"/>
            <a:ext cx="276844" cy="1476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ABBEEE2A-24C5-71A5-17D4-3F1356AA1D2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807165" y="5596209"/>
            <a:ext cx="632305" cy="3006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0EE7A4DE-A425-8320-0C02-89FEB191F58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824450" y="5885260"/>
            <a:ext cx="615020" cy="17309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5567E82E-4C90-6DDB-74A1-7E2AD86F38BE}"/>
              </a:ext>
            </a:extLst>
          </p:cNvPr>
          <p:cNvCxnSpPr>
            <a:cxnSpLocks/>
            <a:stCxn id="10" idx="3"/>
            <a:endCxn id="35" idx="1"/>
          </p:cNvCxnSpPr>
          <p:nvPr/>
        </p:nvCxnSpPr>
        <p:spPr>
          <a:xfrm>
            <a:off x="5807165" y="5896834"/>
            <a:ext cx="643839" cy="6384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id="{7D1F5408-0253-E3A3-DFE6-54ADFA7E9794}"/>
              </a:ext>
            </a:extLst>
          </p:cNvPr>
          <p:cNvSpPr/>
          <p:nvPr/>
        </p:nvSpPr>
        <p:spPr>
          <a:xfrm rot="16200000">
            <a:off x="8345927" y="4963680"/>
            <a:ext cx="347132" cy="957647"/>
          </a:xfrm>
          <a:prstGeom prst="downArrow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Стрелка: вниз 55">
            <a:extLst>
              <a:ext uri="{FF2B5EF4-FFF2-40B4-BE49-F238E27FC236}">
                <a16:creationId xmlns:a16="http://schemas.microsoft.com/office/drawing/2014/main" id="{1CBAA361-B8CA-75C7-82F0-A5977EEBF0D9}"/>
              </a:ext>
            </a:extLst>
          </p:cNvPr>
          <p:cNvSpPr/>
          <p:nvPr/>
        </p:nvSpPr>
        <p:spPr>
          <a:xfrm rot="16200000">
            <a:off x="8373643" y="5523823"/>
            <a:ext cx="347132" cy="957647"/>
          </a:xfrm>
          <a:prstGeom prst="downArrow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7356B8FB-06F1-9FA4-C7DF-8641C3353CB2}"/>
              </a:ext>
            </a:extLst>
          </p:cNvPr>
          <p:cNvSpPr/>
          <p:nvPr/>
        </p:nvSpPr>
        <p:spPr>
          <a:xfrm rot="16200000">
            <a:off x="8349748" y="6056432"/>
            <a:ext cx="347132" cy="957647"/>
          </a:xfrm>
          <a:prstGeom prst="downArrow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85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05611"/>
            <a:ext cx="6840760" cy="120037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требований, установленных приказом № 61н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0" y="1607851"/>
            <a:ext cx="9143999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Документ-основание для начисления дохода бюджета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(например, Постановление об административном правонарушении)</a:t>
            </a:r>
          </a:p>
        </p:txBody>
      </p:sp>
      <p:sp>
        <p:nvSpPr>
          <p:cNvPr id="7" name="Овал 6"/>
          <p:cNvSpPr/>
          <p:nvPr/>
        </p:nvSpPr>
        <p:spPr>
          <a:xfrm>
            <a:off x="1428064" y="5022321"/>
            <a:ext cx="1398671" cy="812132"/>
          </a:xfrm>
          <a:prstGeom prst="ellips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ГИС ГМП</a:t>
            </a:r>
          </a:p>
        </p:txBody>
      </p:sp>
      <p:sp>
        <p:nvSpPr>
          <p:cNvPr id="8" name="Овал 7"/>
          <p:cNvSpPr/>
          <p:nvPr/>
        </p:nvSpPr>
        <p:spPr>
          <a:xfrm>
            <a:off x="6376366" y="5022320"/>
            <a:ext cx="1398671" cy="812132"/>
          </a:xfrm>
          <a:prstGeom prst="ellips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ПУиО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9929" y="2437537"/>
            <a:ext cx="7606527" cy="238960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05914" y="3448638"/>
            <a:ext cx="10358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3622" y="2297400"/>
            <a:ext cx="4390465" cy="1021556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Извещение о начислении о начислении доходов (уточнении начисления)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ф. 0510432)</a:t>
            </a:r>
          </a:p>
        </p:txBody>
      </p:sp>
      <p:cxnSp>
        <p:nvCxnSpPr>
          <p:cNvPr id="13" name="Скругленная соединительная линия 12"/>
          <p:cNvCxnSpPr>
            <a:cxnSpLocks/>
            <a:stCxn id="11" idx="1"/>
            <a:endCxn id="7" idx="0"/>
          </p:cNvCxnSpPr>
          <p:nvPr/>
        </p:nvCxnSpPr>
        <p:spPr>
          <a:xfrm rot="10800000" flipH="1" flipV="1">
            <a:off x="1833622" y="2808177"/>
            <a:ext cx="293778" cy="2214143"/>
          </a:xfrm>
          <a:prstGeom prst="curvedConnector4">
            <a:avLst>
              <a:gd name="adj1" fmla="val -77814"/>
              <a:gd name="adj2" fmla="val 61534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19" idx="2"/>
            <a:endCxn id="8" idx="2"/>
          </p:cNvCxnSpPr>
          <p:nvPr/>
        </p:nvCxnSpPr>
        <p:spPr>
          <a:xfrm rot="16200000" flipH="1">
            <a:off x="5056016" y="4108035"/>
            <a:ext cx="836335" cy="1804365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51057" y="3945720"/>
            <a:ext cx="264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Бухгалтерская справка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(ф. 0504833)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53388" y="2748646"/>
            <a:ext cx="20443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Формируется на каждое Извещение о начислении автоматически после подписания Извещения и направления его в ГИС ГМП</a:t>
            </a:r>
          </a:p>
        </p:txBody>
      </p:sp>
      <p:cxnSp>
        <p:nvCxnSpPr>
          <p:cNvPr id="12" name="Прямая со стрелкой 11"/>
          <p:cNvCxnSpPr>
            <a:cxnSpLocks/>
            <a:stCxn id="5" idx="2"/>
            <a:endCxn id="9" idx="0"/>
          </p:cNvCxnSpPr>
          <p:nvPr/>
        </p:nvCxnSpPr>
        <p:spPr>
          <a:xfrm>
            <a:off x="4582660" y="2161849"/>
            <a:ext cx="290533" cy="275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cxnSpLocks/>
          </p:cNvCxnSpPr>
          <p:nvPr/>
        </p:nvCxnSpPr>
        <p:spPr>
          <a:xfrm>
            <a:off x="4092552" y="3499470"/>
            <a:ext cx="543146" cy="6267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0800000" flipV="1">
            <a:off x="3059832" y="327152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одно к одному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5758659" y="2912280"/>
            <a:ext cx="617705" cy="1674024"/>
          </a:xfrm>
          <a:prstGeom prst="leftBrace">
            <a:avLst>
              <a:gd name="adj1" fmla="val 8333"/>
              <a:gd name="adj2" fmla="val 7084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8209624" y="2873993"/>
            <a:ext cx="313546" cy="1684980"/>
          </a:xfrm>
          <a:prstGeom prst="rightBrace">
            <a:avLst>
              <a:gd name="adj1" fmla="val 8333"/>
              <a:gd name="adj2" fmla="val 7379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29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39182" y="260732"/>
            <a:ext cx="5784000" cy="812131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модель взаимодействия  (ПРИКАЗ № 61н)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698" y="1928555"/>
            <a:ext cx="260361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Документы-основания для начисления доходов бюджета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(для каждого документа создается отдельное Извещение о начислении)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56501" y="2134610"/>
            <a:ext cx="1398671" cy="812132"/>
          </a:xfrm>
          <a:prstGeom prst="ellips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ГИС ГМП</a:t>
            </a:r>
          </a:p>
        </p:txBody>
      </p:sp>
      <p:sp>
        <p:nvSpPr>
          <p:cNvPr id="8" name="Овал 7"/>
          <p:cNvSpPr/>
          <p:nvPr/>
        </p:nvSpPr>
        <p:spPr>
          <a:xfrm>
            <a:off x="5956502" y="4940281"/>
            <a:ext cx="1398671" cy="812132"/>
          </a:xfrm>
          <a:prstGeom prst="ellips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ПУиО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9992" y="3092437"/>
            <a:ext cx="7002380" cy="175653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05915" y="3761315"/>
            <a:ext cx="10358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66219" y="3246031"/>
            <a:ext cx="6208819" cy="575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6218" y="3240193"/>
            <a:ext cx="1576616" cy="612934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Извещение о начислении № 1</a:t>
            </a:r>
          </a:p>
        </p:txBody>
      </p:sp>
      <p:cxnSp>
        <p:nvCxnSpPr>
          <p:cNvPr id="13" name="Скругленная соединительная линия 12"/>
          <p:cNvCxnSpPr>
            <a:stCxn id="11" idx="0"/>
            <a:endCxn id="7" idx="3"/>
          </p:cNvCxnSpPr>
          <p:nvPr/>
        </p:nvCxnSpPr>
        <p:spPr>
          <a:xfrm rot="5400000" flipH="1" flipV="1">
            <a:off x="4051737" y="1130598"/>
            <a:ext cx="412385" cy="3806806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19" idx="2"/>
            <a:endCxn id="8" idx="2"/>
          </p:cNvCxnSpPr>
          <p:nvPr/>
        </p:nvCxnSpPr>
        <p:spPr>
          <a:xfrm rot="16200000" flipH="1">
            <a:off x="5045377" y="4435221"/>
            <a:ext cx="548329" cy="1273921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42834" y="3240193"/>
            <a:ext cx="1576616" cy="612934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Извещение об уточнении №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2564" y="3240193"/>
            <a:ext cx="1662473" cy="612934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Извещение о начислении № 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0627" y="3419237"/>
            <a:ext cx="1576616" cy="357545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51" name="Скругленная соединительная линия 50"/>
          <p:cNvCxnSpPr>
            <a:stCxn id="18" idx="0"/>
            <a:endCxn id="7" idx="2"/>
          </p:cNvCxnSpPr>
          <p:nvPr/>
        </p:nvCxnSpPr>
        <p:spPr>
          <a:xfrm rot="5400000" flipH="1" flipV="1">
            <a:off x="4594063" y="1877756"/>
            <a:ext cx="699517" cy="2025359"/>
          </a:xfrm>
          <a:prstGeom prst="curvedConnector2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>
            <a:stCxn id="21" idx="0"/>
            <a:endCxn id="7" idx="4"/>
          </p:cNvCxnSpPr>
          <p:nvPr/>
        </p:nvCxnSpPr>
        <p:spPr>
          <a:xfrm rot="5400000" flipH="1" flipV="1">
            <a:off x="5821139" y="2584539"/>
            <a:ext cx="472495" cy="119690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>
            <a:stCxn id="20" idx="0"/>
            <a:endCxn id="7" idx="6"/>
          </p:cNvCxnSpPr>
          <p:nvPr/>
        </p:nvCxnSpPr>
        <p:spPr>
          <a:xfrm rot="5400000" flipH="1" flipV="1">
            <a:off x="6799728" y="2684750"/>
            <a:ext cx="699517" cy="411371"/>
          </a:xfrm>
          <a:prstGeom prst="curvedConnector4">
            <a:avLst>
              <a:gd name="adj1" fmla="val 20975"/>
              <a:gd name="adj2" fmla="val 155570"/>
            </a:avLst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9950" y="4244020"/>
            <a:ext cx="338526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Ведомость начисления доходов бюджета (ф.0510837)</a:t>
            </a:r>
          </a:p>
        </p:txBody>
      </p:sp>
      <p:cxnSp>
        <p:nvCxnSpPr>
          <p:cNvPr id="143" name="Прямая со стрелкой 142"/>
          <p:cNvCxnSpPr>
            <a:stCxn id="24" idx="2"/>
          </p:cNvCxnSpPr>
          <p:nvPr/>
        </p:nvCxnSpPr>
        <p:spPr>
          <a:xfrm>
            <a:off x="4670628" y="3821831"/>
            <a:ext cx="0" cy="4731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Выгнутая влево стрелка 163"/>
          <p:cNvSpPr/>
          <p:nvPr/>
        </p:nvSpPr>
        <p:spPr>
          <a:xfrm>
            <a:off x="484843" y="2292192"/>
            <a:ext cx="637856" cy="1896003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247243" y="3954647"/>
            <a:ext cx="2441561" cy="791706"/>
          </a:xfrm>
          <a:prstGeom prst="wedgeRoundRectCallout">
            <a:avLst>
              <a:gd name="adj1" fmla="val -42865"/>
              <a:gd name="adj2" fmla="val -838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Извещения с одинаковой датой создания (за один день)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691235" y="4116436"/>
            <a:ext cx="15251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Формируется одна Ведомость для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всех Извещений за день</a:t>
            </a:r>
          </a:p>
        </p:txBody>
      </p:sp>
      <p:sp>
        <p:nvSpPr>
          <p:cNvPr id="26" name="Левая фигурная скобка 25"/>
          <p:cNvSpPr/>
          <p:nvPr/>
        </p:nvSpPr>
        <p:spPr>
          <a:xfrm>
            <a:off x="1600104" y="3989426"/>
            <a:ext cx="250031" cy="8080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3032467" y="3989426"/>
            <a:ext cx="252668" cy="800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3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3FBAA6-AA20-A211-9222-7722643548BE}"/>
              </a:ext>
            </a:extLst>
          </p:cNvPr>
          <p:cNvSpPr txBox="1"/>
          <p:nvPr/>
        </p:nvSpPr>
        <p:spPr>
          <a:xfrm>
            <a:off x="2339752" y="260648"/>
            <a:ext cx="6048672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(закрытие) регистров бухгалтерского учета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Переходные положения при формировании регистров бухгалтерского учета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B09F6-FC7C-6300-7FE8-DF918F0D581C}"/>
              </a:ext>
            </a:extLst>
          </p:cNvPr>
          <p:cNvSpPr txBox="1"/>
          <p:nvPr/>
        </p:nvSpPr>
        <p:spPr>
          <a:xfrm>
            <a:off x="251520" y="2969693"/>
            <a:ext cx="13988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Ф (0510448)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1294A-6138-2BD3-9BCB-5AD9A24BEABC}"/>
              </a:ext>
            </a:extLst>
          </p:cNvPr>
          <p:cNvSpPr txBox="1"/>
          <p:nvPr/>
        </p:nvSpPr>
        <p:spPr>
          <a:xfrm>
            <a:off x="311362" y="4470361"/>
            <a:ext cx="1358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Ф (0510441)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1C7D9-D493-9242-FF44-C89ED0801E80}"/>
              </a:ext>
            </a:extLst>
          </p:cNvPr>
          <p:cNvSpPr txBox="1"/>
          <p:nvPr/>
        </p:nvSpPr>
        <p:spPr>
          <a:xfrm>
            <a:off x="2287393" y="4099512"/>
            <a:ext cx="2044149" cy="52322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 (0509215</a:t>
            </a:r>
            <a:r>
              <a:rPr lang="ru-RU" sz="2800" dirty="0"/>
              <a:t>)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E7DEB6F-4611-7DDB-5D11-8EF654B909E9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1650364" y="3154359"/>
            <a:ext cx="637029" cy="1206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29FBE03-B23B-C7DD-9E38-E34D67C4C5B7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1669426" y="4361122"/>
            <a:ext cx="617967" cy="293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EAA2FA-E833-4870-E887-B9B5C7987BF6}"/>
              </a:ext>
            </a:extLst>
          </p:cNvPr>
          <p:cNvSpPr txBox="1"/>
          <p:nvPr/>
        </p:nvSpPr>
        <p:spPr>
          <a:xfrm>
            <a:off x="5020665" y="3661664"/>
            <a:ext cx="1358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Ф (0510454)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FF455C-B83A-F912-F74F-4FCCA25265ED}"/>
              </a:ext>
            </a:extLst>
          </p:cNvPr>
          <p:cNvSpPr txBox="1"/>
          <p:nvPr/>
        </p:nvSpPr>
        <p:spPr>
          <a:xfrm>
            <a:off x="5023506" y="2977422"/>
            <a:ext cx="13988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Ф (0510448)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2BF61-9BB2-6B1A-E53C-BE2BC3955E2F}"/>
              </a:ext>
            </a:extLst>
          </p:cNvPr>
          <p:cNvSpPr txBox="1"/>
          <p:nvPr/>
        </p:nvSpPr>
        <p:spPr>
          <a:xfrm>
            <a:off x="5034148" y="4291485"/>
            <a:ext cx="1358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Ф (0510456)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16C97-D63F-C868-4276-B64282E51DD0}"/>
              </a:ext>
            </a:extLst>
          </p:cNvPr>
          <p:cNvSpPr txBox="1"/>
          <p:nvPr/>
        </p:nvSpPr>
        <p:spPr>
          <a:xfrm>
            <a:off x="5095702" y="5006158"/>
            <a:ext cx="1358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Ф (0510435)</a:t>
            </a:r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id="{63B49E56-07C2-B893-99F0-3CF432928393}"/>
              </a:ext>
            </a:extLst>
          </p:cNvPr>
          <p:cNvSpPr/>
          <p:nvPr/>
        </p:nvSpPr>
        <p:spPr>
          <a:xfrm>
            <a:off x="6501518" y="3766355"/>
            <a:ext cx="322027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A28DBA-4BE3-67D8-7C50-3B138B92A2F4}"/>
              </a:ext>
            </a:extLst>
          </p:cNvPr>
          <p:cNvSpPr txBox="1"/>
          <p:nvPr/>
        </p:nvSpPr>
        <p:spPr>
          <a:xfrm>
            <a:off x="7049724" y="3991790"/>
            <a:ext cx="13387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НЕДОСТАЧА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85D726-D811-4B18-F6B8-CE21AFEBD29D}"/>
              </a:ext>
            </a:extLst>
          </p:cNvPr>
          <p:cNvSpPr txBox="1"/>
          <p:nvPr/>
        </p:nvSpPr>
        <p:spPr>
          <a:xfrm>
            <a:off x="5130825" y="5720831"/>
            <a:ext cx="1358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Ф (0510442)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88BF22-B202-22E6-B00D-E3D87CD72B7F}"/>
              </a:ext>
            </a:extLst>
          </p:cNvPr>
          <p:cNvSpPr txBox="1"/>
          <p:nvPr/>
        </p:nvSpPr>
        <p:spPr>
          <a:xfrm>
            <a:off x="7092280" y="5720831"/>
            <a:ext cx="19128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err="1"/>
              <a:t>Реклассификация</a:t>
            </a:r>
            <a:endParaRPr lang="ru-RU" dirty="0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C2FA9A9-68D7-92D6-B2C3-FAE163E9666E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6488889" y="5905497"/>
            <a:ext cx="6033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8F36983-5B52-30C5-BB79-D5296683B29F}"/>
              </a:ext>
            </a:extLst>
          </p:cNvPr>
          <p:cNvSpPr txBox="1"/>
          <p:nvPr/>
        </p:nvSpPr>
        <p:spPr>
          <a:xfrm>
            <a:off x="7092280" y="2969693"/>
            <a:ext cx="113691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Передача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71CC6B-E96C-4851-0718-F1CF32023711}"/>
              </a:ext>
            </a:extLst>
          </p:cNvPr>
          <p:cNvSpPr txBox="1"/>
          <p:nvPr/>
        </p:nvSpPr>
        <p:spPr>
          <a:xfrm>
            <a:off x="7126030" y="5028360"/>
            <a:ext cx="13279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Утилизация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1756A7B4-FB19-D3A5-7968-65F7E94D8178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6422350" y="3154359"/>
            <a:ext cx="669930" cy="77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987F2BF0-21A7-3BDD-94EE-26AB4A003AB0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453766" y="5190824"/>
            <a:ext cx="626987" cy="22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Левая фигурная скобка 42">
            <a:extLst>
              <a:ext uri="{FF2B5EF4-FFF2-40B4-BE49-F238E27FC236}">
                <a16:creationId xmlns:a16="http://schemas.microsoft.com/office/drawing/2014/main" id="{0D761379-822D-E284-C07E-20C248E6DF8F}"/>
              </a:ext>
            </a:extLst>
          </p:cNvPr>
          <p:cNvSpPr/>
          <p:nvPr/>
        </p:nvSpPr>
        <p:spPr>
          <a:xfrm>
            <a:off x="4410520" y="3006703"/>
            <a:ext cx="487356" cy="29273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EA6F06-B6B3-9A12-AB1F-37363A502264}"/>
              </a:ext>
            </a:extLst>
          </p:cNvPr>
          <p:cNvSpPr txBox="1"/>
          <p:nvPr/>
        </p:nvSpPr>
        <p:spPr>
          <a:xfrm>
            <a:off x="586629" y="2084052"/>
            <a:ext cx="239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Открывается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665396-0DC5-991E-5321-DD2FD002D17F}"/>
              </a:ext>
            </a:extLst>
          </p:cNvPr>
          <p:cNvSpPr txBox="1"/>
          <p:nvPr/>
        </p:nvSpPr>
        <p:spPr>
          <a:xfrm>
            <a:off x="1650364" y="5006158"/>
            <a:ext cx="2968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закрывается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2A522B-A68A-1F0F-5151-5585F5D03562}"/>
              </a:ext>
            </a:extLst>
          </p:cNvPr>
          <p:cNvSpPr txBox="1"/>
          <p:nvPr/>
        </p:nvSpPr>
        <p:spPr>
          <a:xfrm>
            <a:off x="453786" y="6239420"/>
            <a:ext cx="8492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по требованию  датой формирования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CA3F46-235E-5EA4-B62F-562F2198BDF1}"/>
              </a:ext>
            </a:extLst>
          </p:cNvPr>
          <p:cNvSpPr txBox="1"/>
          <p:nvPr/>
        </p:nvSpPr>
        <p:spPr>
          <a:xfrm>
            <a:off x="1783207" y="5717387"/>
            <a:ext cx="24087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02 забалансовый счет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29A438-996D-F9FF-ED5E-7A3A716615A4}"/>
              </a:ext>
            </a:extLst>
          </p:cNvPr>
          <p:cNvSpPr txBox="1"/>
          <p:nvPr/>
        </p:nvSpPr>
        <p:spPr>
          <a:xfrm>
            <a:off x="5186548" y="2234621"/>
            <a:ext cx="239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Закрывается 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95CF87C8-E1AC-B1C8-3E4E-289B8374FD62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2987575" y="5459830"/>
            <a:ext cx="147105" cy="257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16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7884B5B-1FFA-B9E6-ECC6-3B19AE94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50B4-811D-9C49-8D4A-B431FFD459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4024C-B068-5EDD-C338-5ACB1860C929}"/>
              </a:ext>
            </a:extLst>
          </p:cNvPr>
          <p:cNvSpPr txBox="1"/>
          <p:nvPr/>
        </p:nvSpPr>
        <p:spPr>
          <a:xfrm>
            <a:off x="229913" y="5085184"/>
            <a:ext cx="3389780" cy="92333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Контроль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за правильностью заполнения первичных электронных документов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B220A-EDF6-7513-8305-92CEDDE51BC3}"/>
              </a:ext>
            </a:extLst>
          </p:cNvPr>
          <p:cNvSpPr txBox="1"/>
          <p:nvPr/>
        </p:nvSpPr>
        <p:spPr>
          <a:xfrm>
            <a:off x="3619693" y="2253369"/>
            <a:ext cx="3036459" cy="1815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Основные задачи перехода к электронному документообороту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71764-6464-05A5-307E-43E3E0F92CE3}"/>
              </a:ext>
            </a:extLst>
          </p:cNvPr>
          <p:cNvSpPr txBox="1"/>
          <p:nvPr/>
        </p:nvSpPr>
        <p:spPr>
          <a:xfrm>
            <a:off x="107504" y="3671734"/>
            <a:ext cx="2848725" cy="92333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Исключить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возможности подписания  документов «задним числом»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A1EB0-1136-924A-0C1B-53904EB92ED2}"/>
              </a:ext>
            </a:extLst>
          </p:cNvPr>
          <p:cNvSpPr txBox="1"/>
          <p:nvPr/>
        </p:nvSpPr>
        <p:spPr>
          <a:xfrm>
            <a:off x="0" y="908720"/>
            <a:ext cx="3516269" cy="181588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Обеспечить качественной и оперативной информацией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необходимой для принятия управленческих решений на различных уровнях госуправления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27CB8F-F248-1276-EE77-8DB1F0F4C692}"/>
              </a:ext>
            </a:extLst>
          </p:cNvPr>
          <p:cNvSpPr txBox="1"/>
          <p:nvPr/>
        </p:nvSpPr>
        <p:spPr>
          <a:xfrm>
            <a:off x="5414751" y="4432496"/>
            <a:ext cx="3516269" cy="203132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Уменьшить количество ошибок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связанных с несвоевременным представлением документов (исполнение сроков, предусмотренных в графике документооборота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4F81E-63E0-CBAB-8696-F1405C2637F8}"/>
              </a:ext>
            </a:extLst>
          </p:cNvPr>
          <p:cNvSpPr txBox="1"/>
          <p:nvPr/>
        </p:nvSpPr>
        <p:spPr>
          <a:xfrm>
            <a:off x="6308979" y="1011969"/>
            <a:ext cx="2622041" cy="92333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Своевременное отражение фактов хозяйственной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519EC5-98F8-6154-0C0D-F6812ECD448E}"/>
              </a:ext>
            </a:extLst>
          </p:cNvPr>
          <p:cNvSpPr txBox="1"/>
          <p:nvPr/>
        </p:nvSpPr>
        <p:spPr>
          <a:xfrm>
            <a:off x="6888423" y="2583733"/>
            <a:ext cx="2148074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Повысить достоверность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оперативной информации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B645E-32BD-C1BC-3468-539D4A3ACFB7}"/>
              </a:ext>
            </a:extLst>
          </p:cNvPr>
          <p:cNvSpPr txBox="1"/>
          <p:nvPr/>
        </p:nvSpPr>
        <p:spPr>
          <a:xfrm>
            <a:off x="3635896" y="190694"/>
            <a:ext cx="2880320" cy="64633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Принцип однократного ввода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95528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5521D1-2AA2-1EC6-1852-FAED84FB7744}"/>
              </a:ext>
            </a:extLst>
          </p:cNvPr>
          <p:cNvSpPr txBox="1"/>
          <p:nvPr/>
        </p:nvSpPr>
        <p:spPr>
          <a:xfrm>
            <a:off x="2411760" y="260648"/>
            <a:ext cx="64807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Хранение электронных документов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30B2A-5A51-4EE7-0F60-79FCE5877373}"/>
              </a:ext>
            </a:extLst>
          </p:cNvPr>
          <p:cNvSpPr txBox="1"/>
          <p:nvPr/>
        </p:nvSpPr>
        <p:spPr>
          <a:xfrm>
            <a:off x="491963" y="2181089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документов бухгалтерского учета организуется руководителем субъекта учета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учета должен обеспечить безопасные условия хранения документов бухгалтерского учета и их защиту от изменений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4355B-C21D-5AAC-576F-8E0FFDEE190A}"/>
              </a:ext>
            </a:extLst>
          </p:cNvPr>
          <p:cNvSpPr txBox="1"/>
          <p:nvPr/>
        </p:nvSpPr>
        <p:spPr>
          <a:xfrm>
            <a:off x="467544" y="102220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06.12.2011 № 402-ФЗ</a:t>
            </a:r>
          </a:p>
          <a:p>
            <a:pPr algn="ctr"/>
            <a:r>
              <a:rPr lang="ru-RU" sz="2800" b="1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(статья 7</a:t>
            </a:r>
            <a:r>
              <a:rPr lang="ru-RU" sz="28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789F5-4613-4F02-E856-72127A194B88}"/>
              </a:ext>
            </a:extLst>
          </p:cNvPr>
          <p:cNvSpPr txBox="1"/>
          <p:nvPr/>
        </p:nvSpPr>
        <p:spPr>
          <a:xfrm>
            <a:off x="491963" y="4951043"/>
            <a:ext cx="8256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хранения электронных документов осуществляется в соответствии с пунктом 13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СГС «Концептуальные основы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8461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50B4-811D-9C49-8D4A-B431FFD45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F9F26-0BAC-4B34-89DA-BC12EE9A4B3D}"/>
              </a:ext>
            </a:extLst>
          </p:cNvPr>
          <p:cNvSpPr txBox="1"/>
          <p:nvPr/>
        </p:nvSpPr>
        <p:spPr>
          <a:xfrm>
            <a:off x="467544" y="600618"/>
            <a:ext cx="8397444" cy="923330"/>
          </a:xfrm>
          <a:custGeom>
            <a:avLst/>
            <a:gdLst>
              <a:gd name="connsiteX0" fmla="*/ 0 w 8397444"/>
              <a:gd name="connsiteY0" fmla="*/ 0 h 923330"/>
              <a:gd name="connsiteX1" fmla="*/ 767766 w 8397444"/>
              <a:gd name="connsiteY1" fmla="*/ 0 h 923330"/>
              <a:gd name="connsiteX2" fmla="*/ 1367584 w 8397444"/>
              <a:gd name="connsiteY2" fmla="*/ 0 h 923330"/>
              <a:gd name="connsiteX3" fmla="*/ 1715478 w 8397444"/>
              <a:gd name="connsiteY3" fmla="*/ 0 h 923330"/>
              <a:gd name="connsiteX4" fmla="*/ 2231321 w 8397444"/>
              <a:gd name="connsiteY4" fmla="*/ 0 h 923330"/>
              <a:gd name="connsiteX5" fmla="*/ 2915113 w 8397444"/>
              <a:gd name="connsiteY5" fmla="*/ 0 h 923330"/>
              <a:gd name="connsiteX6" fmla="*/ 3682879 w 8397444"/>
              <a:gd name="connsiteY6" fmla="*/ 0 h 923330"/>
              <a:gd name="connsiteX7" fmla="*/ 4450645 w 8397444"/>
              <a:gd name="connsiteY7" fmla="*/ 0 h 923330"/>
              <a:gd name="connsiteX8" fmla="*/ 5050463 w 8397444"/>
              <a:gd name="connsiteY8" fmla="*/ 0 h 923330"/>
              <a:gd name="connsiteX9" fmla="*/ 5650280 w 8397444"/>
              <a:gd name="connsiteY9" fmla="*/ 0 h 923330"/>
              <a:gd name="connsiteX10" fmla="*/ 6334072 w 8397444"/>
              <a:gd name="connsiteY10" fmla="*/ 0 h 923330"/>
              <a:gd name="connsiteX11" fmla="*/ 6681966 w 8397444"/>
              <a:gd name="connsiteY11" fmla="*/ 0 h 923330"/>
              <a:gd name="connsiteX12" fmla="*/ 7449732 w 8397444"/>
              <a:gd name="connsiteY12" fmla="*/ 0 h 923330"/>
              <a:gd name="connsiteX13" fmla="*/ 8397444 w 8397444"/>
              <a:gd name="connsiteY13" fmla="*/ 0 h 923330"/>
              <a:gd name="connsiteX14" fmla="*/ 8397444 w 8397444"/>
              <a:gd name="connsiteY14" fmla="*/ 452432 h 923330"/>
              <a:gd name="connsiteX15" fmla="*/ 8397444 w 8397444"/>
              <a:gd name="connsiteY15" fmla="*/ 923330 h 923330"/>
              <a:gd name="connsiteX16" fmla="*/ 7965575 w 8397444"/>
              <a:gd name="connsiteY16" fmla="*/ 923330 h 923330"/>
              <a:gd name="connsiteX17" fmla="*/ 7449732 w 8397444"/>
              <a:gd name="connsiteY17" fmla="*/ 923330 h 923330"/>
              <a:gd name="connsiteX18" fmla="*/ 6849915 w 8397444"/>
              <a:gd name="connsiteY18" fmla="*/ 923330 h 923330"/>
              <a:gd name="connsiteX19" fmla="*/ 6166123 w 8397444"/>
              <a:gd name="connsiteY19" fmla="*/ 923330 h 923330"/>
              <a:gd name="connsiteX20" fmla="*/ 5482331 w 8397444"/>
              <a:gd name="connsiteY20" fmla="*/ 923330 h 923330"/>
              <a:gd name="connsiteX21" fmla="*/ 4966488 w 8397444"/>
              <a:gd name="connsiteY21" fmla="*/ 923330 h 923330"/>
              <a:gd name="connsiteX22" fmla="*/ 4618594 w 8397444"/>
              <a:gd name="connsiteY22" fmla="*/ 923330 h 923330"/>
              <a:gd name="connsiteX23" fmla="*/ 3850828 w 8397444"/>
              <a:gd name="connsiteY23" fmla="*/ 923330 h 923330"/>
              <a:gd name="connsiteX24" fmla="*/ 3334985 w 8397444"/>
              <a:gd name="connsiteY24" fmla="*/ 923330 h 923330"/>
              <a:gd name="connsiteX25" fmla="*/ 2903116 w 8397444"/>
              <a:gd name="connsiteY25" fmla="*/ 923330 h 923330"/>
              <a:gd name="connsiteX26" fmla="*/ 2303299 w 8397444"/>
              <a:gd name="connsiteY26" fmla="*/ 923330 h 923330"/>
              <a:gd name="connsiteX27" fmla="*/ 1787456 w 8397444"/>
              <a:gd name="connsiteY27" fmla="*/ 923330 h 923330"/>
              <a:gd name="connsiteX28" fmla="*/ 1019690 w 8397444"/>
              <a:gd name="connsiteY28" fmla="*/ 923330 h 923330"/>
              <a:gd name="connsiteX29" fmla="*/ 0 w 8397444"/>
              <a:gd name="connsiteY29" fmla="*/ 923330 h 923330"/>
              <a:gd name="connsiteX30" fmla="*/ 0 w 8397444"/>
              <a:gd name="connsiteY30" fmla="*/ 461665 h 923330"/>
              <a:gd name="connsiteX31" fmla="*/ 0 w 8397444"/>
              <a:gd name="connsiteY31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97444" h="923330" fill="none" extrusionOk="0">
                <a:moveTo>
                  <a:pt x="0" y="0"/>
                </a:moveTo>
                <a:cubicBezTo>
                  <a:pt x="364084" y="-69527"/>
                  <a:pt x="428456" y="62975"/>
                  <a:pt x="767766" y="0"/>
                </a:cubicBezTo>
                <a:cubicBezTo>
                  <a:pt x="1107076" y="-62975"/>
                  <a:pt x="1175072" y="48777"/>
                  <a:pt x="1367584" y="0"/>
                </a:cubicBezTo>
                <a:cubicBezTo>
                  <a:pt x="1560096" y="-48777"/>
                  <a:pt x="1554530" y="12097"/>
                  <a:pt x="1715478" y="0"/>
                </a:cubicBezTo>
                <a:cubicBezTo>
                  <a:pt x="1876426" y="-12097"/>
                  <a:pt x="2016261" y="1144"/>
                  <a:pt x="2231321" y="0"/>
                </a:cubicBezTo>
                <a:cubicBezTo>
                  <a:pt x="2446381" y="-1144"/>
                  <a:pt x="2701902" y="11416"/>
                  <a:pt x="2915113" y="0"/>
                </a:cubicBezTo>
                <a:cubicBezTo>
                  <a:pt x="3128324" y="-11416"/>
                  <a:pt x="3371847" y="65817"/>
                  <a:pt x="3682879" y="0"/>
                </a:cubicBezTo>
                <a:cubicBezTo>
                  <a:pt x="3993911" y="-65817"/>
                  <a:pt x="4288910" y="76308"/>
                  <a:pt x="4450645" y="0"/>
                </a:cubicBezTo>
                <a:cubicBezTo>
                  <a:pt x="4612380" y="-76308"/>
                  <a:pt x="4800816" y="34033"/>
                  <a:pt x="5050463" y="0"/>
                </a:cubicBezTo>
                <a:cubicBezTo>
                  <a:pt x="5300110" y="-34033"/>
                  <a:pt x="5473526" y="17225"/>
                  <a:pt x="5650280" y="0"/>
                </a:cubicBezTo>
                <a:cubicBezTo>
                  <a:pt x="5827034" y="-17225"/>
                  <a:pt x="6056219" y="42868"/>
                  <a:pt x="6334072" y="0"/>
                </a:cubicBezTo>
                <a:cubicBezTo>
                  <a:pt x="6611925" y="-42868"/>
                  <a:pt x="6605630" y="18821"/>
                  <a:pt x="6681966" y="0"/>
                </a:cubicBezTo>
                <a:cubicBezTo>
                  <a:pt x="6758302" y="-18821"/>
                  <a:pt x="7201458" y="91878"/>
                  <a:pt x="7449732" y="0"/>
                </a:cubicBezTo>
                <a:cubicBezTo>
                  <a:pt x="7698006" y="-91878"/>
                  <a:pt x="7991307" y="47255"/>
                  <a:pt x="8397444" y="0"/>
                </a:cubicBezTo>
                <a:cubicBezTo>
                  <a:pt x="8413866" y="137399"/>
                  <a:pt x="8379232" y="257483"/>
                  <a:pt x="8397444" y="452432"/>
                </a:cubicBezTo>
                <a:cubicBezTo>
                  <a:pt x="8415656" y="647381"/>
                  <a:pt x="8380859" y="746504"/>
                  <a:pt x="8397444" y="923330"/>
                </a:cubicBezTo>
                <a:cubicBezTo>
                  <a:pt x="8280466" y="950860"/>
                  <a:pt x="8111791" y="898218"/>
                  <a:pt x="7965575" y="923330"/>
                </a:cubicBezTo>
                <a:cubicBezTo>
                  <a:pt x="7819359" y="948442"/>
                  <a:pt x="7676519" y="916764"/>
                  <a:pt x="7449732" y="923330"/>
                </a:cubicBezTo>
                <a:cubicBezTo>
                  <a:pt x="7222945" y="929896"/>
                  <a:pt x="6996074" y="913225"/>
                  <a:pt x="6849915" y="923330"/>
                </a:cubicBezTo>
                <a:cubicBezTo>
                  <a:pt x="6703756" y="933435"/>
                  <a:pt x="6360198" y="908802"/>
                  <a:pt x="6166123" y="923330"/>
                </a:cubicBezTo>
                <a:cubicBezTo>
                  <a:pt x="5972048" y="937858"/>
                  <a:pt x="5812872" y="885638"/>
                  <a:pt x="5482331" y="923330"/>
                </a:cubicBezTo>
                <a:cubicBezTo>
                  <a:pt x="5151790" y="961022"/>
                  <a:pt x="5076516" y="892262"/>
                  <a:pt x="4966488" y="923330"/>
                </a:cubicBezTo>
                <a:cubicBezTo>
                  <a:pt x="4856460" y="954398"/>
                  <a:pt x="4758682" y="909624"/>
                  <a:pt x="4618594" y="923330"/>
                </a:cubicBezTo>
                <a:cubicBezTo>
                  <a:pt x="4478506" y="937036"/>
                  <a:pt x="4106176" y="859496"/>
                  <a:pt x="3850828" y="923330"/>
                </a:cubicBezTo>
                <a:cubicBezTo>
                  <a:pt x="3595480" y="987164"/>
                  <a:pt x="3544636" y="889771"/>
                  <a:pt x="3334985" y="923330"/>
                </a:cubicBezTo>
                <a:cubicBezTo>
                  <a:pt x="3125334" y="956889"/>
                  <a:pt x="3030946" y="887072"/>
                  <a:pt x="2903116" y="923330"/>
                </a:cubicBezTo>
                <a:cubicBezTo>
                  <a:pt x="2775286" y="959588"/>
                  <a:pt x="2459670" y="912459"/>
                  <a:pt x="2303299" y="923330"/>
                </a:cubicBezTo>
                <a:cubicBezTo>
                  <a:pt x="2146928" y="934201"/>
                  <a:pt x="1989457" y="874866"/>
                  <a:pt x="1787456" y="923330"/>
                </a:cubicBezTo>
                <a:cubicBezTo>
                  <a:pt x="1585455" y="971794"/>
                  <a:pt x="1250410" y="877012"/>
                  <a:pt x="1019690" y="923330"/>
                </a:cubicBezTo>
                <a:cubicBezTo>
                  <a:pt x="788970" y="969648"/>
                  <a:pt x="439955" y="871601"/>
                  <a:pt x="0" y="923330"/>
                </a:cubicBezTo>
                <a:cubicBezTo>
                  <a:pt x="-34802" y="706787"/>
                  <a:pt x="17932" y="559700"/>
                  <a:pt x="0" y="461665"/>
                </a:cubicBezTo>
                <a:cubicBezTo>
                  <a:pt x="-17932" y="363630"/>
                  <a:pt x="55056" y="167259"/>
                  <a:pt x="0" y="0"/>
                </a:cubicBezTo>
                <a:close/>
              </a:path>
              <a:path w="8397444" h="923330" stroke="0" extrusionOk="0">
                <a:moveTo>
                  <a:pt x="0" y="0"/>
                </a:moveTo>
                <a:cubicBezTo>
                  <a:pt x="179574" y="-14400"/>
                  <a:pt x="492242" y="70337"/>
                  <a:pt x="767766" y="0"/>
                </a:cubicBezTo>
                <a:cubicBezTo>
                  <a:pt x="1043290" y="-70337"/>
                  <a:pt x="1028045" y="3873"/>
                  <a:pt x="1115660" y="0"/>
                </a:cubicBezTo>
                <a:cubicBezTo>
                  <a:pt x="1203275" y="-3873"/>
                  <a:pt x="1618118" y="57246"/>
                  <a:pt x="1883427" y="0"/>
                </a:cubicBezTo>
                <a:cubicBezTo>
                  <a:pt x="2148736" y="-57246"/>
                  <a:pt x="2281655" y="50330"/>
                  <a:pt x="2399270" y="0"/>
                </a:cubicBezTo>
                <a:cubicBezTo>
                  <a:pt x="2516885" y="-50330"/>
                  <a:pt x="2917418" y="75095"/>
                  <a:pt x="3083062" y="0"/>
                </a:cubicBezTo>
                <a:cubicBezTo>
                  <a:pt x="3248706" y="-75095"/>
                  <a:pt x="3391855" y="35730"/>
                  <a:pt x="3598905" y="0"/>
                </a:cubicBezTo>
                <a:cubicBezTo>
                  <a:pt x="3805955" y="-35730"/>
                  <a:pt x="3819363" y="2965"/>
                  <a:pt x="3946799" y="0"/>
                </a:cubicBezTo>
                <a:cubicBezTo>
                  <a:pt x="4074235" y="-2965"/>
                  <a:pt x="4448070" y="70076"/>
                  <a:pt x="4714565" y="0"/>
                </a:cubicBezTo>
                <a:cubicBezTo>
                  <a:pt x="4981060" y="-70076"/>
                  <a:pt x="5073137" y="28932"/>
                  <a:pt x="5314382" y="0"/>
                </a:cubicBezTo>
                <a:cubicBezTo>
                  <a:pt x="5555627" y="-28932"/>
                  <a:pt x="5641094" y="15298"/>
                  <a:pt x="5746251" y="0"/>
                </a:cubicBezTo>
                <a:cubicBezTo>
                  <a:pt x="5851408" y="-15298"/>
                  <a:pt x="6192046" y="15268"/>
                  <a:pt x="6430043" y="0"/>
                </a:cubicBezTo>
                <a:cubicBezTo>
                  <a:pt x="6668040" y="-15268"/>
                  <a:pt x="6762675" y="12512"/>
                  <a:pt x="6861911" y="0"/>
                </a:cubicBezTo>
                <a:cubicBezTo>
                  <a:pt x="6961147" y="-12512"/>
                  <a:pt x="7127273" y="6628"/>
                  <a:pt x="7209805" y="0"/>
                </a:cubicBezTo>
                <a:cubicBezTo>
                  <a:pt x="7292337" y="-6628"/>
                  <a:pt x="7567558" y="13223"/>
                  <a:pt x="7725648" y="0"/>
                </a:cubicBezTo>
                <a:cubicBezTo>
                  <a:pt x="7883738" y="-13223"/>
                  <a:pt x="8217035" y="23020"/>
                  <a:pt x="8397444" y="0"/>
                </a:cubicBezTo>
                <a:cubicBezTo>
                  <a:pt x="8417909" y="196518"/>
                  <a:pt x="8358550" y="273370"/>
                  <a:pt x="8397444" y="433965"/>
                </a:cubicBezTo>
                <a:cubicBezTo>
                  <a:pt x="8436338" y="594561"/>
                  <a:pt x="8379239" y="791578"/>
                  <a:pt x="8397444" y="923330"/>
                </a:cubicBezTo>
                <a:cubicBezTo>
                  <a:pt x="8218707" y="934448"/>
                  <a:pt x="7901265" y="883567"/>
                  <a:pt x="7713652" y="923330"/>
                </a:cubicBezTo>
                <a:cubicBezTo>
                  <a:pt x="7526039" y="963093"/>
                  <a:pt x="7324024" y="916554"/>
                  <a:pt x="7029860" y="923330"/>
                </a:cubicBezTo>
                <a:cubicBezTo>
                  <a:pt x="6735696" y="930106"/>
                  <a:pt x="6810878" y="901465"/>
                  <a:pt x="6681966" y="923330"/>
                </a:cubicBezTo>
                <a:cubicBezTo>
                  <a:pt x="6553054" y="945195"/>
                  <a:pt x="6247946" y="860974"/>
                  <a:pt x="5998174" y="923330"/>
                </a:cubicBezTo>
                <a:cubicBezTo>
                  <a:pt x="5748402" y="985686"/>
                  <a:pt x="5542337" y="894221"/>
                  <a:pt x="5230408" y="923330"/>
                </a:cubicBezTo>
                <a:cubicBezTo>
                  <a:pt x="4918479" y="952439"/>
                  <a:pt x="4890560" y="908159"/>
                  <a:pt x="4798539" y="923330"/>
                </a:cubicBezTo>
                <a:cubicBezTo>
                  <a:pt x="4706518" y="938501"/>
                  <a:pt x="4606531" y="906920"/>
                  <a:pt x="4450645" y="923330"/>
                </a:cubicBezTo>
                <a:cubicBezTo>
                  <a:pt x="4294759" y="939740"/>
                  <a:pt x="4096563" y="901027"/>
                  <a:pt x="3934802" y="923330"/>
                </a:cubicBezTo>
                <a:cubicBezTo>
                  <a:pt x="3773041" y="945633"/>
                  <a:pt x="3521759" y="904796"/>
                  <a:pt x="3167036" y="923330"/>
                </a:cubicBezTo>
                <a:cubicBezTo>
                  <a:pt x="2812313" y="941864"/>
                  <a:pt x="2965912" y="892556"/>
                  <a:pt x="2819142" y="923330"/>
                </a:cubicBezTo>
                <a:cubicBezTo>
                  <a:pt x="2672372" y="954104"/>
                  <a:pt x="2401525" y="884792"/>
                  <a:pt x="2219324" y="923330"/>
                </a:cubicBezTo>
                <a:cubicBezTo>
                  <a:pt x="2037123" y="961868"/>
                  <a:pt x="1870671" y="882119"/>
                  <a:pt x="1619507" y="923330"/>
                </a:cubicBezTo>
                <a:cubicBezTo>
                  <a:pt x="1368343" y="964541"/>
                  <a:pt x="1290525" y="911910"/>
                  <a:pt x="1103664" y="923330"/>
                </a:cubicBezTo>
                <a:cubicBezTo>
                  <a:pt x="916803" y="934750"/>
                  <a:pt x="799667" y="878314"/>
                  <a:pt x="671796" y="923330"/>
                </a:cubicBezTo>
                <a:cubicBezTo>
                  <a:pt x="543925" y="968346"/>
                  <a:pt x="279598" y="850650"/>
                  <a:pt x="0" y="923330"/>
                </a:cubicBezTo>
                <a:cubicBezTo>
                  <a:pt x="-12985" y="783623"/>
                  <a:pt x="25855" y="668828"/>
                  <a:pt x="0" y="452432"/>
                </a:cubicBezTo>
                <a:cubicBezTo>
                  <a:pt x="-25855" y="236036"/>
                  <a:pt x="2616" y="15784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5822630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межведомственном обмене информацией, в том числе при осуществлении централизуемых полномочий (электронном документообороте), может быть предусмотрена передача скан-копий первичных учетных документов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136E6-2EBB-498E-8261-7546411A63EB}"/>
              </a:ext>
            </a:extLst>
          </p:cNvPr>
          <p:cNvSpPr txBox="1"/>
          <p:nvPr/>
        </p:nvSpPr>
        <p:spPr>
          <a:xfrm>
            <a:off x="503954" y="3579726"/>
            <a:ext cx="8361034" cy="1027782"/>
          </a:xfrm>
          <a:custGeom>
            <a:avLst/>
            <a:gdLst>
              <a:gd name="connsiteX0" fmla="*/ 0 w 8361034"/>
              <a:gd name="connsiteY0" fmla="*/ 0 h 1027782"/>
              <a:gd name="connsiteX1" fmla="*/ 346386 w 8361034"/>
              <a:gd name="connsiteY1" fmla="*/ 0 h 1027782"/>
              <a:gd name="connsiteX2" fmla="*/ 776382 w 8361034"/>
              <a:gd name="connsiteY2" fmla="*/ 0 h 1027782"/>
              <a:gd name="connsiteX3" fmla="*/ 1457209 w 8361034"/>
              <a:gd name="connsiteY3" fmla="*/ 0 h 1027782"/>
              <a:gd name="connsiteX4" fmla="*/ 1887205 w 8361034"/>
              <a:gd name="connsiteY4" fmla="*/ 0 h 1027782"/>
              <a:gd name="connsiteX5" fmla="*/ 2233591 w 8361034"/>
              <a:gd name="connsiteY5" fmla="*/ 0 h 1027782"/>
              <a:gd name="connsiteX6" fmla="*/ 2663587 w 8361034"/>
              <a:gd name="connsiteY6" fmla="*/ 0 h 1027782"/>
              <a:gd name="connsiteX7" fmla="*/ 3093583 w 8361034"/>
              <a:gd name="connsiteY7" fmla="*/ 0 h 1027782"/>
              <a:gd name="connsiteX8" fmla="*/ 3690799 w 8361034"/>
              <a:gd name="connsiteY8" fmla="*/ 0 h 1027782"/>
              <a:gd name="connsiteX9" fmla="*/ 4037185 w 8361034"/>
              <a:gd name="connsiteY9" fmla="*/ 0 h 1027782"/>
              <a:gd name="connsiteX10" fmla="*/ 4383571 w 8361034"/>
              <a:gd name="connsiteY10" fmla="*/ 0 h 1027782"/>
              <a:gd name="connsiteX11" fmla="*/ 5148008 w 8361034"/>
              <a:gd name="connsiteY11" fmla="*/ 0 h 1027782"/>
              <a:gd name="connsiteX12" fmla="*/ 5912445 w 8361034"/>
              <a:gd name="connsiteY12" fmla="*/ 0 h 1027782"/>
              <a:gd name="connsiteX13" fmla="*/ 6676883 w 8361034"/>
              <a:gd name="connsiteY13" fmla="*/ 0 h 1027782"/>
              <a:gd name="connsiteX14" fmla="*/ 7357710 w 8361034"/>
              <a:gd name="connsiteY14" fmla="*/ 0 h 1027782"/>
              <a:gd name="connsiteX15" fmla="*/ 8361034 w 8361034"/>
              <a:gd name="connsiteY15" fmla="*/ 0 h 1027782"/>
              <a:gd name="connsiteX16" fmla="*/ 8361034 w 8361034"/>
              <a:gd name="connsiteY16" fmla="*/ 513891 h 1027782"/>
              <a:gd name="connsiteX17" fmla="*/ 8361034 w 8361034"/>
              <a:gd name="connsiteY17" fmla="*/ 1027782 h 1027782"/>
              <a:gd name="connsiteX18" fmla="*/ 7596597 w 8361034"/>
              <a:gd name="connsiteY18" fmla="*/ 1027782 h 1027782"/>
              <a:gd name="connsiteX19" fmla="*/ 7250211 w 8361034"/>
              <a:gd name="connsiteY19" fmla="*/ 1027782 h 1027782"/>
              <a:gd name="connsiteX20" fmla="*/ 6652994 w 8361034"/>
              <a:gd name="connsiteY20" fmla="*/ 1027782 h 1027782"/>
              <a:gd name="connsiteX21" fmla="*/ 6306609 w 8361034"/>
              <a:gd name="connsiteY21" fmla="*/ 1027782 h 1027782"/>
              <a:gd name="connsiteX22" fmla="*/ 5876612 w 8361034"/>
              <a:gd name="connsiteY22" fmla="*/ 1027782 h 1027782"/>
              <a:gd name="connsiteX23" fmla="*/ 5112175 w 8361034"/>
              <a:gd name="connsiteY23" fmla="*/ 1027782 h 1027782"/>
              <a:gd name="connsiteX24" fmla="*/ 4514958 w 8361034"/>
              <a:gd name="connsiteY24" fmla="*/ 1027782 h 1027782"/>
              <a:gd name="connsiteX25" fmla="*/ 4001352 w 8361034"/>
              <a:gd name="connsiteY25" fmla="*/ 1027782 h 1027782"/>
              <a:gd name="connsiteX26" fmla="*/ 3236915 w 8361034"/>
              <a:gd name="connsiteY26" fmla="*/ 1027782 h 1027782"/>
              <a:gd name="connsiteX27" fmla="*/ 2890529 w 8361034"/>
              <a:gd name="connsiteY27" fmla="*/ 1027782 h 1027782"/>
              <a:gd name="connsiteX28" fmla="*/ 2544143 w 8361034"/>
              <a:gd name="connsiteY28" fmla="*/ 1027782 h 1027782"/>
              <a:gd name="connsiteX29" fmla="*/ 2114147 w 8361034"/>
              <a:gd name="connsiteY29" fmla="*/ 1027782 h 1027782"/>
              <a:gd name="connsiteX30" fmla="*/ 1349710 w 8361034"/>
              <a:gd name="connsiteY30" fmla="*/ 1027782 h 1027782"/>
              <a:gd name="connsiteX31" fmla="*/ 919714 w 8361034"/>
              <a:gd name="connsiteY31" fmla="*/ 1027782 h 1027782"/>
              <a:gd name="connsiteX32" fmla="*/ 0 w 8361034"/>
              <a:gd name="connsiteY32" fmla="*/ 1027782 h 1027782"/>
              <a:gd name="connsiteX33" fmla="*/ 0 w 8361034"/>
              <a:gd name="connsiteY33" fmla="*/ 513891 h 1027782"/>
              <a:gd name="connsiteX34" fmla="*/ 0 w 8361034"/>
              <a:gd name="connsiteY34" fmla="*/ 0 h 10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61034" h="1027782" fill="none" extrusionOk="0">
                <a:moveTo>
                  <a:pt x="0" y="0"/>
                </a:moveTo>
                <a:cubicBezTo>
                  <a:pt x="140168" y="-25644"/>
                  <a:pt x="203251" y="29309"/>
                  <a:pt x="346386" y="0"/>
                </a:cubicBezTo>
                <a:cubicBezTo>
                  <a:pt x="489521" y="-29309"/>
                  <a:pt x="634300" y="38321"/>
                  <a:pt x="776382" y="0"/>
                </a:cubicBezTo>
                <a:cubicBezTo>
                  <a:pt x="918464" y="-38321"/>
                  <a:pt x="1244803" y="21440"/>
                  <a:pt x="1457209" y="0"/>
                </a:cubicBezTo>
                <a:cubicBezTo>
                  <a:pt x="1669615" y="-21440"/>
                  <a:pt x="1719150" y="11851"/>
                  <a:pt x="1887205" y="0"/>
                </a:cubicBezTo>
                <a:cubicBezTo>
                  <a:pt x="2055260" y="-11851"/>
                  <a:pt x="2091434" y="32060"/>
                  <a:pt x="2233591" y="0"/>
                </a:cubicBezTo>
                <a:cubicBezTo>
                  <a:pt x="2375748" y="-32060"/>
                  <a:pt x="2479496" y="7358"/>
                  <a:pt x="2663587" y="0"/>
                </a:cubicBezTo>
                <a:cubicBezTo>
                  <a:pt x="2847678" y="-7358"/>
                  <a:pt x="3000290" y="6593"/>
                  <a:pt x="3093583" y="0"/>
                </a:cubicBezTo>
                <a:cubicBezTo>
                  <a:pt x="3186876" y="-6593"/>
                  <a:pt x="3538687" y="17111"/>
                  <a:pt x="3690799" y="0"/>
                </a:cubicBezTo>
                <a:cubicBezTo>
                  <a:pt x="3842911" y="-17111"/>
                  <a:pt x="3881652" y="36400"/>
                  <a:pt x="4037185" y="0"/>
                </a:cubicBezTo>
                <a:cubicBezTo>
                  <a:pt x="4192718" y="-36400"/>
                  <a:pt x="4254033" y="32345"/>
                  <a:pt x="4383571" y="0"/>
                </a:cubicBezTo>
                <a:cubicBezTo>
                  <a:pt x="4513109" y="-32345"/>
                  <a:pt x="4826967" y="65003"/>
                  <a:pt x="5148008" y="0"/>
                </a:cubicBezTo>
                <a:cubicBezTo>
                  <a:pt x="5469049" y="-65003"/>
                  <a:pt x="5615892" y="45964"/>
                  <a:pt x="5912445" y="0"/>
                </a:cubicBezTo>
                <a:cubicBezTo>
                  <a:pt x="6208998" y="-45964"/>
                  <a:pt x="6416118" y="57154"/>
                  <a:pt x="6676883" y="0"/>
                </a:cubicBezTo>
                <a:cubicBezTo>
                  <a:pt x="6937648" y="-57154"/>
                  <a:pt x="7018198" y="28663"/>
                  <a:pt x="7357710" y="0"/>
                </a:cubicBezTo>
                <a:cubicBezTo>
                  <a:pt x="7697222" y="-28663"/>
                  <a:pt x="8119381" y="54752"/>
                  <a:pt x="8361034" y="0"/>
                </a:cubicBezTo>
                <a:cubicBezTo>
                  <a:pt x="8370065" y="220644"/>
                  <a:pt x="8358375" y="337141"/>
                  <a:pt x="8361034" y="513891"/>
                </a:cubicBezTo>
                <a:cubicBezTo>
                  <a:pt x="8363693" y="690641"/>
                  <a:pt x="8321325" y="851302"/>
                  <a:pt x="8361034" y="1027782"/>
                </a:cubicBezTo>
                <a:cubicBezTo>
                  <a:pt x="8088449" y="1091929"/>
                  <a:pt x="7875019" y="1023991"/>
                  <a:pt x="7596597" y="1027782"/>
                </a:cubicBezTo>
                <a:cubicBezTo>
                  <a:pt x="7318175" y="1031573"/>
                  <a:pt x="7331566" y="1025040"/>
                  <a:pt x="7250211" y="1027782"/>
                </a:cubicBezTo>
                <a:cubicBezTo>
                  <a:pt x="7168856" y="1030524"/>
                  <a:pt x="6796856" y="1026253"/>
                  <a:pt x="6652994" y="1027782"/>
                </a:cubicBezTo>
                <a:cubicBezTo>
                  <a:pt x="6509132" y="1029311"/>
                  <a:pt x="6378230" y="993975"/>
                  <a:pt x="6306609" y="1027782"/>
                </a:cubicBezTo>
                <a:cubicBezTo>
                  <a:pt x="6234988" y="1061589"/>
                  <a:pt x="6062820" y="998960"/>
                  <a:pt x="5876612" y="1027782"/>
                </a:cubicBezTo>
                <a:cubicBezTo>
                  <a:pt x="5690404" y="1056604"/>
                  <a:pt x="5375925" y="975822"/>
                  <a:pt x="5112175" y="1027782"/>
                </a:cubicBezTo>
                <a:cubicBezTo>
                  <a:pt x="4848425" y="1079742"/>
                  <a:pt x="4724523" y="995714"/>
                  <a:pt x="4514958" y="1027782"/>
                </a:cubicBezTo>
                <a:cubicBezTo>
                  <a:pt x="4305393" y="1059850"/>
                  <a:pt x="4235204" y="971502"/>
                  <a:pt x="4001352" y="1027782"/>
                </a:cubicBezTo>
                <a:cubicBezTo>
                  <a:pt x="3767500" y="1084062"/>
                  <a:pt x="3600893" y="985777"/>
                  <a:pt x="3236915" y="1027782"/>
                </a:cubicBezTo>
                <a:cubicBezTo>
                  <a:pt x="2872937" y="1069787"/>
                  <a:pt x="3062953" y="996193"/>
                  <a:pt x="2890529" y="1027782"/>
                </a:cubicBezTo>
                <a:cubicBezTo>
                  <a:pt x="2718105" y="1059371"/>
                  <a:pt x="2621374" y="990858"/>
                  <a:pt x="2544143" y="1027782"/>
                </a:cubicBezTo>
                <a:cubicBezTo>
                  <a:pt x="2466912" y="1064706"/>
                  <a:pt x="2260902" y="1002625"/>
                  <a:pt x="2114147" y="1027782"/>
                </a:cubicBezTo>
                <a:cubicBezTo>
                  <a:pt x="1967392" y="1052939"/>
                  <a:pt x="1614342" y="991845"/>
                  <a:pt x="1349710" y="1027782"/>
                </a:cubicBezTo>
                <a:cubicBezTo>
                  <a:pt x="1085078" y="1063719"/>
                  <a:pt x="1084863" y="985795"/>
                  <a:pt x="919714" y="1027782"/>
                </a:cubicBezTo>
                <a:cubicBezTo>
                  <a:pt x="754565" y="1069769"/>
                  <a:pt x="319929" y="921316"/>
                  <a:pt x="0" y="1027782"/>
                </a:cubicBezTo>
                <a:cubicBezTo>
                  <a:pt x="-6354" y="884899"/>
                  <a:pt x="44569" y="718695"/>
                  <a:pt x="0" y="513891"/>
                </a:cubicBezTo>
                <a:cubicBezTo>
                  <a:pt x="-44569" y="309087"/>
                  <a:pt x="6557" y="106805"/>
                  <a:pt x="0" y="0"/>
                </a:cubicBezTo>
                <a:close/>
              </a:path>
              <a:path w="8361034" h="1027782" stroke="0" extrusionOk="0">
                <a:moveTo>
                  <a:pt x="0" y="0"/>
                </a:moveTo>
                <a:cubicBezTo>
                  <a:pt x="199087" y="-7402"/>
                  <a:pt x="522699" y="21013"/>
                  <a:pt x="680827" y="0"/>
                </a:cubicBezTo>
                <a:cubicBezTo>
                  <a:pt x="838955" y="-21013"/>
                  <a:pt x="1131904" y="32054"/>
                  <a:pt x="1361654" y="0"/>
                </a:cubicBezTo>
                <a:cubicBezTo>
                  <a:pt x="1591404" y="-32054"/>
                  <a:pt x="1865891" y="11117"/>
                  <a:pt x="2126092" y="0"/>
                </a:cubicBezTo>
                <a:cubicBezTo>
                  <a:pt x="2386293" y="-11117"/>
                  <a:pt x="2425999" y="60002"/>
                  <a:pt x="2723308" y="0"/>
                </a:cubicBezTo>
                <a:cubicBezTo>
                  <a:pt x="3020617" y="-60002"/>
                  <a:pt x="3024110" y="31809"/>
                  <a:pt x="3320525" y="0"/>
                </a:cubicBezTo>
                <a:cubicBezTo>
                  <a:pt x="3616940" y="-31809"/>
                  <a:pt x="3650966" y="24898"/>
                  <a:pt x="3834131" y="0"/>
                </a:cubicBezTo>
                <a:cubicBezTo>
                  <a:pt x="4017296" y="-24898"/>
                  <a:pt x="4076699" y="38718"/>
                  <a:pt x="4264127" y="0"/>
                </a:cubicBezTo>
                <a:cubicBezTo>
                  <a:pt x="4451555" y="-38718"/>
                  <a:pt x="4574291" y="49638"/>
                  <a:pt x="4777734" y="0"/>
                </a:cubicBezTo>
                <a:cubicBezTo>
                  <a:pt x="4981177" y="-49638"/>
                  <a:pt x="5018026" y="30681"/>
                  <a:pt x="5124119" y="0"/>
                </a:cubicBezTo>
                <a:cubicBezTo>
                  <a:pt x="5230212" y="-30681"/>
                  <a:pt x="5596309" y="56900"/>
                  <a:pt x="5721336" y="0"/>
                </a:cubicBezTo>
                <a:cubicBezTo>
                  <a:pt x="5846363" y="-56900"/>
                  <a:pt x="5972452" y="9544"/>
                  <a:pt x="6067722" y="0"/>
                </a:cubicBezTo>
                <a:cubicBezTo>
                  <a:pt x="6162992" y="-9544"/>
                  <a:pt x="6425286" y="39235"/>
                  <a:pt x="6748549" y="0"/>
                </a:cubicBezTo>
                <a:cubicBezTo>
                  <a:pt x="7071812" y="-39235"/>
                  <a:pt x="7352702" y="21621"/>
                  <a:pt x="7512986" y="0"/>
                </a:cubicBezTo>
                <a:cubicBezTo>
                  <a:pt x="7673270" y="-21621"/>
                  <a:pt x="8092513" y="31668"/>
                  <a:pt x="8361034" y="0"/>
                </a:cubicBezTo>
                <a:cubicBezTo>
                  <a:pt x="8415822" y="193838"/>
                  <a:pt x="8302539" y="346577"/>
                  <a:pt x="8361034" y="534447"/>
                </a:cubicBezTo>
                <a:cubicBezTo>
                  <a:pt x="8419529" y="722317"/>
                  <a:pt x="8352032" y="890365"/>
                  <a:pt x="8361034" y="1027782"/>
                </a:cubicBezTo>
                <a:cubicBezTo>
                  <a:pt x="8266320" y="1030680"/>
                  <a:pt x="8155085" y="994627"/>
                  <a:pt x="8014648" y="1027782"/>
                </a:cubicBezTo>
                <a:cubicBezTo>
                  <a:pt x="7874211" y="1060937"/>
                  <a:pt x="7719521" y="1018617"/>
                  <a:pt x="7501042" y="1027782"/>
                </a:cubicBezTo>
                <a:cubicBezTo>
                  <a:pt x="7282563" y="1036947"/>
                  <a:pt x="6919608" y="1013425"/>
                  <a:pt x="6736605" y="1027782"/>
                </a:cubicBezTo>
                <a:cubicBezTo>
                  <a:pt x="6553602" y="1042139"/>
                  <a:pt x="6236400" y="1009994"/>
                  <a:pt x="6055777" y="1027782"/>
                </a:cubicBezTo>
                <a:cubicBezTo>
                  <a:pt x="5875154" y="1045570"/>
                  <a:pt x="5796177" y="986790"/>
                  <a:pt x="5625781" y="1027782"/>
                </a:cubicBezTo>
                <a:cubicBezTo>
                  <a:pt x="5455385" y="1068774"/>
                  <a:pt x="5031492" y="961678"/>
                  <a:pt x="4861344" y="1027782"/>
                </a:cubicBezTo>
                <a:cubicBezTo>
                  <a:pt x="4691196" y="1093886"/>
                  <a:pt x="4346274" y="977562"/>
                  <a:pt x="4180517" y="1027782"/>
                </a:cubicBezTo>
                <a:cubicBezTo>
                  <a:pt x="4014760" y="1078002"/>
                  <a:pt x="3926078" y="1023007"/>
                  <a:pt x="3834131" y="1027782"/>
                </a:cubicBezTo>
                <a:cubicBezTo>
                  <a:pt x="3742184" y="1032557"/>
                  <a:pt x="3410342" y="973294"/>
                  <a:pt x="3236915" y="1027782"/>
                </a:cubicBezTo>
                <a:cubicBezTo>
                  <a:pt x="3063488" y="1082270"/>
                  <a:pt x="2956435" y="1016782"/>
                  <a:pt x="2723308" y="1027782"/>
                </a:cubicBezTo>
                <a:cubicBezTo>
                  <a:pt x="2490181" y="1038782"/>
                  <a:pt x="2530696" y="992130"/>
                  <a:pt x="2376923" y="1027782"/>
                </a:cubicBezTo>
                <a:cubicBezTo>
                  <a:pt x="2223150" y="1063434"/>
                  <a:pt x="2070628" y="1003325"/>
                  <a:pt x="1946926" y="1027782"/>
                </a:cubicBezTo>
                <a:cubicBezTo>
                  <a:pt x="1823224" y="1052239"/>
                  <a:pt x="1549840" y="1024108"/>
                  <a:pt x="1433320" y="1027782"/>
                </a:cubicBezTo>
                <a:cubicBezTo>
                  <a:pt x="1316800" y="1031456"/>
                  <a:pt x="997756" y="1016362"/>
                  <a:pt x="836103" y="1027782"/>
                </a:cubicBezTo>
                <a:cubicBezTo>
                  <a:pt x="674450" y="1039202"/>
                  <a:pt x="387818" y="934534"/>
                  <a:pt x="0" y="1027782"/>
                </a:cubicBezTo>
                <a:cubicBezTo>
                  <a:pt x="-17242" y="831083"/>
                  <a:pt x="30699" y="680455"/>
                  <a:pt x="0" y="534447"/>
                </a:cubicBezTo>
                <a:cubicBezTo>
                  <a:pt x="-30699" y="388440"/>
                  <a:pt x="57114" y="17337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380563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100"/>
              </a:spcBef>
              <a:spcAft>
                <a:spcPts val="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скан-копии первичного учетного документа осуществляется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условии ее подписания ЭЦП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должностным лицом, ответственным за соответствие такой скан-копии подлиннику документа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54D9B-C69A-417C-A5EE-71F2787C76B1}"/>
              </a:ext>
            </a:extLst>
          </p:cNvPr>
          <p:cNvSpPr txBox="1"/>
          <p:nvPr/>
        </p:nvSpPr>
        <p:spPr>
          <a:xfrm>
            <a:off x="1731481" y="0"/>
            <a:ext cx="5681038" cy="400110"/>
          </a:xfrm>
          <a:custGeom>
            <a:avLst/>
            <a:gdLst>
              <a:gd name="connsiteX0" fmla="*/ 0 w 5681038"/>
              <a:gd name="connsiteY0" fmla="*/ 0 h 400110"/>
              <a:gd name="connsiteX1" fmla="*/ 5681038 w 5681038"/>
              <a:gd name="connsiteY1" fmla="*/ 0 h 400110"/>
              <a:gd name="connsiteX2" fmla="*/ 5681038 w 5681038"/>
              <a:gd name="connsiteY2" fmla="*/ 400110 h 400110"/>
              <a:gd name="connsiteX3" fmla="*/ 0 w 5681038"/>
              <a:gd name="connsiteY3" fmla="*/ 400110 h 400110"/>
              <a:gd name="connsiteX4" fmla="*/ 0 w 5681038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1038" h="400110" fill="none" extrusionOk="0">
                <a:moveTo>
                  <a:pt x="0" y="0"/>
                </a:moveTo>
                <a:cubicBezTo>
                  <a:pt x="1128192" y="52766"/>
                  <a:pt x="4079176" y="132418"/>
                  <a:pt x="5681038" y="0"/>
                </a:cubicBezTo>
                <a:cubicBezTo>
                  <a:pt x="5650336" y="149890"/>
                  <a:pt x="5673786" y="310604"/>
                  <a:pt x="5681038" y="400110"/>
                </a:cubicBezTo>
                <a:cubicBezTo>
                  <a:pt x="3408978" y="553057"/>
                  <a:pt x="1430044" y="486397"/>
                  <a:pt x="0" y="400110"/>
                </a:cubicBezTo>
                <a:cubicBezTo>
                  <a:pt x="-35217" y="259404"/>
                  <a:pt x="15330" y="67495"/>
                  <a:pt x="0" y="0"/>
                </a:cubicBezTo>
                <a:close/>
              </a:path>
              <a:path w="5681038" h="400110" stroke="0" extrusionOk="0">
                <a:moveTo>
                  <a:pt x="0" y="0"/>
                </a:moveTo>
                <a:cubicBezTo>
                  <a:pt x="2780488" y="73680"/>
                  <a:pt x="3969628" y="109930"/>
                  <a:pt x="5681038" y="0"/>
                </a:cubicBezTo>
                <a:cubicBezTo>
                  <a:pt x="5702235" y="98460"/>
                  <a:pt x="5648649" y="359452"/>
                  <a:pt x="5681038" y="400110"/>
                </a:cubicBezTo>
                <a:cubicBezTo>
                  <a:pt x="5034917" y="468001"/>
                  <a:pt x="1713726" y="457137"/>
                  <a:pt x="0" y="400110"/>
                </a:cubicBezTo>
                <a:cubicBezTo>
                  <a:pt x="15085" y="318379"/>
                  <a:pt x="-24469" y="49261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629062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Скан-копии первичных учетных  документов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29EFA3-DD2A-46FC-B4F1-9B5CDA487B41}"/>
              </a:ext>
            </a:extLst>
          </p:cNvPr>
          <p:cNvSpPr txBox="1"/>
          <p:nvPr/>
        </p:nvSpPr>
        <p:spPr>
          <a:xfrm>
            <a:off x="484630" y="1674674"/>
            <a:ext cx="8363272" cy="1754326"/>
          </a:xfrm>
          <a:custGeom>
            <a:avLst/>
            <a:gdLst>
              <a:gd name="connsiteX0" fmla="*/ 0 w 8363272"/>
              <a:gd name="connsiteY0" fmla="*/ 0 h 1754326"/>
              <a:gd name="connsiteX1" fmla="*/ 764642 w 8363272"/>
              <a:gd name="connsiteY1" fmla="*/ 0 h 1754326"/>
              <a:gd name="connsiteX2" fmla="*/ 1278386 w 8363272"/>
              <a:gd name="connsiteY2" fmla="*/ 0 h 1754326"/>
              <a:gd name="connsiteX3" fmla="*/ 1959395 w 8363272"/>
              <a:gd name="connsiteY3" fmla="*/ 0 h 1754326"/>
              <a:gd name="connsiteX4" fmla="*/ 2724037 w 8363272"/>
              <a:gd name="connsiteY4" fmla="*/ 0 h 1754326"/>
              <a:gd name="connsiteX5" fmla="*/ 3321414 w 8363272"/>
              <a:gd name="connsiteY5" fmla="*/ 0 h 1754326"/>
              <a:gd name="connsiteX6" fmla="*/ 3751525 w 8363272"/>
              <a:gd name="connsiteY6" fmla="*/ 0 h 1754326"/>
              <a:gd name="connsiteX7" fmla="*/ 4098003 w 8363272"/>
              <a:gd name="connsiteY7" fmla="*/ 0 h 1754326"/>
              <a:gd name="connsiteX8" fmla="*/ 4779013 w 8363272"/>
              <a:gd name="connsiteY8" fmla="*/ 0 h 1754326"/>
              <a:gd name="connsiteX9" fmla="*/ 5125491 w 8363272"/>
              <a:gd name="connsiteY9" fmla="*/ 0 h 1754326"/>
              <a:gd name="connsiteX10" fmla="*/ 5890133 w 8363272"/>
              <a:gd name="connsiteY10" fmla="*/ 0 h 1754326"/>
              <a:gd name="connsiteX11" fmla="*/ 6571142 w 8363272"/>
              <a:gd name="connsiteY11" fmla="*/ 0 h 1754326"/>
              <a:gd name="connsiteX12" fmla="*/ 7168519 w 8363272"/>
              <a:gd name="connsiteY12" fmla="*/ 0 h 1754326"/>
              <a:gd name="connsiteX13" fmla="*/ 8363272 w 8363272"/>
              <a:gd name="connsiteY13" fmla="*/ 0 h 1754326"/>
              <a:gd name="connsiteX14" fmla="*/ 8363272 w 8363272"/>
              <a:gd name="connsiteY14" fmla="*/ 619862 h 1754326"/>
              <a:gd name="connsiteX15" fmla="*/ 8363272 w 8363272"/>
              <a:gd name="connsiteY15" fmla="*/ 1169551 h 1754326"/>
              <a:gd name="connsiteX16" fmla="*/ 8363272 w 8363272"/>
              <a:gd name="connsiteY16" fmla="*/ 1754326 h 1754326"/>
              <a:gd name="connsiteX17" fmla="*/ 7933161 w 8363272"/>
              <a:gd name="connsiteY17" fmla="*/ 1754326 h 1754326"/>
              <a:gd name="connsiteX18" fmla="*/ 7419417 w 8363272"/>
              <a:gd name="connsiteY18" fmla="*/ 1754326 h 1754326"/>
              <a:gd name="connsiteX19" fmla="*/ 6989306 w 8363272"/>
              <a:gd name="connsiteY19" fmla="*/ 1754326 h 1754326"/>
              <a:gd name="connsiteX20" fmla="*/ 6559195 w 8363272"/>
              <a:gd name="connsiteY20" fmla="*/ 1754326 h 1754326"/>
              <a:gd name="connsiteX21" fmla="*/ 5878185 w 8363272"/>
              <a:gd name="connsiteY21" fmla="*/ 1754326 h 1754326"/>
              <a:gd name="connsiteX22" fmla="*/ 5531707 w 8363272"/>
              <a:gd name="connsiteY22" fmla="*/ 1754326 h 1754326"/>
              <a:gd name="connsiteX23" fmla="*/ 5101596 w 8363272"/>
              <a:gd name="connsiteY23" fmla="*/ 1754326 h 1754326"/>
              <a:gd name="connsiteX24" fmla="*/ 4671485 w 8363272"/>
              <a:gd name="connsiteY24" fmla="*/ 1754326 h 1754326"/>
              <a:gd name="connsiteX25" fmla="*/ 4157741 w 8363272"/>
              <a:gd name="connsiteY25" fmla="*/ 1754326 h 1754326"/>
              <a:gd name="connsiteX26" fmla="*/ 3643997 w 8363272"/>
              <a:gd name="connsiteY26" fmla="*/ 1754326 h 1754326"/>
              <a:gd name="connsiteX27" fmla="*/ 3213886 w 8363272"/>
              <a:gd name="connsiteY27" fmla="*/ 1754326 h 1754326"/>
              <a:gd name="connsiteX28" fmla="*/ 2532877 w 8363272"/>
              <a:gd name="connsiteY28" fmla="*/ 1754326 h 1754326"/>
              <a:gd name="connsiteX29" fmla="*/ 2019133 w 8363272"/>
              <a:gd name="connsiteY29" fmla="*/ 1754326 h 1754326"/>
              <a:gd name="connsiteX30" fmla="*/ 1505389 w 8363272"/>
              <a:gd name="connsiteY30" fmla="*/ 1754326 h 1754326"/>
              <a:gd name="connsiteX31" fmla="*/ 824380 w 8363272"/>
              <a:gd name="connsiteY31" fmla="*/ 1754326 h 1754326"/>
              <a:gd name="connsiteX32" fmla="*/ 0 w 8363272"/>
              <a:gd name="connsiteY32" fmla="*/ 1754326 h 1754326"/>
              <a:gd name="connsiteX33" fmla="*/ 0 w 8363272"/>
              <a:gd name="connsiteY33" fmla="*/ 1187094 h 1754326"/>
              <a:gd name="connsiteX34" fmla="*/ 0 w 8363272"/>
              <a:gd name="connsiteY34" fmla="*/ 567232 h 1754326"/>
              <a:gd name="connsiteX35" fmla="*/ 0 w 8363272"/>
              <a:gd name="connsiteY35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363272" h="1754326" fill="none" extrusionOk="0">
                <a:moveTo>
                  <a:pt x="0" y="0"/>
                </a:moveTo>
                <a:cubicBezTo>
                  <a:pt x="377884" y="-89413"/>
                  <a:pt x="428580" y="18549"/>
                  <a:pt x="764642" y="0"/>
                </a:cubicBezTo>
                <a:cubicBezTo>
                  <a:pt x="1100704" y="-18549"/>
                  <a:pt x="1130465" y="33716"/>
                  <a:pt x="1278386" y="0"/>
                </a:cubicBezTo>
                <a:cubicBezTo>
                  <a:pt x="1426307" y="-33716"/>
                  <a:pt x="1705028" y="69599"/>
                  <a:pt x="1959395" y="0"/>
                </a:cubicBezTo>
                <a:cubicBezTo>
                  <a:pt x="2213762" y="-69599"/>
                  <a:pt x="2356890" y="55787"/>
                  <a:pt x="2724037" y="0"/>
                </a:cubicBezTo>
                <a:cubicBezTo>
                  <a:pt x="3091184" y="-55787"/>
                  <a:pt x="3080297" y="5710"/>
                  <a:pt x="3321414" y="0"/>
                </a:cubicBezTo>
                <a:cubicBezTo>
                  <a:pt x="3562531" y="-5710"/>
                  <a:pt x="3575853" y="47610"/>
                  <a:pt x="3751525" y="0"/>
                </a:cubicBezTo>
                <a:cubicBezTo>
                  <a:pt x="3927197" y="-47610"/>
                  <a:pt x="3956827" y="20684"/>
                  <a:pt x="4098003" y="0"/>
                </a:cubicBezTo>
                <a:cubicBezTo>
                  <a:pt x="4239179" y="-20684"/>
                  <a:pt x="4605850" y="3622"/>
                  <a:pt x="4779013" y="0"/>
                </a:cubicBezTo>
                <a:cubicBezTo>
                  <a:pt x="4952176" y="-3622"/>
                  <a:pt x="5032448" y="14382"/>
                  <a:pt x="5125491" y="0"/>
                </a:cubicBezTo>
                <a:cubicBezTo>
                  <a:pt x="5218534" y="-14382"/>
                  <a:pt x="5603750" y="49966"/>
                  <a:pt x="5890133" y="0"/>
                </a:cubicBezTo>
                <a:cubicBezTo>
                  <a:pt x="6176516" y="-49966"/>
                  <a:pt x="6312703" y="11639"/>
                  <a:pt x="6571142" y="0"/>
                </a:cubicBezTo>
                <a:cubicBezTo>
                  <a:pt x="6829581" y="-11639"/>
                  <a:pt x="6983905" y="40639"/>
                  <a:pt x="7168519" y="0"/>
                </a:cubicBezTo>
                <a:cubicBezTo>
                  <a:pt x="7353133" y="-40639"/>
                  <a:pt x="7780539" y="99845"/>
                  <a:pt x="8363272" y="0"/>
                </a:cubicBezTo>
                <a:cubicBezTo>
                  <a:pt x="8391823" y="175814"/>
                  <a:pt x="8300320" y="414322"/>
                  <a:pt x="8363272" y="619862"/>
                </a:cubicBezTo>
                <a:cubicBezTo>
                  <a:pt x="8426224" y="825402"/>
                  <a:pt x="8315664" y="1024629"/>
                  <a:pt x="8363272" y="1169551"/>
                </a:cubicBezTo>
                <a:cubicBezTo>
                  <a:pt x="8410880" y="1314473"/>
                  <a:pt x="8354331" y="1489596"/>
                  <a:pt x="8363272" y="1754326"/>
                </a:cubicBezTo>
                <a:cubicBezTo>
                  <a:pt x="8204835" y="1803602"/>
                  <a:pt x="8047819" y="1709595"/>
                  <a:pt x="7933161" y="1754326"/>
                </a:cubicBezTo>
                <a:cubicBezTo>
                  <a:pt x="7818503" y="1799057"/>
                  <a:pt x="7540450" y="1705482"/>
                  <a:pt x="7419417" y="1754326"/>
                </a:cubicBezTo>
                <a:cubicBezTo>
                  <a:pt x="7298384" y="1803170"/>
                  <a:pt x="7184624" y="1743602"/>
                  <a:pt x="6989306" y="1754326"/>
                </a:cubicBezTo>
                <a:cubicBezTo>
                  <a:pt x="6793988" y="1765050"/>
                  <a:pt x="6716793" y="1748356"/>
                  <a:pt x="6559195" y="1754326"/>
                </a:cubicBezTo>
                <a:cubicBezTo>
                  <a:pt x="6401597" y="1760296"/>
                  <a:pt x="6059974" y="1734216"/>
                  <a:pt x="5878185" y="1754326"/>
                </a:cubicBezTo>
                <a:cubicBezTo>
                  <a:pt x="5696396" y="1774436"/>
                  <a:pt x="5616197" y="1731185"/>
                  <a:pt x="5531707" y="1754326"/>
                </a:cubicBezTo>
                <a:cubicBezTo>
                  <a:pt x="5447217" y="1777467"/>
                  <a:pt x="5189226" y="1707770"/>
                  <a:pt x="5101596" y="1754326"/>
                </a:cubicBezTo>
                <a:cubicBezTo>
                  <a:pt x="5013966" y="1800882"/>
                  <a:pt x="4841864" y="1750731"/>
                  <a:pt x="4671485" y="1754326"/>
                </a:cubicBezTo>
                <a:cubicBezTo>
                  <a:pt x="4501106" y="1757921"/>
                  <a:pt x="4372952" y="1706713"/>
                  <a:pt x="4157741" y="1754326"/>
                </a:cubicBezTo>
                <a:cubicBezTo>
                  <a:pt x="3942530" y="1801939"/>
                  <a:pt x="3844603" y="1697222"/>
                  <a:pt x="3643997" y="1754326"/>
                </a:cubicBezTo>
                <a:cubicBezTo>
                  <a:pt x="3443391" y="1811430"/>
                  <a:pt x="3352590" y="1734018"/>
                  <a:pt x="3213886" y="1754326"/>
                </a:cubicBezTo>
                <a:cubicBezTo>
                  <a:pt x="3075182" y="1774634"/>
                  <a:pt x="2770493" y="1708451"/>
                  <a:pt x="2532877" y="1754326"/>
                </a:cubicBezTo>
                <a:cubicBezTo>
                  <a:pt x="2295261" y="1800201"/>
                  <a:pt x="2187261" y="1730063"/>
                  <a:pt x="2019133" y="1754326"/>
                </a:cubicBezTo>
                <a:cubicBezTo>
                  <a:pt x="1851005" y="1778589"/>
                  <a:pt x="1712002" y="1716394"/>
                  <a:pt x="1505389" y="1754326"/>
                </a:cubicBezTo>
                <a:cubicBezTo>
                  <a:pt x="1298776" y="1792258"/>
                  <a:pt x="1164575" y="1679349"/>
                  <a:pt x="824380" y="1754326"/>
                </a:cubicBezTo>
                <a:cubicBezTo>
                  <a:pt x="484185" y="1829303"/>
                  <a:pt x="209478" y="1748181"/>
                  <a:pt x="0" y="1754326"/>
                </a:cubicBezTo>
                <a:cubicBezTo>
                  <a:pt x="-8950" y="1537799"/>
                  <a:pt x="43477" y="1438060"/>
                  <a:pt x="0" y="1187094"/>
                </a:cubicBezTo>
                <a:cubicBezTo>
                  <a:pt x="-43477" y="936128"/>
                  <a:pt x="42938" y="731513"/>
                  <a:pt x="0" y="567232"/>
                </a:cubicBezTo>
                <a:cubicBezTo>
                  <a:pt x="-42938" y="402951"/>
                  <a:pt x="65398" y="119098"/>
                  <a:pt x="0" y="0"/>
                </a:cubicBezTo>
                <a:close/>
              </a:path>
              <a:path w="8363272" h="1754326" stroke="0" extrusionOk="0">
                <a:moveTo>
                  <a:pt x="0" y="0"/>
                </a:moveTo>
                <a:cubicBezTo>
                  <a:pt x="166087" y="-33033"/>
                  <a:pt x="183960" y="26742"/>
                  <a:pt x="346478" y="0"/>
                </a:cubicBezTo>
                <a:cubicBezTo>
                  <a:pt x="508996" y="-26742"/>
                  <a:pt x="682608" y="13523"/>
                  <a:pt x="776590" y="0"/>
                </a:cubicBezTo>
                <a:cubicBezTo>
                  <a:pt x="870572" y="-13523"/>
                  <a:pt x="1198552" y="49279"/>
                  <a:pt x="1373966" y="0"/>
                </a:cubicBezTo>
                <a:cubicBezTo>
                  <a:pt x="1549380" y="-49279"/>
                  <a:pt x="1715222" y="2895"/>
                  <a:pt x="1804077" y="0"/>
                </a:cubicBezTo>
                <a:cubicBezTo>
                  <a:pt x="1892932" y="-2895"/>
                  <a:pt x="2361941" y="90666"/>
                  <a:pt x="2568719" y="0"/>
                </a:cubicBezTo>
                <a:cubicBezTo>
                  <a:pt x="2775497" y="-90666"/>
                  <a:pt x="3152001" y="77886"/>
                  <a:pt x="3333361" y="0"/>
                </a:cubicBezTo>
                <a:cubicBezTo>
                  <a:pt x="3514721" y="-77886"/>
                  <a:pt x="3573664" y="32333"/>
                  <a:pt x="3763472" y="0"/>
                </a:cubicBezTo>
                <a:cubicBezTo>
                  <a:pt x="3953280" y="-32333"/>
                  <a:pt x="4077277" y="59556"/>
                  <a:pt x="4360849" y="0"/>
                </a:cubicBezTo>
                <a:cubicBezTo>
                  <a:pt x="4644421" y="-59556"/>
                  <a:pt x="4776241" y="60827"/>
                  <a:pt x="5041858" y="0"/>
                </a:cubicBezTo>
                <a:cubicBezTo>
                  <a:pt x="5307475" y="-60827"/>
                  <a:pt x="5547957" y="28189"/>
                  <a:pt x="5806500" y="0"/>
                </a:cubicBezTo>
                <a:cubicBezTo>
                  <a:pt x="6065043" y="-28189"/>
                  <a:pt x="6146600" y="22755"/>
                  <a:pt x="6236611" y="0"/>
                </a:cubicBezTo>
                <a:cubicBezTo>
                  <a:pt x="6326622" y="-22755"/>
                  <a:pt x="6621214" y="33220"/>
                  <a:pt x="6750355" y="0"/>
                </a:cubicBezTo>
                <a:cubicBezTo>
                  <a:pt x="6879496" y="-33220"/>
                  <a:pt x="7051704" y="9983"/>
                  <a:pt x="7264099" y="0"/>
                </a:cubicBezTo>
                <a:cubicBezTo>
                  <a:pt x="7476494" y="-9983"/>
                  <a:pt x="7542497" y="24392"/>
                  <a:pt x="7694210" y="0"/>
                </a:cubicBezTo>
                <a:cubicBezTo>
                  <a:pt x="7845923" y="-24392"/>
                  <a:pt x="8143880" y="43814"/>
                  <a:pt x="8363272" y="0"/>
                </a:cubicBezTo>
                <a:cubicBezTo>
                  <a:pt x="8391299" y="176798"/>
                  <a:pt x="8333869" y="323354"/>
                  <a:pt x="8363272" y="567232"/>
                </a:cubicBezTo>
                <a:cubicBezTo>
                  <a:pt x="8392675" y="811110"/>
                  <a:pt x="8345950" y="1006183"/>
                  <a:pt x="8363272" y="1187094"/>
                </a:cubicBezTo>
                <a:cubicBezTo>
                  <a:pt x="8380594" y="1368005"/>
                  <a:pt x="8298108" y="1636323"/>
                  <a:pt x="8363272" y="1754326"/>
                </a:cubicBezTo>
                <a:cubicBezTo>
                  <a:pt x="8272635" y="1773663"/>
                  <a:pt x="8139297" y="1750581"/>
                  <a:pt x="8016794" y="1754326"/>
                </a:cubicBezTo>
                <a:cubicBezTo>
                  <a:pt x="7894291" y="1758071"/>
                  <a:pt x="7598972" y="1707128"/>
                  <a:pt x="7335784" y="1754326"/>
                </a:cubicBezTo>
                <a:cubicBezTo>
                  <a:pt x="7072596" y="1801524"/>
                  <a:pt x="7130787" y="1731071"/>
                  <a:pt x="6989306" y="1754326"/>
                </a:cubicBezTo>
                <a:cubicBezTo>
                  <a:pt x="6847825" y="1777581"/>
                  <a:pt x="6458368" y="1721775"/>
                  <a:pt x="6308297" y="1754326"/>
                </a:cubicBezTo>
                <a:cubicBezTo>
                  <a:pt x="6158226" y="1786877"/>
                  <a:pt x="5942601" y="1681255"/>
                  <a:pt x="5627287" y="1754326"/>
                </a:cubicBezTo>
                <a:cubicBezTo>
                  <a:pt x="5311973" y="1827397"/>
                  <a:pt x="5197673" y="1705420"/>
                  <a:pt x="5029911" y="1754326"/>
                </a:cubicBezTo>
                <a:cubicBezTo>
                  <a:pt x="4862149" y="1803232"/>
                  <a:pt x="4544008" y="1685838"/>
                  <a:pt x="4265269" y="1754326"/>
                </a:cubicBezTo>
                <a:cubicBezTo>
                  <a:pt x="3986530" y="1822814"/>
                  <a:pt x="3834808" y="1735422"/>
                  <a:pt x="3584259" y="1754326"/>
                </a:cubicBezTo>
                <a:cubicBezTo>
                  <a:pt x="3333710" y="1773230"/>
                  <a:pt x="3402526" y="1731073"/>
                  <a:pt x="3237781" y="1754326"/>
                </a:cubicBezTo>
                <a:cubicBezTo>
                  <a:pt x="3073036" y="1777579"/>
                  <a:pt x="3020896" y="1731117"/>
                  <a:pt x="2891303" y="1754326"/>
                </a:cubicBezTo>
                <a:cubicBezTo>
                  <a:pt x="2761710" y="1777535"/>
                  <a:pt x="2609230" y="1724151"/>
                  <a:pt x="2461191" y="1754326"/>
                </a:cubicBezTo>
                <a:cubicBezTo>
                  <a:pt x="2313152" y="1784501"/>
                  <a:pt x="2061596" y="1707073"/>
                  <a:pt x="1780182" y="1754326"/>
                </a:cubicBezTo>
                <a:cubicBezTo>
                  <a:pt x="1498768" y="1801579"/>
                  <a:pt x="1214444" y="1717553"/>
                  <a:pt x="1015540" y="1754326"/>
                </a:cubicBezTo>
                <a:cubicBezTo>
                  <a:pt x="816636" y="1791099"/>
                  <a:pt x="410506" y="1654763"/>
                  <a:pt x="0" y="1754326"/>
                </a:cubicBezTo>
                <a:cubicBezTo>
                  <a:pt x="-59836" y="1584624"/>
                  <a:pt x="34604" y="1397695"/>
                  <a:pt x="0" y="1222180"/>
                </a:cubicBezTo>
                <a:cubicBezTo>
                  <a:pt x="-34604" y="1046665"/>
                  <a:pt x="32008" y="905125"/>
                  <a:pt x="0" y="619862"/>
                </a:cubicBezTo>
                <a:cubicBezTo>
                  <a:pt x="-32008" y="334599"/>
                  <a:pt x="34291" y="17911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6558353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передаче скан-копий первичных учетных документов,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содержащих собственноручные подписи (сформированные на бумажном носителе)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ответственность за соответствие скан-копии подлиннику документа возлагается на лицо, ответственное за оформление указанным документом факта хозяйственной жизни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(или)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формирование и (или) передачи такой скан-копии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E2B5A3-985F-1B4D-E95B-45149F8F51D1}"/>
              </a:ext>
            </a:extLst>
          </p:cNvPr>
          <p:cNvSpPr txBox="1"/>
          <p:nvPr/>
        </p:nvSpPr>
        <p:spPr>
          <a:xfrm>
            <a:off x="503954" y="4784072"/>
            <a:ext cx="8343948" cy="1754326"/>
          </a:xfrm>
          <a:custGeom>
            <a:avLst/>
            <a:gdLst>
              <a:gd name="connsiteX0" fmla="*/ 0 w 8343948"/>
              <a:gd name="connsiteY0" fmla="*/ 0 h 1754326"/>
              <a:gd name="connsiteX1" fmla="*/ 345678 w 8343948"/>
              <a:gd name="connsiteY1" fmla="*/ 0 h 1754326"/>
              <a:gd name="connsiteX2" fmla="*/ 774795 w 8343948"/>
              <a:gd name="connsiteY2" fmla="*/ 0 h 1754326"/>
              <a:gd name="connsiteX3" fmla="*/ 1537670 w 8343948"/>
              <a:gd name="connsiteY3" fmla="*/ 0 h 1754326"/>
              <a:gd name="connsiteX4" fmla="*/ 2133667 w 8343948"/>
              <a:gd name="connsiteY4" fmla="*/ 0 h 1754326"/>
              <a:gd name="connsiteX5" fmla="*/ 2479345 w 8343948"/>
              <a:gd name="connsiteY5" fmla="*/ 0 h 1754326"/>
              <a:gd name="connsiteX6" fmla="*/ 3075341 w 8343948"/>
              <a:gd name="connsiteY6" fmla="*/ 0 h 1754326"/>
              <a:gd name="connsiteX7" fmla="*/ 3504458 w 8343948"/>
              <a:gd name="connsiteY7" fmla="*/ 0 h 1754326"/>
              <a:gd name="connsiteX8" fmla="*/ 3933575 w 8343948"/>
              <a:gd name="connsiteY8" fmla="*/ 0 h 1754326"/>
              <a:gd name="connsiteX9" fmla="*/ 4279253 w 8343948"/>
              <a:gd name="connsiteY9" fmla="*/ 0 h 1754326"/>
              <a:gd name="connsiteX10" fmla="*/ 4791810 w 8343948"/>
              <a:gd name="connsiteY10" fmla="*/ 0 h 1754326"/>
              <a:gd name="connsiteX11" fmla="*/ 5387806 w 8343948"/>
              <a:gd name="connsiteY11" fmla="*/ 0 h 1754326"/>
              <a:gd name="connsiteX12" fmla="*/ 5900363 w 8343948"/>
              <a:gd name="connsiteY12" fmla="*/ 0 h 1754326"/>
              <a:gd name="connsiteX13" fmla="*/ 6412920 w 8343948"/>
              <a:gd name="connsiteY13" fmla="*/ 0 h 1754326"/>
              <a:gd name="connsiteX14" fmla="*/ 6925477 w 8343948"/>
              <a:gd name="connsiteY14" fmla="*/ 0 h 1754326"/>
              <a:gd name="connsiteX15" fmla="*/ 7271155 w 8343948"/>
              <a:gd name="connsiteY15" fmla="*/ 0 h 1754326"/>
              <a:gd name="connsiteX16" fmla="*/ 8343948 w 8343948"/>
              <a:gd name="connsiteY16" fmla="*/ 0 h 1754326"/>
              <a:gd name="connsiteX17" fmla="*/ 8343948 w 8343948"/>
              <a:gd name="connsiteY17" fmla="*/ 584775 h 1754326"/>
              <a:gd name="connsiteX18" fmla="*/ 8343948 w 8343948"/>
              <a:gd name="connsiteY18" fmla="*/ 1169551 h 1754326"/>
              <a:gd name="connsiteX19" fmla="*/ 8343948 w 8343948"/>
              <a:gd name="connsiteY19" fmla="*/ 1754326 h 1754326"/>
              <a:gd name="connsiteX20" fmla="*/ 7831391 w 8343948"/>
              <a:gd name="connsiteY20" fmla="*/ 1754326 h 1754326"/>
              <a:gd name="connsiteX21" fmla="*/ 7402274 w 8343948"/>
              <a:gd name="connsiteY21" fmla="*/ 1754326 h 1754326"/>
              <a:gd name="connsiteX22" fmla="*/ 7056596 w 8343948"/>
              <a:gd name="connsiteY22" fmla="*/ 1754326 h 1754326"/>
              <a:gd name="connsiteX23" fmla="*/ 6377160 w 8343948"/>
              <a:gd name="connsiteY23" fmla="*/ 1754326 h 1754326"/>
              <a:gd name="connsiteX24" fmla="*/ 5864603 w 8343948"/>
              <a:gd name="connsiteY24" fmla="*/ 1754326 h 1754326"/>
              <a:gd name="connsiteX25" fmla="*/ 5185168 w 8343948"/>
              <a:gd name="connsiteY25" fmla="*/ 1754326 h 1754326"/>
              <a:gd name="connsiteX26" fmla="*/ 4422292 w 8343948"/>
              <a:gd name="connsiteY26" fmla="*/ 1754326 h 1754326"/>
              <a:gd name="connsiteX27" fmla="*/ 4076615 w 8343948"/>
              <a:gd name="connsiteY27" fmla="*/ 1754326 h 1754326"/>
              <a:gd name="connsiteX28" fmla="*/ 3480618 w 8343948"/>
              <a:gd name="connsiteY28" fmla="*/ 1754326 h 1754326"/>
              <a:gd name="connsiteX29" fmla="*/ 3051501 w 8343948"/>
              <a:gd name="connsiteY29" fmla="*/ 1754326 h 1754326"/>
              <a:gd name="connsiteX30" fmla="*/ 2705823 w 8343948"/>
              <a:gd name="connsiteY30" fmla="*/ 1754326 h 1754326"/>
              <a:gd name="connsiteX31" fmla="*/ 2026387 w 8343948"/>
              <a:gd name="connsiteY31" fmla="*/ 1754326 h 1754326"/>
              <a:gd name="connsiteX32" fmla="*/ 1597270 w 8343948"/>
              <a:gd name="connsiteY32" fmla="*/ 1754326 h 1754326"/>
              <a:gd name="connsiteX33" fmla="*/ 834395 w 8343948"/>
              <a:gd name="connsiteY33" fmla="*/ 1754326 h 1754326"/>
              <a:gd name="connsiteX34" fmla="*/ 0 w 8343948"/>
              <a:gd name="connsiteY34" fmla="*/ 1754326 h 1754326"/>
              <a:gd name="connsiteX35" fmla="*/ 0 w 8343948"/>
              <a:gd name="connsiteY35" fmla="*/ 1134464 h 1754326"/>
              <a:gd name="connsiteX36" fmla="*/ 0 w 8343948"/>
              <a:gd name="connsiteY36" fmla="*/ 532146 h 1754326"/>
              <a:gd name="connsiteX37" fmla="*/ 0 w 8343948"/>
              <a:gd name="connsiteY37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43948" h="1754326" extrusionOk="0">
                <a:moveTo>
                  <a:pt x="0" y="0"/>
                </a:moveTo>
                <a:cubicBezTo>
                  <a:pt x="162540" y="-2299"/>
                  <a:pt x="195177" y="29578"/>
                  <a:pt x="345678" y="0"/>
                </a:cubicBezTo>
                <a:cubicBezTo>
                  <a:pt x="496179" y="-29578"/>
                  <a:pt x="566702" y="4758"/>
                  <a:pt x="774795" y="0"/>
                </a:cubicBezTo>
                <a:cubicBezTo>
                  <a:pt x="982888" y="-4758"/>
                  <a:pt x="1207297" y="35759"/>
                  <a:pt x="1537670" y="0"/>
                </a:cubicBezTo>
                <a:cubicBezTo>
                  <a:pt x="1868043" y="-35759"/>
                  <a:pt x="1894489" y="981"/>
                  <a:pt x="2133667" y="0"/>
                </a:cubicBezTo>
                <a:cubicBezTo>
                  <a:pt x="2372845" y="-981"/>
                  <a:pt x="2348794" y="11878"/>
                  <a:pt x="2479345" y="0"/>
                </a:cubicBezTo>
                <a:cubicBezTo>
                  <a:pt x="2609896" y="-11878"/>
                  <a:pt x="2909970" y="51070"/>
                  <a:pt x="3075341" y="0"/>
                </a:cubicBezTo>
                <a:cubicBezTo>
                  <a:pt x="3240712" y="-51070"/>
                  <a:pt x="3405267" y="1928"/>
                  <a:pt x="3504458" y="0"/>
                </a:cubicBezTo>
                <a:cubicBezTo>
                  <a:pt x="3603649" y="-1928"/>
                  <a:pt x="3841359" y="11562"/>
                  <a:pt x="3933575" y="0"/>
                </a:cubicBezTo>
                <a:cubicBezTo>
                  <a:pt x="4025791" y="-11562"/>
                  <a:pt x="4124398" y="2209"/>
                  <a:pt x="4279253" y="0"/>
                </a:cubicBezTo>
                <a:cubicBezTo>
                  <a:pt x="4434108" y="-2209"/>
                  <a:pt x="4637816" y="13220"/>
                  <a:pt x="4791810" y="0"/>
                </a:cubicBezTo>
                <a:cubicBezTo>
                  <a:pt x="4945804" y="-13220"/>
                  <a:pt x="5145812" y="69430"/>
                  <a:pt x="5387806" y="0"/>
                </a:cubicBezTo>
                <a:cubicBezTo>
                  <a:pt x="5629800" y="-69430"/>
                  <a:pt x="5655422" y="23527"/>
                  <a:pt x="5900363" y="0"/>
                </a:cubicBezTo>
                <a:cubicBezTo>
                  <a:pt x="6145304" y="-23527"/>
                  <a:pt x="6261317" y="23050"/>
                  <a:pt x="6412920" y="0"/>
                </a:cubicBezTo>
                <a:cubicBezTo>
                  <a:pt x="6564523" y="-23050"/>
                  <a:pt x="6754630" y="51603"/>
                  <a:pt x="6925477" y="0"/>
                </a:cubicBezTo>
                <a:cubicBezTo>
                  <a:pt x="7096324" y="-51603"/>
                  <a:pt x="7171602" y="12454"/>
                  <a:pt x="7271155" y="0"/>
                </a:cubicBezTo>
                <a:cubicBezTo>
                  <a:pt x="7370708" y="-12454"/>
                  <a:pt x="7966274" y="68316"/>
                  <a:pt x="8343948" y="0"/>
                </a:cubicBezTo>
                <a:cubicBezTo>
                  <a:pt x="8345764" y="221714"/>
                  <a:pt x="8309526" y="456333"/>
                  <a:pt x="8343948" y="584775"/>
                </a:cubicBezTo>
                <a:cubicBezTo>
                  <a:pt x="8378370" y="713218"/>
                  <a:pt x="8280560" y="976146"/>
                  <a:pt x="8343948" y="1169551"/>
                </a:cubicBezTo>
                <a:cubicBezTo>
                  <a:pt x="8407336" y="1362956"/>
                  <a:pt x="8281734" y="1506138"/>
                  <a:pt x="8343948" y="1754326"/>
                </a:cubicBezTo>
                <a:cubicBezTo>
                  <a:pt x="8184927" y="1792824"/>
                  <a:pt x="8032542" y="1748557"/>
                  <a:pt x="7831391" y="1754326"/>
                </a:cubicBezTo>
                <a:cubicBezTo>
                  <a:pt x="7630240" y="1760095"/>
                  <a:pt x="7510766" y="1706947"/>
                  <a:pt x="7402274" y="1754326"/>
                </a:cubicBezTo>
                <a:cubicBezTo>
                  <a:pt x="7293782" y="1801705"/>
                  <a:pt x="7148458" y="1738818"/>
                  <a:pt x="7056596" y="1754326"/>
                </a:cubicBezTo>
                <a:cubicBezTo>
                  <a:pt x="6964734" y="1769834"/>
                  <a:pt x="6581828" y="1712839"/>
                  <a:pt x="6377160" y="1754326"/>
                </a:cubicBezTo>
                <a:cubicBezTo>
                  <a:pt x="6172492" y="1795813"/>
                  <a:pt x="6062991" y="1701085"/>
                  <a:pt x="5864603" y="1754326"/>
                </a:cubicBezTo>
                <a:cubicBezTo>
                  <a:pt x="5666215" y="1807567"/>
                  <a:pt x="5494841" y="1750046"/>
                  <a:pt x="5185168" y="1754326"/>
                </a:cubicBezTo>
                <a:cubicBezTo>
                  <a:pt x="4875496" y="1758606"/>
                  <a:pt x="4643075" y="1732483"/>
                  <a:pt x="4422292" y="1754326"/>
                </a:cubicBezTo>
                <a:cubicBezTo>
                  <a:pt x="4201509" y="1776169"/>
                  <a:pt x="4231273" y="1735183"/>
                  <a:pt x="4076615" y="1754326"/>
                </a:cubicBezTo>
                <a:cubicBezTo>
                  <a:pt x="3921957" y="1773469"/>
                  <a:pt x="3730448" y="1717793"/>
                  <a:pt x="3480618" y="1754326"/>
                </a:cubicBezTo>
                <a:cubicBezTo>
                  <a:pt x="3230788" y="1790859"/>
                  <a:pt x="3145169" y="1703253"/>
                  <a:pt x="3051501" y="1754326"/>
                </a:cubicBezTo>
                <a:cubicBezTo>
                  <a:pt x="2957833" y="1805399"/>
                  <a:pt x="2776151" y="1724760"/>
                  <a:pt x="2705823" y="1754326"/>
                </a:cubicBezTo>
                <a:cubicBezTo>
                  <a:pt x="2635495" y="1783892"/>
                  <a:pt x="2187434" y="1726553"/>
                  <a:pt x="2026387" y="1754326"/>
                </a:cubicBezTo>
                <a:cubicBezTo>
                  <a:pt x="1865340" y="1782099"/>
                  <a:pt x="1718292" y="1711312"/>
                  <a:pt x="1597270" y="1754326"/>
                </a:cubicBezTo>
                <a:cubicBezTo>
                  <a:pt x="1476248" y="1797340"/>
                  <a:pt x="1009294" y="1741043"/>
                  <a:pt x="834395" y="1754326"/>
                </a:cubicBezTo>
                <a:cubicBezTo>
                  <a:pt x="659497" y="1767609"/>
                  <a:pt x="318978" y="1724034"/>
                  <a:pt x="0" y="1754326"/>
                </a:cubicBezTo>
                <a:cubicBezTo>
                  <a:pt x="-38349" y="1538835"/>
                  <a:pt x="8790" y="1362009"/>
                  <a:pt x="0" y="1134464"/>
                </a:cubicBezTo>
                <a:cubicBezTo>
                  <a:pt x="-8790" y="906919"/>
                  <a:pt x="68678" y="762820"/>
                  <a:pt x="0" y="532146"/>
                </a:cubicBezTo>
                <a:cubicBezTo>
                  <a:pt x="-68678" y="301472"/>
                  <a:pt x="8544" y="10794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1498631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Хранение подлинников первичных учетных документов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основании которых сформированы скан-копии,  осуществляется уполномоченным лицом субъекта учета (субъекта централизованного учета) или уполномоченным лицом обособленного (структурного) подразделения в котором принимается решение по осуществлению фактов хозяйственной жизни (порядок устанавливается в рамках учетной политики субъекта учета - в графике документооборота)</a:t>
            </a:r>
          </a:p>
        </p:txBody>
      </p:sp>
    </p:spTree>
    <p:extLst>
      <p:ext uri="{BB962C8B-B14F-4D97-AF65-F5344CB8AC3E}">
        <p14:creationId xmlns:p14="http://schemas.microsoft.com/office/powerpoint/2010/main" val="354935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321639-7855-3966-C61F-AC41F4098567}"/>
              </a:ext>
            </a:extLst>
          </p:cNvPr>
          <p:cNvSpPr txBox="1"/>
          <p:nvPr/>
        </p:nvSpPr>
        <p:spPr>
          <a:xfrm>
            <a:off x="395536" y="1268760"/>
            <a:ext cx="8640960" cy="441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Положениями законодательства Российской Федерации предусмотрено формирование на бумажном носителе первичных документов, для которых установлены унифицированные формы электронных документов, если федеральными законами или принимаемыми в соответствии с ними нормативными правовыми актами установлено требование о необходимости составления (хранения) документа, регистров исключительно на бумажном носителе, а также при отсутствии организационно-технической возможности субъекта учета формирования и хранения электронных документов, электронных регистров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A16CDF-BE46-F62E-F660-E6FE640AFEE9}"/>
              </a:ext>
            </a:extLst>
          </p:cNvPr>
          <p:cNvSpPr txBox="1"/>
          <p:nvPr/>
        </p:nvSpPr>
        <p:spPr>
          <a:xfrm>
            <a:off x="2483768" y="260648"/>
            <a:ext cx="567726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ЭД на бумажном носителе</a:t>
            </a:r>
          </a:p>
        </p:txBody>
      </p:sp>
    </p:spTree>
    <p:extLst>
      <p:ext uri="{BB962C8B-B14F-4D97-AF65-F5344CB8AC3E}">
        <p14:creationId xmlns:p14="http://schemas.microsoft.com/office/powerpoint/2010/main" val="940917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50B4-811D-9C49-8D4A-B431FFD45952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790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790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6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СПАСИБО ЗА ВНИМАНИЕ!</a:t>
            </a:r>
            <a:endParaRPr kumimoji="0" lang="en-GB" sz="5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731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DE55B95-C9DD-42E5-FEDF-4753813CF380}"/>
              </a:ext>
            </a:extLst>
          </p:cNvPr>
          <p:cNvSpPr txBox="1"/>
          <p:nvPr/>
        </p:nvSpPr>
        <p:spPr>
          <a:xfrm>
            <a:off x="0" y="1042809"/>
            <a:ext cx="900962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применении: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унифицированных форм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необходимых для осуществления ведения бухгалтерского учета и бухгалтерской  (финансовой) отчетности;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регламентов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составления, представления и обработки,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однократность ввода информации при формировании документов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информационной совместимости государственных (муниципальных) информационных систем и информационных ресурсов</a:t>
            </a:r>
            <a:r>
              <a:rPr lang="ru-RU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средствами которых осуществляется информационное взаимодействие (формирование и обмен информацией)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Исключении дублирования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сбора информации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Обеспечении соблюдения требований законодательства РФ о защите обрабатываемых персональных данных, а также сведений, составляющих государственную тайну, и иной информации с ограниченным доступом, не содержащей сведения, составляющие государственную тайну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D9D5C-702C-C7B2-D733-1332BAD7F606}"/>
              </a:ext>
            </a:extLst>
          </p:cNvPr>
          <p:cNvSpPr txBox="1"/>
          <p:nvPr/>
        </p:nvSpPr>
        <p:spPr>
          <a:xfrm>
            <a:off x="2627784" y="88702"/>
            <a:ext cx="496182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документооборота должны основываться</a:t>
            </a:r>
          </a:p>
        </p:txBody>
      </p:sp>
    </p:spTree>
    <p:extLst>
      <p:ext uri="{BB962C8B-B14F-4D97-AF65-F5344CB8AC3E}">
        <p14:creationId xmlns:p14="http://schemas.microsoft.com/office/powerpoint/2010/main" val="387962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8D1F5A-C6DD-DBBE-D4C1-8D1257DD59DB}"/>
              </a:ext>
            </a:extLst>
          </p:cNvPr>
          <p:cNvSpPr txBox="1"/>
          <p:nvPr/>
        </p:nvSpPr>
        <p:spPr>
          <a:xfrm>
            <a:off x="431540" y="2420888"/>
            <a:ext cx="8280920" cy="424500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№ 402-ФЗ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организациям бюджетной сферы относятся: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(муниципальные) учреждения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 местного  самоуправления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 местной  администрации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 управления государственными внебюджетными фондами Российской Федерации и территориальными государственными внебюджетными фондами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C12B6-D74D-DF9D-A0CE-27AA09CC006A}"/>
              </a:ext>
            </a:extLst>
          </p:cNvPr>
          <p:cNvSpPr txBox="1"/>
          <p:nvPr/>
        </p:nvSpPr>
        <p:spPr>
          <a:xfrm>
            <a:off x="2555776" y="116632"/>
            <a:ext cx="576064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Обязанность применения электронных документов, утвержденных Приказами 103н и 61н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1BCF8-F960-584A-7EDD-A6C916420AEB}"/>
              </a:ext>
            </a:extLst>
          </p:cNvPr>
          <p:cNvSpPr txBox="1"/>
          <p:nvPr/>
        </p:nvSpPr>
        <p:spPr>
          <a:xfrm>
            <a:off x="1907704" y="1418609"/>
            <a:ext cx="6894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Применяются всеми  организациями   бюджетной сферы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Управляющая кнопка: &quot;Получить сведения&quot;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ECAD02B-4107-B06C-AEED-D60082401502}"/>
              </a:ext>
            </a:extLst>
          </p:cNvPr>
          <p:cNvSpPr/>
          <p:nvPr/>
        </p:nvSpPr>
        <p:spPr>
          <a:xfrm>
            <a:off x="431540" y="1296010"/>
            <a:ext cx="1042416" cy="1042416"/>
          </a:xfrm>
          <a:prstGeom prst="actionButtonInform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2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360" y="189017"/>
            <a:ext cx="69847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 № 103н от 15.06.2020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43C162-5B7A-4CEA-814C-22AA930FB29F}"/>
              </a:ext>
            </a:extLst>
          </p:cNvPr>
          <p:cNvSpPr txBox="1"/>
          <p:nvPr/>
        </p:nvSpPr>
        <p:spPr>
          <a:xfrm>
            <a:off x="1475656" y="6138883"/>
            <a:ext cx="1296144" cy="369332"/>
          </a:xfrm>
          <a:custGeom>
            <a:avLst/>
            <a:gdLst>
              <a:gd name="connsiteX0" fmla="*/ 0 w 1296144"/>
              <a:gd name="connsiteY0" fmla="*/ 0 h 369332"/>
              <a:gd name="connsiteX1" fmla="*/ 457971 w 1296144"/>
              <a:gd name="connsiteY1" fmla="*/ 0 h 369332"/>
              <a:gd name="connsiteX2" fmla="*/ 915942 w 1296144"/>
              <a:gd name="connsiteY2" fmla="*/ 0 h 369332"/>
              <a:gd name="connsiteX3" fmla="*/ 1296144 w 1296144"/>
              <a:gd name="connsiteY3" fmla="*/ 0 h 369332"/>
              <a:gd name="connsiteX4" fmla="*/ 1296144 w 1296144"/>
              <a:gd name="connsiteY4" fmla="*/ 369332 h 369332"/>
              <a:gd name="connsiteX5" fmla="*/ 902980 w 1296144"/>
              <a:gd name="connsiteY5" fmla="*/ 369332 h 369332"/>
              <a:gd name="connsiteX6" fmla="*/ 496855 w 1296144"/>
              <a:gd name="connsiteY6" fmla="*/ 369332 h 369332"/>
              <a:gd name="connsiteX7" fmla="*/ 0 w 1296144"/>
              <a:gd name="connsiteY7" fmla="*/ 369332 h 369332"/>
              <a:gd name="connsiteX8" fmla="*/ 0 w 1296144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144" h="369332" fill="none" extrusionOk="0">
                <a:moveTo>
                  <a:pt x="0" y="0"/>
                </a:moveTo>
                <a:cubicBezTo>
                  <a:pt x="141324" y="-37564"/>
                  <a:pt x="327461" y="15097"/>
                  <a:pt x="457971" y="0"/>
                </a:cubicBezTo>
                <a:cubicBezTo>
                  <a:pt x="588481" y="-15097"/>
                  <a:pt x="760823" y="10464"/>
                  <a:pt x="915942" y="0"/>
                </a:cubicBezTo>
                <a:cubicBezTo>
                  <a:pt x="1071061" y="-10464"/>
                  <a:pt x="1183595" y="28323"/>
                  <a:pt x="1296144" y="0"/>
                </a:cubicBezTo>
                <a:cubicBezTo>
                  <a:pt x="1309146" y="166018"/>
                  <a:pt x="1269649" y="261847"/>
                  <a:pt x="1296144" y="369332"/>
                </a:cubicBezTo>
                <a:cubicBezTo>
                  <a:pt x="1186570" y="402202"/>
                  <a:pt x="1019805" y="342379"/>
                  <a:pt x="902980" y="369332"/>
                </a:cubicBezTo>
                <a:cubicBezTo>
                  <a:pt x="786155" y="396285"/>
                  <a:pt x="677365" y="339929"/>
                  <a:pt x="496855" y="369332"/>
                </a:cubicBezTo>
                <a:cubicBezTo>
                  <a:pt x="316345" y="398735"/>
                  <a:pt x="138232" y="357562"/>
                  <a:pt x="0" y="369332"/>
                </a:cubicBezTo>
                <a:cubicBezTo>
                  <a:pt x="-33438" y="213747"/>
                  <a:pt x="13606" y="180685"/>
                  <a:pt x="0" y="0"/>
                </a:cubicBezTo>
                <a:close/>
              </a:path>
              <a:path w="1296144" h="369332" stroke="0" extrusionOk="0">
                <a:moveTo>
                  <a:pt x="0" y="0"/>
                </a:moveTo>
                <a:cubicBezTo>
                  <a:pt x="102610" y="-16102"/>
                  <a:pt x="278876" y="44773"/>
                  <a:pt x="432048" y="0"/>
                </a:cubicBezTo>
                <a:cubicBezTo>
                  <a:pt x="585220" y="-44773"/>
                  <a:pt x="661534" y="10382"/>
                  <a:pt x="851135" y="0"/>
                </a:cubicBezTo>
                <a:cubicBezTo>
                  <a:pt x="1040736" y="-10382"/>
                  <a:pt x="1187766" y="32253"/>
                  <a:pt x="1296144" y="0"/>
                </a:cubicBezTo>
                <a:cubicBezTo>
                  <a:pt x="1305943" y="181162"/>
                  <a:pt x="1295691" y="212856"/>
                  <a:pt x="1296144" y="369332"/>
                </a:cubicBezTo>
                <a:cubicBezTo>
                  <a:pt x="1165272" y="395588"/>
                  <a:pt x="1022613" y="366256"/>
                  <a:pt x="890019" y="369332"/>
                </a:cubicBezTo>
                <a:cubicBezTo>
                  <a:pt x="757426" y="372408"/>
                  <a:pt x="524140" y="349317"/>
                  <a:pt x="432048" y="369332"/>
                </a:cubicBezTo>
                <a:cubicBezTo>
                  <a:pt x="339956" y="389347"/>
                  <a:pt x="104301" y="348468"/>
                  <a:pt x="0" y="369332"/>
                </a:cubicBezTo>
                <a:cubicBezTo>
                  <a:pt x="-21293" y="255055"/>
                  <a:pt x="20466" y="149127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672562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ф. 0504520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B20D24-9DA1-43D4-BEAA-55137130134C}"/>
              </a:ext>
            </a:extLst>
          </p:cNvPr>
          <p:cNvSpPr txBox="1"/>
          <p:nvPr/>
        </p:nvSpPr>
        <p:spPr>
          <a:xfrm>
            <a:off x="294335" y="4360854"/>
            <a:ext cx="1439556" cy="366703"/>
          </a:xfrm>
          <a:custGeom>
            <a:avLst/>
            <a:gdLst>
              <a:gd name="connsiteX0" fmla="*/ 0 w 1439556"/>
              <a:gd name="connsiteY0" fmla="*/ 0 h 366703"/>
              <a:gd name="connsiteX1" fmla="*/ 508643 w 1439556"/>
              <a:gd name="connsiteY1" fmla="*/ 0 h 366703"/>
              <a:gd name="connsiteX2" fmla="*/ 959704 w 1439556"/>
              <a:gd name="connsiteY2" fmla="*/ 0 h 366703"/>
              <a:gd name="connsiteX3" fmla="*/ 1439556 w 1439556"/>
              <a:gd name="connsiteY3" fmla="*/ 0 h 366703"/>
              <a:gd name="connsiteX4" fmla="*/ 1439556 w 1439556"/>
              <a:gd name="connsiteY4" fmla="*/ 366703 h 366703"/>
              <a:gd name="connsiteX5" fmla="*/ 945308 w 1439556"/>
              <a:gd name="connsiteY5" fmla="*/ 366703 h 366703"/>
              <a:gd name="connsiteX6" fmla="*/ 465456 w 1439556"/>
              <a:gd name="connsiteY6" fmla="*/ 366703 h 366703"/>
              <a:gd name="connsiteX7" fmla="*/ 0 w 1439556"/>
              <a:gd name="connsiteY7" fmla="*/ 366703 h 366703"/>
              <a:gd name="connsiteX8" fmla="*/ 0 w 1439556"/>
              <a:gd name="connsiteY8" fmla="*/ 0 h 3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56" h="366703" fill="none" extrusionOk="0">
                <a:moveTo>
                  <a:pt x="0" y="0"/>
                </a:moveTo>
                <a:cubicBezTo>
                  <a:pt x="128503" y="-7987"/>
                  <a:pt x="292334" y="58083"/>
                  <a:pt x="508643" y="0"/>
                </a:cubicBezTo>
                <a:cubicBezTo>
                  <a:pt x="724952" y="-58083"/>
                  <a:pt x="792024" y="11333"/>
                  <a:pt x="959704" y="0"/>
                </a:cubicBezTo>
                <a:cubicBezTo>
                  <a:pt x="1127384" y="-11333"/>
                  <a:pt x="1318220" y="26451"/>
                  <a:pt x="1439556" y="0"/>
                </a:cubicBezTo>
                <a:cubicBezTo>
                  <a:pt x="1452985" y="170291"/>
                  <a:pt x="1407992" y="231734"/>
                  <a:pt x="1439556" y="366703"/>
                </a:cubicBezTo>
                <a:cubicBezTo>
                  <a:pt x="1221030" y="425996"/>
                  <a:pt x="1104398" y="312428"/>
                  <a:pt x="945308" y="366703"/>
                </a:cubicBezTo>
                <a:cubicBezTo>
                  <a:pt x="786218" y="420978"/>
                  <a:pt x="641192" y="366147"/>
                  <a:pt x="465456" y="366703"/>
                </a:cubicBezTo>
                <a:cubicBezTo>
                  <a:pt x="289720" y="367259"/>
                  <a:pt x="162221" y="361888"/>
                  <a:pt x="0" y="366703"/>
                </a:cubicBezTo>
                <a:cubicBezTo>
                  <a:pt x="-30564" y="215213"/>
                  <a:pt x="5056" y="140491"/>
                  <a:pt x="0" y="0"/>
                </a:cubicBezTo>
                <a:close/>
              </a:path>
              <a:path w="1439556" h="366703" stroke="0" extrusionOk="0">
                <a:moveTo>
                  <a:pt x="0" y="0"/>
                </a:moveTo>
                <a:cubicBezTo>
                  <a:pt x="129808" y="-9671"/>
                  <a:pt x="379959" y="55795"/>
                  <a:pt x="479852" y="0"/>
                </a:cubicBezTo>
                <a:cubicBezTo>
                  <a:pt x="579745" y="-55795"/>
                  <a:pt x="734447" y="13921"/>
                  <a:pt x="959704" y="0"/>
                </a:cubicBezTo>
                <a:cubicBezTo>
                  <a:pt x="1184961" y="-13921"/>
                  <a:pt x="1256280" y="30355"/>
                  <a:pt x="1439556" y="0"/>
                </a:cubicBezTo>
                <a:cubicBezTo>
                  <a:pt x="1455233" y="122616"/>
                  <a:pt x="1434281" y="219578"/>
                  <a:pt x="1439556" y="366703"/>
                </a:cubicBezTo>
                <a:cubicBezTo>
                  <a:pt x="1297403" y="390516"/>
                  <a:pt x="1109508" y="342976"/>
                  <a:pt x="988495" y="366703"/>
                </a:cubicBezTo>
                <a:cubicBezTo>
                  <a:pt x="867482" y="390430"/>
                  <a:pt x="594084" y="348608"/>
                  <a:pt x="494248" y="366703"/>
                </a:cubicBezTo>
                <a:cubicBezTo>
                  <a:pt x="394412" y="384798"/>
                  <a:pt x="214730" y="311153"/>
                  <a:pt x="0" y="366703"/>
                </a:cubicBezTo>
                <a:cubicBezTo>
                  <a:pt x="-26000" y="243089"/>
                  <a:pt x="22604" y="12991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863902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ф. 0504512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FAFEEA-2C14-467E-BDB7-62ADCF6B93A0}"/>
              </a:ext>
            </a:extLst>
          </p:cNvPr>
          <p:cNvSpPr txBox="1"/>
          <p:nvPr/>
        </p:nvSpPr>
        <p:spPr>
          <a:xfrm>
            <a:off x="2391596" y="4368087"/>
            <a:ext cx="1432146" cy="366703"/>
          </a:xfrm>
          <a:custGeom>
            <a:avLst/>
            <a:gdLst>
              <a:gd name="connsiteX0" fmla="*/ 0 w 1432146"/>
              <a:gd name="connsiteY0" fmla="*/ 0 h 366703"/>
              <a:gd name="connsiteX1" fmla="*/ 506025 w 1432146"/>
              <a:gd name="connsiteY1" fmla="*/ 0 h 366703"/>
              <a:gd name="connsiteX2" fmla="*/ 954764 w 1432146"/>
              <a:gd name="connsiteY2" fmla="*/ 0 h 366703"/>
              <a:gd name="connsiteX3" fmla="*/ 1432146 w 1432146"/>
              <a:gd name="connsiteY3" fmla="*/ 0 h 366703"/>
              <a:gd name="connsiteX4" fmla="*/ 1432146 w 1432146"/>
              <a:gd name="connsiteY4" fmla="*/ 366703 h 366703"/>
              <a:gd name="connsiteX5" fmla="*/ 997728 w 1432146"/>
              <a:gd name="connsiteY5" fmla="*/ 366703 h 366703"/>
              <a:gd name="connsiteX6" fmla="*/ 491703 w 1432146"/>
              <a:gd name="connsiteY6" fmla="*/ 366703 h 366703"/>
              <a:gd name="connsiteX7" fmla="*/ 0 w 1432146"/>
              <a:gd name="connsiteY7" fmla="*/ 366703 h 366703"/>
              <a:gd name="connsiteX8" fmla="*/ 0 w 1432146"/>
              <a:gd name="connsiteY8" fmla="*/ 0 h 3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146" h="366703" fill="none" extrusionOk="0">
                <a:moveTo>
                  <a:pt x="0" y="0"/>
                </a:moveTo>
                <a:cubicBezTo>
                  <a:pt x="214865" y="-49494"/>
                  <a:pt x="391023" y="23897"/>
                  <a:pt x="506025" y="0"/>
                </a:cubicBezTo>
                <a:cubicBezTo>
                  <a:pt x="621028" y="-23897"/>
                  <a:pt x="812849" y="43820"/>
                  <a:pt x="954764" y="0"/>
                </a:cubicBezTo>
                <a:cubicBezTo>
                  <a:pt x="1096679" y="-43820"/>
                  <a:pt x="1239360" y="13258"/>
                  <a:pt x="1432146" y="0"/>
                </a:cubicBezTo>
                <a:cubicBezTo>
                  <a:pt x="1432542" y="104398"/>
                  <a:pt x="1420431" y="251784"/>
                  <a:pt x="1432146" y="366703"/>
                </a:cubicBezTo>
                <a:cubicBezTo>
                  <a:pt x="1253655" y="403120"/>
                  <a:pt x="1208945" y="364978"/>
                  <a:pt x="997728" y="366703"/>
                </a:cubicBezTo>
                <a:cubicBezTo>
                  <a:pt x="786511" y="368428"/>
                  <a:pt x="606025" y="336911"/>
                  <a:pt x="491703" y="366703"/>
                </a:cubicBezTo>
                <a:cubicBezTo>
                  <a:pt x="377381" y="396495"/>
                  <a:pt x="127412" y="327522"/>
                  <a:pt x="0" y="366703"/>
                </a:cubicBezTo>
                <a:cubicBezTo>
                  <a:pt x="-3422" y="202086"/>
                  <a:pt x="35249" y="177503"/>
                  <a:pt x="0" y="0"/>
                </a:cubicBezTo>
                <a:close/>
              </a:path>
              <a:path w="1432146" h="366703" stroke="0" extrusionOk="0">
                <a:moveTo>
                  <a:pt x="0" y="0"/>
                </a:moveTo>
                <a:cubicBezTo>
                  <a:pt x="175160" y="-46729"/>
                  <a:pt x="350170" y="8675"/>
                  <a:pt x="506025" y="0"/>
                </a:cubicBezTo>
                <a:cubicBezTo>
                  <a:pt x="661880" y="-8675"/>
                  <a:pt x="793049" y="14017"/>
                  <a:pt x="969085" y="0"/>
                </a:cubicBezTo>
                <a:cubicBezTo>
                  <a:pt x="1145121" y="-14017"/>
                  <a:pt x="1237039" y="9793"/>
                  <a:pt x="1432146" y="0"/>
                </a:cubicBezTo>
                <a:cubicBezTo>
                  <a:pt x="1451516" y="110811"/>
                  <a:pt x="1401543" y="205596"/>
                  <a:pt x="1432146" y="366703"/>
                </a:cubicBezTo>
                <a:cubicBezTo>
                  <a:pt x="1243726" y="372464"/>
                  <a:pt x="1090767" y="362744"/>
                  <a:pt x="983407" y="366703"/>
                </a:cubicBezTo>
                <a:cubicBezTo>
                  <a:pt x="876047" y="370662"/>
                  <a:pt x="698508" y="346780"/>
                  <a:pt x="506025" y="366703"/>
                </a:cubicBezTo>
                <a:cubicBezTo>
                  <a:pt x="313542" y="386626"/>
                  <a:pt x="236325" y="346051"/>
                  <a:pt x="0" y="366703"/>
                </a:cubicBezTo>
                <a:cubicBezTo>
                  <a:pt x="-18667" y="220584"/>
                  <a:pt x="32611" y="14822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1282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0504513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253D37-8D10-4A9D-A307-03645872F48A}"/>
              </a:ext>
            </a:extLst>
          </p:cNvPr>
          <p:cNvSpPr txBox="1"/>
          <p:nvPr/>
        </p:nvSpPr>
        <p:spPr>
          <a:xfrm>
            <a:off x="273058" y="4915164"/>
            <a:ext cx="1432146" cy="366703"/>
          </a:xfrm>
          <a:custGeom>
            <a:avLst/>
            <a:gdLst>
              <a:gd name="connsiteX0" fmla="*/ 0 w 1432146"/>
              <a:gd name="connsiteY0" fmla="*/ 0 h 366703"/>
              <a:gd name="connsiteX1" fmla="*/ 491703 w 1432146"/>
              <a:gd name="connsiteY1" fmla="*/ 0 h 366703"/>
              <a:gd name="connsiteX2" fmla="*/ 940443 w 1432146"/>
              <a:gd name="connsiteY2" fmla="*/ 0 h 366703"/>
              <a:gd name="connsiteX3" fmla="*/ 1432146 w 1432146"/>
              <a:gd name="connsiteY3" fmla="*/ 0 h 366703"/>
              <a:gd name="connsiteX4" fmla="*/ 1432146 w 1432146"/>
              <a:gd name="connsiteY4" fmla="*/ 366703 h 366703"/>
              <a:gd name="connsiteX5" fmla="*/ 954764 w 1432146"/>
              <a:gd name="connsiteY5" fmla="*/ 366703 h 366703"/>
              <a:gd name="connsiteX6" fmla="*/ 506025 w 1432146"/>
              <a:gd name="connsiteY6" fmla="*/ 366703 h 366703"/>
              <a:gd name="connsiteX7" fmla="*/ 0 w 1432146"/>
              <a:gd name="connsiteY7" fmla="*/ 366703 h 366703"/>
              <a:gd name="connsiteX8" fmla="*/ 0 w 1432146"/>
              <a:gd name="connsiteY8" fmla="*/ 0 h 3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146" h="366703" fill="none" extrusionOk="0">
                <a:moveTo>
                  <a:pt x="0" y="0"/>
                </a:moveTo>
                <a:cubicBezTo>
                  <a:pt x="228160" y="-53329"/>
                  <a:pt x="377192" y="1455"/>
                  <a:pt x="491703" y="0"/>
                </a:cubicBezTo>
                <a:cubicBezTo>
                  <a:pt x="606214" y="-1455"/>
                  <a:pt x="754802" y="14232"/>
                  <a:pt x="940443" y="0"/>
                </a:cubicBezTo>
                <a:cubicBezTo>
                  <a:pt x="1126084" y="-14232"/>
                  <a:pt x="1226416" y="24860"/>
                  <a:pt x="1432146" y="0"/>
                </a:cubicBezTo>
                <a:cubicBezTo>
                  <a:pt x="1443495" y="128088"/>
                  <a:pt x="1397400" y="261419"/>
                  <a:pt x="1432146" y="366703"/>
                </a:cubicBezTo>
                <a:cubicBezTo>
                  <a:pt x="1311295" y="371772"/>
                  <a:pt x="1092561" y="333591"/>
                  <a:pt x="954764" y="366703"/>
                </a:cubicBezTo>
                <a:cubicBezTo>
                  <a:pt x="816967" y="399815"/>
                  <a:pt x="625698" y="331679"/>
                  <a:pt x="506025" y="366703"/>
                </a:cubicBezTo>
                <a:cubicBezTo>
                  <a:pt x="386352" y="401727"/>
                  <a:pt x="102616" y="325863"/>
                  <a:pt x="0" y="366703"/>
                </a:cubicBezTo>
                <a:cubicBezTo>
                  <a:pt x="-28656" y="188512"/>
                  <a:pt x="37433" y="133240"/>
                  <a:pt x="0" y="0"/>
                </a:cubicBezTo>
                <a:close/>
              </a:path>
              <a:path w="1432146" h="366703" stroke="0" extrusionOk="0">
                <a:moveTo>
                  <a:pt x="0" y="0"/>
                </a:moveTo>
                <a:cubicBezTo>
                  <a:pt x="143065" y="-36472"/>
                  <a:pt x="347150" y="27936"/>
                  <a:pt x="506025" y="0"/>
                </a:cubicBezTo>
                <a:cubicBezTo>
                  <a:pt x="664900" y="-27936"/>
                  <a:pt x="800725" y="9069"/>
                  <a:pt x="983407" y="0"/>
                </a:cubicBezTo>
                <a:cubicBezTo>
                  <a:pt x="1166089" y="-9069"/>
                  <a:pt x="1234352" y="4813"/>
                  <a:pt x="1432146" y="0"/>
                </a:cubicBezTo>
                <a:cubicBezTo>
                  <a:pt x="1462124" y="86850"/>
                  <a:pt x="1431003" y="278899"/>
                  <a:pt x="1432146" y="366703"/>
                </a:cubicBezTo>
                <a:cubicBezTo>
                  <a:pt x="1331899" y="376115"/>
                  <a:pt x="1163898" y="353579"/>
                  <a:pt x="997728" y="366703"/>
                </a:cubicBezTo>
                <a:cubicBezTo>
                  <a:pt x="831558" y="379827"/>
                  <a:pt x="708030" y="331529"/>
                  <a:pt x="506025" y="366703"/>
                </a:cubicBezTo>
                <a:cubicBezTo>
                  <a:pt x="304020" y="401877"/>
                  <a:pt x="140879" y="343918"/>
                  <a:pt x="0" y="366703"/>
                </a:cubicBezTo>
                <a:cubicBezTo>
                  <a:pt x="-27364" y="218046"/>
                  <a:pt x="23592" y="173276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487125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ф. 0504515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6B114C-A8B0-4567-BDA1-75F1E0CB3225}"/>
              </a:ext>
            </a:extLst>
          </p:cNvPr>
          <p:cNvSpPr txBox="1"/>
          <p:nvPr/>
        </p:nvSpPr>
        <p:spPr>
          <a:xfrm>
            <a:off x="2419716" y="4936012"/>
            <a:ext cx="1385051" cy="366703"/>
          </a:xfrm>
          <a:custGeom>
            <a:avLst/>
            <a:gdLst>
              <a:gd name="connsiteX0" fmla="*/ 0 w 1385051"/>
              <a:gd name="connsiteY0" fmla="*/ 0 h 366703"/>
              <a:gd name="connsiteX1" fmla="*/ 461684 w 1385051"/>
              <a:gd name="connsiteY1" fmla="*/ 0 h 366703"/>
              <a:gd name="connsiteX2" fmla="*/ 895666 w 1385051"/>
              <a:gd name="connsiteY2" fmla="*/ 0 h 366703"/>
              <a:gd name="connsiteX3" fmla="*/ 1385051 w 1385051"/>
              <a:gd name="connsiteY3" fmla="*/ 0 h 366703"/>
              <a:gd name="connsiteX4" fmla="*/ 1385051 w 1385051"/>
              <a:gd name="connsiteY4" fmla="*/ 366703 h 366703"/>
              <a:gd name="connsiteX5" fmla="*/ 937218 w 1385051"/>
              <a:gd name="connsiteY5" fmla="*/ 366703 h 366703"/>
              <a:gd name="connsiteX6" fmla="*/ 489385 w 1385051"/>
              <a:gd name="connsiteY6" fmla="*/ 366703 h 366703"/>
              <a:gd name="connsiteX7" fmla="*/ 0 w 1385051"/>
              <a:gd name="connsiteY7" fmla="*/ 366703 h 366703"/>
              <a:gd name="connsiteX8" fmla="*/ 0 w 1385051"/>
              <a:gd name="connsiteY8" fmla="*/ 0 h 3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5051" h="366703" fill="none" extrusionOk="0">
                <a:moveTo>
                  <a:pt x="0" y="0"/>
                </a:moveTo>
                <a:cubicBezTo>
                  <a:pt x="168873" y="-41685"/>
                  <a:pt x="287482" y="35794"/>
                  <a:pt x="461684" y="0"/>
                </a:cubicBezTo>
                <a:cubicBezTo>
                  <a:pt x="635886" y="-35794"/>
                  <a:pt x="687730" y="29495"/>
                  <a:pt x="895666" y="0"/>
                </a:cubicBezTo>
                <a:cubicBezTo>
                  <a:pt x="1103602" y="-29495"/>
                  <a:pt x="1230400" y="37759"/>
                  <a:pt x="1385051" y="0"/>
                </a:cubicBezTo>
                <a:cubicBezTo>
                  <a:pt x="1392460" y="145281"/>
                  <a:pt x="1351942" y="249096"/>
                  <a:pt x="1385051" y="366703"/>
                </a:cubicBezTo>
                <a:cubicBezTo>
                  <a:pt x="1194461" y="377966"/>
                  <a:pt x="1124165" y="338917"/>
                  <a:pt x="937218" y="366703"/>
                </a:cubicBezTo>
                <a:cubicBezTo>
                  <a:pt x="750271" y="394489"/>
                  <a:pt x="652064" y="312972"/>
                  <a:pt x="489385" y="366703"/>
                </a:cubicBezTo>
                <a:cubicBezTo>
                  <a:pt x="326706" y="420434"/>
                  <a:pt x="109761" y="361945"/>
                  <a:pt x="0" y="366703"/>
                </a:cubicBezTo>
                <a:cubicBezTo>
                  <a:pt x="-11482" y="273634"/>
                  <a:pt x="4872" y="167256"/>
                  <a:pt x="0" y="0"/>
                </a:cubicBezTo>
                <a:close/>
              </a:path>
              <a:path w="1385051" h="366703" stroke="0" extrusionOk="0">
                <a:moveTo>
                  <a:pt x="0" y="0"/>
                </a:moveTo>
                <a:cubicBezTo>
                  <a:pt x="212938" y="-41902"/>
                  <a:pt x="261647" y="2608"/>
                  <a:pt x="475534" y="0"/>
                </a:cubicBezTo>
                <a:cubicBezTo>
                  <a:pt x="689421" y="-2608"/>
                  <a:pt x="790425" y="5167"/>
                  <a:pt x="964919" y="0"/>
                </a:cubicBezTo>
                <a:cubicBezTo>
                  <a:pt x="1139414" y="-5167"/>
                  <a:pt x="1228368" y="7966"/>
                  <a:pt x="1385051" y="0"/>
                </a:cubicBezTo>
                <a:cubicBezTo>
                  <a:pt x="1410935" y="89089"/>
                  <a:pt x="1367641" y="240854"/>
                  <a:pt x="1385051" y="366703"/>
                </a:cubicBezTo>
                <a:cubicBezTo>
                  <a:pt x="1244477" y="389786"/>
                  <a:pt x="1060655" y="350752"/>
                  <a:pt x="909517" y="366703"/>
                </a:cubicBezTo>
                <a:cubicBezTo>
                  <a:pt x="758379" y="382654"/>
                  <a:pt x="645851" y="360126"/>
                  <a:pt x="489385" y="366703"/>
                </a:cubicBezTo>
                <a:cubicBezTo>
                  <a:pt x="332919" y="373280"/>
                  <a:pt x="236651" y="366250"/>
                  <a:pt x="0" y="366703"/>
                </a:cubicBezTo>
                <a:cubicBezTo>
                  <a:pt x="-5886" y="191943"/>
                  <a:pt x="29416" y="136057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88967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ф. 0504516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819CF4-ACC8-4C7D-A497-0403738AB65E}"/>
              </a:ext>
            </a:extLst>
          </p:cNvPr>
          <p:cNvSpPr txBox="1"/>
          <p:nvPr/>
        </p:nvSpPr>
        <p:spPr>
          <a:xfrm>
            <a:off x="239279" y="5435348"/>
            <a:ext cx="1453189" cy="366703"/>
          </a:xfrm>
          <a:custGeom>
            <a:avLst/>
            <a:gdLst>
              <a:gd name="connsiteX0" fmla="*/ 0 w 1453189"/>
              <a:gd name="connsiteY0" fmla="*/ 0 h 366703"/>
              <a:gd name="connsiteX1" fmla="*/ 469864 w 1453189"/>
              <a:gd name="connsiteY1" fmla="*/ 0 h 366703"/>
              <a:gd name="connsiteX2" fmla="*/ 983325 w 1453189"/>
              <a:gd name="connsiteY2" fmla="*/ 0 h 366703"/>
              <a:gd name="connsiteX3" fmla="*/ 1453189 w 1453189"/>
              <a:gd name="connsiteY3" fmla="*/ 0 h 366703"/>
              <a:gd name="connsiteX4" fmla="*/ 1453189 w 1453189"/>
              <a:gd name="connsiteY4" fmla="*/ 366703 h 366703"/>
              <a:gd name="connsiteX5" fmla="*/ 997856 w 1453189"/>
              <a:gd name="connsiteY5" fmla="*/ 366703 h 366703"/>
              <a:gd name="connsiteX6" fmla="*/ 557056 w 1453189"/>
              <a:gd name="connsiteY6" fmla="*/ 366703 h 366703"/>
              <a:gd name="connsiteX7" fmla="*/ 0 w 1453189"/>
              <a:gd name="connsiteY7" fmla="*/ 366703 h 366703"/>
              <a:gd name="connsiteX8" fmla="*/ 0 w 1453189"/>
              <a:gd name="connsiteY8" fmla="*/ 0 h 3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3189" h="366703" fill="none" extrusionOk="0">
                <a:moveTo>
                  <a:pt x="0" y="0"/>
                </a:moveTo>
                <a:cubicBezTo>
                  <a:pt x="115800" y="-7506"/>
                  <a:pt x="296486" y="49500"/>
                  <a:pt x="469864" y="0"/>
                </a:cubicBezTo>
                <a:cubicBezTo>
                  <a:pt x="643242" y="-49500"/>
                  <a:pt x="751422" y="31235"/>
                  <a:pt x="983325" y="0"/>
                </a:cubicBezTo>
                <a:cubicBezTo>
                  <a:pt x="1215228" y="-31235"/>
                  <a:pt x="1300381" y="16531"/>
                  <a:pt x="1453189" y="0"/>
                </a:cubicBezTo>
                <a:cubicBezTo>
                  <a:pt x="1468682" y="96331"/>
                  <a:pt x="1448299" y="286114"/>
                  <a:pt x="1453189" y="366703"/>
                </a:cubicBezTo>
                <a:cubicBezTo>
                  <a:pt x="1251187" y="380128"/>
                  <a:pt x="1152307" y="360809"/>
                  <a:pt x="997856" y="366703"/>
                </a:cubicBezTo>
                <a:cubicBezTo>
                  <a:pt x="843405" y="372597"/>
                  <a:pt x="700356" y="360969"/>
                  <a:pt x="557056" y="366703"/>
                </a:cubicBezTo>
                <a:cubicBezTo>
                  <a:pt x="413756" y="372437"/>
                  <a:pt x="232894" y="353938"/>
                  <a:pt x="0" y="366703"/>
                </a:cubicBezTo>
                <a:cubicBezTo>
                  <a:pt x="-23817" y="289215"/>
                  <a:pt x="6786" y="108340"/>
                  <a:pt x="0" y="0"/>
                </a:cubicBezTo>
                <a:close/>
              </a:path>
              <a:path w="1453189" h="366703" stroke="0" extrusionOk="0">
                <a:moveTo>
                  <a:pt x="0" y="0"/>
                </a:moveTo>
                <a:cubicBezTo>
                  <a:pt x="242771" y="-31628"/>
                  <a:pt x="357461" y="18825"/>
                  <a:pt x="498928" y="0"/>
                </a:cubicBezTo>
                <a:cubicBezTo>
                  <a:pt x="640395" y="-18825"/>
                  <a:pt x="783793" y="15254"/>
                  <a:pt x="939729" y="0"/>
                </a:cubicBezTo>
                <a:cubicBezTo>
                  <a:pt x="1095665" y="-15254"/>
                  <a:pt x="1251264" y="11166"/>
                  <a:pt x="1453189" y="0"/>
                </a:cubicBezTo>
                <a:cubicBezTo>
                  <a:pt x="1470866" y="120334"/>
                  <a:pt x="1427998" y="246661"/>
                  <a:pt x="1453189" y="366703"/>
                </a:cubicBezTo>
                <a:cubicBezTo>
                  <a:pt x="1218344" y="384981"/>
                  <a:pt x="1182676" y="317208"/>
                  <a:pt x="983325" y="366703"/>
                </a:cubicBezTo>
                <a:cubicBezTo>
                  <a:pt x="783974" y="416198"/>
                  <a:pt x="747273" y="342816"/>
                  <a:pt x="513460" y="366703"/>
                </a:cubicBezTo>
                <a:cubicBezTo>
                  <a:pt x="279647" y="390590"/>
                  <a:pt x="105086" y="306389"/>
                  <a:pt x="0" y="366703"/>
                </a:cubicBezTo>
                <a:cubicBezTo>
                  <a:pt x="-771" y="280973"/>
                  <a:pt x="36971" y="121778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369398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ф. 0504517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84CEE7-D030-467D-B905-3AE86F168E3D}"/>
              </a:ext>
            </a:extLst>
          </p:cNvPr>
          <p:cNvSpPr txBox="1"/>
          <p:nvPr/>
        </p:nvSpPr>
        <p:spPr>
          <a:xfrm>
            <a:off x="2415150" y="5435347"/>
            <a:ext cx="1453189" cy="366703"/>
          </a:xfrm>
          <a:custGeom>
            <a:avLst/>
            <a:gdLst>
              <a:gd name="connsiteX0" fmla="*/ 0 w 1453189"/>
              <a:gd name="connsiteY0" fmla="*/ 0 h 366703"/>
              <a:gd name="connsiteX1" fmla="*/ 513460 w 1453189"/>
              <a:gd name="connsiteY1" fmla="*/ 0 h 366703"/>
              <a:gd name="connsiteX2" fmla="*/ 1026920 w 1453189"/>
              <a:gd name="connsiteY2" fmla="*/ 0 h 366703"/>
              <a:gd name="connsiteX3" fmla="*/ 1453189 w 1453189"/>
              <a:gd name="connsiteY3" fmla="*/ 0 h 366703"/>
              <a:gd name="connsiteX4" fmla="*/ 1453189 w 1453189"/>
              <a:gd name="connsiteY4" fmla="*/ 366703 h 366703"/>
              <a:gd name="connsiteX5" fmla="*/ 1012388 w 1453189"/>
              <a:gd name="connsiteY5" fmla="*/ 366703 h 366703"/>
              <a:gd name="connsiteX6" fmla="*/ 542524 w 1453189"/>
              <a:gd name="connsiteY6" fmla="*/ 366703 h 366703"/>
              <a:gd name="connsiteX7" fmla="*/ 0 w 1453189"/>
              <a:gd name="connsiteY7" fmla="*/ 366703 h 366703"/>
              <a:gd name="connsiteX8" fmla="*/ 0 w 1453189"/>
              <a:gd name="connsiteY8" fmla="*/ 0 h 3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3189" h="366703" fill="none" extrusionOk="0">
                <a:moveTo>
                  <a:pt x="0" y="0"/>
                </a:moveTo>
                <a:cubicBezTo>
                  <a:pt x="147754" y="-28453"/>
                  <a:pt x="299554" y="18304"/>
                  <a:pt x="513460" y="0"/>
                </a:cubicBezTo>
                <a:cubicBezTo>
                  <a:pt x="727366" y="-18304"/>
                  <a:pt x="881148" y="59691"/>
                  <a:pt x="1026920" y="0"/>
                </a:cubicBezTo>
                <a:cubicBezTo>
                  <a:pt x="1172692" y="-59691"/>
                  <a:pt x="1309261" y="40673"/>
                  <a:pt x="1453189" y="0"/>
                </a:cubicBezTo>
                <a:cubicBezTo>
                  <a:pt x="1470482" y="121754"/>
                  <a:pt x="1444396" y="229993"/>
                  <a:pt x="1453189" y="366703"/>
                </a:cubicBezTo>
                <a:cubicBezTo>
                  <a:pt x="1306337" y="400730"/>
                  <a:pt x="1217610" y="322007"/>
                  <a:pt x="1012388" y="366703"/>
                </a:cubicBezTo>
                <a:cubicBezTo>
                  <a:pt x="807166" y="411399"/>
                  <a:pt x="716014" y="351065"/>
                  <a:pt x="542524" y="366703"/>
                </a:cubicBezTo>
                <a:cubicBezTo>
                  <a:pt x="369034" y="382341"/>
                  <a:pt x="116885" y="327587"/>
                  <a:pt x="0" y="366703"/>
                </a:cubicBezTo>
                <a:cubicBezTo>
                  <a:pt x="-11773" y="259451"/>
                  <a:pt x="15882" y="98157"/>
                  <a:pt x="0" y="0"/>
                </a:cubicBezTo>
                <a:close/>
              </a:path>
              <a:path w="1453189" h="366703" stroke="0" extrusionOk="0">
                <a:moveTo>
                  <a:pt x="0" y="0"/>
                </a:moveTo>
                <a:cubicBezTo>
                  <a:pt x="105018" y="-39852"/>
                  <a:pt x="267860" y="44566"/>
                  <a:pt x="455333" y="0"/>
                </a:cubicBezTo>
                <a:cubicBezTo>
                  <a:pt x="642806" y="-44566"/>
                  <a:pt x="783498" y="13705"/>
                  <a:pt x="954261" y="0"/>
                </a:cubicBezTo>
                <a:cubicBezTo>
                  <a:pt x="1125024" y="-13705"/>
                  <a:pt x="1310363" y="17580"/>
                  <a:pt x="1453189" y="0"/>
                </a:cubicBezTo>
                <a:cubicBezTo>
                  <a:pt x="1457690" y="157418"/>
                  <a:pt x="1424438" y="217053"/>
                  <a:pt x="1453189" y="366703"/>
                </a:cubicBezTo>
                <a:cubicBezTo>
                  <a:pt x="1304414" y="367625"/>
                  <a:pt x="1127523" y="328630"/>
                  <a:pt x="939729" y="366703"/>
                </a:cubicBezTo>
                <a:cubicBezTo>
                  <a:pt x="751935" y="404776"/>
                  <a:pt x="614963" y="328409"/>
                  <a:pt x="440801" y="366703"/>
                </a:cubicBezTo>
                <a:cubicBezTo>
                  <a:pt x="266639" y="404997"/>
                  <a:pt x="164970" y="343039"/>
                  <a:pt x="0" y="366703"/>
                </a:cubicBezTo>
                <a:cubicBezTo>
                  <a:pt x="-6462" y="243308"/>
                  <a:pt x="30407" y="142938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25857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 0504518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EFEB83-5329-4315-BB8B-F27C173F8454}"/>
              </a:ext>
            </a:extLst>
          </p:cNvPr>
          <p:cNvSpPr txBox="1"/>
          <p:nvPr/>
        </p:nvSpPr>
        <p:spPr>
          <a:xfrm>
            <a:off x="5496297" y="4378012"/>
            <a:ext cx="1493912" cy="366703"/>
          </a:xfrm>
          <a:custGeom>
            <a:avLst/>
            <a:gdLst>
              <a:gd name="connsiteX0" fmla="*/ 0 w 1493912"/>
              <a:gd name="connsiteY0" fmla="*/ 0 h 366703"/>
              <a:gd name="connsiteX1" fmla="*/ 497971 w 1493912"/>
              <a:gd name="connsiteY1" fmla="*/ 0 h 366703"/>
              <a:gd name="connsiteX2" fmla="*/ 995941 w 1493912"/>
              <a:gd name="connsiteY2" fmla="*/ 0 h 366703"/>
              <a:gd name="connsiteX3" fmla="*/ 1493912 w 1493912"/>
              <a:gd name="connsiteY3" fmla="*/ 0 h 366703"/>
              <a:gd name="connsiteX4" fmla="*/ 1493912 w 1493912"/>
              <a:gd name="connsiteY4" fmla="*/ 366703 h 366703"/>
              <a:gd name="connsiteX5" fmla="*/ 995941 w 1493912"/>
              <a:gd name="connsiteY5" fmla="*/ 366703 h 366703"/>
              <a:gd name="connsiteX6" fmla="*/ 542788 w 1493912"/>
              <a:gd name="connsiteY6" fmla="*/ 366703 h 366703"/>
              <a:gd name="connsiteX7" fmla="*/ 0 w 1493912"/>
              <a:gd name="connsiteY7" fmla="*/ 366703 h 366703"/>
              <a:gd name="connsiteX8" fmla="*/ 0 w 1493912"/>
              <a:gd name="connsiteY8" fmla="*/ 0 h 3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3912" h="366703" extrusionOk="0">
                <a:moveTo>
                  <a:pt x="0" y="0"/>
                </a:moveTo>
                <a:cubicBezTo>
                  <a:pt x="198156" y="-48122"/>
                  <a:pt x="333602" y="59415"/>
                  <a:pt x="497971" y="0"/>
                </a:cubicBezTo>
                <a:cubicBezTo>
                  <a:pt x="662340" y="-59415"/>
                  <a:pt x="885791" y="51999"/>
                  <a:pt x="995941" y="0"/>
                </a:cubicBezTo>
                <a:cubicBezTo>
                  <a:pt x="1106091" y="-51999"/>
                  <a:pt x="1275989" y="38402"/>
                  <a:pt x="1493912" y="0"/>
                </a:cubicBezTo>
                <a:cubicBezTo>
                  <a:pt x="1514356" y="166964"/>
                  <a:pt x="1478424" y="239632"/>
                  <a:pt x="1493912" y="366703"/>
                </a:cubicBezTo>
                <a:cubicBezTo>
                  <a:pt x="1256688" y="404570"/>
                  <a:pt x="1152065" y="316313"/>
                  <a:pt x="995941" y="366703"/>
                </a:cubicBezTo>
                <a:cubicBezTo>
                  <a:pt x="839817" y="417093"/>
                  <a:pt x="749979" y="324773"/>
                  <a:pt x="542788" y="366703"/>
                </a:cubicBezTo>
                <a:cubicBezTo>
                  <a:pt x="335597" y="408633"/>
                  <a:pt x="241080" y="354132"/>
                  <a:pt x="0" y="366703"/>
                </a:cubicBezTo>
                <a:cubicBezTo>
                  <a:pt x="-27996" y="202100"/>
                  <a:pt x="40068" y="11748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684243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action="ppaction://hlinkfile"/>
              </a:rPr>
              <a:t>ф. 0504093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E9DA62-2B76-4ECD-A780-170843A4C7E5}"/>
              </a:ext>
            </a:extLst>
          </p:cNvPr>
          <p:cNvSpPr txBox="1"/>
          <p:nvPr/>
        </p:nvSpPr>
        <p:spPr>
          <a:xfrm>
            <a:off x="7473684" y="4296714"/>
            <a:ext cx="1436413" cy="366703"/>
          </a:xfrm>
          <a:custGeom>
            <a:avLst/>
            <a:gdLst>
              <a:gd name="connsiteX0" fmla="*/ 0 w 1436413"/>
              <a:gd name="connsiteY0" fmla="*/ 0 h 366703"/>
              <a:gd name="connsiteX1" fmla="*/ 464440 w 1436413"/>
              <a:gd name="connsiteY1" fmla="*/ 0 h 366703"/>
              <a:gd name="connsiteX2" fmla="*/ 957609 w 1436413"/>
              <a:gd name="connsiteY2" fmla="*/ 0 h 366703"/>
              <a:gd name="connsiteX3" fmla="*/ 1436413 w 1436413"/>
              <a:gd name="connsiteY3" fmla="*/ 0 h 366703"/>
              <a:gd name="connsiteX4" fmla="*/ 1436413 w 1436413"/>
              <a:gd name="connsiteY4" fmla="*/ 366703 h 366703"/>
              <a:gd name="connsiteX5" fmla="*/ 957609 w 1436413"/>
              <a:gd name="connsiteY5" fmla="*/ 366703 h 366703"/>
              <a:gd name="connsiteX6" fmla="*/ 521897 w 1436413"/>
              <a:gd name="connsiteY6" fmla="*/ 366703 h 366703"/>
              <a:gd name="connsiteX7" fmla="*/ 0 w 1436413"/>
              <a:gd name="connsiteY7" fmla="*/ 366703 h 366703"/>
              <a:gd name="connsiteX8" fmla="*/ 0 w 1436413"/>
              <a:gd name="connsiteY8" fmla="*/ 0 h 3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6413" h="366703" extrusionOk="0">
                <a:moveTo>
                  <a:pt x="0" y="0"/>
                </a:moveTo>
                <a:cubicBezTo>
                  <a:pt x="161777" y="-24110"/>
                  <a:pt x="308820" y="34435"/>
                  <a:pt x="464440" y="0"/>
                </a:cubicBezTo>
                <a:cubicBezTo>
                  <a:pt x="620060" y="-34435"/>
                  <a:pt x="739203" y="15075"/>
                  <a:pt x="957609" y="0"/>
                </a:cubicBezTo>
                <a:cubicBezTo>
                  <a:pt x="1176015" y="-15075"/>
                  <a:pt x="1227284" y="31804"/>
                  <a:pt x="1436413" y="0"/>
                </a:cubicBezTo>
                <a:cubicBezTo>
                  <a:pt x="1451015" y="111939"/>
                  <a:pt x="1423223" y="210742"/>
                  <a:pt x="1436413" y="366703"/>
                </a:cubicBezTo>
                <a:cubicBezTo>
                  <a:pt x="1304877" y="369484"/>
                  <a:pt x="1060777" y="352196"/>
                  <a:pt x="957609" y="366703"/>
                </a:cubicBezTo>
                <a:cubicBezTo>
                  <a:pt x="854441" y="381210"/>
                  <a:pt x="644834" y="337599"/>
                  <a:pt x="521897" y="366703"/>
                </a:cubicBezTo>
                <a:cubicBezTo>
                  <a:pt x="398960" y="395807"/>
                  <a:pt x="254320" y="305818"/>
                  <a:pt x="0" y="366703"/>
                </a:cubicBezTo>
                <a:cubicBezTo>
                  <a:pt x="-43599" y="230110"/>
                  <a:pt x="7090" y="8911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619719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file"/>
              </a:rPr>
              <a:t>ф. 0504094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E07697-8F2A-453B-9727-08EF53ED4C74}"/>
              </a:ext>
            </a:extLst>
          </p:cNvPr>
          <p:cNvSpPr txBox="1"/>
          <p:nvPr/>
        </p:nvSpPr>
        <p:spPr>
          <a:xfrm>
            <a:off x="5526537" y="3428999"/>
            <a:ext cx="3505221" cy="646331"/>
          </a:xfrm>
          <a:custGeom>
            <a:avLst/>
            <a:gdLst>
              <a:gd name="connsiteX0" fmla="*/ 0 w 3505221"/>
              <a:gd name="connsiteY0" fmla="*/ 0 h 646331"/>
              <a:gd name="connsiteX1" fmla="*/ 654308 w 3505221"/>
              <a:gd name="connsiteY1" fmla="*/ 0 h 646331"/>
              <a:gd name="connsiteX2" fmla="*/ 1238511 w 3505221"/>
              <a:gd name="connsiteY2" fmla="*/ 0 h 646331"/>
              <a:gd name="connsiteX3" fmla="*/ 1892819 w 3505221"/>
              <a:gd name="connsiteY3" fmla="*/ 0 h 646331"/>
              <a:gd name="connsiteX4" fmla="*/ 2406918 w 3505221"/>
              <a:gd name="connsiteY4" fmla="*/ 0 h 646331"/>
              <a:gd name="connsiteX5" fmla="*/ 3505221 w 3505221"/>
              <a:gd name="connsiteY5" fmla="*/ 0 h 646331"/>
              <a:gd name="connsiteX6" fmla="*/ 3505221 w 3505221"/>
              <a:gd name="connsiteY6" fmla="*/ 323166 h 646331"/>
              <a:gd name="connsiteX7" fmla="*/ 3505221 w 3505221"/>
              <a:gd name="connsiteY7" fmla="*/ 646331 h 646331"/>
              <a:gd name="connsiteX8" fmla="*/ 2850913 w 3505221"/>
              <a:gd name="connsiteY8" fmla="*/ 646331 h 646331"/>
              <a:gd name="connsiteX9" fmla="*/ 2231657 w 3505221"/>
              <a:gd name="connsiteY9" fmla="*/ 646331 h 646331"/>
              <a:gd name="connsiteX10" fmla="*/ 1717558 w 3505221"/>
              <a:gd name="connsiteY10" fmla="*/ 646331 h 646331"/>
              <a:gd name="connsiteX11" fmla="*/ 1203459 w 3505221"/>
              <a:gd name="connsiteY11" fmla="*/ 646331 h 646331"/>
              <a:gd name="connsiteX12" fmla="*/ 619256 w 3505221"/>
              <a:gd name="connsiteY12" fmla="*/ 646331 h 646331"/>
              <a:gd name="connsiteX13" fmla="*/ 0 w 3505221"/>
              <a:gd name="connsiteY13" fmla="*/ 646331 h 646331"/>
              <a:gd name="connsiteX14" fmla="*/ 0 w 3505221"/>
              <a:gd name="connsiteY14" fmla="*/ 323166 h 646331"/>
              <a:gd name="connsiteX15" fmla="*/ 0 w 3505221"/>
              <a:gd name="connsiteY15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05221" h="646331" extrusionOk="0">
                <a:moveTo>
                  <a:pt x="0" y="0"/>
                </a:moveTo>
                <a:cubicBezTo>
                  <a:pt x="228139" y="-38931"/>
                  <a:pt x="517735" y="52504"/>
                  <a:pt x="654308" y="0"/>
                </a:cubicBezTo>
                <a:cubicBezTo>
                  <a:pt x="790881" y="-52504"/>
                  <a:pt x="1075306" y="14165"/>
                  <a:pt x="1238511" y="0"/>
                </a:cubicBezTo>
                <a:cubicBezTo>
                  <a:pt x="1401716" y="-14165"/>
                  <a:pt x="1752001" y="75886"/>
                  <a:pt x="1892819" y="0"/>
                </a:cubicBezTo>
                <a:cubicBezTo>
                  <a:pt x="2033637" y="-75886"/>
                  <a:pt x="2280999" y="58995"/>
                  <a:pt x="2406918" y="0"/>
                </a:cubicBezTo>
                <a:cubicBezTo>
                  <a:pt x="2532837" y="-58995"/>
                  <a:pt x="3187385" y="53171"/>
                  <a:pt x="3505221" y="0"/>
                </a:cubicBezTo>
                <a:cubicBezTo>
                  <a:pt x="3534206" y="107521"/>
                  <a:pt x="3489977" y="227639"/>
                  <a:pt x="3505221" y="323166"/>
                </a:cubicBezTo>
                <a:cubicBezTo>
                  <a:pt x="3520465" y="418693"/>
                  <a:pt x="3500983" y="502189"/>
                  <a:pt x="3505221" y="646331"/>
                </a:cubicBezTo>
                <a:cubicBezTo>
                  <a:pt x="3365479" y="696233"/>
                  <a:pt x="3053011" y="588843"/>
                  <a:pt x="2850913" y="646331"/>
                </a:cubicBezTo>
                <a:cubicBezTo>
                  <a:pt x="2648815" y="703819"/>
                  <a:pt x="2387222" y="613951"/>
                  <a:pt x="2231657" y="646331"/>
                </a:cubicBezTo>
                <a:cubicBezTo>
                  <a:pt x="2076092" y="678711"/>
                  <a:pt x="1873501" y="626954"/>
                  <a:pt x="1717558" y="646331"/>
                </a:cubicBezTo>
                <a:cubicBezTo>
                  <a:pt x="1561615" y="665708"/>
                  <a:pt x="1436605" y="635097"/>
                  <a:pt x="1203459" y="646331"/>
                </a:cubicBezTo>
                <a:cubicBezTo>
                  <a:pt x="970313" y="657565"/>
                  <a:pt x="792956" y="593455"/>
                  <a:pt x="619256" y="646331"/>
                </a:cubicBezTo>
                <a:cubicBezTo>
                  <a:pt x="445556" y="699207"/>
                  <a:pt x="206227" y="591592"/>
                  <a:pt x="0" y="646331"/>
                </a:cubicBezTo>
                <a:cubicBezTo>
                  <a:pt x="-24626" y="529719"/>
                  <a:pt x="21770" y="484492"/>
                  <a:pt x="0" y="323166"/>
                </a:cubicBezTo>
                <a:cubicBezTo>
                  <a:pt x="-21770" y="161841"/>
                  <a:pt x="13781" y="10750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09031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электронных регистров бухгалтерского учета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F0CC34-68F1-4395-88D3-2278C64C6D4F}"/>
              </a:ext>
            </a:extLst>
          </p:cNvPr>
          <p:cNvSpPr txBox="1"/>
          <p:nvPr/>
        </p:nvSpPr>
        <p:spPr>
          <a:xfrm>
            <a:off x="291606" y="3429000"/>
            <a:ext cx="4145690" cy="646331"/>
          </a:xfrm>
          <a:custGeom>
            <a:avLst/>
            <a:gdLst>
              <a:gd name="connsiteX0" fmla="*/ 0 w 4145690"/>
              <a:gd name="connsiteY0" fmla="*/ 0 h 646331"/>
              <a:gd name="connsiteX1" fmla="*/ 509328 w 4145690"/>
              <a:gd name="connsiteY1" fmla="*/ 0 h 646331"/>
              <a:gd name="connsiteX2" fmla="*/ 1101569 w 4145690"/>
              <a:gd name="connsiteY2" fmla="*/ 0 h 646331"/>
              <a:gd name="connsiteX3" fmla="*/ 1776724 w 4145690"/>
              <a:gd name="connsiteY3" fmla="*/ 0 h 646331"/>
              <a:gd name="connsiteX4" fmla="*/ 2286052 w 4145690"/>
              <a:gd name="connsiteY4" fmla="*/ 0 h 646331"/>
              <a:gd name="connsiteX5" fmla="*/ 2961207 w 4145690"/>
              <a:gd name="connsiteY5" fmla="*/ 0 h 646331"/>
              <a:gd name="connsiteX6" fmla="*/ 3636362 w 4145690"/>
              <a:gd name="connsiteY6" fmla="*/ 0 h 646331"/>
              <a:gd name="connsiteX7" fmla="*/ 4145690 w 4145690"/>
              <a:gd name="connsiteY7" fmla="*/ 0 h 646331"/>
              <a:gd name="connsiteX8" fmla="*/ 4145690 w 4145690"/>
              <a:gd name="connsiteY8" fmla="*/ 329629 h 646331"/>
              <a:gd name="connsiteX9" fmla="*/ 4145690 w 4145690"/>
              <a:gd name="connsiteY9" fmla="*/ 646331 h 646331"/>
              <a:gd name="connsiteX10" fmla="*/ 3553449 w 4145690"/>
              <a:gd name="connsiteY10" fmla="*/ 646331 h 646331"/>
              <a:gd name="connsiteX11" fmla="*/ 3085578 w 4145690"/>
              <a:gd name="connsiteY11" fmla="*/ 646331 h 646331"/>
              <a:gd name="connsiteX12" fmla="*/ 2451880 w 4145690"/>
              <a:gd name="connsiteY12" fmla="*/ 646331 h 646331"/>
              <a:gd name="connsiteX13" fmla="*/ 1776724 w 4145690"/>
              <a:gd name="connsiteY13" fmla="*/ 646331 h 646331"/>
              <a:gd name="connsiteX14" fmla="*/ 1225940 w 4145690"/>
              <a:gd name="connsiteY14" fmla="*/ 646331 h 646331"/>
              <a:gd name="connsiteX15" fmla="*/ 633698 w 4145690"/>
              <a:gd name="connsiteY15" fmla="*/ 646331 h 646331"/>
              <a:gd name="connsiteX16" fmla="*/ 0 w 4145690"/>
              <a:gd name="connsiteY16" fmla="*/ 646331 h 646331"/>
              <a:gd name="connsiteX17" fmla="*/ 0 w 4145690"/>
              <a:gd name="connsiteY17" fmla="*/ 342555 h 646331"/>
              <a:gd name="connsiteX18" fmla="*/ 0 w 4145690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5690" h="646331" extrusionOk="0">
                <a:moveTo>
                  <a:pt x="0" y="0"/>
                </a:moveTo>
                <a:cubicBezTo>
                  <a:pt x="202960" y="-27671"/>
                  <a:pt x="332218" y="2908"/>
                  <a:pt x="509328" y="0"/>
                </a:cubicBezTo>
                <a:cubicBezTo>
                  <a:pt x="686438" y="-2908"/>
                  <a:pt x="903100" y="65476"/>
                  <a:pt x="1101569" y="0"/>
                </a:cubicBezTo>
                <a:cubicBezTo>
                  <a:pt x="1300038" y="-65476"/>
                  <a:pt x="1456434" y="58718"/>
                  <a:pt x="1776724" y="0"/>
                </a:cubicBezTo>
                <a:cubicBezTo>
                  <a:pt x="2097015" y="-58718"/>
                  <a:pt x="2096245" y="40808"/>
                  <a:pt x="2286052" y="0"/>
                </a:cubicBezTo>
                <a:cubicBezTo>
                  <a:pt x="2475859" y="-40808"/>
                  <a:pt x="2721625" y="14919"/>
                  <a:pt x="2961207" y="0"/>
                </a:cubicBezTo>
                <a:cubicBezTo>
                  <a:pt x="3200789" y="-14919"/>
                  <a:pt x="3431647" y="13000"/>
                  <a:pt x="3636362" y="0"/>
                </a:cubicBezTo>
                <a:cubicBezTo>
                  <a:pt x="3841078" y="-13000"/>
                  <a:pt x="3973629" y="18040"/>
                  <a:pt x="4145690" y="0"/>
                </a:cubicBezTo>
                <a:cubicBezTo>
                  <a:pt x="4166248" y="113173"/>
                  <a:pt x="4131362" y="232284"/>
                  <a:pt x="4145690" y="329629"/>
                </a:cubicBezTo>
                <a:cubicBezTo>
                  <a:pt x="4160018" y="426974"/>
                  <a:pt x="4110925" y="575548"/>
                  <a:pt x="4145690" y="646331"/>
                </a:cubicBezTo>
                <a:cubicBezTo>
                  <a:pt x="3929144" y="704013"/>
                  <a:pt x="3803679" y="579186"/>
                  <a:pt x="3553449" y="646331"/>
                </a:cubicBezTo>
                <a:cubicBezTo>
                  <a:pt x="3303219" y="713476"/>
                  <a:pt x="3224556" y="633928"/>
                  <a:pt x="3085578" y="646331"/>
                </a:cubicBezTo>
                <a:cubicBezTo>
                  <a:pt x="2946600" y="658734"/>
                  <a:pt x="2757798" y="585289"/>
                  <a:pt x="2451880" y="646331"/>
                </a:cubicBezTo>
                <a:cubicBezTo>
                  <a:pt x="2145962" y="707373"/>
                  <a:pt x="2076937" y="600710"/>
                  <a:pt x="1776724" y="646331"/>
                </a:cubicBezTo>
                <a:cubicBezTo>
                  <a:pt x="1476511" y="691952"/>
                  <a:pt x="1377962" y="592814"/>
                  <a:pt x="1225940" y="646331"/>
                </a:cubicBezTo>
                <a:cubicBezTo>
                  <a:pt x="1073918" y="699848"/>
                  <a:pt x="782101" y="582929"/>
                  <a:pt x="633698" y="646331"/>
                </a:cubicBezTo>
                <a:cubicBezTo>
                  <a:pt x="485295" y="709733"/>
                  <a:pt x="314070" y="608640"/>
                  <a:pt x="0" y="646331"/>
                </a:cubicBezTo>
                <a:cubicBezTo>
                  <a:pt x="-8261" y="496781"/>
                  <a:pt x="21698" y="447914"/>
                  <a:pt x="0" y="342555"/>
                </a:cubicBezTo>
                <a:cubicBezTo>
                  <a:pt x="-21698" y="237196"/>
                  <a:pt x="14253" y="11587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549950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электронных первичных учетных документов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5E453-5037-A88C-9F3B-10AE132C4630}"/>
              </a:ext>
            </a:extLst>
          </p:cNvPr>
          <p:cNvSpPr txBox="1"/>
          <p:nvPr/>
        </p:nvSpPr>
        <p:spPr>
          <a:xfrm>
            <a:off x="291606" y="1191820"/>
            <a:ext cx="8376680" cy="175432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2. Электронные первичные учетные документы и электронные регистры бухгалтерского учета, предусмотренные настоящим приказом, применяются субъектами учета согласно принятой ими учетной политике и по мере их организационно-технической готовности,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но не позднее 1 января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178441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flipV="1">
            <a:off x="446567" y="1743163"/>
            <a:ext cx="3093945" cy="45719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670" y="1012048"/>
            <a:ext cx="5114400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defRPr/>
            </a:pPr>
            <a: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</a:t>
            </a:r>
            <a:b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0" u="sng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15.04.2021 </a:t>
            </a:r>
            <a:r>
              <a:rPr lang="ru-RU" sz="3600" u="sng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61н </a:t>
            </a:r>
            <a:b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(изменения в 61н)</a:t>
            </a:r>
            <a:br>
              <a:rPr lang="ru-RU" sz="2800" b="0" dirty="0">
                <a:solidFill>
                  <a:srgbClr val="000000"/>
                </a:solidFill>
              </a:rPr>
            </a:br>
            <a: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 от 30.09.2021 </a:t>
            </a:r>
            <a:b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u="sng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142н</a:t>
            </a:r>
            <a:endParaRPr lang="ru-RU" sz="3600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20172" y="1539940"/>
            <a:ext cx="1750807" cy="2197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20C59-F649-41FD-BE5F-940BEB8A78C1}"/>
              </a:ext>
            </a:extLst>
          </p:cNvPr>
          <p:cNvSpPr txBox="1"/>
          <p:nvPr/>
        </p:nvSpPr>
        <p:spPr>
          <a:xfrm>
            <a:off x="1173742" y="3738515"/>
            <a:ext cx="4536504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от 28.06.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022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100н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от 07.11.2022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№157н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76C8E2C1-4F6C-98D5-547D-9227DD6ED88E}"/>
              </a:ext>
            </a:extLst>
          </p:cNvPr>
          <p:cNvSpPr/>
          <p:nvPr/>
        </p:nvSpPr>
        <p:spPr>
          <a:xfrm>
            <a:off x="5796136" y="1585659"/>
            <a:ext cx="390382" cy="176011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7B900A84-1831-CA92-886F-81A500EC9087}"/>
              </a:ext>
            </a:extLst>
          </p:cNvPr>
          <p:cNvSpPr/>
          <p:nvPr/>
        </p:nvSpPr>
        <p:spPr>
          <a:xfrm>
            <a:off x="5776257" y="3794052"/>
            <a:ext cx="820521" cy="2197249"/>
          </a:xfrm>
          <a:prstGeom prst="rightBrace">
            <a:avLst>
              <a:gd name="adj1" fmla="val 5414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68DF3-8C66-2220-3BDE-ED7CE5C4EA2B}"/>
              </a:ext>
            </a:extLst>
          </p:cNvPr>
          <p:cNvSpPr txBox="1"/>
          <p:nvPr/>
        </p:nvSpPr>
        <p:spPr>
          <a:xfrm>
            <a:off x="7956376" y="414908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id="{9DF68CE4-BD5B-437A-A31F-1CFCCE9BBBFC}"/>
              </a:ext>
            </a:extLst>
          </p:cNvPr>
          <p:cNvSpPr/>
          <p:nvPr/>
        </p:nvSpPr>
        <p:spPr>
          <a:xfrm>
            <a:off x="5819205" y="117126"/>
            <a:ext cx="2481699" cy="719569"/>
          </a:xfrm>
          <a:prstGeom prst="wedgeRoundRectCallout">
            <a:avLst>
              <a:gd name="adj1" fmla="val -35038"/>
              <a:gd name="adj2" fmla="val 27471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01.01.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01.01.2023</a:t>
            </a:r>
          </a:p>
        </p:txBody>
      </p:sp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id="{E8995BDB-8D45-39F9-0CD0-1922776312B9}"/>
              </a:ext>
            </a:extLst>
          </p:cNvPr>
          <p:cNvSpPr/>
          <p:nvPr/>
        </p:nvSpPr>
        <p:spPr>
          <a:xfrm>
            <a:off x="6743900" y="3207500"/>
            <a:ext cx="2115672" cy="1233428"/>
          </a:xfrm>
          <a:prstGeom prst="wedgeRoundRectCallout">
            <a:avLst>
              <a:gd name="adj1" fmla="val -55015"/>
              <a:gd name="adj2" fmla="val 8457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01.01.2023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01.01.2024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8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B159F-AD62-1E58-D197-97F638D95386}"/>
              </a:ext>
            </a:extLst>
          </p:cNvPr>
          <p:cNvSpPr txBox="1"/>
          <p:nvPr/>
        </p:nvSpPr>
        <p:spPr>
          <a:xfrm>
            <a:off x="2555776" y="82988"/>
            <a:ext cx="532859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от  15.04.2021 № 61н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04CDB9D-8FB9-98D1-06A0-33A6CC1E6091}"/>
              </a:ext>
            </a:extLst>
          </p:cNvPr>
          <p:cNvGraphicFramePr>
            <a:graphicFrameLocks noGrp="1"/>
          </p:cNvGraphicFramePr>
          <p:nvPr/>
        </p:nvGraphicFramePr>
        <p:xfrm>
          <a:off x="117683" y="591266"/>
          <a:ext cx="8856984" cy="5311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103682141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33109168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41392202"/>
                    </a:ext>
                  </a:extLst>
                </a:gridCol>
              </a:tblGrid>
              <a:tr h="31026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Ведомость группового начисления доходов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000" b="0" kern="120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 action="ppaction://hlinkfile"/>
                        </a:rPr>
                        <a:t>ф. 0510431</a:t>
                      </a:r>
                      <a:endParaRPr lang="ru-RU" sz="2000" b="0" kern="1200" dirty="0">
                        <a:solidFill>
                          <a:srgbClr val="4444E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консервации (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расконсервации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объекта основных средств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 action="ppaction://hlinkfile"/>
                        </a:rPr>
                        <a:t>ф.0510433</a:t>
                      </a:r>
                      <a:endParaRPr lang="ru-RU" sz="2000" b="0" kern="1200" noProof="0" dirty="0">
                        <a:solidFill>
                          <a:srgbClr val="4444E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96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 списании задолженности, невостребованной кредиторами, со счета _______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0963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 проведении инвентаризации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ф.0510439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9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 прекращении признания активами объектов нефинансовых активов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ф.0510440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5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об оценке стоимости имущества, отчуждаемого не в пользу организаций бюджетной сферы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ф.0510442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120064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 признании (восстановлении) сомнительной задолженности по доходам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ф.0510445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70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Решении о восстановлении кредиторской задолженности	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ф.0510446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66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результатах инвентаризации наличных денежных средств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 action="ppaction://hlinkfile"/>
                        </a:rPr>
                        <a:t>ф.0510836</a:t>
                      </a:r>
                      <a:endParaRPr lang="ru-RU" sz="2000" b="0" kern="1200" noProof="0" dirty="0">
                        <a:solidFill>
                          <a:srgbClr val="4444E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624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Ведомость начисления доходов бюджета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 action="ppaction://hlinkfile"/>
                        </a:rPr>
                        <a:t>ф.0510837</a:t>
                      </a:r>
                      <a:endParaRPr lang="ru-RU" sz="2000" b="0" kern="1200" noProof="0" dirty="0">
                        <a:solidFill>
                          <a:srgbClr val="4444E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5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Ведомость выпадающих доходов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action="ppaction://hlinkfile"/>
                        </a:rPr>
                        <a:t>ф.0510838</a:t>
                      </a:r>
                      <a:endParaRPr lang="ru-RU" sz="2000" b="0" kern="1200" noProof="0" dirty="0">
                        <a:solidFill>
                          <a:srgbClr val="4444E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09389"/>
                  </a:ext>
                </a:extLst>
              </a:tr>
            </a:tbl>
          </a:graphicData>
        </a:graphic>
      </p:graphicFrame>
      <p:graphicFrame>
        <p:nvGraphicFramePr>
          <p:cNvPr id="9" name="Таблица 3">
            <a:extLst>
              <a:ext uri="{FF2B5EF4-FFF2-40B4-BE49-F238E27FC236}">
                <a16:creationId xmlns:a16="http://schemas.microsoft.com/office/drawing/2014/main" id="{304CDB9D-8FB9-98D1-06A0-33A6CC1E6091}"/>
              </a:ext>
            </a:extLst>
          </p:cNvPr>
          <p:cNvGraphicFramePr>
            <a:graphicFrameLocks noGrp="1"/>
          </p:cNvGraphicFramePr>
          <p:nvPr/>
        </p:nvGraphicFramePr>
        <p:xfrm>
          <a:off x="117683" y="5952255"/>
          <a:ext cx="8856984" cy="890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103682141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33109168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413922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Ведомость доходов физических лиц, облагаемых НДФЛ, страховыми взносами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000" b="0" kern="120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0509095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Журнал операций по забалансовому счету ____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0509213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968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3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B159F-AD62-1E58-D197-97F638D95386}"/>
              </a:ext>
            </a:extLst>
          </p:cNvPr>
          <p:cNvSpPr txBox="1"/>
          <p:nvPr/>
        </p:nvSpPr>
        <p:spPr>
          <a:xfrm>
            <a:off x="2771800" y="142164"/>
            <a:ext cx="532859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от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30.09.2021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142н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(изм. 61н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1E94C-1E3A-E457-0044-9A37020459E1}"/>
              </a:ext>
            </a:extLst>
          </p:cNvPr>
          <p:cNvSpPr txBox="1"/>
          <p:nvPr/>
        </p:nvSpPr>
        <p:spPr>
          <a:xfrm>
            <a:off x="-2412776" y="1389380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04CDB9D-8FB9-98D1-06A0-33A6CC1E6091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124744"/>
          <a:ext cx="8163556" cy="503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5621">
                  <a:extLst>
                    <a:ext uri="{9D8B030D-6E8A-4147-A177-3AD203B41FA5}">
                      <a16:colId xmlns:a16="http://schemas.microsoft.com/office/drawing/2014/main" val="1036821416"/>
                    </a:ext>
                  </a:extLst>
                </a:gridCol>
                <a:gridCol w="1427480">
                  <a:extLst>
                    <a:ext uri="{9D8B030D-6E8A-4147-A177-3AD203B41FA5}">
                      <a16:colId xmlns:a16="http://schemas.microsoft.com/office/drawing/2014/main" val="3331091680"/>
                    </a:ext>
                  </a:extLst>
                </a:gridCol>
                <a:gridCol w="1830455">
                  <a:extLst>
                    <a:ext uri="{9D8B030D-6E8A-4147-A177-3AD203B41FA5}">
                      <a16:colId xmlns:a16="http://schemas.microsoft.com/office/drawing/2014/main" val="2641392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Извещение о начислении дохода (уточнении начисления)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 action="ppaction://hlinkfile"/>
                        </a:rPr>
                        <a:t>ф. 0510432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44E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Акт об утилизации (уничтожении) материальных ценностей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5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признании безнадежной к взысканию задолженности по доходам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12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приема-передачи объектов, полученных в личное пользование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0510434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(уточнение)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70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 признании объектов нефинансовых активов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0510441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624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Изменение Решения о проведении инвентаризации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5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Карточка учета имущества в личном пользовании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0504206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0509097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4E6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0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42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B159F-AD62-1E58-D197-97F638D95386}"/>
              </a:ext>
            </a:extLst>
          </p:cNvPr>
          <p:cNvSpPr txBox="1"/>
          <p:nvPr/>
        </p:nvSpPr>
        <p:spPr>
          <a:xfrm>
            <a:off x="2771800" y="142164"/>
            <a:ext cx="5328592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от 26.06.2022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100н (изм.61н)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1E94C-1E3A-E457-0044-9A37020459E1}"/>
              </a:ext>
            </a:extLst>
          </p:cNvPr>
          <p:cNvSpPr txBox="1"/>
          <p:nvPr/>
        </p:nvSpPr>
        <p:spPr>
          <a:xfrm>
            <a:off x="-2412776" y="1389380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04CDB9D-8FB9-98D1-06A0-33A6CC1E6091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321596"/>
          <a:ext cx="8712968" cy="378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5621">
                  <a:extLst>
                    <a:ext uri="{9D8B030D-6E8A-4147-A177-3AD203B41FA5}">
                      <a16:colId xmlns:a16="http://schemas.microsoft.com/office/drawing/2014/main" val="1036821416"/>
                    </a:ext>
                  </a:extLst>
                </a:gridCol>
                <a:gridCol w="1976892">
                  <a:extLst>
                    <a:ext uri="{9D8B030D-6E8A-4147-A177-3AD203B41FA5}">
                      <a16:colId xmlns:a16="http://schemas.microsoft.com/office/drawing/2014/main" val="3331091680"/>
                    </a:ext>
                  </a:extLst>
                </a:gridCol>
                <a:gridCol w="1830455">
                  <a:extLst>
                    <a:ext uri="{9D8B030D-6E8A-4147-A177-3AD203B41FA5}">
                      <a16:colId xmlns:a16="http://schemas.microsoft.com/office/drawing/2014/main" val="2641392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Акт о приеме-передаче объектов нефинансовых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0504101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ф. 0510448</a:t>
                      </a:r>
                    </a:p>
                    <a:p>
                      <a:pPr algn="ctr"/>
                      <a:endParaRPr kumimoji="0" lang="ru-RU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Накладная на внутреннее перемещение объектов нефинансовых активов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0504102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0510450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5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Требование-накладная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0504204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 0510451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12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Акт приемки товаров, работ,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0504220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0510452 </a:t>
                      </a:r>
                      <a:endParaRPr lang="ru-RU" sz="2000" b="0" i="0" u="none" strike="noStrike" kern="1200" baseline="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70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Извещение об исполнении трансферта, передаваемого с условиями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0504805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0510453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624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Заявка  закупки товаров, работ, услуг малого объема через подотчетное лицо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0504518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0510521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5209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149655"/>
          <a:ext cx="8712968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5621">
                  <a:extLst>
                    <a:ext uri="{9D8B030D-6E8A-4147-A177-3AD203B41FA5}">
                      <a16:colId xmlns:a16="http://schemas.microsoft.com/office/drawing/2014/main" val="3576019573"/>
                    </a:ext>
                  </a:extLst>
                </a:gridCol>
                <a:gridCol w="1976892">
                  <a:extLst>
                    <a:ext uri="{9D8B030D-6E8A-4147-A177-3AD203B41FA5}">
                      <a16:colId xmlns:a16="http://schemas.microsoft.com/office/drawing/2014/main" val="155905583"/>
                    </a:ext>
                  </a:extLst>
                </a:gridCol>
                <a:gridCol w="1830455">
                  <a:extLst>
                    <a:ext uri="{9D8B030D-6E8A-4147-A177-3AD203B41FA5}">
                      <a16:colId xmlns:a16="http://schemas.microsoft.com/office/drawing/2014/main" val="1932081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Карточка капитальных вложений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0509211</a:t>
                      </a:r>
                      <a:endParaRPr lang="ru-RU" sz="2000" b="0" i="0" u="none" strike="noStrike" kern="1200" baseline="0" dirty="0">
                        <a:solidFill>
                          <a:srgbClr val="4444E6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Карточка учета права пользования нефинансовым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0509214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35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569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.potx" id="{4E546F04-5CDB-4C52-903D-719AEF69D484}" vid="{A2009518-AD80-4CD9-8A4A-E03A2BECDDEB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48482</TotalTime>
  <Words>1874</Words>
  <Application>Microsoft Office PowerPoint</Application>
  <PresentationFormat>Экран (4:3)</PresentationFormat>
  <Paragraphs>347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DINPro-Light</vt:lpstr>
      <vt:lpstr>KPMG Cyrillic Extralight</vt:lpstr>
      <vt:lpstr>Times New Roman</vt:lpstr>
      <vt:lpstr>Trebuchet MS</vt:lpstr>
      <vt:lpstr>Wingdings</vt:lpstr>
      <vt:lpstr>Office Theme</vt:lpstr>
      <vt:lpstr>5_Тема Office</vt:lpstr>
      <vt:lpstr>16_Office Theme</vt:lpstr>
      <vt:lpstr>KPMG_Report_4x3_050216_2016</vt:lpstr>
      <vt:lpstr>1_Тема Office</vt:lpstr>
      <vt:lpstr>Актуальные вопросы при переходе на электронный документооборот   Электронные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 от 15.04.2021 № 61н  (изменения в 61н) Приказ  от 30.09.2021  № 142н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Соблюдение требований, установленных приказом № 61н</vt:lpstr>
      <vt:lpstr>Предлагаемая модель взаимодействия  (ПРИКАЗ № 61н)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методологии бухгалтерского учета  государственных финансов в 2016 – 2017 годах</dc:title>
  <dc:creator>Светлана</dc:creator>
  <cp:lastModifiedBy>Татьяна Фетисова</cp:lastModifiedBy>
  <cp:revision>3215</cp:revision>
  <cp:lastPrinted>2021-12-07T07:10:00Z</cp:lastPrinted>
  <dcterms:created xsi:type="dcterms:W3CDTF">2016-11-22T03:13:06Z</dcterms:created>
  <dcterms:modified xsi:type="dcterms:W3CDTF">2023-06-26T10:02:13Z</dcterms:modified>
</cp:coreProperties>
</file>