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6" r:id="rId3"/>
    <p:sldMasterId id="2147483694" r:id="rId4"/>
    <p:sldMasterId id="2147483700" r:id="rId5"/>
    <p:sldMasterId id="2147483706" r:id="rId6"/>
    <p:sldMasterId id="2147483712" r:id="rId7"/>
    <p:sldMasterId id="2147483820" r:id="rId8"/>
    <p:sldMasterId id="2147483862" r:id="rId9"/>
  </p:sldMasterIdLst>
  <p:notesMasterIdLst>
    <p:notesMasterId r:id="rId115"/>
  </p:notesMasterIdLst>
  <p:handoutMasterIdLst>
    <p:handoutMasterId r:id="rId116"/>
  </p:handoutMasterIdLst>
  <p:sldIdLst>
    <p:sldId id="2389" r:id="rId10"/>
    <p:sldId id="2023" r:id="rId11"/>
    <p:sldId id="1899" r:id="rId12"/>
    <p:sldId id="1898" r:id="rId13"/>
    <p:sldId id="1915" r:id="rId14"/>
    <p:sldId id="1920" r:id="rId15"/>
    <p:sldId id="1914" r:id="rId16"/>
    <p:sldId id="1892" r:id="rId17"/>
    <p:sldId id="1843" r:id="rId18"/>
    <p:sldId id="1894" r:id="rId19"/>
    <p:sldId id="1839" r:id="rId20"/>
    <p:sldId id="1840" r:id="rId21"/>
    <p:sldId id="1847" r:id="rId22"/>
    <p:sldId id="1802" r:id="rId23"/>
    <p:sldId id="2026" r:id="rId24"/>
    <p:sldId id="1803" r:id="rId25"/>
    <p:sldId id="1844" r:id="rId26"/>
    <p:sldId id="1836" r:id="rId27"/>
    <p:sldId id="2351" r:id="rId28"/>
    <p:sldId id="2352" r:id="rId29"/>
    <p:sldId id="2353" r:id="rId30"/>
    <p:sldId id="2354" r:id="rId31"/>
    <p:sldId id="1900" r:id="rId32"/>
    <p:sldId id="1902" r:id="rId33"/>
    <p:sldId id="1804" r:id="rId34"/>
    <p:sldId id="1916" r:id="rId35"/>
    <p:sldId id="1798" r:id="rId36"/>
    <p:sldId id="1799" r:id="rId37"/>
    <p:sldId id="1917" r:id="rId38"/>
    <p:sldId id="1918" r:id="rId39"/>
    <p:sldId id="1919" r:id="rId40"/>
    <p:sldId id="1795" r:id="rId41"/>
    <p:sldId id="1947" r:id="rId42"/>
    <p:sldId id="1857" r:id="rId43"/>
    <p:sldId id="2391" r:id="rId44"/>
    <p:sldId id="1941" r:id="rId45"/>
    <p:sldId id="1942" r:id="rId46"/>
    <p:sldId id="1863" r:id="rId47"/>
    <p:sldId id="1913" r:id="rId48"/>
    <p:sldId id="1762" r:id="rId49"/>
    <p:sldId id="1862" r:id="rId50"/>
    <p:sldId id="1945" r:id="rId51"/>
    <p:sldId id="1820" r:id="rId52"/>
    <p:sldId id="1921" r:id="rId53"/>
    <p:sldId id="1866" r:id="rId54"/>
    <p:sldId id="1925" r:id="rId55"/>
    <p:sldId id="1930" r:id="rId56"/>
    <p:sldId id="1926" r:id="rId57"/>
    <p:sldId id="1927" r:id="rId58"/>
    <p:sldId id="1870" r:id="rId59"/>
    <p:sldId id="2029" r:id="rId60"/>
    <p:sldId id="1929" r:id="rId61"/>
    <p:sldId id="1922" r:id="rId62"/>
    <p:sldId id="2030" r:id="rId63"/>
    <p:sldId id="1828" r:id="rId64"/>
    <p:sldId id="1834" r:id="rId65"/>
    <p:sldId id="2032" r:id="rId66"/>
    <p:sldId id="1878" r:id="rId67"/>
    <p:sldId id="1883" r:id="rId68"/>
    <p:sldId id="1881" r:id="rId69"/>
    <p:sldId id="1910" r:id="rId70"/>
    <p:sldId id="1939" r:id="rId71"/>
    <p:sldId id="1940" r:id="rId72"/>
    <p:sldId id="1909" r:id="rId73"/>
    <p:sldId id="1907" r:id="rId74"/>
    <p:sldId id="1937" r:id="rId75"/>
    <p:sldId id="1933" r:id="rId76"/>
    <p:sldId id="1934" r:id="rId77"/>
    <p:sldId id="2390" r:id="rId78"/>
    <p:sldId id="1951" r:id="rId79"/>
    <p:sldId id="2025" r:id="rId80"/>
    <p:sldId id="2355" r:id="rId81"/>
    <p:sldId id="2356" r:id="rId82"/>
    <p:sldId id="2357" r:id="rId83"/>
    <p:sldId id="2358" r:id="rId84"/>
    <p:sldId id="2359" r:id="rId85"/>
    <p:sldId id="2360" r:id="rId86"/>
    <p:sldId id="2361" r:id="rId87"/>
    <p:sldId id="2362" r:id="rId88"/>
    <p:sldId id="2363" r:id="rId89"/>
    <p:sldId id="2364" r:id="rId90"/>
    <p:sldId id="2365" r:id="rId91"/>
    <p:sldId id="2366" r:id="rId92"/>
    <p:sldId id="2367" r:id="rId93"/>
    <p:sldId id="2368" r:id="rId94"/>
    <p:sldId id="2369" r:id="rId95"/>
    <p:sldId id="2370" r:id="rId96"/>
    <p:sldId id="2371" r:id="rId97"/>
    <p:sldId id="2372" r:id="rId98"/>
    <p:sldId id="2373" r:id="rId99"/>
    <p:sldId id="2374" r:id="rId100"/>
    <p:sldId id="2375" r:id="rId101"/>
    <p:sldId id="2376" r:id="rId102"/>
    <p:sldId id="2377" r:id="rId103"/>
    <p:sldId id="2378" r:id="rId104"/>
    <p:sldId id="2379" r:id="rId105"/>
    <p:sldId id="2380" r:id="rId106"/>
    <p:sldId id="2381" r:id="rId107"/>
    <p:sldId id="2382" r:id="rId108"/>
    <p:sldId id="2383" r:id="rId109"/>
    <p:sldId id="2384" r:id="rId110"/>
    <p:sldId id="2385" r:id="rId111"/>
    <p:sldId id="2387" r:id="rId112"/>
    <p:sldId id="2388" r:id="rId113"/>
    <p:sldId id="2392" r:id="rId114"/>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ий Фетисов" initials="ДФ"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CC"/>
    <a:srgbClr val="FFFF66"/>
    <a:srgbClr val="CCFFCC"/>
    <a:srgbClr val="FFFFFF"/>
    <a:srgbClr val="FFCCFF"/>
    <a:srgbClr val="CCFFFF"/>
    <a:srgbClr val="FFFF99"/>
    <a:srgbClr val="353535"/>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7" autoAdjust="0"/>
    <p:restoredTop sz="89418" autoAdjust="0"/>
  </p:normalViewPr>
  <p:slideViewPr>
    <p:cSldViewPr>
      <p:cViewPr varScale="1">
        <p:scale>
          <a:sx n="70" d="100"/>
          <a:sy n="70" d="100"/>
        </p:scale>
        <p:origin x="-78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362"/>
    </p:cViewPr>
  </p:sorterViewPr>
  <p:notesViewPr>
    <p:cSldViewPr>
      <p:cViewPr varScale="1">
        <p:scale>
          <a:sx n="54" d="100"/>
          <a:sy n="54" d="100"/>
        </p:scale>
        <p:origin x="289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commentAuthors" Target="commentAuthor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notesMaster" Target="notesMasters/notesMaster1.xml"/></Relationships>
</file>

<file path=ppt/diagrams/_rels/data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2.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2.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8939B-63E1-4E6C-9284-F815056B5495}" type="doc">
      <dgm:prSet loTypeId="urn:microsoft.com/office/officeart/2008/layout/NameandTitleOrganizationalChart" loCatId="hierarchy" qsTypeId="urn:microsoft.com/office/officeart/2005/8/quickstyle/simple3" qsCatId="simple" csTypeId="urn:microsoft.com/office/officeart/2005/8/colors/colorful2" csCatId="colorful" phldr="1"/>
      <dgm:spPr/>
      <dgm:t>
        <a:bodyPr/>
        <a:lstStyle/>
        <a:p>
          <a:endParaRPr lang="ru-RU"/>
        </a:p>
      </dgm:t>
    </dgm:pt>
    <dgm:pt modelId="{7F894013-1C8D-448C-82F0-8DD87A5D1F4C}">
      <dgm:prSet phldrT="[Текст]"/>
      <dgm:spPr>
        <a:ln w="38100">
          <a:solidFill>
            <a:srgbClr val="0070C0"/>
          </a:solidFill>
        </a:ln>
        <a:effectLst>
          <a:outerShdw blurRad="50800" dist="38100" dir="2700000" algn="tl" rotWithShape="0">
            <a:prstClr val="black">
              <a:alpha val="40000"/>
            </a:prstClr>
          </a:outerShdw>
        </a:effectLst>
      </dgm:spPr>
      <dgm:t>
        <a:bodyPr/>
        <a:lstStyle/>
        <a:p>
          <a:r>
            <a:rPr lang="ru-RU" dirty="0" smtClean="0"/>
            <a:t>Учетная политика</a:t>
          </a:r>
          <a:endParaRPr lang="ru-RU" dirty="0"/>
        </a:p>
      </dgm:t>
    </dgm:pt>
    <dgm:pt modelId="{B5636A8D-F958-46CA-B619-281D35BDA1DE}" type="parTrans" cxnId="{5657C4C3-1154-4A71-921E-D622DFF50D0A}">
      <dgm:prSet/>
      <dgm:spPr/>
      <dgm:t>
        <a:bodyPr/>
        <a:lstStyle/>
        <a:p>
          <a:endParaRPr lang="ru-RU"/>
        </a:p>
      </dgm:t>
    </dgm:pt>
    <dgm:pt modelId="{7DB5D2B1-33A6-4567-8161-CFEB81F6A986}" type="sibTrans" cxnId="{5657C4C3-1154-4A71-921E-D622DFF50D0A}">
      <dgm:prSet/>
      <dgm:spPr/>
      <dgm:t>
        <a:bodyPr/>
        <a:lstStyle/>
        <a:p>
          <a:endParaRPr lang="ru-RU"/>
        </a:p>
      </dgm:t>
    </dgm:pt>
    <dgm:pt modelId="{B16BAEE7-68C3-42A0-A058-1C6A0CFE025B}" type="asst">
      <dgm:prSet phldrT="[Текст]"/>
      <dgm:spPr>
        <a:ln w="38100"/>
      </dgm:spPr>
      <dgm:t>
        <a:bodyPr/>
        <a:lstStyle/>
        <a:p>
          <a:r>
            <a:rPr lang="ru-RU" dirty="0" smtClean="0"/>
            <a:t>Совокупность принятых актами субъекта учета способов</a:t>
          </a:r>
          <a:endParaRPr lang="ru-RU" dirty="0"/>
        </a:p>
      </dgm:t>
    </dgm:pt>
    <dgm:pt modelId="{FE8E73DF-00BA-4E43-BDA7-F9C74C4A540D}" type="parTrans" cxnId="{91C383F2-F50C-4554-A72D-E14173616647}">
      <dgm:prSet/>
      <dgm:spPr/>
      <dgm:t>
        <a:bodyPr/>
        <a:lstStyle/>
        <a:p>
          <a:endParaRPr lang="ru-RU"/>
        </a:p>
      </dgm:t>
    </dgm:pt>
    <dgm:pt modelId="{38787A30-801B-490B-9751-478C9C332699}" type="sibTrans" cxnId="{91C383F2-F50C-4554-A72D-E14173616647}">
      <dgm:prSet/>
      <dgm:spPr>
        <a:ln>
          <a:solidFill>
            <a:schemeClr val="accent2">
              <a:lumMod val="60000"/>
              <a:lumOff val="40000"/>
            </a:schemeClr>
          </a:solidFill>
        </a:ln>
      </dgm:spPr>
      <dgm:t>
        <a:bodyPr/>
        <a:lstStyle/>
        <a:p>
          <a:endParaRPr lang="ru-RU"/>
        </a:p>
      </dgm:t>
    </dgm:pt>
    <dgm:pt modelId="{3FC8263D-5E86-42F3-856B-696A576CB8E0}">
      <dgm:prSet phldrT="[Текст]"/>
      <dgm:spPr>
        <a:ln>
          <a:solidFill>
            <a:schemeClr val="accent2">
              <a:lumMod val="60000"/>
              <a:lumOff val="40000"/>
            </a:schemeClr>
          </a:solidFill>
        </a:ln>
      </dgm:spPr>
      <dgm:t>
        <a:bodyPr/>
        <a:lstStyle/>
        <a:p>
          <a:r>
            <a:rPr lang="ru-RU" dirty="0" smtClean="0"/>
            <a:t>Принципов</a:t>
          </a:r>
          <a:endParaRPr lang="ru-RU" dirty="0"/>
        </a:p>
      </dgm:t>
    </dgm:pt>
    <dgm:pt modelId="{C428F850-686E-416C-990F-31B1822F8BC3}" type="parTrans" cxnId="{9F04E74E-5C4D-48BB-A38F-3B9897C12153}">
      <dgm:prSet/>
      <dgm:spPr/>
      <dgm:t>
        <a:bodyPr/>
        <a:lstStyle/>
        <a:p>
          <a:endParaRPr lang="ru-RU"/>
        </a:p>
      </dgm:t>
    </dgm:pt>
    <dgm:pt modelId="{5E9CA718-4154-49D3-A0B3-13C3116383A5}" type="sibTrans" cxnId="{9F04E74E-5C4D-48BB-A38F-3B9897C12153}">
      <dgm:prSet/>
      <dgm:spPr/>
      <dgm:t>
        <a:bodyPr/>
        <a:lstStyle/>
        <a:p>
          <a:endParaRPr lang="ru-RU"/>
        </a:p>
      </dgm:t>
    </dgm:pt>
    <dgm:pt modelId="{023AFE66-DA3F-4D7A-A3D8-16F3F64D2BC8}">
      <dgm:prSet phldrT="[Текст]"/>
      <dgm:spPr>
        <a:ln>
          <a:solidFill>
            <a:schemeClr val="accent6">
              <a:lumMod val="75000"/>
            </a:schemeClr>
          </a:solidFill>
        </a:ln>
      </dgm:spPr>
      <dgm:t>
        <a:bodyPr/>
        <a:lstStyle/>
        <a:p>
          <a:r>
            <a:rPr lang="ru-RU" dirty="0" smtClean="0"/>
            <a:t>Методов</a:t>
          </a:r>
          <a:endParaRPr lang="ru-RU" dirty="0"/>
        </a:p>
      </dgm:t>
    </dgm:pt>
    <dgm:pt modelId="{05D8DB73-796E-4BA4-9031-3123B6550623}" type="parTrans" cxnId="{D4D2B946-9162-40B0-9FDB-2F573B11FB07}">
      <dgm:prSet/>
      <dgm:spPr/>
      <dgm:t>
        <a:bodyPr/>
        <a:lstStyle/>
        <a:p>
          <a:endParaRPr lang="ru-RU"/>
        </a:p>
      </dgm:t>
    </dgm:pt>
    <dgm:pt modelId="{233C0A64-D073-4397-A9B2-6D7755D42774}" type="sibTrans" cxnId="{D4D2B946-9162-40B0-9FDB-2F573B11FB07}">
      <dgm:prSet/>
      <dgm:spPr/>
      <dgm:t>
        <a:bodyPr/>
        <a:lstStyle/>
        <a:p>
          <a:endParaRPr lang="ru-RU"/>
        </a:p>
      </dgm:t>
    </dgm:pt>
    <dgm:pt modelId="{9E0D4253-70F5-473D-AB40-733532352C99}">
      <dgm:prSet phldrT="[Текст]"/>
      <dgm:spPr>
        <a:ln>
          <a:solidFill>
            <a:schemeClr val="accent3">
              <a:lumMod val="60000"/>
              <a:lumOff val="40000"/>
            </a:schemeClr>
          </a:solidFill>
        </a:ln>
      </dgm:spPr>
      <dgm:t>
        <a:bodyPr/>
        <a:lstStyle/>
        <a:p>
          <a:r>
            <a:rPr lang="ru-RU" dirty="0" smtClean="0"/>
            <a:t>Правил</a:t>
          </a:r>
          <a:endParaRPr lang="ru-RU" dirty="0"/>
        </a:p>
      </dgm:t>
    </dgm:pt>
    <dgm:pt modelId="{7BA7F077-1753-47DA-B353-30E2F84E3B75}" type="parTrans" cxnId="{910F1E1F-F15E-431A-BF3E-27DCD7129533}">
      <dgm:prSet/>
      <dgm:spPr/>
      <dgm:t>
        <a:bodyPr/>
        <a:lstStyle/>
        <a:p>
          <a:endParaRPr lang="ru-RU"/>
        </a:p>
      </dgm:t>
    </dgm:pt>
    <dgm:pt modelId="{62A70AA5-C288-4A33-BB49-DE6C3AB6BE6F}" type="sibTrans" cxnId="{910F1E1F-F15E-431A-BF3E-27DCD7129533}">
      <dgm:prSet/>
      <dgm:spPr>
        <a:ln>
          <a:solidFill>
            <a:srgbClr val="92D050"/>
          </a:solidFill>
        </a:ln>
      </dgm:spPr>
      <dgm:t>
        <a:bodyPr/>
        <a:lstStyle/>
        <a:p>
          <a:endParaRPr lang="ru-RU"/>
        </a:p>
      </dgm:t>
    </dgm:pt>
    <dgm:pt modelId="{A66AA790-12B2-48F4-B4C6-C1BB4B7C7885}" type="pres">
      <dgm:prSet presAssocID="{F3C8939B-63E1-4E6C-9284-F815056B5495}" presName="hierChild1" presStyleCnt="0">
        <dgm:presLayoutVars>
          <dgm:orgChart val="1"/>
          <dgm:chPref val="1"/>
          <dgm:dir/>
          <dgm:animOne val="branch"/>
          <dgm:animLvl val="lvl"/>
          <dgm:resizeHandles/>
        </dgm:presLayoutVars>
      </dgm:prSet>
      <dgm:spPr/>
      <dgm:t>
        <a:bodyPr/>
        <a:lstStyle/>
        <a:p>
          <a:endParaRPr lang="ru-RU"/>
        </a:p>
      </dgm:t>
    </dgm:pt>
    <dgm:pt modelId="{DDECC6DE-1D37-4DA0-A097-55D773FACEEB}" type="pres">
      <dgm:prSet presAssocID="{7F894013-1C8D-448C-82F0-8DD87A5D1F4C}" presName="hierRoot1" presStyleCnt="0">
        <dgm:presLayoutVars>
          <dgm:hierBranch val="init"/>
        </dgm:presLayoutVars>
      </dgm:prSet>
      <dgm:spPr/>
    </dgm:pt>
    <dgm:pt modelId="{8B8C0679-E4FF-448D-9420-6328F32A4EC4}" type="pres">
      <dgm:prSet presAssocID="{7F894013-1C8D-448C-82F0-8DD87A5D1F4C}" presName="rootComposite1" presStyleCnt="0"/>
      <dgm:spPr/>
    </dgm:pt>
    <dgm:pt modelId="{B7D4C9C8-54E0-4D7C-8EDF-260D47A685C6}" type="pres">
      <dgm:prSet presAssocID="{7F894013-1C8D-448C-82F0-8DD87A5D1F4C}" presName="rootText1" presStyleLbl="node0" presStyleIdx="0" presStyleCnt="1" custScaleX="172282">
        <dgm:presLayoutVars>
          <dgm:chMax/>
          <dgm:chPref val="3"/>
        </dgm:presLayoutVars>
      </dgm:prSet>
      <dgm:spPr/>
      <dgm:t>
        <a:bodyPr/>
        <a:lstStyle/>
        <a:p>
          <a:endParaRPr lang="ru-RU"/>
        </a:p>
      </dgm:t>
    </dgm:pt>
    <dgm:pt modelId="{DD8BA774-9826-4545-9B46-CFEA6F11D51C}" type="pres">
      <dgm:prSet presAssocID="{7F894013-1C8D-448C-82F0-8DD87A5D1F4C}" presName="titleText1" presStyleLbl="fgAcc0" presStyleIdx="0" presStyleCnt="1">
        <dgm:presLayoutVars>
          <dgm:chMax val="0"/>
          <dgm:chPref val="0"/>
        </dgm:presLayoutVars>
      </dgm:prSet>
      <dgm:spPr/>
      <dgm:t>
        <a:bodyPr/>
        <a:lstStyle/>
        <a:p>
          <a:endParaRPr lang="ru-RU"/>
        </a:p>
      </dgm:t>
    </dgm:pt>
    <dgm:pt modelId="{3BD826FC-0BE5-4B01-AAB5-55A37CBA142F}" type="pres">
      <dgm:prSet presAssocID="{7F894013-1C8D-448C-82F0-8DD87A5D1F4C}" presName="rootConnector1" presStyleLbl="node1" presStyleIdx="0" presStyleCnt="3"/>
      <dgm:spPr/>
      <dgm:t>
        <a:bodyPr/>
        <a:lstStyle/>
        <a:p>
          <a:endParaRPr lang="ru-RU"/>
        </a:p>
      </dgm:t>
    </dgm:pt>
    <dgm:pt modelId="{67864390-7CCB-4133-8B16-AD0247BF7112}" type="pres">
      <dgm:prSet presAssocID="{7F894013-1C8D-448C-82F0-8DD87A5D1F4C}" presName="hierChild2" presStyleCnt="0"/>
      <dgm:spPr/>
    </dgm:pt>
    <dgm:pt modelId="{C8740166-B3AA-4209-9730-A4A2CD00FF36}" type="pres">
      <dgm:prSet presAssocID="{C428F850-686E-416C-990F-31B1822F8BC3}" presName="Name37" presStyleLbl="parChTrans1D2" presStyleIdx="0" presStyleCnt="4"/>
      <dgm:spPr/>
      <dgm:t>
        <a:bodyPr/>
        <a:lstStyle/>
        <a:p>
          <a:endParaRPr lang="ru-RU"/>
        </a:p>
      </dgm:t>
    </dgm:pt>
    <dgm:pt modelId="{FAF85821-408F-4464-A4C0-8675C21993FA}" type="pres">
      <dgm:prSet presAssocID="{3FC8263D-5E86-42F3-856B-696A576CB8E0}" presName="hierRoot2" presStyleCnt="0">
        <dgm:presLayoutVars>
          <dgm:hierBranch val="init"/>
        </dgm:presLayoutVars>
      </dgm:prSet>
      <dgm:spPr/>
    </dgm:pt>
    <dgm:pt modelId="{82C8EAB7-16D0-4B66-9591-CDA30A7CE41E}" type="pres">
      <dgm:prSet presAssocID="{3FC8263D-5E86-42F3-856B-696A576CB8E0}" presName="rootComposite" presStyleCnt="0"/>
      <dgm:spPr/>
    </dgm:pt>
    <dgm:pt modelId="{AE2996E7-A867-4096-8AB3-3AAA46AB567C}" type="pres">
      <dgm:prSet presAssocID="{3FC8263D-5E86-42F3-856B-696A576CB8E0}" presName="rootText" presStyleLbl="node1" presStyleIdx="0" presStyleCnt="3">
        <dgm:presLayoutVars>
          <dgm:chMax/>
          <dgm:chPref val="3"/>
        </dgm:presLayoutVars>
      </dgm:prSet>
      <dgm:spPr/>
      <dgm:t>
        <a:bodyPr/>
        <a:lstStyle/>
        <a:p>
          <a:endParaRPr lang="ru-RU"/>
        </a:p>
      </dgm:t>
    </dgm:pt>
    <dgm:pt modelId="{143E8583-F89C-4780-A10C-777F48ADB479}" type="pres">
      <dgm:prSet presAssocID="{3FC8263D-5E86-42F3-856B-696A576CB8E0}" presName="titleText2" presStyleLbl="fgAcc1" presStyleIdx="0" presStyleCnt="3">
        <dgm:presLayoutVars>
          <dgm:chMax val="0"/>
          <dgm:chPref val="0"/>
        </dgm:presLayoutVars>
      </dgm:prSet>
      <dgm:spPr/>
      <dgm:t>
        <a:bodyPr/>
        <a:lstStyle/>
        <a:p>
          <a:endParaRPr lang="ru-RU"/>
        </a:p>
      </dgm:t>
    </dgm:pt>
    <dgm:pt modelId="{D215D11C-B52C-4EA5-A04A-A8E9419AC7B8}" type="pres">
      <dgm:prSet presAssocID="{3FC8263D-5E86-42F3-856B-696A576CB8E0}" presName="rootConnector" presStyleLbl="node2" presStyleIdx="0" presStyleCnt="0"/>
      <dgm:spPr/>
      <dgm:t>
        <a:bodyPr/>
        <a:lstStyle/>
        <a:p>
          <a:endParaRPr lang="ru-RU"/>
        </a:p>
      </dgm:t>
    </dgm:pt>
    <dgm:pt modelId="{1B54EF6D-F82C-40AE-A046-114C7DC3048B}" type="pres">
      <dgm:prSet presAssocID="{3FC8263D-5E86-42F3-856B-696A576CB8E0}" presName="hierChild4" presStyleCnt="0"/>
      <dgm:spPr/>
    </dgm:pt>
    <dgm:pt modelId="{61BA107D-9921-4118-AE5E-EC64CAC0F033}" type="pres">
      <dgm:prSet presAssocID="{3FC8263D-5E86-42F3-856B-696A576CB8E0}" presName="hierChild5" presStyleCnt="0"/>
      <dgm:spPr/>
    </dgm:pt>
    <dgm:pt modelId="{EBC743E0-B1D6-4C99-92EC-BBD4B1993502}" type="pres">
      <dgm:prSet presAssocID="{05D8DB73-796E-4BA4-9031-3123B6550623}" presName="Name37" presStyleLbl="parChTrans1D2" presStyleIdx="1" presStyleCnt="4"/>
      <dgm:spPr/>
      <dgm:t>
        <a:bodyPr/>
        <a:lstStyle/>
        <a:p>
          <a:endParaRPr lang="ru-RU"/>
        </a:p>
      </dgm:t>
    </dgm:pt>
    <dgm:pt modelId="{675D0DB4-0393-4C64-BFC9-4E1C7BC1B18C}" type="pres">
      <dgm:prSet presAssocID="{023AFE66-DA3F-4D7A-A3D8-16F3F64D2BC8}" presName="hierRoot2" presStyleCnt="0">
        <dgm:presLayoutVars>
          <dgm:hierBranch val="init"/>
        </dgm:presLayoutVars>
      </dgm:prSet>
      <dgm:spPr/>
    </dgm:pt>
    <dgm:pt modelId="{47D783C8-989F-43D2-854C-E90AB76A2E92}" type="pres">
      <dgm:prSet presAssocID="{023AFE66-DA3F-4D7A-A3D8-16F3F64D2BC8}" presName="rootComposite" presStyleCnt="0"/>
      <dgm:spPr/>
    </dgm:pt>
    <dgm:pt modelId="{12BA0D99-9551-475F-874A-DF9104BFD28E}" type="pres">
      <dgm:prSet presAssocID="{023AFE66-DA3F-4D7A-A3D8-16F3F64D2BC8}" presName="rootText" presStyleLbl="node1" presStyleIdx="1" presStyleCnt="3">
        <dgm:presLayoutVars>
          <dgm:chMax/>
          <dgm:chPref val="3"/>
        </dgm:presLayoutVars>
      </dgm:prSet>
      <dgm:spPr/>
      <dgm:t>
        <a:bodyPr/>
        <a:lstStyle/>
        <a:p>
          <a:endParaRPr lang="ru-RU"/>
        </a:p>
      </dgm:t>
    </dgm:pt>
    <dgm:pt modelId="{BFE834F5-9E02-420A-A941-EB19FE8D5AF8}" type="pres">
      <dgm:prSet presAssocID="{023AFE66-DA3F-4D7A-A3D8-16F3F64D2BC8}" presName="titleText2" presStyleLbl="fgAcc1" presStyleIdx="1" presStyleCnt="3">
        <dgm:presLayoutVars>
          <dgm:chMax val="0"/>
          <dgm:chPref val="0"/>
        </dgm:presLayoutVars>
      </dgm:prSet>
      <dgm:spPr/>
      <dgm:t>
        <a:bodyPr/>
        <a:lstStyle/>
        <a:p>
          <a:endParaRPr lang="ru-RU"/>
        </a:p>
      </dgm:t>
    </dgm:pt>
    <dgm:pt modelId="{1F14E1D5-D860-478E-8DBE-F9137FBEC48B}" type="pres">
      <dgm:prSet presAssocID="{023AFE66-DA3F-4D7A-A3D8-16F3F64D2BC8}" presName="rootConnector" presStyleLbl="node2" presStyleIdx="0" presStyleCnt="0"/>
      <dgm:spPr/>
      <dgm:t>
        <a:bodyPr/>
        <a:lstStyle/>
        <a:p>
          <a:endParaRPr lang="ru-RU"/>
        </a:p>
      </dgm:t>
    </dgm:pt>
    <dgm:pt modelId="{83B43214-1D6D-4365-BECF-09BC58CA4A70}" type="pres">
      <dgm:prSet presAssocID="{023AFE66-DA3F-4D7A-A3D8-16F3F64D2BC8}" presName="hierChild4" presStyleCnt="0"/>
      <dgm:spPr/>
    </dgm:pt>
    <dgm:pt modelId="{E3D6AF4F-A4D7-48AB-AC45-DD99A6C490E3}" type="pres">
      <dgm:prSet presAssocID="{023AFE66-DA3F-4D7A-A3D8-16F3F64D2BC8}" presName="hierChild5" presStyleCnt="0"/>
      <dgm:spPr/>
    </dgm:pt>
    <dgm:pt modelId="{A8363EB4-D98B-4D81-8D73-BB22AB2ABD3D}" type="pres">
      <dgm:prSet presAssocID="{7BA7F077-1753-47DA-B353-30E2F84E3B75}" presName="Name37" presStyleLbl="parChTrans1D2" presStyleIdx="2" presStyleCnt="4"/>
      <dgm:spPr/>
      <dgm:t>
        <a:bodyPr/>
        <a:lstStyle/>
        <a:p>
          <a:endParaRPr lang="ru-RU"/>
        </a:p>
      </dgm:t>
    </dgm:pt>
    <dgm:pt modelId="{E98C9A7A-2F26-4368-ABBA-600F91594ED1}" type="pres">
      <dgm:prSet presAssocID="{9E0D4253-70F5-473D-AB40-733532352C99}" presName="hierRoot2" presStyleCnt="0">
        <dgm:presLayoutVars>
          <dgm:hierBranch val="init"/>
        </dgm:presLayoutVars>
      </dgm:prSet>
      <dgm:spPr/>
    </dgm:pt>
    <dgm:pt modelId="{69460507-E2AF-4CB1-AAE4-A4334857F6CF}" type="pres">
      <dgm:prSet presAssocID="{9E0D4253-70F5-473D-AB40-733532352C99}" presName="rootComposite" presStyleCnt="0"/>
      <dgm:spPr/>
    </dgm:pt>
    <dgm:pt modelId="{074C05B7-F208-449D-BAD6-0C7CAED462FC}" type="pres">
      <dgm:prSet presAssocID="{9E0D4253-70F5-473D-AB40-733532352C99}" presName="rootText" presStyleLbl="node1" presStyleIdx="2" presStyleCnt="3">
        <dgm:presLayoutVars>
          <dgm:chMax/>
          <dgm:chPref val="3"/>
        </dgm:presLayoutVars>
      </dgm:prSet>
      <dgm:spPr/>
      <dgm:t>
        <a:bodyPr/>
        <a:lstStyle/>
        <a:p>
          <a:endParaRPr lang="ru-RU"/>
        </a:p>
      </dgm:t>
    </dgm:pt>
    <dgm:pt modelId="{3D37F57A-10C1-4F09-8079-3DB434979936}" type="pres">
      <dgm:prSet presAssocID="{9E0D4253-70F5-473D-AB40-733532352C99}" presName="titleText2" presStyleLbl="fgAcc1" presStyleIdx="2" presStyleCnt="3">
        <dgm:presLayoutVars>
          <dgm:chMax val="0"/>
          <dgm:chPref val="0"/>
        </dgm:presLayoutVars>
      </dgm:prSet>
      <dgm:spPr/>
      <dgm:t>
        <a:bodyPr/>
        <a:lstStyle/>
        <a:p>
          <a:endParaRPr lang="ru-RU"/>
        </a:p>
      </dgm:t>
    </dgm:pt>
    <dgm:pt modelId="{5A36AB0C-3537-44AC-87FB-2C7F777BF41E}" type="pres">
      <dgm:prSet presAssocID="{9E0D4253-70F5-473D-AB40-733532352C99}" presName="rootConnector" presStyleLbl="node2" presStyleIdx="0" presStyleCnt="0"/>
      <dgm:spPr/>
      <dgm:t>
        <a:bodyPr/>
        <a:lstStyle/>
        <a:p>
          <a:endParaRPr lang="ru-RU"/>
        </a:p>
      </dgm:t>
    </dgm:pt>
    <dgm:pt modelId="{CBE8821B-0857-4B25-8ECC-1EA15F525F51}" type="pres">
      <dgm:prSet presAssocID="{9E0D4253-70F5-473D-AB40-733532352C99}" presName="hierChild4" presStyleCnt="0"/>
      <dgm:spPr/>
    </dgm:pt>
    <dgm:pt modelId="{770D2651-3D46-49AA-9C43-CB8F2050018D}" type="pres">
      <dgm:prSet presAssocID="{9E0D4253-70F5-473D-AB40-733532352C99}" presName="hierChild5" presStyleCnt="0"/>
      <dgm:spPr/>
    </dgm:pt>
    <dgm:pt modelId="{7A55A119-7E45-40F0-B0FC-9C94899A742B}" type="pres">
      <dgm:prSet presAssocID="{7F894013-1C8D-448C-82F0-8DD87A5D1F4C}" presName="hierChild3" presStyleCnt="0"/>
      <dgm:spPr/>
    </dgm:pt>
    <dgm:pt modelId="{3DB33FED-907E-433C-A07F-193894F696D3}" type="pres">
      <dgm:prSet presAssocID="{FE8E73DF-00BA-4E43-BDA7-F9C74C4A540D}" presName="Name96" presStyleLbl="parChTrans1D2" presStyleIdx="3" presStyleCnt="4"/>
      <dgm:spPr/>
      <dgm:t>
        <a:bodyPr/>
        <a:lstStyle/>
        <a:p>
          <a:endParaRPr lang="ru-RU"/>
        </a:p>
      </dgm:t>
    </dgm:pt>
    <dgm:pt modelId="{93F595DA-40BB-4735-84DE-E8D7C6E83FE3}" type="pres">
      <dgm:prSet presAssocID="{B16BAEE7-68C3-42A0-A058-1C6A0CFE025B}" presName="hierRoot3" presStyleCnt="0">
        <dgm:presLayoutVars>
          <dgm:hierBranch val="init"/>
        </dgm:presLayoutVars>
      </dgm:prSet>
      <dgm:spPr/>
    </dgm:pt>
    <dgm:pt modelId="{397D8559-E777-43A5-971D-501B70809405}" type="pres">
      <dgm:prSet presAssocID="{B16BAEE7-68C3-42A0-A058-1C6A0CFE025B}" presName="rootComposite3" presStyleCnt="0"/>
      <dgm:spPr/>
    </dgm:pt>
    <dgm:pt modelId="{42AE1A3F-5083-4691-AC71-75F39F81BA0D}" type="pres">
      <dgm:prSet presAssocID="{B16BAEE7-68C3-42A0-A058-1C6A0CFE025B}" presName="rootText3" presStyleLbl="asst1" presStyleIdx="0" presStyleCnt="1" custScaleX="323899" custLinFactNeighborX="78906" custLinFactNeighborY="-3789">
        <dgm:presLayoutVars>
          <dgm:chPref val="3"/>
        </dgm:presLayoutVars>
      </dgm:prSet>
      <dgm:spPr/>
      <dgm:t>
        <a:bodyPr/>
        <a:lstStyle/>
        <a:p>
          <a:endParaRPr lang="ru-RU"/>
        </a:p>
      </dgm:t>
    </dgm:pt>
    <dgm:pt modelId="{D1F3034C-D256-4AE9-AEE2-EFC4AE55720C}" type="pres">
      <dgm:prSet presAssocID="{B16BAEE7-68C3-42A0-A058-1C6A0CFE025B}" presName="titleText3" presStyleLbl="fgAcc2" presStyleIdx="0" presStyleCnt="1" custLinFactNeighborX="63423" custLinFactNeighborY="5466">
        <dgm:presLayoutVars>
          <dgm:chMax val="0"/>
          <dgm:chPref val="0"/>
        </dgm:presLayoutVars>
      </dgm:prSet>
      <dgm:spPr/>
      <dgm:t>
        <a:bodyPr/>
        <a:lstStyle/>
        <a:p>
          <a:endParaRPr lang="ru-RU"/>
        </a:p>
      </dgm:t>
    </dgm:pt>
    <dgm:pt modelId="{501778B4-A8D3-470D-87C5-D032488910D9}" type="pres">
      <dgm:prSet presAssocID="{B16BAEE7-68C3-42A0-A058-1C6A0CFE025B}" presName="rootConnector3" presStyleLbl="asst1" presStyleIdx="0" presStyleCnt="1"/>
      <dgm:spPr/>
      <dgm:t>
        <a:bodyPr/>
        <a:lstStyle/>
        <a:p>
          <a:endParaRPr lang="ru-RU"/>
        </a:p>
      </dgm:t>
    </dgm:pt>
    <dgm:pt modelId="{A81C9A87-1392-4FF2-B4DD-FC45412DAAA1}" type="pres">
      <dgm:prSet presAssocID="{B16BAEE7-68C3-42A0-A058-1C6A0CFE025B}" presName="hierChild6" presStyleCnt="0"/>
      <dgm:spPr/>
    </dgm:pt>
    <dgm:pt modelId="{A02FFCC7-94D2-4C1E-A013-763FD4279AE0}" type="pres">
      <dgm:prSet presAssocID="{B16BAEE7-68C3-42A0-A058-1C6A0CFE025B}" presName="hierChild7" presStyleCnt="0"/>
      <dgm:spPr/>
    </dgm:pt>
  </dgm:ptLst>
  <dgm:cxnLst>
    <dgm:cxn modelId="{946122B1-8CAF-4174-98C6-955713BE6103}" type="presOf" srcId="{B16BAEE7-68C3-42A0-A058-1C6A0CFE025B}" destId="{501778B4-A8D3-470D-87C5-D032488910D9}" srcOrd="1" destOrd="0" presId="urn:microsoft.com/office/officeart/2008/layout/NameandTitleOrganizationalChart"/>
    <dgm:cxn modelId="{E24062A8-E75E-46CC-88C9-A42F9807D32C}" type="presOf" srcId="{62A70AA5-C288-4A33-BB49-DE6C3AB6BE6F}" destId="{3D37F57A-10C1-4F09-8079-3DB434979936}" srcOrd="0" destOrd="0" presId="urn:microsoft.com/office/officeart/2008/layout/NameandTitleOrganizationalChart"/>
    <dgm:cxn modelId="{91C383F2-F50C-4554-A72D-E14173616647}" srcId="{7F894013-1C8D-448C-82F0-8DD87A5D1F4C}" destId="{B16BAEE7-68C3-42A0-A058-1C6A0CFE025B}" srcOrd="0" destOrd="0" parTransId="{FE8E73DF-00BA-4E43-BDA7-F9C74C4A540D}" sibTransId="{38787A30-801B-490B-9751-478C9C332699}"/>
    <dgm:cxn modelId="{F16ED5D5-55EA-4D9E-A79B-B3DE1ACBCF13}" type="presOf" srcId="{7DB5D2B1-33A6-4567-8161-CFEB81F6A986}" destId="{DD8BA774-9826-4545-9B46-CFEA6F11D51C}" srcOrd="0" destOrd="0" presId="urn:microsoft.com/office/officeart/2008/layout/NameandTitleOrganizationalChart"/>
    <dgm:cxn modelId="{702983BE-DFF6-4F81-996D-DEEBA10E0B5A}" type="presOf" srcId="{3FC8263D-5E86-42F3-856B-696A576CB8E0}" destId="{AE2996E7-A867-4096-8AB3-3AAA46AB567C}" srcOrd="0" destOrd="0" presId="urn:microsoft.com/office/officeart/2008/layout/NameandTitleOrganizationalChart"/>
    <dgm:cxn modelId="{4983EAB1-D117-47B3-8964-EAB56157D341}" type="presOf" srcId="{FE8E73DF-00BA-4E43-BDA7-F9C74C4A540D}" destId="{3DB33FED-907E-433C-A07F-193894F696D3}" srcOrd="0" destOrd="0" presId="urn:microsoft.com/office/officeart/2008/layout/NameandTitleOrganizationalChart"/>
    <dgm:cxn modelId="{354EC7A1-F33D-4040-887D-56B3DB37BF6A}" type="presOf" srcId="{9E0D4253-70F5-473D-AB40-733532352C99}" destId="{5A36AB0C-3537-44AC-87FB-2C7F777BF41E}" srcOrd="1" destOrd="0" presId="urn:microsoft.com/office/officeart/2008/layout/NameandTitleOrganizationalChart"/>
    <dgm:cxn modelId="{F6023ECD-1731-46A3-8ED5-F897D0BCCE78}" type="presOf" srcId="{9E0D4253-70F5-473D-AB40-733532352C99}" destId="{074C05B7-F208-449D-BAD6-0C7CAED462FC}" srcOrd="0" destOrd="0" presId="urn:microsoft.com/office/officeart/2008/layout/NameandTitleOrganizationalChart"/>
    <dgm:cxn modelId="{A9918BC8-FF93-43D7-ACC6-A19C178E2FF4}" type="presOf" srcId="{F3C8939B-63E1-4E6C-9284-F815056B5495}" destId="{A66AA790-12B2-48F4-B4C6-C1BB4B7C7885}" srcOrd="0" destOrd="0" presId="urn:microsoft.com/office/officeart/2008/layout/NameandTitleOrganizationalChart"/>
    <dgm:cxn modelId="{5657C4C3-1154-4A71-921E-D622DFF50D0A}" srcId="{F3C8939B-63E1-4E6C-9284-F815056B5495}" destId="{7F894013-1C8D-448C-82F0-8DD87A5D1F4C}" srcOrd="0" destOrd="0" parTransId="{B5636A8D-F958-46CA-B619-281D35BDA1DE}" sibTransId="{7DB5D2B1-33A6-4567-8161-CFEB81F6A986}"/>
    <dgm:cxn modelId="{578A467C-8507-41B6-9A0B-468FB6038E7B}" type="presOf" srcId="{023AFE66-DA3F-4D7A-A3D8-16F3F64D2BC8}" destId="{12BA0D99-9551-475F-874A-DF9104BFD28E}" srcOrd="0" destOrd="0" presId="urn:microsoft.com/office/officeart/2008/layout/NameandTitleOrganizationalChart"/>
    <dgm:cxn modelId="{D4D2B946-9162-40B0-9FDB-2F573B11FB07}" srcId="{7F894013-1C8D-448C-82F0-8DD87A5D1F4C}" destId="{023AFE66-DA3F-4D7A-A3D8-16F3F64D2BC8}" srcOrd="2" destOrd="0" parTransId="{05D8DB73-796E-4BA4-9031-3123B6550623}" sibTransId="{233C0A64-D073-4397-A9B2-6D7755D42774}"/>
    <dgm:cxn modelId="{5539923B-21FD-410A-B4BE-E011C9A6AFC3}" type="presOf" srcId="{38787A30-801B-490B-9751-478C9C332699}" destId="{D1F3034C-D256-4AE9-AEE2-EFC4AE55720C}" srcOrd="0" destOrd="0" presId="urn:microsoft.com/office/officeart/2008/layout/NameandTitleOrganizationalChart"/>
    <dgm:cxn modelId="{598D5C8B-6B7D-4A18-8075-F5104BCFC4B6}" type="presOf" srcId="{B16BAEE7-68C3-42A0-A058-1C6A0CFE025B}" destId="{42AE1A3F-5083-4691-AC71-75F39F81BA0D}" srcOrd="0" destOrd="0" presId="urn:microsoft.com/office/officeart/2008/layout/NameandTitleOrganizationalChart"/>
    <dgm:cxn modelId="{1B935BF3-1B9D-4D46-9990-4ECC59F99FD3}" type="presOf" srcId="{233C0A64-D073-4397-A9B2-6D7755D42774}" destId="{BFE834F5-9E02-420A-A941-EB19FE8D5AF8}" srcOrd="0" destOrd="0" presId="urn:microsoft.com/office/officeart/2008/layout/NameandTitleOrganizationalChart"/>
    <dgm:cxn modelId="{EECD79A5-D227-4FA0-9CAF-792443DDC858}" type="presOf" srcId="{3FC8263D-5E86-42F3-856B-696A576CB8E0}" destId="{D215D11C-B52C-4EA5-A04A-A8E9419AC7B8}" srcOrd="1" destOrd="0" presId="urn:microsoft.com/office/officeart/2008/layout/NameandTitleOrganizationalChart"/>
    <dgm:cxn modelId="{4A21F20D-585E-4FE3-80BE-33D9890DAEA2}" type="presOf" srcId="{7F894013-1C8D-448C-82F0-8DD87A5D1F4C}" destId="{3BD826FC-0BE5-4B01-AAB5-55A37CBA142F}" srcOrd="1" destOrd="0" presId="urn:microsoft.com/office/officeart/2008/layout/NameandTitleOrganizationalChart"/>
    <dgm:cxn modelId="{F4D875FC-14F5-451F-9E5F-21D04DF1D71A}" type="presOf" srcId="{05D8DB73-796E-4BA4-9031-3123B6550623}" destId="{EBC743E0-B1D6-4C99-92EC-BBD4B1993502}" srcOrd="0" destOrd="0" presId="urn:microsoft.com/office/officeart/2008/layout/NameandTitleOrganizationalChart"/>
    <dgm:cxn modelId="{A07B50B1-5685-49EF-B05B-6850D7E8141B}" type="presOf" srcId="{C428F850-686E-416C-990F-31B1822F8BC3}" destId="{C8740166-B3AA-4209-9730-A4A2CD00FF36}" srcOrd="0" destOrd="0" presId="urn:microsoft.com/office/officeart/2008/layout/NameandTitleOrganizationalChart"/>
    <dgm:cxn modelId="{9F04E74E-5C4D-48BB-A38F-3B9897C12153}" srcId="{7F894013-1C8D-448C-82F0-8DD87A5D1F4C}" destId="{3FC8263D-5E86-42F3-856B-696A576CB8E0}" srcOrd="1" destOrd="0" parTransId="{C428F850-686E-416C-990F-31B1822F8BC3}" sibTransId="{5E9CA718-4154-49D3-A0B3-13C3116383A5}"/>
    <dgm:cxn modelId="{C67548EB-605D-41EA-80BD-F5706E67650A}" type="presOf" srcId="{5E9CA718-4154-49D3-A0B3-13C3116383A5}" destId="{143E8583-F89C-4780-A10C-777F48ADB479}" srcOrd="0" destOrd="0" presId="urn:microsoft.com/office/officeart/2008/layout/NameandTitleOrganizationalChart"/>
    <dgm:cxn modelId="{80F283E8-3F86-47EF-BF24-20FE7C6798E0}" type="presOf" srcId="{7BA7F077-1753-47DA-B353-30E2F84E3B75}" destId="{A8363EB4-D98B-4D81-8D73-BB22AB2ABD3D}" srcOrd="0" destOrd="0" presId="urn:microsoft.com/office/officeart/2008/layout/NameandTitleOrganizationalChart"/>
    <dgm:cxn modelId="{F17DAC34-DDE0-4220-A2BB-3903E36AF9DA}" type="presOf" srcId="{023AFE66-DA3F-4D7A-A3D8-16F3F64D2BC8}" destId="{1F14E1D5-D860-478E-8DBE-F9137FBEC48B}" srcOrd="1" destOrd="0" presId="urn:microsoft.com/office/officeart/2008/layout/NameandTitleOrganizationalChart"/>
    <dgm:cxn modelId="{910F1E1F-F15E-431A-BF3E-27DCD7129533}" srcId="{7F894013-1C8D-448C-82F0-8DD87A5D1F4C}" destId="{9E0D4253-70F5-473D-AB40-733532352C99}" srcOrd="3" destOrd="0" parTransId="{7BA7F077-1753-47DA-B353-30E2F84E3B75}" sibTransId="{62A70AA5-C288-4A33-BB49-DE6C3AB6BE6F}"/>
    <dgm:cxn modelId="{FC0D5FBC-94DB-4008-9404-E9468A1E1CC1}" type="presOf" srcId="{7F894013-1C8D-448C-82F0-8DD87A5D1F4C}" destId="{B7D4C9C8-54E0-4D7C-8EDF-260D47A685C6}" srcOrd="0" destOrd="0" presId="urn:microsoft.com/office/officeart/2008/layout/NameandTitleOrganizationalChart"/>
    <dgm:cxn modelId="{7EA40563-C7AB-44A8-A10C-FF7652B8CBE9}" type="presParOf" srcId="{A66AA790-12B2-48F4-B4C6-C1BB4B7C7885}" destId="{DDECC6DE-1D37-4DA0-A097-55D773FACEEB}" srcOrd="0" destOrd="0" presId="urn:microsoft.com/office/officeart/2008/layout/NameandTitleOrganizationalChart"/>
    <dgm:cxn modelId="{73F0960D-7CA9-405C-A34E-EEB53B60E54B}" type="presParOf" srcId="{DDECC6DE-1D37-4DA0-A097-55D773FACEEB}" destId="{8B8C0679-E4FF-448D-9420-6328F32A4EC4}" srcOrd="0" destOrd="0" presId="urn:microsoft.com/office/officeart/2008/layout/NameandTitleOrganizationalChart"/>
    <dgm:cxn modelId="{082685F8-4D5A-479B-BC9D-57A61CD72E2A}" type="presParOf" srcId="{8B8C0679-E4FF-448D-9420-6328F32A4EC4}" destId="{B7D4C9C8-54E0-4D7C-8EDF-260D47A685C6}" srcOrd="0" destOrd="0" presId="urn:microsoft.com/office/officeart/2008/layout/NameandTitleOrganizationalChart"/>
    <dgm:cxn modelId="{DC02445F-D0C6-4A6B-B9F2-2AEECAB4ACD3}" type="presParOf" srcId="{8B8C0679-E4FF-448D-9420-6328F32A4EC4}" destId="{DD8BA774-9826-4545-9B46-CFEA6F11D51C}" srcOrd="1" destOrd="0" presId="urn:microsoft.com/office/officeart/2008/layout/NameandTitleOrganizationalChart"/>
    <dgm:cxn modelId="{87B33460-520C-4E92-AB26-22B5F922FA32}" type="presParOf" srcId="{8B8C0679-E4FF-448D-9420-6328F32A4EC4}" destId="{3BD826FC-0BE5-4B01-AAB5-55A37CBA142F}" srcOrd="2" destOrd="0" presId="urn:microsoft.com/office/officeart/2008/layout/NameandTitleOrganizationalChart"/>
    <dgm:cxn modelId="{6F471F06-E668-48C3-8353-86AC74399170}" type="presParOf" srcId="{DDECC6DE-1D37-4DA0-A097-55D773FACEEB}" destId="{67864390-7CCB-4133-8B16-AD0247BF7112}" srcOrd="1" destOrd="0" presId="urn:microsoft.com/office/officeart/2008/layout/NameandTitleOrganizationalChart"/>
    <dgm:cxn modelId="{A398314F-5141-444F-AB80-5D2615C3B350}" type="presParOf" srcId="{67864390-7CCB-4133-8B16-AD0247BF7112}" destId="{C8740166-B3AA-4209-9730-A4A2CD00FF36}" srcOrd="0" destOrd="0" presId="urn:microsoft.com/office/officeart/2008/layout/NameandTitleOrganizationalChart"/>
    <dgm:cxn modelId="{1A15F5BE-CA50-457E-BA0D-5A725275BE24}" type="presParOf" srcId="{67864390-7CCB-4133-8B16-AD0247BF7112}" destId="{FAF85821-408F-4464-A4C0-8675C21993FA}" srcOrd="1" destOrd="0" presId="urn:microsoft.com/office/officeart/2008/layout/NameandTitleOrganizationalChart"/>
    <dgm:cxn modelId="{D6937053-CDF8-4DCF-8B7C-F456F42152C5}" type="presParOf" srcId="{FAF85821-408F-4464-A4C0-8675C21993FA}" destId="{82C8EAB7-16D0-4B66-9591-CDA30A7CE41E}" srcOrd="0" destOrd="0" presId="urn:microsoft.com/office/officeart/2008/layout/NameandTitleOrganizationalChart"/>
    <dgm:cxn modelId="{5B85DEA8-176E-44C5-9157-52E5C8AB9358}" type="presParOf" srcId="{82C8EAB7-16D0-4B66-9591-CDA30A7CE41E}" destId="{AE2996E7-A867-4096-8AB3-3AAA46AB567C}" srcOrd="0" destOrd="0" presId="urn:microsoft.com/office/officeart/2008/layout/NameandTitleOrganizationalChart"/>
    <dgm:cxn modelId="{9BC257B8-F6BE-45CF-8974-C4021721445D}" type="presParOf" srcId="{82C8EAB7-16D0-4B66-9591-CDA30A7CE41E}" destId="{143E8583-F89C-4780-A10C-777F48ADB479}" srcOrd="1" destOrd="0" presId="urn:microsoft.com/office/officeart/2008/layout/NameandTitleOrganizationalChart"/>
    <dgm:cxn modelId="{AF9C2347-8E05-407F-BEFF-40031710D634}" type="presParOf" srcId="{82C8EAB7-16D0-4B66-9591-CDA30A7CE41E}" destId="{D215D11C-B52C-4EA5-A04A-A8E9419AC7B8}" srcOrd="2" destOrd="0" presId="urn:microsoft.com/office/officeart/2008/layout/NameandTitleOrganizationalChart"/>
    <dgm:cxn modelId="{43BC2699-9F52-4FF8-A4CE-7B4B913A17E8}" type="presParOf" srcId="{FAF85821-408F-4464-A4C0-8675C21993FA}" destId="{1B54EF6D-F82C-40AE-A046-114C7DC3048B}" srcOrd="1" destOrd="0" presId="urn:microsoft.com/office/officeart/2008/layout/NameandTitleOrganizationalChart"/>
    <dgm:cxn modelId="{A21B8C2A-4978-4F98-A456-5EE4702D8BD4}" type="presParOf" srcId="{FAF85821-408F-4464-A4C0-8675C21993FA}" destId="{61BA107D-9921-4118-AE5E-EC64CAC0F033}" srcOrd="2" destOrd="0" presId="urn:microsoft.com/office/officeart/2008/layout/NameandTitleOrganizationalChart"/>
    <dgm:cxn modelId="{8258BC26-4145-4B84-9023-9BA0D42C2D0B}" type="presParOf" srcId="{67864390-7CCB-4133-8B16-AD0247BF7112}" destId="{EBC743E0-B1D6-4C99-92EC-BBD4B1993502}" srcOrd="2" destOrd="0" presId="urn:microsoft.com/office/officeart/2008/layout/NameandTitleOrganizationalChart"/>
    <dgm:cxn modelId="{68642B53-9907-49C3-AE85-EAEEB56C1025}" type="presParOf" srcId="{67864390-7CCB-4133-8B16-AD0247BF7112}" destId="{675D0DB4-0393-4C64-BFC9-4E1C7BC1B18C}" srcOrd="3" destOrd="0" presId="urn:microsoft.com/office/officeart/2008/layout/NameandTitleOrganizationalChart"/>
    <dgm:cxn modelId="{6F10D879-93B9-43C3-A962-D1CE598F00A8}" type="presParOf" srcId="{675D0DB4-0393-4C64-BFC9-4E1C7BC1B18C}" destId="{47D783C8-989F-43D2-854C-E90AB76A2E92}" srcOrd="0" destOrd="0" presId="urn:microsoft.com/office/officeart/2008/layout/NameandTitleOrganizationalChart"/>
    <dgm:cxn modelId="{BD4B1243-EA5F-493A-865A-424F691DE08A}" type="presParOf" srcId="{47D783C8-989F-43D2-854C-E90AB76A2E92}" destId="{12BA0D99-9551-475F-874A-DF9104BFD28E}" srcOrd="0" destOrd="0" presId="urn:microsoft.com/office/officeart/2008/layout/NameandTitleOrganizationalChart"/>
    <dgm:cxn modelId="{AFCD33DD-F6DF-4D04-A5FA-3BB5C2C431C1}" type="presParOf" srcId="{47D783C8-989F-43D2-854C-E90AB76A2E92}" destId="{BFE834F5-9E02-420A-A941-EB19FE8D5AF8}" srcOrd="1" destOrd="0" presId="urn:microsoft.com/office/officeart/2008/layout/NameandTitleOrganizationalChart"/>
    <dgm:cxn modelId="{54234CEC-7BFC-4C15-98E4-81B97B6FA63F}" type="presParOf" srcId="{47D783C8-989F-43D2-854C-E90AB76A2E92}" destId="{1F14E1D5-D860-478E-8DBE-F9137FBEC48B}" srcOrd="2" destOrd="0" presId="urn:microsoft.com/office/officeart/2008/layout/NameandTitleOrganizationalChart"/>
    <dgm:cxn modelId="{F31DEC8F-6438-4034-8C90-A10D67D8470A}" type="presParOf" srcId="{675D0DB4-0393-4C64-BFC9-4E1C7BC1B18C}" destId="{83B43214-1D6D-4365-BECF-09BC58CA4A70}" srcOrd="1" destOrd="0" presId="urn:microsoft.com/office/officeart/2008/layout/NameandTitleOrganizationalChart"/>
    <dgm:cxn modelId="{4D11D1F1-C226-4362-9E8F-AEC015680E66}" type="presParOf" srcId="{675D0DB4-0393-4C64-BFC9-4E1C7BC1B18C}" destId="{E3D6AF4F-A4D7-48AB-AC45-DD99A6C490E3}" srcOrd="2" destOrd="0" presId="urn:microsoft.com/office/officeart/2008/layout/NameandTitleOrganizationalChart"/>
    <dgm:cxn modelId="{2735AB3F-F038-4B4B-B687-085C5535A786}" type="presParOf" srcId="{67864390-7CCB-4133-8B16-AD0247BF7112}" destId="{A8363EB4-D98B-4D81-8D73-BB22AB2ABD3D}" srcOrd="4" destOrd="0" presId="urn:microsoft.com/office/officeart/2008/layout/NameandTitleOrganizationalChart"/>
    <dgm:cxn modelId="{D44A70DE-2BDE-4748-9178-8C7CAE0A7C28}" type="presParOf" srcId="{67864390-7CCB-4133-8B16-AD0247BF7112}" destId="{E98C9A7A-2F26-4368-ABBA-600F91594ED1}" srcOrd="5" destOrd="0" presId="urn:microsoft.com/office/officeart/2008/layout/NameandTitleOrganizationalChart"/>
    <dgm:cxn modelId="{FFB9C729-2C36-48CA-8F9A-C5088D294F17}" type="presParOf" srcId="{E98C9A7A-2F26-4368-ABBA-600F91594ED1}" destId="{69460507-E2AF-4CB1-AAE4-A4334857F6CF}" srcOrd="0" destOrd="0" presId="urn:microsoft.com/office/officeart/2008/layout/NameandTitleOrganizationalChart"/>
    <dgm:cxn modelId="{58C37CB8-17F8-4C39-8647-6B5464EE08F0}" type="presParOf" srcId="{69460507-E2AF-4CB1-AAE4-A4334857F6CF}" destId="{074C05B7-F208-449D-BAD6-0C7CAED462FC}" srcOrd="0" destOrd="0" presId="urn:microsoft.com/office/officeart/2008/layout/NameandTitleOrganizationalChart"/>
    <dgm:cxn modelId="{E95BB5B5-ED19-4804-B075-2C97967B1C9F}" type="presParOf" srcId="{69460507-E2AF-4CB1-AAE4-A4334857F6CF}" destId="{3D37F57A-10C1-4F09-8079-3DB434979936}" srcOrd="1" destOrd="0" presId="urn:microsoft.com/office/officeart/2008/layout/NameandTitleOrganizationalChart"/>
    <dgm:cxn modelId="{5BB7EA62-DB99-4AE8-8EF2-4392945C050A}" type="presParOf" srcId="{69460507-E2AF-4CB1-AAE4-A4334857F6CF}" destId="{5A36AB0C-3537-44AC-87FB-2C7F777BF41E}" srcOrd="2" destOrd="0" presId="urn:microsoft.com/office/officeart/2008/layout/NameandTitleOrganizationalChart"/>
    <dgm:cxn modelId="{E57819FA-A5A9-45B2-B187-B243094483DD}" type="presParOf" srcId="{E98C9A7A-2F26-4368-ABBA-600F91594ED1}" destId="{CBE8821B-0857-4B25-8ECC-1EA15F525F51}" srcOrd="1" destOrd="0" presId="urn:microsoft.com/office/officeart/2008/layout/NameandTitleOrganizationalChart"/>
    <dgm:cxn modelId="{DDC3E11D-97EB-45E8-8BBF-235AD0A71C57}" type="presParOf" srcId="{E98C9A7A-2F26-4368-ABBA-600F91594ED1}" destId="{770D2651-3D46-49AA-9C43-CB8F2050018D}" srcOrd="2" destOrd="0" presId="urn:microsoft.com/office/officeart/2008/layout/NameandTitleOrganizationalChart"/>
    <dgm:cxn modelId="{692118B4-E255-4205-BCB3-EE1FC739D3AE}" type="presParOf" srcId="{DDECC6DE-1D37-4DA0-A097-55D773FACEEB}" destId="{7A55A119-7E45-40F0-B0FC-9C94899A742B}" srcOrd="2" destOrd="0" presId="urn:microsoft.com/office/officeart/2008/layout/NameandTitleOrganizationalChart"/>
    <dgm:cxn modelId="{798B20E5-506C-4CC9-B7B0-807BB17E4E85}" type="presParOf" srcId="{7A55A119-7E45-40F0-B0FC-9C94899A742B}" destId="{3DB33FED-907E-433C-A07F-193894F696D3}" srcOrd="0" destOrd="0" presId="urn:microsoft.com/office/officeart/2008/layout/NameandTitleOrganizationalChart"/>
    <dgm:cxn modelId="{A3ABEB10-0D1E-44A5-8BF4-079594234981}" type="presParOf" srcId="{7A55A119-7E45-40F0-B0FC-9C94899A742B}" destId="{93F595DA-40BB-4735-84DE-E8D7C6E83FE3}" srcOrd="1" destOrd="0" presId="urn:microsoft.com/office/officeart/2008/layout/NameandTitleOrganizationalChart"/>
    <dgm:cxn modelId="{69FD2E62-EB50-4E01-A3FE-A1A4CEE7BE79}" type="presParOf" srcId="{93F595DA-40BB-4735-84DE-E8D7C6E83FE3}" destId="{397D8559-E777-43A5-971D-501B70809405}" srcOrd="0" destOrd="0" presId="urn:microsoft.com/office/officeart/2008/layout/NameandTitleOrganizationalChart"/>
    <dgm:cxn modelId="{5A558F3A-F31F-419F-9056-2186CA667A96}" type="presParOf" srcId="{397D8559-E777-43A5-971D-501B70809405}" destId="{42AE1A3F-5083-4691-AC71-75F39F81BA0D}" srcOrd="0" destOrd="0" presId="urn:microsoft.com/office/officeart/2008/layout/NameandTitleOrganizationalChart"/>
    <dgm:cxn modelId="{AD6C321F-F343-4A1C-810F-9768DC9BE2BE}" type="presParOf" srcId="{397D8559-E777-43A5-971D-501B70809405}" destId="{D1F3034C-D256-4AE9-AEE2-EFC4AE55720C}" srcOrd="1" destOrd="0" presId="urn:microsoft.com/office/officeart/2008/layout/NameandTitleOrganizationalChart"/>
    <dgm:cxn modelId="{8EBA61BD-3068-40C0-8CDB-21F391393833}" type="presParOf" srcId="{397D8559-E777-43A5-971D-501B70809405}" destId="{501778B4-A8D3-470D-87C5-D032488910D9}" srcOrd="2" destOrd="0" presId="urn:microsoft.com/office/officeart/2008/layout/NameandTitleOrganizationalChart"/>
    <dgm:cxn modelId="{8BD2C22C-9C2D-4DE7-A118-FCECB93E130C}" type="presParOf" srcId="{93F595DA-40BB-4735-84DE-E8D7C6E83FE3}" destId="{A81C9A87-1392-4FF2-B4DD-FC45412DAAA1}" srcOrd="1" destOrd="0" presId="urn:microsoft.com/office/officeart/2008/layout/NameandTitleOrganizationalChart"/>
    <dgm:cxn modelId="{185F9740-A1A3-4B20-938A-15F9DB87012D}" type="presParOf" srcId="{93F595DA-40BB-4735-84DE-E8D7C6E83FE3}" destId="{A02FFCC7-94D2-4C1E-A013-763FD4279AE0}" srcOrd="2" destOrd="0" presId="urn:microsoft.com/office/officeart/2008/layout/NameandTitleOrganizationalChart"/>
  </dgm:cxnLst>
  <dgm:bg/>
  <dgm:whole>
    <a:ln w="38100">
      <a:solidFill>
        <a:schemeClr val="accent3">
          <a:lumMod val="75000"/>
        </a:scheme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C802744-33EF-4840-85A4-6D129F65FBFF}" type="doc">
      <dgm:prSet loTypeId="urn:microsoft.com/office/officeart/2008/layout/CircularPictureCallout" loCatId="picture" qsTypeId="urn:microsoft.com/office/officeart/2005/8/quickstyle/simple1" qsCatId="simple" csTypeId="urn:microsoft.com/office/officeart/2005/8/colors/accent0_2" csCatId="mainScheme" phldr="1"/>
      <dgm:spPr/>
      <dgm:t>
        <a:bodyPr/>
        <a:lstStyle/>
        <a:p>
          <a:endParaRPr lang="ru-RU"/>
        </a:p>
      </dgm:t>
    </dgm:pt>
    <dgm:pt modelId="{DA658143-F181-4A0B-A8AF-BDE3474D954A}">
      <dgm:prSet/>
      <dgm:spPr/>
      <dgm:t>
        <a:bodyPr/>
        <a:lstStyle/>
        <a:p>
          <a:endParaRPr lang="ru-RU"/>
        </a:p>
      </dgm:t>
    </dgm:pt>
    <dgm:pt modelId="{BB925F8F-DF2D-409E-9522-998B5FD653CA}" type="parTrans" cxnId="{15B1D842-CAE7-4F9F-9D28-F341FE78996C}">
      <dgm:prSet/>
      <dgm:spPr/>
      <dgm:t>
        <a:bodyPr/>
        <a:lstStyle/>
        <a:p>
          <a:endParaRPr lang="ru-RU"/>
        </a:p>
      </dgm:t>
    </dgm:pt>
    <dgm:pt modelId="{BF1E3391-D724-41E2-9061-39AF4FA7F11D}" type="sibTrans" cxnId="{15B1D842-CAE7-4F9F-9D28-F341FE78996C}">
      <dgm:prSet>
        <dgm:style>
          <a:lnRef idx="2">
            <a:schemeClr val="dk1"/>
          </a:lnRef>
          <a:fillRef idx="1">
            <a:schemeClr val="lt1"/>
          </a:fillRef>
          <a:effectRef idx="0">
            <a:schemeClr val="dk1"/>
          </a:effectRef>
          <a:fontRef idx="minor">
            <a:schemeClr val="dk1"/>
          </a:fontRef>
        </dgm:style>
      </dgm:prSet>
      <dgm:spPr/>
      <dgm:t>
        <a:bodyPr/>
        <a:lstStyle/>
        <a:p>
          <a:endParaRPr lang="ru-RU"/>
        </a:p>
      </dgm:t>
    </dgm:pt>
    <dgm:pt modelId="{0A203913-4B6F-4D63-8787-D85F0ACE809D}">
      <dgm:prSet phldrT="[Текст]" phldr="1"/>
      <dgm:spPr/>
      <dgm:t>
        <a:bodyPr/>
        <a:lstStyle/>
        <a:p>
          <a:endParaRPr lang="ru-RU" dirty="0"/>
        </a:p>
      </dgm:t>
    </dgm:pt>
    <dgm:pt modelId="{9DB530D1-8976-48CF-A517-1008FAB0329A}" type="parTrans" cxnId="{7C519D2E-DC29-4FAE-AD08-694C1CFE78E0}">
      <dgm:prSet/>
      <dgm:spPr/>
      <dgm:t>
        <a:bodyPr/>
        <a:lstStyle/>
        <a:p>
          <a:endParaRPr lang="ru-RU"/>
        </a:p>
      </dgm:t>
    </dgm:pt>
    <dgm:pt modelId="{6A637481-4BDD-46F7-8E38-835AE60B130E}" type="sibTrans" cxnId="{7C519D2E-DC29-4FAE-AD08-694C1CFE78E0}">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F9BF9B7E-BC9D-4017-9B5D-4118B6708634}">
      <dgm:prSet phldrT="[Текст]" phldr="1"/>
      <dgm:spPr/>
      <dgm:t>
        <a:bodyPr/>
        <a:lstStyle/>
        <a:p>
          <a:endParaRPr lang="ru-RU"/>
        </a:p>
      </dgm:t>
    </dgm:pt>
    <dgm:pt modelId="{DE54FB29-FF98-43C3-B95D-27E4812B9D6F}" type="parTrans" cxnId="{5DAF2235-613C-4948-B2EC-F90E05CD84E2}">
      <dgm:prSet/>
      <dgm:spPr/>
      <dgm:t>
        <a:bodyPr/>
        <a:lstStyle/>
        <a:p>
          <a:endParaRPr lang="ru-RU"/>
        </a:p>
      </dgm:t>
    </dgm:pt>
    <dgm:pt modelId="{E2D8445A-CEB2-465A-BE55-96BC55B34944}" type="sibTrans" cxnId="{5DAF2235-613C-4948-B2EC-F90E05CD84E2}">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C93EEFFB-119A-46E5-886A-2C9E2AD115F9}">
      <dgm:prSet phldrT="[Текст]" phldr="1"/>
      <dgm:spPr/>
      <dgm:t>
        <a:bodyPr/>
        <a:lstStyle/>
        <a:p>
          <a:endParaRPr lang="ru-RU"/>
        </a:p>
      </dgm:t>
    </dgm:pt>
    <dgm:pt modelId="{86B9C57C-C672-477A-9B3B-66F45C840AEA}" type="parTrans" cxnId="{070DCE09-C2CA-469E-86FC-538DC82B50D1}">
      <dgm:prSet/>
      <dgm:spPr/>
      <dgm:t>
        <a:bodyPr/>
        <a:lstStyle/>
        <a:p>
          <a:endParaRPr lang="ru-RU"/>
        </a:p>
      </dgm:t>
    </dgm:pt>
    <dgm:pt modelId="{598E0CC4-F1B1-4DFD-A9B7-5834507B30BF}" type="sibTrans" cxnId="{070DCE09-C2CA-469E-86FC-538DC82B50D1}">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AA233F46-23D8-433D-8134-8177086FBE62}" type="pres">
      <dgm:prSet presAssocID="{0C802744-33EF-4840-85A4-6D129F65FBFF}" presName="Name0" presStyleCnt="0">
        <dgm:presLayoutVars>
          <dgm:chMax val="7"/>
          <dgm:chPref val="7"/>
          <dgm:dir/>
        </dgm:presLayoutVars>
      </dgm:prSet>
      <dgm:spPr/>
      <dgm:t>
        <a:bodyPr/>
        <a:lstStyle/>
        <a:p>
          <a:endParaRPr lang="ru-RU"/>
        </a:p>
      </dgm:t>
    </dgm:pt>
    <dgm:pt modelId="{C1CD7F46-C098-4206-96EC-2395B10C5CE7}" type="pres">
      <dgm:prSet presAssocID="{0C802744-33EF-4840-85A4-6D129F65FBFF}" presName="Name1" presStyleCnt="0"/>
      <dgm:spPr/>
    </dgm:pt>
    <dgm:pt modelId="{F77E9B00-C64B-4D5E-80B6-F50D7D667107}" type="pres">
      <dgm:prSet presAssocID="{BF1E3391-D724-41E2-9061-39AF4FA7F11D}" presName="picture_1" presStyleCnt="0"/>
      <dgm:spPr/>
    </dgm:pt>
    <dgm:pt modelId="{6EC8324A-4BBA-4635-A0A1-21E1844484BB}" type="pres">
      <dgm:prSet presAssocID="{BF1E3391-D724-41E2-9061-39AF4FA7F11D}" presName="pictureRepeatNode" presStyleLbl="alignImgPlace1" presStyleIdx="0" presStyleCnt="4" custScaleX="87362" custScaleY="81553" custLinFactNeighborX="-7889" custLinFactNeighborY="-5898"/>
      <dgm:spPr/>
      <dgm:t>
        <a:bodyPr/>
        <a:lstStyle/>
        <a:p>
          <a:endParaRPr lang="ru-RU"/>
        </a:p>
      </dgm:t>
    </dgm:pt>
    <dgm:pt modelId="{23496876-66BE-45F1-8967-FCCAB159A3EA}" type="pres">
      <dgm:prSet presAssocID="{DA658143-F181-4A0B-A8AF-BDE3474D954A}" presName="text_1" presStyleLbl="node1" presStyleIdx="0" presStyleCnt="0">
        <dgm:presLayoutVars>
          <dgm:bulletEnabled val="1"/>
        </dgm:presLayoutVars>
      </dgm:prSet>
      <dgm:spPr/>
      <dgm:t>
        <a:bodyPr/>
        <a:lstStyle/>
        <a:p>
          <a:endParaRPr lang="ru-RU"/>
        </a:p>
      </dgm:t>
    </dgm:pt>
    <dgm:pt modelId="{5664D3C3-D9D3-40F8-880A-41F1280D377A}" type="pres">
      <dgm:prSet presAssocID="{6A637481-4BDD-46F7-8E38-835AE60B130E}" presName="picture_2" presStyleCnt="0"/>
      <dgm:spPr/>
    </dgm:pt>
    <dgm:pt modelId="{B81A7A45-EB71-45EE-9AEF-CEE28F8327BA}" type="pres">
      <dgm:prSet presAssocID="{6A637481-4BDD-46F7-8E38-835AE60B130E}" presName="pictureRepeatNode" presStyleLbl="alignImgPlace1" presStyleIdx="1" presStyleCnt="4" custScaleX="161174" custScaleY="122710" custLinFactNeighborX="23316" custLinFactNeighborY="-4808"/>
      <dgm:spPr/>
      <dgm:t>
        <a:bodyPr/>
        <a:lstStyle/>
        <a:p>
          <a:endParaRPr lang="ru-RU"/>
        </a:p>
      </dgm:t>
    </dgm:pt>
    <dgm:pt modelId="{42CE4026-0BCF-4825-BF95-1338CDC7C7C0}" type="pres">
      <dgm:prSet presAssocID="{0A203913-4B6F-4D63-8787-D85F0ACE809D}" presName="line_2" presStyleLbl="parChTrans1D1" presStyleIdx="0" presStyleCnt="3"/>
      <dgm:spPr/>
    </dgm:pt>
    <dgm:pt modelId="{E0DA2FA8-830A-4A23-ACE4-48B5956D8229}" type="pres">
      <dgm:prSet presAssocID="{0A203913-4B6F-4D63-8787-D85F0ACE809D}" presName="textparent_2" presStyleLbl="node1" presStyleIdx="0" presStyleCnt="0"/>
      <dgm:spPr/>
    </dgm:pt>
    <dgm:pt modelId="{DFB62FED-8AAA-4097-9B3E-D2121A718841}" type="pres">
      <dgm:prSet presAssocID="{0A203913-4B6F-4D63-8787-D85F0ACE809D}" presName="text_2" presStyleLbl="revTx" presStyleIdx="0" presStyleCnt="3">
        <dgm:presLayoutVars>
          <dgm:bulletEnabled val="1"/>
        </dgm:presLayoutVars>
      </dgm:prSet>
      <dgm:spPr/>
      <dgm:t>
        <a:bodyPr/>
        <a:lstStyle/>
        <a:p>
          <a:endParaRPr lang="ru-RU"/>
        </a:p>
      </dgm:t>
    </dgm:pt>
    <dgm:pt modelId="{5086A85D-8626-4ACD-A729-E08972E0CE8F}" type="pres">
      <dgm:prSet presAssocID="{E2D8445A-CEB2-465A-BE55-96BC55B34944}" presName="picture_3" presStyleCnt="0"/>
      <dgm:spPr/>
    </dgm:pt>
    <dgm:pt modelId="{2133DEC8-031D-4561-AA46-4FC882D17A67}" type="pres">
      <dgm:prSet presAssocID="{E2D8445A-CEB2-465A-BE55-96BC55B34944}" presName="pictureRepeatNode" presStyleLbl="alignImgPlace1" presStyleIdx="2" presStyleCnt="4" custScaleX="198029" custLinFactNeighborX="58667" custLinFactNeighborY="-590"/>
      <dgm:spPr/>
      <dgm:t>
        <a:bodyPr/>
        <a:lstStyle/>
        <a:p>
          <a:endParaRPr lang="ru-RU"/>
        </a:p>
      </dgm:t>
    </dgm:pt>
    <dgm:pt modelId="{FB86C484-6A7B-4C15-8B0F-9A046C5D2D4E}" type="pres">
      <dgm:prSet presAssocID="{F9BF9B7E-BC9D-4017-9B5D-4118B6708634}" presName="line_3" presStyleLbl="parChTrans1D1" presStyleIdx="1" presStyleCnt="3"/>
      <dgm:spPr/>
    </dgm:pt>
    <dgm:pt modelId="{C58FD05F-03A6-4A65-84ED-65B929662F04}" type="pres">
      <dgm:prSet presAssocID="{F9BF9B7E-BC9D-4017-9B5D-4118B6708634}" presName="textparent_3" presStyleLbl="node1" presStyleIdx="0" presStyleCnt="0"/>
      <dgm:spPr/>
    </dgm:pt>
    <dgm:pt modelId="{9128C10E-163D-446D-B15F-85931E3FEEA5}" type="pres">
      <dgm:prSet presAssocID="{F9BF9B7E-BC9D-4017-9B5D-4118B6708634}" presName="text_3" presStyleLbl="revTx" presStyleIdx="1" presStyleCnt="3">
        <dgm:presLayoutVars>
          <dgm:bulletEnabled val="1"/>
        </dgm:presLayoutVars>
      </dgm:prSet>
      <dgm:spPr/>
      <dgm:t>
        <a:bodyPr/>
        <a:lstStyle/>
        <a:p>
          <a:endParaRPr lang="ru-RU"/>
        </a:p>
      </dgm:t>
    </dgm:pt>
    <dgm:pt modelId="{77D60F1E-CB2A-47A7-96E8-0809A129516F}" type="pres">
      <dgm:prSet presAssocID="{598E0CC4-F1B1-4DFD-A9B7-5834507B30BF}" presName="picture_4" presStyleCnt="0"/>
      <dgm:spPr/>
    </dgm:pt>
    <dgm:pt modelId="{0A68E20B-3DA3-4D70-995F-B02CEF9C79EF}" type="pres">
      <dgm:prSet presAssocID="{598E0CC4-F1B1-4DFD-A9B7-5834507B30BF}" presName="pictureRepeatNode" presStyleLbl="alignImgPlace1" presStyleIdx="3" presStyleCnt="4" custScaleX="235357" custLinFactNeighborX="-5035" custLinFactNeighborY="-8719"/>
      <dgm:spPr/>
      <dgm:t>
        <a:bodyPr/>
        <a:lstStyle/>
        <a:p>
          <a:endParaRPr lang="ru-RU"/>
        </a:p>
      </dgm:t>
    </dgm:pt>
    <dgm:pt modelId="{0D15F890-CDF1-462C-97BC-5CD7EE0FAC8F}" type="pres">
      <dgm:prSet presAssocID="{C93EEFFB-119A-46E5-886A-2C9E2AD115F9}" presName="line_4" presStyleLbl="parChTrans1D1" presStyleIdx="2" presStyleCnt="3"/>
      <dgm:spPr/>
    </dgm:pt>
    <dgm:pt modelId="{68A2F07E-0F21-4AD2-A53C-269F89C71B69}" type="pres">
      <dgm:prSet presAssocID="{C93EEFFB-119A-46E5-886A-2C9E2AD115F9}" presName="textparent_4" presStyleLbl="node1" presStyleIdx="0" presStyleCnt="0"/>
      <dgm:spPr/>
    </dgm:pt>
    <dgm:pt modelId="{CA5C2531-0787-4DF1-AB6E-A3EEE56A3ED7}" type="pres">
      <dgm:prSet presAssocID="{C93EEFFB-119A-46E5-886A-2C9E2AD115F9}" presName="text_4" presStyleLbl="revTx" presStyleIdx="2" presStyleCnt="3">
        <dgm:presLayoutVars>
          <dgm:bulletEnabled val="1"/>
        </dgm:presLayoutVars>
      </dgm:prSet>
      <dgm:spPr/>
      <dgm:t>
        <a:bodyPr/>
        <a:lstStyle/>
        <a:p>
          <a:endParaRPr lang="ru-RU"/>
        </a:p>
      </dgm:t>
    </dgm:pt>
  </dgm:ptLst>
  <dgm:cxnLst>
    <dgm:cxn modelId="{42E87BEA-3FD8-4ED8-B7D5-6EE98D51FC1A}" type="presOf" srcId="{BF1E3391-D724-41E2-9061-39AF4FA7F11D}" destId="{6EC8324A-4BBA-4635-A0A1-21E1844484BB}" srcOrd="0" destOrd="0" presId="urn:microsoft.com/office/officeart/2008/layout/CircularPictureCallout"/>
    <dgm:cxn modelId="{15B1D842-CAE7-4F9F-9D28-F341FE78996C}" srcId="{0C802744-33EF-4840-85A4-6D129F65FBFF}" destId="{DA658143-F181-4A0B-A8AF-BDE3474D954A}" srcOrd="0" destOrd="0" parTransId="{BB925F8F-DF2D-409E-9522-998B5FD653CA}" sibTransId="{BF1E3391-D724-41E2-9061-39AF4FA7F11D}"/>
    <dgm:cxn modelId="{E31D3685-EB94-4D81-8935-42A6F7AFE23D}" type="presOf" srcId="{E2D8445A-CEB2-465A-BE55-96BC55B34944}" destId="{2133DEC8-031D-4561-AA46-4FC882D17A67}" srcOrd="0" destOrd="0" presId="urn:microsoft.com/office/officeart/2008/layout/CircularPictureCallout"/>
    <dgm:cxn modelId="{E9B21652-C31E-4267-9D9E-5A2E12BC9A1E}" type="presOf" srcId="{C93EEFFB-119A-46E5-886A-2C9E2AD115F9}" destId="{CA5C2531-0787-4DF1-AB6E-A3EEE56A3ED7}" srcOrd="0" destOrd="0" presId="urn:microsoft.com/office/officeart/2008/layout/CircularPictureCallout"/>
    <dgm:cxn modelId="{8BB84737-6647-4691-A679-A847C5E31D6D}" type="presOf" srcId="{DA658143-F181-4A0B-A8AF-BDE3474D954A}" destId="{23496876-66BE-45F1-8967-FCCAB159A3EA}" srcOrd="0" destOrd="0" presId="urn:microsoft.com/office/officeart/2008/layout/CircularPictureCallout"/>
    <dgm:cxn modelId="{7C519D2E-DC29-4FAE-AD08-694C1CFE78E0}" srcId="{0C802744-33EF-4840-85A4-6D129F65FBFF}" destId="{0A203913-4B6F-4D63-8787-D85F0ACE809D}" srcOrd="1" destOrd="0" parTransId="{9DB530D1-8976-48CF-A517-1008FAB0329A}" sibTransId="{6A637481-4BDD-46F7-8E38-835AE60B130E}"/>
    <dgm:cxn modelId="{E73701B4-719E-4BF0-8FF4-865111227B93}" type="presOf" srcId="{598E0CC4-F1B1-4DFD-A9B7-5834507B30BF}" destId="{0A68E20B-3DA3-4D70-995F-B02CEF9C79EF}" srcOrd="0" destOrd="0" presId="urn:microsoft.com/office/officeart/2008/layout/CircularPictureCallout"/>
    <dgm:cxn modelId="{6E0DA912-8796-4647-83B8-F82DC838D0DB}" type="presOf" srcId="{F9BF9B7E-BC9D-4017-9B5D-4118B6708634}" destId="{9128C10E-163D-446D-B15F-85931E3FEEA5}" srcOrd="0" destOrd="0" presId="urn:microsoft.com/office/officeart/2008/layout/CircularPictureCallout"/>
    <dgm:cxn modelId="{A4D293DF-F5BB-49C3-BEAB-4B9E19E77A34}" type="presOf" srcId="{6A637481-4BDD-46F7-8E38-835AE60B130E}" destId="{B81A7A45-EB71-45EE-9AEF-CEE28F8327BA}" srcOrd="0" destOrd="0" presId="urn:microsoft.com/office/officeart/2008/layout/CircularPictureCallout"/>
    <dgm:cxn modelId="{6D826B71-A36E-4F86-A27D-92432C24A9B6}" type="presOf" srcId="{0A203913-4B6F-4D63-8787-D85F0ACE809D}" destId="{DFB62FED-8AAA-4097-9B3E-D2121A718841}" srcOrd="0" destOrd="0" presId="urn:microsoft.com/office/officeart/2008/layout/CircularPictureCallout"/>
    <dgm:cxn modelId="{070DCE09-C2CA-469E-86FC-538DC82B50D1}" srcId="{0C802744-33EF-4840-85A4-6D129F65FBFF}" destId="{C93EEFFB-119A-46E5-886A-2C9E2AD115F9}" srcOrd="3" destOrd="0" parTransId="{86B9C57C-C672-477A-9B3B-66F45C840AEA}" sibTransId="{598E0CC4-F1B1-4DFD-A9B7-5834507B30BF}"/>
    <dgm:cxn modelId="{5DAF2235-613C-4948-B2EC-F90E05CD84E2}" srcId="{0C802744-33EF-4840-85A4-6D129F65FBFF}" destId="{F9BF9B7E-BC9D-4017-9B5D-4118B6708634}" srcOrd="2" destOrd="0" parTransId="{DE54FB29-FF98-43C3-B95D-27E4812B9D6F}" sibTransId="{E2D8445A-CEB2-465A-BE55-96BC55B34944}"/>
    <dgm:cxn modelId="{D312BD8A-FC63-4986-8307-5EDE9A7D5BB2}" type="presOf" srcId="{0C802744-33EF-4840-85A4-6D129F65FBFF}" destId="{AA233F46-23D8-433D-8134-8177086FBE62}" srcOrd="0" destOrd="0" presId="urn:microsoft.com/office/officeart/2008/layout/CircularPictureCallout"/>
    <dgm:cxn modelId="{AF4E7D64-D64F-4A05-91E0-03883C5F178D}" type="presParOf" srcId="{AA233F46-23D8-433D-8134-8177086FBE62}" destId="{C1CD7F46-C098-4206-96EC-2395B10C5CE7}" srcOrd="0" destOrd="0" presId="urn:microsoft.com/office/officeart/2008/layout/CircularPictureCallout"/>
    <dgm:cxn modelId="{2EF6FD6C-259E-45B0-8854-51423B85BDE7}" type="presParOf" srcId="{C1CD7F46-C098-4206-96EC-2395B10C5CE7}" destId="{F77E9B00-C64B-4D5E-80B6-F50D7D667107}" srcOrd="0" destOrd="0" presId="urn:microsoft.com/office/officeart/2008/layout/CircularPictureCallout"/>
    <dgm:cxn modelId="{799BE543-6B9C-483B-BA98-E3DFF8325CB8}" type="presParOf" srcId="{F77E9B00-C64B-4D5E-80B6-F50D7D667107}" destId="{6EC8324A-4BBA-4635-A0A1-21E1844484BB}" srcOrd="0" destOrd="0" presId="urn:microsoft.com/office/officeart/2008/layout/CircularPictureCallout"/>
    <dgm:cxn modelId="{07C555EA-B849-4B14-B6C5-14927FBC93BD}" type="presParOf" srcId="{C1CD7F46-C098-4206-96EC-2395B10C5CE7}" destId="{23496876-66BE-45F1-8967-FCCAB159A3EA}" srcOrd="1" destOrd="0" presId="urn:microsoft.com/office/officeart/2008/layout/CircularPictureCallout"/>
    <dgm:cxn modelId="{1B50EC2D-9E1E-4136-B5F0-D863E0C8BD70}" type="presParOf" srcId="{C1CD7F46-C098-4206-96EC-2395B10C5CE7}" destId="{5664D3C3-D9D3-40F8-880A-41F1280D377A}" srcOrd="2" destOrd="0" presId="urn:microsoft.com/office/officeart/2008/layout/CircularPictureCallout"/>
    <dgm:cxn modelId="{93BF5DE2-071D-4154-98BE-4D83826CAB78}" type="presParOf" srcId="{5664D3C3-D9D3-40F8-880A-41F1280D377A}" destId="{B81A7A45-EB71-45EE-9AEF-CEE28F8327BA}" srcOrd="0" destOrd="0" presId="urn:microsoft.com/office/officeart/2008/layout/CircularPictureCallout"/>
    <dgm:cxn modelId="{1B7E7361-2F44-4DC3-9861-8593AAF87E9D}" type="presParOf" srcId="{C1CD7F46-C098-4206-96EC-2395B10C5CE7}" destId="{42CE4026-0BCF-4825-BF95-1338CDC7C7C0}" srcOrd="3" destOrd="0" presId="urn:microsoft.com/office/officeart/2008/layout/CircularPictureCallout"/>
    <dgm:cxn modelId="{0A039A97-9675-491B-9D3D-419FDD17E608}" type="presParOf" srcId="{C1CD7F46-C098-4206-96EC-2395B10C5CE7}" destId="{E0DA2FA8-830A-4A23-ACE4-48B5956D8229}" srcOrd="4" destOrd="0" presId="urn:microsoft.com/office/officeart/2008/layout/CircularPictureCallout"/>
    <dgm:cxn modelId="{BF32AA86-868E-4AD7-AFA0-9BE4422E40A5}" type="presParOf" srcId="{E0DA2FA8-830A-4A23-ACE4-48B5956D8229}" destId="{DFB62FED-8AAA-4097-9B3E-D2121A718841}" srcOrd="0" destOrd="0" presId="urn:microsoft.com/office/officeart/2008/layout/CircularPictureCallout"/>
    <dgm:cxn modelId="{6CDADC29-1154-473B-A7B9-A772FA237033}" type="presParOf" srcId="{C1CD7F46-C098-4206-96EC-2395B10C5CE7}" destId="{5086A85D-8626-4ACD-A729-E08972E0CE8F}" srcOrd="5" destOrd="0" presId="urn:microsoft.com/office/officeart/2008/layout/CircularPictureCallout"/>
    <dgm:cxn modelId="{C1DDB51B-60B1-4F1F-9C44-8E86D0372CB3}" type="presParOf" srcId="{5086A85D-8626-4ACD-A729-E08972E0CE8F}" destId="{2133DEC8-031D-4561-AA46-4FC882D17A67}" srcOrd="0" destOrd="0" presId="urn:microsoft.com/office/officeart/2008/layout/CircularPictureCallout"/>
    <dgm:cxn modelId="{334058F2-7FA9-4324-9415-291B7B4348AE}" type="presParOf" srcId="{C1CD7F46-C098-4206-96EC-2395B10C5CE7}" destId="{FB86C484-6A7B-4C15-8B0F-9A046C5D2D4E}" srcOrd="6" destOrd="0" presId="urn:microsoft.com/office/officeart/2008/layout/CircularPictureCallout"/>
    <dgm:cxn modelId="{527355A1-5388-4DCB-8C92-C8AFEEFEE821}" type="presParOf" srcId="{C1CD7F46-C098-4206-96EC-2395B10C5CE7}" destId="{C58FD05F-03A6-4A65-84ED-65B929662F04}" srcOrd="7" destOrd="0" presId="urn:microsoft.com/office/officeart/2008/layout/CircularPictureCallout"/>
    <dgm:cxn modelId="{8DC8420A-B606-4048-A3FA-49150F9D541B}" type="presParOf" srcId="{C58FD05F-03A6-4A65-84ED-65B929662F04}" destId="{9128C10E-163D-446D-B15F-85931E3FEEA5}" srcOrd="0" destOrd="0" presId="urn:microsoft.com/office/officeart/2008/layout/CircularPictureCallout"/>
    <dgm:cxn modelId="{D37E91AB-AA8E-42EA-AAD3-16C599B05730}" type="presParOf" srcId="{C1CD7F46-C098-4206-96EC-2395B10C5CE7}" destId="{77D60F1E-CB2A-47A7-96E8-0809A129516F}" srcOrd="8" destOrd="0" presId="urn:microsoft.com/office/officeart/2008/layout/CircularPictureCallout"/>
    <dgm:cxn modelId="{9AAD2EF6-2005-481B-A887-D825F26BCAF6}" type="presParOf" srcId="{77D60F1E-CB2A-47A7-96E8-0809A129516F}" destId="{0A68E20B-3DA3-4D70-995F-B02CEF9C79EF}" srcOrd="0" destOrd="0" presId="urn:microsoft.com/office/officeart/2008/layout/CircularPictureCallout"/>
    <dgm:cxn modelId="{10F1FBE0-E7BF-4A83-A77B-93B0A1B1D717}" type="presParOf" srcId="{C1CD7F46-C098-4206-96EC-2395B10C5CE7}" destId="{0D15F890-CDF1-462C-97BC-5CD7EE0FAC8F}" srcOrd="9" destOrd="0" presId="urn:microsoft.com/office/officeart/2008/layout/CircularPictureCallout"/>
    <dgm:cxn modelId="{1AAC5C1B-9760-478F-A3D4-9890FD31F3F3}" type="presParOf" srcId="{C1CD7F46-C098-4206-96EC-2395B10C5CE7}" destId="{68A2F07E-0F21-4AD2-A53C-269F89C71B69}" srcOrd="10" destOrd="0" presId="urn:microsoft.com/office/officeart/2008/layout/CircularPictureCallout"/>
    <dgm:cxn modelId="{EEC4F3B6-0D16-4815-A141-6BCD7F77288F}" type="presParOf" srcId="{68A2F07E-0F21-4AD2-A53C-269F89C71B69}" destId="{CA5C2531-0787-4DF1-AB6E-A3EEE56A3ED7}"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87DBF6-EE82-42FB-A290-6F59D09C5BED}"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5BD5C16B-CD70-4E83-9337-A3DDB3EC7FA8}">
      <dgm:prSet custT="1"/>
      <dgm:spPr>
        <a:solidFill>
          <a:srgbClr val="FDE3F8"/>
        </a:solidFill>
        <a:ln w="38100">
          <a:solidFill>
            <a:schemeClr val="accent2">
              <a:lumMod val="75000"/>
            </a:schemeClr>
          </a:solidFill>
        </a:ln>
      </dgm:spPr>
      <dgm:t>
        <a:bodyPr/>
        <a:lstStyle/>
        <a:p>
          <a:pPr rtl="0"/>
          <a:r>
            <a:rPr lang="ru-RU" sz="1800" dirty="0" smtClean="0">
              <a:solidFill>
                <a:schemeClr val="tx1"/>
              </a:solidFill>
              <a:latin typeface="Times New Roman" panose="02020603050405020304" pitchFamily="18" charset="0"/>
              <a:cs typeface="Times New Roman" panose="02020603050405020304" pitchFamily="18" charset="0"/>
            </a:rPr>
            <a:t> Формирование или утверждение субъектом учета </a:t>
          </a:r>
          <a:r>
            <a:rPr lang="ru-RU" sz="2400" b="1" dirty="0" smtClean="0">
              <a:solidFill>
                <a:schemeClr val="tx1"/>
              </a:solidFill>
              <a:latin typeface="Times New Roman" panose="02020603050405020304" pitchFamily="18" charset="0"/>
              <a:cs typeface="Times New Roman" panose="02020603050405020304" pitchFamily="18" charset="0"/>
            </a:rPr>
            <a:t>новых правил (способов) ведения бухгалтерского учета, </a:t>
          </a:r>
          <a:r>
            <a:rPr lang="ru-RU" sz="1800" dirty="0" smtClean="0">
              <a:solidFill>
                <a:schemeClr val="tx1"/>
              </a:solidFill>
              <a:latin typeface="Times New Roman" panose="02020603050405020304" pitchFamily="18" charset="0"/>
              <a:cs typeface="Times New Roman" panose="02020603050405020304" pitchFamily="18" charset="0"/>
            </a:rPr>
            <a:t>применение которых позволит представить в бухгалтерской (финансовой) отчетности уместную (релевантную) и достоверную информацию</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287187E1-313A-436C-B3A3-8F1FE68282AC}" type="parTrans" cxnId="{2116957B-F465-4246-9490-25157483E0F8}">
      <dgm:prSet/>
      <dgm:spPr/>
      <dgm:t>
        <a:bodyPr/>
        <a:lstStyle/>
        <a:p>
          <a:endParaRPr lang="ru-RU"/>
        </a:p>
      </dgm:t>
    </dgm:pt>
    <dgm:pt modelId="{094EDCA1-F12C-4A3D-87A0-AB3A72CB327A}" type="sibTrans" cxnId="{2116957B-F465-4246-9490-25157483E0F8}">
      <dgm:prSet/>
      <dgm:spPr/>
      <dgm:t>
        <a:bodyPr/>
        <a:lstStyle/>
        <a:p>
          <a:endParaRPr lang="ru-RU"/>
        </a:p>
      </dgm:t>
    </dgm:pt>
    <dgm:pt modelId="{BE5B23A5-6CE0-4700-9454-B12CC9BA5A2D}">
      <dgm:prSet custT="1"/>
      <dgm:spPr>
        <a:solidFill>
          <a:srgbClr val="FFFFCC"/>
        </a:solidFill>
        <a:ln w="38100">
          <a:solidFill>
            <a:schemeClr val="accent3">
              <a:lumMod val="75000"/>
            </a:schemeClr>
          </a:solidFill>
        </a:ln>
      </dgm:spPr>
      <dgm:t>
        <a:bodyPr/>
        <a:lstStyle/>
        <a:p>
          <a:pPr rtl="0"/>
          <a:r>
            <a:rPr lang="ru-RU" sz="2400" b="1" dirty="0" smtClean="0">
              <a:solidFill>
                <a:schemeClr val="tx1"/>
              </a:solidFill>
            </a:rPr>
            <a:t>Изменение законодательства Российской Федерации </a:t>
          </a:r>
          <a:r>
            <a:rPr lang="ru-RU" sz="2000" dirty="0" smtClean="0">
              <a:solidFill>
                <a:schemeClr val="tx1"/>
              </a:solidFill>
            </a:rPr>
            <a:t>о бухгалтерском учете, </a:t>
          </a:r>
          <a:r>
            <a:rPr lang="ru-RU" sz="2400" b="1" dirty="0" smtClean="0">
              <a:solidFill>
                <a:schemeClr val="tx1"/>
              </a:solidFill>
            </a:rPr>
            <a:t>нормативных правовых актов</a:t>
          </a:r>
          <a:r>
            <a:rPr lang="ru-RU" sz="2000" dirty="0" smtClean="0">
              <a:solidFill>
                <a:schemeClr val="tx1"/>
              </a:solidFill>
            </a:rPr>
            <a:t>, регулирующих ведение бухгалтерского учета и составление бухгалтерской (финансовой) отчетности</a:t>
          </a:r>
          <a:endParaRPr lang="ru-RU" sz="2000" dirty="0">
            <a:solidFill>
              <a:schemeClr val="tx1"/>
            </a:solidFill>
          </a:endParaRPr>
        </a:p>
      </dgm:t>
    </dgm:pt>
    <dgm:pt modelId="{D0BE3609-C7C7-46CA-9148-44141B34CAF7}" type="parTrans" cxnId="{EF2B71B9-533B-4187-8B75-3757CA80E4EA}">
      <dgm:prSet/>
      <dgm:spPr/>
      <dgm:t>
        <a:bodyPr/>
        <a:lstStyle/>
        <a:p>
          <a:endParaRPr lang="ru-RU"/>
        </a:p>
      </dgm:t>
    </dgm:pt>
    <dgm:pt modelId="{ABE81932-71AE-45CE-AC06-1FC096334B69}" type="sibTrans" cxnId="{EF2B71B9-533B-4187-8B75-3757CA80E4EA}">
      <dgm:prSet/>
      <dgm:spPr/>
      <dgm:t>
        <a:bodyPr/>
        <a:lstStyle/>
        <a:p>
          <a:endParaRPr lang="ru-RU"/>
        </a:p>
      </dgm:t>
    </dgm:pt>
    <dgm:pt modelId="{7364B091-01B8-4C24-A592-FF9CCA6D0ADA}">
      <dgm:prSet custT="1"/>
      <dgm:spPr>
        <a:solidFill>
          <a:schemeClr val="accent1">
            <a:lumMod val="20000"/>
            <a:lumOff val="80000"/>
          </a:schemeClr>
        </a:solidFill>
        <a:ln w="38100">
          <a:solidFill>
            <a:schemeClr val="tx2">
              <a:lumMod val="60000"/>
              <a:lumOff val="40000"/>
            </a:schemeClr>
          </a:solidFill>
        </a:ln>
      </dgm:spPr>
      <dgm:t>
        <a:bodyPr/>
        <a:lstStyle/>
        <a:p>
          <a:pPr rtl="0"/>
          <a:r>
            <a:rPr lang="ru-RU" sz="2000" dirty="0" smtClean="0">
              <a:solidFill>
                <a:schemeClr val="tx1"/>
              </a:solidFill>
            </a:rPr>
            <a:t>  </a:t>
          </a:r>
          <a:r>
            <a:rPr lang="ru-RU" sz="2400" b="1" dirty="0" smtClean="0">
              <a:solidFill>
                <a:schemeClr val="tx1"/>
              </a:solidFill>
            </a:rPr>
            <a:t>Существенное изменение условий деятельности субъекта учета</a:t>
          </a:r>
          <a:r>
            <a:rPr lang="ru-RU" sz="2000" dirty="0" smtClean="0">
              <a:solidFill>
                <a:schemeClr val="tx1"/>
              </a:solidFill>
            </a:rPr>
            <a:t>, включая его </a:t>
          </a:r>
          <a:r>
            <a:rPr lang="ru-RU" sz="2000" b="1" dirty="0" smtClean="0">
              <a:solidFill>
                <a:schemeClr val="tx1"/>
              </a:solidFill>
            </a:rPr>
            <a:t>реорганизацию</a:t>
          </a:r>
          <a:r>
            <a:rPr lang="ru-RU" sz="2000" dirty="0" smtClean="0">
              <a:solidFill>
                <a:schemeClr val="tx1"/>
              </a:solidFill>
            </a:rPr>
            <a:t>, </a:t>
          </a:r>
          <a:r>
            <a:rPr lang="ru-RU" sz="2000" b="1" dirty="0" smtClean="0">
              <a:solidFill>
                <a:schemeClr val="tx1"/>
              </a:solidFill>
            </a:rPr>
            <a:t>изменение </a:t>
          </a:r>
          <a:r>
            <a:rPr lang="ru-RU" sz="2000" dirty="0" smtClean="0">
              <a:solidFill>
                <a:schemeClr val="tx1"/>
              </a:solidFill>
            </a:rPr>
            <a:t>возложенных на субъект учета </a:t>
          </a:r>
          <a:r>
            <a:rPr lang="ru-RU" sz="2000" b="1" dirty="0" smtClean="0">
              <a:solidFill>
                <a:schemeClr val="tx1"/>
              </a:solidFill>
            </a:rPr>
            <a:t>полномочий</a:t>
          </a:r>
          <a:r>
            <a:rPr lang="ru-RU" sz="2000" dirty="0" smtClean="0">
              <a:solidFill>
                <a:schemeClr val="tx1"/>
              </a:solidFill>
            </a:rPr>
            <a:t> и (или) выполняемых им </a:t>
          </a:r>
          <a:r>
            <a:rPr lang="ru-RU" sz="2000" b="1" dirty="0" smtClean="0">
              <a:solidFill>
                <a:schemeClr val="tx1"/>
              </a:solidFill>
            </a:rPr>
            <a:t>функций</a:t>
          </a:r>
          <a:endParaRPr lang="ru-RU" sz="2000" b="1" dirty="0">
            <a:solidFill>
              <a:schemeClr val="tx1"/>
            </a:solidFill>
          </a:endParaRPr>
        </a:p>
      </dgm:t>
    </dgm:pt>
    <dgm:pt modelId="{14CA4E4C-52A1-41F1-9B9B-E434F24C0F1B}" type="parTrans" cxnId="{43EA0104-9BAF-4356-ADAA-3D7DDE8A3A0A}">
      <dgm:prSet/>
      <dgm:spPr/>
      <dgm:t>
        <a:bodyPr/>
        <a:lstStyle/>
        <a:p>
          <a:endParaRPr lang="ru-RU"/>
        </a:p>
      </dgm:t>
    </dgm:pt>
    <dgm:pt modelId="{F13EA448-55DD-4FF2-AFBB-8C85D411B998}" type="sibTrans" cxnId="{43EA0104-9BAF-4356-ADAA-3D7DDE8A3A0A}">
      <dgm:prSet/>
      <dgm:spPr/>
      <dgm:t>
        <a:bodyPr/>
        <a:lstStyle/>
        <a:p>
          <a:endParaRPr lang="ru-RU"/>
        </a:p>
      </dgm:t>
    </dgm:pt>
    <dgm:pt modelId="{0B9958A3-4559-4C40-8382-07A9DEE0BB58}" type="pres">
      <dgm:prSet presAssocID="{6087DBF6-EE82-42FB-A290-6F59D09C5BED}" presName="linearFlow" presStyleCnt="0">
        <dgm:presLayoutVars>
          <dgm:dir/>
          <dgm:resizeHandles val="exact"/>
        </dgm:presLayoutVars>
      </dgm:prSet>
      <dgm:spPr/>
      <dgm:t>
        <a:bodyPr/>
        <a:lstStyle/>
        <a:p>
          <a:endParaRPr lang="ru-RU"/>
        </a:p>
      </dgm:t>
    </dgm:pt>
    <dgm:pt modelId="{046019A3-8C42-4AEA-8C37-E148F06FCCF4}" type="pres">
      <dgm:prSet presAssocID="{5BD5C16B-CD70-4E83-9337-A3DDB3EC7FA8}" presName="composite" presStyleCnt="0"/>
      <dgm:spPr/>
    </dgm:pt>
    <dgm:pt modelId="{31A0B535-10B5-4514-BC69-9FDE6134147C}" type="pres">
      <dgm:prSet presAssocID="{5BD5C16B-CD70-4E83-9337-A3DDB3EC7FA8}" presName="imgShp" presStyleLbl="fgImgPlace1" presStyleIdx="0" presStyleCnt="3" custLinFactY="31020" custLinFactNeighborX="-66719" custLinFactNeighborY="100000"/>
      <dgm:spPr>
        <a:ln>
          <a:solidFill>
            <a:schemeClr val="accent2">
              <a:lumMod val="75000"/>
            </a:schemeClr>
          </a:solidFill>
        </a:ln>
      </dgm:spPr>
    </dgm:pt>
    <dgm:pt modelId="{5E45A1F2-7BF2-4349-A374-7B176F5589DC}" type="pres">
      <dgm:prSet presAssocID="{5BD5C16B-CD70-4E83-9337-A3DDB3EC7FA8}" presName="txShp" presStyleLbl="node1" presStyleIdx="0" presStyleCnt="3" custScaleX="146081" custLinFactY="42644" custLinFactNeighborX="11523" custLinFactNeighborY="100000">
        <dgm:presLayoutVars>
          <dgm:bulletEnabled val="1"/>
        </dgm:presLayoutVars>
      </dgm:prSet>
      <dgm:spPr/>
      <dgm:t>
        <a:bodyPr/>
        <a:lstStyle/>
        <a:p>
          <a:endParaRPr lang="ru-RU"/>
        </a:p>
      </dgm:t>
    </dgm:pt>
    <dgm:pt modelId="{C86F53BA-DB4D-4471-88D4-870976CFFD3C}" type="pres">
      <dgm:prSet presAssocID="{094EDCA1-F12C-4A3D-87A0-AB3A72CB327A}" presName="spacing" presStyleCnt="0"/>
      <dgm:spPr/>
    </dgm:pt>
    <dgm:pt modelId="{C74ECF0C-400F-427C-A937-A3F6F43001D8}" type="pres">
      <dgm:prSet presAssocID="{BE5B23A5-6CE0-4700-9454-B12CC9BA5A2D}" presName="composite" presStyleCnt="0"/>
      <dgm:spPr/>
    </dgm:pt>
    <dgm:pt modelId="{09E2C919-C7A8-40FE-A4F3-3729E93DCB79}" type="pres">
      <dgm:prSet presAssocID="{BE5B23A5-6CE0-4700-9454-B12CC9BA5A2D}" presName="imgShp" presStyleLbl="fgImgPlace1" presStyleIdx="1" presStyleCnt="3" custLinFactY="-18959" custLinFactNeighborX="-66719" custLinFactNeighborY="-100000"/>
      <dgm:spPr>
        <a:ln w="38100">
          <a:solidFill>
            <a:schemeClr val="bg2">
              <a:lumMod val="50000"/>
            </a:schemeClr>
          </a:solidFill>
        </a:ln>
      </dgm:spPr>
    </dgm:pt>
    <dgm:pt modelId="{9DC48CC8-977D-4B6F-83A9-EDE21189AB3A}" type="pres">
      <dgm:prSet presAssocID="{BE5B23A5-6CE0-4700-9454-B12CC9BA5A2D}" presName="txShp" presStyleLbl="node1" presStyleIdx="1" presStyleCnt="3" custScaleX="143402" custLinFactY="-13509" custLinFactNeighborX="2867" custLinFactNeighborY="-100000">
        <dgm:presLayoutVars>
          <dgm:bulletEnabled val="1"/>
        </dgm:presLayoutVars>
      </dgm:prSet>
      <dgm:spPr/>
      <dgm:t>
        <a:bodyPr/>
        <a:lstStyle/>
        <a:p>
          <a:endParaRPr lang="ru-RU"/>
        </a:p>
      </dgm:t>
    </dgm:pt>
    <dgm:pt modelId="{3A51157A-9A4C-4FBA-AC29-8928364A602E}" type="pres">
      <dgm:prSet presAssocID="{ABE81932-71AE-45CE-AC06-1FC096334B69}" presName="spacing" presStyleCnt="0"/>
      <dgm:spPr/>
    </dgm:pt>
    <dgm:pt modelId="{219B37AC-2F88-420D-98C9-B3110BDF7B63}" type="pres">
      <dgm:prSet presAssocID="{7364B091-01B8-4C24-A592-FF9CCA6D0ADA}" presName="composite" presStyleCnt="0"/>
      <dgm:spPr/>
    </dgm:pt>
    <dgm:pt modelId="{43CD3F88-5C45-44A0-9454-BC870524C7A6}" type="pres">
      <dgm:prSet presAssocID="{7364B091-01B8-4C24-A592-FF9CCA6D0ADA}" presName="imgShp" presStyleLbl="fgImgPlace1" presStyleIdx="2" presStyleCnt="3" custLinFactNeighborX="-58705" custLinFactNeighborY="-4038"/>
      <dgm:spPr>
        <a:solidFill>
          <a:schemeClr val="tx2">
            <a:lumMod val="20000"/>
            <a:lumOff val="80000"/>
          </a:schemeClr>
        </a:solidFill>
        <a:ln>
          <a:solidFill>
            <a:schemeClr val="accent1">
              <a:lumMod val="75000"/>
            </a:schemeClr>
          </a:solidFill>
        </a:ln>
      </dgm:spPr>
    </dgm:pt>
    <dgm:pt modelId="{ECD28014-7D0C-48D1-A113-DF10AD05DEC2}" type="pres">
      <dgm:prSet presAssocID="{7364B091-01B8-4C24-A592-FF9CCA6D0ADA}" presName="txShp" presStyleLbl="node1" presStyleIdx="2" presStyleCnt="3" custScaleX="141755" custLinFactNeighborX="3047" custLinFactNeighborY="-5231">
        <dgm:presLayoutVars>
          <dgm:bulletEnabled val="1"/>
        </dgm:presLayoutVars>
      </dgm:prSet>
      <dgm:spPr/>
      <dgm:t>
        <a:bodyPr/>
        <a:lstStyle/>
        <a:p>
          <a:endParaRPr lang="ru-RU"/>
        </a:p>
      </dgm:t>
    </dgm:pt>
  </dgm:ptLst>
  <dgm:cxnLst>
    <dgm:cxn modelId="{79B20768-3886-419F-B702-C641C22EAA65}" type="presOf" srcId="{BE5B23A5-6CE0-4700-9454-B12CC9BA5A2D}" destId="{9DC48CC8-977D-4B6F-83A9-EDE21189AB3A}" srcOrd="0" destOrd="0" presId="urn:microsoft.com/office/officeart/2005/8/layout/vList3"/>
    <dgm:cxn modelId="{2116957B-F465-4246-9490-25157483E0F8}" srcId="{6087DBF6-EE82-42FB-A290-6F59D09C5BED}" destId="{5BD5C16B-CD70-4E83-9337-A3DDB3EC7FA8}" srcOrd="0" destOrd="0" parTransId="{287187E1-313A-436C-B3A3-8F1FE68282AC}" sibTransId="{094EDCA1-F12C-4A3D-87A0-AB3A72CB327A}"/>
    <dgm:cxn modelId="{D0E3F32A-6653-4BC2-B2BA-30019B3111DE}" type="presOf" srcId="{6087DBF6-EE82-42FB-A290-6F59D09C5BED}" destId="{0B9958A3-4559-4C40-8382-07A9DEE0BB58}" srcOrd="0" destOrd="0" presId="urn:microsoft.com/office/officeart/2005/8/layout/vList3"/>
    <dgm:cxn modelId="{AAE35D34-B45D-4036-9CDE-3C3ADDD11B20}" type="presOf" srcId="{5BD5C16B-CD70-4E83-9337-A3DDB3EC7FA8}" destId="{5E45A1F2-7BF2-4349-A374-7B176F5589DC}" srcOrd="0" destOrd="0" presId="urn:microsoft.com/office/officeart/2005/8/layout/vList3"/>
    <dgm:cxn modelId="{EF2B71B9-533B-4187-8B75-3757CA80E4EA}" srcId="{6087DBF6-EE82-42FB-A290-6F59D09C5BED}" destId="{BE5B23A5-6CE0-4700-9454-B12CC9BA5A2D}" srcOrd="1" destOrd="0" parTransId="{D0BE3609-C7C7-46CA-9148-44141B34CAF7}" sibTransId="{ABE81932-71AE-45CE-AC06-1FC096334B69}"/>
    <dgm:cxn modelId="{3AD5D847-D50B-4531-9DEA-B4065D3C6717}" type="presOf" srcId="{7364B091-01B8-4C24-A592-FF9CCA6D0ADA}" destId="{ECD28014-7D0C-48D1-A113-DF10AD05DEC2}" srcOrd="0" destOrd="0" presId="urn:microsoft.com/office/officeart/2005/8/layout/vList3"/>
    <dgm:cxn modelId="{43EA0104-9BAF-4356-ADAA-3D7DDE8A3A0A}" srcId="{6087DBF6-EE82-42FB-A290-6F59D09C5BED}" destId="{7364B091-01B8-4C24-A592-FF9CCA6D0ADA}" srcOrd="2" destOrd="0" parTransId="{14CA4E4C-52A1-41F1-9B9B-E434F24C0F1B}" sibTransId="{F13EA448-55DD-4FF2-AFBB-8C85D411B998}"/>
    <dgm:cxn modelId="{27A6EB2B-9E6A-4FDF-964F-C64075255693}" type="presParOf" srcId="{0B9958A3-4559-4C40-8382-07A9DEE0BB58}" destId="{046019A3-8C42-4AEA-8C37-E148F06FCCF4}" srcOrd="0" destOrd="0" presId="urn:microsoft.com/office/officeart/2005/8/layout/vList3"/>
    <dgm:cxn modelId="{384A6603-6BD1-44B1-8C8A-72EDA2496249}" type="presParOf" srcId="{046019A3-8C42-4AEA-8C37-E148F06FCCF4}" destId="{31A0B535-10B5-4514-BC69-9FDE6134147C}" srcOrd="0" destOrd="0" presId="urn:microsoft.com/office/officeart/2005/8/layout/vList3"/>
    <dgm:cxn modelId="{15E47A96-E4A2-49D0-807A-2CEB8834F62E}" type="presParOf" srcId="{046019A3-8C42-4AEA-8C37-E148F06FCCF4}" destId="{5E45A1F2-7BF2-4349-A374-7B176F5589DC}" srcOrd="1" destOrd="0" presId="urn:microsoft.com/office/officeart/2005/8/layout/vList3"/>
    <dgm:cxn modelId="{A3577FCE-290C-49E0-827C-A2E7F2334271}" type="presParOf" srcId="{0B9958A3-4559-4C40-8382-07A9DEE0BB58}" destId="{C86F53BA-DB4D-4471-88D4-870976CFFD3C}" srcOrd="1" destOrd="0" presId="urn:microsoft.com/office/officeart/2005/8/layout/vList3"/>
    <dgm:cxn modelId="{B032472E-F2B1-4F59-A4F8-AF772374A61B}" type="presParOf" srcId="{0B9958A3-4559-4C40-8382-07A9DEE0BB58}" destId="{C74ECF0C-400F-427C-A937-A3F6F43001D8}" srcOrd="2" destOrd="0" presId="urn:microsoft.com/office/officeart/2005/8/layout/vList3"/>
    <dgm:cxn modelId="{C1A58068-73FE-48B6-A0D2-54E38AFFE516}" type="presParOf" srcId="{C74ECF0C-400F-427C-A937-A3F6F43001D8}" destId="{09E2C919-C7A8-40FE-A4F3-3729E93DCB79}" srcOrd="0" destOrd="0" presId="urn:microsoft.com/office/officeart/2005/8/layout/vList3"/>
    <dgm:cxn modelId="{5085068C-4A0D-4BA6-92E2-2C5A427C8448}" type="presParOf" srcId="{C74ECF0C-400F-427C-A937-A3F6F43001D8}" destId="{9DC48CC8-977D-4B6F-83A9-EDE21189AB3A}" srcOrd="1" destOrd="0" presId="urn:microsoft.com/office/officeart/2005/8/layout/vList3"/>
    <dgm:cxn modelId="{F9E55D23-E379-4E08-A067-F1B82521B6F3}" type="presParOf" srcId="{0B9958A3-4559-4C40-8382-07A9DEE0BB58}" destId="{3A51157A-9A4C-4FBA-AC29-8928364A602E}" srcOrd="3" destOrd="0" presId="urn:microsoft.com/office/officeart/2005/8/layout/vList3"/>
    <dgm:cxn modelId="{8D52D261-4779-421D-8049-67EAAB418749}" type="presParOf" srcId="{0B9958A3-4559-4C40-8382-07A9DEE0BB58}" destId="{219B37AC-2F88-420D-98C9-B3110BDF7B63}" srcOrd="4" destOrd="0" presId="urn:microsoft.com/office/officeart/2005/8/layout/vList3"/>
    <dgm:cxn modelId="{C64B916C-97C7-42B1-8A25-C590D358FFD1}" type="presParOf" srcId="{219B37AC-2F88-420D-98C9-B3110BDF7B63}" destId="{43CD3F88-5C45-44A0-9454-BC870524C7A6}" srcOrd="0" destOrd="0" presId="urn:microsoft.com/office/officeart/2005/8/layout/vList3"/>
    <dgm:cxn modelId="{2D7B9A26-2653-4689-8C24-919C4B907327}" type="presParOf" srcId="{219B37AC-2F88-420D-98C9-B3110BDF7B63}" destId="{ECD28014-7D0C-48D1-A113-DF10AD05DE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4D8128-743B-40B9-9852-7DB2595D143F}"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2528855B-E07C-4BA8-983D-F912E05C6B06}">
      <dgm:prSet custT="1"/>
      <dgm:spPr>
        <a:solidFill>
          <a:schemeClr val="accent6">
            <a:lumMod val="20000"/>
            <a:lumOff val="80000"/>
          </a:schemeClr>
        </a:solidFill>
      </dgm:spPr>
      <dgm:t>
        <a:bodyPr/>
        <a:lstStyle/>
        <a:p>
          <a:pPr rtl="0"/>
          <a:r>
            <a:rPr lang="ru-RU" sz="2800" dirty="0" smtClean="0">
              <a:latin typeface="Times New Roman" panose="02020603050405020304" pitchFamily="18" charset="0"/>
              <a:cs typeface="Times New Roman" panose="02020603050405020304" pitchFamily="18" charset="0"/>
            </a:rPr>
            <a:t>Последствия изменения учетной политики, оказавшие или способные оказать существенные изменения показателей, отражающих финансовое положение, финансовые результаты деятельности субъекта учета (субъекта консолидированной отчетности) и (или) движение денежных средств субъекта учета, </a:t>
          </a:r>
          <a:r>
            <a:rPr lang="ru-RU" sz="2800" b="1" dirty="0" smtClean="0">
              <a:solidFill>
                <a:srgbClr val="FF0000"/>
              </a:solidFill>
              <a:latin typeface="Times New Roman" panose="02020603050405020304" pitchFamily="18" charset="0"/>
              <a:cs typeface="Times New Roman" panose="02020603050405020304" pitchFamily="18" charset="0"/>
            </a:rPr>
            <a:t>оцениваются в денежном измерении (стоимостном выражении) </a:t>
          </a:r>
        </a:p>
        <a:p>
          <a:pPr rtl="0"/>
          <a:r>
            <a:rPr lang="ru-RU" sz="2800" dirty="0" smtClean="0">
              <a:latin typeface="Times New Roman" panose="02020603050405020304" pitchFamily="18" charset="0"/>
              <a:cs typeface="Times New Roman" panose="02020603050405020304" pitchFamily="18" charset="0"/>
            </a:rPr>
            <a:t>Оценка в денежном измерении - производится </a:t>
          </a:r>
          <a:r>
            <a:rPr lang="ru-RU" sz="2800" b="1" dirty="0" smtClean="0">
              <a:solidFill>
                <a:srgbClr val="FF0000"/>
              </a:solidFill>
              <a:latin typeface="Times New Roman" panose="02020603050405020304" pitchFamily="18" charset="0"/>
              <a:cs typeface="Times New Roman" panose="02020603050405020304" pitchFamily="18" charset="0"/>
            </a:rPr>
            <a:t>на дату, с которой применяются указанные изменения</a:t>
          </a:r>
          <a:endParaRPr lang="ru-RU" sz="2800" b="1" dirty="0">
            <a:solidFill>
              <a:srgbClr val="FF0000"/>
            </a:solidFill>
            <a:latin typeface="Times New Roman" panose="02020603050405020304" pitchFamily="18" charset="0"/>
            <a:cs typeface="Times New Roman" panose="02020603050405020304" pitchFamily="18" charset="0"/>
          </a:endParaRPr>
        </a:p>
      </dgm:t>
    </dgm:pt>
    <dgm:pt modelId="{0690C363-75C6-4105-8DAE-6056E6309999}" type="parTrans" cxnId="{BB734BCF-C5C7-46C6-A2FA-8F159CCF35AB}">
      <dgm:prSet/>
      <dgm:spPr/>
      <dgm:t>
        <a:bodyPr/>
        <a:lstStyle/>
        <a:p>
          <a:endParaRPr lang="ru-RU"/>
        </a:p>
      </dgm:t>
    </dgm:pt>
    <dgm:pt modelId="{4A238122-77E6-4949-8588-C4166FC36E15}" type="sibTrans" cxnId="{BB734BCF-C5C7-46C6-A2FA-8F159CCF35AB}">
      <dgm:prSet/>
      <dgm:spPr/>
      <dgm:t>
        <a:bodyPr/>
        <a:lstStyle/>
        <a:p>
          <a:endParaRPr lang="ru-RU"/>
        </a:p>
      </dgm:t>
    </dgm:pt>
    <dgm:pt modelId="{A2E88D44-C282-493F-AFC7-54E816E8F6CA}" type="pres">
      <dgm:prSet presAssocID="{3D4D8128-743B-40B9-9852-7DB2595D143F}" presName="Name0" presStyleCnt="0">
        <dgm:presLayoutVars>
          <dgm:dir/>
          <dgm:animLvl val="lvl"/>
          <dgm:resizeHandles val="exact"/>
        </dgm:presLayoutVars>
      </dgm:prSet>
      <dgm:spPr/>
      <dgm:t>
        <a:bodyPr/>
        <a:lstStyle/>
        <a:p>
          <a:endParaRPr lang="ru-RU"/>
        </a:p>
      </dgm:t>
    </dgm:pt>
    <dgm:pt modelId="{C03EDE60-FC3B-41A7-B40E-000C7E63CB53}" type="pres">
      <dgm:prSet presAssocID="{2528855B-E07C-4BA8-983D-F912E05C6B06}" presName="linNode" presStyleCnt="0"/>
      <dgm:spPr/>
    </dgm:pt>
    <dgm:pt modelId="{E616A044-EC38-4F87-ADF0-C59D86A18B3E}" type="pres">
      <dgm:prSet presAssocID="{2528855B-E07C-4BA8-983D-F912E05C6B06}" presName="parentText" presStyleLbl="node1" presStyleIdx="0" presStyleCnt="1" custScaleX="277778" custScaleY="176023" custLinFactNeighborX="2736" custLinFactNeighborY="15957">
        <dgm:presLayoutVars>
          <dgm:chMax val="1"/>
          <dgm:bulletEnabled val="1"/>
        </dgm:presLayoutVars>
      </dgm:prSet>
      <dgm:spPr/>
      <dgm:t>
        <a:bodyPr/>
        <a:lstStyle/>
        <a:p>
          <a:endParaRPr lang="ru-RU"/>
        </a:p>
      </dgm:t>
    </dgm:pt>
  </dgm:ptLst>
  <dgm:cxnLst>
    <dgm:cxn modelId="{084706CC-D933-4F9C-9120-F79634BDD352}" type="presOf" srcId="{2528855B-E07C-4BA8-983D-F912E05C6B06}" destId="{E616A044-EC38-4F87-ADF0-C59D86A18B3E}" srcOrd="0" destOrd="0" presId="urn:microsoft.com/office/officeart/2005/8/layout/vList5"/>
    <dgm:cxn modelId="{BB734BCF-C5C7-46C6-A2FA-8F159CCF35AB}" srcId="{3D4D8128-743B-40B9-9852-7DB2595D143F}" destId="{2528855B-E07C-4BA8-983D-F912E05C6B06}" srcOrd="0" destOrd="0" parTransId="{0690C363-75C6-4105-8DAE-6056E6309999}" sibTransId="{4A238122-77E6-4949-8588-C4166FC36E15}"/>
    <dgm:cxn modelId="{510822C3-E7BC-4C7B-A948-F262CE720599}" type="presOf" srcId="{3D4D8128-743B-40B9-9852-7DB2595D143F}" destId="{A2E88D44-C282-493F-AFC7-54E816E8F6CA}" srcOrd="0" destOrd="0" presId="urn:microsoft.com/office/officeart/2005/8/layout/vList5"/>
    <dgm:cxn modelId="{4F18C8E2-954B-42AF-8368-2A6D942AC6C6}" type="presParOf" srcId="{A2E88D44-C282-493F-AFC7-54E816E8F6CA}" destId="{C03EDE60-FC3B-41A7-B40E-000C7E63CB53}" srcOrd="0" destOrd="0" presId="urn:microsoft.com/office/officeart/2005/8/layout/vList5"/>
    <dgm:cxn modelId="{11E948AA-6E25-485A-A37F-8BA6C6C32A1B}" type="presParOf" srcId="{C03EDE60-FC3B-41A7-B40E-000C7E63CB53}" destId="{E616A044-EC38-4F87-ADF0-C59D86A18B3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4D8128-743B-40B9-9852-7DB2595D143F}"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9B33D40C-0E9E-456B-BD15-0A6C6D1CECD0}">
      <dgm:prSet custT="1"/>
      <dgm:spPr>
        <a:solidFill>
          <a:srgbClr val="FFFF99"/>
        </a:solidFill>
        <a:ln w="38100">
          <a:solidFill>
            <a:schemeClr val="tx2">
              <a:lumMod val="75000"/>
            </a:schemeClr>
          </a:solidFill>
        </a:ln>
      </dgm:spPr>
      <dgm:t>
        <a:bodyPr/>
        <a:lstStyle/>
        <a:p>
          <a:pPr rtl="0"/>
          <a:r>
            <a:rPr lang="ru-RU" sz="2000" dirty="0" smtClean="0">
              <a:latin typeface="Times New Roman" panose="02020603050405020304" pitchFamily="18" charset="0"/>
              <a:cs typeface="Times New Roman" panose="02020603050405020304" pitchFamily="18" charset="0"/>
            </a:rPr>
            <a:t>Применение </a:t>
          </a:r>
          <a:r>
            <a:rPr lang="ru-RU" sz="2400" b="1" dirty="0" smtClean="0">
              <a:latin typeface="Times New Roman" panose="02020603050405020304" pitchFamily="18" charset="0"/>
              <a:cs typeface="Times New Roman" panose="02020603050405020304" pitchFamily="18" charset="0"/>
            </a:rPr>
            <a:t>правила (способа) </a:t>
          </a:r>
          <a:r>
            <a:rPr lang="ru-RU" sz="2000" b="0" dirty="0" smtClean="0">
              <a:latin typeface="Times New Roman" panose="02020603050405020304" pitchFamily="18" charset="0"/>
              <a:cs typeface="Times New Roman" panose="02020603050405020304" pitchFamily="18" charset="0"/>
            </a:rPr>
            <a:t>организации и ведения бухгалтерского учета </a:t>
          </a:r>
          <a:r>
            <a:rPr lang="ru-RU" sz="2000" dirty="0" smtClean="0">
              <a:latin typeface="Times New Roman" panose="02020603050405020304" pitchFamily="18" charset="0"/>
              <a:cs typeface="Times New Roman" panose="02020603050405020304" pitchFamily="18" charset="0"/>
            </a:rPr>
            <a:t>для отражения фактов хозяйственной жизни, которые </a:t>
          </a:r>
          <a:r>
            <a:rPr lang="ru-RU" sz="2400" b="1" dirty="0" smtClean="0">
              <a:latin typeface="Times New Roman" panose="02020603050405020304" pitchFamily="18" charset="0"/>
              <a:cs typeface="Times New Roman" panose="02020603050405020304" pitchFamily="18" charset="0"/>
            </a:rPr>
            <a:t>отличны по существу от фактов хозяйственной жизни, имевших место ранее</a:t>
          </a:r>
          <a:endParaRPr lang="ru-RU" sz="2400" b="1" dirty="0">
            <a:latin typeface="Times New Roman" panose="02020603050405020304" pitchFamily="18" charset="0"/>
            <a:cs typeface="Times New Roman" panose="02020603050405020304" pitchFamily="18" charset="0"/>
          </a:endParaRPr>
        </a:p>
      </dgm:t>
    </dgm:pt>
    <dgm:pt modelId="{DF5DAB1B-B1FC-4BFB-9A6F-CF2FED9C49E6}" type="parTrans" cxnId="{868E21E6-ED0B-44FD-A648-D3FFA40015FD}">
      <dgm:prSet/>
      <dgm:spPr/>
      <dgm:t>
        <a:bodyPr/>
        <a:lstStyle/>
        <a:p>
          <a:endParaRPr lang="ru-RU"/>
        </a:p>
      </dgm:t>
    </dgm:pt>
    <dgm:pt modelId="{7E566C35-3D52-4986-B773-738860C2C9D1}" type="sibTrans" cxnId="{868E21E6-ED0B-44FD-A648-D3FFA40015FD}">
      <dgm:prSet/>
      <dgm:spPr/>
      <dgm:t>
        <a:bodyPr/>
        <a:lstStyle/>
        <a:p>
          <a:endParaRPr lang="ru-RU"/>
        </a:p>
      </dgm:t>
    </dgm:pt>
    <dgm:pt modelId="{39B6306D-F34B-4E26-BA39-4DDCFACAC82E}">
      <dgm:prSet custT="1"/>
      <dgm:spPr>
        <a:ln w="38100">
          <a:solidFill>
            <a:schemeClr val="accent4">
              <a:lumMod val="60000"/>
              <a:lumOff val="40000"/>
            </a:schemeClr>
          </a:solidFill>
        </a:ln>
      </dgm:spPr>
      <dgm:t>
        <a:bodyPr/>
        <a:lstStyle/>
        <a:p>
          <a:pPr rtl="0"/>
          <a:r>
            <a:rPr lang="ru-RU" sz="2000" dirty="0" smtClean="0">
              <a:latin typeface="Times New Roman" panose="02020603050405020304" pitchFamily="18" charset="0"/>
              <a:cs typeface="Times New Roman" panose="02020603050405020304" pitchFamily="18" charset="0"/>
            </a:rPr>
            <a:t>Утверждение </a:t>
          </a:r>
          <a:r>
            <a:rPr lang="ru-RU" sz="2400" b="1" dirty="0" smtClean="0">
              <a:latin typeface="Times New Roman" panose="02020603050405020304" pitchFamily="18" charset="0"/>
              <a:cs typeface="Times New Roman" panose="02020603050405020304" pitchFamily="18" charset="0"/>
            </a:rPr>
            <a:t>нового правила </a:t>
          </a:r>
          <a:r>
            <a:rPr lang="ru-RU" sz="2000" dirty="0" smtClean="0">
              <a:latin typeface="Times New Roman" panose="02020603050405020304" pitchFamily="18" charset="0"/>
              <a:cs typeface="Times New Roman" panose="02020603050405020304" pitchFamily="18" charset="0"/>
            </a:rPr>
            <a:t>(способа) организации и ведения бухгалтерского учета для отражения фактов хозяйственной жизни, которые </a:t>
          </a:r>
          <a:r>
            <a:rPr lang="ru-RU" sz="2400" b="1" dirty="0" smtClean="0">
              <a:latin typeface="Times New Roman" panose="02020603050405020304" pitchFamily="18" charset="0"/>
              <a:cs typeface="Times New Roman" panose="02020603050405020304" pitchFamily="18" charset="0"/>
            </a:rPr>
            <a:t>возникли в деятельности субъекта учета впервые</a:t>
          </a:r>
          <a:r>
            <a:rPr lang="ru-RU" sz="700" dirty="0" smtClean="0"/>
            <a:t>.</a:t>
          </a:r>
          <a:endParaRPr lang="ru-RU" sz="700" dirty="0"/>
        </a:p>
      </dgm:t>
    </dgm:pt>
    <dgm:pt modelId="{7709621C-868E-46B3-9B83-623B2893A8DF}" type="parTrans" cxnId="{0B0DFA7E-6D49-419F-87E5-BB1340D55DFE}">
      <dgm:prSet/>
      <dgm:spPr/>
      <dgm:t>
        <a:bodyPr/>
        <a:lstStyle/>
        <a:p>
          <a:endParaRPr lang="ru-RU"/>
        </a:p>
      </dgm:t>
    </dgm:pt>
    <dgm:pt modelId="{B0339DE3-C1DB-470C-A681-545076F63DB4}" type="sibTrans" cxnId="{0B0DFA7E-6D49-419F-87E5-BB1340D55DFE}">
      <dgm:prSet/>
      <dgm:spPr/>
      <dgm:t>
        <a:bodyPr/>
        <a:lstStyle/>
        <a:p>
          <a:endParaRPr lang="ru-RU"/>
        </a:p>
      </dgm:t>
    </dgm:pt>
    <dgm:pt modelId="{A2E88D44-C282-493F-AFC7-54E816E8F6CA}" type="pres">
      <dgm:prSet presAssocID="{3D4D8128-743B-40B9-9852-7DB2595D143F}" presName="Name0" presStyleCnt="0">
        <dgm:presLayoutVars>
          <dgm:dir/>
          <dgm:animLvl val="lvl"/>
          <dgm:resizeHandles val="exact"/>
        </dgm:presLayoutVars>
      </dgm:prSet>
      <dgm:spPr/>
      <dgm:t>
        <a:bodyPr/>
        <a:lstStyle/>
        <a:p>
          <a:endParaRPr lang="ru-RU"/>
        </a:p>
      </dgm:t>
    </dgm:pt>
    <dgm:pt modelId="{FDA4A13C-4755-4A96-BDC7-3252FB667707}" type="pres">
      <dgm:prSet presAssocID="{9B33D40C-0E9E-456B-BD15-0A6C6D1CECD0}" presName="linNode" presStyleCnt="0"/>
      <dgm:spPr/>
    </dgm:pt>
    <dgm:pt modelId="{14F86364-2F9E-4C14-BB05-B36BC87C2A9A}" type="pres">
      <dgm:prSet presAssocID="{9B33D40C-0E9E-456B-BD15-0A6C6D1CECD0}" presName="parentText" presStyleLbl="node1" presStyleIdx="0" presStyleCnt="2" custScaleX="272486" custScaleY="27470" custLinFactNeighborX="793" custLinFactNeighborY="-10635">
        <dgm:presLayoutVars>
          <dgm:chMax val="1"/>
          <dgm:bulletEnabled val="1"/>
        </dgm:presLayoutVars>
      </dgm:prSet>
      <dgm:spPr/>
      <dgm:t>
        <a:bodyPr/>
        <a:lstStyle/>
        <a:p>
          <a:endParaRPr lang="ru-RU"/>
        </a:p>
      </dgm:t>
    </dgm:pt>
    <dgm:pt modelId="{B8B8A18B-9DAE-428C-8130-B21067F855B5}" type="pres">
      <dgm:prSet presAssocID="{7E566C35-3D52-4986-B773-738860C2C9D1}" presName="sp" presStyleCnt="0"/>
      <dgm:spPr/>
    </dgm:pt>
    <dgm:pt modelId="{C0DAFB77-FE48-48B5-A9B5-4B50B473489A}" type="pres">
      <dgm:prSet presAssocID="{39B6306D-F34B-4E26-BA39-4DDCFACAC82E}" presName="linNode" presStyleCnt="0"/>
      <dgm:spPr/>
    </dgm:pt>
    <dgm:pt modelId="{9B95E8C7-546F-4CA3-B490-5DE8A61BA8EA}" type="pres">
      <dgm:prSet presAssocID="{39B6306D-F34B-4E26-BA39-4DDCFACAC82E}" presName="parentText" presStyleLbl="node1" presStyleIdx="1" presStyleCnt="2" custScaleX="262335" custScaleY="33866" custLinFactNeighborX="7371" custLinFactNeighborY="-2083">
        <dgm:presLayoutVars>
          <dgm:chMax val="1"/>
          <dgm:bulletEnabled val="1"/>
        </dgm:presLayoutVars>
      </dgm:prSet>
      <dgm:spPr/>
      <dgm:t>
        <a:bodyPr/>
        <a:lstStyle/>
        <a:p>
          <a:endParaRPr lang="ru-RU"/>
        </a:p>
      </dgm:t>
    </dgm:pt>
  </dgm:ptLst>
  <dgm:cxnLst>
    <dgm:cxn modelId="{0B0DFA7E-6D49-419F-87E5-BB1340D55DFE}" srcId="{3D4D8128-743B-40B9-9852-7DB2595D143F}" destId="{39B6306D-F34B-4E26-BA39-4DDCFACAC82E}" srcOrd="1" destOrd="0" parTransId="{7709621C-868E-46B3-9B83-623B2893A8DF}" sibTransId="{B0339DE3-C1DB-470C-A681-545076F63DB4}"/>
    <dgm:cxn modelId="{868E21E6-ED0B-44FD-A648-D3FFA40015FD}" srcId="{3D4D8128-743B-40B9-9852-7DB2595D143F}" destId="{9B33D40C-0E9E-456B-BD15-0A6C6D1CECD0}" srcOrd="0" destOrd="0" parTransId="{DF5DAB1B-B1FC-4BFB-9A6F-CF2FED9C49E6}" sibTransId="{7E566C35-3D52-4986-B773-738860C2C9D1}"/>
    <dgm:cxn modelId="{E5A71BA0-1741-4FD8-A467-BBBCE85C5516}" type="presOf" srcId="{3D4D8128-743B-40B9-9852-7DB2595D143F}" destId="{A2E88D44-C282-493F-AFC7-54E816E8F6CA}" srcOrd="0" destOrd="0" presId="urn:microsoft.com/office/officeart/2005/8/layout/vList5"/>
    <dgm:cxn modelId="{BDAFB709-7FC6-4EB0-9F92-FC2D8625C6CE}" type="presOf" srcId="{9B33D40C-0E9E-456B-BD15-0A6C6D1CECD0}" destId="{14F86364-2F9E-4C14-BB05-B36BC87C2A9A}" srcOrd="0" destOrd="0" presId="urn:microsoft.com/office/officeart/2005/8/layout/vList5"/>
    <dgm:cxn modelId="{49D7BB0F-8214-4963-BAF3-98B7C9792824}" type="presOf" srcId="{39B6306D-F34B-4E26-BA39-4DDCFACAC82E}" destId="{9B95E8C7-546F-4CA3-B490-5DE8A61BA8EA}" srcOrd="0" destOrd="0" presId="urn:microsoft.com/office/officeart/2005/8/layout/vList5"/>
    <dgm:cxn modelId="{8AB4EF1A-86DB-4BA5-B2B3-ADEC8A36A03B}" type="presParOf" srcId="{A2E88D44-C282-493F-AFC7-54E816E8F6CA}" destId="{FDA4A13C-4755-4A96-BDC7-3252FB667707}" srcOrd="0" destOrd="0" presId="urn:microsoft.com/office/officeart/2005/8/layout/vList5"/>
    <dgm:cxn modelId="{164A98EF-0DCD-4793-8378-7A6472C4CF08}" type="presParOf" srcId="{FDA4A13C-4755-4A96-BDC7-3252FB667707}" destId="{14F86364-2F9E-4C14-BB05-B36BC87C2A9A}" srcOrd="0" destOrd="0" presId="urn:microsoft.com/office/officeart/2005/8/layout/vList5"/>
    <dgm:cxn modelId="{A465C68C-5CCB-4491-A75A-C32BE39B76FC}" type="presParOf" srcId="{A2E88D44-C282-493F-AFC7-54E816E8F6CA}" destId="{B8B8A18B-9DAE-428C-8130-B21067F855B5}" srcOrd="1" destOrd="0" presId="urn:microsoft.com/office/officeart/2005/8/layout/vList5"/>
    <dgm:cxn modelId="{A5261B2E-2E60-4AAD-B5AE-B3544FB060D1}" type="presParOf" srcId="{A2E88D44-C282-493F-AFC7-54E816E8F6CA}" destId="{C0DAFB77-FE48-48B5-A9B5-4B50B473489A}" srcOrd="2" destOrd="0" presId="urn:microsoft.com/office/officeart/2005/8/layout/vList5"/>
    <dgm:cxn modelId="{CD612CFB-551B-40A1-AC5B-32CBF74CF257}" type="presParOf" srcId="{C0DAFB77-FE48-48B5-A9B5-4B50B473489A}" destId="{9B95E8C7-546F-4CA3-B490-5DE8A61BA8E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37DC82-67B0-4302-BFD0-12FAA3BCAE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AEEB2E17-B4B6-46D4-ACDF-437722FD6CAF}">
      <dgm:prSet custT="1"/>
      <dgm:spPr>
        <a:solidFill>
          <a:schemeClr val="accent6">
            <a:lumMod val="20000"/>
            <a:lumOff val="80000"/>
          </a:schemeClr>
        </a:solidFill>
        <a:ln w="38100">
          <a:solidFill>
            <a:schemeClr val="accent1"/>
          </a:solidFill>
        </a:ln>
      </dgm:spPr>
      <dgm:t>
        <a:bodyPr/>
        <a:lstStyle/>
        <a:p>
          <a:pPr rtl="0"/>
          <a:r>
            <a:rPr lang="ru-RU" sz="2400" b="1" dirty="0" smtClean="0">
              <a:latin typeface="Times New Roman" panose="02020603050405020304" pitchFamily="18" charset="0"/>
              <a:cs typeface="Times New Roman" panose="02020603050405020304" pitchFamily="18" charset="0"/>
            </a:rPr>
            <a:t>Информация</a:t>
          </a:r>
          <a:r>
            <a:rPr lang="ru-RU" sz="2000" dirty="0" smtClean="0">
              <a:latin typeface="Times New Roman" panose="02020603050405020304" pitchFamily="18" charset="0"/>
              <a:cs typeface="Times New Roman" panose="02020603050405020304" pitchFamily="18" charset="0"/>
            </a:rPr>
            <a:t> о корректировке сравнительных показателей предшествующего года (годов) раскрывается  в бухгалтерской (финансовой) отчетности </a:t>
          </a:r>
          <a:r>
            <a:rPr lang="ru-RU" sz="2400" b="1" dirty="0" smtClean="0">
              <a:latin typeface="Times New Roman" panose="02020603050405020304" pitchFamily="18" charset="0"/>
              <a:cs typeface="Times New Roman" panose="02020603050405020304" pitchFamily="18" charset="0"/>
            </a:rPr>
            <a:t>отчетного года</a:t>
          </a:r>
          <a:endParaRPr lang="ru-RU" sz="2400" b="1" dirty="0">
            <a:latin typeface="Times New Roman" panose="02020603050405020304" pitchFamily="18" charset="0"/>
            <a:cs typeface="Times New Roman" panose="02020603050405020304" pitchFamily="18" charset="0"/>
          </a:endParaRPr>
        </a:p>
      </dgm:t>
    </dgm:pt>
    <dgm:pt modelId="{67652418-C733-4A35-8255-39A095D387FD}" type="parTrans" cxnId="{ADAA3CD9-2FDB-4EB9-9487-DCA24AE818D6}">
      <dgm:prSet/>
      <dgm:spPr/>
      <dgm:t>
        <a:bodyPr/>
        <a:lstStyle/>
        <a:p>
          <a:endParaRPr lang="ru-RU"/>
        </a:p>
      </dgm:t>
    </dgm:pt>
    <dgm:pt modelId="{B7D7AF93-4503-4DD6-9BC2-EE5434D61496}" type="sibTrans" cxnId="{ADAA3CD9-2FDB-4EB9-9487-DCA24AE818D6}">
      <dgm:prSet/>
      <dgm:spPr/>
      <dgm:t>
        <a:bodyPr/>
        <a:lstStyle/>
        <a:p>
          <a:endParaRPr lang="ru-RU"/>
        </a:p>
      </dgm:t>
    </dgm:pt>
    <dgm:pt modelId="{A19A21D9-7B8D-42C7-87E7-52F6C8AE18DC}">
      <dgm:prSet custT="1"/>
      <dgm:spPr>
        <a:solidFill>
          <a:schemeClr val="accent6">
            <a:lumMod val="60000"/>
            <a:lumOff val="40000"/>
            <a:alpha val="90000"/>
          </a:schemeClr>
        </a:solidFill>
        <a:ln w="38100">
          <a:solidFill>
            <a:schemeClr val="accent1"/>
          </a:solidFill>
        </a:ln>
      </dgm:spPr>
      <dgm:t>
        <a:bodyPr/>
        <a:lstStyle/>
        <a:p>
          <a:pPr rtl="0"/>
          <a:r>
            <a:rPr lang="ru-RU" sz="2400" b="1" dirty="0" smtClean="0">
              <a:latin typeface="Times New Roman" panose="02020603050405020304" pitchFamily="18" charset="0"/>
              <a:cs typeface="Times New Roman" panose="02020603050405020304" pitchFamily="18" charset="0"/>
            </a:rPr>
            <a:t>Суммы</a:t>
          </a:r>
          <a:r>
            <a:rPr lang="ru-RU" sz="2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корректировок сравнительных показателей отражаются </a:t>
          </a:r>
          <a:r>
            <a:rPr lang="ru-RU" sz="2400" b="1" dirty="0" smtClean="0">
              <a:latin typeface="Times New Roman" panose="02020603050405020304" pitchFamily="18" charset="0"/>
              <a:cs typeface="Times New Roman" panose="02020603050405020304" pitchFamily="18" charset="0"/>
            </a:rPr>
            <a:t>в периоде, в котором произошло изменение учетной политики</a:t>
          </a:r>
          <a:r>
            <a:rPr lang="ru-RU" sz="2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записями по счетам бухгалтерского учета согласно НПА, регулирующим ведение бухгалтерского учета и составление бухгалтерской (финансовой) отчетности.</a:t>
          </a:r>
          <a:endParaRPr lang="ru-RU" sz="1800" dirty="0">
            <a:latin typeface="Times New Roman" panose="02020603050405020304" pitchFamily="18" charset="0"/>
            <a:cs typeface="Times New Roman" panose="02020603050405020304" pitchFamily="18" charset="0"/>
          </a:endParaRPr>
        </a:p>
      </dgm:t>
    </dgm:pt>
    <dgm:pt modelId="{3FFF0E26-4479-4438-A548-DA0ACF6232B3}" type="parTrans" cxnId="{10993629-312F-4D61-93E8-E31C2540C008}">
      <dgm:prSet/>
      <dgm:spPr/>
      <dgm:t>
        <a:bodyPr/>
        <a:lstStyle/>
        <a:p>
          <a:endParaRPr lang="ru-RU"/>
        </a:p>
      </dgm:t>
    </dgm:pt>
    <dgm:pt modelId="{0126F7D1-3246-4756-BBFD-914DE456DBB6}" type="sibTrans" cxnId="{10993629-312F-4D61-93E8-E31C2540C008}">
      <dgm:prSet/>
      <dgm:spPr/>
      <dgm:t>
        <a:bodyPr/>
        <a:lstStyle/>
        <a:p>
          <a:endParaRPr lang="ru-RU"/>
        </a:p>
      </dgm:t>
    </dgm:pt>
    <dgm:pt modelId="{571140A1-356A-49CD-BF40-6AA821118A9A}" type="pres">
      <dgm:prSet presAssocID="{6C37DC82-67B0-4302-BFD0-12FAA3BCAE9B}" presName="diagram" presStyleCnt="0">
        <dgm:presLayoutVars>
          <dgm:chPref val="1"/>
          <dgm:dir/>
          <dgm:animOne val="branch"/>
          <dgm:animLvl val="lvl"/>
          <dgm:resizeHandles/>
        </dgm:presLayoutVars>
      </dgm:prSet>
      <dgm:spPr/>
      <dgm:t>
        <a:bodyPr/>
        <a:lstStyle/>
        <a:p>
          <a:endParaRPr lang="ru-RU"/>
        </a:p>
      </dgm:t>
    </dgm:pt>
    <dgm:pt modelId="{BD07FC98-EF7F-48CB-9EC3-78364E39AD84}" type="pres">
      <dgm:prSet presAssocID="{AEEB2E17-B4B6-46D4-ACDF-437722FD6CAF}" presName="root" presStyleCnt="0"/>
      <dgm:spPr/>
    </dgm:pt>
    <dgm:pt modelId="{0FDA2278-AAE2-44FA-982C-0A3B0A3BF880}" type="pres">
      <dgm:prSet presAssocID="{AEEB2E17-B4B6-46D4-ACDF-437722FD6CAF}" presName="rootComposite" presStyleCnt="0"/>
      <dgm:spPr/>
    </dgm:pt>
    <dgm:pt modelId="{D490E2D4-AAD3-4D9F-B009-C5B7BDC2ACFE}" type="pres">
      <dgm:prSet presAssocID="{AEEB2E17-B4B6-46D4-ACDF-437722FD6CAF}" presName="rootText" presStyleLbl="node1" presStyleIdx="0" presStyleCnt="1" custScaleX="318457" custScaleY="194861" custLinFactNeighborX="25373" custLinFactNeighborY="-11048"/>
      <dgm:spPr/>
      <dgm:t>
        <a:bodyPr/>
        <a:lstStyle/>
        <a:p>
          <a:endParaRPr lang="ru-RU"/>
        </a:p>
      </dgm:t>
    </dgm:pt>
    <dgm:pt modelId="{43E23DAB-6FC0-479C-AF99-D5C7E9B50EE0}" type="pres">
      <dgm:prSet presAssocID="{AEEB2E17-B4B6-46D4-ACDF-437722FD6CAF}" presName="rootConnector" presStyleLbl="node1" presStyleIdx="0" presStyleCnt="1"/>
      <dgm:spPr/>
      <dgm:t>
        <a:bodyPr/>
        <a:lstStyle/>
        <a:p>
          <a:endParaRPr lang="ru-RU"/>
        </a:p>
      </dgm:t>
    </dgm:pt>
    <dgm:pt modelId="{608644F5-6FE7-4EF7-9CDD-A8941EC7B087}" type="pres">
      <dgm:prSet presAssocID="{AEEB2E17-B4B6-46D4-ACDF-437722FD6CAF}" presName="childShape" presStyleCnt="0"/>
      <dgm:spPr/>
    </dgm:pt>
    <dgm:pt modelId="{EC41B3DE-483E-4513-A3B2-5C80B606CFE0}" type="pres">
      <dgm:prSet presAssocID="{3FFF0E26-4479-4438-A548-DA0ACF6232B3}" presName="Name13" presStyleLbl="parChTrans1D2" presStyleIdx="0" presStyleCnt="1"/>
      <dgm:spPr/>
      <dgm:t>
        <a:bodyPr/>
        <a:lstStyle/>
        <a:p>
          <a:endParaRPr lang="ru-RU"/>
        </a:p>
      </dgm:t>
    </dgm:pt>
    <dgm:pt modelId="{E1F3B594-0BC5-406C-B03C-C5295B76C1C0}" type="pres">
      <dgm:prSet presAssocID="{A19A21D9-7B8D-42C7-87E7-52F6C8AE18DC}" presName="childText" presStyleLbl="bgAcc1" presStyleIdx="0" presStyleCnt="1" custScaleX="434632" custScaleY="239605" custLinFactNeighborX="-2984" custLinFactNeighborY="9872">
        <dgm:presLayoutVars>
          <dgm:bulletEnabled val="1"/>
        </dgm:presLayoutVars>
      </dgm:prSet>
      <dgm:spPr/>
      <dgm:t>
        <a:bodyPr/>
        <a:lstStyle/>
        <a:p>
          <a:endParaRPr lang="ru-RU"/>
        </a:p>
      </dgm:t>
    </dgm:pt>
  </dgm:ptLst>
  <dgm:cxnLst>
    <dgm:cxn modelId="{ADAA3CD9-2FDB-4EB9-9487-DCA24AE818D6}" srcId="{6C37DC82-67B0-4302-BFD0-12FAA3BCAE9B}" destId="{AEEB2E17-B4B6-46D4-ACDF-437722FD6CAF}" srcOrd="0" destOrd="0" parTransId="{67652418-C733-4A35-8255-39A095D387FD}" sibTransId="{B7D7AF93-4503-4DD6-9BC2-EE5434D61496}"/>
    <dgm:cxn modelId="{B19386B8-E657-4AA2-BE86-CA01A44BA86A}" type="presOf" srcId="{3FFF0E26-4479-4438-A548-DA0ACF6232B3}" destId="{EC41B3DE-483E-4513-A3B2-5C80B606CFE0}" srcOrd="0" destOrd="0" presId="urn:microsoft.com/office/officeart/2005/8/layout/hierarchy3"/>
    <dgm:cxn modelId="{10993629-312F-4D61-93E8-E31C2540C008}" srcId="{AEEB2E17-B4B6-46D4-ACDF-437722FD6CAF}" destId="{A19A21D9-7B8D-42C7-87E7-52F6C8AE18DC}" srcOrd="0" destOrd="0" parTransId="{3FFF0E26-4479-4438-A548-DA0ACF6232B3}" sibTransId="{0126F7D1-3246-4756-BBFD-914DE456DBB6}"/>
    <dgm:cxn modelId="{B876696F-2ACE-43AE-A1D8-3C46A9191C88}" type="presOf" srcId="{A19A21D9-7B8D-42C7-87E7-52F6C8AE18DC}" destId="{E1F3B594-0BC5-406C-B03C-C5295B76C1C0}" srcOrd="0" destOrd="0" presId="urn:microsoft.com/office/officeart/2005/8/layout/hierarchy3"/>
    <dgm:cxn modelId="{15F3C734-06E7-451A-9059-362E38801BC5}" type="presOf" srcId="{AEEB2E17-B4B6-46D4-ACDF-437722FD6CAF}" destId="{D490E2D4-AAD3-4D9F-B009-C5B7BDC2ACFE}" srcOrd="0" destOrd="0" presId="urn:microsoft.com/office/officeart/2005/8/layout/hierarchy3"/>
    <dgm:cxn modelId="{B5987227-417B-4BFB-88E5-CC1900E817C9}" type="presOf" srcId="{AEEB2E17-B4B6-46D4-ACDF-437722FD6CAF}" destId="{43E23DAB-6FC0-479C-AF99-D5C7E9B50EE0}" srcOrd="1" destOrd="0" presId="urn:microsoft.com/office/officeart/2005/8/layout/hierarchy3"/>
    <dgm:cxn modelId="{B72AA30E-54AF-43D6-8319-0CF6EEB53035}" type="presOf" srcId="{6C37DC82-67B0-4302-BFD0-12FAA3BCAE9B}" destId="{571140A1-356A-49CD-BF40-6AA821118A9A}" srcOrd="0" destOrd="0" presId="urn:microsoft.com/office/officeart/2005/8/layout/hierarchy3"/>
    <dgm:cxn modelId="{829AF858-8FA3-4554-9742-F9C244DD0D73}" type="presParOf" srcId="{571140A1-356A-49CD-BF40-6AA821118A9A}" destId="{BD07FC98-EF7F-48CB-9EC3-78364E39AD84}" srcOrd="0" destOrd="0" presId="urn:microsoft.com/office/officeart/2005/8/layout/hierarchy3"/>
    <dgm:cxn modelId="{BDFA4FE1-2444-4B2F-8973-0DDC68FB4C03}" type="presParOf" srcId="{BD07FC98-EF7F-48CB-9EC3-78364E39AD84}" destId="{0FDA2278-AAE2-44FA-982C-0A3B0A3BF880}" srcOrd="0" destOrd="0" presId="urn:microsoft.com/office/officeart/2005/8/layout/hierarchy3"/>
    <dgm:cxn modelId="{80E8DD4B-4169-4504-9D12-F151D4F5279B}" type="presParOf" srcId="{0FDA2278-AAE2-44FA-982C-0A3B0A3BF880}" destId="{D490E2D4-AAD3-4D9F-B009-C5B7BDC2ACFE}" srcOrd="0" destOrd="0" presId="urn:microsoft.com/office/officeart/2005/8/layout/hierarchy3"/>
    <dgm:cxn modelId="{60AB85DA-2AFD-44F0-9720-39C4F217D377}" type="presParOf" srcId="{0FDA2278-AAE2-44FA-982C-0A3B0A3BF880}" destId="{43E23DAB-6FC0-479C-AF99-D5C7E9B50EE0}" srcOrd="1" destOrd="0" presId="urn:microsoft.com/office/officeart/2005/8/layout/hierarchy3"/>
    <dgm:cxn modelId="{DA0E7984-7B7C-48C6-98DA-D529404EE54B}" type="presParOf" srcId="{BD07FC98-EF7F-48CB-9EC3-78364E39AD84}" destId="{608644F5-6FE7-4EF7-9CDD-A8941EC7B087}" srcOrd="1" destOrd="0" presId="urn:microsoft.com/office/officeart/2005/8/layout/hierarchy3"/>
    <dgm:cxn modelId="{BA360BC8-A249-4333-A797-06A802C57B97}" type="presParOf" srcId="{608644F5-6FE7-4EF7-9CDD-A8941EC7B087}" destId="{EC41B3DE-483E-4513-A3B2-5C80B606CFE0}" srcOrd="0" destOrd="0" presId="urn:microsoft.com/office/officeart/2005/8/layout/hierarchy3"/>
    <dgm:cxn modelId="{9B174276-725C-42B4-BD5D-0C50269AC5C4}" type="presParOf" srcId="{608644F5-6FE7-4EF7-9CDD-A8941EC7B087}" destId="{E1F3B594-0BC5-406C-B03C-C5295B76C1C0}" srcOrd="1" destOrd="0" presId="urn:microsoft.com/office/officeart/2005/8/layout/hierarchy3"/>
  </dgm:cxnLst>
  <dgm:bg/>
  <dgm:whole>
    <a:ln w="38100">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C37DC82-67B0-4302-BFD0-12FAA3BCAE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41047260-D034-493F-B592-78479275FFBC}">
      <dgm:prSet custT="1"/>
      <dgm:spPr>
        <a:solidFill>
          <a:srgbClr val="CCFFFF">
            <a:alpha val="90000"/>
          </a:srgbClr>
        </a:solidFill>
        <a:ln w="38100">
          <a:solidFill>
            <a:schemeClr val="accent1"/>
          </a:solidFill>
        </a:ln>
      </dgm:spPr>
      <dgm:t>
        <a:bodyPr/>
        <a:lstStyle/>
        <a:p>
          <a:pPr rtl="0"/>
          <a:r>
            <a:rPr lang="ru-RU" sz="2800" dirty="0" smtClean="0">
              <a:latin typeface="Times New Roman" panose="02020603050405020304" pitchFamily="18" charset="0"/>
              <a:cs typeface="Times New Roman" panose="02020603050405020304" pitchFamily="18" charset="0"/>
            </a:rPr>
            <a:t>В случае </a:t>
          </a:r>
          <a:r>
            <a:rPr lang="ru-RU" sz="2800" b="1" dirty="0" smtClean="0">
              <a:latin typeface="Times New Roman" panose="02020603050405020304" pitchFamily="18" charset="0"/>
              <a:cs typeface="Times New Roman" panose="02020603050405020304" pitchFamily="18" charset="0"/>
            </a:rPr>
            <a:t>ретроспективного применения измененной учетной </a:t>
          </a:r>
          <a:r>
            <a:rPr lang="ru-RU" sz="2800" dirty="0" smtClean="0">
              <a:latin typeface="Times New Roman" panose="02020603050405020304" pitchFamily="18" charset="0"/>
              <a:cs typeface="Times New Roman" panose="02020603050405020304" pitchFamily="18" charset="0"/>
            </a:rPr>
            <a:t>политики утвержденная бухгалтерская (финансовая) </a:t>
          </a:r>
          <a:r>
            <a:rPr lang="ru-RU" sz="2800" b="1" dirty="0" smtClean="0">
              <a:latin typeface="Times New Roman" panose="02020603050405020304" pitchFamily="18" charset="0"/>
              <a:cs typeface="Times New Roman" panose="02020603050405020304" pitchFamily="18" charset="0"/>
            </a:rPr>
            <a:t>отчетность за предшествующий год (годы) не подлежит пересмотру, замене и повторному представлению пользователям бухгалтерской (финансовой) отчетности</a:t>
          </a:r>
          <a:endParaRPr lang="ru-RU" sz="1800" dirty="0">
            <a:latin typeface="Times New Roman" panose="02020603050405020304" pitchFamily="18" charset="0"/>
            <a:cs typeface="Times New Roman" panose="02020603050405020304" pitchFamily="18" charset="0"/>
          </a:endParaRPr>
        </a:p>
      </dgm:t>
    </dgm:pt>
    <dgm:pt modelId="{C4A0A95A-80DA-4F92-99C6-0FD6E4257019}" type="parTrans" cxnId="{3BDDBA29-E330-4DFD-A71D-5AC708DEB745}">
      <dgm:prSet/>
      <dgm:spPr/>
      <dgm:t>
        <a:bodyPr/>
        <a:lstStyle/>
        <a:p>
          <a:endParaRPr lang="ru-RU"/>
        </a:p>
      </dgm:t>
    </dgm:pt>
    <dgm:pt modelId="{A48F9348-83A5-489C-8B04-AF0EC728E080}" type="sibTrans" cxnId="{3BDDBA29-E330-4DFD-A71D-5AC708DEB745}">
      <dgm:prSet/>
      <dgm:spPr/>
      <dgm:t>
        <a:bodyPr/>
        <a:lstStyle/>
        <a:p>
          <a:endParaRPr lang="ru-RU"/>
        </a:p>
      </dgm:t>
    </dgm:pt>
    <dgm:pt modelId="{571140A1-356A-49CD-BF40-6AA821118A9A}" type="pres">
      <dgm:prSet presAssocID="{6C37DC82-67B0-4302-BFD0-12FAA3BCAE9B}" presName="diagram" presStyleCnt="0">
        <dgm:presLayoutVars>
          <dgm:chPref val="1"/>
          <dgm:dir/>
          <dgm:animOne val="branch"/>
          <dgm:animLvl val="lvl"/>
          <dgm:resizeHandles/>
        </dgm:presLayoutVars>
      </dgm:prSet>
      <dgm:spPr/>
      <dgm:t>
        <a:bodyPr/>
        <a:lstStyle/>
        <a:p>
          <a:endParaRPr lang="ru-RU"/>
        </a:p>
      </dgm:t>
    </dgm:pt>
    <dgm:pt modelId="{D3934186-2506-4663-94A2-BD5DC2ADA51E}" type="pres">
      <dgm:prSet presAssocID="{41047260-D034-493F-B592-78479275FFBC}" presName="root" presStyleCnt="0"/>
      <dgm:spPr/>
    </dgm:pt>
    <dgm:pt modelId="{A5D82060-6116-40D9-8798-0F41560BB8DB}" type="pres">
      <dgm:prSet presAssocID="{41047260-D034-493F-B592-78479275FFBC}" presName="rootComposite" presStyleCnt="0"/>
      <dgm:spPr/>
    </dgm:pt>
    <dgm:pt modelId="{9B8ED7B7-E45C-40E4-B864-BD4E5107A3A1}" type="pres">
      <dgm:prSet presAssocID="{41047260-D034-493F-B592-78479275FFBC}" presName="rootText" presStyleLbl="node1" presStyleIdx="0" presStyleCnt="1" custScaleX="94681" custLinFactNeighborX="-561" custLinFactNeighborY="-6604"/>
      <dgm:spPr/>
      <dgm:t>
        <a:bodyPr/>
        <a:lstStyle/>
        <a:p>
          <a:endParaRPr lang="ru-RU"/>
        </a:p>
      </dgm:t>
    </dgm:pt>
    <dgm:pt modelId="{2D9BCAA0-9951-4D25-A508-D2690DCF606A}" type="pres">
      <dgm:prSet presAssocID="{41047260-D034-493F-B592-78479275FFBC}" presName="rootConnector" presStyleLbl="node1" presStyleIdx="0" presStyleCnt="1"/>
      <dgm:spPr/>
      <dgm:t>
        <a:bodyPr/>
        <a:lstStyle/>
        <a:p>
          <a:endParaRPr lang="ru-RU"/>
        </a:p>
      </dgm:t>
    </dgm:pt>
    <dgm:pt modelId="{9D21FD0C-FC62-4F4D-9F6A-01F66E790A3B}" type="pres">
      <dgm:prSet presAssocID="{41047260-D034-493F-B592-78479275FFBC}" presName="childShape" presStyleCnt="0"/>
      <dgm:spPr/>
    </dgm:pt>
  </dgm:ptLst>
  <dgm:cxnLst>
    <dgm:cxn modelId="{793EA82C-4E9F-4D21-82C9-A05A306F361E}" type="presOf" srcId="{41047260-D034-493F-B592-78479275FFBC}" destId="{2D9BCAA0-9951-4D25-A508-D2690DCF606A}" srcOrd="1" destOrd="0" presId="urn:microsoft.com/office/officeart/2005/8/layout/hierarchy3"/>
    <dgm:cxn modelId="{8B6D9578-EE09-4905-9D88-A086DD09DC06}" type="presOf" srcId="{6C37DC82-67B0-4302-BFD0-12FAA3BCAE9B}" destId="{571140A1-356A-49CD-BF40-6AA821118A9A}" srcOrd="0" destOrd="0" presId="urn:microsoft.com/office/officeart/2005/8/layout/hierarchy3"/>
    <dgm:cxn modelId="{371BDECB-FE45-498F-90C9-1063F34B65D3}" type="presOf" srcId="{41047260-D034-493F-B592-78479275FFBC}" destId="{9B8ED7B7-E45C-40E4-B864-BD4E5107A3A1}" srcOrd="0" destOrd="0" presId="urn:microsoft.com/office/officeart/2005/8/layout/hierarchy3"/>
    <dgm:cxn modelId="{3BDDBA29-E330-4DFD-A71D-5AC708DEB745}" srcId="{6C37DC82-67B0-4302-BFD0-12FAA3BCAE9B}" destId="{41047260-D034-493F-B592-78479275FFBC}" srcOrd="0" destOrd="0" parTransId="{C4A0A95A-80DA-4F92-99C6-0FD6E4257019}" sibTransId="{A48F9348-83A5-489C-8B04-AF0EC728E080}"/>
    <dgm:cxn modelId="{5FCFD8BB-C857-480D-9C65-C7DC12A7315D}" type="presParOf" srcId="{571140A1-356A-49CD-BF40-6AA821118A9A}" destId="{D3934186-2506-4663-94A2-BD5DC2ADA51E}" srcOrd="0" destOrd="0" presId="urn:microsoft.com/office/officeart/2005/8/layout/hierarchy3"/>
    <dgm:cxn modelId="{0473919D-7319-45A2-B84B-87984504593A}" type="presParOf" srcId="{D3934186-2506-4663-94A2-BD5DC2ADA51E}" destId="{A5D82060-6116-40D9-8798-0F41560BB8DB}" srcOrd="0" destOrd="0" presId="urn:microsoft.com/office/officeart/2005/8/layout/hierarchy3"/>
    <dgm:cxn modelId="{BDB62C52-8820-4C7E-8B19-563DE1804581}" type="presParOf" srcId="{A5D82060-6116-40D9-8798-0F41560BB8DB}" destId="{9B8ED7B7-E45C-40E4-B864-BD4E5107A3A1}" srcOrd="0" destOrd="0" presId="urn:microsoft.com/office/officeart/2005/8/layout/hierarchy3"/>
    <dgm:cxn modelId="{7DB3D2B3-58EF-445B-A3E2-9C2684F39E68}" type="presParOf" srcId="{A5D82060-6116-40D9-8798-0F41560BB8DB}" destId="{2D9BCAA0-9951-4D25-A508-D2690DCF606A}" srcOrd="1" destOrd="0" presId="urn:microsoft.com/office/officeart/2005/8/layout/hierarchy3"/>
    <dgm:cxn modelId="{030E81A0-7516-46A8-AD52-888FC39A7B8D}" type="presParOf" srcId="{D3934186-2506-4663-94A2-BD5DC2ADA51E}" destId="{9D21FD0C-FC62-4F4D-9F6A-01F66E790A3B}" srcOrd="1" destOrd="0" presId="urn:microsoft.com/office/officeart/2005/8/layout/hierarchy3"/>
  </dgm:cxnLst>
  <dgm:bg/>
  <dgm:whole>
    <a:ln w="38100">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939420-1E3F-43A1-8769-694DFBA9C91A}"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ru-RU"/>
        </a:p>
      </dgm:t>
    </dgm:pt>
    <dgm:pt modelId="{B1E6D1FE-3A8B-4BC2-BE9A-3C61D25F7580}">
      <dgm:prSet custT="1">
        <dgm:style>
          <a:lnRef idx="2">
            <a:schemeClr val="accent3"/>
          </a:lnRef>
          <a:fillRef idx="1">
            <a:schemeClr val="lt1"/>
          </a:fillRef>
          <a:effectRef idx="0">
            <a:schemeClr val="accent3"/>
          </a:effectRef>
          <a:fontRef idx="minor">
            <a:schemeClr val="dk1"/>
          </a:fontRef>
        </dgm:style>
      </dgm:prSet>
      <dgm:spPr>
        <a:ln w="38100">
          <a:solidFill>
            <a:srgbClr val="00B050"/>
          </a:solidFill>
        </a:ln>
      </dgm:spPr>
      <dgm:t>
        <a:bodyPr/>
        <a:lstStyle/>
        <a:p>
          <a:pPr rtl="0"/>
          <a:r>
            <a:rPr lang="ru-RU" sz="2400" b="0" i="0" dirty="0" smtClean="0"/>
            <a:t>Информация по ошибкам прошлых лет в отчетности текущего финансового года не отражается</a:t>
          </a:r>
          <a:endParaRPr lang="ru-RU" sz="2400" dirty="0"/>
        </a:p>
      </dgm:t>
    </dgm:pt>
    <dgm:pt modelId="{54E70B28-C253-40EC-8CFF-A06863F4A41C}" type="parTrans" cxnId="{CB24878F-A626-42A0-887C-231EFFB47C93}">
      <dgm:prSet/>
      <dgm:spPr/>
      <dgm:t>
        <a:bodyPr/>
        <a:lstStyle/>
        <a:p>
          <a:endParaRPr lang="ru-RU"/>
        </a:p>
      </dgm:t>
    </dgm:pt>
    <dgm:pt modelId="{B31DC8F2-F498-490A-A9CF-7164814EBB15}" type="sibTrans" cxnId="{CB24878F-A626-42A0-887C-231EFFB47C93}">
      <dgm:prSet/>
      <dgm:spPr/>
      <dgm:t>
        <a:bodyPr/>
        <a:lstStyle/>
        <a:p>
          <a:endParaRPr lang="ru-RU"/>
        </a:p>
      </dgm:t>
    </dgm:pt>
    <dgm:pt modelId="{3D55A11C-D2A3-47F0-A35B-12E299C7440B}">
      <dgm:prSet/>
      <dgm:spPr/>
      <dgm:t>
        <a:bodyPr/>
        <a:lstStyle/>
        <a:p>
          <a:pPr rtl="0"/>
          <a:r>
            <a:rPr lang="ru-RU" b="0" i="0" dirty="0" smtClean="0"/>
            <a:t>В случае ретроспективного пересчета бухгалтерской (финансовой) отчетности утвержденная бухгалтерская (финансовая) отчетность за предшествующий год (годы) </a:t>
          </a:r>
          <a:r>
            <a:rPr lang="ru-RU" b="1" i="0" dirty="0" smtClean="0"/>
            <a:t>не подлежит пересмотру, замене и повторному представлению </a:t>
          </a:r>
          <a:r>
            <a:rPr lang="ru-RU" b="0" i="0" dirty="0" smtClean="0"/>
            <a:t>пользователям бухгалтерской (финансовой) отчетности</a:t>
          </a:r>
          <a:endParaRPr lang="ru-RU" dirty="0"/>
        </a:p>
      </dgm:t>
    </dgm:pt>
    <dgm:pt modelId="{A493F965-6A6E-472D-8943-7776FEA5D646}" type="parTrans" cxnId="{A5B4C37A-02D7-45C8-BA0D-C25D43BBD108}">
      <dgm:prSet/>
      <dgm:spPr/>
      <dgm:t>
        <a:bodyPr/>
        <a:lstStyle/>
        <a:p>
          <a:endParaRPr lang="ru-RU"/>
        </a:p>
      </dgm:t>
    </dgm:pt>
    <dgm:pt modelId="{6B0918C1-DC49-4582-B137-82F4FDF8B66D}" type="sibTrans" cxnId="{A5B4C37A-02D7-45C8-BA0D-C25D43BBD108}">
      <dgm:prSet/>
      <dgm:spPr/>
      <dgm:t>
        <a:bodyPr/>
        <a:lstStyle/>
        <a:p>
          <a:endParaRPr lang="ru-RU"/>
        </a:p>
      </dgm:t>
    </dgm:pt>
    <dgm:pt modelId="{4C66C187-3E82-4C1F-98A1-1ED0FF38468E}" type="pres">
      <dgm:prSet presAssocID="{1B939420-1E3F-43A1-8769-694DFBA9C91A}" presName="Name0" presStyleCnt="0">
        <dgm:presLayoutVars>
          <dgm:chMax val="7"/>
          <dgm:dir/>
          <dgm:animLvl val="lvl"/>
          <dgm:resizeHandles val="exact"/>
        </dgm:presLayoutVars>
      </dgm:prSet>
      <dgm:spPr/>
      <dgm:t>
        <a:bodyPr/>
        <a:lstStyle/>
        <a:p>
          <a:endParaRPr lang="ru-RU"/>
        </a:p>
      </dgm:t>
    </dgm:pt>
    <dgm:pt modelId="{0363DACD-26E0-4083-AC66-9E1122D18B1B}" type="pres">
      <dgm:prSet presAssocID="{B1E6D1FE-3A8B-4BC2-BE9A-3C61D25F7580}" presName="circle1" presStyleLbl="node1" presStyleIdx="0" presStyleCnt="2"/>
      <dgm:spPr/>
    </dgm:pt>
    <dgm:pt modelId="{0C164736-D92C-49F7-B4D9-352CA92EE2C9}" type="pres">
      <dgm:prSet presAssocID="{B1E6D1FE-3A8B-4BC2-BE9A-3C61D25F7580}" presName="space" presStyleCnt="0"/>
      <dgm:spPr/>
    </dgm:pt>
    <dgm:pt modelId="{E662AE0B-1DFC-47FF-8BB6-E013F2834339}" type="pres">
      <dgm:prSet presAssocID="{B1E6D1FE-3A8B-4BC2-BE9A-3C61D25F7580}" presName="rect1" presStyleLbl="alignAcc1" presStyleIdx="0" presStyleCnt="2"/>
      <dgm:spPr/>
      <dgm:t>
        <a:bodyPr/>
        <a:lstStyle/>
        <a:p>
          <a:endParaRPr lang="ru-RU"/>
        </a:p>
      </dgm:t>
    </dgm:pt>
    <dgm:pt modelId="{BA94D70B-BE84-49CA-BD87-9CC1EB88EC20}" type="pres">
      <dgm:prSet presAssocID="{3D55A11C-D2A3-47F0-A35B-12E299C7440B}" presName="vertSpace2" presStyleLbl="node1" presStyleIdx="0" presStyleCnt="2"/>
      <dgm:spPr/>
    </dgm:pt>
    <dgm:pt modelId="{DB276177-6F28-490B-96DA-65D769C6E57A}" type="pres">
      <dgm:prSet presAssocID="{3D55A11C-D2A3-47F0-A35B-12E299C7440B}" presName="circle2" presStyleLbl="node1" presStyleIdx="1" presStyleCnt="2"/>
      <dgm:spPr/>
    </dgm:pt>
    <dgm:pt modelId="{A03A1BE8-D0EA-4C42-AAD4-290A03875D9C}" type="pres">
      <dgm:prSet presAssocID="{3D55A11C-D2A3-47F0-A35B-12E299C7440B}" presName="rect2" presStyleLbl="alignAcc1" presStyleIdx="1" presStyleCnt="2" custScaleY="108125"/>
      <dgm:spPr/>
      <dgm:t>
        <a:bodyPr/>
        <a:lstStyle/>
        <a:p>
          <a:endParaRPr lang="ru-RU"/>
        </a:p>
      </dgm:t>
    </dgm:pt>
    <dgm:pt modelId="{1B2CBA45-E311-4ECC-BFC5-98E30C4C1E12}" type="pres">
      <dgm:prSet presAssocID="{B1E6D1FE-3A8B-4BC2-BE9A-3C61D25F7580}" presName="rect1ParTxNoCh" presStyleLbl="alignAcc1" presStyleIdx="1" presStyleCnt="2">
        <dgm:presLayoutVars>
          <dgm:chMax val="1"/>
          <dgm:bulletEnabled val="1"/>
        </dgm:presLayoutVars>
      </dgm:prSet>
      <dgm:spPr/>
      <dgm:t>
        <a:bodyPr/>
        <a:lstStyle/>
        <a:p>
          <a:endParaRPr lang="ru-RU"/>
        </a:p>
      </dgm:t>
    </dgm:pt>
    <dgm:pt modelId="{69F675E0-1616-4FFC-AB96-574DA6663EE4}" type="pres">
      <dgm:prSet presAssocID="{3D55A11C-D2A3-47F0-A35B-12E299C7440B}" presName="rect2ParTxNoCh" presStyleLbl="alignAcc1" presStyleIdx="1" presStyleCnt="2">
        <dgm:presLayoutVars>
          <dgm:chMax val="1"/>
          <dgm:bulletEnabled val="1"/>
        </dgm:presLayoutVars>
      </dgm:prSet>
      <dgm:spPr/>
      <dgm:t>
        <a:bodyPr/>
        <a:lstStyle/>
        <a:p>
          <a:endParaRPr lang="ru-RU"/>
        </a:p>
      </dgm:t>
    </dgm:pt>
  </dgm:ptLst>
  <dgm:cxnLst>
    <dgm:cxn modelId="{28A87057-A42E-47FE-91CF-4C2D3878F6EB}" type="presOf" srcId="{B1E6D1FE-3A8B-4BC2-BE9A-3C61D25F7580}" destId="{1B2CBA45-E311-4ECC-BFC5-98E30C4C1E12}" srcOrd="1" destOrd="0" presId="urn:microsoft.com/office/officeart/2005/8/layout/target3"/>
    <dgm:cxn modelId="{D3B03046-DBDA-4F0A-B340-182F3A29B691}" type="presOf" srcId="{B1E6D1FE-3A8B-4BC2-BE9A-3C61D25F7580}" destId="{E662AE0B-1DFC-47FF-8BB6-E013F2834339}" srcOrd="0" destOrd="0" presId="urn:microsoft.com/office/officeart/2005/8/layout/target3"/>
    <dgm:cxn modelId="{A5B4C37A-02D7-45C8-BA0D-C25D43BBD108}" srcId="{1B939420-1E3F-43A1-8769-694DFBA9C91A}" destId="{3D55A11C-D2A3-47F0-A35B-12E299C7440B}" srcOrd="1" destOrd="0" parTransId="{A493F965-6A6E-472D-8943-7776FEA5D646}" sibTransId="{6B0918C1-DC49-4582-B137-82F4FDF8B66D}"/>
    <dgm:cxn modelId="{C710F984-DD57-449A-98F3-2EC5E3E1B1FA}" type="presOf" srcId="{1B939420-1E3F-43A1-8769-694DFBA9C91A}" destId="{4C66C187-3E82-4C1F-98A1-1ED0FF38468E}" srcOrd="0" destOrd="0" presId="urn:microsoft.com/office/officeart/2005/8/layout/target3"/>
    <dgm:cxn modelId="{CB24878F-A626-42A0-887C-231EFFB47C93}" srcId="{1B939420-1E3F-43A1-8769-694DFBA9C91A}" destId="{B1E6D1FE-3A8B-4BC2-BE9A-3C61D25F7580}" srcOrd="0" destOrd="0" parTransId="{54E70B28-C253-40EC-8CFF-A06863F4A41C}" sibTransId="{B31DC8F2-F498-490A-A9CF-7164814EBB15}"/>
    <dgm:cxn modelId="{9EBB3E2A-FDB5-4563-9719-FF215D3DE9AB}" type="presOf" srcId="{3D55A11C-D2A3-47F0-A35B-12E299C7440B}" destId="{69F675E0-1616-4FFC-AB96-574DA6663EE4}" srcOrd="1" destOrd="0" presId="urn:microsoft.com/office/officeart/2005/8/layout/target3"/>
    <dgm:cxn modelId="{3173E1FF-43EE-4E35-B184-9D463958CD82}" type="presOf" srcId="{3D55A11C-D2A3-47F0-A35B-12E299C7440B}" destId="{A03A1BE8-D0EA-4C42-AAD4-290A03875D9C}" srcOrd="0" destOrd="0" presId="urn:microsoft.com/office/officeart/2005/8/layout/target3"/>
    <dgm:cxn modelId="{E3EBDBA8-AFD0-4527-A143-4C459EAFF861}" type="presParOf" srcId="{4C66C187-3E82-4C1F-98A1-1ED0FF38468E}" destId="{0363DACD-26E0-4083-AC66-9E1122D18B1B}" srcOrd="0" destOrd="0" presId="urn:microsoft.com/office/officeart/2005/8/layout/target3"/>
    <dgm:cxn modelId="{838617E7-F3AE-4F9A-B272-011DB5A22F59}" type="presParOf" srcId="{4C66C187-3E82-4C1F-98A1-1ED0FF38468E}" destId="{0C164736-D92C-49F7-B4D9-352CA92EE2C9}" srcOrd="1" destOrd="0" presId="urn:microsoft.com/office/officeart/2005/8/layout/target3"/>
    <dgm:cxn modelId="{739E0DAC-BDA9-46D5-BBCD-9685166BF0F2}" type="presParOf" srcId="{4C66C187-3E82-4C1F-98A1-1ED0FF38468E}" destId="{E662AE0B-1DFC-47FF-8BB6-E013F2834339}" srcOrd="2" destOrd="0" presId="urn:microsoft.com/office/officeart/2005/8/layout/target3"/>
    <dgm:cxn modelId="{B0A68561-9AAD-4865-8346-0D0747BC1989}" type="presParOf" srcId="{4C66C187-3E82-4C1F-98A1-1ED0FF38468E}" destId="{BA94D70B-BE84-49CA-BD87-9CC1EB88EC20}" srcOrd="3" destOrd="0" presId="urn:microsoft.com/office/officeart/2005/8/layout/target3"/>
    <dgm:cxn modelId="{765A1EC6-9445-4074-B9D2-462DB3C0C9E4}" type="presParOf" srcId="{4C66C187-3E82-4C1F-98A1-1ED0FF38468E}" destId="{DB276177-6F28-490B-96DA-65D769C6E57A}" srcOrd="4" destOrd="0" presId="urn:microsoft.com/office/officeart/2005/8/layout/target3"/>
    <dgm:cxn modelId="{02575D3D-C912-49F7-B14C-473D67C208C8}" type="presParOf" srcId="{4C66C187-3E82-4C1F-98A1-1ED0FF38468E}" destId="{A03A1BE8-D0EA-4C42-AAD4-290A03875D9C}" srcOrd="5" destOrd="0" presId="urn:microsoft.com/office/officeart/2005/8/layout/target3"/>
    <dgm:cxn modelId="{5FA8A419-9188-42E5-8ABC-D74FFEDDC669}" type="presParOf" srcId="{4C66C187-3E82-4C1F-98A1-1ED0FF38468E}" destId="{1B2CBA45-E311-4ECC-BFC5-98E30C4C1E12}" srcOrd="6" destOrd="0" presId="urn:microsoft.com/office/officeart/2005/8/layout/target3"/>
    <dgm:cxn modelId="{CF0ED73E-AECA-456D-9C81-B168DDA9264F}" type="presParOf" srcId="{4C66C187-3E82-4C1F-98A1-1ED0FF38468E}" destId="{69F675E0-1616-4FFC-AB96-574DA6663EE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7EE05F-BB10-46D7-A708-14C10B0E740C}"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2BB7A57D-6FF0-4FD7-8526-542D38B35241}">
      <dgm:prSet phldrT="[Текст]" custT="1"/>
      <dgm:spPr/>
      <dgm:t>
        <a:bodyPr/>
        <a:lstStyle/>
        <a:p>
          <a:r>
            <a:rPr lang="ru-RU" sz="1400" b="1" dirty="0" smtClean="0"/>
            <a:t>В Главной книге  2019 года </a:t>
          </a:r>
        </a:p>
        <a:p>
          <a:r>
            <a:rPr lang="ru-RU" sz="1400" b="1" dirty="0" smtClean="0"/>
            <a:t>1 10112 000 - 2500000, 00</a:t>
          </a:r>
        </a:p>
        <a:p>
          <a:r>
            <a:rPr lang="ru-RU" sz="1400" b="1" dirty="0" smtClean="0"/>
            <a:t>1 10412 000 -15000,00</a:t>
          </a:r>
        </a:p>
        <a:p>
          <a:r>
            <a:rPr lang="ru-RU" sz="1400" b="1" dirty="0" smtClean="0"/>
            <a:t>1 40130 000 – 2 485 000,00</a:t>
          </a:r>
          <a:endParaRPr lang="ru-RU" sz="1400" b="1" dirty="0"/>
        </a:p>
      </dgm:t>
    </dgm:pt>
    <dgm:pt modelId="{AAB15B1E-AB4F-439C-9768-368FFD5F2149}" type="parTrans" cxnId="{162FFE1F-7261-4914-B260-A72BE20994DF}">
      <dgm:prSet/>
      <dgm:spPr/>
      <dgm:t>
        <a:bodyPr/>
        <a:lstStyle/>
        <a:p>
          <a:endParaRPr lang="ru-RU"/>
        </a:p>
      </dgm:t>
    </dgm:pt>
    <dgm:pt modelId="{92C0AD83-CBAD-4751-ADEF-02817B275F86}" type="sibTrans" cxnId="{162FFE1F-7261-4914-B260-A72BE20994DF}">
      <dgm:prSet/>
      <dgm:spPr/>
      <dgm:t>
        <a:bodyPr/>
        <a:lstStyle/>
        <a:p>
          <a:endParaRPr lang="ru-RU"/>
        </a:p>
      </dgm:t>
    </dgm:pt>
    <dgm:pt modelId="{7954771C-C254-4E57-8D27-258FFE47745D}">
      <dgm:prSet phldrT="[Текст]" custT="1"/>
      <dgm:spPr/>
      <dgm:t>
        <a:bodyPr/>
        <a:lstStyle/>
        <a:p>
          <a:r>
            <a:rPr lang="ru-RU" sz="1400" b="1" dirty="0" smtClean="0"/>
            <a:t>Изменяем входящее сальдо в балансе за 2019 год на 01.01.2019  на основании информации </a:t>
          </a:r>
          <a:r>
            <a:rPr lang="ru-RU" sz="1800" b="1" dirty="0" smtClean="0"/>
            <a:t> ф.0503173     </a:t>
          </a:r>
        </a:p>
        <a:p>
          <a:r>
            <a:rPr lang="ru-RU" sz="1400" b="1" dirty="0" smtClean="0"/>
            <a:t>        110110000 – 1300000,00</a:t>
          </a:r>
        </a:p>
        <a:p>
          <a:r>
            <a:rPr lang="ru-RU" sz="1400" b="1" dirty="0" smtClean="0"/>
            <a:t>110412000 – 12000,00 </a:t>
          </a:r>
        </a:p>
        <a:p>
          <a:r>
            <a:rPr lang="ru-RU" sz="1400" b="1" dirty="0" smtClean="0"/>
            <a:t> 14013000 -  1288000,00</a:t>
          </a:r>
          <a:endParaRPr lang="ru-RU" sz="1400" b="1" dirty="0"/>
        </a:p>
      </dgm:t>
    </dgm:pt>
    <dgm:pt modelId="{397B9B24-F862-4FB1-9F21-A18FC8FE8A5F}" type="parTrans" cxnId="{6DF5CFC0-C3D5-4715-9E18-88A75CB27364}">
      <dgm:prSet/>
      <dgm:spPr/>
      <dgm:t>
        <a:bodyPr/>
        <a:lstStyle/>
        <a:p>
          <a:endParaRPr lang="ru-RU"/>
        </a:p>
      </dgm:t>
    </dgm:pt>
    <dgm:pt modelId="{6377935E-A857-4B65-A2D4-4598B4DF49C3}" type="sibTrans" cxnId="{6DF5CFC0-C3D5-4715-9E18-88A75CB27364}">
      <dgm:prSet/>
      <dgm:spPr/>
      <dgm:t>
        <a:bodyPr/>
        <a:lstStyle/>
        <a:p>
          <a:endParaRPr lang="ru-RU"/>
        </a:p>
      </dgm:t>
    </dgm:pt>
    <dgm:pt modelId="{823CCCC3-7293-45B8-BCFC-E50282485195}">
      <dgm:prSet phldrT="[Текст]"/>
      <dgm:spPr/>
      <dgm:t>
        <a:bodyPr/>
        <a:lstStyle/>
        <a:p>
          <a:r>
            <a:rPr lang="ru-RU" dirty="0" smtClean="0"/>
            <a:t>Исправление ошибки, допущенной в 2018 году</a:t>
          </a:r>
          <a:endParaRPr lang="ru-RU" dirty="0"/>
        </a:p>
      </dgm:t>
    </dgm:pt>
    <dgm:pt modelId="{2F3BFCD8-936A-4ECA-9C3A-716CDAB50A49}" type="parTrans" cxnId="{8D436D3D-8D3A-4BE9-B4F4-A147A1534F82}">
      <dgm:prSet/>
      <dgm:spPr/>
      <dgm:t>
        <a:bodyPr/>
        <a:lstStyle/>
        <a:p>
          <a:endParaRPr lang="ru-RU"/>
        </a:p>
      </dgm:t>
    </dgm:pt>
    <dgm:pt modelId="{7BF1F9A1-DD3E-472F-BDCE-1A1985A31BB8}" type="sibTrans" cxnId="{8D436D3D-8D3A-4BE9-B4F4-A147A1534F82}">
      <dgm:prSet/>
      <dgm:spPr/>
      <dgm:t>
        <a:bodyPr/>
        <a:lstStyle/>
        <a:p>
          <a:endParaRPr lang="ru-RU"/>
        </a:p>
      </dgm:t>
    </dgm:pt>
    <dgm:pt modelId="{8FD44ACA-2D64-49FA-9D7C-6C53A54F0FCC}">
      <dgm:prSet phldrT="[Текст]" custT="1"/>
      <dgm:spPr>
        <a:ln>
          <a:noFill/>
        </a:ln>
      </dgm:spPr>
      <dgm:t>
        <a:bodyPr/>
        <a:lstStyle/>
        <a:p>
          <a:pPr algn="l">
            <a:lnSpc>
              <a:spcPct val="100000"/>
            </a:lnSpc>
          </a:pPr>
          <a:endParaRPr lang="ru-RU" sz="1800" b="0" dirty="0" smtClean="0"/>
        </a:p>
        <a:p>
          <a:pPr algn="l">
            <a:lnSpc>
              <a:spcPct val="100000"/>
            </a:lnSpc>
          </a:pPr>
          <a:endParaRPr lang="ru-RU" sz="1400" b="0" dirty="0" smtClean="0"/>
        </a:p>
        <a:p>
          <a:pPr algn="l">
            <a:lnSpc>
              <a:spcPct val="100000"/>
            </a:lnSpc>
          </a:pPr>
          <a:endParaRPr lang="ru-RU" sz="1400" b="0" dirty="0" smtClean="0"/>
        </a:p>
        <a:p>
          <a:pPr algn="l">
            <a:lnSpc>
              <a:spcPct val="100000"/>
            </a:lnSpc>
          </a:pPr>
          <a:endParaRPr lang="ru-RU" sz="1400" b="1" dirty="0" smtClean="0"/>
        </a:p>
        <a:p>
          <a:pPr algn="l">
            <a:lnSpc>
              <a:spcPct val="100000"/>
            </a:lnSpc>
          </a:pPr>
          <a:r>
            <a:rPr lang="ru-RU" sz="1400" b="1" dirty="0" err="1" smtClean="0"/>
            <a:t>Дт</a:t>
          </a:r>
          <a:r>
            <a:rPr lang="ru-RU" sz="1400" b="1" dirty="0" smtClean="0"/>
            <a:t> 1 10112 310    Кт 1 304 86 730    1200000,00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30486 000    Кт 1 106 11 310    1200000,00 «Красное </a:t>
          </a:r>
          <a:r>
            <a:rPr lang="ru-RU" sz="1400" b="1" dirty="0" err="1" smtClean="0"/>
            <a:t>сторно</a:t>
          </a:r>
          <a:r>
            <a:rPr lang="ru-RU" sz="1400" b="1" dirty="0" smtClean="0"/>
            <a:t>»</a:t>
          </a:r>
        </a:p>
        <a:p>
          <a:r>
            <a:rPr lang="ru-RU" sz="1400" b="1" dirty="0" err="1" smtClean="0"/>
            <a:t>Дт</a:t>
          </a:r>
          <a:r>
            <a:rPr lang="ru-RU" sz="1400" b="1" dirty="0" smtClean="0"/>
            <a:t> 1 10611 310    Кт 1 304 86 000    1200000,00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40128 271    Кт 1 10412 411       3000,00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40128 225   Кт 1 30486 000     1200000,00</a:t>
          </a:r>
        </a:p>
        <a:p>
          <a:pPr algn="l">
            <a:lnSpc>
              <a:spcPct val="100000"/>
            </a:lnSpc>
          </a:pPr>
          <a:endParaRPr lang="ru-RU" sz="1400" b="1" dirty="0" smtClean="0"/>
        </a:p>
        <a:p>
          <a:pPr algn="l">
            <a:lnSpc>
              <a:spcPct val="100000"/>
            </a:lnSpc>
          </a:pPr>
          <a:endParaRPr lang="ru-RU" sz="1400" b="1" dirty="0" smtClean="0"/>
        </a:p>
        <a:p>
          <a:pPr algn="l">
            <a:lnSpc>
              <a:spcPct val="100000"/>
            </a:lnSpc>
          </a:pPr>
          <a:endParaRPr lang="ru-RU" sz="1400" dirty="0"/>
        </a:p>
      </dgm:t>
    </dgm:pt>
    <dgm:pt modelId="{E0FAE49F-D669-4013-BCC5-D07392AED2D9}" type="parTrans" cxnId="{7E307C24-C748-4856-8F2F-BBD4A6AD97BE}">
      <dgm:prSet/>
      <dgm:spPr/>
      <dgm:t>
        <a:bodyPr/>
        <a:lstStyle/>
        <a:p>
          <a:endParaRPr lang="ru-RU"/>
        </a:p>
      </dgm:t>
    </dgm:pt>
    <dgm:pt modelId="{343AE8AA-75BD-422B-B3FC-C068196AE2F0}" type="sibTrans" cxnId="{7E307C24-C748-4856-8F2F-BBD4A6AD97BE}">
      <dgm:prSet/>
      <dgm:spPr/>
      <dgm:t>
        <a:bodyPr/>
        <a:lstStyle/>
        <a:p>
          <a:endParaRPr lang="ru-RU"/>
        </a:p>
      </dgm:t>
    </dgm:pt>
    <dgm:pt modelId="{A5AC06CD-15D4-4D0C-B1FD-1576CD359CDB}">
      <dgm:prSet phldrT="[Текст]" custT="1"/>
      <dgm:spPr/>
      <dgm:t>
        <a:bodyPr/>
        <a:lstStyle/>
        <a:p>
          <a:r>
            <a:rPr lang="ru-RU" sz="1400" b="1" dirty="0" smtClean="0"/>
            <a:t>Информацию отражаем в </a:t>
          </a:r>
          <a:r>
            <a:rPr lang="ru-RU" sz="1400" b="1" dirty="0" smtClean="0">
              <a:solidFill>
                <a:srgbClr val="FF0000"/>
              </a:solidFill>
            </a:rPr>
            <a:t>отдельном</a:t>
          </a:r>
          <a:r>
            <a:rPr lang="ru-RU" sz="1400" b="1" dirty="0" smtClean="0"/>
            <a:t> регистре бух. учета и текстовой части Пояснительной записки </a:t>
          </a:r>
          <a:endParaRPr lang="ru-RU" sz="1400" b="1" dirty="0"/>
        </a:p>
      </dgm:t>
    </dgm:pt>
    <dgm:pt modelId="{34909E2D-03F9-4A40-80BF-78E05DD5D174}" type="parTrans" cxnId="{F454A383-6126-48EB-87EE-A86BEACCCB05}">
      <dgm:prSet/>
      <dgm:spPr/>
      <dgm:t>
        <a:bodyPr/>
        <a:lstStyle/>
        <a:p>
          <a:endParaRPr lang="ru-RU"/>
        </a:p>
      </dgm:t>
    </dgm:pt>
    <dgm:pt modelId="{3380DB1A-D421-4149-A149-DC87A3973CB4}" type="sibTrans" cxnId="{F454A383-6126-48EB-87EE-A86BEACCCB05}">
      <dgm:prSet/>
      <dgm:spPr/>
      <dgm:t>
        <a:bodyPr/>
        <a:lstStyle/>
        <a:p>
          <a:endParaRPr lang="ru-RU"/>
        </a:p>
      </dgm:t>
    </dgm:pt>
    <dgm:pt modelId="{5CD6DFF4-0B9E-4948-B1D9-2439D45F3624}">
      <dgm:prSet phldrT="[Текст]" custT="1"/>
      <dgm:spPr/>
      <dgm:t>
        <a:bodyPr/>
        <a:lstStyle/>
        <a:p>
          <a:r>
            <a:rPr lang="ru-RU" sz="1400" b="1" dirty="0" smtClean="0"/>
            <a:t>Сальдо на 01.01.2020</a:t>
          </a:r>
          <a:endParaRPr lang="ru-RU" sz="1400" b="1" dirty="0"/>
        </a:p>
      </dgm:t>
    </dgm:pt>
    <dgm:pt modelId="{FC231AB1-4FB5-4E8E-9A4B-D1EA7906FBE6}" type="parTrans" cxnId="{A686E6BA-D4E2-4B07-AE8B-C3B87FD8A4C9}">
      <dgm:prSet/>
      <dgm:spPr/>
      <dgm:t>
        <a:bodyPr/>
        <a:lstStyle/>
        <a:p>
          <a:endParaRPr lang="ru-RU"/>
        </a:p>
      </dgm:t>
    </dgm:pt>
    <dgm:pt modelId="{CFF61F5B-6863-4D51-8CAA-84C750C510B2}" type="sibTrans" cxnId="{A686E6BA-D4E2-4B07-AE8B-C3B87FD8A4C9}">
      <dgm:prSet/>
      <dgm:spPr/>
      <dgm:t>
        <a:bodyPr/>
        <a:lstStyle/>
        <a:p>
          <a:endParaRPr lang="ru-RU"/>
        </a:p>
      </dgm:t>
    </dgm:pt>
    <dgm:pt modelId="{67E902B9-D8F6-4B2F-8050-92AF02B2DBC9}">
      <dgm:prSet phldrT="[Текст]" custT="1"/>
      <dgm:spPr/>
      <dgm:t>
        <a:bodyPr/>
        <a:lstStyle/>
        <a:p>
          <a:pPr algn="l"/>
          <a:r>
            <a:rPr lang="ru-RU" sz="1400" b="1" dirty="0" smtClean="0"/>
            <a:t>В главной книге          110112000  - 1300000,00</a:t>
          </a:r>
        </a:p>
        <a:p>
          <a:pPr algn="l"/>
          <a:r>
            <a:rPr lang="ru-RU" sz="1400" b="1" dirty="0" smtClean="0"/>
            <a:t>110412000  – 12000,00</a:t>
          </a:r>
        </a:p>
        <a:p>
          <a:pPr algn="l"/>
          <a:r>
            <a:rPr lang="ru-RU" sz="1400" b="1" dirty="0" smtClean="0"/>
            <a:t>140130000 – 1288000,00</a:t>
          </a:r>
          <a:endParaRPr lang="ru-RU" sz="1400" b="1" dirty="0"/>
        </a:p>
      </dgm:t>
    </dgm:pt>
    <dgm:pt modelId="{23992F06-6F3A-40AA-A608-517344CE9765}" type="parTrans" cxnId="{7B606337-1C61-44E4-82FB-8116C2C9CD33}">
      <dgm:prSet/>
      <dgm:spPr/>
      <dgm:t>
        <a:bodyPr/>
        <a:lstStyle/>
        <a:p>
          <a:endParaRPr lang="ru-RU"/>
        </a:p>
      </dgm:t>
    </dgm:pt>
    <dgm:pt modelId="{1DDCE3C1-98F0-441A-BCFD-1DDB370634BE}" type="sibTrans" cxnId="{7B606337-1C61-44E4-82FB-8116C2C9CD33}">
      <dgm:prSet/>
      <dgm:spPr/>
      <dgm:t>
        <a:bodyPr/>
        <a:lstStyle/>
        <a:p>
          <a:endParaRPr lang="ru-RU"/>
        </a:p>
      </dgm:t>
    </dgm:pt>
    <dgm:pt modelId="{C5EDD597-668F-4CF9-BBBA-5FA0AF4BA1A5}">
      <dgm:prSet phldrT="[Текст]" custT="1"/>
      <dgm:spPr/>
      <dgm:t>
        <a:bodyPr/>
        <a:lstStyle/>
        <a:p>
          <a:pPr algn="just"/>
          <a:r>
            <a:rPr lang="ru-RU" sz="1400" b="1" dirty="0" smtClean="0"/>
            <a:t>В балансе на 01.01.2020  входящее сальдо по счетам 110110000,  110410000,  140130000            будет соответствовать остаткам в главной книге</a:t>
          </a:r>
        </a:p>
      </dgm:t>
    </dgm:pt>
    <dgm:pt modelId="{7F256BF3-1E72-496F-A998-8940F58C50D4}" type="parTrans" cxnId="{92CB3973-97A7-4D4B-AC18-59EE4CA2603A}">
      <dgm:prSet/>
      <dgm:spPr/>
      <dgm:t>
        <a:bodyPr/>
        <a:lstStyle/>
        <a:p>
          <a:endParaRPr lang="ru-RU"/>
        </a:p>
      </dgm:t>
    </dgm:pt>
    <dgm:pt modelId="{E5132CCA-AADB-44AF-9B82-6BFA05547C4C}" type="sibTrans" cxnId="{92CB3973-97A7-4D4B-AC18-59EE4CA2603A}">
      <dgm:prSet/>
      <dgm:spPr/>
      <dgm:t>
        <a:bodyPr/>
        <a:lstStyle/>
        <a:p>
          <a:endParaRPr lang="ru-RU"/>
        </a:p>
      </dgm:t>
    </dgm:pt>
    <dgm:pt modelId="{20FCDC62-54D2-467E-AD70-2478DC6CCD04}">
      <dgm:prSet custT="1"/>
      <dgm:spPr>
        <a:ln>
          <a:solidFill>
            <a:schemeClr val="bg1"/>
          </a:solidFill>
        </a:ln>
      </dgm:spPr>
      <dgm:t>
        <a:bodyPr/>
        <a:lstStyle/>
        <a:p>
          <a:pPr algn="just">
            <a:lnSpc>
              <a:spcPct val="100000"/>
            </a:lnSpc>
          </a:pPr>
          <a:r>
            <a:rPr lang="ru-RU" sz="1400" b="1" dirty="0" smtClean="0">
              <a:latin typeface="Times New Roman" panose="02020603050405020304" pitchFamily="18" charset="0"/>
              <a:cs typeface="Times New Roman" panose="02020603050405020304" pitchFamily="18" charset="0"/>
            </a:rPr>
            <a:t>Движение  ОС за 2019 отражается в</a:t>
          </a:r>
        </a:p>
        <a:p>
          <a:pPr algn="just">
            <a:lnSpc>
              <a:spcPct val="100000"/>
            </a:lnSpc>
          </a:pPr>
          <a:r>
            <a:rPr lang="ru-RU" sz="1400" b="1" dirty="0" smtClean="0">
              <a:latin typeface="Times New Roman" panose="02020603050405020304" pitchFamily="18" charset="0"/>
              <a:cs typeface="Times New Roman" panose="02020603050405020304" pitchFamily="18" charset="0"/>
            </a:rPr>
            <a:t>(ф. 0503168), (ф.0503768), (ф. 0503121),              (ф. 0503721), (ф. 0503110), (ф. 0503710) без учета операций по исправлении ошибок за предыдущий период</a:t>
          </a:r>
        </a:p>
      </dgm:t>
    </dgm:pt>
    <dgm:pt modelId="{A6539E05-5A99-42DF-8591-0FD1D0BC4098}" type="parTrans" cxnId="{42F1D298-31B4-41DA-8DAE-C53E84BF6988}">
      <dgm:prSet/>
      <dgm:spPr/>
      <dgm:t>
        <a:bodyPr/>
        <a:lstStyle/>
        <a:p>
          <a:endParaRPr lang="ru-RU"/>
        </a:p>
      </dgm:t>
    </dgm:pt>
    <dgm:pt modelId="{4D5F784E-CB81-46A2-81DC-E08711628C07}" type="sibTrans" cxnId="{42F1D298-31B4-41DA-8DAE-C53E84BF6988}">
      <dgm:prSet/>
      <dgm:spPr/>
      <dgm:t>
        <a:bodyPr/>
        <a:lstStyle/>
        <a:p>
          <a:endParaRPr lang="ru-RU"/>
        </a:p>
      </dgm:t>
    </dgm:pt>
    <dgm:pt modelId="{F82EF21F-392A-402B-BDBA-C560DD5F3547}">
      <dgm:prSet phldrT="[Текст]" custT="1"/>
      <dgm:spPr/>
      <dgm:t>
        <a:bodyPr/>
        <a:lstStyle/>
        <a:p>
          <a:r>
            <a:rPr lang="ru-RU" sz="1600" b="1" dirty="0" smtClean="0"/>
            <a:t>Сальдо на   01.01.2019</a:t>
          </a:r>
        </a:p>
      </dgm:t>
    </dgm:pt>
    <dgm:pt modelId="{46D79EF8-76B3-46DF-8D4B-B20C16B2EF05}" type="sibTrans" cxnId="{A03C9282-85F6-4715-9792-12E4FBC818A7}">
      <dgm:prSet/>
      <dgm:spPr/>
      <dgm:t>
        <a:bodyPr/>
        <a:lstStyle/>
        <a:p>
          <a:endParaRPr lang="ru-RU"/>
        </a:p>
      </dgm:t>
    </dgm:pt>
    <dgm:pt modelId="{9ACD6AF4-6149-4528-9F98-8F8CD1791BE3}" type="parTrans" cxnId="{A03C9282-85F6-4715-9792-12E4FBC818A7}">
      <dgm:prSet/>
      <dgm:spPr/>
      <dgm:t>
        <a:bodyPr/>
        <a:lstStyle/>
        <a:p>
          <a:endParaRPr lang="ru-RU"/>
        </a:p>
      </dgm:t>
    </dgm:pt>
    <dgm:pt modelId="{0CF63D3E-62A5-4C5D-8FA3-D790B4548B9E}">
      <dgm:prSet custT="1"/>
      <dgm:spPr/>
      <dgm:t>
        <a:bodyPr/>
        <a:lstStyle/>
        <a:p>
          <a:r>
            <a:rPr lang="ru-RU" sz="1400" b="1" dirty="0" smtClean="0"/>
            <a:t>В Балансе за 2018 год на 01.01.2019  </a:t>
          </a:r>
        </a:p>
        <a:p>
          <a:r>
            <a:rPr lang="ru-RU" sz="1400" b="1" dirty="0" smtClean="0"/>
            <a:t>  1 10110 000 –2500000,00</a:t>
          </a:r>
        </a:p>
        <a:p>
          <a:r>
            <a:rPr lang="ru-RU" sz="1400" b="1" dirty="0" smtClean="0"/>
            <a:t>1 10410 000 – 15000,00</a:t>
          </a:r>
        </a:p>
        <a:p>
          <a:r>
            <a:rPr lang="ru-RU" sz="1400" b="1" dirty="0" smtClean="0"/>
            <a:t>1 40130 000 – 2485000,00</a:t>
          </a:r>
          <a:endParaRPr lang="ru-RU" sz="1400" b="1" dirty="0"/>
        </a:p>
      </dgm:t>
    </dgm:pt>
    <dgm:pt modelId="{39BA6B37-07C6-44CE-9163-356CEE51FA8B}" type="parTrans" cxnId="{946FDDAE-F440-4B77-AA6D-442D91554A6E}">
      <dgm:prSet/>
      <dgm:spPr/>
      <dgm:t>
        <a:bodyPr/>
        <a:lstStyle/>
        <a:p>
          <a:endParaRPr lang="ru-RU"/>
        </a:p>
      </dgm:t>
    </dgm:pt>
    <dgm:pt modelId="{0F185664-7CC4-4E94-ABB7-067BB0154B8E}" type="sibTrans" cxnId="{946FDDAE-F440-4B77-AA6D-442D91554A6E}">
      <dgm:prSet/>
      <dgm:spPr/>
      <dgm:t>
        <a:bodyPr/>
        <a:lstStyle/>
        <a:p>
          <a:endParaRPr lang="ru-RU"/>
        </a:p>
      </dgm:t>
    </dgm:pt>
    <dgm:pt modelId="{7E7E68C9-BC7D-49BC-AC03-6F8774D12D84}">
      <dgm:prSet custT="1"/>
      <dgm:spPr/>
      <dgm:t>
        <a:bodyPr/>
        <a:lstStyle/>
        <a:p>
          <a:pPr algn="l"/>
          <a:r>
            <a:rPr lang="ru-RU" sz="1400" b="1" dirty="0" smtClean="0"/>
            <a:t>В балансе на 01.01.2020   110110000 – 1300000,00</a:t>
          </a:r>
        </a:p>
        <a:p>
          <a:pPr algn="l"/>
          <a:r>
            <a:rPr lang="ru-RU" sz="1400" b="1" dirty="0" smtClean="0"/>
            <a:t>110410000 – 12000,00</a:t>
          </a:r>
        </a:p>
        <a:p>
          <a:pPr algn="l"/>
          <a:r>
            <a:rPr lang="ru-RU" sz="1400" b="1" dirty="0" smtClean="0"/>
            <a:t>140130000 – 1288000,00</a:t>
          </a:r>
          <a:endParaRPr lang="ru-RU" sz="1400" b="1" dirty="0"/>
        </a:p>
      </dgm:t>
    </dgm:pt>
    <dgm:pt modelId="{EA16FC95-6403-45F7-9B7D-0AD543452D09}" type="parTrans" cxnId="{13344146-4ADF-4F31-87E7-C24CE67C1EF7}">
      <dgm:prSet/>
      <dgm:spPr/>
      <dgm:t>
        <a:bodyPr/>
        <a:lstStyle/>
        <a:p>
          <a:endParaRPr lang="ru-RU"/>
        </a:p>
      </dgm:t>
    </dgm:pt>
    <dgm:pt modelId="{A804EB81-9C96-4E46-B19F-996C00865D07}" type="sibTrans" cxnId="{13344146-4ADF-4F31-87E7-C24CE67C1EF7}">
      <dgm:prSet/>
      <dgm:spPr/>
      <dgm:t>
        <a:bodyPr/>
        <a:lstStyle/>
        <a:p>
          <a:endParaRPr lang="ru-RU"/>
        </a:p>
      </dgm:t>
    </dgm:pt>
    <dgm:pt modelId="{FBECCCEC-3E73-4F3F-B5F4-05A6296C4CA2}" type="pres">
      <dgm:prSet presAssocID="{C57EE05F-BB10-46D7-A708-14C10B0E740C}" presName="theList" presStyleCnt="0">
        <dgm:presLayoutVars>
          <dgm:dir/>
          <dgm:animLvl val="lvl"/>
          <dgm:resizeHandles val="exact"/>
        </dgm:presLayoutVars>
      </dgm:prSet>
      <dgm:spPr/>
      <dgm:t>
        <a:bodyPr/>
        <a:lstStyle/>
        <a:p>
          <a:endParaRPr lang="ru-RU"/>
        </a:p>
      </dgm:t>
    </dgm:pt>
    <dgm:pt modelId="{83B8A5E8-9818-4FFE-887D-7C9D3FE3E116}" type="pres">
      <dgm:prSet presAssocID="{F82EF21F-392A-402B-BDBA-C560DD5F3547}" presName="compNode" presStyleCnt="0"/>
      <dgm:spPr/>
      <dgm:t>
        <a:bodyPr/>
        <a:lstStyle/>
        <a:p>
          <a:endParaRPr lang="ru-RU"/>
        </a:p>
      </dgm:t>
    </dgm:pt>
    <dgm:pt modelId="{50C17B6B-1534-4DD9-A30E-4A71A1A990CB}" type="pres">
      <dgm:prSet presAssocID="{F82EF21F-392A-402B-BDBA-C560DD5F3547}" presName="aNode" presStyleLbl="bgShp" presStyleIdx="0" presStyleCnt="3" custScaleX="201863" custScaleY="100000" custLinFactNeighborX="14587" custLinFactNeighborY="1761"/>
      <dgm:spPr/>
      <dgm:t>
        <a:bodyPr/>
        <a:lstStyle/>
        <a:p>
          <a:endParaRPr lang="ru-RU"/>
        </a:p>
      </dgm:t>
    </dgm:pt>
    <dgm:pt modelId="{0BADED78-4DF2-4C61-BA4E-9A1192D4F6EB}" type="pres">
      <dgm:prSet presAssocID="{F82EF21F-392A-402B-BDBA-C560DD5F3547}" presName="textNode" presStyleLbl="bgShp" presStyleIdx="0" presStyleCnt="3"/>
      <dgm:spPr/>
      <dgm:t>
        <a:bodyPr/>
        <a:lstStyle/>
        <a:p>
          <a:endParaRPr lang="ru-RU"/>
        </a:p>
      </dgm:t>
    </dgm:pt>
    <dgm:pt modelId="{40673F23-D384-401A-8B11-2E2F2FA8C15E}" type="pres">
      <dgm:prSet presAssocID="{F82EF21F-392A-402B-BDBA-C560DD5F3547}" presName="compChildNode" presStyleCnt="0"/>
      <dgm:spPr/>
      <dgm:t>
        <a:bodyPr/>
        <a:lstStyle/>
        <a:p>
          <a:endParaRPr lang="ru-RU"/>
        </a:p>
      </dgm:t>
    </dgm:pt>
    <dgm:pt modelId="{8103594B-0FBC-4066-B2FC-5D9FDE59654D}" type="pres">
      <dgm:prSet presAssocID="{F82EF21F-392A-402B-BDBA-C560DD5F3547}" presName="theInnerList" presStyleCnt="0"/>
      <dgm:spPr/>
      <dgm:t>
        <a:bodyPr/>
        <a:lstStyle/>
        <a:p>
          <a:endParaRPr lang="ru-RU"/>
        </a:p>
      </dgm:t>
    </dgm:pt>
    <dgm:pt modelId="{39CE2143-79FB-4AC1-9409-D019A47FFEF1}" type="pres">
      <dgm:prSet presAssocID="{2BB7A57D-6FF0-4FD7-8526-542D38B35241}" presName="childNode" presStyleLbl="node1" presStyleIdx="0" presStyleCnt="9" custScaleX="507230" custScaleY="343771" custLinFactY="-161174" custLinFactNeighborX="-2754" custLinFactNeighborY="-200000">
        <dgm:presLayoutVars>
          <dgm:bulletEnabled val="1"/>
        </dgm:presLayoutVars>
      </dgm:prSet>
      <dgm:spPr/>
      <dgm:t>
        <a:bodyPr/>
        <a:lstStyle/>
        <a:p>
          <a:endParaRPr lang="ru-RU"/>
        </a:p>
      </dgm:t>
    </dgm:pt>
    <dgm:pt modelId="{11966BFB-9C51-4777-B364-5970AB364A76}" type="pres">
      <dgm:prSet presAssocID="{2BB7A57D-6FF0-4FD7-8526-542D38B35241}" presName="aSpace2" presStyleCnt="0"/>
      <dgm:spPr/>
      <dgm:t>
        <a:bodyPr/>
        <a:lstStyle/>
        <a:p>
          <a:endParaRPr lang="ru-RU"/>
        </a:p>
      </dgm:t>
    </dgm:pt>
    <dgm:pt modelId="{6F3E1B5A-3622-4DB3-B6BE-E17F4EAFD56C}" type="pres">
      <dgm:prSet presAssocID="{7954771C-C254-4E57-8D27-258FFE47745D}" presName="childNode" presStyleLbl="node1" presStyleIdx="1" presStyleCnt="9" custScaleX="576503" custScaleY="565502" custLinFactY="383664" custLinFactNeighborX="-234" custLinFactNeighborY="400000">
        <dgm:presLayoutVars>
          <dgm:bulletEnabled val="1"/>
        </dgm:presLayoutVars>
      </dgm:prSet>
      <dgm:spPr/>
      <dgm:t>
        <a:bodyPr/>
        <a:lstStyle/>
        <a:p>
          <a:endParaRPr lang="ru-RU"/>
        </a:p>
      </dgm:t>
    </dgm:pt>
    <dgm:pt modelId="{5351D97D-900F-443F-9D1B-C668CFACD6EB}" type="pres">
      <dgm:prSet presAssocID="{7954771C-C254-4E57-8D27-258FFE47745D}" presName="aSpace2" presStyleCnt="0"/>
      <dgm:spPr/>
      <dgm:t>
        <a:bodyPr/>
        <a:lstStyle/>
        <a:p>
          <a:endParaRPr lang="ru-RU"/>
        </a:p>
      </dgm:t>
    </dgm:pt>
    <dgm:pt modelId="{66494848-BF9B-45D0-9523-DA035DEA2340}" type="pres">
      <dgm:prSet presAssocID="{0CF63D3E-62A5-4C5D-8FA3-D790B4548B9E}" presName="childNode" presStyleLbl="node1" presStyleIdx="2" presStyleCnt="9" custScaleX="496798" custScaleY="385670" custLinFactY="-536354" custLinFactNeighborX="-1730" custLinFactNeighborY="-600000">
        <dgm:presLayoutVars>
          <dgm:bulletEnabled val="1"/>
        </dgm:presLayoutVars>
      </dgm:prSet>
      <dgm:spPr/>
      <dgm:t>
        <a:bodyPr/>
        <a:lstStyle/>
        <a:p>
          <a:endParaRPr lang="ru-RU"/>
        </a:p>
      </dgm:t>
    </dgm:pt>
    <dgm:pt modelId="{633EAEB4-333B-4B35-AAB3-B75887866499}" type="pres">
      <dgm:prSet presAssocID="{F82EF21F-392A-402B-BDBA-C560DD5F3547}" presName="aSpace" presStyleCnt="0"/>
      <dgm:spPr/>
      <dgm:t>
        <a:bodyPr/>
        <a:lstStyle/>
        <a:p>
          <a:endParaRPr lang="ru-RU"/>
        </a:p>
      </dgm:t>
    </dgm:pt>
    <dgm:pt modelId="{FBC0A8F6-6B0F-40AC-9157-8271F2CC6F4A}" type="pres">
      <dgm:prSet presAssocID="{823CCCC3-7293-45B8-BCFC-E50282485195}" presName="compNode" presStyleCnt="0"/>
      <dgm:spPr/>
      <dgm:t>
        <a:bodyPr/>
        <a:lstStyle/>
        <a:p>
          <a:endParaRPr lang="ru-RU"/>
        </a:p>
      </dgm:t>
    </dgm:pt>
    <dgm:pt modelId="{072EB34C-D55C-4A8E-A620-C5A59D76B5B6}" type="pres">
      <dgm:prSet presAssocID="{823CCCC3-7293-45B8-BCFC-E50282485195}" presName="aNode" presStyleLbl="bgShp" presStyleIdx="1" presStyleCnt="3" custScaleX="273471" custScaleY="78477" custLinFactNeighborX="8927" custLinFactNeighborY="-7889"/>
      <dgm:spPr/>
      <dgm:t>
        <a:bodyPr/>
        <a:lstStyle/>
        <a:p>
          <a:endParaRPr lang="ru-RU"/>
        </a:p>
      </dgm:t>
    </dgm:pt>
    <dgm:pt modelId="{2730FAC0-BE0E-4534-AB26-3870D8A4A126}" type="pres">
      <dgm:prSet presAssocID="{823CCCC3-7293-45B8-BCFC-E50282485195}" presName="textNode" presStyleLbl="bgShp" presStyleIdx="1" presStyleCnt="3"/>
      <dgm:spPr/>
      <dgm:t>
        <a:bodyPr/>
        <a:lstStyle/>
        <a:p>
          <a:endParaRPr lang="ru-RU"/>
        </a:p>
      </dgm:t>
    </dgm:pt>
    <dgm:pt modelId="{348A7C32-202A-4BBD-8D5F-78E4B5397C17}" type="pres">
      <dgm:prSet presAssocID="{823CCCC3-7293-45B8-BCFC-E50282485195}" presName="compChildNode" presStyleCnt="0"/>
      <dgm:spPr/>
      <dgm:t>
        <a:bodyPr/>
        <a:lstStyle/>
        <a:p>
          <a:endParaRPr lang="ru-RU"/>
        </a:p>
      </dgm:t>
    </dgm:pt>
    <dgm:pt modelId="{65A2CE56-6675-4927-B96A-1F5293529693}" type="pres">
      <dgm:prSet presAssocID="{823CCCC3-7293-45B8-BCFC-E50282485195}" presName="theInnerList" presStyleCnt="0"/>
      <dgm:spPr/>
      <dgm:t>
        <a:bodyPr/>
        <a:lstStyle/>
        <a:p>
          <a:endParaRPr lang="ru-RU"/>
        </a:p>
      </dgm:t>
    </dgm:pt>
    <dgm:pt modelId="{30E5FCC7-82B4-4071-9657-641A6C60BF61}" type="pres">
      <dgm:prSet presAssocID="{8FD44ACA-2D64-49FA-9D7C-6C53A54F0FCC}" presName="childNode" presStyleLbl="node1" presStyleIdx="3" presStyleCnt="9" custScaleX="860852" custScaleY="2000000" custLinFactY="-470106" custLinFactNeighborX="-26563" custLinFactNeighborY="-500000">
        <dgm:presLayoutVars>
          <dgm:bulletEnabled val="1"/>
        </dgm:presLayoutVars>
      </dgm:prSet>
      <dgm:spPr/>
      <dgm:t>
        <a:bodyPr/>
        <a:lstStyle/>
        <a:p>
          <a:endParaRPr lang="ru-RU"/>
        </a:p>
      </dgm:t>
    </dgm:pt>
    <dgm:pt modelId="{9014FC0A-6249-4BDC-B149-73D4C09C479C}" type="pres">
      <dgm:prSet presAssocID="{8FD44ACA-2D64-49FA-9D7C-6C53A54F0FCC}" presName="aSpace2" presStyleCnt="0"/>
      <dgm:spPr/>
      <dgm:t>
        <a:bodyPr/>
        <a:lstStyle/>
        <a:p>
          <a:endParaRPr lang="ru-RU"/>
        </a:p>
      </dgm:t>
    </dgm:pt>
    <dgm:pt modelId="{F0A3F622-582D-47CD-A911-91EB5E2B56F3}" type="pres">
      <dgm:prSet presAssocID="{A5AC06CD-15D4-4D0C-B1FD-1576CD359CDB}" presName="childNode" presStyleLbl="node1" presStyleIdx="4" presStyleCnt="9" custScaleX="508253" custScaleY="1334964" custLinFactY="200000" custLinFactNeighborX="8252" custLinFactNeighborY="216987">
        <dgm:presLayoutVars>
          <dgm:bulletEnabled val="1"/>
        </dgm:presLayoutVars>
      </dgm:prSet>
      <dgm:spPr/>
      <dgm:t>
        <a:bodyPr/>
        <a:lstStyle/>
        <a:p>
          <a:endParaRPr lang="ru-RU"/>
        </a:p>
      </dgm:t>
    </dgm:pt>
    <dgm:pt modelId="{4F807C7B-2FEC-4279-98E3-59674A7214FF}" type="pres">
      <dgm:prSet presAssocID="{A5AC06CD-15D4-4D0C-B1FD-1576CD359CDB}" presName="aSpace2" presStyleCnt="0"/>
      <dgm:spPr/>
      <dgm:t>
        <a:bodyPr/>
        <a:lstStyle/>
        <a:p>
          <a:endParaRPr lang="ru-RU"/>
        </a:p>
      </dgm:t>
    </dgm:pt>
    <dgm:pt modelId="{FDCE07EA-05F1-47A4-A10B-5D68040A4736}" type="pres">
      <dgm:prSet presAssocID="{20FCDC62-54D2-467E-AD70-2478DC6CCD04}" presName="childNode" presStyleLbl="node1" presStyleIdx="5" presStyleCnt="9" custAng="0" custScaleX="858465" custScaleY="1201282" custLinFactY="292841" custLinFactNeighborX="15951" custLinFactNeighborY="300000">
        <dgm:presLayoutVars>
          <dgm:bulletEnabled val="1"/>
        </dgm:presLayoutVars>
      </dgm:prSet>
      <dgm:spPr/>
      <dgm:t>
        <a:bodyPr/>
        <a:lstStyle/>
        <a:p>
          <a:endParaRPr lang="ru-RU"/>
        </a:p>
      </dgm:t>
    </dgm:pt>
    <dgm:pt modelId="{618B0855-3576-4B74-BD9E-05CFA6C88C80}" type="pres">
      <dgm:prSet presAssocID="{823CCCC3-7293-45B8-BCFC-E50282485195}" presName="aSpace" presStyleCnt="0"/>
      <dgm:spPr/>
      <dgm:t>
        <a:bodyPr/>
        <a:lstStyle/>
        <a:p>
          <a:endParaRPr lang="ru-RU"/>
        </a:p>
      </dgm:t>
    </dgm:pt>
    <dgm:pt modelId="{E0856A8E-8A77-4287-8335-65149467455B}" type="pres">
      <dgm:prSet presAssocID="{5CD6DFF4-0B9E-4948-B1D9-2439D45F3624}" presName="compNode" presStyleCnt="0"/>
      <dgm:spPr/>
      <dgm:t>
        <a:bodyPr/>
        <a:lstStyle/>
        <a:p>
          <a:endParaRPr lang="ru-RU"/>
        </a:p>
      </dgm:t>
    </dgm:pt>
    <dgm:pt modelId="{F0116E0A-A4A1-4BAF-8756-A9C67B0D41E7}" type="pres">
      <dgm:prSet presAssocID="{5CD6DFF4-0B9E-4948-B1D9-2439D45F3624}" presName="aNode" presStyleLbl="bgShp" presStyleIdx="2" presStyleCnt="3" custScaleX="221358" custScaleY="93478" custLinFactNeighborX="-4303" custLinFactNeighborY="-5179"/>
      <dgm:spPr/>
      <dgm:t>
        <a:bodyPr/>
        <a:lstStyle/>
        <a:p>
          <a:endParaRPr lang="ru-RU"/>
        </a:p>
      </dgm:t>
    </dgm:pt>
    <dgm:pt modelId="{D3497FEF-AA7D-46F2-AB39-A49DAA02FC77}" type="pres">
      <dgm:prSet presAssocID="{5CD6DFF4-0B9E-4948-B1D9-2439D45F3624}" presName="textNode" presStyleLbl="bgShp" presStyleIdx="2" presStyleCnt="3"/>
      <dgm:spPr/>
      <dgm:t>
        <a:bodyPr/>
        <a:lstStyle/>
        <a:p>
          <a:endParaRPr lang="ru-RU"/>
        </a:p>
      </dgm:t>
    </dgm:pt>
    <dgm:pt modelId="{70181FA7-3AB1-4E64-A390-4F66DBFF4D04}" type="pres">
      <dgm:prSet presAssocID="{5CD6DFF4-0B9E-4948-B1D9-2439D45F3624}" presName="compChildNode" presStyleCnt="0"/>
      <dgm:spPr/>
      <dgm:t>
        <a:bodyPr/>
        <a:lstStyle/>
        <a:p>
          <a:endParaRPr lang="ru-RU"/>
        </a:p>
      </dgm:t>
    </dgm:pt>
    <dgm:pt modelId="{F6D82021-BDB1-4B65-A960-1BAEFB1F9CEE}" type="pres">
      <dgm:prSet presAssocID="{5CD6DFF4-0B9E-4948-B1D9-2439D45F3624}" presName="theInnerList" presStyleCnt="0"/>
      <dgm:spPr/>
      <dgm:t>
        <a:bodyPr/>
        <a:lstStyle/>
        <a:p>
          <a:endParaRPr lang="ru-RU"/>
        </a:p>
      </dgm:t>
    </dgm:pt>
    <dgm:pt modelId="{F5BC871E-137D-4DCA-AF01-0AA832F7F0E3}" type="pres">
      <dgm:prSet presAssocID="{67E902B9-D8F6-4B2F-8050-92AF02B2DBC9}" presName="childNode" presStyleLbl="node1" presStyleIdx="6" presStyleCnt="9" custScaleX="468096" custScaleY="223766" custLinFactY="-71757" custLinFactNeighborX="1386" custLinFactNeighborY="-100000">
        <dgm:presLayoutVars>
          <dgm:bulletEnabled val="1"/>
        </dgm:presLayoutVars>
      </dgm:prSet>
      <dgm:spPr/>
      <dgm:t>
        <a:bodyPr/>
        <a:lstStyle/>
        <a:p>
          <a:endParaRPr lang="ru-RU"/>
        </a:p>
      </dgm:t>
    </dgm:pt>
    <dgm:pt modelId="{E89E032F-2259-4AFE-9322-E3E07BCFD8FB}" type="pres">
      <dgm:prSet presAssocID="{67E902B9-D8F6-4B2F-8050-92AF02B2DBC9}" presName="aSpace2" presStyleCnt="0"/>
      <dgm:spPr/>
      <dgm:t>
        <a:bodyPr/>
        <a:lstStyle/>
        <a:p>
          <a:endParaRPr lang="ru-RU"/>
        </a:p>
      </dgm:t>
    </dgm:pt>
    <dgm:pt modelId="{3260187C-6BD2-4940-95A5-28DED4F602FB}" type="pres">
      <dgm:prSet presAssocID="{C5EDD597-668F-4CF9-BBBA-5FA0AF4BA1A5}" presName="childNode" presStyleLbl="node1" presStyleIdx="7" presStyleCnt="9" custScaleX="459174" custScaleY="302585" custLinFactY="200000" custLinFactNeighborX="7210" custLinFactNeighborY="251592">
        <dgm:presLayoutVars>
          <dgm:bulletEnabled val="1"/>
        </dgm:presLayoutVars>
      </dgm:prSet>
      <dgm:spPr/>
      <dgm:t>
        <a:bodyPr/>
        <a:lstStyle/>
        <a:p>
          <a:endParaRPr lang="ru-RU"/>
        </a:p>
      </dgm:t>
    </dgm:pt>
    <dgm:pt modelId="{27083F82-371A-4715-BDBF-278928D1D985}" type="pres">
      <dgm:prSet presAssocID="{C5EDD597-668F-4CF9-BBBA-5FA0AF4BA1A5}" presName="aSpace2" presStyleCnt="0"/>
      <dgm:spPr/>
      <dgm:t>
        <a:bodyPr/>
        <a:lstStyle/>
        <a:p>
          <a:endParaRPr lang="ru-RU"/>
        </a:p>
      </dgm:t>
    </dgm:pt>
    <dgm:pt modelId="{B5621B5E-BBF8-4F6A-8851-BCB725A066ED}" type="pres">
      <dgm:prSet presAssocID="{7E7E68C9-BC7D-49BC-AC03-6F8774D12D84}" presName="childNode" presStyleLbl="node1" presStyleIdx="8" presStyleCnt="9" custScaleX="488757" custScaleY="222029" custLinFactY="-319893" custLinFactNeighborX="-153" custLinFactNeighborY="-400000">
        <dgm:presLayoutVars>
          <dgm:bulletEnabled val="1"/>
        </dgm:presLayoutVars>
      </dgm:prSet>
      <dgm:spPr/>
      <dgm:t>
        <a:bodyPr/>
        <a:lstStyle/>
        <a:p>
          <a:endParaRPr lang="ru-RU"/>
        </a:p>
      </dgm:t>
    </dgm:pt>
  </dgm:ptLst>
  <dgm:cxnLst>
    <dgm:cxn modelId="{745A0710-B53A-4D41-ACCD-141CBF84303D}" type="presOf" srcId="{C57EE05F-BB10-46D7-A708-14C10B0E740C}" destId="{FBECCCEC-3E73-4F3F-B5F4-05A6296C4CA2}" srcOrd="0" destOrd="0" presId="urn:microsoft.com/office/officeart/2005/8/layout/lProcess2"/>
    <dgm:cxn modelId="{13344146-4ADF-4F31-87E7-C24CE67C1EF7}" srcId="{5CD6DFF4-0B9E-4948-B1D9-2439D45F3624}" destId="{7E7E68C9-BC7D-49BC-AC03-6F8774D12D84}" srcOrd="2" destOrd="0" parTransId="{EA16FC95-6403-45F7-9B7D-0AD543452D09}" sibTransId="{A804EB81-9C96-4E46-B19F-996C00865D07}"/>
    <dgm:cxn modelId="{E825A7CF-815B-46C6-B3D8-9BFB8B2C9F5B}" type="presOf" srcId="{C5EDD597-668F-4CF9-BBBA-5FA0AF4BA1A5}" destId="{3260187C-6BD2-4940-95A5-28DED4F602FB}" srcOrd="0" destOrd="0" presId="urn:microsoft.com/office/officeart/2005/8/layout/lProcess2"/>
    <dgm:cxn modelId="{A686E6BA-D4E2-4B07-AE8B-C3B87FD8A4C9}" srcId="{C57EE05F-BB10-46D7-A708-14C10B0E740C}" destId="{5CD6DFF4-0B9E-4948-B1D9-2439D45F3624}" srcOrd="2" destOrd="0" parTransId="{FC231AB1-4FB5-4E8E-9A4B-D1EA7906FBE6}" sibTransId="{CFF61F5B-6863-4D51-8CAA-84C750C510B2}"/>
    <dgm:cxn modelId="{162FFE1F-7261-4914-B260-A72BE20994DF}" srcId="{F82EF21F-392A-402B-BDBA-C560DD5F3547}" destId="{2BB7A57D-6FF0-4FD7-8526-542D38B35241}" srcOrd="0" destOrd="0" parTransId="{AAB15B1E-AB4F-439C-9768-368FFD5F2149}" sibTransId="{92C0AD83-CBAD-4751-ADEF-02817B275F86}"/>
    <dgm:cxn modelId="{D4ABD848-0268-404D-973D-7A513D4AC1B6}" type="presOf" srcId="{2BB7A57D-6FF0-4FD7-8526-542D38B35241}" destId="{39CE2143-79FB-4AC1-9409-D019A47FFEF1}" srcOrd="0" destOrd="0" presId="urn:microsoft.com/office/officeart/2005/8/layout/lProcess2"/>
    <dgm:cxn modelId="{7B606337-1C61-44E4-82FB-8116C2C9CD33}" srcId="{5CD6DFF4-0B9E-4948-B1D9-2439D45F3624}" destId="{67E902B9-D8F6-4B2F-8050-92AF02B2DBC9}" srcOrd="0" destOrd="0" parTransId="{23992F06-6F3A-40AA-A608-517344CE9765}" sibTransId="{1DDCE3C1-98F0-441A-BCFD-1DDB370634BE}"/>
    <dgm:cxn modelId="{0F51C253-E744-4823-82AE-2C594A3E4710}" type="presOf" srcId="{5CD6DFF4-0B9E-4948-B1D9-2439D45F3624}" destId="{F0116E0A-A4A1-4BAF-8756-A9C67B0D41E7}" srcOrd="0" destOrd="0" presId="urn:microsoft.com/office/officeart/2005/8/layout/lProcess2"/>
    <dgm:cxn modelId="{42F1D298-31B4-41DA-8DAE-C53E84BF6988}" srcId="{823CCCC3-7293-45B8-BCFC-E50282485195}" destId="{20FCDC62-54D2-467E-AD70-2478DC6CCD04}" srcOrd="2" destOrd="0" parTransId="{A6539E05-5A99-42DF-8591-0FD1D0BC4098}" sibTransId="{4D5F784E-CB81-46A2-81DC-E08711628C07}"/>
    <dgm:cxn modelId="{F454A383-6126-48EB-87EE-A86BEACCCB05}" srcId="{823CCCC3-7293-45B8-BCFC-E50282485195}" destId="{A5AC06CD-15D4-4D0C-B1FD-1576CD359CDB}" srcOrd="1" destOrd="0" parTransId="{34909E2D-03F9-4A40-80BF-78E05DD5D174}" sibTransId="{3380DB1A-D421-4149-A149-DC87A3973CB4}"/>
    <dgm:cxn modelId="{6DF5CFC0-C3D5-4715-9E18-88A75CB27364}" srcId="{F82EF21F-392A-402B-BDBA-C560DD5F3547}" destId="{7954771C-C254-4E57-8D27-258FFE47745D}" srcOrd="1" destOrd="0" parTransId="{397B9B24-F862-4FB1-9F21-A18FC8FE8A5F}" sibTransId="{6377935E-A857-4B65-A2D4-4598B4DF49C3}"/>
    <dgm:cxn modelId="{D7E01ABC-CDF8-4B6A-83B9-3B01336494BF}" type="presOf" srcId="{F82EF21F-392A-402B-BDBA-C560DD5F3547}" destId="{0BADED78-4DF2-4C61-BA4E-9A1192D4F6EB}" srcOrd="1" destOrd="0" presId="urn:microsoft.com/office/officeart/2005/8/layout/lProcess2"/>
    <dgm:cxn modelId="{A03C9282-85F6-4715-9792-12E4FBC818A7}" srcId="{C57EE05F-BB10-46D7-A708-14C10B0E740C}" destId="{F82EF21F-392A-402B-BDBA-C560DD5F3547}" srcOrd="0" destOrd="0" parTransId="{9ACD6AF4-6149-4528-9F98-8F8CD1791BE3}" sibTransId="{46D79EF8-76B3-46DF-8D4B-B20C16B2EF05}"/>
    <dgm:cxn modelId="{9559502B-33AF-42B9-83FA-C9D6FE5A1834}" type="presOf" srcId="{67E902B9-D8F6-4B2F-8050-92AF02B2DBC9}" destId="{F5BC871E-137D-4DCA-AF01-0AA832F7F0E3}" srcOrd="0" destOrd="0" presId="urn:microsoft.com/office/officeart/2005/8/layout/lProcess2"/>
    <dgm:cxn modelId="{54BAC918-A6F8-462E-A5E9-245EBBBEF21C}" type="presOf" srcId="{0CF63D3E-62A5-4C5D-8FA3-D790B4548B9E}" destId="{66494848-BF9B-45D0-9523-DA035DEA2340}" srcOrd="0" destOrd="0" presId="urn:microsoft.com/office/officeart/2005/8/layout/lProcess2"/>
    <dgm:cxn modelId="{7E307C24-C748-4856-8F2F-BBD4A6AD97BE}" srcId="{823CCCC3-7293-45B8-BCFC-E50282485195}" destId="{8FD44ACA-2D64-49FA-9D7C-6C53A54F0FCC}" srcOrd="0" destOrd="0" parTransId="{E0FAE49F-D669-4013-BCC5-D07392AED2D9}" sibTransId="{343AE8AA-75BD-422B-B3FC-C068196AE2F0}"/>
    <dgm:cxn modelId="{0C5AC889-291F-426B-A6CB-5FB6BA3F5C94}" type="presOf" srcId="{823CCCC3-7293-45B8-BCFC-E50282485195}" destId="{2730FAC0-BE0E-4534-AB26-3870D8A4A126}" srcOrd="1" destOrd="0" presId="urn:microsoft.com/office/officeart/2005/8/layout/lProcess2"/>
    <dgm:cxn modelId="{115C2C12-6204-4218-AE67-F0BD2E1E7F43}" type="presOf" srcId="{F82EF21F-392A-402B-BDBA-C560DD5F3547}" destId="{50C17B6B-1534-4DD9-A30E-4A71A1A990CB}" srcOrd="0" destOrd="0" presId="urn:microsoft.com/office/officeart/2005/8/layout/lProcess2"/>
    <dgm:cxn modelId="{AFA11E3B-D338-4F64-93B6-A0D5AA6973E0}" type="presOf" srcId="{20FCDC62-54D2-467E-AD70-2478DC6CCD04}" destId="{FDCE07EA-05F1-47A4-A10B-5D68040A4736}" srcOrd="0" destOrd="0" presId="urn:microsoft.com/office/officeart/2005/8/layout/lProcess2"/>
    <dgm:cxn modelId="{B480B340-A965-4AA8-BEF6-88F7EB4837D3}" type="presOf" srcId="{7954771C-C254-4E57-8D27-258FFE47745D}" destId="{6F3E1B5A-3622-4DB3-B6BE-E17F4EAFD56C}" srcOrd="0" destOrd="0" presId="urn:microsoft.com/office/officeart/2005/8/layout/lProcess2"/>
    <dgm:cxn modelId="{ED92ACC9-C794-4469-A8C3-3F40E6FE1396}" type="presOf" srcId="{5CD6DFF4-0B9E-4948-B1D9-2439D45F3624}" destId="{D3497FEF-AA7D-46F2-AB39-A49DAA02FC77}" srcOrd="1" destOrd="0" presId="urn:microsoft.com/office/officeart/2005/8/layout/lProcess2"/>
    <dgm:cxn modelId="{9770CA60-DA70-49FC-B3A8-56BD9522E83F}" type="presOf" srcId="{A5AC06CD-15D4-4D0C-B1FD-1576CD359CDB}" destId="{F0A3F622-582D-47CD-A911-91EB5E2B56F3}" srcOrd="0" destOrd="0" presId="urn:microsoft.com/office/officeart/2005/8/layout/lProcess2"/>
    <dgm:cxn modelId="{C8E6AF7B-C71A-4908-B93D-CA8A0F98AA9A}" type="presOf" srcId="{7E7E68C9-BC7D-49BC-AC03-6F8774D12D84}" destId="{B5621B5E-BBF8-4F6A-8851-BCB725A066ED}" srcOrd="0" destOrd="0" presId="urn:microsoft.com/office/officeart/2005/8/layout/lProcess2"/>
    <dgm:cxn modelId="{1EC4EC4F-C44B-427E-A785-0B666C84FB2E}" type="presOf" srcId="{8FD44ACA-2D64-49FA-9D7C-6C53A54F0FCC}" destId="{30E5FCC7-82B4-4071-9657-641A6C60BF61}" srcOrd="0" destOrd="0" presId="urn:microsoft.com/office/officeart/2005/8/layout/lProcess2"/>
    <dgm:cxn modelId="{8D436D3D-8D3A-4BE9-B4F4-A147A1534F82}" srcId="{C57EE05F-BB10-46D7-A708-14C10B0E740C}" destId="{823CCCC3-7293-45B8-BCFC-E50282485195}" srcOrd="1" destOrd="0" parTransId="{2F3BFCD8-936A-4ECA-9C3A-716CDAB50A49}" sibTransId="{7BF1F9A1-DD3E-472F-BDCE-1A1985A31BB8}"/>
    <dgm:cxn modelId="{946FDDAE-F440-4B77-AA6D-442D91554A6E}" srcId="{F82EF21F-392A-402B-BDBA-C560DD5F3547}" destId="{0CF63D3E-62A5-4C5D-8FA3-D790B4548B9E}" srcOrd="2" destOrd="0" parTransId="{39BA6B37-07C6-44CE-9163-356CEE51FA8B}" sibTransId="{0F185664-7CC4-4E94-ABB7-067BB0154B8E}"/>
    <dgm:cxn modelId="{4E6D7EE9-D93F-4B42-913E-2B1ABE443EE9}" type="presOf" srcId="{823CCCC3-7293-45B8-BCFC-E50282485195}" destId="{072EB34C-D55C-4A8E-A620-C5A59D76B5B6}" srcOrd="0" destOrd="0" presId="urn:microsoft.com/office/officeart/2005/8/layout/lProcess2"/>
    <dgm:cxn modelId="{92CB3973-97A7-4D4B-AC18-59EE4CA2603A}" srcId="{5CD6DFF4-0B9E-4948-B1D9-2439D45F3624}" destId="{C5EDD597-668F-4CF9-BBBA-5FA0AF4BA1A5}" srcOrd="1" destOrd="0" parTransId="{7F256BF3-1E72-496F-A998-8940F58C50D4}" sibTransId="{E5132CCA-AADB-44AF-9B82-6BFA05547C4C}"/>
    <dgm:cxn modelId="{368DF373-5453-4E9D-B171-9A1EC8FC11F8}" type="presParOf" srcId="{FBECCCEC-3E73-4F3F-B5F4-05A6296C4CA2}" destId="{83B8A5E8-9818-4FFE-887D-7C9D3FE3E116}" srcOrd="0" destOrd="0" presId="urn:microsoft.com/office/officeart/2005/8/layout/lProcess2"/>
    <dgm:cxn modelId="{EFEDD89B-FAAD-4251-A823-BFF455696D06}" type="presParOf" srcId="{83B8A5E8-9818-4FFE-887D-7C9D3FE3E116}" destId="{50C17B6B-1534-4DD9-A30E-4A71A1A990CB}" srcOrd="0" destOrd="0" presId="urn:microsoft.com/office/officeart/2005/8/layout/lProcess2"/>
    <dgm:cxn modelId="{09E41C43-60AF-4CB0-B0F9-1E3FB5935328}" type="presParOf" srcId="{83B8A5E8-9818-4FFE-887D-7C9D3FE3E116}" destId="{0BADED78-4DF2-4C61-BA4E-9A1192D4F6EB}" srcOrd="1" destOrd="0" presId="urn:microsoft.com/office/officeart/2005/8/layout/lProcess2"/>
    <dgm:cxn modelId="{6210AD6A-B47D-4687-9159-6356A8A20092}" type="presParOf" srcId="{83B8A5E8-9818-4FFE-887D-7C9D3FE3E116}" destId="{40673F23-D384-401A-8B11-2E2F2FA8C15E}" srcOrd="2" destOrd="0" presId="urn:microsoft.com/office/officeart/2005/8/layout/lProcess2"/>
    <dgm:cxn modelId="{99B4762C-726E-4847-B68E-E49288B01CAA}" type="presParOf" srcId="{40673F23-D384-401A-8B11-2E2F2FA8C15E}" destId="{8103594B-0FBC-4066-B2FC-5D9FDE59654D}" srcOrd="0" destOrd="0" presId="urn:microsoft.com/office/officeart/2005/8/layout/lProcess2"/>
    <dgm:cxn modelId="{7DDDB5A3-41AF-4264-8A49-80B1CBEAF036}" type="presParOf" srcId="{8103594B-0FBC-4066-B2FC-5D9FDE59654D}" destId="{39CE2143-79FB-4AC1-9409-D019A47FFEF1}" srcOrd="0" destOrd="0" presId="urn:microsoft.com/office/officeart/2005/8/layout/lProcess2"/>
    <dgm:cxn modelId="{DE280229-CABE-4289-8484-4F00654002AD}" type="presParOf" srcId="{8103594B-0FBC-4066-B2FC-5D9FDE59654D}" destId="{11966BFB-9C51-4777-B364-5970AB364A76}" srcOrd="1" destOrd="0" presId="urn:microsoft.com/office/officeart/2005/8/layout/lProcess2"/>
    <dgm:cxn modelId="{2E351D84-0D13-4F69-BFAA-D8A8454F3E19}" type="presParOf" srcId="{8103594B-0FBC-4066-B2FC-5D9FDE59654D}" destId="{6F3E1B5A-3622-4DB3-B6BE-E17F4EAFD56C}" srcOrd="2" destOrd="0" presId="urn:microsoft.com/office/officeart/2005/8/layout/lProcess2"/>
    <dgm:cxn modelId="{5441C1C7-E3F1-40AF-9D5E-B57DF557B8EC}" type="presParOf" srcId="{8103594B-0FBC-4066-B2FC-5D9FDE59654D}" destId="{5351D97D-900F-443F-9D1B-C668CFACD6EB}" srcOrd="3" destOrd="0" presId="urn:microsoft.com/office/officeart/2005/8/layout/lProcess2"/>
    <dgm:cxn modelId="{503EF1C4-2AD0-48C3-98C4-9E82C5624A44}" type="presParOf" srcId="{8103594B-0FBC-4066-B2FC-5D9FDE59654D}" destId="{66494848-BF9B-45D0-9523-DA035DEA2340}" srcOrd="4" destOrd="0" presId="urn:microsoft.com/office/officeart/2005/8/layout/lProcess2"/>
    <dgm:cxn modelId="{02F7FBE0-57C8-43AA-9209-4E78C8C9B2A6}" type="presParOf" srcId="{FBECCCEC-3E73-4F3F-B5F4-05A6296C4CA2}" destId="{633EAEB4-333B-4B35-AAB3-B75887866499}" srcOrd="1" destOrd="0" presId="urn:microsoft.com/office/officeart/2005/8/layout/lProcess2"/>
    <dgm:cxn modelId="{9860A8E6-05C9-43BC-8000-7A863051B22B}" type="presParOf" srcId="{FBECCCEC-3E73-4F3F-B5F4-05A6296C4CA2}" destId="{FBC0A8F6-6B0F-40AC-9157-8271F2CC6F4A}" srcOrd="2" destOrd="0" presId="urn:microsoft.com/office/officeart/2005/8/layout/lProcess2"/>
    <dgm:cxn modelId="{5D11A535-63FA-41C1-A2DA-046BD49CF10E}" type="presParOf" srcId="{FBC0A8F6-6B0F-40AC-9157-8271F2CC6F4A}" destId="{072EB34C-D55C-4A8E-A620-C5A59D76B5B6}" srcOrd="0" destOrd="0" presId="urn:microsoft.com/office/officeart/2005/8/layout/lProcess2"/>
    <dgm:cxn modelId="{46359ADA-80D6-4E38-916C-94F2937BC7DB}" type="presParOf" srcId="{FBC0A8F6-6B0F-40AC-9157-8271F2CC6F4A}" destId="{2730FAC0-BE0E-4534-AB26-3870D8A4A126}" srcOrd="1" destOrd="0" presId="urn:microsoft.com/office/officeart/2005/8/layout/lProcess2"/>
    <dgm:cxn modelId="{7FDC63F5-6E0A-4D94-9C34-834FDDE7ABD2}" type="presParOf" srcId="{FBC0A8F6-6B0F-40AC-9157-8271F2CC6F4A}" destId="{348A7C32-202A-4BBD-8D5F-78E4B5397C17}" srcOrd="2" destOrd="0" presId="urn:microsoft.com/office/officeart/2005/8/layout/lProcess2"/>
    <dgm:cxn modelId="{2AE8C82D-435C-4B31-989B-99CC4C1DCA53}" type="presParOf" srcId="{348A7C32-202A-4BBD-8D5F-78E4B5397C17}" destId="{65A2CE56-6675-4927-B96A-1F5293529693}" srcOrd="0" destOrd="0" presId="urn:microsoft.com/office/officeart/2005/8/layout/lProcess2"/>
    <dgm:cxn modelId="{225C8CC6-DEC3-425A-80EC-86CEF1392093}" type="presParOf" srcId="{65A2CE56-6675-4927-B96A-1F5293529693}" destId="{30E5FCC7-82B4-4071-9657-641A6C60BF61}" srcOrd="0" destOrd="0" presId="urn:microsoft.com/office/officeart/2005/8/layout/lProcess2"/>
    <dgm:cxn modelId="{2D5436B0-67A3-447D-B407-7E757C743247}" type="presParOf" srcId="{65A2CE56-6675-4927-B96A-1F5293529693}" destId="{9014FC0A-6249-4BDC-B149-73D4C09C479C}" srcOrd="1" destOrd="0" presId="urn:microsoft.com/office/officeart/2005/8/layout/lProcess2"/>
    <dgm:cxn modelId="{4D7CAD66-32B0-4399-A51F-64A91FAC49AB}" type="presParOf" srcId="{65A2CE56-6675-4927-B96A-1F5293529693}" destId="{F0A3F622-582D-47CD-A911-91EB5E2B56F3}" srcOrd="2" destOrd="0" presId="urn:microsoft.com/office/officeart/2005/8/layout/lProcess2"/>
    <dgm:cxn modelId="{03D2434D-73EA-4297-B1A6-288BC4F4555F}" type="presParOf" srcId="{65A2CE56-6675-4927-B96A-1F5293529693}" destId="{4F807C7B-2FEC-4279-98E3-59674A7214FF}" srcOrd="3" destOrd="0" presId="urn:microsoft.com/office/officeart/2005/8/layout/lProcess2"/>
    <dgm:cxn modelId="{E33CEDB3-F5E5-4F4A-AF60-02B9DF6FCD8D}" type="presParOf" srcId="{65A2CE56-6675-4927-B96A-1F5293529693}" destId="{FDCE07EA-05F1-47A4-A10B-5D68040A4736}" srcOrd="4" destOrd="0" presId="urn:microsoft.com/office/officeart/2005/8/layout/lProcess2"/>
    <dgm:cxn modelId="{22D2125C-2861-4944-8043-FE2202A09F77}" type="presParOf" srcId="{FBECCCEC-3E73-4F3F-B5F4-05A6296C4CA2}" destId="{618B0855-3576-4B74-BD9E-05CFA6C88C80}" srcOrd="3" destOrd="0" presId="urn:microsoft.com/office/officeart/2005/8/layout/lProcess2"/>
    <dgm:cxn modelId="{4836E797-FF23-4B90-AAD6-677F1CC6B146}" type="presParOf" srcId="{FBECCCEC-3E73-4F3F-B5F4-05A6296C4CA2}" destId="{E0856A8E-8A77-4287-8335-65149467455B}" srcOrd="4" destOrd="0" presId="urn:microsoft.com/office/officeart/2005/8/layout/lProcess2"/>
    <dgm:cxn modelId="{17047BC8-E7AA-43B9-8F36-04D659CBEC2B}" type="presParOf" srcId="{E0856A8E-8A77-4287-8335-65149467455B}" destId="{F0116E0A-A4A1-4BAF-8756-A9C67B0D41E7}" srcOrd="0" destOrd="0" presId="urn:microsoft.com/office/officeart/2005/8/layout/lProcess2"/>
    <dgm:cxn modelId="{69BD4225-BAD4-47F6-B249-C184E8C6566B}" type="presParOf" srcId="{E0856A8E-8A77-4287-8335-65149467455B}" destId="{D3497FEF-AA7D-46F2-AB39-A49DAA02FC77}" srcOrd="1" destOrd="0" presId="urn:microsoft.com/office/officeart/2005/8/layout/lProcess2"/>
    <dgm:cxn modelId="{BBC86AE7-B0FD-49C1-A301-8D2199A8160A}" type="presParOf" srcId="{E0856A8E-8A77-4287-8335-65149467455B}" destId="{70181FA7-3AB1-4E64-A390-4F66DBFF4D04}" srcOrd="2" destOrd="0" presId="urn:microsoft.com/office/officeart/2005/8/layout/lProcess2"/>
    <dgm:cxn modelId="{4518EB99-59ED-43A1-BE51-8204A778C91D}" type="presParOf" srcId="{70181FA7-3AB1-4E64-A390-4F66DBFF4D04}" destId="{F6D82021-BDB1-4B65-A960-1BAEFB1F9CEE}" srcOrd="0" destOrd="0" presId="urn:microsoft.com/office/officeart/2005/8/layout/lProcess2"/>
    <dgm:cxn modelId="{434CB101-7B8C-4D36-AE4A-A4DF394B4CAA}" type="presParOf" srcId="{F6D82021-BDB1-4B65-A960-1BAEFB1F9CEE}" destId="{F5BC871E-137D-4DCA-AF01-0AA832F7F0E3}" srcOrd="0" destOrd="0" presId="urn:microsoft.com/office/officeart/2005/8/layout/lProcess2"/>
    <dgm:cxn modelId="{1E9AE2B3-7C8A-405C-8D24-EFBF3A2B12C5}" type="presParOf" srcId="{F6D82021-BDB1-4B65-A960-1BAEFB1F9CEE}" destId="{E89E032F-2259-4AFE-9322-E3E07BCFD8FB}" srcOrd="1" destOrd="0" presId="urn:microsoft.com/office/officeart/2005/8/layout/lProcess2"/>
    <dgm:cxn modelId="{055EA94C-25B6-4E78-9B13-C7EFAA3F7287}" type="presParOf" srcId="{F6D82021-BDB1-4B65-A960-1BAEFB1F9CEE}" destId="{3260187C-6BD2-4940-95A5-28DED4F602FB}" srcOrd="2" destOrd="0" presId="urn:microsoft.com/office/officeart/2005/8/layout/lProcess2"/>
    <dgm:cxn modelId="{F0077275-42F1-422D-890F-42EAD0069F15}" type="presParOf" srcId="{F6D82021-BDB1-4B65-A960-1BAEFB1F9CEE}" destId="{27083F82-371A-4715-BDBF-278928D1D985}" srcOrd="3" destOrd="0" presId="urn:microsoft.com/office/officeart/2005/8/layout/lProcess2"/>
    <dgm:cxn modelId="{BA290F40-ECD7-420D-A56B-4682D9689D18}" type="presParOf" srcId="{F6D82021-BDB1-4B65-A960-1BAEFB1F9CEE}" destId="{B5621B5E-BBF8-4F6A-8851-BCB725A066E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E25573-9862-4E2C-B948-CDDFA5FF2113}"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ru-RU"/>
        </a:p>
      </dgm:t>
    </dgm:pt>
    <dgm:pt modelId="{B1329F3F-570B-4194-B82E-EDEABE575A4A}">
      <dgm:prSet phldrT="[Текст]" custT="1"/>
      <dgm:spPr/>
      <dgm:t>
        <a:bodyPr/>
        <a:lstStyle/>
        <a:p>
          <a:r>
            <a:rPr lang="ru-RU" sz="3200" dirty="0" smtClean="0"/>
            <a:t>Отчетная дата</a:t>
          </a:r>
          <a:endParaRPr lang="ru-RU" sz="3200" dirty="0"/>
        </a:p>
      </dgm:t>
    </dgm:pt>
    <dgm:pt modelId="{038A8B7C-5C83-4335-AEC7-B0DCA471318C}" type="parTrans" cxnId="{F0677137-C091-4E22-802F-7FC08C560D6E}">
      <dgm:prSet/>
      <dgm:spPr/>
      <dgm:t>
        <a:bodyPr/>
        <a:lstStyle/>
        <a:p>
          <a:endParaRPr lang="ru-RU"/>
        </a:p>
      </dgm:t>
    </dgm:pt>
    <dgm:pt modelId="{31BFC1D2-5685-4A6D-9CCB-F61E270020D6}" type="sibTrans" cxnId="{F0677137-C091-4E22-802F-7FC08C560D6E}">
      <dgm:prSet/>
      <dgm:spPr/>
      <dgm:t>
        <a:bodyPr/>
        <a:lstStyle/>
        <a:p>
          <a:endParaRPr lang="ru-RU"/>
        </a:p>
      </dgm:t>
    </dgm:pt>
    <dgm:pt modelId="{0FA3754E-1576-4E36-B7ED-4A97960F5A7E}">
      <dgm:prSet phldrT="[Текст]" custT="1"/>
      <dgm:spPr/>
      <dgm:t>
        <a:bodyPr/>
        <a:lstStyle/>
        <a:p>
          <a:r>
            <a:rPr lang="ru-RU" sz="3200" dirty="0" smtClean="0"/>
            <a:t>Событие после отчетной даты</a:t>
          </a:r>
          <a:endParaRPr lang="ru-RU" sz="3200" dirty="0"/>
        </a:p>
      </dgm:t>
    </dgm:pt>
    <dgm:pt modelId="{62CAA646-7B35-4DC1-8BD0-18F704653781}" type="parTrans" cxnId="{06047A62-F1B5-4E6A-B5F8-DD4D3C18A41A}">
      <dgm:prSet/>
      <dgm:spPr/>
      <dgm:t>
        <a:bodyPr/>
        <a:lstStyle/>
        <a:p>
          <a:endParaRPr lang="ru-RU"/>
        </a:p>
      </dgm:t>
    </dgm:pt>
    <dgm:pt modelId="{4ED1B1D1-F83F-4F0A-9BBC-0014044EDBC6}" type="sibTrans" cxnId="{06047A62-F1B5-4E6A-B5F8-DD4D3C18A41A}">
      <dgm:prSet/>
      <dgm:spPr/>
      <dgm:t>
        <a:bodyPr/>
        <a:lstStyle/>
        <a:p>
          <a:endParaRPr lang="ru-RU"/>
        </a:p>
      </dgm:t>
    </dgm:pt>
    <dgm:pt modelId="{318496F2-E778-4C54-A7BB-DAE23EC5305E}">
      <dgm:prSet phldrT="[Текст]" custT="1"/>
      <dgm:spPr/>
      <dgm:t>
        <a:bodyPr/>
        <a:lstStyle/>
        <a:p>
          <a:r>
            <a:rPr lang="ru-RU" sz="3200" dirty="0" smtClean="0"/>
            <a:t>Дата подписания отчета</a:t>
          </a:r>
          <a:endParaRPr lang="ru-RU" sz="3200" dirty="0"/>
        </a:p>
      </dgm:t>
    </dgm:pt>
    <dgm:pt modelId="{E16D48D5-0708-4E8B-AC03-69174A5C755D}" type="parTrans" cxnId="{C2E596CC-559D-475D-BACF-C8B58867B730}">
      <dgm:prSet/>
      <dgm:spPr/>
      <dgm:t>
        <a:bodyPr/>
        <a:lstStyle/>
        <a:p>
          <a:endParaRPr lang="ru-RU"/>
        </a:p>
      </dgm:t>
    </dgm:pt>
    <dgm:pt modelId="{1E7B98DB-1EDF-442E-9CEC-87724E1A8B47}" type="sibTrans" cxnId="{C2E596CC-559D-475D-BACF-C8B58867B730}">
      <dgm:prSet/>
      <dgm:spPr/>
      <dgm:t>
        <a:bodyPr/>
        <a:lstStyle/>
        <a:p>
          <a:endParaRPr lang="ru-RU"/>
        </a:p>
      </dgm:t>
    </dgm:pt>
    <dgm:pt modelId="{9E52891D-1015-4237-A0B3-A7D8557EA0F1}">
      <dgm:prSet custT="1"/>
      <dgm:spPr>
        <a:solidFill>
          <a:srgbClr val="FFFF00"/>
        </a:solidFill>
      </dgm:spPr>
      <dgm:t>
        <a:bodyPr/>
        <a:lstStyle/>
        <a:p>
          <a:endParaRPr lang="ru-RU" sz="2400" b="1" dirty="0" smtClean="0">
            <a:solidFill>
              <a:srgbClr val="FF0000"/>
            </a:solidFill>
            <a:latin typeface="Arial" panose="020B0604020202020204" pitchFamily="34" charset="0"/>
            <a:ea typeface="+mj-ea"/>
            <a:cs typeface="Arial" panose="020B0604020202020204" pitchFamily="34" charset="0"/>
          </a:endParaRPr>
        </a:p>
        <a:p>
          <a:endParaRPr lang="ru-RU" sz="2400" b="1" dirty="0" smtClean="0">
            <a:solidFill>
              <a:srgbClr val="FF0000"/>
            </a:solidFill>
            <a:latin typeface="Arial" panose="020B0604020202020204" pitchFamily="34" charset="0"/>
            <a:ea typeface="+mj-ea"/>
            <a:cs typeface="Arial" panose="020B0604020202020204" pitchFamily="34" charset="0"/>
          </a:endParaRPr>
        </a:p>
        <a:p>
          <a:r>
            <a:rPr lang="ru-RU" sz="2400" b="1" dirty="0" smtClean="0">
              <a:solidFill>
                <a:srgbClr val="FF0000"/>
              </a:solidFill>
              <a:latin typeface="Arial" panose="020B0604020202020204" pitchFamily="34" charset="0"/>
              <a:ea typeface="+mj-ea"/>
              <a:cs typeface="Arial" panose="020B0604020202020204" pitchFamily="34" charset="0"/>
            </a:rPr>
            <a:t>С учетом</a:t>
          </a:r>
        </a:p>
        <a:p>
          <a:r>
            <a:rPr lang="ru-RU" sz="2400" b="1" dirty="0" smtClean="0">
              <a:solidFill>
                <a:srgbClr val="FF0000"/>
              </a:solidFill>
              <a:latin typeface="Arial" panose="020B0604020202020204" pitchFamily="34" charset="0"/>
              <a:ea typeface="+mj-ea"/>
              <a:cs typeface="Arial" panose="020B0604020202020204" pitchFamily="34" charset="0"/>
            </a:rPr>
            <a:t> </a:t>
          </a:r>
          <a:r>
            <a:rPr lang="ru-RU" sz="2400" b="1" dirty="0" smtClean="0">
              <a:ln>
                <a:solidFill>
                  <a:srgbClr val="FF0000"/>
                </a:solidFill>
              </a:ln>
              <a:solidFill>
                <a:srgbClr val="FF0000"/>
              </a:solidFill>
              <a:latin typeface="Arial" panose="020B0604020202020204" pitchFamily="34" charset="0"/>
              <a:ea typeface="+mj-ea"/>
              <a:cs typeface="Arial" panose="020B0604020202020204" pitchFamily="34" charset="0"/>
            </a:rPr>
            <a:t>существенности</a:t>
          </a:r>
        </a:p>
        <a:p>
          <a:r>
            <a:rPr lang="ru-RU" sz="2400" b="1" dirty="0" smtClean="0">
              <a:solidFill>
                <a:srgbClr val="FF0000"/>
              </a:solidFill>
              <a:latin typeface="Arial" panose="020B0604020202020204" pitchFamily="34" charset="0"/>
              <a:ea typeface="+mj-ea"/>
              <a:cs typeface="Arial" panose="020B0604020202020204" pitchFamily="34" charset="0"/>
            </a:rPr>
            <a:t> информации</a:t>
          </a:r>
          <a:endParaRPr lang="ru-RU" sz="2400" b="1" dirty="0">
            <a:solidFill>
              <a:srgbClr val="FF0000"/>
            </a:solidFill>
          </a:endParaRPr>
        </a:p>
      </dgm:t>
    </dgm:pt>
    <dgm:pt modelId="{D69BA5FB-539F-4C71-8865-F5ED2DA60B93}" type="parTrans" cxnId="{89143523-485A-4E7D-AD19-0FC4F937F398}">
      <dgm:prSet/>
      <dgm:spPr/>
      <dgm:t>
        <a:bodyPr/>
        <a:lstStyle/>
        <a:p>
          <a:endParaRPr lang="ru-RU"/>
        </a:p>
      </dgm:t>
    </dgm:pt>
    <dgm:pt modelId="{73C55A93-2531-48A1-9FCB-C8F922B164D1}" type="sibTrans" cxnId="{89143523-485A-4E7D-AD19-0FC4F937F398}">
      <dgm:prSet/>
      <dgm:spPr/>
      <dgm:t>
        <a:bodyPr/>
        <a:lstStyle/>
        <a:p>
          <a:endParaRPr lang="ru-RU"/>
        </a:p>
      </dgm:t>
    </dgm:pt>
    <dgm:pt modelId="{CF9A04CF-0BD1-4592-BB92-339B87721352}" type="pres">
      <dgm:prSet presAssocID="{2DE25573-9862-4E2C-B948-CDDFA5FF2113}" presName="Name0" presStyleCnt="0">
        <dgm:presLayoutVars>
          <dgm:dir/>
          <dgm:resizeHandles val="exact"/>
        </dgm:presLayoutVars>
      </dgm:prSet>
      <dgm:spPr/>
      <dgm:t>
        <a:bodyPr/>
        <a:lstStyle/>
        <a:p>
          <a:endParaRPr lang="ru-RU"/>
        </a:p>
      </dgm:t>
    </dgm:pt>
    <dgm:pt modelId="{6E9DDAC6-C088-4E67-962A-38B9D088550D}" type="pres">
      <dgm:prSet presAssocID="{2DE25573-9862-4E2C-B948-CDDFA5FF2113}" presName="fgShape" presStyleLbl="fgShp" presStyleIdx="0" presStyleCnt="1" custScaleX="66667" custScaleY="63306" custLinFactNeighborX="-15580" custLinFactNeighborY="-47140"/>
      <dgm:spPr>
        <a:solidFill>
          <a:srgbClr val="00B0F0"/>
        </a:solidFill>
      </dgm:spPr>
    </dgm:pt>
    <dgm:pt modelId="{6060557B-F56E-429B-879E-1537BF8C79D9}" type="pres">
      <dgm:prSet presAssocID="{2DE25573-9862-4E2C-B948-CDDFA5FF2113}" presName="linComp" presStyleCnt="0"/>
      <dgm:spPr/>
    </dgm:pt>
    <dgm:pt modelId="{DE683A2D-BF39-4B36-8CD1-B2B90DC0787C}" type="pres">
      <dgm:prSet presAssocID="{B1329F3F-570B-4194-B82E-EDEABE575A4A}" presName="compNode" presStyleCnt="0"/>
      <dgm:spPr/>
    </dgm:pt>
    <dgm:pt modelId="{D6F83A08-E0B7-4E21-A202-F87178F94ABB}" type="pres">
      <dgm:prSet presAssocID="{B1329F3F-570B-4194-B82E-EDEABE575A4A}" presName="bkgdShape" presStyleLbl="node1" presStyleIdx="0" presStyleCnt="4"/>
      <dgm:spPr/>
      <dgm:t>
        <a:bodyPr/>
        <a:lstStyle/>
        <a:p>
          <a:endParaRPr lang="ru-RU"/>
        </a:p>
      </dgm:t>
    </dgm:pt>
    <dgm:pt modelId="{0CFE1912-7FD1-4DED-9F83-4D2BD2B29F54}" type="pres">
      <dgm:prSet presAssocID="{B1329F3F-570B-4194-B82E-EDEABE575A4A}" presName="nodeTx" presStyleLbl="node1" presStyleIdx="0" presStyleCnt="4">
        <dgm:presLayoutVars>
          <dgm:bulletEnabled val="1"/>
        </dgm:presLayoutVars>
      </dgm:prSet>
      <dgm:spPr/>
      <dgm:t>
        <a:bodyPr/>
        <a:lstStyle/>
        <a:p>
          <a:endParaRPr lang="ru-RU"/>
        </a:p>
      </dgm:t>
    </dgm:pt>
    <dgm:pt modelId="{5ECA636E-A7D2-4CC3-856E-05EC0FE1898C}" type="pres">
      <dgm:prSet presAssocID="{B1329F3F-570B-4194-B82E-EDEABE575A4A}" presName="invisiNode" presStyleLbl="node1" presStyleIdx="0" presStyleCnt="4"/>
      <dgm:spPr/>
    </dgm:pt>
    <dgm:pt modelId="{1B892F45-35B3-43BB-A2DE-82FD237D3BB9}" type="pres">
      <dgm:prSet presAssocID="{B1329F3F-570B-4194-B82E-EDEABE575A4A}" presName="imagNode" presStyleLbl="fgImgPlace1" presStyleIdx="0" presStyleCnt="4"/>
      <dgm:spPr>
        <a:blipFill>
          <a:blip xmlns:r="http://schemas.openxmlformats.org/officeDocument/2006/relationships" r:embed="rId1"/>
          <a:tile tx="0" ty="0" sx="100000" sy="100000" flip="none" algn="tl"/>
        </a:blipFill>
        <a:effectLst>
          <a:innerShdw blurRad="114300">
            <a:prstClr val="black"/>
          </a:innerShdw>
        </a:effectLst>
      </dgm:spPr>
    </dgm:pt>
    <dgm:pt modelId="{019963A4-E87B-4EE1-816F-E8A27EA3B105}" type="pres">
      <dgm:prSet presAssocID="{31BFC1D2-5685-4A6D-9CCB-F61E270020D6}" presName="sibTrans" presStyleLbl="sibTrans2D1" presStyleIdx="0" presStyleCnt="0"/>
      <dgm:spPr/>
      <dgm:t>
        <a:bodyPr/>
        <a:lstStyle/>
        <a:p>
          <a:endParaRPr lang="ru-RU"/>
        </a:p>
      </dgm:t>
    </dgm:pt>
    <dgm:pt modelId="{897BE607-A8F5-4B71-9C49-E9A2BF36C41C}" type="pres">
      <dgm:prSet presAssocID="{0FA3754E-1576-4E36-B7ED-4A97960F5A7E}" presName="compNode" presStyleCnt="0"/>
      <dgm:spPr/>
    </dgm:pt>
    <dgm:pt modelId="{B2734EB1-F40A-4ED4-8983-8A0212B53F39}" type="pres">
      <dgm:prSet presAssocID="{0FA3754E-1576-4E36-B7ED-4A97960F5A7E}" presName="bkgdShape" presStyleLbl="node1" presStyleIdx="1" presStyleCnt="4"/>
      <dgm:spPr/>
      <dgm:t>
        <a:bodyPr/>
        <a:lstStyle/>
        <a:p>
          <a:endParaRPr lang="ru-RU"/>
        </a:p>
      </dgm:t>
    </dgm:pt>
    <dgm:pt modelId="{08E28503-D1F7-46AC-8F07-E14801CECE1E}" type="pres">
      <dgm:prSet presAssocID="{0FA3754E-1576-4E36-B7ED-4A97960F5A7E}" presName="nodeTx" presStyleLbl="node1" presStyleIdx="1" presStyleCnt="4">
        <dgm:presLayoutVars>
          <dgm:bulletEnabled val="1"/>
        </dgm:presLayoutVars>
      </dgm:prSet>
      <dgm:spPr/>
      <dgm:t>
        <a:bodyPr/>
        <a:lstStyle/>
        <a:p>
          <a:endParaRPr lang="ru-RU"/>
        </a:p>
      </dgm:t>
    </dgm:pt>
    <dgm:pt modelId="{4BA71754-972D-41AC-AEF2-1EDBF4680348}" type="pres">
      <dgm:prSet presAssocID="{0FA3754E-1576-4E36-B7ED-4A97960F5A7E}" presName="invisiNode" presStyleLbl="node1" presStyleIdx="1" presStyleCnt="4"/>
      <dgm:spPr/>
    </dgm:pt>
    <dgm:pt modelId="{B51A86D5-876E-4907-8737-AA1FB50DE93F}" type="pres">
      <dgm:prSet presAssocID="{0FA3754E-1576-4E36-B7ED-4A97960F5A7E}" presName="imagNode" presStyleLbl="fgImgPlace1" presStyleIdx="1" presStyleCnt="4"/>
      <dgm:spPr>
        <a:blipFill>
          <a:blip xmlns:r="http://schemas.openxmlformats.org/officeDocument/2006/relationships" r:embed="rId2"/>
          <a:tile tx="0" ty="0" sx="100000" sy="100000" flip="none" algn="tl"/>
        </a:blipFill>
        <a:scene3d>
          <a:camera prst="orthographicFront"/>
          <a:lightRig rig="threePt" dir="t"/>
        </a:scene3d>
        <a:sp3d>
          <a:bevelT prst="angle"/>
        </a:sp3d>
      </dgm:spPr>
    </dgm:pt>
    <dgm:pt modelId="{F7BBAAD2-B9D5-473B-836B-F407DFCF08D9}" type="pres">
      <dgm:prSet presAssocID="{4ED1B1D1-F83F-4F0A-9BBC-0014044EDBC6}" presName="sibTrans" presStyleLbl="sibTrans2D1" presStyleIdx="0" presStyleCnt="0"/>
      <dgm:spPr/>
      <dgm:t>
        <a:bodyPr/>
        <a:lstStyle/>
        <a:p>
          <a:endParaRPr lang="ru-RU"/>
        </a:p>
      </dgm:t>
    </dgm:pt>
    <dgm:pt modelId="{E67E6282-3497-41B0-AF18-A23C5E7A0FCD}" type="pres">
      <dgm:prSet presAssocID="{318496F2-E778-4C54-A7BB-DAE23EC5305E}" presName="compNode" presStyleCnt="0"/>
      <dgm:spPr/>
    </dgm:pt>
    <dgm:pt modelId="{ADE3A3E1-9218-48DE-8757-B4A36D4ED0C1}" type="pres">
      <dgm:prSet presAssocID="{318496F2-E778-4C54-A7BB-DAE23EC5305E}" presName="bkgdShape" presStyleLbl="node1" presStyleIdx="2" presStyleCnt="4" custScaleX="94412" custLinFactNeighborX="-1500"/>
      <dgm:spPr/>
      <dgm:t>
        <a:bodyPr/>
        <a:lstStyle/>
        <a:p>
          <a:endParaRPr lang="ru-RU"/>
        </a:p>
      </dgm:t>
    </dgm:pt>
    <dgm:pt modelId="{78628C88-1AD9-4DEA-B73B-393CF5B4B862}" type="pres">
      <dgm:prSet presAssocID="{318496F2-E778-4C54-A7BB-DAE23EC5305E}" presName="nodeTx" presStyleLbl="node1" presStyleIdx="2" presStyleCnt="4">
        <dgm:presLayoutVars>
          <dgm:bulletEnabled val="1"/>
        </dgm:presLayoutVars>
      </dgm:prSet>
      <dgm:spPr/>
      <dgm:t>
        <a:bodyPr/>
        <a:lstStyle/>
        <a:p>
          <a:endParaRPr lang="ru-RU"/>
        </a:p>
      </dgm:t>
    </dgm:pt>
    <dgm:pt modelId="{3FE104B4-F0FD-4699-AE57-C22AD1145A44}" type="pres">
      <dgm:prSet presAssocID="{318496F2-E778-4C54-A7BB-DAE23EC5305E}" presName="invisiNode" presStyleLbl="node1" presStyleIdx="2" presStyleCnt="4"/>
      <dgm:spPr/>
    </dgm:pt>
    <dgm:pt modelId="{07AC111D-BD39-407C-869F-741D0E5EAE58}" type="pres">
      <dgm:prSet presAssocID="{318496F2-E778-4C54-A7BB-DAE23EC5305E}" presName="imagNode" presStyleLbl="fgImgPlace1" presStyleIdx="2" presStyleCnt="4"/>
      <dgm:spPr>
        <a:blipFill>
          <a:blip xmlns:r="http://schemas.openxmlformats.org/officeDocument/2006/relationships" r:embed="rId3"/>
          <a:tile tx="0" ty="0" sx="100000" sy="100000" flip="none" algn="tl"/>
        </a:blipFill>
        <a:scene3d>
          <a:camera prst="orthographicFront"/>
          <a:lightRig rig="threePt" dir="t"/>
        </a:scene3d>
        <a:sp3d>
          <a:bevelT prst="relaxedInset"/>
        </a:sp3d>
      </dgm:spPr>
    </dgm:pt>
    <dgm:pt modelId="{7BDB615F-210A-4743-B12A-BE4F1AF5FC3C}" type="pres">
      <dgm:prSet presAssocID="{1E7B98DB-1EDF-442E-9CEC-87724E1A8B47}" presName="sibTrans" presStyleLbl="sibTrans2D1" presStyleIdx="0" presStyleCnt="0"/>
      <dgm:spPr/>
      <dgm:t>
        <a:bodyPr/>
        <a:lstStyle/>
        <a:p>
          <a:endParaRPr lang="ru-RU"/>
        </a:p>
      </dgm:t>
    </dgm:pt>
    <dgm:pt modelId="{B7C459BF-C678-4D9E-A539-B6A12E5A52D2}" type="pres">
      <dgm:prSet presAssocID="{9E52891D-1015-4237-A0B3-A7D8557EA0F1}" presName="compNode" presStyleCnt="0"/>
      <dgm:spPr/>
    </dgm:pt>
    <dgm:pt modelId="{7DFE8DF9-924C-4D56-ACD1-B064C16B6562}" type="pres">
      <dgm:prSet presAssocID="{9E52891D-1015-4237-A0B3-A7D8557EA0F1}" presName="bkgdShape" presStyleLbl="node1" presStyleIdx="3" presStyleCnt="4"/>
      <dgm:spPr/>
      <dgm:t>
        <a:bodyPr/>
        <a:lstStyle/>
        <a:p>
          <a:endParaRPr lang="ru-RU"/>
        </a:p>
      </dgm:t>
    </dgm:pt>
    <dgm:pt modelId="{382977A0-928B-48E2-AB7B-9B561590481D}" type="pres">
      <dgm:prSet presAssocID="{9E52891D-1015-4237-A0B3-A7D8557EA0F1}" presName="nodeTx" presStyleLbl="node1" presStyleIdx="3" presStyleCnt="4">
        <dgm:presLayoutVars>
          <dgm:bulletEnabled val="1"/>
        </dgm:presLayoutVars>
      </dgm:prSet>
      <dgm:spPr/>
      <dgm:t>
        <a:bodyPr/>
        <a:lstStyle/>
        <a:p>
          <a:endParaRPr lang="ru-RU"/>
        </a:p>
      </dgm:t>
    </dgm:pt>
    <dgm:pt modelId="{E772F8C2-E2C8-444F-B50E-B31286B7280B}" type="pres">
      <dgm:prSet presAssocID="{9E52891D-1015-4237-A0B3-A7D8557EA0F1}" presName="invisiNode" presStyleLbl="node1" presStyleIdx="3" presStyleCnt="4"/>
      <dgm:spPr/>
    </dgm:pt>
    <dgm:pt modelId="{6E667D31-9B54-4460-8373-E8CB1735C248}" type="pres">
      <dgm:prSet presAssocID="{9E52891D-1015-4237-A0B3-A7D8557EA0F1}" presName="imagNode" presStyleLbl="fgImgPlace1" presStyleIdx="3" presStyleCnt="4"/>
      <dgm:spPr>
        <a:blipFill>
          <a:blip xmlns:r="http://schemas.openxmlformats.org/officeDocument/2006/relationships" r:embed="rId4"/>
          <a:tile tx="0" ty="0" sx="100000" sy="100000" flip="none" algn="tl"/>
        </a:blipFill>
      </dgm:spPr>
    </dgm:pt>
  </dgm:ptLst>
  <dgm:cxnLst>
    <dgm:cxn modelId="{0706B4B7-09E5-4910-BBA0-F5CA8B48CEFA}" type="presOf" srcId="{B1329F3F-570B-4194-B82E-EDEABE575A4A}" destId="{0CFE1912-7FD1-4DED-9F83-4D2BD2B29F54}" srcOrd="1" destOrd="0" presId="urn:microsoft.com/office/officeart/2005/8/layout/hList7#1"/>
    <dgm:cxn modelId="{8661514F-4BB6-4AF1-ADFD-E58012EB9E1A}" type="presOf" srcId="{2DE25573-9862-4E2C-B948-CDDFA5FF2113}" destId="{CF9A04CF-0BD1-4592-BB92-339B87721352}" srcOrd="0" destOrd="0" presId="urn:microsoft.com/office/officeart/2005/8/layout/hList7#1"/>
    <dgm:cxn modelId="{314A9823-8B05-46D9-8D45-682F38869449}" type="presOf" srcId="{31BFC1D2-5685-4A6D-9CCB-F61E270020D6}" destId="{019963A4-E87B-4EE1-816F-E8A27EA3B105}" srcOrd="0" destOrd="0" presId="urn:microsoft.com/office/officeart/2005/8/layout/hList7#1"/>
    <dgm:cxn modelId="{7258B14D-2760-4285-8DFF-6CDC4A7C1229}" type="presOf" srcId="{318496F2-E778-4C54-A7BB-DAE23EC5305E}" destId="{ADE3A3E1-9218-48DE-8757-B4A36D4ED0C1}" srcOrd="0" destOrd="0" presId="urn:microsoft.com/office/officeart/2005/8/layout/hList7#1"/>
    <dgm:cxn modelId="{DD5A96BA-315F-47A5-992E-D52BEA5F15E6}" type="presOf" srcId="{318496F2-E778-4C54-A7BB-DAE23EC5305E}" destId="{78628C88-1AD9-4DEA-B73B-393CF5B4B862}" srcOrd="1" destOrd="0" presId="urn:microsoft.com/office/officeart/2005/8/layout/hList7#1"/>
    <dgm:cxn modelId="{9DE7B247-ECB3-4BE3-A835-F22EF9AE95B2}" type="presOf" srcId="{B1329F3F-570B-4194-B82E-EDEABE575A4A}" destId="{D6F83A08-E0B7-4E21-A202-F87178F94ABB}" srcOrd="0" destOrd="0" presId="urn:microsoft.com/office/officeart/2005/8/layout/hList7#1"/>
    <dgm:cxn modelId="{89143523-485A-4E7D-AD19-0FC4F937F398}" srcId="{2DE25573-9862-4E2C-B948-CDDFA5FF2113}" destId="{9E52891D-1015-4237-A0B3-A7D8557EA0F1}" srcOrd="3" destOrd="0" parTransId="{D69BA5FB-539F-4C71-8865-F5ED2DA60B93}" sibTransId="{73C55A93-2531-48A1-9FCB-C8F922B164D1}"/>
    <dgm:cxn modelId="{659451C2-7F2B-436D-97C3-9C17CEFA3068}" type="presOf" srcId="{1E7B98DB-1EDF-442E-9CEC-87724E1A8B47}" destId="{7BDB615F-210A-4743-B12A-BE4F1AF5FC3C}" srcOrd="0" destOrd="0" presId="urn:microsoft.com/office/officeart/2005/8/layout/hList7#1"/>
    <dgm:cxn modelId="{044AAB44-3A70-487D-B306-A53E6E02ADB8}" type="presOf" srcId="{0FA3754E-1576-4E36-B7ED-4A97960F5A7E}" destId="{B2734EB1-F40A-4ED4-8983-8A0212B53F39}" srcOrd="0" destOrd="0" presId="urn:microsoft.com/office/officeart/2005/8/layout/hList7#1"/>
    <dgm:cxn modelId="{0546EADB-BDB1-43C2-9671-9FD5755DB566}" type="presOf" srcId="{4ED1B1D1-F83F-4F0A-9BBC-0014044EDBC6}" destId="{F7BBAAD2-B9D5-473B-836B-F407DFCF08D9}" srcOrd="0" destOrd="0" presId="urn:microsoft.com/office/officeart/2005/8/layout/hList7#1"/>
    <dgm:cxn modelId="{03732FFC-F898-4807-8947-61DD1FB61DE2}" type="presOf" srcId="{0FA3754E-1576-4E36-B7ED-4A97960F5A7E}" destId="{08E28503-D1F7-46AC-8F07-E14801CECE1E}" srcOrd="1" destOrd="0" presId="urn:microsoft.com/office/officeart/2005/8/layout/hList7#1"/>
    <dgm:cxn modelId="{06047A62-F1B5-4E6A-B5F8-DD4D3C18A41A}" srcId="{2DE25573-9862-4E2C-B948-CDDFA5FF2113}" destId="{0FA3754E-1576-4E36-B7ED-4A97960F5A7E}" srcOrd="1" destOrd="0" parTransId="{62CAA646-7B35-4DC1-8BD0-18F704653781}" sibTransId="{4ED1B1D1-F83F-4F0A-9BBC-0014044EDBC6}"/>
    <dgm:cxn modelId="{E1200079-2E44-49B2-AA83-A925C5877159}" type="presOf" srcId="{9E52891D-1015-4237-A0B3-A7D8557EA0F1}" destId="{7DFE8DF9-924C-4D56-ACD1-B064C16B6562}" srcOrd="0" destOrd="0" presId="urn:microsoft.com/office/officeart/2005/8/layout/hList7#1"/>
    <dgm:cxn modelId="{F0677137-C091-4E22-802F-7FC08C560D6E}" srcId="{2DE25573-9862-4E2C-B948-CDDFA5FF2113}" destId="{B1329F3F-570B-4194-B82E-EDEABE575A4A}" srcOrd="0" destOrd="0" parTransId="{038A8B7C-5C83-4335-AEC7-B0DCA471318C}" sibTransId="{31BFC1D2-5685-4A6D-9CCB-F61E270020D6}"/>
    <dgm:cxn modelId="{2A3684D2-94C5-4E69-A96A-763C2C04FF20}" type="presOf" srcId="{9E52891D-1015-4237-A0B3-A7D8557EA0F1}" destId="{382977A0-928B-48E2-AB7B-9B561590481D}" srcOrd="1" destOrd="0" presId="urn:microsoft.com/office/officeart/2005/8/layout/hList7#1"/>
    <dgm:cxn modelId="{C2E596CC-559D-475D-BACF-C8B58867B730}" srcId="{2DE25573-9862-4E2C-B948-CDDFA5FF2113}" destId="{318496F2-E778-4C54-A7BB-DAE23EC5305E}" srcOrd="2" destOrd="0" parTransId="{E16D48D5-0708-4E8B-AC03-69174A5C755D}" sibTransId="{1E7B98DB-1EDF-442E-9CEC-87724E1A8B47}"/>
    <dgm:cxn modelId="{FDC3D367-643B-4D43-8D01-F6398A2F82A2}" type="presParOf" srcId="{CF9A04CF-0BD1-4592-BB92-339B87721352}" destId="{6E9DDAC6-C088-4E67-962A-38B9D088550D}" srcOrd="0" destOrd="0" presId="urn:microsoft.com/office/officeart/2005/8/layout/hList7#1"/>
    <dgm:cxn modelId="{231503FC-FAD6-4AED-97CC-A05367DD48B2}" type="presParOf" srcId="{CF9A04CF-0BD1-4592-BB92-339B87721352}" destId="{6060557B-F56E-429B-879E-1537BF8C79D9}" srcOrd="1" destOrd="0" presId="urn:microsoft.com/office/officeart/2005/8/layout/hList7#1"/>
    <dgm:cxn modelId="{63939B07-BAB3-4238-A7DA-4BBB5E321AB1}" type="presParOf" srcId="{6060557B-F56E-429B-879E-1537BF8C79D9}" destId="{DE683A2D-BF39-4B36-8CD1-B2B90DC0787C}" srcOrd="0" destOrd="0" presId="urn:microsoft.com/office/officeart/2005/8/layout/hList7#1"/>
    <dgm:cxn modelId="{37CE61CE-BE11-4F1F-9AC5-849CC1ACB614}" type="presParOf" srcId="{DE683A2D-BF39-4B36-8CD1-B2B90DC0787C}" destId="{D6F83A08-E0B7-4E21-A202-F87178F94ABB}" srcOrd="0" destOrd="0" presId="urn:microsoft.com/office/officeart/2005/8/layout/hList7#1"/>
    <dgm:cxn modelId="{CE22F563-2759-4355-B3F2-207222CE6305}" type="presParOf" srcId="{DE683A2D-BF39-4B36-8CD1-B2B90DC0787C}" destId="{0CFE1912-7FD1-4DED-9F83-4D2BD2B29F54}" srcOrd="1" destOrd="0" presId="urn:microsoft.com/office/officeart/2005/8/layout/hList7#1"/>
    <dgm:cxn modelId="{ECA84787-85A0-49F1-9888-D3DB0FF61857}" type="presParOf" srcId="{DE683A2D-BF39-4B36-8CD1-B2B90DC0787C}" destId="{5ECA636E-A7D2-4CC3-856E-05EC0FE1898C}" srcOrd="2" destOrd="0" presId="urn:microsoft.com/office/officeart/2005/8/layout/hList7#1"/>
    <dgm:cxn modelId="{59937535-1B5F-4CFC-A6A7-6A03483C840F}" type="presParOf" srcId="{DE683A2D-BF39-4B36-8CD1-B2B90DC0787C}" destId="{1B892F45-35B3-43BB-A2DE-82FD237D3BB9}" srcOrd="3" destOrd="0" presId="urn:microsoft.com/office/officeart/2005/8/layout/hList7#1"/>
    <dgm:cxn modelId="{18356E2C-E9E8-4166-832C-927E805C9475}" type="presParOf" srcId="{6060557B-F56E-429B-879E-1537BF8C79D9}" destId="{019963A4-E87B-4EE1-816F-E8A27EA3B105}" srcOrd="1" destOrd="0" presId="urn:microsoft.com/office/officeart/2005/8/layout/hList7#1"/>
    <dgm:cxn modelId="{5FA6436E-88D3-4199-B821-026A7A77B92D}" type="presParOf" srcId="{6060557B-F56E-429B-879E-1537BF8C79D9}" destId="{897BE607-A8F5-4B71-9C49-E9A2BF36C41C}" srcOrd="2" destOrd="0" presId="urn:microsoft.com/office/officeart/2005/8/layout/hList7#1"/>
    <dgm:cxn modelId="{CC9B6268-859E-4E68-825D-F771F318672B}" type="presParOf" srcId="{897BE607-A8F5-4B71-9C49-E9A2BF36C41C}" destId="{B2734EB1-F40A-4ED4-8983-8A0212B53F39}" srcOrd="0" destOrd="0" presId="urn:microsoft.com/office/officeart/2005/8/layout/hList7#1"/>
    <dgm:cxn modelId="{C3FD8FE9-B004-462B-B5A4-A0CE6232B9E4}" type="presParOf" srcId="{897BE607-A8F5-4B71-9C49-E9A2BF36C41C}" destId="{08E28503-D1F7-46AC-8F07-E14801CECE1E}" srcOrd="1" destOrd="0" presId="urn:microsoft.com/office/officeart/2005/8/layout/hList7#1"/>
    <dgm:cxn modelId="{E76B59DE-7E5F-4706-A4C9-B550457ED857}" type="presParOf" srcId="{897BE607-A8F5-4B71-9C49-E9A2BF36C41C}" destId="{4BA71754-972D-41AC-AEF2-1EDBF4680348}" srcOrd="2" destOrd="0" presId="urn:microsoft.com/office/officeart/2005/8/layout/hList7#1"/>
    <dgm:cxn modelId="{1BF7D46A-8818-4E80-9AC1-6CCAAAFDE5BB}" type="presParOf" srcId="{897BE607-A8F5-4B71-9C49-E9A2BF36C41C}" destId="{B51A86D5-876E-4907-8737-AA1FB50DE93F}" srcOrd="3" destOrd="0" presId="urn:microsoft.com/office/officeart/2005/8/layout/hList7#1"/>
    <dgm:cxn modelId="{046473D3-5566-4B7C-BEE5-E34A1CEBBF85}" type="presParOf" srcId="{6060557B-F56E-429B-879E-1537BF8C79D9}" destId="{F7BBAAD2-B9D5-473B-836B-F407DFCF08D9}" srcOrd="3" destOrd="0" presId="urn:microsoft.com/office/officeart/2005/8/layout/hList7#1"/>
    <dgm:cxn modelId="{D563037D-E5EC-4840-94E2-7F0FBF9271A5}" type="presParOf" srcId="{6060557B-F56E-429B-879E-1537BF8C79D9}" destId="{E67E6282-3497-41B0-AF18-A23C5E7A0FCD}" srcOrd="4" destOrd="0" presId="urn:microsoft.com/office/officeart/2005/8/layout/hList7#1"/>
    <dgm:cxn modelId="{F893E67D-467B-4F04-A930-4BE7B7C69A01}" type="presParOf" srcId="{E67E6282-3497-41B0-AF18-A23C5E7A0FCD}" destId="{ADE3A3E1-9218-48DE-8757-B4A36D4ED0C1}" srcOrd="0" destOrd="0" presId="urn:microsoft.com/office/officeart/2005/8/layout/hList7#1"/>
    <dgm:cxn modelId="{E20DB451-4545-4442-9149-727DA9C7379A}" type="presParOf" srcId="{E67E6282-3497-41B0-AF18-A23C5E7A0FCD}" destId="{78628C88-1AD9-4DEA-B73B-393CF5B4B862}" srcOrd="1" destOrd="0" presId="urn:microsoft.com/office/officeart/2005/8/layout/hList7#1"/>
    <dgm:cxn modelId="{CDC3373B-642C-4135-BD37-E73ABC4F0F9C}" type="presParOf" srcId="{E67E6282-3497-41B0-AF18-A23C5E7A0FCD}" destId="{3FE104B4-F0FD-4699-AE57-C22AD1145A44}" srcOrd="2" destOrd="0" presId="urn:microsoft.com/office/officeart/2005/8/layout/hList7#1"/>
    <dgm:cxn modelId="{AAD2A45C-10A8-4114-A38B-2477BFDF962D}" type="presParOf" srcId="{E67E6282-3497-41B0-AF18-A23C5E7A0FCD}" destId="{07AC111D-BD39-407C-869F-741D0E5EAE58}" srcOrd="3" destOrd="0" presId="urn:microsoft.com/office/officeart/2005/8/layout/hList7#1"/>
    <dgm:cxn modelId="{4CE9FAA3-1FF2-4405-8736-853F68D09730}" type="presParOf" srcId="{6060557B-F56E-429B-879E-1537BF8C79D9}" destId="{7BDB615F-210A-4743-B12A-BE4F1AF5FC3C}" srcOrd="5" destOrd="0" presId="urn:microsoft.com/office/officeart/2005/8/layout/hList7#1"/>
    <dgm:cxn modelId="{6D058396-543E-4B14-9F82-DDFA31E8E82E}" type="presParOf" srcId="{6060557B-F56E-429B-879E-1537BF8C79D9}" destId="{B7C459BF-C678-4D9E-A539-B6A12E5A52D2}" srcOrd="6" destOrd="0" presId="urn:microsoft.com/office/officeart/2005/8/layout/hList7#1"/>
    <dgm:cxn modelId="{9F38B7DC-B832-47B0-8EBF-A3F487B273A7}" type="presParOf" srcId="{B7C459BF-C678-4D9E-A539-B6A12E5A52D2}" destId="{7DFE8DF9-924C-4D56-ACD1-B064C16B6562}" srcOrd="0" destOrd="0" presId="urn:microsoft.com/office/officeart/2005/8/layout/hList7#1"/>
    <dgm:cxn modelId="{9137CEB0-1B76-4B95-997C-0B1A29FFD8A5}" type="presParOf" srcId="{B7C459BF-C678-4D9E-A539-B6A12E5A52D2}" destId="{382977A0-928B-48E2-AB7B-9B561590481D}" srcOrd="1" destOrd="0" presId="urn:microsoft.com/office/officeart/2005/8/layout/hList7#1"/>
    <dgm:cxn modelId="{93CF8AD7-A50A-40E2-8AFF-8907F0D04E62}" type="presParOf" srcId="{B7C459BF-C678-4D9E-A539-B6A12E5A52D2}" destId="{E772F8C2-E2C8-444F-B50E-B31286B7280B}" srcOrd="2" destOrd="0" presId="urn:microsoft.com/office/officeart/2005/8/layout/hList7#1"/>
    <dgm:cxn modelId="{973E82A0-D597-4225-8813-6DA6B463E3E3}" type="presParOf" srcId="{B7C459BF-C678-4D9E-A539-B6A12E5A52D2}" destId="{6E667D31-9B54-4460-8373-E8CB1735C248}"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13ECAB-ADDA-4325-AC7E-C28D91A9F540}" type="doc">
      <dgm:prSet loTypeId="urn:microsoft.com/office/officeart/2005/8/layout/radial1" loCatId="relationship" qsTypeId="urn:microsoft.com/office/officeart/2005/8/quickstyle/simple3" qsCatId="simple" csTypeId="urn:microsoft.com/office/officeart/2005/8/colors/colorful1" csCatId="colorful" phldr="1"/>
      <dgm:spPr/>
      <dgm:t>
        <a:bodyPr/>
        <a:lstStyle/>
        <a:p>
          <a:endParaRPr lang="ru-RU"/>
        </a:p>
      </dgm:t>
    </dgm:pt>
    <dgm:pt modelId="{7ECE43D5-6210-4F52-95F7-6C40F75F0FD7}">
      <dgm:prSet phldrT="[Текст]" custT="1"/>
      <dgm:spPr>
        <a:ln>
          <a:solidFill>
            <a:schemeClr val="accent3">
              <a:lumMod val="75000"/>
            </a:schemeClr>
          </a:solidFill>
        </a:ln>
      </dgm:spPr>
      <dgm:t>
        <a:bodyPr/>
        <a:lstStyle/>
        <a:p>
          <a:r>
            <a:rPr lang="ru-RU" sz="2400" b="1" dirty="0" smtClean="0"/>
            <a:t>Показатель существенности информации определяется</a:t>
          </a:r>
          <a:endParaRPr lang="ru-RU" sz="2400" b="1" dirty="0"/>
        </a:p>
      </dgm:t>
    </dgm:pt>
    <dgm:pt modelId="{FCF4CF8A-CDF7-4BD4-A753-381228738FBA}" type="parTrans" cxnId="{18A90754-9C2A-4869-BD46-5EDD7542475D}">
      <dgm:prSet/>
      <dgm:spPr/>
      <dgm:t>
        <a:bodyPr/>
        <a:lstStyle/>
        <a:p>
          <a:endParaRPr lang="ru-RU"/>
        </a:p>
      </dgm:t>
    </dgm:pt>
    <dgm:pt modelId="{984BCABD-C250-43E1-B91C-26BFB26FD36D}" type="sibTrans" cxnId="{18A90754-9C2A-4869-BD46-5EDD7542475D}">
      <dgm:prSet/>
      <dgm:spPr/>
      <dgm:t>
        <a:bodyPr/>
        <a:lstStyle/>
        <a:p>
          <a:endParaRPr lang="ru-RU"/>
        </a:p>
      </dgm:t>
    </dgm:pt>
    <dgm:pt modelId="{A20D0A6E-8144-4065-A615-180E6AA412F0}">
      <dgm:prSet phldrT="[Текст]" custT="1"/>
      <dgm:spPr>
        <a:ln>
          <a:solidFill>
            <a:schemeClr val="accent2"/>
          </a:solidFill>
        </a:ln>
      </dgm:spPr>
      <dgm:t>
        <a:bodyPr/>
        <a:lstStyle/>
        <a:p>
          <a:r>
            <a:rPr lang="ru-RU" sz="2000" dirty="0" smtClean="0"/>
            <a:t>Степенью влияния пропуска информации</a:t>
          </a:r>
          <a:endParaRPr lang="ru-RU" sz="2000" dirty="0"/>
        </a:p>
      </dgm:t>
    </dgm:pt>
    <dgm:pt modelId="{D563FFAC-8E7F-459D-AF86-16A64BE6B1AF}" type="parTrans" cxnId="{BB8886B5-5138-4A7B-B145-29E007D0FD4A}">
      <dgm:prSet/>
      <dgm:spPr/>
      <dgm:t>
        <a:bodyPr/>
        <a:lstStyle/>
        <a:p>
          <a:endParaRPr lang="ru-RU"/>
        </a:p>
      </dgm:t>
    </dgm:pt>
    <dgm:pt modelId="{A91C4C46-E254-4DBD-AA55-E328A92F0EE3}" type="sibTrans" cxnId="{BB8886B5-5138-4A7B-B145-29E007D0FD4A}">
      <dgm:prSet/>
      <dgm:spPr/>
      <dgm:t>
        <a:bodyPr/>
        <a:lstStyle/>
        <a:p>
          <a:endParaRPr lang="ru-RU"/>
        </a:p>
      </dgm:t>
    </dgm:pt>
    <dgm:pt modelId="{59EF82FF-2F39-44C4-BACE-654818E4CAC4}">
      <dgm:prSet phldrT="[Текст]" custT="1"/>
      <dgm:spPr/>
      <dgm:t>
        <a:bodyPr/>
        <a:lstStyle/>
        <a:p>
          <a:r>
            <a:rPr lang="ru-RU" sz="2000" dirty="0" smtClean="0"/>
            <a:t>Степенью искажение информации</a:t>
          </a:r>
          <a:endParaRPr lang="ru-RU" sz="2000" dirty="0"/>
        </a:p>
      </dgm:t>
    </dgm:pt>
    <dgm:pt modelId="{8835787F-F439-4AFA-B48B-95843A35B92D}" type="parTrans" cxnId="{DB7F5B89-6CD7-4781-857E-74C550B5257C}">
      <dgm:prSet/>
      <dgm:spPr/>
      <dgm:t>
        <a:bodyPr/>
        <a:lstStyle/>
        <a:p>
          <a:endParaRPr lang="ru-RU"/>
        </a:p>
      </dgm:t>
    </dgm:pt>
    <dgm:pt modelId="{F0A4FAA2-85D8-4810-8A46-50ABCC6CFED3}" type="sibTrans" cxnId="{DB7F5B89-6CD7-4781-857E-74C550B5257C}">
      <dgm:prSet/>
      <dgm:spPr/>
      <dgm:t>
        <a:bodyPr/>
        <a:lstStyle/>
        <a:p>
          <a:endParaRPr lang="ru-RU"/>
        </a:p>
      </dgm:t>
    </dgm:pt>
    <dgm:pt modelId="{8D4EE465-80B0-4916-BCAF-3393934B0031}">
      <dgm:prSet phldrT="[Текст]"/>
      <dgm:spPr>
        <a:ln>
          <a:solidFill>
            <a:schemeClr val="accent4">
              <a:lumMod val="75000"/>
            </a:schemeClr>
          </a:solidFill>
        </a:ln>
      </dgm:spPr>
      <dgm:t>
        <a:bodyPr/>
        <a:lstStyle/>
        <a:p>
          <a:r>
            <a:rPr lang="ru-RU" dirty="0" smtClean="0"/>
            <a:t>Величиной  показателя</a:t>
          </a:r>
          <a:endParaRPr lang="ru-RU" dirty="0"/>
        </a:p>
      </dgm:t>
    </dgm:pt>
    <dgm:pt modelId="{67BB0626-AC46-49C6-802C-BE4A927C4997}" type="parTrans" cxnId="{23E330CE-E19F-495B-8181-7F22203719DC}">
      <dgm:prSet/>
      <dgm:spPr/>
      <dgm:t>
        <a:bodyPr/>
        <a:lstStyle/>
        <a:p>
          <a:endParaRPr lang="ru-RU"/>
        </a:p>
      </dgm:t>
    </dgm:pt>
    <dgm:pt modelId="{CE5E3D8A-E560-4AD6-AC9E-06F65F9E961F}" type="sibTrans" cxnId="{23E330CE-E19F-495B-8181-7F22203719DC}">
      <dgm:prSet/>
      <dgm:spPr/>
      <dgm:t>
        <a:bodyPr/>
        <a:lstStyle/>
        <a:p>
          <a:endParaRPr lang="ru-RU"/>
        </a:p>
      </dgm:t>
    </dgm:pt>
    <dgm:pt modelId="{3B6499A0-EEA3-47B6-B2D5-F6B85DD9F13D}">
      <dgm:prSet phldrT="[Текст]"/>
      <dgm:spPr>
        <a:ln>
          <a:solidFill>
            <a:schemeClr val="tx2">
              <a:lumMod val="60000"/>
              <a:lumOff val="40000"/>
            </a:schemeClr>
          </a:solidFill>
        </a:ln>
      </dgm:spPr>
      <dgm:t>
        <a:bodyPr/>
        <a:lstStyle/>
        <a:p>
          <a:r>
            <a:rPr lang="ru-RU" dirty="0" smtClean="0"/>
            <a:t>Характером показателя</a:t>
          </a:r>
          <a:endParaRPr lang="ru-RU" dirty="0"/>
        </a:p>
      </dgm:t>
    </dgm:pt>
    <dgm:pt modelId="{6DD91168-DFEF-480C-B050-6E4629E599F8}" type="parTrans" cxnId="{7978BB28-55D4-4B71-B2A9-895ABFA9A7D2}">
      <dgm:prSet/>
      <dgm:spPr/>
      <dgm:t>
        <a:bodyPr/>
        <a:lstStyle/>
        <a:p>
          <a:endParaRPr lang="ru-RU"/>
        </a:p>
      </dgm:t>
    </dgm:pt>
    <dgm:pt modelId="{48570AE3-6F71-4B0D-9124-8F67E10D69AE}" type="sibTrans" cxnId="{7978BB28-55D4-4B71-B2A9-895ABFA9A7D2}">
      <dgm:prSet/>
      <dgm:spPr/>
      <dgm:t>
        <a:bodyPr/>
        <a:lstStyle/>
        <a:p>
          <a:endParaRPr lang="ru-RU"/>
        </a:p>
      </dgm:t>
    </dgm:pt>
    <dgm:pt modelId="{2252719B-CA5D-48F6-BC6A-04BDF5DE5DAD}" type="pres">
      <dgm:prSet presAssocID="{0C13ECAB-ADDA-4325-AC7E-C28D91A9F540}" presName="cycle" presStyleCnt="0">
        <dgm:presLayoutVars>
          <dgm:chMax val="1"/>
          <dgm:dir/>
          <dgm:animLvl val="ctr"/>
          <dgm:resizeHandles val="exact"/>
        </dgm:presLayoutVars>
      </dgm:prSet>
      <dgm:spPr/>
      <dgm:t>
        <a:bodyPr/>
        <a:lstStyle/>
        <a:p>
          <a:endParaRPr lang="ru-RU"/>
        </a:p>
      </dgm:t>
    </dgm:pt>
    <dgm:pt modelId="{8412D8A4-583E-40B1-B4A6-63F665F9C1D0}" type="pres">
      <dgm:prSet presAssocID="{7ECE43D5-6210-4F52-95F7-6C40F75F0FD7}" presName="centerShape" presStyleLbl="node0" presStyleIdx="0" presStyleCnt="1" custScaleX="231906" custScaleY="127491" custLinFactNeighborX="-3051" custLinFactNeighborY="0"/>
      <dgm:spPr/>
      <dgm:t>
        <a:bodyPr/>
        <a:lstStyle/>
        <a:p>
          <a:endParaRPr lang="ru-RU"/>
        </a:p>
      </dgm:t>
    </dgm:pt>
    <dgm:pt modelId="{9A921807-C355-42AD-9F30-DB03B04D6785}" type="pres">
      <dgm:prSet presAssocID="{D563FFAC-8E7F-459D-AF86-16A64BE6B1AF}" presName="Name9" presStyleLbl="parChTrans1D2" presStyleIdx="0" presStyleCnt="4"/>
      <dgm:spPr/>
      <dgm:t>
        <a:bodyPr/>
        <a:lstStyle/>
        <a:p>
          <a:endParaRPr lang="ru-RU"/>
        </a:p>
      </dgm:t>
    </dgm:pt>
    <dgm:pt modelId="{5F771448-AF32-46CF-A205-7F61947585F5}" type="pres">
      <dgm:prSet presAssocID="{D563FFAC-8E7F-459D-AF86-16A64BE6B1AF}" presName="connTx" presStyleLbl="parChTrans1D2" presStyleIdx="0" presStyleCnt="4"/>
      <dgm:spPr/>
      <dgm:t>
        <a:bodyPr/>
        <a:lstStyle/>
        <a:p>
          <a:endParaRPr lang="ru-RU"/>
        </a:p>
      </dgm:t>
    </dgm:pt>
    <dgm:pt modelId="{8A9C7908-52E5-4668-8219-9EBE913B4B3B}" type="pres">
      <dgm:prSet presAssocID="{A20D0A6E-8144-4065-A615-180E6AA412F0}" presName="node" presStyleLbl="node1" presStyleIdx="0" presStyleCnt="4" custScaleX="169313" custRadScaleRad="99550" custRadScaleInc="-7490">
        <dgm:presLayoutVars>
          <dgm:bulletEnabled val="1"/>
        </dgm:presLayoutVars>
      </dgm:prSet>
      <dgm:spPr/>
      <dgm:t>
        <a:bodyPr/>
        <a:lstStyle/>
        <a:p>
          <a:endParaRPr lang="ru-RU"/>
        </a:p>
      </dgm:t>
    </dgm:pt>
    <dgm:pt modelId="{6C49BCAD-D0A2-455F-B0BF-51C7B390F97A}" type="pres">
      <dgm:prSet presAssocID="{8835787F-F439-4AFA-B48B-95843A35B92D}" presName="Name9" presStyleLbl="parChTrans1D2" presStyleIdx="1" presStyleCnt="4"/>
      <dgm:spPr/>
      <dgm:t>
        <a:bodyPr/>
        <a:lstStyle/>
        <a:p>
          <a:endParaRPr lang="ru-RU"/>
        </a:p>
      </dgm:t>
    </dgm:pt>
    <dgm:pt modelId="{82CCDDAB-7C38-49AC-8BD3-DE355AB8D8E6}" type="pres">
      <dgm:prSet presAssocID="{8835787F-F439-4AFA-B48B-95843A35B92D}" presName="connTx" presStyleLbl="parChTrans1D2" presStyleIdx="1" presStyleCnt="4"/>
      <dgm:spPr/>
      <dgm:t>
        <a:bodyPr/>
        <a:lstStyle/>
        <a:p>
          <a:endParaRPr lang="ru-RU"/>
        </a:p>
      </dgm:t>
    </dgm:pt>
    <dgm:pt modelId="{AF93D02B-4AE1-4C95-86A0-841D888C5C63}" type="pres">
      <dgm:prSet presAssocID="{59EF82FF-2F39-44C4-BACE-654818E4CAC4}" presName="node" presStyleLbl="node1" presStyleIdx="1" presStyleCnt="4" custScaleX="167034" custRadScaleRad="173458" custRadScaleInc="2027">
        <dgm:presLayoutVars>
          <dgm:bulletEnabled val="1"/>
        </dgm:presLayoutVars>
      </dgm:prSet>
      <dgm:spPr/>
      <dgm:t>
        <a:bodyPr/>
        <a:lstStyle/>
        <a:p>
          <a:endParaRPr lang="ru-RU"/>
        </a:p>
      </dgm:t>
    </dgm:pt>
    <dgm:pt modelId="{04FE940E-594D-4BF9-9DA7-E7F1052648F2}" type="pres">
      <dgm:prSet presAssocID="{67BB0626-AC46-49C6-802C-BE4A927C4997}" presName="Name9" presStyleLbl="parChTrans1D2" presStyleIdx="2" presStyleCnt="4"/>
      <dgm:spPr/>
      <dgm:t>
        <a:bodyPr/>
        <a:lstStyle/>
        <a:p>
          <a:endParaRPr lang="ru-RU"/>
        </a:p>
      </dgm:t>
    </dgm:pt>
    <dgm:pt modelId="{7D328922-249C-43D6-84C5-85B997547188}" type="pres">
      <dgm:prSet presAssocID="{67BB0626-AC46-49C6-802C-BE4A927C4997}" presName="connTx" presStyleLbl="parChTrans1D2" presStyleIdx="2" presStyleCnt="4"/>
      <dgm:spPr/>
      <dgm:t>
        <a:bodyPr/>
        <a:lstStyle/>
        <a:p>
          <a:endParaRPr lang="ru-RU"/>
        </a:p>
      </dgm:t>
    </dgm:pt>
    <dgm:pt modelId="{EABFFB77-490A-4FBD-81A1-892A6EF39D2B}" type="pres">
      <dgm:prSet presAssocID="{8D4EE465-80B0-4916-BCAF-3393934B0031}" presName="node" presStyleLbl="node1" presStyleIdx="2" presStyleCnt="4" custScaleX="177197" custRadScaleRad="100635" custRadScaleInc="7535">
        <dgm:presLayoutVars>
          <dgm:bulletEnabled val="1"/>
        </dgm:presLayoutVars>
      </dgm:prSet>
      <dgm:spPr/>
      <dgm:t>
        <a:bodyPr/>
        <a:lstStyle/>
        <a:p>
          <a:endParaRPr lang="ru-RU"/>
        </a:p>
      </dgm:t>
    </dgm:pt>
    <dgm:pt modelId="{DCC71A81-5FA8-4A60-BB60-492440CAB2A9}" type="pres">
      <dgm:prSet presAssocID="{6DD91168-DFEF-480C-B050-6E4629E599F8}" presName="Name9" presStyleLbl="parChTrans1D2" presStyleIdx="3" presStyleCnt="4"/>
      <dgm:spPr/>
      <dgm:t>
        <a:bodyPr/>
        <a:lstStyle/>
        <a:p>
          <a:endParaRPr lang="ru-RU"/>
        </a:p>
      </dgm:t>
    </dgm:pt>
    <dgm:pt modelId="{BA7E7B02-AC40-4D3D-85E6-C42C2D6C9FBB}" type="pres">
      <dgm:prSet presAssocID="{6DD91168-DFEF-480C-B050-6E4629E599F8}" presName="connTx" presStyleLbl="parChTrans1D2" presStyleIdx="3" presStyleCnt="4"/>
      <dgm:spPr/>
      <dgm:t>
        <a:bodyPr/>
        <a:lstStyle/>
        <a:p>
          <a:endParaRPr lang="ru-RU"/>
        </a:p>
      </dgm:t>
    </dgm:pt>
    <dgm:pt modelId="{02AFF764-10DD-4C72-AD0B-63D7D4681BC2}" type="pres">
      <dgm:prSet presAssocID="{3B6499A0-EEA3-47B6-B2D5-F6B85DD9F13D}" presName="node" presStyleLbl="node1" presStyleIdx="3" presStyleCnt="4" custScaleX="159409" custScaleY="104373" custRadScaleRad="167053" custRadScaleInc="-3385">
        <dgm:presLayoutVars>
          <dgm:bulletEnabled val="1"/>
        </dgm:presLayoutVars>
      </dgm:prSet>
      <dgm:spPr/>
      <dgm:t>
        <a:bodyPr/>
        <a:lstStyle/>
        <a:p>
          <a:endParaRPr lang="ru-RU"/>
        </a:p>
      </dgm:t>
    </dgm:pt>
  </dgm:ptLst>
  <dgm:cxnLst>
    <dgm:cxn modelId="{DB7F5B89-6CD7-4781-857E-74C550B5257C}" srcId="{7ECE43D5-6210-4F52-95F7-6C40F75F0FD7}" destId="{59EF82FF-2F39-44C4-BACE-654818E4CAC4}" srcOrd="1" destOrd="0" parTransId="{8835787F-F439-4AFA-B48B-95843A35B92D}" sibTransId="{F0A4FAA2-85D8-4810-8A46-50ABCC6CFED3}"/>
    <dgm:cxn modelId="{5DA869C6-DC60-490E-8EB1-A9248499C862}" type="presOf" srcId="{D563FFAC-8E7F-459D-AF86-16A64BE6B1AF}" destId="{5F771448-AF32-46CF-A205-7F61947585F5}" srcOrd="1" destOrd="0" presId="urn:microsoft.com/office/officeart/2005/8/layout/radial1"/>
    <dgm:cxn modelId="{23E330CE-E19F-495B-8181-7F22203719DC}" srcId="{7ECE43D5-6210-4F52-95F7-6C40F75F0FD7}" destId="{8D4EE465-80B0-4916-BCAF-3393934B0031}" srcOrd="2" destOrd="0" parTransId="{67BB0626-AC46-49C6-802C-BE4A927C4997}" sibTransId="{CE5E3D8A-E560-4AD6-AC9E-06F65F9E961F}"/>
    <dgm:cxn modelId="{F8E7259A-FB6B-4B9F-8FB3-7DE0F4FB6E8F}" type="presOf" srcId="{6DD91168-DFEF-480C-B050-6E4629E599F8}" destId="{BA7E7B02-AC40-4D3D-85E6-C42C2D6C9FBB}" srcOrd="1" destOrd="0" presId="urn:microsoft.com/office/officeart/2005/8/layout/radial1"/>
    <dgm:cxn modelId="{A6F118A3-9E99-49DE-AB01-E5CB557714B9}" type="presOf" srcId="{8835787F-F439-4AFA-B48B-95843A35B92D}" destId="{82CCDDAB-7C38-49AC-8BD3-DE355AB8D8E6}" srcOrd="1" destOrd="0" presId="urn:microsoft.com/office/officeart/2005/8/layout/radial1"/>
    <dgm:cxn modelId="{16BC3997-A382-4643-9978-176AE96D99D0}" type="presOf" srcId="{67BB0626-AC46-49C6-802C-BE4A927C4997}" destId="{7D328922-249C-43D6-84C5-85B997547188}" srcOrd="1" destOrd="0" presId="urn:microsoft.com/office/officeart/2005/8/layout/radial1"/>
    <dgm:cxn modelId="{AD3C8E6B-6E36-404E-810D-8865E82C0069}" type="presOf" srcId="{3B6499A0-EEA3-47B6-B2D5-F6B85DD9F13D}" destId="{02AFF764-10DD-4C72-AD0B-63D7D4681BC2}" srcOrd="0" destOrd="0" presId="urn:microsoft.com/office/officeart/2005/8/layout/radial1"/>
    <dgm:cxn modelId="{66098E36-62BB-4814-88C1-68660F183168}" type="presOf" srcId="{67BB0626-AC46-49C6-802C-BE4A927C4997}" destId="{04FE940E-594D-4BF9-9DA7-E7F1052648F2}" srcOrd="0" destOrd="0" presId="urn:microsoft.com/office/officeart/2005/8/layout/radial1"/>
    <dgm:cxn modelId="{CEE4F502-DEFB-4FFB-9893-0D98D7750386}" type="presOf" srcId="{D563FFAC-8E7F-459D-AF86-16A64BE6B1AF}" destId="{9A921807-C355-42AD-9F30-DB03B04D6785}" srcOrd="0" destOrd="0" presId="urn:microsoft.com/office/officeart/2005/8/layout/radial1"/>
    <dgm:cxn modelId="{EA62274E-4DF6-4135-B0E2-D81EBF22CC8D}" type="presOf" srcId="{8835787F-F439-4AFA-B48B-95843A35B92D}" destId="{6C49BCAD-D0A2-455F-B0BF-51C7B390F97A}" srcOrd="0" destOrd="0" presId="urn:microsoft.com/office/officeart/2005/8/layout/radial1"/>
    <dgm:cxn modelId="{2BCFA835-12A5-4410-9335-1A1C943FD0A1}" type="presOf" srcId="{7ECE43D5-6210-4F52-95F7-6C40F75F0FD7}" destId="{8412D8A4-583E-40B1-B4A6-63F665F9C1D0}" srcOrd="0" destOrd="0" presId="urn:microsoft.com/office/officeart/2005/8/layout/radial1"/>
    <dgm:cxn modelId="{7A2252AF-2CE3-4439-9E20-75EDF62B01FF}" type="presOf" srcId="{6DD91168-DFEF-480C-B050-6E4629E599F8}" destId="{DCC71A81-5FA8-4A60-BB60-492440CAB2A9}" srcOrd="0" destOrd="0" presId="urn:microsoft.com/office/officeart/2005/8/layout/radial1"/>
    <dgm:cxn modelId="{48E9C675-2DBC-44E4-89B3-C317B996BBA1}" type="presOf" srcId="{8D4EE465-80B0-4916-BCAF-3393934B0031}" destId="{EABFFB77-490A-4FBD-81A1-892A6EF39D2B}" srcOrd="0" destOrd="0" presId="urn:microsoft.com/office/officeart/2005/8/layout/radial1"/>
    <dgm:cxn modelId="{BB8886B5-5138-4A7B-B145-29E007D0FD4A}" srcId="{7ECE43D5-6210-4F52-95F7-6C40F75F0FD7}" destId="{A20D0A6E-8144-4065-A615-180E6AA412F0}" srcOrd="0" destOrd="0" parTransId="{D563FFAC-8E7F-459D-AF86-16A64BE6B1AF}" sibTransId="{A91C4C46-E254-4DBD-AA55-E328A92F0EE3}"/>
    <dgm:cxn modelId="{7978BB28-55D4-4B71-B2A9-895ABFA9A7D2}" srcId="{7ECE43D5-6210-4F52-95F7-6C40F75F0FD7}" destId="{3B6499A0-EEA3-47B6-B2D5-F6B85DD9F13D}" srcOrd="3" destOrd="0" parTransId="{6DD91168-DFEF-480C-B050-6E4629E599F8}" sibTransId="{48570AE3-6F71-4B0D-9124-8F67E10D69AE}"/>
    <dgm:cxn modelId="{18A90754-9C2A-4869-BD46-5EDD7542475D}" srcId="{0C13ECAB-ADDA-4325-AC7E-C28D91A9F540}" destId="{7ECE43D5-6210-4F52-95F7-6C40F75F0FD7}" srcOrd="0" destOrd="0" parTransId="{FCF4CF8A-CDF7-4BD4-A753-381228738FBA}" sibTransId="{984BCABD-C250-43E1-B91C-26BFB26FD36D}"/>
    <dgm:cxn modelId="{DF6A90B7-BB0E-4F78-9E8C-C55855D90FA9}" type="presOf" srcId="{0C13ECAB-ADDA-4325-AC7E-C28D91A9F540}" destId="{2252719B-CA5D-48F6-BC6A-04BDF5DE5DAD}" srcOrd="0" destOrd="0" presId="urn:microsoft.com/office/officeart/2005/8/layout/radial1"/>
    <dgm:cxn modelId="{5B7AC51E-B8A5-4E19-AE09-60DF88820BD5}" type="presOf" srcId="{59EF82FF-2F39-44C4-BACE-654818E4CAC4}" destId="{AF93D02B-4AE1-4C95-86A0-841D888C5C63}" srcOrd="0" destOrd="0" presId="urn:microsoft.com/office/officeart/2005/8/layout/radial1"/>
    <dgm:cxn modelId="{4B4E8DB6-73FE-4703-86BF-2A1D5FFBBECC}" type="presOf" srcId="{A20D0A6E-8144-4065-A615-180E6AA412F0}" destId="{8A9C7908-52E5-4668-8219-9EBE913B4B3B}" srcOrd="0" destOrd="0" presId="urn:microsoft.com/office/officeart/2005/8/layout/radial1"/>
    <dgm:cxn modelId="{35E37D96-9401-407D-A856-76DA0AC95FE4}" type="presParOf" srcId="{2252719B-CA5D-48F6-BC6A-04BDF5DE5DAD}" destId="{8412D8A4-583E-40B1-B4A6-63F665F9C1D0}" srcOrd="0" destOrd="0" presId="urn:microsoft.com/office/officeart/2005/8/layout/radial1"/>
    <dgm:cxn modelId="{52CF5B92-5118-4E16-8FB6-4258B7FA3C37}" type="presParOf" srcId="{2252719B-CA5D-48F6-BC6A-04BDF5DE5DAD}" destId="{9A921807-C355-42AD-9F30-DB03B04D6785}" srcOrd="1" destOrd="0" presId="urn:microsoft.com/office/officeart/2005/8/layout/radial1"/>
    <dgm:cxn modelId="{EFE3136A-8483-42FE-9B9E-C148DA874042}" type="presParOf" srcId="{9A921807-C355-42AD-9F30-DB03B04D6785}" destId="{5F771448-AF32-46CF-A205-7F61947585F5}" srcOrd="0" destOrd="0" presId="urn:microsoft.com/office/officeart/2005/8/layout/radial1"/>
    <dgm:cxn modelId="{F04A9317-796B-4BD0-B35C-697D1C442318}" type="presParOf" srcId="{2252719B-CA5D-48F6-BC6A-04BDF5DE5DAD}" destId="{8A9C7908-52E5-4668-8219-9EBE913B4B3B}" srcOrd="2" destOrd="0" presId="urn:microsoft.com/office/officeart/2005/8/layout/radial1"/>
    <dgm:cxn modelId="{3AF574F2-DF16-4C7D-AB03-9D7884B3797A}" type="presParOf" srcId="{2252719B-CA5D-48F6-BC6A-04BDF5DE5DAD}" destId="{6C49BCAD-D0A2-455F-B0BF-51C7B390F97A}" srcOrd="3" destOrd="0" presId="urn:microsoft.com/office/officeart/2005/8/layout/radial1"/>
    <dgm:cxn modelId="{A391E2AE-D16D-40BD-B9DF-D8A92495E3CE}" type="presParOf" srcId="{6C49BCAD-D0A2-455F-B0BF-51C7B390F97A}" destId="{82CCDDAB-7C38-49AC-8BD3-DE355AB8D8E6}" srcOrd="0" destOrd="0" presId="urn:microsoft.com/office/officeart/2005/8/layout/radial1"/>
    <dgm:cxn modelId="{803A027C-593B-40DA-A157-85EBA12AB4B5}" type="presParOf" srcId="{2252719B-CA5D-48F6-BC6A-04BDF5DE5DAD}" destId="{AF93D02B-4AE1-4C95-86A0-841D888C5C63}" srcOrd="4" destOrd="0" presId="urn:microsoft.com/office/officeart/2005/8/layout/radial1"/>
    <dgm:cxn modelId="{1EE9B342-111C-4C11-A70E-A1B20F83E76D}" type="presParOf" srcId="{2252719B-CA5D-48F6-BC6A-04BDF5DE5DAD}" destId="{04FE940E-594D-4BF9-9DA7-E7F1052648F2}" srcOrd="5" destOrd="0" presId="urn:microsoft.com/office/officeart/2005/8/layout/radial1"/>
    <dgm:cxn modelId="{58B8323B-7868-43E0-8AB5-B545C4B22107}" type="presParOf" srcId="{04FE940E-594D-4BF9-9DA7-E7F1052648F2}" destId="{7D328922-249C-43D6-84C5-85B997547188}" srcOrd="0" destOrd="0" presId="urn:microsoft.com/office/officeart/2005/8/layout/radial1"/>
    <dgm:cxn modelId="{76312455-C88D-40E9-99BA-C54DFAE373FD}" type="presParOf" srcId="{2252719B-CA5D-48F6-BC6A-04BDF5DE5DAD}" destId="{EABFFB77-490A-4FBD-81A1-892A6EF39D2B}" srcOrd="6" destOrd="0" presId="urn:microsoft.com/office/officeart/2005/8/layout/radial1"/>
    <dgm:cxn modelId="{6CDF013A-D892-4221-8A01-36A865FEC9A6}" type="presParOf" srcId="{2252719B-CA5D-48F6-BC6A-04BDF5DE5DAD}" destId="{DCC71A81-5FA8-4A60-BB60-492440CAB2A9}" srcOrd="7" destOrd="0" presId="urn:microsoft.com/office/officeart/2005/8/layout/radial1"/>
    <dgm:cxn modelId="{9BC70FED-8DED-4E6C-9BFA-ECA2B1C3A45C}" type="presParOf" srcId="{DCC71A81-5FA8-4A60-BB60-492440CAB2A9}" destId="{BA7E7B02-AC40-4D3D-85E6-C42C2D6C9FBB}" srcOrd="0" destOrd="0" presId="urn:microsoft.com/office/officeart/2005/8/layout/radial1"/>
    <dgm:cxn modelId="{45C7323B-C774-4A0C-A3F8-5622D7BDAF8F}" type="presParOf" srcId="{2252719B-CA5D-48F6-BC6A-04BDF5DE5DAD}" destId="{02AFF764-10DD-4C72-AD0B-63D7D4681BC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1574EC0F-F5B5-4E3A-B4E6-3AF087B369DF}">
      <dgm:prSet custT="1"/>
      <dgm:spPr>
        <a:solidFill>
          <a:schemeClr val="accent6">
            <a:lumMod val="40000"/>
            <a:lumOff val="60000"/>
            <a:alpha val="90000"/>
          </a:schemeClr>
        </a:solidFill>
      </dgm:spPr>
      <dgm:t>
        <a:bodyPr/>
        <a:lstStyle/>
        <a:p>
          <a:r>
            <a:rPr lang="ru-RU" sz="28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a:t>
          </a:r>
          <a:endParaRPr lang="ru-RU" sz="2800" dirty="0">
            <a:solidFill>
              <a:schemeClr val="tx1"/>
            </a:solidFill>
          </a:endParaRPr>
        </a:p>
      </dgm:t>
    </dgm:pt>
    <dgm:pt modelId="{D48D32EC-7B46-4357-8925-D2C72270B100}" type="parTrans" cxnId="{1B8EB08B-3880-4000-9CB8-576EA6FF543F}">
      <dgm:prSet/>
      <dgm:spPr/>
      <dgm:t>
        <a:bodyPr/>
        <a:lstStyle/>
        <a:p>
          <a:endParaRPr lang="ru-RU"/>
        </a:p>
      </dgm:t>
    </dgm:pt>
    <dgm:pt modelId="{2CFA8BD2-35C3-411B-871A-60059E6844AF}" type="sibTrans" cxnId="{1B8EB08B-3880-4000-9CB8-576EA6FF543F}">
      <dgm:prSet/>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Рабочий план счетов и его применение</a:t>
          </a:r>
          <a:endParaRPr lang="ru-RU" sz="2400" dirty="0"/>
        </a:p>
      </dgm:t>
    </dgm:pt>
    <dgm:pt modelId="{F75AA640-5817-4C6E-833F-F0559BF51C78}" type="parTrans" cxnId="{CBBE12DB-84B1-42AA-AE2A-6C929F0B36BE}">
      <dgm:prSet/>
      <dgm:spPr/>
      <dgm:t>
        <a:bodyPr/>
        <a:lstStyle/>
        <a:p>
          <a:endParaRPr lang="ru-RU"/>
        </a:p>
      </dgm:t>
    </dgm:pt>
    <dgm:pt modelId="{E619F6C1-77F9-4D51-8618-DCE9CCD7D38D}" type="sibTrans" cxnId="{CBBE12DB-84B1-42AA-AE2A-6C929F0B36BE}">
      <dgm:prSet/>
      <dgm:spPr/>
      <dgm:t>
        <a:bodyPr/>
        <a:lstStyle/>
        <a:p>
          <a:endParaRPr lang="ru-RU"/>
        </a:p>
      </dgm:t>
    </dgm:pt>
    <dgm:pt modelId="{7C9C1877-25FB-4FEA-B22D-26E8B9B3901C}">
      <dgm:prSet custT="1"/>
      <dgm:spPr>
        <a:solidFill>
          <a:schemeClr val="accent3">
            <a:lumMod val="60000"/>
            <a:lumOff val="4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имущества, учитываемого на </a:t>
          </a:r>
          <a:r>
            <a:rPr lang="ru-RU" sz="2400" dirty="0" err="1"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забалансовых</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счетах</a:t>
          </a:r>
          <a:endParaRPr lang="ru-RU" sz="2400" dirty="0"/>
        </a:p>
      </dgm:t>
    </dgm:pt>
    <dgm:pt modelId="{C57D12B1-36B5-48DA-8503-E2ABE1D0DA71}" type="parTrans" cxnId="{4F8C082C-6115-46EF-AC5F-A931379AE1B5}">
      <dgm:prSet/>
      <dgm:spPr/>
      <dgm:t>
        <a:bodyPr/>
        <a:lstStyle/>
        <a:p>
          <a:endParaRPr lang="ru-RU"/>
        </a:p>
      </dgm:t>
    </dgm:pt>
    <dgm:pt modelId="{8129D914-E633-40F7-9B67-8783861532D8}" type="sibTrans" cxnId="{4F8C082C-6115-46EF-AC5F-A931379AE1B5}">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4" custScaleX="167497" custScaleY="70490" custLinFactNeighborX="-9754" custLinFactNeighborY="-46895">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571A9A89-B4F2-4276-A395-59E2C8217E60}" type="pres">
      <dgm:prSet presAssocID="{1574EC0F-F5B5-4E3A-B4E6-3AF087B369DF}" presName="aNode" presStyleLbl="fgAcc1" presStyleIdx="1" presStyleCnt="4" custScaleX="189452" custLinFactY="11647" custLinFactNeighborX="-8530" custLinFactNeighborY="100000">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C5A9CA1C-C156-46A7-B1F0-9C0BADB279EC}" type="pres">
      <dgm:prSet presAssocID="{51D4F0CD-DE37-4248-B0D0-C725F654DC54}" presName="aNode" presStyleLbl="fgAcc1" presStyleIdx="2" presStyleCnt="4" custScaleX="250492" custScaleY="102255" custLinFactY="25825" custLinFactNeighborX="-6777"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 modelId="{C47603D0-F003-4275-8C7B-C698B7ADA26A}" type="pres">
      <dgm:prSet presAssocID="{7C9C1877-25FB-4FEA-B22D-26E8B9B3901C}" presName="aNode" presStyleLbl="fgAcc1" presStyleIdx="3" presStyleCnt="4" custScaleX="249771" custLinFactY="42444" custLinFactNeighborX="-8847" custLinFactNeighborY="100000">
        <dgm:presLayoutVars>
          <dgm:bulletEnabled val="1"/>
        </dgm:presLayoutVars>
      </dgm:prSet>
      <dgm:spPr/>
      <dgm:t>
        <a:bodyPr/>
        <a:lstStyle/>
        <a:p>
          <a:endParaRPr lang="ru-RU"/>
        </a:p>
      </dgm:t>
    </dgm:pt>
    <dgm:pt modelId="{A3F1BC37-DC70-48C8-BD3D-08177AA7BF45}" type="pres">
      <dgm:prSet presAssocID="{7C9C1877-25FB-4FEA-B22D-26E8B9B3901C}" presName="aSpace" presStyleCnt="0"/>
      <dgm:spPr/>
    </dgm:pt>
  </dgm:ptLst>
  <dgm:cxnLst>
    <dgm:cxn modelId="{91FEB522-B708-4E85-9A33-0FF6CA730703}" type="presOf" srcId="{51D4F0CD-DE37-4248-B0D0-C725F654DC54}" destId="{C5A9CA1C-C156-46A7-B1F0-9C0BADB279EC}" srcOrd="0" destOrd="0" presId="urn:microsoft.com/office/officeart/2005/8/layout/pyramid2"/>
    <dgm:cxn modelId="{3C893759-C343-4D9B-B31E-45C05362169A}" type="presOf" srcId="{0C802744-33EF-4840-85A4-6D129F65FBFF}" destId="{C50FA44A-5C4F-48CE-A36F-E4CD7B3AE775}" srcOrd="0" destOrd="0" presId="urn:microsoft.com/office/officeart/2005/8/layout/pyramid2"/>
    <dgm:cxn modelId="{CBBE12DB-84B1-42AA-AE2A-6C929F0B36BE}" srcId="{0C802744-33EF-4840-85A4-6D129F65FBFF}" destId="{8210783E-DFB5-4585-A29E-E6C12B48F563}" srcOrd="0" destOrd="0" parTransId="{F75AA640-5817-4C6E-833F-F0559BF51C78}" sibTransId="{E619F6C1-77F9-4D51-8618-DCE9CCD7D38D}"/>
    <dgm:cxn modelId="{C8B101AD-D7DD-47CB-8E69-822E1C1023D3}" type="presOf" srcId="{7C9C1877-25FB-4FEA-B22D-26E8B9B3901C}" destId="{C47603D0-F003-4275-8C7B-C698B7ADA26A}" srcOrd="0" destOrd="0" presId="urn:microsoft.com/office/officeart/2005/8/layout/pyramid2"/>
    <dgm:cxn modelId="{1B8EB08B-3880-4000-9CB8-576EA6FF543F}" srcId="{0C802744-33EF-4840-85A4-6D129F65FBFF}" destId="{1574EC0F-F5B5-4E3A-B4E6-3AF087B369DF}" srcOrd="1" destOrd="0" parTransId="{D48D32EC-7B46-4357-8925-D2C72270B100}" sibTransId="{2CFA8BD2-35C3-411B-871A-60059E6844AF}"/>
    <dgm:cxn modelId="{85467F24-C952-47D1-9E55-AF072856A402}" type="presOf" srcId="{8210783E-DFB5-4585-A29E-E6C12B48F563}" destId="{A429878E-92BA-4FF7-8C1F-97375EE4BFBD}" srcOrd="0" destOrd="0" presId="urn:microsoft.com/office/officeart/2005/8/layout/pyramid2"/>
    <dgm:cxn modelId="{6A9F89DF-A9D1-440D-ABCF-29C399AEF8DC}" srcId="{0C802744-33EF-4840-85A4-6D129F65FBFF}" destId="{51D4F0CD-DE37-4248-B0D0-C725F654DC54}" srcOrd="2" destOrd="0" parTransId="{46F31C98-DA74-478F-BDEE-A728AC6A6E5F}" sibTransId="{BD7E390B-D2EC-466C-9FF3-B2C5DE23A56A}"/>
    <dgm:cxn modelId="{795B0D1A-A705-4C6D-A799-829B8EEEF524}" type="presOf" srcId="{1574EC0F-F5B5-4E3A-B4E6-3AF087B369DF}" destId="{571A9A89-B4F2-4276-A395-59E2C8217E60}" srcOrd="0" destOrd="0" presId="urn:microsoft.com/office/officeart/2005/8/layout/pyramid2"/>
    <dgm:cxn modelId="{4F8C082C-6115-46EF-AC5F-A931379AE1B5}" srcId="{0C802744-33EF-4840-85A4-6D129F65FBFF}" destId="{7C9C1877-25FB-4FEA-B22D-26E8B9B3901C}" srcOrd="3" destOrd="0" parTransId="{C57D12B1-36B5-48DA-8503-E2ABE1D0DA71}" sibTransId="{8129D914-E633-40F7-9B67-8783861532D8}"/>
    <dgm:cxn modelId="{E14DD255-7218-4E65-A134-14B159BEEC1B}" type="presParOf" srcId="{C50FA44A-5C4F-48CE-A36F-E4CD7B3AE775}" destId="{DC743CF2-F1A0-4A85-8D76-95929FD35AE4}" srcOrd="0" destOrd="0" presId="urn:microsoft.com/office/officeart/2005/8/layout/pyramid2"/>
    <dgm:cxn modelId="{2A38DB96-5034-4EF1-9CDE-2DE68BA0A796}" type="presParOf" srcId="{C50FA44A-5C4F-48CE-A36F-E4CD7B3AE775}" destId="{5225D3DD-F5DA-4AA0-B5DE-F3BF99E5E730}" srcOrd="1" destOrd="0" presId="urn:microsoft.com/office/officeart/2005/8/layout/pyramid2"/>
    <dgm:cxn modelId="{62531553-C1BE-4500-82AA-7E23DFC726A4}" type="presParOf" srcId="{5225D3DD-F5DA-4AA0-B5DE-F3BF99E5E730}" destId="{A429878E-92BA-4FF7-8C1F-97375EE4BFBD}" srcOrd="0" destOrd="0" presId="urn:microsoft.com/office/officeart/2005/8/layout/pyramid2"/>
    <dgm:cxn modelId="{C0D56E2E-D72E-4CBF-A42A-A6110231ADAD}" type="presParOf" srcId="{5225D3DD-F5DA-4AA0-B5DE-F3BF99E5E730}" destId="{5CD29859-27FF-4844-8403-BBF1BDC7CFCA}" srcOrd="1" destOrd="0" presId="urn:microsoft.com/office/officeart/2005/8/layout/pyramid2"/>
    <dgm:cxn modelId="{A20AA910-7B3B-4727-9AA8-8665D572AC8E}" type="presParOf" srcId="{5225D3DD-F5DA-4AA0-B5DE-F3BF99E5E730}" destId="{571A9A89-B4F2-4276-A395-59E2C8217E60}" srcOrd="2" destOrd="0" presId="urn:microsoft.com/office/officeart/2005/8/layout/pyramid2"/>
    <dgm:cxn modelId="{5EE3C80F-6496-49FA-BD42-2E07A5EE4B4A}" type="presParOf" srcId="{5225D3DD-F5DA-4AA0-B5DE-F3BF99E5E730}" destId="{A03798EB-FA2A-42A0-AE8D-296FB0D6EB9B}" srcOrd="3" destOrd="0" presId="urn:microsoft.com/office/officeart/2005/8/layout/pyramid2"/>
    <dgm:cxn modelId="{8E4F21D8-01B6-41F2-9CDE-2D773098E0F7}" type="presParOf" srcId="{5225D3DD-F5DA-4AA0-B5DE-F3BF99E5E730}" destId="{C5A9CA1C-C156-46A7-B1F0-9C0BADB279EC}" srcOrd="4" destOrd="0" presId="urn:microsoft.com/office/officeart/2005/8/layout/pyramid2"/>
    <dgm:cxn modelId="{C5713E17-419C-49EB-A20C-F448D89A37FF}" type="presParOf" srcId="{5225D3DD-F5DA-4AA0-B5DE-F3BF99E5E730}" destId="{47F5E0A4-54A3-43F9-AA2B-76CF706565BE}" srcOrd="5" destOrd="0" presId="urn:microsoft.com/office/officeart/2005/8/layout/pyramid2"/>
    <dgm:cxn modelId="{D5465D75-E12F-47D9-BB40-E286EBAB699E}" type="presParOf" srcId="{5225D3DD-F5DA-4AA0-B5DE-F3BF99E5E730}" destId="{C47603D0-F003-4275-8C7B-C698B7ADA26A}" srcOrd="6" destOrd="0" presId="urn:microsoft.com/office/officeart/2005/8/layout/pyramid2"/>
    <dgm:cxn modelId="{A40897D3-E189-4B72-A6E0-7EE8995DC277}" type="presParOf" srcId="{5225D3DD-F5DA-4AA0-B5DE-F3BF99E5E730}" destId="{A3F1BC37-DC70-48C8-BD3D-08177AA7BF4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0F4C1A-F359-4F4B-8BF9-76410431D4D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96D5FC7E-558A-4F69-B81E-8BF25AAD7458}">
      <dgm:prSet phldrT="[Текст]">
        <dgm:style>
          <a:lnRef idx="2">
            <a:schemeClr val="accent5"/>
          </a:lnRef>
          <a:fillRef idx="1">
            <a:schemeClr val="lt1"/>
          </a:fillRef>
          <a:effectRef idx="0">
            <a:schemeClr val="accent5"/>
          </a:effectRef>
          <a:fontRef idx="minor">
            <a:schemeClr val="dk1"/>
          </a:fontRef>
        </dgm:style>
      </dgm:prSet>
      <dgm:spPr/>
      <dgm:t>
        <a:bodyPr/>
        <a:lstStyle/>
        <a:p>
          <a:r>
            <a:rPr lang="ru-RU" dirty="0" smtClean="0"/>
            <a:t>Порядок признания в бухгалтерском учете и бухгалтерской (финансовой) отчетности</a:t>
          </a:r>
          <a:endParaRPr lang="ru-RU" dirty="0"/>
        </a:p>
      </dgm:t>
    </dgm:pt>
    <dgm:pt modelId="{C3D46356-03F0-4713-9426-1183527B4BB3}" type="parTrans" cxnId="{1A87C165-3529-420D-AC50-5E7EFF133539}">
      <dgm:prSet/>
      <dgm:spPr/>
      <dgm:t>
        <a:bodyPr/>
        <a:lstStyle/>
        <a:p>
          <a:endParaRPr lang="ru-RU"/>
        </a:p>
      </dgm:t>
    </dgm:pt>
    <dgm:pt modelId="{F682E860-50E8-4C9B-83A6-0D4CDF3C2E7B}" type="sibTrans" cxnId="{1A87C165-3529-420D-AC50-5E7EFF133539}">
      <dgm:prSet/>
      <dgm:spPr/>
      <dgm:t>
        <a:bodyPr/>
        <a:lstStyle/>
        <a:p>
          <a:endParaRPr lang="ru-RU"/>
        </a:p>
      </dgm:t>
    </dgm:pt>
    <dgm:pt modelId="{D4D01DCF-4540-46F4-B57A-A24370E571EB}">
      <dgm:prSet phldrT="[Текст]">
        <dgm:style>
          <a:lnRef idx="2">
            <a:schemeClr val="accent5"/>
          </a:lnRef>
          <a:fillRef idx="1">
            <a:schemeClr val="lt1"/>
          </a:fillRef>
          <a:effectRef idx="0">
            <a:schemeClr val="accent5"/>
          </a:effectRef>
          <a:fontRef idx="minor">
            <a:schemeClr val="dk1"/>
          </a:fontRef>
        </dgm:style>
      </dgm:prSet>
      <dgm:spPr/>
      <dgm:t>
        <a:bodyPr/>
        <a:lstStyle/>
        <a:p>
          <a:r>
            <a:rPr lang="ru-RU" dirty="0" smtClean="0"/>
            <a:t>В учетной политике субъекта учета</a:t>
          </a:r>
          <a:endParaRPr lang="ru-RU" dirty="0"/>
        </a:p>
      </dgm:t>
    </dgm:pt>
    <dgm:pt modelId="{2CD5C10D-FB2C-4161-A320-8BCC7213B15A}" type="parTrans" cxnId="{8D6A39ED-D141-49B1-B4AA-6DF701097FD8}">
      <dgm:prSet/>
      <dgm:spPr/>
      <dgm:t>
        <a:bodyPr/>
        <a:lstStyle/>
        <a:p>
          <a:endParaRPr lang="ru-RU"/>
        </a:p>
      </dgm:t>
    </dgm:pt>
    <dgm:pt modelId="{128FA337-A4AE-4438-8AB4-A9B65B95A34E}" type="sibTrans" cxnId="{8D6A39ED-D141-49B1-B4AA-6DF701097FD8}">
      <dgm:prSet/>
      <dgm:spPr/>
      <dgm:t>
        <a:bodyPr/>
        <a:lstStyle/>
        <a:p>
          <a:endParaRPr lang="ru-RU"/>
        </a:p>
      </dgm:t>
    </dgm:pt>
    <dgm:pt modelId="{C4C2B35A-0878-47A6-B500-95FFC4C95987}" type="pres">
      <dgm:prSet presAssocID="{460F4C1A-F359-4F4B-8BF9-76410431D4D0}" presName="compositeShape" presStyleCnt="0">
        <dgm:presLayoutVars>
          <dgm:chMax val="2"/>
          <dgm:dir/>
          <dgm:resizeHandles val="exact"/>
        </dgm:presLayoutVars>
      </dgm:prSet>
      <dgm:spPr/>
      <dgm:t>
        <a:bodyPr/>
        <a:lstStyle/>
        <a:p>
          <a:endParaRPr lang="ru-RU"/>
        </a:p>
      </dgm:t>
    </dgm:pt>
    <dgm:pt modelId="{177DF229-F812-49B9-AC25-FD97A49B561D}" type="pres">
      <dgm:prSet presAssocID="{460F4C1A-F359-4F4B-8BF9-76410431D4D0}" presName="divider" presStyleLbl="fgShp" presStyleIdx="0" presStyleCnt="1"/>
      <dgm:spPr>
        <a:solidFill>
          <a:schemeClr val="bg1">
            <a:lumMod val="75000"/>
          </a:schemeClr>
        </a:solidFill>
      </dgm:spPr>
    </dgm:pt>
    <dgm:pt modelId="{C8860DC2-6F7E-43AF-8D43-3585CF5FF69C}" type="pres">
      <dgm:prSet presAssocID="{96D5FC7E-558A-4F69-B81E-8BF25AAD7458}" presName="downArrow" presStyleLbl="node1" presStyleIdx="0" presStyleCnt="2"/>
      <dgm:spPr>
        <a:solidFill>
          <a:schemeClr val="accent6">
            <a:lumMod val="75000"/>
          </a:schemeClr>
        </a:solidFill>
        <a:ln>
          <a:solidFill>
            <a:schemeClr val="accent5"/>
          </a:solidFill>
        </a:ln>
      </dgm:spPr>
    </dgm:pt>
    <dgm:pt modelId="{856F963F-5D71-4238-BBA6-83376FB58A99}" type="pres">
      <dgm:prSet presAssocID="{96D5FC7E-558A-4F69-B81E-8BF25AAD7458}" presName="downArrowText" presStyleLbl="revTx" presStyleIdx="0" presStyleCnt="2" custScaleX="118750">
        <dgm:presLayoutVars>
          <dgm:bulletEnabled val="1"/>
        </dgm:presLayoutVars>
      </dgm:prSet>
      <dgm:spPr/>
      <dgm:t>
        <a:bodyPr/>
        <a:lstStyle/>
        <a:p>
          <a:endParaRPr lang="ru-RU"/>
        </a:p>
      </dgm:t>
    </dgm:pt>
    <dgm:pt modelId="{E3864555-7CD8-4418-8633-4A9E517DE872}" type="pres">
      <dgm:prSet presAssocID="{D4D01DCF-4540-46F4-B57A-A24370E571EB}" presName="upArrow" presStyleLbl="node1" presStyleIdx="1" presStyleCnt="2" custLinFactNeighborX="-6250" custLinFactNeighborY="3292"/>
      <dgm:spPr>
        <a:solidFill>
          <a:schemeClr val="tx2">
            <a:lumMod val="60000"/>
            <a:lumOff val="40000"/>
          </a:schemeClr>
        </a:solidFill>
        <a:ln>
          <a:solidFill>
            <a:schemeClr val="accent6">
              <a:lumMod val="75000"/>
            </a:schemeClr>
          </a:solidFill>
        </a:ln>
      </dgm:spPr>
      <dgm:t>
        <a:bodyPr/>
        <a:lstStyle/>
        <a:p>
          <a:endParaRPr lang="ru-RU"/>
        </a:p>
      </dgm:t>
    </dgm:pt>
    <dgm:pt modelId="{97462719-BBE0-44AF-A0F7-E2ACB208121A}" type="pres">
      <dgm:prSet presAssocID="{D4D01DCF-4540-46F4-B57A-A24370E571EB}" presName="upArrowText" presStyleLbl="revTx" presStyleIdx="1" presStyleCnt="2" custLinFactNeighborX="-21873" custLinFactNeighborY="-219">
        <dgm:presLayoutVars>
          <dgm:bulletEnabled val="1"/>
        </dgm:presLayoutVars>
      </dgm:prSet>
      <dgm:spPr/>
      <dgm:t>
        <a:bodyPr/>
        <a:lstStyle/>
        <a:p>
          <a:endParaRPr lang="ru-RU"/>
        </a:p>
      </dgm:t>
    </dgm:pt>
  </dgm:ptLst>
  <dgm:cxnLst>
    <dgm:cxn modelId="{1A87C165-3529-420D-AC50-5E7EFF133539}" srcId="{460F4C1A-F359-4F4B-8BF9-76410431D4D0}" destId="{96D5FC7E-558A-4F69-B81E-8BF25AAD7458}" srcOrd="0" destOrd="0" parTransId="{C3D46356-03F0-4713-9426-1183527B4BB3}" sibTransId="{F682E860-50E8-4C9B-83A6-0D4CDF3C2E7B}"/>
    <dgm:cxn modelId="{A2C9934B-F18A-44CA-B4B4-264BC2423CCF}" type="presOf" srcId="{96D5FC7E-558A-4F69-B81E-8BF25AAD7458}" destId="{856F963F-5D71-4238-BBA6-83376FB58A99}" srcOrd="0" destOrd="0" presId="urn:microsoft.com/office/officeart/2005/8/layout/arrow3"/>
    <dgm:cxn modelId="{B62785FD-A32D-4AA1-BBDD-437E72389951}" type="presOf" srcId="{460F4C1A-F359-4F4B-8BF9-76410431D4D0}" destId="{C4C2B35A-0878-47A6-B500-95FFC4C95987}" srcOrd="0" destOrd="0" presId="urn:microsoft.com/office/officeart/2005/8/layout/arrow3"/>
    <dgm:cxn modelId="{99CB35AB-F709-474B-9225-B23D69E4F0BF}" type="presOf" srcId="{D4D01DCF-4540-46F4-B57A-A24370E571EB}" destId="{97462719-BBE0-44AF-A0F7-E2ACB208121A}" srcOrd="0" destOrd="0" presId="urn:microsoft.com/office/officeart/2005/8/layout/arrow3"/>
    <dgm:cxn modelId="{8D6A39ED-D141-49B1-B4AA-6DF701097FD8}" srcId="{460F4C1A-F359-4F4B-8BF9-76410431D4D0}" destId="{D4D01DCF-4540-46F4-B57A-A24370E571EB}" srcOrd="1" destOrd="0" parTransId="{2CD5C10D-FB2C-4161-A320-8BCC7213B15A}" sibTransId="{128FA337-A4AE-4438-8AB4-A9B65B95A34E}"/>
    <dgm:cxn modelId="{25080C09-4D1E-4B09-A681-68C182968D98}" type="presParOf" srcId="{C4C2B35A-0878-47A6-B500-95FFC4C95987}" destId="{177DF229-F812-49B9-AC25-FD97A49B561D}" srcOrd="0" destOrd="0" presId="urn:microsoft.com/office/officeart/2005/8/layout/arrow3"/>
    <dgm:cxn modelId="{F14D7994-1006-49F8-A3DA-B6C7CDA62D4C}" type="presParOf" srcId="{C4C2B35A-0878-47A6-B500-95FFC4C95987}" destId="{C8860DC2-6F7E-43AF-8D43-3585CF5FF69C}" srcOrd="1" destOrd="0" presId="urn:microsoft.com/office/officeart/2005/8/layout/arrow3"/>
    <dgm:cxn modelId="{6BF2B2D4-B3A2-4BBD-B47D-6FA527E56E21}" type="presParOf" srcId="{C4C2B35A-0878-47A6-B500-95FFC4C95987}" destId="{856F963F-5D71-4238-BBA6-83376FB58A99}" srcOrd="2" destOrd="0" presId="urn:microsoft.com/office/officeart/2005/8/layout/arrow3"/>
    <dgm:cxn modelId="{7D5565D2-9711-4C84-8056-CCE7DE76E4B1}" type="presParOf" srcId="{C4C2B35A-0878-47A6-B500-95FFC4C95987}" destId="{E3864555-7CD8-4418-8633-4A9E517DE872}" srcOrd="3" destOrd="0" presId="urn:microsoft.com/office/officeart/2005/8/layout/arrow3"/>
    <dgm:cxn modelId="{806AC3CF-0653-488F-8F97-6DBC217D1DE7}" type="presParOf" srcId="{C4C2B35A-0878-47A6-B500-95FFC4C95987}" destId="{97462719-BBE0-44AF-A0F7-E2ACB208121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6EDE028-0C15-44A7-9B82-356FA978333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ru-RU"/>
        </a:p>
      </dgm:t>
    </dgm:pt>
    <dgm:pt modelId="{3F93CA7C-3AFD-440F-94DA-CED7AEF959B3}">
      <dgm:prSet phldrT="[Текст]"/>
      <dgm:spPr>
        <a:solidFill>
          <a:schemeClr val="tx2">
            <a:lumMod val="60000"/>
            <a:lumOff val="40000"/>
          </a:schemeClr>
        </a:solidFill>
      </dgm:spPr>
      <dgm:t>
        <a:bodyPr/>
        <a:lstStyle/>
        <a:p>
          <a:r>
            <a:rPr lang="ru-RU" dirty="0" smtClean="0"/>
            <a:t>Событие после отчетной даты</a:t>
          </a:r>
          <a:endParaRPr lang="ru-RU" dirty="0"/>
        </a:p>
      </dgm:t>
    </dgm:pt>
    <dgm:pt modelId="{8BD04613-22A8-44EC-80BF-30FCD6C0F30C}" type="parTrans" cxnId="{22EA7C6D-5CF2-4780-9960-69BD62F9AE11}">
      <dgm:prSet/>
      <dgm:spPr/>
      <dgm:t>
        <a:bodyPr/>
        <a:lstStyle/>
        <a:p>
          <a:endParaRPr lang="ru-RU"/>
        </a:p>
      </dgm:t>
    </dgm:pt>
    <dgm:pt modelId="{54051ED9-5FAA-4E28-92FB-547C4F0FB811}" type="sibTrans" cxnId="{22EA7C6D-5CF2-4780-9960-69BD62F9AE11}">
      <dgm:prSet/>
      <dgm:spPr/>
      <dgm:t>
        <a:bodyPr/>
        <a:lstStyle/>
        <a:p>
          <a:endParaRPr lang="ru-RU"/>
        </a:p>
      </dgm:t>
    </dgm:pt>
    <dgm:pt modelId="{70FABB18-2D64-4961-9E82-999E23DCCA30}">
      <dgm:prSet phldrT="[Текст]"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a:lstStyle/>
        <a:p>
          <a:r>
            <a:rPr lang="ru-RU" sz="1800" b="1" dirty="0" smtClean="0"/>
            <a:t>Последним рабочим днем отчетного финансового года  </a:t>
          </a:r>
          <a:r>
            <a:rPr lang="ru-RU" sz="1800" dirty="0" smtClean="0"/>
            <a:t>до  отражения операций по закрытию показателей  отдельных счетов Рабочего плана счетов</a:t>
          </a:r>
          <a:endParaRPr lang="ru-RU" sz="1800" dirty="0"/>
        </a:p>
      </dgm:t>
    </dgm:pt>
    <dgm:pt modelId="{4F69D07C-46C7-4D77-9636-C9889E6BC6C7}" type="parTrans" cxnId="{67B3458D-6BC0-4435-85E9-B3AC8BE9EA41}">
      <dgm:prSet/>
      <dgm:spPr/>
      <dgm:t>
        <a:bodyPr/>
        <a:lstStyle/>
        <a:p>
          <a:endParaRPr lang="ru-RU"/>
        </a:p>
      </dgm:t>
    </dgm:pt>
    <dgm:pt modelId="{EB18DA4C-D35F-4B57-B8B5-18443D2A4BC8}" type="sibTrans" cxnId="{67B3458D-6BC0-4435-85E9-B3AC8BE9EA41}">
      <dgm:prSet/>
      <dgm:spPr/>
      <dgm:t>
        <a:bodyPr/>
        <a:lstStyle/>
        <a:p>
          <a:endParaRPr lang="ru-RU"/>
        </a:p>
      </dgm:t>
    </dgm:pt>
    <dgm:pt modelId="{7E9A9BBF-590D-48D6-A4ED-93B264DCD6C3}">
      <dgm:prSet phldrT="[Текст]" custT="1">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dgm:spPr>
      <dgm:t>
        <a:bodyPr/>
        <a:lstStyle/>
        <a:p>
          <a:r>
            <a:rPr lang="ru-RU" sz="2000" dirty="0" smtClean="0"/>
            <a:t>Информация в денежном выражении отражается </a:t>
          </a:r>
          <a:r>
            <a:rPr lang="ru-RU" sz="2000" b="1" dirty="0" smtClean="0"/>
            <a:t>в текстовой части Пояснительной записки  </a:t>
          </a:r>
          <a:endParaRPr lang="ru-RU" sz="2000" b="1" dirty="0"/>
        </a:p>
      </dgm:t>
    </dgm:pt>
    <dgm:pt modelId="{0CE24D45-1A70-4DDC-B9D8-FFD30710706E}" type="parTrans" cxnId="{3B115B48-DCC4-4501-B7C5-2A55399010DC}">
      <dgm:prSet/>
      <dgm:spPr/>
      <dgm:t>
        <a:bodyPr/>
        <a:lstStyle/>
        <a:p>
          <a:endParaRPr lang="ru-RU"/>
        </a:p>
      </dgm:t>
    </dgm:pt>
    <dgm:pt modelId="{805262A8-626D-4105-B551-08CB6960D1B8}" type="sibTrans" cxnId="{3B115B48-DCC4-4501-B7C5-2A55399010DC}">
      <dgm:prSet/>
      <dgm:spPr/>
      <dgm:t>
        <a:bodyPr/>
        <a:lstStyle/>
        <a:p>
          <a:endParaRPr lang="ru-RU"/>
        </a:p>
      </dgm:t>
    </dgm:pt>
    <dgm:pt modelId="{33C3427F-7A8B-49AE-A52A-4C038F73676E}">
      <dgm:prSet phldrT="[Текст]">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dgm:spPr>
      <dgm:t>
        <a:bodyPr/>
        <a:lstStyle/>
        <a:p>
          <a:r>
            <a:rPr lang="ru-RU" dirty="0" smtClean="0"/>
            <a:t>Для соблюдения сроков отчетности и  (или) в связи с поздним поступлением первичных учетных документов  </a:t>
          </a:r>
          <a:endParaRPr lang="ru-RU" dirty="0"/>
        </a:p>
      </dgm:t>
    </dgm:pt>
    <dgm:pt modelId="{D3345438-5B63-4770-B0AD-1EF932A4EC4E}" type="parTrans" cxnId="{26525308-833F-436D-A08A-8D0E25758496}">
      <dgm:prSet/>
      <dgm:spPr/>
      <dgm:t>
        <a:bodyPr/>
        <a:lstStyle/>
        <a:p>
          <a:endParaRPr lang="ru-RU"/>
        </a:p>
      </dgm:t>
    </dgm:pt>
    <dgm:pt modelId="{418F7C41-3835-4FB4-ABEB-EC616ADCB15E}" type="sibTrans" cxnId="{26525308-833F-436D-A08A-8D0E25758496}">
      <dgm:prSet/>
      <dgm:spPr/>
      <dgm:t>
        <a:bodyPr/>
        <a:lstStyle/>
        <a:p>
          <a:endParaRPr lang="ru-RU"/>
        </a:p>
      </dgm:t>
    </dgm:pt>
    <dgm:pt modelId="{781A5FAD-744D-491F-8132-CD7DF50DE67E}">
      <dgm:prSet/>
      <dgm:spPr/>
      <dgm:t>
        <a:bodyPr/>
        <a:lstStyle/>
        <a:p>
          <a:endParaRPr lang="ru-RU"/>
        </a:p>
      </dgm:t>
    </dgm:pt>
    <dgm:pt modelId="{1BF5F362-FB44-4A9B-9A5A-7A64CCC3D3E2}" type="parTrans" cxnId="{979B5848-3A66-4D3D-AEA9-E37DB9D5B975}">
      <dgm:prSet/>
      <dgm:spPr/>
      <dgm:t>
        <a:bodyPr/>
        <a:lstStyle/>
        <a:p>
          <a:endParaRPr lang="ru-RU"/>
        </a:p>
      </dgm:t>
    </dgm:pt>
    <dgm:pt modelId="{DAECC42F-4357-493E-8D20-36748ED151F7}" type="sibTrans" cxnId="{979B5848-3A66-4D3D-AEA9-E37DB9D5B975}">
      <dgm:prSet/>
      <dgm:spPr/>
      <dgm:t>
        <a:bodyPr/>
        <a:lstStyle/>
        <a:p>
          <a:endParaRPr lang="ru-RU"/>
        </a:p>
      </dgm:t>
    </dgm:pt>
    <dgm:pt modelId="{D513E9F8-D2DB-4C1D-A077-21FF8DC45857}">
      <dgm:prSet/>
      <dgm:spPr/>
      <dgm:t>
        <a:bodyPr/>
        <a:lstStyle/>
        <a:p>
          <a:endParaRPr lang="ru-RU"/>
        </a:p>
      </dgm:t>
    </dgm:pt>
    <dgm:pt modelId="{BCC0E24E-DDFF-46EF-8E34-4AEF482143BB}" type="parTrans" cxnId="{23A3E832-2D49-4746-A14A-DF32C255607B}">
      <dgm:prSet/>
      <dgm:spPr/>
      <dgm:t>
        <a:bodyPr/>
        <a:lstStyle/>
        <a:p>
          <a:endParaRPr lang="ru-RU"/>
        </a:p>
      </dgm:t>
    </dgm:pt>
    <dgm:pt modelId="{E91306C1-6BE6-49B2-8956-6093E2139D65}" type="sibTrans" cxnId="{23A3E832-2D49-4746-A14A-DF32C255607B}">
      <dgm:prSet/>
      <dgm:spPr/>
      <dgm:t>
        <a:bodyPr/>
        <a:lstStyle/>
        <a:p>
          <a:endParaRPr lang="ru-RU"/>
        </a:p>
      </dgm:t>
    </dgm:pt>
    <dgm:pt modelId="{9164EF7D-F649-456A-8D7F-4588C9794A54}">
      <dgm:prSet/>
      <dgm:spPr/>
      <dgm:t>
        <a:bodyPr/>
        <a:lstStyle/>
        <a:p>
          <a:endParaRPr lang="ru-RU"/>
        </a:p>
      </dgm:t>
    </dgm:pt>
    <dgm:pt modelId="{DE90CFD5-ED56-45C1-98F3-358CF1C2586D}" type="parTrans" cxnId="{0795D16A-9368-40F3-BB74-B148811DC896}">
      <dgm:prSet/>
      <dgm:spPr/>
      <dgm:t>
        <a:bodyPr/>
        <a:lstStyle/>
        <a:p>
          <a:endParaRPr lang="ru-RU"/>
        </a:p>
      </dgm:t>
    </dgm:pt>
    <dgm:pt modelId="{45CD5AF1-9C35-4999-986D-B889D329855D}" type="sibTrans" cxnId="{0795D16A-9368-40F3-BB74-B148811DC896}">
      <dgm:prSet/>
      <dgm:spPr/>
      <dgm:t>
        <a:bodyPr/>
        <a:lstStyle/>
        <a:p>
          <a:endParaRPr lang="ru-RU"/>
        </a:p>
      </dgm:t>
    </dgm:pt>
    <dgm:pt modelId="{AC629F13-7E5B-4A6A-9AB5-66920261058E}">
      <dgm:prSet/>
      <dgm:spPr/>
      <dgm:t>
        <a:bodyPr/>
        <a:lstStyle/>
        <a:p>
          <a:endParaRPr lang="ru-RU"/>
        </a:p>
      </dgm:t>
    </dgm:pt>
    <dgm:pt modelId="{B68D8C6A-4732-4E61-8096-9AAE87216FF9}" type="parTrans" cxnId="{A5190A02-A1A6-4A22-B140-BCBC2FB75068}">
      <dgm:prSet/>
      <dgm:spPr/>
      <dgm:t>
        <a:bodyPr/>
        <a:lstStyle/>
        <a:p>
          <a:endParaRPr lang="ru-RU"/>
        </a:p>
      </dgm:t>
    </dgm:pt>
    <dgm:pt modelId="{12E38E72-D512-4446-B8FA-3B11FBA3BFE4}" type="sibTrans" cxnId="{A5190A02-A1A6-4A22-B140-BCBC2FB75068}">
      <dgm:prSet/>
      <dgm:spPr/>
      <dgm:t>
        <a:bodyPr/>
        <a:lstStyle/>
        <a:p>
          <a:endParaRPr lang="ru-RU"/>
        </a:p>
      </dgm:t>
    </dgm:pt>
    <dgm:pt modelId="{91ECF01D-3616-4811-870D-7AA5D0A54FDF}">
      <dgm:prSet/>
      <dgm:spPr/>
      <dgm:t>
        <a:bodyPr/>
        <a:lstStyle/>
        <a:p>
          <a:endParaRPr lang="ru-RU"/>
        </a:p>
      </dgm:t>
    </dgm:pt>
    <dgm:pt modelId="{34F2472F-0DEE-44E4-9C21-9653F766D2B2}" type="parTrans" cxnId="{654CA9F9-E780-4582-A07C-DCF139EFF426}">
      <dgm:prSet/>
      <dgm:spPr/>
      <dgm:t>
        <a:bodyPr/>
        <a:lstStyle/>
        <a:p>
          <a:endParaRPr lang="ru-RU"/>
        </a:p>
      </dgm:t>
    </dgm:pt>
    <dgm:pt modelId="{8CEDA1A9-2F17-4F67-848F-D4CF8E80B400}" type="sibTrans" cxnId="{654CA9F9-E780-4582-A07C-DCF139EFF426}">
      <dgm:prSet/>
      <dgm:spPr/>
      <dgm:t>
        <a:bodyPr/>
        <a:lstStyle/>
        <a:p>
          <a:endParaRPr lang="ru-RU"/>
        </a:p>
      </dgm:t>
    </dgm:pt>
    <dgm:pt modelId="{0EB81ED0-158A-4C8E-B3F3-8E74326BE0AF}">
      <dgm:prSet/>
      <dgm:spPr/>
      <dgm:t>
        <a:bodyPr/>
        <a:lstStyle/>
        <a:p>
          <a:endParaRPr lang="ru-RU"/>
        </a:p>
      </dgm:t>
    </dgm:pt>
    <dgm:pt modelId="{B5634D7D-4ABE-4706-8C2A-F8515EB34378}" type="parTrans" cxnId="{D6158FDC-FCB1-4880-B646-238D672CF12C}">
      <dgm:prSet/>
      <dgm:spPr/>
      <dgm:t>
        <a:bodyPr/>
        <a:lstStyle/>
        <a:p>
          <a:endParaRPr lang="ru-RU"/>
        </a:p>
      </dgm:t>
    </dgm:pt>
    <dgm:pt modelId="{927A783B-88AD-4280-8B3D-8BA28758F6C2}" type="sibTrans" cxnId="{D6158FDC-FCB1-4880-B646-238D672CF12C}">
      <dgm:prSet/>
      <dgm:spPr/>
      <dgm:t>
        <a:bodyPr/>
        <a:lstStyle/>
        <a:p>
          <a:endParaRPr lang="ru-RU"/>
        </a:p>
      </dgm:t>
    </dgm:pt>
    <dgm:pt modelId="{58D4D4D7-C734-44E7-A098-004E557EEE51}">
      <dgm:prSet/>
      <dgm:spPr/>
      <dgm:t>
        <a:bodyPr/>
        <a:lstStyle/>
        <a:p>
          <a:endParaRPr lang="ru-RU"/>
        </a:p>
      </dgm:t>
    </dgm:pt>
    <dgm:pt modelId="{54D51CBF-BE9C-4570-AC4E-FB05CCDCF64B}" type="parTrans" cxnId="{FA158E4B-F1C8-4923-A30C-30AC06061F74}">
      <dgm:prSet/>
      <dgm:spPr/>
      <dgm:t>
        <a:bodyPr/>
        <a:lstStyle/>
        <a:p>
          <a:endParaRPr lang="ru-RU"/>
        </a:p>
      </dgm:t>
    </dgm:pt>
    <dgm:pt modelId="{DE2B4B29-5134-47C3-B5B6-73240B55AFE9}" type="sibTrans" cxnId="{FA158E4B-F1C8-4923-A30C-30AC06061F74}">
      <dgm:prSet/>
      <dgm:spPr/>
      <dgm:t>
        <a:bodyPr/>
        <a:lstStyle/>
        <a:p>
          <a:endParaRPr lang="ru-RU"/>
        </a:p>
      </dgm:t>
    </dgm:pt>
    <dgm:pt modelId="{3ADB39E9-336B-440C-8015-10E2AD0905F5}" type="pres">
      <dgm:prSet presAssocID="{46EDE028-0C15-44A7-9B82-356FA9783334}" presName="Name0" presStyleCnt="0">
        <dgm:presLayoutVars>
          <dgm:chMax val="1"/>
          <dgm:chPref val="1"/>
          <dgm:dir/>
          <dgm:resizeHandles/>
        </dgm:presLayoutVars>
      </dgm:prSet>
      <dgm:spPr/>
      <dgm:t>
        <a:bodyPr/>
        <a:lstStyle/>
        <a:p>
          <a:endParaRPr lang="ru-RU"/>
        </a:p>
      </dgm:t>
    </dgm:pt>
    <dgm:pt modelId="{90F07B49-7F90-4039-B8DD-2DE922C3D170}" type="pres">
      <dgm:prSet presAssocID="{3F93CA7C-3AFD-440F-94DA-CED7AEF959B3}" presName="Parent" presStyleLbl="node1" presStyleIdx="0" presStyleCnt="2" custLinFactNeighborX="-69632" custLinFactNeighborY="-7468">
        <dgm:presLayoutVars>
          <dgm:chMax val="4"/>
          <dgm:chPref val="3"/>
        </dgm:presLayoutVars>
      </dgm:prSet>
      <dgm:spPr/>
      <dgm:t>
        <a:bodyPr/>
        <a:lstStyle/>
        <a:p>
          <a:endParaRPr lang="ru-RU"/>
        </a:p>
      </dgm:t>
    </dgm:pt>
    <dgm:pt modelId="{09432D53-6D62-4C06-B1D6-FCD2FD2DE4BD}" type="pres">
      <dgm:prSet presAssocID="{70FABB18-2D64-4961-9E82-999E23DCCA30}" presName="Accent" presStyleLbl="node1" presStyleIdx="1" presStyleCnt="2" custLinFactNeighborX="-38814" custLinFactNeighborY="2223"/>
      <dgm:spPr/>
    </dgm:pt>
    <dgm:pt modelId="{FE9E9C2E-7353-40C5-B407-FDF8A0EBAA87}" type="pres">
      <dgm:prSet presAssocID="{70FABB18-2D64-4961-9E82-999E23DCCA30}" presName="Image1" presStyleLbl="fgImgPlace1" presStyleIdx="0" presStyleCnt="3" custLinFactX="-42291" custLinFactNeighborX="-100000" custLinFactNeighborY="-5624"/>
      <dgm:spPr>
        <a:solidFill>
          <a:srgbClr val="00B050"/>
        </a:solidFill>
      </dgm:spPr>
    </dgm:pt>
    <dgm:pt modelId="{632660BA-A5F8-49A6-A502-438A1ECC7941}" type="pres">
      <dgm:prSet presAssocID="{70FABB18-2D64-4961-9E82-999E23DCCA30}" presName="Child1" presStyleLbl="revTx" presStyleIdx="0" presStyleCnt="3" custScaleX="356172" custScaleY="89158" custLinFactNeighborX="35655" custLinFactNeighborY="-6447">
        <dgm:presLayoutVars>
          <dgm:chMax val="0"/>
          <dgm:chPref val="0"/>
          <dgm:bulletEnabled val="1"/>
        </dgm:presLayoutVars>
      </dgm:prSet>
      <dgm:spPr/>
      <dgm:t>
        <a:bodyPr/>
        <a:lstStyle/>
        <a:p>
          <a:endParaRPr lang="ru-RU"/>
        </a:p>
      </dgm:t>
    </dgm:pt>
    <dgm:pt modelId="{456A074D-6AE1-4D04-BD40-2520007EEA34}" type="pres">
      <dgm:prSet presAssocID="{7E9A9BBF-590D-48D6-A4ED-93B264DCD6C3}" presName="Image2" presStyleCnt="0"/>
      <dgm:spPr/>
    </dgm:pt>
    <dgm:pt modelId="{F9C109B2-E448-436D-883B-E1E19D4AE2F4}" type="pres">
      <dgm:prSet presAssocID="{7E9A9BBF-590D-48D6-A4ED-93B264DCD6C3}" presName="Image" presStyleLbl="fgImgPlace1" presStyleIdx="1" presStyleCnt="3" custLinFactX="-49737" custLinFactNeighborX="-100000" custLinFactNeighborY="11635"/>
      <dgm:spPr>
        <a:solidFill>
          <a:schemeClr val="accent4">
            <a:lumMod val="60000"/>
            <a:lumOff val="40000"/>
          </a:schemeClr>
        </a:solidFill>
      </dgm:spPr>
    </dgm:pt>
    <dgm:pt modelId="{369FF591-4819-4C86-87B5-E95141EDD4A5}" type="pres">
      <dgm:prSet presAssocID="{7E9A9BBF-590D-48D6-A4ED-93B264DCD6C3}" presName="Child2" presStyleLbl="revTx" presStyleIdx="1" presStyleCnt="3" custScaleX="341142" custScaleY="101628">
        <dgm:presLayoutVars>
          <dgm:chMax val="0"/>
          <dgm:chPref val="0"/>
          <dgm:bulletEnabled val="1"/>
        </dgm:presLayoutVars>
      </dgm:prSet>
      <dgm:spPr/>
      <dgm:t>
        <a:bodyPr/>
        <a:lstStyle/>
        <a:p>
          <a:endParaRPr lang="ru-RU"/>
        </a:p>
      </dgm:t>
    </dgm:pt>
    <dgm:pt modelId="{CDE2D3F7-E0DC-41E3-AD4C-9E8A36B0F4E2}" type="pres">
      <dgm:prSet presAssocID="{33C3427F-7A8B-49AE-A52A-4C038F73676E}" presName="Image3" presStyleCnt="0"/>
      <dgm:spPr/>
    </dgm:pt>
    <dgm:pt modelId="{F961CEBD-F27B-49FB-A996-5769C73DB0DE}" type="pres">
      <dgm:prSet presAssocID="{33C3427F-7A8B-49AE-A52A-4C038F73676E}" presName="Image" presStyleLbl="fgImgPlace1" presStyleIdx="2" presStyleCnt="3" custLinFactX="-73496" custLinFactNeighborX="-100000" custLinFactNeighborY="14807"/>
      <dgm:spPr>
        <a:solidFill>
          <a:schemeClr val="accent4">
            <a:lumMod val="60000"/>
            <a:lumOff val="40000"/>
          </a:schemeClr>
        </a:solidFill>
      </dgm:spPr>
    </dgm:pt>
    <dgm:pt modelId="{1D9D700F-823F-4971-8CF7-812577F5151A}" type="pres">
      <dgm:prSet presAssocID="{33C3427F-7A8B-49AE-A52A-4C038F73676E}" presName="Child3" presStyleLbl="revTx" presStyleIdx="2" presStyleCnt="3" custScaleX="298085" custScaleY="73615" custLinFactNeighborX="47137" custLinFactNeighborY="19284">
        <dgm:presLayoutVars>
          <dgm:chMax val="0"/>
          <dgm:chPref val="0"/>
          <dgm:bulletEnabled val="1"/>
        </dgm:presLayoutVars>
      </dgm:prSet>
      <dgm:spPr/>
      <dgm:t>
        <a:bodyPr/>
        <a:lstStyle/>
        <a:p>
          <a:endParaRPr lang="ru-RU"/>
        </a:p>
      </dgm:t>
    </dgm:pt>
  </dgm:ptLst>
  <dgm:cxnLst>
    <dgm:cxn modelId="{0412F468-5D6D-4C8D-A051-EF54F1882E12}" type="presOf" srcId="{7E9A9BBF-590D-48D6-A4ED-93B264DCD6C3}" destId="{369FF591-4819-4C86-87B5-E95141EDD4A5}" srcOrd="0" destOrd="0" presId="urn:microsoft.com/office/officeart/2011/layout/RadialPictureList"/>
    <dgm:cxn modelId="{1B48EBE3-BF3D-40D8-B32E-9A9E3351D5AA}" type="presOf" srcId="{46EDE028-0C15-44A7-9B82-356FA9783334}" destId="{3ADB39E9-336B-440C-8015-10E2AD0905F5}" srcOrd="0" destOrd="0" presId="urn:microsoft.com/office/officeart/2011/layout/RadialPictureList"/>
    <dgm:cxn modelId="{23A3E832-2D49-4746-A14A-DF32C255607B}" srcId="{46EDE028-0C15-44A7-9B82-356FA9783334}" destId="{D513E9F8-D2DB-4C1D-A077-21FF8DC45857}" srcOrd="2" destOrd="0" parTransId="{BCC0E24E-DDFF-46EF-8E34-4AEF482143BB}" sibTransId="{E91306C1-6BE6-49B2-8956-6093E2139D65}"/>
    <dgm:cxn modelId="{3B115B48-DCC4-4501-B7C5-2A55399010DC}" srcId="{3F93CA7C-3AFD-440F-94DA-CED7AEF959B3}" destId="{7E9A9BBF-590D-48D6-A4ED-93B264DCD6C3}" srcOrd="1" destOrd="0" parTransId="{0CE24D45-1A70-4DDC-B9D8-FFD30710706E}" sibTransId="{805262A8-626D-4105-B551-08CB6960D1B8}"/>
    <dgm:cxn modelId="{C4F1FAA4-89AD-4784-8413-C7F73E9A4FE2}" type="presOf" srcId="{33C3427F-7A8B-49AE-A52A-4C038F73676E}" destId="{1D9D700F-823F-4971-8CF7-812577F5151A}" srcOrd="0" destOrd="0" presId="urn:microsoft.com/office/officeart/2011/layout/RadialPictureList"/>
    <dgm:cxn modelId="{22EA7C6D-5CF2-4780-9960-69BD62F9AE11}" srcId="{46EDE028-0C15-44A7-9B82-356FA9783334}" destId="{3F93CA7C-3AFD-440F-94DA-CED7AEF959B3}" srcOrd="0" destOrd="0" parTransId="{8BD04613-22A8-44EC-80BF-30FCD6C0F30C}" sibTransId="{54051ED9-5FAA-4E28-92FB-547C4F0FB811}"/>
    <dgm:cxn modelId="{A5190A02-A1A6-4A22-B140-BCBC2FB75068}" srcId="{46EDE028-0C15-44A7-9B82-356FA9783334}" destId="{AC629F13-7E5B-4A6A-9AB5-66920261058E}" srcOrd="4" destOrd="0" parTransId="{B68D8C6A-4732-4E61-8096-9AAE87216FF9}" sibTransId="{12E38E72-D512-4446-B8FA-3B11FBA3BFE4}"/>
    <dgm:cxn modelId="{654CA9F9-E780-4582-A07C-DCF139EFF426}" srcId="{46EDE028-0C15-44A7-9B82-356FA9783334}" destId="{91ECF01D-3616-4811-870D-7AA5D0A54FDF}" srcOrd="5" destOrd="0" parTransId="{34F2472F-0DEE-44E4-9C21-9653F766D2B2}" sibTransId="{8CEDA1A9-2F17-4F67-848F-D4CF8E80B400}"/>
    <dgm:cxn modelId="{0795D16A-9368-40F3-BB74-B148811DC896}" srcId="{46EDE028-0C15-44A7-9B82-356FA9783334}" destId="{9164EF7D-F649-456A-8D7F-4588C9794A54}" srcOrd="3" destOrd="0" parTransId="{DE90CFD5-ED56-45C1-98F3-358CF1C2586D}" sibTransId="{45CD5AF1-9C35-4999-986D-B889D329855D}"/>
    <dgm:cxn modelId="{21CEFBD8-B6E3-4202-8D69-6EA51DB5825F}" type="presOf" srcId="{3F93CA7C-3AFD-440F-94DA-CED7AEF959B3}" destId="{90F07B49-7F90-4039-B8DD-2DE922C3D170}" srcOrd="0" destOrd="0" presId="urn:microsoft.com/office/officeart/2011/layout/RadialPictureList"/>
    <dgm:cxn modelId="{BD9A7F0A-030F-40CC-AB7E-24A7C1142AA4}" type="presOf" srcId="{70FABB18-2D64-4961-9E82-999E23DCCA30}" destId="{632660BA-A5F8-49A6-A502-438A1ECC7941}" srcOrd="0" destOrd="0" presId="urn:microsoft.com/office/officeart/2011/layout/RadialPictureList"/>
    <dgm:cxn modelId="{67B3458D-6BC0-4435-85E9-B3AC8BE9EA41}" srcId="{3F93CA7C-3AFD-440F-94DA-CED7AEF959B3}" destId="{70FABB18-2D64-4961-9E82-999E23DCCA30}" srcOrd="0" destOrd="0" parTransId="{4F69D07C-46C7-4D77-9636-C9889E6BC6C7}" sibTransId="{EB18DA4C-D35F-4B57-B8B5-18443D2A4BC8}"/>
    <dgm:cxn modelId="{FA158E4B-F1C8-4923-A30C-30AC06061F74}" srcId="{46EDE028-0C15-44A7-9B82-356FA9783334}" destId="{58D4D4D7-C734-44E7-A098-004E557EEE51}" srcOrd="7" destOrd="0" parTransId="{54D51CBF-BE9C-4570-AC4E-FB05CCDCF64B}" sibTransId="{DE2B4B29-5134-47C3-B5B6-73240B55AFE9}"/>
    <dgm:cxn modelId="{D6158FDC-FCB1-4880-B646-238D672CF12C}" srcId="{46EDE028-0C15-44A7-9B82-356FA9783334}" destId="{0EB81ED0-158A-4C8E-B3F3-8E74326BE0AF}" srcOrd="6" destOrd="0" parTransId="{B5634D7D-4ABE-4706-8C2A-F8515EB34378}" sibTransId="{927A783B-88AD-4280-8B3D-8BA28758F6C2}"/>
    <dgm:cxn modelId="{26525308-833F-436D-A08A-8D0E25758496}" srcId="{3F93CA7C-3AFD-440F-94DA-CED7AEF959B3}" destId="{33C3427F-7A8B-49AE-A52A-4C038F73676E}" srcOrd="2" destOrd="0" parTransId="{D3345438-5B63-4770-B0AD-1EF932A4EC4E}" sibTransId="{418F7C41-3835-4FB4-ABEB-EC616ADCB15E}"/>
    <dgm:cxn modelId="{979B5848-3A66-4D3D-AEA9-E37DB9D5B975}" srcId="{46EDE028-0C15-44A7-9B82-356FA9783334}" destId="{781A5FAD-744D-491F-8132-CD7DF50DE67E}" srcOrd="1" destOrd="0" parTransId="{1BF5F362-FB44-4A9B-9A5A-7A64CCC3D3E2}" sibTransId="{DAECC42F-4357-493E-8D20-36748ED151F7}"/>
    <dgm:cxn modelId="{9964C271-9F9D-49C7-9695-C038B4C60426}" type="presParOf" srcId="{3ADB39E9-336B-440C-8015-10E2AD0905F5}" destId="{90F07B49-7F90-4039-B8DD-2DE922C3D170}" srcOrd="0" destOrd="0" presId="urn:microsoft.com/office/officeart/2011/layout/RadialPictureList"/>
    <dgm:cxn modelId="{3A8A88CC-5C79-4C8F-8979-0B539127FA76}" type="presParOf" srcId="{3ADB39E9-336B-440C-8015-10E2AD0905F5}" destId="{09432D53-6D62-4C06-B1D6-FCD2FD2DE4BD}" srcOrd="1" destOrd="0" presId="urn:microsoft.com/office/officeart/2011/layout/RadialPictureList"/>
    <dgm:cxn modelId="{E79DBCFA-DD3A-4005-A522-EDF1508E19DE}" type="presParOf" srcId="{3ADB39E9-336B-440C-8015-10E2AD0905F5}" destId="{FE9E9C2E-7353-40C5-B407-FDF8A0EBAA87}" srcOrd="2" destOrd="0" presId="urn:microsoft.com/office/officeart/2011/layout/RadialPictureList"/>
    <dgm:cxn modelId="{BDB0B7E0-72AB-48EC-AA1E-F07955B390F5}" type="presParOf" srcId="{3ADB39E9-336B-440C-8015-10E2AD0905F5}" destId="{632660BA-A5F8-49A6-A502-438A1ECC7941}" srcOrd="3" destOrd="0" presId="urn:microsoft.com/office/officeart/2011/layout/RadialPictureList"/>
    <dgm:cxn modelId="{AF533136-3BFD-4D74-960B-8BC436BE42C1}" type="presParOf" srcId="{3ADB39E9-336B-440C-8015-10E2AD0905F5}" destId="{456A074D-6AE1-4D04-BD40-2520007EEA34}" srcOrd="4" destOrd="0" presId="urn:microsoft.com/office/officeart/2011/layout/RadialPictureList"/>
    <dgm:cxn modelId="{EF627284-0A47-46DC-BD02-2FADCC1F7DBC}" type="presParOf" srcId="{456A074D-6AE1-4D04-BD40-2520007EEA34}" destId="{F9C109B2-E448-436D-883B-E1E19D4AE2F4}" srcOrd="0" destOrd="0" presId="urn:microsoft.com/office/officeart/2011/layout/RadialPictureList"/>
    <dgm:cxn modelId="{CFF55CB7-4039-4F23-BADB-E7DAF6DE2837}" type="presParOf" srcId="{3ADB39E9-336B-440C-8015-10E2AD0905F5}" destId="{369FF591-4819-4C86-87B5-E95141EDD4A5}" srcOrd="5" destOrd="0" presId="urn:microsoft.com/office/officeart/2011/layout/RadialPictureList"/>
    <dgm:cxn modelId="{8DC2BB07-6F6A-46D5-B6FF-DA57AA333926}" type="presParOf" srcId="{3ADB39E9-336B-440C-8015-10E2AD0905F5}" destId="{CDE2D3F7-E0DC-41E3-AD4C-9E8A36B0F4E2}" srcOrd="6" destOrd="0" presId="urn:microsoft.com/office/officeart/2011/layout/RadialPictureList"/>
    <dgm:cxn modelId="{C507FE88-FD43-4957-A8BD-B5920D4F6470}" type="presParOf" srcId="{CDE2D3F7-E0DC-41E3-AD4C-9E8A36B0F4E2}" destId="{F961CEBD-F27B-49FB-A996-5769C73DB0DE}" srcOrd="0" destOrd="0" presId="urn:microsoft.com/office/officeart/2011/layout/RadialPictureList"/>
    <dgm:cxn modelId="{47A289DC-6DE9-4DC1-8320-EB4623A15014}" type="presParOf" srcId="{3ADB39E9-336B-440C-8015-10E2AD0905F5}" destId="{1D9D700F-823F-4971-8CF7-812577F5151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F2B365A-209B-4DCB-B6DE-12C422C344D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ru-RU"/>
        </a:p>
      </dgm:t>
    </dgm:pt>
    <dgm:pt modelId="{30CD9405-824A-4874-8E48-52854B291793}">
      <dgm:prSet phldrT="[Текст]" custT="1">
        <dgm:style>
          <a:lnRef idx="2">
            <a:schemeClr val="accent2"/>
          </a:lnRef>
          <a:fillRef idx="1">
            <a:schemeClr val="lt1"/>
          </a:fillRef>
          <a:effectRef idx="0">
            <a:schemeClr val="accent2"/>
          </a:effectRef>
          <a:fontRef idx="minor">
            <a:schemeClr val="dk1"/>
          </a:fontRef>
        </dgm:style>
      </dgm:prSet>
      <dgm:spPr>
        <a:solidFill>
          <a:schemeClr val="accent4">
            <a:lumMod val="40000"/>
            <a:lumOff val="60000"/>
          </a:schemeClr>
        </a:solidFill>
        <a:ln w="38100"/>
      </dgm:spPr>
      <dgm:t>
        <a:bodyPr/>
        <a:lstStyle/>
        <a:p>
          <a:r>
            <a:rPr lang="ru-RU" sz="2400" dirty="0" smtClean="0"/>
            <a:t>Обнаруженная после отчетной даты ошибка (с учетом условий принятия отчетности)</a:t>
          </a:r>
          <a:endParaRPr lang="ru-RU" sz="2400" dirty="0"/>
        </a:p>
      </dgm:t>
    </dgm:pt>
    <dgm:pt modelId="{A8DAFA5C-B42B-4F05-B7E1-54FB30933A24}" type="parTrans" cxnId="{3F6AE1E9-60DE-476B-AD40-983EB215879C}">
      <dgm:prSet/>
      <dgm:spPr/>
      <dgm:t>
        <a:bodyPr/>
        <a:lstStyle/>
        <a:p>
          <a:endParaRPr lang="ru-RU"/>
        </a:p>
      </dgm:t>
    </dgm:pt>
    <dgm:pt modelId="{83718672-61BF-4435-9729-C8050376930A}" type="sibTrans" cxnId="{3F6AE1E9-60DE-476B-AD40-983EB215879C}">
      <dgm:prSet/>
      <dgm:spPr/>
      <dgm:t>
        <a:bodyPr/>
        <a:lstStyle/>
        <a:p>
          <a:endParaRPr lang="ru-RU"/>
        </a:p>
      </dgm:t>
    </dgm:pt>
    <dgm:pt modelId="{08D3E104-BB34-4C3E-BB10-295B1BD50339}">
      <dgm:prSet phldrT="[Текст]" custT="1">
        <dgm:style>
          <a:lnRef idx="2">
            <a:schemeClr val="accent3"/>
          </a:lnRef>
          <a:fillRef idx="1">
            <a:schemeClr val="lt1"/>
          </a:fillRef>
          <a:effectRef idx="0">
            <a:schemeClr val="accent3"/>
          </a:effectRef>
          <a:fontRef idx="minor">
            <a:schemeClr val="dk1"/>
          </a:fontRef>
        </dgm:style>
      </dgm:prSet>
      <dgm:spPr>
        <a:solidFill>
          <a:schemeClr val="accent3">
            <a:lumMod val="40000"/>
            <a:lumOff val="60000"/>
          </a:schemeClr>
        </a:solidFill>
        <a:ln w="38100">
          <a:solidFill>
            <a:schemeClr val="accent3">
              <a:lumMod val="75000"/>
            </a:schemeClr>
          </a:solidFill>
        </a:ln>
      </dgm:spPr>
      <dgm:t>
        <a:bodyPr/>
        <a:lstStyle/>
        <a:p>
          <a:r>
            <a:rPr lang="ru-RU" sz="2400" dirty="0" smtClean="0">
              <a:latin typeface="Times New Roman" panose="02020603050405020304" pitchFamily="18" charset="0"/>
              <a:cs typeface="Times New Roman" panose="02020603050405020304" pitchFamily="18" charset="0"/>
            </a:rPr>
            <a:t>Изменения оценок</a:t>
          </a:r>
        </a:p>
        <a:p>
          <a:r>
            <a:rPr lang="ru-RU" sz="2400" dirty="0" smtClean="0">
              <a:latin typeface="Times New Roman" panose="02020603050405020304" pitchFamily="18" charset="0"/>
              <a:cs typeface="Times New Roman" panose="02020603050405020304" pitchFamily="18" charset="0"/>
            </a:rPr>
            <a:t> (кадастровой оценки) </a:t>
          </a:r>
        </a:p>
        <a:p>
          <a:r>
            <a:rPr lang="ru-RU" sz="2400" dirty="0" smtClean="0">
              <a:latin typeface="Times New Roman" panose="02020603050405020304" pitchFamily="18" charset="0"/>
              <a:cs typeface="Times New Roman" panose="02020603050405020304" pitchFamily="18" charset="0"/>
            </a:rPr>
            <a:t>НФА </a:t>
          </a:r>
        </a:p>
        <a:p>
          <a:r>
            <a:rPr lang="ru-RU" sz="2400" dirty="0" smtClean="0">
              <a:latin typeface="Times New Roman" panose="02020603050405020304" pitchFamily="18" charset="0"/>
              <a:cs typeface="Times New Roman" panose="02020603050405020304" pitchFamily="18" charset="0"/>
            </a:rPr>
            <a:t>после отчетной даты</a:t>
          </a:r>
          <a:endParaRPr lang="ru-RU" sz="2400" dirty="0">
            <a:latin typeface="Times New Roman" panose="02020603050405020304" pitchFamily="18" charset="0"/>
            <a:cs typeface="Times New Roman" panose="02020603050405020304" pitchFamily="18" charset="0"/>
          </a:endParaRPr>
        </a:p>
      </dgm:t>
    </dgm:pt>
    <dgm:pt modelId="{86BF3C3C-278D-42F6-88E5-27126D944BC2}" type="parTrans" cxnId="{61CA9068-DE1B-4D7C-A483-22AA1F72046B}">
      <dgm:prSet/>
      <dgm:spPr/>
      <dgm:t>
        <a:bodyPr/>
        <a:lstStyle/>
        <a:p>
          <a:endParaRPr lang="ru-RU"/>
        </a:p>
      </dgm:t>
    </dgm:pt>
    <dgm:pt modelId="{7DC5B778-9B4E-4620-A68C-BDBB474EB996}" type="sibTrans" cxnId="{61CA9068-DE1B-4D7C-A483-22AA1F72046B}">
      <dgm:prSet/>
      <dgm:spPr/>
      <dgm:t>
        <a:bodyPr/>
        <a:lstStyle/>
        <a:p>
          <a:endParaRPr lang="ru-RU"/>
        </a:p>
      </dgm:t>
    </dgm:pt>
    <dgm:pt modelId="{91516475-B893-4CF8-B2EF-7798EDD37442}">
      <dgm:prSet phldrT="[Текст]" custT="1">
        <dgm:style>
          <a:lnRef idx="2">
            <a:schemeClr val="accent1"/>
          </a:lnRef>
          <a:fillRef idx="1">
            <a:schemeClr val="lt1"/>
          </a:fillRef>
          <a:effectRef idx="0">
            <a:schemeClr val="accent1"/>
          </a:effectRef>
          <a:fontRef idx="minor">
            <a:schemeClr val="dk1"/>
          </a:fontRef>
        </dgm:style>
      </dgm:prSet>
      <dgm:spPr>
        <a:solidFill>
          <a:schemeClr val="accent6">
            <a:lumMod val="40000"/>
            <a:lumOff val="60000"/>
          </a:schemeClr>
        </a:solidFill>
      </dgm:spPr>
      <dgm:t>
        <a:bodyPr/>
        <a:lstStyle/>
        <a:p>
          <a:r>
            <a:rPr lang="ru-RU" sz="2400" dirty="0" smtClean="0"/>
            <a:t>Существенное поступление или выбытие активов, в том  числе по результатам Инвентаризации  (годовой) </a:t>
          </a:r>
          <a:endParaRPr lang="ru-RU" sz="2400" dirty="0"/>
        </a:p>
      </dgm:t>
    </dgm:pt>
    <dgm:pt modelId="{62F8F1CB-A7F5-47F1-8A1F-1D3EAAB23F00}" type="parTrans" cxnId="{7E7CAB9B-360C-4746-B518-B14B931C695F}">
      <dgm:prSet/>
      <dgm:spPr/>
      <dgm:t>
        <a:bodyPr/>
        <a:lstStyle/>
        <a:p>
          <a:endParaRPr lang="ru-RU"/>
        </a:p>
      </dgm:t>
    </dgm:pt>
    <dgm:pt modelId="{E47AADB5-46F9-440E-BD7F-AE866CB61D37}" type="sibTrans" cxnId="{7E7CAB9B-360C-4746-B518-B14B931C695F}">
      <dgm:prSet/>
      <dgm:spPr/>
      <dgm:t>
        <a:bodyPr/>
        <a:lstStyle/>
        <a:p>
          <a:endParaRPr lang="ru-RU"/>
        </a:p>
      </dgm:t>
    </dgm:pt>
    <dgm:pt modelId="{B950743B-3A01-457F-AB30-00D8BB9A524D}">
      <dgm:prSet phldrT="[Текст]" custT="1">
        <dgm:style>
          <a:lnRef idx="2">
            <a:schemeClr val="accent5"/>
          </a:lnRef>
          <a:fillRef idx="1">
            <a:schemeClr val="lt1"/>
          </a:fillRef>
          <a:effectRef idx="0">
            <a:schemeClr val="accent5"/>
          </a:effectRef>
          <a:fontRef idx="minor">
            <a:schemeClr val="dk1"/>
          </a:fontRef>
        </dgm:style>
      </dgm:prSet>
      <dgm:spPr>
        <a:solidFill>
          <a:schemeClr val="accent1">
            <a:lumMod val="40000"/>
            <a:lumOff val="60000"/>
          </a:schemeClr>
        </a:solidFill>
        <a:ln w="38100"/>
      </dgm:spPr>
      <dgm:t>
        <a:bodyPr/>
        <a:lstStyle/>
        <a:p>
          <a:r>
            <a:rPr lang="ru-RU" sz="2400" dirty="0" smtClean="0"/>
            <a:t>Завершение  </a:t>
          </a:r>
          <a:r>
            <a:rPr lang="ru-RU" sz="2400" dirty="0" smtClean="0">
              <a:latin typeface="Times New Roman" panose="02020603050405020304" pitchFamily="18" charset="0"/>
              <a:cs typeface="Times New Roman" panose="02020603050405020304" pitchFamily="18" charset="0"/>
            </a:rPr>
            <a:t>судебного процесса</a:t>
          </a:r>
          <a:r>
            <a:rPr lang="ru-RU" sz="2400" dirty="0" smtClean="0"/>
            <a:t> которым подтверждается </a:t>
          </a:r>
        </a:p>
        <a:p>
          <a:r>
            <a:rPr lang="ru-RU" sz="2400" dirty="0" smtClean="0"/>
            <a:t>наличие на отчетную дату </a:t>
          </a:r>
        </a:p>
        <a:p>
          <a:r>
            <a:rPr lang="ru-RU" sz="2400" dirty="0" smtClean="0"/>
            <a:t>актива или </a:t>
          </a:r>
        </a:p>
        <a:p>
          <a:r>
            <a:rPr lang="ru-RU" sz="2400" dirty="0" smtClean="0"/>
            <a:t>обязательства</a:t>
          </a:r>
        </a:p>
      </dgm:t>
    </dgm:pt>
    <dgm:pt modelId="{20AB2B4D-925C-41B8-98CD-882717359C7B}" type="parTrans" cxnId="{D61D330E-6B1D-459B-B79F-0A3DEC401EA8}">
      <dgm:prSet/>
      <dgm:spPr/>
      <dgm:t>
        <a:bodyPr/>
        <a:lstStyle/>
        <a:p>
          <a:endParaRPr lang="ru-RU"/>
        </a:p>
      </dgm:t>
    </dgm:pt>
    <dgm:pt modelId="{95208252-5290-4817-9141-F3EA5CC549DA}" type="sibTrans" cxnId="{D61D330E-6B1D-459B-B79F-0A3DEC401EA8}">
      <dgm:prSet/>
      <dgm:spPr/>
      <dgm:t>
        <a:bodyPr/>
        <a:lstStyle/>
        <a:p>
          <a:endParaRPr lang="ru-RU"/>
        </a:p>
      </dgm:t>
    </dgm:pt>
    <dgm:pt modelId="{1399D2B2-896E-4FA6-AF2E-AB8933D58717}" type="pres">
      <dgm:prSet presAssocID="{EF2B365A-209B-4DCB-B6DE-12C422C344D7}" presName="composite" presStyleCnt="0">
        <dgm:presLayoutVars>
          <dgm:chMax val="1"/>
          <dgm:dir/>
          <dgm:resizeHandles val="exact"/>
        </dgm:presLayoutVars>
      </dgm:prSet>
      <dgm:spPr/>
      <dgm:t>
        <a:bodyPr/>
        <a:lstStyle/>
        <a:p>
          <a:endParaRPr lang="ru-RU"/>
        </a:p>
      </dgm:t>
    </dgm:pt>
    <dgm:pt modelId="{0B7BE791-1875-4CE6-9AEF-C9302F925D67}" type="pres">
      <dgm:prSet presAssocID="{EF2B365A-209B-4DCB-B6DE-12C422C344D7}" presName="radial" presStyleCnt="0">
        <dgm:presLayoutVars>
          <dgm:animLvl val="ctr"/>
        </dgm:presLayoutVars>
      </dgm:prSet>
      <dgm:spPr/>
    </dgm:pt>
    <dgm:pt modelId="{12564955-4ACF-4AA2-9136-D07B50B77DF3}" type="pres">
      <dgm:prSet presAssocID="{30CD9405-824A-4874-8E48-52854B291793}" presName="centerShape" presStyleLbl="vennNode1" presStyleIdx="0" presStyleCnt="4" custScaleX="78739" custScaleY="161183" custLinFactNeighborX="25417" custLinFactNeighborY="-11760"/>
      <dgm:spPr/>
      <dgm:t>
        <a:bodyPr/>
        <a:lstStyle/>
        <a:p>
          <a:endParaRPr lang="ru-RU"/>
        </a:p>
      </dgm:t>
    </dgm:pt>
    <dgm:pt modelId="{04E6B628-315E-472C-95E7-FFF45F8D4C50}" type="pres">
      <dgm:prSet presAssocID="{08D3E104-BB34-4C3E-BB10-295B1BD50339}" presName="node" presStyleLbl="vennNode1" presStyleIdx="1" presStyleCnt="4" custAng="0" custScaleX="127887" custScaleY="332587" custRadScaleRad="40364" custRadScaleInc="-86524">
        <dgm:presLayoutVars>
          <dgm:bulletEnabled val="1"/>
        </dgm:presLayoutVars>
      </dgm:prSet>
      <dgm:spPr/>
      <dgm:t>
        <a:bodyPr/>
        <a:lstStyle/>
        <a:p>
          <a:endParaRPr lang="ru-RU"/>
        </a:p>
      </dgm:t>
    </dgm:pt>
    <dgm:pt modelId="{A6B8CA4A-712B-4935-B829-DD48F50FABD5}" type="pres">
      <dgm:prSet presAssocID="{91516475-B893-4CF8-B2EF-7798EDD37442}" presName="node" presStyleLbl="vennNode1" presStyleIdx="2" presStyleCnt="4" custScaleX="127719" custScaleY="323897" custRadScaleRad="140484" custRadScaleInc="-33228">
        <dgm:presLayoutVars>
          <dgm:bulletEnabled val="1"/>
        </dgm:presLayoutVars>
      </dgm:prSet>
      <dgm:spPr/>
      <dgm:t>
        <a:bodyPr/>
        <a:lstStyle/>
        <a:p>
          <a:endParaRPr lang="ru-RU"/>
        </a:p>
      </dgm:t>
    </dgm:pt>
    <dgm:pt modelId="{74AF9DDF-EF39-4DC0-B632-827CBD65138E}" type="pres">
      <dgm:prSet presAssocID="{B950743B-3A01-457F-AB30-00D8BB9A524D}" presName="node" presStyleLbl="vennNode1" presStyleIdx="3" presStyleCnt="4" custScaleX="143704" custScaleY="333008" custRadScaleRad="134868" custRadScaleInc="31405">
        <dgm:presLayoutVars>
          <dgm:bulletEnabled val="1"/>
        </dgm:presLayoutVars>
      </dgm:prSet>
      <dgm:spPr/>
      <dgm:t>
        <a:bodyPr/>
        <a:lstStyle/>
        <a:p>
          <a:endParaRPr lang="ru-RU"/>
        </a:p>
      </dgm:t>
    </dgm:pt>
  </dgm:ptLst>
  <dgm:cxnLst>
    <dgm:cxn modelId="{3F6AE1E9-60DE-476B-AD40-983EB215879C}" srcId="{EF2B365A-209B-4DCB-B6DE-12C422C344D7}" destId="{30CD9405-824A-4874-8E48-52854B291793}" srcOrd="0" destOrd="0" parTransId="{A8DAFA5C-B42B-4F05-B7E1-54FB30933A24}" sibTransId="{83718672-61BF-4435-9729-C8050376930A}"/>
    <dgm:cxn modelId="{2A0B8618-01B6-4680-8098-5B62A46AAACD}" type="presOf" srcId="{B950743B-3A01-457F-AB30-00D8BB9A524D}" destId="{74AF9DDF-EF39-4DC0-B632-827CBD65138E}" srcOrd="0" destOrd="0" presId="urn:microsoft.com/office/officeart/2005/8/layout/radial3"/>
    <dgm:cxn modelId="{D61D330E-6B1D-459B-B79F-0A3DEC401EA8}" srcId="{30CD9405-824A-4874-8E48-52854B291793}" destId="{B950743B-3A01-457F-AB30-00D8BB9A524D}" srcOrd="2" destOrd="0" parTransId="{20AB2B4D-925C-41B8-98CD-882717359C7B}" sibTransId="{95208252-5290-4817-9141-F3EA5CC549DA}"/>
    <dgm:cxn modelId="{B79DCC75-50E3-46EE-927B-2AB84F3EB2A2}" type="presOf" srcId="{08D3E104-BB34-4C3E-BB10-295B1BD50339}" destId="{04E6B628-315E-472C-95E7-FFF45F8D4C50}" srcOrd="0" destOrd="0" presId="urn:microsoft.com/office/officeart/2005/8/layout/radial3"/>
    <dgm:cxn modelId="{EFC0AB69-00CC-4606-BD0A-1EF0BD2580EB}" type="presOf" srcId="{91516475-B893-4CF8-B2EF-7798EDD37442}" destId="{A6B8CA4A-712B-4935-B829-DD48F50FABD5}" srcOrd="0" destOrd="0" presId="urn:microsoft.com/office/officeart/2005/8/layout/radial3"/>
    <dgm:cxn modelId="{A0DFB851-84CA-4A4E-884B-8E307E9BFCC9}" type="presOf" srcId="{EF2B365A-209B-4DCB-B6DE-12C422C344D7}" destId="{1399D2B2-896E-4FA6-AF2E-AB8933D58717}" srcOrd="0" destOrd="0" presId="urn:microsoft.com/office/officeart/2005/8/layout/radial3"/>
    <dgm:cxn modelId="{7E7CAB9B-360C-4746-B518-B14B931C695F}" srcId="{30CD9405-824A-4874-8E48-52854B291793}" destId="{91516475-B893-4CF8-B2EF-7798EDD37442}" srcOrd="1" destOrd="0" parTransId="{62F8F1CB-A7F5-47F1-8A1F-1D3EAAB23F00}" sibTransId="{E47AADB5-46F9-440E-BD7F-AE866CB61D37}"/>
    <dgm:cxn modelId="{7A665D50-C6FA-4C26-B105-4BD339A93B52}" type="presOf" srcId="{30CD9405-824A-4874-8E48-52854B291793}" destId="{12564955-4ACF-4AA2-9136-D07B50B77DF3}" srcOrd="0" destOrd="0" presId="urn:microsoft.com/office/officeart/2005/8/layout/radial3"/>
    <dgm:cxn modelId="{61CA9068-DE1B-4D7C-A483-22AA1F72046B}" srcId="{30CD9405-824A-4874-8E48-52854B291793}" destId="{08D3E104-BB34-4C3E-BB10-295B1BD50339}" srcOrd="0" destOrd="0" parTransId="{86BF3C3C-278D-42F6-88E5-27126D944BC2}" sibTransId="{7DC5B778-9B4E-4620-A68C-BDBB474EB996}"/>
    <dgm:cxn modelId="{98A5730A-7F61-4BC4-B291-0F6CFDCD1AF8}" type="presParOf" srcId="{1399D2B2-896E-4FA6-AF2E-AB8933D58717}" destId="{0B7BE791-1875-4CE6-9AEF-C9302F925D67}" srcOrd="0" destOrd="0" presId="urn:microsoft.com/office/officeart/2005/8/layout/radial3"/>
    <dgm:cxn modelId="{4371AE0F-BC76-4357-8AD5-BFA0DB86A67F}" type="presParOf" srcId="{0B7BE791-1875-4CE6-9AEF-C9302F925D67}" destId="{12564955-4ACF-4AA2-9136-D07B50B77DF3}" srcOrd="0" destOrd="0" presId="urn:microsoft.com/office/officeart/2005/8/layout/radial3"/>
    <dgm:cxn modelId="{6D907852-2F0D-4CC4-A8EB-61EAB3BE3EEE}" type="presParOf" srcId="{0B7BE791-1875-4CE6-9AEF-C9302F925D67}" destId="{04E6B628-315E-472C-95E7-FFF45F8D4C50}" srcOrd="1" destOrd="0" presId="urn:microsoft.com/office/officeart/2005/8/layout/radial3"/>
    <dgm:cxn modelId="{167BB277-82B2-4981-9C6A-06E0F5678E2D}" type="presParOf" srcId="{0B7BE791-1875-4CE6-9AEF-C9302F925D67}" destId="{A6B8CA4A-712B-4935-B829-DD48F50FABD5}" srcOrd="2" destOrd="0" presId="urn:microsoft.com/office/officeart/2005/8/layout/radial3"/>
    <dgm:cxn modelId="{27DBE4AC-02C4-4AA9-8A5D-B96313B44F79}" type="presParOf" srcId="{0B7BE791-1875-4CE6-9AEF-C9302F925D67}" destId="{74AF9DDF-EF39-4DC0-B632-827CBD65138E}" srcOrd="3" destOrd="0" presId="urn:microsoft.com/office/officeart/2005/8/layout/radial3"/>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F2B365A-209B-4DCB-B6DE-12C422C344D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ru-RU"/>
        </a:p>
      </dgm:t>
    </dgm:pt>
    <dgm:pt modelId="{E491E566-40D4-4DF2-9CC3-789D71B3C7E4}">
      <dgm:prSet custT="1">
        <dgm:style>
          <a:lnRef idx="2">
            <a:schemeClr val="accent4"/>
          </a:lnRef>
          <a:fillRef idx="1">
            <a:schemeClr val="lt1"/>
          </a:fillRef>
          <a:effectRef idx="0">
            <a:schemeClr val="accent4"/>
          </a:effectRef>
          <a:fontRef idx="minor">
            <a:schemeClr val="dk1"/>
          </a:fontRef>
        </dgm:style>
      </dgm:prSet>
      <dgm:spPr>
        <a:solidFill>
          <a:schemeClr val="accent4">
            <a:lumMod val="40000"/>
            <a:lumOff val="60000"/>
          </a:schemeClr>
        </a:solidFill>
        <a:ln w="38100"/>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процесса оформления изменений существенных условий сделки</a:t>
          </a:r>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который был инициирован в отчетном периоде</a:t>
          </a:r>
          <a:endParaRPr lang="ru-RU" sz="2400" b="0" dirty="0"/>
        </a:p>
      </dgm:t>
    </dgm:pt>
    <dgm:pt modelId="{A141CEE3-60FD-40CB-9975-24849C6E1FEA}" type="parTrans" cxnId="{0CD688AB-3E79-41B9-8A6B-6E0F1C0E5237}">
      <dgm:prSet/>
      <dgm:spPr/>
      <dgm:t>
        <a:bodyPr/>
        <a:lstStyle/>
        <a:p>
          <a:endParaRPr lang="ru-RU"/>
        </a:p>
      </dgm:t>
    </dgm:pt>
    <dgm:pt modelId="{72DB9EA5-C4A0-437C-9ED1-E258E35FCAD4}" type="sibTrans" cxnId="{0CD688AB-3E79-41B9-8A6B-6E0F1C0E5237}">
      <dgm:prSet/>
      <dgm:spPr/>
      <dgm:t>
        <a:bodyPr/>
        <a:lstStyle/>
        <a:p>
          <a:endParaRPr lang="ru-RU"/>
        </a:p>
      </dgm:t>
    </dgm:pt>
    <dgm:pt modelId="{39556082-D650-42CE-860E-BBF8BDBA892B}">
      <dgm:prSet custT="1">
        <dgm:style>
          <a:lnRef idx="2">
            <a:schemeClr val="accent3"/>
          </a:lnRef>
          <a:fillRef idx="1">
            <a:schemeClr val="lt1"/>
          </a:fillRef>
          <a:effectRef idx="0">
            <a:schemeClr val="accent3"/>
          </a:effectRef>
          <a:fontRef idx="minor">
            <a:schemeClr val="dk1"/>
          </a:fontRef>
        </dgm:style>
      </dgm:prSet>
      <dgm:spPr>
        <a:solidFill>
          <a:schemeClr val="accent3">
            <a:lumMod val="40000"/>
            <a:lumOff val="60000"/>
          </a:schemeClr>
        </a:solidFill>
        <a:ln w="38100"/>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процесса оформления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государственной регистрации права собственности </a:t>
          </a:r>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(ПОУ), который был инициирован в отчетном периоде</a:t>
          </a:r>
          <a:endParaRPr lang="ru-RU" sz="2400" b="0" dirty="0"/>
        </a:p>
      </dgm:t>
    </dgm:pt>
    <dgm:pt modelId="{799F282B-6D5B-4B72-BB03-65E6FC1D9794}" type="parTrans" cxnId="{4245AEE3-7138-4915-B6C6-39F33049526F}">
      <dgm:prSet/>
      <dgm:spPr/>
      <dgm:t>
        <a:bodyPr/>
        <a:lstStyle/>
        <a:p>
          <a:endParaRPr lang="ru-RU"/>
        </a:p>
      </dgm:t>
    </dgm:pt>
    <dgm:pt modelId="{5B7B0688-EF2A-421A-AEAB-373A396C9919}" type="sibTrans" cxnId="{4245AEE3-7138-4915-B6C6-39F33049526F}">
      <dgm:prSet/>
      <dgm:spPr/>
      <dgm:t>
        <a:bodyPr/>
        <a:lstStyle/>
        <a:p>
          <a:endParaRPr lang="ru-RU"/>
        </a:p>
      </dgm:t>
    </dgm:pt>
    <dgm:pt modelId="{2B518814-006A-4A95-A806-1582406D4667}">
      <dgm:prSe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w="38100"/>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получение</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от страховой организации документа, устанавливающего (уточняющего)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размер страхового возмещения по страховому случаю</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произошедшему в отчетном периоде</a:t>
          </a:r>
          <a:endParaRPr lang="ru-RU" sz="2400" dirty="0"/>
        </a:p>
      </dgm:t>
    </dgm:pt>
    <dgm:pt modelId="{1E26EFB4-FBF7-4C18-ACD1-C793816FE287}" type="parTrans" cxnId="{E5320184-2933-4812-9E7A-F0B333DAAF6C}">
      <dgm:prSet/>
      <dgm:spPr/>
      <dgm:t>
        <a:bodyPr/>
        <a:lstStyle/>
        <a:p>
          <a:endParaRPr lang="ru-RU"/>
        </a:p>
      </dgm:t>
    </dgm:pt>
    <dgm:pt modelId="{F4AE392A-0CB0-4E0F-9050-BD3FE0A6ACEB}" type="sibTrans" cxnId="{E5320184-2933-4812-9E7A-F0B333DAAF6C}">
      <dgm:prSet/>
      <dgm:spPr/>
      <dgm:t>
        <a:bodyPr/>
        <a:lstStyle/>
        <a:p>
          <a:endParaRPr lang="ru-RU"/>
        </a:p>
      </dgm:t>
    </dgm:pt>
    <dgm:pt modelId="{1399D2B2-896E-4FA6-AF2E-AB8933D58717}" type="pres">
      <dgm:prSet presAssocID="{EF2B365A-209B-4DCB-B6DE-12C422C344D7}" presName="composite" presStyleCnt="0">
        <dgm:presLayoutVars>
          <dgm:chMax val="1"/>
          <dgm:dir/>
          <dgm:resizeHandles val="exact"/>
        </dgm:presLayoutVars>
      </dgm:prSet>
      <dgm:spPr/>
      <dgm:t>
        <a:bodyPr/>
        <a:lstStyle/>
        <a:p>
          <a:endParaRPr lang="ru-RU"/>
        </a:p>
      </dgm:t>
    </dgm:pt>
    <dgm:pt modelId="{0B7BE791-1875-4CE6-9AEF-C9302F925D67}" type="pres">
      <dgm:prSet presAssocID="{EF2B365A-209B-4DCB-B6DE-12C422C344D7}" presName="radial" presStyleCnt="0">
        <dgm:presLayoutVars>
          <dgm:animLvl val="ctr"/>
        </dgm:presLayoutVars>
      </dgm:prSet>
      <dgm:spPr/>
    </dgm:pt>
    <dgm:pt modelId="{239FB3AB-33F6-4A45-9F68-5F6200011DC8}" type="pres">
      <dgm:prSet presAssocID="{39556082-D650-42CE-860E-BBF8BDBA892B}" presName="centerShape" presStyleLbl="vennNode1" presStyleIdx="0" presStyleCnt="3" custScaleY="189930" custLinFactNeighborX="-1256" custLinFactNeighborY="1287"/>
      <dgm:spPr/>
      <dgm:t>
        <a:bodyPr/>
        <a:lstStyle/>
        <a:p>
          <a:endParaRPr lang="ru-RU"/>
        </a:p>
      </dgm:t>
    </dgm:pt>
    <dgm:pt modelId="{24BED126-29B2-418A-A169-5FF6D3BF712B}" type="pres">
      <dgm:prSet presAssocID="{2B518814-006A-4A95-A806-1582406D4667}" presName="node" presStyleLbl="vennNode1" presStyleIdx="1" presStyleCnt="3" custScaleX="195754" custScaleY="389953" custRadScaleRad="132271" custRadScaleInc="50872">
        <dgm:presLayoutVars>
          <dgm:bulletEnabled val="1"/>
        </dgm:presLayoutVars>
      </dgm:prSet>
      <dgm:spPr/>
      <dgm:t>
        <a:bodyPr/>
        <a:lstStyle/>
        <a:p>
          <a:endParaRPr lang="ru-RU"/>
        </a:p>
      </dgm:t>
    </dgm:pt>
    <dgm:pt modelId="{5A4F2F2D-484F-43CE-9F4E-64E4B859BF25}" type="pres">
      <dgm:prSet presAssocID="{E491E566-40D4-4DF2-9CC3-789D71B3C7E4}" presName="node" presStyleLbl="vennNode1" presStyleIdx="2" presStyleCnt="3" custScaleX="175104" custScaleY="376244" custRadScaleRad="129650" custRadScaleInc="49374">
        <dgm:presLayoutVars>
          <dgm:bulletEnabled val="1"/>
        </dgm:presLayoutVars>
      </dgm:prSet>
      <dgm:spPr/>
      <dgm:t>
        <a:bodyPr/>
        <a:lstStyle/>
        <a:p>
          <a:endParaRPr lang="ru-RU"/>
        </a:p>
      </dgm:t>
    </dgm:pt>
  </dgm:ptLst>
  <dgm:cxnLst>
    <dgm:cxn modelId="{0CD688AB-3E79-41B9-8A6B-6E0F1C0E5237}" srcId="{39556082-D650-42CE-860E-BBF8BDBA892B}" destId="{E491E566-40D4-4DF2-9CC3-789D71B3C7E4}" srcOrd="1" destOrd="0" parTransId="{A141CEE3-60FD-40CB-9975-24849C6E1FEA}" sibTransId="{72DB9EA5-C4A0-437C-9ED1-E258E35FCAD4}"/>
    <dgm:cxn modelId="{A785785A-DD17-4F65-87C2-0B2925DE149C}" type="presOf" srcId="{2B518814-006A-4A95-A806-1582406D4667}" destId="{24BED126-29B2-418A-A169-5FF6D3BF712B}" srcOrd="0" destOrd="0" presId="urn:microsoft.com/office/officeart/2005/8/layout/radial3"/>
    <dgm:cxn modelId="{E7A50015-75D2-486B-9FF7-69B670089080}" type="presOf" srcId="{39556082-D650-42CE-860E-BBF8BDBA892B}" destId="{239FB3AB-33F6-4A45-9F68-5F6200011DC8}" srcOrd="0" destOrd="0" presId="urn:microsoft.com/office/officeart/2005/8/layout/radial3"/>
    <dgm:cxn modelId="{E5320184-2933-4812-9E7A-F0B333DAAF6C}" srcId="{39556082-D650-42CE-860E-BBF8BDBA892B}" destId="{2B518814-006A-4A95-A806-1582406D4667}" srcOrd="0" destOrd="0" parTransId="{1E26EFB4-FBF7-4C18-ACD1-C793816FE287}" sibTransId="{F4AE392A-0CB0-4E0F-9050-BD3FE0A6ACEB}"/>
    <dgm:cxn modelId="{D641EA40-8BEF-4709-94C7-2F7A8A4352EB}" type="presOf" srcId="{EF2B365A-209B-4DCB-B6DE-12C422C344D7}" destId="{1399D2B2-896E-4FA6-AF2E-AB8933D58717}" srcOrd="0" destOrd="0" presId="urn:microsoft.com/office/officeart/2005/8/layout/radial3"/>
    <dgm:cxn modelId="{BAE28D6C-FB77-43FA-9880-E3D25B1299E0}" type="presOf" srcId="{E491E566-40D4-4DF2-9CC3-789D71B3C7E4}" destId="{5A4F2F2D-484F-43CE-9F4E-64E4B859BF25}" srcOrd="0" destOrd="0" presId="urn:microsoft.com/office/officeart/2005/8/layout/radial3"/>
    <dgm:cxn modelId="{4245AEE3-7138-4915-B6C6-39F33049526F}" srcId="{EF2B365A-209B-4DCB-B6DE-12C422C344D7}" destId="{39556082-D650-42CE-860E-BBF8BDBA892B}" srcOrd="0" destOrd="0" parTransId="{799F282B-6D5B-4B72-BB03-65E6FC1D9794}" sibTransId="{5B7B0688-EF2A-421A-AEAB-373A396C9919}"/>
    <dgm:cxn modelId="{6F961917-A44E-4FFD-AB11-6C9F7BA736E4}" type="presParOf" srcId="{1399D2B2-896E-4FA6-AF2E-AB8933D58717}" destId="{0B7BE791-1875-4CE6-9AEF-C9302F925D67}" srcOrd="0" destOrd="0" presId="urn:microsoft.com/office/officeart/2005/8/layout/radial3"/>
    <dgm:cxn modelId="{DCECFA6C-C372-4E67-AC18-61D83C310467}" type="presParOf" srcId="{0B7BE791-1875-4CE6-9AEF-C9302F925D67}" destId="{239FB3AB-33F6-4A45-9F68-5F6200011DC8}" srcOrd="0" destOrd="0" presId="urn:microsoft.com/office/officeart/2005/8/layout/radial3"/>
    <dgm:cxn modelId="{3BDB0A84-9AB9-4851-9F37-41CBF82CCD37}" type="presParOf" srcId="{0B7BE791-1875-4CE6-9AEF-C9302F925D67}" destId="{24BED126-29B2-418A-A169-5FF6D3BF712B}" srcOrd="1" destOrd="0" presId="urn:microsoft.com/office/officeart/2005/8/layout/radial3"/>
    <dgm:cxn modelId="{15048F5E-05A8-4162-BA49-D4EAD0148666}" type="presParOf" srcId="{0B7BE791-1875-4CE6-9AEF-C9302F925D67}" destId="{5A4F2F2D-484F-43CE-9F4E-64E4B859BF25}"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9E17A-ECFA-46DC-BC43-E62B4416880D}"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ru-RU"/>
        </a:p>
      </dgm:t>
    </dgm:pt>
    <dgm:pt modelId="{78013F0C-D1D8-4863-B55C-8CE1FAAEF434}">
      <dgm:prSet custT="1"/>
      <dgm:spPr>
        <a:effectLst>
          <a:glow rad="101600">
            <a:schemeClr val="accent4">
              <a:satMod val="175000"/>
              <a:alpha val="40000"/>
            </a:schemeClr>
          </a:glow>
        </a:effectLst>
      </dgm:spPr>
      <dgm:t>
        <a:bodyPr/>
        <a:lstStyle/>
        <a:p>
          <a:r>
            <a:rPr lang="ru-RU" sz="2000" dirty="0" smtClean="0">
              <a:latin typeface="Times New Roman" panose="02020603050405020304" pitchFamily="18" charset="0"/>
              <a:cs typeface="Times New Roman" panose="02020603050405020304" pitchFamily="18" charset="0"/>
            </a:rPr>
            <a:t>при установлении фактов хищений или злоупотреблений, а также порчи ценностей</a:t>
          </a:r>
          <a:endParaRPr lang="ru-RU" sz="2000" dirty="0">
            <a:latin typeface="Times New Roman" panose="02020603050405020304" pitchFamily="18" charset="0"/>
            <a:cs typeface="Times New Roman" panose="02020603050405020304" pitchFamily="18" charset="0"/>
          </a:endParaRPr>
        </a:p>
      </dgm:t>
    </dgm:pt>
    <dgm:pt modelId="{E83A85BE-6BC2-4904-AD84-160E6ABADCC5}" type="parTrans" cxnId="{BC2A1FAD-B013-4E9F-AB9C-918A16D10409}">
      <dgm:prSet/>
      <dgm:spPr/>
      <dgm:t>
        <a:bodyPr/>
        <a:lstStyle/>
        <a:p>
          <a:endParaRPr lang="ru-RU"/>
        </a:p>
      </dgm:t>
    </dgm:pt>
    <dgm:pt modelId="{F5A70420-62A6-4112-A0C7-B913241F7485}" type="sibTrans" cxnId="{BC2A1FAD-B013-4E9F-AB9C-918A16D10409}">
      <dgm:prSet/>
      <dgm:spPr/>
      <dgm:t>
        <a:bodyPr/>
        <a:lstStyle/>
        <a:p>
          <a:endParaRPr lang="ru-RU"/>
        </a:p>
      </dgm:t>
    </dgm:pt>
    <dgm:pt modelId="{03DFCB6F-08A4-414F-80FD-7CFC15551DE1}">
      <dgm:prSet custT="1"/>
      <dgm:spPr>
        <a:effectLst>
          <a:glow rad="101600">
            <a:schemeClr val="accent5">
              <a:satMod val="175000"/>
              <a:alpha val="40000"/>
            </a:schemeClr>
          </a:glow>
        </a:effectLst>
      </dgm:spPr>
      <dgm:t>
        <a:bodyPr/>
        <a:lstStyle/>
        <a:p>
          <a:r>
            <a:rPr lang="ru-RU" sz="2000" dirty="0" smtClean="0"/>
            <a:t>в случае стихийных бедствий, пожара, аварий или других чрезвычайных ситуаций, вызванных экстремальными условиями</a:t>
          </a:r>
          <a:endParaRPr lang="ru-RU" sz="2000" dirty="0"/>
        </a:p>
      </dgm:t>
    </dgm:pt>
    <dgm:pt modelId="{0EF9F72D-526C-4D4E-8346-EA4A36532664}" type="parTrans" cxnId="{5B617A67-B142-4FEA-9274-17E952428E96}">
      <dgm:prSet/>
      <dgm:spPr/>
      <dgm:t>
        <a:bodyPr/>
        <a:lstStyle/>
        <a:p>
          <a:endParaRPr lang="ru-RU"/>
        </a:p>
      </dgm:t>
    </dgm:pt>
    <dgm:pt modelId="{EA6EC668-712F-42A7-844F-E38A62DC9738}" type="sibTrans" cxnId="{5B617A67-B142-4FEA-9274-17E952428E96}">
      <dgm:prSet/>
      <dgm:spPr/>
      <dgm:t>
        <a:bodyPr/>
        <a:lstStyle/>
        <a:p>
          <a:endParaRPr lang="ru-RU"/>
        </a:p>
      </dgm:t>
    </dgm:pt>
    <dgm:pt modelId="{3E64AF3C-2D44-4682-BAAC-9547D7AA01D4}">
      <dgm:prSet custT="1"/>
      <dgm:spPr>
        <a:effectLst>
          <a:glow rad="101600">
            <a:schemeClr val="accent5">
              <a:satMod val="175000"/>
              <a:alpha val="40000"/>
            </a:schemeClr>
          </a:glow>
        </a:effectLst>
      </dgm:spPr>
      <dgm:t>
        <a:bodyPr/>
        <a:lstStyle/>
        <a:p>
          <a:r>
            <a:rPr lang="ru-RU" sz="2000" dirty="0" smtClean="0"/>
            <a:t>при смене материально ответственных лиц (на день приемки - передачи дел)</a:t>
          </a:r>
          <a:endParaRPr lang="ru-RU" sz="2000" dirty="0"/>
        </a:p>
      </dgm:t>
    </dgm:pt>
    <dgm:pt modelId="{B42E4ADD-7C2C-40BF-A704-E0B1DBDFC030}" type="parTrans" cxnId="{7803E38B-94AE-4C5A-ABB1-E0A80B45413E}">
      <dgm:prSet/>
      <dgm:spPr/>
      <dgm:t>
        <a:bodyPr/>
        <a:lstStyle/>
        <a:p>
          <a:endParaRPr lang="ru-RU"/>
        </a:p>
      </dgm:t>
    </dgm:pt>
    <dgm:pt modelId="{CDEB95DB-4704-47C9-8062-D966A0C2C955}" type="sibTrans" cxnId="{7803E38B-94AE-4C5A-ABB1-E0A80B45413E}">
      <dgm:prSet/>
      <dgm:spPr/>
      <dgm:t>
        <a:bodyPr/>
        <a:lstStyle/>
        <a:p>
          <a:endParaRPr lang="ru-RU"/>
        </a:p>
      </dgm:t>
    </dgm:pt>
    <dgm:pt modelId="{3260DCF8-94D8-4097-8E1A-AED8DA93DCAD}">
      <dgm:prSet custT="1"/>
      <dgm:spPr>
        <a:effectLst>
          <a:glow rad="101600">
            <a:schemeClr val="accent5">
              <a:satMod val="175000"/>
              <a:alpha val="40000"/>
            </a:schemeClr>
          </a:glow>
        </a:effectLst>
      </dgm:spPr>
      <dgm:t>
        <a:bodyPr/>
        <a:lstStyle/>
        <a:p>
          <a:r>
            <a:rPr lang="ru-RU" sz="2000" dirty="0" smtClean="0"/>
            <a:t>при передаче имущества организации в аренду, управление, безвозмездное пользовании, а также выкупе, продаже комплекса объектов учета </a:t>
          </a:r>
          <a:endParaRPr lang="ru-RU" sz="2000" dirty="0"/>
        </a:p>
      </dgm:t>
    </dgm:pt>
    <dgm:pt modelId="{1909E479-55E3-48FC-A6BE-39568CB394C7}" type="parTrans" cxnId="{E33BADA7-42D9-44B1-AD93-8732F3E0C203}">
      <dgm:prSet/>
      <dgm:spPr/>
      <dgm:t>
        <a:bodyPr/>
        <a:lstStyle/>
        <a:p>
          <a:endParaRPr lang="ru-RU"/>
        </a:p>
      </dgm:t>
    </dgm:pt>
    <dgm:pt modelId="{4AEA66ED-E523-4F88-8C03-8291AE0DC5D8}" type="sibTrans" cxnId="{E33BADA7-42D9-44B1-AD93-8732F3E0C203}">
      <dgm:prSet/>
      <dgm:spPr/>
      <dgm:t>
        <a:bodyPr/>
        <a:lstStyle/>
        <a:p>
          <a:endParaRPr lang="ru-RU"/>
        </a:p>
      </dgm:t>
    </dgm:pt>
    <dgm:pt modelId="{DE109F12-AFD2-4A4F-86B6-E5657175B6D2}">
      <dgm:prSet custT="1"/>
      <dgm:spPr>
        <a:effectLst>
          <a:glow rad="139700">
            <a:schemeClr val="accent5">
              <a:satMod val="175000"/>
              <a:alpha val="40000"/>
            </a:schemeClr>
          </a:glow>
        </a:effectLst>
      </dgm:spPr>
      <dgm:t>
        <a:bodyPr/>
        <a:lstStyle/>
        <a:p>
          <a:r>
            <a:rPr lang="ru-RU" sz="2000" dirty="0" smtClean="0"/>
            <a:t>в других случаях, предусмотренных законодательством Российской Федерации или нормативными актами Министерства финансов Российской Федерации</a:t>
          </a:r>
          <a:endParaRPr lang="ru-RU" sz="2000" dirty="0"/>
        </a:p>
      </dgm:t>
    </dgm:pt>
    <dgm:pt modelId="{4E6706E2-C0D2-462B-9FA5-1D7F7A87A6D6}" type="parTrans" cxnId="{319A03D0-256D-4C51-8655-183C611F6F4A}">
      <dgm:prSet/>
      <dgm:spPr/>
      <dgm:t>
        <a:bodyPr/>
        <a:lstStyle/>
        <a:p>
          <a:endParaRPr lang="ru-RU"/>
        </a:p>
      </dgm:t>
    </dgm:pt>
    <dgm:pt modelId="{3993A4B7-403C-4EE7-A793-AB2D8051FB67}" type="sibTrans" cxnId="{319A03D0-256D-4C51-8655-183C611F6F4A}">
      <dgm:prSet/>
      <dgm:spPr/>
      <dgm:t>
        <a:bodyPr/>
        <a:lstStyle/>
        <a:p>
          <a:endParaRPr lang="ru-RU"/>
        </a:p>
      </dgm:t>
    </dgm:pt>
    <dgm:pt modelId="{F4753A3D-ADAC-401B-9735-9DFC6E4129F9}" type="pres">
      <dgm:prSet presAssocID="{2949E17A-ECFA-46DC-BC43-E62B4416880D}" presName="Name0" presStyleCnt="0">
        <dgm:presLayoutVars>
          <dgm:chMax val="7"/>
          <dgm:chPref val="7"/>
          <dgm:dir/>
        </dgm:presLayoutVars>
      </dgm:prSet>
      <dgm:spPr/>
      <dgm:t>
        <a:bodyPr/>
        <a:lstStyle/>
        <a:p>
          <a:endParaRPr lang="ru-RU"/>
        </a:p>
      </dgm:t>
    </dgm:pt>
    <dgm:pt modelId="{397033CE-4A20-44A1-A36F-87A3F425461F}" type="pres">
      <dgm:prSet presAssocID="{2949E17A-ECFA-46DC-BC43-E62B4416880D}" presName="Name1" presStyleCnt="0"/>
      <dgm:spPr/>
    </dgm:pt>
    <dgm:pt modelId="{CE1E3CF0-2E5C-4491-9FC4-34E0EB9CF1A2}" type="pres">
      <dgm:prSet presAssocID="{2949E17A-ECFA-46DC-BC43-E62B4416880D}" presName="cycle" presStyleCnt="0"/>
      <dgm:spPr/>
    </dgm:pt>
    <dgm:pt modelId="{21744C7F-527C-49EC-A7F9-76A090F84704}" type="pres">
      <dgm:prSet presAssocID="{2949E17A-ECFA-46DC-BC43-E62B4416880D}" presName="srcNode" presStyleLbl="node1" presStyleIdx="0" presStyleCnt="5"/>
      <dgm:spPr/>
    </dgm:pt>
    <dgm:pt modelId="{E5439D70-6787-4FF5-8807-52767968F42D}" type="pres">
      <dgm:prSet presAssocID="{2949E17A-ECFA-46DC-BC43-E62B4416880D}" presName="conn" presStyleLbl="parChTrans1D2" presStyleIdx="0" presStyleCnt="1"/>
      <dgm:spPr/>
      <dgm:t>
        <a:bodyPr/>
        <a:lstStyle/>
        <a:p>
          <a:endParaRPr lang="ru-RU"/>
        </a:p>
      </dgm:t>
    </dgm:pt>
    <dgm:pt modelId="{0736B93F-D973-4F36-97B9-253AE222C4E8}" type="pres">
      <dgm:prSet presAssocID="{2949E17A-ECFA-46DC-BC43-E62B4416880D}" presName="extraNode" presStyleLbl="node1" presStyleIdx="0" presStyleCnt="5"/>
      <dgm:spPr/>
    </dgm:pt>
    <dgm:pt modelId="{31DDE051-B449-4E1E-86F3-2F31FCDC503A}" type="pres">
      <dgm:prSet presAssocID="{2949E17A-ECFA-46DC-BC43-E62B4416880D}" presName="dstNode" presStyleLbl="node1" presStyleIdx="0" presStyleCnt="5"/>
      <dgm:spPr/>
    </dgm:pt>
    <dgm:pt modelId="{196154AD-AB95-4BC7-BC79-C2B9E581A05C}" type="pres">
      <dgm:prSet presAssocID="{78013F0C-D1D8-4863-B55C-8CE1FAAEF434}" presName="text_1" presStyleLbl="node1" presStyleIdx="0" presStyleCnt="5" custScaleY="81055">
        <dgm:presLayoutVars>
          <dgm:bulletEnabled val="1"/>
        </dgm:presLayoutVars>
      </dgm:prSet>
      <dgm:spPr/>
      <dgm:t>
        <a:bodyPr/>
        <a:lstStyle/>
        <a:p>
          <a:endParaRPr lang="ru-RU"/>
        </a:p>
      </dgm:t>
    </dgm:pt>
    <dgm:pt modelId="{26BD5A2F-B463-4C9E-8BA5-FBC45B59D637}" type="pres">
      <dgm:prSet presAssocID="{78013F0C-D1D8-4863-B55C-8CE1FAAEF434}" presName="accent_1" presStyleCnt="0"/>
      <dgm:spPr/>
    </dgm:pt>
    <dgm:pt modelId="{0EFD9831-D338-4546-A81A-4422208F5047}" type="pres">
      <dgm:prSet presAssocID="{78013F0C-D1D8-4863-B55C-8CE1FAAEF434}" presName="accentRepeatNode" presStyleLbl="solidFgAcc1" presStyleIdx="0" presStyleCnt="5"/>
      <dgm:spPr>
        <a:blipFill rotWithShape="0">
          <a:blip xmlns:r="http://schemas.openxmlformats.org/officeDocument/2006/relationships" r:embed="rId1"/>
          <a:tile tx="0" ty="0" sx="100000" sy="100000" flip="none" algn="tl"/>
        </a:blipFill>
      </dgm:spPr>
    </dgm:pt>
    <dgm:pt modelId="{C34DD267-FAEB-440E-8DB5-3AE272A23546}" type="pres">
      <dgm:prSet presAssocID="{03DFCB6F-08A4-414F-80FD-7CFC15551DE1}" presName="text_2" presStyleLbl="node1" presStyleIdx="1" presStyleCnt="5" custScaleY="161920">
        <dgm:presLayoutVars>
          <dgm:bulletEnabled val="1"/>
        </dgm:presLayoutVars>
      </dgm:prSet>
      <dgm:spPr/>
      <dgm:t>
        <a:bodyPr/>
        <a:lstStyle/>
        <a:p>
          <a:endParaRPr lang="ru-RU"/>
        </a:p>
      </dgm:t>
    </dgm:pt>
    <dgm:pt modelId="{BB44F306-212E-401C-A08A-6B79D5E30071}" type="pres">
      <dgm:prSet presAssocID="{03DFCB6F-08A4-414F-80FD-7CFC15551DE1}" presName="accent_2" presStyleCnt="0"/>
      <dgm:spPr/>
    </dgm:pt>
    <dgm:pt modelId="{1AD22E3A-1C28-4B74-96AC-3E2B70246788}" type="pres">
      <dgm:prSet presAssocID="{03DFCB6F-08A4-414F-80FD-7CFC15551DE1}" presName="accentRepeatNode" presStyleLbl="solidFgAcc1" presStyleIdx="1" presStyleCnt="5"/>
      <dgm:spPr>
        <a:blipFill rotWithShape="0">
          <a:blip xmlns:r="http://schemas.openxmlformats.org/officeDocument/2006/relationships" r:embed="rId1"/>
          <a:tile tx="0" ty="0" sx="100000" sy="100000" flip="none" algn="tl"/>
        </a:blipFill>
      </dgm:spPr>
    </dgm:pt>
    <dgm:pt modelId="{E2BC02AE-933D-455A-B207-990295A50CD3}" type="pres">
      <dgm:prSet presAssocID="{3E64AF3C-2D44-4682-BAAC-9547D7AA01D4}" presName="text_3" presStyleLbl="node1" presStyleIdx="2" presStyleCnt="5" custScaleY="101376">
        <dgm:presLayoutVars>
          <dgm:bulletEnabled val="1"/>
        </dgm:presLayoutVars>
      </dgm:prSet>
      <dgm:spPr/>
      <dgm:t>
        <a:bodyPr/>
        <a:lstStyle/>
        <a:p>
          <a:endParaRPr lang="ru-RU"/>
        </a:p>
      </dgm:t>
    </dgm:pt>
    <dgm:pt modelId="{4F60D1A4-762F-4A77-8B3A-28AF9549A8C8}" type="pres">
      <dgm:prSet presAssocID="{3E64AF3C-2D44-4682-BAAC-9547D7AA01D4}" presName="accent_3" presStyleCnt="0"/>
      <dgm:spPr/>
    </dgm:pt>
    <dgm:pt modelId="{EB166496-92C8-4979-8916-49E555031145}" type="pres">
      <dgm:prSet presAssocID="{3E64AF3C-2D44-4682-BAAC-9547D7AA01D4}" presName="accentRepeatNode" presStyleLbl="solidFgAcc1" presStyleIdx="2" presStyleCnt="5"/>
      <dgm:spPr>
        <a:blipFill rotWithShape="0">
          <a:blip xmlns:r="http://schemas.openxmlformats.org/officeDocument/2006/relationships" r:embed="rId1"/>
          <a:tile tx="0" ty="0" sx="100000" sy="100000" flip="none" algn="tl"/>
        </a:blipFill>
      </dgm:spPr>
    </dgm:pt>
    <dgm:pt modelId="{D67DBB06-62C4-4101-A721-B235FC7D98FC}" type="pres">
      <dgm:prSet presAssocID="{3260DCF8-94D8-4097-8E1A-AED8DA93DCAD}" presName="text_4" presStyleLbl="node1" presStyleIdx="3" presStyleCnt="5" custScaleX="101056" custScaleY="127570" custLinFactNeighborX="-47" custLinFactNeighborY="-24324">
        <dgm:presLayoutVars>
          <dgm:bulletEnabled val="1"/>
        </dgm:presLayoutVars>
      </dgm:prSet>
      <dgm:spPr/>
      <dgm:t>
        <a:bodyPr/>
        <a:lstStyle/>
        <a:p>
          <a:endParaRPr lang="ru-RU"/>
        </a:p>
      </dgm:t>
    </dgm:pt>
    <dgm:pt modelId="{F3236094-3A55-430B-8C58-9F804A1B33DC}" type="pres">
      <dgm:prSet presAssocID="{3260DCF8-94D8-4097-8E1A-AED8DA93DCAD}" presName="accent_4" presStyleCnt="0"/>
      <dgm:spPr/>
    </dgm:pt>
    <dgm:pt modelId="{427E108B-65FC-4207-903A-9328A832527A}" type="pres">
      <dgm:prSet presAssocID="{3260DCF8-94D8-4097-8E1A-AED8DA93DCAD}" presName="accentRepeatNode" presStyleLbl="solidFgAcc1" presStyleIdx="3" presStyleCnt="5" custLinFactNeighborX="-12487" custLinFactNeighborY="-9440"/>
      <dgm:spPr>
        <a:blipFill rotWithShape="0">
          <a:blip xmlns:r="http://schemas.openxmlformats.org/officeDocument/2006/relationships" r:embed="rId1"/>
          <a:tile tx="0" ty="0" sx="100000" sy="100000" flip="none" algn="tl"/>
        </a:blipFill>
      </dgm:spPr>
    </dgm:pt>
    <dgm:pt modelId="{DE6338E4-A797-447D-964D-2427D2ED7962}" type="pres">
      <dgm:prSet presAssocID="{DE109F12-AFD2-4A4F-86B6-E5657175B6D2}" presName="text_5" presStyleLbl="node1" presStyleIdx="4" presStyleCnt="5" custScaleX="101331" custScaleY="154880">
        <dgm:presLayoutVars>
          <dgm:bulletEnabled val="1"/>
        </dgm:presLayoutVars>
      </dgm:prSet>
      <dgm:spPr/>
      <dgm:t>
        <a:bodyPr/>
        <a:lstStyle/>
        <a:p>
          <a:endParaRPr lang="ru-RU"/>
        </a:p>
      </dgm:t>
    </dgm:pt>
    <dgm:pt modelId="{ABA01EF1-5122-48BF-8749-BB92F2455AC1}" type="pres">
      <dgm:prSet presAssocID="{DE109F12-AFD2-4A4F-86B6-E5657175B6D2}" presName="accent_5" presStyleCnt="0"/>
      <dgm:spPr/>
    </dgm:pt>
    <dgm:pt modelId="{9453C68F-15BE-4C07-9F3A-4B45A79B6125}" type="pres">
      <dgm:prSet presAssocID="{DE109F12-AFD2-4A4F-86B6-E5657175B6D2}" presName="accentRepeatNode" presStyleLbl="solidFgAcc1" presStyleIdx="4" presStyleCnt="5"/>
      <dgm:spPr>
        <a:blipFill rotWithShape="0">
          <a:blip xmlns:r="http://schemas.openxmlformats.org/officeDocument/2006/relationships" r:embed="rId1"/>
          <a:tile tx="0" ty="0" sx="100000" sy="100000" flip="none" algn="tl"/>
        </a:blipFill>
      </dgm:spPr>
    </dgm:pt>
  </dgm:ptLst>
  <dgm:cxnLst>
    <dgm:cxn modelId="{F8753678-C612-429A-88F0-0DBEC139F655}" type="presOf" srcId="{03DFCB6F-08A4-414F-80FD-7CFC15551DE1}" destId="{C34DD267-FAEB-440E-8DB5-3AE272A23546}" srcOrd="0" destOrd="0" presId="urn:microsoft.com/office/officeart/2008/layout/VerticalCurvedList"/>
    <dgm:cxn modelId="{E33BADA7-42D9-44B1-AD93-8732F3E0C203}" srcId="{2949E17A-ECFA-46DC-BC43-E62B4416880D}" destId="{3260DCF8-94D8-4097-8E1A-AED8DA93DCAD}" srcOrd="3" destOrd="0" parTransId="{1909E479-55E3-48FC-A6BE-39568CB394C7}" sibTransId="{4AEA66ED-E523-4F88-8C03-8291AE0DC5D8}"/>
    <dgm:cxn modelId="{3D453847-52F8-4791-BC86-1EE24B52493D}" type="presOf" srcId="{78013F0C-D1D8-4863-B55C-8CE1FAAEF434}" destId="{196154AD-AB95-4BC7-BC79-C2B9E581A05C}" srcOrd="0" destOrd="0" presId="urn:microsoft.com/office/officeart/2008/layout/VerticalCurvedList"/>
    <dgm:cxn modelId="{F2B1C57B-091F-4070-8F11-68D03616FF8B}" type="presOf" srcId="{DE109F12-AFD2-4A4F-86B6-E5657175B6D2}" destId="{DE6338E4-A797-447D-964D-2427D2ED7962}" srcOrd="0" destOrd="0" presId="urn:microsoft.com/office/officeart/2008/layout/VerticalCurvedList"/>
    <dgm:cxn modelId="{2DBB19C2-113A-4517-857B-28E9C0B92BD4}" type="presOf" srcId="{3E64AF3C-2D44-4682-BAAC-9547D7AA01D4}" destId="{E2BC02AE-933D-455A-B207-990295A50CD3}" srcOrd="0" destOrd="0" presId="urn:microsoft.com/office/officeart/2008/layout/VerticalCurvedList"/>
    <dgm:cxn modelId="{BC2A1FAD-B013-4E9F-AB9C-918A16D10409}" srcId="{2949E17A-ECFA-46DC-BC43-E62B4416880D}" destId="{78013F0C-D1D8-4863-B55C-8CE1FAAEF434}" srcOrd="0" destOrd="0" parTransId="{E83A85BE-6BC2-4904-AD84-160E6ABADCC5}" sibTransId="{F5A70420-62A6-4112-A0C7-B913241F7485}"/>
    <dgm:cxn modelId="{7803E38B-94AE-4C5A-ABB1-E0A80B45413E}" srcId="{2949E17A-ECFA-46DC-BC43-E62B4416880D}" destId="{3E64AF3C-2D44-4682-BAAC-9547D7AA01D4}" srcOrd="2" destOrd="0" parTransId="{B42E4ADD-7C2C-40BF-A704-E0B1DBDFC030}" sibTransId="{CDEB95DB-4704-47C9-8062-D966A0C2C955}"/>
    <dgm:cxn modelId="{F7449260-D6D5-4092-9CA6-8148FA5B796D}" type="presOf" srcId="{F5A70420-62A6-4112-A0C7-B913241F7485}" destId="{E5439D70-6787-4FF5-8807-52767968F42D}" srcOrd="0" destOrd="0" presId="urn:microsoft.com/office/officeart/2008/layout/VerticalCurvedList"/>
    <dgm:cxn modelId="{5B617A67-B142-4FEA-9274-17E952428E96}" srcId="{2949E17A-ECFA-46DC-BC43-E62B4416880D}" destId="{03DFCB6F-08A4-414F-80FD-7CFC15551DE1}" srcOrd="1" destOrd="0" parTransId="{0EF9F72D-526C-4D4E-8346-EA4A36532664}" sibTransId="{EA6EC668-712F-42A7-844F-E38A62DC9738}"/>
    <dgm:cxn modelId="{656D15C2-182A-4490-BD06-4257766844FB}" type="presOf" srcId="{2949E17A-ECFA-46DC-BC43-E62B4416880D}" destId="{F4753A3D-ADAC-401B-9735-9DFC6E4129F9}" srcOrd="0" destOrd="0" presId="urn:microsoft.com/office/officeart/2008/layout/VerticalCurvedList"/>
    <dgm:cxn modelId="{319A03D0-256D-4C51-8655-183C611F6F4A}" srcId="{2949E17A-ECFA-46DC-BC43-E62B4416880D}" destId="{DE109F12-AFD2-4A4F-86B6-E5657175B6D2}" srcOrd="4" destOrd="0" parTransId="{4E6706E2-C0D2-462B-9FA5-1D7F7A87A6D6}" sibTransId="{3993A4B7-403C-4EE7-A793-AB2D8051FB67}"/>
    <dgm:cxn modelId="{BE9C3B6C-7D30-4A02-A94D-B56C865C58CA}" type="presOf" srcId="{3260DCF8-94D8-4097-8E1A-AED8DA93DCAD}" destId="{D67DBB06-62C4-4101-A721-B235FC7D98FC}" srcOrd="0" destOrd="0" presId="urn:microsoft.com/office/officeart/2008/layout/VerticalCurvedList"/>
    <dgm:cxn modelId="{ABFF0D31-5DC0-468A-A4A0-2F97D3E54588}" type="presParOf" srcId="{F4753A3D-ADAC-401B-9735-9DFC6E4129F9}" destId="{397033CE-4A20-44A1-A36F-87A3F425461F}" srcOrd="0" destOrd="0" presId="urn:microsoft.com/office/officeart/2008/layout/VerticalCurvedList"/>
    <dgm:cxn modelId="{B64A6182-F31E-4E80-BEBC-5DB7FA9FF942}" type="presParOf" srcId="{397033CE-4A20-44A1-A36F-87A3F425461F}" destId="{CE1E3CF0-2E5C-4491-9FC4-34E0EB9CF1A2}" srcOrd="0" destOrd="0" presId="urn:microsoft.com/office/officeart/2008/layout/VerticalCurvedList"/>
    <dgm:cxn modelId="{447DDD19-25BB-4674-A4C5-4DB5BCF82E24}" type="presParOf" srcId="{CE1E3CF0-2E5C-4491-9FC4-34E0EB9CF1A2}" destId="{21744C7F-527C-49EC-A7F9-76A090F84704}" srcOrd="0" destOrd="0" presId="urn:microsoft.com/office/officeart/2008/layout/VerticalCurvedList"/>
    <dgm:cxn modelId="{36E5D0F8-0FD3-4F16-88DF-A251BB7DD11C}" type="presParOf" srcId="{CE1E3CF0-2E5C-4491-9FC4-34E0EB9CF1A2}" destId="{E5439D70-6787-4FF5-8807-52767968F42D}" srcOrd="1" destOrd="0" presId="urn:microsoft.com/office/officeart/2008/layout/VerticalCurvedList"/>
    <dgm:cxn modelId="{97882A49-96C0-4287-A7CF-A991ADDDCC74}" type="presParOf" srcId="{CE1E3CF0-2E5C-4491-9FC4-34E0EB9CF1A2}" destId="{0736B93F-D973-4F36-97B9-253AE222C4E8}" srcOrd="2" destOrd="0" presId="urn:microsoft.com/office/officeart/2008/layout/VerticalCurvedList"/>
    <dgm:cxn modelId="{E9A1D4E7-BC74-436C-9C75-B15F7A7B36E6}" type="presParOf" srcId="{CE1E3CF0-2E5C-4491-9FC4-34E0EB9CF1A2}" destId="{31DDE051-B449-4E1E-86F3-2F31FCDC503A}" srcOrd="3" destOrd="0" presId="urn:microsoft.com/office/officeart/2008/layout/VerticalCurvedList"/>
    <dgm:cxn modelId="{BEF4106C-5653-467C-8E27-5DDD38AE1883}" type="presParOf" srcId="{397033CE-4A20-44A1-A36F-87A3F425461F}" destId="{196154AD-AB95-4BC7-BC79-C2B9E581A05C}" srcOrd="1" destOrd="0" presId="urn:microsoft.com/office/officeart/2008/layout/VerticalCurvedList"/>
    <dgm:cxn modelId="{B3961F65-FCA6-46FB-81F8-DE844077B17A}" type="presParOf" srcId="{397033CE-4A20-44A1-A36F-87A3F425461F}" destId="{26BD5A2F-B463-4C9E-8BA5-FBC45B59D637}" srcOrd="2" destOrd="0" presId="urn:microsoft.com/office/officeart/2008/layout/VerticalCurvedList"/>
    <dgm:cxn modelId="{DFD74E3B-F594-40A1-9B06-0161A68B7DAC}" type="presParOf" srcId="{26BD5A2F-B463-4C9E-8BA5-FBC45B59D637}" destId="{0EFD9831-D338-4546-A81A-4422208F5047}" srcOrd="0" destOrd="0" presId="urn:microsoft.com/office/officeart/2008/layout/VerticalCurvedList"/>
    <dgm:cxn modelId="{DFB43D48-033C-432E-989B-0582D3F0F07A}" type="presParOf" srcId="{397033CE-4A20-44A1-A36F-87A3F425461F}" destId="{C34DD267-FAEB-440E-8DB5-3AE272A23546}" srcOrd="3" destOrd="0" presId="urn:microsoft.com/office/officeart/2008/layout/VerticalCurvedList"/>
    <dgm:cxn modelId="{61850F43-6754-4872-B1F0-E088F38B077B}" type="presParOf" srcId="{397033CE-4A20-44A1-A36F-87A3F425461F}" destId="{BB44F306-212E-401C-A08A-6B79D5E30071}" srcOrd="4" destOrd="0" presId="urn:microsoft.com/office/officeart/2008/layout/VerticalCurvedList"/>
    <dgm:cxn modelId="{72672C87-9538-4504-991C-644B825E10A9}" type="presParOf" srcId="{BB44F306-212E-401C-A08A-6B79D5E30071}" destId="{1AD22E3A-1C28-4B74-96AC-3E2B70246788}" srcOrd="0" destOrd="0" presId="urn:microsoft.com/office/officeart/2008/layout/VerticalCurvedList"/>
    <dgm:cxn modelId="{3445E0A5-626A-4ABC-8A0C-441364C16E7F}" type="presParOf" srcId="{397033CE-4A20-44A1-A36F-87A3F425461F}" destId="{E2BC02AE-933D-455A-B207-990295A50CD3}" srcOrd="5" destOrd="0" presId="urn:microsoft.com/office/officeart/2008/layout/VerticalCurvedList"/>
    <dgm:cxn modelId="{B9110B3D-4D61-4217-9900-301C5E09962A}" type="presParOf" srcId="{397033CE-4A20-44A1-A36F-87A3F425461F}" destId="{4F60D1A4-762F-4A77-8B3A-28AF9549A8C8}" srcOrd="6" destOrd="0" presId="urn:microsoft.com/office/officeart/2008/layout/VerticalCurvedList"/>
    <dgm:cxn modelId="{A662F879-E7E3-4194-A5AD-41E125D1DA4A}" type="presParOf" srcId="{4F60D1A4-762F-4A77-8B3A-28AF9549A8C8}" destId="{EB166496-92C8-4979-8916-49E555031145}" srcOrd="0" destOrd="0" presId="urn:microsoft.com/office/officeart/2008/layout/VerticalCurvedList"/>
    <dgm:cxn modelId="{4B791A7A-B05A-4769-A217-3A0CB998137D}" type="presParOf" srcId="{397033CE-4A20-44A1-A36F-87A3F425461F}" destId="{D67DBB06-62C4-4101-A721-B235FC7D98FC}" srcOrd="7" destOrd="0" presId="urn:microsoft.com/office/officeart/2008/layout/VerticalCurvedList"/>
    <dgm:cxn modelId="{7E89EBCC-5C29-4A89-833F-0FD9495B0F72}" type="presParOf" srcId="{397033CE-4A20-44A1-A36F-87A3F425461F}" destId="{F3236094-3A55-430B-8C58-9F804A1B33DC}" srcOrd="8" destOrd="0" presId="urn:microsoft.com/office/officeart/2008/layout/VerticalCurvedList"/>
    <dgm:cxn modelId="{AF678B75-D183-4150-9232-4F9BA41FCA81}" type="presParOf" srcId="{F3236094-3A55-430B-8C58-9F804A1B33DC}" destId="{427E108B-65FC-4207-903A-9328A832527A}" srcOrd="0" destOrd="0" presId="urn:microsoft.com/office/officeart/2008/layout/VerticalCurvedList"/>
    <dgm:cxn modelId="{8015E450-0C72-41C0-861C-9EEBF002658D}" type="presParOf" srcId="{397033CE-4A20-44A1-A36F-87A3F425461F}" destId="{DE6338E4-A797-447D-964D-2427D2ED7962}" srcOrd="9" destOrd="0" presId="urn:microsoft.com/office/officeart/2008/layout/VerticalCurvedList"/>
    <dgm:cxn modelId="{DCB55EE3-9883-4BD5-B37F-31DD9F6407A1}" type="presParOf" srcId="{397033CE-4A20-44A1-A36F-87A3F425461F}" destId="{ABA01EF1-5122-48BF-8749-BB92F2455AC1}" srcOrd="10" destOrd="0" presId="urn:microsoft.com/office/officeart/2008/layout/VerticalCurvedList"/>
    <dgm:cxn modelId="{B58C03F0-3D1F-4A96-B854-00C58BFF310B}" type="presParOf" srcId="{ABA01EF1-5122-48BF-8749-BB92F2455AC1}" destId="{9453C68F-15BE-4C07-9F3A-4B45A79B61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072787EF-8253-4CB5-980F-7A5C26AF2478}">
      <dgm:prSet/>
      <dgm:spPr>
        <a:solidFill>
          <a:schemeClr val="accent6">
            <a:lumMod val="60000"/>
            <a:lumOff val="40000"/>
            <a:alpha val="90000"/>
          </a:schemeClr>
        </a:solidFill>
      </dgm:spPr>
      <dgm:t>
        <a:bodyPr/>
        <a:lstStyle/>
        <a:p>
          <a:r>
            <a:rPr lang="ru-RU"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структурных подразделений </a:t>
          </a:r>
          <a:endParaRPr lang="ru-RU" b="1"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7C9C1877-25FB-4FEA-B22D-26E8B9B3901C}">
      <dgm:prSet custT="1"/>
      <dgm:spPr>
        <a:solidFill>
          <a:schemeClr val="accent3">
            <a:lumMod val="60000"/>
            <a:lumOff val="4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осуществления внутреннего контроля</a:t>
          </a:r>
          <a:endParaRPr lang="ru-RU" sz="2400" dirty="0"/>
        </a:p>
      </dgm:t>
    </dgm:pt>
    <dgm:pt modelId="{C57D12B1-36B5-48DA-8503-E2ABE1D0DA71}" type="parTrans" cxnId="{4F8C082C-6115-46EF-AC5F-A931379AE1B5}">
      <dgm:prSet/>
      <dgm:spPr/>
      <dgm:t>
        <a:bodyPr/>
        <a:lstStyle/>
        <a:p>
          <a:endParaRPr lang="ru-RU"/>
        </a:p>
      </dgm:t>
    </dgm:pt>
    <dgm:pt modelId="{8129D914-E633-40F7-9B67-8783861532D8}" type="sibTrans" cxnId="{4F8C082C-6115-46EF-AC5F-A931379AE1B5}">
      <dgm:prSet/>
      <dgm:spPr/>
      <dgm:t>
        <a:bodyPr/>
        <a:lstStyle/>
        <a:p>
          <a:endParaRPr lang="ru-RU"/>
        </a:p>
      </dgm:t>
    </dgm:pt>
    <dgm:pt modelId="{1574EC0F-F5B5-4E3A-B4E6-3AF087B369DF}">
      <dgm:prSet custT="1"/>
      <dgm:spPr>
        <a:solidFill>
          <a:srgbClr val="CCFFFF">
            <a:alpha val="90000"/>
          </a:srgbClr>
        </a:solidFill>
      </dgm:spPr>
      <dgm:t>
        <a:bodyPr/>
        <a:lstStyle/>
        <a:p>
          <a:r>
            <a:rPr lang="ru-RU" sz="28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 и технологии обработки учетной информации</a:t>
          </a:r>
          <a:endParaRPr lang="ru-RU" sz="2800" dirty="0">
            <a:solidFill>
              <a:schemeClr val="tx1"/>
            </a:solidFill>
          </a:endParaRPr>
        </a:p>
      </dgm:t>
    </dgm:pt>
    <dgm:pt modelId="{2CFA8BD2-35C3-411B-871A-60059E6844AF}" type="sibTrans" cxnId="{1B8EB08B-3880-4000-9CB8-576EA6FF543F}">
      <dgm:prSet/>
      <dgm:spPr/>
      <dgm:t>
        <a:bodyPr/>
        <a:lstStyle/>
        <a:p>
          <a:endParaRPr lang="ru-RU"/>
        </a:p>
      </dgm:t>
    </dgm:pt>
    <dgm:pt modelId="{D48D32EC-7B46-4357-8925-D2C72270B100}" type="parTrans" cxnId="{1B8EB08B-3880-4000-9CB8-576EA6FF543F}">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Формы первичных документов (не предусмотренные законодательством РФ)</a:t>
          </a:r>
        </a:p>
        <a:p>
          <a:endParaRPr lang="ru-RU" sz="2400" dirty="0"/>
        </a:p>
      </dgm:t>
    </dgm:pt>
    <dgm:pt modelId="{E619F6C1-77F9-4D51-8618-DCE9CCD7D38D}" type="sibTrans" cxnId="{CBBE12DB-84B1-42AA-AE2A-6C929F0B36BE}">
      <dgm:prSet/>
      <dgm:spPr/>
      <dgm:t>
        <a:bodyPr/>
        <a:lstStyle/>
        <a:p>
          <a:endParaRPr lang="ru-RU"/>
        </a:p>
      </dgm:t>
    </dgm:pt>
    <dgm:pt modelId="{F75AA640-5817-4C6E-833F-F0559BF51C78}" type="parTrans" cxnId="{CBBE12DB-84B1-42AA-AE2A-6C929F0B36BE}">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4" custScaleX="187005" custScaleY="186981" custLinFactY="-43903" custLinFactNeighborX="-12192" custLinFactNeighborY="-100000">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571A9A89-B4F2-4276-A395-59E2C8217E60}" type="pres">
      <dgm:prSet presAssocID="{1574EC0F-F5B5-4E3A-B4E6-3AF087B369DF}" presName="aNode" presStyleLbl="fgAcc1" presStyleIdx="1" presStyleCnt="4" custScaleX="221897" custScaleY="159777" custLinFactNeighborX="-10969" custLinFactNeighborY="58596">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D748E9DB-922B-4DD1-B6F2-5596069D0DAA}" type="pres">
      <dgm:prSet presAssocID="{072787EF-8253-4CB5-980F-7A5C26AF2478}" presName="aNode" presStyleLbl="fgAcc1" presStyleIdx="2" presStyleCnt="4" custScaleX="262641" custScaleY="160450" custLinFactY="168369" custLinFactNeighborX="-4877" custLinFactNeighborY="2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 modelId="{C47603D0-F003-4275-8C7B-C698B7ADA26A}" type="pres">
      <dgm:prSet presAssocID="{7C9C1877-25FB-4FEA-B22D-26E8B9B3901C}" presName="aNode" presStyleLbl="fgAcc1" presStyleIdx="3" presStyleCnt="4" custScaleX="237216" custLinFactY="-88992" custLinFactNeighborX="-13392" custLinFactNeighborY="-100000">
        <dgm:presLayoutVars>
          <dgm:bulletEnabled val="1"/>
        </dgm:presLayoutVars>
      </dgm:prSet>
      <dgm:spPr/>
      <dgm:t>
        <a:bodyPr/>
        <a:lstStyle/>
        <a:p>
          <a:endParaRPr lang="ru-RU"/>
        </a:p>
      </dgm:t>
    </dgm:pt>
    <dgm:pt modelId="{A3F1BC37-DC70-48C8-BD3D-08177AA7BF45}" type="pres">
      <dgm:prSet presAssocID="{7C9C1877-25FB-4FEA-B22D-26E8B9B3901C}" presName="aSpace" presStyleCnt="0"/>
      <dgm:spPr/>
    </dgm:pt>
  </dgm:ptLst>
  <dgm:cxnLst>
    <dgm:cxn modelId="{CBBE12DB-84B1-42AA-AE2A-6C929F0B36BE}" srcId="{0C802744-33EF-4840-85A4-6D129F65FBFF}" destId="{8210783E-DFB5-4585-A29E-E6C12B48F563}" srcOrd="0" destOrd="0" parTransId="{F75AA640-5817-4C6E-833F-F0559BF51C78}" sibTransId="{E619F6C1-77F9-4D51-8618-DCE9CCD7D38D}"/>
    <dgm:cxn modelId="{1B8EB08B-3880-4000-9CB8-576EA6FF543F}" srcId="{0C802744-33EF-4840-85A4-6D129F65FBFF}" destId="{1574EC0F-F5B5-4E3A-B4E6-3AF087B369DF}" srcOrd="1" destOrd="0" parTransId="{D48D32EC-7B46-4357-8925-D2C72270B100}" sibTransId="{2CFA8BD2-35C3-411B-871A-60059E6844AF}"/>
    <dgm:cxn modelId="{F430DB40-DA80-45FC-9A99-53192BB3DEC4}" type="presOf" srcId="{0C802744-33EF-4840-85A4-6D129F65FBFF}" destId="{C50FA44A-5C4F-48CE-A36F-E4CD7B3AE775}" srcOrd="0" destOrd="0" presId="urn:microsoft.com/office/officeart/2005/8/layout/pyramid2"/>
    <dgm:cxn modelId="{AFC6E25E-995B-4C25-A948-6031561EFE2F}" type="presOf" srcId="{072787EF-8253-4CB5-980F-7A5C26AF2478}" destId="{D748E9DB-922B-4DD1-B6F2-5596069D0DAA}" srcOrd="0" destOrd="0" presId="urn:microsoft.com/office/officeart/2005/8/layout/pyramid2"/>
    <dgm:cxn modelId="{4799ED4A-A6E4-4477-8C7D-35E5629FA5BB}" srcId="{0C802744-33EF-4840-85A4-6D129F65FBFF}" destId="{072787EF-8253-4CB5-980F-7A5C26AF2478}" srcOrd="2" destOrd="0" parTransId="{165C9ADC-E550-4515-8419-0D7E9B11B87B}" sibTransId="{E044EA2A-B427-45AD-A67D-E0176C14FD81}"/>
    <dgm:cxn modelId="{1455EA6A-F12B-42AD-83A6-4A6EA744FFDD}" type="presOf" srcId="{1574EC0F-F5B5-4E3A-B4E6-3AF087B369DF}" destId="{571A9A89-B4F2-4276-A395-59E2C8217E60}" srcOrd="0" destOrd="0" presId="urn:microsoft.com/office/officeart/2005/8/layout/pyramid2"/>
    <dgm:cxn modelId="{DC605927-D39F-4241-A7C3-BA75A861837D}" type="presOf" srcId="{7C9C1877-25FB-4FEA-B22D-26E8B9B3901C}" destId="{C47603D0-F003-4275-8C7B-C698B7ADA26A}" srcOrd="0" destOrd="0" presId="urn:microsoft.com/office/officeart/2005/8/layout/pyramid2"/>
    <dgm:cxn modelId="{9DD63BA8-4ACF-4FFB-BD62-233214A7C0D9}" type="presOf" srcId="{8210783E-DFB5-4585-A29E-E6C12B48F563}" destId="{A429878E-92BA-4FF7-8C1F-97375EE4BFBD}" srcOrd="0" destOrd="0" presId="urn:microsoft.com/office/officeart/2005/8/layout/pyramid2"/>
    <dgm:cxn modelId="{4F8C082C-6115-46EF-AC5F-A931379AE1B5}" srcId="{0C802744-33EF-4840-85A4-6D129F65FBFF}" destId="{7C9C1877-25FB-4FEA-B22D-26E8B9B3901C}" srcOrd="3" destOrd="0" parTransId="{C57D12B1-36B5-48DA-8503-E2ABE1D0DA71}" sibTransId="{8129D914-E633-40F7-9B67-8783861532D8}"/>
    <dgm:cxn modelId="{3E994334-9A4C-480E-A643-F8CB28B88A4C}" type="presParOf" srcId="{C50FA44A-5C4F-48CE-A36F-E4CD7B3AE775}" destId="{DC743CF2-F1A0-4A85-8D76-95929FD35AE4}" srcOrd="0" destOrd="0" presId="urn:microsoft.com/office/officeart/2005/8/layout/pyramid2"/>
    <dgm:cxn modelId="{1226642F-7471-4559-B7A8-64ACCE7AB16D}" type="presParOf" srcId="{C50FA44A-5C4F-48CE-A36F-E4CD7B3AE775}" destId="{5225D3DD-F5DA-4AA0-B5DE-F3BF99E5E730}" srcOrd="1" destOrd="0" presId="urn:microsoft.com/office/officeart/2005/8/layout/pyramid2"/>
    <dgm:cxn modelId="{BCC20B8C-3641-4864-88A0-37317F07A2B9}" type="presParOf" srcId="{5225D3DD-F5DA-4AA0-B5DE-F3BF99E5E730}" destId="{A429878E-92BA-4FF7-8C1F-97375EE4BFBD}" srcOrd="0" destOrd="0" presId="urn:microsoft.com/office/officeart/2005/8/layout/pyramid2"/>
    <dgm:cxn modelId="{CAAC2C88-0D8B-40CE-BA38-3EB82E8FBCC6}" type="presParOf" srcId="{5225D3DD-F5DA-4AA0-B5DE-F3BF99E5E730}" destId="{5CD29859-27FF-4844-8403-BBF1BDC7CFCA}" srcOrd="1" destOrd="0" presId="urn:microsoft.com/office/officeart/2005/8/layout/pyramid2"/>
    <dgm:cxn modelId="{F8E8BC47-19A3-4D56-8A33-27816D267918}" type="presParOf" srcId="{5225D3DD-F5DA-4AA0-B5DE-F3BF99E5E730}" destId="{571A9A89-B4F2-4276-A395-59E2C8217E60}" srcOrd="2" destOrd="0" presId="urn:microsoft.com/office/officeart/2005/8/layout/pyramid2"/>
    <dgm:cxn modelId="{C8CE79F5-62FA-4EEC-A7A3-66BD1841930A}" type="presParOf" srcId="{5225D3DD-F5DA-4AA0-B5DE-F3BF99E5E730}" destId="{A03798EB-FA2A-42A0-AE8D-296FB0D6EB9B}" srcOrd="3" destOrd="0" presId="urn:microsoft.com/office/officeart/2005/8/layout/pyramid2"/>
    <dgm:cxn modelId="{71E2BAC3-BF1B-44A1-9640-91B4583F1A17}" type="presParOf" srcId="{5225D3DD-F5DA-4AA0-B5DE-F3BF99E5E730}" destId="{D748E9DB-922B-4DD1-B6F2-5596069D0DAA}" srcOrd="4" destOrd="0" presId="urn:microsoft.com/office/officeart/2005/8/layout/pyramid2"/>
    <dgm:cxn modelId="{190F7651-AACF-4A8F-90C6-5D018F34F83E}" type="presParOf" srcId="{5225D3DD-F5DA-4AA0-B5DE-F3BF99E5E730}" destId="{C2D75345-F14D-4544-ADD3-075AEAA72A95}" srcOrd="5" destOrd="0" presId="urn:microsoft.com/office/officeart/2005/8/layout/pyramid2"/>
    <dgm:cxn modelId="{F0066AE3-DD17-4582-A5F7-27EF2E6D5348}" type="presParOf" srcId="{5225D3DD-F5DA-4AA0-B5DE-F3BF99E5E730}" destId="{C47603D0-F003-4275-8C7B-C698B7ADA26A}" srcOrd="6" destOrd="0" presId="urn:microsoft.com/office/officeart/2005/8/layout/pyramid2"/>
    <dgm:cxn modelId="{74A80959-92BA-474F-AB0B-2BBB60ACDB32}" type="presParOf" srcId="{5225D3DD-F5DA-4AA0-B5DE-F3BF99E5E730}" destId="{A3F1BC37-DC70-48C8-BD3D-08177AA7BF4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072787EF-8253-4CB5-980F-7A5C26AF2478}">
      <dgm:prSet/>
      <dgm:spPr>
        <a:solidFill>
          <a:schemeClr val="accent6">
            <a:lumMod val="60000"/>
            <a:lumOff val="40000"/>
            <a:alpha val="90000"/>
          </a:schemeClr>
        </a:solidFill>
      </dgm:spPr>
      <dgm:t>
        <a:bodyPr/>
        <a:lstStyle/>
        <a:p>
          <a:endParaRPr lang="ru-RU" b="1"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r>
            <a:rPr lang="ru-RU" sz="2400" dirty="0" smtClean="0">
              <a:solidFill>
                <a:srgbClr val="000000"/>
              </a:solidFill>
              <a:effectLst/>
              <a:latin typeface="Times New Roman" panose="02020603050405020304" pitchFamily="18" charset="0"/>
              <a:ea typeface="Times New Roman" panose="02020603050405020304" pitchFamily="18" charset="0"/>
            </a:rPr>
            <a:t>порядок признания в бухгалтерском учете и раскрытия в бухгалтерской (финансовой) отчетности событий после отчетной</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endParaRPr lang="ru-RU" sz="2400" dirty="0"/>
        </a:p>
      </dgm:t>
    </dgm:pt>
    <dgm:pt modelId="{E619F6C1-77F9-4D51-8618-DCE9CCD7D38D}" type="sibTrans" cxnId="{CBBE12DB-84B1-42AA-AE2A-6C929F0B36BE}">
      <dgm:prSet/>
      <dgm:spPr/>
      <dgm:t>
        <a:bodyPr/>
        <a:lstStyle/>
        <a:p>
          <a:endParaRPr lang="ru-RU"/>
        </a:p>
      </dgm:t>
    </dgm:pt>
    <dgm:pt modelId="{F75AA640-5817-4C6E-833F-F0559BF51C78}" type="parTrans" cxnId="{CBBE12DB-84B1-42AA-AE2A-6C929F0B36BE}">
      <dgm:prSet/>
      <dgm:spPr/>
      <dgm:t>
        <a:bodyPr/>
        <a:lstStyle/>
        <a:p>
          <a:endParaRPr lang="ru-RU"/>
        </a:p>
      </dgm:t>
    </dgm:pt>
    <dgm:pt modelId="{99A09384-9C95-4705-A14A-C6CC2C67E38F}">
      <dgm:prSet custT="1"/>
      <dgm:spPr>
        <a:solidFill>
          <a:srgbClr val="CCFFFF">
            <a:alpha val="90000"/>
          </a:srgbClr>
        </a:solidFill>
      </dgm:spPr>
      <dgm:t>
        <a:bodyPr/>
        <a:lstStyle/>
        <a:p>
          <a:r>
            <a:rPr lang="ru-RU" sz="24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лиц, ответственных за оформление фактов хозяйственной жизни, по предоставлению первичных учетных документов для ведения бухгалтерского учета</a:t>
          </a:r>
          <a:endParaRPr lang="ru-RU" sz="2400" b="1" dirty="0">
            <a:solidFill>
              <a:schemeClr val="tx1"/>
            </a:solidFill>
          </a:endParaRPr>
        </a:p>
      </dgm:t>
    </dgm:pt>
    <dgm:pt modelId="{73B83D29-9D20-472A-8F56-A2F9ACDC19A0}" type="parTrans" cxnId="{B26B22CF-F725-4630-ACF6-8B72462489B2}">
      <dgm:prSet/>
      <dgm:spPr/>
      <dgm:t>
        <a:bodyPr/>
        <a:lstStyle/>
        <a:p>
          <a:endParaRPr lang="ru-RU"/>
        </a:p>
      </dgm:t>
    </dgm:pt>
    <dgm:pt modelId="{3BC10395-BB58-4412-BED5-663FF42354F6}" type="sibTrans" cxnId="{B26B22CF-F725-4630-ACF6-8B72462489B2}">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3" custScaleX="277992" custScaleY="186981" custLinFactY="200000" custLinFactNeighborX="-2438" custLinFactNeighborY="218513">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DC50CA3C-A2BF-4EA1-9116-6006CABA70D9}" type="pres">
      <dgm:prSet presAssocID="{99A09384-9C95-4705-A14A-C6CC2C67E38F}" presName="aNode" presStyleLbl="fgAcc1" presStyleIdx="1" presStyleCnt="3" custScaleX="265779" custScaleY="218083" custLinFactY="-200000" custLinFactNeighborX="-8545" custLinFactNeighborY="-280305">
        <dgm:presLayoutVars>
          <dgm:bulletEnabled val="1"/>
        </dgm:presLayoutVars>
      </dgm:prSet>
      <dgm:spPr/>
      <dgm:t>
        <a:bodyPr/>
        <a:lstStyle/>
        <a:p>
          <a:endParaRPr lang="ru-RU"/>
        </a:p>
      </dgm:t>
    </dgm:pt>
    <dgm:pt modelId="{A07428B8-F500-4D75-812E-A3A7D95C872F}" type="pres">
      <dgm:prSet presAssocID="{99A09384-9C95-4705-A14A-C6CC2C67E38F}" presName="aSpace" presStyleCnt="0"/>
      <dgm:spPr/>
    </dgm:pt>
    <dgm:pt modelId="{D748E9DB-922B-4DD1-B6F2-5596069D0DAA}" type="pres">
      <dgm:prSet presAssocID="{072787EF-8253-4CB5-980F-7A5C26AF2478}" presName="aNode" presStyleLbl="fgAcc1" presStyleIdx="2" presStyleCnt="3" custScaleX="286329" custScaleY="160450" custLinFactY="30451" custLinFactNeighborX="-19851" custLinFactNeighborY="1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Lst>
  <dgm:cxnLst>
    <dgm:cxn modelId="{CBBE12DB-84B1-42AA-AE2A-6C929F0B36BE}" srcId="{0C802744-33EF-4840-85A4-6D129F65FBFF}" destId="{8210783E-DFB5-4585-A29E-E6C12B48F563}" srcOrd="0" destOrd="0" parTransId="{F75AA640-5817-4C6E-833F-F0559BF51C78}" sibTransId="{E619F6C1-77F9-4D51-8618-DCE9CCD7D38D}"/>
    <dgm:cxn modelId="{B26B22CF-F725-4630-ACF6-8B72462489B2}" srcId="{0C802744-33EF-4840-85A4-6D129F65FBFF}" destId="{99A09384-9C95-4705-A14A-C6CC2C67E38F}" srcOrd="1" destOrd="0" parTransId="{73B83D29-9D20-472A-8F56-A2F9ACDC19A0}" sibTransId="{3BC10395-BB58-4412-BED5-663FF42354F6}"/>
    <dgm:cxn modelId="{49C23829-DCB0-47FA-BDA4-70CD0EA3C874}" type="presOf" srcId="{99A09384-9C95-4705-A14A-C6CC2C67E38F}" destId="{DC50CA3C-A2BF-4EA1-9116-6006CABA70D9}" srcOrd="0" destOrd="0" presId="urn:microsoft.com/office/officeart/2005/8/layout/pyramid2"/>
    <dgm:cxn modelId="{E11D3CE0-EB63-4A24-B280-3430EC01A24F}" type="presOf" srcId="{072787EF-8253-4CB5-980F-7A5C26AF2478}" destId="{D748E9DB-922B-4DD1-B6F2-5596069D0DAA}" srcOrd="0" destOrd="0" presId="urn:microsoft.com/office/officeart/2005/8/layout/pyramid2"/>
    <dgm:cxn modelId="{4799ED4A-A6E4-4477-8C7D-35E5629FA5BB}" srcId="{0C802744-33EF-4840-85A4-6D129F65FBFF}" destId="{072787EF-8253-4CB5-980F-7A5C26AF2478}" srcOrd="2" destOrd="0" parTransId="{165C9ADC-E550-4515-8419-0D7E9B11B87B}" sibTransId="{E044EA2A-B427-45AD-A67D-E0176C14FD81}"/>
    <dgm:cxn modelId="{0DB89F64-BF4F-4394-96AA-21DFD96C112C}" type="presOf" srcId="{0C802744-33EF-4840-85A4-6D129F65FBFF}" destId="{C50FA44A-5C4F-48CE-A36F-E4CD7B3AE775}" srcOrd="0" destOrd="0" presId="urn:microsoft.com/office/officeart/2005/8/layout/pyramid2"/>
    <dgm:cxn modelId="{3E154B57-5FDF-41A1-BA98-C8D4ACB8B8CD}" type="presOf" srcId="{8210783E-DFB5-4585-A29E-E6C12B48F563}" destId="{A429878E-92BA-4FF7-8C1F-97375EE4BFBD}" srcOrd="0" destOrd="0" presId="urn:microsoft.com/office/officeart/2005/8/layout/pyramid2"/>
    <dgm:cxn modelId="{23AFBA97-106C-4375-9C67-8FF19DFEE08B}" type="presParOf" srcId="{C50FA44A-5C4F-48CE-A36F-E4CD7B3AE775}" destId="{DC743CF2-F1A0-4A85-8D76-95929FD35AE4}" srcOrd="0" destOrd="0" presId="urn:microsoft.com/office/officeart/2005/8/layout/pyramid2"/>
    <dgm:cxn modelId="{42C64DF1-A55A-4E2F-B258-313974C80349}" type="presParOf" srcId="{C50FA44A-5C4F-48CE-A36F-E4CD7B3AE775}" destId="{5225D3DD-F5DA-4AA0-B5DE-F3BF99E5E730}" srcOrd="1" destOrd="0" presId="urn:microsoft.com/office/officeart/2005/8/layout/pyramid2"/>
    <dgm:cxn modelId="{8787A51E-E92D-474C-8FC5-C796A5874621}" type="presParOf" srcId="{5225D3DD-F5DA-4AA0-B5DE-F3BF99E5E730}" destId="{A429878E-92BA-4FF7-8C1F-97375EE4BFBD}" srcOrd="0" destOrd="0" presId="urn:microsoft.com/office/officeart/2005/8/layout/pyramid2"/>
    <dgm:cxn modelId="{03B3457E-6A6F-4A2D-B74D-63A1A0C89FE7}" type="presParOf" srcId="{5225D3DD-F5DA-4AA0-B5DE-F3BF99E5E730}" destId="{5CD29859-27FF-4844-8403-BBF1BDC7CFCA}" srcOrd="1" destOrd="0" presId="urn:microsoft.com/office/officeart/2005/8/layout/pyramid2"/>
    <dgm:cxn modelId="{647B82D6-2CF1-4070-AED0-38487700D2E6}" type="presParOf" srcId="{5225D3DD-F5DA-4AA0-B5DE-F3BF99E5E730}" destId="{DC50CA3C-A2BF-4EA1-9116-6006CABA70D9}" srcOrd="2" destOrd="0" presId="urn:microsoft.com/office/officeart/2005/8/layout/pyramid2"/>
    <dgm:cxn modelId="{9975792A-DADC-45AD-8605-903DC9509721}" type="presParOf" srcId="{5225D3DD-F5DA-4AA0-B5DE-F3BF99E5E730}" destId="{A07428B8-F500-4D75-812E-A3A7D95C872F}" srcOrd="3" destOrd="0" presId="urn:microsoft.com/office/officeart/2005/8/layout/pyramid2"/>
    <dgm:cxn modelId="{CF5BD39F-F123-46D2-92CD-2F1BB3225BA9}" type="presParOf" srcId="{5225D3DD-F5DA-4AA0-B5DE-F3BF99E5E730}" destId="{D748E9DB-922B-4DD1-B6F2-5596069D0DAA}" srcOrd="4" destOrd="0" presId="urn:microsoft.com/office/officeart/2005/8/layout/pyramid2"/>
    <dgm:cxn modelId="{AC872868-89BB-443A-A5A5-B85B2C6F892A}" type="presParOf" srcId="{5225D3DD-F5DA-4AA0-B5DE-F3BF99E5E730}" destId="{C2D75345-F14D-4544-ADD3-075AEAA72A9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072787EF-8253-4CB5-980F-7A5C26AF2478}">
      <dgm:prSet custT="1"/>
      <dgm:spPr>
        <a:solidFill>
          <a:schemeClr val="accent6">
            <a:lumMod val="60000"/>
            <a:lumOff val="40000"/>
            <a:alpha val="90000"/>
          </a:schemeClr>
        </a:solidFill>
      </dgm:spPr>
      <dgm:t>
        <a:bodyPr/>
        <a:lstStyle/>
        <a:p>
          <a:r>
            <a:rPr lang="ru-RU" sz="3200" b="1" dirty="0" smtClean="0">
              <a:solidFill>
                <a:schemeClr val="tx1"/>
              </a:solidFill>
            </a:rPr>
            <a:t>Методы начисления </a:t>
          </a:r>
          <a:r>
            <a:rPr lang="ru-RU" sz="3200" b="0" dirty="0" smtClean="0">
              <a:solidFill>
                <a:schemeClr val="tx1"/>
              </a:solidFill>
            </a:rPr>
            <a:t>амортизации</a:t>
          </a:r>
          <a:endParaRPr lang="ru-RU" sz="3200" b="0"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19919" custLinFactNeighborY="-1041"/>
      <dgm:spPr/>
    </dgm:pt>
    <dgm:pt modelId="{5225D3DD-F5DA-4AA0-B5DE-F3BF99E5E730}" type="pres">
      <dgm:prSet presAssocID="{0C802744-33EF-4840-85A4-6D129F65FBFF}" presName="theList" presStyleCnt="0"/>
      <dgm:spPr/>
    </dgm:pt>
    <dgm:pt modelId="{C5A9CA1C-C156-46A7-B1F0-9C0BADB279EC}" type="pres">
      <dgm:prSet presAssocID="{51D4F0CD-DE37-4248-B0D0-C725F654DC54}" presName="aNode" presStyleLbl="fgAcc1" presStyleIdx="0" presStyleCnt="2" custScaleX="170695" custScaleY="149461" custLinFactY="27437" custLinFactNeighborX="15894"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 modelId="{D748E9DB-922B-4DD1-B6F2-5596069D0DAA}" type="pres">
      <dgm:prSet presAssocID="{072787EF-8253-4CB5-980F-7A5C26AF2478}" presName="aNode" presStyleLbl="fgAcc1" presStyleIdx="1" presStyleCnt="2" custScaleX="171108" custScaleY="160450" custLinFactY="47529" custLinFactNeighborX="-62636" custLinFactNeighborY="1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Lst>
  <dgm:cxnLst>
    <dgm:cxn modelId="{62087C30-782C-4A66-B1C2-286FBB7B3C2A}" type="presOf" srcId="{0C802744-33EF-4840-85A4-6D129F65FBFF}" destId="{C50FA44A-5C4F-48CE-A36F-E4CD7B3AE775}" srcOrd="0" destOrd="0" presId="urn:microsoft.com/office/officeart/2005/8/layout/pyramid2"/>
    <dgm:cxn modelId="{8003D2D3-6B81-4A87-B5A2-473FDE5EF38A}" type="presOf" srcId="{072787EF-8253-4CB5-980F-7A5C26AF2478}" destId="{D748E9DB-922B-4DD1-B6F2-5596069D0DAA}" srcOrd="0" destOrd="0" presId="urn:microsoft.com/office/officeart/2005/8/layout/pyramid2"/>
    <dgm:cxn modelId="{4A704A19-0BBB-4E22-AAB0-1E0F13F270EF}" type="presOf" srcId="{51D4F0CD-DE37-4248-B0D0-C725F654DC54}" destId="{C5A9CA1C-C156-46A7-B1F0-9C0BADB279EC}" srcOrd="0" destOrd="0" presId="urn:microsoft.com/office/officeart/2005/8/layout/pyramid2"/>
    <dgm:cxn modelId="{6A9F89DF-A9D1-440D-ABCF-29C399AEF8DC}" srcId="{0C802744-33EF-4840-85A4-6D129F65FBFF}" destId="{51D4F0CD-DE37-4248-B0D0-C725F654DC54}" srcOrd="0" destOrd="0" parTransId="{46F31C98-DA74-478F-BDEE-A728AC6A6E5F}" sibTransId="{BD7E390B-D2EC-466C-9FF3-B2C5DE23A56A}"/>
    <dgm:cxn modelId="{4799ED4A-A6E4-4477-8C7D-35E5629FA5BB}" srcId="{0C802744-33EF-4840-85A4-6D129F65FBFF}" destId="{072787EF-8253-4CB5-980F-7A5C26AF2478}" srcOrd="1" destOrd="0" parTransId="{165C9ADC-E550-4515-8419-0D7E9B11B87B}" sibTransId="{E044EA2A-B427-45AD-A67D-E0176C14FD81}"/>
    <dgm:cxn modelId="{98C9BA5D-8D85-495F-A871-B79B0E9FD7D9}" type="presParOf" srcId="{C50FA44A-5C4F-48CE-A36F-E4CD7B3AE775}" destId="{DC743CF2-F1A0-4A85-8D76-95929FD35AE4}" srcOrd="0" destOrd="0" presId="urn:microsoft.com/office/officeart/2005/8/layout/pyramid2"/>
    <dgm:cxn modelId="{C5826B74-905B-4891-8EAE-8520741D0896}" type="presParOf" srcId="{C50FA44A-5C4F-48CE-A36F-E4CD7B3AE775}" destId="{5225D3DD-F5DA-4AA0-B5DE-F3BF99E5E730}" srcOrd="1" destOrd="0" presId="urn:microsoft.com/office/officeart/2005/8/layout/pyramid2"/>
    <dgm:cxn modelId="{13650BC4-2ADD-4FE1-9BF2-8A921EEA85CA}" type="presParOf" srcId="{5225D3DD-F5DA-4AA0-B5DE-F3BF99E5E730}" destId="{C5A9CA1C-C156-46A7-B1F0-9C0BADB279EC}" srcOrd="0" destOrd="0" presId="urn:microsoft.com/office/officeart/2005/8/layout/pyramid2"/>
    <dgm:cxn modelId="{734DD9E1-BD0F-4D8D-9878-D103EEC000B4}" type="presParOf" srcId="{5225D3DD-F5DA-4AA0-B5DE-F3BF99E5E730}" destId="{47F5E0A4-54A3-43F9-AA2B-76CF706565BE}" srcOrd="1" destOrd="0" presId="urn:microsoft.com/office/officeart/2005/8/layout/pyramid2"/>
    <dgm:cxn modelId="{AE1EA990-62B6-4126-8878-A9596248C072}" type="presParOf" srcId="{5225D3DD-F5DA-4AA0-B5DE-F3BF99E5E730}" destId="{D748E9DB-922B-4DD1-B6F2-5596069D0DAA}" srcOrd="2" destOrd="0" presId="urn:microsoft.com/office/officeart/2005/8/layout/pyramid2"/>
    <dgm:cxn modelId="{9F244FA4-C42E-4C7E-8119-B2D212CA82DF}" type="presParOf" srcId="{5225D3DD-F5DA-4AA0-B5DE-F3BF99E5E730}" destId="{C2D75345-F14D-4544-ADD3-075AEAA72A95}"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2B04A4-EF97-4049-8B55-C1A61317675E}"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ru-RU"/>
        </a:p>
      </dgm:t>
    </dgm:pt>
    <dgm:pt modelId="{87EDBAD7-3C1C-460D-AEFB-83BC941E0E15}">
      <dgm:prSet/>
      <dgm:spPr/>
      <dgm:t>
        <a:bodyPr/>
        <a:lstStyle/>
        <a:p>
          <a:pPr rtl="0"/>
          <a:endParaRPr lang="ru-RU"/>
        </a:p>
      </dgm:t>
    </dgm:pt>
    <dgm:pt modelId="{FC89C0FE-B13C-4CF3-8112-DBF5401C3265}" type="parTrans" cxnId="{E50307ED-2156-4722-B9F9-2D08F2633598}">
      <dgm:prSet/>
      <dgm:spPr/>
      <dgm:t>
        <a:bodyPr/>
        <a:lstStyle/>
        <a:p>
          <a:endParaRPr lang="ru-RU"/>
        </a:p>
      </dgm:t>
    </dgm:pt>
    <dgm:pt modelId="{4BB6FD20-A154-473D-8035-6E44D2CAD3C1}" type="sibTrans" cxnId="{E50307ED-2156-4722-B9F9-2D08F2633598}">
      <dgm:prSet/>
      <dgm:spPr/>
      <dgm:t>
        <a:bodyPr/>
        <a:lstStyle/>
        <a:p>
          <a:endParaRPr lang="ru-RU"/>
        </a:p>
      </dgm:t>
    </dgm:pt>
    <dgm:pt modelId="{9A1FB316-4C08-4025-9F87-710BB7765252}">
      <dgm:prSet/>
      <dgm:spPr/>
      <dgm:t>
        <a:bodyPr/>
        <a:lstStyle/>
        <a:p>
          <a:pPr rtl="0"/>
          <a:endParaRPr lang="ru-RU"/>
        </a:p>
      </dgm:t>
    </dgm:pt>
    <dgm:pt modelId="{36B7679F-951B-45C4-A4AA-B5B6B0F9719E}" type="parTrans" cxnId="{A65C7EAE-C6C8-4BFE-AE07-877838F908B5}">
      <dgm:prSet/>
      <dgm:spPr/>
      <dgm:t>
        <a:bodyPr/>
        <a:lstStyle/>
        <a:p>
          <a:endParaRPr lang="ru-RU"/>
        </a:p>
      </dgm:t>
    </dgm:pt>
    <dgm:pt modelId="{CBDB5C7C-9EF7-4D75-AE70-AC17727A0686}" type="sibTrans" cxnId="{A65C7EAE-C6C8-4BFE-AE07-877838F908B5}">
      <dgm:prSet/>
      <dgm:spPr/>
      <dgm:t>
        <a:bodyPr/>
        <a:lstStyle/>
        <a:p>
          <a:endParaRPr lang="ru-RU"/>
        </a:p>
      </dgm:t>
    </dgm:pt>
    <dgm:pt modelId="{60B5BC72-A063-4C29-9AC9-CD0A601A2FD4}">
      <dgm:prSet/>
      <dgm:spPr>
        <a:ln>
          <a:solidFill>
            <a:schemeClr val="accent3">
              <a:lumMod val="50000"/>
              <a:alpha val="90000"/>
            </a:schemeClr>
          </a:solidFill>
        </a:ln>
      </dgm:spPr>
      <dgm:t>
        <a:bodyPr/>
        <a:lstStyle/>
        <a:p>
          <a:r>
            <a:rPr lang="ru-RU" b="1" dirty="0" smtClean="0">
              <a:latin typeface="Times New Roman" panose="02020603050405020304" pitchFamily="18" charset="0"/>
              <a:cs typeface="Times New Roman" panose="02020603050405020304" pitchFamily="18" charset="0"/>
            </a:rPr>
            <a:t>метод рыночных цен</a:t>
          </a:r>
          <a:endParaRPr lang="ru-RU" dirty="0"/>
        </a:p>
      </dgm:t>
    </dgm:pt>
    <dgm:pt modelId="{74594BDA-F559-4409-BE5D-DEB86F1BC57A}" type="parTrans" cxnId="{706AFC2D-587B-4E25-A334-4B710437081D}">
      <dgm:prSet/>
      <dgm:spPr/>
      <dgm:t>
        <a:bodyPr/>
        <a:lstStyle/>
        <a:p>
          <a:endParaRPr lang="ru-RU"/>
        </a:p>
      </dgm:t>
    </dgm:pt>
    <dgm:pt modelId="{938A922D-EDB0-418E-ACAA-B5B5DE472A89}" type="sibTrans" cxnId="{706AFC2D-587B-4E25-A334-4B710437081D}">
      <dgm:prSet/>
      <dgm:spPr/>
      <dgm:t>
        <a:bodyPr/>
        <a:lstStyle/>
        <a:p>
          <a:endParaRPr lang="ru-RU"/>
        </a:p>
      </dgm:t>
    </dgm:pt>
    <dgm:pt modelId="{A4F800D3-C674-4C73-8698-6774C02220B2}">
      <dgm:prSet/>
      <dgm:spPr>
        <a:ln>
          <a:solidFill>
            <a:schemeClr val="accent3">
              <a:lumMod val="50000"/>
              <a:alpha val="90000"/>
            </a:schemeClr>
          </a:solidFill>
        </a:ln>
      </dgm:spPr>
      <dgm:t>
        <a:bodyPr/>
        <a:lstStyle/>
        <a:p>
          <a:r>
            <a:rPr lang="ru-RU" b="1"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dirty="0"/>
        </a:p>
      </dgm:t>
    </dgm:pt>
    <dgm:pt modelId="{6050A226-CEA7-4C22-8B77-1FB7E0EF82E9}" type="parTrans" cxnId="{59EC7F96-6DCC-4766-8C87-CFE796F52FB5}">
      <dgm:prSet/>
      <dgm:spPr/>
      <dgm:t>
        <a:bodyPr/>
        <a:lstStyle/>
        <a:p>
          <a:endParaRPr lang="ru-RU"/>
        </a:p>
      </dgm:t>
    </dgm:pt>
    <dgm:pt modelId="{AF677235-7964-445F-BFE6-7BF9C1FE19EE}" type="sibTrans" cxnId="{59EC7F96-6DCC-4766-8C87-CFE796F52FB5}">
      <dgm:prSet/>
      <dgm:spPr/>
      <dgm:t>
        <a:bodyPr/>
        <a:lstStyle/>
        <a:p>
          <a:endParaRPr lang="ru-RU"/>
        </a:p>
      </dgm:t>
    </dgm:pt>
    <dgm:pt modelId="{70F6FABB-0EFE-478D-9FDF-6381DEFCDD63}" type="pres">
      <dgm:prSet presAssocID="{6C2B04A4-EF97-4049-8B55-C1A61317675E}" presName="Name0" presStyleCnt="0">
        <dgm:presLayoutVars>
          <dgm:dir/>
          <dgm:animLvl val="lvl"/>
          <dgm:resizeHandles/>
        </dgm:presLayoutVars>
      </dgm:prSet>
      <dgm:spPr/>
      <dgm:t>
        <a:bodyPr/>
        <a:lstStyle/>
        <a:p>
          <a:endParaRPr lang="ru-RU"/>
        </a:p>
      </dgm:t>
    </dgm:pt>
    <dgm:pt modelId="{51106F19-8E15-46EF-B8D3-235B771B61CB}" type="pres">
      <dgm:prSet presAssocID="{87EDBAD7-3C1C-460D-AEFB-83BC941E0E15}" presName="linNode" presStyleCnt="0"/>
      <dgm:spPr/>
    </dgm:pt>
    <dgm:pt modelId="{38D01225-14DB-4768-A11F-A8E31C8316C6}" type="pres">
      <dgm:prSet presAssocID="{87EDBAD7-3C1C-460D-AEFB-83BC941E0E15}" presName="parentShp" presStyleLbl="node1" presStyleIdx="0" presStyleCnt="2" custScaleX="78818">
        <dgm:presLayoutVars>
          <dgm:bulletEnabled val="1"/>
        </dgm:presLayoutVars>
      </dgm:prSet>
      <dgm:spPr/>
      <dgm:t>
        <a:bodyPr/>
        <a:lstStyle/>
        <a:p>
          <a:endParaRPr lang="ru-RU"/>
        </a:p>
      </dgm:t>
    </dgm:pt>
    <dgm:pt modelId="{65C5CA70-5A73-438D-A7A8-B087A8BFC8E7}" type="pres">
      <dgm:prSet presAssocID="{87EDBAD7-3C1C-460D-AEFB-83BC941E0E15}" presName="childShp" presStyleLbl="bgAccFollowNode1" presStyleIdx="0" presStyleCnt="2">
        <dgm:presLayoutVars>
          <dgm:bulletEnabled val="1"/>
        </dgm:presLayoutVars>
      </dgm:prSet>
      <dgm:spPr/>
      <dgm:t>
        <a:bodyPr/>
        <a:lstStyle/>
        <a:p>
          <a:endParaRPr lang="ru-RU"/>
        </a:p>
      </dgm:t>
    </dgm:pt>
    <dgm:pt modelId="{56062D14-C407-4A80-A67D-D21ECEF046F3}" type="pres">
      <dgm:prSet presAssocID="{4BB6FD20-A154-473D-8035-6E44D2CAD3C1}" presName="spacing" presStyleCnt="0"/>
      <dgm:spPr/>
    </dgm:pt>
    <dgm:pt modelId="{B363EF2E-EB51-4CFC-9F7C-E84347714A22}" type="pres">
      <dgm:prSet presAssocID="{9A1FB316-4C08-4025-9F87-710BB7765252}" presName="linNode" presStyleCnt="0"/>
      <dgm:spPr/>
    </dgm:pt>
    <dgm:pt modelId="{923F62A9-D093-419E-A93F-8A9F284B5455}" type="pres">
      <dgm:prSet presAssocID="{9A1FB316-4C08-4025-9F87-710BB7765252}" presName="parentShp" presStyleLbl="node1" presStyleIdx="1" presStyleCnt="2" custScaleX="83298">
        <dgm:presLayoutVars>
          <dgm:bulletEnabled val="1"/>
        </dgm:presLayoutVars>
      </dgm:prSet>
      <dgm:spPr/>
      <dgm:t>
        <a:bodyPr/>
        <a:lstStyle/>
        <a:p>
          <a:endParaRPr lang="ru-RU"/>
        </a:p>
      </dgm:t>
    </dgm:pt>
    <dgm:pt modelId="{B27162B2-F608-4964-8C45-944C08D56CDB}" type="pres">
      <dgm:prSet presAssocID="{9A1FB316-4C08-4025-9F87-710BB7765252}" presName="childShp" presStyleLbl="bgAccFollowNode1" presStyleIdx="1" presStyleCnt="2">
        <dgm:presLayoutVars>
          <dgm:bulletEnabled val="1"/>
        </dgm:presLayoutVars>
      </dgm:prSet>
      <dgm:spPr/>
      <dgm:t>
        <a:bodyPr/>
        <a:lstStyle/>
        <a:p>
          <a:endParaRPr lang="ru-RU"/>
        </a:p>
      </dgm:t>
    </dgm:pt>
  </dgm:ptLst>
  <dgm:cxnLst>
    <dgm:cxn modelId="{C6A6CBA8-DEDA-4BBB-9205-64430F84C7F0}" type="presOf" srcId="{A4F800D3-C674-4C73-8698-6774C02220B2}" destId="{B27162B2-F608-4964-8C45-944C08D56CDB}" srcOrd="0" destOrd="0" presId="urn:microsoft.com/office/officeart/2005/8/layout/vList6"/>
    <dgm:cxn modelId="{E68F08D6-84C3-4E01-8DBA-9FE03ABBD33B}" type="presOf" srcId="{9A1FB316-4C08-4025-9F87-710BB7765252}" destId="{923F62A9-D093-419E-A93F-8A9F284B5455}" srcOrd="0" destOrd="0" presId="urn:microsoft.com/office/officeart/2005/8/layout/vList6"/>
    <dgm:cxn modelId="{CF3E7611-A172-457B-AE2F-38E937662961}" type="presOf" srcId="{87EDBAD7-3C1C-460D-AEFB-83BC941E0E15}" destId="{38D01225-14DB-4768-A11F-A8E31C8316C6}" srcOrd="0" destOrd="0" presId="urn:microsoft.com/office/officeart/2005/8/layout/vList6"/>
    <dgm:cxn modelId="{075406DB-D52C-4316-9A81-E4D55095E5CF}" type="presOf" srcId="{6C2B04A4-EF97-4049-8B55-C1A61317675E}" destId="{70F6FABB-0EFE-478D-9FDF-6381DEFCDD63}" srcOrd="0" destOrd="0" presId="urn:microsoft.com/office/officeart/2005/8/layout/vList6"/>
    <dgm:cxn modelId="{706AFC2D-587B-4E25-A334-4B710437081D}" srcId="{87EDBAD7-3C1C-460D-AEFB-83BC941E0E15}" destId="{60B5BC72-A063-4C29-9AC9-CD0A601A2FD4}" srcOrd="0" destOrd="0" parTransId="{74594BDA-F559-4409-BE5D-DEB86F1BC57A}" sibTransId="{938A922D-EDB0-418E-ACAA-B5B5DE472A89}"/>
    <dgm:cxn modelId="{8D7BE17B-7BDF-412E-8BD5-C9CC09F20B63}" type="presOf" srcId="{60B5BC72-A063-4C29-9AC9-CD0A601A2FD4}" destId="{65C5CA70-5A73-438D-A7A8-B087A8BFC8E7}" srcOrd="0" destOrd="0" presId="urn:microsoft.com/office/officeart/2005/8/layout/vList6"/>
    <dgm:cxn modelId="{A65C7EAE-C6C8-4BFE-AE07-877838F908B5}" srcId="{6C2B04A4-EF97-4049-8B55-C1A61317675E}" destId="{9A1FB316-4C08-4025-9F87-710BB7765252}" srcOrd="1" destOrd="0" parTransId="{36B7679F-951B-45C4-A4AA-B5B6B0F9719E}" sibTransId="{CBDB5C7C-9EF7-4D75-AE70-AC17727A0686}"/>
    <dgm:cxn modelId="{E50307ED-2156-4722-B9F9-2D08F2633598}" srcId="{6C2B04A4-EF97-4049-8B55-C1A61317675E}" destId="{87EDBAD7-3C1C-460D-AEFB-83BC941E0E15}" srcOrd="0" destOrd="0" parTransId="{FC89C0FE-B13C-4CF3-8112-DBF5401C3265}" sibTransId="{4BB6FD20-A154-473D-8035-6E44D2CAD3C1}"/>
    <dgm:cxn modelId="{59EC7F96-6DCC-4766-8C87-CFE796F52FB5}" srcId="{9A1FB316-4C08-4025-9F87-710BB7765252}" destId="{A4F800D3-C674-4C73-8698-6774C02220B2}" srcOrd="0" destOrd="0" parTransId="{6050A226-CEA7-4C22-8B77-1FB7E0EF82E9}" sibTransId="{AF677235-7964-445F-BFE6-7BF9C1FE19EE}"/>
    <dgm:cxn modelId="{E044BCB5-170A-4CEF-A1A1-FA94129DCA52}" type="presParOf" srcId="{70F6FABB-0EFE-478D-9FDF-6381DEFCDD63}" destId="{51106F19-8E15-46EF-B8D3-235B771B61CB}" srcOrd="0" destOrd="0" presId="urn:microsoft.com/office/officeart/2005/8/layout/vList6"/>
    <dgm:cxn modelId="{988AC148-2ABD-4785-B649-B7536F3E2818}" type="presParOf" srcId="{51106F19-8E15-46EF-B8D3-235B771B61CB}" destId="{38D01225-14DB-4768-A11F-A8E31C8316C6}" srcOrd="0" destOrd="0" presId="urn:microsoft.com/office/officeart/2005/8/layout/vList6"/>
    <dgm:cxn modelId="{38715471-EB63-4336-A3C2-F54BC401C04A}" type="presParOf" srcId="{51106F19-8E15-46EF-B8D3-235B771B61CB}" destId="{65C5CA70-5A73-438D-A7A8-B087A8BFC8E7}" srcOrd="1" destOrd="0" presId="urn:microsoft.com/office/officeart/2005/8/layout/vList6"/>
    <dgm:cxn modelId="{69207177-AEB5-4777-975C-6EE2D6F34FC2}" type="presParOf" srcId="{70F6FABB-0EFE-478D-9FDF-6381DEFCDD63}" destId="{56062D14-C407-4A80-A67D-D21ECEF046F3}" srcOrd="1" destOrd="0" presId="urn:microsoft.com/office/officeart/2005/8/layout/vList6"/>
    <dgm:cxn modelId="{467EE082-EDD5-4A47-8ADE-C0501D53BE85}" type="presParOf" srcId="{70F6FABB-0EFE-478D-9FDF-6381DEFCDD63}" destId="{B363EF2E-EB51-4CFC-9F7C-E84347714A22}" srcOrd="2" destOrd="0" presId="urn:microsoft.com/office/officeart/2005/8/layout/vList6"/>
    <dgm:cxn modelId="{213F97E9-2F44-4DC7-B14B-57B8CF9C853E}" type="presParOf" srcId="{B363EF2E-EB51-4CFC-9F7C-E84347714A22}" destId="{923F62A9-D093-419E-A93F-8A9F284B5455}" srcOrd="0" destOrd="0" presId="urn:microsoft.com/office/officeart/2005/8/layout/vList6"/>
    <dgm:cxn modelId="{7AC9FCA2-90C8-418F-AE67-8C62782C78ED}" type="presParOf" srcId="{B363EF2E-EB51-4CFC-9F7C-E84347714A22}" destId="{B27162B2-F608-4964-8C45-944C08D56CD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3EE188-57E3-4075-AFDB-34DCCED2D30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RU"/>
        </a:p>
      </dgm:t>
    </dgm:pt>
    <dgm:pt modelId="{A3E8EE21-5646-429C-BE1A-7F2A96904E8E}">
      <dgm:prSet phldrT="[Текст]" custT="1"/>
      <dgm:spPr>
        <a:solidFill>
          <a:schemeClr val="accent2">
            <a:lumMod val="40000"/>
            <a:lumOff val="60000"/>
          </a:schemeClr>
        </a:solidFill>
        <a:ln>
          <a:solidFill>
            <a:schemeClr val="accent3">
              <a:lumMod val="75000"/>
            </a:schemeClr>
          </a:solidFill>
        </a:ln>
      </dgm:spPr>
      <dgm:t>
        <a:bodyPr/>
        <a:lstStyle/>
        <a:p>
          <a:r>
            <a:rPr lang="ru-RU" sz="3200" dirty="0" smtClean="0">
              <a:solidFill>
                <a:schemeClr val="tx1"/>
              </a:solidFill>
            </a:rPr>
            <a:t>Метод рыночных цен</a:t>
          </a:r>
          <a:endParaRPr lang="ru-RU" sz="3200" dirty="0">
            <a:solidFill>
              <a:schemeClr val="tx1"/>
            </a:solidFill>
          </a:endParaRPr>
        </a:p>
      </dgm:t>
    </dgm:pt>
    <dgm:pt modelId="{31965733-96F5-44CC-9058-BE69484FEF10}" type="parTrans" cxnId="{06BAAE48-3682-4FFC-9CDD-2261BDCDA3FB}">
      <dgm:prSet/>
      <dgm:spPr/>
      <dgm:t>
        <a:bodyPr/>
        <a:lstStyle/>
        <a:p>
          <a:endParaRPr lang="ru-RU"/>
        </a:p>
      </dgm:t>
    </dgm:pt>
    <dgm:pt modelId="{FE5FCCDB-F1D5-4C3F-86EC-8669588B87E4}" type="sibTrans" cxnId="{06BAAE48-3682-4FFC-9CDD-2261BDCDA3FB}">
      <dgm:prSet/>
      <dgm:spPr/>
      <dgm:t>
        <a:bodyPr/>
        <a:lstStyle/>
        <a:p>
          <a:endParaRPr lang="ru-RU"/>
        </a:p>
      </dgm:t>
    </dgm:pt>
    <dgm:pt modelId="{D54ED354-4CD9-4617-AB32-1C7ECAEADA4B}">
      <dgm:prSet phldrT="[Текст]" custT="1"/>
      <dgm:spPr>
        <a:solidFill>
          <a:schemeClr val="accent3">
            <a:lumMod val="50000"/>
          </a:schemeClr>
        </a:solidFill>
        <a:ln>
          <a:solidFill>
            <a:schemeClr val="accent3">
              <a:lumMod val="75000"/>
            </a:schemeClr>
          </a:solidFill>
        </a:ln>
      </dgm:spPr>
      <dgm:t>
        <a:bodyPr/>
        <a:lstStyle/>
        <a:p>
          <a:r>
            <a:rPr lang="ru-RU" sz="2800" dirty="0" smtClean="0"/>
            <a:t>На основании </a:t>
          </a:r>
          <a:r>
            <a:rPr lang="ru-RU" sz="2800" dirty="0" smtClean="0">
              <a:latin typeface="Times New Roman" panose="02020603050405020304" pitchFamily="18" charset="0"/>
              <a:cs typeface="Times New Roman" panose="02020603050405020304" pitchFamily="18" charset="0"/>
            </a:rPr>
            <a:t>данных о недавних сделках с аналогичными или схожими активами (обязательствами), совершенных без отсрочки платежа</a:t>
          </a:r>
          <a:endParaRPr lang="ru-RU" sz="2800" dirty="0"/>
        </a:p>
      </dgm:t>
    </dgm:pt>
    <dgm:pt modelId="{2C311D89-2A86-4319-B500-2494EDAEE109}" type="parTrans" cxnId="{4396718D-C1AD-41C9-A0C5-59236DAC4B98}">
      <dgm:prSet/>
      <dgm:spPr/>
      <dgm:t>
        <a:bodyPr/>
        <a:lstStyle/>
        <a:p>
          <a:endParaRPr lang="ru-RU"/>
        </a:p>
      </dgm:t>
    </dgm:pt>
    <dgm:pt modelId="{06473EF5-D0EB-4FF2-8CBA-57458A3C734E}" type="sibTrans" cxnId="{4396718D-C1AD-41C9-A0C5-59236DAC4B98}">
      <dgm:prSet/>
      <dgm:spPr/>
      <dgm:t>
        <a:bodyPr/>
        <a:lstStyle/>
        <a:p>
          <a:endParaRPr lang="ru-RU"/>
        </a:p>
      </dgm:t>
    </dgm:pt>
    <dgm:pt modelId="{6DB5C633-401F-47C9-B469-9C25E4C4B321}">
      <dgm:prSet/>
      <dgm:spPr>
        <a:solidFill>
          <a:schemeClr val="accent3">
            <a:lumMod val="50000"/>
          </a:schemeClr>
        </a:solidFill>
        <a:ln>
          <a:solidFill>
            <a:schemeClr val="accent3">
              <a:lumMod val="75000"/>
            </a:schemeClr>
          </a:solidFill>
        </a:ln>
      </dgm:spPr>
      <dgm:t>
        <a:bodyPr/>
        <a:lstStyle/>
        <a:p>
          <a:r>
            <a:rPr lang="ru-RU" dirty="0" smtClean="0"/>
            <a:t>На основании текущих рыночных цен </a:t>
          </a:r>
          <a:endParaRPr lang="ru-RU" dirty="0"/>
        </a:p>
      </dgm:t>
    </dgm:pt>
    <dgm:pt modelId="{3A263BB6-727F-4F31-AA1F-B388A2960529}" type="parTrans" cxnId="{2AE06953-7E67-4675-A777-D7569BEB90FE}">
      <dgm:prSet/>
      <dgm:spPr/>
      <dgm:t>
        <a:bodyPr/>
        <a:lstStyle/>
        <a:p>
          <a:endParaRPr lang="ru-RU"/>
        </a:p>
      </dgm:t>
    </dgm:pt>
    <dgm:pt modelId="{7CA966B1-5F74-45E3-AA89-91F59E6C0B1E}" type="sibTrans" cxnId="{2AE06953-7E67-4675-A777-D7569BEB90FE}">
      <dgm:prSet/>
      <dgm:spPr/>
      <dgm:t>
        <a:bodyPr/>
        <a:lstStyle/>
        <a:p>
          <a:endParaRPr lang="ru-RU"/>
        </a:p>
      </dgm:t>
    </dgm:pt>
    <dgm:pt modelId="{2E2C0330-E8A8-4F4B-811A-90D70AFEB520}" type="pres">
      <dgm:prSet presAssocID="{B93EE188-57E3-4075-AFDB-34DCCED2D309}" presName="Name0" presStyleCnt="0">
        <dgm:presLayoutVars>
          <dgm:chMax val="1"/>
          <dgm:chPref val="1"/>
          <dgm:dir/>
          <dgm:animOne val="branch"/>
          <dgm:animLvl val="lvl"/>
        </dgm:presLayoutVars>
      </dgm:prSet>
      <dgm:spPr/>
      <dgm:t>
        <a:bodyPr/>
        <a:lstStyle/>
        <a:p>
          <a:endParaRPr lang="ru-RU"/>
        </a:p>
      </dgm:t>
    </dgm:pt>
    <dgm:pt modelId="{8838F9DA-8E59-44DA-BEA3-EDCEF5BEBF11}" type="pres">
      <dgm:prSet presAssocID="{A3E8EE21-5646-429C-BE1A-7F2A96904E8E}" presName="singleCycle" presStyleCnt="0"/>
      <dgm:spPr/>
    </dgm:pt>
    <dgm:pt modelId="{427E9F8F-7B3B-4A64-9C9C-0D22ABB3E0BF}" type="pres">
      <dgm:prSet presAssocID="{A3E8EE21-5646-429C-BE1A-7F2A96904E8E}" presName="singleCenter" presStyleLbl="node1" presStyleIdx="0" presStyleCnt="3" custScaleX="157731" custScaleY="143840" custLinFactNeighborX="6429" custLinFactNeighborY="187">
        <dgm:presLayoutVars>
          <dgm:chMax val="7"/>
          <dgm:chPref val="7"/>
        </dgm:presLayoutVars>
      </dgm:prSet>
      <dgm:spPr/>
      <dgm:t>
        <a:bodyPr/>
        <a:lstStyle/>
        <a:p>
          <a:endParaRPr lang="ru-RU"/>
        </a:p>
      </dgm:t>
    </dgm:pt>
    <dgm:pt modelId="{4DBAA65B-0E52-4A2D-BA4B-E00DE36EB426}" type="pres">
      <dgm:prSet presAssocID="{2C311D89-2A86-4319-B500-2494EDAEE109}" presName="Name56" presStyleLbl="parChTrans1D2" presStyleIdx="0" presStyleCnt="2"/>
      <dgm:spPr/>
      <dgm:t>
        <a:bodyPr/>
        <a:lstStyle/>
        <a:p>
          <a:endParaRPr lang="ru-RU"/>
        </a:p>
      </dgm:t>
    </dgm:pt>
    <dgm:pt modelId="{BA9D9883-DCCA-4BF6-BBD5-70338FBC2202}" type="pres">
      <dgm:prSet presAssocID="{D54ED354-4CD9-4617-AB32-1C7ECAEADA4B}" presName="text0" presStyleLbl="node1" presStyleIdx="1" presStyleCnt="3" custScaleX="396851" custScaleY="449435" custRadScaleRad="164647" custRadScaleInc="-99929">
        <dgm:presLayoutVars>
          <dgm:bulletEnabled val="1"/>
        </dgm:presLayoutVars>
      </dgm:prSet>
      <dgm:spPr/>
      <dgm:t>
        <a:bodyPr/>
        <a:lstStyle/>
        <a:p>
          <a:endParaRPr lang="ru-RU"/>
        </a:p>
      </dgm:t>
    </dgm:pt>
    <dgm:pt modelId="{C6626C0F-BBAE-4F7A-A39C-1F5C5564501F}" type="pres">
      <dgm:prSet presAssocID="{3A263BB6-727F-4F31-AA1F-B388A2960529}" presName="Name56" presStyleLbl="parChTrans1D2" presStyleIdx="1" presStyleCnt="2"/>
      <dgm:spPr/>
      <dgm:t>
        <a:bodyPr/>
        <a:lstStyle/>
        <a:p>
          <a:endParaRPr lang="ru-RU"/>
        </a:p>
      </dgm:t>
    </dgm:pt>
    <dgm:pt modelId="{EFA16650-9E8B-4C34-899D-7EE2C4388DA6}" type="pres">
      <dgm:prSet presAssocID="{6DB5C633-401F-47C9-B469-9C25E4C4B321}" presName="text0" presStyleLbl="node1" presStyleIdx="2" presStyleCnt="3" custScaleX="308804" custScaleY="346396" custRadScaleRad="172951" custRadScaleInc="-101830">
        <dgm:presLayoutVars>
          <dgm:bulletEnabled val="1"/>
        </dgm:presLayoutVars>
      </dgm:prSet>
      <dgm:spPr/>
      <dgm:t>
        <a:bodyPr/>
        <a:lstStyle/>
        <a:p>
          <a:endParaRPr lang="ru-RU"/>
        </a:p>
      </dgm:t>
    </dgm:pt>
  </dgm:ptLst>
  <dgm:cxnLst>
    <dgm:cxn modelId="{8C122649-24EE-4CD8-8A43-05E308730C52}" type="presOf" srcId="{A3E8EE21-5646-429C-BE1A-7F2A96904E8E}" destId="{427E9F8F-7B3B-4A64-9C9C-0D22ABB3E0BF}" srcOrd="0" destOrd="0" presId="urn:microsoft.com/office/officeart/2008/layout/RadialCluster"/>
    <dgm:cxn modelId="{22A3A6C6-1E8D-4851-9C2C-0A79CAC3842B}" type="presOf" srcId="{3A263BB6-727F-4F31-AA1F-B388A2960529}" destId="{C6626C0F-BBAE-4F7A-A39C-1F5C5564501F}" srcOrd="0" destOrd="0" presId="urn:microsoft.com/office/officeart/2008/layout/RadialCluster"/>
    <dgm:cxn modelId="{F933768D-A399-47F8-A082-5EE09D17CD20}" type="presOf" srcId="{2C311D89-2A86-4319-B500-2494EDAEE109}" destId="{4DBAA65B-0E52-4A2D-BA4B-E00DE36EB426}" srcOrd="0" destOrd="0" presId="urn:microsoft.com/office/officeart/2008/layout/RadialCluster"/>
    <dgm:cxn modelId="{AA6692F6-06E7-4854-A0DD-2DFC351E2D54}" type="presOf" srcId="{B93EE188-57E3-4075-AFDB-34DCCED2D309}" destId="{2E2C0330-E8A8-4F4B-811A-90D70AFEB520}" srcOrd="0" destOrd="0" presId="urn:microsoft.com/office/officeart/2008/layout/RadialCluster"/>
    <dgm:cxn modelId="{9C126161-1E92-4BD7-A6F6-9E65FD0386E4}" type="presOf" srcId="{D54ED354-4CD9-4617-AB32-1C7ECAEADA4B}" destId="{BA9D9883-DCCA-4BF6-BBD5-70338FBC2202}" srcOrd="0" destOrd="0" presId="urn:microsoft.com/office/officeart/2008/layout/RadialCluster"/>
    <dgm:cxn modelId="{2AE06953-7E67-4675-A777-D7569BEB90FE}" srcId="{A3E8EE21-5646-429C-BE1A-7F2A96904E8E}" destId="{6DB5C633-401F-47C9-B469-9C25E4C4B321}" srcOrd="1" destOrd="0" parTransId="{3A263BB6-727F-4F31-AA1F-B388A2960529}" sibTransId="{7CA966B1-5F74-45E3-AA89-91F59E6C0B1E}"/>
    <dgm:cxn modelId="{4396718D-C1AD-41C9-A0C5-59236DAC4B98}" srcId="{A3E8EE21-5646-429C-BE1A-7F2A96904E8E}" destId="{D54ED354-4CD9-4617-AB32-1C7ECAEADA4B}" srcOrd="0" destOrd="0" parTransId="{2C311D89-2A86-4319-B500-2494EDAEE109}" sibTransId="{06473EF5-D0EB-4FF2-8CBA-57458A3C734E}"/>
    <dgm:cxn modelId="{8ABDEEE5-41EC-4482-BF1B-EDC5DA5E4F30}" type="presOf" srcId="{6DB5C633-401F-47C9-B469-9C25E4C4B321}" destId="{EFA16650-9E8B-4C34-899D-7EE2C4388DA6}" srcOrd="0" destOrd="0" presId="urn:microsoft.com/office/officeart/2008/layout/RadialCluster"/>
    <dgm:cxn modelId="{06BAAE48-3682-4FFC-9CDD-2261BDCDA3FB}" srcId="{B93EE188-57E3-4075-AFDB-34DCCED2D309}" destId="{A3E8EE21-5646-429C-BE1A-7F2A96904E8E}" srcOrd="0" destOrd="0" parTransId="{31965733-96F5-44CC-9058-BE69484FEF10}" sibTransId="{FE5FCCDB-F1D5-4C3F-86EC-8669588B87E4}"/>
    <dgm:cxn modelId="{A3AE2487-3DFA-463C-A839-B4416EF8DCC0}" type="presParOf" srcId="{2E2C0330-E8A8-4F4B-811A-90D70AFEB520}" destId="{8838F9DA-8E59-44DA-BEA3-EDCEF5BEBF11}" srcOrd="0" destOrd="0" presId="urn:microsoft.com/office/officeart/2008/layout/RadialCluster"/>
    <dgm:cxn modelId="{DA941F3D-076E-489C-B5A1-5E1DA70B24B6}" type="presParOf" srcId="{8838F9DA-8E59-44DA-BEA3-EDCEF5BEBF11}" destId="{427E9F8F-7B3B-4A64-9C9C-0D22ABB3E0BF}" srcOrd="0" destOrd="0" presId="urn:microsoft.com/office/officeart/2008/layout/RadialCluster"/>
    <dgm:cxn modelId="{477AE5B6-5EE0-4695-956C-B9A636F5AD05}" type="presParOf" srcId="{8838F9DA-8E59-44DA-BEA3-EDCEF5BEBF11}" destId="{4DBAA65B-0E52-4A2D-BA4B-E00DE36EB426}" srcOrd="1" destOrd="0" presId="urn:microsoft.com/office/officeart/2008/layout/RadialCluster"/>
    <dgm:cxn modelId="{9D99473B-524B-477F-BDED-BFEDA1970B66}" type="presParOf" srcId="{8838F9DA-8E59-44DA-BEA3-EDCEF5BEBF11}" destId="{BA9D9883-DCCA-4BF6-BBD5-70338FBC2202}" srcOrd="2" destOrd="0" presId="urn:microsoft.com/office/officeart/2008/layout/RadialCluster"/>
    <dgm:cxn modelId="{B7D34377-9607-40EE-86D1-53AF8316A400}" type="presParOf" srcId="{8838F9DA-8E59-44DA-BEA3-EDCEF5BEBF11}" destId="{C6626C0F-BBAE-4F7A-A39C-1F5C5564501F}" srcOrd="3" destOrd="0" presId="urn:microsoft.com/office/officeart/2008/layout/RadialCluster"/>
    <dgm:cxn modelId="{6076BCCE-A9B0-449C-A1FE-FA64C1A3ABB9}" type="presParOf" srcId="{8838F9DA-8E59-44DA-BEA3-EDCEF5BEBF11}" destId="{EFA16650-9E8B-4C34-899D-7EE2C4388DA6}"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F9676A98-B958-4B9B-8459-FB97CBA507BF}">
      <dgm:prSet custT="1"/>
      <dgm:spPr>
        <a:solidFill>
          <a:srgbClr val="EBCF9D">
            <a:alpha val="90000"/>
          </a:srgbClr>
        </a:solidFill>
        <a:ln w="38100">
          <a:solidFill>
            <a:schemeClr val="accent1">
              <a:lumMod val="75000"/>
            </a:schemeClr>
          </a:solidFill>
        </a:ln>
      </dgm:spPr>
      <dgm:t>
        <a:bodyPr/>
        <a:lstStyle/>
        <a:p>
          <a:r>
            <a:rPr lang="ru-RU" sz="3600" b="1" dirty="0" smtClean="0">
              <a:solidFill>
                <a:srgbClr val="FF0000"/>
              </a:solidFill>
            </a:rPr>
            <a:t>Метод начисления </a:t>
          </a:r>
          <a:endParaRPr lang="ru-RU" sz="3600" b="1" dirty="0">
            <a:solidFill>
              <a:srgbClr val="FF0000"/>
            </a:solidFill>
          </a:endParaRPr>
        </a:p>
      </dgm:t>
    </dgm:pt>
    <dgm:pt modelId="{FA5CE730-97AF-469E-B7C1-C63E90803CA9}" type="parTrans" cxnId="{6E52161B-C3A2-421E-81CF-0A7A7D9538FE}">
      <dgm:prSet/>
      <dgm:spPr/>
      <dgm:t>
        <a:bodyPr/>
        <a:lstStyle/>
        <a:p>
          <a:endParaRPr lang="ru-RU"/>
        </a:p>
      </dgm:t>
    </dgm:pt>
    <dgm:pt modelId="{AE5B5738-3FC3-47AF-98D1-240620A59E1C}" type="sibTrans" cxnId="{6E52161B-C3A2-421E-81CF-0A7A7D9538FE}">
      <dgm:prSet/>
      <dgm:spPr/>
      <dgm:t>
        <a:bodyPr/>
        <a:lstStyle/>
        <a:p>
          <a:endParaRPr lang="ru-RU"/>
        </a:p>
      </dgm:t>
    </dgm:pt>
    <dgm:pt modelId="{1574EC0F-F5B5-4E3A-B4E6-3AF087B369DF}">
      <dgm:prSet custT="1"/>
      <dgm:spPr>
        <a:solidFill>
          <a:schemeClr val="tx2">
            <a:lumMod val="20000"/>
            <a:lumOff val="80000"/>
            <a:alpha val="90000"/>
          </a:schemeClr>
        </a:solidFill>
      </dgm:spPr>
      <dgm:t>
        <a:bodyPr/>
        <a:lstStyle/>
        <a:p>
          <a:r>
            <a:rPr lang="ru-RU" sz="3600" b="1" dirty="0" smtClean="0">
              <a:solidFill>
                <a:srgbClr val="FF0000"/>
              </a:solidFill>
            </a:rPr>
            <a:t>Метод двойной записи</a:t>
          </a:r>
          <a:endParaRPr lang="ru-RU" sz="3600" b="1" dirty="0">
            <a:solidFill>
              <a:srgbClr val="FF0000"/>
            </a:solidFill>
          </a:endParaRPr>
        </a:p>
      </dgm:t>
    </dgm:pt>
    <dgm:pt modelId="{D48D32EC-7B46-4357-8925-D2C72270B100}" type="parTrans" cxnId="{1B8EB08B-3880-4000-9CB8-576EA6FF543F}">
      <dgm:prSet/>
      <dgm:spPr/>
      <dgm:t>
        <a:bodyPr/>
        <a:lstStyle/>
        <a:p>
          <a:endParaRPr lang="ru-RU"/>
        </a:p>
      </dgm:t>
    </dgm:pt>
    <dgm:pt modelId="{2CFA8BD2-35C3-411B-871A-60059E6844AF}" type="sibTrans" cxnId="{1B8EB08B-3880-4000-9CB8-576EA6FF543F}">
      <dgm:prSet/>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11431" custLinFactNeighborY="-1041"/>
      <dgm:spPr/>
    </dgm:pt>
    <dgm:pt modelId="{5225D3DD-F5DA-4AA0-B5DE-F3BF99E5E730}" type="pres">
      <dgm:prSet presAssocID="{0C802744-33EF-4840-85A4-6D129F65FBFF}" presName="theList" presStyleCnt="0"/>
      <dgm:spPr/>
    </dgm:pt>
    <dgm:pt modelId="{7B890E28-5839-49D1-8F9C-62A7B478E423}" type="pres">
      <dgm:prSet presAssocID="{F9676A98-B958-4B9B-8459-FB97CBA507BF}" presName="aNode" presStyleLbl="fgAcc1" presStyleIdx="0" presStyleCnt="3" custScaleX="155120" custLinFactY="-23478" custLinFactNeighborX="39515" custLinFactNeighborY="-100000">
        <dgm:presLayoutVars>
          <dgm:bulletEnabled val="1"/>
        </dgm:presLayoutVars>
      </dgm:prSet>
      <dgm:spPr/>
      <dgm:t>
        <a:bodyPr/>
        <a:lstStyle/>
        <a:p>
          <a:endParaRPr lang="ru-RU"/>
        </a:p>
      </dgm:t>
    </dgm:pt>
    <dgm:pt modelId="{D5A0158D-1E8C-4648-9C44-DB4196BE89E0}" type="pres">
      <dgm:prSet presAssocID="{F9676A98-B958-4B9B-8459-FB97CBA507BF}" presName="aSpace" presStyleCnt="0"/>
      <dgm:spPr/>
    </dgm:pt>
    <dgm:pt modelId="{571A9A89-B4F2-4276-A395-59E2C8217E60}" type="pres">
      <dgm:prSet presAssocID="{1574EC0F-F5B5-4E3A-B4E6-3AF087B369DF}" presName="aNode" presStyleLbl="fgAcc1" presStyleIdx="1" presStyleCnt="3" custScaleX="151854" custScaleY="165702" custLinFactNeighborX="42788" custLinFactNeighborY="-80419">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C5A9CA1C-C156-46A7-B1F0-9C0BADB279EC}" type="pres">
      <dgm:prSet presAssocID="{51D4F0CD-DE37-4248-B0D0-C725F654DC54}" presName="aNode" presStyleLbl="fgAcc1" presStyleIdx="2" presStyleCnt="3" custScaleX="286329" custScaleY="318507" custLinFactY="25708" custLinFactNeighborX="-192"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Lst>
  <dgm:cxnLst>
    <dgm:cxn modelId="{3F709483-EA82-404D-AAC0-A0186ABD5CAF}" type="presOf" srcId="{0C802744-33EF-4840-85A4-6D129F65FBFF}" destId="{C50FA44A-5C4F-48CE-A36F-E4CD7B3AE775}" srcOrd="0" destOrd="0" presId="urn:microsoft.com/office/officeart/2005/8/layout/pyramid2"/>
    <dgm:cxn modelId="{6A9F89DF-A9D1-440D-ABCF-29C399AEF8DC}" srcId="{0C802744-33EF-4840-85A4-6D129F65FBFF}" destId="{51D4F0CD-DE37-4248-B0D0-C725F654DC54}" srcOrd="2" destOrd="0" parTransId="{46F31C98-DA74-478F-BDEE-A728AC6A6E5F}" sibTransId="{BD7E390B-D2EC-466C-9FF3-B2C5DE23A56A}"/>
    <dgm:cxn modelId="{1B8EB08B-3880-4000-9CB8-576EA6FF543F}" srcId="{0C802744-33EF-4840-85A4-6D129F65FBFF}" destId="{1574EC0F-F5B5-4E3A-B4E6-3AF087B369DF}" srcOrd="1" destOrd="0" parTransId="{D48D32EC-7B46-4357-8925-D2C72270B100}" sibTransId="{2CFA8BD2-35C3-411B-871A-60059E6844AF}"/>
    <dgm:cxn modelId="{0FA63901-613D-49D9-9D53-1497EC49383B}" type="presOf" srcId="{F9676A98-B958-4B9B-8459-FB97CBA507BF}" destId="{7B890E28-5839-49D1-8F9C-62A7B478E423}" srcOrd="0" destOrd="0" presId="urn:microsoft.com/office/officeart/2005/8/layout/pyramid2"/>
    <dgm:cxn modelId="{6BD6D3E2-991C-46A1-AA31-D6C582C82666}" type="presOf" srcId="{51D4F0CD-DE37-4248-B0D0-C725F654DC54}" destId="{C5A9CA1C-C156-46A7-B1F0-9C0BADB279EC}" srcOrd="0" destOrd="0" presId="urn:microsoft.com/office/officeart/2005/8/layout/pyramid2"/>
    <dgm:cxn modelId="{6E52161B-C3A2-421E-81CF-0A7A7D9538FE}" srcId="{0C802744-33EF-4840-85A4-6D129F65FBFF}" destId="{F9676A98-B958-4B9B-8459-FB97CBA507BF}" srcOrd="0" destOrd="0" parTransId="{FA5CE730-97AF-469E-B7C1-C63E90803CA9}" sibTransId="{AE5B5738-3FC3-47AF-98D1-240620A59E1C}"/>
    <dgm:cxn modelId="{00AC56F5-3DDA-4448-AB1E-EB91EFE28B8F}" type="presOf" srcId="{1574EC0F-F5B5-4E3A-B4E6-3AF087B369DF}" destId="{571A9A89-B4F2-4276-A395-59E2C8217E60}" srcOrd="0" destOrd="0" presId="urn:microsoft.com/office/officeart/2005/8/layout/pyramid2"/>
    <dgm:cxn modelId="{5912D071-3A3E-4EDB-BC9A-C6B00468122E}" type="presParOf" srcId="{C50FA44A-5C4F-48CE-A36F-E4CD7B3AE775}" destId="{DC743CF2-F1A0-4A85-8D76-95929FD35AE4}" srcOrd="0" destOrd="0" presId="urn:microsoft.com/office/officeart/2005/8/layout/pyramid2"/>
    <dgm:cxn modelId="{3AC2EB4C-C4A7-4B20-9E1A-6F68CFE1B75D}" type="presParOf" srcId="{C50FA44A-5C4F-48CE-A36F-E4CD7B3AE775}" destId="{5225D3DD-F5DA-4AA0-B5DE-F3BF99E5E730}" srcOrd="1" destOrd="0" presId="urn:microsoft.com/office/officeart/2005/8/layout/pyramid2"/>
    <dgm:cxn modelId="{4AD38B94-B2FE-4332-ADEE-321503B15103}" type="presParOf" srcId="{5225D3DD-F5DA-4AA0-B5DE-F3BF99E5E730}" destId="{7B890E28-5839-49D1-8F9C-62A7B478E423}" srcOrd="0" destOrd="0" presId="urn:microsoft.com/office/officeart/2005/8/layout/pyramid2"/>
    <dgm:cxn modelId="{7629D04F-96BD-4588-B6FB-2D0A17B0147D}" type="presParOf" srcId="{5225D3DD-F5DA-4AA0-B5DE-F3BF99E5E730}" destId="{D5A0158D-1E8C-4648-9C44-DB4196BE89E0}" srcOrd="1" destOrd="0" presId="urn:microsoft.com/office/officeart/2005/8/layout/pyramid2"/>
    <dgm:cxn modelId="{4FE888DA-5AF1-4282-9500-86A562B3A3A6}" type="presParOf" srcId="{5225D3DD-F5DA-4AA0-B5DE-F3BF99E5E730}" destId="{571A9A89-B4F2-4276-A395-59E2C8217E60}" srcOrd="2" destOrd="0" presId="urn:microsoft.com/office/officeart/2005/8/layout/pyramid2"/>
    <dgm:cxn modelId="{3C1956B9-7AFB-46DA-8415-18F82F341704}" type="presParOf" srcId="{5225D3DD-F5DA-4AA0-B5DE-F3BF99E5E730}" destId="{A03798EB-FA2A-42A0-AE8D-296FB0D6EB9B}" srcOrd="3" destOrd="0" presId="urn:microsoft.com/office/officeart/2005/8/layout/pyramid2"/>
    <dgm:cxn modelId="{49F1EE1A-A25B-433B-A4B0-54BD06A8C94D}" type="presParOf" srcId="{5225D3DD-F5DA-4AA0-B5DE-F3BF99E5E730}" destId="{C5A9CA1C-C156-46A7-B1F0-9C0BADB279EC}" srcOrd="4" destOrd="0" presId="urn:microsoft.com/office/officeart/2005/8/layout/pyramid2"/>
    <dgm:cxn modelId="{D7E509ED-D0B3-432C-888F-5E984F785707}" type="presParOf" srcId="{5225D3DD-F5DA-4AA0-B5DE-F3BF99E5E730}" destId="{47F5E0A4-54A3-43F9-AA2B-76CF706565B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33FED-907E-433C-A07F-193894F696D3}">
      <dsp:nvSpPr>
        <dsp:cNvPr id="0" name=""/>
        <dsp:cNvSpPr/>
      </dsp:nvSpPr>
      <dsp:spPr>
        <a:xfrm>
          <a:off x="5548073" y="1075442"/>
          <a:ext cx="1085466" cy="874557"/>
        </a:xfrm>
        <a:custGeom>
          <a:avLst/>
          <a:gdLst/>
          <a:ahLst/>
          <a:cxnLst/>
          <a:rect l="0" t="0" r="0" b="0"/>
          <a:pathLst>
            <a:path>
              <a:moveTo>
                <a:pt x="0" y="0"/>
              </a:moveTo>
              <a:lnTo>
                <a:pt x="1085466" y="8745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63EB4-D98B-4D81-8D73-BB22AB2ABD3D}">
      <dsp:nvSpPr>
        <dsp:cNvPr id="0" name=""/>
        <dsp:cNvSpPr/>
      </dsp:nvSpPr>
      <dsp:spPr>
        <a:xfrm>
          <a:off x="5548073" y="1075442"/>
          <a:ext cx="2098029" cy="1812847"/>
        </a:xfrm>
        <a:custGeom>
          <a:avLst/>
          <a:gdLst/>
          <a:ahLst/>
          <a:cxnLst/>
          <a:rect l="0" t="0" r="0" b="0"/>
          <a:pathLst>
            <a:path>
              <a:moveTo>
                <a:pt x="0" y="0"/>
              </a:moveTo>
              <a:lnTo>
                <a:pt x="0" y="1616611"/>
              </a:lnTo>
              <a:lnTo>
                <a:pt x="2098029" y="1616611"/>
              </a:lnTo>
              <a:lnTo>
                <a:pt x="2098029" y="181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743E0-B1D6-4C99-92EC-BBD4B1993502}">
      <dsp:nvSpPr>
        <dsp:cNvPr id="0" name=""/>
        <dsp:cNvSpPr/>
      </dsp:nvSpPr>
      <dsp:spPr>
        <a:xfrm>
          <a:off x="5421136" y="1075442"/>
          <a:ext cx="91440" cy="1812847"/>
        </a:xfrm>
        <a:custGeom>
          <a:avLst/>
          <a:gdLst/>
          <a:ahLst/>
          <a:cxnLst/>
          <a:rect l="0" t="0" r="0" b="0"/>
          <a:pathLst>
            <a:path>
              <a:moveTo>
                <a:pt x="126937" y="0"/>
              </a:moveTo>
              <a:lnTo>
                <a:pt x="126937" y="1616611"/>
              </a:lnTo>
              <a:lnTo>
                <a:pt x="45720" y="1616611"/>
              </a:lnTo>
              <a:lnTo>
                <a:pt x="45720" y="181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40166-B3AA-4209-9730-A4A2CD00FF36}">
      <dsp:nvSpPr>
        <dsp:cNvPr id="0" name=""/>
        <dsp:cNvSpPr/>
      </dsp:nvSpPr>
      <dsp:spPr>
        <a:xfrm>
          <a:off x="3287609" y="1075442"/>
          <a:ext cx="2260463" cy="1812847"/>
        </a:xfrm>
        <a:custGeom>
          <a:avLst/>
          <a:gdLst/>
          <a:ahLst/>
          <a:cxnLst/>
          <a:rect l="0" t="0" r="0" b="0"/>
          <a:pathLst>
            <a:path>
              <a:moveTo>
                <a:pt x="2260463" y="0"/>
              </a:moveTo>
              <a:lnTo>
                <a:pt x="2260463" y="1616611"/>
              </a:lnTo>
              <a:lnTo>
                <a:pt x="0" y="1616611"/>
              </a:lnTo>
              <a:lnTo>
                <a:pt x="0" y="181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4C9C8-54E0-4D7C-8EDF-260D47A685C6}">
      <dsp:nvSpPr>
        <dsp:cNvPr id="0" name=""/>
        <dsp:cNvSpPr/>
      </dsp:nvSpPr>
      <dsp:spPr>
        <a:xfrm>
          <a:off x="4148850" y="234430"/>
          <a:ext cx="2798446" cy="84101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rgbClr val="0070C0"/>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Учетная политика</a:t>
          </a:r>
          <a:endParaRPr lang="ru-RU" sz="2300" kern="1200" dirty="0"/>
        </a:p>
      </dsp:txBody>
      <dsp:txXfrm>
        <a:off x="4148850" y="234430"/>
        <a:ext cx="2798446" cy="841011"/>
      </dsp:txXfrm>
    </dsp:sp>
    <dsp:sp modelId="{DD8BA774-9826-4545-9B46-CFEA6F11D51C}">
      <dsp:nvSpPr>
        <dsp:cNvPr id="0" name=""/>
        <dsp:cNvSpPr/>
      </dsp:nvSpPr>
      <dsp:spPr>
        <a:xfrm>
          <a:off x="5060771" y="888550"/>
          <a:ext cx="1461906" cy="2803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5060771" y="888550"/>
        <a:ext cx="1461906" cy="280337"/>
      </dsp:txXfrm>
    </dsp:sp>
    <dsp:sp modelId="{AE2996E7-A867-4096-8AB3-3AAA46AB567C}">
      <dsp:nvSpPr>
        <dsp:cNvPr id="0" name=""/>
        <dsp:cNvSpPr/>
      </dsp:nvSpPr>
      <dsp:spPr>
        <a:xfrm>
          <a:off x="2475439" y="2888289"/>
          <a:ext cx="1624340" cy="8410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solidFill>
            <a:schemeClr val="accent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Принципов</a:t>
          </a:r>
          <a:endParaRPr lang="ru-RU" sz="2300" kern="1200" dirty="0"/>
        </a:p>
      </dsp:txBody>
      <dsp:txXfrm>
        <a:off x="2475439" y="2888289"/>
        <a:ext cx="1624340" cy="841011"/>
      </dsp:txXfrm>
    </dsp:sp>
    <dsp:sp modelId="{143E8583-F89C-4780-A10C-777F48ADB479}">
      <dsp:nvSpPr>
        <dsp:cNvPr id="0" name=""/>
        <dsp:cNvSpPr/>
      </dsp:nvSpPr>
      <dsp:spPr>
        <a:xfrm>
          <a:off x="2800307" y="3542409"/>
          <a:ext cx="1461906" cy="28033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2800307" y="3542409"/>
        <a:ext cx="1461906" cy="280337"/>
      </dsp:txXfrm>
    </dsp:sp>
    <dsp:sp modelId="{12BA0D99-9551-475F-874A-DF9104BFD28E}">
      <dsp:nvSpPr>
        <dsp:cNvPr id="0" name=""/>
        <dsp:cNvSpPr/>
      </dsp:nvSpPr>
      <dsp:spPr>
        <a:xfrm>
          <a:off x="4654686" y="2888289"/>
          <a:ext cx="1624340" cy="841011"/>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solidFill>
            <a:schemeClr val="accent6">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Методов</a:t>
          </a:r>
          <a:endParaRPr lang="ru-RU" sz="2300" kern="1200" dirty="0"/>
        </a:p>
      </dsp:txBody>
      <dsp:txXfrm>
        <a:off x="4654686" y="2888289"/>
        <a:ext cx="1624340" cy="841011"/>
      </dsp:txXfrm>
    </dsp:sp>
    <dsp:sp modelId="{BFE834F5-9E02-420A-A941-EB19FE8D5AF8}">
      <dsp:nvSpPr>
        <dsp:cNvPr id="0" name=""/>
        <dsp:cNvSpPr/>
      </dsp:nvSpPr>
      <dsp:spPr>
        <a:xfrm>
          <a:off x="4979554" y="3542409"/>
          <a:ext cx="1461906" cy="280337"/>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4979554" y="3542409"/>
        <a:ext cx="1461906" cy="280337"/>
      </dsp:txXfrm>
    </dsp:sp>
    <dsp:sp modelId="{074C05B7-F208-449D-BAD6-0C7CAED462FC}">
      <dsp:nvSpPr>
        <dsp:cNvPr id="0" name=""/>
        <dsp:cNvSpPr/>
      </dsp:nvSpPr>
      <dsp:spPr>
        <a:xfrm>
          <a:off x="6833932" y="2888289"/>
          <a:ext cx="1624340" cy="841011"/>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solidFill>
            <a:schemeClr val="accent3">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Правил</a:t>
          </a:r>
          <a:endParaRPr lang="ru-RU" sz="2300" kern="1200" dirty="0"/>
        </a:p>
      </dsp:txBody>
      <dsp:txXfrm>
        <a:off x="6833932" y="2888289"/>
        <a:ext cx="1624340" cy="841011"/>
      </dsp:txXfrm>
    </dsp:sp>
    <dsp:sp modelId="{3D37F57A-10C1-4F09-8079-3DB434979936}">
      <dsp:nvSpPr>
        <dsp:cNvPr id="0" name=""/>
        <dsp:cNvSpPr/>
      </dsp:nvSpPr>
      <dsp:spPr>
        <a:xfrm>
          <a:off x="7158800" y="3542409"/>
          <a:ext cx="1461906" cy="280337"/>
        </a:xfrm>
        <a:prstGeom prst="rect">
          <a:avLst/>
        </a:prstGeom>
        <a:solidFill>
          <a:schemeClr val="lt1">
            <a:alpha val="90000"/>
            <a:hueOff val="0"/>
            <a:satOff val="0"/>
            <a:lumOff val="0"/>
            <a:alphaOff val="0"/>
          </a:schemeClr>
        </a:solidFill>
        <a:ln w="952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7158800" y="3542409"/>
        <a:ext cx="1461906" cy="280337"/>
      </dsp:txXfrm>
    </dsp:sp>
    <dsp:sp modelId="{42AE1A3F-5083-4691-AC71-75F39F81BA0D}">
      <dsp:nvSpPr>
        <dsp:cNvPr id="0" name=""/>
        <dsp:cNvSpPr/>
      </dsp:nvSpPr>
      <dsp:spPr>
        <a:xfrm>
          <a:off x="1372316" y="1529493"/>
          <a:ext cx="5261222" cy="84101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38100">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Совокупность принятых актами субъекта учета способов</a:t>
          </a:r>
          <a:endParaRPr lang="ru-RU" sz="2300" kern="1200" dirty="0"/>
        </a:p>
      </dsp:txBody>
      <dsp:txXfrm>
        <a:off x="1372316" y="1529493"/>
        <a:ext cx="5261222" cy="841011"/>
      </dsp:txXfrm>
    </dsp:sp>
    <dsp:sp modelId="{D1F3034C-D256-4AE9-AEE2-EFC4AE55720C}">
      <dsp:nvSpPr>
        <dsp:cNvPr id="0" name=""/>
        <dsp:cNvSpPr/>
      </dsp:nvSpPr>
      <dsp:spPr>
        <a:xfrm>
          <a:off x="3161108" y="2230803"/>
          <a:ext cx="1461906" cy="280337"/>
        </a:xfrm>
        <a:prstGeom prst="rect">
          <a:avLst/>
        </a:prstGeom>
        <a:solidFill>
          <a:schemeClr val="lt1">
            <a:alpha val="9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3161108" y="2230803"/>
        <a:ext cx="1461906" cy="280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F890-CDF1-462C-97BC-5CD7EE0FAC8F}">
      <dsp:nvSpPr>
        <dsp:cNvPr id="0" name=""/>
        <dsp:cNvSpPr/>
      </dsp:nvSpPr>
      <dsp:spPr>
        <a:xfrm>
          <a:off x="2282401" y="3823138"/>
          <a:ext cx="424446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6C484-6A7B-4C15-8B0F-9A046C5D2D4E}">
      <dsp:nvSpPr>
        <dsp:cNvPr id="0" name=""/>
        <dsp:cNvSpPr/>
      </dsp:nvSpPr>
      <dsp:spPr>
        <a:xfrm>
          <a:off x="2282401" y="2343494"/>
          <a:ext cx="3635695"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E4026-0BCF-4825-BF95-1338CDC7C7C0}">
      <dsp:nvSpPr>
        <dsp:cNvPr id="0" name=""/>
        <dsp:cNvSpPr/>
      </dsp:nvSpPr>
      <dsp:spPr>
        <a:xfrm>
          <a:off x="2282401" y="863851"/>
          <a:ext cx="424446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8324A-4BBA-4635-A0A1-21E1844484BB}">
      <dsp:nvSpPr>
        <dsp:cNvPr id="0" name=""/>
        <dsp:cNvSpPr/>
      </dsp:nvSpPr>
      <dsp:spPr>
        <a:xfrm>
          <a:off x="102252" y="370305"/>
          <a:ext cx="3693274" cy="34476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23496876-66BE-45F1-8967-FCCAB159A3EA}">
      <dsp:nvSpPr>
        <dsp:cNvPr id="0" name=""/>
        <dsp:cNvSpPr/>
      </dsp:nvSpPr>
      <dsp:spPr>
        <a:xfrm>
          <a:off x="929585" y="2474548"/>
          <a:ext cx="2705633" cy="139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ru-RU" sz="6500" kern="1200"/>
        </a:p>
      </dsp:txBody>
      <dsp:txXfrm>
        <a:off x="929585" y="2474548"/>
        <a:ext cx="2705633" cy="1395092"/>
      </dsp:txXfrm>
    </dsp:sp>
    <dsp:sp modelId="{B81A7A45-EB71-45EE-9AEF-CEE28F8327BA}">
      <dsp:nvSpPr>
        <dsp:cNvPr id="0" name=""/>
        <dsp:cNvSpPr/>
      </dsp:nvSpPr>
      <dsp:spPr>
        <a:xfrm>
          <a:off x="5800516" y="24728"/>
          <a:ext cx="2044114" cy="1556289"/>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FB62FED-8AAA-4097-9B3E-D2121A718841}">
      <dsp:nvSpPr>
        <dsp:cNvPr id="0" name=""/>
        <dsp:cNvSpPr/>
      </dsp:nvSpPr>
      <dsp:spPr>
        <a:xfrm>
          <a:off x="7160998" y="229718"/>
          <a:ext cx="146273" cy="12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dirty="0"/>
        </a:p>
      </dsp:txBody>
      <dsp:txXfrm>
        <a:off x="7160998" y="229718"/>
        <a:ext cx="146273" cy="1268265"/>
      </dsp:txXfrm>
    </dsp:sp>
    <dsp:sp modelId="{2133DEC8-031D-4561-AA46-4FC882D17A67}">
      <dsp:nvSpPr>
        <dsp:cNvPr id="0" name=""/>
        <dsp:cNvSpPr/>
      </dsp:nvSpPr>
      <dsp:spPr>
        <a:xfrm>
          <a:off x="5406383" y="1701879"/>
          <a:ext cx="2511534" cy="1268265"/>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128C10E-163D-446D-B15F-85931E3FEEA5}">
      <dsp:nvSpPr>
        <dsp:cNvPr id="0" name=""/>
        <dsp:cNvSpPr/>
      </dsp:nvSpPr>
      <dsp:spPr>
        <a:xfrm>
          <a:off x="6552230" y="1709361"/>
          <a:ext cx="207150" cy="12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a:p>
      </dsp:txBody>
      <dsp:txXfrm>
        <a:off x="6552230" y="1709361"/>
        <a:ext cx="207150" cy="1268265"/>
      </dsp:txXfrm>
    </dsp:sp>
    <dsp:sp modelId="{0A68E20B-3DA3-4D70-995F-B02CEF9C79EF}">
      <dsp:nvSpPr>
        <dsp:cNvPr id="0" name=""/>
        <dsp:cNvSpPr/>
      </dsp:nvSpPr>
      <dsp:spPr>
        <a:xfrm>
          <a:off x="4970531" y="3078425"/>
          <a:ext cx="2984952" cy="1268265"/>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A5C2531-0787-4DF1-AB6E-A3EEE56A3ED7}">
      <dsp:nvSpPr>
        <dsp:cNvPr id="0" name=""/>
        <dsp:cNvSpPr/>
      </dsp:nvSpPr>
      <dsp:spPr>
        <a:xfrm>
          <a:off x="7160998" y="3189005"/>
          <a:ext cx="146273" cy="12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a:p>
      </dsp:txBody>
      <dsp:txXfrm>
        <a:off x="7160998" y="3189005"/>
        <a:ext cx="146273" cy="12682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5A1F2-7BF2-4349-A374-7B176F5589DC}">
      <dsp:nvSpPr>
        <dsp:cNvPr id="0" name=""/>
        <dsp:cNvSpPr/>
      </dsp:nvSpPr>
      <dsp:spPr>
        <a:xfrm rot="10800000">
          <a:off x="248854" y="1884697"/>
          <a:ext cx="8464113" cy="1321176"/>
        </a:xfrm>
        <a:prstGeom prst="homePlate">
          <a:avLst/>
        </a:prstGeom>
        <a:solidFill>
          <a:srgbClr val="FDE3F8"/>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02" tIns="68580" rIns="128016" bIns="68580"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 Формирование или утверждение субъектом учета </a:t>
          </a:r>
          <a:r>
            <a:rPr lang="ru-RU" sz="2400" b="1" kern="1200" dirty="0" smtClean="0">
              <a:solidFill>
                <a:schemeClr val="tx1"/>
              </a:solidFill>
              <a:latin typeface="Times New Roman" panose="02020603050405020304" pitchFamily="18" charset="0"/>
              <a:cs typeface="Times New Roman" panose="02020603050405020304" pitchFamily="18" charset="0"/>
            </a:rPr>
            <a:t>новых правил (способов) ведения бухгалтерского учета, </a:t>
          </a:r>
          <a:r>
            <a:rPr lang="ru-RU" sz="1800" kern="1200" dirty="0" smtClean="0">
              <a:solidFill>
                <a:schemeClr val="tx1"/>
              </a:solidFill>
              <a:latin typeface="Times New Roman" panose="02020603050405020304" pitchFamily="18" charset="0"/>
              <a:cs typeface="Times New Roman" panose="02020603050405020304" pitchFamily="18" charset="0"/>
            </a:rPr>
            <a:t>применение которых позволит представить в бухгалтерской (финансовой) отчетности уместную (релевантную) и достоверную информацию</a:t>
          </a:r>
          <a:r>
            <a:rPr lang="ru-RU"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10800000">
        <a:off x="579148" y="1884697"/>
        <a:ext cx="8133819" cy="1321176"/>
      </dsp:txXfrm>
    </dsp:sp>
    <dsp:sp modelId="{31A0B535-10B5-4514-BC69-9FDE6134147C}">
      <dsp:nvSpPr>
        <dsp:cNvPr id="0" name=""/>
        <dsp:cNvSpPr/>
      </dsp:nvSpPr>
      <dsp:spPr>
        <a:xfrm>
          <a:off x="0" y="1731123"/>
          <a:ext cx="1321176" cy="1321176"/>
        </a:xfrm>
        <a:prstGeom prst="ellipse">
          <a:avLst/>
        </a:prstGeom>
        <a:solidFill>
          <a:schemeClr val="accent2">
            <a:tint val="5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9DC48CC8-977D-4B6F-83A9-EDE21189AB3A}">
      <dsp:nvSpPr>
        <dsp:cNvPr id="0" name=""/>
        <dsp:cNvSpPr/>
      </dsp:nvSpPr>
      <dsp:spPr>
        <a:xfrm rot="10800000">
          <a:off x="368156" y="216022"/>
          <a:ext cx="8308889" cy="1321176"/>
        </a:xfrm>
        <a:prstGeom prst="homePlate">
          <a:avLst/>
        </a:prstGeom>
        <a:solidFill>
          <a:srgbClr val="FFFFCC"/>
        </a:solidFill>
        <a:ln w="381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02" tIns="91440" rIns="170688" bIns="91440" numCol="1" spcCol="1270" anchor="ctr" anchorCtr="0">
          <a:noAutofit/>
        </a:bodyPr>
        <a:lstStyle/>
        <a:p>
          <a:pPr lvl="0" algn="ctr" defTabSz="1066800" rtl="0">
            <a:lnSpc>
              <a:spcPct val="90000"/>
            </a:lnSpc>
            <a:spcBef>
              <a:spcPct val="0"/>
            </a:spcBef>
            <a:spcAft>
              <a:spcPct val="35000"/>
            </a:spcAft>
          </a:pPr>
          <a:r>
            <a:rPr lang="ru-RU" sz="2400" b="1" kern="1200" dirty="0" smtClean="0">
              <a:solidFill>
                <a:schemeClr val="tx1"/>
              </a:solidFill>
            </a:rPr>
            <a:t>Изменение законодательства Российской Федерации </a:t>
          </a:r>
          <a:r>
            <a:rPr lang="ru-RU" sz="2000" kern="1200" dirty="0" smtClean="0">
              <a:solidFill>
                <a:schemeClr val="tx1"/>
              </a:solidFill>
            </a:rPr>
            <a:t>о бухгалтерском учете, </a:t>
          </a:r>
          <a:r>
            <a:rPr lang="ru-RU" sz="2400" b="1" kern="1200" dirty="0" smtClean="0">
              <a:solidFill>
                <a:schemeClr val="tx1"/>
              </a:solidFill>
            </a:rPr>
            <a:t>нормативных правовых актов</a:t>
          </a:r>
          <a:r>
            <a:rPr lang="ru-RU" sz="2000" kern="1200" dirty="0" smtClean="0">
              <a:solidFill>
                <a:schemeClr val="tx1"/>
              </a:solidFill>
            </a:rPr>
            <a:t>, регулирующих ведение бухгалтерского учета и составление бухгалтерской (финансовой) отчетности</a:t>
          </a:r>
          <a:endParaRPr lang="ru-RU" sz="2000" kern="1200" dirty="0">
            <a:solidFill>
              <a:schemeClr val="tx1"/>
            </a:solidFill>
          </a:endParaRPr>
        </a:p>
      </dsp:txBody>
      <dsp:txXfrm rot="10800000">
        <a:off x="698450" y="216022"/>
        <a:ext cx="7978595" cy="1321176"/>
      </dsp:txXfrm>
    </dsp:sp>
    <dsp:sp modelId="{09E2C919-C7A8-40FE-A4F3-3729E93DCB79}">
      <dsp:nvSpPr>
        <dsp:cNvPr id="0" name=""/>
        <dsp:cNvSpPr/>
      </dsp:nvSpPr>
      <dsp:spPr>
        <a:xfrm>
          <a:off x="0" y="144018"/>
          <a:ext cx="1321176" cy="1321176"/>
        </a:xfrm>
        <a:prstGeom prst="ellipse">
          <a:avLst/>
        </a:prstGeom>
        <a:solidFill>
          <a:schemeClr val="accent3">
            <a:tint val="50000"/>
            <a:hueOff val="0"/>
            <a:satOff val="0"/>
            <a:lumOff val="0"/>
            <a:alphaOff val="0"/>
          </a:schemeClr>
        </a:solidFill>
        <a:ln w="381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ECD28014-7D0C-48D1-A113-DF10AD05DEC2}">
      <dsp:nvSpPr>
        <dsp:cNvPr id="0" name=""/>
        <dsp:cNvSpPr/>
      </dsp:nvSpPr>
      <dsp:spPr>
        <a:xfrm rot="10800000">
          <a:off x="426300" y="3362122"/>
          <a:ext cx="8213460" cy="1321176"/>
        </a:xfrm>
        <a:prstGeom prst="homePlate">
          <a:avLst/>
        </a:prstGeom>
        <a:solidFill>
          <a:schemeClr val="accent1">
            <a:lumMod val="20000"/>
            <a:lumOff val="8000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02" tIns="76200" rIns="142240" bIns="76200" numCol="1" spcCol="1270" anchor="ctr" anchorCtr="0">
          <a:noAutofit/>
        </a:bodyPr>
        <a:lstStyle/>
        <a:p>
          <a:pPr lvl="0" algn="ctr" defTabSz="889000" rtl="0">
            <a:lnSpc>
              <a:spcPct val="90000"/>
            </a:lnSpc>
            <a:spcBef>
              <a:spcPct val="0"/>
            </a:spcBef>
            <a:spcAft>
              <a:spcPct val="35000"/>
            </a:spcAft>
          </a:pPr>
          <a:r>
            <a:rPr lang="ru-RU" sz="2000" kern="1200" dirty="0" smtClean="0">
              <a:solidFill>
                <a:schemeClr val="tx1"/>
              </a:solidFill>
            </a:rPr>
            <a:t>  </a:t>
          </a:r>
          <a:r>
            <a:rPr lang="ru-RU" sz="2400" b="1" kern="1200" dirty="0" smtClean="0">
              <a:solidFill>
                <a:schemeClr val="tx1"/>
              </a:solidFill>
            </a:rPr>
            <a:t>Существенное изменение условий деятельности субъекта учета</a:t>
          </a:r>
          <a:r>
            <a:rPr lang="ru-RU" sz="2000" kern="1200" dirty="0" smtClean="0">
              <a:solidFill>
                <a:schemeClr val="tx1"/>
              </a:solidFill>
            </a:rPr>
            <a:t>, включая его </a:t>
          </a:r>
          <a:r>
            <a:rPr lang="ru-RU" sz="2000" b="1" kern="1200" dirty="0" smtClean="0">
              <a:solidFill>
                <a:schemeClr val="tx1"/>
              </a:solidFill>
            </a:rPr>
            <a:t>реорганизацию</a:t>
          </a:r>
          <a:r>
            <a:rPr lang="ru-RU" sz="2000" kern="1200" dirty="0" smtClean="0">
              <a:solidFill>
                <a:schemeClr val="tx1"/>
              </a:solidFill>
            </a:rPr>
            <a:t>, </a:t>
          </a:r>
          <a:r>
            <a:rPr lang="ru-RU" sz="2000" b="1" kern="1200" dirty="0" smtClean="0">
              <a:solidFill>
                <a:schemeClr val="tx1"/>
              </a:solidFill>
            </a:rPr>
            <a:t>изменение </a:t>
          </a:r>
          <a:r>
            <a:rPr lang="ru-RU" sz="2000" kern="1200" dirty="0" smtClean="0">
              <a:solidFill>
                <a:schemeClr val="tx1"/>
              </a:solidFill>
            </a:rPr>
            <a:t>возложенных на субъект учета </a:t>
          </a:r>
          <a:r>
            <a:rPr lang="ru-RU" sz="2000" b="1" kern="1200" dirty="0" smtClean="0">
              <a:solidFill>
                <a:schemeClr val="tx1"/>
              </a:solidFill>
            </a:rPr>
            <a:t>полномочий</a:t>
          </a:r>
          <a:r>
            <a:rPr lang="ru-RU" sz="2000" kern="1200" dirty="0" smtClean="0">
              <a:solidFill>
                <a:schemeClr val="tx1"/>
              </a:solidFill>
            </a:rPr>
            <a:t> и (или) выполняемых им </a:t>
          </a:r>
          <a:r>
            <a:rPr lang="ru-RU" sz="2000" b="1" kern="1200" dirty="0" smtClean="0">
              <a:solidFill>
                <a:schemeClr val="tx1"/>
              </a:solidFill>
            </a:rPr>
            <a:t>функций</a:t>
          </a:r>
          <a:endParaRPr lang="ru-RU" sz="2000" b="1" kern="1200" dirty="0">
            <a:solidFill>
              <a:schemeClr val="tx1"/>
            </a:solidFill>
          </a:endParaRPr>
        </a:p>
      </dsp:txBody>
      <dsp:txXfrm rot="10800000">
        <a:off x="756594" y="3362122"/>
        <a:ext cx="7883166" cy="1321176"/>
      </dsp:txXfrm>
    </dsp:sp>
    <dsp:sp modelId="{43CD3F88-5C45-44A0-9454-BC870524C7A6}">
      <dsp:nvSpPr>
        <dsp:cNvPr id="0" name=""/>
        <dsp:cNvSpPr/>
      </dsp:nvSpPr>
      <dsp:spPr>
        <a:xfrm>
          <a:off x="23237" y="3377883"/>
          <a:ext cx="1321176" cy="1321176"/>
        </a:xfrm>
        <a:prstGeom prst="ellipse">
          <a:avLst/>
        </a:prstGeom>
        <a:solidFill>
          <a:schemeClr val="tx2">
            <a:lumMod val="20000"/>
            <a:lumOff val="8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6A044-EC38-4F87-ADF0-C59D86A18B3E}">
      <dsp:nvSpPr>
        <dsp:cNvPr id="0" name=""/>
        <dsp:cNvSpPr/>
      </dsp:nvSpPr>
      <dsp:spPr>
        <a:xfrm>
          <a:off x="8431" y="6522"/>
          <a:ext cx="8632528" cy="5106045"/>
        </a:xfrm>
        <a:prstGeom prst="round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Последствия изменения учетной политики, оказавшие или способные оказать существенные изменения показателей, отражающих финансовое положение, финансовые результаты деятельности субъекта учета (субъекта консолидированной отчетности) и (или) движение денежных средств субъекта учета, </a:t>
          </a:r>
          <a:r>
            <a:rPr lang="ru-RU" sz="2800" b="1" kern="1200" dirty="0" smtClean="0">
              <a:solidFill>
                <a:srgbClr val="FF0000"/>
              </a:solidFill>
              <a:latin typeface="Times New Roman" panose="02020603050405020304" pitchFamily="18" charset="0"/>
              <a:cs typeface="Times New Roman" panose="02020603050405020304" pitchFamily="18" charset="0"/>
            </a:rPr>
            <a:t>оцениваются в денежном измерении (стоимостном выражении) </a:t>
          </a:r>
        </a:p>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Оценка в денежном измерении - производится </a:t>
          </a:r>
          <a:r>
            <a:rPr lang="ru-RU" sz="2800" b="1" kern="1200" dirty="0" smtClean="0">
              <a:solidFill>
                <a:srgbClr val="FF0000"/>
              </a:solidFill>
              <a:latin typeface="Times New Roman" panose="02020603050405020304" pitchFamily="18" charset="0"/>
              <a:cs typeface="Times New Roman" panose="02020603050405020304" pitchFamily="18" charset="0"/>
            </a:rPr>
            <a:t>на дату, с которой применяются указанные изменения</a:t>
          </a:r>
          <a:endParaRPr lang="ru-RU" sz="2800" b="1" kern="1200" dirty="0">
            <a:solidFill>
              <a:srgbClr val="FF0000"/>
            </a:solidFill>
            <a:latin typeface="Times New Roman" panose="02020603050405020304" pitchFamily="18" charset="0"/>
            <a:cs typeface="Times New Roman" panose="02020603050405020304" pitchFamily="18" charset="0"/>
          </a:endParaRPr>
        </a:p>
      </dsp:txBody>
      <dsp:txXfrm>
        <a:off x="257688" y="255779"/>
        <a:ext cx="8134014" cy="46075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86364-2F9E-4C14-BB05-B36BC87C2A9A}">
      <dsp:nvSpPr>
        <dsp:cNvPr id="0" name=""/>
        <dsp:cNvSpPr/>
      </dsp:nvSpPr>
      <dsp:spPr>
        <a:xfrm>
          <a:off x="110088" y="319012"/>
          <a:ext cx="8723074" cy="1403050"/>
        </a:xfrm>
        <a:prstGeom prst="roundRect">
          <a:avLst/>
        </a:prstGeom>
        <a:solidFill>
          <a:srgbClr val="FFFF99"/>
        </a:solidFill>
        <a:ln w="38100">
          <a:solidFill>
            <a:schemeClr val="tx2">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Применение </a:t>
          </a:r>
          <a:r>
            <a:rPr lang="ru-RU" sz="2400" b="1" kern="1200" dirty="0" smtClean="0">
              <a:latin typeface="Times New Roman" panose="02020603050405020304" pitchFamily="18" charset="0"/>
              <a:cs typeface="Times New Roman" panose="02020603050405020304" pitchFamily="18" charset="0"/>
            </a:rPr>
            <a:t>правила (способа) </a:t>
          </a:r>
          <a:r>
            <a:rPr lang="ru-RU" sz="2000" b="0" kern="1200" dirty="0" smtClean="0">
              <a:latin typeface="Times New Roman" panose="02020603050405020304" pitchFamily="18" charset="0"/>
              <a:cs typeface="Times New Roman" panose="02020603050405020304" pitchFamily="18" charset="0"/>
            </a:rPr>
            <a:t>организации и ведения бухгалтерского учета </a:t>
          </a:r>
          <a:r>
            <a:rPr lang="ru-RU" sz="2000" kern="1200" dirty="0" smtClean="0">
              <a:latin typeface="Times New Roman" panose="02020603050405020304" pitchFamily="18" charset="0"/>
              <a:cs typeface="Times New Roman" panose="02020603050405020304" pitchFamily="18" charset="0"/>
            </a:rPr>
            <a:t>для отражения фактов хозяйственной жизни, которые </a:t>
          </a:r>
          <a:r>
            <a:rPr lang="ru-RU" sz="2400" b="1" kern="1200" dirty="0" smtClean="0">
              <a:latin typeface="Times New Roman" panose="02020603050405020304" pitchFamily="18" charset="0"/>
              <a:cs typeface="Times New Roman" panose="02020603050405020304" pitchFamily="18" charset="0"/>
            </a:rPr>
            <a:t>отличны по существу от фактов хозяйственной жизни, имевших место ранее</a:t>
          </a:r>
          <a:endParaRPr lang="ru-RU" sz="2400" b="1" kern="1200" dirty="0">
            <a:latin typeface="Times New Roman" panose="02020603050405020304" pitchFamily="18" charset="0"/>
            <a:cs typeface="Times New Roman" panose="02020603050405020304" pitchFamily="18" charset="0"/>
          </a:endParaRPr>
        </a:p>
      </dsp:txBody>
      <dsp:txXfrm>
        <a:off x="178579" y="387503"/>
        <a:ext cx="8586092" cy="1266068"/>
      </dsp:txXfrm>
    </dsp:sp>
    <dsp:sp modelId="{9B95E8C7-546F-4CA3-B490-5DE8A61BA8EA}">
      <dsp:nvSpPr>
        <dsp:cNvPr id="0" name=""/>
        <dsp:cNvSpPr/>
      </dsp:nvSpPr>
      <dsp:spPr>
        <a:xfrm>
          <a:off x="320669" y="2414242"/>
          <a:ext cx="8398111" cy="1729731"/>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38100">
          <a:solidFill>
            <a:schemeClr val="accent4">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Утверждение </a:t>
          </a:r>
          <a:r>
            <a:rPr lang="ru-RU" sz="2400" b="1" kern="1200" dirty="0" smtClean="0">
              <a:latin typeface="Times New Roman" panose="02020603050405020304" pitchFamily="18" charset="0"/>
              <a:cs typeface="Times New Roman" panose="02020603050405020304" pitchFamily="18" charset="0"/>
            </a:rPr>
            <a:t>нового правила </a:t>
          </a:r>
          <a:r>
            <a:rPr lang="ru-RU" sz="2000" kern="1200" dirty="0" smtClean="0">
              <a:latin typeface="Times New Roman" panose="02020603050405020304" pitchFamily="18" charset="0"/>
              <a:cs typeface="Times New Roman" panose="02020603050405020304" pitchFamily="18" charset="0"/>
            </a:rPr>
            <a:t>(способа) организации и ведения бухгалтерского учета для отражения фактов хозяйственной жизни, которые </a:t>
          </a:r>
          <a:r>
            <a:rPr lang="ru-RU" sz="2400" b="1" kern="1200" dirty="0" smtClean="0">
              <a:latin typeface="Times New Roman" panose="02020603050405020304" pitchFamily="18" charset="0"/>
              <a:cs typeface="Times New Roman" panose="02020603050405020304" pitchFamily="18" charset="0"/>
            </a:rPr>
            <a:t>возникли в деятельности субъекта учета впервые</a:t>
          </a:r>
          <a:r>
            <a:rPr lang="ru-RU" sz="700" kern="1200" dirty="0" smtClean="0"/>
            <a:t>.</a:t>
          </a:r>
          <a:endParaRPr lang="ru-RU" sz="700" kern="1200" dirty="0"/>
        </a:p>
      </dsp:txBody>
      <dsp:txXfrm>
        <a:off x="405108" y="2498681"/>
        <a:ext cx="8229233" cy="15608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0E2D4-AAD3-4D9F-B009-C5B7BDC2ACFE}">
      <dsp:nvSpPr>
        <dsp:cNvPr id="0" name=""/>
        <dsp:cNvSpPr/>
      </dsp:nvSpPr>
      <dsp:spPr>
        <a:xfrm>
          <a:off x="472881" y="288034"/>
          <a:ext cx="5904736" cy="1806527"/>
        </a:xfrm>
        <a:prstGeom prst="roundRect">
          <a:avLst>
            <a:gd name="adj" fmla="val 10000"/>
          </a:avLst>
        </a:prstGeom>
        <a:solidFill>
          <a:schemeClr val="accent6">
            <a:lumMod val="20000"/>
            <a:lumOff val="80000"/>
          </a:schemeClr>
        </a:solidFill>
        <a:ln w="381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Информация</a:t>
          </a:r>
          <a:r>
            <a:rPr lang="ru-RU" sz="2000" kern="1200" dirty="0" smtClean="0">
              <a:latin typeface="Times New Roman" panose="02020603050405020304" pitchFamily="18" charset="0"/>
              <a:cs typeface="Times New Roman" panose="02020603050405020304" pitchFamily="18" charset="0"/>
            </a:rPr>
            <a:t> о корректировке сравнительных показателей предшествующего года (годов) раскрывается  в бухгалтерской (финансовой) отчетности </a:t>
          </a:r>
          <a:r>
            <a:rPr lang="ru-RU" sz="2400" b="1" kern="1200" dirty="0" smtClean="0">
              <a:latin typeface="Times New Roman" panose="02020603050405020304" pitchFamily="18" charset="0"/>
              <a:cs typeface="Times New Roman" panose="02020603050405020304" pitchFamily="18" charset="0"/>
            </a:rPr>
            <a:t>отчетного года</a:t>
          </a:r>
          <a:endParaRPr lang="ru-RU" sz="2400" b="1" kern="1200" dirty="0">
            <a:latin typeface="Times New Roman" panose="02020603050405020304" pitchFamily="18" charset="0"/>
            <a:cs typeface="Times New Roman" panose="02020603050405020304" pitchFamily="18" charset="0"/>
          </a:endParaRPr>
        </a:p>
      </dsp:txBody>
      <dsp:txXfrm>
        <a:off x="525792" y="340945"/>
        <a:ext cx="5798914" cy="1700705"/>
      </dsp:txXfrm>
    </dsp:sp>
    <dsp:sp modelId="{EC41B3DE-483E-4513-A3B2-5C80B606CFE0}">
      <dsp:nvSpPr>
        <dsp:cNvPr id="0" name=""/>
        <dsp:cNvSpPr/>
      </dsp:nvSpPr>
      <dsp:spPr>
        <a:xfrm>
          <a:off x="1017634" y="2094562"/>
          <a:ext cx="91440" cy="1536389"/>
        </a:xfrm>
        <a:custGeom>
          <a:avLst/>
          <a:gdLst/>
          <a:ahLst/>
          <a:cxnLst/>
          <a:rect l="0" t="0" r="0" b="0"/>
          <a:pathLst>
            <a:path>
              <a:moveTo>
                <a:pt x="45720" y="0"/>
              </a:moveTo>
              <a:lnTo>
                <a:pt x="45720" y="1536389"/>
              </a:lnTo>
              <a:lnTo>
                <a:pt x="121472" y="1536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3B594-0BC5-406C-B03C-C5295B76C1C0}">
      <dsp:nvSpPr>
        <dsp:cNvPr id="0" name=""/>
        <dsp:cNvSpPr/>
      </dsp:nvSpPr>
      <dsp:spPr>
        <a:xfrm>
          <a:off x="1139106" y="2520280"/>
          <a:ext cx="6447055" cy="2221343"/>
        </a:xfrm>
        <a:prstGeom prst="roundRect">
          <a:avLst>
            <a:gd name="adj" fmla="val 10000"/>
          </a:avLst>
        </a:prstGeom>
        <a:solidFill>
          <a:schemeClr val="accent6">
            <a:lumMod val="60000"/>
            <a:lumOff val="40000"/>
            <a:alpha val="9000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Суммы</a:t>
          </a:r>
          <a:r>
            <a:rPr lang="ru-RU" sz="2400" kern="1200" dirty="0" smtClean="0">
              <a:latin typeface="Times New Roman" panose="02020603050405020304" pitchFamily="18" charset="0"/>
              <a:cs typeface="Times New Roman" panose="02020603050405020304" pitchFamily="18" charset="0"/>
            </a:rPr>
            <a:t> </a:t>
          </a:r>
          <a:r>
            <a:rPr lang="ru-RU" sz="1800" kern="1200" dirty="0" smtClean="0">
              <a:latin typeface="Times New Roman" panose="02020603050405020304" pitchFamily="18" charset="0"/>
              <a:cs typeface="Times New Roman" panose="02020603050405020304" pitchFamily="18" charset="0"/>
            </a:rPr>
            <a:t>корректировок сравнительных показателей отражаются </a:t>
          </a:r>
          <a:r>
            <a:rPr lang="ru-RU" sz="2400" b="1" kern="1200" dirty="0" smtClean="0">
              <a:latin typeface="Times New Roman" panose="02020603050405020304" pitchFamily="18" charset="0"/>
              <a:cs typeface="Times New Roman" panose="02020603050405020304" pitchFamily="18" charset="0"/>
            </a:rPr>
            <a:t>в периоде, в котором произошло изменение учетной политики</a:t>
          </a:r>
          <a:r>
            <a:rPr lang="ru-RU" sz="2400" kern="1200" dirty="0" smtClean="0">
              <a:latin typeface="Times New Roman" panose="02020603050405020304" pitchFamily="18" charset="0"/>
              <a:cs typeface="Times New Roman" panose="02020603050405020304" pitchFamily="18" charset="0"/>
            </a:rPr>
            <a:t> </a:t>
          </a:r>
          <a:r>
            <a:rPr lang="ru-RU" sz="1800" kern="1200" dirty="0" smtClean="0">
              <a:latin typeface="Times New Roman" panose="02020603050405020304" pitchFamily="18" charset="0"/>
              <a:cs typeface="Times New Roman" panose="02020603050405020304" pitchFamily="18" charset="0"/>
            </a:rPr>
            <a:t>записями по счетам бухгалтерского учета согласно НПА, регулирующим ведение бухгалтерского учета и составление бухгалтерской (финансовой) отчетности.</a:t>
          </a:r>
          <a:endParaRPr lang="ru-RU" sz="1800" kern="1200" dirty="0">
            <a:latin typeface="Times New Roman" panose="02020603050405020304" pitchFamily="18" charset="0"/>
            <a:cs typeface="Times New Roman" panose="02020603050405020304" pitchFamily="18" charset="0"/>
          </a:endParaRPr>
        </a:p>
      </dsp:txBody>
      <dsp:txXfrm>
        <a:off x="1204167" y="2585341"/>
        <a:ext cx="6316933" cy="20912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ED7B7-E45C-40E4-B864-BD4E5107A3A1}">
      <dsp:nvSpPr>
        <dsp:cNvPr id="0" name=""/>
        <dsp:cNvSpPr/>
      </dsp:nvSpPr>
      <dsp:spPr>
        <a:xfrm>
          <a:off x="160175" y="360031"/>
          <a:ext cx="7226856" cy="3816424"/>
        </a:xfrm>
        <a:prstGeom prst="roundRect">
          <a:avLst>
            <a:gd name="adj" fmla="val 10000"/>
          </a:avLst>
        </a:prstGeom>
        <a:solidFill>
          <a:srgbClr val="CCFFFF">
            <a:alpha val="90000"/>
          </a:srgbClr>
        </a:solidFill>
        <a:ln w="381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В случае </a:t>
          </a:r>
          <a:r>
            <a:rPr lang="ru-RU" sz="2800" b="1" kern="1200" dirty="0" smtClean="0">
              <a:latin typeface="Times New Roman" panose="02020603050405020304" pitchFamily="18" charset="0"/>
              <a:cs typeface="Times New Roman" panose="02020603050405020304" pitchFamily="18" charset="0"/>
            </a:rPr>
            <a:t>ретроспективного применения измененной учетной </a:t>
          </a:r>
          <a:r>
            <a:rPr lang="ru-RU" sz="2800" kern="1200" dirty="0" smtClean="0">
              <a:latin typeface="Times New Roman" panose="02020603050405020304" pitchFamily="18" charset="0"/>
              <a:cs typeface="Times New Roman" panose="02020603050405020304" pitchFamily="18" charset="0"/>
            </a:rPr>
            <a:t>политики утвержденная бухгалтерская (финансовая) </a:t>
          </a:r>
          <a:r>
            <a:rPr lang="ru-RU" sz="2800" b="1" kern="1200" dirty="0" smtClean="0">
              <a:latin typeface="Times New Roman" panose="02020603050405020304" pitchFamily="18" charset="0"/>
              <a:cs typeface="Times New Roman" panose="02020603050405020304" pitchFamily="18" charset="0"/>
            </a:rPr>
            <a:t>отчетность за предшествующий год (годы) не подлежит пересмотру, замене и повторному представлению пользователям бухгалтерской (финансовой) отчетности</a:t>
          </a:r>
          <a:endParaRPr lang="ru-RU" sz="1800" kern="1200" dirty="0">
            <a:latin typeface="Times New Roman" panose="02020603050405020304" pitchFamily="18" charset="0"/>
            <a:cs typeface="Times New Roman" panose="02020603050405020304" pitchFamily="18" charset="0"/>
          </a:endParaRPr>
        </a:p>
      </dsp:txBody>
      <dsp:txXfrm>
        <a:off x="271954" y="471810"/>
        <a:ext cx="7003298" cy="35928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3DACD-26E0-4083-AC66-9E1122D18B1B}">
      <dsp:nvSpPr>
        <dsp:cNvPr id="0" name=""/>
        <dsp:cNvSpPr/>
      </dsp:nvSpPr>
      <dsp:spPr>
        <a:xfrm>
          <a:off x="0" y="0"/>
          <a:ext cx="4561233" cy="456123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2AE0B-1DFC-47FF-8BB6-E013F2834339}">
      <dsp:nvSpPr>
        <dsp:cNvPr id="0" name=""/>
        <dsp:cNvSpPr/>
      </dsp:nvSpPr>
      <dsp:spPr>
        <a:xfrm>
          <a:off x="2280616" y="0"/>
          <a:ext cx="6430704" cy="4561233"/>
        </a:xfrm>
        <a:prstGeom prst="rect">
          <a:avLst/>
        </a:prstGeom>
        <a:solidFill>
          <a:schemeClr val="lt1"/>
        </a:solidFill>
        <a:ln w="38100" cap="flat" cmpd="sng" algn="ctr">
          <a:solidFill>
            <a:srgbClr val="00B05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i="0" kern="1200" dirty="0" smtClean="0"/>
            <a:t>Информация по ошибкам прошлых лет в отчетности текущего финансового года не отражается</a:t>
          </a:r>
          <a:endParaRPr lang="ru-RU" sz="2400" kern="1200" dirty="0"/>
        </a:p>
      </dsp:txBody>
      <dsp:txXfrm>
        <a:off x="2280616" y="0"/>
        <a:ext cx="6430704" cy="2166586"/>
      </dsp:txXfrm>
    </dsp:sp>
    <dsp:sp modelId="{DB276177-6F28-490B-96DA-65D769C6E57A}">
      <dsp:nvSpPr>
        <dsp:cNvPr id="0" name=""/>
        <dsp:cNvSpPr/>
      </dsp:nvSpPr>
      <dsp:spPr>
        <a:xfrm>
          <a:off x="1197323" y="2166586"/>
          <a:ext cx="2166586" cy="216658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A1BE8-D0EA-4C42-AAD4-290A03875D9C}">
      <dsp:nvSpPr>
        <dsp:cNvPr id="0" name=""/>
        <dsp:cNvSpPr/>
      </dsp:nvSpPr>
      <dsp:spPr>
        <a:xfrm>
          <a:off x="2280616" y="2078568"/>
          <a:ext cx="6430704" cy="234262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0" i="0" kern="1200" dirty="0" smtClean="0"/>
            <a:t>В случае ретроспективного пересчета бухгалтерской (финансовой) отчетности утвержденная бухгалтерская (финансовая) отчетность за предшествующий год (годы) </a:t>
          </a:r>
          <a:r>
            <a:rPr lang="ru-RU" sz="2200" b="1" i="0" kern="1200" dirty="0" smtClean="0"/>
            <a:t>не подлежит пересмотру, замене и повторному представлению </a:t>
          </a:r>
          <a:r>
            <a:rPr lang="ru-RU" sz="2200" b="0" i="0" kern="1200" dirty="0" smtClean="0"/>
            <a:t>пользователям бухгалтерской (финансовой) отчетности</a:t>
          </a:r>
          <a:endParaRPr lang="ru-RU" sz="2200" kern="1200" dirty="0"/>
        </a:p>
      </dsp:txBody>
      <dsp:txXfrm>
        <a:off x="2280616" y="2078568"/>
        <a:ext cx="6430704" cy="23426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17B6B-1534-4DD9-A30E-4A71A1A990CB}">
      <dsp:nvSpPr>
        <dsp:cNvPr id="0" name=""/>
        <dsp:cNvSpPr/>
      </dsp:nvSpPr>
      <dsp:spPr>
        <a:xfrm>
          <a:off x="785453" y="0"/>
          <a:ext cx="1093331" cy="66247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Сальдо на   01.01.2019</a:t>
          </a:r>
        </a:p>
      </dsp:txBody>
      <dsp:txXfrm>
        <a:off x="785453" y="0"/>
        <a:ext cx="1093331" cy="1987420"/>
      </dsp:txXfrm>
    </dsp:sp>
    <dsp:sp modelId="{39CE2143-79FB-4AC1-9409-D019A47FFEF1}">
      <dsp:nvSpPr>
        <dsp:cNvPr id="0" name=""/>
        <dsp:cNvSpPr/>
      </dsp:nvSpPr>
      <dsp:spPr>
        <a:xfrm>
          <a:off x="142275" y="1368152"/>
          <a:ext cx="2197810" cy="11149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В Главной книге  2019 года </a:t>
          </a:r>
        </a:p>
        <a:p>
          <a:pPr lvl="0" algn="ctr" defTabSz="622300">
            <a:lnSpc>
              <a:spcPct val="90000"/>
            </a:lnSpc>
            <a:spcBef>
              <a:spcPct val="0"/>
            </a:spcBef>
            <a:spcAft>
              <a:spcPct val="35000"/>
            </a:spcAft>
          </a:pPr>
          <a:r>
            <a:rPr lang="ru-RU" sz="1400" b="1" kern="1200" dirty="0" smtClean="0"/>
            <a:t>1 10112 000 - 2500000, 00</a:t>
          </a:r>
        </a:p>
        <a:p>
          <a:pPr lvl="0" algn="ctr" defTabSz="622300">
            <a:lnSpc>
              <a:spcPct val="90000"/>
            </a:lnSpc>
            <a:spcBef>
              <a:spcPct val="0"/>
            </a:spcBef>
            <a:spcAft>
              <a:spcPct val="35000"/>
            </a:spcAft>
          </a:pPr>
          <a:r>
            <a:rPr lang="ru-RU" sz="1400" b="1" kern="1200" dirty="0" smtClean="0"/>
            <a:t>1 10412 000 -15000,00</a:t>
          </a:r>
        </a:p>
        <a:p>
          <a:pPr lvl="0" algn="ctr" defTabSz="622300">
            <a:lnSpc>
              <a:spcPct val="90000"/>
            </a:lnSpc>
            <a:spcBef>
              <a:spcPct val="0"/>
            </a:spcBef>
            <a:spcAft>
              <a:spcPct val="35000"/>
            </a:spcAft>
          </a:pPr>
          <a:r>
            <a:rPr lang="ru-RU" sz="1400" b="1" kern="1200" dirty="0" smtClean="0"/>
            <a:t>1 40130 000 – 2 485 000,00</a:t>
          </a:r>
          <a:endParaRPr lang="ru-RU" sz="1400" b="1" kern="1200" dirty="0"/>
        </a:p>
      </dsp:txBody>
      <dsp:txXfrm>
        <a:off x="174930" y="1400807"/>
        <a:ext cx="2132500" cy="1049616"/>
      </dsp:txXfrm>
    </dsp:sp>
    <dsp:sp modelId="{6F3E1B5A-3622-4DB3-B6BE-E17F4EAFD56C}">
      <dsp:nvSpPr>
        <dsp:cNvPr id="0" name=""/>
        <dsp:cNvSpPr/>
      </dsp:nvSpPr>
      <dsp:spPr>
        <a:xfrm>
          <a:off x="3115" y="4599382"/>
          <a:ext cx="2497967" cy="18340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Изменяем входящее сальдо в балансе за 2019 год на 01.01.2019  на основании информации </a:t>
          </a:r>
          <a:r>
            <a:rPr lang="ru-RU" sz="1800" b="1" kern="1200" dirty="0" smtClean="0"/>
            <a:t> ф.0503173     </a:t>
          </a:r>
        </a:p>
        <a:p>
          <a:pPr lvl="0" algn="ctr" defTabSz="622300">
            <a:lnSpc>
              <a:spcPct val="90000"/>
            </a:lnSpc>
            <a:spcBef>
              <a:spcPct val="0"/>
            </a:spcBef>
            <a:spcAft>
              <a:spcPct val="35000"/>
            </a:spcAft>
          </a:pPr>
          <a:r>
            <a:rPr lang="ru-RU" sz="1400" b="1" kern="1200" dirty="0" smtClean="0"/>
            <a:t>        110110000 – 1300000,00</a:t>
          </a:r>
        </a:p>
        <a:p>
          <a:pPr lvl="0" algn="ctr" defTabSz="622300">
            <a:lnSpc>
              <a:spcPct val="90000"/>
            </a:lnSpc>
            <a:spcBef>
              <a:spcPct val="0"/>
            </a:spcBef>
            <a:spcAft>
              <a:spcPct val="35000"/>
            </a:spcAft>
          </a:pPr>
          <a:r>
            <a:rPr lang="ru-RU" sz="1400" b="1" kern="1200" dirty="0" smtClean="0"/>
            <a:t>110412000 – 12000,00 </a:t>
          </a:r>
        </a:p>
        <a:p>
          <a:pPr lvl="0" algn="ctr" defTabSz="622300">
            <a:lnSpc>
              <a:spcPct val="90000"/>
            </a:lnSpc>
            <a:spcBef>
              <a:spcPct val="0"/>
            </a:spcBef>
            <a:spcAft>
              <a:spcPct val="35000"/>
            </a:spcAft>
          </a:pPr>
          <a:r>
            <a:rPr lang="ru-RU" sz="1400" b="1" kern="1200" dirty="0" smtClean="0"/>
            <a:t> 14013000 -  1288000,00</a:t>
          </a:r>
          <a:endParaRPr lang="ru-RU" sz="1400" b="1" kern="1200" dirty="0"/>
        </a:p>
      </dsp:txBody>
      <dsp:txXfrm>
        <a:off x="56832" y="4653099"/>
        <a:ext cx="2390533" cy="1726616"/>
      </dsp:txXfrm>
    </dsp:sp>
    <dsp:sp modelId="{66494848-BF9B-45D0-9523-DA035DEA2340}">
      <dsp:nvSpPr>
        <dsp:cNvPr id="0" name=""/>
        <dsp:cNvSpPr/>
      </dsp:nvSpPr>
      <dsp:spPr>
        <a:xfrm>
          <a:off x="169312" y="3000545"/>
          <a:ext cx="2152608" cy="12508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В Балансе за 2018 год на 01.01.2019  </a:t>
          </a:r>
        </a:p>
        <a:p>
          <a:pPr lvl="0" algn="ctr" defTabSz="622300">
            <a:lnSpc>
              <a:spcPct val="90000"/>
            </a:lnSpc>
            <a:spcBef>
              <a:spcPct val="0"/>
            </a:spcBef>
            <a:spcAft>
              <a:spcPct val="35000"/>
            </a:spcAft>
          </a:pPr>
          <a:r>
            <a:rPr lang="ru-RU" sz="1400" b="1" kern="1200" dirty="0" smtClean="0"/>
            <a:t>  1 10110 000 –2500000,00</a:t>
          </a:r>
        </a:p>
        <a:p>
          <a:pPr lvl="0" algn="ctr" defTabSz="622300">
            <a:lnSpc>
              <a:spcPct val="90000"/>
            </a:lnSpc>
            <a:spcBef>
              <a:spcPct val="0"/>
            </a:spcBef>
            <a:spcAft>
              <a:spcPct val="35000"/>
            </a:spcAft>
          </a:pPr>
          <a:r>
            <a:rPr lang="ru-RU" sz="1400" b="1" kern="1200" dirty="0" smtClean="0"/>
            <a:t>1 10410 000 – 15000,00</a:t>
          </a:r>
        </a:p>
        <a:p>
          <a:pPr lvl="0" algn="ctr" defTabSz="622300">
            <a:lnSpc>
              <a:spcPct val="90000"/>
            </a:lnSpc>
            <a:spcBef>
              <a:spcPct val="0"/>
            </a:spcBef>
            <a:spcAft>
              <a:spcPct val="35000"/>
            </a:spcAft>
          </a:pPr>
          <a:r>
            <a:rPr lang="ru-RU" sz="1400" b="1" kern="1200" dirty="0" smtClean="0"/>
            <a:t>1 40130 000 – 2485000,00</a:t>
          </a:r>
          <a:endParaRPr lang="ru-RU" sz="1400" b="1" kern="1200" dirty="0"/>
        </a:p>
      </dsp:txBody>
      <dsp:txXfrm>
        <a:off x="205947" y="3037180"/>
        <a:ext cx="2079338" cy="1177544"/>
      </dsp:txXfrm>
    </dsp:sp>
    <dsp:sp modelId="{072EB34C-D55C-4A8E-A620-C5A59D76B5B6}">
      <dsp:nvSpPr>
        <dsp:cNvPr id="0" name=""/>
        <dsp:cNvSpPr/>
      </dsp:nvSpPr>
      <dsp:spPr>
        <a:xfrm>
          <a:off x="3715502" y="192"/>
          <a:ext cx="1481175" cy="51988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Исправление ошибки, допущенной в 2018 году</a:t>
          </a:r>
          <a:endParaRPr lang="ru-RU" sz="1800" kern="1200" dirty="0"/>
        </a:p>
      </dsp:txBody>
      <dsp:txXfrm>
        <a:off x="3715502" y="192"/>
        <a:ext cx="1481175" cy="1559668"/>
      </dsp:txXfrm>
    </dsp:sp>
    <dsp:sp modelId="{30E5FCC7-82B4-4071-9657-641A6C60BF61}">
      <dsp:nvSpPr>
        <dsp:cNvPr id="0" name=""/>
        <dsp:cNvSpPr/>
      </dsp:nvSpPr>
      <dsp:spPr>
        <a:xfrm>
          <a:off x="2427622" y="1283376"/>
          <a:ext cx="3730042" cy="18844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100000"/>
            </a:lnSpc>
            <a:spcBef>
              <a:spcPct val="0"/>
            </a:spcBef>
            <a:spcAft>
              <a:spcPct val="35000"/>
            </a:spcAft>
          </a:pPr>
          <a:endParaRPr lang="ru-RU" sz="1800" b="0" kern="1200" dirty="0" smtClean="0"/>
        </a:p>
        <a:p>
          <a:pPr lvl="0" algn="l" defTabSz="800100">
            <a:lnSpc>
              <a:spcPct val="100000"/>
            </a:lnSpc>
            <a:spcBef>
              <a:spcPct val="0"/>
            </a:spcBef>
            <a:spcAft>
              <a:spcPct val="35000"/>
            </a:spcAft>
          </a:pPr>
          <a:endParaRPr lang="ru-RU" sz="1400" b="0" kern="1200" dirty="0" smtClean="0"/>
        </a:p>
        <a:p>
          <a:pPr lvl="0" algn="l" defTabSz="800100">
            <a:lnSpc>
              <a:spcPct val="100000"/>
            </a:lnSpc>
            <a:spcBef>
              <a:spcPct val="0"/>
            </a:spcBef>
            <a:spcAft>
              <a:spcPct val="35000"/>
            </a:spcAft>
          </a:pPr>
          <a:endParaRPr lang="ru-RU" sz="1400" b="0" kern="1200" dirty="0" smtClean="0"/>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r>
            <a:rPr lang="ru-RU" sz="1400" b="1" kern="1200" dirty="0" err="1" smtClean="0"/>
            <a:t>Дт</a:t>
          </a:r>
          <a:r>
            <a:rPr lang="ru-RU" sz="1400" b="1" kern="1200" dirty="0" smtClean="0"/>
            <a:t> 1 10112 310    Кт 1 304 86 730    1200000,00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30486 000    Кт 1 106 11 310    1200000,00 «Красное </a:t>
          </a:r>
          <a:r>
            <a:rPr lang="ru-RU" sz="1400" b="1" kern="1200" dirty="0" err="1" smtClean="0"/>
            <a:t>сторно</a:t>
          </a:r>
          <a:r>
            <a:rPr lang="ru-RU" sz="1400" b="1" kern="1200" dirty="0" smtClean="0"/>
            <a:t>»</a:t>
          </a:r>
        </a:p>
        <a:p>
          <a:pPr lvl="0" defTabSz="800100">
            <a:spcBef>
              <a:spcPct val="0"/>
            </a:spcBef>
            <a:spcAft>
              <a:spcPct val="35000"/>
            </a:spcAft>
          </a:pPr>
          <a:r>
            <a:rPr lang="ru-RU" sz="1400" b="1" kern="1200" dirty="0" err="1" smtClean="0"/>
            <a:t>Дт</a:t>
          </a:r>
          <a:r>
            <a:rPr lang="ru-RU" sz="1400" b="1" kern="1200" dirty="0" smtClean="0"/>
            <a:t> 1 10611 310    Кт 1 304 86 000    1200000,00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40128 271    Кт 1 10412 411       3000,00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40128 225   Кт 1 30486 000     1200000,00</a:t>
          </a:r>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endParaRPr lang="ru-RU" sz="1400" kern="1200" dirty="0"/>
        </a:p>
      </dsp:txBody>
      <dsp:txXfrm>
        <a:off x="2482815" y="1338569"/>
        <a:ext cx="3619656" cy="1774048"/>
      </dsp:txXfrm>
    </dsp:sp>
    <dsp:sp modelId="{F0A3F622-582D-47CD-A911-91EB5E2B56F3}">
      <dsp:nvSpPr>
        <dsp:cNvPr id="0" name=""/>
        <dsp:cNvSpPr/>
      </dsp:nvSpPr>
      <dsp:spPr>
        <a:xfrm>
          <a:off x="3342374" y="3917624"/>
          <a:ext cx="2202243" cy="12578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Информацию отражаем в </a:t>
          </a:r>
          <a:r>
            <a:rPr lang="ru-RU" sz="1400" b="1" kern="1200" dirty="0" smtClean="0">
              <a:solidFill>
                <a:srgbClr val="FF0000"/>
              </a:solidFill>
            </a:rPr>
            <a:t>отдельном</a:t>
          </a:r>
          <a:r>
            <a:rPr lang="ru-RU" sz="1400" b="1" kern="1200" dirty="0" smtClean="0"/>
            <a:t> регистре бух. учета и текстовой части Пояснительной записки </a:t>
          </a:r>
          <a:endParaRPr lang="ru-RU" sz="1400" b="1" kern="1200" dirty="0"/>
        </a:p>
      </dsp:txBody>
      <dsp:txXfrm>
        <a:off x="3379214" y="3954464"/>
        <a:ext cx="2128563" cy="1184146"/>
      </dsp:txXfrm>
    </dsp:sp>
    <dsp:sp modelId="{FDCE07EA-05F1-47A4-A10B-5D68040A4736}">
      <dsp:nvSpPr>
        <dsp:cNvPr id="0" name=""/>
        <dsp:cNvSpPr/>
      </dsp:nvSpPr>
      <dsp:spPr>
        <a:xfrm>
          <a:off x="2617005" y="5289455"/>
          <a:ext cx="3719699" cy="1131868"/>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just" defTabSz="622300">
            <a:lnSpc>
              <a:spcPct val="10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Движение  ОС за 2019 отражается в</a:t>
          </a:r>
        </a:p>
        <a:p>
          <a:pPr lvl="0" algn="just" defTabSz="622300">
            <a:lnSpc>
              <a:spcPct val="10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 0503168), (ф.0503768), (ф. 0503121),              (ф. 0503721), (ф. 0503110), (ф. 0503710) без учета операций по исправлении ошибок за предыдущий период</a:t>
          </a:r>
        </a:p>
      </dsp:txBody>
      <dsp:txXfrm>
        <a:off x="2650156" y="5322606"/>
        <a:ext cx="3653397" cy="1065566"/>
      </dsp:txXfrm>
    </dsp:sp>
    <dsp:sp modelId="{F0116E0A-A4A1-4BAF-8756-A9C67B0D41E7}">
      <dsp:nvSpPr>
        <dsp:cNvPr id="0" name=""/>
        <dsp:cNvSpPr/>
      </dsp:nvSpPr>
      <dsp:spPr>
        <a:xfrm>
          <a:off x="6749500" y="0"/>
          <a:ext cx="1198920" cy="619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Сальдо на 01.01.2020</a:t>
          </a:r>
          <a:endParaRPr lang="ru-RU" sz="1400" b="1" kern="1200" dirty="0"/>
        </a:p>
      </dsp:txBody>
      <dsp:txXfrm>
        <a:off x="6749500" y="0"/>
        <a:ext cx="1198920" cy="1857801"/>
      </dsp:txXfrm>
    </dsp:sp>
    <dsp:sp modelId="{F5BC871E-137D-4DCA-AF01-0AA832F7F0E3}">
      <dsp:nvSpPr>
        <dsp:cNvPr id="0" name=""/>
        <dsp:cNvSpPr/>
      </dsp:nvSpPr>
      <dsp:spPr>
        <a:xfrm>
          <a:off x="6364150" y="1509336"/>
          <a:ext cx="2028244" cy="123502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ru-RU" sz="1400" b="1" kern="1200" dirty="0" smtClean="0"/>
            <a:t>В главной книге          110112000  - 1300000,00</a:t>
          </a:r>
        </a:p>
        <a:p>
          <a:pPr lvl="0" algn="l" defTabSz="622300">
            <a:lnSpc>
              <a:spcPct val="90000"/>
            </a:lnSpc>
            <a:spcBef>
              <a:spcPct val="0"/>
            </a:spcBef>
            <a:spcAft>
              <a:spcPct val="35000"/>
            </a:spcAft>
          </a:pPr>
          <a:r>
            <a:rPr lang="ru-RU" sz="1400" b="1" kern="1200" dirty="0" smtClean="0"/>
            <a:t>110412000  – 12000,00</a:t>
          </a:r>
        </a:p>
        <a:p>
          <a:pPr lvl="0" algn="l" defTabSz="622300">
            <a:lnSpc>
              <a:spcPct val="90000"/>
            </a:lnSpc>
            <a:spcBef>
              <a:spcPct val="0"/>
            </a:spcBef>
            <a:spcAft>
              <a:spcPct val="35000"/>
            </a:spcAft>
          </a:pPr>
          <a:r>
            <a:rPr lang="ru-RU" sz="1400" b="1" kern="1200" dirty="0" smtClean="0"/>
            <a:t>140130000 – 1288000,00</a:t>
          </a:r>
          <a:endParaRPr lang="ru-RU" sz="1400" b="1" kern="1200" dirty="0"/>
        </a:p>
      </dsp:txBody>
      <dsp:txXfrm>
        <a:off x="6400323" y="1545509"/>
        <a:ext cx="1955898" cy="1162677"/>
      </dsp:txXfrm>
    </dsp:sp>
    <dsp:sp modelId="{3260187C-6BD2-4940-95A5-28DED4F602FB}">
      <dsp:nvSpPr>
        <dsp:cNvPr id="0" name=""/>
        <dsp:cNvSpPr/>
      </dsp:nvSpPr>
      <dsp:spPr>
        <a:xfrm>
          <a:off x="6408714" y="4627714"/>
          <a:ext cx="1989585" cy="167004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just" defTabSz="622300">
            <a:lnSpc>
              <a:spcPct val="90000"/>
            </a:lnSpc>
            <a:spcBef>
              <a:spcPct val="0"/>
            </a:spcBef>
            <a:spcAft>
              <a:spcPct val="35000"/>
            </a:spcAft>
          </a:pPr>
          <a:r>
            <a:rPr lang="ru-RU" sz="1400" b="1" kern="1200" dirty="0" smtClean="0"/>
            <a:t>В балансе на 01.01.2020  входящее сальдо по счетам 110110000,  110410000,  140130000            будет соответствовать остаткам в главной книге</a:t>
          </a:r>
        </a:p>
      </dsp:txBody>
      <dsp:txXfrm>
        <a:off x="6457628" y="4676628"/>
        <a:ext cx="1891757" cy="1572218"/>
      </dsp:txXfrm>
    </dsp:sp>
    <dsp:sp modelId="{B5621B5E-BBF8-4F6A-8851-BCB725A066ED}">
      <dsp:nvSpPr>
        <dsp:cNvPr id="0" name=""/>
        <dsp:cNvSpPr/>
      </dsp:nvSpPr>
      <dsp:spPr>
        <a:xfrm>
          <a:off x="6312720" y="2959967"/>
          <a:ext cx="2117767" cy="122543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ru-RU" sz="1400" b="1" kern="1200" dirty="0" smtClean="0"/>
            <a:t>В балансе на 01.01.2020   110110000 – 1300000,00</a:t>
          </a:r>
        </a:p>
        <a:p>
          <a:pPr lvl="0" algn="l" defTabSz="622300">
            <a:lnSpc>
              <a:spcPct val="90000"/>
            </a:lnSpc>
            <a:spcBef>
              <a:spcPct val="0"/>
            </a:spcBef>
            <a:spcAft>
              <a:spcPct val="35000"/>
            </a:spcAft>
          </a:pPr>
          <a:r>
            <a:rPr lang="ru-RU" sz="1400" b="1" kern="1200" dirty="0" smtClean="0"/>
            <a:t>110410000 – 12000,00</a:t>
          </a:r>
        </a:p>
        <a:p>
          <a:pPr lvl="0" algn="l" defTabSz="622300">
            <a:lnSpc>
              <a:spcPct val="90000"/>
            </a:lnSpc>
            <a:spcBef>
              <a:spcPct val="0"/>
            </a:spcBef>
            <a:spcAft>
              <a:spcPct val="35000"/>
            </a:spcAft>
          </a:pPr>
          <a:r>
            <a:rPr lang="ru-RU" sz="1400" b="1" kern="1200" dirty="0" smtClean="0"/>
            <a:t>140130000 – 1288000,00</a:t>
          </a:r>
          <a:endParaRPr lang="ru-RU" sz="1400" b="1" kern="1200" dirty="0"/>
        </a:p>
      </dsp:txBody>
      <dsp:txXfrm>
        <a:off x="6348612" y="2995859"/>
        <a:ext cx="2045983" cy="11536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83A08-E0B7-4E21-A202-F87178F94ABB}">
      <dsp:nvSpPr>
        <dsp:cNvPr id="0" name=""/>
        <dsp:cNvSpPr/>
      </dsp:nvSpPr>
      <dsp:spPr>
        <a:xfrm>
          <a:off x="1509" y="0"/>
          <a:ext cx="2239268" cy="5233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Отчетная дата</a:t>
          </a:r>
          <a:endParaRPr lang="ru-RU" sz="3200" kern="1200" dirty="0"/>
        </a:p>
      </dsp:txBody>
      <dsp:txXfrm>
        <a:off x="1509" y="2093228"/>
        <a:ext cx="2239268" cy="2093228"/>
      </dsp:txXfrm>
    </dsp:sp>
    <dsp:sp modelId="{1B892F45-35B3-43BB-A2DE-82FD237D3BB9}">
      <dsp:nvSpPr>
        <dsp:cNvPr id="0" name=""/>
        <dsp:cNvSpPr/>
      </dsp:nvSpPr>
      <dsp:spPr>
        <a:xfrm>
          <a:off x="249837" y="313984"/>
          <a:ext cx="1742612" cy="1742612"/>
        </a:xfrm>
        <a:prstGeom prst="ellipse">
          <a:avLst/>
        </a:prstGeom>
        <a:blipFill>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B2734EB1-F40A-4ED4-8983-8A0212B53F39}">
      <dsp:nvSpPr>
        <dsp:cNvPr id="0" name=""/>
        <dsp:cNvSpPr/>
      </dsp:nvSpPr>
      <dsp:spPr>
        <a:xfrm>
          <a:off x="2307955" y="0"/>
          <a:ext cx="2239268" cy="5233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Событие после отчетной даты</a:t>
          </a:r>
          <a:endParaRPr lang="ru-RU" sz="3200" kern="1200" dirty="0"/>
        </a:p>
      </dsp:txBody>
      <dsp:txXfrm>
        <a:off x="2307955" y="2093228"/>
        <a:ext cx="2239268" cy="2093228"/>
      </dsp:txXfrm>
    </dsp:sp>
    <dsp:sp modelId="{B51A86D5-876E-4907-8737-AA1FB50DE93F}">
      <dsp:nvSpPr>
        <dsp:cNvPr id="0" name=""/>
        <dsp:cNvSpPr/>
      </dsp:nvSpPr>
      <dsp:spPr>
        <a:xfrm>
          <a:off x="2556283" y="313984"/>
          <a:ext cx="1742612" cy="1742612"/>
        </a:xfrm>
        <a:prstGeom prst="ellipse">
          <a:avLst/>
        </a:prstGeom>
        <a:blipFill>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ADE3A3E1-9218-48DE-8757-B4A36D4ED0C1}">
      <dsp:nvSpPr>
        <dsp:cNvPr id="0" name=""/>
        <dsp:cNvSpPr/>
      </dsp:nvSpPr>
      <dsp:spPr>
        <a:xfrm>
          <a:off x="4580813" y="0"/>
          <a:ext cx="2114138" cy="5233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Дата подписания отчета</a:t>
          </a:r>
          <a:endParaRPr lang="ru-RU" sz="3200" kern="1200" dirty="0"/>
        </a:p>
      </dsp:txBody>
      <dsp:txXfrm>
        <a:off x="4580813" y="2093228"/>
        <a:ext cx="2114138" cy="2093228"/>
      </dsp:txXfrm>
    </dsp:sp>
    <dsp:sp modelId="{07AC111D-BD39-407C-869F-741D0E5EAE58}">
      <dsp:nvSpPr>
        <dsp:cNvPr id="0" name=""/>
        <dsp:cNvSpPr/>
      </dsp:nvSpPr>
      <dsp:spPr>
        <a:xfrm>
          <a:off x="4800165" y="313984"/>
          <a:ext cx="1742612" cy="1742612"/>
        </a:xfrm>
        <a:prstGeom prst="ellipse">
          <a:avLst/>
        </a:prstGeom>
        <a:blipFill>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7DFE8DF9-924C-4D56-ACD1-B064C16B6562}">
      <dsp:nvSpPr>
        <dsp:cNvPr id="0" name=""/>
        <dsp:cNvSpPr/>
      </dsp:nvSpPr>
      <dsp:spPr>
        <a:xfrm>
          <a:off x="6795718" y="0"/>
          <a:ext cx="2239268" cy="523307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ru-RU" sz="2400" b="1" kern="1200" dirty="0" smtClean="0">
            <a:solidFill>
              <a:srgbClr val="FF0000"/>
            </a:solidFill>
            <a:latin typeface="Arial" panose="020B0604020202020204" pitchFamily="34" charset="0"/>
            <a:ea typeface="+mj-ea"/>
            <a:cs typeface="Arial" panose="020B0604020202020204" pitchFamily="34" charset="0"/>
          </a:endParaRPr>
        </a:p>
        <a:p>
          <a:pPr lvl="0" algn="ctr" defTabSz="1066800">
            <a:lnSpc>
              <a:spcPct val="90000"/>
            </a:lnSpc>
            <a:spcBef>
              <a:spcPct val="0"/>
            </a:spcBef>
            <a:spcAft>
              <a:spcPct val="35000"/>
            </a:spcAft>
          </a:pPr>
          <a:endParaRPr lang="ru-RU" sz="2400" b="1" kern="1200" dirty="0" smtClean="0">
            <a:solidFill>
              <a:srgbClr val="FF0000"/>
            </a:solidFill>
            <a:latin typeface="Arial" panose="020B0604020202020204" pitchFamily="34" charset="0"/>
            <a:ea typeface="+mj-ea"/>
            <a:cs typeface="Arial" panose="020B0604020202020204" pitchFamily="34" charset="0"/>
          </a:endParaRP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С учетом</a:t>
          </a: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 </a:t>
          </a:r>
          <a:r>
            <a:rPr lang="ru-RU" sz="2400" b="1" kern="1200" dirty="0" smtClean="0">
              <a:ln>
                <a:solidFill>
                  <a:srgbClr val="FF0000"/>
                </a:solidFill>
              </a:ln>
              <a:solidFill>
                <a:srgbClr val="FF0000"/>
              </a:solidFill>
              <a:latin typeface="Arial" panose="020B0604020202020204" pitchFamily="34" charset="0"/>
              <a:ea typeface="+mj-ea"/>
              <a:cs typeface="Arial" panose="020B0604020202020204" pitchFamily="34" charset="0"/>
            </a:rPr>
            <a:t>существенности</a:t>
          </a: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 информации</a:t>
          </a:r>
          <a:endParaRPr lang="ru-RU" sz="2400" b="1" kern="1200" dirty="0">
            <a:solidFill>
              <a:srgbClr val="FF0000"/>
            </a:solidFill>
          </a:endParaRPr>
        </a:p>
      </dsp:txBody>
      <dsp:txXfrm>
        <a:off x="6795718" y="2093228"/>
        <a:ext cx="2239268" cy="2093228"/>
      </dsp:txXfrm>
    </dsp:sp>
    <dsp:sp modelId="{6E667D31-9B54-4460-8373-E8CB1735C248}">
      <dsp:nvSpPr>
        <dsp:cNvPr id="0" name=""/>
        <dsp:cNvSpPr/>
      </dsp:nvSpPr>
      <dsp:spPr>
        <a:xfrm>
          <a:off x="7044046" y="313984"/>
          <a:ext cx="1742612" cy="1742612"/>
        </a:xfrm>
        <a:prstGeom prst="ellipse">
          <a:avLst/>
        </a:prstGeom>
        <a:blipFill>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9DDAC6-C088-4E67-962A-38B9D088550D}">
      <dsp:nvSpPr>
        <dsp:cNvPr id="0" name=""/>
        <dsp:cNvSpPr/>
      </dsp:nvSpPr>
      <dsp:spPr>
        <a:xfrm>
          <a:off x="451786" y="3960442"/>
          <a:ext cx="5542411" cy="496927"/>
        </a:xfrm>
        <a:prstGeom prst="leftRightArrow">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2D8A4-583E-40B1-B4A6-63F665F9C1D0}">
      <dsp:nvSpPr>
        <dsp:cNvPr id="0" name=""/>
        <dsp:cNvSpPr/>
      </dsp:nvSpPr>
      <dsp:spPr>
        <a:xfrm>
          <a:off x="2419468" y="1589241"/>
          <a:ext cx="3125152" cy="171806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accent3">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Показатель существенности информации определяется</a:t>
          </a:r>
          <a:endParaRPr lang="ru-RU" sz="2400" b="1" kern="1200" dirty="0"/>
        </a:p>
      </dsp:txBody>
      <dsp:txXfrm>
        <a:off x="2877136" y="1840845"/>
        <a:ext cx="2209816" cy="1214853"/>
      </dsp:txXfrm>
    </dsp:sp>
    <dsp:sp modelId="{9A921807-C355-42AD-9F30-DB03B04D6785}">
      <dsp:nvSpPr>
        <dsp:cNvPr id="0" name=""/>
        <dsp:cNvSpPr/>
      </dsp:nvSpPr>
      <dsp:spPr>
        <a:xfrm rot="16208621">
          <a:off x="3879024" y="1469065"/>
          <a:ext cx="210878" cy="29474"/>
        </a:xfrm>
        <a:custGeom>
          <a:avLst/>
          <a:gdLst/>
          <a:ahLst/>
          <a:cxnLst/>
          <a:rect l="0" t="0" r="0" b="0"/>
          <a:pathLst>
            <a:path>
              <a:moveTo>
                <a:pt x="0" y="14737"/>
              </a:moveTo>
              <a:lnTo>
                <a:pt x="210878"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79191" y="1478531"/>
        <a:ext cx="10543" cy="10543"/>
      </dsp:txXfrm>
    </dsp:sp>
    <dsp:sp modelId="{8A9C7908-52E5-4668-8219-9EBE913B4B3B}">
      <dsp:nvSpPr>
        <dsp:cNvPr id="0" name=""/>
        <dsp:cNvSpPr/>
      </dsp:nvSpPr>
      <dsp:spPr>
        <a:xfrm>
          <a:off x="2845590" y="30770"/>
          <a:ext cx="2281652" cy="134759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solidFill>
            <a:schemeClr val="accent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Степенью влияния пропуска информации</a:t>
          </a:r>
          <a:endParaRPr lang="ru-RU" sz="2000" kern="1200" dirty="0"/>
        </a:p>
      </dsp:txBody>
      <dsp:txXfrm>
        <a:off x="3179730" y="228121"/>
        <a:ext cx="1613372" cy="952892"/>
      </dsp:txXfrm>
    </dsp:sp>
    <dsp:sp modelId="{6C49BCAD-D0A2-455F-B0BF-51C7B390F97A}">
      <dsp:nvSpPr>
        <dsp:cNvPr id="0" name=""/>
        <dsp:cNvSpPr/>
      </dsp:nvSpPr>
      <dsp:spPr>
        <a:xfrm rot="53345">
          <a:off x="5543972" y="2461149"/>
          <a:ext cx="435090" cy="29474"/>
        </a:xfrm>
        <a:custGeom>
          <a:avLst/>
          <a:gdLst/>
          <a:ahLst/>
          <a:cxnLst/>
          <a:rect l="0" t="0" r="0" b="0"/>
          <a:pathLst>
            <a:path>
              <a:moveTo>
                <a:pt x="0" y="14737"/>
              </a:moveTo>
              <a:lnTo>
                <a:pt x="435090"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750640" y="2465010"/>
        <a:ext cx="21754" cy="21754"/>
      </dsp:txXfrm>
    </dsp:sp>
    <dsp:sp modelId="{AF93D02B-4AE1-4C95-86A0-841D888C5C63}">
      <dsp:nvSpPr>
        <dsp:cNvPr id="0" name=""/>
        <dsp:cNvSpPr/>
      </dsp:nvSpPr>
      <dsp:spPr>
        <a:xfrm>
          <a:off x="5978659" y="1822925"/>
          <a:ext cx="2250940" cy="134759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Степенью искажение информации</a:t>
          </a:r>
          <a:endParaRPr lang="ru-RU" sz="2000" kern="1200" dirty="0"/>
        </a:p>
      </dsp:txBody>
      <dsp:txXfrm>
        <a:off x="6308302" y="2020276"/>
        <a:ext cx="1591654" cy="952892"/>
      </dsp:txXfrm>
    </dsp:sp>
    <dsp:sp modelId="{04FE940E-594D-4BF9-9DA7-E7F1052648F2}">
      <dsp:nvSpPr>
        <dsp:cNvPr id="0" name=""/>
        <dsp:cNvSpPr/>
      </dsp:nvSpPr>
      <dsp:spPr>
        <a:xfrm rot="5394870">
          <a:off x="3868575" y="3407487"/>
          <a:ext cx="229844" cy="29474"/>
        </a:xfrm>
        <a:custGeom>
          <a:avLst/>
          <a:gdLst/>
          <a:ahLst/>
          <a:cxnLst/>
          <a:rect l="0" t="0" r="0" b="0"/>
          <a:pathLst>
            <a:path>
              <a:moveTo>
                <a:pt x="0" y="14737"/>
              </a:moveTo>
              <a:lnTo>
                <a:pt x="229844"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77751" y="3416478"/>
        <a:ext cx="11492" cy="11492"/>
      </dsp:txXfrm>
    </dsp:sp>
    <dsp:sp modelId="{EABFFB77-490A-4FBD-81A1-892A6EF39D2B}">
      <dsp:nvSpPr>
        <dsp:cNvPr id="0" name=""/>
        <dsp:cNvSpPr/>
      </dsp:nvSpPr>
      <dsp:spPr>
        <a:xfrm>
          <a:off x="2790726" y="3537146"/>
          <a:ext cx="2387897" cy="134759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chemeClr val="accent4">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Величиной  показателя</a:t>
          </a:r>
          <a:endParaRPr lang="ru-RU" sz="2100" kern="1200" dirty="0"/>
        </a:p>
      </dsp:txBody>
      <dsp:txXfrm>
        <a:off x="3140425" y="3734497"/>
        <a:ext cx="1688499" cy="952892"/>
      </dsp:txXfrm>
    </dsp:sp>
    <dsp:sp modelId="{DCC71A81-5FA8-4A60-BB60-492440CAB2A9}">
      <dsp:nvSpPr>
        <dsp:cNvPr id="0" name=""/>
        <dsp:cNvSpPr/>
      </dsp:nvSpPr>
      <dsp:spPr>
        <a:xfrm rot="10705140">
          <a:off x="2232104" y="2479220"/>
          <a:ext cx="189365" cy="29474"/>
        </a:xfrm>
        <a:custGeom>
          <a:avLst/>
          <a:gdLst/>
          <a:ahLst/>
          <a:cxnLst/>
          <a:rect l="0" t="0" r="0" b="0"/>
          <a:pathLst>
            <a:path>
              <a:moveTo>
                <a:pt x="0" y="14737"/>
              </a:moveTo>
              <a:lnTo>
                <a:pt x="189365"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322052" y="2489223"/>
        <a:ext cx="9468" cy="9468"/>
      </dsp:txXfrm>
    </dsp:sp>
    <dsp:sp modelId="{02AFF764-10DD-4C72-AD0B-63D7D4681BC2}">
      <dsp:nvSpPr>
        <dsp:cNvPr id="0" name=""/>
        <dsp:cNvSpPr/>
      </dsp:nvSpPr>
      <dsp:spPr>
        <a:xfrm>
          <a:off x="84906" y="1822927"/>
          <a:ext cx="2148186" cy="140652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solidFill>
            <a:schemeClr val="tx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Характером показателя</a:t>
          </a:r>
          <a:endParaRPr lang="ru-RU" sz="2100" kern="1200" dirty="0"/>
        </a:p>
      </dsp:txBody>
      <dsp:txXfrm>
        <a:off x="399501" y="2028908"/>
        <a:ext cx="1518996" cy="994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494135"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1491245" y="405648"/>
          <a:ext cx="4946078" cy="605443"/>
        </a:xfrm>
        <a:prstGeom prst="roundRect">
          <a:avLst/>
        </a:prstGeom>
        <a:solidFill>
          <a:schemeClr val="accent5">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Рабочий план счетов и его применение</a:t>
          </a:r>
          <a:endParaRPr lang="ru-RU" sz="2400" kern="1200" dirty="0"/>
        </a:p>
      </dsp:txBody>
      <dsp:txXfrm>
        <a:off x="1520800" y="435203"/>
        <a:ext cx="4886968" cy="546333"/>
      </dsp:txXfrm>
    </dsp:sp>
    <dsp:sp modelId="{571A9A89-B4F2-4276-A395-59E2C8217E60}">
      <dsp:nvSpPr>
        <dsp:cNvPr id="0" name=""/>
        <dsp:cNvSpPr/>
      </dsp:nvSpPr>
      <dsp:spPr>
        <a:xfrm>
          <a:off x="1203231" y="1376203"/>
          <a:ext cx="5594395" cy="858906"/>
        </a:xfrm>
        <a:prstGeom prst="roundRect">
          <a:avLst/>
        </a:prstGeom>
        <a:solidFill>
          <a:schemeClr val="accent6">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a:t>
          </a:r>
          <a:endParaRPr lang="ru-RU" sz="2800" kern="1200" dirty="0">
            <a:solidFill>
              <a:schemeClr val="tx1"/>
            </a:solidFill>
          </a:endParaRPr>
        </a:p>
      </dsp:txBody>
      <dsp:txXfrm>
        <a:off x="1245159" y="1418131"/>
        <a:ext cx="5510539" cy="775050"/>
      </dsp:txXfrm>
    </dsp:sp>
    <dsp:sp modelId="{C5A9CA1C-C156-46A7-B1F0-9C0BADB279EC}">
      <dsp:nvSpPr>
        <dsp:cNvPr id="0" name=""/>
        <dsp:cNvSpPr/>
      </dsp:nvSpPr>
      <dsp:spPr>
        <a:xfrm>
          <a:off x="353760" y="2464249"/>
          <a:ext cx="7396867" cy="878275"/>
        </a:xfrm>
        <a:prstGeom prst="roundRect">
          <a:avLst/>
        </a:prstGeom>
        <a:solidFill>
          <a:srgbClr val="FFFF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396634" y="2507123"/>
        <a:ext cx="7311119" cy="792527"/>
      </dsp:txXfrm>
    </dsp:sp>
    <dsp:sp modelId="{C47603D0-F003-4275-8C7B-C698B7ADA26A}">
      <dsp:nvSpPr>
        <dsp:cNvPr id="0" name=""/>
        <dsp:cNvSpPr/>
      </dsp:nvSpPr>
      <dsp:spPr>
        <a:xfrm>
          <a:off x="303279" y="3592629"/>
          <a:ext cx="7375577" cy="858906"/>
        </a:xfrm>
        <a:prstGeom prst="roundRect">
          <a:avLst/>
        </a:prstGeom>
        <a:solidFill>
          <a:schemeClr val="accent3">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имущества, учитываемого на </a:t>
          </a:r>
          <a:r>
            <a:rPr lang="ru-RU" sz="2400" kern="1200" dirty="0" err="1"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забалансовых</a:t>
          </a: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счетах</a:t>
          </a:r>
          <a:endParaRPr lang="ru-RU" sz="2400" kern="1200" dirty="0"/>
        </a:p>
      </dsp:txBody>
      <dsp:txXfrm>
        <a:off x="345207" y="3634557"/>
        <a:ext cx="7291721" cy="775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F229-F812-49B9-AC25-FD97A49B561D}">
      <dsp:nvSpPr>
        <dsp:cNvPr id="0" name=""/>
        <dsp:cNvSpPr/>
      </dsp:nvSpPr>
      <dsp:spPr>
        <a:xfrm rot="21300000">
          <a:off x="25254" y="1794666"/>
          <a:ext cx="8179091" cy="936629"/>
        </a:xfrm>
        <a:prstGeom prst="mathMinus">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60DC2-6F7E-43AF-8D43-3585CF5FF69C}">
      <dsp:nvSpPr>
        <dsp:cNvPr id="0" name=""/>
        <dsp:cNvSpPr/>
      </dsp:nvSpPr>
      <dsp:spPr>
        <a:xfrm>
          <a:off x="987552" y="226298"/>
          <a:ext cx="2468880" cy="1810385"/>
        </a:xfrm>
        <a:prstGeom prst="downArrow">
          <a:avLst/>
        </a:prstGeom>
        <a:solidFill>
          <a:schemeClr val="accent6">
            <a:lumMod val="75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856F963F-5D71-4238-BBA6-83376FB58A99}">
      <dsp:nvSpPr>
        <dsp:cNvPr id="0" name=""/>
        <dsp:cNvSpPr/>
      </dsp:nvSpPr>
      <dsp:spPr>
        <a:xfrm>
          <a:off x="4114799" y="0"/>
          <a:ext cx="3127248" cy="190090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Порядок признания в бухгалтерском учете и бухгалтерской (финансовой) отчетности</a:t>
          </a:r>
          <a:endParaRPr lang="ru-RU" sz="2200" kern="1200" dirty="0"/>
        </a:p>
      </dsp:txBody>
      <dsp:txXfrm>
        <a:off x="4114799" y="0"/>
        <a:ext cx="3127248" cy="1900904"/>
      </dsp:txXfrm>
    </dsp:sp>
    <dsp:sp modelId="{E3864555-7CD8-4418-8633-4A9E517DE872}">
      <dsp:nvSpPr>
        <dsp:cNvPr id="0" name=""/>
        <dsp:cNvSpPr/>
      </dsp:nvSpPr>
      <dsp:spPr>
        <a:xfrm>
          <a:off x="4618863" y="2548877"/>
          <a:ext cx="2468880" cy="1810385"/>
        </a:xfrm>
        <a:prstGeom prst="upArrow">
          <a:avLst/>
        </a:prstGeom>
        <a:solidFill>
          <a:schemeClr val="tx2">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7462719-BBE0-44AF-A0F7-E2ACB208121A}">
      <dsp:nvSpPr>
        <dsp:cNvPr id="0" name=""/>
        <dsp:cNvSpPr/>
      </dsp:nvSpPr>
      <dsp:spPr>
        <a:xfrm>
          <a:off x="658420" y="2620895"/>
          <a:ext cx="2633472" cy="190090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В учетной политике субъекта учета</a:t>
          </a:r>
          <a:endParaRPr lang="ru-RU" sz="2200" kern="1200" dirty="0"/>
        </a:p>
      </dsp:txBody>
      <dsp:txXfrm>
        <a:off x="658420" y="2620895"/>
        <a:ext cx="2633472" cy="19009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07B49-7F90-4039-B8DD-2DE922C3D170}">
      <dsp:nvSpPr>
        <dsp:cNvPr id="0" name=""/>
        <dsp:cNvSpPr/>
      </dsp:nvSpPr>
      <dsp:spPr>
        <a:xfrm>
          <a:off x="0" y="1036716"/>
          <a:ext cx="2153799" cy="215390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u-RU" sz="2600" kern="1200" dirty="0" smtClean="0"/>
            <a:t>Событие после отчетной даты</a:t>
          </a:r>
          <a:endParaRPr lang="ru-RU" sz="2600" kern="1200" dirty="0"/>
        </a:p>
      </dsp:txBody>
      <dsp:txXfrm>
        <a:off x="315417" y="1352148"/>
        <a:ext cx="1522965" cy="1523041"/>
      </dsp:txXfrm>
    </dsp:sp>
    <dsp:sp modelId="{09432D53-6D62-4C06-B1D6-FCD2FD2DE4BD}">
      <dsp:nvSpPr>
        <dsp:cNvPr id="0" name=""/>
        <dsp:cNvSpPr/>
      </dsp:nvSpPr>
      <dsp:spPr>
        <a:xfrm>
          <a:off x="-1718947" y="100612"/>
          <a:ext cx="4341704" cy="4525963"/>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E9C2E-7353-40C5-B407-FDF8A0EBAA87}">
      <dsp:nvSpPr>
        <dsp:cNvPr id="0" name=""/>
        <dsp:cNvSpPr/>
      </dsp:nvSpPr>
      <dsp:spPr>
        <a:xfrm>
          <a:off x="1521405" y="316630"/>
          <a:ext cx="1153798" cy="1154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660BA-A5F8-49A6-A502-438A1ECC7941}">
      <dsp:nvSpPr>
        <dsp:cNvPr id="0" name=""/>
        <dsp:cNvSpPr/>
      </dsp:nvSpPr>
      <dsp:spPr>
        <a:xfrm>
          <a:off x="2728867" y="388634"/>
          <a:ext cx="5500732" cy="995901"/>
        </a:xfrm>
        <a:prstGeom prst="rect">
          <a:avLst/>
        </a:prstGeom>
        <a:solidFill>
          <a:schemeClr val="accent3">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ru-RU" sz="1800" b="1" kern="1200" dirty="0" smtClean="0"/>
            <a:t>Последним рабочим днем отчетного финансового года  </a:t>
          </a:r>
          <a:r>
            <a:rPr lang="ru-RU" sz="1800" kern="1200" dirty="0" smtClean="0"/>
            <a:t>до  отражения операций по закрытию показателей  отдельных счетов Рабочего плана счетов</a:t>
          </a:r>
          <a:endParaRPr lang="ru-RU" sz="1800" kern="1200" dirty="0"/>
        </a:p>
      </dsp:txBody>
      <dsp:txXfrm>
        <a:off x="2728867" y="388634"/>
        <a:ext cx="5500732" cy="995901"/>
      </dsp:txXfrm>
    </dsp:sp>
    <dsp:sp modelId="{F9C109B2-E448-436D-883B-E1E19D4AE2F4}">
      <dsp:nvSpPr>
        <dsp:cNvPr id="0" name=""/>
        <dsp:cNvSpPr/>
      </dsp:nvSpPr>
      <dsp:spPr>
        <a:xfrm>
          <a:off x="1881440" y="1828802"/>
          <a:ext cx="1153798" cy="1154120"/>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FF591-4819-4C86-87B5-E95141EDD4A5}">
      <dsp:nvSpPr>
        <dsp:cNvPr id="0" name=""/>
        <dsp:cNvSpPr/>
      </dsp:nvSpPr>
      <dsp:spPr>
        <a:xfrm>
          <a:off x="2994749" y="1701721"/>
          <a:ext cx="5268608" cy="1135192"/>
        </a:xfrm>
        <a:prstGeom prst="rect">
          <a:avLst/>
        </a:prstGeom>
        <a:solidFill>
          <a:schemeClr val="accent4">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ru-RU" sz="2000" kern="1200" dirty="0" smtClean="0"/>
            <a:t>Информация в денежном выражении отражается </a:t>
          </a:r>
          <a:r>
            <a:rPr lang="ru-RU" sz="2000" b="1" kern="1200" dirty="0" smtClean="0"/>
            <a:t>в текстовой части Пояснительной записки  </a:t>
          </a:r>
          <a:endParaRPr lang="ru-RU" sz="2000" b="1" kern="1200" dirty="0"/>
        </a:p>
      </dsp:txBody>
      <dsp:txXfrm>
        <a:off x="2994749" y="1701721"/>
        <a:ext cx="5268608" cy="1135192"/>
      </dsp:txXfrm>
    </dsp:sp>
    <dsp:sp modelId="{F961CEBD-F27B-49FB-A996-5769C73DB0DE}">
      <dsp:nvSpPr>
        <dsp:cNvPr id="0" name=""/>
        <dsp:cNvSpPr/>
      </dsp:nvSpPr>
      <dsp:spPr>
        <a:xfrm>
          <a:off x="1161363" y="3196949"/>
          <a:ext cx="1153798" cy="1154120"/>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D700F-823F-4971-8CF7-812577F5151A}">
      <dsp:nvSpPr>
        <dsp:cNvPr id="0" name=""/>
        <dsp:cNvSpPr/>
      </dsp:nvSpPr>
      <dsp:spPr>
        <a:xfrm>
          <a:off x="3602840" y="3412358"/>
          <a:ext cx="4603634" cy="822285"/>
        </a:xfrm>
        <a:prstGeom prst="rect">
          <a:avLst/>
        </a:prstGeom>
        <a:solidFill>
          <a:schemeClr val="accent4">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ru-RU" sz="1700" kern="1200" dirty="0" smtClean="0"/>
            <a:t>Для соблюдения сроков отчетности и  (или) в связи с поздним поступлением первичных учетных документов  </a:t>
          </a:r>
          <a:endParaRPr lang="ru-RU" sz="1700" kern="1200" dirty="0"/>
        </a:p>
      </dsp:txBody>
      <dsp:txXfrm>
        <a:off x="3602840" y="3412358"/>
        <a:ext cx="4603634" cy="8222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64955-4ACF-4AA2-9136-D07B50B77DF3}">
      <dsp:nvSpPr>
        <dsp:cNvPr id="0" name=""/>
        <dsp:cNvSpPr/>
      </dsp:nvSpPr>
      <dsp:spPr>
        <a:xfrm>
          <a:off x="4319197" y="122568"/>
          <a:ext cx="2679008" cy="5484074"/>
        </a:xfrm>
        <a:prstGeom prst="ellipse">
          <a:avLst/>
        </a:prstGeom>
        <a:solidFill>
          <a:schemeClr val="accent4">
            <a:lumMod val="40000"/>
            <a:lumOff val="60000"/>
          </a:schemeClr>
        </a:solidFill>
        <a:ln w="381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Обнаруженная после отчетной даты ошибка (с учетом условий принятия отчетности)</a:t>
          </a:r>
          <a:endParaRPr lang="ru-RU" sz="2400" kern="1200" dirty="0"/>
        </a:p>
      </dsp:txBody>
      <dsp:txXfrm>
        <a:off x="4711529" y="925692"/>
        <a:ext cx="1894344" cy="3877826"/>
      </dsp:txXfrm>
    </dsp:sp>
    <dsp:sp modelId="{04E6B628-315E-472C-95E7-FFF45F8D4C50}">
      <dsp:nvSpPr>
        <dsp:cNvPr id="0" name=""/>
        <dsp:cNvSpPr/>
      </dsp:nvSpPr>
      <dsp:spPr>
        <a:xfrm>
          <a:off x="2512573" y="7164"/>
          <a:ext cx="2175607" cy="5657953"/>
        </a:xfrm>
        <a:prstGeom prst="ellipse">
          <a:avLst/>
        </a:prstGeom>
        <a:solidFill>
          <a:schemeClr val="accent3">
            <a:lumMod val="40000"/>
            <a:lumOff val="60000"/>
          </a:schemeClr>
        </a:solidFill>
        <a:ln w="38100" cap="flat" cmpd="sng" algn="ctr">
          <a:solidFill>
            <a:schemeClr val="accent3">
              <a:lumMod val="75000"/>
            </a:schemeClr>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Изменения оценок</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 (кадастровой оценки)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НФА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после отчетной даты</a:t>
          </a:r>
          <a:endParaRPr lang="ru-RU" sz="2400" kern="1200" dirty="0">
            <a:latin typeface="Times New Roman" panose="02020603050405020304" pitchFamily="18" charset="0"/>
            <a:cs typeface="Times New Roman" panose="02020603050405020304" pitchFamily="18" charset="0"/>
          </a:endParaRPr>
        </a:p>
      </dsp:txBody>
      <dsp:txXfrm>
        <a:off x="2831183" y="835752"/>
        <a:ext cx="1538387" cy="4000777"/>
      </dsp:txXfrm>
    </dsp:sp>
    <dsp:sp modelId="{A6B8CA4A-712B-4935-B829-DD48F50FABD5}">
      <dsp:nvSpPr>
        <dsp:cNvPr id="0" name=""/>
        <dsp:cNvSpPr/>
      </dsp:nvSpPr>
      <dsp:spPr>
        <a:xfrm>
          <a:off x="6574433" y="96525"/>
          <a:ext cx="2172749" cy="5510119"/>
        </a:xfrm>
        <a:prstGeom prst="ellipse">
          <a:avLst/>
        </a:prstGeom>
        <a:solidFill>
          <a:schemeClr val="accent6">
            <a:lumMod val="40000"/>
            <a:lumOff val="6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Существенное поступление или выбытие активов, в том  числе по результатам Инвентаризации  (годовой) </a:t>
          </a:r>
          <a:endParaRPr lang="ru-RU" sz="2400" kern="1200" dirty="0"/>
        </a:p>
      </dsp:txBody>
      <dsp:txXfrm>
        <a:off x="6892625" y="903463"/>
        <a:ext cx="1536365" cy="3896243"/>
      </dsp:txXfrm>
    </dsp:sp>
    <dsp:sp modelId="{74AF9DDF-EF39-4DC0-B632-827CBD65138E}">
      <dsp:nvSpPr>
        <dsp:cNvPr id="0" name=""/>
        <dsp:cNvSpPr/>
      </dsp:nvSpPr>
      <dsp:spPr>
        <a:xfrm>
          <a:off x="218329" y="157388"/>
          <a:ext cx="2444685" cy="5665115"/>
        </a:xfrm>
        <a:prstGeom prst="ellipse">
          <a:avLst/>
        </a:prstGeom>
        <a:solidFill>
          <a:schemeClr val="accent1">
            <a:lumMod val="40000"/>
            <a:lumOff val="60000"/>
          </a:schemeClr>
        </a:solidFill>
        <a:ln w="381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Завершение  </a:t>
          </a:r>
          <a:r>
            <a:rPr lang="ru-RU" sz="2400" kern="1200" dirty="0" smtClean="0">
              <a:latin typeface="Times New Roman" panose="02020603050405020304" pitchFamily="18" charset="0"/>
              <a:cs typeface="Times New Roman" panose="02020603050405020304" pitchFamily="18" charset="0"/>
            </a:rPr>
            <a:t>судебного процесса</a:t>
          </a:r>
          <a:r>
            <a:rPr lang="ru-RU" sz="2400" kern="1200" dirty="0" smtClean="0"/>
            <a:t> которым подтверждается </a:t>
          </a:r>
        </a:p>
        <a:p>
          <a:pPr lvl="0" algn="ctr" defTabSz="1066800">
            <a:lnSpc>
              <a:spcPct val="90000"/>
            </a:lnSpc>
            <a:spcBef>
              <a:spcPct val="0"/>
            </a:spcBef>
            <a:spcAft>
              <a:spcPct val="35000"/>
            </a:spcAft>
          </a:pPr>
          <a:r>
            <a:rPr lang="ru-RU" sz="2400" kern="1200" dirty="0" smtClean="0"/>
            <a:t>наличие на отчетную дату </a:t>
          </a:r>
        </a:p>
        <a:p>
          <a:pPr lvl="0" algn="ctr" defTabSz="1066800">
            <a:lnSpc>
              <a:spcPct val="90000"/>
            </a:lnSpc>
            <a:spcBef>
              <a:spcPct val="0"/>
            </a:spcBef>
            <a:spcAft>
              <a:spcPct val="35000"/>
            </a:spcAft>
          </a:pPr>
          <a:r>
            <a:rPr lang="ru-RU" sz="2400" kern="1200" dirty="0" smtClean="0"/>
            <a:t>актива или </a:t>
          </a:r>
        </a:p>
        <a:p>
          <a:pPr lvl="0" algn="ctr" defTabSz="1066800">
            <a:lnSpc>
              <a:spcPct val="90000"/>
            </a:lnSpc>
            <a:spcBef>
              <a:spcPct val="0"/>
            </a:spcBef>
            <a:spcAft>
              <a:spcPct val="35000"/>
            </a:spcAft>
          </a:pPr>
          <a:r>
            <a:rPr lang="ru-RU" sz="2400" kern="1200" dirty="0" smtClean="0"/>
            <a:t>обязательства</a:t>
          </a:r>
        </a:p>
      </dsp:txBody>
      <dsp:txXfrm>
        <a:off x="576345" y="987025"/>
        <a:ext cx="1728653" cy="40058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FB3AB-33F6-4A45-9F68-5F6200011DC8}">
      <dsp:nvSpPr>
        <dsp:cNvPr id="0" name=""/>
        <dsp:cNvSpPr/>
      </dsp:nvSpPr>
      <dsp:spPr>
        <a:xfrm>
          <a:off x="2908801" y="156292"/>
          <a:ext cx="3054008" cy="5800478"/>
        </a:xfrm>
        <a:prstGeom prst="ellipse">
          <a:avLst/>
        </a:prstGeom>
        <a:solidFill>
          <a:schemeClr val="accent3">
            <a:lumMod val="40000"/>
            <a:lumOff val="60000"/>
          </a:schemeClr>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процесса оформления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государственной регистрации права собственности </a:t>
          </a: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(ПОУ), который был инициирован в отчетном периоде</a:t>
          </a:r>
          <a:endParaRPr lang="ru-RU" sz="2400" b="0" kern="1200" dirty="0"/>
        </a:p>
      </dsp:txBody>
      <dsp:txXfrm>
        <a:off x="3356050" y="1005752"/>
        <a:ext cx="2159510" cy="4101558"/>
      </dsp:txXfrm>
    </dsp:sp>
    <dsp:sp modelId="{24BED126-29B2-418A-A169-5FF6D3BF712B}">
      <dsp:nvSpPr>
        <dsp:cNvPr id="0" name=""/>
        <dsp:cNvSpPr/>
      </dsp:nvSpPr>
      <dsp:spPr>
        <a:xfrm>
          <a:off x="5921565" y="2171"/>
          <a:ext cx="2989171" cy="5954599"/>
        </a:xfrm>
        <a:prstGeom prst="ellipse">
          <a:avLst/>
        </a:prstGeom>
        <a:solidFill>
          <a:schemeClr val="accent1">
            <a:lumMod val="20000"/>
            <a:lumOff val="80000"/>
          </a:schemeClr>
        </a:solidFill>
        <a:ln w="381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получение</a:t>
          </a:r>
          <a:r>
            <a:rPr lang="ru-RU" sz="240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от страховой организации документа, устанавливающего (уточняющего)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размер страхового возмещения по страховому случаю</a:t>
          </a:r>
          <a:r>
            <a:rPr lang="ru-RU" sz="240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произошедшему в отчетном периоде</a:t>
          </a:r>
          <a:endParaRPr lang="ru-RU" sz="2400" kern="1200" dirty="0"/>
        </a:p>
      </dsp:txBody>
      <dsp:txXfrm>
        <a:off x="6359319" y="874202"/>
        <a:ext cx="2113663" cy="4210537"/>
      </dsp:txXfrm>
    </dsp:sp>
    <dsp:sp modelId="{5A4F2F2D-484F-43CE-9F4E-64E4B859BF25}">
      <dsp:nvSpPr>
        <dsp:cNvPr id="0" name=""/>
        <dsp:cNvSpPr/>
      </dsp:nvSpPr>
      <dsp:spPr>
        <a:xfrm>
          <a:off x="287103" y="214486"/>
          <a:ext cx="2673845" cy="5745262"/>
        </a:xfrm>
        <a:prstGeom prst="ellipse">
          <a:avLst/>
        </a:prstGeom>
        <a:solidFill>
          <a:schemeClr val="accent4">
            <a:lumMod val="40000"/>
            <a:lumOff val="60000"/>
          </a:schemeClr>
        </a:solidFill>
        <a:ln w="381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процесса оформления изменений существенных условий сделки</a:t>
          </a: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который был инициирован в отчетном периоде</a:t>
          </a:r>
          <a:endParaRPr lang="ru-RU" sz="2400" b="0" kern="1200" dirty="0"/>
        </a:p>
      </dsp:txBody>
      <dsp:txXfrm>
        <a:off x="678679" y="1055860"/>
        <a:ext cx="1890693" cy="4062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39D70-6787-4FF5-8807-52767968F42D}">
      <dsp:nvSpPr>
        <dsp:cNvPr id="0" name=""/>
        <dsp:cNvSpPr/>
      </dsp:nvSpPr>
      <dsp:spPr>
        <a:xfrm>
          <a:off x="-6214312" y="-946688"/>
          <a:ext cx="7365985" cy="7365985"/>
        </a:xfrm>
        <a:prstGeom prst="blockArc">
          <a:avLst>
            <a:gd name="adj1" fmla="val 18900000"/>
            <a:gd name="adj2" fmla="val 2700000"/>
            <a:gd name="adj3" fmla="val 293"/>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154AD-AB95-4BC7-BC79-C2B9E581A05C}">
      <dsp:nvSpPr>
        <dsp:cNvPr id="0" name=""/>
        <dsp:cNvSpPr/>
      </dsp:nvSpPr>
      <dsp:spPr>
        <a:xfrm>
          <a:off x="488398" y="406748"/>
          <a:ext cx="7904807" cy="55465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при установлении фактов хищений или злоупотреблений, а также порчи ценностей</a:t>
          </a:r>
          <a:endParaRPr lang="ru-RU" sz="2000" kern="1200" dirty="0">
            <a:latin typeface="Times New Roman" panose="02020603050405020304" pitchFamily="18" charset="0"/>
            <a:cs typeface="Times New Roman" panose="02020603050405020304" pitchFamily="18" charset="0"/>
          </a:endParaRPr>
        </a:p>
      </dsp:txBody>
      <dsp:txXfrm>
        <a:off x="488398" y="406748"/>
        <a:ext cx="7904807" cy="554655"/>
      </dsp:txXfrm>
    </dsp:sp>
    <dsp:sp modelId="{0EFD9831-D338-4546-A81A-4422208F5047}">
      <dsp:nvSpPr>
        <dsp:cNvPr id="0" name=""/>
        <dsp:cNvSpPr/>
      </dsp:nvSpPr>
      <dsp:spPr>
        <a:xfrm>
          <a:off x="60714" y="256391"/>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DD267-FAEB-440E-8DB5-3AE272A23546}">
      <dsp:nvSpPr>
        <dsp:cNvPr id="0" name=""/>
        <dsp:cNvSpPr/>
      </dsp:nvSpPr>
      <dsp:spPr>
        <a:xfrm>
          <a:off x="978744" y="1156184"/>
          <a:ext cx="7414462" cy="110801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в случае стихийных бедствий, пожара, аварий или других чрезвычайных ситуаций, вызванных экстремальными условиями</a:t>
          </a:r>
          <a:endParaRPr lang="ru-RU" sz="2000" kern="1200" dirty="0"/>
        </a:p>
      </dsp:txBody>
      <dsp:txXfrm>
        <a:off x="978744" y="1156184"/>
        <a:ext cx="7414462" cy="1108010"/>
      </dsp:txXfrm>
    </dsp:sp>
    <dsp:sp modelId="{1AD22E3A-1C28-4B74-96AC-3E2B70246788}">
      <dsp:nvSpPr>
        <dsp:cNvPr id="0" name=""/>
        <dsp:cNvSpPr/>
      </dsp:nvSpPr>
      <dsp:spPr>
        <a:xfrm>
          <a:off x="551060" y="1282505"/>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C02AE-933D-455A-B207-990295A50CD3}">
      <dsp:nvSpPr>
        <dsp:cNvPr id="0" name=""/>
        <dsp:cNvSpPr/>
      </dsp:nvSpPr>
      <dsp:spPr>
        <a:xfrm>
          <a:off x="1129241" y="2389448"/>
          <a:ext cx="7263965" cy="69371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при смене материально ответственных лиц (на день приемки - передачи дел)</a:t>
          </a:r>
          <a:endParaRPr lang="ru-RU" sz="2000" kern="1200" dirty="0"/>
        </a:p>
      </dsp:txBody>
      <dsp:txXfrm>
        <a:off x="1129241" y="2389448"/>
        <a:ext cx="7263965" cy="693710"/>
      </dsp:txXfrm>
    </dsp:sp>
    <dsp:sp modelId="{EB166496-92C8-4979-8916-49E555031145}">
      <dsp:nvSpPr>
        <dsp:cNvPr id="0" name=""/>
        <dsp:cNvSpPr/>
      </dsp:nvSpPr>
      <dsp:spPr>
        <a:xfrm>
          <a:off x="701556" y="2308619"/>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DBB06-62C4-4101-A721-B235FC7D98FC}">
      <dsp:nvSpPr>
        <dsp:cNvPr id="0" name=""/>
        <dsp:cNvSpPr/>
      </dsp:nvSpPr>
      <dsp:spPr>
        <a:xfrm>
          <a:off x="936111" y="3159492"/>
          <a:ext cx="7492758" cy="87295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при передаче имущества организации в аренду, управление, безвозмездное пользовании, а также выкупе, продаже комплекса объектов учета </a:t>
          </a:r>
          <a:endParaRPr lang="ru-RU" sz="2000" kern="1200" dirty="0"/>
        </a:p>
      </dsp:txBody>
      <dsp:txXfrm>
        <a:off x="936111" y="3159492"/>
        <a:ext cx="7492758" cy="872955"/>
      </dsp:txXfrm>
    </dsp:sp>
    <dsp:sp modelId="{427E108B-65FC-4207-903A-9328A832527A}">
      <dsp:nvSpPr>
        <dsp:cNvPr id="0" name=""/>
        <dsp:cNvSpPr/>
      </dsp:nvSpPr>
      <dsp:spPr>
        <a:xfrm>
          <a:off x="444250" y="3253986"/>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338E4-A797-447D-964D-2427D2ED7962}">
      <dsp:nvSpPr>
        <dsp:cNvPr id="0" name=""/>
        <dsp:cNvSpPr/>
      </dsp:nvSpPr>
      <dsp:spPr>
        <a:xfrm>
          <a:off x="435792" y="4258614"/>
          <a:ext cx="8010020" cy="10598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в других случаях, предусмотренных законодательством Российской Федерации или нормативными актами Министерства финансов Российской Федерации</a:t>
          </a:r>
          <a:endParaRPr lang="ru-RU" sz="2000" kern="1200" dirty="0"/>
        </a:p>
      </dsp:txBody>
      <dsp:txXfrm>
        <a:off x="435792" y="4258614"/>
        <a:ext cx="8010020" cy="1059835"/>
      </dsp:txXfrm>
    </dsp:sp>
    <dsp:sp modelId="{9453C68F-15BE-4C07-9F3A-4B45A79B6125}">
      <dsp:nvSpPr>
        <dsp:cNvPr id="0" name=""/>
        <dsp:cNvSpPr/>
      </dsp:nvSpPr>
      <dsp:spPr>
        <a:xfrm>
          <a:off x="60714" y="4360847"/>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469374"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1106462" y="143215"/>
          <a:ext cx="5522137" cy="1033608"/>
        </a:xfrm>
        <a:prstGeom prst="roundRect">
          <a:avLst/>
        </a:prstGeom>
        <a:solidFill>
          <a:schemeClr val="accent5">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Формы первичных документов (не предусмотренные законодательством РФ)</a:t>
          </a:r>
        </a:p>
        <a:p>
          <a:pPr lvl="0" algn="ctr" defTabSz="1066800">
            <a:lnSpc>
              <a:spcPct val="90000"/>
            </a:lnSpc>
            <a:spcBef>
              <a:spcPct val="0"/>
            </a:spcBef>
            <a:spcAft>
              <a:spcPct val="35000"/>
            </a:spcAft>
          </a:pPr>
          <a:endParaRPr lang="ru-RU" sz="2400" kern="1200" dirty="0"/>
        </a:p>
      </dsp:txBody>
      <dsp:txXfrm>
        <a:off x="1156919" y="193672"/>
        <a:ext cx="5421223" cy="932694"/>
      </dsp:txXfrm>
    </dsp:sp>
    <dsp:sp modelId="{571A9A89-B4F2-4276-A395-59E2C8217E60}">
      <dsp:nvSpPr>
        <dsp:cNvPr id="0" name=""/>
        <dsp:cNvSpPr/>
      </dsp:nvSpPr>
      <dsp:spPr>
        <a:xfrm>
          <a:off x="627407" y="1598201"/>
          <a:ext cx="6552475" cy="883228"/>
        </a:xfrm>
        <a:prstGeom prst="roundRect">
          <a:avLst/>
        </a:prstGeom>
        <a:solidFill>
          <a:srgbClr val="CCFFFF">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 и технологии обработки учетной информации</a:t>
          </a:r>
          <a:endParaRPr lang="ru-RU" sz="2800" kern="1200" dirty="0">
            <a:solidFill>
              <a:schemeClr val="tx1"/>
            </a:solidFill>
          </a:endParaRPr>
        </a:p>
      </dsp:txBody>
      <dsp:txXfrm>
        <a:off x="670523" y="1641317"/>
        <a:ext cx="6466243" cy="796996"/>
      </dsp:txXfrm>
    </dsp:sp>
    <dsp:sp modelId="{D748E9DB-922B-4DD1-B6F2-5596069D0DAA}">
      <dsp:nvSpPr>
        <dsp:cNvPr id="0" name=""/>
        <dsp:cNvSpPr/>
      </dsp:nvSpPr>
      <dsp:spPr>
        <a:xfrm>
          <a:off x="205728" y="3578960"/>
          <a:ext cx="7755619" cy="886948"/>
        </a:xfrm>
        <a:prstGeom prst="roundRect">
          <a:avLst/>
        </a:prstGeom>
        <a:solidFill>
          <a:schemeClr val="accent6">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структурных подразделений </a:t>
          </a:r>
          <a:endParaRPr lang="ru-RU" sz="2500" b="1" kern="1200" dirty="0">
            <a:solidFill>
              <a:schemeClr val="tx1"/>
            </a:solidFill>
          </a:endParaRPr>
        </a:p>
      </dsp:txBody>
      <dsp:txXfrm>
        <a:off x="249025" y="3622257"/>
        <a:ext cx="7669025" cy="800354"/>
      </dsp:txXfrm>
    </dsp:sp>
    <dsp:sp modelId="{C47603D0-F003-4275-8C7B-C698B7ADA26A}">
      <dsp:nvSpPr>
        <dsp:cNvPr id="0" name=""/>
        <dsp:cNvSpPr/>
      </dsp:nvSpPr>
      <dsp:spPr>
        <a:xfrm>
          <a:off x="329677" y="2905050"/>
          <a:ext cx="7004835" cy="552788"/>
        </a:xfrm>
        <a:prstGeom prst="roundRect">
          <a:avLst/>
        </a:prstGeom>
        <a:solidFill>
          <a:schemeClr val="accent3">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осуществления внутреннего контроля</a:t>
          </a:r>
          <a:endParaRPr lang="ru-RU" sz="2400" kern="1200" dirty="0"/>
        </a:p>
      </dsp:txBody>
      <dsp:txXfrm>
        <a:off x="356662" y="2932035"/>
        <a:ext cx="6950865" cy="498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469374"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51097" y="1824930"/>
          <a:ext cx="8208925" cy="1125417"/>
        </a:xfrm>
        <a:prstGeom prst="roundRect">
          <a:avLst/>
        </a:prstGeom>
        <a:solidFill>
          <a:schemeClr val="accent5">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ru-RU" sz="2400" kern="1200" dirty="0" smtClean="0">
              <a:solidFill>
                <a:srgbClr val="000000"/>
              </a:solidFill>
              <a:effectLst/>
              <a:latin typeface="Times New Roman" panose="02020603050405020304" pitchFamily="18" charset="0"/>
              <a:ea typeface="Times New Roman" panose="02020603050405020304" pitchFamily="18" charset="0"/>
            </a:rPr>
            <a:t>порядок признания в бухгалтерском учете и раскрытия в бухгалтерской (финансовой) отчетности событий после отчетной</a:t>
          </a: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lvl="0" algn="ctr" defTabSz="1066800">
            <a:lnSpc>
              <a:spcPct val="90000"/>
            </a:lnSpc>
            <a:spcBef>
              <a:spcPct val="0"/>
            </a:spcBef>
            <a:spcAft>
              <a:spcPct val="35000"/>
            </a:spcAft>
          </a:pPr>
          <a:endParaRPr lang="ru-RU" sz="2400" kern="1200" dirty="0"/>
        </a:p>
      </dsp:txBody>
      <dsp:txXfrm>
        <a:off x="106035" y="1879868"/>
        <a:ext cx="8099049" cy="1015541"/>
      </dsp:txXfrm>
    </dsp:sp>
    <dsp:sp modelId="{DC50CA3C-A2BF-4EA1-9116-6006CABA70D9}">
      <dsp:nvSpPr>
        <dsp:cNvPr id="0" name=""/>
        <dsp:cNvSpPr/>
      </dsp:nvSpPr>
      <dsp:spPr>
        <a:xfrm>
          <a:off x="51083" y="242738"/>
          <a:ext cx="7848282" cy="1312616"/>
        </a:xfrm>
        <a:prstGeom prst="roundRect">
          <a:avLst/>
        </a:prstGeom>
        <a:solidFill>
          <a:srgbClr val="CCFFFF">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лиц, ответственных за оформление фактов хозяйственной жизни, по предоставлению первичных учетных документов для ведения бухгалтерского учета</a:t>
          </a:r>
          <a:endParaRPr lang="ru-RU" sz="2400" b="1" kern="1200" dirty="0">
            <a:solidFill>
              <a:schemeClr val="tx1"/>
            </a:solidFill>
          </a:endParaRPr>
        </a:p>
      </dsp:txBody>
      <dsp:txXfrm>
        <a:off x="115160" y="306815"/>
        <a:ext cx="7720128" cy="1184462"/>
      </dsp:txXfrm>
    </dsp:sp>
    <dsp:sp modelId="{D748E9DB-922B-4DD1-B6F2-5596069D0DAA}">
      <dsp:nvSpPr>
        <dsp:cNvPr id="0" name=""/>
        <dsp:cNvSpPr/>
      </dsp:nvSpPr>
      <dsp:spPr>
        <a:xfrm>
          <a:off x="-2" y="3303776"/>
          <a:ext cx="8455111" cy="965730"/>
        </a:xfrm>
        <a:prstGeom prst="roundRect">
          <a:avLst/>
        </a:prstGeom>
        <a:solidFill>
          <a:schemeClr val="accent6">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ru-RU" sz="4000" b="1" kern="1200" dirty="0">
            <a:solidFill>
              <a:schemeClr val="tx1"/>
            </a:solidFill>
          </a:endParaRPr>
        </a:p>
      </dsp:txBody>
      <dsp:txXfrm>
        <a:off x="47141" y="3350919"/>
        <a:ext cx="8360825" cy="871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1995313"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CA1C-C156-46A7-B1F0-9C0BADB279EC}">
      <dsp:nvSpPr>
        <dsp:cNvPr id="0" name=""/>
        <dsp:cNvSpPr/>
      </dsp:nvSpPr>
      <dsp:spPr>
        <a:xfrm>
          <a:off x="2787436" y="888830"/>
          <a:ext cx="5040513" cy="1620577"/>
        </a:xfrm>
        <a:prstGeom prst="roundRect">
          <a:avLst/>
        </a:prstGeom>
        <a:solidFill>
          <a:srgbClr val="FFFF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2866546" y="967940"/>
        <a:ext cx="4882293" cy="1462357"/>
      </dsp:txXfrm>
    </dsp:sp>
    <dsp:sp modelId="{D748E9DB-922B-4DD1-B6F2-5596069D0DAA}">
      <dsp:nvSpPr>
        <dsp:cNvPr id="0" name=""/>
        <dsp:cNvSpPr/>
      </dsp:nvSpPr>
      <dsp:spPr>
        <a:xfrm>
          <a:off x="462398" y="2803249"/>
          <a:ext cx="5052709" cy="1739728"/>
        </a:xfrm>
        <a:prstGeom prst="roundRect">
          <a:avLst/>
        </a:prstGeom>
        <a:solidFill>
          <a:schemeClr val="accent6">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solidFill>
            </a:rPr>
            <a:t>Методы начисления </a:t>
          </a:r>
          <a:r>
            <a:rPr lang="ru-RU" sz="3200" b="0" kern="1200" dirty="0" smtClean="0">
              <a:solidFill>
                <a:schemeClr val="tx1"/>
              </a:solidFill>
            </a:rPr>
            <a:t>амортизации</a:t>
          </a:r>
          <a:endParaRPr lang="ru-RU" sz="3200" b="0" kern="1200" dirty="0">
            <a:solidFill>
              <a:schemeClr val="tx1"/>
            </a:solidFill>
          </a:endParaRPr>
        </a:p>
      </dsp:txBody>
      <dsp:txXfrm>
        <a:off x="547325" y="2888176"/>
        <a:ext cx="4882855" cy="1569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CA70-5A73-438D-A7A8-B087A8BFC8E7}">
      <dsp:nvSpPr>
        <dsp:cNvPr id="0" name=""/>
        <dsp:cNvSpPr/>
      </dsp:nvSpPr>
      <dsp:spPr>
        <a:xfrm>
          <a:off x="2684108" y="502"/>
          <a:ext cx="4503084" cy="19609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smtClean="0">
              <a:latin typeface="Times New Roman" panose="02020603050405020304" pitchFamily="18" charset="0"/>
              <a:cs typeface="Times New Roman" panose="02020603050405020304" pitchFamily="18" charset="0"/>
            </a:rPr>
            <a:t>метод рыночных цен</a:t>
          </a:r>
          <a:endParaRPr lang="ru-RU" sz="2400" kern="1200" dirty="0"/>
        </a:p>
      </dsp:txBody>
      <dsp:txXfrm>
        <a:off x="2684108" y="245622"/>
        <a:ext cx="3767723" cy="1470722"/>
      </dsp:txXfrm>
    </dsp:sp>
    <dsp:sp modelId="{38D01225-14DB-4768-A11F-A8E31C8316C6}">
      <dsp:nvSpPr>
        <dsp:cNvPr id="0" name=""/>
        <dsp:cNvSpPr/>
      </dsp:nvSpPr>
      <dsp:spPr>
        <a:xfrm>
          <a:off x="317947" y="502"/>
          <a:ext cx="2366160" cy="19609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ru-RU" sz="6500" kern="1200"/>
        </a:p>
      </dsp:txBody>
      <dsp:txXfrm>
        <a:off x="413673" y="96228"/>
        <a:ext cx="2174708" cy="1769510"/>
      </dsp:txXfrm>
    </dsp:sp>
    <dsp:sp modelId="{B27162B2-F608-4964-8C45-944C08D56CDB}">
      <dsp:nvSpPr>
        <dsp:cNvPr id="0" name=""/>
        <dsp:cNvSpPr/>
      </dsp:nvSpPr>
      <dsp:spPr>
        <a:xfrm>
          <a:off x="2751354" y="2157561"/>
          <a:ext cx="4503084" cy="19609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sz="2400" kern="1200" dirty="0"/>
        </a:p>
      </dsp:txBody>
      <dsp:txXfrm>
        <a:off x="2751354" y="2402681"/>
        <a:ext cx="3767723" cy="1470722"/>
      </dsp:txXfrm>
    </dsp:sp>
    <dsp:sp modelId="{923F62A9-D093-419E-A93F-8A9F284B5455}">
      <dsp:nvSpPr>
        <dsp:cNvPr id="0" name=""/>
        <dsp:cNvSpPr/>
      </dsp:nvSpPr>
      <dsp:spPr>
        <a:xfrm>
          <a:off x="250701" y="2157561"/>
          <a:ext cx="2500652" cy="19609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ru-RU" sz="6500" kern="1200"/>
        </a:p>
      </dsp:txBody>
      <dsp:txXfrm>
        <a:off x="346427" y="2253287"/>
        <a:ext cx="2309200" cy="17695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E9F8F-7B3B-4A64-9C9C-0D22ABB3E0BF}">
      <dsp:nvSpPr>
        <dsp:cNvPr id="0" name=""/>
        <dsp:cNvSpPr/>
      </dsp:nvSpPr>
      <dsp:spPr>
        <a:xfrm>
          <a:off x="3469998" y="1380280"/>
          <a:ext cx="1935163" cy="1764738"/>
        </a:xfrm>
        <a:prstGeom prst="roundRect">
          <a:avLst/>
        </a:prstGeom>
        <a:solidFill>
          <a:schemeClr val="accent2">
            <a:lumMod val="40000"/>
            <a:lumOff val="6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ru-RU" sz="3200" kern="1200" dirty="0" smtClean="0">
              <a:solidFill>
                <a:schemeClr val="tx1"/>
              </a:solidFill>
            </a:rPr>
            <a:t>Метод рыночных цен</a:t>
          </a:r>
          <a:endParaRPr lang="ru-RU" sz="3200" kern="1200" dirty="0">
            <a:solidFill>
              <a:schemeClr val="tx1"/>
            </a:solidFill>
          </a:endParaRPr>
        </a:p>
      </dsp:txBody>
      <dsp:txXfrm>
        <a:off x="3556145" y="1466427"/>
        <a:ext cx="1762869" cy="1592444"/>
      </dsp:txXfrm>
    </dsp:sp>
    <dsp:sp modelId="{4DBAA65B-0E52-4A2D-BA4B-E00DE36EB426}">
      <dsp:nvSpPr>
        <dsp:cNvPr id="0" name=""/>
        <dsp:cNvSpPr/>
      </dsp:nvSpPr>
      <dsp:spPr>
        <a:xfrm rot="10824812">
          <a:off x="3262140" y="2254915"/>
          <a:ext cx="207861" cy="0"/>
        </a:xfrm>
        <a:custGeom>
          <a:avLst/>
          <a:gdLst/>
          <a:ahLst/>
          <a:cxnLst/>
          <a:rect l="0" t="0" r="0" b="0"/>
          <a:pathLst>
            <a:path>
              <a:moveTo>
                <a:pt x="0" y="0"/>
              </a:moveTo>
              <a:lnTo>
                <a:pt x="2078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D9883-DCCA-4BF6-BBD5-70338FBC2202}">
      <dsp:nvSpPr>
        <dsp:cNvPr id="0" name=""/>
        <dsp:cNvSpPr/>
      </dsp:nvSpPr>
      <dsp:spPr>
        <a:xfrm>
          <a:off x="0" y="395199"/>
          <a:ext cx="3262142" cy="3694387"/>
        </a:xfrm>
        <a:prstGeom prst="roundRect">
          <a:avLst/>
        </a:prstGeom>
        <a:solidFill>
          <a:schemeClr val="accent3">
            <a:lumMod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ru-RU" sz="2800" kern="1200" dirty="0" smtClean="0"/>
            <a:t>На основании </a:t>
          </a:r>
          <a:r>
            <a:rPr lang="ru-RU" sz="2800" kern="1200" dirty="0" smtClean="0">
              <a:latin typeface="Times New Roman" panose="02020603050405020304" pitchFamily="18" charset="0"/>
              <a:cs typeface="Times New Roman" panose="02020603050405020304" pitchFamily="18" charset="0"/>
            </a:rPr>
            <a:t>данных о недавних сделках с аналогичными или схожими активами (обязательствами), совершенных без отсрочки платежа</a:t>
          </a:r>
          <a:endParaRPr lang="ru-RU" sz="2800" kern="1200" dirty="0"/>
        </a:p>
      </dsp:txBody>
      <dsp:txXfrm>
        <a:off x="159245" y="554444"/>
        <a:ext cx="2943652" cy="3375897"/>
      </dsp:txXfrm>
    </dsp:sp>
    <dsp:sp modelId="{C6626C0F-BBAE-4F7A-A39C-1F5C5564501F}">
      <dsp:nvSpPr>
        <dsp:cNvPr id="0" name=""/>
        <dsp:cNvSpPr/>
      </dsp:nvSpPr>
      <dsp:spPr>
        <a:xfrm rot="21485218">
          <a:off x="5405057" y="2224033"/>
          <a:ext cx="377286" cy="0"/>
        </a:xfrm>
        <a:custGeom>
          <a:avLst/>
          <a:gdLst/>
          <a:ahLst/>
          <a:cxnLst/>
          <a:rect l="0" t="0" r="0" b="0"/>
          <a:pathLst>
            <a:path>
              <a:moveTo>
                <a:pt x="0" y="0"/>
              </a:moveTo>
              <a:lnTo>
                <a:pt x="3772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16650-9E8B-4C34-899D-7EE2C4388DA6}">
      <dsp:nvSpPr>
        <dsp:cNvPr id="0" name=""/>
        <dsp:cNvSpPr/>
      </dsp:nvSpPr>
      <dsp:spPr>
        <a:xfrm>
          <a:off x="5782238" y="751644"/>
          <a:ext cx="2538390" cy="2847399"/>
        </a:xfrm>
        <a:prstGeom prst="roundRect">
          <a:avLst/>
        </a:prstGeom>
        <a:solidFill>
          <a:schemeClr val="accent3">
            <a:lumMod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ru-RU" sz="3300" kern="1200" dirty="0" smtClean="0"/>
            <a:t>На основании текущих рыночных цен </a:t>
          </a:r>
          <a:endParaRPr lang="ru-RU" sz="3300" kern="1200" dirty="0"/>
        </a:p>
      </dsp:txBody>
      <dsp:txXfrm>
        <a:off x="5906152" y="875558"/>
        <a:ext cx="2290562" cy="2599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68474"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90E28-5839-49D1-8F9C-62A7B478E423}">
      <dsp:nvSpPr>
        <dsp:cNvPr id="0" name=""/>
        <dsp:cNvSpPr/>
      </dsp:nvSpPr>
      <dsp:spPr>
        <a:xfrm>
          <a:off x="3212295" y="246529"/>
          <a:ext cx="4580593" cy="583843"/>
        </a:xfrm>
        <a:prstGeom prst="roundRect">
          <a:avLst/>
        </a:prstGeom>
        <a:solidFill>
          <a:srgbClr val="EBCF9D">
            <a:alpha val="90000"/>
          </a:srgbClr>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FF0000"/>
              </a:solidFill>
            </a:rPr>
            <a:t>Метод начисления </a:t>
          </a:r>
          <a:endParaRPr lang="ru-RU" sz="3600" b="1" kern="1200" dirty="0">
            <a:solidFill>
              <a:srgbClr val="FF0000"/>
            </a:solidFill>
          </a:endParaRPr>
        </a:p>
      </dsp:txBody>
      <dsp:txXfrm>
        <a:off x="3240796" y="275030"/>
        <a:ext cx="4523591" cy="526841"/>
      </dsp:txXfrm>
    </dsp:sp>
    <dsp:sp modelId="{571A9A89-B4F2-4276-A395-59E2C8217E60}">
      <dsp:nvSpPr>
        <dsp:cNvPr id="0" name=""/>
        <dsp:cNvSpPr/>
      </dsp:nvSpPr>
      <dsp:spPr>
        <a:xfrm>
          <a:off x="3357166" y="1054718"/>
          <a:ext cx="4484150" cy="967440"/>
        </a:xfrm>
        <a:prstGeom prst="roundRect">
          <a:avLst/>
        </a:prstGeom>
        <a:solidFill>
          <a:schemeClr val="tx2">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FF0000"/>
              </a:solidFill>
            </a:rPr>
            <a:t>Метод двойной записи</a:t>
          </a:r>
          <a:endParaRPr lang="ru-RU" sz="3600" b="1" kern="1200" dirty="0">
            <a:solidFill>
              <a:srgbClr val="FF0000"/>
            </a:solidFill>
          </a:endParaRPr>
        </a:p>
      </dsp:txBody>
      <dsp:txXfrm>
        <a:off x="3404393" y="1101945"/>
        <a:ext cx="4389696" cy="872986"/>
      </dsp:txXfrm>
    </dsp:sp>
    <dsp:sp modelId="{C5A9CA1C-C156-46A7-B1F0-9C0BADB279EC}">
      <dsp:nvSpPr>
        <dsp:cNvPr id="0" name=""/>
        <dsp:cNvSpPr/>
      </dsp:nvSpPr>
      <dsp:spPr>
        <a:xfrm>
          <a:off x="102514" y="2376904"/>
          <a:ext cx="8455111" cy="1859582"/>
        </a:xfrm>
        <a:prstGeom prst="roundRect">
          <a:avLst/>
        </a:prstGeom>
        <a:solidFill>
          <a:srgbClr val="FFFF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193291" y="2467681"/>
        <a:ext cx="8273557" cy="167802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11/layout/RadialPictureList">
  <dgm:title val="Радиальный список рисунков"/>
  <dgm:desc val="Служит для отображения связей с центральной идеей. Фигура уровня 1 содержит текст, а все фигуры уровня 2 содержат рисунок с соответствующим текстом. Ограничен четырьмя рисунками уровня 2.  Неиспользуемые рисунки не отображаются, но остаются доступными при смене макета. Рекомендуется использовать текст уровня 2 небольшого объема."/>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8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5380"/>
          </a:xfrm>
          <a:prstGeom prst="rect">
            <a:avLst/>
          </a:prstGeom>
        </p:spPr>
        <p:txBody>
          <a:bodyPr vert="horz" lIns="91440" tIns="45720" rIns="91440" bIns="45720" rtlCol="0"/>
          <a:lstStyle>
            <a:lvl1pPr algn="r">
              <a:defRPr sz="1200"/>
            </a:lvl1pPr>
          </a:lstStyle>
          <a:p>
            <a:fld id="{41A9A7F0-2B57-4B87-B79F-93C4B152B336}" type="datetimeFigureOut">
              <a:rPr lang="ru-RU" smtClean="0"/>
              <a:t>04.12.2018</a:t>
            </a:fld>
            <a:endParaRPr lang="ru-RU"/>
          </a:p>
        </p:txBody>
      </p:sp>
      <p:sp>
        <p:nvSpPr>
          <p:cNvPr id="4" name="Нижний колонтитул 3"/>
          <p:cNvSpPr>
            <a:spLocks noGrp="1"/>
          </p:cNvSpPr>
          <p:nvPr>
            <p:ph type="ftr" sz="quarter" idx="2"/>
          </p:nvPr>
        </p:nvSpPr>
        <p:spPr>
          <a:xfrm>
            <a:off x="0" y="9378870"/>
            <a:ext cx="2945659" cy="49538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378870"/>
            <a:ext cx="2945659" cy="495380"/>
          </a:xfrm>
          <a:prstGeom prst="rect">
            <a:avLst/>
          </a:prstGeom>
        </p:spPr>
        <p:txBody>
          <a:bodyPr vert="horz" lIns="91440" tIns="45720" rIns="91440" bIns="45720" rtlCol="0" anchor="b"/>
          <a:lstStyle>
            <a:lvl1pPr algn="r">
              <a:defRPr sz="1200"/>
            </a:lvl1pPr>
          </a:lstStyle>
          <a:p>
            <a:fld id="{8BF47C14-96D3-4849-8AC1-3312EBDC0266}" type="slidenum">
              <a:rPr lang="ru-RU" smtClean="0"/>
              <a:t>‹#›</a:t>
            </a:fld>
            <a:endParaRPr lang="ru-RU"/>
          </a:p>
        </p:txBody>
      </p:sp>
    </p:spTree>
    <p:extLst>
      <p:ext uri="{BB962C8B-B14F-4D97-AF65-F5344CB8AC3E}">
        <p14:creationId xmlns:p14="http://schemas.microsoft.com/office/powerpoint/2010/main" val="332281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lvl1pPr>
          </a:lstStyle>
          <a:p>
            <a:fld id="{17F12918-D776-47B5-B298-A9698A1CA54E}" type="datetimeFigureOut">
              <a:rPr lang="ru-RU" smtClean="0"/>
              <a:t>04.12.2018</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2"/>
          </a:xfrm>
          <a:prstGeom prst="rect">
            <a:avLst/>
          </a:prstGeom>
        </p:spPr>
        <p:txBody>
          <a:bodyPr vert="horz" lIns="91440" tIns="45720" rIns="91440" bIns="45720" rtlCol="0" anchor="b"/>
          <a:lstStyle>
            <a:lvl1pPr algn="r">
              <a:defRPr sz="1200"/>
            </a:lvl1pPr>
          </a:lstStyle>
          <a:p>
            <a:fld id="{5515977D-9A5A-45CA-A236-9BBFF46B9CF6}" type="slidenum">
              <a:rPr lang="ru-RU" smtClean="0"/>
              <a:t>‹#›</a:t>
            </a:fld>
            <a:endParaRPr lang="ru-RU"/>
          </a:p>
        </p:txBody>
      </p:sp>
    </p:spTree>
    <p:extLst>
      <p:ext uri="{BB962C8B-B14F-4D97-AF65-F5344CB8AC3E}">
        <p14:creationId xmlns:p14="http://schemas.microsoft.com/office/powerpoint/2010/main" val="116945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t>4</a:t>
            </a:fld>
            <a:endParaRPr lang="ru-RU"/>
          </a:p>
        </p:txBody>
      </p:sp>
    </p:spTree>
    <p:extLst>
      <p:ext uri="{BB962C8B-B14F-4D97-AF65-F5344CB8AC3E}">
        <p14:creationId xmlns:p14="http://schemas.microsoft.com/office/powerpoint/2010/main" val="42012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t>55</a:t>
            </a:fld>
            <a:endParaRPr lang="ru-RU"/>
          </a:p>
        </p:txBody>
      </p:sp>
    </p:spTree>
    <p:extLst>
      <p:ext uri="{BB962C8B-B14F-4D97-AF65-F5344CB8AC3E}">
        <p14:creationId xmlns:p14="http://schemas.microsoft.com/office/powerpoint/2010/main" val="155453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72</a:t>
            </a:fld>
            <a:endParaRPr lang="ru-RU">
              <a:solidFill>
                <a:prstClr val="black"/>
              </a:solidFill>
            </a:endParaRPr>
          </a:p>
        </p:txBody>
      </p:sp>
    </p:spTree>
    <p:extLst>
      <p:ext uri="{BB962C8B-B14F-4D97-AF65-F5344CB8AC3E}">
        <p14:creationId xmlns:p14="http://schemas.microsoft.com/office/powerpoint/2010/main" val="46734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74</a:t>
            </a:fld>
            <a:endParaRPr lang="ru-RU">
              <a:solidFill>
                <a:prstClr val="black"/>
              </a:solidFill>
            </a:endParaRPr>
          </a:p>
        </p:txBody>
      </p:sp>
    </p:spTree>
    <p:extLst>
      <p:ext uri="{BB962C8B-B14F-4D97-AF65-F5344CB8AC3E}">
        <p14:creationId xmlns:p14="http://schemas.microsoft.com/office/powerpoint/2010/main" val="20765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87</a:t>
            </a:fld>
            <a:endParaRPr lang="ru-RU">
              <a:solidFill>
                <a:prstClr val="black"/>
              </a:solidFill>
            </a:endParaRPr>
          </a:p>
        </p:txBody>
      </p:sp>
    </p:spTree>
    <p:extLst>
      <p:ext uri="{BB962C8B-B14F-4D97-AF65-F5344CB8AC3E}">
        <p14:creationId xmlns:p14="http://schemas.microsoft.com/office/powerpoint/2010/main" val="293668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519F59-5434-4E00-AE62-446F34F96B80}" type="datetime1">
              <a:rPr lang="en-US" smtClean="0"/>
              <a:t>12/4/2018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DB4FF3-636E-4812-92B5-57D979D8340E}" type="datetime1">
              <a:rPr lang="en-US" smtClean="0"/>
              <a:t>12/4/2018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781A25-7EC7-45B6-9AAF-FDAC660A967B}" type="datetime1">
              <a:rPr lang="en-US" smtClean="0"/>
              <a:t>12/4/2018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36F6109-274D-45B0-AC92-95646509BED3}" type="datetime1">
              <a:rPr lang="en-US" smtClean="0"/>
              <a:t>12/4/2018</a:t>
            </a:fld>
            <a:endParaRPr lang="en-US"/>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73991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FB37B6-DDE4-405A-927C-C63EF954118A}" type="datetime1">
              <a:rPr lang="en-US" smtClean="0"/>
              <a:t>12/4/2018</a:t>
            </a:fld>
            <a:endParaRPr lang="en-US"/>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81954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9D09212-BE9C-45BF-8922-89223C9EBECB}" type="datetime1">
              <a:rPr lang="en-US" smtClean="0"/>
              <a:t>12/4/2018</a:t>
            </a:fld>
            <a:endParaRPr lang="en-US"/>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903742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FAA7BB9-D775-4127-BCB9-BACE51A4237E}" type="datetime1">
              <a:rPr lang="en-US" smtClean="0"/>
              <a:t>12/4/2018</a:t>
            </a:fld>
            <a:endParaRPr lang="en-US"/>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13447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09A0972-25E3-4005-8F66-5EC293E1A549}" type="datetime1">
              <a:rPr lang="en-US" smtClean="0"/>
              <a:t>12/4/2018</a:t>
            </a:fld>
            <a:endParaRPr lang="en-US"/>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82058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9E44D79B-D3DA-48DD-B52F-4A61BE3EC92F}"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AFE720C7-43D2-4EB9-8804-D85DE5524936}" type="slidenum">
              <a:rPr lang="ru-RU" altLang="ru-RU"/>
              <a:pPr/>
              <a:t>‹#›</a:t>
            </a:fld>
            <a:endParaRPr lang="ru-RU" altLang="ru-RU"/>
          </a:p>
        </p:txBody>
      </p:sp>
    </p:spTree>
    <p:extLst>
      <p:ext uri="{BB962C8B-B14F-4D97-AF65-F5344CB8AC3E}">
        <p14:creationId xmlns:p14="http://schemas.microsoft.com/office/powerpoint/2010/main" val="254243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E0D0D85F-FC0C-4BEB-A9AA-445B6808FF02}"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87CAACBE-3CA2-42B4-BAD1-73B4871560ED}" type="slidenum">
              <a:rPr lang="ru-RU" altLang="ru-RU"/>
              <a:pPr/>
              <a:t>‹#›</a:t>
            </a:fld>
            <a:endParaRPr lang="ru-RU" altLang="ru-RU"/>
          </a:p>
        </p:txBody>
      </p:sp>
    </p:spTree>
    <p:extLst>
      <p:ext uri="{BB962C8B-B14F-4D97-AF65-F5344CB8AC3E}">
        <p14:creationId xmlns:p14="http://schemas.microsoft.com/office/powerpoint/2010/main" val="3426670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6" name="Holder 5"/>
          <p:cNvSpPr>
            <a:spLocks noGrp="1"/>
          </p:cNvSpPr>
          <p:nvPr>
            <p:ph type="dt" sz="half" idx="11"/>
          </p:nvPr>
        </p:nvSpPr>
        <p:spPr/>
        <p:txBody>
          <a:bodyPr/>
          <a:lstStyle>
            <a:lvl1pPr>
              <a:defRPr/>
            </a:lvl1pPr>
          </a:lstStyle>
          <a:p>
            <a:pPr>
              <a:defRPr/>
            </a:pPr>
            <a:fld id="{F38F4FE7-381C-48F7-94EE-32C41E0FB6FE}" type="datetime1">
              <a:rPr lang="en-US" smtClean="0">
                <a:solidFill>
                  <a:prstClr val="black">
                    <a:tint val="75000"/>
                  </a:prstClr>
                </a:solidFill>
              </a:rPr>
              <a:t>12/4/2018</a:t>
            </a:fld>
            <a:endParaRPr lang="en-US">
              <a:solidFill>
                <a:prstClr val="black">
                  <a:tint val="75000"/>
                </a:prstClr>
              </a:solidFill>
            </a:endParaRPr>
          </a:p>
        </p:txBody>
      </p:sp>
      <p:sp>
        <p:nvSpPr>
          <p:cNvPr id="7" name="Holder 6"/>
          <p:cNvSpPr>
            <a:spLocks noGrp="1"/>
          </p:cNvSpPr>
          <p:nvPr>
            <p:ph type="sldNum" sz="quarter" idx="12"/>
          </p:nvPr>
        </p:nvSpPr>
        <p:spPr/>
        <p:txBody>
          <a:bodyPr/>
          <a:lstStyle>
            <a:lvl1pPr>
              <a:defRPr/>
            </a:lvl1pPr>
          </a:lstStyle>
          <a:p>
            <a:fld id="{0F1D71F0-3597-41A5-BB65-22F437BEF207}" type="slidenum">
              <a:rPr lang="ru-RU" altLang="ru-RU"/>
              <a:pPr/>
              <a:t>‹#›</a:t>
            </a:fld>
            <a:endParaRPr lang="ru-RU" altLang="ru-RU"/>
          </a:p>
        </p:txBody>
      </p:sp>
    </p:spTree>
    <p:extLst>
      <p:ext uri="{BB962C8B-B14F-4D97-AF65-F5344CB8AC3E}">
        <p14:creationId xmlns:p14="http://schemas.microsoft.com/office/powerpoint/2010/main" val="201193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335831-F10B-42F9-A961-D0E2367B1EF3}" type="datetime1">
              <a:rPr lang="en-US" smtClean="0"/>
              <a:t>12/4/2018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4" name="Holder 5"/>
          <p:cNvSpPr>
            <a:spLocks noGrp="1"/>
          </p:cNvSpPr>
          <p:nvPr>
            <p:ph type="dt" sz="half" idx="11"/>
          </p:nvPr>
        </p:nvSpPr>
        <p:spPr/>
        <p:txBody>
          <a:bodyPr/>
          <a:lstStyle>
            <a:lvl1pPr>
              <a:defRPr/>
            </a:lvl1pPr>
          </a:lstStyle>
          <a:p>
            <a:pPr>
              <a:defRPr/>
            </a:pPr>
            <a:fld id="{560EDCD1-F61B-48E0-9DBB-3465BF43D35D}" type="datetime1">
              <a:rPr lang="en-US" smtClean="0">
                <a:solidFill>
                  <a:prstClr val="black">
                    <a:tint val="75000"/>
                  </a:prstClr>
                </a:solidFill>
              </a:rPr>
              <a:t>12/4/2018</a:t>
            </a:fld>
            <a:endParaRPr lang="en-US">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fld id="{C5FD82C6-52E2-481E-8D23-452B9A564ADC}" type="slidenum">
              <a:rPr lang="ru-RU" altLang="ru-RU"/>
              <a:pPr/>
              <a:t>‹#›</a:t>
            </a:fld>
            <a:endParaRPr lang="ru-RU" altLang="ru-RU"/>
          </a:p>
        </p:txBody>
      </p:sp>
    </p:spTree>
    <p:extLst>
      <p:ext uri="{BB962C8B-B14F-4D97-AF65-F5344CB8AC3E}">
        <p14:creationId xmlns:p14="http://schemas.microsoft.com/office/powerpoint/2010/main" val="428447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3" name="Holder 5"/>
          <p:cNvSpPr>
            <a:spLocks noGrp="1"/>
          </p:cNvSpPr>
          <p:nvPr>
            <p:ph type="dt" sz="half" idx="11"/>
          </p:nvPr>
        </p:nvSpPr>
        <p:spPr/>
        <p:txBody>
          <a:bodyPr/>
          <a:lstStyle>
            <a:lvl1pPr>
              <a:defRPr/>
            </a:lvl1pPr>
          </a:lstStyle>
          <a:p>
            <a:pPr>
              <a:defRPr/>
            </a:pPr>
            <a:fld id="{9A80E2FB-E951-4C2F-B406-CE33BCDE911C}" type="datetime1">
              <a:rPr lang="en-US" smtClean="0">
                <a:solidFill>
                  <a:prstClr val="black">
                    <a:tint val="75000"/>
                  </a:prstClr>
                </a:solidFill>
              </a:rPr>
              <a:t>12/4/2018</a:t>
            </a:fld>
            <a:endParaRPr lang="en-US">
              <a:solidFill>
                <a:prstClr val="black">
                  <a:tint val="75000"/>
                </a:prstClr>
              </a:solidFill>
            </a:endParaRPr>
          </a:p>
        </p:txBody>
      </p:sp>
      <p:sp>
        <p:nvSpPr>
          <p:cNvPr id="4" name="Holder 6"/>
          <p:cNvSpPr>
            <a:spLocks noGrp="1"/>
          </p:cNvSpPr>
          <p:nvPr>
            <p:ph type="sldNum" sz="quarter" idx="12"/>
          </p:nvPr>
        </p:nvSpPr>
        <p:spPr/>
        <p:txBody>
          <a:bodyPr/>
          <a:lstStyle>
            <a:lvl1pPr>
              <a:defRPr/>
            </a:lvl1pPr>
          </a:lstStyle>
          <a:p>
            <a:fld id="{C10269A0-2FDE-441A-9215-65727950DE83}" type="slidenum">
              <a:rPr lang="ru-RU" altLang="ru-RU"/>
              <a:pPr/>
              <a:t>‹#›</a:t>
            </a:fld>
            <a:endParaRPr lang="ru-RU" altLang="ru-RU"/>
          </a:p>
        </p:txBody>
      </p:sp>
    </p:spTree>
    <p:extLst>
      <p:ext uri="{BB962C8B-B14F-4D97-AF65-F5344CB8AC3E}">
        <p14:creationId xmlns:p14="http://schemas.microsoft.com/office/powerpoint/2010/main" val="342276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98C29C2D-C8E5-44E2-937D-AC4C5985F78F}" type="datetime1">
              <a:rPr lang="en-US" smtClean="0">
                <a:solidFill>
                  <a:prstClr val="black">
                    <a:tint val="75000"/>
                  </a:prstClr>
                </a:solidFill>
              </a:rPr>
              <a:t>12/4/2018</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567A593A-B7DA-4275-8E63-033EBB9B1322}" type="slidenum">
              <a:rPr lang="en-US" altLang="ru-RU"/>
              <a:pPr/>
              <a:t>‹#›</a:t>
            </a:fld>
            <a:endParaRPr lang="en-US" altLang="ru-RU"/>
          </a:p>
        </p:txBody>
      </p:sp>
    </p:spTree>
    <p:extLst>
      <p:ext uri="{BB962C8B-B14F-4D97-AF65-F5344CB8AC3E}">
        <p14:creationId xmlns:p14="http://schemas.microsoft.com/office/powerpoint/2010/main" val="3462114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52DB6550-618E-4788-8E94-68C82F689283}"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3181647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6F014926-A06E-478B-996E-CBA1E6D1D02D}"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2940790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F14339C5-FEEE-434E-9688-946F0C9CE439}"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1977459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C55F90B-55D0-4EB9-AC21-19855E9DF970}"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588301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C47B95B-18B0-4025-9A6D-49B0FEFF048F}"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30202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799B2E2-165B-41A7-AA76-06E568F1E445}" type="datetime1">
              <a:rPr lang="en-US" smtClean="0">
                <a:solidFill>
                  <a:prstClr val="black">
                    <a:tint val="75000"/>
                  </a:prstClr>
                </a:solidFill>
              </a:rPr>
              <a:t>12/4/2018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424928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18F2B7A-22E3-4664-95D3-58A4BF414010}" type="datetime1">
              <a:rPr lang="en-US" smtClean="0">
                <a:solidFill>
                  <a:prstClr val="black">
                    <a:tint val="75000"/>
                  </a:prstClr>
                </a:solidFill>
              </a:rPr>
              <a:t>12/4/2018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5125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BE9464-5F20-46D6-97AA-298D52EA7499}" type="datetime1">
              <a:rPr lang="en-US" smtClean="0"/>
              <a:t>12/4/2018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B80AB7-6416-40C0-9491-38528226E152}" type="datetime1">
              <a:rPr lang="en-US" smtClean="0">
                <a:solidFill>
                  <a:prstClr val="black">
                    <a:tint val="75000"/>
                  </a:prstClr>
                </a:solidFill>
              </a:rPr>
              <a:t>12/4/2018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87379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D270B8-8105-4A40-AD3C-5EAB2AFF302D}"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958113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0C1C065-BFAB-488B-AD41-D45603A56C06}"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871534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7E8BA7D-F4C3-41DE-8429-510A6EE04EF6}" type="datetime1">
              <a:rPr lang="en-US" smtClean="0">
                <a:solidFill>
                  <a:prstClr val="black">
                    <a:tint val="75000"/>
                  </a:prstClr>
                </a:solidFill>
              </a:rPr>
              <a:t>12/4/2018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21848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B9F1A86-A95B-4CC7-922D-EE4E2BEEF4A5}" type="datetime1">
              <a:rPr lang="en-US" smtClean="0">
                <a:solidFill>
                  <a:prstClr val="black">
                    <a:tint val="75000"/>
                  </a:prstClr>
                </a:solidFill>
              </a:rPr>
              <a:t>12/4/2018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40526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FB77DA1-9440-427C-977C-D2713BEEC974}" type="datetime1">
              <a:rPr lang="en-US" smtClean="0">
                <a:solidFill>
                  <a:prstClr val="black">
                    <a:tint val="75000"/>
                  </a:prstClr>
                </a:solidFill>
              </a:rPr>
              <a:t>12/4/2018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712287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01C551-DAD8-4387-B265-098BDEDC3036}"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409520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AE62030-B0EE-41B3-B289-7967A6FAAF47}"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17133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4CD8F09-6CE7-47A4-AAF4-79E3E04603BE}" type="datetime1">
              <a:rPr lang="en-US" smtClean="0">
                <a:solidFill>
                  <a:prstClr val="black">
                    <a:tint val="75000"/>
                  </a:prstClr>
                </a:solidFill>
              </a:rPr>
              <a:t>12/4/2018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221058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3E77DDF-D30A-4433-A5E3-B4577A8BE9FC}" type="datetime1">
              <a:rPr lang="en-US" smtClean="0">
                <a:solidFill>
                  <a:prstClr val="black">
                    <a:tint val="75000"/>
                  </a:prstClr>
                </a:solidFill>
              </a:rPr>
              <a:t>12/4/2018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7704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017707-FAE7-4A2F-9CD9-938D58D808D4}" type="datetime1">
              <a:rPr lang="en-US" smtClean="0"/>
              <a:t>12/4/2018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B4864ED-AE79-4F3E-897B-83C19FC07CE9}" type="datetime1">
              <a:rPr lang="en-US" smtClean="0">
                <a:solidFill>
                  <a:prstClr val="black">
                    <a:tint val="75000"/>
                  </a:prstClr>
                </a:solidFill>
              </a:rPr>
              <a:t>12/4/2018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45514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FC35B9-90D7-4C7B-98B0-99E9DDE93691}"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4610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B035F-BD71-4FCB-91EC-1A4B3B62C02C}"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872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7EAC07-5711-4223-AE16-150F43325FD3}"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6298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66F546-587D-46E4-9BE1-EEEAC9F55753}" type="datetime1">
              <a:rPr lang="en-US" smtClean="0">
                <a:solidFill>
                  <a:prstClr val="black">
                    <a:tint val="75000"/>
                  </a:prstClr>
                </a:solidFill>
              </a:rPr>
              <a:t>12/4/2018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9852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1D8F36-353E-42BF-A2AA-8B9EC24C4279}" type="datetime1">
              <a:rPr lang="en-US" smtClean="0">
                <a:solidFill>
                  <a:prstClr val="black">
                    <a:tint val="75000"/>
                  </a:prstClr>
                </a:solidFill>
              </a:rPr>
              <a:t>12/4/2018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5429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81B715-FE73-4E65-89E8-73715BDEC693}" type="datetime1">
              <a:rPr lang="en-US" smtClean="0">
                <a:solidFill>
                  <a:prstClr val="black">
                    <a:tint val="75000"/>
                  </a:prstClr>
                </a:solidFill>
              </a:rPr>
              <a:t>12/4/2018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6637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0426B3-3A64-455E-BE5B-9416DDFB1700}" type="datetime1">
              <a:rPr lang="en-US" smtClean="0">
                <a:solidFill>
                  <a:prstClr val="black">
                    <a:tint val="75000"/>
                  </a:prstClr>
                </a:solidFill>
              </a:rPr>
              <a:t>12/4/2018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0180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5B5CEE-AD37-4647-A77C-A6FFC0BF3723}" type="datetime1">
              <a:rPr lang="en-US" smtClean="0">
                <a:solidFill>
                  <a:prstClr val="black">
                    <a:tint val="75000"/>
                  </a:prstClr>
                </a:solidFill>
              </a:rPr>
              <a:t>12/4/2018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7251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632E4D-FF57-445A-85AF-F44F1DA29E85}" type="datetime1">
              <a:rPr lang="en-US" smtClean="0">
                <a:solidFill>
                  <a:prstClr val="black">
                    <a:tint val="75000"/>
                  </a:prstClr>
                </a:solidFill>
              </a:rPr>
              <a:t>12/4/2018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80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BD60CD-8472-4D7B-A1BE-2BB9B45623AE}" type="datetime1">
              <a:rPr lang="en-US" smtClean="0"/>
              <a:t>12/4/2018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B12531-D291-4564-A58D-C0A7194C1971}"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8825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1E9029-A654-4A04-886E-EBEA3B00464E}"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1992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754021-CA6B-4DA4-8EE5-DA985AC8A35B}"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5156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24CA27-0DDD-40E2-9BA2-45BE7916B978}"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8746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42E511-61A0-496E-9FAA-DB8733302B58}"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7603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B665CC-D180-4D2D-917C-F1D1254F96C3}" type="datetime1">
              <a:rPr lang="en-US" smtClean="0">
                <a:solidFill>
                  <a:prstClr val="black">
                    <a:tint val="75000"/>
                  </a:prstClr>
                </a:solidFill>
              </a:rPr>
              <a:t>12/4/2018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361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382D91-050E-4FD6-B079-9DBDDC8B9258}" type="datetime1">
              <a:rPr lang="en-US" smtClean="0">
                <a:solidFill>
                  <a:prstClr val="black">
                    <a:tint val="75000"/>
                  </a:prstClr>
                </a:solidFill>
              </a:rPr>
              <a:t>12/4/2018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8637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FE0D66-A5D3-4511-A96E-FD954E118D45}" type="datetime1">
              <a:rPr lang="en-US" smtClean="0">
                <a:solidFill>
                  <a:prstClr val="black">
                    <a:tint val="75000"/>
                  </a:prstClr>
                </a:solidFill>
              </a:rPr>
              <a:t>12/4/2018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05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F2D06C-324D-41AD-A4C3-A0B2CEAD8810}" type="datetime1">
              <a:rPr lang="en-US" smtClean="0">
                <a:solidFill>
                  <a:prstClr val="black">
                    <a:tint val="75000"/>
                  </a:prstClr>
                </a:solidFill>
              </a:rPr>
              <a:t>12/4/2018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5892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BCA6B3-95BB-48A5-91ED-7A7DB54C7D35}" type="datetime1">
              <a:rPr lang="en-US" smtClean="0">
                <a:solidFill>
                  <a:prstClr val="black">
                    <a:tint val="75000"/>
                  </a:prstClr>
                </a:solidFill>
              </a:rPr>
              <a:t>12/4/2018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66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424DA7-9429-47E5-970A-093706CE03A9}" type="datetime1">
              <a:rPr lang="en-US" smtClean="0"/>
              <a:t>12/4/2018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22A963-EC6B-4F6B-8E6B-CDA149D4416D}" type="datetime1">
              <a:rPr lang="en-US" smtClean="0">
                <a:solidFill>
                  <a:prstClr val="black">
                    <a:tint val="75000"/>
                  </a:prstClr>
                </a:solidFill>
              </a:rPr>
              <a:t>12/4/2018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40580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65567B-3E90-4027-832D-DE46B29F3426}"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5774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D26116-5FE9-4DED-9153-AEFC8AA663F8}"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7196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C754C50-EE42-4DA1-9B08-39BBE2A040C7}" type="datetime1">
              <a:rPr lang="en-US" smtClean="0">
                <a:solidFill>
                  <a:prstClr val="black"/>
                </a:solidFill>
              </a:rPr>
              <a:pPr defTabSz="457200"/>
              <a:t>12/4/2018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pic>
        <p:nvPicPr>
          <p:cNvPr id="7" name="Picture 6"/>
          <p:cNvPicPr>
            <a:picLocks noChangeAspect="1"/>
          </p:cNvPicPr>
          <p:nvPr userDrawn="1"/>
        </p:nvPicPr>
        <p:blipFill>
          <a:blip r:embed="rId2"/>
          <a:stretch>
            <a:fillRect/>
          </a:stretch>
        </p:blipFill>
        <p:spPr>
          <a:xfrm>
            <a:off x="3537914" y="273554"/>
            <a:ext cx="4981978" cy="234446"/>
          </a:xfrm>
          <a:prstGeom prst="rect">
            <a:avLst/>
          </a:prstGeom>
        </p:spPr>
      </p:pic>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735173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4021756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65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502FE2BA-FD3A-40CE-8BD3-991FC1D11534}" type="datetime1">
              <a:rPr lang="en-US" smtClean="0">
                <a:solidFill>
                  <a:prstClr val="black"/>
                </a:solidFill>
              </a:rPr>
              <a:pPr defTabSz="457200"/>
              <a:t>12/4/2018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53800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85DBD360-FCB1-4DA0-83F3-541D7A2093FD}" type="datetime1">
              <a:rPr lang="en-US" smtClean="0">
                <a:solidFill>
                  <a:prstClr val="black"/>
                </a:solidFill>
              </a:rPr>
              <a:pPr defTabSz="457200"/>
              <a:t>12/4/2018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536799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B2FE371D-B9B8-48DA-BAA2-CD383EDC2633}" type="datetime1">
              <a:rPr lang="en-US" smtClean="0">
                <a:solidFill>
                  <a:prstClr val="black"/>
                </a:solidFill>
              </a:rPr>
              <a:pPr defTabSz="457200"/>
              <a:t>12/4/2018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440259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31633AF4-B2DD-4646-8060-7B880CEA878A}" type="datetime1">
              <a:rPr lang="en-US" smtClean="0">
                <a:solidFill>
                  <a:prstClr val="black"/>
                </a:solidFill>
              </a:rPr>
              <a:pPr defTabSz="457200"/>
              <a:t>12/4/2018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1727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CF9C23-9A1D-4416-9140-9673EE6C6A0C}" type="datetime1">
              <a:rPr lang="en-US" smtClean="0"/>
              <a:t>12/4/2018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A89BB592-CBDA-40EB-BA6C-E0C18D8B90BB}" type="datetime1">
              <a:rPr lang="en-US" smtClean="0">
                <a:solidFill>
                  <a:prstClr val="black"/>
                </a:solidFill>
              </a:rPr>
              <a:pPr defTabSz="457200"/>
              <a:t>12/4/2018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667165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F4491B34-93E4-4CFC-B8BD-ADE34EDD5679}" type="datetime1">
              <a:rPr lang="en-US" smtClean="0">
                <a:solidFill>
                  <a:prstClr val="black"/>
                </a:solidFill>
              </a:rPr>
              <a:pPr defTabSz="457200"/>
              <a:t>12/4/2018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769895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A6081BE7-85C3-45D3-B452-869EBD2170A2}" type="datetime1">
              <a:rPr lang="en-US" smtClean="0">
                <a:solidFill>
                  <a:prstClr val="black"/>
                </a:solidFill>
              </a:rPr>
              <a:pPr defTabSz="457200"/>
              <a:t>12/4/2018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159330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42BF71DD-975E-4EB9-B361-D8F2DA78E592}" type="datetime1">
              <a:rPr lang="en-US" smtClean="0">
                <a:solidFill>
                  <a:prstClr val="black"/>
                </a:solidFill>
              </a:rPr>
              <a:pPr defTabSz="457200"/>
              <a:t>12/4/2018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6497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987E54-61F1-45AE-A61D-2079EA1DDE41}" type="datetime1">
              <a:rPr lang="en-US" smtClean="0"/>
              <a:t>12/4/2018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7586F6-48EB-491B-BF50-2FAE2426A4A7}" type="datetime1">
              <a:rPr lang="en-US" smtClean="0"/>
              <a:t>12/4/2018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e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BC3F0-F178-4087-9650-FEDFD461E16F}" type="datetime1">
              <a:rPr lang="en-US" smtClean="0"/>
              <a:t>12/4/2018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F81F90C-E58B-4403-B786-CFC33F0231EE}" type="datetime1">
              <a:rPr lang="en-US" smtClean="0"/>
              <a:t>12/4/2018</a:t>
            </a:fld>
            <a:endParaRPr lang="en-US"/>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022139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088" y="6132513"/>
            <a:ext cx="7997825" cy="152400"/>
          </a:xfrm>
          <a:prstGeom prst="rect">
            <a:avLst/>
          </a:prstGeom>
          <a:blipFill>
            <a:blip r:embed="rId11"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7" name="bk object 17"/>
          <p:cNvSpPr/>
          <p:nvPr/>
        </p:nvSpPr>
        <p:spPr>
          <a:xfrm>
            <a:off x="573088" y="915988"/>
            <a:ext cx="7997825" cy="152400"/>
          </a:xfrm>
          <a:prstGeom prst="rect">
            <a:avLst/>
          </a:prstGeom>
          <a:blipFill>
            <a:blip r:embed="rId11"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8" name="bk object 18"/>
          <p:cNvSpPr/>
          <p:nvPr/>
        </p:nvSpPr>
        <p:spPr>
          <a:xfrm>
            <a:off x="8174038" y="6232525"/>
            <a:ext cx="346075" cy="409575"/>
          </a:xfrm>
          <a:prstGeom prst="rect">
            <a:avLst/>
          </a:prstGeom>
          <a:blipFill>
            <a:blip r:embed="rId12"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029" name="Holder 2"/>
          <p:cNvSpPr>
            <a:spLocks noGrp="1"/>
          </p:cNvSpPr>
          <p:nvPr>
            <p:ph type="title"/>
          </p:nvPr>
        </p:nvSpPr>
        <p:spPr bwMode="auto">
          <a:xfrm>
            <a:off x="611188" y="207963"/>
            <a:ext cx="7921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30" name="Holder 3"/>
          <p:cNvSpPr>
            <a:spLocks noGrp="1"/>
          </p:cNvSpPr>
          <p:nvPr>
            <p:ph type="body" idx="1"/>
          </p:nvPr>
        </p:nvSpPr>
        <p:spPr bwMode="auto">
          <a:xfrm>
            <a:off x="215900" y="1171575"/>
            <a:ext cx="871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A031F597-794C-434E-B447-5C4C6CE14715}"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a:xfrm>
            <a:off x="71438" y="6411913"/>
            <a:ext cx="4716462" cy="153987"/>
          </a:xfrm>
          <a:prstGeom prst="rect">
            <a:avLst/>
          </a:prstGeom>
        </p:spPr>
        <p:txBody>
          <a:bodyPr vert="horz" wrap="square" lIns="0" tIns="0" rIns="0" bIns="0" numCol="1" anchor="t" anchorCtr="0" compatLnSpc="1">
            <a:prstTxWarp prst="textNoShape">
              <a:avLst/>
            </a:prstTxWarp>
            <a:spAutoFit/>
          </a:bodyPr>
          <a:lstStyle>
            <a:lvl1pPr>
              <a:lnSpc>
                <a:spcPts val="1150"/>
              </a:lnSpc>
              <a:defRPr sz="1000">
                <a:solidFill>
                  <a:srgbClr val="252523"/>
                </a:solidFill>
              </a:defRPr>
            </a:lvl1pPr>
          </a:lstStyle>
          <a:p>
            <a:pPr fontAlgn="base">
              <a:spcBef>
                <a:spcPct val="0"/>
              </a:spcBef>
              <a:spcAft>
                <a:spcPct val="0"/>
              </a:spcAft>
            </a:pPr>
            <a:fld id="{22EBCDB0-4FDC-43E1-B22C-1471D6A6BD22}" type="slidenum">
              <a:rPr lang="ru-RU" altLang="ru-RU" smtClean="0">
                <a:latin typeface="Arial" panose="020B0604020202020204" pitchFamily="34" charset="0"/>
                <a:cs typeface="Arial" panose="020B0604020202020204" pitchFamily="34" charset="0"/>
              </a:rPr>
              <a:pPr fontAlgn="base">
                <a:spcBef>
                  <a:spcPct val="0"/>
                </a:spcBef>
                <a:spcAft>
                  <a:spcPct val="0"/>
                </a:spcAft>
              </a:pPr>
              <a:t>‹#›</a:t>
            </a:fld>
            <a:endParaRPr lang="ru-RU" altLang="ru-RU"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7844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03225" algn="l" rtl="0" eaLnBrk="0" fontAlgn="base" hangingPunct="0">
        <a:spcBef>
          <a:spcPct val="20000"/>
        </a:spcBef>
        <a:spcAft>
          <a:spcPct val="0"/>
        </a:spcAft>
        <a:defRPr>
          <a:solidFill>
            <a:schemeClr val="tx1"/>
          </a:solidFill>
          <a:latin typeface="+mn-lt"/>
          <a:ea typeface="+mn-ea"/>
          <a:cs typeface="+mn-cs"/>
        </a:defRPr>
      </a:lvl2pPr>
      <a:lvl3pPr marL="806450" algn="l" rtl="0" eaLnBrk="0" fontAlgn="base" hangingPunct="0">
        <a:spcBef>
          <a:spcPct val="20000"/>
        </a:spcBef>
        <a:spcAft>
          <a:spcPct val="0"/>
        </a:spcAft>
        <a:defRPr>
          <a:solidFill>
            <a:schemeClr val="tx1"/>
          </a:solidFill>
          <a:latin typeface="+mn-lt"/>
          <a:ea typeface="+mn-ea"/>
          <a:cs typeface="+mn-cs"/>
        </a:defRPr>
      </a:lvl3pPr>
      <a:lvl4pPr marL="1209675" algn="l" rtl="0" eaLnBrk="0" fontAlgn="base" hangingPunct="0">
        <a:spcBef>
          <a:spcPct val="20000"/>
        </a:spcBef>
        <a:spcAft>
          <a:spcPct val="0"/>
        </a:spcAft>
        <a:defRPr>
          <a:solidFill>
            <a:schemeClr val="tx1"/>
          </a:solidFill>
          <a:latin typeface="+mn-lt"/>
          <a:ea typeface="+mn-ea"/>
          <a:cs typeface="+mn-cs"/>
        </a:defRPr>
      </a:lvl4pPr>
      <a:lvl5pPr marL="1612900" algn="l" rtl="0" eaLnBrk="0" fontAlgn="base" hangingPunct="0">
        <a:spcBef>
          <a:spcPct val="20000"/>
        </a:spcBef>
        <a:spcAft>
          <a:spcPct val="0"/>
        </a:spcAft>
        <a:defRPr>
          <a:solidFill>
            <a:schemeClr val="tx1"/>
          </a:solidFill>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2B6331AA-7E04-4CAD-AAE3-6A7CAB61DFE3}"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5733834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FB9EE5FD-5FAE-403C-928F-7995267CC3F6}"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4675760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32AEC288-AD12-4770-9B04-BA63BBE8E864}" type="datetime1">
              <a:rPr lang="en-US" smtClean="0">
                <a:solidFill>
                  <a:prstClr val="black">
                    <a:tint val="75000"/>
                  </a:prstClr>
                </a:solidFill>
              </a:rPr>
              <a:t>12/4/2018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3637251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2BBF-3330-4D3E-BFD1-CE962420F371}"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42710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DD967-82B4-430C-897D-739670535502}" type="datetime1">
              <a:rPr lang="en-US" smtClean="0">
                <a:solidFill>
                  <a:prstClr val="black">
                    <a:tint val="75000"/>
                  </a:prstClr>
                </a:solidFill>
              </a:rPr>
              <a:t>12/4/2018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10507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33000"/>
            <a:lum bright="20000"/>
          </a:blip>
          <a:stretch>
            <a:fillRect/>
          </a:stretch>
        </p:blipFill>
        <p:spPr>
          <a:xfrm>
            <a:off x="5334759" y="-451827"/>
            <a:ext cx="4584602" cy="5030792"/>
          </a:xfrm>
          <a:prstGeom prst="rect">
            <a:avLst/>
          </a:prstGeom>
        </p:spPr>
      </p:pic>
      <p:sp>
        <p:nvSpPr>
          <p:cNvPr id="982" name="AutoShape 981"/>
          <p:cNvSpPr>
            <a:spLocks noChangeAspect="1" noChangeArrowheads="1" noTextEdit="1"/>
          </p:cNvSpPr>
          <p:nvPr userDrawn="1"/>
        </p:nvSpPr>
        <p:spPr bwMode="auto">
          <a:xfrm>
            <a:off x="309563" y="247650"/>
            <a:ext cx="1787525" cy="469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nvGrpSpPr>
          <p:cNvPr id="983" name="Group 1183"/>
          <p:cNvGrpSpPr>
            <a:grpSpLocks/>
          </p:cNvGrpSpPr>
          <p:nvPr userDrawn="1"/>
        </p:nvGrpSpPr>
        <p:grpSpPr bwMode="auto">
          <a:xfrm>
            <a:off x="309563" y="244475"/>
            <a:ext cx="250825" cy="481013"/>
            <a:chOff x="195" y="154"/>
            <a:chExt cx="158" cy="303"/>
          </a:xfrm>
        </p:grpSpPr>
        <p:sp>
          <p:nvSpPr>
            <p:cNvPr id="1758" name="Freeform 983"/>
            <p:cNvSpPr>
              <a:spLocks noEditPoints="1"/>
            </p:cNvSpPr>
            <p:nvPr userDrawn="1"/>
          </p:nvSpPr>
          <p:spPr bwMode="auto">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9" name="Freeform 984"/>
            <p:cNvSpPr>
              <a:spLocks/>
            </p:cNvSpPr>
            <p:nvPr userDrawn="1"/>
          </p:nvSpPr>
          <p:spPr bwMode="auto">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0" name="Freeform 985"/>
            <p:cNvSpPr>
              <a:spLocks/>
            </p:cNvSpPr>
            <p:nvPr userDrawn="1"/>
          </p:nvSpPr>
          <p:spPr bwMode="auto">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6">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1" name="Freeform 986"/>
            <p:cNvSpPr>
              <a:spLocks/>
            </p:cNvSpPr>
            <p:nvPr userDrawn="1"/>
          </p:nvSpPr>
          <p:spPr bwMode="auto">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2" name="Freeform 987"/>
            <p:cNvSpPr>
              <a:spLocks/>
            </p:cNvSpPr>
            <p:nvPr userDrawn="1"/>
          </p:nvSpPr>
          <p:spPr bwMode="auto">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3" name="Freeform 988"/>
            <p:cNvSpPr>
              <a:spLocks/>
            </p:cNvSpPr>
            <p:nvPr userDrawn="1"/>
          </p:nvSpPr>
          <p:spPr bwMode="auto">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4" name="Freeform 989"/>
            <p:cNvSpPr>
              <a:spLocks/>
            </p:cNvSpPr>
            <p:nvPr userDrawn="1"/>
          </p:nvSpPr>
          <p:spPr bwMode="auto">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5" name="Freeform 990"/>
            <p:cNvSpPr>
              <a:spLocks/>
            </p:cNvSpPr>
            <p:nvPr userDrawn="1"/>
          </p:nvSpPr>
          <p:spPr bwMode="auto">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6" name="Freeform 991"/>
            <p:cNvSpPr>
              <a:spLocks/>
            </p:cNvSpPr>
            <p:nvPr userDrawn="1"/>
          </p:nvSpPr>
          <p:spPr bwMode="auto">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7" name="Freeform 992"/>
            <p:cNvSpPr>
              <a:spLocks/>
            </p:cNvSpPr>
            <p:nvPr userDrawn="1"/>
          </p:nvSpPr>
          <p:spPr bwMode="auto">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8" name="Freeform 993"/>
            <p:cNvSpPr>
              <a:spLocks/>
            </p:cNvSpPr>
            <p:nvPr userDrawn="1"/>
          </p:nvSpPr>
          <p:spPr bwMode="auto">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9" name="Freeform 994"/>
            <p:cNvSpPr>
              <a:spLocks/>
            </p:cNvSpPr>
            <p:nvPr userDrawn="1"/>
          </p:nvSpPr>
          <p:spPr bwMode="auto">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0" name="Freeform 995"/>
            <p:cNvSpPr>
              <a:spLocks/>
            </p:cNvSpPr>
            <p:nvPr userDrawn="1"/>
          </p:nvSpPr>
          <p:spPr bwMode="auto">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1" name="Freeform 996"/>
            <p:cNvSpPr>
              <a:spLocks/>
            </p:cNvSpPr>
            <p:nvPr userDrawn="1"/>
          </p:nvSpPr>
          <p:spPr bwMode="auto">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2" name="Freeform 997"/>
            <p:cNvSpPr>
              <a:spLocks/>
            </p:cNvSpPr>
            <p:nvPr userDrawn="1"/>
          </p:nvSpPr>
          <p:spPr bwMode="auto">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3" name="Freeform 998"/>
            <p:cNvSpPr>
              <a:spLocks/>
            </p:cNvSpPr>
            <p:nvPr userDrawn="1"/>
          </p:nvSpPr>
          <p:spPr bwMode="auto">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4" name="Freeform 999"/>
            <p:cNvSpPr>
              <a:spLocks/>
            </p:cNvSpPr>
            <p:nvPr userDrawn="1"/>
          </p:nvSpPr>
          <p:spPr bwMode="auto">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5" name="Freeform 1000"/>
            <p:cNvSpPr>
              <a:spLocks/>
            </p:cNvSpPr>
            <p:nvPr userDrawn="1"/>
          </p:nvSpPr>
          <p:spPr bwMode="auto">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6" name="Freeform 1001"/>
            <p:cNvSpPr>
              <a:spLocks/>
            </p:cNvSpPr>
            <p:nvPr userDrawn="1"/>
          </p:nvSpPr>
          <p:spPr bwMode="auto">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7" name="Freeform 1002"/>
            <p:cNvSpPr>
              <a:spLocks/>
            </p:cNvSpPr>
            <p:nvPr userDrawn="1"/>
          </p:nvSpPr>
          <p:spPr bwMode="auto">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8" name="Freeform 1003"/>
            <p:cNvSpPr>
              <a:spLocks/>
            </p:cNvSpPr>
            <p:nvPr userDrawn="1"/>
          </p:nvSpPr>
          <p:spPr bwMode="auto">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9" name="Freeform 1004"/>
            <p:cNvSpPr>
              <a:spLocks/>
            </p:cNvSpPr>
            <p:nvPr userDrawn="1"/>
          </p:nvSpPr>
          <p:spPr bwMode="auto">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0" name="Freeform 1005"/>
            <p:cNvSpPr>
              <a:spLocks/>
            </p:cNvSpPr>
            <p:nvPr userDrawn="1"/>
          </p:nvSpPr>
          <p:spPr bwMode="auto">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1" name="Freeform 1006"/>
            <p:cNvSpPr>
              <a:spLocks/>
            </p:cNvSpPr>
            <p:nvPr userDrawn="1"/>
          </p:nvSpPr>
          <p:spPr bwMode="auto">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2" name="Freeform 1007"/>
            <p:cNvSpPr>
              <a:spLocks/>
            </p:cNvSpPr>
            <p:nvPr userDrawn="1"/>
          </p:nvSpPr>
          <p:spPr bwMode="auto">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3" name="Freeform 1008"/>
            <p:cNvSpPr>
              <a:spLocks/>
            </p:cNvSpPr>
            <p:nvPr userDrawn="1"/>
          </p:nvSpPr>
          <p:spPr bwMode="auto">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4" name="Freeform 1009"/>
            <p:cNvSpPr>
              <a:spLocks/>
            </p:cNvSpPr>
            <p:nvPr userDrawn="1"/>
          </p:nvSpPr>
          <p:spPr bwMode="auto">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5" name="Freeform 1010"/>
            <p:cNvSpPr>
              <a:spLocks/>
            </p:cNvSpPr>
            <p:nvPr userDrawn="1"/>
          </p:nvSpPr>
          <p:spPr bwMode="auto">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6" name="Freeform 1011"/>
            <p:cNvSpPr>
              <a:spLocks/>
            </p:cNvSpPr>
            <p:nvPr userDrawn="1"/>
          </p:nvSpPr>
          <p:spPr bwMode="auto">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7" name="Freeform 1012"/>
            <p:cNvSpPr>
              <a:spLocks/>
            </p:cNvSpPr>
            <p:nvPr userDrawn="1"/>
          </p:nvSpPr>
          <p:spPr bwMode="auto">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8" name="Freeform 1013"/>
            <p:cNvSpPr>
              <a:spLocks/>
            </p:cNvSpPr>
            <p:nvPr userDrawn="1"/>
          </p:nvSpPr>
          <p:spPr bwMode="auto">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9" name="Freeform 1014"/>
            <p:cNvSpPr>
              <a:spLocks/>
            </p:cNvSpPr>
            <p:nvPr userDrawn="1"/>
          </p:nvSpPr>
          <p:spPr bwMode="auto">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3">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0" name="Freeform 1015"/>
            <p:cNvSpPr>
              <a:spLocks/>
            </p:cNvSpPr>
            <p:nvPr userDrawn="1"/>
          </p:nvSpPr>
          <p:spPr bwMode="auto">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1" name="Freeform 1016"/>
            <p:cNvSpPr>
              <a:spLocks/>
            </p:cNvSpPr>
            <p:nvPr userDrawn="1"/>
          </p:nvSpPr>
          <p:spPr bwMode="auto">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2" name="Freeform 1017"/>
            <p:cNvSpPr>
              <a:spLocks/>
            </p:cNvSpPr>
            <p:nvPr userDrawn="1"/>
          </p:nvSpPr>
          <p:spPr bwMode="auto">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3" name="Freeform 1018"/>
            <p:cNvSpPr>
              <a:spLocks/>
            </p:cNvSpPr>
            <p:nvPr userDrawn="1"/>
          </p:nvSpPr>
          <p:spPr bwMode="auto">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4" name="Freeform 1019"/>
            <p:cNvSpPr>
              <a:spLocks/>
            </p:cNvSpPr>
            <p:nvPr userDrawn="1"/>
          </p:nvSpPr>
          <p:spPr bwMode="auto">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5" name="Freeform 1020"/>
            <p:cNvSpPr>
              <a:spLocks/>
            </p:cNvSpPr>
            <p:nvPr userDrawn="1"/>
          </p:nvSpPr>
          <p:spPr bwMode="auto">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6" name="Freeform 1021"/>
            <p:cNvSpPr>
              <a:spLocks/>
            </p:cNvSpPr>
            <p:nvPr userDrawn="1"/>
          </p:nvSpPr>
          <p:spPr bwMode="auto">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7" name="Freeform 1022"/>
            <p:cNvSpPr>
              <a:spLocks/>
            </p:cNvSpPr>
            <p:nvPr userDrawn="1"/>
          </p:nvSpPr>
          <p:spPr bwMode="auto">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8" name="Freeform 1023"/>
            <p:cNvSpPr>
              <a:spLocks/>
            </p:cNvSpPr>
            <p:nvPr userDrawn="1"/>
          </p:nvSpPr>
          <p:spPr bwMode="auto">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9" name="Freeform 1024"/>
            <p:cNvSpPr>
              <a:spLocks/>
            </p:cNvSpPr>
            <p:nvPr userDrawn="1"/>
          </p:nvSpPr>
          <p:spPr bwMode="auto">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0" name="Freeform 1025"/>
            <p:cNvSpPr>
              <a:spLocks/>
            </p:cNvSpPr>
            <p:nvPr userDrawn="1"/>
          </p:nvSpPr>
          <p:spPr bwMode="auto">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1" name="Freeform 1026"/>
            <p:cNvSpPr>
              <a:spLocks/>
            </p:cNvSpPr>
            <p:nvPr userDrawn="1"/>
          </p:nvSpPr>
          <p:spPr bwMode="auto">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2" name="Freeform 1027"/>
            <p:cNvSpPr>
              <a:spLocks/>
            </p:cNvSpPr>
            <p:nvPr userDrawn="1"/>
          </p:nvSpPr>
          <p:spPr bwMode="auto">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3" name="Freeform 1028"/>
            <p:cNvSpPr>
              <a:spLocks/>
            </p:cNvSpPr>
            <p:nvPr userDrawn="1"/>
          </p:nvSpPr>
          <p:spPr bwMode="auto">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4" name="Freeform 1029"/>
            <p:cNvSpPr>
              <a:spLocks/>
            </p:cNvSpPr>
            <p:nvPr userDrawn="1"/>
          </p:nvSpPr>
          <p:spPr bwMode="auto">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5" name="Freeform 1030"/>
            <p:cNvSpPr>
              <a:spLocks/>
            </p:cNvSpPr>
            <p:nvPr userDrawn="1"/>
          </p:nvSpPr>
          <p:spPr bwMode="auto">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6" name="Freeform 1031"/>
            <p:cNvSpPr>
              <a:spLocks/>
            </p:cNvSpPr>
            <p:nvPr userDrawn="1"/>
          </p:nvSpPr>
          <p:spPr bwMode="auto">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7" name="Freeform 1032"/>
            <p:cNvSpPr>
              <a:spLocks/>
            </p:cNvSpPr>
            <p:nvPr userDrawn="1"/>
          </p:nvSpPr>
          <p:spPr bwMode="auto">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8" name="Freeform 1033"/>
            <p:cNvSpPr>
              <a:spLocks/>
            </p:cNvSpPr>
            <p:nvPr userDrawn="1"/>
          </p:nvSpPr>
          <p:spPr bwMode="auto">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9" name="Freeform 1034"/>
            <p:cNvSpPr>
              <a:spLocks/>
            </p:cNvSpPr>
            <p:nvPr userDrawn="1"/>
          </p:nvSpPr>
          <p:spPr bwMode="auto">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0" name="Freeform 1035"/>
            <p:cNvSpPr>
              <a:spLocks/>
            </p:cNvSpPr>
            <p:nvPr userDrawn="1"/>
          </p:nvSpPr>
          <p:spPr bwMode="auto">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1" name="Freeform 1036"/>
            <p:cNvSpPr>
              <a:spLocks/>
            </p:cNvSpPr>
            <p:nvPr userDrawn="1"/>
          </p:nvSpPr>
          <p:spPr bwMode="auto">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2" name="Freeform 1037"/>
            <p:cNvSpPr>
              <a:spLocks/>
            </p:cNvSpPr>
            <p:nvPr userDrawn="1"/>
          </p:nvSpPr>
          <p:spPr bwMode="auto">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3" name="Freeform 1038"/>
            <p:cNvSpPr>
              <a:spLocks/>
            </p:cNvSpPr>
            <p:nvPr userDrawn="1"/>
          </p:nvSpPr>
          <p:spPr bwMode="auto">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4" name="Freeform 1039"/>
            <p:cNvSpPr>
              <a:spLocks/>
            </p:cNvSpPr>
            <p:nvPr userDrawn="1"/>
          </p:nvSpPr>
          <p:spPr bwMode="auto">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5" name="Freeform 1040"/>
            <p:cNvSpPr>
              <a:spLocks/>
            </p:cNvSpPr>
            <p:nvPr userDrawn="1"/>
          </p:nvSpPr>
          <p:spPr bwMode="auto">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6" name="Freeform 1041"/>
            <p:cNvSpPr>
              <a:spLocks/>
            </p:cNvSpPr>
            <p:nvPr userDrawn="1"/>
          </p:nvSpPr>
          <p:spPr bwMode="auto">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7" name="Freeform 1042"/>
            <p:cNvSpPr>
              <a:spLocks/>
            </p:cNvSpPr>
            <p:nvPr userDrawn="1"/>
          </p:nvSpPr>
          <p:spPr bwMode="auto">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8" name="Freeform 1043"/>
            <p:cNvSpPr>
              <a:spLocks/>
            </p:cNvSpPr>
            <p:nvPr userDrawn="1"/>
          </p:nvSpPr>
          <p:spPr bwMode="auto">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9" name="Freeform 1044"/>
            <p:cNvSpPr>
              <a:spLocks/>
            </p:cNvSpPr>
            <p:nvPr userDrawn="1"/>
          </p:nvSpPr>
          <p:spPr bwMode="auto">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9"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0" name="Freeform 1045"/>
            <p:cNvSpPr>
              <a:spLocks/>
            </p:cNvSpPr>
            <p:nvPr userDrawn="1"/>
          </p:nvSpPr>
          <p:spPr bwMode="auto">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1" name="Freeform 1046"/>
            <p:cNvSpPr>
              <a:spLocks/>
            </p:cNvSpPr>
            <p:nvPr userDrawn="1"/>
          </p:nvSpPr>
          <p:spPr bwMode="auto">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2" name="Freeform 1047"/>
            <p:cNvSpPr>
              <a:spLocks/>
            </p:cNvSpPr>
            <p:nvPr userDrawn="1"/>
          </p:nvSpPr>
          <p:spPr bwMode="auto">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3" name="Freeform 1048"/>
            <p:cNvSpPr>
              <a:spLocks/>
            </p:cNvSpPr>
            <p:nvPr userDrawn="1"/>
          </p:nvSpPr>
          <p:spPr bwMode="auto">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4" name="Freeform 1049"/>
            <p:cNvSpPr>
              <a:spLocks/>
            </p:cNvSpPr>
            <p:nvPr userDrawn="1"/>
          </p:nvSpPr>
          <p:spPr bwMode="auto">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5" name="Freeform 1050"/>
            <p:cNvSpPr>
              <a:spLocks/>
            </p:cNvSpPr>
            <p:nvPr userDrawn="1"/>
          </p:nvSpPr>
          <p:spPr bwMode="auto">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6" name="Freeform 1051"/>
            <p:cNvSpPr>
              <a:spLocks/>
            </p:cNvSpPr>
            <p:nvPr userDrawn="1"/>
          </p:nvSpPr>
          <p:spPr bwMode="auto">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7" name="Freeform 1052"/>
            <p:cNvSpPr>
              <a:spLocks/>
            </p:cNvSpPr>
            <p:nvPr userDrawn="1"/>
          </p:nvSpPr>
          <p:spPr bwMode="auto">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8" name="Freeform 1053"/>
            <p:cNvSpPr>
              <a:spLocks/>
            </p:cNvSpPr>
            <p:nvPr userDrawn="1"/>
          </p:nvSpPr>
          <p:spPr bwMode="auto">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9" name="Freeform 1054"/>
            <p:cNvSpPr>
              <a:spLocks/>
            </p:cNvSpPr>
            <p:nvPr userDrawn="1"/>
          </p:nvSpPr>
          <p:spPr bwMode="auto">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0" name="Freeform 1055"/>
            <p:cNvSpPr>
              <a:spLocks/>
            </p:cNvSpPr>
            <p:nvPr userDrawn="1"/>
          </p:nvSpPr>
          <p:spPr bwMode="auto">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1" name="Freeform 1056"/>
            <p:cNvSpPr>
              <a:spLocks/>
            </p:cNvSpPr>
            <p:nvPr userDrawn="1"/>
          </p:nvSpPr>
          <p:spPr bwMode="auto">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2" name="Freeform 1057"/>
            <p:cNvSpPr>
              <a:spLocks/>
            </p:cNvSpPr>
            <p:nvPr userDrawn="1"/>
          </p:nvSpPr>
          <p:spPr bwMode="auto">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3" name="Freeform 1058"/>
            <p:cNvSpPr>
              <a:spLocks/>
            </p:cNvSpPr>
            <p:nvPr userDrawn="1"/>
          </p:nvSpPr>
          <p:spPr bwMode="auto">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4" name="Freeform 1059"/>
            <p:cNvSpPr>
              <a:spLocks/>
            </p:cNvSpPr>
            <p:nvPr userDrawn="1"/>
          </p:nvSpPr>
          <p:spPr bwMode="auto">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5" name="Freeform 1060"/>
            <p:cNvSpPr>
              <a:spLocks/>
            </p:cNvSpPr>
            <p:nvPr userDrawn="1"/>
          </p:nvSpPr>
          <p:spPr bwMode="auto">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6" name="Freeform 1061"/>
            <p:cNvSpPr>
              <a:spLocks/>
            </p:cNvSpPr>
            <p:nvPr userDrawn="1"/>
          </p:nvSpPr>
          <p:spPr bwMode="auto">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7" name="Freeform 1062"/>
            <p:cNvSpPr>
              <a:spLocks/>
            </p:cNvSpPr>
            <p:nvPr userDrawn="1"/>
          </p:nvSpPr>
          <p:spPr bwMode="auto">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9"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8" name="Freeform 1063"/>
            <p:cNvSpPr>
              <a:spLocks/>
            </p:cNvSpPr>
            <p:nvPr userDrawn="1"/>
          </p:nvSpPr>
          <p:spPr bwMode="auto">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9" name="Freeform 1064"/>
            <p:cNvSpPr>
              <a:spLocks/>
            </p:cNvSpPr>
            <p:nvPr userDrawn="1"/>
          </p:nvSpPr>
          <p:spPr bwMode="auto">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0" name="Freeform 1065"/>
            <p:cNvSpPr>
              <a:spLocks/>
            </p:cNvSpPr>
            <p:nvPr userDrawn="1"/>
          </p:nvSpPr>
          <p:spPr bwMode="auto">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1" name="Freeform 1066"/>
            <p:cNvSpPr>
              <a:spLocks/>
            </p:cNvSpPr>
            <p:nvPr userDrawn="1"/>
          </p:nvSpPr>
          <p:spPr bwMode="auto">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2" name="Freeform 1067"/>
            <p:cNvSpPr>
              <a:spLocks/>
            </p:cNvSpPr>
            <p:nvPr userDrawn="1"/>
          </p:nvSpPr>
          <p:spPr bwMode="auto">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3" name="Freeform 1068"/>
            <p:cNvSpPr>
              <a:spLocks/>
            </p:cNvSpPr>
            <p:nvPr userDrawn="1"/>
          </p:nvSpPr>
          <p:spPr bwMode="auto">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4" name="Freeform 1069"/>
            <p:cNvSpPr>
              <a:spLocks/>
            </p:cNvSpPr>
            <p:nvPr userDrawn="1"/>
          </p:nvSpPr>
          <p:spPr bwMode="auto">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5" name="Freeform 1070"/>
            <p:cNvSpPr>
              <a:spLocks/>
            </p:cNvSpPr>
            <p:nvPr userDrawn="1"/>
          </p:nvSpPr>
          <p:spPr bwMode="auto">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6" name="Freeform 1071"/>
            <p:cNvSpPr>
              <a:spLocks/>
            </p:cNvSpPr>
            <p:nvPr userDrawn="1"/>
          </p:nvSpPr>
          <p:spPr bwMode="auto">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3">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7" name="Freeform 1072"/>
            <p:cNvSpPr>
              <a:spLocks/>
            </p:cNvSpPr>
            <p:nvPr userDrawn="1"/>
          </p:nvSpPr>
          <p:spPr bwMode="auto">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1">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8" name="Freeform 1073"/>
            <p:cNvSpPr>
              <a:spLocks/>
            </p:cNvSpPr>
            <p:nvPr userDrawn="1"/>
          </p:nvSpPr>
          <p:spPr bwMode="auto">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9" name="Freeform 1074"/>
            <p:cNvSpPr>
              <a:spLocks/>
            </p:cNvSpPr>
            <p:nvPr userDrawn="1"/>
          </p:nvSpPr>
          <p:spPr bwMode="auto">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0" name="Freeform 1075"/>
            <p:cNvSpPr>
              <a:spLocks/>
            </p:cNvSpPr>
            <p:nvPr userDrawn="1"/>
          </p:nvSpPr>
          <p:spPr bwMode="auto">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1" name="Freeform 1076"/>
            <p:cNvSpPr>
              <a:spLocks/>
            </p:cNvSpPr>
            <p:nvPr userDrawn="1"/>
          </p:nvSpPr>
          <p:spPr bwMode="auto">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2" name="Freeform 1077"/>
            <p:cNvSpPr>
              <a:spLocks/>
            </p:cNvSpPr>
            <p:nvPr userDrawn="1"/>
          </p:nvSpPr>
          <p:spPr bwMode="auto">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3" name="Freeform 1078"/>
            <p:cNvSpPr>
              <a:spLocks/>
            </p:cNvSpPr>
            <p:nvPr userDrawn="1"/>
          </p:nvSpPr>
          <p:spPr bwMode="auto">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4" name="Freeform 1079"/>
            <p:cNvSpPr>
              <a:spLocks/>
            </p:cNvSpPr>
            <p:nvPr userDrawn="1"/>
          </p:nvSpPr>
          <p:spPr bwMode="auto">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5" name="Freeform 1080"/>
            <p:cNvSpPr>
              <a:spLocks/>
            </p:cNvSpPr>
            <p:nvPr userDrawn="1"/>
          </p:nvSpPr>
          <p:spPr bwMode="auto">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6" name="Freeform 1081"/>
            <p:cNvSpPr>
              <a:spLocks/>
            </p:cNvSpPr>
            <p:nvPr userDrawn="1"/>
          </p:nvSpPr>
          <p:spPr bwMode="auto">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7" name="Freeform 1082"/>
            <p:cNvSpPr>
              <a:spLocks/>
            </p:cNvSpPr>
            <p:nvPr userDrawn="1"/>
          </p:nvSpPr>
          <p:spPr bwMode="auto">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8" name="Freeform 1083"/>
            <p:cNvSpPr>
              <a:spLocks/>
            </p:cNvSpPr>
            <p:nvPr userDrawn="1"/>
          </p:nvSpPr>
          <p:spPr bwMode="auto">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9" name="Freeform 1084"/>
            <p:cNvSpPr>
              <a:spLocks/>
            </p:cNvSpPr>
            <p:nvPr userDrawn="1"/>
          </p:nvSpPr>
          <p:spPr bwMode="auto">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0" name="Freeform 1085"/>
            <p:cNvSpPr>
              <a:spLocks/>
            </p:cNvSpPr>
            <p:nvPr userDrawn="1"/>
          </p:nvSpPr>
          <p:spPr bwMode="auto">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1" name="Freeform 1086"/>
            <p:cNvSpPr>
              <a:spLocks/>
            </p:cNvSpPr>
            <p:nvPr userDrawn="1"/>
          </p:nvSpPr>
          <p:spPr bwMode="auto">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2" name="Freeform 1087"/>
            <p:cNvSpPr>
              <a:spLocks/>
            </p:cNvSpPr>
            <p:nvPr userDrawn="1"/>
          </p:nvSpPr>
          <p:spPr bwMode="auto">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3" name="Freeform 1088"/>
            <p:cNvSpPr>
              <a:spLocks/>
            </p:cNvSpPr>
            <p:nvPr userDrawn="1"/>
          </p:nvSpPr>
          <p:spPr bwMode="auto">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4" name="Freeform 1089"/>
            <p:cNvSpPr>
              <a:spLocks/>
            </p:cNvSpPr>
            <p:nvPr userDrawn="1"/>
          </p:nvSpPr>
          <p:spPr bwMode="auto">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5" name="Freeform 1090"/>
            <p:cNvSpPr>
              <a:spLocks/>
            </p:cNvSpPr>
            <p:nvPr userDrawn="1"/>
          </p:nvSpPr>
          <p:spPr bwMode="auto">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6" name="Freeform 1091"/>
            <p:cNvSpPr>
              <a:spLocks/>
            </p:cNvSpPr>
            <p:nvPr userDrawn="1"/>
          </p:nvSpPr>
          <p:spPr bwMode="auto">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3">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7" name="Freeform 1092"/>
            <p:cNvSpPr>
              <a:spLocks/>
            </p:cNvSpPr>
            <p:nvPr userDrawn="1"/>
          </p:nvSpPr>
          <p:spPr bwMode="auto">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8" name="Freeform 1093"/>
            <p:cNvSpPr>
              <a:spLocks/>
            </p:cNvSpPr>
            <p:nvPr userDrawn="1"/>
          </p:nvSpPr>
          <p:spPr bwMode="auto">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9" name="Freeform 1094"/>
            <p:cNvSpPr>
              <a:spLocks/>
            </p:cNvSpPr>
            <p:nvPr userDrawn="1"/>
          </p:nvSpPr>
          <p:spPr bwMode="auto">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0" name="Freeform 1095"/>
            <p:cNvSpPr>
              <a:spLocks/>
            </p:cNvSpPr>
            <p:nvPr userDrawn="1"/>
          </p:nvSpPr>
          <p:spPr bwMode="auto">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1" name="Freeform 1096"/>
            <p:cNvSpPr>
              <a:spLocks/>
            </p:cNvSpPr>
            <p:nvPr userDrawn="1"/>
          </p:nvSpPr>
          <p:spPr bwMode="auto">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2" name="Freeform 1097"/>
            <p:cNvSpPr>
              <a:spLocks/>
            </p:cNvSpPr>
            <p:nvPr userDrawn="1"/>
          </p:nvSpPr>
          <p:spPr bwMode="auto">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3" name="Freeform 1098"/>
            <p:cNvSpPr>
              <a:spLocks/>
            </p:cNvSpPr>
            <p:nvPr userDrawn="1"/>
          </p:nvSpPr>
          <p:spPr bwMode="auto">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4" name="Freeform 1099"/>
            <p:cNvSpPr>
              <a:spLocks/>
            </p:cNvSpPr>
            <p:nvPr userDrawn="1"/>
          </p:nvSpPr>
          <p:spPr bwMode="auto">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5" name="Freeform 1100"/>
            <p:cNvSpPr>
              <a:spLocks/>
            </p:cNvSpPr>
            <p:nvPr userDrawn="1"/>
          </p:nvSpPr>
          <p:spPr bwMode="auto">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6" name="Freeform 1101"/>
            <p:cNvSpPr>
              <a:spLocks/>
            </p:cNvSpPr>
            <p:nvPr userDrawn="1"/>
          </p:nvSpPr>
          <p:spPr bwMode="auto">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7" name="Freeform 1102"/>
            <p:cNvSpPr>
              <a:spLocks/>
            </p:cNvSpPr>
            <p:nvPr userDrawn="1"/>
          </p:nvSpPr>
          <p:spPr bwMode="auto">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8" name="Freeform 1103"/>
            <p:cNvSpPr>
              <a:spLocks/>
            </p:cNvSpPr>
            <p:nvPr userDrawn="1"/>
          </p:nvSpPr>
          <p:spPr bwMode="auto">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9" name="Freeform 1104"/>
            <p:cNvSpPr>
              <a:spLocks/>
            </p:cNvSpPr>
            <p:nvPr userDrawn="1"/>
          </p:nvSpPr>
          <p:spPr bwMode="auto">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0" name="Freeform 1105"/>
            <p:cNvSpPr>
              <a:spLocks/>
            </p:cNvSpPr>
            <p:nvPr userDrawn="1"/>
          </p:nvSpPr>
          <p:spPr bwMode="auto">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1" name="Freeform 1106"/>
            <p:cNvSpPr>
              <a:spLocks/>
            </p:cNvSpPr>
            <p:nvPr userDrawn="1"/>
          </p:nvSpPr>
          <p:spPr bwMode="auto">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2" name="Freeform 1107"/>
            <p:cNvSpPr>
              <a:spLocks/>
            </p:cNvSpPr>
            <p:nvPr userDrawn="1"/>
          </p:nvSpPr>
          <p:spPr bwMode="auto">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3" name="Freeform 1108"/>
            <p:cNvSpPr>
              <a:spLocks/>
            </p:cNvSpPr>
            <p:nvPr userDrawn="1"/>
          </p:nvSpPr>
          <p:spPr bwMode="auto">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4" name="Freeform 1109"/>
            <p:cNvSpPr>
              <a:spLocks/>
            </p:cNvSpPr>
            <p:nvPr userDrawn="1"/>
          </p:nvSpPr>
          <p:spPr bwMode="auto">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5" name="Freeform 1110"/>
            <p:cNvSpPr>
              <a:spLocks/>
            </p:cNvSpPr>
            <p:nvPr userDrawn="1"/>
          </p:nvSpPr>
          <p:spPr bwMode="auto">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6" name="Freeform 1111"/>
            <p:cNvSpPr>
              <a:spLocks/>
            </p:cNvSpPr>
            <p:nvPr userDrawn="1"/>
          </p:nvSpPr>
          <p:spPr bwMode="auto">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7" name="Freeform 1112"/>
            <p:cNvSpPr>
              <a:spLocks/>
            </p:cNvSpPr>
            <p:nvPr userDrawn="1"/>
          </p:nvSpPr>
          <p:spPr bwMode="auto">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8" name="Freeform 1113"/>
            <p:cNvSpPr>
              <a:spLocks/>
            </p:cNvSpPr>
            <p:nvPr userDrawn="1"/>
          </p:nvSpPr>
          <p:spPr bwMode="auto">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9" name="Freeform 1114"/>
            <p:cNvSpPr>
              <a:spLocks/>
            </p:cNvSpPr>
            <p:nvPr userDrawn="1"/>
          </p:nvSpPr>
          <p:spPr bwMode="auto">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0" name="Freeform 1115"/>
            <p:cNvSpPr>
              <a:spLocks/>
            </p:cNvSpPr>
            <p:nvPr userDrawn="1"/>
          </p:nvSpPr>
          <p:spPr bwMode="auto">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1" name="Freeform 1116"/>
            <p:cNvSpPr>
              <a:spLocks/>
            </p:cNvSpPr>
            <p:nvPr userDrawn="1"/>
          </p:nvSpPr>
          <p:spPr bwMode="auto">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2" name="Freeform 1117"/>
            <p:cNvSpPr>
              <a:spLocks/>
            </p:cNvSpPr>
            <p:nvPr userDrawn="1"/>
          </p:nvSpPr>
          <p:spPr bwMode="auto">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3" name="Freeform 1118"/>
            <p:cNvSpPr>
              <a:spLocks/>
            </p:cNvSpPr>
            <p:nvPr userDrawn="1"/>
          </p:nvSpPr>
          <p:spPr bwMode="auto">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4" name="Freeform 1119"/>
            <p:cNvSpPr>
              <a:spLocks/>
            </p:cNvSpPr>
            <p:nvPr userDrawn="1"/>
          </p:nvSpPr>
          <p:spPr bwMode="auto">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5" name="Freeform 1120"/>
            <p:cNvSpPr>
              <a:spLocks/>
            </p:cNvSpPr>
            <p:nvPr userDrawn="1"/>
          </p:nvSpPr>
          <p:spPr bwMode="auto">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6" name="Freeform 1121"/>
            <p:cNvSpPr>
              <a:spLocks/>
            </p:cNvSpPr>
            <p:nvPr userDrawn="1"/>
          </p:nvSpPr>
          <p:spPr bwMode="auto">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7" name="Freeform 1122"/>
            <p:cNvSpPr>
              <a:spLocks/>
            </p:cNvSpPr>
            <p:nvPr userDrawn="1"/>
          </p:nvSpPr>
          <p:spPr bwMode="auto">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8" name="Freeform 1123"/>
            <p:cNvSpPr>
              <a:spLocks/>
            </p:cNvSpPr>
            <p:nvPr userDrawn="1"/>
          </p:nvSpPr>
          <p:spPr bwMode="auto">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9" name="Freeform 1124"/>
            <p:cNvSpPr>
              <a:spLocks/>
            </p:cNvSpPr>
            <p:nvPr userDrawn="1"/>
          </p:nvSpPr>
          <p:spPr bwMode="auto">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0" name="Freeform 1125"/>
            <p:cNvSpPr>
              <a:spLocks/>
            </p:cNvSpPr>
            <p:nvPr userDrawn="1"/>
          </p:nvSpPr>
          <p:spPr bwMode="auto">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1" name="Freeform 1126"/>
            <p:cNvSpPr>
              <a:spLocks/>
            </p:cNvSpPr>
            <p:nvPr userDrawn="1"/>
          </p:nvSpPr>
          <p:spPr bwMode="auto">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2" name="Freeform 1127"/>
            <p:cNvSpPr>
              <a:spLocks/>
            </p:cNvSpPr>
            <p:nvPr userDrawn="1"/>
          </p:nvSpPr>
          <p:spPr bwMode="auto">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3" name="Freeform 1128"/>
            <p:cNvSpPr>
              <a:spLocks/>
            </p:cNvSpPr>
            <p:nvPr userDrawn="1"/>
          </p:nvSpPr>
          <p:spPr bwMode="auto">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4" name="Freeform 1129"/>
            <p:cNvSpPr>
              <a:spLocks/>
            </p:cNvSpPr>
            <p:nvPr userDrawn="1"/>
          </p:nvSpPr>
          <p:spPr bwMode="auto">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5" name="Freeform 1130"/>
            <p:cNvSpPr>
              <a:spLocks/>
            </p:cNvSpPr>
            <p:nvPr userDrawn="1"/>
          </p:nvSpPr>
          <p:spPr bwMode="auto">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6" name="Freeform 1131"/>
            <p:cNvSpPr>
              <a:spLocks/>
            </p:cNvSpPr>
            <p:nvPr userDrawn="1"/>
          </p:nvSpPr>
          <p:spPr bwMode="auto">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7" name="Freeform 1132"/>
            <p:cNvSpPr>
              <a:spLocks/>
            </p:cNvSpPr>
            <p:nvPr userDrawn="1"/>
          </p:nvSpPr>
          <p:spPr bwMode="auto">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8" name="Freeform 1133"/>
            <p:cNvSpPr>
              <a:spLocks noEditPoints="1"/>
            </p:cNvSpPr>
            <p:nvPr userDrawn="1"/>
          </p:nvSpPr>
          <p:spPr bwMode="auto">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9" name="Freeform 1134"/>
            <p:cNvSpPr>
              <a:spLocks noEditPoints="1"/>
            </p:cNvSpPr>
            <p:nvPr userDrawn="1"/>
          </p:nvSpPr>
          <p:spPr bwMode="auto">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0" name="Freeform 1135"/>
            <p:cNvSpPr>
              <a:spLocks/>
            </p:cNvSpPr>
            <p:nvPr userDrawn="1"/>
          </p:nvSpPr>
          <p:spPr bwMode="auto">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1" name="Freeform 1136"/>
            <p:cNvSpPr>
              <a:spLocks noEditPoints="1"/>
            </p:cNvSpPr>
            <p:nvPr userDrawn="1"/>
          </p:nvSpPr>
          <p:spPr bwMode="auto">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2" name="Freeform 1137"/>
            <p:cNvSpPr>
              <a:spLocks noEditPoints="1"/>
            </p:cNvSpPr>
            <p:nvPr userDrawn="1"/>
          </p:nvSpPr>
          <p:spPr bwMode="auto">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3" name="Freeform 1138"/>
            <p:cNvSpPr>
              <a:spLocks/>
            </p:cNvSpPr>
            <p:nvPr userDrawn="1"/>
          </p:nvSpPr>
          <p:spPr bwMode="auto">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4" name="Freeform 1139"/>
            <p:cNvSpPr>
              <a:spLocks noEditPoints="1"/>
            </p:cNvSpPr>
            <p:nvPr userDrawn="1"/>
          </p:nvSpPr>
          <p:spPr bwMode="auto">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5" name="Freeform 1140"/>
            <p:cNvSpPr>
              <a:spLocks/>
            </p:cNvSpPr>
            <p:nvPr userDrawn="1"/>
          </p:nvSpPr>
          <p:spPr bwMode="auto">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6" name="Freeform 1141"/>
            <p:cNvSpPr>
              <a:spLocks/>
            </p:cNvSpPr>
            <p:nvPr userDrawn="1"/>
          </p:nvSpPr>
          <p:spPr bwMode="auto">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7" name="Freeform 1142"/>
            <p:cNvSpPr>
              <a:spLocks/>
            </p:cNvSpPr>
            <p:nvPr userDrawn="1"/>
          </p:nvSpPr>
          <p:spPr bwMode="auto">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6">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8" name="Freeform 1143"/>
            <p:cNvSpPr>
              <a:spLocks/>
            </p:cNvSpPr>
            <p:nvPr userDrawn="1"/>
          </p:nvSpPr>
          <p:spPr bwMode="auto">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9" name="Freeform 1144"/>
            <p:cNvSpPr>
              <a:spLocks/>
            </p:cNvSpPr>
            <p:nvPr userDrawn="1"/>
          </p:nvSpPr>
          <p:spPr bwMode="auto">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0" name="Freeform 1145"/>
            <p:cNvSpPr>
              <a:spLocks/>
            </p:cNvSpPr>
            <p:nvPr userDrawn="1"/>
          </p:nvSpPr>
          <p:spPr bwMode="auto">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1" name="Freeform 1146"/>
            <p:cNvSpPr>
              <a:spLocks/>
            </p:cNvSpPr>
            <p:nvPr userDrawn="1"/>
          </p:nvSpPr>
          <p:spPr bwMode="auto">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2" name="Freeform 1147"/>
            <p:cNvSpPr>
              <a:spLocks/>
            </p:cNvSpPr>
            <p:nvPr userDrawn="1"/>
          </p:nvSpPr>
          <p:spPr bwMode="auto">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3" name="Freeform 1148"/>
            <p:cNvSpPr>
              <a:spLocks/>
            </p:cNvSpPr>
            <p:nvPr userDrawn="1"/>
          </p:nvSpPr>
          <p:spPr bwMode="auto">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4" name="Freeform 1149"/>
            <p:cNvSpPr>
              <a:spLocks/>
            </p:cNvSpPr>
            <p:nvPr userDrawn="1"/>
          </p:nvSpPr>
          <p:spPr bwMode="auto">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5" name="Freeform 1150"/>
            <p:cNvSpPr>
              <a:spLocks/>
            </p:cNvSpPr>
            <p:nvPr userDrawn="1"/>
          </p:nvSpPr>
          <p:spPr bwMode="auto">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6" name="Freeform 1151"/>
            <p:cNvSpPr>
              <a:spLocks/>
            </p:cNvSpPr>
            <p:nvPr userDrawn="1"/>
          </p:nvSpPr>
          <p:spPr bwMode="auto">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7" name="Freeform 1152"/>
            <p:cNvSpPr>
              <a:spLocks/>
            </p:cNvSpPr>
            <p:nvPr userDrawn="1"/>
          </p:nvSpPr>
          <p:spPr bwMode="auto">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8" name="Freeform 1153"/>
            <p:cNvSpPr>
              <a:spLocks/>
            </p:cNvSpPr>
            <p:nvPr userDrawn="1"/>
          </p:nvSpPr>
          <p:spPr bwMode="auto">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9" name="Freeform 1154"/>
            <p:cNvSpPr>
              <a:spLocks/>
            </p:cNvSpPr>
            <p:nvPr userDrawn="1"/>
          </p:nvSpPr>
          <p:spPr bwMode="auto">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0" name="Freeform 1155"/>
            <p:cNvSpPr>
              <a:spLocks/>
            </p:cNvSpPr>
            <p:nvPr userDrawn="1"/>
          </p:nvSpPr>
          <p:spPr bwMode="auto">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1" name="Freeform 1156"/>
            <p:cNvSpPr>
              <a:spLocks/>
            </p:cNvSpPr>
            <p:nvPr userDrawn="1"/>
          </p:nvSpPr>
          <p:spPr bwMode="auto">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2" name="Freeform 1157"/>
            <p:cNvSpPr>
              <a:spLocks/>
            </p:cNvSpPr>
            <p:nvPr userDrawn="1"/>
          </p:nvSpPr>
          <p:spPr bwMode="auto">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3" name="Freeform 1158"/>
            <p:cNvSpPr>
              <a:spLocks/>
            </p:cNvSpPr>
            <p:nvPr userDrawn="1"/>
          </p:nvSpPr>
          <p:spPr bwMode="auto">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4" name="Freeform 1159"/>
            <p:cNvSpPr>
              <a:spLocks/>
            </p:cNvSpPr>
            <p:nvPr userDrawn="1"/>
          </p:nvSpPr>
          <p:spPr bwMode="auto">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5" name="Freeform 1160"/>
            <p:cNvSpPr>
              <a:spLocks/>
            </p:cNvSpPr>
            <p:nvPr userDrawn="1"/>
          </p:nvSpPr>
          <p:spPr bwMode="auto">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6" name="Freeform 1161"/>
            <p:cNvSpPr>
              <a:spLocks/>
            </p:cNvSpPr>
            <p:nvPr userDrawn="1"/>
          </p:nvSpPr>
          <p:spPr bwMode="auto">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7" name="Freeform 1162"/>
            <p:cNvSpPr>
              <a:spLocks/>
            </p:cNvSpPr>
            <p:nvPr userDrawn="1"/>
          </p:nvSpPr>
          <p:spPr bwMode="auto">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8" name="Freeform 1163"/>
            <p:cNvSpPr>
              <a:spLocks/>
            </p:cNvSpPr>
            <p:nvPr userDrawn="1"/>
          </p:nvSpPr>
          <p:spPr bwMode="auto">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9" name="Freeform 1164"/>
            <p:cNvSpPr>
              <a:spLocks/>
            </p:cNvSpPr>
            <p:nvPr userDrawn="1"/>
          </p:nvSpPr>
          <p:spPr bwMode="auto">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0" name="Freeform 1165"/>
            <p:cNvSpPr>
              <a:spLocks/>
            </p:cNvSpPr>
            <p:nvPr userDrawn="1"/>
          </p:nvSpPr>
          <p:spPr bwMode="auto">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1" name="Freeform 1166"/>
            <p:cNvSpPr>
              <a:spLocks/>
            </p:cNvSpPr>
            <p:nvPr userDrawn="1"/>
          </p:nvSpPr>
          <p:spPr bwMode="auto">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2" name="Freeform 1167"/>
            <p:cNvSpPr>
              <a:spLocks/>
            </p:cNvSpPr>
            <p:nvPr userDrawn="1"/>
          </p:nvSpPr>
          <p:spPr bwMode="auto">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3" name="Freeform 1168"/>
            <p:cNvSpPr>
              <a:spLocks/>
            </p:cNvSpPr>
            <p:nvPr userDrawn="1"/>
          </p:nvSpPr>
          <p:spPr bwMode="auto">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4" name="Freeform 1169"/>
            <p:cNvSpPr>
              <a:spLocks/>
            </p:cNvSpPr>
            <p:nvPr userDrawn="1"/>
          </p:nvSpPr>
          <p:spPr bwMode="auto">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5" name="Freeform 1170"/>
            <p:cNvSpPr>
              <a:spLocks/>
            </p:cNvSpPr>
            <p:nvPr userDrawn="1"/>
          </p:nvSpPr>
          <p:spPr bwMode="auto">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6" name="Freeform 1171"/>
            <p:cNvSpPr>
              <a:spLocks/>
            </p:cNvSpPr>
            <p:nvPr userDrawn="1"/>
          </p:nvSpPr>
          <p:spPr bwMode="auto">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7" name="Freeform 1172"/>
            <p:cNvSpPr>
              <a:spLocks/>
            </p:cNvSpPr>
            <p:nvPr userDrawn="1"/>
          </p:nvSpPr>
          <p:spPr bwMode="auto">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8" name="Freeform 1173"/>
            <p:cNvSpPr>
              <a:spLocks/>
            </p:cNvSpPr>
            <p:nvPr userDrawn="1"/>
          </p:nvSpPr>
          <p:spPr bwMode="auto">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9" name="Freeform 1174"/>
            <p:cNvSpPr>
              <a:spLocks/>
            </p:cNvSpPr>
            <p:nvPr userDrawn="1"/>
          </p:nvSpPr>
          <p:spPr bwMode="auto">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0" name="Freeform 1175"/>
            <p:cNvSpPr>
              <a:spLocks/>
            </p:cNvSpPr>
            <p:nvPr userDrawn="1"/>
          </p:nvSpPr>
          <p:spPr bwMode="auto">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1" name="Freeform 1176"/>
            <p:cNvSpPr>
              <a:spLocks/>
            </p:cNvSpPr>
            <p:nvPr userDrawn="1"/>
          </p:nvSpPr>
          <p:spPr bwMode="auto">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2" name="Freeform 1177"/>
            <p:cNvSpPr>
              <a:spLocks/>
            </p:cNvSpPr>
            <p:nvPr userDrawn="1"/>
          </p:nvSpPr>
          <p:spPr bwMode="auto">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3" name="Freeform 1178"/>
            <p:cNvSpPr>
              <a:spLocks/>
            </p:cNvSpPr>
            <p:nvPr userDrawn="1"/>
          </p:nvSpPr>
          <p:spPr bwMode="auto">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4" name="Freeform 1179"/>
            <p:cNvSpPr>
              <a:spLocks/>
            </p:cNvSpPr>
            <p:nvPr userDrawn="1"/>
          </p:nvSpPr>
          <p:spPr bwMode="auto">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5" name="Freeform 1180"/>
            <p:cNvSpPr>
              <a:spLocks/>
            </p:cNvSpPr>
            <p:nvPr userDrawn="1"/>
          </p:nvSpPr>
          <p:spPr bwMode="auto">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6" name="Freeform 1181"/>
            <p:cNvSpPr>
              <a:spLocks/>
            </p:cNvSpPr>
            <p:nvPr userDrawn="1"/>
          </p:nvSpPr>
          <p:spPr bwMode="auto">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7" name="Freeform 1182"/>
            <p:cNvSpPr>
              <a:spLocks/>
            </p:cNvSpPr>
            <p:nvPr userDrawn="1"/>
          </p:nvSpPr>
          <p:spPr bwMode="auto">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grpSp>
        <p:nvGrpSpPr>
          <p:cNvPr id="984" name="Group 1384"/>
          <p:cNvGrpSpPr>
            <a:grpSpLocks/>
          </p:cNvGrpSpPr>
          <p:nvPr userDrawn="1"/>
        </p:nvGrpSpPr>
        <p:grpSpPr bwMode="auto">
          <a:xfrm>
            <a:off x="369888" y="246063"/>
            <a:ext cx="184150" cy="117475"/>
            <a:chOff x="233" y="155"/>
            <a:chExt cx="116" cy="74"/>
          </a:xfrm>
        </p:grpSpPr>
        <p:sp>
          <p:nvSpPr>
            <p:cNvPr id="1558" name="Freeform 1184"/>
            <p:cNvSpPr>
              <a:spLocks/>
            </p:cNvSpPr>
            <p:nvPr userDrawn="1"/>
          </p:nvSpPr>
          <p:spPr bwMode="auto">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9" name="Freeform 1185"/>
            <p:cNvSpPr>
              <a:spLocks/>
            </p:cNvSpPr>
            <p:nvPr userDrawn="1"/>
          </p:nvSpPr>
          <p:spPr bwMode="auto">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0" name="Freeform 1186"/>
            <p:cNvSpPr>
              <a:spLocks/>
            </p:cNvSpPr>
            <p:nvPr userDrawn="1"/>
          </p:nvSpPr>
          <p:spPr bwMode="auto">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1" name="Freeform 1187"/>
            <p:cNvSpPr>
              <a:spLocks/>
            </p:cNvSpPr>
            <p:nvPr userDrawn="1"/>
          </p:nvSpPr>
          <p:spPr bwMode="auto">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2" name="Freeform 1188"/>
            <p:cNvSpPr>
              <a:spLocks/>
            </p:cNvSpPr>
            <p:nvPr userDrawn="1"/>
          </p:nvSpPr>
          <p:spPr bwMode="auto">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3" name="Freeform 1189"/>
            <p:cNvSpPr>
              <a:spLocks/>
            </p:cNvSpPr>
            <p:nvPr userDrawn="1"/>
          </p:nvSpPr>
          <p:spPr bwMode="auto">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4" name="Freeform 1190"/>
            <p:cNvSpPr>
              <a:spLocks/>
            </p:cNvSpPr>
            <p:nvPr userDrawn="1"/>
          </p:nvSpPr>
          <p:spPr bwMode="auto">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5" name="Freeform 1191"/>
            <p:cNvSpPr>
              <a:spLocks/>
            </p:cNvSpPr>
            <p:nvPr userDrawn="1"/>
          </p:nvSpPr>
          <p:spPr bwMode="auto">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6" name="Freeform 1192"/>
            <p:cNvSpPr>
              <a:spLocks/>
            </p:cNvSpPr>
            <p:nvPr userDrawn="1"/>
          </p:nvSpPr>
          <p:spPr bwMode="auto">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7" name="Freeform 1193"/>
            <p:cNvSpPr>
              <a:spLocks/>
            </p:cNvSpPr>
            <p:nvPr userDrawn="1"/>
          </p:nvSpPr>
          <p:spPr bwMode="auto">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8" name="Freeform 1194"/>
            <p:cNvSpPr>
              <a:spLocks/>
            </p:cNvSpPr>
            <p:nvPr userDrawn="1"/>
          </p:nvSpPr>
          <p:spPr bwMode="auto">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9" name="Freeform 1195"/>
            <p:cNvSpPr>
              <a:spLocks/>
            </p:cNvSpPr>
            <p:nvPr userDrawn="1"/>
          </p:nvSpPr>
          <p:spPr bwMode="auto">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0" name="Freeform 1196"/>
            <p:cNvSpPr>
              <a:spLocks/>
            </p:cNvSpPr>
            <p:nvPr userDrawn="1"/>
          </p:nvSpPr>
          <p:spPr bwMode="auto">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1" name="Freeform 1197"/>
            <p:cNvSpPr>
              <a:spLocks/>
            </p:cNvSpPr>
            <p:nvPr userDrawn="1"/>
          </p:nvSpPr>
          <p:spPr bwMode="auto">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2" name="Freeform 1198"/>
            <p:cNvSpPr>
              <a:spLocks/>
            </p:cNvSpPr>
            <p:nvPr userDrawn="1"/>
          </p:nvSpPr>
          <p:spPr bwMode="auto">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3" name="Freeform 1199"/>
            <p:cNvSpPr>
              <a:spLocks/>
            </p:cNvSpPr>
            <p:nvPr userDrawn="1"/>
          </p:nvSpPr>
          <p:spPr bwMode="auto">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4" name="Freeform 1200"/>
            <p:cNvSpPr>
              <a:spLocks/>
            </p:cNvSpPr>
            <p:nvPr userDrawn="1"/>
          </p:nvSpPr>
          <p:spPr bwMode="auto">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5" name="Freeform 1201"/>
            <p:cNvSpPr>
              <a:spLocks/>
            </p:cNvSpPr>
            <p:nvPr userDrawn="1"/>
          </p:nvSpPr>
          <p:spPr bwMode="auto">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6" name="Freeform 1202"/>
            <p:cNvSpPr>
              <a:spLocks/>
            </p:cNvSpPr>
            <p:nvPr userDrawn="1"/>
          </p:nvSpPr>
          <p:spPr bwMode="auto">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7" name="Freeform 1203"/>
            <p:cNvSpPr>
              <a:spLocks/>
            </p:cNvSpPr>
            <p:nvPr userDrawn="1"/>
          </p:nvSpPr>
          <p:spPr bwMode="auto">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8" name="Freeform 1204"/>
            <p:cNvSpPr>
              <a:spLocks/>
            </p:cNvSpPr>
            <p:nvPr userDrawn="1"/>
          </p:nvSpPr>
          <p:spPr bwMode="auto">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9" name="Freeform 1205"/>
            <p:cNvSpPr>
              <a:spLocks/>
            </p:cNvSpPr>
            <p:nvPr userDrawn="1"/>
          </p:nvSpPr>
          <p:spPr bwMode="auto">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0" name="Freeform 1206"/>
            <p:cNvSpPr>
              <a:spLocks/>
            </p:cNvSpPr>
            <p:nvPr userDrawn="1"/>
          </p:nvSpPr>
          <p:spPr bwMode="auto">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1" name="Freeform 1207"/>
            <p:cNvSpPr>
              <a:spLocks/>
            </p:cNvSpPr>
            <p:nvPr userDrawn="1"/>
          </p:nvSpPr>
          <p:spPr bwMode="auto">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2" name="Freeform 1208"/>
            <p:cNvSpPr>
              <a:spLocks/>
            </p:cNvSpPr>
            <p:nvPr userDrawn="1"/>
          </p:nvSpPr>
          <p:spPr bwMode="auto">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3" name="Freeform 1209"/>
            <p:cNvSpPr>
              <a:spLocks/>
            </p:cNvSpPr>
            <p:nvPr userDrawn="1"/>
          </p:nvSpPr>
          <p:spPr bwMode="auto">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4" name="Freeform 1210"/>
            <p:cNvSpPr>
              <a:spLocks/>
            </p:cNvSpPr>
            <p:nvPr userDrawn="1"/>
          </p:nvSpPr>
          <p:spPr bwMode="auto">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5" name="Freeform 1211"/>
            <p:cNvSpPr>
              <a:spLocks/>
            </p:cNvSpPr>
            <p:nvPr userDrawn="1"/>
          </p:nvSpPr>
          <p:spPr bwMode="auto">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6" name="Freeform 1212"/>
            <p:cNvSpPr>
              <a:spLocks/>
            </p:cNvSpPr>
            <p:nvPr userDrawn="1"/>
          </p:nvSpPr>
          <p:spPr bwMode="auto">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7" name="Freeform 1213"/>
            <p:cNvSpPr>
              <a:spLocks/>
            </p:cNvSpPr>
            <p:nvPr userDrawn="1"/>
          </p:nvSpPr>
          <p:spPr bwMode="auto">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8" name="Freeform 1214"/>
            <p:cNvSpPr>
              <a:spLocks/>
            </p:cNvSpPr>
            <p:nvPr userDrawn="1"/>
          </p:nvSpPr>
          <p:spPr bwMode="auto">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9" name="Freeform 1215"/>
            <p:cNvSpPr>
              <a:spLocks/>
            </p:cNvSpPr>
            <p:nvPr userDrawn="1"/>
          </p:nvSpPr>
          <p:spPr bwMode="auto">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0" name="Freeform 1216"/>
            <p:cNvSpPr>
              <a:spLocks/>
            </p:cNvSpPr>
            <p:nvPr userDrawn="1"/>
          </p:nvSpPr>
          <p:spPr bwMode="auto">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1" name="Freeform 1217"/>
            <p:cNvSpPr>
              <a:spLocks/>
            </p:cNvSpPr>
            <p:nvPr userDrawn="1"/>
          </p:nvSpPr>
          <p:spPr bwMode="auto">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2" name="Freeform 1218"/>
            <p:cNvSpPr>
              <a:spLocks/>
            </p:cNvSpPr>
            <p:nvPr userDrawn="1"/>
          </p:nvSpPr>
          <p:spPr bwMode="auto">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3" name="Freeform 1219"/>
            <p:cNvSpPr>
              <a:spLocks/>
            </p:cNvSpPr>
            <p:nvPr userDrawn="1"/>
          </p:nvSpPr>
          <p:spPr bwMode="auto">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4" name="Freeform 1220"/>
            <p:cNvSpPr>
              <a:spLocks/>
            </p:cNvSpPr>
            <p:nvPr userDrawn="1"/>
          </p:nvSpPr>
          <p:spPr bwMode="auto">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5" name="Freeform 1221"/>
            <p:cNvSpPr>
              <a:spLocks/>
            </p:cNvSpPr>
            <p:nvPr userDrawn="1"/>
          </p:nvSpPr>
          <p:spPr bwMode="auto">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6" name="Freeform 1222"/>
            <p:cNvSpPr>
              <a:spLocks/>
            </p:cNvSpPr>
            <p:nvPr userDrawn="1"/>
          </p:nvSpPr>
          <p:spPr bwMode="auto">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7" name="Freeform 1223"/>
            <p:cNvSpPr>
              <a:spLocks/>
            </p:cNvSpPr>
            <p:nvPr userDrawn="1"/>
          </p:nvSpPr>
          <p:spPr bwMode="auto">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8" name="Freeform 1224"/>
            <p:cNvSpPr>
              <a:spLocks/>
            </p:cNvSpPr>
            <p:nvPr userDrawn="1"/>
          </p:nvSpPr>
          <p:spPr bwMode="auto">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9" name="Freeform 1225"/>
            <p:cNvSpPr>
              <a:spLocks/>
            </p:cNvSpPr>
            <p:nvPr userDrawn="1"/>
          </p:nvSpPr>
          <p:spPr bwMode="auto">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0" name="Freeform 1226"/>
            <p:cNvSpPr>
              <a:spLocks/>
            </p:cNvSpPr>
            <p:nvPr userDrawn="1"/>
          </p:nvSpPr>
          <p:spPr bwMode="auto">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1" name="Freeform 1227"/>
            <p:cNvSpPr>
              <a:spLocks/>
            </p:cNvSpPr>
            <p:nvPr userDrawn="1"/>
          </p:nvSpPr>
          <p:spPr bwMode="auto">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2" name="Freeform 1228"/>
            <p:cNvSpPr>
              <a:spLocks/>
            </p:cNvSpPr>
            <p:nvPr userDrawn="1"/>
          </p:nvSpPr>
          <p:spPr bwMode="auto">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3" name="Freeform 1229"/>
            <p:cNvSpPr>
              <a:spLocks/>
            </p:cNvSpPr>
            <p:nvPr userDrawn="1"/>
          </p:nvSpPr>
          <p:spPr bwMode="auto">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4" name="Freeform 1230"/>
            <p:cNvSpPr>
              <a:spLocks/>
            </p:cNvSpPr>
            <p:nvPr userDrawn="1"/>
          </p:nvSpPr>
          <p:spPr bwMode="auto">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5" name="Freeform 1231"/>
            <p:cNvSpPr>
              <a:spLocks/>
            </p:cNvSpPr>
            <p:nvPr userDrawn="1"/>
          </p:nvSpPr>
          <p:spPr bwMode="auto">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6" name="Freeform 1232"/>
            <p:cNvSpPr>
              <a:spLocks/>
            </p:cNvSpPr>
            <p:nvPr userDrawn="1"/>
          </p:nvSpPr>
          <p:spPr bwMode="auto">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7" name="Freeform 1233"/>
            <p:cNvSpPr>
              <a:spLocks/>
            </p:cNvSpPr>
            <p:nvPr userDrawn="1"/>
          </p:nvSpPr>
          <p:spPr bwMode="auto">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8" name="Freeform 1234"/>
            <p:cNvSpPr>
              <a:spLocks/>
            </p:cNvSpPr>
            <p:nvPr userDrawn="1"/>
          </p:nvSpPr>
          <p:spPr bwMode="auto">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9" name="Freeform 1235"/>
            <p:cNvSpPr>
              <a:spLocks/>
            </p:cNvSpPr>
            <p:nvPr userDrawn="1"/>
          </p:nvSpPr>
          <p:spPr bwMode="auto">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0" name="Freeform 1236"/>
            <p:cNvSpPr>
              <a:spLocks/>
            </p:cNvSpPr>
            <p:nvPr userDrawn="1"/>
          </p:nvSpPr>
          <p:spPr bwMode="auto">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1" name="Freeform 1237"/>
            <p:cNvSpPr>
              <a:spLocks/>
            </p:cNvSpPr>
            <p:nvPr userDrawn="1"/>
          </p:nvSpPr>
          <p:spPr bwMode="auto">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2" name="Freeform 1238"/>
            <p:cNvSpPr>
              <a:spLocks/>
            </p:cNvSpPr>
            <p:nvPr userDrawn="1"/>
          </p:nvSpPr>
          <p:spPr bwMode="auto">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3" name="Freeform 1239"/>
            <p:cNvSpPr>
              <a:spLocks/>
            </p:cNvSpPr>
            <p:nvPr userDrawn="1"/>
          </p:nvSpPr>
          <p:spPr bwMode="auto">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4" name="Freeform 1240"/>
            <p:cNvSpPr>
              <a:spLocks/>
            </p:cNvSpPr>
            <p:nvPr userDrawn="1"/>
          </p:nvSpPr>
          <p:spPr bwMode="auto">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5" name="Freeform 1241"/>
            <p:cNvSpPr>
              <a:spLocks/>
            </p:cNvSpPr>
            <p:nvPr userDrawn="1"/>
          </p:nvSpPr>
          <p:spPr bwMode="auto">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6" name="Freeform 1242"/>
            <p:cNvSpPr>
              <a:spLocks/>
            </p:cNvSpPr>
            <p:nvPr userDrawn="1"/>
          </p:nvSpPr>
          <p:spPr bwMode="auto">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7" name="Freeform 1243"/>
            <p:cNvSpPr>
              <a:spLocks/>
            </p:cNvSpPr>
            <p:nvPr userDrawn="1"/>
          </p:nvSpPr>
          <p:spPr bwMode="auto">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8" name="Freeform 1244"/>
            <p:cNvSpPr>
              <a:spLocks/>
            </p:cNvSpPr>
            <p:nvPr userDrawn="1"/>
          </p:nvSpPr>
          <p:spPr bwMode="auto">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9" name="Freeform 1245"/>
            <p:cNvSpPr>
              <a:spLocks/>
            </p:cNvSpPr>
            <p:nvPr userDrawn="1"/>
          </p:nvSpPr>
          <p:spPr bwMode="auto">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0" name="Freeform 1246"/>
            <p:cNvSpPr>
              <a:spLocks/>
            </p:cNvSpPr>
            <p:nvPr userDrawn="1"/>
          </p:nvSpPr>
          <p:spPr bwMode="auto">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1" name="Freeform 1247"/>
            <p:cNvSpPr>
              <a:spLocks/>
            </p:cNvSpPr>
            <p:nvPr userDrawn="1"/>
          </p:nvSpPr>
          <p:spPr bwMode="auto">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2" name="Freeform 1248"/>
            <p:cNvSpPr>
              <a:spLocks/>
            </p:cNvSpPr>
            <p:nvPr userDrawn="1"/>
          </p:nvSpPr>
          <p:spPr bwMode="auto">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3" name="Freeform 1249"/>
            <p:cNvSpPr>
              <a:spLocks/>
            </p:cNvSpPr>
            <p:nvPr userDrawn="1"/>
          </p:nvSpPr>
          <p:spPr bwMode="auto">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4" name="Freeform 1250"/>
            <p:cNvSpPr>
              <a:spLocks/>
            </p:cNvSpPr>
            <p:nvPr userDrawn="1"/>
          </p:nvSpPr>
          <p:spPr bwMode="auto">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5" name="Freeform 1251"/>
            <p:cNvSpPr>
              <a:spLocks/>
            </p:cNvSpPr>
            <p:nvPr userDrawn="1"/>
          </p:nvSpPr>
          <p:spPr bwMode="auto">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6" name="Freeform 1252"/>
            <p:cNvSpPr>
              <a:spLocks/>
            </p:cNvSpPr>
            <p:nvPr userDrawn="1"/>
          </p:nvSpPr>
          <p:spPr bwMode="auto">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7" name="Freeform 1253"/>
            <p:cNvSpPr>
              <a:spLocks/>
            </p:cNvSpPr>
            <p:nvPr userDrawn="1"/>
          </p:nvSpPr>
          <p:spPr bwMode="auto">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8" name="Freeform 1254"/>
            <p:cNvSpPr>
              <a:spLocks/>
            </p:cNvSpPr>
            <p:nvPr userDrawn="1"/>
          </p:nvSpPr>
          <p:spPr bwMode="auto">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9" name="Freeform 1255"/>
            <p:cNvSpPr>
              <a:spLocks/>
            </p:cNvSpPr>
            <p:nvPr userDrawn="1"/>
          </p:nvSpPr>
          <p:spPr bwMode="auto">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0" name="Freeform 1256"/>
            <p:cNvSpPr>
              <a:spLocks/>
            </p:cNvSpPr>
            <p:nvPr userDrawn="1"/>
          </p:nvSpPr>
          <p:spPr bwMode="auto">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1" name="Freeform 1257"/>
            <p:cNvSpPr>
              <a:spLocks/>
            </p:cNvSpPr>
            <p:nvPr userDrawn="1"/>
          </p:nvSpPr>
          <p:spPr bwMode="auto">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2" name="Freeform 1258"/>
            <p:cNvSpPr>
              <a:spLocks/>
            </p:cNvSpPr>
            <p:nvPr userDrawn="1"/>
          </p:nvSpPr>
          <p:spPr bwMode="auto">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3" name="Freeform 1259"/>
            <p:cNvSpPr>
              <a:spLocks/>
            </p:cNvSpPr>
            <p:nvPr userDrawn="1"/>
          </p:nvSpPr>
          <p:spPr bwMode="auto">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4" name="Freeform 1260"/>
            <p:cNvSpPr>
              <a:spLocks/>
            </p:cNvSpPr>
            <p:nvPr userDrawn="1"/>
          </p:nvSpPr>
          <p:spPr bwMode="auto">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5" name="Freeform 1261"/>
            <p:cNvSpPr>
              <a:spLocks/>
            </p:cNvSpPr>
            <p:nvPr userDrawn="1"/>
          </p:nvSpPr>
          <p:spPr bwMode="auto">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6" name="Rectangle 1262"/>
            <p:cNvSpPr>
              <a:spLocks noChangeArrowheads="1"/>
            </p:cNvSpPr>
            <p:nvPr userDrawn="1"/>
          </p:nvSpPr>
          <p:spPr bwMode="auto">
            <a:xfrm>
              <a:off x="321" y="191"/>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7" name="Freeform 1263"/>
            <p:cNvSpPr>
              <a:spLocks/>
            </p:cNvSpPr>
            <p:nvPr userDrawn="1"/>
          </p:nvSpPr>
          <p:spPr bwMode="auto">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8" name="Freeform 1264"/>
            <p:cNvSpPr>
              <a:spLocks/>
            </p:cNvSpPr>
            <p:nvPr userDrawn="1"/>
          </p:nvSpPr>
          <p:spPr bwMode="auto">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9" name="Freeform 1265"/>
            <p:cNvSpPr>
              <a:spLocks/>
            </p:cNvSpPr>
            <p:nvPr userDrawn="1"/>
          </p:nvSpPr>
          <p:spPr bwMode="auto">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0" name="Freeform 1266"/>
            <p:cNvSpPr>
              <a:spLocks/>
            </p:cNvSpPr>
            <p:nvPr userDrawn="1"/>
          </p:nvSpPr>
          <p:spPr bwMode="auto">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1" name="Freeform 1267"/>
            <p:cNvSpPr>
              <a:spLocks/>
            </p:cNvSpPr>
            <p:nvPr userDrawn="1"/>
          </p:nvSpPr>
          <p:spPr bwMode="auto">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2" name="Freeform 1268"/>
            <p:cNvSpPr>
              <a:spLocks/>
            </p:cNvSpPr>
            <p:nvPr userDrawn="1"/>
          </p:nvSpPr>
          <p:spPr bwMode="auto">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3" name="Freeform 1269"/>
            <p:cNvSpPr>
              <a:spLocks/>
            </p:cNvSpPr>
            <p:nvPr userDrawn="1"/>
          </p:nvSpPr>
          <p:spPr bwMode="auto">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4" name="Freeform 1270"/>
            <p:cNvSpPr>
              <a:spLocks/>
            </p:cNvSpPr>
            <p:nvPr userDrawn="1"/>
          </p:nvSpPr>
          <p:spPr bwMode="auto">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5" name="Freeform 1271"/>
            <p:cNvSpPr>
              <a:spLocks/>
            </p:cNvSpPr>
            <p:nvPr userDrawn="1"/>
          </p:nvSpPr>
          <p:spPr bwMode="auto">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6" name="Freeform 1272"/>
            <p:cNvSpPr>
              <a:spLocks/>
            </p:cNvSpPr>
            <p:nvPr userDrawn="1"/>
          </p:nvSpPr>
          <p:spPr bwMode="auto">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7" name="Freeform 1273"/>
            <p:cNvSpPr>
              <a:spLocks/>
            </p:cNvSpPr>
            <p:nvPr userDrawn="1"/>
          </p:nvSpPr>
          <p:spPr bwMode="auto">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8" name="Freeform 1274"/>
            <p:cNvSpPr>
              <a:spLocks/>
            </p:cNvSpPr>
            <p:nvPr userDrawn="1"/>
          </p:nvSpPr>
          <p:spPr bwMode="auto">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9" name="Freeform 1275"/>
            <p:cNvSpPr>
              <a:spLocks/>
            </p:cNvSpPr>
            <p:nvPr userDrawn="1"/>
          </p:nvSpPr>
          <p:spPr bwMode="auto">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0" name="Freeform 1276"/>
            <p:cNvSpPr>
              <a:spLocks/>
            </p:cNvSpPr>
            <p:nvPr userDrawn="1"/>
          </p:nvSpPr>
          <p:spPr bwMode="auto">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1" name="Freeform 1277"/>
            <p:cNvSpPr>
              <a:spLocks/>
            </p:cNvSpPr>
            <p:nvPr userDrawn="1"/>
          </p:nvSpPr>
          <p:spPr bwMode="auto">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2" name="Freeform 1278"/>
            <p:cNvSpPr>
              <a:spLocks/>
            </p:cNvSpPr>
            <p:nvPr userDrawn="1"/>
          </p:nvSpPr>
          <p:spPr bwMode="auto">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3" name="Freeform 1279"/>
            <p:cNvSpPr>
              <a:spLocks/>
            </p:cNvSpPr>
            <p:nvPr userDrawn="1"/>
          </p:nvSpPr>
          <p:spPr bwMode="auto">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4" name="Freeform 1280"/>
            <p:cNvSpPr>
              <a:spLocks/>
            </p:cNvSpPr>
            <p:nvPr userDrawn="1"/>
          </p:nvSpPr>
          <p:spPr bwMode="auto">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5" name="Freeform 1281"/>
            <p:cNvSpPr>
              <a:spLocks/>
            </p:cNvSpPr>
            <p:nvPr userDrawn="1"/>
          </p:nvSpPr>
          <p:spPr bwMode="auto">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6" name="Freeform 1282"/>
            <p:cNvSpPr>
              <a:spLocks/>
            </p:cNvSpPr>
            <p:nvPr userDrawn="1"/>
          </p:nvSpPr>
          <p:spPr bwMode="auto">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7" name="Freeform 1283"/>
            <p:cNvSpPr>
              <a:spLocks/>
            </p:cNvSpPr>
            <p:nvPr userDrawn="1"/>
          </p:nvSpPr>
          <p:spPr bwMode="auto">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8" name="Freeform 1284"/>
            <p:cNvSpPr>
              <a:spLocks/>
            </p:cNvSpPr>
            <p:nvPr userDrawn="1"/>
          </p:nvSpPr>
          <p:spPr bwMode="auto">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9" name="Freeform 1285"/>
            <p:cNvSpPr>
              <a:spLocks/>
            </p:cNvSpPr>
            <p:nvPr userDrawn="1"/>
          </p:nvSpPr>
          <p:spPr bwMode="auto">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0" name="Freeform 1286"/>
            <p:cNvSpPr>
              <a:spLocks/>
            </p:cNvSpPr>
            <p:nvPr userDrawn="1"/>
          </p:nvSpPr>
          <p:spPr bwMode="auto">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1" name="Freeform 1287"/>
            <p:cNvSpPr>
              <a:spLocks/>
            </p:cNvSpPr>
            <p:nvPr userDrawn="1"/>
          </p:nvSpPr>
          <p:spPr bwMode="auto">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2" name="Freeform 1288"/>
            <p:cNvSpPr>
              <a:spLocks/>
            </p:cNvSpPr>
            <p:nvPr userDrawn="1"/>
          </p:nvSpPr>
          <p:spPr bwMode="auto">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3" name="Freeform 1289"/>
            <p:cNvSpPr>
              <a:spLocks/>
            </p:cNvSpPr>
            <p:nvPr userDrawn="1"/>
          </p:nvSpPr>
          <p:spPr bwMode="auto">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4" name="Freeform 1290"/>
            <p:cNvSpPr>
              <a:spLocks/>
            </p:cNvSpPr>
            <p:nvPr userDrawn="1"/>
          </p:nvSpPr>
          <p:spPr bwMode="auto">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5" name="Freeform 1291"/>
            <p:cNvSpPr>
              <a:spLocks/>
            </p:cNvSpPr>
            <p:nvPr userDrawn="1"/>
          </p:nvSpPr>
          <p:spPr bwMode="auto">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6" name="Freeform 1292"/>
            <p:cNvSpPr>
              <a:spLocks/>
            </p:cNvSpPr>
            <p:nvPr userDrawn="1"/>
          </p:nvSpPr>
          <p:spPr bwMode="auto">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7" name="Freeform 1293"/>
            <p:cNvSpPr>
              <a:spLocks/>
            </p:cNvSpPr>
            <p:nvPr userDrawn="1"/>
          </p:nvSpPr>
          <p:spPr bwMode="auto">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8" name="Freeform 1294"/>
            <p:cNvSpPr>
              <a:spLocks/>
            </p:cNvSpPr>
            <p:nvPr userDrawn="1"/>
          </p:nvSpPr>
          <p:spPr bwMode="auto">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9" name="Freeform 1295"/>
            <p:cNvSpPr>
              <a:spLocks/>
            </p:cNvSpPr>
            <p:nvPr userDrawn="1"/>
          </p:nvSpPr>
          <p:spPr bwMode="auto">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0" name="Freeform 1296"/>
            <p:cNvSpPr>
              <a:spLocks/>
            </p:cNvSpPr>
            <p:nvPr userDrawn="1"/>
          </p:nvSpPr>
          <p:spPr bwMode="auto">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1" name="Freeform 1297"/>
            <p:cNvSpPr>
              <a:spLocks/>
            </p:cNvSpPr>
            <p:nvPr userDrawn="1"/>
          </p:nvSpPr>
          <p:spPr bwMode="auto">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2" name="Freeform 1298"/>
            <p:cNvSpPr>
              <a:spLocks/>
            </p:cNvSpPr>
            <p:nvPr userDrawn="1"/>
          </p:nvSpPr>
          <p:spPr bwMode="auto">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3" name="Freeform 1299"/>
            <p:cNvSpPr>
              <a:spLocks/>
            </p:cNvSpPr>
            <p:nvPr userDrawn="1"/>
          </p:nvSpPr>
          <p:spPr bwMode="auto">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4" name="Freeform 1300"/>
            <p:cNvSpPr>
              <a:spLocks/>
            </p:cNvSpPr>
            <p:nvPr userDrawn="1"/>
          </p:nvSpPr>
          <p:spPr bwMode="auto">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5" name="Freeform 1301"/>
            <p:cNvSpPr>
              <a:spLocks/>
            </p:cNvSpPr>
            <p:nvPr userDrawn="1"/>
          </p:nvSpPr>
          <p:spPr bwMode="auto">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6" name="Freeform 1302"/>
            <p:cNvSpPr>
              <a:spLocks/>
            </p:cNvSpPr>
            <p:nvPr userDrawn="1"/>
          </p:nvSpPr>
          <p:spPr bwMode="auto">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7" name="Freeform 1303"/>
            <p:cNvSpPr>
              <a:spLocks/>
            </p:cNvSpPr>
            <p:nvPr userDrawn="1"/>
          </p:nvSpPr>
          <p:spPr bwMode="auto">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8" name="Freeform 1304"/>
            <p:cNvSpPr>
              <a:spLocks/>
            </p:cNvSpPr>
            <p:nvPr userDrawn="1"/>
          </p:nvSpPr>
          <p:spPr bwMode="auto">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9" name="Freeform 1305"/>
            <p:cNvSpPr>
              <a:spLocks/>
            </p:cNvSpPr>
            <p:nvPr userDrawn="1"/>
          </p:nvSpPr>
          <p:spPr bwMode="auto">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0" name="Freeform 1306"/>
            <p:cNvSpPr>
              <a:spLocks/>
            </p:cNvSpPr>
            <p:nvPr userDrawn="1"/>
          </p:nvSpPr>
          <p:spPr bwMode="auto">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1" name="Freeform 1307"/>
            <p:cNvSpPr>
              <a:spLocks/>
            </p:cNvSpPr>
            <p:nvPr userDrawn="1"/>
          </p:nvSpPr>
          <p:spPr bwMode="auto">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2" name="Freeform 1308"/>
            <p:cNvSpPr>
              <a:spLocks/>
            </p:cNvSpPr>
            <p:nvPr userDrawn="1"/>
          </p:nvSpPr>
          <p:spPr bwMode="auto">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3" name="Freeform 1309"/>
            <p:cNvSpPr>
              <a:spLocks/>
            </p:cNvSpPr>
            <p:nvPr userDrawn="1"/>
          </p:nvSpPr>
          <p:spPr bwMode="auto">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4" name="Freeform 1310"/>
            <p:cNvSpPr>
              <a:spLocks/>
            </p:cNvSpPr>
            <p:nvPr userDrawn="1"/>
          </p:nvSpPr>
          <p:spPr bwMode="auto">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5" name="Freeform 1311"/>
            <p:cNvSpPr>
              <a:spLocks/>
            </p:cNvSpPr>
            <p:nvPr userDrawn="1"/>
          </p:nvSpPr>
          <p:spPr bwMode="auto">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6" name="Freeform 1312"/>
            <p:cNvSpPr>
              <a:spLocks/>
            </p:cNvSpPr>
            <p:nvPr userDrawn="1"/>
          </p:nvSpPr>
          <p:spPr bwMode="auto">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7" name="Freeform 1313"/>
            <p:cNvSpPr>
              <a:spLocks/>
            </p:cNvSpPr>
            <p:nvPr userDrawn="1"/>
          </p:nvSpPr>
          <p:spPr bwMode="auto">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8" name="Freeform 1314"/>
            <p:cNvSpPr>
              <a:spLocks/>
            </p:cNvSpPr>
            <p:nvPr userDrawn="1"/>
          </p:nvSpPr>
          <p:spPr bwMode="auto">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9" name="Freeform 1315"/>
            <p:cNvSpPr>
              <a:spLocks/>
            </p:cNvSpPr>
            <p:nvPr userDrawn="1"/>
          </p:nvSpPr>
          <p:spPr bwMode="auto">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0" name="Freeform 1316"/>
            <p:cNvSpPr>
              <a:spLocks/>
            </p:cNvSpPr>
            <p:nvPr userDrawn="1"/>
          </p:nvSpPr>
          <p:spPr bwMode="auto">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1" name="Freeform 1317"/>
            <p:cNvSpPr>
              <a:spLocks/>
            </p:cNvSpPr>
            <p:nvPr userDrawn="1"/>
          </p:nvSpPr>
          <p:spPr bwMode="auto">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2" name="Freeform 1318"/>
            <p:cNvSpPr>
              <a:spLocks/>
            </p:cNvSpPr>
            <p:nvPr userDrawn="1"/>
          </p:nvSpPr>
          <p:spPr bwMode="auto">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3" name="Freeform 1319"/>
            <p:cNvSpPr>
              <a:spLocks/>
            </p:cNvSpPr>
            <p:nvPr userDrawn="1"/>
          </p:nvSpPr>
          <p:spPr bwMode="auto">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4" name="Freeform 1320"/>
            <p:cNvSpPr>
              <a:spLocks/>
            </p:cNvSpPr>
            <p:nvPr userDrawn="1"/>
          </p:nvSpPr>
          <p:spPr bwMode="auto">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5" name="Freeform 1321"/>
            <p:cNvSpPr>
              <a:spLocks/>
            </p:cNvSpPr>
            <p:nvPr userDrawn="1"/>
          </p:nvSpPr>
          <p:spPr bwMode="auto">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6" name="Freeform 1322"/>
            <p:cNvSpPr>
              <a:spLocks/>
            </p:cNvSpPr>
            <p:nvPr userDrawn="1"/>
          </p:nvSpPr>
          <p:spPr bwMode="auto">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7" name="Freeform 1323"/>
            <p:cNvSpPr>
              <a:spLocks/>
            </p:cNvSpPr>
            <p:nvPr userDrawn="1"/>
          </p:nvSpPr>
          <p:spPr bwMode="auto">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8" name="Freeform 1324"/>
            <p:cNvSpPr>
              <a:spLocks/>
            </p:cNvSpPr>
            <p:nvPr userDrawn="1"/>
          </p:nvSpPr>
          <p:spPr bwMode="auto">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9" name="Freeform 1325"/>
            <p:cNvSpPr>
              <a:spLocks/>
            </p:cNvSpPr>
            <p:nvPr userDrawn="1"/>
          </p:nvSpPr>
          <p:spPr bwMode="auto">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0" name="Freeform 1326"/>
            <p:cNvSpPr>
              <a:spLocks/>
            </p:cNvSpPr>
            <p:nvPr userDrawn="1"/>
          </p:nvSpPr>
          <p:spPr bwMode="auto">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1" name="Freeform 1327"/>
            <p:cNvSpPr>
              <a:spLocks/>
            </p:cNvSpPr>
            <p:nvPr userDrawn="1"/>
          </p:nvSpPr>
          <p:spPr bwMode="auto">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2" name="Freeform 1328"/>
            <p:cNvSpPr>
              <a:spLocks/>
            </p:cNvSpPr>
            <p:nvPr userDrawn="1"/>
          </p:nvSpPr>
          <p:spPr bwMode="auto">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3" name="Freeform 1329"/>
            <p:cNvSpPr>
              <a:spLocks/>
            </p:cNvSpPr>
            <p:nvPr userDrawn="1"/>
          </p:nvSpPr>
          <p:spPr bwMode="auto">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4" name="Freeform 1330"/>
            <p:cNvSpPr>
              <a:spLocks/>
            </p:cNvSpPr>
            <p:nvPr userDrawn="1"/>
          </p:nvSpPr>
          <p:spPr bwMode="auto">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5" name="Freeform 1331"/>
            <p:cNvSpPr>
              <a:spLocks/>
            </p:cNvSpPr>
            <p:nvPr userDrawn="1"/>
          </p:nvSpPr>
          <p:spPr bwMode="auto">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6" name="Freeform 1332"/>
            <p:cNvSpPr>
              <a:spLocks/>
            </p:cNvSpPr>
            <p:nvPr userDrawn="1"/>
          </p:nvSpPr>
          <p:spPr bwMode="auto">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7" name="Freeform 1333"/>
            <p:cNvSpPr>
              <a:spLocks/>
            </p:cNvSpPr>
            <p:nvPr userDrawn="1"/>
          </p:nvSpPr>
          <p:spPr bwMode="auto">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8" name="Freeform 1334"/>
            <p:cNvSpPr>
              <a:spLocks/>
            </p:cNvSpPr>
            <p:nvPr userDrawn="1"/>
          </p:nvSpPr>
          <p:spPr bwMode="auto">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9" name="Freeform 1335"/>
            <p:cNvSpPr>
              <a:spLocks/>
            </p:cNvSpPr>
            <p:nvPr userDrawn="1"/>
          </p:nvSpPr>
          <p:spPr bwMode="auto">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0" name="Freeform 1336"/>
            <p:cNvSpPr>
              <a:spLocks/>
            </p:cNvSpPr>
            <p:nvPr userDrawn="1"/>
          </p:nvSpPr>
          <p:spPr bwMode="auto">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1" name="Freeform 1337"/>
            <p:cNvSpPr>
              <a:spLocks/>
            </p:cNvSpPr>
            <p:nvPr userDrawn="1"/>
          </p:nvSpPr>
          <p:spPr bwMode="auto">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2" name="Freeform 1338"/>
            <p:cNvSpPr>
              <a:spLocks/>
            </p:cNvSpPr>
            <p:nvPr userDrawn="1"/>
          </p:nvSpPr>
          <p:spPr bwMode="auto">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3" name="Freeform 1339"/>
            <p:cNvSpPr>
              <a:spLocks/>
            </p:cNvSpPr>
            <p:nvPr userDrawn="1"/>
          </p:nvSpPr>
          <p:spPr bwMode="auto">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4" name="Freeform 1340"/>
            <p:cNvSpPr>
              <a:spLocks/>
            </p:cNvSpPr>
            <p:nvPr userDrawn="1"/>
          </p:nvSpPr>
          <p:spPr bwMode="auto">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5" name="Freeform 1341"/>
            <p:cNvSpPr>
              <a:spLocks/>
            </p:cNvSpPr>
            <p:nvPr userDrawn="1"/>
          </p:nvSpPr>
          <p:spPr bwMode="auto">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6" name="Freeform 1342"/>
            <p:cNvSpPr>
              <a:spLocks/>
            </p:cNvSpPr>
            <p:nvPr userDrawn="1"/>
          </p:nvSpPr>
          <p:spPr bwMode="auto">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7" name="Rectangle 1343"/>
            <p:cNvSpPr>
              <a:spLocks noChangeArrowheads="1"/>
            </p:cNvSpPr>
            <p:nvPr userDrawn="1"/>
          </p:nvSpPr>
          <p:spPr bwMode="auto">
            <a:xfrm>
              <a:off x="298"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8" name="Freeform 1344"/>
            <p:cNvSpPr>
              <a:spLocks/>
            </p:cNvSpPr>
            <p:nvPr userDrawn="1"/>
          </p:nvSpPr>
          <p:spPr bwMode="auto">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9" name="Freeform 1345"/>
            <p:cNvSpPr>
              <a:spLocks/>
            </p:cNvSpPr>
            <p:nvPr userDrawn="1"/>
          </p:nvSpPr>
          <p:spPr bwMode="auto">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0" name="Freeform 1346"/>
            <p:cNvSpPr>
              <a:spLocks/>
            </p:cNvSpPr>
            <p:nvPr userDrawn="1"/>
          </p:nvSpPr>
          <p:spPr bwMode="auto">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1" name="Freeform 1347"/>
            <p:cNvSpPr>
              <a:spLocks/>
            </p:cNvSpPr>
            <p:nvPr userDrawn="1"/>
          </p:nvSpPr>
          <p:spPr bwMode="auto">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2" name="Freeform 1348"/>
            <p:cNvSpPr>
              <a:spLocks/>
            </p:cNvSpPr>
            <p:nvPr userDrawn="1"/>
          </p:nvSpPr>
          <p:spPr bwMode="auto">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3" name="Freeform 1349"/>
            <p:cNvSpPr>
              <a:spLocks/>
            </p:cNvSpPr>
            <p:nvPr userDrawn="1"/>
          </p:nvSpPr>
          <p:spPr bwMode="auto">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4" name="Freeform 1350"/>
            <p:cNvSpPr>
              <a:spLocks/>
            </p:cNvSpPr>
            <p:nvPr userDrawn="1"/>
          </p:nvSpPr>
          <p:spPr bwMode="auto">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5" name="Freeform 1351"/>
            <p:cNvSpPr>
              <a:spLocks/>
            </p:cNvSpPr>
            <p:nvPr userDrawn="1"/>
          </p:nvSpPr>
          <p:spPr bwMode="auto">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6" name="Freeform 1352"/>
            <p:cNvSpPr>
              <a:spLocks/>
            </p:cNvSpPr>
            <p:nvPr userDrawn="1"/>
          </p:nvSpPr>
          <p:spPr bwMode="auto">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7" name="Freeform 1353"/>
            <p:cNvSpPr>
              <a:spLocks/>
            </p:cNvSpPr>
            <p:nvPr userDrawn="1"/>
          </p:nvSpPr>
          <p:spPr bwMode="auto">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8" name="Freeform 1354"/>
            <p:cNvSpPr>
              <a:spLocks/>
            </p:cNvSpPr>
            <p:nvPr userDrawn="1"/>
          </p:nvSpPr>
          <p:spPr bwMode="auto">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9" name="Freeform 1355"/>
            <p:cNvSpPr>
              <a:spLocks/>
            </p:cNvSpPr>
            <p:nvPr userDrawn="1"/>
          </p:nvSpPr>
          <p:spPr bwMode="auto">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0" name="Freeform 1356"/>
            <p:cNvSpPr>
              <a:spLocks/>
            </p:cNvSpPr>
            <p:nvPr userDrawn="1"/>
          </p:nvSpPr>
          <p:spPr bwMode="auto">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1" name="Freeform 1357"/>
            <p:cNvSpPr>
              <a:spLocks/>
            </p:cNvSpPr>
            <p:nvPr userDrawn="1"/>
          </p:nvSpPr>
          <p:spPr bwMode="auto">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2" name="Freeform 1358"/>
            <p:cNvSpPr>
              <a:spLocks/>
            </p:cNvSpPr>
            <p:nvPr userDrawn="1"/>
          </p:nvSpPr>
          <p:spPr bwMode="auto">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3" name="Freeform 1359"/>
            <p:cNvSpPr>
              <a:spLocks/>
            </p:cNvSpPr>
            <p:nvPr userDrawn="1"/>
          </p:nvSpPr>
          <p:spPr bwMode="auto">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4" name="Freeform 1360"/>
            <p:cNvSpPr>
              <a:spLocks/>
            </p:cNvSpPr>
            <p:nvPr userDrawn="1"/>
          </p:nvSpPr>
          <p:spPr bwMode="auto">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5" name="Freeform 1361"/>
            <p:cNvSpPr>
              <a:spLocks/>
            </p:cNvSpPr>
            <p:nvPr userDrawn="1"/>
          </p:nvSpPr>
          <p:spPr bwMode="auto">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6" name="Freeform 1362"/>
            <p:cNvSpPr>
              <a:spLocks/>
            </p:cNvSpPr>
            <p:nvPr userDrawn="1"/>
          </p:nvSpPr>
          <p:spPr bwMode="auto">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7" name="Freeform 1363"/>
            <p:cNvSpPr>
              <a:spLocks/>
            </p:cNvSpPr>
            <p:nvPr userDrawn="1"/>
          </p:nvSpPr>
          <p:spPr bwMode="auto">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8" name="Freeform 1364"/>
            <p:cNvSpPr>
              <a:spLocks/>
            </p:cNvSpPr>
            <p:nvPr userDrawn="1"/>
          </p:nvSpPr>
          <p:spPr bwMode="auto">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9" name="Rectangle 1365"/>
            <p:cNvSpPr>
              <a:spLocks noChangeArrowheads="1"/>
            </p:cNvSpPr>
            <p:nvPr userDrawn="1"/>
          </p:nvSpPr>
          <p:spPr bwMode="auto">
            <a:xfrm>
              <a:off x="29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0" name="Freeform 1366"/>
            <p:cNvSpPr>
              <a:spLocks/>
            </p:cNvSpPr>
            <p:nvPr userDrawn="1"/>
          </p:nvSpPr>
          <p:spPr bwMode="auto">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1" name="Freeform 1367"/>
            <p:cNvSpPr>
              <a:spLocks/>
            </p:cNvSpPr>
            <p:nvPr userDrawn="1"/>
          </p:nvSpPr>
          <p:spPr bwMode="auto">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2" name="Freeform 1368"/>
            <p:cNvSpPr>
              <a:spLocks/>
            </p:cNvSpPr>
            <p:nvPr userDrawn="1"/>
          </p:nvSpPr>
          <p:spPr bwMode="auto">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3" name="Freeform 1369"/>
            <p:cNvSpPr>
              <a:spLocks/>
            </p:cNvSpPr>
            <p:nvPr userDrawn="1"/>
          </p:nvSpPr>
          <p:spPr bwMode="auto">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4" name="Freeform 1370"/>
            <p:cNvSpPr>
              <a:spLocks/>
            </p:cNvSpPr>
            <p:nvPr userDrawn="1"/>
          </p:nvSpPr>
          <p:spPr bwMode="auto">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5" name="Freeform 1371"/>
            <p:cNvSpPr>
              <a:spLocks/>
            </p:cNvSpPr>
            <p:nvPr userDrawn="1"/>
          </p:nvSpPr>
          <p:spPr bwMode="auto">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6" name="Freeform 1372"/>
            <p:cNvSpPr>
              <a:spLocks/>
            </p:cNvSpPr>
            <p:nvPr userDrawn="1"/>
          </p:nvSpPr>
          <p:spPr bwMode="auto">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7" name="Freeform 1373"/>
            <p:cNvSpPr>
              <a:spLocks/>
            </p:cNvSpPr>
            <p:nvPr userDrawn="1"/>
          </p:nvSpPr>
          <p:spPr bwMode="auto">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8" name="Freeform 1374"/>
            <p:cNvSpPr>
              <a:spLocks/>
            </p:cNvSpPr>
            <p:nvPr userDrawn="1"/>
          </p:nvSpPr>
          <p:spPr bwMode="auto">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9" name="Freeform 1375"/>
            <p:cNvSpPr>
              <a:spLocks/>
            </p:cNvSpPr>
            <p:nvPr userDrawn="1"/>
          </p:nvSpPr>
          <p:spPr bwMode="auto">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0" name="Freeform 1376"/>
            <p:cNvSpPr>
              <a:spLocks/>
            </p:cNvSpPr>
            <p:nvPr userDrawn="1"/>
          </p:nvSpPr>
          <p:spPr bwMode="auto">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1" name="Freeform 1377"/>
            <p:cNvSpPr>
              <a:spLocks/>
            </p:cNvSpPr>
            <p:nvPr userDrawn="1"/>
          </p:nvSpPr>
          <p:spPr bwMode="auto">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2" name="Freeform 1378"/>
            <p:cNvSpPr>
              <a:spLocks/>
            </p:cNvSpPr>
            <p:nvPr userDrawn="1"/>
          </p:nvSpPr>
          <p:spPr bwMode="auto">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3" name="Freeform 1379"/>
            <p:cNvSpPr>
              <a:spLocks/>
            </p:cNvSpPr>
            <p:nvPr userDrawn="1"/>
          </p:nvSpPr>
          <p:spPr bwMode="auto">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4" name="Freeform 1380"/>
            <p:cNvSpPr>
              <a:spLocks/>
            </p:cNvSpPr>
            <p:nvPr userDrawn="1"/>
          </p:nvSpPr>
          <p:spPr bwMode="auto">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5" name="Freeform 1381"/>
            <p:cNvSpPr>
              <a:spLocks/>
            </p:cNvSpPr>
            <p:nvPr userDrawn="1"/>
          </p:nvSpPr>
          <p:spPr bwMode="auto">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6" name="Freeform 1382"/>
            <p:cNvSpPr>
              <a:spLocks/>
            </p:cNvSpPr>
            <p:nvPr userDrawn="1"/>
          </p:nvSpPr>
          <p:spPr bwMode="auto">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7" name="Freeform 1383"/>
            <p:cNvSpPr>
              <a:spLocks/>
            </p:cNvSpPr>
            <p:nvPr userDrawn="1"/>
          </p:nvSpPr>
          <p:spPr bwMode="auto">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grpSp>
        <p:nvGrpSpPr>
          <p:cNvPr id="985" name="Group 1585"/>
          <p:cNvGrpSpPr>
            <a:grpSpLocks/>
          </p:cNvGrpSpPr>
          <p:nvPr userDrawn="1"/>
        </p:nvGrpSpPr>
        <p:grpSpPr bwMode="auto">
          <a:xfrm>
            <a:off x="438151" y="295275"/>
            <a:ext cx="303213" cy="430213"/>
            <a:chOff x="276" y="186"/>
            <a:chExt cx="191" cy="271"/>
          </a:xfrm>
        </p:grpSpPr>
        <p:sp>
          <p:nvSpPr>
            <p:cNvPr id="1358" name="Freeform 1385"/>
            <p:cNvSpPr>
              <a:spLocks/>
            </p:cNvSpPr>
            <p:nvPr userDrawn="1"/>
          </p:nvSpPr>
          <p:spPr bwMode="auto">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9" name="Freeform 1386"/>
            <p:cNvSpPr>
              <a:spLocks/>
            </p:cNvSpPr>
            <p:nvPr userDrawn="1"/>
          </p:nvSpPr>
          <p:spPr bwMode="auto">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0" name="Freeform 1387"/>
            <p:cNvSpPr>
              <a:spLocks/>
            </p:cNvSpPr>
            <p:nvPr userDrawn="1"/>
          </p:nvSpPr>
          <p:spPr bwMode="auto">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1" name="Freeform 1388"/>
            <p:cNvSpPr>
              <a:spLocks/>
            </p:cNvSpPr>
            <p:nvPr userDrawn="1"/>
          </p:nvSpPr>
          <p:spPr bwMode="auto">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2" name="Freeform 1389"/>
            <p:cNvSpPr>
              <a:spLocks/>
            </p:cNvSpPr>
            <p:nvPr userDrawn="1"/>
          </p:nvSpPr>
          <p:spPr bwMode="auto">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3" name="Freeform 1390"/>
            <p:cNvSpPr>
              <a:spLocks/>
            </p:cNvSpPr>
            <p:nvPr userDrawn="1"/>
          </p:nvSpPr>
          <p:spPr bwMode="auto">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4" name="Freeform 1391"/>
            <p:cNvSpPr>
              <a:spLocks/>
            </p:cNvSpPr>
            <p:nvPr userDrawn="1"/>
          </p:nvSpPr>
          <p:spPr bwMode="auto">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5" name="Freeform 1392"/>
            <p:cNvSpPr>
              <a:spLocks/>
            </p:cNvSpPr>
            <p:nvPr userDrawn="1"/>
          </p:nvSpPr>
          <p:spPr bwMode="auto">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6" name="Freeform 1393"/>
            <p:cNvSpPr>
              <a:spLocks/>
            </p:cNvSpPr>
            <p:nvPr userDrawn="1"/>
          </p:nvSpPr>
          <p:spPr bwMode="auto">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7" name="Freeform 1394"/>
            <p:cNvSpPr>
              <a:spLocks/>
            </p:cNvSpPr>
            <p:nvPr userDrawn="1"/>
          </p:nvSpPr>
          <p:spPr bwMode="auto">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8" name="Freeform 1395"/>
            <p:cNvSpPr>
              <a:spLocks/>
            </p:cNvSpPr>
            <p:nvPr userDrawn="1"/>
          </p:nvSpPr>
          <p:spPr bwMode="auto">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9" name="Freeform 1396"/>
            <p:cNvSpPr>
              <a:spLocks/>
            </p:cNvSpPr>
            <p:nvPr userDrawn="1"/>
          </p:nvSpPr>
          <p:spPr bwMode="auto">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0" name="Freeform 1397"/>
            <p:cNvSpPr>
              <a:spLocks/>
            </p:cNvSpPr>
            <p:nvPr userDrawn="1"/>
          </p:nvSpPr>
          <p:spPr bwMode="auto">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1" name="Freeform 1398"/>
            <p:cNvSpPr>
              <a:spLocks/>
            </p:cNvSpPr>
            <p:nvPr userDrawn="1"/>
          </p:nvSpPr>
          <p:spPr bwMode="auto">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2" name="Freeform 1399"/>
            <p:cNvSpPr>
              <a:spLocks/>
            </p:cNvSpPr>
            <p:nvPr userDrawn="1"/>
          </p:nvSpPr>
          <p:spPr bwMode="auto">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3" name="Freeform 1400"/>
            <p:cNvSpPr>
              <a:spLocks/>
            </p:cNvSpPr>
            <p:nvPr userDrawn="1"/>
          </p:nvSpPr>
          <p:spPr bwMode="auto">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4" name="Freeform 1401"/>
            <p:cNvSpPr>
              <a:spLocks/>
            </p:cNvSpPr>
            <p:nvPr userDrawn="1"/>
          </p:nvSpPr>
          <p:spPr bwMode="auto">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5" name="Freeform 1402"/>
            <p:cNvSpPr>
              <a:spLocks/>
            </p:cNvSpPr>
            <p:nvPr userDrawn="1"/>
          </p:nvSpPr>
          <p:spPr bwMode="auto">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6" name="Freeform 1403"/>
            <p:cNvSpPr>
              <a:spLocks/>
            </p:cNvSpPr>
            <p:nvPr userDrawn="1"/>
          </p:nvSpPr>
          <p:spPr bwMode="auto">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7" name="Freeform 1404"/>
            <p:cNvSpPr>
              <a:spLocks/>
            </p:cNvSpPr>
            <p:nvPr userDrawn="1"/>
          </p:nvSpPr>
          <p:spPr bwMode="auto">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8" name="Freeform 1405"/>
            <p:cNvSpPr>
              <a:spLocks/>
            </p:cNvSpPr>
            <p:nvPr userDrawn="1"/>
          </p:nvSpPr>
          <p:spPr bwMode="auto">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9" name="Freeform 1406"/>
            <p:cNvSpPr>
              <a:spLocks/>
            </p:cNvSpPr>
            <p:nvPr userDrawn="1"/>
          </p:nvSpPr>
          <p:spPr bwMode="auto">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0" name="Freeform 1407"/>
            <p:cNvSpPr>
              <a:spLocks/>
            </p:cNvSpPr>
            <p:nvPr userDrawn="1"/>
          </p:nvSpPr>
          <p:spPr bwMode="auto">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1" name="Freeform 1408"/>
            <p:cNvSpPr>
              <a:spLocks/>
            </p:cNvSpPr>
            <p:nvPr userDrawn="1"/>
          </p:nvSpPr>
          <p:spPr bwMode="auto">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2" name="Freeform 1409"/>
            <p:cNvSpPr>
              <a:spLocks/>
            </p:cNvSpPr>
            <p:nvPr userDrawn="1"/>
          </p:nvSpPr>
          <p:spPr bwMode="auto">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3" name="Freeform 1410"/>
            <p:cNvSpPr>
              <a:spLocks/>
            </p:cNvSpPr>
            <p:nvPr userDrawn="1"/>
          </p:nvSpPr>
          <p:spPr bwMode="auto">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4" name="Freeform 1411"/>
            <p:cNvSpPr>
              <a:spLocks/>
            </p:cNvSpPr>
            <p:nvPr userDrawn="1"/>
          </p:nvSpPr>
          <p:spPr bwMode="auto">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5" name="Freeform 1412"/>
            <p:cNvSpPr>
              <a:spLocks/>
            </p:cNvSpPr>
            <p:nvPr userDrawn="1"/>
          </p:nvSpPr>
          <p:spPr bwMode="auto">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6" name="Freeform 1413"/>
            <p:cNvSpPr>
              <a:spLocks/>
            </p:cNvSpPr>
            <p:nvPr userDrawn="1"/>
          </p:nvSpPr>
          <p:spPr bwMode="auto">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7" name="Freeform 1414"/>
            <p:cNvSpPr>
              <a:spLocks/>
            </p:cNvSpPr>
            <p:nvPr userDrawn="1"/>
          </p:nvSpPr>
          <p:spPr bwMode="auto">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8" name="Freeform 1415"/>
            <p:cNvSpPr>
              <a:spLocks/>
            </p:cNvSpPr>
            <p:nvPr userDrawn="1"/>
          </p:nvSpPr>
          <p:spPr bwMode="auto">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9" name="Freeform 1416"/>
            <p:cNvSpPr>
              <a:spLocks/>
            </p:cNvSpPr>
            <p:nvPr userDrawn="1"/>
          </p:nvSpPr>
          <p:spPr bwMode="auto">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0" name="Freeform 1417"/>
            <p:cNvSpPr>
              <a:spLocks/>
            </p:cNvSpPr>
            <p:nvPr userDrawn="1"/>
          </p:nvSpPr>
          <p:spPr bwMode="auto">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1" name="Freeform 1418"/>
            <p:cNvSpPr>
              <a:spLocks/>
            </p:cNvSpPr>
            <p:nvPr userDrawn="1"/>
          </p:nvSpPr>
          <p:spPr bwMode="auto">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2" name="Freeform 1419"/>
            <p:cNvSpPr>
              <a:spLocks/>
            </p:cNvSpPr>
            <p:nvPr userDrawn="1"/>
          </p:nvSpPr>
          <p:spPr bwMode="auto">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3" name="Freeform 1420"/>
            <p:cNvSpPr>
              <a:spLocks/>
            </p:cNvSpPr>
            <p:nvPr userDrawn="1"/>
          </p:nvSpPr>
          <p:spPr bwMode="auto">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4" name="Freeform 1421"/>
            <p:cNvSpPr>
              <a:spLocks/>
            </p:cNvSpPr>
            <p:nvPr userDrawn="1"/>
          </p:nvSpPr>
          <p:spPr bwMode="auto">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5" name="Freeform 1422"/>
            <p:cNvSpPr>
              <a:spLocks/>
            </p:cNvSpPr>
            <p:nvPr userDrawn="1"/>
          </p:nvSpPr>
          <p:spPr bwMode="auto">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6" name="Freeform 1423"/>
            <p:cNvSpPr>
              <a:spLocks/>
            </p:cNvSpPr>
            <p:nvPr userDrawn="1"/>
          </p:nvSpPr>
          <p:spPr bwMode="auto">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7" name="Freeform 1424"/>
            <p:cNvSpPr>
              <a:spLocks/>
            </p:cNvSpPr>
            <p:nvPr userDrawn="1"/>
          </p:nvSpPr>
          <p:spPr bwMode="auto">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8" name="Freeform 1425"/>
            <p:cNvSpPr>
              <a:spLocks/>
            </p:cNvSpPr>
            <p:nvPr userDrawn="1"/>
          </p:nvSpPr>
          <p:spPr bwMode="auto">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9" name="Freeform 1426"/>
            <p:cNvSpPr>
              <a:spLocks/>
            </p:cNvSpPr>
            <p:nvPr userDrawn="1"/>
          </p:nvSpPr>
          <p:spPr bwMode="auto">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0" name="Freeform 1427"/>
            <p:cNvSpPr>
              <a:spLocks/>
            </p:cNvSpPr>
            <p:nvPr userDrawn="1"/>
          </p:nvSpPr>
          <p:spPr bwMode="auto">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1" name="Freeform 1428"/>
            <p:cNvSpPr>
              <a:spLocks/>
            </p:cNvSpPr>
            <p:nvPr userDrawn="1"/>
          </p:nvSpPr>
          <p:spPr bwMode="auto">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2" name="Freeform 1429"/>
            <p:cNvSpPr>
              <a:spLocks/>
            </p:cNvSpPr>
            <p:nvPr userDrawn="1"/>
          </p:nvSpPr>
          <p:spPr bwMode="auto">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3" name="Freeform 1430"/>
            <p:cNvSpPr>
              <a:spLocks/>
            </p:cNvSpPr>
            <p:nvPr userDrawn="1"/>
          </p:nvSpPr>
          <p:spPr bwMode="auto">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4" name="Freeform 1431"/>
            <p:cNvSpPr>
              <a:spLocks/>
            </p:cNvSpPr>
            <p:nvPr userDrawn="1"/>
          </p:nvSpPr>
          <p:spPr bwMode="auto">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5" name="Freeform 1432"/>
            <p:cNvSpPr>
              <a:spLocks/>
            </p:cNvSpPr>
            <p:nvPr userDrawn="1"/>
          </p:nvSpPr>
          <p:spPr bwMode="auto">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6" name="Rectangle 1433"/>
            <p:cNvSpPr>
              <a:spLocks noChangeArrowheads="1"/>
            </p:cNvSpPr>
            <p:nvPr userDrawn="1"/>
          </p:nvSpPr>
          <p:spPr bwMode="auto">
            <a:xfrm>
              <a:off x="280"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7" name="Freeform 1434"/>
            <p:cNvSpPr>
              <a:spLocks/>
            </p:cNvSpPr>
            <p:nvPr userDrawn="1"/>
          </p:nvSpPr>
          <p:spPr bwMode="auto">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8" name="Freeform 1435"/>
            <p:cNvSpPr>
              <a:spLocks/>
            </p:cNvSpPr>
            <p:nvPr userDrawn="1"/>
          </p:nvSpPr>
          <p:spPr bwMode="auto">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9" name="Freeform 1436"/>
            <p:cNvSpPr>
              <a:spLocks/>
            </p:cNvSpPr>
            <p:nvPr userDrawn="1"/>
          </p:nvSpPr>
          <p:spPr bwMode="auto">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0" name="Freeform 1437"/>
            <p:cNvSpPr>
              <a:spLocks/>
            </p:cNvSpPr>
            <p:nvPr userDrawn="1"/>
          </p:nvSpPr>
          <p:spPr bwMode="auto">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1" name="Freeform 1438"/>
            <p:cNvSpPr>
              <a:spLocks/>
            </p:cNvSpPr>
            <p:nvPr userDrawn="1"/>
          </p:nvSpPr>
          <p:spPr bwMode="auto">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2" name="Freeform 1439"/>
            <p:cNvSpPr>
              <a:spLocks/>
            </p:cNvSpPr>
            <p:nvPr userDrawn="1"/>
          </p:nvSpPr>
          <p:spPr bwMode="auto">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3" name="Freeform 1440"/>
            <p:cNvSpPr>
              <a:spLocks/>
            </p:cNvSpPr>
            <p:nvPr userDrawn="1"/>
          </p:nvSpPr>
          <p:spPr bwMode="auto">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4" name="Freeform 1441"/>
            <p:cNvSpPr>
              <a:spLocks/>
            </p:cNvSpPr>
            <p:nvPr userDrawn="1"/>
          </p:nvSpPr>
          <p:spPr bwMode="auto">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5" name="Freeform 1442"/>
            <p:cNvSpPr>
              <a:spLocks/>
            </p:cNvSpPr>
            <p:nvPr userDrawn="1"/>
          </p:nvSpPr>
          <p:spPr bwMode="auto">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6" name="Freeform 1443"/>
            <p:cNvSpPr>
              <a:spLocks/>
            </p:cNvSpPr>
            <p:nvPr userDrawn="1"/>
          </p:nvSpPr>
          <p:spPr bwMode="auto">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7" name="Freeform 1444"/>
            <p:cNvSpPr>
              <a:spLocks/>
            </p:cNvSpPr>
            <p:nvPr userDrawn="1"/>
          </p:nvSpPr>
          <p:spPr bwMode="auto">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8" name="Freeform 1445"/>
            <p:cNvSpPr>
              <a:spLocks/>
            </p:cNvSpPr>
            <p:nvPr userDrawn="1"/>
          </p:nvSpPr>
          <p:spPr bwMode="auto">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9" name="Freeform 1446"/>
            <p:cNvSpPr>
              <a:spLocks/>
            </p:cNvSpPr>
            <p:nvPr userDrawn="1"/>
          </p:nvSpPr>
          <p:spPr bwMode="auto">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0" name="Freeform 1447"/>
            <p:cNvSpPr>
              <a:spLocks/>
            </p:cNvSpPr>
            <p:nvPr userDrawn="1"/>
          </p:nvSpPr>
          <p:spPr bwMode="auto">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1" name="Freeform 1448"/>
            <p:cNvSpPr>
              <a:spLocks/>
            </p:cNvSpPr>
            <p:nvPr userDrawn="1"/>
          </p:nvSpPr>
          <p:spPr bwMode="auto">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2" name="Freeform 1449"/>
            <p:cNvSpPr>
              <a:spLocks/>
            </p:cNvSpPr>
            <p:nvPr userDrawn="1"/>
          </p:nvSpPr>
          <p:spPr bwMode="auto">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3" name="Freeform 1450"/>
            <p:cNvSpPr>
              <a:spLocks/>
            </p:cNvSpPr>
            <p:nvPr userDrawn="1"/>
          </p:nvSpPr>
          <p:spPr bwMode="auto">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4" name="Freeform 1451"/>
            <p:cNvSpPr>
              <a:spLocks/>
            </p:cNvSpPr>
            <p:nvPr userDrawn="1"/>
          </p:nvSpPr>
          <p:spPr bwMode="auto">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5" name="Freeform 1452"/>
            <p:cNvSpPr>
              <a:spLocks/>
            </p:cNvSpPr>
            <p:nvPr userDrawn="1"/>
          </p:nvSpPr>
          <p:spPr bwMode="auto">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6" name="Freeform 1453"/>
            <p:cNvSpPr>
              <a:spLocks/>
            </p:cNvSpPr>
            <p:nvPr userDrawn="1"/>
          </p:nvSpPr>
          <p:spPr bwMode="auto">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7" name="Freeform 1454"/>
            <p:cNvSpPr>
              <a:spLocks/>
            </p:cNvSpPr>
            <p:nvPr userDrawn="1"/>
          </p:nvSpPr>
          <p:spPr bwMode="auto">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8" name="Freeform 1455"/>
            <p:cNvSpPr>
              <a:spLocks/>
            </p:cNvSpPr>
            <p:nvPr userDrawn="1"/>
          </p:nvSpPr>
          <p:spPr bwMode="auto">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9" name="Freeform 1456"/>
            <p:cNvSpPr>
              <a:spLocks/>
            </p:cNvSpPr>
            <p:nvPr userDrawn="1"/>
          </p:nvSpPr>
          <p:spPr bwMode="auto">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0" name="Freeform 1457"/>
            <p:cNvSpPr>
              <a:spLocks/>
            </p:cNvSpPr>
            <p:nvPr userDrawn="1"/>
          </p:nvSpPr>
          <p:spPr bwMode="auto">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1" name="Freeform 1458"/>
            <p:cNvSpPr>
              <a:spLocks/>
            </p:cNvSpPr>
            <p:nvPr userDrawn="1"/>
          </p:nvSpPr>
          <p:spPr bwMode="auto">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2" name="Freeform 1459"/>
            <p:cNvSpPr>
              <a:spLocks/>
            </p:cNvSpPr>
            <p:nvPr userDrawn="1"/>
          </p:nvSpPr>
          <p:spPr bwMode="auto">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3" name="Freeform 1460"/>
            <p:cNvSpPr>
              <a:spLocks/>
            </p:cNvSpPr>
            <p:nvPr userDrawn="1"/>
          </p:nvSpPr>
          <p:spPr bwMode="auto">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4" name="Freeform 1461"/>
            <p:cNvSpPr>
              <a:spLocks/>
            </p:cNvSpPr>
            <p:nvPr userDrawn="1"/>
          </p:nvSpPr>
          <p:spPr bwMode="auto">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5" name="Freeform 1462"/>
            <p:cNvSpPr>
              <a:spLocks/>
            </p:cNvSpPr>
            <p:nvPr userDrawn="1"/>
          </p:nvSpPr>
          <p:spPr bwMode="auto">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6" name="Freeform 1463"/>
            <p:cNvSpPr>
              <a:spLocks/>
            </p:cNvSpPr>
            <p:nvPr userDrawn="1"/>
          </p:nvSpPr>
          <p:spPr bwMode="auto">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7" name="Freeform 1464"/>
            <p:cNvSpPr>
              <a:spLocks/>
            </p:cNvSpPr>
            <p:nvPr userDrawn="1"/>
          </p:nvSpPr>
          <p:spPr bwMode="auto">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8" name="Freeform 1465"/>
            <p:cNvSpPr>
              <a:spLocks/>
            </p:cNvSpPr>
            <p:nvPr userDrawn="1"/>
          </p:nvSpPr>
          <p:spPr bwMode="auto">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9" name="Freeform 1466"/>
            <p:cNvSpPr>
              <a:spLocks/>
            </p:cNvSpPr>
            <p:nvPr userDrawn="1"/>
          </p:nvSpPr>
          <p:spPr bwMode="auto">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0" name="Freeform 1467"/>
            <p:cNvSpPr>
              <a:spLocks/>
            </p:cNvSpPr>
            <p:nvPr userDrawn="1"/>
          </p:nvSpPr>
          <p:spPr bwMode="auto">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1" name="Freeform 1468"/>
            <p:cNvSpPr>
              <a:spLocks/>
            </p:cNvSpPr>
            <p:nvPr userDrawn="1"/>
          </p:nvSpPr>
          <p:spPr bwMode="auto">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2" name="Freeform 1469"/>
            <p:cNvSpPr>
              <a:spLocks/>
            </p:cNvSpPr>
            <p:nvPr userDrawn="1"/>
          </p:nvSpPr>
          <p:spPr bwMode="auto">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3" name="Freeform 1470"/>
            <p:cNvSpPr>
              <a:spLocks/>
            </p:cNvSpPr>
            <p:nvPr userDrawn="1"/>
          </p:nvSpPr>
          <p:spPr bwMode="auto">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4" name="Freeform 1471"/>
            <p:cNvSpPr>
              <a:spLocks/>
            </p:cNvSpPr>
            <p:nvPr userDrawn="1"/>
          </p:nvSpPr>
          <p:spPr bwMode="auto">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5" name="Freeform 1472"/>
            <p:cNvSpPr>
              <a:spLocks/>
            </p:cNvSpPr>
            <p:nvPr userDrawn="1"/>
          </p:nvSpPr>
          <p:spPr bwMode="auto">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6" name="Freeform 1473"/>
            <p:cNvSpPr>
              <a:spLocks/>
            </p:cNvSpPr>
            <p:nvPr userDrawn="1"/>
          </p:nvSpPr>
          <p:spPr bwMode="auto">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7" name="Freeform 1474"/>
            <p:cNvSpPr>
              <a:spLocks/>
            </p:cNvSpPr>
            <p:nvPr userDrawn="1"/>
          </p:nvSpPr>
          <p:spPr bwMode="auto">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8" name="Freeform 1475"/>
            <p:cNvSpPr>
              <a:spLocks/>
            </p:cNvSpPr>
            <p:nvPr userDrawn="1"/>
          </p:nvSpPr>
          <p:spPr bwMode="auto">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9" name="Freeform 1476"/>
            <p:cNvSpPr>
              <a:spLocks/>
            </p:cNvSpPr>
            <p:nvPr userDrawn="1"/>
          </p:nvSpPr>
          <p:spPr bwMode="auto">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0" name="Freeform 1477"/>
            <p:cNvSpPr>
              <a:spLocks/>
            </p:cNvSpPr>
            <p:nvPr userDrawn="1"/>
          </p:nvSpPr>
          <p:spPr bwMode="auto">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1" name="Freeform 1478"/>
            <p:cNvSpPr>
              <a:spLocks/>
            </p:cNvSpPr>
            <p:nvPr userDrawn="1"/>
          </p:nvSpPr>
          <p:spPr bwMode="auto">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2" name="Freeform 1479"/>
            <p:cNvSpPr>
              <a:spLocks/>
            </p:cNvSpPr>
            <p:nvPr userDrawn="1"/>
          </p:nvSpPr>
          <p:spPr bwMode="auto">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3" name="Freeform 1480"/>
            <p:cNvSpPr>
              <a:spLocks/>
            </p:cNvSpPr>
            <p:nvPr userDrawn="1"/>
          </p:nvSpPr>
          <p:spPr bwMode="auto">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4" name="Freeform 1481"/>
            <p:cNvSpPr>
              <a:spLocks/>
            </p:cNvSpPr>
            <p:nvPr userDrawn="1"/>
          </p:nvSpPr>
          <p:spPr bwMode="auto">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5" name="Freeform 1482"/>
            <p:cNvSpPr>
              <a:spLocks/>
            </p:cNvSpPr>
            <p:nvPr userDrawn="1"/>
          </p:nvSpPr>
          <p:spPr bwMode="auto">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6" name="Rectangle 1483"/>
            <p:cNvSpPr>
              <a:spLocks noChangeArrowheads="1"/>
            </p:cNvSpPr>
            <p:nvPr userDrawn="1"/>
          </p:nvSpPr>
          <p:spPr bwMode="auto">
            <a:xfrm>
              <a:off x="294"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7" name="Freeform 1484"/>
            <p:cNvSpPr>
              <a:spLocks/>
            </p:cNvSpPr>
            <p:nvPr userDrawn="1"/>
          </p:nvSpPr>
          <p:spPr bwMode="auto">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8" name="Freeform 1485"/>
            <p:cNvSpPr>
              <a:spLocks/>
            </p:cNvSpPr>
            <p:nvPr userDrawn="1"/>
          </p:nvSpPr>
          <p:spPr bwMode="auto">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9" name="Freeform 1486"/>
            <p:cNvSpPr>
              <a:spLocks/>
            </p:cNvSpPr>
            <p:nvPr userDrawn="1"/>
          </p:nvSpPr>
          <p:spPr bwMode="auto">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0" name="Freeform 1487"/>
            <p:cNvSpPr>
              <a:spLocks/>
            </p:cNvSpPr>
            <p:nvPr userDrawn="1"/>
          </p:nvSpPr>
          <p:spPr bwMode="auto">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1" name="Freeform 1488"/>
            <p:cNvSpPr>
              <a:spLocks/>
            </p:cNvSpPr>
            <p:nvPr userDrawn="1"/>
          </p:nvSpPr>
          <p:spPr bwMode="auto">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2" name="Freeform 1489"/>
            <p:cNvSpPr>
              <a:spLocks/>
            </p:cNvSpPr>
            <p:nvPr userDrawn="1"/>
          </p:nvSpPr>
          <p:spPr bwMode="auto">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3" name="Freeform 1490"/>
            <p:cNvSpPr>
              <a:spLocks/>
            </p:cNvSpPr>
            <p:nvPr userDrawn="1"/>
          </p:nvSpPr>
          <p:spPr bwMode="auto">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4" name="Freeform 1491"/>
            <p:cNvSpPr>
              <a:spLocks/>
            </p:cNvSpPr>
            <p:nvPr userDrawn="1"/>
          </p:nvSpPr>
          <p:spPr bwMode="auto">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5" name="Freeform 1492"/>
            <p:cNvSpPr>
              <a:spLocks/>
            </p:cNvSpPr>
            <p:nvPr userDrawn="1"/>
          </p:nvSpPr>
          <p:spPr bwMode="auto">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6" name="Freeform 1493"/>
            <p:cNvSpPr>
              <a:spLocks/>
            </p:cNvSpPr>
            <p:nvPr userDrawn="1"/>
          </p:nvSpPr>
          <p:spPr bwMode="auto">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7" name="Freeform 1494"/>
            <p:cNvSpPr>
              <a:spLocks/>
            </p:cNvSpPr>
            <p:nvPr userDrawn="1"/>
          </p:nvSpPr>
          <p:spPr bwMode="auto">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8" name="Freeform 1495"/>
            <p:cNvSpPr>
              <a:spLocks/>
            </p:cNvSpPr>
            <p:nvPr userDrawn="1"/>
          </p:nvSpPr>
          <p:spPr bwMode="auto">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9" name="Freeform 1496"/>
            <p:cNvSpPr>
              <a:spLocks/>
            </p:cNvSpPr>
            <p:nvPr userDrawn="1"/>
          </p:nvSpPr>
          <p:spPr bwMode="auto">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0" name="Freeform 1497"/>
            <p:cNvSpPr>
              <a:spLocks/>
            </p:cNvSpPr>
            <p:nvPr userDrawn="1"/>
          </p:nvSpPr>
          <p:spPr bwMode="auto">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1" name="Freeform 1498"/>
            <p:cNvSpPr>
              <a:spLocks/>
            </p:cNvSpPr>
            <p:nvPr userDrawn="1"/>
          </p:nvSpPr>
          <p:spPr bwMode="auto">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2" name="Rectangle 1499"/>
            <p:cNvSpPr>
              <a:spLocks noChangeArrowheads="1"/>
            </p:cNvSpPr>
            <p:nvPr userDrawn="1"/>
          </p:nvSpPr>
          <p:spPr bwMode="auto">
            <a:xfrm>
              <a:off x="282"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3" name="Freeform 1500"/>
            <p:cNvSpPr>
              <a:spLocks/>
            </p:cNvSpPr>
            <p:nvPr userDrawn="1"/>
          </p:nvSpPr>
          <p:spPr bwMode="auto">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4" name="Freeform 1501"/>
            <p:cNvSpPr>
              <a:spLocks/>
            </p:cNvSpPr>
            <p:nvPr userDrawn="1"/>
          </p:nvSpPr>
          <p:spPr bwMode="auto">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5" name="Freeform 1502"/>
            <p:cNvSpPr>
              <a:spLocks/>
            </p:cNvSpPr>
            <p:nvPr userDrawn="1"/>
          </p:nvSpPr>
          <p:spPr bwMode="auto">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6" name="Freeform 1503"/>
            <p:cNvSpPr>
              <a:spLocks/>
            </p:cNvSpPr>
            <p:nvPr userDrawn="1"/>
          </p:nvSpPr>
          <p:spPr bwMode="auto">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7" name="Freeform 1504"/>
            <p:cNvSpPr>
              <a:spLocks/>
            </p:cNvSpPr>
            <p:nvPr userDrawn="1"/>
          </p:nvSpPr>
          <p:spPr bwMode="auto">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8" name="Freeform 1505"/>
            <p:cNvSpPr>
              <a:spLocks/>
            </p:cNvSpPr>
            <p:nvPr userDrawn="1"/>
          </p:nvSpPr>
          <p:spPr bwMode="auto">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9" name="Freeform 1506"/>
            <p:cNvSpPr>
              <a:spLocks/>
            </p:cNvSpPr>
            <p:nvPr userDrawn="1"/>
          </p:nvSpPr>
          <p:spPr bwMode="auto">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0" name="Freeform 1507"/>
            <p:cNvSpPr>
              <a:spLocks/>
            </p:cNvSpPr>
            <p:nvPr userDrawn="1"/>
          </p:nvSpPr>
          <p:spPr bwMode="auto">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1" name="Freeform 1508"/>
            <p:cNvSpPr>
              <a:spLocks/>
            </p:cNvSpPr>
            <p:nvPr userDrawn="1"/>
          </p:nvSpPr>
          <p:spPr bwMode="auto">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2" name="Freeform 1509"/>
            <p:cNvSpPr>
              <a:spLocks/>
            </p:cNvSpPr>
            <p:nvPr userDrawn="1"/>
          </p:nvSpPr>
          <p:spPr bwMode="auto">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3" name="Freeform 1510"/>
            <p:cNvSpPr>
              <a:spLocks/>
            </p:cNvSpPr>
            <p:nvPr userDrawn="1"/>
          </p:nvSpPr>
          <p:spPr bwMode="auto">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4" name="Freeform 1511"/>
            <p:cNvSpPr>
              <a:spLocks noEditPoints="1"/>
            </p:cNvSpPr>
            <p:nvPr userDrawn="1"/>
          </p:nvSpPr>
          <p:spPr bwMode="auto">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5" name="Freeform 1512"/>
            <p:cNvSpPr>
              <a:spLocks/>
            </p:cNvSpPr>
            <p:nvPr userDrawn="1"/>
          </p:nvSpPr>
          <p:spPr bwMode="auto">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6" name="Freeform 1513"/>
            <p:cNvSpPr>
              <a:spLocks/>
            </p:cNvSpPr>
            <p:nvPr userDrawn="1"/>
          </p:nvSpPr>
          <p:spPr bwMode="auto">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7" name="Freeform 1514"/>
            <p:cNvSpPr>
              <a:spLocks/>
            </p:cNvSpPr>
            <p:nvPr userDrawn="1"/>
          </p:nvSpPr>
          <p:spPr bwMode="auto">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8" name="Freeform 1515"/>
            <p:cNvSpPr>
              <a:spLocks/>
            </p:cNvSpPr>
            <p:nvPr userDrawn="1"/>
          </p:nvSpPr>
          <p:spPr bwMode="auto">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9" name="Freeform 1516"/>
            <p:cNvSpPr>
              <a:spLocks/>
            </p:cNvSpPr>
            <p:nvPr userDrawn="1"/>
          </p:nvSpPr>
          <p:spPr bwMode="auto">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0" name="Freeform 1517"/>
            <p:cNvSpPr>
              <a:spLocks/>
            </p:cNvSpPr>
            <p:nvPr userDrawn="1"/>
          </p:nvSpPr>
          <p:spPr bwMode="auto">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1" name="Freeform 1518"/>
            <p:cNvSpPr>
              <a:spLocks/>
            </p:cNvSpPr>
            <p:nvPr userDrawn="1"/>
          </p:nvSpPr>
          <p:spPr bwMode="auto">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2" name="Freeform 1519"/>
            <p:cNvSpPr>
              <a:spLocks noEditPoints="1"/>
            </p:cNvSpPr>
            <p:nvPr userDrawn="1"/>
          </p:nvSpPr>
          <p:spPr bwMode="auto">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3" name="Freeform 1520"/>
            <p:cNvSpPr>
              <a:spLocks/>
            </p:cNvSpPr>
            <p:nvPr userDrawn="1"/>
          </p:nvSpPr>
          <p:spPr bwMode="auto">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4" name="Freeform 1521"/>
            <p:cNvSpPr>
              <a:spLocks/>
            </p:cNvSpPr>
            <p:nvPr userDrawn="1"/>
          </p:nvSpPr>
          <p:spPr bwMode="auto">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5" name="Freeform 1522"/>
            <p:cNvSpPr>
              <a:spLocks/>
            </p:cNvSpPr>
            <p:nvPr userDrawn="1"/>
          </p:nvSpPr>
          <p:spPr bwMode="auto">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6" name="Freeform 1523"/>
            <p:cNvSpPr>
              <a:spLocks/>
            </p:cNvSpPr>
            <p:nvPr userDrawn="1"/>
          </p:nvSpPr>
          <p:spPr bwMode="auto">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7" name="Freeform 1524"/>
            <p:cNvSpPr>
              <a:spLocks/>
            </p:cNvSpPr>
            <p:nvPr userDrawn="1"/>
          </p:nvSpPr>
          <p:spPr bwMode="auto">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8" name="Freeform 1525"/>
            <p:cNvSpPr>
              <a:spLocks/>
            </p:cNvSpPr>
            <p:nvPr userDrawn="1"/>
          </p:nvSpPr>
          <p:spPr bwMode="auto">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9" name="Freeform 1526"/>
            <p:cNvSpPr>
              <a:spLocks/>
            </p:cNvSpPr>
            <p:nvPr userDrawn="1"/>
          </p:nvSpPr>
          <p:spPr bwMode="auto">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0" name="Freeform 1527"/>
            <p:cNvSpPr>
              <a:spLocks/>
            </p:cNvSpPr>
            <p:nvPr userDrawn="1"/>
          </p:nvSpPr>
          <p:spPr bwMode="auto">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1" name="Freeform 1528"/>
            <p:cNvSpPr>
              <a:spLocks/>
            </p:cNvSpPr>
            <p:nvPr userDrawn="1"/>
          </p:nvSpPr>
          <p:spPr bwMode="auto">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2" name="Freeform 1529"/>
            <p:cNvSpPr>
              <a:spLocks/>
            </p:cNvSpPr>
            <p:nvPr userDrawn="1"/>
          </p:nvSpPr>
          <p:spPr bwMode="auto">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3" name="Freeform 1530"/>
            <p:cNvSpPr>
              <a:spLocks/>
            </p:cNvSpPr>
            <p:nvPr userDrawn="1"/>
          </p:nvSpPr>
          <p:spPr bwMode="auto">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4" name="Freeform 1531"/>
            <p:cNvSpPr>
              <a:spLocks/>
            </p:cNvSpPr>
            <p:nvPr userDrawn="1"/>
          </p:nvSpPr>
          <p:spPr bwMode="auto">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5" name="Freeform 1532"/>
            <p:cNvSpPr>
              <a:spLocks noEditPoints="1"/>
            </p:cNvSpPr>
            <p:nvPr userDrawn="1"/>
          </p:nvSpPr>
          <p:spPr bwMode="auto">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6" name="Freeform 1533"/>
            <p:cNvSpPr>
              <a:spLocks/>
            </p:cNvSpPr>
            <p:nvPr userDrawn="1"/>
          </p:nvSpPr>
          <p:spPr bwMode="auto">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7" name="Freeform 1534"/>
            <p:cNvSpPr>
              <a:spLocks/>
            </p:cNvSpPr>
            <p:nvPr userDrawn="1"/>
          </p:nvSpPr>
          <p:spPr bwMode="auto">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6">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8" name="Freeform 1535"/>
            <p:cNvSpPr>
              <a:spLocks/>
            </p:cNvSpPr>
            <p:nvPr userDrawn="1"/>
          </p:nvSpPr>
          <p:spPr bwMode="auto">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9" name="Freeform 1536"/>
            <p:cNvSpPr>
              <a:spLocks/>
            </p:cNvSpPr>
            <p:nvPr userDrawn="1"/>
          </p:nvSpPr>
          <p:spPr bwMode="auto">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0" name="Freeform 1537"/>
            <p:cNvSpPr>
              <a:spLocks/>
            </p:cNvSpPr>
            <p:nvPr userDrawn="1"/>
          </p:nvSpPr>
          <p:spPr bwMode="auto">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1" name="Freeform 1538"/>
            <p:cNvSpPr>
              <a:spLocks/>
            </p:cNvSpPr>
            <p:nvPr userDrawn="1"/>
          </p:nvSpPr>
          <p:spPr bwMode="auto">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2" name="Freeform 1539"/>
            <p:cNvSpPr>
              <a:spLocks/>
            </p:cNvSpPr>
            <p:nvPr userDrawn="1"/>
          </p:nvSpPr>
          <p:spPr bwMode="auto">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3" name="Freeform 1540"/>
            <p:cNvSpPr>
              <a:spLocks/>
            </p:cNvSpPr>
            <p:nvPr userDrawn="1"/>
          </p:nvSpPr>
          <p:spPr bwMode="auto">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4" name="Freeform 1541"/>
            <p:cNvSpPr>
              <a:spLocks/>
            </p:cNvSpPr>
            <p:nvPr userDrawn="1"/>
          </p:nvSpPr>
          <p:spPr bwMode="auto">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5" name="Freeform 1542"/>
            <p:cNvSpPr>
              <a:spLocks/>
            </p:cNvSpPr>
            <p:nvPr userDrawn="1"/>
          </p:nvSpPr>
          <p:spPr bwMode="auto">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6" name="Freeform 1543"/>
            <p:cNvSpPr>
              <a:spLocks/>
            </p:cNvSpPr>
            <p:nvPr userDrawn="1"/>
          </p:nvSpPr>
          <p:spPr bwMode="auto">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7" name="Freeform 1544"/>
            <p:cNvSpPr>
              <a:spLocks/>
            </p:cNvSpPr>
            <p:nvPr userDrawn="1"/>
          </p:nvSpPr>
          <p:spPr bwMode="auto">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8" name="Freeform 1545"/>
            <p:cNvSpPr>
              <a:spLocks/>
            </p:cNvSpPr>
            <p:nvPr userDrawn="1"/>
          </p:nvSpPr>
          <p:spPr bwMode="auto">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9" name="Freeform 1546"/>
            <p:cNvSpPr>
              <a:spLocks/>
            </p:cNvSpPr>
            <p:nvPr userDrawn="1"/>
          </p:nvSpPr>
          <p:spPr bwMode="auto">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0" name="Freeform 1547"/>
            <p:cNvSpPr>
              <a:spLocks/>
            </p:cNvSpPr>
            <p:nvPr userDrawn="1"/>
          </p:nvSpPr>
          <p:spPr bwMode="auto">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1" name="Freeform 1548"/>
            <p:cNvSpPr>
              <a:spLocks/>
            </p:cNvSpPr>
            <p:nvPr userDrawn="1"/>
          </p:nvSpPr>
          <p:spPr bwMode="auto">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2" name="Freeform 1549"/>
            <p:cNvSpPr>
              <a:spLocks/>
            </p:cNvSpPr>
            <p:nvPr userDrawn="1"/>
          </p:nvSpPr>
          <p:spPr bwMode="auto">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3" name="Freeform 1550"/>
            <p:cNvSpPr>
              <a:spLocks/>
            </p:cNvSpPr>
            <p:nvPr userDrawn="1"/>
          </p:nvSpPr>
          <p:spPr bwMode="auto">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4" name="Freeform 1551"/>
            <p:cNvSpPr>
              <a:spLocks/>
            </p:cNvSpPr>
            <p:nvPr userDrawn="1"/>
          </p:nvSpPr>
          <p:spPr bwMode="auto">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5" name="Freeform 1552"/>
            <p:cNvSpPr>
              <a:spLocks/>
            </p:cNvSpPr>
            <p:nvPr userDrawn="1"/>
          </p:nvSpPr>
          <p:spPr bwMode="auto">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6" name="Freeform 1553"/>
            <p:cNvSpPr>
              <a:spLocks/>
            </p:cNvSpPr>
            <p:nvPr userDrawn="1"/>
          </p:nvSpPr>
          <p:spPr bwMode="auto">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7" name="Freeform 1554"/>
            <p:cNvSpPr>
              <a:spLocks/>
            </p:cNvSpPr>
            <p:nvPr userDrawn="1"/>
          </p:nvSpPr>
          <p:spPr bwMode="auto">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8" name="Freeform 1555"/>
            <p:cNvSpPr>
              <a:spLocks/>
            </p:cNvSpPr>
            <p:nvPr userDrawn="1"/>
          </p:nvSpPr>
          <p:spPr bwMode="auto">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9" name="Freeform 1556"/>
            <p:cNvSpPr>
              <a:spLocks/>
            </p:cNvSpPr>
            <p:nvPr userDrawn="1"/>
          </p:nvSpPr>
          <p:spPr bwMode="auto">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0" name="Freeform 1557"/>
            <p:cNvSpPr>
              <a:spLocks/>
            </p:cNvSpPr>
            <p:nvPr userDrawn="1"/>
          </p:nvSpPr>
          <p:spPr bwMode="auto">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1" name="Freeform 1558"/>
            <p:cNvSpPr>
              <a:spLocks/>
            </p:cNvSpPr>
            <p:nvPr userDrawn="1"/>
          </p:nvSpPr>
          <p:spPr bwMode="auto">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2" name="Freeform 1559"/>
            <p:cNvSpPr>
              <a:spLocks/>
            </p:cNvSpPr>
            <p:nvPr userDrawn="1"/>
          </p:nvSpPr>
          <p:spPr bwMode="auto">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3" name="Freeform 1560"/>
            <p:cNvSpPr>
              <a:spLocks/>
            </p:cNvSpPr>
            <p:nvPr userDrawn="1"/>
          </p:nvSpPr>
          <p:spPr bwMode="auto">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4" name="Freeform 1561"/>
            <p:cNvSpPr>
              <a:spLocks/>
            </p:cNvSpPr>
            <p:nvPr userDrawn="1"/>
          </p:nvSpPr>
          <p:spPr bwMode="auto">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5" name="Freeform 1562"/>
            <p:cNvSpPr>
              <a:spLocks/>
            </p:cNvSpPr>
            <p:nvPr userDrawn="1"/>
          </p:nvSpPr>
          <p:spPr bwMode="auto">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6" name="Freeform 1563"/>
            <p:cNvSpPr>
              <a:spLocks/>
            </p:cNvSpPr>
            <p:nvPr userDrawn="1"/>
          </p:nvSpPr>
          <p:spPr bwMode="auto">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7" name="Freeform 1564"/>
            <p:cNvSpPr>
              <a:spLocks/>
            </p:cNvSpPr>
            <p:nvPr userDrawn="1"/>
          </p:nvSpPr>
          <p:spPr bwMode="auto">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8" name="Freeform 1565"/>
            <p:cNvSpPr>
              <a:spLocks/>
            </p:cNvSpPr>
            <p:nvPr userDrawn="1"/>
          </p:nvSpPr>
          <p:spPr bwMode="auto">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9" name="Freeform 1566"/>
            <p:cNvSpPr>
              <a:spLocks/>
            </p:cNvSpPr>
            <p:nvPr userDrawn="1"/>
          </p:nvSpPr>
          <p:spPr bwMode="auto">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0" name="Freeform 1567"/>
            <p:cNvSpPr>
              <a:spLocks/>
            </p:cNvSpPr>
            <p:nvPr userDrawn="1"/>
          </p:nvSpPr>
          <p:spPr bwMode="auto">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1" name="Freeform 1568"/>
            <p:cNvSpPr>
              <a:spLocks/>
            </p:cNvSpPr>
            <p:nvPr userDrawn="1"/>
          </p:nvSpPr>
          <p:spPr bwMode="auto">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2" name="Freeform 1569"/>
            <p:cNvSpPr>
              <a:spLocks/>
            </p:cNvSpPr>
            <p:nvPr userDrawn="1"/>
          </p:nvSpPr>
          <p:spPr bwMode="auto">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3" name="Freeform 1570"/>
            <p:cNvSpPr>
              <a:spLocks/>
            </p:cNvSpPr>
            <p:nvPr userDrawn="1"/>
          </p:nvSpPr>
          <p:spPr bwMode="auto">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4" name="Freeform 1571"/>
            <p:cNvSpPr>
              <a:spLocks/>
            </p:cNvSpPr>
            <p:nvPr userDrawn="1"/>
          </p:nvSpPr>
          <p:spPr bwMode="auto">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5" name="Freeform 1572"/>
            <p:cNvSpPr>
              <a:spLocks/>
            </p:cNvSpPr>
            <p:nvPr userDrawn="1"/>
          </p:nvSpPr>
          <p:spPr bwMode="auto">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6" name="Freeform 1573"/>
            <p:cNvSpPr>
              <a:spLocks/>
            </p:cNvSpPr>
            <p:nvPr userDrawn="1"/>
          </p:nvSpPr>
          <p:spPr bwMode="auto">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7" name="Freeform 1574"/>
            <p:cNvSpPr>
              <a:spLocks/>
            </p:cNvSpPr>
            <p:nvPr userDrawn="1"/>
          </p:nvSpPr>
          <p:spPr bwMode="auto">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8" name="Freeform 1575"/>
            <p:cNvSpPr>
              <a:spLocks/>
            </p:cNvSpPr>
            <p:nvPr userDrawn="1"/>
          </p:nvSpPr>
          <p:spPr bwMode="auto">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9" name="Freeform 1576"/>
            <p:cNvSpPr>
              <a:spLocks/>
            </p:cNvSpPr>
            <p:nvPr userDrawn="1"/>
          </p:nvSpPr>
          <p:spPr bwMode="auto">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0" name="Freeform 1577"/>
            <p:cNvSpPr>
              <a:spLocks/>
            </p:cNvSpPr>
            <p:nvPr userDrawn="1"/>
          </p:nvSpPr>
          <p:spPr bwMode="auto">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1" name="Freeform 1578"/>
            <p:cNvSpPr>
              <a:spLocks/>
            </p:cNvSpPr>
            <p:nvPr userDrawn="1"/>
          </p:nvSpPr>
          <p:spPr bwMode="auto">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2" name="Freeform 1579"/>
            <p:cNvSpPr>
              <a:spLocks/>
            </p:cNvSpPr>
            <p:nvPr userDrawn="1"/>
          </p:nvSpPr>
          <p:spPr bwMode="auto">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3" name="Freeform 1580"/>
            <p:cNvSpPr>
              <a:spLocks/>
            </p:cNvSpPr>
            <p:nvPr userDrawn="1"/>
          </p:nvSpPr>
          <p:spPr bwMode="auto">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4" name="Freeform 1581"/>
            <p:cNvSpPr>
              <a:spLocks/>
            </p:cNvSpPr>
            <p:nvPr userDrawn="1"/>
          </p:nvSpPr>
          <p:spPr bwMode="auto">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5" name="Freeform 1582"/>
            <p:cNvSpPr>
              <a:spLocks/>
            </p:cNvSpPr>
            <p:nvPr userDrawn="1"/>
          </p:nvSpPr>
          <p:spPr bwMode="auto">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6" name="Freeform 1583"/>
            <p:cNvSpPr>
              <a:spLocks/>
            </p:cNvSpPr>
            <p:nvPr userDrawn="1"/>
          </p:nvSpPr>
          <p:spPr bwMode="auto">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7" name="Freeform 1584"/>
            <p:cNvSpPr>
              <a:spLocks/>
            </p:cNvSpPr>
            <p:nvPr userDrawn="1"/>
          </p:nvSpPr>
          <p:spPr bwMode="auto">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grpSp>
        <p:nvGrpSpPr>
          <p:cNvPr id="986" name="Group 1786"/>
          <p:cNvGrpSpPr>
            <a:grpSpLocks/>
          </p:cNvGrpSpPr>
          <p:nvPr userDrawn="1"/>
        </p:nvGrpSpPr>
        <p:grpSpPr bwMode="auto">
          <a:xfrm>
            <a:off x="525463" y="287338"/>
            <a:ext cx="212725" cy="417513"/>
            <a:chOff x="331" y="181"/>
            <a:chExt cx="134" cy="263"/>
          </a:xfrm>
        </p:grpSpPr>
        <p:sp>
          <p:nvSpPr>
            <p:cNvPr id="1158" name="Freeform 1586"/>
            <p:cNvSpPr>
              <a:spLocks/>
            </p:cNvSpPr>
            <p:nvPr userDrawn="1"/>
          </p:nvSpPr>
          <p:spPr bwMode="auto">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9" name="Freeform 1587"/>
            <p:cNvSpPr>
              <a:spLocks/>
            </p:cNvSpPr>
            <p:nvPr userDrawn="1"/>
          </p:nvSpPr>
          <p:spPr bwMode="auto">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0" name="Freeform 1588"/>
            <p:cNvSpPr>
              <a:spLocks/>
            </p:cNvSpPr>
            <p:nvPr userDrawn="1"/>
          </p:nvSpPr>
          <p:spPr bwMode="auto">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1" name="Freeform 1589"/>
            <p:cNvSpPr>
              <a:spLocks/>
            </p:cNvSpPr>
            <p:nvPr userDrawn="1"/>
          </p:nvSpPr>
          <p:spPr bwMode="auto">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2" name="Freeform 1590"/>
            <p:cNvSpPr>
              <a:spLocks/>
            </p:cNvSpPr>
            <p:nvPr userDrawn="1"/>
          </p:nvSpPr>
          <p:spPr bwMode="auto">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3" name="Freeform 1591"/>
            <p:cNvSpPr>
              <a:spLocks/>
            </p:cNvSpPr>
            <p:nvPr userDrawn="1"/>
          </p:nvSpPr>
          <p:spPr bwMode="auto">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4" name="Freeform 1592"/>
            <p:cNvSpPr>
              <a:spLocks/>
            </p:cNvSpPr>
            <p:nvPr userDrawn="1"/>
          </p:nvSpPr>
          <p:spPr bwMode="auto">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5" name="Freeform 1593"/>
            <p:cNvSpPr>
              <a:spLocks/>
            </p:cNvSpPr>
            <p:nvPr userDrawn="1"/>
          </p:nvSpPr>
          <p:spPr bwMode="auto">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6" name="Freeform 1594"/>
            <p:cNvSpPr>
              <a:spLocks/>
            </p:cNvSpPr>
            <p:nvPr userDrawn="1"/>
          </p:nvSpPr>
          <p:spPr bwMode="auto">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7" name="Freeform 1595"/>
            <p:cNvSpPr>
              <a:spLocks/>
            </p:cNvSpPr>
            <p:nvPr userDrawn="1"/>
          </p:nvSpPr>
          <p:spPr bwMode="auto">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8" name="Freeform 1596"/>
            <p:cNvSpPr>
              <a:spLocks/>
            </p:cNvSpPr>
            <p:nvPr userDrawn="1"/>
          </p:nvSpPr>
          <p:spPr bwMode="auto">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9" name="Freeform 1597"/>
            <p:cNvSpPr>
              <a:spLocks/>
            </p:cNvSpPr>
            <p:nvPr userDrawn="1"/>
          </p:nvSpPr>
          <p:spPr bwMode="auto">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0" name="Freeform 1598"/>
            <p:cNvSpPr>
              <a:spLocks/>
            </p:cNvSpPr>
            <p:nvPr userDrawn="1"/>
          </p:nvSpPr>
          <p:spPr bwMode="auto">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1" name="Freeform 1599"/>
            <p:cNvSpPr>
              <a:spLocks/>
            </p:cNvSpPr>
            <p:nvPr userDrawn="1"/>
          </p:nvSpPr>
          <p:spPr bwMode="auto">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2" name="Freeform 1600"/>
            <p:cNvSpPr>
              <a:spLocks/>
            </p:cNvSpPr>
            <p:nvPr userDrawn="1"/>
          </p:nvSpPr>
          <p:spPr bwMode="auto">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3" name="Freeform 1601"/>
            <p:cNvSpPr>
              <a:spLocks/>
            </p:cNvSpPr>
            <p:nvPr userDrawn="1"/>
          </p:nvSpPr>
          <p:spPr bwMode="auto">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4" name="Freeform 1602"/>
            <p:cNvSpPr>
              <a:spLocks/>
            </p:cNvSpPr>
            <p:nvPr userDrawn="1"/>
          </p:nvSpPr>
          <p:spPr bwMode="auto">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5" name="Freeform 1603"/>
            <p:cNvSpPr>
              <a:spLocks/>
            </p:cNvSpPr>
            <p:nvPr userDrawn="1"/>
          </p:nvSpPr>
          <p:spPr bwMode="auto">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6" name="Freeform 1604"/>
            <p:cNvSpPr>
              <a:spLocks/>
            </p:cNvSpPr>
            <p:nvPr userDrawn="1"/>
          </p:nvSpPr>
          <p:spPr bwMode="auto">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7" name="Freeform 1605"/>
            <p:cNvSpPr>
              <a:spLocks/>
            </p:cNvSpPr>
            <p:nvPr userDrawn="1"/>
          </p:nvSpPr>
          <p:spPr bwMode="auto">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8" name="Freeform 1606"/>
            <p:cNvSpPr>
              <a:spLocks/>
            </p:cNvSpPr>
            <p:nvPr userDrawn="1"/>
          </p:nvSpPr>
          <p:spPr bwMode="auto">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9" name="Freeform 1607"/>
            <p:cNvSpPr>
              <a:spLocks/>
            </p:cNvSpPr>
            <p:nvPr userDrawn="1"/>
          </p:nvSpPr>
          <p:spPr bwMode="auto">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8"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0" name="Freeform 1608"/>
            <p:cNvSpPr>
              <a:spLocks/>
            </p:cNvSpPr>
            <p:nvPr userDrawn="1"/>
          </p:nvSpPr>
          <p:spPr bwMode="auto">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1" name="Freeform 1609"/>
            <p:cNvSpPr>
              <a:spLocks/>
            </p:cNvSpPr>
            <p:nvPr userDrawn="1"/>
          </p:nvSpPr>
          <p:spPr bwMode="auto">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2" name="Freeform 1610"/>
            <p:cNvSpPr>
              <a:spLocks/>
            </p:cNvSpPr>
            <p:nvPr userDrawn="1"/>
          </p:nvSpPr>
          <p:spPr bwMode="auto">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3" name="Freeform 1611"/>
            <p:cNvSpPr>
              <a:spLocks/>
            </p:cNvSpPr>
            <p:nvPr userDrawn="1"/>
          </p:nvSpPr>
          <p:spPr bwMode="auto">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4" name="Freeform 1612"/>
            <p:cNvSpPr>
              <a:spLocks/>
            </p:cNvSpPr>
            <p:nvPr userDrawn="1"/>
          </p:nvSpPr>
          <p:spPr bwMode="auto">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5" name="Freeform 1613"/>
            <p:cNvSpPr>
              <a:spLocks/>
            </p:cNvSpPr>
            <p:nvPr userDrawn="1"/>
          </p:nvSpPr>
          <p:spPr bwMode="auto">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9"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6" name="Freeform 1614"/>
            <p:cNvSpPr>
              <a:spLocks/>
            </p:cNvSpPr>
            <p:nvPr userDrawn="1"/>
          </p:nvSpPr>
          <p:spPr bwMode="auto">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7" name="Freeform 1615"/>
            <p:cNvSpPr>
              <a:spLocks/>
            </p:cNvSpPr>
            <p:nvPr userDrawn="1"/>
          </p:nvSpPr>
          <p:spPr bwMode="auto">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8" name="Freeform 1616"/>
            <p:cNvSpPr>
              <a:spLocks/>
            </p:cNvSpPr>
            <p:nvPr userDrawn="1"/>
          </p:nvSpPr>
          <p:spPr bwMode="auto">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9" name="Freeform 1617"/>
            <p:cNvSpPr>
              <a:spLocks/>
            </p:cNvSpPr>
            <p:nvPr userDrawn="1"/>
          </p:nvSpPr>
          <p:spPr bwMode="auto">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0" name="Freeform 1618"/>
            <p:cNvSpPr>
              <a:spLocks/>
            </p:cNvSpPr>
            <p:nvPr userDrawn="1"/>
          </p:nvSpPr>
          <p:spPr bwMode="auto">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1" name="Freeform 1619"/>
            <p:cNvSpPr>
              <a:spLocks/>
            </p:cNvSpPr>
            <p:nvPr userDrawn="1"/>
          </p:nvSpPr>
          <p:spPr bwMode="auto">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2" name="Freeform 1620"/>
            <p:cNvSpPr>
              <a:spLocks/>
            </p:cNvSpPr>
            <p:nvPr userDrawn="1"/>
          </p:nvSpPr>
          <p:spPr bwMode="auto">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3" name="Freeform 1621"/>
            <p:cNvSpPr>
              <a:spLocks/>
            </p:cNvSpPr>
            <p:nvPr userDrawn="1"/>
          </p:nvSpPr>
          <p:spPr bwMode="auto">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4" name="Freeform 1622"/>
            <p:cNvSpPr>
              <a:spLocks/>
            </p:cNvSpPr>
            <p:nvPr userDrawn="1"/>
          </p:nvSpPr>
          <p:spPr bwMode="auto">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3">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5" name="Freeform 1623"/>
            <p:cNvSpPr>
              <a:spLocks/>
            </p:cNvSpPr>
            <p:nvPr userDrawn="1"/>
          </p:nvSpPr>
          <p:spPr bwMode="auto">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1">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6" name="Freeform 1624"/>
            <p:cNvSpPr>
              <a:spLocks/>
            </p:cNvSpPr>
            <p:nvPr userDrawn="1"/>
          </p:nvSpPr>
          <p:spPr bwMode="auto">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7" name="Freeform 1625"/>
            <p:cNvSpPr>
              <a:spLocks/>
            </p:cNvSpPr>
            <p:nvPr userDrawn="1"/>
          </p:nvSpPr>
          <p:spPr bwMode="auto">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8" name="Freeform 1626"/>
            <p:cNvSpPr>
              <a:spLocks/>
            </p:cNvSpPr>
            <p:nvPr userDrawn="1"/>
          </p:nvSpPr>
          <p:spPr bwMode="auto">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9" name="Freeform 1627"/>
            <p:cNvSpPr>
              <a:spLocks/>
            </p:cNvSpPr>
            <p:nvPr userDrawn="1"/>
          </p:nvSpPr>
          <p:spPr bwMode="auto">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0" name="Freeform 1628"/>
            <p:cNvSpPr>
              <a:spLocks/>
            </p:cNvSpPr>
            <p:nvPr userDrawn="1"/>
          </p:nvSpPr>
          <p:spPr bwMode="auto">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1" name="Freeform 1629"/>
            <p:cNvSpPr>
              <a:spLocks/>
            </p:cNvSpPr>
            <p:nvPr userDrawn="1"/>
          </p:nvSpPr>
          <p:spPr bwMode="auto">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2" name="Freeform 1630"/>
            <p:cNvSpPr>
              <a:spLocks/>
            </p:cNvSpPr>
            <p:nvPr userDrawn="1"/>
          </p:nvSpPr>
          <p:spPr bwMode="auto">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3" name="Freeform 1631"/>
            <p:cNvSpPr>
              <a:spLocks/>
            </p:cNvSpPr>
            <p:nvPr userDrawn="1"/>
          </p:nvSpPr>
          <p:spPr bwMode="auto">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4" name="Freeform 1632"/>
            <p:cNvSpPr>
              <a:spLocks/>
            </p:cNvSpPr>
            <p:nvPr userDrawn="1"/>
          </p:nvSpPr>
          <p:spPr bwMode="auto">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5" name="Freeform 1633"/>
            <p:cNvSpPr>
              <a:spLocks/>
            </p:cNvSpPr>
            <p:nvPr userDrawn="1"/>
          </p:nvSpPr>
          <p:spPr bwMode="auto">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6" name="Freeform 1634"/>
            <p:cNvSpPr>
              <a:spLocks/>
            </p:cNvSpPr>
            <p:nvPr userDrawn="1"/>
          </p:nvSpPr>
          <p:spPr bwMode="auto">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7" name="Freeform 1635"/>
            <p:cNvSpPr>
              <a:spLocks/>
            </p:cNvSpPr>
            <p:nvPr userDrawn="1"/>
          </p:nvSpPr>
          <p:spPr bwMode="auto">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8" name="Freeform 1636"/>
            <p:cNvSpPr>
              <a:spLocks/>
            </p:cNvSpPr>
            <p:nvPr userDrawn="1"/>
          </p:nvSpPr>
          <p:spPr bwMode="auto">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9" name="Freeform 1637"/>
            <p:cNvSpPr>
              <a:spLocks/>
            </p:cNvSpPr>
            <p:nvPr userDrawn="1"/>
          </p:nvSpPr>
          <p:spPr bwMode="auto">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0" name="Freeform 1638"/>
            <p:cNvSpPr>
              <a:spLocks/>
            </p:cNvSpPr>
            <p:nvPr userDrawn="1"/>
          </p:nvSpPr>
          <p:spPr bwMode="auto">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1" name="Freeform 1639"/>
            <p:cNvSpPr>
              <a:spLocks/>
            </p:cNvSpPr>
            <p:nvPr userDrawn="1"/>
          </p:nvSpPr>
          <p:spPr bwMode="auto">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2" name="Freeform 1640"/>
            <p:cNvSpPr>
              <a:spLocks/>
            </p:cNvSpPr>
            <p:nvPr userDrawn="1"/>
          </p:nvSpPr>
          <p:spPr bwMode="auto">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3" name="Freeform 1641"/>
            <p:cNvSpPr>
              <a:spLocks/>
            </p:cNvSpPr>
            <p:nvPr userDrawn="1"/>
          </p:nvSpPr>
          <p:spPr bwMode="auto">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4" name="Freeform 1642"/>
            <p:cNvSpPr>
              <a:spLocks/>
            </p:cNvSpPr>
            <p:nvPr userDrawn="1"/>
          </p:nvSpPr>
          <p:spPr bwMode="auto">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3">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5" name="Freeform 1643"/>
            <p:cNvSpPr>
              <a:spLocks/>
            </p:cNvSpPr>
            <p:nvPr userDrawn="1"/>
          </p:nvSpPr>
          <p:spPr bwMode="auto">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6" name="Freeform 1644"/>
            <p:cNvSpPr>
              <a:spLocks/>
            </p:cNvSpPr>
            <p:nvPr userDrawn="1"/>
          </p:nvSpPr>
          <p:spPr bwMode="auto">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7" name="Freeform 1645"/>
            <p:cNvSpPr>
              <a:spLocks/>
            </p:cNvSpPr>
            <p:nvPr userDrawn="1"/>
          </p:nvSpPr>
          <p:spPr bwMode="auto">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8" name="Freeform 1646"/>
            <p:cNvSpPr>
              <a:spLocks/>
            </p:cNvSpPr>
            <p:nvPr userDrawn="1"/>
          </p:nvSpPr>
          <p:spPr bwMode="auto">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9" name="Freeform 1647"/>
            <p:cNvSpPr>
              <a:spLocks/>
            </p:cNvSpPr>
            <p:nvPr userDrawn="1"/>
          </p:nvSpPr>
          <p:spPr bwMode="auto">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0" name="Freeform 1648"/>
            <p:cNvSpPr>
              <a:spLocks/>
            </p:cNvSpPr>
            <p:nvPr userDrawn="1"/>
          </p:nvSpPr>
          <p:spPr bwMode="auto">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1" name="Freeform 1649"/>
            <p:cNvSpPr>
              <a:spLocks/>
            </p:cNvSpPr>
            <p:nvPr userDrawn="1"/>
          </p:nvSpPr>
          <p:spPr bwMode="auto">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2" name="Freeform 1650"/>
            <p:cNvSpPr>
              <a:spLocks/>
            </p:cNvSpPr>
            <p:nvPr userDrawn="1"/>
          </p:nvSpPr>
          <p:spPr bwMode="auto">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9"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3" name="Freeform 1651"/>
            <p:cNvSpPr>
              <a:spLocks/>
            </p:cNvSpPr>
            <p:nvPr userDrawn="1"/>
          </p:nvSpPr>
          <p:spPr bwMode="auto">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4" name="Freeform 1652"/>
            <p:cNvSpPr>
              <a:spLocks/>
            </p:cNvSpPr>
            <p:nvPr userDrawn="1"/>
          </p:nvSpPr>
          <p:spPr bwMode="auto">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5" name="Freeform 1653"/>
            <p:cNvSpPr>
              <a:spLocks/>
            </p:cNvSpPr>
            <p:nvPr userDrawn="1"/>
          </p:nvSpPr>
          <p:spPr bwMode="auto">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6" name="Freeform 1654"/>
            <p:cNvSpPr>
              <a:spLocks/>
            </p:cNvSpPr>
            <p:nvPr userDrawn="1"/>
          </p:nvSpPr>
          <p:spPr bwMode="auto">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7" name="Freeform 1655"/>
            <p:cNvSpPr>
              <a:spLocks/>
            </p:cNvSpPr>
            <p:nvPr userDrawn="1"/>
          </p:nvSpPr>
          <p:spPr bwMode="auto">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9"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8" name="Freeform 1656"/>
            <p:cNvSpPr>
              <a:spLocks/>
            </p:cNvSpPr>
            <p:nvPr userDrawn="1"/>
          </p:nvSpPr>
          <p:spPr bwMode="auto">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9" name="Freeform 1657"/>
            <p:cNvSpPr>
              <a:spLocks/>
            </p:cNvSpPr>
            <p:nvPr userDrawn="1"/>
          </p:nvSpPr>
          <p:spPr bwMode="auto">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0" name="Freeform 1658"/>
            <p:cNvSpPr>
              <a:spLocks/>
            </p:cNvSpPr>
            <p:nvPr userDrawn="1"/>
          </p:nvSpPr>
          <p:spPr bwMode="auto">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1" name="Freeform 1659"/>
            <p:cNvSpPr>
              <a:spLocks/>
            </p:cNvSpPr>
            <p:nvPr userDrawn="1"/>
          </p:nvSpPr>
          <p:spPr bwMode="auto">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2" name="Freeform 1660"/>
            <p:cNvSpPr>
              <a:spLocks/>
            </p:cNvSpPr>
            <p:nvPr userDrawn="1"/>
          </p:nvSpPr>
          <p:spPr bwMode="auto">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3" name="Freeform 1661"/>
            <p:cNvSpPr>
              <a:spLocks/>
            </p:cNvSpPr>
            <p:nvPr userDrawn="1"/>
          </p:nvSpPr>
          <p:spPr bwMode="auto">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4" name="Freeform 1662"/>
            <p:cNvSpPr>
              <a:spLocks/>
            </p:cNvSpPr>
            <p:nvPr userDrawn="1"/>
          </p:nvSpPr>
          <p:spPr bwMode="auto">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5" name="Freeform 1663"/>
            <p:cNvSpPr>
              <a:spLocks/>
            </p:cNvSpPr>
            <p:nvPr userDrawn="1"/>
          </p:nvSpPr>
          <p:spPr bwMode="auto">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6" name="Freeform 1664"/>
            <p:cNvSpPr>
              <a:spLocks/>
            </p:cNvSpPr>
            <p:nvPr userDrawn="1"/>
          </p:nvSpPr>
          <p:spPr bwMode="auto">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7" name="Freeform 1665"/>
            <p:cNvSpPr>
              <a:spLocks/>
            </p:cNvSpPr>
            <p:nvPr userDrawn="1"/>
          </p:nvSpPr>
          <p:spPr bwMode="auto">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8" name="Freeform 1666"/>
            <p:cNvSpPr>
              <a:spLocks/>
            </p:cNvSpPr>
            <p:nvPr userDrawn="1"/>
          </p:nvSpPr>
          <p:spPr bwMode="auto">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9" name="Freeform 1667"/>
            <p:cNvSpPr>
              <a:spLocks/>
            </p:cNvSpPr>
            <p:nvPr userDrawn="1"/>
          </p:nvSpPr>
          <p:spPr bwMode="auto">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0" name="Freeform 1668"/>
            <p:cNvSpPr>
              <a:spLocks/>
            </p:cNvSpPr>
            <p:nvPr userDrawn="1"/>
          </p:nvSpPr>
          <p:spPr bwMode="auto">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1" name="Freeform 1669"/>
            <p:cNvSpPr>
              <a:spLocks/>
            </p:cNvSpPr>
            <p:nvPr userDrawn="1"/>
          </p:nvSpPr>
          <p:spPr bwMode="auto">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2" name="Freeform 1670"/>
            <p:cNvSpPr>
              <a:spLocks/>
            </p:cNvSpPr>
            <p:nvPr userDrawn="1"/>
          </p:nvSpPr>
          <p:spPr bwMode="auto">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3" name="Freeform 1671"/>
            <p:cNvSpPr>
              <a:spLocks/>
            </p:cNvSpPr>
            <p:nvPr userDrawn="1"/>
          </p:nvSpPr>
          <p:spPr bwMode="auto">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4" name="Freeform 1672"/>
            <p:cNvSpPr>
              <a:spLocks/>
            </p:cNvSpPr>
            <p:nvPr userDrawn="1"/>
          </p:nvSpPr>
          <p:spPr bwMode="auto">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5" name="Freeform 1673"/>
            <p:cNvSpPr>
              <a:spLocks/>
            </p:cNvSpPr>
            <p:nvPr userDrawn="1"/>
          </p:nvSpPr>
          <p:spPr bwMode="auto">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6" name="Freeform 1674"/>
            <p:cNvSpPr>
              <a:spLocks/>
            </p:cNvSpPr>
            <p:nvPr userDrawn="1"/>
          </p:nvSpPr>
          <p:spPr bwMode="auto">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7" name="Freeform 1675"/>
            <p:cNvSpPr>
              <a:spLocks/>
            </p:cNvSpPr>
            <p:nvPr userDrawn="1"/>
          </p:nvSpPr>
          <p:spPr bwMode="auto">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8" name="Freeform 1676"/>
            <p:cNvSpPr>
              <a:spLocks/>
            </p:cNvSpPr>
            <p:nvPr userDrawn="1"/>
          </p:nvSpPr>
          <p:spPr bwMode="auto">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9" name="Freeform 1677"/>
            <p:cNvSpPr>
              <a:spLocks/>
            </p:cNvSpPr>
            <p:nvPr userDrawn="1"/>
          </p:nvSpPr>
          <p:spPr bwMode="auto">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0" name="Freeform 1678"/>
            <p:cNvSpPr>
              <a:spLocks/>
            </p:cNvSpPr>
            <p:nvPr userDrawn="1"/>
          </p:nvSpPr>
          <p:spPr bwMode="auto">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1" name="Freeform 1679"/>
            <p:cNvSpPr>
              <a:spLocks/>
            </p:cNvSpPr>
            <p:nvPr userDrawn="1"/>
          </p:nvSpPr>
          <p:spPr bwMode="auto">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2" name="Freeform 1680"/>
            <p:cNvSpPr>
              <a:spLocks/>
            </p:cNvSpPr>
            <p:nvPr userDrawn="1"/>
          </p:nvSpPr>
          <p:spPr bwMode="auto">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3" name="Freeform 1681"/>
            <p:cNvSpPr>
              <a:spLocks/>
            </p:cNvSpPr>
            <p:nvPr userDrawn="1"/>
          </p:nvSpPr>
          <p:spPr bwMode="auto">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4" name="Freeform 1682"/>
            <p:cNvSpPr>
              <a:spLocks/>
            </p:cNvSpPr>
            <p:nvPr userDrawn="1"/>
          </p:nvSpPr>
          <p:spPr bwMode="auto">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5" name="Freeform 1683"/>
            <p:cNvSpPr>
              <a:spLocks/>
            </p:cNvSpPr>
            <p:nvPr userDrawn="1"/>
          </p:nvSpPr>
          <p:spPr bwMode="auto">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6" name="Freeform 1684"/>
            <p:cNvSpPr>
              <a:spLocks noEditPoints="1"/>
            </p:cNvSpPr>
            <p:nvPr userDrawn="1"/>
          </p:nvSpPr>
          <p:spPr bwMode="auto">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7" name="Freeform 1685"/>
            <p:cNvSpPr>
              <a:spLocks noEditPoints="1"/>
            </p:cNvSpPr>
            <p:nvPr userDrawn="1"/>
          </p:nvSpPr>
          <p:spPr bwMode="auto">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8" name="Freeform 1686"/>
            <p:cNvSpPr>
              <a:spLocks/>
            </p:cNvSpPr>
            <p:nvPr userDrawn="1"/>
          </p:nvSpPr>
          <p:spPr bwMode="auto">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9" name="Freeform 1687"/>
            <p:cNvSpPr>
              <a:spLocks noEditPoints="1"/>
            </p:cNvSpPr>
            <p:nvPr userDrawn="1"/>
          </p:nvSpPr>
          <p:spPr bwMode="auto">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0" name="Freeform 1688"/>
            <p:cNvSpPr>
              <a:spLocks noEditPoints="1"/>
            </p:cNvSpPr>
            <p:nvPr userDrawn="1"/>
          </p:nvSpPr>
          <p:spPr bwMode="auto">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1" name="Freeform 1689"/>
            <p:cNvSpPr>
              <a:spLocks/>
            </p:cNvSpPr>
            <p:nvPr userDrawn="1"/>
          </p:nvSpPr>
          <p:spPr bwMode="auto">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2" name="Freeform 1690"/>
            <p:cNvSpPr>
              <a:spLocks noEditPoints="1"/>
            </p:cNvSpPr>
            <p:nvPr userDrawn="1"/>
          </p:nvSpPr>
          <p:spPr bwMode="auto">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3" name="Freeform 1691"/>
            <p:cNvSpPr>
              <a:spLocks/>
            </p:cNvSpPr>
            <p:nvPr userDrawn="1"/>
          </p:nvSpPr>
          <p:spPr bwMode="auto">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4" name="Freeform 1692"/>
            <p:cNvSpPr>
              <a:spLocks/>
            </p:cNvSpPr>
            <p:nvPr userDrawn="1"/>
          </p:nvSpPr>
          <p:spPr bwMode="auto">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5" name="Freeform 1693"/>
            <p:cNvSpPr>
              <a:spLocks/>
            </p:cNvSpPr>
            <p:nvPr userDrawn="1"/>
          </p:nvSpPr>
          <p:spPr bwMode="auto">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6" name="Freeform 1694"/>
            <p:cNvSpPr>
              <a:spLocks/>
            </p:cNvSpPr>
            <p:nvPr userDrawn="1"/>
          </p:nvSpPr>
          <p:spPr bwMode="auto">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7" name="Freeform 1695"/>
            <p:cNvSpPr>
              <a:spLocks/>
            </p:cNvSpPr>
            <p:nvPr userDrawn="1"/>
          </p:nvSpPr>
          <p:spPr bwMode="auto">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8" name="Freeform 1696"/>
            <p:cNvSpPr>
              <a:spLocks/>
            </p:cNvSpPr>
            <p:nvPr userDrawn="1"/>
          </p:nvSpPr>
          <p:spPr bwMode="auto">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9" name="Freeform 1697"/>
            <p:cNvSpPr>
              <a:spLocks/>
            </p:cNvSpPr>
            <p:nvPr userDrawn="1"/>
          </p:nvSpPr>
          <p:spPr bwMode="auto">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0" name="Freeform 1698"/>
            <p:cNvSpPr>
              <a:spLocks/>
            </p:cNvSpPr>
            <p:nvPr userDrawn="1"/>
          </p:nvSpPr>
          <p:spPr bwMode="auto">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1" name="Freeform 1699"/>
            <p:cNvSpPr>
              <a:spLocks/>
            </p:cNvSpPr>
            <p:nvPr userDrawn="1"/>
          </p:nvSpPr>
          <p:spPr bwMode="auto">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2" name="Freeform 1700"/>
            <p:cNvSpPr>
              <a:spLocks/>
            </p:cNvSpPr>
            <p:nvPr userDrawn="1"/>
          </p:nvSpPr>
          <p:spPr bwMode="auto">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3" name="Freeform 1701"/>
            <p:cNvSpPr>
              <a:spLocks/>
            </p:cNvSpPr>
            <p:nvPr userDrawn="1"/>
          </p:nvSpPr>
          <p:spPr bwMode="auto">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4" name="Freeform 1702"/>
            <p:cNvSpPr>
              <a:spLocks/>
            </p:cNvSpPr>
            <p:nvPr userDrawn="1"/>
          </p:nvSpPr>
          <p:spPr bwMode="auto">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5" name="Freeform 1703"/>
            <p:cNvSpPr>
              <a:spLocks/>
            </p:cNvSpPr>
            <p:nvPr userDrawn="1"/>
          </p:nvSpPr>
          <p:spPr bwMode="auto">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6" name="Freeform 1704"/>
            <p:cNvSpPr>
              <a:spLocks/>
            </p:cNvSpPr>
            <p:nvPr userDrawn="1"/>
          </p:nvSpPr>
          <p:spPr bwMode="auto">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7" name="Freeform 1705"/>
            <p:cNvSpPr>
              <a:spLocks/>
            </p:cNvSpPr>
            <p:nvPr userDrawn="1"/>
          </p:nvSpPr>
          <p:spPr bwMode="auto">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8" name="Freeform 1706"/>
            <p:cNvSpPr>
              <a:spLocks/>
            </p:cNvSpPr>
            <p:nvPr userDrawn="1"/>
          </p:nvSpPr>
          <p:spPr bwMode="auto">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9" name="Freeform 1707"/>
            <p:cNvSpPr>
              <a:spLocks/>
            </p:cNvSpPr>
            <p:nvPr userDrawn="1"/>
          </p:nvSpPr>
          <p:spPr bwMode="auto">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0" name="Rectangle 1708"/>
            <p:cNvSpPr>
              <a:spLocks noChangeArrowheads="1"/>
            </p:cNvSpPr>
            <p:nvPr userDrawn="1"/>
          </p:nvSpPr>
          <p:spPr bwMode="auto">
            <a:xfrm>
              <a:off x="364"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1" name="Freeform 1709"/>
            <p:cNvSpPr>
              <a:spLocks/>
            </p:cNvSpPr>
            <p:nvPr userDrawn="1"/>
          </p:nvSpPr>
          <p:spPr bwMode="auto">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2" name="Freeform 1710"/>
            <p:cNvSpPr>
              <a:spLocks/>
            </p:cNvSpPr>
            <p:nvPr userDrawn="1"/>
          </p:nvSpPr>
          <p:spPr bwMode="auto">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3" name="Freeform 1711"/>
            <p:cNvSpPr>
              <a:spLocks/>
            </p:cNvSpPr>
            <p:nvPr userDrawn="1"/>
          </p:nvSpPr>
          <p:spPr bwMode="auto">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4" name="Freeform 1712"/>
            <p:cNvSpPr>
              <a:spLocks/>
            </p:cNvSpPr>
            <p:nvPr userDrawn="1"/>
          </p:nvSpPr>
          <p:spPr bwMode="auto">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5" name="Freeform 1713"/>
            <p:cNvSpPr>
              <a:spLocks/>
            </p:cNvSpPr>
            <p:nvPr userDrawn="1"/>
          </p:nvSpPr>
          <p:spPr bwMode="auto">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6" name="Freeform 1714"/>
            <p:cNvSpPr>
              <a:spLocks/>
            </p:cNvSpPr>
            <p:nvPr userDrawn="1"/>
          </p:nvSpPr>
          <p:spPr bwMode="auto">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7" name="Freeform 1715"/>
            <p:cNvSpPr>
              <a:spLocks/>
            </p:cNvSpPr>
            <p:nvPr userDrawn="1"/>
          </p:nvSpPr>
          <p:spPr bwMode="auto">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8" name="Freeform 1716"/>
            <p:cNvSpPr>
              <a:spLocks/>
            </p:cNvSpPr>
            <p:nvPr userDrawn="1"/>
          </p:nvSpPr>
          <p:spPr bwMode="auto">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9" name="Freeform 1717"/>
            <p:cNvSpPr>
              <a:spLocks/>
            </p:cNvSpPr>
            <p:nvPr userDrawn="1"/>
          </p:nvSpPr>
          <p:spPr bwMode="auto">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0" name="Freeform 1718"/>
            <p:cNvSpPr>
              <a:spLocks/>
            </p:cNvSpPr>
            <p:nvPr userDrawn="1"/>
          </p:nvSpPr>
          <p:spPr bwMode="auto">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1" name="Freeform 1719"/>
            <p:cNvSpPr>
              <a:spLocks/>
            </p:cNvSpPr>
            <p:nvPr userDrawn="1"/>
          </p:nvSpPr>
          <p:spPr bwMode="auto">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2" name="Freeform 1720"/>
            <p:cNvSpPr>
              <a:spLocks/>
            </p:cNvSpPr>
            <p:nvPr userDrawn="1"/>
          </p:nvSpPr>
          <p:spPr bwMode="auto">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3" name="Freeform 1721"/>
            <p:cNvSpPr>
              <a:spLocks/>
            </p:cNvSpPr>
            <p:nvPr userDrawn="1"/>
          </p:nvSpPr>
          <p:spPr bwMode="auto">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4" name="Freeform 1722"/>
            <p:cNvSpPr>
              <a:spLocks/>
            </p:cNvSpPr>
            <p:nvPr userDrawn="1"/>
          </p:nvSpPr>
          <p:spPr bwMode="auto">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5" name="Freeform 1723"/>
            <p:cNvSpPr>
              <a:spLocks/>
            </p:cNvSpPr>
            <p:nvPr userDrawn="1"/>
          </p:nvSpPr>
          <p:spPr bwMode="auto">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6" name="Freeform 1724"/>
            <p:cNvSpPr>
              <a:spLocks/>
            </p:cNvSpPr>
            <p:nvPr userDrawn="1"/>
          </p:nvSpPr>
          <p:spPr bwMode="auto">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7" name="Freeform 1725"/>
            <p:cNvSpPr>
              <a:spLocks/>
            </p:cNvSpPr>
            <p:nvPr userDrawn="1"/>
          </p:nvSpPr>
          <p:spPr bwMode="auto">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8" name="Freeform 1726"/>
            <p:cNvSpPr>
              <a:spLocks/>
            </p:cNvSpPr>
            <p:nvPr userDrawn="1"/>
          </p:nvSpPr>
          <p:spPr bwMode="auto">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9" name="Freeform 1727"/>
            <p:cNvSpPr>
              <a:spLocks/>
            </p:cNvSpPr>
            <p:nvPr userDrawn="1"/>
          </p:nvSpPr>
          <p:spPr bwMode="auto">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0" name="Freeform 1728"/>
            <p:cNvSpPr>
              <a:spLocks/>
            </p:cNvSpPr>
            <p:nvPr userDrawn="1"/>
          </p:nvSpPr>
          <p:spPr bwMode="auto">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1" name="Freeform 1729"/>
            <p:cNvSpPr>
              <a:spLocks/>
            </p:cNvSpPr>
            <p:nvPr userDrawn="1"/>
          </p:nvSpPr>
          <p:spPr bwMode="auto">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2" name="Rectangle 1730"/>
            <p:cNvSpPr>
              <a:spLocks noChangeArrowheads="1"/>
            </p:cNvSpPr>
            <p:nvPr userDrawn="1"/>
          </p:nvSpPr>
          <p:spPr bwMode="auto">
            <a:xfrm>
              <a:off x="36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3" name="Freeform 1731"/>
            <p:cNvSpPr>
              <a:spLocks/>
            </p:cNvSpPr>
            <p:nvPr userDrawn="1"/>
          </p:nvSpPr>
          <p:spPr bwMode="auto">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4" name="Freeform 1732"/>
            <p:cNvSpPr>
              <a:spLocks/>
            </p:cNvSpPr>
            <p:nvPr userDrawn="1"/>
          </p:nvSpPr>
          <p:spPr bwMode="auto">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5" name="Freeform 1733"/>
            <p:cNvSpPr>
              <a:spLocks/>
            </p:cNvSpPr>
            <p:nvPr userDrawn="1"/>
          </p:nvSpPr>
          <p:spPr bwMode="auto">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6" name="Freeform 1734"/>
            <p:cNvSpPr>
              <a:spLocks/>
            </p:cNvSpPr>
            <p:nvPr userDrawn="1"/>
          </p:nvSpPr>
          <p:spPr bwMode="auto">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7" name="Freeform 1735"/>
            <p:cNvSpPr>
              <a:spLocks/>
            </p:cNvSpPr>
            <p:nvPr userDrawn="1"/>
          </p:nvSpPr>
          <p:spPr bwMode="auto">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8" name="Freeform 1736"/>
            <p:cNvSpPr>
              <a:spLocks/>
            </p:cNvSpPr>
            <p:nvPr userDrawn="1"/>
          </p:nvSpPr>
          <p:spPr bwMode="auto">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9" name="Freeform 1737"/>
            <p:cNvSpPr>
              <a:spLocks/>
            </p:cNvSpPr>
            <p:nvPr userDrawn="1"/>
          </p:nvSpPr>
          <p:spPr bwMode="auto">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0" name="Freeform 1738"/>
            <p:cNvSpPr>
              <a:spLocks/>
            </p:cNvSpPr>
            <p:nvPr userDrawn="1"/>
          </p:nvSpPr>
          <p:spPr bwMode="auto">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1" name="Freeform 1739"/>
            <p:cNvSpPr>
              <a:spLocks/>
            </p:cNvSpPr>
            <p:nvPr userDrawn="1"/>
          </p:nvSpPr>
          <p:spPr bwMode="auto">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2" name="Freeform 1740"/>
            <p:cNvSpPr>
              <a:spLocks/>
            </p:cNvSpPr>
            <p:nvPr userDrawn="1"/>
          </p:nvSpPr>
          <p:spPr bwMode="auto">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3" name="Freeform 1741"/>
            <p:cNvSpPr>
              <a:spLocks/>
            </p:cNvSpPr>
            <p:nvPr userDrawn="1"/>
          </p:nvSpPr>
          <p:spPr bwMode="auto">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4" name="Freeform 1742"/>
            <p:cNvSpPr>
              <a:spLocks/>
            </p:cNvSpPr>
            <p:nvPr userDrawn="1"/>
          </p:nvSpPr>
          <p:spPr bwMode="auto">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5" name="Freeform 1743"/>
            <p:cNvSpPr>
              <a:spLocks/>
            </p:cNvSpPr>
            <p:nvPr userDrawn="1"/>
          </p:nvSpPr>
          <p:spPr bwMode="auto">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6" name="Freeform 1744"/>
            <p:cNvSpPr>
              <a:spLocks/>
            </p:cNvSpPr>
            <p:nvPr userDrawn="1"/>
          </p:nvSpPr>
          <p:spPr bwMode="auto">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7" name="Freeform 1745"/>
            <p:cNvSpPr>
              <a:spLocks/>
            </p:cNvSpPr>
            <p:nvPr userDrawn="1"/>
          </p:nvSpPr>
          <p:spPr bwMode="auto">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8" name="Freeform 1746"/>
            <p:cNvSpPr>
              <a:spLocks/>
            </p:cNvSpPr>
            <p:nvPr userDrawn="1"/>
          </p:nvSpPr>
          <p:spPr bwMode="auto">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9" name="Freeform 1747"/>
            <p:cNvSpPr>
              <a:spLocks/>
            </p:cNvSpPr>
            <p:nvPr userDrawn="1"/>
          </p:nvSpPr>
          <p:spPr bwMode="auto">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0" name="Freeform 1748"/>
            <p:cNvSpPr>
              <a:spLocks/>
            </p:cNvSpPr>
            <p:nvPr userDrawn="1"/>
          </p:nvSpPr>
          <p:spPr bwMode="auto">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1" name="Freeform 1749"/>
            <p:cNvSpPr>
              <a:spLocks/>
            </p:cNvSpPr>
            <p:nvPr userDrawn="1"/>
          </p:nvSpPr>
          <p:spPr bwMode="auto">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2" name="Freeform 1750"/>
            <p:cNvSpPr>
              <a:spLocks/>
            </p:cNvSpPr>
            <p:nvPr userDrawn="1"/>
          </p:nvSpPr>
          <p:spPr bwMode="auto">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3" name="Freeform 1751"/>
            <p:cNvSpPr>
              <a:spLocks/>
            </p:cNvSpPr>
            <p:nvPr userDrawn="1"/>
          </p:nvSpPr>
          <p:spPr bwMode="auto">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4" name="Freeform 1752"/>
            <p:cNvSpPr>
              <a:spLocks/>
            </p:cNvSpPr>
            <p:nvPr userDrawn="1"/>
          </p:nvSpPr>
          <p:spPr bwMode="auto">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5" name="Freeform 1753"/>
            <p:cNvSpPr>
              <a:spLocks/>
            </p:cNvSpPr>
            <p:nvPr userDrawn="1"/>
          </p:nvSpPr>
          <p:spPr bwMode="auto">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6" name="Freeform 1754"/>
            <p:cNvSpPr>
              <a:spLocks/>
            </p:cNvSpPr>
            <p:nvPr userDrawn="1"/>
          </p:nvSpPr>
          <p:spPr bwMode="auto">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7" name="Freeform 1755"/>
            <p:cNvSpPr>
              <a:spLocks/>
            </p:cNvSpPr>
            <p:nvPr userDrawn="1"/>
          </p:nvSpPr>
          <p:spPr bwMode="auto">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8" name="Freeform 1756"/>
            <p:cNvSpPr>
              <a:spLocks/>
            </p:cNvSpPr>
            <p:nvPr userDrawn="1"/>
          </p:nvSpPr>
          <p:spPr bwMode="auto">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9" name="Freeform 1757"/>
            <p:cNvSpPr>
              <a:spLocks/>
            </p:cNvSpPr>
            <p:nvPr userDrawn="1"/>
          </p:nvSpPr>
          <p:spPr bwMode="auto">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0" name="Freeform 1758"/>
            <p:cNvSpPr>
              <a:spLocks/>
            </p:cNvSpPr>
            <p:nvPr userDrawn="1"/>
          </p:nvSpPr>
          <p:spPr bwMode="auto">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1" name="Freeform 1759"/>
            <p:cNvSpPr>
              <a:spLocks/>
            </p:cNvSpPr>
            <p:nvPr userDrawn="1"/>
          </p:nvSpPr>
          <p:spPr bwMode="auto">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2" name="Freeform 1760"/>
            <p:cNvSpPr>
              <a:spLocks/>
            </p:cNvSpPr>
            <p:nvPr userDrawn="1"/>
          </p:nvSpPr>
          <p:spPr bwMode="auto">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3" name="Freeform 1761"/>
            <p:cNvSpPr>
              <a:spLocks/>
            </p:cNvSpPr>
            <p:nvPr userDrawn="1"/>
          </p:nvSpPr>
          <p:spPr bwMode="auto">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4" name="Freeform 1762"/>
            <p:cNvSpPr>
              <a:spLocks/>
            </p:cNvSpPr>
            <p:nvPr userDrawn="1"/>
          </p:nvSpPr>
          <p:spPr bwMode="auto">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5" name="Freeform 1763"/>
            <p:cNvSpPr>
              <a:spLocks/>
            </p:cNvSpPr>
            <p:nvPr userDrawn="1"/>
          </p:nvSpPr>
          <p:spPr bwMode="auto">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6" name="Freeform 1764"/>
            <p:cNvSpPr>
              <a:spLocks/>
            </p:cNvSpPr>
            <p:nvPr userDrawn="1"/>
          </p:nvSpPr>
          <p:spPr bwMode="auto">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7" name="Freeform 1765"/>
            <p:cNvSpPr>
              <a:spLocks/>
            </p:cNvSpPr>
            <p:nvPr userDrawn="1"/>
          </p:nvSpPr>
          <p:spPr bwMode="auto">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8" name="Freeform 1766"/>
            <p:cNvSpPr>
              <a:spLocks/>
            </p:cNvSpPr>
            <p:nvPr userDrawn="1"/>
          </p:nvSpPr>
          <p:spPr bwMode="auto">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9" name="Freeform 1767"/>
            <p:cNvSpPr>
              <a:spLocks/>
            </p:cNvSpPr>
            <p:nvPr userDrawn="1"/>
          </p:nvSpPr>
          <p:spPr bwMode="auto">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0" name="Freeform 1768"/>
            <p:cNvSpPr>
              <a:spLocks/>
            </p:cNvSpPr>
            <p:nvPr userDrawn="1"/>
          </p:nvSpPr>
          <p:spPr bwMode="auto">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1" name="Freeform 1769"/>
            <p:cNvSpPr>
              <a:spLocks/>
            </p:cNvSpPr>
            <p:nvPr userDrawn="1"/>
          </p:nvSpPr>
          <p:spPr bwMode="auto">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2" name="Freeform 1770"/>
            <p:cNvSpPr>
              <a:spLocks/>
            </p:cNvSpPr>
            <p:nvPr userDrawn="1"/>
          </p:nvSpPr>
          <p:spPr bwMode="auto">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3" name="Freeform 1771"/>
            <p:cNvSpPr>
              <a:spLocks/>
            </p:cNvSpPr>
            <p:nvPr userDrawn="1"/>
          </p:nvSpPr>
          <p:spPr bwMode="auto">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4" name="Freeform 1772"/>
            <p:cNvSpPr>
              <a:spLocks/>
            </p:cNvSpPr>
            <p:nvPr userDrawn="1"/>
          </p:nvSpPr>
          <p:spPr bwMode="auto">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5" name="Freeform 1773"/>
            <p:cNvSpPr>
              <a:spLocks/>
            </p:cNvSpPr>
            <p:nvPr userDrawn="1"/>
          </p:nvSpPr>
          <p:spPr bwMode="auto">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6" name="Freeform 1774"/>
            <p:cNvSpPr>
              <a:spLocks/>
            </p:cNvSpPr>
            <p:nvPr userDrawn="1"/>
          </p:nvSpPr>
          <p:spPr bwMode="auto">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7" name="Rectangle 1775"/>
            <p:cNvSpPr>
              <a:spLocks noChangeArrowheads="1"/>
            </p:cNvSpPr>
            <p:nvPr userDrawn="1"/>
          </p:nvSpPr>
          <p:spPr bwMode="auto">
            <a:xfrm>
              <a:off x="383"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8" name="Freeform 1776"/>
            <p:cNvSpPr>
              <a:spLocks/>
            </p:cNvSpPr>
            <p:nvPr userDrawn="1"/>
          </p:nvSpPr>
          <p:spPr bwMode="auto">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9" name="Freeform 1777"/>
            <p:cNvSpPr>
              <a:spLocks/>
            </p:cNvSpPr>
            <p:nvPr userDrawn="1"/>
          </p:nvSpPr>
          <p:spPr bwMode="auto">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0" name="Freeform 1778"/>
            <p:cNvSpPr>
              <a:spLocks/>
            </p:cNvSpPr>
            <p:nvPr userDrawn="1"/>
          </p:nvSpPr>
          <p:spPr bwMode="auto">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1" name="Freeform 1779"/>
            <p:cNvSpPr>
              <a:spLocks/>
            </p:cNvSpPr>
            <p:nvPr userDrawn="1"/>
          </p:nvSpPr>
          <p:spPr bwMode="auto">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2" name="Freeform 1780"/>
            <p:cNvSpPr>
              <a:spLocks/>
            </p:cNvSpPr>
            <p:nvPr userDrawn="1"/>
          </p:nvSpPr>
          <p:spPr bwMode="auto">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3" name="Freeform 1781"/>
            <p:cNvSpPr>
              <a:spLocks/>
            </p:cNvSpPr>
            <p:nvPr userDrawn="1"/>
          </p:nvSpPr>
          <p:spPr bwMode="auto">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4" name="Freeform 1782"/>
            <p:cNvSpPr>
              <a:spLocks/>
            </p:cNvSpPr>
            <p:nvPr userDrawn="1"/>
          </p:nvSpPr>
          <p:spPr bwMode="auto">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5" name="Freeform 1783"/>
            <p:cNvSpPr>
              <a:spLocks/>
            </p:cNvSpPr>
            <p:nvPr userDrawn="1"/>
          </p:nvSpPr>
          <p:spPr bwMode="auto">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6" name="Freeform 1784"/>
            <p:cNvSpPr>
              <a:spLocks/>
            </p:cNvSpPr>
            <p:nvPr userDrawn="1"/>
          </p:nvSpPr>
          <p:spPr bwMode="auto">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7" name="Freeform 1785"/>
            <p:cNvSpPr>
              <a:spLocks/>
            </p:cNvSpPr>
            <p:nvPr userDrawn="1"/>
          </p:nvSpPr>
          <p:spPr bwMode="auto">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sp>
        <p:nvSpPr>
          <p:cNvPr id="987" name="Freeform 1787"/>
          <p:cNvSpPr>
            <a:spLocks/>
          </p:cNvSpPr>
          <p:nvPr userDrawn="1"/>
        </p:nvSpPr>
        <p:spPr bwMode="auto">
          <a:xfrm>
            <a:off x="608013" y="333375"/>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88" name="Freeform 1788"/>
          <p:cNvSpPr>
            <a:spLocks/>
          </p:cNvSpPr>
          <p:nvPr userDrawn="1"/>
        </p:nvSpPr>
        <p:spPr bwMode="auto">
          <a:xfrm>
            <a:off x="596901" y="314325"/>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89" name="Freeform 1789"/>
          <p:cNvSpPr>
            <a:spLocks/>
          </p:cNvSpPr>
          <p:nvPr userDrawn="1"/>
        </p:nvSpPr>
        <p:spPr bwMode="auto">
          <a:xfrm>
            <a:off x="603251" y="319088"/>
            <a:ext cx="3175" cy="4763"/>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0" name="Freeform 1790"/>
          <p:cNvSpPr>
            <a:spLocks/>
          </p:cNvSpPr>
          <p:nvPr userDrawn="1"/>
        </p:nvSpPr>
        <p:spPr bwMode="auto">
          <a:xfrm>
            <a:off x="606426"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1" name="Freeform 1791"/>
          <p:cNvSpPr>
            <a:spLocks/>
          </p:cNvSpPr>
          <p:nvPr userDrawn="1"/>
        </p:nvSpPr>
        <p:spPr bwMode="auto">
          <a:xfrm>
            <a:off x="604838" y="320675"/>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2" name="Freeform 1792"/>
          <p:cNvSpPr>
            <a:spLocks/>
          </p:cNvSpPr>
          <p:nvPr userDrawn="1"/>
        </p:nvSpPr>
        <p:spPr bwMode="auto">
          <a:xfrm>
            <a:off x="603251" y="323850"/>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3" name="Freeform 1793"/>
          <p:cNvSpPr>
            <a:spLocks/>
          </p:cNvSpPr>
          <p:nvPr userDrawn="1"/>
        </p:nvSpPr>
        <p:spPr bwMode="auto">
          <a:xfrm>
            <a:off x="600076" y="327025"/>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4" name="Freeform 1794"/>
          <p:cNvSpPr>
            <a:spLocks/>
          </p:cNvSpPr>
          <p:nvPr userDrawn="1"/>
        </p:nvSpPr>
        <p:spPr bwMode="auto">
          <a:xfrm>
            <a:off x="609601"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5" name="Freeform 1795"/>
          <p:cNvSpPr>
            <a:spLocks/>
          </p:cNvSpPr>
          <p:nvPr userDrawn="1"/>
        </p:nvSpPr>
        <p:spPr bwMode="auto">
          <a:xfrm>
            <a:off x="606426" y="323850"/>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6" name="Freeform 1796"/>
          <p:cNvSpPr>
            <a:spLocks/>
          </p:cNvSpPr>
          <p:nvPr userDrawn="1"/>
        </p:nvSpPr>
        <p:spPr bwMode="auto">
          <a:xfrm>
            <a:off x="604838" y="327025"/>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7" name="Freeform 1797"/>
          <p:cNvSpPr>
            <a:spLocks/>
          </p:cNvSpPr>
          <p:nvPr userDrawn="1"/>
        </p:nvSpPr>
        <p:spPr bwMode="auto">
          <a:xfrm>
            <a:off x="603251" y="328613"/>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8" name="Rectangle 1798"/>
          <p:cNvSpPr>
            <a:spLocks noChangeArrowheads="1"/>
          </p:cNvSpPr>
          <p:nvPr userDrawn="1"/>
        </p:nvSpPr>
        <p:spPr bwMode="auto">
          <a:xfrm>
            <a:off x="606426" y="331788"/>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9" name="Freeform 1799"/>
          <p:cNvSpPr>
            <a:spLocks/>
          </p:cNvSpPr>
          <p:nvPr userDrawn="1"/>
        </p:nvSpPr>
        <p:spPr bwMode="auto">
          <a:xfrm>
            <a:off x="600076" y="331788"/>
            <a:ext cx="3175" cy="1588"/>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0" name="Freeform 1800"/>
          <p:cNvSpPr>
            <a:spLocks/>
          </p:cNvSpPr>
          <p:nvPr userDrawn="1"/>
        </p:nvSpPr>
        <p:spPr bwMode="auto">
          <a:xfrm>
            <a:off x="603251"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1" name="Freeform 1801"/>
          <p:cNvSpPr>
            <a:spLocks/>
          </p:cNvSpPr>
          <p:nvPr userDrawn="1"/>
        </p:nvSpPr>
        <p:spPr bwMode="auto">
          <a:xfrm>
            <a:off x="603251"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2" name="Freeform 1802"/>
          <p:cNvSpPr>
            <a:spLocks/>
          </p:cNvSpPr>
          <p:nvPr userDrawn="1"/>
        </p:nvSpPr>
        <p:spPr bwMode="auto">
          <a:xfrm>
            <a:off x="609601" y="327025"/>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3" name="Freeform 1803"/>
          <p:cNvSpPr>
            <a:spLocks/>
          </p:cNvSpPr>
          <p:nvPr userDrawn="1"/>
        </p:nvSpPr>
        <p:spPr bwMode="auto">
          <a:xfrm>
            <a:off x="606426" y="330200"/>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4" name="Freeform 1804"/>
          <p:cNvSpPr>
            <a:spLocks/>
          </p:cNvSpPr>
          <p:nvPr userDrawn="1"/>
        </p:nvSpPr>
        <p:spPr bwMode="auto">
          <a:xfrm>
            <a:off x="604838" y="331788"/>
            <a:ext cx="3175" cy="4763"/>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5" name="Freeform 1805"/>
          <p:cNvSpPr>
            <a:spLocks/>
          </p:cNvSpPr>
          <p:nvPr userDrawn="1"/>
        </p:nvSpPr>
        <p:spPr bwMode="auto">
          <a:xfrm>
            <a:off x="603251" y="336550"/>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6" name="Freeform 1806"/>
          <p:cNvSpPr>
            <a:spLocks/>
          </p:cNvSpPr>
          <p:nvPr userDrawn="1"/>
        </p:nvSpPr>
        <p:spPr bwMode="auto">
          <a:xfrm>
            <a:off x="606426" y="334963"/>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7" name="Freeform 1807"/>
          <p:cNvSpPr>
            <a:spLocks/>
          </p:cNvSpPr>
          <p:nvPr userDrawn="1"/>
        </p:nvSpPr>
        <p:spPr bwMode="auto">
          <a:xfrm>
            <a:off x="595313" y="327025"/>
            <a:ext cx="1588"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8" name="Freeform 1808"/>
          <p:cNvSpPr>
            <a:spLocks/>
          </p:cNvSpPr>
          <p:nvPr userDrawn="1"/>
        </p:nvSpPr>
        <p:spPr bwMode="auto">
          <a:xfrm>
            <a:off x="595313" y="325438"/>
            <a:ext cx="1588" cy="1588"/>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9" name="Freeform 1809"/>
          <p:cNvSpPr>
            <a:spLocks/>
          </p:cNvSpPr>
          <p:nvPr userDrawn="1"/>
        </p:nvSpPr>
        <p:spPr bwMode="auto">
          <a:xfrm>
            <a:off x="595313" y="323850"/>
            <a:ext cx="1588"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0" name="Freeform 1810"/>
          <p:cNvSpPr>
            <a:spLocks/>
          </p:cNvSpPr>
          <p:nvPr userDrawn="1"/>
        </p:nvSpPr>
        <p:spPr bwMode="auto">
          <a:xfrm>
            <a:off x="595313" y="322263"/>
            <a:ext cx="1588" cy="1588"/>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1" name="Freeform 1811"/>
          <p:cNvSpPr>
            <a:spLocks/>
          </p:cNvSpPr>
          <p:nvPr userDrawn="1"/>
        </p:nvSpPr>
        <p:spPr bwMode="auto">
          <a:xfrm>
            <a:off x="595313" y="320675"/>
            <a:ext cx="1588"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2" name="Freeform 1812"/>
          <p:cNvSpPr>
            <a:spLocks/>
          </p:cNvSpPr>
          <p:nvPr userDrawn="1"/>
        </p:nvSpPr>
        <p:spPr bwMode="auto">
          <a:xfrm>
            <a:off x="595313" y="317500"/>
            <a:ext cx="1588"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3" name="Freeform 1813"/>
          <p:cNvSpPr>
            <a:spLocks/>
          </p:cNvSpPr>
          <p:nvPr userDrawn="1"/>
        </p:nvSpPr>
        <p:spPr bwMode="auto">
          <a:xfrm>
            <a:off x="595313" y="315913"/>
            <a:ext cx="3175" cy="1588"/>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4" name="Freeform 1814"/>
          <p:cNvSpPr>
            <a:spLocks/>
          </p:cNvSpPr>
          <p:nvPr userDrawn="1"/>
        </p:nvSpPr>
        <p:spPr bwMode="auto">
          <a:xfrm>
            <a:off x="604838"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5" name="Freeform 1815"/>
          <p:cNvSpPr>
            <a:spLocks/>
          </p:cNvSpPr>
          <p:nvPr userDrawn="1"/>
        </p:nvSpPr>
        <p:spPr bwMode="auto">
          <a:xfrm>
            <a:off x="606426" y="322263"/>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6" name="Freeform 1816"/>
          <p:cNvSpPr>
            <a:spLocks/>
          </p:cNvSpPr>
          <p:nvPr userDrawn="1"/>
        </p:nvSpPr>
        <p:spPr bwMode="auto">
          <a:xfrm>
            <a:off x="609601" y="325438"/>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7" name="Freeform 1817"/>
          <p:cNvSpPr>
            <a:spLocks/>
          </p:cNvSpPr>
          <p:nvPr userDrawn="1"/>
        </p:nvSpPr>
        <p:spPr bwMode="auto">
          <a:xfrm>
            <a:off x="611188" y="328613"/>
            <a:ext cx="0"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8" name="Freeform 1818"/>
          <p:cNvSpPr>
            <a:spLocks/>
          </p:cNvSpPr>
          <p:nvPr userDrawn="1"/>
        </p:nvSpPr>
        <p:spPr bwMode="auto">
          <a:xfrm>
            <a:off x="606426" y="328613"/>
            <a:ext cx="1588" cy="1588"/>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9" name="Freeform 1819"/>
          <p:cNvSpPr>
            <a:spLocks/>
          </p:cNvSpPr>
          <p:nvPr userDrawn="1"/>
        </p:nvSpPr>
        <p:spPr bwMode="auto">
          <a:xfrm>
            <a:off x="603251" y="32702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0" name="Freeform 1820"/>
          <p:cNvSpPr>
            <a:spLocks/>
          </p:cNvSpPr>
          <p:nvPr userDrawn="1"/>
        </p:nvSpPr>
        <p:spPr bwMode="auto">
          <a:xfrm>
            <a:off x="604838" y="325438"/>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1" name="Freeform 1821"/>
          <p:cNvSpPr>
            <a:spLocks/>
          </p:cNvSpPr>
          <p:nvPr userDrawn="1"/>
        </p:nvSpPr>
        <p:spPr bwMode="auto">
          <a:xfrm>
            <a:off x="603251" y="322263"/>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2" name="Freeform 1822"/>
          <p:cNvSpPr>
            <a:spLocks/>
          </p:cNvSpPr>
          <p:nvPr userDrawn="1"/>
        </p:nvSpPr>
        <p:spPr bwMode="auto">
          <a:xfrm>
            <a:off x="606426"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3" name="Freeform 1823"/>
          <p:cNvSpPr>
            <a:spLocks/>
          </p:cNvSpPr>
          <p:nvPr userDrawn="1"/>
        </p:nvSpPr>
        <p:spPr bwMode="auto">
          <a:xfrm>
            <a:off x="609601"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4" name="Freeform 1824"/>
          <p:cNvSpPr>
            <a:spLocks/>
          </p:cNvSpPr>
          <p:nvPr userDrawn="1"/>
        </p:nvSpPr>
        <p:spPr bwMode="auto">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5" name="Freeform 1825"/>
          <p:cNvSpPr>
            <a:spLocks/>
          </p:cNvSpPr>
          <p:nvPr userDrawn="1"/>
        </p:nvSpPr>
        <p:spPr bwMode="auto">
          <a:xfrm>
            <a:off x="608013" y="330200"/>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6" name="Freeform 1826"/>
          <p:cNvSpPr>
            <a:spLocks/>
          </p:cNvSpPr>
          <p:nvPr userDrawn="1"/>
        </p:nvSpPr>
        <p:spPr bwMode="auto">
          <a:xfrm>
            <a:off x="608013" y="334963"/>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7" name="Freeform 1827"/>
          <p:cNvSpPr>
            <a:spLocks/>
          </p:cNvSpPr>
          <p:nvPr userDrawn="1"/>
        </p:nvSpPr>
        <p:spPr bwMode="auto">
          <a:xfrm>
            <a:off x="600076"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8" name="Freeform 1828"/>
          <p:cNvSpPr>
            <a:spLocks/>
          </p:cNvSpPr>
          <p:nvPr userDrawn="1"/>
        </p:nvSpPr>
        <p:spPr bwMode="auto">
          <a:xfrm>
            <a:off x="606426"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9" name="Freeform 1829"/>
          <p:cNvSpPr>
            <a:spLocks/>
          </p:cNvSpPr>
          <p:nvPr userDrawn="1"/>
        </p:nvSpPr>
        <p:spPr bwMode="auto">
          <a:xfrm>
            <a:off x="603251"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0" name="Freeform 1830"/>
          <p:cNvSpPr>
            <a:spLocks/>
          </p:cNvSpPr>
          <p:nvPr userDrawn="1"/>
        </p:nvSpPr>
        <p:spPr bwMode="auto">
          <a:xfrm>
            <a:off x="600076" y="331788"/>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1" name="Freeform 1831"/>
          <p:cNvSpPr>
            <a:spLocks/>
          </p:cNvSpPr>
          <p:nvPr userDrawn="1"/>
        </p:nvSpPr>
        <p:spPr bwMode="auto">
          <a:xfrm>
            <a:off x="595313" y="330200"/>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2" name="Freeform 1832"/>
          <p:cNvSpPr>
            <a:spLocks/>
          </p:cNvSpPr>
          <p:nvPr userDrawn="1"/>
        </p:nvSpPr>
        <p:spPr bwMode="auto">
          <a:xfrm>
            <a:off x="596901"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3" name="Freeform 1833"/>
          <p:cNvSpPr>
            <a:spLocks/>
          </p:cNvSpPr>
          <p:nvPr userDrawn="1"/>
        </p:nvSpPr>
        <p:spPr bwMode="auto">
          <a:xfrm>
            <a:off x="600076" y="334963"/>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4" name="Freeform 1834"/>
          <p:cNvSpPr>
            <a:spLocks/>
          </p:cNvSpPr>
          <p:nvPr userDrawn="1"/>
        </p:nvSpPr>
        <p:spPr bwMode="auto">
          <a:xfrm>
            <a:off x="595313"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5" name="Freeform 1835"/>
          <p:cNvSpPr>
            <a:spLocks/>
          </p:cNvSpPr>
          <p:nvPr userDrawn="1"/>
        </p:nvSpPr>
        <p:spPr bwMode="auto">
          <a:xfrm>
            <a:off x="595313" y="338138"/>
            <a:ext cx="7938" cy="1588"/>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6" name="Freeform 1836"/>
          <p:cNvSpPr>
            <a:spLocks/>
          </p:cNvSpPr>
          <p:nvPr userDrawn="1"/>
        </p:nvSpPr>
        <p:spPr bwMode="auto">
          <a:xfrm>
            <a:off x="593726" y="334963"/>
            <a:ext cx="7938" cy="4763"/>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7" name="Freeform 1837"/>
          <p:cNvSpPr>
            <a:spLocks/>
          </p:cNvSpPr>
          <p:nvPr userDrawn="1"/>
        </p:nvSpPr>
        <p:spPr bwMode="auto">
          <a:xfrm>
            <a:off x="590551" y="314325"/>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8" name="Freeform 1838"/>
          <p:cNvSpPr>
            <a:spLocks/>
          </p:cNvSpPr>
          <p:nvPr userDrawn="1"/>
        </p:nvSpPr>
        <p:spPr bwMode="auto">
          <a:xfrm>
            <a:off x="592138" y="330200"/>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9" name="Freeform 1839"/>
          <p:cNvSpPr>
            <a:spLocks/>
          </p:cNvSpPr>
          <p:nvPr userDrawn="1"/>
        </p:nvSpPr>
        <p:spPr bwMode="auto">
          <a:xfrm>
            <a:off x="588963" y="295275"/>
            <a:ext cx="7938"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0" name="Freeform 1840"/>
          <p:cNvSpPr>
            <a:spLocks/>
          </p:cNvSpPr>
          <p:nvPr userDrawn="1"/>
        </p:nvSpPr>
        <p:spPr bwMode="auto">
          <a:xfrm>
            <a:off x="588963" y="306388"/>
            <a:ext cx="7938"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1" name="Freeform 1841"/>
          <p:cNvSpPr>
            <a:spLocks/>
          </p:cNvSpPr>
          <p:nvPr userDrawn="1"/>
        </p:nvSpPr>
        <p:spPr bwMode="auto">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2" name="Freeform 1842"/>
          <p:cNvSpPr>
            <a:spLocks/>
          </p:cNvSpPr>
          <p:nvPr userDrawn="1"/>
        </p:nvSpPr>
        <p:spPr bwMode="auto">
          <a:xfrm>
            <a:off x="590551"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3" name="Freeform 1843"/>
          <p:cNvSpPr>
            <a:spLocks/>
          </p:cNvSpPr>
          <p:nvPr userDrawn="1"/>
        </p:nvSpPr>
        <p:spPr bwMode="auto">
          <a:xfrm>
            <a:off x="590551"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4" name="Freeform 1844"/>
          <p:cNvSpPr>
            <a:spLocks/>
          </p:cNvSpPr>
          <p:nvPr userDrawn="1"/>
        </p:nvSpPr>
        <p:spPr bwMode="auto">
          <a:xfrm>
            <a:off x="588963" y="341313"/>
            <a:ext cx="0"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5" name="Freeform 1845"/>
          <p:cNvSpPr>
            <a:spLocks/>
          </p:cNvSpPr>
          <p:nvPr userDrawn="1"/>
        </p:nvSpPr>
        <p:spPr bwMode="auto">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6" name="Rectangle 1846"/>
          <p:cNvSpPr>
            <a:spLocks noChangeArrowheads="1"/>
          </p:cNvSpPr>
          <p:nvPr userDrawn="1"/>
        </p:nvSpPr>
        <p:spPr bwMode="auto">
          <a:xfrm>
            <a:off x="585788"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7" name="Freeform 1847"/>
          <p:cNvSpPr>
            <a:spLocks/>
          </p:cNvSpPr>
          <p:nvPr userDrawn="1"/>
        </p:nvSpPr>
        <p:spPr bwMode="auto">
          <a:xfrm>
            <a:off x="585788" y="342900"/>
            <a:ext cx="1588"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8" name="Freeform 1848"/>
          <p:cNvSpPr>
            <a:spLocks/>
          </p:cNvSpPr>
          <p:nvPr userDrawn="1"/>
        </p:nvSpPr>
        <p:spPr bwMode="auto">
          <a:xfrm>
            <a:off x="582613"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9" name="Freeform 1849"/>
          <p:cNvSpPr>
            <a:spLocks/>
          </p:cNvSpPr>
          <p:nvPr userDrawn="1"/>
        </p:nvSpPr>
        <p:spPr bwMode="auto">
          <a:xfrm>
            <a:off x="584201"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0" name="Freeform 1850"/>
          <p:cNvSpPr>
            <a:spLocks/>
          </p:cNvSpPr>
          <p:nvPr userDrawn="1"/>
        </p:nvSpPr>
        <p:spPr bwMode="auto">
          <a:xfrm>
            <a:off x="581026" y="341313"/>
            <a:ext cx="1588" cy="1588"/>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1" name="Freeform 1851"/>
          <p:cNvSpPr>
            <a:spLocks/>
          </p:cNvSpPr>
          <p:nvPr userDrawn="1"/>
        </p:nvSpPr>
        <p:spPr bwMode="auto">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2" name="Freeform 1852"/>
          <p:cNvSpPr>
            <a:spLocks/>
          </p:cNvSpPr>
          <p:nvPr userDrawn="1"/>
        </p:nvSpPr>
        <p:spPr bwMode="auto">
          <a:xfrm>
            <a:off x="58896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3" name="Freeform 1853"/>
          <p:cNvSpPr>
            <a:spLocks/>
          </p:cNvSpPr>
          <p:nvPr userDrawn="1"/>
        </p:nvSpPr>
        <p:spPr bwMode="auto">
          <a:xfrm>
            <a:off x="587376"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4" name="Freeform 1854"/>
          <p:cNvSpPr>
            <a:spLocks/>
          </p:cNvSpPr>
          <p:nvPr userDrawn="1"/>
        </p:nvSpPr>
        <p:spPr bwMode="auto">
          <a:xfrm>
            <a:off x="584201"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5" name="Freeform 1855"/>
          <p:cNvSpPr>
            <a:spLocks/>
          </p:cNvSpPr>
          <p:nvPr userDrawn="1"/>
        </p:nvSpPr>
        <p:spPr bwMode="auto">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6" name="Freeform 1856"/>
          <p:cNvSpPr>
            <a:spLocks/>
          </p:cNvSpPr>
          <p:nvPr userDrawn="1"/>
        </p:nvSpPr>
        <p:spPr bwMode="auto">
          <a:xfrm>
            <a:off x="5794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7" name="Freeform 1857"/>
          <p:cNvSpPr>
            <a:spLocks/>
          </p:cNvSpPr>
          <p:nvPr userDrawn="1"/>
        </p:nvSpPr>
        <p:spPr bwMode="auto">
          <a:xfrm>
            <a:off x="606426"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8" name="Freeform 1858"/>
          <p:cNvSpPr>
            <a:spLocks/>
          </p:cNvSpPr>
          <p:nvPr userDrawn="1"/>
        </p:nvSpPr>
        <p:spPr bwMode="auto">
          <a:xfrm>
            <a:off x="595313"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9" name="Freeform 1859"/>
          <p:cNvSpPr>
            <a:spLocks/>
          </p:cNvSpPr>
          <p:nvPr userDrawn="1"/>
        </p:nvSpPr>
        <p:spPr bwMode="auto">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0" name="Freeform 1860"/>
          <p:cNvSpPr>
            <a:spLocks/>
          </p:cNvSpPr>
          <p:nvPr userDrawn="1"/>
        </p:nvSpPr>
        <p:spPr bwMode="auto">
          <a:xfrm>
            <a:off x="596901" y="341313"/>
            <a:ext cx="1588"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1" name="Freeform 1861"/>
          <p:cNvSpPr>
            <a:spLocks/>
          </p:cNvSpPr>
          <p:nvPr userDrawn="1"/>
        </p:nvSpPr>
        <p:spPr bwMode="auto">
          <a:xfrm>
            <a:off x="596901"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2" name="Rectangle 1862"/>
          <p:cNvSpPr>
            <a:spLocks noChangeArrowheads="1"/>
          </p:cNvSpPr>
          <p:nvPr userDrawn="1"/>
        </p:nvSpPr>
        <p:spPr bwMode="auto">
          <a:xfrm>
            <a:off x="600076"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3" name="Freeform 1863"/>
          <p:cNvSpPr>
            <a:spLocks/>
          </p:cNvSpPr>
          <p:nvPr userDrawn="1"/>
        </p:nvSpPr>
        <p:spPr bwMode="auto">
          <a:xfrm>
            <a:off x="600076"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4" name="Freeform 1864"/>
          <p:cNvSpPr>
            <a:spLocks/>
          </p:cNvSpPr>
          <p:nvPr userDrawn="1"/>
        </p:nvSpPr>
        <p:spPr bwMode="auto">
          <a:xfrm>
            <a:off x="603251"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5" name="Freeform 1865"/>
          <p:cNvSpPr>
            <a:spLocks/>
          </p:cNvSpPr>
          <p:nvPr userDrawn="1"/>
        </p:nvSpPr>
        <p:spPr bwMode="auto">
          <a:xfrm>
            <a:off x="603251"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6" name="Freeform 1866"/>
          <p:cNvSpPr>
            <a:spLocks/>
          </p:cNvSpPr>
          <p:nvPr userDrawn="1"/>
        </p:nvSpPr>
        <p:spPr bwMode="auto">
          <a:xfrm>
            <a:off x="604838" y="341313"/>
            <a:ext cx="0"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7" name="Freeform 1867"/>
          <p:cNvSpPr>
            <a:spLocks/>
          </p:cNvSpPr>
          <p:nvPr userDrawn="1"/>
        </p:nvSpPr>
        <p:spPr bwMode="auto">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8" name="Freeform 1868"/>
          <p:cNvSpPr>
            <a:spLocks/>
          </p:cNvSpPr>
          <p:nvPr userDrawn="1"/>
        </p:nvSpPr>
        <p:spPr bwMode="auto">
          <a:xfrm>
            <a:off x="59531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9" name="Freeform 1869"/>
          <p:cNvSpPr>
            <a:spLocks/>
          </p:cNvSpPr>
          <p:nvPr userDrawn="1"/>
        </p:nvSpPr>
        <p:spPr bwMode="auto">
          <a:xfrm>
            <a:off x="59848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0" name="Freeform 1870"/>
          <p:cNvSpPr>
            <a:spLocks/>
          </p:cNvSpPr>
          <p:nvPr userDrawn="1"/>
        </p:nvSpPr>
        <p:spPr bwMode="auto">
          <a:xfrm>
            <a:off x="601663"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1" name="Freeform 1871"/>
          <p:cNvSpPr>
            <a:spLocks/>
          </p:cNvSpPr>
          <p:nvPr userDrawn="1"/>
        </p:nvSpPr>
        <p:spPr bwMode="auto">
          <a:xfrm>
            <a:off x="603251"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2" name="Freeform 1872"/>
          <p:cNvSpPr>
            <a:spLocks/>
          </p:cNvSpPr>
          <p:nvPr userDrawn="1"/>
        </p:nvSpPr>
        <p:spPr bwMode="auto">
          <a:xfrm>
            <a:off x="6048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3" name="Freeform 1873"/>
          <p:cNvSpPr>
            <a:spLocks/>
          </p:cNvSpPr>
          <p:nvPr userDrawn="1"/>
        </p:nvSpPr>
        <p:spPr bwMode="auto">
          <a:xfrm>
            <a:off x="592138" y="342900"/>
            <a:ext cx="1588"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4" name="Freeform 1874"/>
          <p:cNvSpPr>
            <a:spLocks/>
          </p:cNvSpPr>
          <p:nvPr userDrawn="1"/>
        </p:nvSpPr>
        <p:spPr bwMode="auto">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5" name="Freeform 1875"/>
          <p:cNvSpPr>
            <a:spLocks/>
          </p:cNvSpPr>
          <p:nvPr userDrawn="1"/>
        </p:nvSpPr>
        <p:spPr bwMode="auto">
          <a:xfrm>
            <a:off x="579438" y="344488"/>
            <a:ext cx="28575" cy="1588"/>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6" name="Freeform 1876"/>
          <p:cNvSpPr>
            <a:spLocks noEditPoints="1"/>
          </p:cNvSpPr>
          <p:nvPr userDrawn="1"/>
        </p:nvSpPr>
        <p:spPr bwMode="auto">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7" name="Freeform 1877"/>
          <p:cNvSpPr>
            <a:spLocks noEditPoints="1"/>
          </p:cNvSpPr>
          <p:nvPr userDrawn="1"/>
        </p:nvSpPr>
        <p:spPr bwMode="auto">
          <a:xfrm>
            <a:off x="315913" y="490538"/>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8" name="Freeform 1878"/>
          <p:cNvSpPr>
            <a:spLocks/>
          </p:cNvSpPr>
          <p:nvPr userDrawn="1"/>
        </p:nvSpPr>
        <p:spPr bwMode="auto">
          <a:xfrm>
            <a:off x="339726"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9" name="Freeform 1879"/>
          <p:cNvSpPr>
            <a:spLocks/>
          </p:cNvSpPr>
          <p:nvPr userDrawn="1"/>
        </p:nvSpPr>
        <p:spPr bwMode="auto">
          <a:xfrm>
            <a:off x="407988" y="674688"/>
            <a:ext cx="7938" cy="4763"/>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0" name="Freeform 1880"/>
          <p:cNvSpPr>
            <a:spLocks/>
          </p:cNvSpPr>
          <p:nvPr userDrawn="1"/>
        </p:nvSpPr>
        <p:spPr bwMode="auto">
          <a:xfrm>
            <a:off x="395288" y="660400"/>
            <a:ext cx="14288"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1" name="Freeform 1881"/>
          <p:cNvSpPr>
            <a:spLocks/>
          </p:cNvSpPr>
          <p:nvPr userDrawn="1"/>
        </p:nvSpPr>
        <p:spPr bwMode="auto">
          <a:xfrm>
            <a:off x="401638" y="652463"/>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2" name="Freeform 1882"/>
          <p:cNvSpPr>
            <a:spLocks/>
          </p:cNvSpPr>
          <p:nvPr userDrawn="1"/>
        </p:nvSpPr>
        <p:spPr bwMode="auto">
          <a:xfrm>
            <a:off x="384176" y="650875"/>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3" name="Freeform 1883"/>
          <p:cNvSpPr>
            <a:spLocks/>
          </p:cNvSpPr>
          <p:nvPr userDrawn="1"/>
        </p:nvSpPr>
        <p:spPr bwMode="auto">
          <a:xfrm>
            <a:off x="398463" y="642938"/>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4" name="Freeform 1884"/>
          <p:cNvSpPr>
            <a:spLocks/>
          </p:cNvSpPr>
          <p:nvPr userDrawn="1"/>
        </p:nvSpPr>
        <p:spPr bwMode="auto">
          <a:xfrm>
            <a:off x="400051" y="641350"/>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5" name="Freeform 1885"/>
          <p:cNvSpPr>
            <a:spLocks/>
          </p:cNvSpPr>
          <p:nvPr userDrawn="1"/>
        </p:nvSpPr>
        <p:spPr bwMode="auto">
          <a:xfrm>
            <a:off x="377826" y="638175"/>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6" name="Freeform 1886"/>
          <p:cNvSpPr>
            <a:spLocks/>
          </p:cNvSpPr>
          <p:nvPr userDrawn="1"/>
        </p:nvSpPr>
        <p:spPr bwMode="auto">
          <a:xfrm>
            <a:off x="396876" y="625475"/>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7" name="Freeform 1887"/>
          <p:cNvSpPr>
            <a:spLocks/>
          </p:cNvSpPr>
          <p:nvPr userDrawn="1"/>
        </p:nvSpPr>
        <p:spPr bwMode="auto">
          <a:xfrm>
            <a:off x="384176" y="623888"/>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8" name="Freeform 1888"/>
          <p:cNvSpPr>
            <a:spLocks/>
          </p:cNvSpPr>
          <p:nvPr userDrawn="1"/>
        </p:nvSpPr>
        <p:spPr bwMode="auto">
          <a:xfrm>
            <a:off x="393701"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9" name="Freeform 1889"/>
          <p:cNvSpPr>
            <a:spLocks/>
          </p:cNvSpPr>
          <p:nvPr userDrawn="1"/>
        </p:nvSpPr>
        <p:spPr bwMode="auto">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0" name="Freeform 1890"/>
          <p:cNvSpPr>
            <a:spLocks/>
          </p:cNvSpPr>
          <p:nvPr userDrawn="1"/>
        </p:nvSpPr>
        <p:spPr bwMode="auto">
          <a:xfrm>
            <a:off x="377826" y="604838"/>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1" name="Freeform 1891"/>
          <p:cNvSpPr>
            <a:spLocks/>
          </p:cNvSpPr>
          <p:nvPr userDrawn="1"/>
        </p:nvSpPr>
        <p:spPr bwMode="auto">
          <a:xfrm>
            <a:off x="377826" y="604838"/>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2" name="Freeform 1892"/>
          <p:cNvSpPr>
            <a:spLocks/>
          </p:cNvSpPr>
          <p:nvPr userDrawn="1"/>
        </p:nvSpPr>
        <p:spPr bwMode="auto">
          <a:xfrm>
            <a:off x="347663" y="534988"/>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3" name="Freeform 1893"/>
          <p:cNvSpPr>
            <a:spLocks/>
          </p:cNvSpPr>
          <p:nvPr userDrawn="1"/>
        </p:nvSpPr>
        <p:spPr bwMode="auto">
          <a:xfrm>
            <a:off x="411163" y="679450"/>
            <a:ext cx="4763"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4" name="Freeform 1894"/>
          <p:cNvSpPr>
            <a:spLocks/>
          </p:cNvSpPr>
          <p:nvPr userDrawn="1"/>
        </p:nvSpPr>
        <p:spPr bwMode="auto">
          <a:xfrm>
            <a:off x="373063"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5" name="Freeform 1895"/>
          <p:cNvSpPr>
            <a:spLocks/>
          </p:cNvSpPr>
          <p:nvPr userDrawn="1"/>
        </p:nvSpPr>
        <p:spPr bwMode="auto">
          <a:xfrm>
            <a:off x="406401" y="657225"/>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6" name="Freeform 1896"/>
          <p:cNvSpPr>
            <a:spLocks/>
          </p:cNvSpPr>
          <p:nvPr userDrawn="1"/>
        </p:nvSpPr>
        <p:spPr bwMode="auto">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7" name="Freeform 1897"/>
          <p:cNvSpPr>
            <a:spLocks/>
          </p:cNvSpPr>
          <p:nvPr userDrawn="1"/>
        </p:nvSpPr>
        <p:spPr bwMode="auto">
          <a:xfrm>
            <a:off x="403226" y="666750"/>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8" name="Freeform 1898"/>
          <p:cNvSpPr>
            <a:spLocks/>
          </p:cNvSpPr>
          <p:nvPr userDrawn="1"/>
        </p:nvSpPr>
        <p:spPr bwMode="auto">
          <a:xfrm>
            <a:off x="461963" y="633413"/>
            <a:ext cx="12700" cy="4763"/>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9" name="Freeform 1899"/>
          <p:cNvSpPr>
            <a:spLocks/>
          </p:cNvSpPr>
          <p:nvPr userDrawn="1"/>
        </p:nvSpPr>
        <p:spPr bwMode="auto">
          <a:xfrm>
            <a:off x="458788" y="633413"/>
            <a:ext cx="0"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0" name="Freeform 1900"/>
          <p:cNvSpPr>
            <a:spLocks/>
          </p:cNvSpPr>
          <p:nvPr userDrawn="1"/>
        </p:nvSpPr>
        <p:spPr bwMode="auto">
          <a:xfrm>
            <a:off x="455613" y="633413"/>
            <a:ext cx="1588"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1" name="Freeform 1901"/>
          <p:cNvSpPr>
            <a:spLocks/>
          </p:cNvSpPr>
          <p:nvPr userDrawn="1"/>
        </p:nvSpPr>
        <p:spPr bwMode="auto">
          <a:xfrm>
            <a:off x="468313" y="630238"/>
            <a:ext cx="4763" cy="4763"/>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2" name="Freeform 1902"/>
          <p:cNvSpPr>
            <a:spLocks/>
          </p:cNvSpPr>
          <p:nvPr userDrawn="1"/>
        </p:nvSpPr>
        <p:spPr bwMode="auto">
          <a:xfrm>
            <a:off x="384176" y="614363"/>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3" name="Freeform 1903"/>
          <p:cNvSpPr>
            <a:spLocks/>
          </p:cNvSpPr>
          <p:nvPr userDrawn="1"/>
        </p:nvSpPr>
        <p:spPr bwMode="auto">
          <a:xfrm>
            <a:off x="409576" y="671513"/>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4" name="Freeform 1904"/>
          <p:cNvSpPr>
            <a:spLocks/>
          </p:cNvSpPr>
          <p:nvPr userDrawn="1"/>
        </p:nvSpPr>
        <p:spPr bwMode="auto">
          <a:xfrm>
            <a:off x="342901" y="528638"/>
            <a:ext cx="7938" cy="4763"/>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5" name="Freeform 1905"/>
          <p:cNvSpPr>
            <a:spLocks/>
          </p:cNvSpPr>
          <p:nvPr userDrawn="1"/>
        </p:nvSpPr>
        <p:spPr bwMode="auto">
          <a:xfrm>
            <a:off x="341313" y="492125"/>
            <a:ext cx="7938"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9">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6" name="Freeform 1906"/>
          <p:cNvSpPr>
            <a:spLocks/>
          </p:cNvSpPr>
          <p:nvPr userDrawn="1"/>
        </p:nvSpPr>
        <p:spPr bwMode="auto">
          <a:xfrm>
            <a:off x="327026"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7" name="Freeform 1907"/>
          <p:cNvSpPr>
            <a:spLocks/>
          </p:cNvSpPr>
          <p:nvPr userDrawn="1"/>
        </p:nvSpPr>
        <p:spPr bwMode="auto">
          <a:xfrm>
            <a:off x="319088" y="504825"/>
            <a:ext cx="17463"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8" name="Freeform 1908"/>
          <p:cNvSpPr>
            <a:spLocks/>
          </p:cNvSpPr>
          <p:nvPr userDrawn="1"/>
        </p:nvSpPr>
        <p:spPr bwMode="auto">
          <a:xfrm>
            <a:off x="327026"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9" name="Freeform 1909"/>
          <p:cNvSpPr>
            <a:spLocks/>
          </p:cNvSpPr>
          <p:nvPr userDrawn="1"/>
        </p:nvSpPr>
        <p:spPr bwMode="auto">
          <a:xfrm>
            <a:off x="344488" y="512763"/>
            <a:ext cx="4763"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0" name="Freeform 1910"/>
          <p:cNvSpPr>
            <a:spLocks/>
          </p:cNvSpPr>
          <p:nvPr userDrawn="1"/>
        </p:nvSpPr>
        <p:spPr bwMode="auto">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1" name="Freeform 1911"/>
          <p:cNvSpPr>
            <a:spLocks/>
          </p:cNvSpPr>
          <p:nvPr userDrawn="1"/>
        </p:nvSpPr>
        <p:spPr bwMode="auto">
          <a:xfrm>
            <a:off x="325438" y="496888"/>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2" name="Freeform 1912"/>
          <p:cNvSpPr>
            <a:spLocks/>
          </p:cNvSpPr>
          <p:nvPr userDrawn="1"/>
        </p:nvSpPr>
        <p:spPr bwMode="auto">
          <a:xfrm>
            <a:off x="331788"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3" name="Freeform 1913"/>
          <p:cNvSpPr>
            <a:spLocks/>
          </p:cNvSpPr>
          <p:nvPr userDrawn="1"/>
        </p:nvSpPr>
        <p:spPr bwMode="auto">
          <a:xfrm>
            <a:off x="325438" y="496888"/>
            <a:ext cx="4763" cy="4763"/>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4" name="Freeform 1914"/>
          <p:cNvSpPr>
            <a:spLocks/>
          </p:cNvSpPr>
          <p:nvPr userDrawn="1"/>
        </p:nvSpPr>
        <p:spPr bwMode="auto">
          <a:xfrm>
            <a:off x="333376" y="493713"/>
            <a:ext cx="3175" cy="4763"/>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5" name="Freeform 1915"/>
          <p:cNvSpPr>
            <a:spLocks noEditPoints="1"/>
          </p:cNvSpPr>
          <p:nvPr userDrawn="1"/>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6" name="Freeform 1916"/>
          <p:cNvSpPr>
            <a:spLocks noEditPoints="1"/>
          </p:cNvSpPr>
          <p:nvPr userDrawn="1"/>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7" name="Freeform 1917"/>
          <p:cNvSpPr>
            <a:spLocks noEditPoints="1"/>
          </p:cNvSpPr>
          <p:nvPr userDrawn="1"/>
        </p:nvSpPr>
        <p:spPr bwMode="auto">
          <a:xfrm>
            <a:off x="485776"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8" name="Freeform 1918"/>
          <p:cNvSpPr>
            <a:spLocks noEditPoints="1"/>
          </p:cNvSpPr>
          <p:nvPr userDrawn="1"/>
        </p:nvSpPr>
        <p:spPr bwMode="auto">
          <a:xfrm>
            <a:off x="485776"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9" name="Freeform 1919"/>
          <p:cNvSpPr>
            <a:spLocks/>
          </p:cNvSpPr>
          <p:nvPr userDrawn="1"/>
        </p:nvSpPr>
        <p:spPr bwMode="auto">
          <a:xfrm>
            <a:off x="857251" y="284163"/>
            <a:ext cx="101600" cy="115888"/>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0" name="Freeform 1920"/>
          <p:cNvSpPr>
            <a:spLocks/>
          </p:cNvSpPr>
          <p:nvPr userDrawn="1"/>
        </p:nvSpPr>
        <p:spPr bwMode="auto">
          <a:xfrm>
            <a:off x="987426" y="284163"/>
            <a:ext cx="84138" cy="115888"/>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1" name="Freeform 1921"/>
          <p:cNvSpPr>
            <a:spLocks/>
          </p:cNvSpPr>
          <p:nvPr userDrawn="1"/>
        </p:nvSpPr>
        <p:spPr bwMode="auto">
          <a:xfrm>
            <a:off x="1100138" y="284163"/>
            <a:ext cx="80963" cy="115888"/>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2" name="Freeform 1922"/>
          <p:cNvSpPr>
            <a:spLocks/>
          </p:cNvSpPr>
          <p:nvPr userDrawn="1"/>
        </p:nvSpPr>
        <p:spPr bwMode="auto">
          <a:xfrm>
            <a:off x="1209676" y="284163"/>
            <a:ext cx="82550" cy="115888"/>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3" name="Freeform 1923"/>
          <p:cNvSpPr>
            <a:spLocks/>
          </p:cNvSpPr>
          <p:nvPr userDrawn="1"/>
        </p:nvSpPr>
        <p:spPr bwMode="auto">
          <a:xfrm>
            <a:off x="1317626"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4" name="Freeform 1924"/>
          <p:cNvSpPr>
            <a:spLocks/>
          </p:cNvSpPr>
          <p:nvPr userDrawn="1"/>
        </p:nvSpPr>
        <p:spPr bwMode="auto">
          <a:xfrm>
            <a:off x="1403351"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5" name="Freeform 1925"/>
          <p:cNvSpPr>
            <a:spLocks/>
          </p:cNvSpPr>
          <p:nvPr userDrawn="1"/>
        </p:nvSpPr>
        <p:spPr bwMode="auto">
          <a:xfrm>
            <a:off x="1504951" y="284163"/>
            <a:ext cx="63500" cy="115888"/>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6" name="Freeform 1926"/>
          <p:cNvSpPr>
            <a:spLocks noEditPoints="1"/>
          </p:cNvSpPr>
          <p:nvPr userDrawn="1"/>
        </p:nvSpPr>
        <p:spPr bwMode="auto">
          <a:xfrm>
            <a:off x="1593851" y="282575"/>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7" name="Freeform 1927"/>
          <p:cNvSpPr>
            <a:spLocks/>
          </p:cNvSpPr>
          <p:nvPr userDrawn="1"/>
        </p:nvSpPr>
        <p:spPr bwMode="auto">
          <a:xfrm>
            <a:off x="1677988" y="282575"/>
            <a:ext cx="77788"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8" name="Freeform 1928"/>
          <p:cNvSpPr>
            <a:spLocks/>
          </p:cNvSpPr>
          <p:nvPr userDrawn="1"/>
        </p:nvSpPr>
        <p:spPr bwMode="auto">
          <a:xfrm>
            <a:off x="1763713"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9" name="Freeform 1929"/>
          <p:cNvSpPr>
            <a:spLocks noEditPoints="1"/>
          </p:cNvSpPr>
          <p:nvPr userDrawn="1"/>
        </p:nvSpPr>
        <p:spPr bwMode="auto">
          <a:xfrm>
            <a:off x="1865313" y="282575"/>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0" name="Freeform 1930"/>
          <p:cNvSpPr>
            <a:spLocks noEditPoints="1"/>
          </p:cNvSpPr>
          <p:nvPr userDrawn="1"/>
        </p:nvSpPr>
        <p:spPr bwMode="auto">
          <a:xfrm>
            <a:off x="1957388" y="282575"/>
            <a:ext cx="93663"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1" name="Freeform 1931"/>
          <p:cNvSpPr>
            <a:spLocks noEditPoints="1"/>
          </p:cNvSpPr>
          <p:nvPr userDrawn="1"/>
        </p:nvSpPr>
        <p:spPr bwMode="auto">
          <a:xfrm>
            <a:off x="850901"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2" name="Freeform 1932"/>
          <p:cNvSpPr>
            <a:spLocks/>
          </p:cNvSpPr>
          <p:nvPr userDrawn="1"/>
        </p:nvSpPr>
        <p:spPr bwMode="auto">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3" name="Freeform 1933"/>
          <p:cNvSpPr>
            <a:spLocks/>
          </p:cNvSpPr>
          <p:nvPr userDrawn="1"/>
        </p:nvSpPr>
        <p:spPr bwMode="auto">
          <a:xfrm>
            <a:off x="1096963"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4" name="Freeform 1934"/>
          <p:cNvSpPr>
            <a:spLocks noEditPoints="1"/>
          </p:cNvSpPr>
          <p:nvPr userDrawn="1"/>
        </p:nvSpPr>
        <p:spPr bwMode="auto">
          <a:xfrm>
            <a:off x="1195388" y="436563"/>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5" name="Freeform 1935"/>
          <p:cNvSpPr>
            <a:spLocks/>
          </p:cNvSpPr>
          <p:nvPr userDrawn="1"/>
        </p:nvSpPr>
        <p:spPr bwMode="auto">
          <a:xfrm>
            <a:off x="1304926"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6" name="Freeform 1936"/>
          <p:cNvSpPr>
            <a:spLocks/>
          </p:cNvSpPr>
          <p:nvPr userDrawn="1"/>
        </p:nvSpPr>
        <p:spPr bwMode="auto">
          <a:xfrm>
            <a:off x="1409701" y="436563"/>
            <a:ext cx="77788" cy="119063"/>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7" name="Freeform 1937"/>
          <p:cNvSpPr>
            <a:spLocks noEditPoints="1"/>
          </p:cNvSpPr>
          <p:nvPr userDrawn="1"/>
        </p:nvSpPr>
        <p:spPr bwMode="auto">
          <a:xfrm>
            <a:off x="1500188" y="436563"/>
            <a:ext cx="92075" cy="119063"/>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8" name="Freeform 1938"/>
          <p:cNvSpPr>
            <a:spLocks noEditPoints="1"/>
          </p:cNvSpPr>
          <p:nvPr userDrawn="1"/>
        </p:nvSpPr>
        <p:spPr bwMode="auto">
          <a:xfrm>
            <a:off x="1617663" y="436563"/>
            <a:ext cx="71438" cy="119063"/>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9" name="Freeform 1939"/>
          <p:cNvSpPr>
            <a:spLocks noEditPoints="1"/>
          </p:cNvSpPr>
          <p:nvPr userDrawn="1"/>
        </p:nvSpPr>
        <p:spPr bwMode="auto">
          <a:xfrm>
            <a:off x="852488" y="623888"/>
            <a:ext cx="44450"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0" name="Freeform 1940"/>
          <p:cNvSpPr>
            <a:spLocks noEditPoints="1"/>
          </p:cNvSpPr>
          <p:nvPr userDrawn="1"/>
        </p:nvSpPr>
        <p:spPr bwMode="auto">
          <a:xfrm>
            <a:off x="906463" y="623888"/>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1" name="Freeform 1941"/>
          <p:cNvSpPr>
            <a:spLocks/>
          </p:cNvSpPr>
          <p:nvPr userDrawn="1"/>
        </p:nvSpPr>
        <p:spPr bwMode="auto">
          <a:xfrm>
            <a:off x="97790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2" name="Freeform 1942"/>
          <p:cNvSpPr>
            <a:spLocks/>
          </p:cNvSpPr>
          <p:nvPr userDrawn="1"/>
        </p:nvSpPr>
        <p:spPr bwMode="auto">
          <a:xfrm>
            <a:off x="103505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3" name="Freeform 1943"/>
          <p:cNvSpPr>
            <a:spLocks/>
          </p:cNvSpPr>
          <p:nvPr userDrawn="1"/>
        </p:nvSpPr>
        <p:spPr bwMode="auto">
          <a:xfrm>
            <a:off x="1098551" y="625475"/>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4" name="Freeform 1944"/>
          <p:cNvSpPr>
            <a:spLocks noEditPoints="1"/>
          </p:cNvSpPr>
          <p:nvPr userDrawn="1"/>
        </p:nvSpPr>
        <p:spPr bwMode="auto">
          <a:xfrm>
            <a:off x="1169988" y="608013"/>
            <a:ext cx="52388" cy="90488"/>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6">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5" name="Freeform 1945"/>
          <p:cNvSpPr>
            <a:spLocks/>
          </p:cNvSpPr>
          <p:nvPr userDrawn="1"/>
        </p:nvSpPr>
        <p:spPr bwMode="auto">
          <a:xfrm>
            <a:off x="123825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6" name="Freeform 1946"/>
          <p:cNvSpPr>
            <a:spLocks/>
          </p:cNvSpPr>
          <p:nvPr userDrawn="1"/>
        </p:nvSpPr>
        <p:spPr bwMode="auto">
          <a:xfrm>
            <a:off x="1301751" y="625475"/>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1">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7" name="Freeform 1947"/>
          <p:cNvSpPr>
            <a:spLocks noEditPoints="1"/>
          </p:cNvSpPr>
          <p:nvPr userDrawn="1"/>
        </p:nvSpPr>
        <p:spPr bwMode="auto">
          <a:xfrm>
            <a:off x="1360488" y="623888"/>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8" name="Freeform 1948"/>
          <p:cNvSpPr>
            <a:spLocks noEditPoints="1"/>
          </p:cNvSpPr>
          <p:nvPr userDrawn="1"/>
        </p:nvSpPr>
        <p:spPr bwMode="auto">
          <a:xfrm>
            <a:off x="1435101" y="608013"/>
            <a:ext cx="52388" cy="90488"/>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6">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9" name="Freeform 1949"/>
          <p:cNvSpPr>
            <a:spLocks noEditPoints="1"/>
          </p:cNvSpPr>
          <p:nvPr userDrawn="1"/>
        </p:nvSpPr>
        <p:spPr bwMode="auto">
          <a:xfrm>
            <a:off x="1530351"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06">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0" name="Freeform 1950"/>
          <p:cNvSpPr>
            <a:spLocks/>
          </p:cNvSpPr>
          <p:nvPr userDrawn="1"/>
        </p:nvSpPr>
        <p:spPr bwMode="auto">
          <a:xfrm>
            <a:off x="1616076"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1" name="Freeform 1951"/>
          <p:cNvSpPr>
            <a:spLocks noEditPoints="1"/>
          </p:cNvSpPr>
          <p:nvPr userDrawn="1"/>
        </p:nvSpPr>
        <p:spPr bwMode="auto">
          <a:xfrm>
            <a:off x="1665288" y="625475"/>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2" name="Freeform 1952"/>
          <p:cNvSpPr>
            <a:spLocks/>
          </p:cNvSpPr>
          <p:nvPr userDrawn="1"/>
        </p:nvSpPr>
        <p:spPr bwMode="auto">
          <a:xfrm>
            <a:off x="1743076"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3" name="Freeform 1953"/>
          <p:cNvSpPr>
            <a:spLocks noEditPoints="1"/>
          </p:cNvSpPr>
          <p:nvPr userDrawn="1"/>
        </p:nvSpPr>
        <p:spPr bwMode="auto">
          <a:xfrm>
            <a:off x="1798638" y="623888"/>
            <a:ext cx="46038"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4" name="Freeform 1954"/>
          <p:cNvSpPr>
            <a:spLocks noEditPoints="1"/>
          </p:cNvSpPr>
          <p:nvPr userDrawn="1"/>
        </p:nvSpPr>
        <p:spPr bwMode="auto">
          <a:xfrm>
            <a:off x="1844676" y="623888"/>
            <a:ext cx="57150" cy="74613"/>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5" name="Freeform 1955"/>
          <p:cNvSpPr>
            <a:spLocks/>
          </p:cNvSpPr>
          <p:nvPr userDrawn="1"/>
        </p:nvSpPr>
        <p:spPr bwMode="auto">
          <a:xfrm>
            <a:off x="1912938" y="625475"/>
            <a:ext cx="58738"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6" name="Freeform 1956"/>
          <p:cNvSpPr>
            <a:spLocks/>
          </p:cNvSpPr>
          <p:nvPr userDrawn="1"/>
        </p:nvSpPr>
        <p:spPr bwMode="auto">
          <a:xfrm>
            <a:off x="1984376" y="625475"/>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1">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7" name="Freeform 1957"/>
          <p:cNvSpPr>
            <a:spLocks/>
          </p:cNvSpPr>
          <p:nvPr userDrawn="1"/>
        </p:nvSpPr>
        <p:spPr bwMode="auto">
          <a:xfrm>
            <a:off x="2055813" y="625475"/>
            <a:ext cx="52388"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Tree>
    <p:extLst>
      <p:ext uri="{BB962C8B-B14F-4D97-AF65-F5344CB8AC3E}">
        <p14:creationId xmlns:p14="http://schemas.microsoft.com/office/powerpoint/2010/main" val="321537738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7.xml"/><Relationship Id="rId5" Type="http://schemas.openxmlformats.org/officeDocument/2006/relationships/image" Target="../media/image7.sv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8.xml"/><Relationship Id="rId5" Type="http://schemas.openxmlformats.org/officeDocument/2006/relationships/image" Target="../media/image20.emf"/><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927568" y="2524212"/>
            <a:ext cx="45719" cy="2091186"/>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304750" y="2506362"/>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115616" y="1873355"/>
            <a:ext cx="5056430" cy="3939540"/>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3200" b="0" dirty="0" smtClean="0">
                <a:solidFill>
                  <a:schemeClr val="tx1"/>
                </a:solidFill>
                <a:latin typeface="Times New Roman" panose="02020603050405020304" pitchFamily="18" charset="0"/>
                <a:ea typeface="Times New Roman" panose="02020603050405020304" pitchFamily="18" charset="0"/>
              </a:rPr>
              <a:t>Федеральный стандарт бухгалтерского учета </a:t>
            </a: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для организаций государственного сектора </a:t>
            </a: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«Учетная </a:t>
            </a:r>
            <a:r>
              <a:rPr lang="ru-RU" sz="3200" b="0" dirty="0">
                <a:solidFill>
                  <a:schemeClr val="tx1"/>
                </a:solidFill>
                <a:latin typeface="Times New Roman" panose="02020603050405020304" pitchFamily="18" charset="0"/>
                <a:ea typeface="Times New Roman" panose="02020603050405020304" pitchFamily="18" charset="0"/>
              </a:rPr>
              <a:t>политика, оценочные значения и ошибки</a:t>
            </a:r>
            <a:r>
              <a:rPr lang="ru-RU" sz="3200" b="0" dirty="0" smtClean="0">
                <a:solidFill>
                  <a:schemeClr val="tx1"/>
                </a:solidFill>
                <a:latin typeface="Times New Roman" panose="02020603050405020304" pitchFamily="18" charset="0"/>
                <a:ea typeface="Times New Roman" panose="02020603050405020304" pitchFamily="18" charset="0"/>
              </a:rPr>
              <a:t>»</a:t>
            </a: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от 30.12.2017 №274н</a:t>
            </a:r>
            <a:endParaRPr sz="2824" dirty="0"/>
          </a:p>
        </p:txBody>
      </p:sp>
      <p:sp>
        <p:nvSpPr>
          <p:cNvPr id="8" name="object 8"/>
          <p:cNvSpPr/>
          <p:nvPr/>
        </p:nvSpPr>
        <p:spPr>
          <a:xfrm>
            <a:off x="7463118" y="1042147"/>
            <a:ext cx="773206" cy="437029"/>
          </a:xfrm>
          <a:prstGeom prst="rect">
            <a:avLst/>
          </a:prstGeom>
          <a:blipFill>
            <a:blip r:embed="rId3" cstate="print"/>
            <a:stretch>
              <a:fillRect/>
            </a:stretch>
          </a:blipFill>
        </p:spPr>
        <p:txBody>
          <a:bodyPr wrap="square" lIns="0" tIns="0" rIns="0" bIns="0" rtlCol="0"/>
          <a:lstStyle/>
          <a:p>
            <a:pPr defTabSz="806867">
              <a:defRPr/>
            </a:pPr>
            <a:endParaRPr sz="1588" dirty="0">
              <a:solidFill>
                <a:srgbClr val="9BBB59">
                  <a:lumMod val="50000"/>
                </a:srgbClr>
              </a:solidFill>
            </a:endParaRPr>
          </a:p>
        </p:txBody>
      </p:sp>
      <p:sp>
        <p:nvSpPr>
          <p:cNvPr id="9" name="object 9"/>
          <p:cNvSpPr/>
          <p:nvPr/>
        </p:nvSpPr>
        <p:spPr>
          <a:xfrm>
            <a:off x="571600" y="125353"/>
            <a:ext cx="2076920" cy="1651431"/>
          </a:xfrm>
          <a:prstGeom prst="rect">
            <a:avLst/>
          </a:prstGeom>
          <a:blipFill>
            <a:blip r:embed="rId4" cstate="print"/>
            <a:stretch>
              <a:fillRect/>
            </a:stretch>
          </a:blipFill>
        </p:spPr>
        <p:txBody>
          <a:bodyPr wrap="square" lIns="0" tIns="0" rIns="0" bIns="0" rtlCol="0"/>
          <a:lstStyle/>
          <a:p>
            <a:pPr defTabSz="806867">
              <a:defRPr/>
            </a:pPr>
            <a:endParaRPr sz="1588" dirty="0">
              <a:solidFill>
                <a:prstClr val="black"/>
              </a:solidFill>
            </a:endParaRPr>
          </a:p>
        </p:txBody>
      </p:sp>
      <p:sp>
        <p:nvSpPr>
          <p:cNvPr id="10" name="object 10"/>
          <p:cNvSpPr/>
          <p:nvPr/>
        </p:nvSpPr>
        <p:spPr>
          <a:xfrm>
            <a:off x="6372200" y="2204865"/>
            <a:ext cx="2771800" cy="2808312"/>
          </a:xfrm>
          <a:prstGeom prst="rect">
            <a:avLst/>
          </a:prstGeom>
          <a:blipFill>
            <a:blip r:embed="rId5"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a:t>
            </a:fld>
            <a:endParaRPr lang="ru-RU" spc="-4" dirty="0">
              <a:latin typeface="Arial"/>
              <a:cs typeface="Arial"/>
            </a:endParaRPr>
          </a:p>
        </p:txBody>
      </p:sp>
    </p:spTree>
    <p:extLst>
      <p:ext uri="{BB962C8B-B14F-4D97-AF65-F5344CB8AC3E}">
        <p14:creationId xmlns:p14="http://schemas.microsoft.com/office/powerpoint/2010/main" val="161017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9581" y="821405"/>
            <a:ext cx="6051550" cy="453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48614" y="4547007"/>
            <a:ext cx="8002217" cy="707886"/>
          </a:xfrm>
          <a:prstGeom prst="rect">
            <a:avLst/>
          </a:prstGeom>
        </p:spPr>
        <p:txBody>
          <a:bodyPr wrap="square">
            <a:spAutoFit/>
          </a:bodyPr>
          <a:lstStyle/>
          <a:p>
            <a:r>
              <a:rPr lang="ru-RU"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способ их издания (утверждения)</a:t>
            </a:r>
            <a:r>
              <a:rPr lang="ru-RU" dirty="0">
                <a:ln w="0"/>
                <a:solidFill>
                  <a:schemeClr val="accent1"/>
                </a:solidFill>
                <a:effectLst>
                  <a:outerShdw blurRad="38100" dist="25400" dir="5400000" algn="ctr" rotWithShape="0">
                    <a:srgbClr val="6E747A">
                      <a:alpha val="43000"/>
                    </a:srgbClr>
                  </a:outerShdw>
                </a:effectLst>
              </a:rPr>
              <a:t> </a:t>
            </a:r>
          </a:p>
        </p:txBody>
      </p:sp>
      <p:sp>
        <p:nvSpPr>
          <p:cNvPr id="7" name="Прямоугольник 6"/>
          <p:cNvSpPr/>
          <p:nvPr/>
        </p:nvSpPr>
        <p:spPr>
          <a:xfrm>
            <a:off x="179511" y="98691"/>
            <a:ext cx="9036895" cy="1323439"/>
          </a:xfrm>
          <a:prstGeom prst="rect">
            <a:avLst/>
          </a:prstGeom>
        </p:spPr>
        <p:txBody>
          <a:bodyPr wrap="square">
            <a:spAutoFit/>
          </a:bodyPr>
          <a:lstStyle/>
          <a:p>
            <a:pPr algn="ctr"/>
            <a:r>
              <a:rPr lang="ru-RU"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выбор формы оформления правовых актов </a:t>
            </a:r>
          </a:p>
        </p:txBody>
      </p:sp>
      <p:sp>
        <p:nvSpPr>
          <p:cNvPr id="8" name="TextBox 7"/>
          <p:cNvSpPr txBox="1"/>
          <p:nvPr/>
        </p:nvSpPr>
        <p:spPr>
          <a:xfrm>
            <a:off x="410719" y="1536513"/>
            <a:ext cx="1641988" cy="584775"/>
          </a:xfrm>
          <a:prstGeom prst="rect">
            <a:avLst/>
          </a:prstGeom>
          <a:noFill/>
        </p:spPr>
        <p:txBody>
          <a:bodyPr wrap="none" rtlCol="0">
            <a:spAutoFit/>
          </a:bodyPr>
          <a:lstStyle/>
          <a:p>
            <a:r>
              <a:rPr lang="ru-RU" sz="3200" dirty="0">
                <a:latin typeface="Times New Roman" panose="02020603050405020304" pitchFamily="18" charset="0"/>
                <a:cs typeface="Times New Roman" panose="02020603050405020304" pitchFamily="18" charset="0"/>
              </a:rPr>
              <a:t>приказы</a:t>
            </a:r>
          </a:p>
        </p:txBody>
      </p:sp>
      <p:sp>
        <p:nvSpPr>
          <p:cNvPr id="9" name="TextBox 8"/>
          <p:cNvSpPr txBox="1"/>
          <p:nvPr/>
        </p:nvSpPr>
        <p:spPr>
          <a:xfrm>
            <a:off x="1187624" y="2798350"/>
            <a:ext cx="3032755" cy="584775"/>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постановления</a:t>
            </a:r>
            <a:endParaRPr lang="ru-RU" sz="3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42899" y="2213575"/>
            <a:ext cx="3209021" cy="584775"/>
          </a:xfrm>
          <a:prstGeom prst="rect">
            <a:avLst/>
          </a:prstGeom>
        </p:spPr>
        <p:txBody>
          <a:bodyPr wrap="square">
            <a:spAutoFit/>
          </a:bodyPr>
          <a:lstStyle/>
          <a:p>
            <a:r>
              <a:rPr lang="ru-RU" dirty="0" smtClean="0"/>
              <a:t> </a:t>
            </a:r>
            <a:r>
              <a:rPr lang="ru-RU" sz="3200" dirty="0">
                <a:latin typeface="Times New Roman" panose="02020603050405020304" pitchFamily="18" charset="0"/>
                <a:cs typeface="Times New Roman" panose="02020603050405020304" pitchFamily="18" charset="0"/>
              </a:rPr>
              <a:t>распоряжения</a:t>
            </a:r>
          </a:p>
        </p:txBody>
      </p:sp>
      <p:sp>
        <p:nvSpPr>
          <p:cNvPr id="13" name="Прямоугольник 12"/>
          <p:cNvSpPr/>
          <p:nvPr/>
        </p:nvSpPr>
        <p:spPr>
          <a:xfrm>
            <a:off x="2499412" y="3415034"/>
            <a:ext cx="1630575" cy="584775"/>
          </a:xfrm>
          <a:prstGeom prst="rect">
            <a:avLst/>
          </a:prstGeom>
        </p:spPr>
        <p:txBody>
          <a:bodyPr wrap="none">
            <a:spAutoFit/>
          </a:bodyPr>
          <a:lstStyle/>
          <a:p>
            <a:r>
              <a:rPr lang="ru-RU" sz="3200" dirty="0" smtClean="0">
                <a:latin typeface="Times New Roman" panose="02020603050405020304" pitchFamily="18" charset="0"/>
                <a:cs typeface="Times New Roman" panose="02020603050405020304" pitchFamily="18" charset="0"/>
              </a:rPr>
              <a:t>порядки</a:t>
            </a:r>
            <a:endParaRPr lang="ru-RU" sz="32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355976" y="5392486"/>
            <a:ext cx="45365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  </a:t>
            </a:r>
            <a:r>
              <a:rPr lang="ru-RU" sz="2400" dirty="0">
                <a:latin typeface="Times New Roman" panose="02020603050405020304" pitchFamily="18" charset="0"/>
                <a:cs typeface="Times New Roman" panose="02020603050405020304" pitchFamily="18" charset="0"/>
              </a:rPr>
              <a:t>принятием отдельного </a:t>
            </a:r>
            <a:r>
              <a:rPr lang="ru-RU" sz="2400" dirty="0" smtClean="0">
                <a:latin typeface="Times New Roman" panose="02020603050405020304" pitchFamily="18" charset="0"/>
                <a:cs typeface="Times New Roman" panose="02020603050405020304" pitchFamily="18" charset="0"/>
              </a:rPr>
              <a:t>акта</a:t>
            </a:r>
            <a:endParaRPr lang="ru-RU" sz="24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68379" y="5421623"/>
            <a:ext cx="344120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грифом «</a:t>
            </a:r>
            <a:r>
              <a:rPr lang="ru-RU" sz="2400" dirty="0" smtClean="0">
                <a:latin typeface="Times New Roman" panose="02020603050405020304" pitchFamily="18" charset="0"/>
                <a:cs typeface="Times New Roman" panose="02020603050405020304" pitchFamily="18" charset="0"/>
              </a:rPr>
              <a:t>Утверждено»</a:t>
            </a:r>
            <a:endParaRPr lang="ru-RU"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57077" y="6050018"/>
            <a:ext cx="8481761" cy="830997"/>
          </a:xfrm>
          <a:prstGeom prst="rect">
            <a:avLst/>
          </a:prstGeom>
          <a:noFill/>
        </p:spPr>
        <p:txBody>
          <a:bodyPr wrap="square" rtlCol="0">
            <a:spAutoFit/>
          </a:bodyPr>
          <a:lstStyle/>
          <a:p>
            <a:r>
              <a:rPr lang="ru-RU" sz="2400" b="1" dirty="0">
                <a:solidFill>
                  <a:prstClr val="black"/>
                </a:solidFill>
                <a:latin typeface="Times New Roman" panose="02020603050405020304" pitchFamily="18" charset="0"/>
                <a:cs typeface="Times New Roman" panose="02020603050405020304" pitchFamily="18" charset="0"/>
              </a:rPr>
              <a:t>находится в компетенции субъекта </a:t>
            </a:r>
            <a:r>
              <a:rPr lang="ru-RU" sz="2400" b="1" dirty="0" smtClean="0">
                <a:solidFill>
                  <a:prstClr val="black"/>
                </a:solidFill>
                <a:latin typeface="Times New Roman" panose="02020603050405020304" pitchFamily="18" charset="0"/>
                <a:cs typeface="Times New Roman" panose="02020603050405020304" pitchFamily="18" charset="0"/>
              </a:rPr>
              <a:t>учета (из сложившейся практики делопроизводства)</a:t>
            </a:r>
            <a:endParaRPr lang="ru-RU" sz="24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C318D0E1-6172-4638-BCC1-0B70ED483AF8}" type="slidenum">
              <a:rPr lang="ru-RU" smtClean="0"/>
              <a:t>10</a:t>
            </a:fld>
            <a:endParaRPr lang="ru-RU"/>
          </a:p>
        </p:txBody>
      </p:sp>
    </p:spTree>
    <p:extLst>
      <p:ext uri="{BB962C8B-B14F-4D97-AF65-F5344CB8AC3E}">
        <p14:creationId xmlns:p14="http://schemas.microsoft.com/office/powerpoint/2010/main" val="2149058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86850"/>
            <a:ext cx="8725636" cy="430887"/>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95536" y="1196751"/>
            <a:ext cx="8509612" cy="5755422"/>
          </a:xfrm>
          <a:prstGeom prst="rect">
            <a:avLst/>
          </a:prstGeom>
        </p:spPr>
        <p:txBody>
          <a:bodyPr wrap="square">
            <a:spAutoFit/>
          </a:bodyPr>
          <a:lstStyle/>
          <a:p>
            <a:pPr marL="342900" indent="-342900" algn="just">
              <a:buFont typeface="Wingdings" panose="05000000000000000000" pitchFamily="2" charset="2"/>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существенное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поступление или выбытие активов</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связанное с операциями, инициированными в отчетном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периоде</a:t>
            </a:r>
          </a:p>
          <a:p>
            <a:pPr indent="450215" algn="just">
              <a:lnSpc>
                <a:spcPct val="115000"/>
              </a:lnSpc>
            </a:pPr>
            <a:r>
              <a:rPr lang="ru-RU" sz="24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0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утрата значительной части имущества в результате стихийного бедствия, произошедшего после отчетной даты</a:t>
            </a:r>
          </a:p>
          <a:p>
            <a:pPr indent="450215" algn="just">
              <a:lnSpc>
                <a:spcPct val="115000"/>
              </a:lnSpc>
            </a:pP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возникновение обстоятельств, в том числе чрезвычайных, в результате которых активы выбыли из владения, пользования и распоряжения субъекта отчетности вследствие их гибели и (или) уничтожения, в том числе помимо воли владельца, а также вследствие невозможности установления их местонахождения (например: уничтожение здания в результате пожара после отчетной даты)</a:t>
            </a:r>
          </a:p>
          <a:p>
            <a:pPr marL="342900" indent="-342900" algn="just">
              <a:buFont typeface="Wingdings" panose="05000000000000000000" pitchFamily="2" charset="2"/>
              <a:buChar char="§"/>
            </a:pPr>
            <a:endPar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100</a:t>
            </a:fld>
            <a:endParaRPr lang="ru-RU" spc="-4" dirty="0">
              <a:latin typeface="Arial"/>
              <a:cs typeface="Arial"/>
            </a:endParaRPr>
          </a:p>
        </p:txBody>
      </p:sp>
    </p:spTree>
    <p:extLst>
      <p:ext uri="{BB962C8B-B14F-4D97-AF65-F5344CB8AC3E}">
        <p14:creationId xmlns:p14="http://schemas.microsoft.com/office/powerpoint/2010/main" val="20073647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86850"/>
            <a:ext cx="8725636" cy="430887"/>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08906" y="1056113"/>
            <a:ext cx="8496242" cy="4616648"/>
          </a:xfrm>
          <a:prstGeom prst="rect">
            <a:avLst/>
          </a:prstGeom>
        </p:spPr>
        <p:txBody>
          <a:bodyPr wrap="square">
            <a:spAutoFit/>
          </a:bodyPr>
          <a:lstStyle/>
          <a:p>
            <a:pPr marL="342900" indent="-342900" algn="just">
              <a:buFont typeface="Wingdings" panose="05000000000000000000" pitchFamily="2" charset="2"/>
              <a:buChar char="§"/>
            </a:pPr>
            <a:r>
              <a:rPr lang="ru-RU"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публичные </a:t>
            </a:r>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объявления об изменениях государственной политики</a:t>
            </a:r>
            <a:r>
              <a:rPr lang="ru-RU" sz="28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8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планов и намерений государственного органа (органа местного самоуправления (муниципального органа), осуществляющего в отношении субъекта отчетности полномочия и функции учредителя (собственника), реализация которых в ближайшем будущем существенно окажет влияние на деятельность субъекта отчетности</a:t>
            </a:r>
          </a:p>
          <a:p>
            <a:endParaRPr lang="ru-RU" sz="2800" dirty="0">
              <a:solidFill>
                <a:prstClr val="black"/>
              </a:solidFill>
              <a:latin typeface="Times New Roman" panose="02020603050405020304" pitchFamily="18" charset="0"/>
              <a:ea typeface="Calibri" panose="020F0502020204030204" pitchFamily="34" charset="0"/>
              <a:cs typeface="Calibri" panose="020F0502020204030204" pitchFamily="34" charset="0"/>
            </a:endParaRPr>
          </a:p>
          <a:p>
            <a:pPr indent="450215" algn="just"/>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101</a:t>
            </a:fld>
            <a:endParaRPr lang="ru-RU" spc="-4" dirty="0">
              <a:latin typeface="Arial"/>
              <a:cs typeface="Arial"/>
            </a:endParaRPr>
          </a:p>
        </p:txBody>
      </p:sp>
    </p:spTree>
    <p:extLst>
      <p:ext uri="{BB962C8B-B14F-4D97-AF65-F5344CB8AC3E}">
        <p14:creationId xmlns:p14="http://schemas.microsoft.com/office/powerpoint/2010/main" val="37294456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1581" y="984792"/>
            <a:ext cx="8892907" cy="6001643"/>
          </a:xfrm>
          <a:prstGeom prst="rect">
            <a:avLst/>
          </a:prstGeom>
        </p:spPr>
        <p:txBody>
          <a:bodyPr wrap="square">
            <a:spAutoFit/>
          </a:bodyPr>
          <a:lstStyle/>
          <a:p>
            <a:pPr marL="342900" indent="-342900" algn="just">
              <a:buFont typeface="Wingdings" panose="05000000000000000000" pitchFamily="2" charset="2"/>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изменения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законодательства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в том числе утверждение нормативных правовых актов, оформляющих начало реализации, изменение и прекращение государственных программ и проектов, заключение и прекращение действия договоров и соглашений, а также иные решения, исполнение которых в ближайшем будущем существенно повлияет на величину активов, обязательств, доходов и расходов субъекта отчетности; </a:t>
            </a:r>
            <a:endParaRPr lang="ru-RU" sz="2400"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изменение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величины активов и (или) обязательств</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произошедшее в результате существенного изменения после отчетной даты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курсов иностранных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валют</a:t>
            </a:r>
            <a:endParaRPr lang="ru-RU" sz="2400" b="1" dirty="0">
              <a:solidFill>
                <a:srgbClr val="FF0000"/>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принятие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после отчетной даты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решений</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 прощении долга по кредиту (займу, ссуде),</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возникшего до отчетной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даты</a:t>
            </a:r>
            <a:endParaRPr lang="ru-RU" sz="2400"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начало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судебного производства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связанного исключительно с событиями, произошедшими после отчетной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даты</a:t>
            </a:r>
            <a:endParaRPr lang="ru-RU" sz="2400" dirty="0">
              <a:solidFill>
                <a:prstClr val="black"/>
              </a:solidFill>
              <a:latin typeface="Times New Roman" panose="02020603050405020304" pitchFamily="18" charset="0"/>
              <a:ea typeface="Calibri" panose="020F0502020204030204" pitchFamily="34" charset="0"/>
            </a:endParaRPr>
          </a:p>
          <a:p>
            <a:pPr indent="450215" algn="just"/>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102</a:t>
            </a:fld>
            <a:endParaRPr lang="ru-RU" spc="-4" dirty="0">
              <a:latin typeface="Arial"/>
              <a:cs typeface="Arial"/>
            </a:endParaRPr>
          </a:p>
        </p:txBody>
      </p:sp>
      <p:sp>
        <p:nvSpPr>
          <p:cNvPr id="2" name="Прямоугольник 1"/>
          <p:cNvSpPr/>
          <p:nvPr/>
        </p:nvSpPr>
        <p:spPr>
          <a:xfrm>
            <a:off x="210787" y="194517"/>
            <a:ext cx="8892480" cy="523220"/>
          </a:xfrm>
          <a:prstGeom prst="rect">
            <a:avLst/>
          </a:prstGeom>
        </p:spPr>
        <p:txBody>
          <a:bodyPr wrap="square">
            <a:spAutoFit/>
          </a:bodyPr>
          <a:lstStyle/>
          <a:p>
            <a:r>
              <a:rPr lang="ru-RU" sz="2800" b="1" dirty="0">
                <a:solidFill>
                  <a:srgbClr val="9BBB59">
                    <a:lumMod val="75000"/>
                  </a:srgbClr>
                </a:solidFill>
                <a:latin typeface="Times New Roman" panose="02020603050405020304" pitchFamily="18" charset="0"/>
                <a:ea typeface="Calibri" panose="020F0502020204030204" pitchFamily="34" charset="0"/>
                <a:cs typeface="Calibri" panose="020F0502020204030204" pitchFamily="34" charset="0"/>
              </a:rPr>
              <a:t>СПОД, свидетельствующее об условиях деятельности</a:t>
            </a:r>
            <a:endParaRPr lang="ru-RU" dirty="0">
              <a:solidFill>
                <a:prstClr val="black"/>
              </a:solidFill>
            </a:endParaRPr>
          </a:p>
        </p:txBody>
      </p:sp>
    </p:spTree>
    <p:extLst>
      <p:ext uri="{BB962C8B-B14F-4D97-AF65-F5344CB8AC3E}">
        <p14:creationId xmlns:p14="http://schemas.microsoft.com/office/powerpoint/2010/main" val="8527439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103</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84004" y="1135117"/>
            <a:ext cx="8175991"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a:t>
            </a:r>
            <a:r>
              <a:rPr lang="ru-RU" sz="2600" b="1" dirty="0" smtClean="0">
                <a:solidFill>
                  <a:srgbClr val="077A3E"/>
                </a:solidFill>
                <a:latin typeface="Times New Roman" panose="02020603050405020304" pitchFamily="18" charset="0"/>
                <a:cs typeface="Times New Roman" panose="02020603050405020304" pitchFamily="18" charset="0"/>
              </a:rPr>
              <a:t>указывающее на </a:t>
            </a:r>
            <a:r>
              <a:rPr lang="ru-RU" sz="2600" b="1" dirty="0">
                <a:solidFill>
                  <a:srgbClr val="077A3E"/>
                </a:solidFill>
                <a:latin typeface="Times New Roman" panose="02020603050405020304" pitchFamily="18" charset="0"/>
                <a:cs typeface="Times New Roman" panose="02020603050405020304" pitchFamily="18" charset="0"/>
              </a:rPr>
              <a:t>условия деятельности – </a:t>
            </a:r>
            <a:r>
              <a:rPr lang="ru-RU" sz="2600" b="1" dirty="0">
                <a:solidFill>
                  <a:srgbClr val="C79023"/>
                </a:solidFill>
                <a:latin typeface="Times New Roman" panose="02020603050405020304" pitchFamily="18" charset="0"/>
                <a:cs typeface="Times New Roman" panose="02020603050405020304" pitchFamily="18" charset="0"/>
              </a:rPr>
              <a:t>отражение в учете</a:t>
            </a:r>
          </a:p>
        </p:txBody>
      </p:sp>
      <p:sp>
        <p:nvSpPr>
          <p:cNvPr id="6" name="Title 1">
            <a:extLst>
              <a:ext uri="{FF2B5EF4-FFF2-40B4-BE49-F238E27FC236}">
                <a16:creationId xmlns="" xmlns:a16="http://schemas.microsoft.com/office/drawing/2014/main" id="{CBC1924E-5B17-4BF8-81B1-C58F70E39623}"/>
              </a:ext>
            </a:extLst>
          </p:cNvPr>
          <p:cNvSpPr txBox="1">
            <a:spLocks/>
          </p:cNvSpPr>
          <p:nvPr/>
        </p:nvSpPr>
        <p:spPr>
          <a:xfrm>
            <a:off x="335798" y="2540297"/>
            <a:ext cx="8571133" cy="3624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60475" indent="-1260475" algn="just">
              <a:tabLst>
                <a:tab pos="1260475" algn="l"/>
              </a:tabLst>
            </a:pPr>
            <a:r>
              <a:rPr lang="ru-RU" sz="2800" b="1" dirty="0">
                <a:solidFill>
                  <a:srgbClr val="FF0000"/>
                </a:solidFill>
                <a:latin typeface="Times New Roman" panose="02020603050405020304" pitchFamily="18" charset="0"/>
                <a:cs typeface="Times New Roman" panose="02020603050405020304" pitchFamily="18" charset="0"/>
              </a:rPr>
              <a:t>Когда?</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В периоде, следующем за отчетным</a:t>
            </a:r>
          </a:p>
          <a:p>
            <a:pPr algn="just"/>
            <a:endParaRPr lang="ru-RU" sz="2800" dirty="0">
              <a:solidFill>
                <a:prstClr val="black"/>
              </a:solidFill>
              <a:latin typeface="Times New Roman" panose="02020603050405020304" pitchFamily="18" charset="0"/>
              <a:cs typeface="Times New Roman" panose="02020603050405020304" pitchFamily="18" charset="0"/>
            </a:endParaRPr>
          </a:p>
          <a:p>
            <a:pPr marL="1260475" indent="-1260475" algn="just"/>
            <a:r>
              <a:rPr lang="ru-RU" sz="2800" b="1" dirty="0">
                <a:solidFill>
                  <a:srgbClr val="FF0000"/>
                </a:solidFill>
                <a:latin typeface="Times New Roman" panose="02020603050405020304" pitchFamily="18" charset="0"/>
                <a:cs typeface="Times New Roman" panose="02020603050405020304" pitchFamily="18" charset="0"/>
              </a:rPr>
              <a:t>Как?</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Бухгалтерские записи по счетам</a:t>
            </a:r>
          </a:p>
          <a:p>
            <a:pPr marL="1260475" algn="just"/>
            <a:endParaRPr lang="ru-RU" sz="2800" dirty="0">
              <a:solidFill>
                <a:prstClr val="black"/>
              </a:solidFill>
              <a:latin typeface="Times New Roman" panose="02020603050405020304" pitchFamily="18" charset="0"/>
              <a:cs typeface="Times New Roman" panose="02020603050405020304" pitchFamily="18" charset="0"/>
            </a:endParaRPr>
          </a:p>
          <a:p>
            <a:pPr marL="1339850" indent="-1339850" algn="just"/>
            <a:r>
              <a:rPr lang="ru-RU" sz="2800" b="1" dirty="0">
                <a:solidFill>
                  <a:srgbClr val="FF0000"/>
                </a:solidFill>
                <a:latin typeface="Times New Roman" panose="02020603050405020304" pitchFamily="18" charset="0"/>
                <a:cs typeface="Times New Roman" panose="02020603050405020304" pitchFamily="18" charset="0"/>
              </a:rPr>
              <a:t>Где?</a:t>
            </a:r>
            <a:r>
              <a:rPr lang="ru-RU" sz="2800" dirty="0">
                <a:solidFill>
                  <a:prstClr val="black"/>
                </a:solidFill>
                <a:latin typeface="Times New Roman" panose="02020603050405020304" pitchFamily="18" charset="0"/>
                <a:cs typeface="Times New Roman" panose="02020603050405020304" pitchFamily="18" charset="0"/>
              </a:rPr>
              <a:t>  В Пояснениях к отчетности (не требует изменение величины активов, обязательств, результата)</a:t>
            </a:r>
          </a:p>
        </p:txBody>
      </p:sp>
    </p:spTree>
    <p:extLst>
      <p:ext uri="{BB962C8B-B14F-4D97-AF65-F5344CB8AC3E}">
        <p14:creationId xmlns:p14="http://schemas.microsoft.com/office/powerpoint/2010/main" val="6241843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104</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801431" y="276138"/>
            <a:ext cx="4836202" cy="43695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СПОД, подтверждающее условия</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69656" y="6302108"/>
            <a:ext cx="4998865" cy="4502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СПОД, </a:t>
            </a:r>
            <a:r>
              <a:rPr lang="ru-RU" sz="2400" b="1" dirty="0" smtClean="0">
                <a:solidFill>
                  <a:srgbClr val="077A3E"/>
                </a:solidFill>
                <a:latin typeface="Times New Roman" panose="02020603050405020304" pitchFamily="18" charset="0"/>
                <a:cs typeface="Times New Roman" panose="02020603050405020304" pitchFamily="18" charset="0"/>
              </a:rPr>
              <a:t>указывающее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H="1">
            <a:off x="3167335" y="1844933"/>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567108" y="3836025"/>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5502026" y="3439928"/>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7511872" y="3439928"/>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13569" y="2714207"/>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5221432" y="2455615"/>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7132859" y="2694796"/>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flipV="1">
            <a:off x="1119993" y="3031951"/>
            <a:ext cx="2521982" cy="556957"/>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sp>
        <p:nvSpPr>
          <p:cNvPr id="17" name="TextBox 16">
            <a:extLst>
              <a:ext uri="{FF2B5EF4-FFF2-40B4-BE49-F238E27FC236}">
                <a16:creationId xmlns="" xmlns:a16="http://schemas.microsoft.com/office/drawing/2014/main" id="{052895BB-24AE-4058-99E1-696F9651D821}"/>
              </a:ext>
            </a:extLst>
          </p:cNvPr>
          <p:cNvSpPr txBox="1"/>
          <p:nvPr/>
        </p:nvSpPr>
        <p:spPr>
          <a:xfrm>
            <a:off x="516847" y="3486232"/>
            <a:ext cx="1780679" cy="369332"/>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1.Наличие ДЗ</a:t>
            </a: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3784612" y="1826757"/>
            <a:ext cx="11818" cy="161978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8B58FCE4-DE26-430A-A9B3-D4BAFFCF4672}"/>
              </a:ext>
            </a:extLst>
          </p:cNvPr>
          <p:cNvSpPr txBox="1"/>
          <p:nvPr/>
        </p:nvSpPr>
        <p:spPr>
          <a:xfrm>
            <a:off x="2474675" y="3515862"/>
            <a:ext cx="3027351"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Исключение юридического лица из ЕГРЮЛ</a:t>
            </a:r>
          </a:p>
          <a:p>
            <a:pPr algn="ctr" defTabSz="457200"/>
            <a:endParaRPr lang="ru-RU" i="1" dirty="0">
              <a:solidFill>
                <a:prstClr val="black"/>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532AF774-A45B-49E6-A22A-48F5BAC4035E}"/>
              </a:ext>
            </a:extLst>
          </p:cNvPr>
          <p:cNvSpPr txBox="1"/>
          <p:nvPr/>
        </p:nvSpPr>
        <p:spPr>
          <a:xfrm>
            <a:off x="667972" y="1000888"/>
            <a:ext cx="2933129" cy="1200329"/>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3.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 отчет о </a:t>
            </a:r>
            <a:r>
              <a:rPr lang="ru-RU" i="1" dirty="0" err="1" smtClean="0">
                <a:solidFill>
                  <a:prstClr val="black"/>
                </a:solidFill>
                <a:latin typeface="Times New Roman" panose="02020603050405020304" pitchFamily="18" charset="0"/>
                <a:cs typeface="Times New Roman" panose="02020603050405020304" pitchFamily="18" charset="0"/>
              </a:rPr>
              <a:t>финрезе</a:t>
            </a:r>
            <a:endParaRPr lang="ru-RU" i="1" dirty="0">
              <a:solidFill>
                <a:prstClr val="black"/>
              </a:solidFill>
              <a:latin typeface="Times New Roman" panose="02020603050405020304" pitchFamily="18" charset="0"/>
              <a:cs typeface="Times New Roman" panose="02020603050405020304" pitchFamily="18" charset="0"/>
            </a:endParaRPr>
          </a:p>
        </p:txBody>
      </p:sp>
      <p:cxnSp>
        <p:nvCxnSpPr>
          <p:cNvPr id="29" name="Прямая со стрелкой 28">
            <a:extLst>
              <a:ext uri="{FF2B5EF4-FFF2-40B4-BE49-F238E27FC236}">
                <a16:creationId xmlns="" xmlns:a16="http://schemas.microsoft.com/office/drawing/2014/main" id="{5F729C77-74EC-43F5-A8DF-65626035A463}"/>
              </a:ext>
            </a:extLst>
          </p:cNvPr>
          <p:cNvCxnSpPr>
            <a:cxnSpLocks/>
          </p:cNvCxnSpPr>
          <p:nvPr/>
        </p:nvCxnSpPr>
        <p:spPr>
          <a:xfrm rot="16200000" flipH="1">
            <a:off x="2018007" y="2418441"/>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 xmlns:a16="http://schemas.microsoft.com/office/drawing/2014/main" id="{D5C25BF7-8EB6-45FC-846C-5933CD12E4E4}"/>
              </a:ext>
            </a:extLst>
          </p:cNvPr>
          <p:cNvSpPr txBox="1"/>
          <p:nvPr/>
        </p:nvSpPr>
        <p:spPr>
          <a:xfrm>
            <a:off x="3274898" y="746985"/>
            <a:ext cx="1988127" cy="877163"/>
          </a:xfrm>
          <a:prstGeom prst="rect">
            <a:avLst/>
          </a:prstGeom>
          <a:noFill/>
        </p:spPr>
        <p:txBody>
          <a:bodyPr wrap="square" rtlCol="0">
            <a:spAutoFit/>
          </a:bodyPr>
          <a:lstStyle/>
          <a:p>
            <a:pPr algn="ctr" defTabSz="457200"/>
            <a:r>
              <a:rPr lang="ru-RU" sz="1600" i="1" dirty="0">
                <a:solidFill>
                  <a:prstClr val="black"/>
                </a:solidFill>
                <a:latin typeface="Times New Roman" panose="02020603050405020304" pitchFamily="18" charset="0"/>
                <a:cs typeface="Times New Roman" panose="02020603050405020304" pitchFamily="18" charset="0"/>
              </a:rPr>
              <a:t>4</a:t>
            </a:r>
            <a:r>
              <a:rPr lang="ru-RU" sz="1700" i="1" dirty="0">
                <a:solidFill>
                  <a:prstClr val="black"/>
                </a:solidFill>
                <a:latin typeface="Times New Roman" panose="02020603050405020304" pitchFamily="18" charset="0"/>
                <a:cs typeface="Times New Roman" panose="02020603050405020304" pitchFamily="18" charset="0"/>
              </a:rPr>
              <a:t>.Без ДЗ на балансе</a:t>
            </a:r>
          </a:p>
          <a:p>
            <a:pPr algn="ctr" defTabSz="457200"/>
            <a:r>
              <a:rPr lang="ru-RU" sz="1700" i="1" dirty="0">
                <a:solidFill>
                  <a:prstClr val="black"/>
                </a:solidFill>
                <a:latin typeface="Times New Roman" panose="02020603050405020304" pitchFamily="18" charset="0"/>
                <a:cs typeface="Times New Roman" panose="02020603050405020304" pitchFamily="18" charset="0"/>
              </a:rPr>
              <a:t>Уточнены формы отчетности</a:t>
            </a:r>
          </a:p>
        </p:txBody>
      </p:sp>
      <p:cxnSp>
        <p:nvCxnSpPr>
          <p:cNvPr id="26" name="Прямая со стрелкой 25">
            <a:extLst>
              <a:ext uri="{FF2B5EF4-FFF2-40B4-BE49-F238E27FC236}">
                <a16:creationId xmlns="" xmlns:a16="http://schemas.microsoft.com/office/drawing/2014/main" id="{760DBC00-2551-4CA0-AD36-991229FF7E6E}"/>
              </a:ext>
            </a:extLst>
          </p:cNvPr>
          <p:cNvCxnSpPr>
            <a:cxnSpLocks/>
          </p:cNvCxnSpPr>
          <p:nvPr/>
        </p:nvCxnSpPr>
        <p:spPr>
          <a:xfrm>
            <a:off x="4993240" y="1516225"/>
            <a:ext cx="762498" cy="849557"/>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1" name="Стрелка: вниз 30">
            <a:extLst>
              <a:ext uri="{FF2B5EF4-FFF2-40B4-BE49-F238E27FC236}">
                <a16:creationId xmlns="" xmlns:a16="http://schemas.microsoft.com/office/drawing/2014/main" id="{84D531F1-F6BC-4AF9-8411-EE7B6B9B1B5A}"/>
              </a:ext>
            </a:extLst>
          </p:cNvPr>
          <p:cNvSpPr/>
          <p:nvPr/>
        </p:nvSpPr>
        <p:spPr>
          <a:xfrm>
            <a:off x="2466003" y="4390075"/>
            <a:ext cx="646331" cy="1245969"/>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dirty="0">
              <a:solidFill>
                <a:prstClr val="black"/>
              </a:solidFill>
            </a:endParaRPr>
          </a:p>
        </p:txBody>
      </p:sp>
      <p:sp>
        <p:nvSpPr>
          <p:cNvPr id="32" name="TextBox 31">
            <a:extLst>
              <a:ext uri="{FF2B5EF4-FFF2-40B4-BE49-F238E27FC236}">
                <a16:creationId xmlns="" xmlns:a16="http://schemas.microsoft.com/office/drawing/2014/main" id="{C3458C50-3E8B-4A66-B240-6FCEF0C84739}"/>
              </a:ext>
            </a:extLst>
          </p:cNvPr>
          <p:cNvSpPr txBox="1"/>
          <p:nvPr/>
        </p:nvSpPr>
        <p:spPr>
          <a:xfrm>
            <a:off x="1713569" y="5636045"/>
            <a:ext cx="1699458" cy="584775"/>
          </a:xfrm>
          <a:prstGeom prst="rect">
            <a:avLst/>
          </a:prstGeom>
          <a:noFill/>
        </p:spPr>
        <p:txBody>
          <a:bodyPr wrap="square" rtlCol="0">
            <a:spAutoFit/>
          </a:bodyPr>
          <a:lstStyle/>
          <a:p>
            <a:pPr algn="ctr" defTabSz="457200"/>
            <a:r>
              <a:rPr lang="en-US" sz="1600" i="1" dirty="0" smtClean="0">
                <a:solidFill>
                  <a:prstClr val="black"/>
                </a:solidFill>
                <a:latin typeface="Times New Roman" panose="02020603050405020304" pitchFamily="18" charset="0"/>
                <a:cs typeface="Times New Roman" panose="02020603050405020304" pitchFamily="18" charset="0"/>
              </a:rPr>
              <a:t>I</a:t>
            </a:r>
            <a:r>
              <a:rPr lang="ru-RU" sz="1600" i="1" dirty="0" smtClean="0">
                <a:solidFill>
                  <a:prstClr val="black"/>
                </a:solidFill>
                <a:latin typeface="Times New Roman" panose="02020603050405020304" pitchFamily="18" charset="0"/>
                <a:cs typeface="Times New Roman" panose="02020603050405020304" pitchFamily="18" charset="0"/>
              </a:rPr>
              <a:t>.Поступление </a:t>
            </a:r>
            <a:r>
              <a:rPr lang="ru-RU" sz="1600" i="1" dirty="0">
                <a:solidFill>
                  <a:prstClr val="black"/>
                </a:solidFill>
                <a:latin typeface="Times New Roman" panose="02020603050405020304" pitchFamily="18" charset="0"/>
                <a:cs typeface="Times New Roman" panose="02020603050405020304" pitchFamily="18" charset="0"/>
              </a:rPr>
              <a:t>актива</a:t>
            </a:r>
            <a:endParaRPr lang="ru-RU" sz="1700" i="1" dirty="0">
              <a:solidFill>
                <a:prstClr val="black"/>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20ABF39E-32DB-433D-9598-EFD9A3A563AE}"/>
              </a:ext>
            </a:extLst>
          </p:cNvPr>
          <p:cNvSpPr txBox="1"/>
          <p:nvPr/>
        </p:nvSpPr>
        <p:spPr>
          <a:xfrm>
            <a:off x="4102034" y="5696173"/>
            <a:ext cx="1508164" cy="584775"/>
          </a:xfrm>
          <a:prstGeom prst="rect">
            <a:avLst/>
          </a:prstGeom>
          <a:noFill/>
        </p:spPr>
        <p:txBody>
          <a:bodyPr wrap="square" rtlCol="0">
            <a:spAutoFit/>
          </a:bodyPr>
          <a:lstStyle/>
          <a:p>
            <a:pPr algn="ctr" defTabSz="457200"/>
            <a:r>
              <a:rPr lang="en-US" sz="1600" i="1" dirty="0" smtClean="0">
                <a:solidFill>
                  <a:prstClr val="black"/>
                </a:solidFill>
                <a:latin typeface="Times New Roman" panose="02020603050405020304" pitchFamily="18" charset="0"/>
                <a:cs typeface="Times New Roman" panose="02020603050405020304" pitchFamily="18" charset="0"/>
              </a:rPr>
              <a:t>II</a:t>
            </a:r>
            <a:r>
              <a:rPr lang="ru-RU" sz="1600" i="1" dirty="0" smtClean="0">
                <a:solidFill>
                  <a:prstClr val="black"/>
                </a:solidFill>
                <a:latin typeface="Times New Roman" panose="02020603050405020304" pitchFamily="18" charset="0"/>
                <a:cs typeface="Times New Roman" panose="02020603050405020304" pitchFamily="18" charset="0"/>
              </a:rPr>
              <a:t>.Отражение </a:t>
            </a:r>
            <a:r>
              <a:rPr lang="ru-RU" sz="1600" i="1" dirty="0">
                <a:solidFill>
                  <a:prstClr val="black"/>
                </a:solidFill>
                <a:latin typeface="Times New Roman" panose="02020603050405020304" pitchFamily="18" charset="0"/>
                <a:cs typeface="Times New Roman" panose="02020603050405020304" pitchFamily="18" charset="0"/>
              </a:rPr>
              <a:t>в Пояснениях</a:t>
            </a:r>
            <a:endParaRPr lang="ru-RU" sz="1700" i="1" dirty="0">
              <a:solidFill>
                <a:prstClr val="black"/>
              </a:solidFill>
              <a:latin typeface="Times New Roman" panose="02020603050405020304" pitchFamily="18" charset="0"/>
              <a:cs typeface="Times New Roman" panose="02020603050405020304" pitchFamily="18" charset="0"/>
            </a:endParaRPr>
          </a:p>
        </p:txBody>
      </p:sp>
      <p:cxnSp>
        <p:nvCxnSpPr>
          <p:cNvPr id="40" name="Прямая со стрелкой 39">
            <a:extLst>
              <a:ext uri="{FF2B5EF4-FFF2-40B4-BE49-F238E27FC236}">
                <a16:creationId xmlns="" xmlns:a16="http://schemas.microsoft.com/office/drawing/2014/main" id="{7588D6D9-9318-4344-8320-32DDA4BA04A6}"/>
              </a:ext>
            </a:extLst>
          </p:cNvPr>
          <p:cNvCxnSpPr>
            <a:cxnSpLocks/>
          </p:cNvCxnSpPr>
          <p:nvPr/>
        </p:nvCxnSpPr>
        <p:spPr>
          <a:xfrm rot="10800000" flipH="1">
            <a:off x="3490827" y="6033830"/>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nvGrpSpPr>
          <p:cNvPr id="4" name="Группа 3">
            <a:extLst>
              <a:ext uri="{FF2B5EF4-FFF2-40B4-BE49-F238E27FC236}">
                <a16:creationId xmlns="" xmlns:a16="http://schemas.microsoft.com/office/drawing/2014/main" id="{402ED692-60C5-4212-B4B6-BD42552FC498}"/>
              </a:ext>
            </a:extLst>
          </p:cNvPr>
          <p:cNvGrpSpPr/>
          <p:nvPr/>
        </p:nvGrpSpPr>
        <p:grpSpPr>
          <a:xfrm>
            <a:off x="5497281" y="5461324"/>
            <a:ext cx="3219767" cy="990386"/>
            <a:chOff x="5440228" y="5043046"/>
            <a:chExt cx="3219767" cy="990386"/>
          </a:xfrm>
        </p:grpSpPr>
        <p:sp>
          <p:nvSpPr>
            <p:cNvPr id="34" name="TextBox 33">
              <a:extLst>
                <a:ext uri="{FF2B5EF4-FFF2-40B4-BE49-F238E27FC236}">
                  <a16:creationId xmlns="" xmlns:a16="http://schemas.microsoft.com/office/drawing/2014/main" id="{17F0C51E-C7ED-4CB6-8A02-382A71D290B8}"/>
                </a:ext>
              </a:extLst>
            </p:cNvPr>
            <p:cNvSpPr txBox="1"/>
            <p:nvPr/>
          </p:nvSpPr>
          <p:spPr>
            <a:xfrm>
              <a:off x="5440228" y="5110102"/>
              <a:ext cx="3219767"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 отчет о </a:t>
              </a:r>
              <a:r>
                <a:rPr lang="ru-RU" i="1" dirty="0" err="1" smtClean="0">
                  <a:solidFill>
                    <a:prstClr val="black"/>
                  </a:solidFill>
                  <a:latin typeface="Times New Roman" panose="02020603050405020304" pitchFamily="18" charset="0"/>
                  <a:cs typeface="Times New Roman" panose="02020603050405020304" pitchFamily="18" charset="0"/>
                </a:rPr>
                <a:t>финрезе</a:t>
              </a:r>
              <a:endParaRPr lang="ru-RU" i="1" dirty="0">
                <a:solidFill>
                  <a:prstClr val="black"/>
                </a:solidFill>
                <a:latin typeface="Times New Roman" panose="02020603050405020304" pitchFamily="18" charset="0"/>
                <a:cs typeface="Times New Roman" panose="02020603050405020304" pitchFamily="18" charset="0"/>
              </a:endParaRPr>
            </a:p>
          </p:txBody>
        </p:sp>
        <p:pic>
          <p:nvPicPr>
            <p:cNvPr id="37" name="Рисунок 36" descr="Запрещено">
              <a:extLst>
                <a:ext uri="{FF2B5EF4-FFF2-40B4-BE49-F238E27FC236}">
                  <a16:creationId xmlns="" xmlns:a16="http://schemas.microsoft.com/office/drawing/2014/main" id="{8CFC993C-55C8-49A3-904F-A79C59CD8D10}"/>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801187" y="5043046"/>
              <a:ext cx="374096" cy="374096"/>
            </a:xfrm>
            <a:prstGeom prst="rect">
              <a:avLst/>
            </a:prstGeom>
          </p:spPr>
        </p:pic>
        <p:pic>
          <p:nvPicPr>
            <p:cNvPr id="38" name="Рисунок 37" descr="Запрещено">
              <a:extLst>
                <a:ext uri="{FF2B5EF4-FFF2-40B4-BE49-F238E27FC236}">
                  <a16:creationId xmlns="" xmlns:a16="http://schemas.microsoft.com/office/drawing/2014/main" id="{1296F32F-E19F-472C-8F7E-E2BB31BC1C1C}"/>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677166" y="5368322"/>
              <a:ext cx="374096" cy="374096"/>
            </a:xfrm>
            <a:prstGeom prst="rect">
              <a:avLst/>
            </a:prstGeom>
          </p:spPr>
        </p:pic>
        <p:pic>
          <p:nvPicPr>
            <p:cNvPr id="42" name="Рисунок 41" descr="Запрещено">
              <a:extLst>
                <a:ext uri="{FF2B5EF4-FFF2-40B4-BE49-F238E27FC236}">
                  <a16:creationId xmlns="" xmlns:a16="http://schemas.microsoft.com/office/drawing/2014/main" id="{32FA99EA-8C6D-4951-8967-3EE66E756117}"/>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471778" y="5644221"/>
              <a:ext cx="374096" cy="374096"/>
            </a:xfrm>
            <a:prstGeom prst="rect">
              <a:avLst/>
            </a:prstGeom>
          </p:spPr>
        </p:pic>
      </p:grpSp>
      <p:cxnSp>
        <p:nvCxnSpPr>
          <p:cNvPr id="43" name="Прямая со стрелкой 42">
            <a:extLst>
              <a:ext uri="{FF2B5EF4-FFF2-40B4-BE49-F238E27FC236}">
                <a16:creationId xmlns="" xmlns:a16="http://schemas.microsoft.com/office/drawing/2014/main" id="{5232C8DC-BC54-4A56-88CF-FC1CD5084B63}"/>
              </a:ext>
            </a:extLst>
          </p:cNvPr>
          <p:cNvCxnSpPr>
            <a:cxnSpLocks/>
          </p:cNvCxnSpPr>
          <p:nvPr/>
        </p:nvCxnSpPr>
        <p:spPr>
          <a:xfrm flipV="1">
            <a:off x="4927600" y="4416707"/>
            <a:ext cx="767001" cy="488054"/>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 xmlns:a16="http://schemas.microsoft.com/office/drawing/2014/main" id="{12F412FC-9459-404A-AEEB-9253CB891620}"/>
              </a:ext>
            </a:extLst>
          </p:cNvPr>
          <p:cNvSpPr txBox="1"/>
          <p:nvPr/>
        </p:nvSpPr>
        <p:spPr>
          <a:xfrm>
            <a:off x="4188792" y="4857373"/>
            <a:ext cx="1230381" cy="584775"/>
          </a:xfrm>
          <a:prstGeom prst="rect">
            <a:avLst/>
          </a:prstGeom>
          <a:noFill/>
        </p:spPr>
        <p:txBody>
          <a:bodyPr wrap="square" rtlCol="0">
            <a:spAutoFit/>
          </a:bodyPr>
          <a:lstStyle/>
          <a:p>
            <a:pPr algn="ctr" defTabSz="457200"/>
            <a:r>
              <a:rPr lang="ru-RU" sz="1600" dirty="0">
                <a:solidFill>
                  <a:prstClr val="black"/>
                </a:solidFill>
                <a:latin typeface="Times New Roman" panose="02020603050405020304" pitchFamily="18" charset="0"/>
                <a:cs typeface="Times New Roman" panose="02020603050405020304" pitchFamily="18" charset="0"/>
              </a:rPr>
              <a:t>Описание и оценка</a:t>
            </a:r>
          </a:p>
        </p:txBody>
      </p:sp>
      <p:cxnSp>
        <p:nvCxnSpPr>
          <p:cNvPr id="46" name="Прямая со стрелкой 45">
            <a:extLst>
              <a:ext uri="{FF2B5EF4-FFF2-40B4-BE49-F238E27FC236}">
                <a16:creationId xmlns="" xmlns:a16="http://schemas.microsoft.com/office/drawing/2014/main" id="{9D48BF12-B40F-4F64-A7F1-F357E3B2D90D}"/>
              </a:ext>
            </a:extLst>
          </p:cNvPr>
          <p:cNvCxnSpPr>
            <a:cxnSpLocks/>
          </p:cNvCxnSpPr>
          <p:nvPr/>
        </p:nvCxnSpPr>
        <p:spPr>
          <a:xfrm flipV="1">
            <a:off x="4808274" y="5364619"/>
            <a:ext cx="2289" cy="433152"/>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54" name="Прямая со стрелкой 53">
            <a:extLst>
              <a:ext uri="{FF2B5EF4-FFF2-40B4-BE49-F238E27FC236}">
                <a16:creationId xmlns="" xmlns:a16="http://schemas.microsoft.com/office/drawing/2014/main" id="{C7420DD0-9EED-4576-9401-58EF08828D88}"/>
              </a:ext>
            </a:extLst>
          </p:cNvPr>
          <p:cNvCxnSpPr>
            <a:cxnSpLocks/>
          </p:cNvCxnSpPr>
          <p:nvPr/>
        </p:nvCxnSpPr>
        <p:spPr>
          <a:xfrm flipV="1">
            <a:off x="2466003" y="1000887"/>
            <a:ext cx="808895" cy="28194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084180" y="3455026"/>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5" name="TextBox 44"/>
          <p:cNvSpPr txBox="1"/>
          <p:nvPr/>
        </p:nvSpPr>
        <p:spPr>
          <a:xfrm rot="16200000">
            <a:off x="3077384" y="2292520"/>
            <a:ext cx="1402315" cy="430887"/>
          </a:xfrm>
          <a:prstGeom prst="rect">
            <a:avLst/>
          </a:prstGeom>
          <a:noFill/>
        </p:spPr>
        <p:txBody>
          <a:bodyPr wrap="square" rtlCol="0">
            <a:spAutoFit/>
          </a:bodyPr>
          <a:lstStyle/>
          <a:p>
            <a:pPr defTabSz="457200"/>
            <a:r>
              <a:rPr lang="ru-RU" sz="1100" i="1" dirty="0" smtClean="0">
                <a:solidFill>
                  <a:prstClr val="black"/>
                </a:solidFill>
                <a:latin typeface="Times New Roman" panose="02020603050405020304" pitchFamily="18" charset="0"/>
                <a:cs typeface="Times New Roman" panose="02020603050405020304" pitchFamily="18" charset="0"/>
              </a:rPr>
              <a:t>2. Сомнительная </a:t>
            </a:r>
          </a:p>
          <a:p>
            <a:pPr defTabSz="457200"/>
            <a:r>
              <a:rPr lang="ru-RU" sz="1100" i="1" dirty="0" smtClean="0">
                <a:solidFill>
                  <a:prstClr val="black"/>
                </a:solidFill>
                <a:latin typeface="Times New Roman" panose="02020603050405020304" pitchFamily="18" charset="0"/>
                <a:cs typeface="Times New Roman" panose="02020603050405020304" pitchFamily="18" charset="0"/>
              </a:rPr>
              <a:t>задолженность</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8" name="Плюс 47"/>
          <p:cNvSpPr/>
          <p:nvPr/>
        </p:nvSpPr>
        <p:spPr>
          <a:xfrm>
            <a:off x="709958" y="1514121"/>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9" name="Плюс 48"/>
          <p:cNvSpPr/>
          <p:nvPr/>
        </p:nvSpPr>
        <p:spPr>
          <a:xfrm>
            <a:off x="512887" y="1865107"/>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51" name="Плюс 50"/>
          <p:cNvSpPr/>
          <p:nvPr/>
        </p:nvSpPr>
        <p:spPr>
          <a:xfrm>
            <a:off x="864572" y="1180644"/>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Tree>
    <p:extLst>
      <p:ext uri="{BB962C8B-B14F-4D97-AF65-F5344CB8AC3E}">
        <p14:creationId xmlns:p14="http://schemas.microsoft.com/office/powerpoint/2010/main" val="41721429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564904"/>
            <a:ext cx="8711322" cy="738664"/>
          </a:xfrm>
        </p:spPr>
        <p:txBody>
          <a:bodyPr/>
          <a:lstStyle/>
          <a:p>
            <a:pPr algn="ctr"/>
            <a:r>
              <a:rPr lang="ru-RU" sz="4800" dirty="0" smtClean="0"/>
              <a:t>СПАСИБО ЗА ВНИМАНИЕ!</a:t>
            </a:r>
            <a:endParaRPr lang="ru-RU" sz="4800" dirty="0"/>
          </a:p>
        </p:txBody>
      </p:sp>
      <p:sp>
        <p:nvSpPr>
          <p:cNvPr id="2" name="Номер слайда 1"/>
          <p:cNvSpPr>
            <a:spLocks noGrp="1"/>
          </p:cNvSpPr>
          <p:nvPr>
            <p:ph type="sldNum" sz="quarter" idx="12"/>
          </p:nvPr>
        </p:nvSpPr>
        <p:spPr/>
        <p:txBody>
          <a:bodyPr/>
          <a:lstStyle/>
          <a:p>
            <a:fld id="{87CAACBE-3CA2-42B4-BAD1-73B4871560ED}" type="slidenum">
              <a:rPr lang="ru-RU" altLang="ru-RU" smtClean="0"/>
              <a:pPr/>
              <a:t>105</a:t>
            </a:fld>
            <a:endParaRPr lang="ru-RU" altLang="ru-RU"/>
          </a:p>
        </p:txBody>
      </p:sp>
    </p:spTree>
    <p:extLst>
      <p:ext uri="{BB962C8B-B14F-4D97-AF65-F5344CB8AC3E}">
        <p14:creationId xmlns:p14="http://schemas.microsoft.com/office/powerpoint/2010/main" val="184419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2954655"/>
          </a:xfrm>
        </p:spPr>
        <p:txBody>
          <a:bodyPr/>
          <a:lstStyle/>
          <a:p>
            <a:pPr algn="just"/>
            <a:r>
              <a:rPr lang="ru-RU" sz="3200" dirty="0">
                <a:solidFill>
                  <a:srgbClr val="000000"/>
                </a:solidFill>
                <a:latin typeface="Times New Roman" panose="02020603050405020304" pitchFamily="18" charset="0"/>
                <a:ea typeface="Times New Roman" panose="02020603050405020304" pitchFamily="18" charset="0"/>
              </a:rPr>
              <a:t>При организации ведения бухгалтерского учета и подготовке бухгалтерской (финансовой) отчетности предполагается, что однажды принятые учетные принципы не будут меняться, а однотипные факты хозяйственной жизни будут учитываться одинаковыми методами</a:t>
            </a:r>
            <a:endParaRPr lang="ru-RU" sz="32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a:t>
            </a:fld>
            <a:endParaRPr lang="ru-RU" spc="-4" dirty="0">
              <a:latin typeface="Arial"/>
              <a:cs typeface="Arial"/>
            </a:endParaRPr>
          </a:p>
        </p:txBody>
      </p:sp>
    </p:spTree>
    <p:extLst>
      <p:ext uri="{BB962C8B-B14F-4D97-AF65-F5344CB8AC3E}">
        <p14:creationId xmlns:p14="http://schemas.microsoft.com/office/powerpoint/2010/main" val="135258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44882" y="1196752"/>
            <a:ext cx="8711322" cy="2772598"/>
          </a:xfrm>
        </p:spPr>
        <p:txBody>
          <a:bodyPr/>
          <a:lstStyle/>
          <a:p>
            <a:r>
              <a:rPr lang="ru-RU" sz="3600" dirty="0">
                <a:solidFill>
                  <a:srgbClr val="000000"/>
                </a:solidFill>
                <a:latin typeface="Times New Roman" panose="02020603050405020304" pitchFamily="18" charset="0"/>
                <a:ea typeface="Times New Roman" panose="02020603050405020304" pitchFamily="18" charset="0"/>
              </a:rPr>
              <a:t>Субъект учета формирует учетную политику исходя </a:t>
            </a:r>
            <a:r>
              <a:rPr lang="ru-RU" sz="3600" b="1" i="1" dirty="0">
                <a:solidFill>
                  <a:srgbClr val="000000"/>
                </a:solidFill>
                <a:latin typeface="Times New Roman" panose="02020603050405020304" pitchFamily="18" charset="0"/>
                <a:ea typeface="Times New Roman" panose="02020603050405020304" pitchFamily="18" charset="0"/>
              </a:rPr>
              <a:t>из особенностей своей структуры, отраслевых и иных особенностей </a:t>
            </a:r>
            <a:r>
              <a:rPr lang="ru-RU" sz="3600" b="1" i="1" dirty="0" smtClean="0">
                <a:solidFill>
                  <a:srgbClr val="000000"/>
                </a:solidFill>
                <a:latin typeface="Times New Roman" panose="02020603050405020304" pitchFamily="18" charset="0"/>
                <a:ea typeface="Times New Roman" panose="02020603050405020304" pitchFamily="18" charset="0"/>
              </a:rPr>
              <a:t>деятельности</a:t>
            </a:r>
            <a:r>
              <a:rPr lang="ru-RU" sz="1600" dirty="0">
                <a:solidFill>
                  <a:srgbClr val="000000"/>
                </a:solidFill>
                <a:latin typeface="Times New Roman" panose="02020603050405020304" pitchFamily="18" charset="0"/>
                <a:ea typeface="Times New Roman" panose="02020603050405020304" pitchFamily="18" charset="0"/>
              </a:rPr>
              <a:t> </a:t>
            </a:r>
            <a:r>
              <a:rPr lang="ru-RU" sz="3600" b="1" i="1" dirty="0">
                <a:solidFill>
                  <a:srgbClr val="000000"/>
                </a:solidFill>
                <a:latin typeface="Times New Roman" panose="02020603050405020304" pitchFamily="18" charset="0"/>
                <a:ea typeface="Times New Roman" panose="02020603050405020304" pitchFamily="18" charset="0"/>
              </a:rPr>
              <a:t>руководствуясь</a:t>
            </a:r>
          </a:p>
          <a:p>
            <a:endParaRPr lang="ru-RU" sz="1600" dirty="0" smtClean="0">
              <a:solidFill>
                <a:srgbClr val="000000"/>
              </a:solidFill>
              <a:latin typeface="Times New Roman" panose="02020603050405020304" pitchFamily="18" charset="0"/>
              <a:ea typeface="Times New Roman" panose="02020603050405020304" pitchFamily="18" charset="0"/>
            </a:endParaRPr>
          </a:p>
          <a:p>
            <a:endParaRPr lang="ru-RU" dirty="0"/>
          </a:p>
        </p:txBody>
      </p:sp>
      <p:sp>
        <p:nvSpPr>
          <p:cNvPr id="6" name="Прямоугольник 5"/>
          <p:cNvSpPr/>
          <p:nvPr/>
        </p:nvSpPr>
        <p:spPr>
          <a:xfrm>
            <a:off x="683569" y="5251536"/>
            <a:ext cx="417646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6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000" kern="0" dirty="0">
                <a:solidFill>
                  <a:srgbClr val="000000"/>
                </a:solidFill>
                <a:latin typeface="Times New Roman" panose="02020603050405020304" pitchFamily="18" charset="0"/>
                <a:ea typeface="Times New Roman" panose="02020603050405020304" pitchFamily="18" charset="0"/>
                <a:cs typeface="Times New Roman"/>
              </a:rPr>
              <a:t>учетной политикой органа, осуществляющего полномочия и функции учредителя</a:t>
            </a:r>
            <a:endParaRPr lang="ru-RU" sz="2000" kern="0" dirty="0">
              <a:solidFill>
                <a:prstClr val="black"/>
              </a:solidFill>
              <a:latin typeface="Times New Roman"/>
              <a:cs typeface="Times New Roman"/>
            </a:endParaRPr>
          </a:p>
        </p:txBody>
      </p:sp>
      <p:sp>
        <p:nvSpPr>
          <p:cNvPr id="8" name="TextBox 7"/>
          <p:cNvSpPr txBox="1"/>
          <p:nvPr/>
        </p:nvSpPr>
        <p:spPr>
          <a:xfrm>
            <a:off x="4981352" y="3530843"/>
            <a:ext cx="268695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Законодательством РФ</a:t>
            </a:r>
            <a:endParaRPr lang="ru-RU" sz="2000" dirty="0"/>
          </a:p>
        </p:txBody>
      </p:sp>
      <p:sp>
        <p:nvSpPr>
          <p:cNvPr id="10" name="Прямоугольник 9"/>
          <p:cNvSpPr/>
          <p:nvPr/>
        </p:nvSpPr>
        <p:spPr>
          <a:xfrm>
            <a:off x="444882" y="4238982"/>
            <a:ext cx="3751348"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r>
              <a:rPr lang="ru-RU" sz="2000" kern="0" dirty="0">
                <a:solidFill>
                  <a:srgbClr val="000000"/>
                </a:solidFill>
                <a:latin typeface="Times New Roman" panose="02020603050405020304" pitchFamily="18" charset="0"/>
                <a:ea typeface="Times New Roman" panose="02020603050405020304" pitchFamily="18" charset="0"/>
                <a:cs typeface="Times New Roman"/>
              </a:rPr>
              <a:t>СГС «Учетная политика</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a:t>
            </a:r>
          </a:p>
          <a:p>
            <a:pPr lvl="0"/>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000" kern="0" dirty="0">
                <a:solidFill>
                  <a:srgbClr val="000000"/>
                </a:solidFill>
                <a:latin typeface="Times New Roman" panose="02020603050405020304" pitchFamily="18" charset="0"/>
                <a:ea typeface="Times New Roman" panose="02020603050405020304" pitchFamily="18" charset="0"/>
                <a:cs typeface="Times New Roman"/>
              </a:rPr>
              <a:t>оценочные значения и ошибки»</a:t>
            </a:r>
            <a:endParaRPr lang="ru-RU" sz="2000" kern="0" dirty="0">
              <a:solidFill>
                <a:prstClr val="black"/>
              </a:solidFill>
              <a:latin typeface="Times New Roman"/>
              <a:cs typeface="Times New Roman"/>
            </a:endParaRPr>
          </a:p>
        </p:txBody>
      </p:sp>
      <p:sp>
        <p:nvSpPr>
          <p:cNvPr id="12" name="Прямоугольник 11"/>
          <p:cNvSpPr/>
          <p:nvPr/>
        </p:nvSpPr>
        <p:spPr>
          <a:xfrm>
            <a:off x="5364088" y="4168029"/>
            <a:ext cx="352839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kern="0" dirty="0">
                <a:solidFill>
                  <a:srgbClr val="000000"/>
                </a:solidFill>
                <a:latin typeface="Times New Roman" panose="02020603050405020304" pitchFamily="18" charset="0"/>
                <a:ea typeface="Times New Roman" panose="02020603050405020304" pitchFamily="18" charset="0"/>
                <a:cs typeface="Times New Roman"/>
              </a:rPr>
              <a:t>иными </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НПА, </a:t>
            </a:r>
            <a:r>
              <a:rPr lang="ru-RU" sz="2000" kern="0" dirty="0">
                <a:solidFill>
                  <a:srgbClr val="000000"/>
                </a:solidFill>
                <a:latin typeface="Times New Roman" panose="02020603050405020304" pitchFamily="18" charset="0"/>
                <a:ea typeface="Times New Roman" panose="02020603050405020304" pitchFamily="18" charset="0"/>
                <a:cs typeface="Times New Roman"/>
              </a:rPr>
              <a:t>регулирующими ведение бухгалтерского учета и составление бухгалтерской (финансовой) отчетности</a:t>
            </a:r>
            <a:endParaRPr lang="ru-RU" sz="20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a:t>
            </a:fld>
            <a:endParaRPr lang="ru-RU" spc="-4" dirty="0">
              <a:latin typeface="Arial"/>
              <a:cs typeface="Arial"/>
            </a:endParaRPr>
          </a:p>
        </p:txBody>
      </p:sp>
    </p:spTree>
    <p:extLst>
      <p:ext uri="{BB962C8B-B14F-4D97-AF65-F5344CB8AC3E}">
        <p14:creationId xmlns:p14="http://schemas.microsoft.com/office/powerpoint/2010/main" val="2868929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04664"/>
            <a:ext cx="8711322" cy="5663089"/>
          </a:xfrm>
        </p:spPr>
        <p:txBody>
          <a:bodyPr/>
          <a:lstStyle/>
          <a:p>
            <a:pPr algn="just"/>
            <a:r>
              <a:rPr lang="ru-RU" sz="3200" dirty="0" smtClean="0">
                <a:solidFill>
                  <a:srgbClr val="000000"/>
                </a:solidFill>
                <a:latin typeface="Times New Roman" panose="02020603050405020304" pitchFamily="18" charset="0"/>
                <a:ea typeface="Times New Roman" panose="02020603050405020304" pitchFamily="18" charset="0"/>
              </a:rPr>
              <a:t>При </a:t>
            </a:r>
            <a:r>
              <a:rPr lang="ru-RU" sz="3200" dirty="0">
                <a:solidFill>
                  <a:srgbClr val="000000"/>
                </a:solidFill>
                <a:latin typeface="Times New Roman" panose="02020603050405020304" pitchFamily="18" charset="0"/>
                <a:ea typeface="Times New Roman" panose="02020603050405020304" pitchFamily="18" charset="0"/>
              </a:rPr>
              <a:t>передаче </a:t>
            </a:r>
            <a:r>
              <a:rPr lang="ru-RU" sz="3200" dirty="0" smtClean="0">
                <a:solidFill>
                  <a:srgbClr val="000000"/>
                </a:solidFill>
                <a:latin typeface="Times New Roman" panose="02020603050405020304" pitchFamily="18" charset="0"/>
                <a:ea typeface="Times New Roman" panose="02020603050405020304" pitchFamily="18" charset="0"/>
              </a:rPr>
              <a:t>ведения бухгалтерского учета  и составления отчетности </a:t>
            </a:r>
            <a:r>
              <a:rPr lang="ru-RU" sz="4000" b="1" dirty="0" smtClean="0">
                <a:solidFill>
                  <a:srgbClr val="000000"/>
                </a:solidFill>
                <a:latin typeface="Times New Roman" panose="02020603050405020304" pitchFamily="18" charset="0"/>
                <a:ea typeface="Times New Roman" panose="02020603050405020304" pitchFamily="18" charset="0"/>
              </a:rPr>
              <a:t>централизованной бухгалтерии</a:t>
            </a:r>
            <a:r>
              <a:rPr lang="ru-RU" sz="3200" dirty="0" smtClean="0">
                <a:solidFill>
                  <a:srgbClr val="00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особенности </a:t>
            </a:r>
            <a:r>
              <a:rPr lang="ru-RU" sz="4000" b="1" dirty="0">
                <a:solidFill>
                  <a:srgbClr val="FF0000"/>
                </a:solidFill>
                <a:latin typeface="Times New Roman" panose="02020603050405020304" pitchFamily="18" charset="0"/>
                <a:ea typeface="Times New Roman" panose="02020603050405020304" pitchFamily="18" charset="0"/>
              </a:rPr>
              <a:t>организации</a:t>
            </a:r>
            <a:r>
              <a:rPr lang="ru-RU" sz="3200" b="1" dirty="0">
                <a:solidFill>
                  <a:srgbClr val="FF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ведения </a:t>
            </a:r>
            <a:r>
              <a:rPr lang="ru-RU" sz="3200" dirty="0" smtClean="0">
                <a:solidFill>
                  <a:srgbClr val="000000"/>
                </a:solidFill>
                <a:latin typeface="Times New Roman" panose="02020603050405020304" pitchFamily="18" charset="0"/>
                <a:ea typeface="Times New Roman" panose="02020603050405020304" pitchFamily="18" charset="0"/>
              </a:rPr>
              <a:t>учета </a:t>
            </a:r>
            <a:r>
              <a:rPr lang="ru-RU" sz="3200" dirty="0">
                <a:solidFill>
                  <a:srgbClr val="000000"/>
                </a:solidFill>
                <a:latin typeface="Times New Roman" panose="02020603050405020304" pitchFamily="18" charset="0"/>
                <a:ea typeface="Times New Roman" panose="02020603050405020304" pitchFamily="18" charset="0"/>
              </a:rPr>
              <a:t>и (или) составления бухгалтерской (финансовой) отчетности </a:t>
            </a:r>
            <a:r>
              <a:rPr lang="ru-RU" sz="3200" dirty="0" smtClean="0">
                <a:solidFill>
                  <a:srgbClr val="000000"/>
                </a:solidFill>
                <a:latin typeface="Times New Roman" panose="02020603050405020304" pitchFamily="18" charset="0"/>
                <a:ea typeface="Times New Roman" panose="02020603050405020304" pitchFamily="18" charset="0"/>
              </a:rPr>
              <a:t>устанавливаются договором </a:t>
            </a:r>
            <a:r>
              <a:rPr lang="ru-RU" sz="3200" dirty="0">
                <a:solidFill>
                  <a:srgbClr val="000000"/>
                </a:solidFill>
                <a:latin typeface="Times New Roman" panose="02020603050405020304" pitchFamily="18" charset="0"/>
                <a:ea typeface="Times New Roman" panose="02020603050405020304" pitchFamily="18" charset="0"/>
              </a:rPr>
              <a:t>(соглашением) с учетом положений СГС «Учетная политика, оценочные значения и ошибки», иных нормативных правовых актов, регулирующих ведение бухгалтерского учета и составление бухгалтерской (финансовой) отчетности</a:t>
            </a:r>
            <a:endParaRPr lang="ru-RU" sz="32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a:t>
            </a:fld>
            <a:endParaRPr lang="ru-RU" spc="-4" dirty="0">
              <a:latin typeface="Arial"/>
              <a:cs typeface="Arial"/>
            </a:endParaRPr>
          </a:p>
        </p:txBody>
      </p:sp>
    </p:spTree>
    <p:extLst>
      <p:ext uri="{BB962C8B-B14F-4D97-AF65-F5344CB8AC3E}">
        <p14:creationId xmlns:p14="http://schemas.microsoft.com/office/powerpoint/2010/main" val="2456458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669854254"/>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51702" y="-38100"/>
            <a:ext cx="8692050" cy="1661993"/>
          </a:xfrm>
        </p:spPr>
        <p:txBody>
          <a:bodyPr/>
          <a:lstStyle/>
          <a:p>
            <a:pPr algn="ctr"/>
            <a:r>
              <a:rPr lang="ru-RU"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 рамках учетной политики  устанавливается </a:t>
            </a:r>
            <a:r>
              <a:rPr lang="ru-RU" sz="4000" dirty="0" smtClean="0">
                <a:ln w="22225">
                  <a:solidFill>
                    <a:schemeClr val="accent2"/>
                  </a:solidFill>
                  <a:prstDash val="solid"/>
                </a:ln>
                <a:solidFill>
                  <a:schemeClr val="accent2">
                    <a:lumMod val="40000"/>
                    <a:lumOff val="60000"/>
                  </a:schemeClr>
                </a:solidFill>
              </a:rPr>
              <a:t>однозначно</a:t>
            </a:r>
            <a:r>
              <a:rPr lang="ru-RU" sz="4000" dirty="0">
                <a:ln w="22225">
                  <a:solidFill>
                    <a:schemeClr val="accent2"/>
                  </a:solidFill>
                  <a:prstDash val="solid"/>
                </a:ln>
                <a:solidFill>
                  <a:schemeClr val="accent2">
                    <a:lumMod val="40000"/>
                    <a:lumOff val="60000"/>
                  </a:schemeClr>
                </a:solidFill>
              </a:rPr>
              <a:t/>
            </a:r>
            <a:br>
              <a:rPr lang="ru-RU" sz="4000" dirty="0">
                <a:ln w="22225">
                  <a:solidFill>
                    <a:schemeClr val="accent2"/>
                  </a:solidFill>
                  <a:prstDash val="solid"/>
                </a:ln>
                <a:solidFill>
                  <a:schemeClr val="accent2">
                    <a:lumMod val="40000"/>
                    <a:lumOff val="60000"/>
                  </a:schemeClr>
                </a:solidFill>
              </a:rPr>
            </a:br>
            <a:endParaRPr lang="ru-RU" sz="4000"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971600" y="3933056"/>
            <a:ext cx="6822671" cy="461665"/>
          </a:xfrm>
          <a:prstGeom prst="rect">
            <a:avLst/>
          </a:prstGeom>
          <a:noFill/>
        </p:spPr>
        <p:txBody>
          <a:bodyPr wrap="square" rtlCol="0">
            <a:spAutoFit/>
          </a:bodyPr>
          <a:lstStyle/>
          <a:p>
            <a:r>
              <a:rPr lang="ru-RU" sz="24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a:t>
            </a: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активов </a:t>
            </a:r>
            <a:endParaRPr lang="ru-RU" sz="2400" dirty="0">
              <a:solidFill>
                <a:prstClr val="black"/>
              </a:solidFill>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a:t>
            </a:fld>
            <a:endParaRPr lang="ru-RU" spc="-4" dirty="0">
              <a:latin typeface="Arial"/>
              <a:cs typeface="Arial"/>
            </a:endParaRPr>
          </a:p>
        </p:txBody>
      </p:sp>
    </p:spTree>
    <p:extLst>
      <p:ext uri="{BB962C8B-B14F-4D97-AF65-F5344CB8AC3E}">
        <p14:creationId xmlns:p14="http://schemas.microsoft.com/office/powerpoint/2010/main" val="96108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32048"/>
          </a:xfrm>
          <a:solidFill>
            <a:srgbClr val="E6E6E6"/>
          </a:solidFill>
          <a:ln>
            <a:solidFill>
              <a:schemeClr val="accent5">
                <a:lumMod val="75000"/>
              </a:schemeClr>
            </a:solidFill>
          </a:ln>
          <a:effectLst>
            <a:glow rad="228600">
              <a:schemeClr val="accent4">
                <a:satMod val="175000"/>
                <a:alpha val="40000"/>
              </a:schemeClr>
            </a:glow>
          </a:effectLst>
        </p:spPr>
        <p:txBody>
          <a:bodyPr>
            <a:normAutofit fontScale="90000"/>
          </a:bodyPr>
          <a:lstStyle/>
          <a:p>
            <a:pPr algn="ctr"/>
            <a:r>
              <a:rPr lang="ru-RU" sz="3200" dirty="0" smtClean="0">
                <a:ln>
                  <a:solidFill>
                    <a:schemeClr val="accent5">
                      <a:lumMod val="75000"/>
                    </a:schemeClr>
                  </a:solidFill>
                </a:ln>
              </a:rPr>
              <a:t/>
            </a:r>
            <a:br>
              <a:rPr lang="ru-RU" sz="3200" dirty="0" smtClean="0">
                <a:ln>
                  <a:solidFill>
                    <a:schemeClr val="accent5">
                      <a:lumMod val="75000"/>
                    </a:schemeClr>
                  </a:solidFill>
                </a:ln>
              </a:rPr>
            </a:br>
            <a:r>
              <a:rPr lang="ru-RU" sz="2800" dirty="0" smtClean="0">
                <a:ln>
                  <a:solidFill>
                    <a:schemeClr val="accent5">
                      <a:lumMod val="75000"/>
                    </a:schemeClr>
                  </a:solidFill>
                </a:ln>
              </a:rPr>
              <a:t>Проведение </a:t>
            </a:r>
            <a:r>
              <a:rPr lang="ru-RU" sz="2800" dirty="0">
                <a:ln>
                  <a:solidFill>
                    <a:schemeClr val="accent5">
                      <a:lumMod val="75000"/>
                    </a:schemeClr>
                  </a:solidFill>
                </a:ln>
              </a:rPr>
              <a:t>инвентаризации обязательно</a:t>
            </a:r>
            <a:r>
              <a:rPr lang="ru-RU" sz="2800" dirty="0" smtClean="0">
                <a:ln>
                  <a:solidFill>
                    <a:schemeClr val="accent5">
                      <a:lumMod val="75000"/>
                    </a:schemeClr>
                  </a:solidFill>
                </a:ln>
              </a:rPr>
              <a:t>:</a:t>
            </a:r>
            <a:r>
              <a:rPr lang="ru-RU" sz="2800" dirty="0">
                <a:ln>
                  <a:solidFill>
                    <a:schemeClr val="accent5">
                      <a:lumMod val="75000"/>
                    </a:schemeClr>
                  </a:solidFill>
                </a:ln>
              </a:rPr>
              <a:t/>
            </a:r>
            <a:br>
              <a:rPr lang="ru-RU" sz="2800" dirty="0">
                <a:ln>
                  <a:solidFill>
                    <a:schemeClr val="accent5">
                      <a:lumMod val="75000"/>
                    </a:schemeClr>
                  </a:solidFill>
                </a:ln>
              </a:rPr>
            </a:br>
            <a:endParaRPr lang="ru-RU" sz="2800" dirty="0">
              <a:ln>
                <a:solidFill>
                  <a:schemeClr val="accent5">
                    <a:lumMod val="75000"/>
                  </a:schemeClr>
                </a:solidFill>
              </a:ln>
            </a:endParaRPr>
          </a:p>
        </p:txBody>
      </p:sp>
      <p:graphicFrame>
        <p:nvGraphicFramePr>
          <p:cNvPr id="5" name="Объект 4"/>
          <p:cNvGraphicFramePr>
            <a:graphicFrameLocks noGrp="1"/>
          </p:cNvGraphicFramePr>
          <p:nvPr>
            <p:ph idx="1"/>
            <p:extLst/>
          </p:nvPr>
        </p:nvGraphicFramePr>
        <p:xfrm>
          <a:off x="539552" y="1196752"/>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15</a:t>
            </a:fld>
            <a:endParaRPr lang="ru-RU" sz="1400">
              <a:solidFill>
                <a:prstClr val="black">
                  <a:tint val="75000"/>
                </a:prstClr>
              </a:solidFill>
            </a:endParaRPr>
          </a:p>
        </p:txBody>
      </p:sp>
    </p:spTree>
    <p:extLst>
      <p:ext uri="{BB962C8B-B14F-4D97-AF65-F5344CB8AC3E}">
        <p14:creationId xmlns:p14="http://schemas.microsoft.com/office/powerpoint/2010/main" val="337838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66653974"/>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16</a:t>
            </a:fld>
            <a:endParaRPr lang="ru-RU" spc="-4" dirty="0">
              <a:latin typeface="Arial"/>
              <a:cs typeface="Arial"/>
            </a:endParaRPr>
          </a:p>
        </p:txBody>
      </p:sp>
    </p:spTree>
    <p:extLst>
      <p:ext uri="{BB962C8B-B14F-4D97-AF65-F5344CB8AC3E}">
        <p14:creationId xmlns:p14="http://schemas.microsoft.com/office/powerpoint/2010/main" val="3978723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74279192"/>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19829" y="4581128"/>
            <a:ext cx="6984776" cy="830997"/>
          </a:xfrm>
          <a:prstGeom prst="rect">
            <a:avLst/>
          </a:prstGeom>
          <a:noFill/>
        </p:spPr>
        <p:txBody>
          <a:bodyPr wrap="square" rtlCol="0">
            <a:spAutoFit/>
          </a:bodyPr>
          <a:lstStyle/>
          <a:p>
            <a:pPr lvl="0" algn="ctr"/>
            <a:r>
              <a:rPr lang="ru-RU" sz="2400" dirty="0" smtClean="0">
                <a:solidFill>
                  <a:srgbClr val="000000"/>
                </a:solidFill>
                <a:latin typeface="Times New Roman" panose="02020603050405020304" pitchFamily="18" charset="0"/>
                <a:ea typeface="Calibri" panose="020F0502020204030204" pitchFamily="34" charset="0"/>
              </a:rPr>
              <a:t>другие </a:t>
            </a:r>
            <a:r>
              <a:rPr lang="ru-RU" sz="2400" dirty="0">
                <a:solidFill>
                  <a:srgbClr val="000000"/>
                </a:solidFill>
                <a:latin typeface="Times New Roman" panose="02020603050405020304" pitchFamily="18" charset="0"/>
                <a:ea typeface="Calibri" panose="020F0502020204030204" pitchFamily="34" charset="0"/>
              </a:rPr>
              <a:t>особенности с учетом принятых Стандартов и нового понятия актив</a:t>
            </a:r>
            <a:endParaRPr lang="ru-RU" sz="2400" dirty="0"/>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17</a:t>
            </a:fld>
            <a:endParaRPr lang="ru-RU" spc="-4" dirty="0">
              <a:latin typeface="Arial"/>
              <a:cs typeface="Arial"/>
            </a:endParaRPr>
          </a:p>
        </p:txBody>
      </p:sp>
    </p:spTree>
    <p:extLst>
      <p:ext uri="{BB962C8B-B14F-4D97-AF65-F5344CB8AC3E}">
        <p14:creationId xmlns:p14="http://schemas.microsoft.com/office/powerpoint/2010/main" val="8110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050906564"/>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611909" y="116632"/>
            <a:ext cx="7920182" cy="861774"/>
          </a:xfrm>
        </p:spPr>
        <p:txBody>
          <a:bodyPr/>
          <a:lstStyle/>
          <a:p>
            <a:pPr algn="ctr"/>
            <a:r>
              <a:rPr lang="ru-RU"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 УЧЕТНАЯ ПОЛИТИКА устанавливает из допустимых НПА методов </a:t>
            </a:r>
            <a:endParaRPr lang="ru-RU" sz="28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TextBox 4"/>
          <p:cNvSpPr txBox="1"/>
          <p:nvPr/>
        </p:nvSpPr>
        <p:spPr>
          <a:xfrm>
            <a:off x="3158440" y="2276872"/>
            <a:ext cx="4968552" cy="1077218"/>
          </a:xfrm>
          <a:prstGeom prst="rect">
            <a:avLst/>
          </a:prstGeom>
          <a:noFill/>
        </p:spPr>
        <p:txBody>
          <a:bodyPr wrap="square" rtlCol="0">
            <a:spAutoFit/>
          </a:bodyPr>
          <a:lstStyle/>
          <a:p>
            <a:r>
              <a:rPr lang="ru-RU" sz="3200" b="1" kern="0" dirty="0">
                <a:solidFill>
                  <a:srgbClr val="252523"/>
                </a:solidFill>
                <a:latin typeface="Times New Roman" panose="02020603050405020304" pitchFamily="18" charset="0"/>
                <a:cs typeface="Times New Roman" panose="02020603050405020304" pitchFamily="18" charset="0"/>
              </a:rPr>
              <a:t>Методы </a:t>
            </a:r>
            <a:r>
              <a:rPr lang="ru-RU" sz="3200" b="1" kern="0" dirty="0" smtClean="0">
                <a:solidFill>
                  <a:srgbClr val="252523"/>
                </a:solidFill>
                <a:latin typeface="Times New Roman" panose="02020603050405020304" pitchFamily="18" charset="0"/>
                <a:cs typeface="Times New Roman" panose="02020603050405020304" pitchFamily="18" charset="0"/>
              </a:rPr>
              <a:t>определения</a:t>
            </a:r>
          </a:p>
          <a:p>
            <a:r>
              <a:rPr lang="ru-RU" sz="3200" b="1" kern="0" dirty="0" smtClean="0">
                <a:solidFill>
                  <a:srgbClr val="252523"/>
                </a:solidFill>
                <a:latin typeface="Times New Roman" panose="02020603050405020304" pitchFamily="18" charset="0"/>
                <a:cs typeface="Times New Roman" panose="02020603050405020304" pitchFamily="18" charset="0"/>
              </a:rPr>
              <a:t> </a:t>
            </a:r>
            <a:r>
              <a:rPr lang="ru-RU" sz="3200" b="1" kern="0" dirty="0">
                <a:solidFill>
                  <a:srgbClr val="252523"/>
                </a:solidFill>
                <a:latin typeface="Times New Roman" panose="02020603050405020304" pitchFamily="18" charset="0"/>
                <a:cs typeface="Times New Roman" panose="02020603050405020304" pitchFamily="18" charset="0"/>
              </a:rPr>
              <a:t>справедливой стоимости</a:t>
            </a:r>
            <a:endParaRPr lang="ru-RU" sz="3200" b="1" dirty="0">
              <a:solidFill>
                <a:prstClr val="black"/>
              </a:solidFill>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18</a:t>
            </a:fld>
            <a:endParaRPr lang="ru-RU" spc="-4" dirty="0">
              <a:latin typeface="Arial"/>
              <a:cs typeface="Arial"/>
            </a:endParaRPr>
          </a:p>
        </p:txBody>
      </p:sp>
    </p:spTree>
    <p:extLst>
      <p:ext uri="{BB962C8B-B14F-4D97-AF65-F5344CB8AC3E}">
        <p14:creationId xmlns:p14="http://schemas.microsoft.com/office/powerpoint/2010/main" val="1270816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Методы определения справедливой стоимости</a:t>
            </a:r>
            <a:endParaRPr lang="ru-RU" dirty="0">
              <a:latin typeface="Times New Roman" panose="02020603050405020304" pitchFamily="18" charset="0"/>
              <a:cs typeface="Times New Roman" panose="02020603050405020304" pitchFamily="18" charset="0"/>
            </a:endParaRPr>
          </a:p>
        </p:txBody>
      </p:sp>
      <p:graphicFrame>
        <p:nvGraphicFramePr>
          <p:cNvPr id="11" name="Схема 10"/>
          <p:cNvGraphicFramePr/>
          <p:nvPr>
            <p:extLst/>
          </p:nvPr>
        </p:nvGraphicFramePr>
        <p:xfrm>
          <a:off x="677651" y="1259798"/>
          <a:ext cx="7505140" cy="4119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19</a:t>
            </a:fld>
            <a:endParaRPr lang="ru-RU" spc="-4" dirty="0">
              <a:latin typeface="Arial"/>
              <a:cs typeface="Arial"/>
            </a:endParaRPr>
          </a:p>
        </p:txBody>
      </p:sp>
    </p:spTree>
    <p:extLst>
      <p:ext uri="{BB962C8B-B14F-4D97-AF65-F5344CB8AC3E}">
        <p14:creationId xmlns:p14="http://schemas.microsoft.com/office/powerpoint/2010/main" val="88975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6645409"/>
          </a:xfrm>
        </p:spPr>
        <p:txBody>
          <a:bodyPr/>
          <a:lstStyle/>
          <a:p>
            <a:pPr marL="3048000" marR="12700" indent="-1130300" algn="r">
              <a:lnSpc>
                <a:spcPts val="1510"/>
              </a:lnSpc>
              <a:spcAft>
                <a:spcPts val="0"/>
              </a:spcAft>
            </a:pPr>
            <a:r>
              <a:rPr lang="ru-RU" sz="3200" dirty="0">
                <a:latin typeface="Times New Roman" panose="02020603050405020304" pitchFamily="18" charset="0"/>
                <a:ea typeface="Times New Roman" panose="02020603050405020304" pitchFamily="18" charset="0"/>
              </a:rPr>
              <a:t> </a:t>
            </a:r>
          </a:p>
          <a:p>
            <a:pPr marL="900430" marR="444500" algn="ctr">
              <a:spcBef>
                <a:spcPts val="3600"/>
              </a:spcBef>
            </a:pPr>
            <a:r>
              <a:rPr lang="ru-RU" sz="2800" b="1" i="1" dirty="0">
                <a:solidFill>
                  <a:srgbClr val="000000"/>
                </a:solidFill>
                <a:latin typeface="Times New Roman" panose="02020603050405020304" pitchFamily="18" charset="0"/>
                <a:ea typeface="Times New Roman" panose="02020603050405020304" pitchFamily="18" charset="0"/>
              </a:rPr>
              <a:t>Методические </a:t>
            </a:r>
            <a:r>
              <a:rPr lang="ru-RU" sz="2800" b="1" i="1" dirty="0" smtClean="0">
                <a:solidFill>
                  <a:srgbClr val="000000"/>
                </a:solidFill>
                <a:latin typeface="Times New Roman" panose="02020603050405020304" pitchFamily="18" charset="0"/>
                <a:ea typeface="Times New Roman" panose="02020603050405020304" pitchFamily="18" charset="0"/>
              </a:rPr>
              <a:t>рекомендации по применению федерального </a:t>
            </a:r>
            <a:r>
              <a:rPr lang="ru-RU" sz="2800" b="1" i="1" dirty="0">
                <a:solidFill>
                  <a:srgbClr val="000000"/>
                </a:solidFill>
                <a:latin typeface="Times New Roman" panose="02020603050405020304" pitchFamily="18" charset="0"/>
                <a:ea typeface="Times New Roman" panose="02020603050405020304" pitchFamily="18" charset="0"/>
              </a:rPr>
              <a:t>стандарта </a:t>
            </a:r>
            <a:r>
              <a:rPr lang="ru-RU" sz="2800" b="1" i="1" dirty="0" smtClean="0">
                <a:solidFill>
                  <a:srgbClr val="000000"/>
                </a:solidFill>
                <a:latin typeface="Times New Roman" panose="02020603050405020304" pitchFamily="18" charset="0"/>
                <a:ea typeface="Times New Roman" panose="02020603050405020304" pitchFamily="18" charset="0"/>
              </a:rPr>
              <a:t>бухгалтерского для </a:t>
            </a:r>
            <a:r>
              <a:rPr lang="ru-RU" sz="2800" b="1" i="1" dirty="0">
                <a:solidFill>
                  <a:srgbClr val="000000"/>
                </a:solidFill>
                <a:latin typeface="Times New Roman" panose="02020603050405020304" pitchFamily="18" charset="0"/>
                <a:ea typeface="Times New Roman" panose="02020603050405020304" pitchFamily="18" charset="0"/>
              </a:rPr>
              <a:t>организаций государственного сектора «Учетная политика, оценочные значения и ошибки</a:t>
            </a:r>
            <a:r>
              <a:rPr lang="ru-RU" sz="2800" b="1" i="1" dirty="0" smtClean="0">
                <a:solidFill>
                  <a:srgbClr val="000000"/>
                </a:solidFill>
                <a:latin typeface="Times New Roman" panose="02020603050405020304" pitchFamily="18" charset="0"/>
                <a:ea typeface="Times New Roman" panose="02020603050405020304" pitchFamily="18" charset="0"/>
              </a:rPr>
              <a:t>»</a:t>
            </a:r>
          </a:p>
          <a:p>
            <a:pPr marL="900430" marR="444500" algn="ctr">
              <a:spcBef>
                <a:spcPts val="3600"/>
              </a:spcBef>
            </a:pPr>
            <a:r>
              <a:rPr lang="ru-RU" sz="2800" b="1" i="1" dirty="0" smtClean="0">
                <a:latin typeface="Times New Roman" panose="02020603050405020304" pitchFamily="18" charset="0"/>
                <a:ea typeface="Times New Roman" panose="02020603050405020304" pitchFamily="18" charset="0"/>
              </a:rPr>
              <a:t>От 31.08.2018 № 02-06-07/62480</a:t>
            </a:r>
            <a:endParaRPr lang="ru-RU" sz="2800" b="1" i="1" dirty="0">
              <a:latin typeface="Times New Roman" panose="02020603050405020304" pitchFamily="18" charset="0"/>
              <a:ea typeface="Times New Roman" panose="02020603050405020304" pitchFamily="18" charset="0"/>
            </a:endParaRPr>
          </a:p>
          <a:p>
            <a:pPr marL="900430" marR="444500" algn="ctr">
              <a:spcBef>
                <a:spcPts val="3600"/>
              </a:spcBef>
            </a:pPr>
            <a:endParaRPr lang="ru-RU" sz="2800" b="1" dirty="0">
              <a:latin typeface="Times New Roman" panose="02020603050405020304" pitchFamily="18" charset="0"/>
              <a:ea typeface="Times New Roman" panose="02020603050405020304" pitchFamily="18" charset="0"/>
            </a:endParaRPr>
          </a:p>
          <a:p>
            <a:pPr marL="900430" marR="444500" algn="ctr">
              <a:spcBef>
                <a:spcPts val="3600"/>
              </a:spcBef>
              <a:spcAft>
                <a:spcPts val="0"/>
              </a:spcAft>
            </a:pPr>
            <a:endParaRPr lang="ru-RU" sz="2800" b="1" dirty="0" smtClean="0">
              <a:solidFill>
                <a:srgbClr val="000000"/>
              </a:solidFill>
              <a:latin typeface="Times New Roman" panose="02020603050405020304" pitchFamily="18" charset="0"/>
              <a:ea typeface="Times New Roman" panose="02020603050405020304" pitchFamily="18" charset="0"/>
            </a:endParaRPr>
          </a:p>
          <a:p>
            <a:pPr marL="540385" marR="444500" algn="ctr">
              <a:lnSpc>
                <a:spcPts val="1610"/>
              </a:lnSpc>
              <a:spcBef>
                <a:spcPts val="3600"/>
              </a:spcBef>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a:t>
            </a:fld>
            <a:endParaRPr lang="ru-RU" spc="-4" dirty="0">
              <a:latin typeface="Arial"/>
              <a:cs typeface="Arial"/>
            </a:endParaRPr>
          </a:p>
        </p:txBody>
      </p:sp>
    </p:spTree>
    <p:extLst>
      <p:ext uri="{BB962C8B-B14F-4D97-AF65-F5344CB8AC3E}">
        <p14:creationId xmlns:p14="http://schemas.microsoft.com/office/powerpoint/2010/main" val="198819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Метод рыночных цен</a:t>
            </a:r>
            <a:endParaRPr lang="ru-RU" dirty="0"/>
          </a:p>
        </p:txBody>
      </p:sp>
      <p:graphicFrame>
        <p:nvGraphicFramePr>
          <p:cNvPr id="7" name="Схема 6"/>
          <p:cNvGraphicFramePr/>
          <p:nvPr>
            <p:extLst/>
          </p:nvPr>
        </p:nvGraphicFramePr>
        <p:xfrm>
          <a:off x="344446" y="1172023"/>
          <a:ext cx="8455106" cy="408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Стрелка влево 12"/>
          <p:cNvSpPr/>
          <p:nvPr/>
        </p:nvSpPr>
        <p:spPr>
          <a:xfrm>
            <a:off x="5749610" y="3003007"/>
            <a:ext cx="403412" cy="42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4" name="Стрелка вправо 13"/>
          <p:cNvSpPr/>
          <p:nvPr/>
        </p:nvSpPr>
        <p:spPr>
          <a:xfrm>
            <a:off x="3294530" y="3003007"/>
            <a:ext cx="537882" cy="427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20</a:t>
            </a:fld>
            <a:endParaRPr lang="ru-RU" spc="-4" dirty="0">
              <a:latin typeface="Arial"/>
              <a:cs typeface="Arial"/>
            </a:endParaRPr>
          </a:p>
        </p:txBody>
      </p:sp>
    </p:spTree>
    <p:extLst>
      <p:ext uri="{BB962C8B-B14F-4D97-AF65-F5344CB8AC3E}">
        <p14:creationId xmlns:p14="http://schemas.microsoft.com/office/powerpoint/2010/main" val="603989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dirty="0">
              <a:latin typeface="Times New Roman" panose="02020603050405020304" pitchFamily="18" charset="0"/>
              <a:cs typeface="Times New Roman" panose="02020603050405020304" pitchFamily="18" charset="0"/>
            </a:endParaRPr>
          </a:p>
        </p:txBody>
      </p:sp>
      <p:sp>
        <p:nvSpPr>
          <p:cNvPr id="3" name="object 3"/>
          <p:cNvSpPr txBox="1"/>
          <p:nvPr/>
        </p:nvSpPr>
        <p:spPr>
          <a:xfrm>
            <a:off x="677651" y="1259798"/>
            <a:ext cx="7505140"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grpSp>
        <p:nvGrpSpPr>
          <p:cNvPr id="7" name="Группа 6"/>
          <p:cNvGrpSpPr/>
          <p:nvPr/>
        </p:nvGrpSpPr>
        <p:grpSpPr>
          <a:xfrm>
            <a:off x="539552" y="1415732"/>
            <a:ext cx="6981672" cy="3820331"/>
            <a:chOff x="596352" y="3038838"/>
            <a:chExt cx="7568845" cy="1275164"/>
          </a:xfrm>
          <a:noFill/>
        </p:grpSpPr>
        <p:sp>
          <p:nvSpPr>
            <p:cNvPr id="8" name="Скругленный прямоугольник 7"/>
            <p:cNvSpPr/>
            <p:nvPr/>
          </p:nvSpPr>
          <p:spPr>
            <a:xfrm>
              <a:off x="596352" y="3038838"/>
              <a:ext cx="2195846" cy="1275164"/>
            </a:xfrm>
            <a:prstGeom prst="round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0" name="TextBox 9"/>
            <p:cNvSpPr txBox="1"/>
            <p:nvPr/>
          </p:nvSpPr>
          <p:spPr>
            <a:xfrm>
              <a:off x="699436" y="3412808"/>
              <a:ext cx="1926582" cy="411565"/>
            </a:xfrm>
            <a:prstGeom prst="rect">
              <a:avLst/>
            </a:prstGeom>
            <a:grpFill/>
            <a:ln w="57150">
              <a:solidFill>
                <a:schemeClr val="bg1"/>
              </a:solidFill>
            </a:ln>
          </p:spPr>
          <p:txBody>
            <a:bodyPr wrap="square" rtlCol="0">
              <a:spAutoFit/>
            </a:bodyPr>
            <a:lstStyle/>
            <a:p>
              <a:pPr algn="ctr" defTabSz="806867"/>
              <a:r>
                <a:rPr lang="ru-RU" sz="2471" b="1" dirty="0" smtClean="0">
                  <a:solidFill>
                    <a:prstClr val="black"/>
                  </a:solidFill>
                  <a:latin typeface="Times New Roman" panose="02020603050405020304" pitchFamily="18" charset="0"/>
                  <a:cs typeface="Times New Roman" panose="02020603050405020304" pitchFamily="18" charset="0"/>
                </a:rPr>
                <a:t>Справедливая стоимость</a:t>
              </a:r>
              <a:endParaRPr lang="ru-RU" sz="2471"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148875" y="3038838"/>
              <a:ext cx="4016322" cy="1173057"/>
            </a:xfrm>
            <a:prstGeom prst="rect">
              <a:avLst/>
            </a:prstGeom>
            <a:grpFill/>
            <a:ln w="57150">
              <a:solidFill>
                <a:schemeClr val="accent1"/>
              </a:solidFill>
            </a:ln>
          </p:spPr>
          <p:txBody>
            <a:bodyPr wrap="square" rtlCol="0">
              <a:spAutoFit/>
            </a:bodyPr>
            <a:lstStyle/>
            <a:p>
              <a:pPr algn="ctr" defTabSz="806867"/>
              <a:r>
                <a:rPr lang="ru-RU" sz="2471" b="1" dirty="0">
                  <a:solidFill>
                    <a:prstClr val="black"/>
                  </a:solidFill>
                  <a:latin typeface="Times New Roman" panose="02020603050405020304" pitchFamily="18" charset="0"/>
                  <a:cs typeface="Times New Roman" panose="02020603050405020304" pitchFamily="18" charset="0"/>
                </a:rPr>
                <a:t>Стоимость восстановления (воспроизводства)</a:t>
              </a:r>
            </a:p>
            <a:p>
              <a:pPr algn="ctr" defTabSz="806867"/>
              <a:r>
                <a:rPr lang="ru-RU" sz="2471" b="1" dirty="0" smtClean="0">
                  <a:solidFill>
                    <a:prstClr val="black"/>
                  </a:solidFill>
                  <a:latin typeface="Times New Roman" panose="02020603050405020304" pitchFamily="18" charset="0"/>
                  <a:cs typeface="Times New Roman" panose="02020603050405020304" pitchFamily="18" charset="0"/>
                </a:rPr>
                <a:t> или</a:t>
              </a:r>
              <a:endParaRPr lang="ru-RU" sz="2471" b="1" dirty="0">
                <a:solidFill>
                  <a:prstClr val="black"/>
                </a:solidFill>
                <a:latin typeface="Times New Roman" panose="02020603050405020304" pitchFamily="18" charset="0"/>
                <a:cs typeface="Times New Roman" panose="02020603050405020304" pitchFamily="18" charset="0"/>
              </a:endParaRPr>
            </a:p>
            <a:p>
              <a:pPr algn="ctr" defTabSz="806867"/>
              <a:r>
                <a:rPr lang="ru-RU" sz="2471" b="1" dirty="0">
                  <a:solidFill>
                    <a:prstClr val="black"/>
                  </a:solidFill>
                  <a:latin typeface="Times New Roman" panose="02020603050405020304" pitchFamily="18" charset="0"/>
                  <a:cs typeface="Times New Roman" panose="02020603050405020304" pitchFamily="18" charset="0"/>
                </a:rPr>
                <a:t> </a:t>
              </a:r>
              <a:r>
                <a:rPr lang="ru-RU" sz="2471" b="1" dirty="0">
                  <a:solidFill>
                    <a:srgbClr val="1F497D">
                      <a:lumMod val="50000"/>
                    </a:srgbClr>
                  </a:solidFill>
                  <a:latin typeface="Times New Roman" panose="02020603050405020304" pitchFamily="18" charset="0"/>
                  <a:cs typeface="Times New Roman" panose="02020603050405020304" pitchFamily="18" charset="0"/>
                </a:rPr>
                <a:t>Стоимость замены </a:t>
              </a:r>
              <a:r>
                <a:rPr lang="ru-RU" sz="2471" b="1" dirty="0" smtClean="0">
                  <a:solidFill>
                    <a:srgbClr val="1F497D">
                      <a:lumMod val="50000"/>
                    </a:srgbClr>
                  </a:solidFill>
                  <a:latin typeface="Times New Roman" panose="02020603050405020304" pitchFamily="18" charset="0"/>
                  <a:cs typeface="Times New Roman" panose="02020603050405020304" pitchFamily="18" charset="0"/>
                </a:rPr>
                <a:t>актива</a:t>
              </a:r>
            </a:p>
            <a:p>
              <a:pPr algn="ctr" defTabSz="806867"/>
              <a:r>
                <a:rPr lang="ru-RU" sz="2471" b="1" dirty="0" smtClean="0">
                  <a:solidFill>
                    <a:srgbClr val="C00000"/>
                  </a:solidFill>
                  <a:latin typeface="Times New Roman" panose="02020603050405020304" pitchFamily="18" charset="0"/>
                  <a:cs typeface="Times New Roman" panose="02020603050405020304" pitchFamily="18" charset="0"/>
                </a:rPr>
                <a:t>∑ Накопленная амортизация</a:t>
              </a:r>
              <a:endParaRPr lang="ru-RU" sz="2471" b="1" dirty="0">
                <a:solidFill>
                  <a:srgbClr val="C00000"/>
                </a:solidFill>
                <a:latin typeface="Times New Roman" panose="02020603050405020304" pitchFamily="18" charset="0"/>
                <a:cs typeface="Times New Roman" panose="02020603050405020304" pitchFamily="18" charset="0"/>
              </a:endParaRPr>
            </a:p>
            <a:p>
              <a:pPr algn="ctr" defTabSz="806867"/>
              <a:endParaRPr lang="ru-RU" sz="2471" b="1"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236344" y="3412559"/>
              <a:ext cx="468384" cy="318465"/>
            </a:xfrm>
            <a:prstGeom prst="rect">
              <a:avLst/>
            </a:prstGeom>
            <a:grpFill/>
            <a:ln w="57150">
              <a:solidFill>
                <a:schemeClr val="bg1"/>
              </a:solidFill>
            </a:ln>
          </p:spPr>
          <p:txBody>
            <a:bodyPr wrap="square" rtlCol="0">
              <a:spAutoFit/>
            </a:bodyPr>
            <a:lstStyle/>
            <a:p>
              <a:pPr defTabSz="806867"/>
              <a:r>
                <a:rPr lang="ru-RU" sz="2800" b="1" dirty="0" smtClean="0">
                  <a:solidFill>
                    <a:prstClr val="black"/>
                  </a:solidFill>
                </a:rPr>
                <a:t>      =   </a:t>
              </a:r>
              <a:endParaRPr lang="ru-RU" sz="2800" b="1" dirty="0">
                <a:solidFill>
                  <a:prstClr val="black"/>
                </a:solidFill>
              </a:endParaRPr>
            </a:p>
          </p:txBody>
        </p:sp>
      </p:grpSp>
      <p:sp>
        <p:nvSpPr>
          <p:cNvPr id="4" name="Двойная стрелка влево/вправо 3"/>
          <p:cNvSpPr/>
          <p:nvPr/>
        </p:nvSpPr>
        <p:spPr>
          <a:xfrm rot="5400000">
            <a:off x="6401595" y="2399204"/>
            <a:ext cx="1728192" cy="5110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 name="TextBox 4"/>
          <p:cNvSpPr txBox="1"/>
          <p:nvPr/>
        </p:nvSpPr>
        <p:spPr>
          <a:xfrm>
            <a:off x="7726313" y="1698896"/>
            <a:ext cx="524841" cy="1015663"/>
          </a:xfrm>
          <a:prstGeom prst="rect">
            <a:avLst/>
          </a:prstGeom>
          <a:noFill/>
        </p:spPr>
        <p:txBody>
          <a:bodyPr wrap="square" rtlCol="0">
            <a:spAutoFit/>
          </a:bodyPr>
          <a:lstStyle/>
          <a:p>
            <a:r>
              <a:rPr lang="ru-RU" sz="6000" b="1" dirty="0" smtClean="0">
                <a:solidFill>
                  <a:srgbClr val="FF0000"/>
                </a:solidFill>
                <a:latin typeface="Times New Roman" panose="02020603050405020304" pitchFamily="18" charset="0"/>
                <a:cs typeface="Times New Roman" panose="02020603050405020304" pitchFamily="18" charset="0"/>
              </a:rPr>
              <a:t>?</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Минус 14"/>
          <p:cNvSpPr/>
          <p:nvPr/>
        </p:nvSpPr>
        <p:spPr>
          <a:xfrm>
            <a:off x="3995936" y="3769157"/>
            <a:ext cx="504056" cy="379924"/>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TextBox 19"/>
          <p:cNvSpPr txBox="1"/>
          <p:nvPr/>
        </p:nvSpPr>
        <p:spPr>
          <a:xfrm>
            <a:off x="7551337" y="2550770"/>
            <a:ext cx="1592663" cy="923330"/>
          </a:xfrm>
          <a:prstGeom prst="rect">
            <a:avLst/>
          </a:prstGeom>
          <a:noFill/>
        </p:spPr>
        <p:txBody>
          <a:bodyPr wrap="square" rtlCol="0">
            <a:spAutoFit/>
          </a:bodyPr>
          <a:lstStyle/>
          <a:p>
            <a:r>
              <a:rPr lang="ru-RU" b="1" dirty="0" smtClean="0">
                <a:solidFill>
                  <a:srgbClr val="C00000"/>
                </a:solidFill>
                <a:latin typeface="Times New Roman" panose="02020603050405020304" pitchFamily="18" charset="0"/>
                <a:cs typeface="Times New Roman" panose="02020603050405020304" pitchFamily="18" charset="0"/>
              </a:rPr>
              <a:t>По наименьшей стоимости</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21</a:t>
            </a:fld>
            <a:endParaRPr lang="ru-RU" spc="-4" dirty="0">
              <a:latin typeface="Arial"/>
              <a:cs typeface="Arial"/>
            </a:endParaRPr>
          </a:p>
        </p:txBody>
      </p:sp>
    </p:spTree>
    <p:extLst>
      <p:ext uri="{BB962C8B-B14F-4D97-AF65-F5344CB8AC3E}">
        <p14:creationId xmlns:p14="http://schemas.microsoft.com/office/powerpoint/2010/main" val="3112220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589" y="470647"/>
            <a:ext cx="8091006" cy="488916"/>
          </a:xfrm>
          <a:prstGeom prst="rect">
            <a:avLst/>
          </a:prstGeom>
        </p:spPr>
        <p:txBody>
          <a:bodyPr vert="horz" wrap="square" lIns="0" tIns="0" rIns="0" bIns="0" rtlCol="0">
            <a:spAutoFit/>
          </a:bodyPr>
          <a:lstStyle/>
          <a:p>
            <a:pPr marL="11206" marR="4483">
              <a:lnSpc>
                <a:spcPct val="150000"/>
              </a:lnSpc>
              <a:tabLst>
                <a:tab pos="212923" algn="l"/>
              </a:tabLst>
            </a:pPr>
            <a:r>
              <a:rPr lang="ru-RU" sz="2118" dirty="0"/>
              <a:t>Методы начисления амортизации</a:t>
            </a:r>
          </a:p>
        </p:txBody>
      </p:sp>
      <p:grpSp>
        <p:nvGrpSpPr>
          <p:cNvPr id="7" name="Группа 6"/>
          <p:cNvGrpSpPr/>
          <p:nvPr/>
        </p:nvGrpSpPr>
        <p:grpSpPr>
          <a:xfrm>
            <a:off x="1502804" y="1112727"/>
            <a:ext cx="5824987" cy="3785242"/>
            <a:chOff x="893621" y="1490421"/>
            <a:chExt cx="3282912" cy="2637898"/>
          </a:xfrm>
          <a:solidFill>
            <a:schemeClr val="accent3">
              <a:lumMod val="20000"/>
              <a:lumOff val="80000"/>
            </a:schemeClr>
          </a:solidFill>
        </p:grpSpPr>
        <p:sp>
          <p:nvSpPr>
            <p:cNvPr id="8" name="Скругленный прямоугольник 7"/>
            <p:cNvSpPr/>
            <p:nvPr/>
          </p:nvSpPr>
          <p:spPr>
            <a:xfrm>
              <a:off x="899933" y="3124535"/>
              <a:ext cx="3276600" cy="100378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9" name="TextBox 8"/>
            <p:cNvSpPr txBox="1"/>
            <p:nvPr/>
          </p:nvSpPr>
          <p:spPr>
            <a:xfrm>
              <a:off x="1120139" y="3807123"/>
              <a:ext cx="2971800" cy="284862"/>
            </a:xfrm>
            <a:prstGeom prst="rect">
              <a:avLst/>
            </a:prstGeom>
            <a:grpFill/>
          </p:spPr>
          <p:txBody>
            <a:bodyPr wrap="square" rtlCol="0">
              <a:spAutoFit/>
            </a:bodyPr>
            <a:lstStyle/>
            <a:p>
              <a:pPr algn="ctr" defTabSz="806867">
                <a:defRPr/>
              </a:pPr>
              <a:endParaRPr lang="ru-RU" sz="1765" b="1"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899933" y="1490421"/>
              <a:ext cx="3276600" cy="737175"/>
            </a:xfrm>
            <a:prstGeom prst="roundRect">
              <a:avLst/>
            </a:prstGeom>
            <a:solidFill>
              <a:schemeClr val="accent2">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1" name="Скругленный прямоугольник 10"/>
            <p:cNvSpPr/>
            <p:nvPr/>
          </p:nvSpPr>
          <p:spPr>
            <a:xfrm>
              <a:off x="893621" y="2298527"/>
              <a:ext cx="3276600" cy="774383"/>
            </a:xfrm>
            <a:prstGeom prst="roundRect">
              <a:avLst/>
            </a:prstGeom>
            <a:solidFill>
              <a:schemeClr val="accent1">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2" name="TextBox 11"/>
            <p:cNvSpPr txBox="1"/>
            <p:nvPr/>
          </p:nvSpPr>
          <p:spPr>
            <a:xfrm>
              <a:off x="1070810" y="1723471"/>
              <a:ext cx="2971800" cy="412438"/>
            </a:xfrm>
            <a:prstGeom prst="rect">
              <a:avLst/>
            </a:prstGeom>
            <a:grp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линейный метод</a:t>
              </a:r>
            </a:p>
          </p:txBody>
        </p:sp>
        <p:sp>
          <p:nvSpPr>
            <p:cNvPr id="13" name="TextBox 12"/>
            <p:cNvSpPr txBox="1"/>
            <p:nvPr/>
          </p:nvSpPr>
          <p:spPr>
            <a:xfrm>
              <a:off x="989861" y="2550181"/>
              <a:ext cx="3133699" cy="412438"/>
            </a:xfrm>
            <a:prstGeom prst="rect">
              <a:avLst/>
            </a:prstGeom>
            <a:grp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метод уменьшаемого остатка</a:t>
              </a:r>
            </a:p>
          </p:txBody>
        </p:sp>
      </p:grpSp>
      <p:sp>
        <p:nvSpPr>
          <p:cNvPr id="14" name="TextBox 13"/>
          <p:cNvSpPr txBox="1"/>
          <p:nvPr/>
        </p:nvSpPr>
        <p:spPr>
          <a:xfrm>
            <a:off x="1832348" y="3769126"/>
            <a:ext cx="5401451" cy="961545"/>
          </a:xfrm>
          <a:prstGeom prst="rect">
            <a:avLst/>
          </a:prstGeom>
          <a:solidFill>
            <a:schemeClr val="accent3">
              <a:lumMod val="20000"/>
              <a:lumOff val="80000"/>
            </a:schemeClr>
          </a:solid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пропорционально объему продукции</a:t>
            </a:r>
          </a:p>
        </p:txBody>
      </p:sp>
      <p:sp>
        <p:nvSpPr>
          <p:cNvPr id="3" name="TextBox 2"/>
          <p:cNvSpPr txBox="1"/>
          <p:nvPr/>
        </p:nvSpPr>
        <p:spPr>
          <a:xfrm>
            <a:off x="1" y="5382696"/>
            <a:ext cx="8830594" cy="1200329"/>
          </a:xfrm>
          <a:prstGeom prst="rect">
            <a:avLst/>
          </a:prstGeom>
          <a:noFill/>
        </p:spPr>
        <p:txBody>
          <a:bodyPr wrap="square" rtlCol="0">
            <a:spAutoFit/>
          </a:bodyPr>
          <a:lstStyle/>
          <a:p>
            <a:pPr algn="ct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выбирается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из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условия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наиболее точно отражения предполагаемого способа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получения будущих </a:t>
            </a:r>
            <a:r>
              <a:rPr lang="ru-RU" sz="2400" kern="0" dirty="0">
                <a:solidFill>
                  <a:srgbClr val="000000"/>
                </a:solidFill>
                <a:latin typeface="Times New Roman" panose="02020603050405020304" pitchFamily="18" charset="0"/>
                <a:ea typeface="Times New Roman" panose="02020603050405020304" pitchFamily="18" charset="0"/>
                <a:cs typeface="Times New Roman"/>
              </a:rPr>
              <a:t>экономических выгод или полезного потенциала</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заключенных в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активе</a:t>
            </a:r>
            <a:endParaRPr lang="ru-RU" sz="2400" kern="0" dirty="0">
              <a:solidFill>
                <a:prstClr val="black"/>
              </a:solidFill>
              <a:latin typeface="Times New Roman"/>
              <a:cs typeface="Times New Roman"/>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22</a:t>
            </a:fld>
            <a:endParaRPr lang="ru-RU" spc="-4" dirty="0">
              <a:latin typeface="Arial"/>
              <a:cs typeface="Arial"/>
            </a:endParaRPr>
          </a:p>
        </p:txBody>
      </p:sp>
    </p:spTree>
    <p:extLst>
      <p:ext uri="{BB962C8B-B14F-4D97-AF65-F5344CB8AC3E}">
        <p14:creationId xmlns:p14="http://schemas.microsoft.com/office/powerpoint/2010/main" val="2500569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781244417"/>
              </p:ext>
            </p:extLst>
          </p:nvPr>
        </p:nvGraphicFramePr>
        <p:xfrm>
          <a:off x="76984" y="1412776"/>
          <a:ext cx="8671479"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52632" y="109746"/>
            <a:ext cx="7920182" cy="12926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dirty="0" smtClean="0">
                <a:ln/>
                <a:solidFill>
                  <a:schemeClr val="accent3"/>
                </a:solidFill>
              </a:rPr>
              <a:t>Не должны содержать документы  УП дублирующие </a:t>
            </a:r>
            <a:r>
              <a:rPr lang="ru-RU" sz="2800" dirty="0">
                <a:ln/>
                <a:solidFill>
                  <a:schemeClr val="accent3"/>
                </a:solidFill>
              </a:rPr>
              <a:t>установленные НПА</a:t>
            </a:r>
            <a:br>
              <a:rPr lang="ru-RU" sz="2800" dirty="0">
                <a:ln/>
                <a:solidFill>
                  <a:schemeClr val="accent3"/>
                </a:solidFill>
              </a:rPr>
            </a:br>
            <a:r>
              <a:rPr lang="ru-RU" sz="2800" dirty="0">
                <a:ln/>
                <a:solidFill>
                  <a:schemeClr val="accent3"/>
                </a:solidFill>
              </a:rPr>
              <a:t>способы, методы</a:t>
            </a:r>
          </a:p>
        </p:txBody>
      </p:sp>
      <p:sp>
        <p:nvSpPr>
          <p:cNvPr id="5" name="TextBox 4"/>
          <p:cNvSpPr txBox="1"/>
          <p:nvPr/>
        </p:nvSpPr>
        <p:spPr>
          <a:xfrm>
            <a:off x="251520" y="3789040"/>
            <a:ext cx="8280571" cy="1754326"/>
          </a:xfrm>
          <a:prstGeom prst="rect">
            <a:avLst/>
          </a:prstGeom>
          <a:noFill/>
        </p:spPr>
        <p:txBody>
          <a:bodyPr wrap="square" rtlCol="0">
            <a:spAutoFit/>
          </a:bodyPr>
          <a:lstStyle/>
          <a:p>
            <a:pPr algn="ctr"/>
            <a:r>
              <a:rPr lang="ru-RU" sz="3600" b="1" dirty="0">
                <a:solidFill>
                  <a:srgbClr val="FF0000"/>
                </a:solidFill>
              </a:rPr>
              <a:t>Порядок отражения при вводе в эксплуатацию ОС стоимостью </a:t>
            </a:r>
            <a:endParaRPr lang="ru-RU" sz="3600" b="1" dirty="0" smtClean="0">
              <a:solidFill>
                <a:srgbClr val="FF0000"/>
              </a:solidFill>
            </a:endParaRPr>
          </a:p>
          <a:p>
            <a:pPr algn="ctr"/>
            <a:r>
              <a:rPr lang="ru-RU" sz="3600" b="1" dirty="0" smtClean="0">
                <a:solidFill>
                  <a:srgbClr val="FF0000"/>
                </a:solidFill>
              </a:rPr>
              <a:t>до </a:t>
            </a:r>
            <a:r>
              <a:rPr lang="ru-RU" sz="3600" b="1" dirty="0">
                <a:solidFill>
                  <a:srgbClr val="FF0000"/>
                </a:solidFill>
              </a:rPr>
              <a:t>10000 рублей включительно</a:t>
            </a:r>
          </a:p>
        </p:txBody>
      </p:sp>
      <p:sp>
        <p:nvSpPr>
          <p:cNvPr id="2" name="TextBox 1"/>
          <p:cNvSpPr txBox="1"/>
          <p:nvPr/>
        </p:nvSpPr>
        <p:spPr>
          <a:xfrm>
            <a:off x="452632" y="1628800"/>
            <a:ext cx="922992" cy="1569660"/>
          </a:xfrm>
          <a:prstGeom prst="rect">
            <a:avLst/>
          </a:prstGeom>
          <a:noFill/>
        </p:spPr>
        <p:txBody>
          <a:bodyPr wrap="square" rtlCol="0">
            <a:spAutoFit/>
          </a:bodyPr>
          <a:lstStyle/>
          <a:p>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23</a:t>
            </a:fld>
            <a:endParaRPr lang="ru-RU" spc="-4" dirty="0">
              <a:latin typeface="Arial"/>
              <a:cs typeface="Arial"/>
            </a:endParaRPr>
          </a:p>
        </p:txBody>
      </p:sp>
    </p:spTree>
    <p:extLst>
      <p:ext uri="{BB962C8B-B14F-4D97-AF65-F5344CB8AC3E}">
        <p14:creationId xmlns:p14="http://schemas.microsoft.com/office/powerpoint/2010/main" val="1815701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3"/>
            <a:ext cx="8136555" cy="1723549"/>
          </a:xfrm>
        </p:spPr>
        <p:txBody>
          <a:bodyPr/>
          <a:lstStyle/>
          <a:p>
            <a:r>
              <a:rPr lang="ru-RU" sz="2800" dirty="0" smtClean="0">
                <a:solidFill>
                  <a:srgbClr val="000000"/>
                </a:solidFill>
                <a:latin typeface="Times New Roman" panose="02020603050405020304" pitchFamily="18" charset="0"/>
                <a:ea typeface="Times New Roman" panose="02020603050405020304" pitchFamily="18" charset="0"/>
              </a:rPr>
              <a:t>Публичное раскрытие </a:t>
            </a:r>
            <a:r>
              <a:rPr lang="ru-RU" sz="2800" dirty="0">
                <a:solidFill>
                  <a:srgbClr val="000000"/>
                </a:solidFill>
                <a:latin typeface="Times New Roman" panose="02020603050405020304" pitchFamily="18" charset="0"/>
                <a:ea typeface="Times New Roman" panose="02020603050405020304" pitchFamily="18" charset="0"/>
              </a:rPr>
              <a:t>на официальном сайте субъекта учета (централизованной бухгалтерии) в информационно-телекоммуникационной сети «</a:t>
            </a:r>
            <a:r>
              <a:rPr lang="ru-RU" sz="2800" dirty="0" smtClean="0">
                <a:solidFill>
                  <a:srgbClr val="000000"/>
                </a:solidFill>
                <a:latin typeface="Times New Roman" panose="02020603050405020304" pitchFamily="18" charset="0"/>
                <a:ea typeface="Times New Roman" panose="02020603050405020304" pitchFamily="18" charset="0"/>
              </a:rPr>
              <a:t>Интернет»</a:t>
            </a:r>
            <a:endParaRPr lang="ru-RU" dirty="0"/>
          </a:p>
        </p:txBody>
      </p:sp>
      <p:sp>
        <p:nvSpPr>
          <p:cNvPr id="3" name="Текст 2"/>
          <p:cNvSpPr>
            <a:spLocks noGrp="1"/>
          </p:cNvSpPr>
          <p:nvPr>
            <p:ph type="body" idx="1"/>
          </p:nvPr>
        </p:nvSpPr>
        <p:spPr>
          <a:xfrm>
            <a:off x="251520" y="2060848"/>
            <a:ext cx="8711322" cy="4062651"/>
          </a:xfrm>
        </p:spPr>
        <p:txBody>
          <a:bodyPr/>
          <a:lstStyle/>
          <a:p>
            <a:pPr marL="342900" marR="12700" indent="-342900" algn="just">
              <a:spcAft>
                <a:spcPts val="0"/>
              </a:spcAft>
              <a:buFont typeface="Arial" panose="020B0604020202020204" pitchFamily="34" charset="0"/>
              <a:buChar char="•"/>
            </a:pPr>
            <a:endParaRPr lang="ru-RU" sz="2400" dirty="0" smtClean="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размещением </a:t>
            </a:r>
            <a:r>
              <a:rPr lang="ru-RU" sz="2400" dirty="0">
                <a:solidFill>
                  <a:srgbClr val="000000"/>
                </a:solidFill>
                <a:latin typeface="Times New Roman" panose="02020603050405020304" pitchFamily="18" charset="0"/>
                <a:ea typeface="Times New Roman" panose="02020603050405020304" pitchFamily="18" charset="0"/>
              </a:rPr>
              <a:t>обобщенной информации, содержащей основные положения (перечень основных способов ведения учета (особенностей), установленные документами учетной политики, с указанием их реквизитов (без размещения копий самих актов</a:t>
            </a:r>
            <a:r>
              <a:rPr lang="ru-RU" sz="2400" dirty="0" smtClean="0">
                <a:solidFill>
                  <a:srgbClr val="000000"/>
                </a:solidFill>
                <a:latin typeface="Times New Roman" panose="02020603050405020304" pitchFamily="18" charset="0"/>
                <a:ea typeface="Times New Roman" panose="02020603050405020304" pitchFamily="18" charset="0"/>
              </a:rPr>
              <a:t>)</a:t>
            </a:r>
          </a:p>
          <a:p>
            <a:pPr marL="342900" marR="12700" indent="-342900" algn="just">
              <a:spcAft>
                <a:spcPts val="0"/>
              </a:spcAft>
              <a:buFont typeface="Arial" panose="020B0604020202020204" pitchFamily="34" charset="0"/>
              <a:buChar char="•"/>
            </a:pPr>
            <a:endParaRPr lang="ru-RU" sz="2400" dirty="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 размещением </a:t>
            </a:r>
            <a:r>
              <a:rPr lang="ru-RU" sz="2400" dirty="0">
                <a:solidFill>
                  <a:srgbClr val="000000"/>
                </a:solidFill>
                <a:latin typeface="Times New Roman" panose="02020603050405020304" pitchFamily="18" charset="0"/>
                <a:ea typeface="Times New Roman" panose="02020603050405020304" pitchFamily="18" charset="0"/>
              </a:rPr>
              <a:t>копий документов учетной </a:t>
            </a:r>
            <a:r>
              <a:rPr lang="ru-RU" sz="2400" dirty="0" smtClean="0">
                <a:solidFill>
                  <a:srgbClr val="000000"/>
                </a:solidFill>
                <a:latin typeface="Times New Roman" panose="02020603050405020304" pitchFamily="18" charset="0"/>
                <a:ea typeface="Times New Roman" panose="02020603050405020304" pitchFamily="18" charset="0"/>
              </a:rPr>
              <a:t>политики</a:t>
            </a:r>
          </a:p>
          <a:p>
            <a:pPr marL="342900" marR="12700" indent="-342900" algn="just">
              <a:spcAft>
                <a:spcPts val="0"/>
              </a:spcAft>
              <a:buFont typeface="Arial" panose="020B0604020202020204" pitchFamily="34" charset="0"/>
              <a:buChar char="•"/>
            </a:pPr>
            <a:endParaRPr lang="ru-RU" sz="2400" dirty="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или в совокупности основные положения учетной политики и  копии документов учетной политики </a:t>
            </a:r>
            <a:endParaRPr lang="ru-RU" sz="24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24</a:t>
            </a:fld>
            <a:endParaRPr lang="ru-RU" spc="-4" dirty="0">
              <a:latin typeface="Arial"/>
              <a:cs typeface="Aria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352733"/>
            <a:ext cx="576064" cy="86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53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18063" y="2636912"/>
            <a:ext cx="2473817" cy="1077218"/>
          </a:xfrm>
          <a:prstGeom prst="rect">
            <a:avLst/>
          </a:prstGeom>
          <a:solidFill>
            <a:srgbClr val="00B0F0"/>
          </a:solidFill>
        </p:spPr>
        <p:txBody>
          <a:bodyPr wrap="square" rtlCol="0">
            <a:spAutoFit/>
          </a:bodyPr>
          <a:lstStyle/>
          <a:p>
            <a:r>
              <a:rPr lang="ru-RU" sz="3200" dirty="0" smtClean="0">
                <a:solidFill>
                  <a:prstClr val="black"/>
                </a:solidFill>
                <a:latin typeface="Times New Roman" panose="02020603050405020304" pitchFamily="18" charset="0"/>
                <a:cs typeface="Times New Roman" panose="02020603050405020304" pitchFamily="18" charset="0"/>
              </a:rPr>
              <a:t>Учетная</a:t>
            </a:r>
          </a:p>
          <a:p>
            <a:r>
              <a:rPr lang="ru-RU" sz="3200" dirty="0" smtClean="0">
                <a:solidFill>
                  <a:prstClr val="black"/>
                </a:solidFill>
              </a:rPr>
              <a:t> политика</a:t>
            </a:r>
            <a:endParaRPr lang="ru-RU" sz="3200" dirty="0">
              <a:solidFill>
                <a:prstClr val="black"/>
              </a:solidFill>
            </a:endParaRPr>
          </a:p>
        </p:txBody>
      </p:sp>
      <p:sp>
        <p:nvSpPr>
          <p:cNvPr id="7" name="TextBox 6"/>
          <p:cNvSpPr txBox="1"/>
          <p:nvPr/>
        </p:nvSpPr>
        <p:spPr>
          <a:xfrm>
            <a:off x="6372200" y="1533290"/>
            <a:ext cx="1584176" cy="707886"/>
          </a:xfrm>
          <a:prstGeom prst="rect">
            <a:avLst/>
          </a:prstGeom>
          <a:solidFill>
            <a:srgbClr val="FFFF00"/>
          </a:solidFill>
        </p:spPr>
        <p:txBody>
          <a:bodyPr wrap="square" rtlCol="0">
            <a:spAutoFit/>
          </a:bodyPr>
          <a:lstStyle/>
          <a:p>
            <a:r>
              <a:rPr lang="ru-RU" sz="2000" b="1" dirty="0" smtClean="0">
                <a:solidFill>
                  <a:prstClr val="black"/>
                </a:solidFill>
              </a:rPr>
              <a:t>Главный </a:t>
            </a:r>
            <a:r>
              <a:rPr lang="ru-RU" sz="2000" b="1" dirty="0" smtClean="0">
                <a:solidFill>
                  <a:prstClr val="black"/>
                </a:solidFill>
                <a:latin typeface="Times New Roman" panose="02020603050405020304" pitchFamily="18" charset="0"/>
                <a:cs typeface="Times New Roman" panose="02020603050405020304" pitchFamily="18" charset="0"/>
              </a:rPr>
              <a:t>бухгалтер</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37972" y="3148680"/>
            <a:ext cx="2088232" cy="707886"/>
          </a:xfrm>
          <a:prstGeom prst="rect">
            <a:avLst/>
          </a:prstGeom>
          <a:solidFill>
            <a:schemeClr val="accent2"/>
          </a:solid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Лицо</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b="1" dirty="0" smtClean="0">
                <a:solidFill>
                  <a:prstClr val="black"/>
                </a:solidFill>
                <a:latin typeface="Times New Roman" panose="02020603050405020304" pitchFamily="18" charset="0"/>
                <a:cs typeface="Times New Roman" panose="02020603050405020304" pitchFamily="18" charset="0"/>
              </a:rPr>
              <a:t>уполномоченное  </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283968" y="1628800"/>
            <a:ext cx="1800199" cy="400110"/>
          </a:xfrm>
          <a:prstGeom prst="rect">
            <a:avLst/>
          </a:prstGeom>
          <a:no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Формирует</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83968" y="3006244"/>
            <a:ext cx="1637928" cy="400110"/>
          </a:xfrm>
          <a:prstGeom prst="rect">
            <a:avLst/>
          </a:prstGeom>
          <a:no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Формирует</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666469" y="2390917"/>
            <a:ext cx="551754" cy="369332"/>
          </a:xfrm>
          <a:prstGeom prst="rect">
            <a:avLst/>
          </a:prstGeom>
          <a:noFill/>
        </p:spPr>
        <p:txBody>
          <a:bodyPr wrap="none" rtlCol="0">
            <a:spAutoFit/>
          </a:bodyPr>
          <a:lstStyle/>
          <a:p>
            <a:r>
              <a:rPr lang="ru-RU" dirty="0" smtClean="0">
                <a:solidFill>
                  <a:prstClr val="black"/>
                </a:solidFill>
              </a:rPr>
              <a:t>или</a:t>
            </a:r>
            <a:endParaRPr lang="ru-RU" dirty="0">
              <a:solidFill>
                <a:prstClr val="black"/>
              </a:solidFill>
            </a:endParaRPr>
          </a:p>
        </p:txBody>
      </p:sp>
      <p:sp>
        <p:nvSpPr>
          <p:cNvPr id="16" name="TextBox 15"/>
          <p:cNvSpPr txBox="1"/>
          <p:nvPr/>
        </p:nvSpPr>
        <p:spPr>
          <a:xfrm>
            <a:off x="3491880" y="4406787"/>
            <a:ext cx="1864165" cy="461665"/>
          </a:xfrm>
          <a:prstGeom prst="rect">
            <a:avLst/>
          </a:prstGeom>
          <a:noFill/>
        </p:spPr>
        <p:txBody>
          <a:bodyPr wrap="non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Ут</a:t>
            </a:r>
            <a:r>
              <a:rPr lang="ru-RU" sz="2400" b="1" dirty="0" smtClean="0">
                <a:solidFill>
                  <a:prstClr val="black"/>
                </a:solidFill>
              </a:rPr>
              <a:t>верждает</a:t>
            </a:r>
            <a:endParaRPr lang="ru-RU" sz="2400" b="1" dirty="0">
              <a:solidFill>
                <a:prstClr val="black"/>
              </a:solidFill>
            </a:endParaRPr>
          </a:p>
        </p:txBody>
      </p:sp>
      <p:sp>
        <p:nvSpPr>
          <p:cNvPr id="17" name="TextBox 16"/>
          <p:cNvSpPr txBox="1"/>
          <p:nvPr/>
        </p:nvSpPr>
        <p:spPr>
          <a:xfrm>
            <a:off x="5627810" y="4653136"/>
            <a:ext cx="2328566" cy="461665"/>
          </a:xfrm>
          <a:prstGeom prst="rect">
            <a:avLst/>
          </a:prstGeom>
          <a:solidFill>
            <a:srgbClr val="00B050"/>
          </a:solidFill>
        </p:spPr>
        <p:txBody>
          <a:bodyPr wrap="squar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Руководитель</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25</a:t>
            </a:fld>
            <a:endParaRPr lang="ru-RU" spc="-4" dirty="0">
              <a:latin typeface="Arial"/>
              <a:cs typeface="Arial"/>
            </a:endParaRPr>
          </a:p>
        </p:txBody>
      </p:sp>
    </p:spTree>
    <p:extLst>
      <p:ext uri="{BB962C8B-B14F-4D97-AF65-F5344CB8AC3E}">
        <p14:creationId xmlns:p14="http://schemas.microsoft.com/office/powerpoint/2010/main" val="1481360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990163" y="1876653"/>
            <a:ext cx="5056430" cy="3477875"/>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a:solidFill>
                  <a:schemeClr val="tx1"/>
                </a:solidFill>
                <a:latin typeface="Times New Roman" panose="02020603050405020304" pitchFamily="18" charset="0"/>
                <a:ea typeface="Times New Roman" panose="02020603050405020304" pitchFamily="18" charset="0"/>
              </a:rPr>
              <a:t>Изм</a:t>
            </a:r>
            <a:r>
              <a:rPr lang="ru-RU" sz="6600" b="0" dirty="0" smtClean="0">
                <a:solidFill>
                  <a:schemeClr val="tx1"/>
                </a:solidFill>
                <a:latin typeface="Times New Roman" panose="02020603050405020304" pitchFamily="18" charset="0"/>
                <a:ea typeface="Times New Roman" panose="02020603050405020304" pitchFamily="18" charset="0"/>
              </a:rPr>
              <a:t>енение учетной политики</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26</a:t>
            </a:fld>
            <a:endParaRPr lang="ru-RU" spc="-4" dirty="0">
              <a:latin typeface="Arial"/>
              <a:cs typeface="Arial"/>
            </a:endParaRPr>
          </a:p>
        </p:txBody>
      </p:sp>
    </p:spTree>
    <p:extLst>
      <p:ext uri="{BB962C8B-B14F-4D97-AF65-F5344CB8AC3E}">
        <p14:creationId xmlns:p14="http://schemas.microsoft.com/office/powerpoint/2010/main" val="3739608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430887"/>
          </a:xfrm>
          <a:prstGeom prst="rect">
            <a:avLst/>
          </a:prstGeom>
        </p:spPr>
        <p:txBody>
          <a:bodyPr vert="horz" wrap="square" lIns="0" tIns="0" rIns="0" bIns="0" rtlCol="0">
            <a:spAutoFit/>
          </a:bodyPr>
          <a:lstStyle/>
          <a:p>
            <a:pPr marL="302575" indent="-302575"/>
            <a:r>
              <a:rPr lang="ru-RU" sz="2800" dirty="0" smtClean="0">
                <a:solidFill>
                  <a:srgbClr val="000000"/>
                </a:solidFill>
                <a:latin typeface="Times New Roman" panose="02020603050405020304" pitchFamily="18" charset="0"/>
                <a:ea typeface="Times New Roman" panose="02020603050405020304" pitchFamily="18" charset="0"/>
              </a:rPr>
              <a:t>Изменение учетной политики </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382334228"/>
              </p:ext>
            </p:extLst>
          </p:nvPr>
        </p:nvGraphicFramePr>
        <p:xfrm>
          <a:off x="251520" y="1196752"/>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27</a:t>
            </a:fld>
            <a:endParaRPr lang="ru-RU" spc="-4" dirty="0">
              <a:latin typeface="Arial"/>
              <a:cs typeface="Arial"/>
            </a:endParaRPr>
          </a:p>
        </p:txBody>
      </p:sp>
    </p:spTree>
    <p:extLst>
      <p:ext uri="{BB962C8B-B14F-4D97-AF65-F5344CB8AC3E}">
        <p14:creationId xmlns:p14="http://schemas.microsoft.com/office/powerpoint/2010/main" val="1750092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430887"/>
          </a:xfrm>
          <a:prstGeom prst="rect">
            <a:avLst/>
          </a:prstGeom>
        </p:spPr>
        <p:txBody>
          <a:bodyPr vert="horz" wrap="square" lIns="0" tIns="0" rIns="0" bIns="0" rtlCol="0">
            <a:spAutoFit/>
          </a:bodyPr>
          <a:lstStyle/>
          <a:p>
            <a:pPr marL="302575" indent="-302575"/>
            <a:r>
              <a:rPr lang="ru-RU" sz="2800" dirty="0" smtClean="0">
                <a:solidFill>
                  <a:srgbClr val="000000"/>
                </a:solidFill>
                <a:latin typeface="Times New Roman" panose="02020603050405020304" pitchFamily="18" charset="0"/>
                <a:ea typeface="Times New Roman" panose="02020603050405020304" pitchFamily="18" charset="0"/>
              </a:rPr>
              <a:t>Последствия изменения </a:t>
            </a:r>
            <a:r>
              <a:rPr lang="ru-RU" sz="2800" dirty="0">
                <a:solidFill>
                  <a:srgbClr val="000000"/>
                </a:solidFill>
                <a:latin typeface="Times New Roman" panose="02020603050405020304" pitchFamily="18" charset="0"/>
                <a:ea typeface="Times New Roman" panose="02020603050405020304" pitchFamily="18" charset="0"/>
              </a:rPr>
              <a:t>учетной политики </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val="2083668034"/>
              </p:ext>
            </p:extLst>
          </p:nvPr>
        </p:nvGraphicFramePr>
        <p:xfrm>
          <a:off x="251520" y="1124744"/>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28</a:t>
            </a:fld>
            <a:endParaRPr lang="ru-RU" spc="-4" dirty="0">
              <a:latin typeface="Arial"/>
              <a:cs typeface="Arial"/>
            </a:endParaRPr>
          </a:p>
        </p:txBody>
      </p:sp>
    </p:spTree>
    <p:extLst>
      <p:ext uri="{BB962C8B-B14F-4D97-AF65-F5344CB8AC3E}">
        <p14:creationId xmlns:p14="http://schemas.microsoft.com/office/powerpoint/2010/main" val="38940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430887"/>
          </a:xfrm>
          <a:prstGeom prst="rect">
            <a:avLst/>
          </a:prstGeom>
        </p:spPr>
        <p:txBody>
          <a:bodyPr vert="horz" wrap="square" lIns="0" tIns="0" rIns="0" bIns="0" rtlCol="0">
            <a:spAutoFit/>
          </a:bodyPr>
          <a:lstStyle/>
          <a:p>
            <a:pPr marL="302575" indent="-302575"/>
            <a:r>
              <a:rPr lang="ru-RU" sz="2800" dirty="0">
                <a:solidFill>
                  <a:srgbClr val="000000"/>
                </a:solidFill>
                <a:latin typeface="Times New Roman" panose="02020603050405020304" pitchFamily="18" charset="0"/>
                <a:ea typeface="Times New Roman" panose="02020603050405020304" pitchFamily="18" charset="0"/>
              </a:rPr>
              <a:t>Изменением учетной политики не считается</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nvPr>
        </p:nvGraphicFramePr>
        <p:xfrm>
          <a:off x="0" y="1124744"/>
          <a:ext cx="88924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29</a:t>
            </a:fld>
            <a:endParaRPr lang="ru-RU" spc="-4" dirty="0">
              <a:latin typeface="Arial"/>
              <a:cs typeface="Arial"/>
            </a:endParaRPr>
          </a:p>
        </p:txBody>
      </p:sp>
    </p:spTree>
    <p:extLst>
      <p:ext uri="{BB962C8B-B14F-4D97-AF65-F5344CB8AC3E}">
        <p14:creationId xmlns:p14="http://schemas.microsoft.com/office/powerpoint/2010/main" val="89755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2110071"/>
            <a:ext cx="8676140" cy="4322402"/>
          </a:xfrm>
        </p:spPr>
        <p:txBody>
          <a:bodyPr/>
          <a:lstStyle/>
          <a:p>
            <a:pPr marR="14605" indent="47180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a:t>
            </a:r>
            <a:r>
              <a:rPr lang="ru-RU" sz="2400" dirty="0">
                <a:solidFill>
                  <a:srgbClr val="000000"/>
                </a:solidFill>
                <a:latin typeface="Times New Roman" panose="02020603050405020304" pitchFamily="18" charset="0"/>
                <a:ea typeface="Times New Roman" panose="02020603050405020304" pitchFamily="18" charset="0"/>
              </a:rPr>
              <a:t>«Концептуальные основы» (пункты 22, 31, 34, 80</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latin typeface="Times New Roman" panose="02020603050405020304" pitchFamily="18" charset="0"/>
                <a:ea typeface="Times New Roman" panose="02020603050405020304" pitchFamily="18" charset="0"/>
              </a:rPr>
              <a:t>СГС «Основные </a:t>
            </a:r>
            <a:r>
              <a:rPr lang="ru-RU" sz="2400" dirty="0">
                <a:latin typeface="Times New Roman" panose="02020603050405020304" pitchFamily="18" charset="0"/>
                <a:ea typeface="Times New Roman" panose="02020603050405020304" pitchFamily="18" charset="0"/>
              </a:rPr>
              <a:t>средства</a:t>
            </a:r>
            <a:r>
              <a:rPr lang="ru-RU" sz="2400" dirty="0" smtClean="0">
                <a:latin typeface="Times New Roman" panose="02020603050405020304" pitchFamily="18" charset="0"/>
                <a:ea typeface="Times New Roman" panose="02020603050405020304" pitchFamily="18" charset="0"/>
              </a:rPr>
              <a:t>»</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(пункты 8,9,10,27,28,36,40);</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«Информация </a:t>
            </a:r>
            <a:r>
              <a:rPr lang="ru-RU" sz="2400" dirty="0">
                <a:solidFill>
                  <a:srgbClr val="000000"/>
                </a:solidFill>
                <a:latin typeface="Times New Roman" panose="02020603050405020304" pitchFamily="18" charset="0"/>
                <a:ea typeface="Times New Roman" panose="02020603050405020304" pitchFamily="18" charset="0"/>
              </a:rPr>
              <a:t>о связанных </a:t>
            </a:r>
            <a:r>
              <a:rPr lang="ru-RU" sz="2400" dirty="0" smtClean="0">
                <a:solidFill>
                  <a:srgbClr val="000000"/>
                </a:solidFill>
                <a:latin typeface="Times New Roman" panose="02020603050405020304" pitchFamily="18" charset="0"/>
                <a:ea typeface="Times New Roman" panose="02020603050405020304" pitchFamily="18" charset="0"/>
              </a:rPr>
              <a:t>сторонах (</a:t>
            </a:r>
            <a:r>
              <a:rPr lang="ru-RU" sz="2400" dirty="0">
                <a:solidFill>
                  <a:srgbClr val="000000"/>
                </a:solidFill>
                <a:latin typeface="Times New Roman" panose="02020603050405020304" pitchFamily="18" charset="0"/>
                <a:ea typeface="Times New Roman" panose="02020603050405020304" pitchFamily="18" charset="0"/>
              </a:rPr>
              <a:t>пункты</a:t>
            </a:r>
            <a:r>
              <a:rPr lang="ru-RU" sz="2400" dirty="0">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8,10);</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a:t>
            </a:r>
            <a:r>
              <a:rPr lang="ru-RU" sz="2400" dirty="0">
                <a:solidFill>
                  <a:srgbClr val="000000"/>
                </a:solidFill>
                <a:latin typeface="Times New Roman" panose="02020603050405020304" pitchFamily="18" charset="0"/>
                <a:ea typeface="Times New Roman" panose="02020603050405020304" pitchFamily="18" charset="0"/>
              </a:rPr>
              <a:t>Непроизведенные </a:t>
            </a:r>
            <a:r>
              <a:rPr lang="ru-RU" sz="2400" dirty="0" smtClean="0">
                <a:solidFill>
                  <a:srgbClr val="000000"/>
                </a:solidFill>
                <a:latin typeface="Times New Roman" panose="02020603050405020304" pitchFamily="18" charset="0"/>
                <a:ea typeface="Times New Roman" panose="02020603050405020304" pitchFamily="18" charset="0"/>
              </a:rPr>
              <a:t>активы (</a:t>
            </a:r>
            <a:r>
              <a:rPr lang="ru-RU" sz="2400" dirty="0">
                <a:solidFill>
                  <a:srgbClr val="000000"/>
                </a:solidFill>
                <a:latin typeface="Times New Roman" panose="02020603050405020304" pitchFamily="18" charset="0"/>
                <a:ea typeface="Times New Roman" panose="02020603050405020304" pitchFamily="18" charset="0"/>
              </a:rPr>
              <a:t>пункт 7);</a:t>
            </a:r>
            <a:endParaRPr lang="ru-RU" sz="2400" dirty="0">
              <a:latin typeface="Times New Roman" panose="02020603050405020304" pitchFamily="18" charset="0"/>
              <a:ea typeface="Times New Roman" panose="02020603050405020304" pitchFamily="18" charset="0"/>
            </a:endParaRPr>
          </a:p>
          <a:p>
            <a:pPr indent="450215" algn="just">
              <a:spcAft>
                <a:spcPts val="5"/>
              </a:spcAft>
            </a:pPr>
            <a:r>
              <a:rPr lang="ru-RU" sz="2400" dirty="0" smtClean="0">
                <a:solidFill>
                  <a:srgbClr val="000000"/>
                </a:solidFill>
                <a:latin typeface="Times New Roman" panose="02020603050405020304" pitchFamily="18" charset="0"/>
                <a:ea typeface="Times New Roman" panose="02020603050405020304" pitchFamily="18" charset="0"/>
              </a:rPr>
              <a:t>СГС «Резервы</a:t>
            </a:r>
            <a:r>
              <a:rPr lang="ru-RU" sz="2400" dirty="0">
                <a:solidFill>
                  <a:srgbClr val="000000"/>
                </a:solidFill>
                <a:latin typeface="Times New Roman" panose="02020603050405020304" pitchFamily="18" charset="0"/>
                <a:ea typeface="Times New Roman" panose="02020603050405020304" pitchFamily="18" charset="0"/>
              </a:rPr>
              <a:t>. Раскрытие информации об условных обязательствах и условных активах</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 (пункт 7);</a:t>
            </a: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Инструкция № 157н (</a:t>
            </a:r>
            <a:r>
              <a:rPr lang="ru-RU" sz="2400" dirty="0">
                <a:solidFill>
                  <a:srgbClr val="000000"/>
                </a:solidFill>
                <a:latin typeface="Times New Roman" panose="02020603050405020304" pitchFamily="18" charset="0"/>
                <a:ea typeface="Times New Roman" panose="02020603050405020304" pitchFamily="18" charset="0"/>
              </a:rPr>
              <a:t>пункты 6, 10, 11, 14, 19, 21, 21.1, 35, 45, 66, 67, 103, 104, 126, 135, 143, 145, 199, 204, 217, 236, 257, 282, 299, 300, 301, 302, 302.1, 313, 318, 337, 349, 370, 371. 373).</a:t>
            </a:r>
            <a:endParaRPr lang="ru-RU" sz="2400" dirty="0">
              <a:latin typeface="Times New Roman" panose="02020603050405020304" pitchFamily="18" charset="0"/>
              <a:ea typeface="Times New Roman" panose="02020603050405020304" pitchFamily="18" charset="0"/>
            </a:endParaRPr>
          </a:p>
          <a:p>
            <a:pPr marR="14605" indent="471805" algn="just">
              <a:lnSpc>
                <a:spcPts val="1510"/>
              </a:lnSpc>
              <a:spcAft>
                <a:spcPts val="0"/>
              </a:spcAft>
            </a:pPr>
            <a:r>
              <a:rPr lang="ru-RU" sz="2400" dirty="0">
                <a:solidFill>
                  <a:srgbClr val="000000"/>
                </a:solidFill>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marR="14605" indent="471805" algn="just">
              <a:lnSpc>
                <a:spcPts val="1510"/>
              </a:lnSpc>
              <a:spcAft>
                <a:spcPts val="0"/>
              </a:spcAft>
            </a:pPr>
            <a:r>
              <a:rPr lang="ru-RU" sz="1600" dirty="0">
                <a:solidFill>
                  <a:srgbClr val="000000"/>
                </a:solidFill>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endParaRPr lang="ru-RU" dirty="0"/>
          </a:p>
        </p:txBody>
      </p:sp>
      <p:sp>
        <p:nvSpPr>
          <p:cNvPr id="4" name="Прямоугольник 3"/>
          <p:cNvSpPr/>
          <p:nvPr/>
        </p:nvSpPr>
        <p:spPr>
          <a:xfrm>
            <a:off x="611560" y="1052737"/>
            <a:ext cx="8291140" cy="1200329"/>
          </a:xfrm>
          <a:prstGeom prst="rect">
            <a:avLst/>
          </a:prstGeom>
        </p:spPr>
        <p:txBody>
          <a:bodyPr wrap="square">
            <a:spAutoFit/>
          </a:bodyPr>
          <a:lstStyle/>
          <a:p>
            <a:pPr marR="14605" indent="471805" algn="just"/>
            <a:r>
              <a:rPr lang="ru-RU" sz="2400" dirty="0" smtClean="0">
                <a:solidFill>
                  <a:srgbClr val="000000"/>
                </a:solidFill>
                <a:latin typeface="Times New Roman" panose="02020603050405020304" pitchFamily="18" charset="0"/>
                <a:ea typeface="Times New Roman" panose="02020603050405020304" pitchFamily="18" charset="0"/>
              </a:rPr>
              <a:t>Положения </a:t>
            </a:r>
            <a:r>
              <a:rPr lang="ru-RU" sz="2400" dirty="0">
                <a:solidFill>
                  <a:srgbClr val="000000"/>
                </a:solidFill>
                <a:latin typeface="Times New Roman" panose="02020603050405020304" pitchFamily="18" charset="0"/>
                <a:ea typeface="Times New Roman" panose="02020603050405020304" pitchFamily="18" charset="0"/>
              </a:rPr>
              <a:t>о требованиях к порядку формирования учетной политики (документам учетной политики) в настоящее время содержатся </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prstClr val="black"/>
              </a:solidFill>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a:t>
            </a:fld>
            <a:endParaRPr lang="ru-RU" spc="-4" dirty="0">
              <a:latin typeface="Arial"/>
              <a:cs typeface="Arial"/>
            </a:endParaRPr>
          </a:p>
        </p:txBody>
      </p:sp>
    </p:spTree>
    <p:extLst>
      <p:ext uri="{BB962C8B-B14F-4D97-AF65-F5344CB8AC3E}">
        <p14:creationId xmlns:p14="http://schemas.microsoft.com/office/powerpoint/2010/main" val="1988928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i="1" dirty="0">
                <a:solidFill>
                  <a:srgbClr val="000000"/>
                </a:solidFill>
                <a:latin typeface="Times New Roman" panose="02020603050405020304" pitchFamily="18" charset="0"/>
                <a:ea typeface="Times New Roman" panose="02020603050405020304" pitchFamily="18" charset="0"/>
              </a:rPr>
              <a:t>Например</a:t>
            </a:r>
            <a:endParaRPr lang="ru-RU" dirty="0"/>
          </a:p>
        </p:txBody>
      </p:sp>
      <p:sp>
        <p:nvSpPr>
          <p:cNvPr id="3" name="Текст 2"/>
          <p:cNvSpPr>
            <a:spLocks noGrp="1"/>
          </p:cNvSpPr>
          <p:nvPr>
            <p:ph type="body" idx="1"/>
          </p:nvPr>
        </p:nvSpPr>
        <p:spPr>
          <a:xfrm>
            <a:off x="216338" y="980728"/>
            <a:ext cx="8820158" cy="5731273"/>
          </a:xfrm>
        </p:spPr>
        <p:txBody>
          <a:bodyPr/>
          <a:lstStyle/>
          <a:p>
            <a:pPr marR="12700" indent="4699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rPr>
              <a:t> установление субъектом учета особенностей отражения в бухгалтерском учете на счетах бухгалтерского учета Рабочего плана счетов (включая дополнительную аналитику):</a:t>
            </a:r>
            <a:endParaRPr lang="ru-RU" sz="2400" dirty="0">
              <a:latin typeface="Times New Roman" panose="02020603050405020304" pitchFamily="18" charset="0"/>
              <a:ea typeface="Times New Roman" panose="02020603050405020304" pitchFamily="18" charset="0"/>
            </a:endParaRPr>
          </a:p>
          <a:p>
            <a:pPr marR="12700" indent="4699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операций </a:t>
            </a:r>
            <a:r>
              <a:rPr lang="ru-RU" sz="2400" dirty="0">
                <a:solidFill>
                  <a:srgbClr val="000000"/>
                </a:solidFill>
                <a:latin typeface="Times New Roman" panose="02020603050405020304" pitchFamily="18" charset="0"/>
                <a:ea typeface="Times New Roman" panose="02020603050405020304" pitchFamily="18" charset="0"/>
              </a:rPr>
              <a:t>по приобретению оборудования на условиях рассрочки платежа и перехода права владения таким имуществом по факту полной оплаты по договору, либо на условиях предоставления залога в виде имущества </a:t>
            </a:r>
            <a:r>
              <a:rPr lang="ru-RU" sz="2400" dirty="0" smtClean="0">
                <a:solidFill>
                  <a:srgbClr val="000000"/>
                </a:solidFill>
                <a:latin typeface="Times New Roman" panose="02020603050405020304" pitchFamily="18" charset="0"/>
                <a:ea typeface="Times New Roman" panose="02020603050405020304" pitchFamily="18" charset="0"/>
              </a:rPr>
              <a:t>учреждения</a:t>
            </a:r>
            <a:endParaRPr lang="ru-RU" sz="2400" dirty="0">
              <a:latin typeface="Times New Roman" panose="02020603050405020304" pitchFamily="18" charset="0"/>
              <a:ea typeface="Times New Roman" panose="02020603050405020304" pitchFamily="18" charset="0"/>
            </a:endParaRPr>
          </a:p>
          <a:p>
            <a:pPr marR="12700" indent="469900"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объектов учета, возникающих при реализации договора концессии, предусматривающего передачу помимо объектов недвижимого имущества (по ранее имевшей место практике), объекты движимого </a:t>
            </a:r>
            <a:r>
              <a:rPr lang="ru-RU" sz="2400" dirty="0" smtClean="0">
                <a:solidFill>
                  <a:srgbClr val="000000"/>
                </a:solidFill>
                <a:latin typeface="Times New Roman" panose="02020603050405020304" pitchFamily="18" charset="0"/>
                <a:ea typeface="Times New Roman" panose="02020603050405020304" pitchFamily="18" charset="0"/>
              </a:rPr>
              <a:t>имущества</a:t>
            </a:r>
            <a:endParaRPr lang="ru-RU" sz="2400" dirty="0">
              <a:latin typeface="Times New Roman" panose="02020603050405020304" pitchFamily="18" charset="0"/>
              <a:ea typeface="Times New Roman" panose="02020603050405020304" pitchFamily="18" charset="0"/>
            </a:endParaRPr>
          </a:p>
          <a:p>
            <a:r>
              <a:rPr lang="ru-RU" sz="2400" dirty="0">
                <a:solidFill>
                  <a:srgbClr val="000000"/>
                </a:solidFill>
                <a:latin typeface="Times New Roman" panose="02020603050405020304" pitchFamily="18" charset="0"/>
                <a:ea typeface="Times New Roman" panose="02020603050405020304" pitchFamily="18" charset="0"/>
              </a:rPr>
              <a:t>- изменение графика документооборота, а также введение особенностей формирования первичных учетных документов, регистров бухгалтерского учета, при переходе на электронный документооборот</a:t>
            </a:r>
            <a:endParaRPr lang="ru-RU" sz="24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30</a:t>
            </a:fld>
            <a:endParaRPr lang="ru-RU" spc="-4" dirty="0">
              <a:latin typeface="Arial"/>
              <a:cs typeface="Arial"/>
            </a:endParaRPr>
          </a:p>
        </p:txBody>
      </p:sp>
    </p:spTree>
    <p:extLst>
      <p:ext uri="{BB962C8B-B14F-4D97-AF65-F5344CB8AC3E}">
        <p14:creationId xmlns:p14="http://schemas.microsoft.com/office/powerpoint/2010/main" val="928779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i="1" dirty="0">
                <a:solidFill>
                  <a:srgbClr val="000000"/>
                </a:solidFill>
                <a:latin typeface="Times New Roman" panose="02020603050405020304" pitchFamily="18" charset="0"/>
                <a:ea typeface="Times New Roman" panose="02020603050405020304" pitchFamily="18" charset="0"/>
              </a:rPr>
              <a:t>Например:</a:t>
            </a:r>
            <a:endParaRPr lang="ru-RU" dirty="0"/>
          </a:p>
        </p:txBody>
      </p:sp>
      <p:sp>
        <p:nvSpPr>
          <p:cNvPr id="3" name="Текст 2"/>
          <p:cNvSpPr>
            <a:spLocks noGrp="1"/>
          </p:cNvSpPr>
          <p:nvPr>
            <p:ph type="body" idx="1"/>
          </p:nvPr>
        </p:nvSpPr>
        <p:spPr>
          <a:xfrm>
            <a:off x="216338" y="1172023"/>
            <a:ext cx="8711322" cy="5047536"/>
          </a:xfrm>
        </p:spPr>
        <p:txBody>
          <a:bodyPr/>
          <a:lstStyle/>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у</a:t>
            </a:r>
            <a:r>
              <a:rPr lang="ru-RU" sz="2800" dirty="0">
                <a:solidFill>
                  <a:srgbClr val="000000"/>
                </a:solidFill>
                <a:latin typeface="Times New Roman" panose="02020603050405020304" pitchFamily="18" charset="0"/>
                <a:ea typeface="Times New Roman" panose="02020603050405020304" pitchFamily="18" charset="0"/>
              </a:rPr>
              <a:t> субъекта учета возникла </a:t>
            </a:r>
            <a:r>
              <a:rPr lang="ru-RU" sz="2800" b="1" dirty="0">
                <a:solidFill>
                  <a:srgbClr val="000000"/>
                </a:solidFill>
                <a:latin typeface="Times New Roman" panose="02020603050405020304" pitchFamily="18" charset="0"/>
                <a:ea typeface="Times New Roman" panose="02020603050405020304" pitchFamily="18" charset="0"/>
              </a:rPr>
              <a:t>новая функция </a:t>
            </a:r>
            <a:r>
              <a:rPr lang="ru-RU" sz="2800" dirty="0">
                <a:solidFill>
                  <a:srgbClr val="000000"/>
                </a:solidFill>
                <a:latin typeface="Times New Roman" panose="02020603050405020304" pitchFamily="18" charset="0"/>
                <a:ea typeface="Times New Roman" panose="02020603050405020304" pitchFamily="18" charset="0"/>
              </a:rPr>
              <a:t>в его деятельности (новый вид деятельности</a:t>
            </a:r>
            <a:r>
              <a:rPr lang="ru-RU" sz="2800" dirty="0" smtClean="0">
                <a:solidFill>
                  <a:srgbClr val="000000"/>
                </a:solidFill>
                <a:latin typeface="Times New Roman" panose="02020603050405020304" pitchFamily="18" charset="0"/>
                <a:ea typeface="Times New Roman" panose="02020603050405020304" pitchFamily="18" charset="0"/>
              </a:rPr>
              <a:t>):</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оказание услуги по выдаче в прокат спортивного </a:t>
            </a:r>
            <a:r>
              <a:rPr lang="ru-RU" sz="2800" dirty="0" smtClean="0">
                <a:solidFill>
                  <a:srgbClr val="000000"/>
                </a:solidFill>
                <a:latin typeface="Times New Roman" panose="02020603050405020304" pitchFamily="18" charset="0"/>
                <a:ea typeface="Times New Roman" panose="02020603050405020304" pitchFamily="18" charset="0"/>
              </a:rPr>
              <a:t>инвентаря</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организация </a:t>
            </a:r>
            <a:r>
              <a:rPr lang="ru-RU" sz="2800" dirty="0">
                <a:solidFill>
                  <a:srgbClr val="000000"/>
                </a:solidFill>
                <a:latin typeface="Times New Roman" panose="02020603050405020304" pitchFamily="18" charset="0"/>
                <a:ea typeface="Times New Roman" panose="02020603050405020304" pitchFamily="18" charset="0"/>
              </a:rPr>
              <a:t>для сотрудников питания в </a:t>
            </a:r>
            <a:r>
              <a:rPr lang="ru-RU" sz="2800" dirty="0" smtClean="0">
                <a:solidFill>
                  <a:srgbClr val="000000"/>
                </a:solidFill>
                <a:latin typeface="Times New Roman" panose="02020603050405020304" pitchFamily="18" charset="0"/>
                <a:ea typeface="Times New Roman" panose="02020603050405020304" pitchFamily="18" charset="0"/>
              </a:rPr>
              <a:t>столовой</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осуществление </a:t>
            </a:r>
            <a:r>
              <a:rPr lang="ru-RU" sz="2800" dirty="0">
                <a:solidFill>
                  <a:srgbClr val="000000"/>
                </a:solidFill>
                <a:latin typeface="Times New Roman" panose="02020603050405020304" pitchFamily="18" charset="0"/>
                <a:ea typeface="Times New Roman" panose="02020603050405020304" pitchFamily="18" charset="0"/>
              </a:rPr>
              <a:t>органами власти функций, ранее не осуществляемые </a:t>
            </a:r>
            <a:r>
              <a:rPr lang="ru-RU" sz="2800" dirty="0" smtClean="0">
                <a:solidFill>
                  <a:srgbClr val="000000"/>
                </a:solidFill>
                <a:latin typeface="Times New Roman" panose="02020603050405020304" pitchFamily="18" charset="0"/>
                <a:ea typeface="Times New Roman" panose="02020603050405020304" pitchFamily="18" charset="0"/>
              </a:rPr>
              <a:t>функции (например</a:t>
            </a:r>
            <a:r>
              <a:rPr lang="ru-RU" sz="2800" dirty="0">
                <a:solidFill>
                  <a:srgbClr val="000000"/>
                </a:solidFill>
                <a:latin typeface="Times New Roman" panose="02020603050405020304" pitchFamily="18" charset="0"/>
                <a:ea typeface="Times New Roman" panose="02020603050405020304" pitchFamily="18" charset="0"/>
              </a:rPr>
              <a:t>, наделение </a:t>
            </a:r>
            <a:r>
              <a:rPr lang="ru-RU" sz="2800" dirty="0" smtClean="0">
                <a:solidFill>
                  <a:srgbClr val="000000"/>
                </a:solidFill>
                <a:latin typeface="Times New Roman" panose="02020603050405020304" pitchFamily="18" charset="0"/>
                <a:ea typeface="Times New Roman" panose="02020603050405020304" pitchFamily="18" charset="0"/>
              </a:rPr>
              <a:t>ФК правом </a:t>
            </a:r>
            <a:r>
              <a:rPr lang="ru-RU" sz="2800" dirty="0">
                <a:solidFill>
                  <a:srgbClr val="000000"/>
                </a:solidFill>
                <a:latin typeface="Times New Roman" panose="02020603050405020304" pitchFamily="18" charset="0"/>
                <a:ea typeface="Times New Roman" panose="02020603050405020304" pitchFamily="18" charset="0"/>
              </a:rPr>
              <a:t>осуществления операций по договорам с </a:t>
            </a:r>
            <a:r>
              <a:rPr lang="ru-RU" sz="2800" dirty="0">
                <a:latin typeface="Times New Roman" panose="02020603050405020304" pitchFamily="18" charset="0"/>
                <a:ea typeface="Times New Roman" panose="02020603050405020304" pitchFamily="18" charset="0"/>
              </a:rPr>
              <a:t>производными финансовыми инструментами, предметом которых является операции с иностранной валютой</a:t>
            </a:r>
            <a:r>
              <a:rPr lang="ru-RU" sz="2800" dirty="0" smtClean="0">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endParaRPr lang="ru-RU" sz="20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31</a:t>
            </a:fld>
            <a:endParaRPr lang="ru-RU" spc="-4" dirty="0">
              <a:latin typeface="Arial"/>
              <a:cs typeface="Arial"/>
            </a:endParaRPr>
          </a:p>
        </p:txBody>
      </p:sp>
    </p:spTree>
    <p:extLst>
      <p:ext uri="{BB962C8B-B14F-4D97-AF65-F5344CB8AC3E}">
        <p14:creationId xmlns:p14="http://schemas.microsoft.com/office/powerpoint/2010/main" val="3270576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336" y="4181"/>
            <a:ext cx="7889300" cy="861774"/>
          </a:xfrm>
          <a:prstGeom prst="rect">
            <a:avLst/>
          </a:prstGeom>
        </p:spPr>
        <p:txBody>
          <a:bodyPr vert="horz" wrap="square" lIns="0" tIns="0" rIns="0" bIns="0" rtlCol="0">
            <a:spAutoFit/>
          </a:bodyPr>
          <a:lstStyle/>
          <a:p>
            <a:pPr marL="302575" indent="-302575"/>
            <a:r>
              <a:rPr lang="ru-RU" sz="2800" b="0" kern="1200" dirty="0" smtClean="0">
                <a:solidFill>
                  <a:srgbClr val="000000"/>
                </a:solidFill>
                <a:latin typeface="Times New Roman" panose="02020603050405020304" pitchFamily="18" charset="0"/>
                <a:ea typeface="Times New Roman" panose="02020603050405020304" pitchFamily="18" charset="0"/>
                <a:cs typeface="+mn-cs"/>
              </a:rPr>
              <a:t>Перспективное и ретроспективное  </a:t>
            </a:r>
            <a:r>
              <a:rPr lang="ru-RU" sz="2800" b="0" kern="1200" dirty="0">
                <a:solidFill>
                  <a:srgbClr val="000000"/>
                </a:solidFill>
                <a:latin typeface="Times New Roman" panose="02020603050405020304" pitchFamily="18" charset="0"/>
                <a:ea typeface="Times New Roman" panose="02020603050405020304" pitchFamily="18" charset="0"/>
                <a:cs typeface="+mn-cs"/>
              </a:rPr>
              <a:t>применение измененной учетной</a:t>
            </a:r>
            <a:endParaRPr lang="ru-RU" sz="28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19" name="Прямоугольник 18"/>
          <p:cNvSpPr/>
          <p:nvPr/>
        </p:nvSpPr>
        <p:spPr>
          <a:xfrm>
            <a:off x="528834" y="1535982"/>
            <a:ext cx="2963045" cy="707886"/>
          </a:xfrm>
          <a:prstGeom prst="rect">
            <a:avLst/>
          </a:prstGeom>
          <a:solidFill>
            <a:srgbClr val="FFFF99"/>
          </a:solidFill>
          <a:ln w="38100">
            <a:solidFill>
              <a:schemeClr val="accent1"/>
            </a:solidFill>
          </a:ln>
        </p:spPr>
        <p:txBody>
          <a:bodyPr wrap="square">
            <a:spAutoFit/>
          </a:bodyPr>
          <a:lstStyle/>
          <a:p>
            <a:pPr marL="12700" marR="12700" indent="457200" algn="just">
              <a:lnSpc>
                <a:spcPts val="1620"/>
              </a:lnSpc>
              <a:spcAft>
                <a:spcPts val="0"/>
              </a:spcAft>
            </a:pPr>
            <a:r>
              <a:rPr lang="ru-RU" sz="2000" dirty="0">
                <a:solidFill>
                  <a:srgbClr val="FF0000"/>
                </a:solidFill>
                <a:latin typeface="Times New Roman" panose="02020603050405020304" pitchFamily="18" charset="0"/>
                <a:ea typeface="Times New Roman" panose="02020603050405020304" pitchFamily="18" charset="0"/>
              </a:rPr>
              <a:t>Перспективное применение </a:t>
            </a:r>
            <a:r>
              <a:rPr lang="ru-RU" sz="2000" dirty="0">
                <a:solidFill>
                  <a:srgbClr val="000000"/>
                </a:solidFill>
                <a:latin typeface="Times New Roman" panose="02020603050405020304" pitchFamily="18" charset="0"/>
                <a:ea typeface="Times New Roman" panose="02020603050405020304" pitchFamily="18" charset="0"/>
              </a:rPr>
              <a:t>измененной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endParaRPr lang="ru-RU" sz="2000" dirty="0">
              <a:latin typeface="Times New Roman" panose="02020603050405020304" pitchFamily="18" charset="0"/>
              <a:ea typeface="Times New Roman" panose="02020603050405020304" pitchFamily="18" charset="0"/>
            </a:endParaRPr>
          </a:p>
        </p:txBody>
      </p:sp>
      <p:sp>
        <p:nvSpPr>
          <p:cNvPr id="21" name="Прямоугольник 20"/>
          <p:cNvSpPr/>
          <p:nvPr/>
        </p:nvSpPr>
        <p:spPr>
          <a:xfrm>
            <a:off x="6261941" y="1479636"/>
            <a:ext cx="2965933" cy="707886"/>
          </a:xfrm>
          <a:prstGeom prst="rect">
            <a:avLst/>
          </a:prstGeom>
          <a:solidFill>
            <a:srgbClr val="FFFF99"/>
          </a:solidFill>
          <a:ln w="38100">
            <a:solidFill>
              <a:schemeClr val="accent1"/>
            </a:solidFill>
          </a:ln>
        </p:spPr>
        <p:txBody>
          <a:bodyPr wrap="square">
            <a:spAutoFit/>
          </a:bodyPr>
          <a:lstStyle/>
          <a:p>
            <a:pPr marL="12700" marR="12700" lvl="0" indent="457200" algn="just">
              <a:lnSpc>
                <a:spcPts val="1620"/>
              </a:lnSpc>
            </a:pPr>
            <a:r>
              <a:rPr lang="ru-RU" sz="2000" dirty="0">
                <a:solidFill>
                  <a:srgbClr val="FF0000"/>
                </a:solidFill>
                <a:latin typeface="Times New Roman" panose="02020603050405020304" pitchFamily="18" charset="0"/>
                <a:ea typeface="Times New Roman" panose="02020603050405020304" pitchFamily="18" charset="0"/>
              </a:rPr>
              <a:t>Ретроспективное применение </a:t>
            </a:r>
            <a:r>
              <a:rPr lang="ru-RU" sz="2000" dirty="0">
                <a:solidFill>
                  <a:srgbClr val="000000"/>
                </a:solidFill>
                <a:latin typeface="Times New Roman" panose="02020603050405020304" pitchFamily="18" charset="0"/>
                <a:ea typeface="Times New Roman" panose="02020603050405020304" pitchFamily="18" charset="0"/>
              </a:rPr>
              <a:t>измененной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endParaRPr lang="ru-RU" sz="2000" dirty="0">
              <a:solidFill>
                <a:prstClr val="black"/>
              </a:solidFill>
              <a:latin typeface="Times New Roman" panose="02020603050405020304" pitchFamily="18" charset="0"/>
              <a:ea typeface="Times New Roman" panose="02020603050405020304" pitchFamily="18" charset="0"/>
            </a:endParaRPr>
          </a:p>
        </p:txBody>
      </p:sp>
      <p:sp>
        <p:nvSpPr>
          <p:cNvPr id="24" name="Прямоугольник 23"/>
          <p:cNvSpPr/>
          <p:nvPr/>
        </p:nvSpPr>
        <p:spPr>
          <a:xfrm>
            <a:off x="224405" y="4349452"/>
            <a:ext cx="3406545" cy="1015663"/>
          </a:xfrm>
          <a:prstGeom prst="rect">
            <a:avLst/>
          </a:prstGeom>
          <a:ln w="38100">
            <a:solidFill>
              <a:schemeClr val="accent1"/>
            </a:solidFill>
          </a:ln>
        </p:spPr>
        <p:txBody>
          <a:bodyPr wrap="square">
            <a:spAutoFit/>
          </a:bodyPr>
          <a:lstStyle/>
          <a:p>
            <a:pPr algn="ctr"/>
            <a:r>
              <a:rPr lang="ru-RU" sz="2000" dirty="0">
                <a:latin typeface="Times New Roman" panose="02020603050405020304" pitchFamily="18" charset="0"/>
                <a:ea typeface="Times New Roman" panose="02020603050405020304" pitchFamily="18" charset="0"/>
              </a:rPr>
              <a:t>после даты соответствующего изменения учетной </a:t>
            </a:r>
            <a:r>
              <a:rPr lang="ru-RU" sz="2000" dirty="0" smtClean="0">
                <a:latin typeface="Times New Roman" panose="02020603050405020304" pitchFamily="18" charset="0"/>
                <a:ea typeface="Times New Roman" panose="02020603050405020304" pitchFamily="18" charset="0"/>
              </a:rPr>
              <a:t>политики</a:t>
            </a:r>
            <a:endParaRPr lang="ru-RU" sz="2000" dirty="0"/>
          </a:p>
        </p:txBody>
      </p:sp>
      <p:sp>
        <p:nvSpPr>
          <p:cNvPr id="25" name="Прямоугольник 24"/>
          <p:cNvSpPr/>
          <p:nvPr/>
        </p:nvSpPr>
        <p:spPr>
          <a:xfrm>
            <a:off x="2910574" y="2392706"/>
            <a:ext cx="3193135" cy="1200329"/>
          </a:xfrm>
          <a:prstGeom prst="rect">
            <a:avLst/>
          </a:prstGeom>
        </p:spPr>
        <p:txBody>
          <a:bodyPr wrap="square">
            <a:spAutoFit/>
          </a:bodyPr>
          <a:lstStyle/>
          <a:p>
            <a:pPr marL="12700" marR="12700" lvl="0" indent="457200" algn="ctr"/>
            <a:r>
              <a:rPr lang="ru-RU" sz="2400" dirty="0" smtClean="0">
                <a:solidFill>
                  <a:srgbClr val="000000"/>
                </a:solidFill>
                <a:latin typeface="Times New Roman" panose="02020603050405020304" pitchFamily="18" charset="0"/>
                <a:ea typeface="Times New Roman" panose="02020603050405020304" pitchFamily="18" charset="0"/>
              </a:rPr>
              <a:t>к </a:t>
            </a:r>
            <a:r>
              <a:rPr lang="ru-RU" sz="2400" dirty="0">
                <a:solidFill>
                  <a:srgbClr val="000000"/>
                </a:solidFill>
                <a:latin typeface="Times New Roman" panose="02020603050405020304" pitchFamily="18" charset="0"/>
                <a:ea typeface="Times New Roman" panose="02020603050405020304" pitchFamily="18" charset="0"/>
              </a:rPr>
              <a:t>фактам </a:t>
            </a:r>
            <a:r>
              <a:rPr lang="ru-RU" sz="2400" dirty="0" smtClean="0">
                <a:solidFill>
                  <a:srgbClr val="000000"/>
                </a:solidFill>
                <a:latin typeface="Times New Roman" panose="02020603050405020304" pitchFamily="18" charset="0"/>
                <a:ea typeface="Times New Roman" panose="02020603050405020304" pitchFamily="18" charset="0"/>
              </a:rPr>
              <a:t>хозяйственной жизни</a:t>
            </a:r>
            <a:r>
              <a:rPr lang="ru-RU" sz="2400" dirty="0">
                <a:solidFill>
                  <a:srgbClr val="000000"/>
                </a:solidFill>
                <a:latin typeface="Times New Roman" panose="02020603050405020304" pitchFamily="18" charset="0"/>
                <a:ea typeface="Times New Roman" panose="02020603050405020304" pitchFamily="18" charset="0"/>
              </a:rPr>
              <a:t>, возникающим</a:t>
            </a:r>
            <a:endParaRPr lang="ru-RU" sz="2400" dirty="0">
              <a:solidFill>
                <a:prstClr val="black"/>
              </a:solidFill>
              <a:latin typeface="Times New Roman" panose="02020603050405020304" pitchFamily="18" charset="0"/>
              <a:ea typeface="Times New Roman" panose="02020603050405020304" pitchFamily="18" charset="0"/>
            </a:endParaRPr>
          </a:p>
        </p:txBody>
      </p:sp>
      <p:cxnSp>
        <p:nvCxnSpPr>
          <p:cNvPr id="27" name="Прямая со стрелкой 26"/>
          <p:cNvCxnSpPr/>
          <p:nvPr/>
        </p:nvCxnSpPr>
        <p:spPr>
          <a:xfrm flipH="1">
            <a:off x="1668862" y="2243868"/>
            <a:ext cx="22818" cy="20492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Прямоугольник 30"/>
          <p:cNvSpPr/>
          <p:nvPr/>
        </p:nvSpPr>
        <p:spPr>
          <a:xfrm>
            <a:off x="5178541" y="4246860"/>
            <a:ext cx="3890222" cy="1118255"/>
          </a:xfrm>
          <a:prstGeom prst="rect">
            <a:avLst/>
          </a:prstGeom>
          <a:ln w="38100">
            <a:solidFill>
              <a:schemeClr val="accent1"/>
            </a:solidFill>
          </a:ln>
        </p:spPr>
        <p:txBody>
          <a:bodyPr wrap="square">
            <a:spAutoFit/>
          </a:bodyPr>
          <a:lstStyle/>
          <a:p>
            <a:pPr marL="12700" marR="12700" lvl="0" indent="457200" algn="ctr">
              <a:lnSpc>
                <a:spcPts val="1620"/>
              </a:lnSpc>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если бы измененная учетная политика применялась с момента возникновения соответствующего факта хозяйственной </a:t>
            </a:r>
            <a:r>
              <a:rPr lang="ru-RU" sz="2000" dirty="0" smtClean="0">
                <a:latin typeface="Times New Roman" panose="02020603050405020304" pitchFamily="18" charset="0"/>
                <a:ea typeface="Times New Roman" panose="02020603050405020304" pitchFamily="18" charset="0"/>
              </a:rPr>
              <a:t>жизни</a:t>
            </a:r>
            <a:endParaRPr lang="ru-RU" sz="2000" dirty="0">
              <a:latin typeface="Times New Roman" panose="02020603050405020304" pitchFamily="18" charset="0"/>
              <a:ea typeface="Times New Roman" panose="02020603050405020304" pitchFamily="18" charset="0"/>
            </a:endParaRPr>
          </a:p>
        </p:txBody>
      </p:sp>
      <p:cxnSp>
        <p:nvCxnSpPr>
          <p:cNvPr id="33" name="Прямая со стрелкой 32"/>
          <p:cNvCxnSpPr>
            <a:stCxn id="21" idx="2"/>
          </p:cNvCxnSpPr>
          <p:nvPr/>
        </p:nvCxnSpPr>
        <p:spPr>
          <a:xfrm flipH="1">
            <a:off x="7744907" y="2187522"/>
            <a:ext cx="1" cy="20593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32</a:t>
            </a:fld>
            <a:endParaRPr lang="ru-RU" spc="-4" dirty="0">
              <a:latin typeface="Arial"/>
              <a:cs typeface="Arial"/>
            </a:endParaRPr>
          </a:p>
        </p:txBody>
      </p:sp>
    </p:spTree>
    <p:extLst>
      <p:ext uri="{BB962C8B-B14F-4D97-AF65-F5344CB8AC3E}">
        <p14:creationId xmlns:p14="http://schemas.microsoft.com/office/powerpoint/2010/main" val="570203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169798"/>
            <a:ext cx="7949666" cy="738664"/>
          </a:xfrm>
          <a:prstGeom prst="rect">
            <a:avLst/>
          </a:prstGeom>
        </p:spPr>
        <p:txBody>
          <a:bodyPr vert="horz" wrap="square" lIns="0" tIns="0" rIns="0" bIns="0" rtlCol="0">
            <a:spAutoFit/>
          </a:bodyPr>
          <a:lstStyle/>
          <a:p>
            <a:pPr marL="302575" indent="-302575" algn="ctr"/>
            <a:r>
              <a:rPr lang="ru-RU" sz="2400" b="0" kern="1200" dirty="0" smtClean="0">
                <a:solidFill>
                  <a:schemeClr val="tx1"/>
                </a:solidFill>
                <a:latin typeface="Times New Roman" panose="02020603050405020304" pitchFamily="18" charset="0"/>
                <a:ea typeface="Times New Roman" panose="02020603050405020304" pitchFamily="18" charset="0"/>
                <a:cs typeface="+mn-cs"/>
              </a:rPr>
              <a:t>Ретроспективное</a:t>
            </a:r>
            <a:r>
              <a:rPr lang="ru-RU" sz="2400" b="0" kern="1200" dirty="0" smtClean="0">
                <a:solidFill>
                  <a:srgbClr val="000000"/>
                </a:solidFill>
                <a:latin typeface="Times New Roman" panose="02020603050405020304" pitchFamily="18" charset="0"/>
                <a:ea typeface="Times New Roman" panose="02020603050405020304" pitchFamily="18" charset="0"/>
                <a:cs typeface="+mn-cs"/>
              </a:rPr>
              <a:t>  признание результатов измененной учетной политики</a:t>
            </a:r>
            <a:endParaRPr lang="ru-RU" sz="2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33</a:t>
            </a:fld>
            <a:endParaRPr lang="ru-RU" spc="-4" dirty="0">
              <a:latin typeface="Arial"/>
              <a:cs typeface="Arial"/>
            </a:endParaRPr>
          </a:p>
        </p:txBody>
      </p:sp>
      <p:grpSp>
        <p:nvGrpSpPr>
          <p:cNvPr id="12" name="Группа 11">
            <a:extLst>
              <a:ext uri="{FF2B5EF4-FFF2-40B4-BE49-F238E27FC236}">
                <a16:creationId xmlns="" xmlns:a16="http://schemas.microsoft.com/office/drawing/2014/main" id="{FB54CEDD-D23B-4DA3-AC26-6025B440CABF}"/>
              </a:ext>
            </a:extLst>
          </p:cNvPr>
          <p:cNvGrpSpPr/>
          <p:nvPr/>
        </p:nvGrpSpPr>
        <p:grpSpPr>
          <a:xfrm>
            <a:off x="471398" y="4355297"/>
            <a:ext cx="8207608" cy="1148745"/>
            <a:chOff x="609600" y="3428999"/>
            <a:chExt cx="8207608" cy="1148745"/>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738454" y="3734403"/>
              <a:ext cx="543200" cy="770298"/>
            </a:xfrm>
            <a:prstGeom prst="triangl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6167173" y="3746472"/>
              <a:ext cx="484909"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6512952" y="3864091"/>
              <a:ext cx="2304256"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Отчетный год</a:t>
              </a:r>
            </a:p>
          </p:txBody>
        </p:sp>
      </p:grpSp>
      <p:sp>
        <p:nvSpPr>
          <p:cNvPr id="7" name="TextBox 6"/>
          <p:cNvSpPr txBox="1"/>
          <p:nvPr/>
        </p:nvSpPr>
        <p:spPr>
          <a:xfrm>
            <a:off x="1279174" y="4691106"/>
            <a:ext cx="349143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Предшествующие</a:t>
            </a:r>
            <a:r>
              <a:rPr lang="ru-RU" sz="2000" b="1" dirty="0" smtClean="0"/>
              <a:t> годы</a:t>
            </a:r>
            <a:endParaRPr lang="ru-RU" sz="2000" b="1" dirty="0"/>
          </a:p>
        </p:txBody>
      </p:sp>
      <p:sp>
        <p:nvSpPr>
          <p:cNvPr id="8" name="TextBox 7"/>
          <p:cNvSpPr txBox="1"/>
          <p:nvPr/>
        </p:nvSpPr>
        <p:spPr>
          <a:xfrm>
            <a:off x="6009878" y="2107344"/>
            <a:ext cx="2018506" cy="2308324"/>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Изменение учетной политики, повлиявшее на показатели , предшествующих отчетных периодов </a:t>
            </a:r>
            <a:endParaRPr lang="ru-RU" b="1" dirty="0">
              <a:latin typeface="Times New Roman" panose="02020603050405020304" pitchFamily="18" charset="0"/>
              <a:cs typeface="Times New Roman" panose="02020603050405020304" pitchFamily="18" charset="0"/>
            </a:endParaRPr>
          </a:p>
        </p:txBody>
      </p:sp>
      <p:sp>
        <p:nvSpPr>
          <p:cNvPr id="9" name="Выгнутая влево стрелка 8"/>
          <p:cNvSpPr/>
          <p:nvPr/>
        </p:nvSpPr>
        <p:spPr>
          <a:xfrm rot="5400000">
            <a:off x="4937541" y="744974"/>
            <a:ext cx="2312596" cy="4855907"/>
          </a:xfrm>
          <a:prstGeom prst="curvedRightArrow">
            <a:avLst>
              <a:gd name="adj1" fmla="val 8068"/>
              <a:gd name="adj2" fmla="val 50000"/>
              <a:gd name="adj3" fmla="val 2152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p:cNvSpPr txBox="1"/>
          <p:nvPr/>
        </p:nvSpPr>
        <p:spPr>
          <a:xfrm>
            <a:off x="3779912" y="1252005"/>
            <a:ext cx="251701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t>1. Изменяются входящие остатки</a:t>
            </a:r>
            <a:endParaRPr lang="ru-RU" b="1" dirty="0"/>
          </a:p>
        </p:txBody>
      </p:sp>
      <p:sp>
        <p:nvSpPr>
          <p:cNvPr id="11" name="Выгнутая влево стрелка 10"/>
          <p:cNvSpPr/>
          <p:nvPr/>
        </p:nvSpPr>
        <p:spPr>
          <a:xfrm rot="5400000">
            <a:off x="4730477" y="-1845778"/>
            <a:ext cx="993474" cy="6912769"/>
          </a:xfrm>
          <a:prstGeom prst="curv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71581" y="2099280"/>
            <a:ext cx="4444273"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smtClean="0"/>
              <a:t>2. Корректируются сравнительные показатели за предшествующие годы, </a:t>
            </a:r>
            <a:r>
              <a:rPr lang="ru-RU" sz="2000" b="1" dirty="0" smtClean="0">
                <a:solidFill>
                  <a:srgbClr val="FF0000"/>
                </a:solidFill>
              </a:rPr>
              <a:t>но отражаются в отчетности отчетного года в </a:t>
            </a:r>
            <a:r>
              <a:rPr lang="ru-RU" sz="2000" b="1" dirty="0" err="1" smtClean="0">
                <a:solidFill>
                  <a:srgbClr val="FF0000"/>
                </a:solidFill>
              </a:rPr>
              <a:t>межотчетный</a:t>
            </a:r>
            <a:r>
              <a:rPr lang="ru-RU" sz="2000" b="1" dirty="0" smtClean="0">
                <a:solidFill>
                  <a:srgbClr val="FF0000"/>
                </a:solidFill>
              </a:rPr>
              <a:t> период через счет 0 40130 000</a:t>
            </a:r>
            <a:endParaRPr lang="ru-RU" sz="2000" b="1" dirty="0">
              <a:solidFill>
                <a:srgbClr val="FF0000"/>
              </a:solidFill>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a:off x="4550076" y="4633985"/>
            <a:ext cx="484909"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TextBox 34"/>
          <p:cNvSpPr txBox="1"/>
          <p:nvPr/>
        </p:nvSpPr>
        <p:spPr>
          <a:xfrm>
            <a:off x="4621977" y="5522533"/>
            <a:ext cx="1800198"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err="1" smtClean="0"/>
              <a:t>Межотчетный</a:t>
            </a:r>
            <a:r>
              <a:rPr lang="ru-RU" b="1" dirty="0" smtClean="0"/>
              <a:t> период</a:t>
            </a:r>
            <a:endParaRPr lang="ru-RU" b="1" dirty="0"/>
          </a:p>
        </p:txBody>
      </p:sp>
      <p:cxnSp>
        <p:nvCxnSpPr>
          <p:cNvPr id="5" name="Прямая со стрелкой 4"/>
          <p:cNvCxnSpPr/>
          <p:nvPr/>
        </p:nvCxnSpPr>
        <p:spPr>
          <a:xfrm>
            <a:off x="5160056" y="1918128"/>
            <a:ext cx="506678" cy="3056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p:nvPr/>
        </p:nvCxnSpPr>
        <p:spPr>
          <a:xfrm>
            <a:off x="4499918" y="2914888"/>
            <a:ext cx="1166816" cy="20242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3839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992539" cy="861774"/>
          </a:xfrm>
        </p:spPr>
        <p:txBody>
          <a:bodyPr/>
          <a:lstStyle/>
          <a:p>
            <a:pPr algn="ctr"/>
            <a:r>
              <a:rPr lang="ru-RU" sz="2800" b="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Ретроспективное применение измененной учетной политики </a:t>
            </a:r>
            <a:endParaRPr lang="ru-RU" b="0" dirty="0">
              <a:ln w="0"/>
              <a:solidFill>
                <a:srgbClr val="7030A0"/>
              </a:solidFill>
              <a:effectLst>
                <a:outerShdw blurRad="38100" dist="19050" dir="2700000" algn="tl" rotWithShape="0">
                  <a:schemeClr val="dk1">
                    <a:alpha val="40000"/>
                  </a:schemeClr>
                </a:outerShdw>
              </a:effectLst>
            </a:endParaRPr>
          </a:p>
        </p:txBody>
      </p:sp>
      <p:sp>
        <p:nvSpPr>
          <p:cNvPr id="3" name="Текст 2"/>
          <p:cNvSpPr>
            <a:spLocks noGrp="1"/>
          </p:cNvSpPr>
          <p:nvPr>
            <p:ph type="body" idx="1"/>
          </p:nvPr>
        </p:nvSpPr>
        <p:spPr>
          <a:xfrm>
            <a:off x="251520" y="980728"/>
            <a:ext cx="8676140" cy="6153672"/>
          </a:xfrm>
        </p:spPr>
        <p:txBody>
          <a:bodyPr/>
          <a:lstStyle/>
          <a:p>
            <a:pPr marL="12700" marR="12700" indent="4572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Выполняется путем </a:t>
            </a:r>
            <a:r>
              <a:rPr lang="ru-RU" sz="2400" dirty="0">
                <a:solidFill>
                  <a:srgbClr val="000000"/>
                </a:solidFill>
                <a:latin typeface="Times New Roman" panose="02020603050405020304" pitchFamily="18" charset="0"/>
                <a:ea typeface="Times New Roman" panose="02020603050405020304" pitchFamily="18" charset="0"/>
              </a:rPr>
              <a:t>корректировки сравнительных показателей бухгалтерской (финансовой) отчетности за предшествующий год (годы</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rgbClr val="000000"/>
              </a:solidFill>
              <a:latin typeface="Times New Roman" panose="02020603050405020304" pitchFamily="18" charset="0"/>
              <a:ea typeface="Times New Roman" panose="02020603050405020304" pitchFamily="18" charset="0"/>
            </a:endParaRPr>
          </a:p>
          <a:p>
            <a:pPr marL="12700" marR="12700" indent="457200" algn="just"/>
            <a:r>
              <a:rPr lang="ru-RU" sz="2400" b="1" dirty="0" smtClean="0">
                <a:solidFill>
                  <a:srgbClr val="FF0000"/>
                </a:solidFill>
                <a:latin typeface="Times New Roman" panose="02020603050405020304" pitchFamily="18" charset="0"/>
                <a:ea typeface="Times New Roman" panose="02020603050405020304" pitchFamily="18" charset="0"/>
              </a:rPr>
              <a:t>входящие </a:t>
            </a:r>
            <a:r>
              <a:rPr lang="ru-RU" sz="2400" b="1" dirty="0">
                <a:solidFill>
                  <a:srgbClr val="FF0000"/>
                </a:solidFill>
                <a:latin typeface="Times New Roman" panose="02020603050405020304" pitchFamily="18" charset="0"/>
                <a:ea typeface="Times New Roman" panose="02020603050405020304" pitchFamily="18" charset="0"/>
              </a:rPr>
              <a:t>остатки </a:t>
            </a:r>
            <a:r>
              <a:rPr lang="ru-RU" sz="2400" dirty="0">
                <a:solidFill>
                  <a:srgbClr val="000000"/>
                </a:solidFill>
                <a:latin typeface="Times New Roman" panose="02020603050405020304" pitchFamily="18" charset="0"/>
                <a:ea typeface="Times New Roman" panose="02020603050405020304" pitchFamily="18" charset="0"/>
              </a:rPr>
              <a:t>каждого показателя бухгалтерской (финансовой) отчетности, на которые повлияло изменение учетной </a:t>
            </a:r>
            <a:r>
              <a:rPr lang="ru-RU" sz="2400" dirty="0" smtClean="0">
                <a:solidFill>
                  <a:srgbClr val="000000"/>
                </a:solidFill>
                <a:latin typeface="Times New Roman" panose="02020603050405020304" pitchFamily="18" charset="0"/>
                <a:ea typeface="Times New Roman" panose="02020603050405020304" pitchFamily="18" charset="0"/>
              </a:rPr>
              <a:t>политики </a:t>
            </a:r>
            <a:r>
              <a:rPr lang="ru-RU" sz="2400" dirty="0">
                <a:solidFill>
                  <a:srgbClr val="000000"/>
                </a:solidFill>
                <a:latin typeface="Times New Roman" panose="02020603050405020304" pitchFamily="18" charset="0"/>
                <a:ea typeface="Times New Roman" panose="02020603050405020304" pitchFamily="18" charset="0"/>
              </a:rPr>
              <a:t>корректируются, начиная с наиболее раннего из представленных периодов </a:t>
            </a:r>
            <a:r>
              <a:rPr lang="ru-RU" sz="2400" dirty="0" smtClean="0">
                <a:solidFill>
                  <a:srgbClr val="000000"/>
                </a:solidFill>
                <a:latin typeface="Times New Roman" panose="02020603050405020304" pitchFamily="18" charset="0"/>
                <a:ea typeface="Times New Roman" panose="02020603050405020304" pitchFamily="18" charset="0"/>
              </a:rPr>
              <a:t>отчетности </a:t>
            </a:r>
          </a:p>
          <a:p>
            <a:pPr marL="12700" marR="12700" indent="457200" algn="just"/>
            <a:r>
              <a:rPr lang="ru-RU" sz="2400" b="1" dirty="0" smtClean="0">
                <a:solidFill>
                  <a:srgbClr val="FF0000"/>
                </a:solidFill>
                <a:latin typeface="Times New Roman" panose="02020603050405020304" pitchFamily="18" charset="0"/>
                <a:ea typeface="Times New Roman" panose="02020603050405020304" pitchFamily="18" charset="0"/>
              </a:rPr>
              <a:t>сравнительные </a:t>
            </a:r>
            <a:r>
              <a:rPr lang="ru-RU" sz="2400" b="1" dirty="0">
                <a:solidFill>
                  <a:srgbClr val="FF0000"/>
                </a:solidFill>
                <a:latin typeface="Times New Roman" panose="02020603050405020304" pitchFamily="18" charset="0"/>
                <a:ea typeface="Times New Roman" panose="02020603050405020304" pitchFamily="18" charset="0"/>
              </a:rPr>
              <a:t>показатели </a:t>
            </a:r>
            <a:r>
              <a:rPr lang="ru-RU" sz="2400" dirty="0">
                <a:solidFill>
                  <a:srgbClr val="000000"/>
                </a:solidFill>
                <a:latin typeface="Times New Roman" panose="02020603050405020304" pitchFamily="18" charset="0"/>
                <a:ea typeface="Times New Roman" panose="02020603050405020304" pitchFamily="18" charset="0"/>
              </a:rPr>
              <a:t>раскрываются для каждого представленного периода, как если бы новая учетная политика применялась </a:t>
            </a:r>
            <a:r>
              <a:rPr lang="ru-RU" sz="2400" dirty="0" smtClean="0">
                <a:solidFill>
                  <a:srgbClr val="000000"/>
                </a:solidFill>
                <a:latin typeface="Times New Roman" panose="02020603050405020304" pitchFamily="18" charset="0"/>
                <a:ea typeface="Times New Roman" panose="02020603050405020304" pitchFamily="18" charset="0"/>
              </a:rPr>
              <a:t>всегда</a:t>
            </a:r>
            <a:endParaRPr lang="ru-RU" sz="2400" dirty="0">
              <a:latin typeface="Times New Roman" panose="02020603050405020304" pitchFamily="18" charset="0"/>
              <a:ea typeface="Times New Roman" panose="02020603050405020304" pitchFamily="18" charset="0"/>
            </a:endParaRPr>
          </a:p>
          <a:p>
            <a:pPr marR="12700" lvl="0" indent="450215" algn="just"/>
            <a:r>
              <a:rPr lang="ru-RU" sz="2400" b="1" dirty="0">
                <a:solidFill>
                  <a:srgbClr val="FF0000"/>
                </a:solidFill>
                <a:latin typeface="Times New Roman" panose="02020603050405020304" pitchFamily="18" charset="0"/>
                <a:ea typeface="Times New Roman" panose="02020603050405020304" pitchFamily="18" charset="0"/>
              </a:rPr>
              <a:t>Суммы корректировок сравнительных показателей </a:t>
            </a:r>
            <a:r>
              <a:rPr lang="ru-RU" sz="2400" dirty="0">
                <a:solidFill>
                  <a:srgbClr val="000000"/>
                </a:solidFill>
                <a:latin typeface="Times New Roman" panose="02020603050405020304" pitchFamily="18" charset="0"/>
                <a:ea typeface="Times New Roman" panose="02020603050405020304" pitchFamily="18" charset="0"/>
              </a:rPr>
              <a:t>отражаются в периоде, в котором произошло изменение учетной политики, с применением корреспонденций в </a:t>
            </a:r>
            <a:r>
              <a:rPr lang="ru-RU" sz="2400" b="1" dirty="0" err="1">
                <a:solidFill>
                  <a:srgbClr val="000000"/>
                </a:solidFill>
                <a:latin typeface="Times New Roman" panose="02020603050405020304" pitchFamily="18" charset="0"/>
                <a:ea typeface="Times New Roman" panose="02020603050405020304" pitchFamily="18" charset="0"/>
              </a:rPr>
              <a:t>межотчетный</a:t>
            </a:r>
            <a:r>
              <a:rPr lang="ru-RU" sz="2400" b="1" dirty="0">
                <a:solidFill>
                  <a:srgbClr val="000000"/>
                </a:solidFill>
                <a:latin typeface="Times New Roman" panose="02020603050405020304" pitchFamily="18" charset="0"/>
                <a:ea typeface="Times New Roman" panose="02020603050405020304" pitchFamily="18" charset="0"/>
              </a:rPr>
              <a:t> период </a:t>
            </a:r>
            <a:r>
              <a:rPr lang="ru-RU" sz="2400" dirty="0">
                <a:solidFill>
                  <a:srgbClr val="000000"/>
                </a:solidFill>
                <a:latin typeface="Times New Roman" panose="02020603050405020304" pitchFamily="18" charset="0"/>
                <a:ea typeface="Times New Roman" panose="02020603050405020304" pitchFamily="18" charset="0"/>
              </a:rPr>
              <a:t>со счетом 040130000</a:t>
            </a:r>
            <a:r>
              <a:rPr lang="ru-RU" sz="2400" dirty="0">
                <a:solidFill>
                  <a:prstClr val="black"/>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Финансовый результат прошлых отчетных периодов»</a:t>
            </a:r>
            <a:endParaRPr lang="ru-RU" sz="2400" dirty="0">
              <a:solidFill>
                <a:prstClr val="black"/>
              </a:solidFill>
              <a:latin typeface="Times New Roman" panose="02020603050405020304" pitchFamily="18" charset="0"/>
              <a:ea typeface="Times New Roman" panose="02020603050405020304" pitchFamily="18" charset="0"/>
            </a:endParaRPr>
          </a:p>
          <a:p>
            <a:pPr marL="12700" marR="12700" indent="457200" algn="just">
              <a:spcAft>
                <a:spcPts val="0"/>
              </a:spcAft>
            </a:pPr>
            <a:endParaRPr lang="ru-RU" sz="2400" dirty="0">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34</a:t>
            </a:fld>
            <a:endParaRPr lang="ru-RU" spc="-4" dirty="0">
              <a:latin typeface="Arial"/>
              <a:cs typeface="Arial"/>
            </a:endParaRPr>
          </a:p>
        </p:txBody>
      </p:sp>
    </p:spTree>
    <p:extLst>
      <p:ext uri="{BB962C8B-B14F-4D97-AF65-F5344CB8AC3E}">
        <p14:creationId xmlns:p14="http://schemas.microsoft.com/office/powerpoint/2010/main" val="3196366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4870" y="1556792"/>
            <a:ext cx="8435280" cy="5865515"/>
          </a:xfrm>
        </p:spPr>
        <p:txBody>
          <a:bodyPr>
            <a:normAutofit/>
          </a:bodyPr>
          <a:lstStyle/>
          <a:p>
            <a:pPr marL="0" indent="0" algn="just">
              <a:buNone/>
            </a:pPr>
            <a:r>
              <a:rPr lang="ru-RU" dirty="0">
                <a:solidFill>
                  <a:srgbClr val="000000"/>
                </a:solidFill>
                <a:latin typeface="Times New Roman" panose="02020603050405020304" pitchFamily="18" charset="0"/>
                <a:ea typeface="Calibri" panose="020F0502020204030204" pitchFamily="34" charset="0"/>
              </a:rPr>
              <a:t>В </a:t>
            </a:r>
            <a:r>
              <a:rPr lang="ru-RU" dirty="0" smtClean="0">
                <a:solidFill>
                  <a:srgbClr val="000000"/>
                </a:solidFill>
                <a:latin typeface="Times New Roman" panose="02020603050405020304" pitchFamily="18" charset="0"/>
                <a:ea typeface="Calibri" panose="020F0502020204030204" pitchFamily="34" charset="0"/>
              </a:rPr>
              <a:t>балансе в графах «На </a:t>
            </a:r>
            <a:r>
              <a:rPr lang="ru-RU" dirty="0">
                <a:solidFill>
                  <a:srgbClr val="000000"/>
                </a:solidFill>
                <a:latin typeface="Times New Roman" panose="02020603050405020304" pitchFamily="18" charset="0"/>
                <a:ea typeface="Calibri" panose="020F0502020204030204" pitchFamily="34" charset="0"/>
              </a:rPr>
              <a:t>начало </a:t>
            </a:r>
            <a:r>
              <a:rPr lang="ru-RU" dirty="0" smtClean="0">
                <a:solidFill>
                  <a:srgbClr val="000000"/>
                </a:solidFill>
                <a:latin typeface="Times New Roman" panose="02020603050405020304" pitchFamily="18" charset="0"/>
                <a:ea typeface="Calibri" panose="020F0502020204030204" pitchFamily="34" charset="0"/>
              </a:rPr>
              <a:t>года» </a:t>
            </a:r>
            <a:r>
              <a:rPr lang="ru-RU" dirty="0">
                <a:solidFill>
                  <a:srgbClr val="000000"/>
                </a:solidFill>
                <a:latin typeface="Times New Roman" panose="02020603050405020304" pitchFamily="18" charset="0"/>
                <a:ea typeface="Calibri" panose="020F0502020204030204" pitchFamily="34" charset="0"/>
              </a:rPr>
              <a:t>показываются данные о стоимости активов, обязательств, финансовом результате на начало года (вступительный баланс), которые должны соответствовать данным граф </a:t>
            </a:r>
            <a:r>
              <a:rPr lang="ru-RU" dirty="0" smtClean="0">
                <a:solidFill>
                  <a:srgbClr val="000000"/>
                </a:solidFill>
                <a:latin typeface="Times New Roman" panose="02020603050405020304" pitchFamily="18" charset="0"/>
                <a:ea typeface="Calibri" panose="020F0502020204030204" pitchFamily="34" charset="0"/>
              </a:rPr>
              <a:t>«На </a:t>
            </a:r>
            <a:r>
              <a:rPr lang="ru-RU" dirty="0">
                <a:solidFill>
                  <a:srgbClr val="000000"/>
                </a:solidFill>
                <a:latin typeface="Times New Roman" panose="02020603050405020304" pitchFamily="18" charset="0"/>
                <a:ea typeface="Calibri" panose="020F0502020204030204" pitchFamily="34" charset="0"/>
              </a:rPr>
              <a:t>конец отчетного </a:t>
            </a:r>
            <a:r>
              <a:rPr lang="ru-RU" dirty="0" smtClean="0">
                <a:solidFill>
                  <a:srgbClr val="000000"/>
                </a:solidFill>
                <a:latin typeface="Times New Roman" panose="02020603050405020304" pitchFamily="18" charset="0"/>
                <a:ea typeface="Calibri" panose="020F0502020204030204" pitchFamily="34" charset="0"/>
              </a:rPr>
              <a:t>периода» </a:t>
            </a:r>
            <a:r>
              <a:rPr lang="ru-RU" dirty="0">
                <a:solidFill>
                  <a:srgbClr val="000000"/>
                </a:solidFill>
                <a:latin typeface="Times New Roman" panose="02020603050405020304" pitchFamily="18" charset="0"/>
                <a:ea typeface="Calibri" panose="020F0502020204030204" pitchFamily="34" charset="0"/>
              </a:rPr>
              <a:t>предыдущего года (заключительный баланс) с учетом изменений показателей вступительного баланса, отраженных в Сведениях об изменении остатков валюты баланса (ф. </a:t>
            </a:r>
            <a:r>
              <a:rPr lang="ru-RU" dirty="0" smtClean="0">
                <a:solidFill>
                  <a:srgbClr val="000000"/>
                </a:solidFill>
                <a:latin typeface="Times New Roman" panose="02020603050405020304" pitchFamily="18" charset="0"/>
                <a:ea typeface="Calibri" panose="020F0502020204030204" pitchFamily="34" charset="0"/>
              </a:rPr>
              <a:t>0503173)</a:t>
            </a:r>
            <a:endParaRPr lang="ru-RU" dirty="0"/>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35</a:t>
            </a:fld>
            <a:endParaRPr lang="ru-RU">
              <a:solidFill>
                <a:prstClr val="black">
                  <a:tint val="75000"/>
                </a:prstClr>
              </a:solidFill>
            </a:endParaRPr>
          </a:p>
        </p:txBody>
      </p:sp>
      <p:sp>
        <p:nvSpPr>
          <p:cNvPr id="6" name="TextBox 5"/>
          <p:cNvSpPr txBox="1"/>
          <p:nvPr/>
        </p:nvSpPr>
        <p:spPr>
          <a:xfrm>
            <a:off x="3491880" y="404664"/>
            <a:ext cx="2307042" cy="646331"/>
          </a:xfrm>
          <a:prstGeom prst="rect">
            <a:avLst/>
          </a:prstGeom>
          <a:no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191н и 33н</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601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167628859"/>
              </p:ext>
            </p:extLst>
          </p:nvPr>
        </p:nvGraphicFramePr>
        <p:xfrm>
          <a:off x="323528" y="274632"/>
          <a:ext cx="8363337" cy="6329442"/>
        </p:xfrm>
        <a:graphic>
          <a:graphicData uri="http://schemas.openxmlformats.org/drawingml/2006/table">
            <a:tbl>
              <a:tblPr>
                <a:tableStyleId>{5C22544A-7EE6-4342-B048-85BDC9FD1C3A}</a:tableStyleId>
              </a:tblPr>
              <a:tblGrid>
                <a:gridCol w="3744416"/>
                <a:gridCol w="481581"/>
                <a:gridCol w="958579"/>
                <a:gridCol w="383261"/>
                <a:gridCol w="559100"/>
                <a:gridCol w="559100"/>
                <a:gridCol w="559100"/>
                <a:gridCol w="559100"/>
                <a:gridCol w="391370"/>
                <a:gridCol w="55910"/>
                <a:gridCol w="55910"/>
                <a:gridCol w="55910"/>
              </a:tblGrid>
              <a:tr h="180602">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r>
              <a:tr h="346757">
                <a:tc rowSpan="2">
                  <a:txBody>
                    <a:bodyPr/>
                    <a:lstStyle/>
                    <a:p>
                      <a:pPr algn="ctr" fontAlgn="ctr"/>
                      <a:r>
                        <a:rPr lang="ru-RU" sz="1600" u="none" strike="noStrike" dirty="0">
                          <a:effectLst/>
                        </a:rPr>
                        <a:t>А К Т И В</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a:effectLst/>
                        </a:rPr>
                        <a:t>сумма гр.4-9</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956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03</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05</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06</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92614">
                <a:tc>
                  <a:txBody>
                    <a:bodyPr/>
                    <a:lstStyle/>
                    <a:p>
                      <a:pPr algn="ctr" fontAlgn="ctr"/>
                      <a:r>
                        <a:rPr lang="ru-RU" sz="1200" b="1" u="none" strike="noStrike">
                          <a:effectLst/>
                        </a:rPr>
                        <a:t>1</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2</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3</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rPr>
                        <a:t>4</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5</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6</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dirty="0">
                          <a:effectLst/>
                        </a:rPr>
                        <a:t>7</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8</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200" b="1" u="none" strike="noStrike" dirty="0">
                          <a:effectLst/>
                        </a:rPr>
                        <a:t>9</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ctr" fontAlgn="b"/>
                      <a:r>
                        <a:rPr lang="en-US" sz="1600" u="none" strike="noStrike" dirty="0">
                          <a:effectLst/>
                        </a:rPr>
                        <a:t>I. </a:t>
                      </a:r>
                      <a:r>
                        <a:rPr lang="ru-RU" sz="1600" u="none" strike="noStrike" dirty="0">
                          <a:effectLst/>
                        </a:rPr>
                        <a:t>Нефинансовые активы</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a:effectLst/>
                        </a:rPr>
                        <a:t>Основные средства (балансовая стоимость, 010100000)*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346757">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a:effectLst/>
                        </a:rPr>
                        <a:t>амортизация основных средств*</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346757">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030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a:effectLst/>
                        </a:rPr>
                        <a:t>Нематериальные активы (балансовая стоимость, 010200000)*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040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a:effectLst/>
                        </a:rPr>
                        <a:t>Уменьшение стоимости нематериальных активов,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dirty="0">
                          <a:effectLst/>
                        </a:rPr>
                        <a:t>амортизация нематериальных активов*</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effectLst/>
                        </a:rPr>
                        <a:t>051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36</a:t>
            </a:fld>
            <a:endParaRPr lang="ru-RU">
              <a:solidFill>
                <a:prstClr val="black">
                  <a:tint val="75000"/>
                </a:prstClr>
              </a:solidFill>
            </a:endParaRPr>
          </a:p>
        </p:txBody>
      </p:sp>
      <p:sp>
        <p:nvSpPr>
          <p:cNvPr id="8" name="TextBox 7"/>
          <p:cNvSpPr txBox="1"/>
          <p:nvPr/>
        </p:nvSpPr>
        <p:spPr>
          <a:xfrm rot="16200000">
            <a:off x="5082188" y="4114165"/>
            <a:ext cx="3251866" cy="461665"/>
          </a:xfrm>
          <a:prstGeom prst="rect">
            <a:avLst/>
          </a:prstGeom>
          <a:solidFill>
            <a:schemeClr val="accent2">
              <a:lumMod val="40000"/>
              <a:lumOff val="60000"/>
            </a:schemeClr>
          </a:solidFill>
        </p:spPr>
        <p:txBody>
          <a:bodyPr wrap="square" rtlCol="0">
            <a:spAutoFit/>
          </a:bodyPr>
          <a:lstStyle/>
          <a:p>
            <a:r>
              <a:rPr lang="ru-RU" sz="2400" dirty="0" smtClean="0">
                <a:solidFill>
                  <a:prstClr val="black"/>
                </a:solidFill>
              </a:rPr>
              <a:t>Ошибки прошлых лет</a:t>
            </a:r>
            <a:endParaRPr lang="ru-RU" sz="2400" dirty="0">
              <a:solidFill>
                <a:prstClr val="black"/>
              </a:solidFill>
            </a:endParaRPr>
          </a:p>
        </p:txBody>
      </p:sp>
      <p:sp>
        <p:nvSpPr>
          <p:cNvPr id="10" name="TextBox 9"/>
          <p:cNvSpPr txBox="1"/>
          <p:nvPr/>
        </p:nvSpPr>
        <p:spPr>
          <a:xfrm rot="16200000" flipH="1">
            <a:off x="4597180" y="4263273"/>
            <a:ext cx="3045985" cy="369332"/>
          </a:xfrm>
          <a:prstGeom prst="rect">
            <a:avLst/>
          </a:prstGeom>
          <a:solidFill>
            <a:srgbClr val="CCFFFF"/>
          </a:solidFill>
        </p:spPr>
        <p:txBody>
          <a:bodyPr wrap="square" rtlCol="0">
            <a:spAutoFit/>
          </a:bodyPr>
          <a:lstStyle/>
          <a:p>
            <a:r>
              <a:rPr lang="ru-RU" b="1" dirty="0" smtClean="0">
                <a:solidFill>
                  <a:prstClr val="black"/>
                </a:solidFill>
              </a:rPr>
              <a:t>Внедрение ФСГС</a:t>
            </a:r>
            <a:endParaRPr lang="ru-RU" b="1" dirty="0">
              <a:solidFill>
                <a:prstClr val="black"/>
              </a:solidFill>
            </a:endParaRPr>
          </a:p>
        </p:txBody>
      </p:sp>
      <p:sp>
        <p:nvSpPr>
          <p:cNvPr id="11" name="TextBox 10"/>
          <p:cNvSpPr txBox="1"/>
          <p:nvPr/>
        </p:nvSpPr>
        <p:spPr>
          <a:xfrm rot="16200000">
            <a:off x="3309477" y="4375338"/>
            <a:ext cx="4710280" cy="369332"/>
          </a:xfrm>
          <a:prstGeom prst="rect">
            <a:avLst/>
          </a:prstGeom>
          <a:solidFill>
            <a:srgbClr val="FFFF00"/>
          </a:solidFill>
        </p:spPr>
        <p:txBody>
          <a:bodyPr wrap="square" rtlCol="0">
            <a:spAutoFit/>
          </a:bodyPr>
          <a:lstStyle/>
          <a:p>
            <a:r>
              <a:rPr lang="ru-RU" b="1" dirty="0" smtClean="0">
                <a:solidFill>
                  <a:prstClr val="black"/>
                </a:solidFill>
              </a:rPr>
              <a:t>Реорганизация, изменение типа учреждения</a:t>
            </a:r>
            <a:endParaRPr lang="ru-RU" b="1" dirty="0">
              <a:solidFill>
                <a:prstClr val="black"/>
              </a:solidFill>
            </a:endParaRPr>
          </a:p>
        </p:txBody>
      </p:sp>
      <p:sp>
        <p:nvSpPr>
          <p:cNvPr id="12" name="TextBox 11"/>
          <p:cNvSpPr txBox="1"/>
          <p:nvPr/>
        </p:nvSpPr>
        <p:spPr>
          <a:xfrm rot="16200000">
            <a:off x="5527847" y="4144942"/>
            <a:ext cx="3504660" cy="400110"/>
          </a:xfrm>
          <a:prstGeom prst="rect">
            <a:avLst/>
          </a:prstGeom>
          <a:solidFill>
            <a:schemeClr val="accent3">
              <a:lumMod val="60000"/>
              <a:lumOff val="40000"/>
            </a:schemeClr>
          </a:solidFill>
        </p:spPr>
        <p:txBody>
          <a:bodyPr wrap="square" rtlCol="0">
            <a:spAutoFit/>
          </a:bodyPr>
          <a:lstStyle/>
          <a:p>
            <a:r>
              <a:rPr lang="ru-RU" sz="2000" b="1" dirty="0" smtClean="0">
                <a:solidFill>
                  <a:prstClr val="black"/>
                </a:solidFill>
              </a:rPr>
              <a:t>Изменение</a:t>
            </a:r>
            <a:r>
              <a:rPr lang="ru-RU" dirty="0" smtClean="0">
                <a:solidFill>
                  <a:prstClr val="black"/>
                </a:solidFill>
              </a:rPr>
              <a:t> </a:t>
            </a:r>
            <a:r>
              <a:rPr lang="ru-RU" b="1" dirty="0" smtClean="0">
                <a:solidFill>
                  <a:prstClr val="black"/>
                </a:solidFill>
              </a:rPr>
              <a:t>учетной политики</a:t>
            </a:r>
            <a:endParaRPr lang="ru-RU" b="1" dirty="0">
              <a:solidFill>
                <a:prstClr val="black"/>
              </a:solidFill>
            </a:endParaRPr>
          </a:p>
        </p:txBody>
      </p:sp>
      <p:sp>
        <p:nvSpPr>
          <p:cNvPr id="13" name="TextBox 12"/>
          <p:cNvSpPr txBox="1"/>
          <p:nvPr/>
        </p:nvSpPr>
        <p:spPr>
          <a:xfrm rot="16200000">
            <a:off x="5879426" y="4129504"/>
            <a:ext cx="4020844" cy="369332"/>
          </a:xfrm>
          <a:prstGeom prst="rect">
            <a:avLst/>
          </a:prstGeom>
          <a:solidFill>
            <a:srgbClr val="99FFCC"/>
          </a:solidFill>
        </p:spPr>
        <p:txBody>
          <a:bodyPr wrap="none" rtlCol="0">
            <a:spAutoFit/>
          </a:bodyPr>
          <a:lstStyle/>
          <a:p>
            <a:r>
              <a:rPr lang="ru-RU" b="1" dirty="0" smtClean="0">
                <a:solidFill>
                  <a:srgbClr val="000000"/>
                </a:solidFill>
                <a:highlight>
                  <a:srgbClr val="00FFFF"/>
                </a:highlight>
                <a:latin typeface="Times New Roman" panose="02020603050405020304" pitchFamily="18" charset="0"/>
                <a:ea typeface="Calibri" panose="020F0502020204030204" pitchFamily="34" charset="0"/>
              </a:rPr>
              <a:t>Пересчеты </a:t>
            </a:r>
            <a:r>
              <a:rPr lang="ru-RU" b="1" dirty="0">
                <a:solidFill>
                  <a:srgbClr val="000000"/>
                </a:solidFill>
                <a:highlight>
                  <a:srgbClr val="00FFFF"/>
                </a:highlight>
                <a:latin typeface="Times New Roman" panose="02020603050405020304" pitchFamily="18" charset="0"/>
                <a:ea typeface="Calibri" panose="020F0502020204030204" pitchFamily="34" charset="0"/>
              </a:rPr>
              <a:t>показателей отчетности</a:t>
            </a:r>
            <a:endParaRPr lang="ru-RU" b="1" dirty="0">
              <a:solidFill>
                <a:prstClr val="black"/>
              </a:solidFill>
            </a:endParaRPr>
          </a:p>
        </p:txBody>
      </p:sp>
      <p:sp>
        <p:nvSpPr>
          <p:cNvPr id="14" name="TextBox 13"/>
          <p:cNvSpPr txBox="1"/>
          <p:nvPr/>
        </p:nvSpPr>
        <p:spPr>
          <a:xfrm rot="16200000">
            <a:off x="7532138" y="4144941"/>
            <a:ext cx="1867819" cy="400110"/>
          </a:xfrm>
          <a:prstGeom prst="rect">
            <a:avLst/>
          </a:prstGeom>
          <a:solidFill>
            <a:schemeClr val="accent4">
              <a:lumMod val="40000"/>
              <a:lumOff val="60000"/>
            </a:schemeClr>
          </a:solidFill>
        </p:spPr>
        <p:txBody>
          <a:bodyPr wrap="none" rtlCol="0">
            <a:spAutoFit/>
          </a:bodyPr>
          <a:lstStyle/>
          <a:p>
            <a:r>
              <a:rPr lang="ru-RU" sz="2000" b="1" dirty="0" smtClean="0">
                <a:solidFill>
                  <a:prstClr val="black"/>
                </a:solidFill>
              </a:rPr>
              <a:t>Иные причины</a:t>
            </a:r>
            <a:endParaRPr lang="ru-RU" sz="2000" b="1" dirty="0">
              <a:solidFill>
                <a:prstClr val="black"/>
              </a:solidFill>
            </a:endParaRPr>
          </a:p>
        </p:txBody>
      </p:sp>
    </p:spTree>
    <p:extLst>
      <p:ext uri="{BB962C8B-B14F-4D97-AF65-F5344CB8AC3E}">
        <p14:creationId xmlns:p14="http://schemas.microsoft.com/office/powerpoint/2010/main" val="1158822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2467"/>
            <a:ext cx="8208563" cy="1520929"/>
          </a:xfrm>
        </p:spPr>
        <p:txBody>
          <a:bodyPr/>
          <a:lstStyle/>
          <a:p>
            <a:r>
              <a:rPr lang="ru-RU" dirty="0" smtClean="0"/>
              <a:t>Корректировка показателей при ретроспективном применении измененной учетной политики в регистрах бухгалтерского учета и финансовой (бухгалтерской) отчетности</a:t>
            </a:r>
            <a:endParaRPr lang="ru-RU" dirty="0"/>
          </a:p>
        </p:txBody>
      </p:sp>
      <p:sp>
        <p:nvSpPr>
          <p:cNvPr id="5" name="Прямоугольник 4"/>
          <p:cNvSpPr/>
          <p:nvPr/>
        </p:nvSpPr>
        <p:spPr>
          <a:xfrm>
            <a:off x="5547652" y="1640091"/>
            <a:ext cx="3038540" cy="1200329"/>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ru-RU"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kern="0" dirty="0">
                <a:solidFill>
                  <a:prstClr val="black"/>
                </a:solidFill>
                <a:latin typeface="Times New Roman" panose="02020603050405020304" pitchFamily="18" charset="0"/>
                <a:ea typeface="Times New Roman" panose="02020603050405020304" pitchFamily="18" charset="0"/>
                <a:cs typeface="Times New Roman"/>
              </a:rPr>
              <a:t> </a:t>
            </a:r>
            <a:r>
              <a:rPr lang="ru-RU" kern="0" dirty="0">
                <a:solidFill>
                  <a:srgbClr val="000000"/>
                </a:solidFill>
                <a:latin typeface="Times New Roman" panose="02020603050405020304" pitchFamily="18" charset="0"/>
                <a:ea typeface="Times New Roman" panose="02020603050405020304" pitchFamily="18" charset="0"/>
                <a:cs typeface="Times New Roman"/>
              </a:rPr>
              <a:t>с признаком </a:t>
            </a:r>
            <a:r>
              <a:rPr lang="ru-RU" b="1" kern="0" dirty="0" smtClean="0">
                <a:solidFill>
                  <a:srgbClr val="000000"/>
                </a:solidFill>
                <a:latin typeface="Times New Roman" panose="02020603050405020304" pitchFamily="18" charset="0"/>
                <a:ea typeface="Times New Roman" panose="02020603050405020304" pitchFamily="18" charset="0"/>
                <a:cs typeface="Times New Roman"/>
              </a:rPr>
              <a:t>«</a:t>
            </a:r>
            <a:r>
              <a:rPr lang="ru-RU" b="1" kern="0" dirty="0" err="1" smtClean="0">
                <a:solidFill>
                  <a:srgbClr val="000000"/>
                </a:solidFill>
                <a:latin typeface="Times New Roman" panose="02020603050405020304" pitchFamily="18" charset="0"/>
                <a:ea typeface="Times New Roman" panose="02020603050405020304" pitchFamily="18" charset="0"/>
                <a:cs typeface="Times New Roman"/>
              </a:rPr>
              <a:t>Межотчетный</a:t>
            </a:r>
            <a:r>
              <a:rPr lang="ru-RU" b="1" kern="0" dirty="0" smtClean="0">
                <a:solidFill>
                  <a:srgbClr val="000000"/>
                </a:solidFill>
                <a:latin typeface="Times New Roman" panose="02020603050405020304" pitchFamily="18" charset="0"/>
                <a:ea typeface="Times New Roman" panose="02020603050405020304" pitchFamily="18" charset="0"/>
                <a:cs typeface="Times New Roman"/>
              </a:rPr>
              <a:t> период»</a:t>
            </a:r>
            <a:endParaRPr lang="ru-RU" b="1" dirty="0">
              <a:solidFill>
                <a:prstClr val="black"/>
              </a:solidFill>
            </a:endParaRPr>
          </a:p>
        </p:txBody>
      </p:sp>
      <p:sp>
        <p:nvSpPr>
          <p:cNvPr id="6" name="TextBox 5"/>
          <p:cNvSpPr txBox="1"/>
          <p:nvPr/>
        </p:nvSpPr>
        <p:spPr>
          <a:xfrm>
            <a:off x="323430" y="1699226"/>
            <a:ext cx="285712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000000"/>
                </a:solidFill>
                <a:latin typeface="Times New Roman" panose="02020603050405020304" pitchFamily="18" charset="0"/>
              </a:rPr>
              <a:t>Входящие остатки</a:t>
            </a:r>
            <a:endParaRPr lang="ru-RU" b="1" dirty="0">
              <a:solidFill>
                <a:prstClr val="black"/>
              </a:solidFill>
            </a:endParaRPr>
          </a:p>
          <a:p>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p>
        </p:txBody>
      </p:sp>
      <p:sp>
        <p:nvSpPr>
          <p:cNvPr id="8" name="TextBox 7"/>
          <p:cNvSpPr txBox="1"/>
          <p:nvPr/>
        </p:nvSpPr>
        <p:spPr>
          <a:xfrm>
            <a:off x="4390736" y="3933477"/>
            <a:ext cx="41954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srgbClr val="000000"/>
                </a:solidFill>
                <a:latin typeface="Times New Roman" panose="02020603050405020304" pitchFamily="18" charset="0"/>
                <a:ea typeface="Times New Roman" panose="02020603050405020304" pitchFamily="18" charset="0"/>
              </a:rPr>
              <a:t>Графа 7 «Код причины 4» Сведений </a:t>
            </a:r>
            <a:r>
              <a:rPr lang="ru-RU" dirty="0">
                <a:solidFill>
                  <a:srgbClr val="000000"/>
                </a:solidFill>
                <a:latin typeface="Times New Roman" panose="02020603050405020304" pitchFamily="18" charset="0"/>
                <a:ea typeface="Times New Roman" panose="02020603050405020304" pitchFamily="18" charset="0"/>
              </a:rPr>
              <a:t>(ф. 0503173</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формируется </a:t>
            </a:r>
            <a:r>
              <a:rPr lang="ru-RU" dirty="0" smtClean="0">
                <a:solidFill>
                  <a:srgbClr val="000000"/>
                </a:solidFill>
                <a:latin typeface="Times New Roman" panose="02020603050405020304" pitchFamily="18" charset="0"/>
                <a:ea typeface="Times New Roman" panose="02020603050405020304" pitchFamily="18" charset="0"/>
              </a:rPr>
              <a:t>отдельно</a:t>
            </a:r>
          </a:p>
          <a:p>
            <a:pPr algn="just"/>
            <a:r>
              <a:rPr lang="ru-RU" dirty="0" smtClean="0">
                <a:solidFill>
                  <a:srgbClr val="000000"/>
                </a:solidFill>
                <a:latin typeface="Times New Roman" panose="02020603050405020304" pitchFamily="18" charset="0"/>
                <a:ea typeface="Times New Roman" panose="02020603050405020304" pitchFamily="18" charset="0"/>
              </a:rPr>
              <a:t> по признаку «Изменение учетной политики»</a:t>
            </a:r>
            <a:endParaRPr lang="ru-RU" dirty="0">
              <a:solidFill>
                <a:prstClr val="black"/>
              </a:solidFill>
            </a:endParaRPr>
          </a:p>
        </p:txBody>
      </p:sp>
      <p:sp>
        <p:nvSpPr>
          <p:cNvPr id="19" name="TextBox 18"/>
          <p:cNvSpPr txBox="1"/>
          <p:nvPr/>
        </p:nvSpPr>
        <p:spPr>
          <a:xfrm>
            <a:off x="877832" y="3009238"/>
            <a:ext cx="2037737" cy="61555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 </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Баланс ( ф. 0503130</a:t>
            </a:r>
            <a:r>
              <a:rPr lang="ru-RU" dirty="0" smtClean="0">
                <a:solidFill>
                  <a:prstClr val="black"/>
                </a:solidFill>
              </a:rPr>
              <a:t>)</a:t>
            </a:r>
            <a:endParaRPr lang="ru-RU" dirty="0">
              <a:solidFill>
                <a:prstClr val="black"/>
              </a:solidFill>
            </a:endParaRPr>
          </a:p>
        </p:txBody>
      </p:sp>
      <p:sp>
        <p:nvSpPr>
          <p:cNvPr id="20" name="TextBox 19"/>
          <p:cNvSpPr txBox="1"/>
          <p:nvPr/>
        </p:nvSpPr>
        <p:spPr>
          <a:xfrm>
            <a:off x="877832" y="4253288"/>
            <a:ext cx="212605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(ф. 0503168</a:t>
            </a:r>
            <a:r>
              <a:rPr lang="ru-RU" sz="1600" kern="0" dirty="0" smtClean="0">
                <a:solidFill>
                  <a:srgbClr val="000000"/>
                </a:solidFill>
                <a:latin typeface="Times New Roman" panose="02020603050405020304" pitchFamily="18" charset="0"/>
                <a:ea typeface="Times New Roman" panose="02020603050405020304" pitchFamily="18" charset="0"/>
                <a:cs typeface="Times New Roman"/>
              </a:rPr>
              <a:t>), (ф.0503169)  ………. </a:t>
            </a:r>
            <a:endParaRPr lang="ru-RU" sz="1600" kern="0" dirty="0">
              <a:solidFill>
                <a:srgbClr val="000000"/>
              </a:solidFill>
              <a:latin typeface="Times New Roman" panose="02020603050405020304" pitchFamily="18" charset="0"/>
              <a:ea typeface="Times New Roman" panose="02020603050405020304" pitchFamily="18" charset="0"/>
              <a:cs typeface="Times New Roman"/>
            </a:endParaRPr>
          </a:p>
        </p:txBody>
      </p:sp>
      <p:cxnSp>
        <p:nvCxnSpPr>
          <p:cNvPr id="23" name="Прямая со стрелкой 22"/>
          <p:cNvCxnSpPr/>
          <p:nvPr/>
        </p:nvCxnSpPr>
        <p:spPr>
          <a:xfrm flipH="1" flipV="1">
            <a:off x="2867512" y="3317022"/>
            <a:ext cx="1523224" cy="105791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26" name="Прямая со стрелкой 25"/>
          <p:cNvCxnSpPr/>
          <p:nvPr/>
        </p:nvCxnSpPr>
        <p:spPr>
          <a:xfrm flipH="1">
            <a:off x="2964296" y="4351450"/>
            <a:ext cx="1376098" cy="265165"/>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37</a:t>
            </a:fld>
            <a:endParaRPr lang="ru-RU" altLang="ru-RU"/>
          </a:p>
        </p:txBody>
      </p:sp>
      <p:cxnSp>
        <p:nvCxnSpPr>
          <p:cNvPr id="21" name="Прямая со стрелкой 20"/>
          <p:cNvCxnSpPr>
            <a:stCxn id="5" idx="2"/>
          </p:cNvCxnSpPr>
          <p:nvPr/>
        </p:nvCxnSpPr>
        <p:spPr>
          <a:xfrm flipH="1">
            <a:off x="5201052" y="2840420"/>
            <a:ext cx="1865870" cy="10930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6300192" y="3234219"/>
            <a:ext cx="427446" cy="369332"/>
          </a:xfrm>
          <a:prstGeom prst="rect">
            <a:avLst/>
          </a:prstGeom>
          <a:noFill/>
        </p:spPr>
        <p:txBody>
          <a:bodyPr wrap="square" rtlCol="0">
            <a:spAutoFit/>
          </a:bodyPr>
          <a:lstStyle/>
          <a:p>
            <a:r>
              <a:rPr lang="ru-RU" b="1" dirty="0" smtClean="0">
                <a:solidFill>
                  <a:prstClr val="black"/>
                </a:solidFill>
              </a:rPr>
              <a:t>1</a:t>
            </a:r>
            <a:endParaRPr lang="ru-RU" b="1" dirty="0">
              <a:solidFill>
                <a:prstClr val="black"/>
              </a:solidFill>
            </a:endParaRPr>
          </a:p>
        </p:txBody>
      </p:sp>
      <p:sp>
        <p:nvSpPr>
          <p:cNvPr id="15" name="TextBox 14"/>
          <p:cNvSpPr txBox="1"/>
          <p:nvPr/>
        </p:nvSpPr>
        <p:spPr>
          <a:xfrm>
            <a:off x="6120172" y="3982118"/>
            <a:ext cx="252028" cy="369332"/>
          </a:xfrm>
          <a:prstGeom prst="rect">
            <a:avLst/>
          </a:prstGeom>
          <a:noFill/>
        </p:spPr>
        <p:txBody>
          <a:bodyPr wrap="square" rtlCol="0">
            <a:spAutoFit/>
          </a:bodyPr>
          <a:lstStyle/>
          <a:p>
            <a:r>
              <a:rPr lang="ru-RU" dirty="0" smtClean="0">
                <a:solidFill>
                  <a:prstClr val="black"/>
                </a:solidFill>
              </a:rPr>
              <a:t>2</a:t>
            </a:r>
            <a:endParaRPr lang="ru-RU" dirty="0">
              <a:solidFill>
                <a:prstClr val="black"/>
              </a:solidFill>
            </a:endParaRPr>
          </a:p>
        </p:txBody>
      </p:sp>
      <p:sp>
        <p:nvSpPr>
          <p:cNvPr id="16" name="TextBox 15"/>
          <p:cNvSpPr txBox="1"/>
          <p:nvPr/>
        </p:nvSpPr>
        <p:spPr>
          <a:xfrm>
            <a:off x="3521214" y="3280238"/>
            <a:ext cx="301686" cy="369332"/>
          </a:xfrm>
          <a:prstGeom prst="rect">
            <a:avLst/>
          </a:prstGeom>
          <a:noFill/>
        </p:spPr>
        <p:txBody>
          <a:bodyPr wrap="none" rtlCol="0">
            <a:spAutoFit/>
          </a:bodyPr>
          <a:lstStyle/>
          <a:p>
            <a:r>
              <a:rPr lang="ru-RU" dirty="0" smtClean="0">
                <a:solidFill>
                  <a:prstClr val="black"/>
                </a:solidFill>
              </a:rPr>
              <a:t>2</a:t>
            </a:r>
            <a:endParaRPr lang="ru-RU" dirty="0">
              <a:solidFill>
                <a:prstClr val="black"/>
              </a:solidFill>
            </a:endParaRPr>
          </a:p>
        </p:txBody>
      </p:sp>
      <p:sp>
        <p:nvSpPr>
          <p:cNvPr id="17" name="TextBox 16"/>
          <p:cNvSpPr txBox="1"/>
          <p:nvPr/>
        </p:nvSpPr>
        <p:spPr>
          <a:xfrm>
            <a:off x="3628995" y="4590003"/>
            <a:ext cx="301686" cy="369332"/>
          </a:xfrm>
          <a:prstGeom prst="rect">
            <a:avLst/>
          </a:prstGeom>
          <a:noFill/>
        </p:spPr>
        <p:txBody>
          <a:bodyPr wrap="none" rtlCol="0">
            <a:spAutoFit/>
          </a:bodyPr>
          <a:lstStyle/>
          <a:p>
            <a:r>
              <a:rPr lang="ru-RU" b="1" dirty="0" smtClean="0">
                <a:solidFill>
                  <a:prstClr val="black"/>
                </a:solidFill>
              </a:rPr>
              <a:t>2</a:t>
            </a:r>
            <a:endParaRPr lang="ru-RU" b="1" dirty="0">
              <a:solidFill>
                <a:prstClr val="black"/>
              </a:solidFill>
            </a:endParaRPr>
          </a:p>
        </p:txBody>
      </p:sp>
      <p:cxnSp>
        <p:nvCxnSpPr>
          <p:cNvPr id="7" name="Прямая со стрелкой 6"/>
          <p:cNvCxnSpPr/>
          <p:nvPr/>
        </p:nvCxnSpPr>
        <p:spPr>
          <a:xfrm flipH="1" flipV="1">
            <a:off x="3180559" y="2318099"/>
            <a:ext cx="1210177" cy="2056833"/>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75953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182" cy="738664"/>
          </a:xfrm>
        </p:spPr>
        <p:txBody>
          <a:bodyPr/>
          <a:lstStyle/>
          <a:p>
            <a:pPr algn="ctr"/>
            <a:r>
              <a:rPr lang="ru-RU" sz="2400" dirty="0">
                <a:ln w="0"/>
                <a:solidFill>
                  <a:schemeClr val="bg2">
                    <a:lumMod val="10000"/>
                  </a:schemeClr>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Ретроспективное применение измененной учетной политики не представляется </a:t>
            </a:r>
            <a:r>
              <a:rPr lang="ru-RU" sz="2400" dirty="0" smtClean="0">
                <a:ln w="0"/>
                <a:solidFill>
                  <a:schemeClr val="bg2">
                    <a:lumMod val="10000"/>
                  </a:schemeClr>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возможным</a:t>
            </a:r>
            <a:endParaRPr lang="ru-RU" sz="2400" dirty="0">
              <a:ln w="0"/>
              <a:solidFill>
                <a:schemeClr val="bg2">
                  <a:lumMod val="10000"/>
                </a:schemeClr>
              </a:solidFill>
              <a:effectLst>
                <a:outerShdw blurRad="38100" dist="25400" dir="5400000" algn="ctr" rotWithShape="0">
                  <a:srgbClr val="6E747A">
                    <a:alpha val="43000"/>
                  </a:srgbClr>
                </a:outerShdw>
              </a:effectLst>
            </a:endParaRPr>
          </a:p>
        </p:txBody>
      </p:sp>
      <p:sp>
        <p:nvSpPr>
          <p:cNvPr id="3" name="Текст 2"/>
          <p:cNvSpPr>
            <a:spLocks noGrp="1"/>
          </p:cNvSpPr>
          <p:nvPr>
            <p:ph type="body" idx="1"/>
          </p:nvPr>
        </p:nvSpPr>
        <p:spPr>
          <a:xfrm>
            <a:off x="4932040" y="1507545"/>
            <a:ext cx="3888432" cy="1846659"/>
          </a:xfr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a:lstStyle/>
          <a:p>
            <a:pPr algn="just"/>
            <a:r>
              <a:rPr lang="ru-RU" sz="1600" b="1"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т</a:t>
            </a:r>
            <a:r>
              <a:rPr lang="ru-RU" sz="1800" dirty="0" smtClean="0">
                <a:solidFill>
                  <a:srgbClr val="000000"/>
                </a:solidFill>
                <a:latin typeface="Times New Roman" panose="02020603050405020304" pitchFamily="18" charset="0"/>
                <a:ea typeface="Times New Roman" panose="02020603050405020304" pitchFamily="18" charset="0"/>
              </a:rPr>
              <a:t>ребуется </a:t>
            </a:r>
            <a:r>
              <a:rPr lang="ru-RU" sz="1800" dirty="0">
                <a:solidFill>
                  <a:srgbClr val="000000"/>
                </a:solidFill>
                <a:latin typeface="Times New Roman" panose="02020603050405020304" pitchFamily="18" charset="0"/>
                <a:ea typeface="Times New Roman" panose="02020603050405020304" pitchFamily="18" charset="0"/>
              </a:rPr>
              <a:t>использования </a:t>
            </a:r>
            <a:r>
              <a:rPr lang="ru-RU" sz="1800" b="1" dirty="0">
                <a:solidFill>
                  <a:srgbClr val="000000"/>
                </a:solidFill>
                <a:latin typeface="Times New Roman" panose="02020603050405020304" pitchFamily="18" charset="0"/>
                <a:ea typeface="Times New Roman" panose="02020603050405020304" pitchFamily="18" charset="0"/>
              </a:rPr>
              <a:t>оценочных значений,</a:t>
            </a:r>
            <a:r>
              <a:rPr lang="ru-RU" sz="1800" dirty="0">
                <a:solidFill>
                  <a:srgbClr val="000000"/>
                </a:solidFill>
                <a:latin typeface="Times New Roman" panose="02020603050405020304" pitchFamily="18" charset="0"/>
                <a:ea typeface="Times New Roman" panose="02020603050405020304" pitchFamily="18" charset="0"/>
              </a:rPr>
              <a:t> основанных </a:t>
            </a:r>
            <a:r>
              <a:rPr lang="ru-RU" sz="1800" b="1" dirty="0">
                <a:latin typeface="Times New Roman" panose="02020603050405020304" pitchFamily="18" charset="0"/>
                <a:ea typeface="Times New Roman" panose="02020603050405020304" pitchFamily="18" charset="0"/>
              </a:rPr>
              <a:t>на</a:t>
            </a:r>
            <a:r>
              <a:rPr lang="ru-RU" sz="1800" b="1" dirty="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информации</a:t>
            </a:r>
            <a:r>
              <a:rPr lang="ru-RU" sz="1800" b="1" dirty="0">
                <a:solidFill>
                  <a:srgbClr val="FF0000"/>
                </a:solidFill>
                <a:latin typeface="Times New Roman" panose="02020603050405020304" pitchFamily="18" charset="0"/>
                <a:ea typeface="Times New Roman" panose="02020603050405020304" pitchFamily="18" charset="0"/>
              </a:rPr>
              <a:t>, </a:t>
            </a:r>
            <a:r>
              <a:rPr lang="ru-RU" sz="1800" b="1" dirty="0">
                <a:latin typeface="Times New Roman" panose="02020603050405020304" pitchFamily="18" charset="0"/>
                <a:ea typeface="Times New Roman" panose="02020603050405020304" pitchFamily="18" charset="0"/>
              </a:rPr>
              <a:t>которая</a:t>
            </a:r>
            <a:r>
              <a:rPr lang="ru-RU" sz="1800" b="1" dirty="0">
                <a:solidFill>
                  <a:srgbClr val="FF0000"/>
                </a:solidFill>
                <a:latin typeface="Times New Roman" panose="02020603050405020304" pitchFamily="18" charset="0"/>
                <a:ea typeface="Times New Roman" panose="02020603050405020304" pitchFamily="18" charset="0"/>
              </a:rPr>
              <a:t> </a:t>
            </a:r>
            <a:r>
              <a:rPr lang="ru-RU" sz="2400" b="1" dirty="0" smtClean="0">
                <a:solidFill>
                  <a:srgbClr val="FF0000"/>
                </a:solidFill>
                <a:latin typeface="Times New Roman" panose="02020603050405020304" pitchFamily="18" charset="0"/>
                <a:ea typeface="Times New Roman" panose="02020603050405020304" pitchFamily="18" charset="0"/>
              </a:rPr>
              <a:t>не </a:t>
            </a:r>
            <a:r>
              <a:rPr lang="ru-RU" sz="2400" b="1" dirty="0">
                <a:solidFill>
                  <a:srgbClr val="FF0000"/>
                </a:solidFill>
                <a:latin typeface="Times New Roman" panose="02020603050405020304" pitchFamily="18" charset="0"/>
                <a:ea typeface="Times New Roman" panose="02020603050405020304" pitchFamily="18" charset="0"/>
              </a:rPr>
              <a:t>была доступна </a:t>
            </a:r>
            <a:r>
              <a:rPr lang="ru-RU" sz="1800" b="1" dirty="0">
                <a:latin typeface="Times New Roman" panose="02020603050405020304" pitchFamily="18" charset="0"/>
                <a:ea typeface="Times New Roman" panose="02020603050405020304" pitchFamily="18" charset="0"/>
              </a:rPr>
              <a:t>на дату представления бухгалтерс</a:t>
            </a:r>
            <a:r>
              <a:rPr lang="ru-RU" sz="1800" dirty="0">
                <a:latin typeface="Times New Roman" panose="02020603050405020304" pitchFamily="18" charset="0"/>
                <a:ea typeface="Times New Roman" panose="02020603050405020304" pitchFamily="18" charset="0"/>
              </a:rPr>
              <a:t>кой (финансовой) отчетности </a:t>
            </a:r>
            <a:r>
              <a:rPr lang="ru-RU" sz="1800" dirty="0">
                <a:solidFill>
                  <a:srgbClr val="000000"/>
                </a:solidFill>
                <a:latin typeface="Times New Roman" panose="02020603050405020304" pitchFamily="18" charset="0"/>
                <a:ea typeface="Times New Roman" panose="02020603050405020304" pitchFamily="18" charset="0"/>
              </a:rPr>
              <a:t>за предшествующий год</a:t>
            </a:r>
            <a:endParaRPr lang="ru-RU" sz="1800" dirty="0"/>
          </a:p>
        </p:txBody>
      </p:sp>
      <p:sp>
        <p:nvSpPr>
          <p:cNvPr id="4" name="Прямоугольник 3"/>
          <p:cNvSpPr/>
          <p:nvPr/>
        </p:nvSpPr>
        <p:spPr>
          <a:xfrm>
            <a:off x="827584" y="4077072"/>
            <a:ext cx="734481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2700" marR="12700" indent="457200" algn="ctr">
              <a:lnSpc>
                <a:spcPts val="162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субъект </a:t>
            </a:r>
            <a:r>
              <a:rPr lang="ru-RU" sz="2000" dirty="0">
                <a:solidFill>
                  <a:srgbClr val="000000"/>
                </a:solidFill>
                <a:latin typeface="Times New Roman" panose="02020603050405020304" pitchFamily="18" charset="0"/>
                <a:ea typeface="Times New Roman" panose="02020603050405020304" pitchFamily="18" charset="0"/>
              </a:rPr>
              <a:t>учета применяет измененную учетную политику к </a:t>
            </a:r>
            <a:r>
              <a:rPr lang="ru-RU" sz="2000" b="1" dirty="0">
                <a:solidFill>
                  <a:srgbClr val="000000"/>
                </a:solidFill>
                <a:latin typeface="Times New Roman" panose="02020603050405020304" pitchFamily="18" charset="0"/>
                <a:ea typeface="Times New Roman" panose="02020603050405020304" pitchFamily="18" charset="0"/>
              </a:rPr>
              <a:t>фактам хозяйственной жизни, возникающим после изменения учетной </a:t>
            </a:r>
            <a:r>
              <a:rPr lang="ru-RU" sz="2000" b="1" dirty="0" smtClean="0">
                <a:solidFill>
                  <a:srgbClr val="000000"/>
                </a:solidFill>
                <a:latin typeface="Times New Roman" panose="02020603050405020304" pitchFamily="18" charset="0"/>
                <a:ea typeface="Times New Roman" panose="02020603050405020304" pitchFamily="18" charset="0"/>
              </a:rPr>
              <a:t>политики</a:t>
            </a:r>
          </a:p>
          <a:p>
            <a:pPr marL="12700" marR="12700" indent="457200" algn="ctr">
              <a:lnSpc>
                <a:spcPts val="1620"/>
              </a:lnSpc>
              <a:spcAft>
                <a:spcPts val="0"/>
              </a:spcAft>
            </a:pPr>
            <a:endParaRPr lang="ru-RU" sz="2000" b="1" dirty="0" smtClean="0">
              <a:solidFill>
                <a:srgbClr val="000000"/>
              </a:solidFill>
              <a:latin typeface="Times New Roman" panose="02020603050405020304" pitchFamily="18" charset="0"/>
              <a:ea typeface="Times New Roman" panose="02020603050405020304" pitchFamily="18" charset="0"/>
            </a:endParaRPr>
          </a:p>
          <a:p>
            <a:pPr marL="12700" marR="12700" indent="457200" algn="ctr">
              <a:lnSpc>
                <a:spcPts val="1620"/>
              </a:lnSpc>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a:t>
            </a:r>
            <a:r>
              <a:rPr lang="ru-RU" sz="2800" dirty="0">
                <a:solidFill>
                  <a:srgbClr val="000000"/>
                </a:solidFill>
                <a:latin typeface="Times New Roman" panose="02020603050405020304" pitchFamily="18" charset="0"/>
                <a:ea typeface="Times New Roman" panose="02020603050405020304" pitchFamily="18" charset="0"/>
              </a:rPr>
              <a:t>перспективное применение </a:t>
            </a:r>
            <a:r>
              <a:rPr lang="ru-RU" sz="2800" dirty="0" smtClean="0">
                <a:solidFill>
                  <a:srgbClr val="000000"/>
                </a:solidFill>
                <a:latin typeface="Times New Roman" panose="02020603050405020304" pitchFamily="18" charset="0"/>
                <a:ea typeface="Times New Roman" panose="02020603050405020304" pitchFamily="18" charset="0"/>
              </a:rPr>
              <a:t>измененной учетной политики</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51520" y="1507545"/>
            <a:ext cx="4248472" cy="1938992"/>
          </a:xfrm>
          <a:prstGeom prst="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indent="457200"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rPr>
              <a:t>оценка</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в денежном измерении </a:t>
            </a:r>
            <a:r>
              <a:rPr lang="ru-RU" dirty="0" smtClean="0">
                <a:solidFill>
                  <a:srgbClr val="000000"/>
                </a:solidFill>
                <a:latin typeface="Times New Roman" panose="02020603050405020304" pitchFamily="18" charset="0"/>
                <a:ea typeface="Times New Roman" panose="02020603050405020304" pitchFamily="18" charset="0"/>
              </a:rPr>
              <a:t>последствий </a:t>
            </a:r>
            <a:r>
              <a:rPr lang="ru-RU" dirty="0">
                <a:solidFill>
                  <a:srgbClr val="000000"/>
                </a:solidFill>
                <a:latin typeface="Times New Roman" panose="02020603050405020304" pitchFamily="18" charset="0"/>
                <a:ea typeface="Times New Roman" panose="02020603050405020304" pitchFamily="18" charset="0"/>
              </a:rPr>
              <a:t>такого </a:t>
            </a:r>
            <a:r>
              <a:rPr lang="ru-RU" dirty="0" smtClean="0">
                <a:solidFill>
                  <a:srgbClr val="000000"/>
                </a:solidFill>
                <a:latin typeface="Times New Roman" panose="02020603050405020304" pitchFamily="18" charset="0"/>
                <a:ea typeface="Times New Roman" panose="02020603050405020304" pitchFamily="18" charset="0"/>
              </a:rPr>
              <a:t>изменения </a:t>
            </a:r>
            <a:r>
              <a:rPr lang="ru-RU" b="1" dirty="0" smtClean="0">
                <a:solidFill>
                  <a:srgbClr val="000000"/>
                </a:solidFill>
                <a:latin typeface="Times New Roman" panose="02020603050405020304" pitchFamily="18" charset="0"/>
                <a:ea typeface="Times New Roman" panose="02020603050405020304" pitchFamily="18" charset="0"/>
              </a:rPr>
              <a:t>не </a:t>
            </a:r>
            <a:r>
              <a:rPr lang="ru-RU" b="1" dirty="0">
                <a:solidFill>
                  <a:srgbClr val="000000"/>
                </a:solidFill>
                <a:latin typeface="Times New Roman" panose="02020603050405020304" pitchFamily="18" charset="0"/>
                <a:ea typeface="Times New Roman" panose="02020603050405020304" pitchFamily="18" charset="0"/>
              </a:rPr>
              <a:t>может быть произведена </a:t>
            </a:r>
            <a:r>
              <a:rPr lang="ru-RU" dirty="0">
                <a:solidFill>
                  <a:srgbClr val="000000"/>
                </a:solidFill>
                <a:latin typeface="Times New Roman" panose="02020603050405020304" pitchFamily="18" charset="0"/>
                <a:ea typeface="Times New Roman" panose="02020603050405020304" pitchFamily="18" charset="0"/>
              </a:rPr>
              <a:t>в связи </a:t>
            </a:r>
            <a:r>
              <a:rPr lang="ru-RU" b="1" dirty="0">
                <a:solidFill>
                  <a:schemeClr val="tx1"/>
                </a:solidFill>
                <a:latin typeface="Times New Roman" panose="02020603050405020304" pitchFamily="18" charset="0"/>
                <a:ea typeface="Times New Roman" panose="02020603050405020304" pitchFamily="18" charset="0"/>
              </a:rPr>
              <a:t>с</a:t>
            </a:r>
            <a:r>
              <a:rPr lang="ru-RU" b="1" dirty="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недостаточностью </a:t>
            </a:r>
            <a:r>
              <a:rPr lang="ru-RU" b="1" dirty="0">
                <a:solidFill>
                  <a:schemeClr val="tx1"/>
                </a:solidFill>
                <a:latin typeface="Times New Roman" panose="02020603050405020304" pitchFamily="18" charset="0"/>
                <a:ea typeface="Times New Roman" panose="02020603050405020304" pitchFamily="18" charset="0"/>
              </a:rPr>
              <a:t>(отсутствием) </a:t>
            </a:r>
            <a:r>
              <a:rPr lang="ru-RU" sz="2400" b="1" dirty="0">
                <a:solidFill>
                  <a:srgbClr val="FF0000"/>
                </a:solidFill>
                <a:latin typeface="Times New Roman" panose="02020603050405020304" pitchFamily="18" charset="0"/>
                <a:ea typeface="Times New Roman" panose="02020603050405020304" pitchFamily="18" charset="0"/>
              </a:rPr>
              <a:t>информации</a:t>
            </a:r>
            <a:r>
              <a:rPr lang="ru-RU" b="1" dirty="0">
                <a:solidFill>
                  <a:schemeClr val="tx1"/>
                </a:solidFill>
                <a:latin typeface="Times New Roman" panose="02020603050405020304" pitchFamily="18" charset="0"/>
                <a:ea typeface="Times New Roman" panose="02020603050405020304" pitchFamily="18" charset="0"/>
              </a:rPr>
              <a:t> за соответствующий предшествующий го</a:t>
            </a:r>
            <a:r>
              <a:rPr lang="ru-RU" dirty="0">
                <a:solidFill>
                  <a:schemeClr val="tx1"/>
                </a:solidFill>
                <a:latin typeface="Times New Roman" panose="02020603050405020304" pitchFamily="18" charset="0"/>
                <a:ea typeface="Times New Roman" panose="02020603050405020304" pitchFamily="18" charset="0"/>
              </a:rPr>
              <a:t>д</a:t>
            </a:r>
            <a:endParaRPr lang="ru-RU" dirty="0">
              <a:solidFill>
                <a:schemeClr val="tx1"/>
              </a:solidFill>
            </a:endParaRPr>
          </a:p>
        </p:txBody>
      </p:sp>
      <p:cxnSp>
        <p:nvCxnSpPr>
          <p:cNvPr id="7" name="Прямая со стрелкой 6"/>
          <p:cNvCxnSpPr>
            <a:stCxn id="3" idx="2"/>
            <a:endCxn id="4" idx="0"/>
          </p:cNvCxnSpPr>
          <p:nvPr/>
        </p:nvCxnSpPr>
        <p:spPr>
          <a:xfrm flipH="1">
            <a:off x="4499992" y="3354204"/>
            <a:ext cx="2376264" cy="7228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a:stCxn id="5" idx="2"/>
            <a:endCxn id="4" idx="0"/>
          </p:cNvCxnSpPr>
          <p:nvPr/>
        </p:nvCxnSpPr>
        <p:spPr>
          <a:xfrm>
            <a:off x="2375756" y="3446537"/>
            <a:ext cx="2124236" cy="6305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38</a:t>
            </a:fld>
            <a:endParaRPr lang="ru-RU" spc="-4" dirty="0">
              <a:latin typeface="Arial"/>
              <a:cs typeface="Arial"/>
            </a:endParaRPr>
          </a:p>
        </p:txBody>
      </p:sp>
      <p:sp>
        <p:nvSpPr>
          <p:cNvPr id="11" name="Овал 10"/>
          <p:cNvSpPr/>
          <p:nvPr/>
        </p:nvSpPr>
        <p:spPr>
          <a:xfrm>
            <a:off x="251520" y="1268760"/>
            <a:ext cx="576064" cy="473745"/>
          </a:xfrm>
          <a:prstGeom prst="ellipse">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FF0000"/>
                </a:solidFill>
              </a:rPr>
              <a:t>1</a:t>
            </a:r>
            <a:endParaRPr lang="ru-RU" b="1" dirty="0">
              <a:solidFill>
                <a:srgbClr val="FF0000"/>
              </a:solidFill>
            </a:endParaRPr>
          </a:p>
        </p:txBody>
      </p:sp>
      <p:sp>
        <p:nvSpPr>
          <p:cNvPr id="12" name="Овал 11"/>
          <p:cNvSpPr/>
          <p:nvPr/>
        </p:nvSpPr>
        <p:spPr>
          <a:xfrm>
            <a:off x="4644008" y="1268760"/>
            <a:ext cx="576064" cy="473745"/>
          </a:xfrm>
          <a:prstGeom prst="ellipse">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FF0000"/>
                </a:solidFill>
              </a:rPr>
              <a:t>2</a:t>
            </a:r>
            <a:endParaRPr lang="ru-RU" b="1" dirty="0">
              <a:solidFill>
                <a:srgbClr val="FF0000"/>
              </a:solidFill>
            </a:endParaRPr>
          </a:p>
        </p:txBody>
      </p:sp>
    </p:spTree>
    <p:extLst>
      <p:ext uri="{BB962C8B-B14F-4D97-AF65-F5344CB8AC3E}">
        <p14:creationId xmlns:p14="http://schemas.microsoft.com/office/powerpoint/2010/main" val="3226689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32678" y="476672"/>
            <a:ext cx="8531810" cy="369332"/>
          </a:xfrm>
        </p:spPr>
        <p:txBody>
          <a:bodyPr/>
          <a:lstStyle/>
          <a:p>
            <a:pPr algn="ctr"/>
            <a:r>
              <a:rPr lang="ru-RU" sz="2400" b="1" dirty="0" smtClean="0"/>
              <a:t>Отчет о финансовых результатах деятельности (ф. 0503121)</a:t>
            </a:r>
            <a:endParaRPr lang="ru-RU"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609725"/>
            <a:ext cx="77247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482952" y="2852936"/>
            <a:ext cx="529208" cy="2160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39</a:t>
            </a:fld>
            <a:endParaRPr lang="ru-RU" spc="-4" dirty="0">
              <a:latin typeface="Arial"/>
              <a:cs typeface="Arial"/>
            </a:endParaRPr>
          </a:p>
        </p:txBody>
      </p:sp>
    </p:spTree>
    <p:extLst>
      <p:ext uri="{BB962C8B-B14F-4D97-AF65-F5344CB8AC3E}">
        <p14:creationId xmlns:p14="http://schemas.microsoft.com/office/powerpoint/2010/main" val="1343853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7442" y="116632"/>
            <a:ext cx="7622989"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kern="0" dirty="0">
                <a:solidFill>
                  <a:srgbClr val="000000"/>
                </a:solidFill>
                <a:latin typeface="Times New Roman" panose="02020603050405020304" pitchFamily="18" charset="0"/>
                <a:ea typeface="Times New Roman" panose="02020603050405020304" pitchFamily="18" charset="0"/>
                <a:cs typeface="Times New Roman"/>
              </a:rPr>
              <a:t>СГС «Учетная политика, оценочные значения и ошибки» </a:t>
            </a:r>
            <a:r>
              <a:rPr lang="ru-RU" sz="2800" kern="0" dirty="0" smtClean="0">
                <a:solidFill>
                  <a:srgbClr val="000000"/>
                </a:solidFill>
                <a:latin typeface="Times New Roman" panose="02020603050405020304" pitchFamily="18" charset="0"/>
                <a:ea typeface="Times New Roman" panose="02020603050405020304" pitchFamily="18" charset="0"/>
                <a:cs typeface="Times New Roman"/>
              </a:rPr>
              <a:t>устанавливает</a:t>
            </a:r>
            <a:endParaRPr lang="ru-RU" sz="2800" dirty="0">
              <a:solidFill>
                <a:prstClr val="black"/>
              </a:solidFill>
            </a:endParaRPr>
          </a:p>
        </p:txBody>
      </p:sp>
      <p:sp>
        <p:nvSpPr>
          <p:cNvPr id="7" name="TextBox 6"/>
          <p:cNvSpPr txBox="1"/>
          <p:nvPr/>
        </p:nvSpPr>
        <p:spPr>
          <a:xfrm>
            <a:off x="223700" y="1411257"/>
            <a:ext cx="3234788"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buClr>
                <a:srgbClr val="000000"/>
              </a:buClr>
              <a:buSzPts val="1400"/>
            </a:pPr>
            <a:r>
              <a:rPr lang="ru-RU" sz="2000" b="1" dirty="0">
                <a:solidFill>
                  <a:srgbClr val="000000"/>
                </a:solidFill>
                <a:latin typeface="Times New Roman" panose="02020603050405020304" pitchFamily="18" charset="0"/>
                <a:ea typeface="Times New Roman" panose="02020603050405020304" pitchFamily="18" charset="0"/>
              </a:rPr>
              <a:t>Единые </a:t>
            </a:r>
            <a:r>
              <a:rPr lang="ru-RU" sz="2000" b="1" dirty="0" smtClean="0">
                <a:solidFill>
                  <a:srgbClr val="000000"/>
                </a:solidFill>
                <a:latin typeface="Times New Roman" panose="02020603050405020304" pitchFamily="18" charset="0"/>
                <a:ea typeface="Times New Roman" panose="02020603050405020304" pitchFamily="18" charset="0"/>
              </a:rPr>
              <a:t>требования</a:t>
            </a:r>
            <a:endParaRPr lang="ru-RU" dirty="0">
              <a:solidFill>
                <a:prstClr val="black"/>
              </a:solidFill>
            </a:endParaRPr>
          </a:p>
        </p:txBody>
      </p:sp>
      <p:sp>
        <p:nvSpPr>
          <p:cNvPr id="8" name="TextBox 7"/>
          <p:cNvSpPr txBox="1"/>
          <p:nvPr/>
        </p:nvSpPr>
        <p:spPr>
          <a:xfrm>
            <a:off x="32988" y="3062525"/>
            <a:ext cx="201988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к </a:t>
            </a:r>
            <a:r>
              <a:rPr lang="ru-RU" dirty="0" smtClean="0">
                <a:solidFill>
                  <a:srgbClr val="000000"/>
                </a:solidFill>
                <a:latin typeface="Times New Roman" panose="02020603050405020304" pitchFamily="18" charset="0"/>
                <a:ea typeface="Times New Roman" panose="02020603050405020304" pitchFamily="18" charset="0"/>
              </a:rPr>
              <a:t>формированию</a:t>
            </a:r>
            <a:endParaRPr lang="ru-RU" dirty="0">
              <a:solidFill>
                <a:prstClr val="black"/>
              </a:solidFill>
            </a:endParaRPr>
          </a:p>
        </p:txBody>
      </p:sp>
      <p:sp>
        <p:nvSpPr>
          <p:cNvPr id="10" name="TextBox 9"/>
          <p:cNvSpPr txBox="1"/>
          <p:nvPr/>
        </p:nvSpPr>
        <p:spPr>
          <a:xfrm>
            <a:off x="1025160" y="3611491"/>
            <a:ext cx="16318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утверждению</a:t>
            </a:r>
            <a:endParaRPr lang="ru-RU" dirty="0">
              <a:solidFill>
                <a:prstClr val="black"/>
              </a:solidFill>
            </a:endParaRPr>
          </a:p>
        </p:txBody>
      </p:sp>
      <p:sp>
        <p:nvSpPr>
          <p:cNvPr id="14" name="TextBox 13"/>
          <p:cNvSpPr txBox="1"/>
          <p:nvPr/>
        </p:nvSpPr>
        <p:spPr>
          <a:xfrm>
            <a:off x="2089366" y="4158142"/>
            <a:ext cx="138420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изменению учетной политики</a:t>
            </a:r>
            <a:endParaRPr lang="ru-RU" dirty="0">
              <a:solidFill>
                <a:prstClr val="black"/>
              </a:solidFill>
            </a:endParaRPr>
          </a:p>
        </p:txBody>
      </p:sp>
      <p:cxnSp>
        <p:nvCxnSpPr>
          <p:cNvPr id="16" name="Прямая со стрелкой 15"/>
          <p:cNvCxnSpPr/>
          <p:nvPr/>
        </p:nvCxnSpPr>
        <p:spPr>
          <a:xfrm flipH="1">
            <a:off x="837443" y="1894382"/>
            <a:ext cx="1010722" cy="11263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Прямая со стрелкой 18"/>
          <p:cNvCxnSpPr/>
          <p:nvPr/>
        </p:nvCxnSpPr>
        <p:spPr>
          <a:xfrm>
            <a:off x="1841094" y="1948896"/>
            <a:ext cx="779431" cy="16617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p:nvPr/>
        </p:nvCxnSpPr>
        <p:spPr>
          <a:xfrm>
            <a:off x="1887119" y="1894382"/>
            <a:ext cx="1586448" cy="22162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148064" y="1411257"/>
            <a:ext cx="3312368" cy="132343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b="1" dirty="0" smtClean="0">
                <a:solidFill>
                  <a:srgbClr val="000000"/>
                </a:solidFill>
                <a:latin typeface="Times New Roman" panose="02020603050405020304" pitchFamily="18" charset="0"/>
                <a:ea typeface="Times New Roman" panose="02020603050405020304" pitchFamily="18" charset="0"/>
              </a:rPr>
              <a:t>Единые правила </a:t>
            </a:r>
            <a:r>
              <a:rPr lang="ru-RU" sz="2000" dirty="0">
                <a:solidFill>
                  <a:srgbClr val="000000"/>
                </a:solidFill>
                <a:latin typeface="Times New Roman" panose="02020603050405020304" pitchFamily="18" charset="0"/>
                <a:ea typeface="Times New Roman" panose="02020603050405020304" pitchFamily="18" charset="0"/>
              </a:rPr>
              <a:t>отражения в бухгалтерской (финансовой) </a:t>
            </a:r>
            <a:r>
              <a:rPr lang="ru-RU" sz="2000" dirty="0" smtClean="0">
                <a:solidFill>
                  <a:srgbClr val="000000"/>
                </a:solidFill>
                <a:latin typeface="Times New Roman" panose="02020603050405020304" pitchFamily="18" charset="0"/>
                <a:ea typeface="Times New Roman" panose="02020603050405020304" pitchFamily="18" charset="0"/>
              </a:rPr>
              <a:t>отчетности</a:t>
            </a:r>
          </a:p>
          <a:p>
            <a:endParaRPr lang="ru-RU" sz="2000" dirty="0">
              <a:solidFill>
                <a:prstClr val="black"/>
              </a:solidFill>
            </a:endParaRPr>
          </a:p>
        </p:txBody>
      </p:sp>
      <p:sp>
        <p:nvSpPr>
          <p:cNvPr id="29" name="TextBox 28"/>
          <p:cNvSpPr txBox="1"/>
          <p:nvPr/>
        </p:nvSpPr>
        <p:spPr>
          <a:xfrm>
            <a:off x="4067944" y="3036370"/>
            <a:ext cx="25202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последствий изменения учетной политики</a:t>
            </a:r>
            <a:endParaRPr lang="ru-RU" dirty="0">
              <a:solidFill>
                <a:prstClr val="black"/>
              </a:solidFill>
            </a:endParaRPr>
          </a:p>
        </p:txBody>
      </p:sp>
      <p:sp>
        <p:nvSpPr>
          <p:cNvPr id="31" name="TextBox 30"/>
          <p:cNvSpPr txBox="1"/>
          <p:nvPr/>
        </p:nvSpPr>
        <p:spPr>
          <a:xfrm>
            <a:off x="4401369" y="4291651"/>
            <a:ext cx="3064750" cy="51084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R="12700" indent="469900" algn="just">
              <a:lnSpc>
                <a:spcPts val="1620"/>
              </a:lnSpc>
            </a:pPr>
            <a:r>
              <a:rPr lang="ru-RU" dirty="0">
                <a:solidFill>
                  <a:srgbClr val="000000"/>
                </a:solidFill>
                <a:latin typeface="Times New Roman" panose="02020603050405020304" pitchFamily="18" charset="0"/>
                <a:ea typeface="Times New Roman" panose="02020603050405020304" pitchFamily="18" charset="0"/>
              </a:rPr>
              <a:t>последствий изменения </a:t>
            </a:r>
            <a:endParaRPr lang="ru-RU" dirty="0" smtClean="0">
              <a:solidFill>
                <a:srgbClr val="000000"/>
              </a:solidFill>
              <a:latin typeface="Times New Roman" panose="02020603050405020304" pitchFamily="18" charset="0"/>
              <a:ea typeface="Times New Roman" panose="02020603050405020304" pitchFamily="18" charset="0"/>
            </a:endParaRPr>
          </a:p>
          <a:p>
            <a:pPr marR="12700" indent="469900" algn="just">
              <a:lnSpc>
                <a:spcPts val="1620"/>
              </a:lnSpc>
            </a:pPr>
            <a:r>
              <a:rPr lang="ru-RU" dirty="0" smtClean="0">
                <a:solidFill>
                  <a:srgbClr val="000000"/>
                </a:solidFill>
                <a:latin typeface="Times New Roman" panose="02020603050405020304" pitchFamily="18" charset="0"/>
                <a:ea typeface="Times New Roman" panose="02020603050405020304" pitchFamily="18" charset="0"/>
              </a:rPr>
              <a:t>оценочных </a:t>
            </a:r>
            <a:r>
              <a:rPr lang="ru-RU" dirty="0">
                <a:solidFill>
                  <a:srgbClr val="000000"/>
                </a:solidFill>
                <a:latin typeface="Times New Roman" panose="02020603050405020304" pitchFamily="18" charset="0"/>
                <a:ea typeface="Times New Roman" panose="02020603050405020304" pitchFamily="18" charset="0"/>
              </a:rPr>
              <a:t>значений</a:t>
            </a:r>
            <a:endParaRPr lang="ru-RU" dirty="0">
              <a:solidFill>
                <a:prstClr val="black"/>
              </a:solidFill>
            </a:endParaRPr>
          </a:p>
        </p:txBody>
      </p:sp>
      <p:sp>
        <p:nvSpPr>
          <p:cNvPr id="32" name="TextBox 31"/>
          <p:cNvSpPr txBox="1"/>
          <p:nvPr/>
        </p:nvSpPr>
        <p:spPr>
          <a:xfrm>
            <a:off x="6884495" y="5025212"/>
            <a:ext cx="226555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a:solidFill>
                  <a:srgbClr val="000000"/>
                </a:solidFill>
                <a:latin typeface="Times New Roman" panose="02020603050405020304" pitchFamily="18" charset="0"/>
                <a:ea typeface="Times New Roman" panose="02020603050405020304" pitchFamily="18" charset="0"/>
              </a:rPr>
              <a:t>исправлений ошибок</a:t>
            </a:r>
            <a:endParaRPr lang="ru-RU" dirty="0">
              <a:solidFill>
                <a:prstClr val="black"/>
              </a:solidFill>
            </a:endParaRPr>
          </a:p>
        </p:txBody>
      </p:sp>
      <p:cxnSp>
        <p:nvCxnSpPr>
          <p:cNvPr id="47" name="Прямая со стрелкой 46"/>
          <p:cNvCxnSpPr>
            <a:stCxn id="28" idx="2"/>
          </p:cNvCxnSpPr>
          <p:nvPr/>
        </p:nvCxnSpPr>
        <p:spPr>
          <a:xfrm flipH="1">
            <a:off x="5904148" y="2734696"/>
            <a:ext cx="900100" cy="2844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Прямая со стрелкой 48"/>
          <p:cNvCxnSpPr/>
          <p:nvPr/>
        </p:nvCxnSpPr>
        <p:spPr>
          <a:xfrm>
            <a:off x="6804248" y="2659263"/>
            <a:ext cx="296271" cy="16591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Прямая со стрелкой 50"/>
          <p:cNvCxnSpPr>
            <a:stCxn id="28" idx="2"/>
          </p:cNvCxnSpPr>
          <p:nvPr/>
        </p:nvCxnSpPr>
        <p:spPr>
          <a:xfrm>
            <a:off x="6804248" y="2734696"/>
            <a:ext cx="1638099" cy="22823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Прямая со стрелкой 52"/>
          <p:cNvCxnSpPr>
            <a:stCxn id="5" idx="2"/>
          </p:cNvCxnSpPr>
          <p:nvPr/>
        </p:nvCxnSpPr>
        <p:spPr>
          <a:xfrm flipH="1">
            <a:off x="3156779" y="1070739"/>
            <a:ext cx="1492158" cy="2562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p:nvPr/>
        </p:nvCxnSpPr>
        <p:spPr>
          <a:xfrm>
            <a:off x="4659688" y="1070739"/>
            <a:ext cx="1643146" cy="3405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a:t>
            </a:fld>
            <a:endParaRPr lang="ru-RU" spc="-4" dirty="0">
              <a:latin typeface="Arial"/>
              <a:cs typeface="Arial"/>
            </a:endParaRPr>
          </a:p>
        </p:txBody>
      </p:sp>
    </p:spTree>
    <p:extLst>
      <p:ext uri="{BB962C8B-B14F-4D97-AF65-F5344CB8AC3E}">
        <p14:creationId xmlns:p14="http://schemas.microsoft.com/office/powerpoint/2010/main" val="4249390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Ретроспективное применение изменений УП</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val="968404152"/>
              </p:ext>
            </p:extLst>
          </p:nvPr>
        </p:nvGraphicFramePr>
        <p:xfrm>
          <a:off x="840603" y="1196752"/>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40</a:t>
            </a:fld>
            <a:endParaRPr lang="ru-RU" spc="-4" dirty="0">
              <a:latin typeface="Arial"/>
              <a:cs typeface="Arial"/>
            </a:endParaRPr>
          </a:p>
        </p:txBody>
      </p:sp>
    </p:spTree>
    <p:extLst>
      <p:ext uri="{BB962C8B-B14F-4D97-AF65-F5344CB8AC3E}">
        <p14:creationId xmlns:p14="http://schemas.microsoft.com/office/powerpoint/2010/main" val="3563825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214" cy="738664"/>
          </a:xfrm>
        </p:spPr>
        <p:txBody>
          <a:bodyPr/>
          <a:lstStyle/>
          <a:p>
            <a:pPr algn="ctr"/>
            <a:r>
              <a:rPr lang="ru-RU" sz="2400" dirty="0">
                <a:solidFill>
                  <a:srgbClr val="000000"/>
                </a:solidFill>
                <a:latin typeface="Times New Roman" panose="02020603050405020304" pitchFamily="18" charset="0"/>
                <a:ea typeface="Times New Roman" panose="02020603050405020304" pitchFamily="18" charset="0"/>
              </a:rPr>
              <a:t>Раскрытие в бухгалтерской (финансовой) отчетности информации о положениях учетной политики </a:t>
            </a:r>
            <a:endParaRPr lang="ru-RU" sz="2400" dirty="0"/>
          </a:p>
        </p:txBody>
      </p:sp>
      <p:sp>
        <p:nvSpPr>
          <p:cNvPr id="3" name="Текст 2"/>
          <p:cNvSpPr>
            <a:spLocks noGrp="1"/>
          </p:cNvSpPr>
          <p:nvPr>
            <p:ph type="body" idx="1"/>
          </p:nvPr>
        </p:nvSpPr>
        <p:spPr>
          <a:xfrm>
            <a:off x="216338" y="1172023"/>
            <a:ext cx="8711322" cy="4431983"/>
          </a:xfrm>
        </p:spPr>
        <p:txBody>
          <a:bodyPr/>
          <a:lstStyle/>
          <a:p>
            <a:pPr algn="just"/>
            <a:r>
              <a:rPr lang="ru-RU" sz="3200" dirty="0" smtClean="0">
                <a:solidFill>
                  <a:srgbClr val="000000"/>
                </a:solidFill>
                <a:latin typeface="Times New Roman" panose="02020603050405020304" pitchFamily="18" charset="0"/>
                <a:ea typeface="Times New Roman" panose="02020603050405020304" pitchFamily="18" charset="0"/>
              </a:rPr>
              <a:t>В </a:t>
            </a:r>
            <a:r>
              <a:rPr lang="ru-RU" sz="3200" dirty="0">
                <a:solidFill>
                  <a:srgbClr val="000000"/>
                </a:solidFill>
                <a:latin typeface="Times New Roman" panose="02020603050405020304" pitchFamily="18" charset="0"/>
                <a:ea typeface="Times New Roman" panose="02020603050405020304" pitchFamily="18" charset="0"/>
              </a:rPr>
              <a:t>Сведениях об особенностях ведения бюджетного учета </a:t>
            </a:r>
            <a:r>
              <a:rPr lang="ru-RU" sz="3200" dirty="0" smtClean="0">
                <a:solidFill>
                  <a:srgbClr val="000000"/>
                </a:solidFill>
                <a:latin typeface="Times New Roman" panose="02020603050405020304" pitchFamily="18" charset="0"/>
                <a:ea typeface="Times New Roman" panose="02020603050405020304" pitchFamily="18" charset="0"/>
              </a:rPr>
              <a:t>(Таблица № 4) раздела 5 Пояснительной записки (ф. 0503160)</a:t>
            </a:r>
          </a:p>
          <a:p>
            <a:pPr algn="just"/>
            <a:endParaRPr lang="ru-RU" sz="3200" dirty="0">
              <a:solidFill>
                <a:srgbClr val="000000"/>
              </a:solidFill>
              <a:latin typeface="Times New Roman" panose="02020603050405020304" pitchFamily="18" charset="0"/>
              <a:ea typeface="Times New Roman" panose="02020603050405020304" pitchFamily="18" charset="0"/>
            </a:endParaRPr>
          </a:p>
          <a:p>
            <a:pPr algn="just"/>
            <a:r>
              <a:rPr lang="ru-RU" sz="3200" dirty="0" smtClean="0">
                <a:solidFill>
                  <a:srgbClr val="000000"/>
                </a:solidFill>
                <a:latin typeface="Times New Roman" panose="02020603050405020304" pitchFamily="18" charset="0"/>
                <a:ea typeface="Times New Roman" panose="02020603050405020304" pitchFamily="18" charset="0"/>
              </a:rPr>
              <a:t>В Сведениях </a:t>
            </a:r>
            <a:r>
              <a:rPr lang="ru-RU" sz="3200" dirty="0">
                <a:solidFill>
                  <a:srgbClr val="000000"/>
                </a:solidFill>
                <a:latin typeface="Times New Roman" panose="02020603050405020304" pitchFamily="18" charset="0"/>
                <a:ea typeface="Times New Roman" panose="02020603050405020304" pitchFamily="18" charset="0"/>
              </a:rPr>
              <a:t>об особенностях ведения учреждением бухгалтерского </a:t>
            </a:r>
            <a:r>
              <a:rPr lang="ru-RU" sz="3200" dirty="0" smtClean="0">
                <a:solidFill>
                  <a:srgbClr val="000000"/>
                </a:solidFill>
                <a:latin typeface="Times New Roman" panose="02020603050405020304" pitchFamily="18" charset="0"/>
                <a:ea typeface="Times New Roman" panose="02020603050405020304" pitchFamily="18" charset="0"/>
              </a:rPr>
              <a:t>учета  (Таблица   №4</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rPr>
              <a:t>раздела 5 Пояснительной </a:t>
            </a:r>
            <a:r>
              <a:rPr lang="ru-RU" sz="3200" dirty="0">
                <a:solidFill>
                  <a:srgbClr val="000000"/>
                </a:solidFill>
                <a:latin typeface="Times New Roman" panose="02020603050405020304" pitchFamily="18" charset="0"/>
                <a:ea typeface="Times New Roman" panose="02020603050405020304" pitchFamily="18" charset="0"/>
              </a:rPr>
              <a:t>записки к Балансу учреждения </a:t>
            </a:r>
            <a:r>
              <a:rPr lang="ru-RU" sz="3200" dirty="0" smtClean="0">
                <a:solidFill>
                  <a:srgbClr val="00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ф. 0503760</a:t>
            </a:r>
            <a:r>
              <a:rPr lang="ru-RU" sz="3200" dirty="0" smtClean="0">
                <a:solidFill>
                  <a:srgbClr val="000000"/>
                </a:solidFill>
                <a:latin typeface="Times New Roman" panose="02020603050405020304" pitchFamily="18" charset="0"/>
                <a:ea typeface="Times New Roman" panose="02020603050405020304" pitchFamily="18" charset="0"/>
              </a:rPr>
              <a:t>)</a:t>
            </a:r>
            <a:endParaRPr lang="ru-RU" sz="3200"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41</a:t>
            </a:fld>
            <a:endParaRPr lang="ru-RU" spc="-4" dirty="0">
              <a:latin typeface="Arial"/>
              <a:cs typeface="Arial"/>
            </a:endParaRPr>
          </a:p>
        </p:txBody>
      </p:sp>
    </p:spTree>
    <p:extLst>
      <p:ext uri="{BB962C8B-B14F-4D97-AF65-F5344CB8AC3E}">
        <p14:creationId xmlns:p14="http://schemas.microsoft.com/office/powerpoint/2010/main" val="2357108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44624"/>
            <a:ext cx="7920182" cy="861774"/>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Раскрытие последствий </a:t>
            </a:r>
            <a:r>
              <a:rPr lang="ru-RU" sz="2800" dirty="0">
                <a:solidFill>
                  <a:srgbClr val="000000"/>
                </a:solidFill>
                <a:latin typeface="Times New Roman" panose="02020603050405020304" pitchFamily="18" charset="0"/>
                <a:ea typeface="Times New Roman" panose="02020603050405020304" pitchFamily="18" charset="0"/>
              </a:rPr>
              <a:t>изменения учетной политики</a:t>
            </a:r>
            <a:endParaRPr lang="ru-RU" dirty="0"/>
          </a:p>
        </p:txBody>
      </p:sp>
      <p:sp>
        <p:nvSpPr>
          <p:cNvPr id="3" name="Текст 2"/>
          <p:cNvSpPr>
            <a:spLocks noGrp="1"/>
          </p:cNvSpPr>
          <p:nvPr>
            <p:ph type="body" idx="1"/>
          </p:nvPr>
        </p:nvSpPr>
        <p:spPr>
          <a:xfrm>
            <a:off x="323528" y="2105250"/>
            <a:ext cx="8711322" cy="4493538"/>
          </a:xfrm>
        </p:spPr>
        <p:txBody>
          <a:bodyPr/>
          <a:lstStyle/>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3.</a:t>
            </a:r>
            <a:r>
              <a:rPr lang="ru-RU" sz="2000" dirty="0" smtClean="0">
                <a:solidFill>
                  <a:srgbClr val="FF0000"/>
                </a:solidFill>
                <a:latin typeface="Times New Roman" panose="02020603050405020304" pitchFamily="18" charset="0"/>
                <a:ea typeface="Times New Roman" panose="02020603050405020304" pitchFamily="18" charset="0"/>
              </a:rPr>
              <a:t>Порядок </a:t>
            </a:r>
            <a:r>
              <a:rPr lang="ru-RU" sz="2000" dirty="0">
                <a:solidFill>
                  <a:srgbClr val="FF0000"/>
                </a:solidFill>
                <a:latin typeface="Times New Roman" panose="02020603050405020304" pitchFamily="18" charset="0"/>
                <a:ea typeface="Times New Roman" panose="02020603050405020304" pitchFamily="18" charset="0"/>
              </a:rPr>
              <a:t>отражения последствий изменения учетной политики </a:t>
            </a:r>
            <a:r>
              <a:rPr lang="ru-RU" sz="2000" dirty="0">
                <a:solidFill>
                  <a:srgbClr val="000000"/>
                </a:solidFill>
                <a:latin typeface="Times New Roman" panose="02020603050405020304" pitchFamily="18" charset="0"/>
                <a:ea typeface="Times New Roman" panose="02020603050405020304" pitchFamily="18" charset="0"/>
              </a:rPr>
              <a:t>в бухгалтерской (финансовой) отчетности, включая указание на обстоятельства, в связи с которыми применяется выбранный способ ведения бухгалтерского учета, и дату, с которой он применяется в связи с изменением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p>
          <a:p>
            <a:pPr marL="12700" marR="12700" algn="just">
              <a:spcAft>
                <a:spcPts val="0"/>
              </a:spcAft>
            </a:pPr>
            <a:r>
              <a:rPr lang="ru-RU" sz="3200" dirty="0" smtClean="0">
                <a:solidFill>
                  <a:srgbClr val="FF0000"/>
                </a:solidFill>
                <a:latin typeface="Times New Roman" panose="02020603050405020304" pitchFamily="18" charset="0"/>
                <a:ea typeface="Times New Roman" panose="02020603050405020304" pitchFamily="18" charset="0"/>
              </a:rPr>
              <a:t>!</a:t>
            </a:r>
            <a:r>
              <a:rPr lang="ru-RU" sz="2000" dirty="0" smtClean="0">
                <a:solidFill>
                  <a:srgbClr val="000000"/>
                </a:solidFill>
                <a:latin typeface="Times New Roman" panose="02020603050405020304" pitchFamily="18" charset="0"/>
                <a:ea typeface="Times New Roman" panose="02020603050405020304" pitchFamily="18" charset="0"/>
              </a:rPr>
              <a:t> Аналогичный порядок раскрытия информации применяется для бюджетных</a:t>
            </a:r>
          </a:p>
          <a:p>
            <a:pPr marL="12700" marR="12700"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(автономных) учреждений  </a:t>
            </a:r>
            <a:endParaRPr lang="ru-RU" dirty="0"/>
          </a:p>
        </p:txBody>
      </p:sp>
      <p:sp>
        <p:nvSpPr>
          <p:cNvPr id="5" name="TextBox 4"/>
          <p:cNvSpPr txBox="1"/>
          <p:nvPr/>
        </p:nvSpPr>
        <p:spPr>
          <a:xfrm>
            <a:off x="5364088" y="2924944"/>
            <a:ext cx="184731" cy="369332"/>
          </a:xfrm>
          <a:prstGeom prst="rect">
            <a:avLst/>
          </a:prstGeom>
          <a:noFill/>
        </p:spPr>
        <p:txBody>
          <a:bodyPr wrap="none" rtlCol="0">
            <a:spAutoFit/>
          </a:bodyPr>
          <a:lstStyle/>
          <a:p>
            <a:endParaRPr lang="ru-RU" dirty="0"/>
          </a:p>
        </p:txBody>
      </p:sp>
      <p:sp>
        <p:nvSpPr>
          <p:cNvPr id="7" name="TextBox 6"/>
          <p:cNvSpPr txBox="1"/>
          <p:nvPr/>
        </p:nvSpPr>
        <p:spPr>
          <a:xfrm>
            <a:off x="1187624" y="1628800"/>
            <a:ext cx="396262" cy="369332"/>
          </a:xfrm>
          <a:prstGeom prst="rect">
            <a:avLst/>
          </a:prstGeom>
          <a:noFill/>
        </p:spPr>
        <p:txBody>
          <a:bodyPr wrap="none" rtlCol="0">
            <a:spAutoFit/>
          </a:bodyPr>
          <a:lstStyle/>
          <a:p>
            <a:r>
              <a:rPr lang="ru-RU" dirty="0" smtClean="0"/>
              <a:t>    </a:t>
            </a:r>
            <a:endParaRPr lang="ru-RU" dirty="0"/>
          </a:p>
        </p:txBody>
      </p:sp>
      <p:sp>
        <p:nvSpPr>
          <p:cNvPr id="8" name="TextBox 7"/>
          <p:cNvSpPr txBox="1"/>
          <p:nvPr/>
        </p:nvSpPr>
        <p:spPr>
          <a:xfrm>
            <a:off x="719829" y="3154545"/>
            <a:ext cx="310488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В </a:t>
            </a:r>
            <a:r>
              <a:rPr lang="ru-RU" dirty="0">
                <a:solidFill>
                  <a:srgbClr val="000000"/>
                </a:solidFill>
                <a:latin typeface="Times New Roman" panose="02020603050405020304" pitchFamily="18" charset="0"/>
                <a:ea typeface="Times New Roman" panose="02020603050405020304" pitchFamily="18" charset="0"/>
              </a:rPr>
              <a:t>Сведениях об </a:t>
            </a:r>
            <a:r>
              <a:rPr lang="ru-RU" dirty="0" smtClean="0">
                <a:solidFill>
                  <a:srgbClr val="000000"/>
                </a:solidFill>
                <a:latin typeface="Times New Roman" panose="02020603050405020304" pitchFamily="18" charset="0"/>
                <a:ea typeface="Times New Roman" panose="02020603050405020304" pitchFamily="18" charset="0"/>
              </a:rPr>
              <a:t>особенностях</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ведения бюджетного </a:t>
            </a:r>
            <a:r>
              <a:rPr lang="ru-RU" dirty="0" smtClean="0">
                <a:solidFill>
                  <a:srgbClr val="000000"/>
                </a:solidFill>
                <a:latin typeface="Times New Roman" panose="02020603050405020304" pitchFamily="18" charset="0"/>
                <a:ea typeface="Times New Roman" panose="02020603050405020304" pitchFamily="18" charset="0"/>
              </a:rPr>
              <a:t>учета</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(Таблица № 4), </a:t>
            </a:r>
            <a:endParaRPr lang="ru-RU" dirty="0"/>
          </a:p>
        </p:txBody>
      </p:sp>
      <p:sp>
        <p:nvSpPr>
          <p:cNvPr id="9" name="TextBox 8"/>
          <p:cNvSpPr txBox="1"/>
          <p:nvPr/>
        </p:nvSpPr>
        <p:spPr>
          <a:xfrm>
            <a:off x="881246" y="2107403"/>
            <a:ext cx="280281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srgbClr val="000000"/>
                </a:solidFill>
                <a:latin typeface="Times New Roman" panose="02020603050405020304" pitchFamily="18" charset="0"/>
                <a:ea typeface="Times New Roman" panose="02020603050405020304" pitchFamily="18" charset="0"/>
              </a:rPr>
              <a:t>раздел </a:t>
            </a:r>
            <a:r>
              <a:rPr lang="ru-RU" dirty="0">
                <a:solidFill>
                  <a:srgbClr val="000000"/>
                </a:solidFill>
                <a:latin typeface="Times New Roman" panose="02020603050405020304" pitchFamily="18" charset="0"/>
                <a:ea typeface="Times New Roman" panose="02020603050405020304" pitchFamily="18" charset="0"/>
              </a:rPr>
              <a:t>5 «Прочие </a:t>
            </a:r>
            <a:r>
              <a:rPr lang="ru-RU" dirty="0" smtClean="0">
                <a:solidFill>
                  <a:srgbClr val="000000"/>
                </a:solidFill>
                <a:latin typeface="Times New Roman" panose="02020603050405020304" pitchFamily="18" charset="0"/>
                <a:ea typeface="Times New Roman" panose="02020603050405020304" pitchFamily="18" charset="0"/>
              </a:rPr>
              <a:t>вопросы</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деятельности </a:t>
            </a:r>
            <a:r>
              <a:rPr lang="ru-RU" dirty="0" smtClean="0">
                <a:solidFill>
                  <a:srgbClr val="000000"/>
                </a:solidFill>
                <a:latin typeface="Times New Roman" panose="02020603050405020304" pitchFamily="18" charset="0"/>
                <a:ea typeface="Times New Roman" panose="02020603050405020304" pitchFamily="18" charset="0"/>
              </a:rPr>
              <a:t>субъекта</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бюджетной отчетности» </a:t>
            </a:r>
            <a:endParaRPr lang="ru-RU" dirty="0"/>
          </a:p>
        </p:txBody>
      </p:sp>
      <p:sp>
        <p:nvSpPr>
          <p:cNvPr id="10" name="TextBox 9"/>
          <p:cNvSpPr txBox="1"/>
          <p:nvPr/>
        </p:nvSpPr>
        <p:spPr>
          <a:xfrm flipH="1">
            <a:off x="5548819" y="1103399"/>
            <a:ext cx="294183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t>В </a:t>
            </a:r>
            <a:r>
              <a:rPr lang="ru-RU" dirty="0" smtClean="0">
                <a:solidFill>
                  <a:srgbClr val="000000"/>
                </a:solidFill>
                <a:latin typeface="Times New Roman" panose="02020603050405020304" pitchFamily="18" charset="0"/>
                <a:ea typeface="Times New Roman" panose="02020603050405020304" pitchFamily="18" charset="0"/>
              </a:rPr>
              <a:t>сопроводительном </a:t>
            </a:r>
            <a:r>
              <a:rPr lang="ru-RU" dirty="0">
                <a:solidFill>
                  <a:srgbClr val="000000"/>
                </a:solidFill>
                <a:latin typeface="Times New Roman" panose="02020603050405020304" pitchFamily="18" charset="0"/>
                <a:ea typeface="Times New Roman" panose="02020603050405020304" pitchFamily="18" charset="0"/>
              </a:rPr>
              <a:t>документе, содержащем пояснения к бухгалтерской (финансовой) отчетности при представлении отчетности</a:t>
            </a:r>
            <a:r>
              <a:rPr lang="ru-RU" dirty="0" smtClean="0"/>
              <a:t> </a:t>
            </a:r>
            <a:endParaRPr lang="ru-RU" dirty="0"/>
          </a:p>
        </p:txBody>
      </p:sp>
      <p:sp>
        <p:nvSpPr>
          <p:cNvPr id="13" name="TextBox 12"/>
          <p:cNvSpPr txBox="1"/>
          <p:nvPr/>
        </p:nvSpPr>
        <p:spPr>
          <a:xfrm>
            <a:off x="881246" y="1087747"/>
            <a:ext cx="27820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В текстовой части</a:t>
            </a:r>
          </a:p>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 Пояснительной записки</a:t>
            </a:r>
          </a:p>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 (ф. 0503160</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p>
        </p:txBody>
      </p:sp>
      <p:sp>
        <p:nvSpPr>
          <p:cNvPr id="14" name="TextBox 13"/>
          <p:cNvSpPr txBox="1"/>
          <p:nvPr/>
        </p:nvSpPr>
        <p:spPr>
          <a:xfrm>
            <a:off x="4388899" y="1239739"/>
            <a:ext cx="1159920" cy="369332"/>
          </a:xfrm>
          <a:prstGeom prst="rect">
            <a:avLst/>
          </a:prstGeom>
          <a:noFill/>
        </p:spPr>
        <p:txBody>
          <a:bodyPr wrap="square" rtlCol="0">
            <a:spAutoFit/>
          </a:bodyPr>
          <a:lstStyle/>
          <a:p>
            <a:r>
              <a:rPr lang="ru-RU" dirty="0" smtClean="0"/>
              <a:t>ИЛИ</a:t>
            </a:r>
            <a:endParaRPr lang="ru-RU" dirty="0"/>
          </a:p>
        </p:txBody>
      </p:sp>
      <p:sp>
        <p:nvSpPr>
          <p:cNvPr id="15" name="TextBox 14"/>
          <p:cNvSpPr txBox="1"/>
          <p:nvPr/>
        </p:nvSpPr>
        <p:spPr>
          <a:xfrm>
            <a:off x="4026100" y="2924944"/>
            <a:ext cx="4464550" cy="1200329"/>
          </a:xfrm>
          <a:prstGeom prst="rect">
            <a:avLst/>
          </a:prstGeom>
          <a:noFill/>
        </p:spPr>
        <p:txBody>
          <a:bodyPr wrap="square" rtlCol="0">
            <a:spAutoFit/>
          </a:bodyPr>
          <a:lstStyle/>
          <a:p>
            <a:pPr marL="12700" marR="12700" algn="just">
              <a:spcAft>
                <a:spcPts val="0"/>
              </a:spcAft>
            </a:pPr>
            <a:r>
              <a:rPr lang="ru-RU" dirty="0">
                <a:latin typeface="Times New Roman" panose="02020603050405020304" pitchFamily="18" charset="0"/>
                <a:ea typeface="Times New Roman" panose="02020603050405020304" pitchFamily="18" charset="0"/>
              </a:rPr>
              <a:t>1</a:t>
            </a:r>
            <a:r>
              <a:rPr lang="ru-RU" dirty="0">
                <a:solidFill>
                  <a:srgbClr val="FF0000"/>
                </a:solidFill>
                <a:latin typeface="Times New Roman" panose="02020603050405020304" pitchFamily="18" charset="0"/>
                <a:ea typeface="Times New Roman" panose="02020603050405020304" pitchFamily="18" charset="0"/>
              </a:rPr>
              <a:t>. Обоснование</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изменения                                                                         </a:t>
            </a:r>
            <a:r>
              <a:rPr lang="ru-RU" dirty="0">
                <a:solidFill>
                  <a:srgbClr val="000000"/>
                </a:solidFill>
                <a:latin typeface="Times New Roman" panose="02020603050405020304" pitchFamily="18" charset="0"/>
                <a:ea typeface="Times New Roman" panose="02020603050405020304" pitchFamily="18" charset="0"/>
              </a:rPr>
              <a:t>учетной политики</a:t>
            </a:r>
          </a:p>
          <a:p>
            <a:pPr marL="12700" marR="12700" lvl="0" algn="just"/>
            <a:r>
              <a:rPr lang="ru-RU" dirty="0">
                <a:solidFill>
                  <a:srgbClr val="000000"/>
                </a:solidFill>
                <a:latin typeface="Times New Roman" panose="02020603050405020304" pitchFamily="18" charset="0"/>
                <a:ea typeface="Times New Roman" panose="02020603050405020304" pitchFamily="18" charset="0"/>
              </a:rPr>
              <a:t>2. </a:t>
            </a:r>
            <a:r>
              <a:rPr lang="ru-RU" dirty="0">
                <a:solidFill>
                  <a:srgbClr val="FF0000"/>
                </a:solidFill>
                <a:latin typeface="Times New Roman" panose="02020603050405020304" pitchFamily="18" charset="0"/>
                <a:ea typeface="Times New Roman" panose="02020603050405020304" pitchFamily="18" charset="0"/>
              </a:rPr>
              <a:t>Содержание</a:t>
            </a:r>
            <a:r>
              <a:rPr lang="ru-RU" dirty="0">
                <a:solidFill>
                  <a:srgbClr val="000000"/>
                </a:solidFill>
                <a:latin typeface="Times New Roman" panose="02020603050405020304" pitchFamily="18" charset="0"/>
                <a:ea typeface="Times New Roman" panose="02020603050405020304" pitchFamily="18" charset="0"/>
              </a:rPr>
              <a:t> изменения учетной </a:t>
            </a:r>
            <a:r>
              <a:rPr lang="ru-RU" dirty="0" smtClean="0">
                <a:solidFill>
                  <a:srgbClr val="000000"/>
                </a:solidFill>
                <a:latin typeface="Times New Roman" panose="02020603050405020304" pitchFamily="18" charset="0"/>
                <a:ea typeface="Times New Roman" panose="02020603050405020304" pitchFamily="18" charset="0"/>
              </a:rPr>
              <a:t>политики</a:t>
            </a:r>
            <a:endParaRPr lang="ru-RU" dirty="0"/>
          </a:p>
        </p:txBody>
      </p:sp>
      <p:sp>
        <p:nvSpPr>
          <p:cNvPr id="19" name="Выгнутая вверх стрелка 18"/>
          <p:cNvSpPr/>
          <p:nvPr/>
        </p:nvSpPr>
        <p:spPr>
          <a:xfrm rot="5400000">
            <a:off x="3560574" y="1785353"/>
            <a:ext cx="1185783" cy="9388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rot="525603">
            <a:off x="106418" y="2336829"/>
            <a:ext cx="689280" cy="11762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42</a:t>
            </a:fld>
            <a:endParaRPr lang="ru-RU" spc="-4" dirty="0">
              <a:latin typeface="Arial"/>
              <a:cs typeface="Arial"/>
            </a:endParaRPr>
          </a:p>
        </p:txBody>
      </p:sp>
    </p:spTree>
    <p:extLst>
      <p:ext uri="{BB962C8B-B14F-4D97-AF65-F5344CB8AC3E}">
        <p14:creationId xmlns:p14="http://schemas.microsoft.com/office/powerpoint/2010/main" val="1181589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Ретроспективное применение изменений УП</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val="167222699"/>
              </p:ext>
            </p:extLst>
          </p:nvPr>
        </p:nvGraphicFramePr>
        <p:xfrm>
          <a:off x="840603" y="1196752"/>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05165" y="3695080"/>
            <a:ext cx="595035" cy="1569660"/>
          </a:xfrm>
          <a:prstGeom prst="rect">
            <a:avLst/>
          </a:prstGeom>
          <a:noFill/>
        </p:spPr>
        <p:txBody>
          <a:bodyPr wrap="none" rtlCol="0">
            <a:spAutoFit/>
          </a:bodyPr>
          <a:lstStyle/>
          <a:p>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43</a:t>
            </a:fld>
            <a:endParaRPr lang="ru-RU" spc="-4" dirty="0">
              <a:latin typeface="Arial"/>
              <a:cs typeface="Arial"/>
            </a:endParaRPr>
          </a:p>
        </p:txBody>
      </p:sp>
    </p:spTree>
    <p:extLst>
      <p:ext uri="{BB962C8B-B14F-4D97-AF65-F5344CB8AC3E}">
        <p14:creationId xmlns:p14="http://schemas.microsoft.com/office/powerpoint/2010/main" val="1517410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990163" y="1876653"/>
            <a:ext cx="5056430" cy="24622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a:solidFill>
                  <a:schemeClr val="tx1"/>
                </a:solidFill>
                <a:latin typeface="Times New Roman" panose="02020603050405020304" pitchFamily="18" charset="0"/>
                <a:ea typeface="Times New Roman" panose="02020603050405020304" pitchFamily="18" charset="0"/>
              </a:rPr>
              <a:t>Оценочные </a:t>
            </a:r>
            <a:r>
              <a:rPr lang="ru-RU" sz="6600" b="0" dirty="0" smtClean="0">
                <a:solidFill>
                  <a:schemeClr val="tx1"/>
                </a:solidFill>
                <a:latin typeface="Times New Roman" panose="02020603050405020304" pitchFamily="18" charset="0"/>
                <a:ea typeface="Times New Roman" panose="02020603050405020304" pitchFamily="18" charset="0"/>
              </a:rPr>
              <a:t>значения</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44</a:t>
            </a:fld>
            <a:endParaRPr lang="ru-RU" spc="-4" dirty="0">
              <a:latin typeface="Arial"/>
              <a:cs typeface="Arial"/>
            </a:endParaRPr>
          </a:p>
        </p:txBody>
      </p:sp>
    </p:spTree>
    <p:extLst>
      <p:ext uri="{BB962C8B-B14F-4D97-AF65-F5344CB8AC3E}">
        <p14:creationId xmlns:p14="http://schemas.microsoft.com/office/powerpoint/2010/main" val="1958872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4678204"/>
          </a:xfrm>
        </p:spPr>
        <p:txBody>
          <a:bodyPr/>
          <a:lstStyle/>
          <a:p>
            <a:pPr marL="12700" marR="12700" indent="457200" algn="just">
              <a:spcAft>
                <a:spcPts val="0"/>
              </a:spcAft>
            </a:pPr>
            <a:r>
              <a:rPr lang="ru-RU" sz="3600" dirty="0">
                <a:solidFill>
                  <a:srgbClr val="000000"/>
                </a:solidFill>
                <a:latin typeface="Times New Roman" panose="02020603050405020304" pitchFamily="18" charset="0"/>
                <a:ea typeface="Times New Roman" panose="02020603050405020304" pitchFamily="18" charset="0"/>
              </a:rPr>
              <a:t>Под оценочным значением понимается рассчитанное или приблизительно определенное значение какого-либо показателя, необходимого для ведения бухгалтерского учета и (или) отражаемого в бухгалтерской (финансовой) отчетности, </a:t>
            </a:r>
            <a:r>
              <a:rPr lang="ru-RU" sz="3600" dirty="0">
                <a:solidFill>
                  <a:srgbClr val="FF0000"/>
                </a:solidFill>
                <a:latin typeface="Times New Roman" panose="02020603050405020304" pitchFamily="18" charset="0"/>
                <a:ea typeface="Times New Roman" panose="02020603050405020304" pitchFamily="18" charset="0"/>
              </a:rPr>
              <a:t>при отсутствии точного способа его </a:t>
            </a:r>
            <a:r>
              <a:rPr lang="ru-RU" sz="3600" dirty="0" smtClean="0">
                <a:solidFill>
                  <a:srgbClr val="FF0000"/>
                </a:solidFill>
                <a:latin typeface="Times New Roman" panose="02020603050405020304" pitchFamily="18" charset="0"/>
                <a:ea typeface="Times New Roman" panose="02020603050405020304" pitchFamily="18" charset="0"/>
              </a:rPr>
              <a:t>определения</a:t>
            </a:r>
            <a:endParaRPr lang="ru-RU" sz="3600" dirty="0">
              <a:solidFill>
                <a:srgbClr val="FF0000"/>
              </a:solidFill>
              <a:latin typeface="Times New Roman" panose="02020603050405020304" pitchFamily="18" charset="0"/>
              <a:ea typeface="Times New Roman" panose="02020603050405020304" pitchFamily="18" charset="0"/>
            </a:endParaRPr>
          </a:p>
          <a:p>
            <a:endParaRPr lang="ru-RU" sz="16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45</a:t>
            </a:fld>
            <a:endParaRPr lang="ru-RU" spc="-4" dirty="0">
              <a:latin typeface="Arial"/>
              <a:cs typeface="Arial"/>
            </a:endParaRPr>
          </a:p>
        </p:txBody>
      </p:sp>
    </p:spTree>
    <p:extLst>
      <p:ext uri="{BB962C8B-B14F-4D97-AF65-F5344CB8AC3E}">
        <p14:creationId xmlns:p14="http://schemas.microsoft.com/office/powerpoint/2010/main" val="3098882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Оценочные значения</a:t>
            </a:r>
            <a:endParaRPr lang="ru-RU" dirty="0"/>
          </a:p>
        </p:txBody>
      </p:sp>
      <p:sp>
        <p:nvSpPr>
          <p:cNvPr id="3" name="Текст 2"/>
          <p:cNvSpPr>
            <a:spLocks noGrp="1"/>
          </p:cNvSpPr>
          <p:nvPr>
            <p:ph type="body" idx="1"/>
          </p:nvPr>
        </p:nvSpPr>
        <p:spPr>
          <a:xfrm>
            <a:off x="107504" y="1052736"/>
            <a:ext cx="8711322" cy="4861011"/>
          </a:xfrm>
        </p:spPr>
        <p:txBody>
          <a:bodyPr/>
          <a:lstStyle/>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сроки полезного использования </a:t>
            </a:r>
            <a:r>
              <a:rPr lang="ru-RU" sz="2000" dirty="0">
                <a:solidFill>
                  <a:srgbClr val="000000"/>
                </a:solidFill>
                <a:latin typeface="Times New Roman" panose="02020603050405020304" pitchFamily="18" charset="0"/>
                <a:ea typeface="Times New Roman" panose="02020603050405020304" pitchFamily="18" charset="0"/>
              </a:rPr>
              <a:t>объектов основных средств</a:t>
            </a:r>
            <a:r>
              <a:rPr lang="x-none" sz="2000" dirty="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нематериальных активов</a:t>
            </a:r>
            <a:r>
              <a:rPr lang="x-none" sz="2000" dirty="0">
                <a:solidFill>
                  <a:srgbClr val="000000"/>
                </a:solidFill>
                <a:latin typeface="Times New Roman" panose="02020603050405020304" pitchFamily="18" charset="0"/>
                <a:ea typeface="Times New Roman" panose="02020603050405020304" pitchFamily="18" charset="0"/>
              </a:rPr>
              <a:t>, прав пользования активами (в том числе условно определенные по договорам аренды с неопределенным сроком аренды</a:t>
            </a:r>
            <a:r>
              <a:rPr lang="x-none" sz="2000" dirty="0" smtClean="0">
                <a:solidFill>
                  <a:srgbClr val="000000"/>
                </a:solidFill>
                <a:latin typeface="Times New Roman" panose="02020603050405020304" pitchFamily="18" charset="0"/>
                <a:ea typeface="Times New Roman" panose="02020603050405020304" pitchFamily="18" charset="0"/>
              </a:rPr>
              <a:t>)</a:t>
            </a:r>
            <a:endParaRPr lang="ru-RU" sz="2000" dirty="0" smtClean="0">
              <a:solidFill>
                <a:srgbClr val="000000"/>
              </a:solidFill>
              <a:latin typeface="Times New Roman" panose="02020603050405020304" pitchFamily="18" charset="0"/>
              <a:ea typeface="Times New Roman" panose="02020603050405020304" pitchFamily="18" charset="0"/>
            </a:endParaRPr>
          </a:p>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величины оценочных резервов</a:t>
            </a:r>
            <a:r>
              <a:rPr lang="x-none" sz="2000" b="1" dirty="0">
                <a:solidFill>
                  <a:srgbClr val="FF0000"/>
                </a:solidFill>
                <a:latin typeface="Times New Roman" panose="02020603050405020304" pitchFamily="18" charset="0"/>
                <a:ea typeface="Times New Roman" panose="02020603050405020304" pitchFamily="18" charset="0"/>
              </a:rPr>
              <a:t> </a:t>
            </a:r>
            <a:r>
              <a:rPr lang="x-none" sz="2000" dirty="0">
                <a:solidFill>
                  <a:srgbClr val="000000"/>
                </a:solidFill>
                <a:latin typeface="Times New Roman" panose="02020603050405020304" pitchFamily="18" charset="0"/>
                <a:ea typeface="Times New Roman" panose="02020603050405020304" pitchFamily="18" charset="0"/>
              </a:rPr>
              <a:t>(</a:t>
            </a:r>
            <a:r>
              <a:rPr lang="x-none" sz="2000" dirty="0" smtClean="0">
                <a:solidFill>
                  <a:srgbClr val="000000"/>
                </a:solidFill>
                <a:latin typeface="Times New Roman" panose="02020603050405020304" pitchFamily="18" charset="0"/>
                <a:ea typeface="Times New Roman" panose="02020603050405020304" pitchFamily="18" charset="0"/>
              </a:rPr>
              <a:t>Например: </a:t>
            </a:r>
            <a:r>
              <a:rPr lang="x-none" sz="2000" dirty="0">
                <a:solidFill>
                  <a:srgbClr val="000000"/>
                </a:solidFill>
                <a:latin typeface="Times New Roman" panose="02020603050405020304" pitchFamily="18" charset="0"/>
                <a:ea typeface="Times New Roman" panose="02020603050405020304" pitchFamily="18" charset="0"/>
              </a:rPr>
              <a:t>гарантийных</a:t>
            </a:r>
            <a:r>
              <a:rPr lang="ru-RU" sz="2000" dirty="0">
                <a:solidFill>
                  <a:srgbClr val="000000"/>
                </a:solidFill>
                <a:latin typeface="Times New Roman" panose="02020603050405020304" pitchFamily="18" charset="0"/>
                <a:ea typeface="Times New Roman" panose="02020603050405020304" pitchFamily="18" charset="0"/>
              </a:rPr>
              <a:t> обязательств, резервов </a:t>
            </a:r>
            <a:r>
              <a:rPr lang="ru-RU" sz="2000" dirty="0" smtClean="0">
                <a:solidFill>
                  <a:srgbClr val="000000"/>
                </a:solidFill>
                <a:latin typeface="Times New Roman" panose="02020603050405020304" pitchFamily="18" charset="0"/>
                <a:ea typeface="Times New Roman" panose="02020603050405020304" pitchFamily="18" charset="0"/>
              </a:rPr>
              <a:t>отпускных</a:t>
            </a:r>
            <a:endParaRPr lang="ru-RU" sz="2000" dirty="0" smtClean="0">
              <a:latin typeface="Times New Roman" panose="02020603050405020304" pitchFamily="18" charset="0"/>
              <a:ea typeface="Times New Roman" panose="02020603050405020304" pitchFamily="18" charset="0"/>
            </a:endParaRPr>
          </a:p>
          <a:p>
            <a:pPr marL="298450" marR="12700" indent="-285750" algn="just">
              <a:spcAft>
                <a:spcPts val="0"/>
              </a:spcAft>
              <a:buFont typeface="Arial" panose="020B0604020202020204" pitchFamily="34" charset="0"/>
              <a:buChar char="•"/>
            </a:pPr>
            <a:r>
              <a:rPr lang="ru-RU" sz="2000" dirty="0">
                <a:solidFill>
                  <a:srgbClr val="FF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величины амортизационных </a:t>
            </a:r>
            <a:r>
              <a:rPr lang="ru-RU" sz="2000" b="1" dirty="0" smtClean="0">
                <a:solidFill>
                  <a:srgbClr val="FF0000"/>
                </a:solidFill>
                <a:latin typeface="Times New Roman" panose="02020603050405020304" pitchFamily="18" charset="0"/>
                <a:ea typeface="Times New Roman" panose="02020603050405020304" pitchFamily="18" charset="0"/>
              </a:rPr>
              <a:t>отчислений</a:t>
            </a:r>
          </a:p>
          <a:p>
            <a:pPr marL="298450" marR="12700" indent="-285750" algn="just">
              <a:spcAft>
                <a:spcPts val="0"/>
              </a:spcAft>
              <a:buFont typeface="Arial" panose="020B0604020202020204" pitchFamily="34" charset="0"/>
              <a:buChar char="•"/>
            </a:pPr>
            <a:r>
              <a:rPr lang="ru-RU" sz="2000" b="1" dirty="0" smtClean="0">
                <a:solidFill>
                  <a:srgbClr val="FF0000"/>
                </a:solidFill>
                <a:latin typeface="Times New Roman" panose="02020603050405020304" pitchFamily="18" charset="0"/>
                <a:ea typeface="Times New Roman" panose="02020603050405020304" pitchFamily="18" charset="0"/>
              </a:rPr>
              <a:t>величины </a:t>
            </a:r>
            <a:r>
              <a:rPr lang="ru-RU" sz="2000" b="1" dirty="0">
                <a:solidFill>
                  <a:srgbClr val="FF0000"/>
                </a:solidFill>
                <a:latin typeface="Times New Roman" panose="02020603050405020304" pitchFamily="18" charset="0"/>
                <a:ea typeface="Times New Roman" panose="02020603050405020304" pitchFamily="18" charset="0"/>
              </a:rPr>
              <a:t>стоимости нефинансовых активов </a:t>
            </a:r>
            <a:r>
              <a:rPr lang="ru-RU" sz="2000" dirty="0">
                <a:solidFill>
                  <a:srgbClr val="000000"/>
                </a:solidFill>
                <a:latin typeface="Times New Roman" panose="02020603050405020304" pitchFamily="18" charset="0"/>
                <a:ea typeface="Times New Roman" panose="02020603050405020304" pitchFamily="18" charset="0"/>
              </a:rPr>
              <a:t>в случаях, предусмотренных федеральными и (или) отраслевыми стандартами бухгалтерского учета для организаций государственного </a:t>
            </a:r>
            <a:r>
              <a:rPr lang="ru-RU" sz="2000" dirty="0" smtClean="0">
                <a:solidFill>
                  <a:srgbClr val="000000"/>
                </a:solidFill>
                <a:latin typeface="Times New Roman" panose="02020603050405020304" pitchFamily="18" charset="0"/>
                <a:ea typeface="Times New Roman" panose="02020603050405020304" pitchFamily="18" charset="0"/>
              </a:rPr>
              <a:t>сектора. </a:t>
            </a:r>
            <a:r>
              <a:rPr lang="ru-RU" sz="2000" dirty="0">
                <a:solidFill>
                  <a:srgbClr val="000000"/>
                </a:solidFill>
                <a:latin typeface="Times New Roman" panose="02020603050405020304" pitchFamily="18" charset="0"/>
                <a:ea typeface="Times New Roman" panose="02020603050405020304" pitchFamily="18" charset="0"/>
              </a:rPr>
              <a:t>(</a:t>
            </a:r>
            <a:r>
              <a:rPr lang="ru-RU" sz="2000" b="1" i="1" dirty="0">
                <a:solidFill>
                  <a:srgbClr val="000000"/>
                </a:solidFill>
                <a:latin typeface="Times New Roman" panose="02020603050405020304" pitchFamily="18" charset="0"/>
                <a:ea typeface="Times New Roman" panose="02020603050405020304" pitchFamily="18" charset="0"/>
              </a:rPr>
              <a:t>Например:</a:t>
            </a:r>
            <a:r>
              <a:rPr lang="ru-RU" sz="2000" dirty="0">
                <a:solidFill>
                  <a:srgbClr val="000000"/>
                </a:solidFill>
                <a:latin typeface="Times New Roman" panose="02020603050405020304" pitchFamily="18" charset="0"/>
                <a:ea typeface="Times New Roman" panose="02020603050405020304" pitchFamily="18" charset="0"/>
              </a:rPr>
              <a:t> стоимостные значения справедливых стоимостей нефинансовых активов</a:t>
            </a:r>
            <a:r>
              <a:rPr lang="ru-RU" sz="2000" dirty="0" smtClean="0">
                <a:solidFill>
                  <a:srgbClr val="000000"/>
                </a:solidFill>
                <a:latin typeface="Times New Roman" panose="02020603050405020304" pitchFamily="18" charset="0"/>
                <a:ea typeface="Times New Roman" panose="02020603050405020304" pitchFamily="18" charset="0"/>
              </a:rPr>
              <a:t>)</a:t>
            </a:r>
          </a:p>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иные значения показателей</a:t>
            </a:r>
            <a:r>
              <a:rPr lang="ru-RU" sz="2000" dirty="0">
                <a:solidFill>
                  <a:srgbClr val="000000"/>
                </a:solidFill>
                <a:latin typeface="Times New Roman" panose="02020603050405020304" pitchFamily="18" charset="0"/>
                <a:ea typeface="Times New Roman" panose="02020603050405020304" pitchFamily="18" charset="0"/>
              </a:rPr>
              <a:t>, необходимых для ведения бухгалтерского учета и (или) отражаемых в бухгалтерской (финансовой) отчетности, рассчитываемые или приблизительно (оценочно) определяемые </a:t>
            </a:r>
            <a:r>
              <a:rPr lang="ru-RU" sz="2000" b="1" dirty="0">
                <a:solidFill>
                  <a:srgbClr val="000000"/>
                </a:solidFill>
                <a:latin typeface="Times New Roman" panose="02020603050405020304" pitchFamily="18" charset="0"/>
                <a:ea typeface="Times New Roman" panose="02020603050405020304" pitchFamily="18" charset="0"/>
              </a:rPr>
              <a:t>на основе экспертных заключений (профессиональных суждений) при отсутствии точного способа их определения</a:t>
            </a:r>
            <a:r>
              <a:rPr lang="ru-RU" sz="2000" b="1" dirty="0">
                <a:latin typeface="Times New Roman" panose="02020603050405020304" pitchFamily="18" charset="0"/>
                <a:ea typeface="Times New Roman" panose="02020603050405020304" pitchFamily="18" charset="0"/>
              </a:rPr>
              <a:t> (</a:t>
            </a:r>
            <a:r>
              <a:rPr lang="ru-RU" sz="2000" b="1" dirty="0">
                <a:solidFill>
                  <a:srgbClr val="000000"/>
                </a:solidFill>
                <a:latin typeface="Times New Roman" panose="02020603050405020304" pitchFamily="18" charset="0"/>
                <a:ea typeface="Times New Roman" panose="02020603050405020304" pitchFamily="18" charset="0"/>
              </a:rPr>
              <a:t>расчетная оценка</a:t>
            </a:r>
            <a:r>
              <a:rPr lang="ru-RU" sz="2000" b="1" dirty="0" smtClean="0">
                <a:solidFill>
                  <a:srgbClr val="000000"/>
                </a:solidFill>
                <a:latin typeface="Times New Roman" panose="02020603050405020304" pitchFamily="18" charset="0"/>
                <a:ea typeface="Times New Roman" panose="02020603050405020304" pitchFamily="18" charset="0"/>
              </a:rPr>
              <a:t>)</a:t>
            </a:r>
            <a:endParaRPr lang="ru-RU" sz="2000" b="1" dirty="0">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46</a:t>
            </a:fld>
            <a:endParaRPr lang="ru-RU" spc="-4" dirty="0">
              <a:latin typeface="Arial"/>
              <a:cs typeface="Arial"/>
            </a:endParaRPr>
          </a:p>
        </p:txBody>
      </p:sp>
    </p:spTree>
    <p:extLst>
      <p:ext uri="{BB962C8B-B14F-4D97-AF65-F5344CB8AC3E}">
        <p14:creationId xmlns:p14="http://schemas.microsoft.com/office/powerpoint/2010/main" val="21916326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04664"/>
            <a:ext cx="8711322" cy="5539978"/>
          </a:xfrm>
        </p:spPr>
        <p:txBody>
          <a:bodyPr/>
          <a:lstStyle/>
          <a:p>
            <a:pPr marL="12700" marR="12700" lvl="0" indent="444500" algn="just" defTabSz="914400" eaLnBrk="1" fontAlgn="auto" latinLnBrk="0" hangingPunct="1">
              <a:lnSpc>
                <a:spcPct val="150000"/>
              </a:lnSpc>
              <a:spcBef>
                <a:spcPts val="0"/>
              </a:spcBef>
              <a:spcAft>
                <a:spcPts val="0"/>
              </a:spcAft>
              <a:buClrTx/>
              <a:buSzTx/>
              <a:buFontTx/>
              <a:buNone/>
              <a:tabLst/>
              <a:defRPr/>
            </a:pPr>
            <a:r>
              <a:rPr lang="ru-RU" sz="2000" b="1" i="1" dirty="0">
                <a:solidFill>
                  <a:srgbClr val="000000"/>
                </a:solidFill>
                <a:latin typeface="Times New Roman" panose="02020603050405020304" pitchFamily="18" charset="0"/>
                <a:ea typeface="Times New Roman" panose="02020603050405020304" pitchFamily="18" charset="0"/>
              </a:rPr>
              <a:t>Например</a:t>
            </a:r>
            <a:r>
              <a:rPr lang="ru-RU" sz="2000" dirty="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оценка ожидаемых доходов от  предоставления имущества в аренду (доходов будущих периодов), прогнозные показатели доходов бюджета, оценка безнадежных долгов по налоговым (неналоговым) доходам).</a:t>
            </a:r>
            <a:endParaRPr lang="ru-RU" sz="2400" dirty="0">
              <a:solidFill>
                <a:prstClr val="black"/>
              </a:solidFill>
              <a:latin typeface="Times New Roman" panose="02020603050405020304" pitchFamily="18" charset="0"/>
              <a:ea typeface="Times New Roman" panose="02020603050405020304" pitchFamily="18" charset="0"/>
            </a:endParaRPr>
          </a:p>
          <a:p>
            <a:pPr lvl="0" indent="457200" algn="just">
              <a:lnSpc>
                <a:spcPct val="150000"/>
              </a:lnSpc>
            </a:pPr>
            <a:r>
              <a:rPr lang="ru-RU" sz="2400" dirty="0">
                <a:solidFill>
                  <a:srgbClr val="000000"/>
                </a:solidFill>
                <a:latin typeface="Times New Roman" panose="02020603050405020304" pitchFamily="18" charset="0"/>
                <a:ea typeface="Times New Roman" panose="02020603050405020304" pitchFamily="18" charset="0"/>
              </a:rPr>
              <a:t>При этом  в бухгалтерском учете и (или) бухгалтерской (финансовой) отчетности следует </a:t>
            </a:r>
            <a:r>
              <a:rPr lang="ru-RU" sz="2400" b="1" dirty="0">
                <a:solidFill>
                  <a:srgbClr val="FF0000"/>
                </a:solidFill>
                <a:latin typeface="Times New Roman" panose="02020603050405020304" pitchFamily="18" charset="0"/>
                <a:ea typeface="Times New Roman" panose="02020603050405020304" pitchFamily="18" charset="0"/>
              </a:rPr>
              <a:t>применять обоснованные оценочные значения (оценки) (подтвержденные расчетом, прогнозом, оценочным экспертным суждением (в частности, </a:t>
            </a:r>
            <a:r>
              <a:rPr lang="ru-RU" sz="2400" b="1" dirty="0" smtClean="0">
                <a:solidFill>
                  <a:srgbClr val="FF0000"/>
                </a:solidFill>
                <a:latin typeface="Times New Roman" panose="02020603050405020304" pitchFamily="18" charset="0"/>
                <a:ea typeface="Times New Roman" panose="02020603050405020304" pitchFamily="18" charset="0"/>
              </a:rPr>
              <a:t>решение </a:t>
            </a:r>
            <a:r>
              <a:rPr lang="ru-RU" sz="2400" b="1" dirty="0">
                <a:solidFill>
                  <a:srgbClr val="FF0000"/>
                </a:solidFill>
                <a:latin typeface="Times New Roman" panose="02020603050405020304" pitchFamily="18" charset="0"/>
                <a:ea typeface="Times New Roman" panose="02020603050405020304" pitchFamily="18" charset="0"/>
              </a:rPr>
              <a:t>комиссии по поступлению и выбытию нефинансовых </a:t>
            </a:r>
            <a:r>
              <a:rPr lang="ru-RU" sz="2400" b="1" dirty="0" smtClean="0">
                <a:solidFill>
                  <a:srgbClr val="FF0000"/>
                </a:solidFill>
                <a:latin typeface="Times New Roman" panose="02020603050405020304" pitchFamily="18" charset="0"/>
                <a:ea typeface="Times New Roman" panose="02020603050405020304" pitchFamily="18" charset="0"/>
              </a:rPr>
              <a:t>активов, заключение оценщика </a:t>
            </a:r>
            <a:r>
              <a:rPr lang="ru-RU" sz="2400" b="1" dirty="0">
                <a:solidFill>
                  <a:srgbClr val="FF0000"/>
                </a:solidFill>
                <a:latin typeface="Times New Roman" panose="02020603050405020304" pitchFamily="18" charset="0"/>
                <a:ea typeface="Times New Roman" panose="02020603050405020304" pitchFamily="18" charset="0"/>
              </a:rPr>
              <a:t>) </a:t>
            </a:r>
            <a:endParaRPr lang="ru-RU" sz="2400" b="1" dirty="0">
              <a:solidFill>
                <a:srgbClr val="FF0000"/>
              </a:solidFill>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47</a:t>
            </a:fld>
            <a:endParaRPr lang="ru-RU" spc="-4" dirty="0">
              <a:latin typeface="Arial"/>
              <a:cs typeface="Arial"/>
            </a:endParaRPr>
          </a:p>
        </p:txBody>
      </p:sp>
    </p:spTree>
    <p:extLst>
      <p:ext uri="{BB962C8B-B14F-4D97-AF65-F5344CB8AC3E}">
        <p14:creationId xmlns:p14="http://schemas.microsoft.com/office/powerpoint/2010/main" val="2550368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3693319"/>
          </a:xfrm>
        </p:spPr>
        <p:txBody>
          <a:bodyPr/>
          <a:lstStyle/>
          <a:p>
            <a:pPr algn="just"/>
            <a:r>
              <a:rPr lang="ru-RU" sz="2400" b="1" dirty="0">
                <a:solidFill>
                  <a:srgbClr val="000000"/>
                </a:solidFill>
                <a:latin typeface="Times New Roman" panose="02020603050405020304" pitchFamily="18" charset="0"/>
                <a:ea typeface="Times New Roman" panose="02020603050405020304" pitchFamily="18" charset="0"/>
              </a:rPr>
              <a:t>Пересмотр (</a:t>
            </a:r>
            <a:r>
              <a:rPr lang="ru-RU" sz="2400" b="1" dirty="0" smtClean="0">
                <a:solidFill>
                  <a:srgbClr val="000000"/>
                </a:solidFill>
                <a:latin typeface="Times New Roman" panose="02020603050405020304" pitchFamily="18" charset="0"/>
                <a:ea typeface="Times New Roman" panose="02020603050405020304" pitchFamily="18" charset="0"/>
              </a:rPr>
              <a:t>корректировка</a:t>
            </a:r>
            <a:r>
              <a:rPr lang="ru-RU" sz="2400" b="1" dirty="0">
                <a:solidFill>
                  <a:srgbClr val="000000"/>
                </a:solidFill>
                <a:latin typeface="Times New Roman" panose="02020603050405020304" pitchFamily="18" charset="0"/>
                <a:ea typeface="Times New Roman" panose="02020603050405020304" pitchFamily="18" charset="0"/>
              </a:rPr>
              <a:t>) оценочных значений</a:t>
            </a:r>
            <a:r>
              <a:rPr lang="ru-RU" sz="2400" dirty="0">
                <a:solidFill>
                  <a:srgbClr val="000000"/>
                </a:solidFill>
                <a:latin typeface="Times New Roman" panose="02020603050405020304" pitchFamily="18" charset="0"/>
                <a:ea typeface="Times New Roman" panose="02020603050405020304" pitchFamily="18" charset="0"/>
              </a:rPr>
              <a:t>, отраженных в бухгалтерском учете, бухгалтерской (финансовой) отчетности </a:t>
            </a:r>
            <a:r>
              <a:rPr lang="ru-RU" sz="2400" dirty="0" smtClean="0">
                <a:solidFill>
                  <a:srgbClr val="000000"/>
                </a:solidFill>
                <a:latin typeface="Times New Roman" panose="02020603050405020304" pitchFamily="18" charset="0"/>
                <a:ea typeface="Times New Roman" panose="02020603050405020304" pitchFamily="18" charset="0"/>
              </a:rPr>
              <a:t>в </a:t>
            </a:r>
            <a:r>
              <a:rPr lang="ru-RU" sz="2400" dirty="0">
                <a:solidFill>
                  <a:srgbClr val="000000"/>
                </a:solidFill>
                <a:latin typeface="Times New Roman" panose="02020603050405020304" pitchFamily="18" charset="0"/>
                <a:ea typeface="Times New Roman" panose="02020603050405020304" pitchFamily="18" charset="0"/>
              </a:rPr>
              <a:t>результате появления новой информации, накопления опыта, вследствие изменения допущений, обстоятельств, или последующих событий, в том числе изменение информации, на основе которых были определены суммовые величины оценочных </a:t>
            </a:r>
            <a:r>
              <a:rPr lang="ru-RU" sz="2400" dirty="0" smtClean="0">
                <a:solidFill>
                  <a:srgbClr val="000000"/>
                </a:solidFill>
                <a:latin typeface="Times New Roman" panose="02020603050405020304" pitchFamily="18" charset="0"/>
                <a:ea typeface="Times New Roman" panose="02020603050405020304" pitchFamily="18" charset="0"/>
              </a:rPr>
              <a:t>значений</a:t>
            </a:r>
          </a:p>
          <a:p>
            <a:pPr algn="just"/>
            <a:endParaRPr lang="ru-RU" sz="2400" dirty="0" smtClean="0">
              <a:solidFill>
                <a:srgbClr val="000000"/>
              </a:solidFill>
              <a:latin typeface="Times New Roman" panose="02020603050405020304" pitchFamily="18" charset="0"/>
              <a:ea typeface="Times New Roman" panose="02020603050405020304" pitchFamily="18" charset="0"/>
            </a:endParaRPr>
          </a:p>
          <a:p>
            <a:pPr algn="just"/>
            <a:r>
              <a:rPr lang="ru-RU" sz="2400" dirty="0" smtClean="0">
                <a:solidFill>
                  <a:srgbClr val="000000"/>
                </a:solidFill>
                <a:latin typeface="Times New Roman" panose="02020603050405020304" pitchFamily="18" charset="0"/>
                <a:ea typeface="Times New Roman" panose="02020603050405020304" pitchFamily="18" charset="0"/>
              </a:rPr>
              <a:t>Информация </a:t>
            </a:r>
            <a:r>
              <a:rPr lang="ru-RU" sz="2400" dirty="0">
                <a:solidFill>
                  <a:srgbClr val="000000"/>
                </a:solidFill>
                <a:latin typeface="Times New Roman" panose="02020603050405020304" pitchFamily="18" charset="0"/>
                <a:ea typeface="Times New Roman" panose="02020603050405020304" pitchFamily="18" charset="0"/>
              </a:rPr>
              <a:t>о таких корректировках </a:t>
            </a:r>
            <a:r>
              <a:rPr lang="ru-RU" sz="2400" b="1" i="1" dirty="0">
                <a:solidFill>
                  <a:srgbClr val="000000"/>
                </a:solidFill>
                <a:latin typeface="Times New Roman" panose="02020603050405020304" pitchFamily="18" charset="0"/>
                <a:ea typeface="Times New Roman" panose="02020603050405020304" pitchFamily="18" charset="0"/>
              </a:rPr>
              <a:t>не подлежит раскрытию в бухгалтерской (финансовой) отчетности</a:t>
            </a:r>
            <a:endParaRPr lang="ru-RU" sz="2400" b="1" i="1" dirty="0"/>
          </a:p>
        </p:txBody>
      </p:sp>
      <p:sp>
        <p:nvSpPr>
          <p:cNvPr id="2" name="Прямоугольник 1"/>
          <p:cNvSpPr/>
          <p:nvPr/>
        </p:nvSpPr>
        <p:spPr>
          <a:xfrm>
            <a:off x="539551" y="0"/>
            <a:ext cx="8064896" cy="954107"/>
          </a:xfrm>
          <a:prstGeom prst="rect">
            <a:avLst/>
          </a:prstGeom>
        </p:spPr>
        <p:txBody>
          <a:bodyPr wrap="square">
            <a:spAutoFit/>
          </a:bodyPr>
          <a:lstStyle/>
          <a:p>
            <a:r>
              <a:rPr lang="ru-RU" sz="2800" b="1" i="1" dirty="0" smtClean="0">
                <a:solidFill>
                  <a:schemeClr val="tx2">
                    <a:lumMod val="75000"/>
                  </a:schemeClr>
                </a:solidFill>
                <a:latin typeface="Times New Roman" panose="02020603050405020304" pitchFamily="18" charset="0"/>
                <a:ea typeface="Times New Roman" panose="02020603050405020304" pitchFamily="18" charset="0"/>
              </a:rPr>
              <a:t>Не является изменением учетной политики</a:t>
            </a:r>
            <a:r>
              <a:rPr lang="ru-RU" sz="2800" dirty="0" smtClean="0">
                <a:solidFill>
                  <a:schemeClr val="tx2">
                    <a:lumMod val="75000"/>
                  </a:schemeClr>
                </a:solidFill>
                <a:latin typeface="Times New Roman" panose="02020603050405020304" pitchFamily="18" charset="0"/>
                <a:ea typeface="Times New Roman" panose="02020603050405020304" pitchFamily="18" charset="0"/>
              </a:rPr>
              <a:t> </a:t>
            </a:r>
            <a:r>
              <a:rPr lang="ru-RU" sz="2800" b="1" i="1" dirty="0" smtClean="0">
                <a:solidFill>
                  <a:schemeClr val="tx2">
                    <a:lumMod val="75000"/>
                  </a:schemeClr>
                </a:solidFill>
                <a:latin typeface="Times New Roman" panose="02020603050405020304" pitchFamily="18" charset="0"/>
                <a:ea typeface="Times New Roman" panose="02020603050405020304" pitchFamily="18" charset="0"/>
              </a:rPr>
              <a:t>и исправлением </a:t>
            </a:r>
            <a:r>
              <a:rPr lang="ru-RU" sz="2800" b="1" i="1" dirty="0">
                <a:solidFill>
                  <a:schemeClr val="tx2">
                    <a:lumMod val="75000"/>
                  </a:schemeClr>
                </a:solidFill>
                <a:latin typeface="Times New Roman" panose="02020603050405020304" pitchFamily="18" charset="0"/>
                <a:ea typeface="Times New Roman" panose="02020603050405020304" pitchFamily="18" charset="0"/>
              </a:rPr>
              <a:t>ошибки </a:t>
            </a:r>
            <a:endParaRPr lang="ru-RU" sz="2800" dirty="0">
              <a:solidFill>
                <a:schemeClr val="tx2">
                  <a:lumMod val="75000"/>
                </a:schemeClr>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48</a:t>
            </a:fld>
            <a:endParaRPr lang="ru-RU" spc="-4" dirty="0">
              <a:latin typeface="Arial"/>
              <a:cs typeface="Arial"/>
            </a:endParaRPr>
          </a:p>
        </p:txBody>
      </p:sp>
    </p:spTree>
    <p:extLst>
      <p:ext uri="{BB962C8B-B14F-4D97-AF65-F5344CB8AC3E}">
        <p14:creationId xmlns:p14="http://schemas.microsoft.com/office/powerpoint/2010/main" val="3205970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124744"/>
            <a:ext cx="8711322" cy="4676345"/>
          </a:xfrm>
        </p:spPr>
        <p:txBody>
          <a:bodyPr/>
          <a:lstStyle/>
          <a:p>
            <a:pPr algn="just"/>
            <a:r>
              <a:rPr lang="ru-RU" sz="2400" dirty="0"/>
              <a:t>Изменение оценочного значения отражается в бухгалтерской (финансовой) отчетности </a:t>
            </a:r>
            <a:r>
              <a:rPr lang="ru-RU" sz="2400" b="1" dirty="0" smtClean="0">
                <a:solidFill>
                  <a:srgbClr val="FF0000"/>
                </a:solidFill>
              </a:rPr>
              <a:t>перспективно</a:t>
            </a:r>
          </a:p>
          <a:p>
            <a:pPr algn="just"/>
            <a:endParaRPr lang="ru-RU" sz="2400" b="1" dirty="0" smtClean="0"/>
          </a:p>
          <a:p>
            <a:pPr algn="just"/>
            <a:r>
              <a:rPr lang="ru-RU" sz="2400" dirty="0" smtClean="0"/>
              <a:t>Перспективное </a:t>
            </a:r>
            <a:r>
              <a:rPr lang="ru-RU" sz="2400" dirty="0"/>
              <a:t>признание результатов изменения оценочного значения и отражение их в бухгалтерской (финансовой) отчетности осуществляется:</a:t>
            </a:r>
          </a:p>
          <a:p>
            <a:pPr algn="just"/>
            <a:r>
              <a:rPr lang="ru-RU" sz="2400" dirty="0"/>
              <a:t>в том отчетном периоде, </a:t>
            </a:r>
            <a:r>
              <a:rPr lang="ru-RU" sz="2400" b="1" i="1" dirty="0"/>
              <a:t>в котором произошло изменение, если такое изменение влияет на показатели бухгалтерской (финансовой) отчетности только данного отчетного </a:t>
            </a:r>
            <a:r>
              <a:rPr lang="ru-RU" sz="2400" b="1" i="1" dirty="0" smtClean="0"/>
              <a:t>периода</a:t>
            </a:r>
            <a:endParaRPr lang="ru-RU" sz="2400" dirty="0"/>
          </a:p>
          <a:p>
            <a:pPr algn="just"/>
            <a:r>
              <a:rPr lang="ru-RU" sz="2400" dirty="0"/>
              <a:t>в периоде, в котором произошло изменение и </a:t>
            </a:r>
            <a:r>
              <a:rPr lang="ru-RU" sz="2400" b="1" i="1" dirty="0"/>
              <a:t>в будущих отчетных периодах, на которые указанное изменение оказывает влияние</a:t>
            </a:r>
          </a:p>
          <a:p>
            <a:endParaRPr lang="ru-RU"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49</a:t>
            </a:fld>
            <a:endParaRPr lang="ru-RU" spc="-4" dirty="0">
              <a:latin typeface="Arial"/>
              <a:cs typeface="Arial"/>
            </a:endParaRPr>
          </a:p>
        </p:txBody>
      </p:sp>
    </p:spTree>
    <p:extLst>
      <p:ext uri="{BB962C8B-B14F-4D97-AF65-F5344CB8AC3E}">
        <p14:creationId xmlns:p14="http://schemas.microsoft.com/office/powerpoint/2010/main" val="422636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1990163" y="1876653"/>
            <a:ext cx="5056430" cy="24622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Учетная политика</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a:t>
            </a:fld>
            <a:endParaRPr lang="ru-RU" spc="-4" dirty="0">
              <a:latin typeface="Arial"/>
              <a:cs typeface="Arial"/>
            </a:endParaRPr>
          </a:p>
        </p:txBody>
      </p:sp>
    </p:spTree>
    <p:extLst>
      <p:ext uri="{BB962C8B-B14F-4D97-AF65-F5344CB8AC3E}">
        <p14:creationId xmlns:p14="http://schemas.microsoft.com/office/powerpoint/2010/main" val="2120579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1124744"/>
            <a:ext cx="8711322" cy="5170646"/>
          </a:xfrm>
        </p:spPr>
        <p:txBody>
          <a:bodyPr/>
          <a:lstStyle/>
          <a:p>
            <a:pPr algn="just"/>
            <a:r>
              <a:rPr lang="ru-RU" sz="2800" b="1" i="1" dirty="0" smtClean="0"/>
              <a:t>Например,</a:t>
            </a:r>
            <a:r>
              <a:rPr lang="ru-RU" sz="2800" dirty="0" smtClean="0"/>
              <a:t> резерв по реорганизации (в части оплаты выходного пособия) может быть уточнен (пересчитаны суммовые значения ожидаемых выплат) в связи с появившимися новыми обстоятельствами - сокращением сотрудников, изъявивших желание продолжить работу на новых условиях оплаты труда</a:t>
            </a:r>
          </a:p>
          <a:p>
            <a:pPr algn="just"/>
            <a:endParaRPr lang="ru-RU" sz="2800" dirty="0" smtClean="0"/>
          </a:p>
          <a:p>
            <a:pPr algn="just"/>
            <a:r>
              <a:rPr lang="ru-RU" sz="2800" dirty="0" smtClean="0"/>
              <a:t>Оценочные значения и их изменения отражаются в бухгалтерском учете согласно нормативным правовым актам, регулирующим ведение бухгалтерского учета и составление бухгалтерской (финансовой) отчетности</a:t>
            </a:r>
          </a:p>
          <a:p>
            <a:pPr algn="just"/>
            <a:endParaRPr lang="ru-RU" sz="28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50</a:t>
            </a:fld>
            <a:endParaRPr lang="ru-RU" spc="-4" dirty="0">
              <a:latin typeface="Arial"/>
              <a:cs typeface="Arial"/>
            </a:endParaRPr>
          </a:p>
        </p:txBody>
      </p:sp>
    </p:spTree>
    <p:extLst>
      <p:ext uri="{BB962C8B-B14F-4D97-AF65-F5344CB8AC3E}">
        <p14:creationId xmlns:p14="http://schemas.microsoft.com/office/powerpoint/2010/main" val="142011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775272"/>
            <a:ext cx="8567306" cy="5755422"/>
          </a:xfrm>
        </p:spPr>
        <p:txBody>
          <a:bodyPr/>
          <a:lstStyle/>
          <a:p>
            <a:endParaRPr lang="ru-RU" sz="1800" dirty="0" smtClean="0">
              <a:solidFill>
                <a:srgbClr val="000000"/>
              </a:solidFill>
              <a:latin typeface="Times New Roman" panose="02020603050405020304" pitchFamily="18" charset="0"/>
              <a:ea typeface="Times New Roman" panose="02020603050405020304" pitchFamily="18" charset="0"/>
            </a:endParaRPr>
          </a:p>
          <a:p>
            <a:pPr algn="just"/>
            <a:r>
              <a:rPr lang="ru-RU" sz="2800" dirty="0" smtClean="0">
                <a:solidFill>
                  <a:srgbClr val="000000"/>
                </a:solidFill>
                <a:latin typeface="Times New Roman" panose="02020603050405020304" pitchFamily="18" charset="0"/>
                <a:ea typeface="Times New Roman" panose="02020603050405020304" pitchFamily="18" charset="0"/>
              </a:rPr>
              <a:t>Изменение </a:t>
            </a:r>
            <a:r>
              <a:rPr lang="ru-RU" sz="2800" b="1" dirty="0">
                <a:solidFill>
                  <a:srgbClr val="000000"/>
                </a:solidFill>
                <a:latin typeface="Times New Roman" panose="02020603050405020304" pitchFamily="18" charset="0"/>
                <a:ea typeface="Times New Roman" panose="02020603050405020304" pitchFamily="18" charset="0"/>
              </a:rPr>
              <a:t>метода определения (расчета) оценочного значения </a:t>
            </a:r>
            <a:r>
              <a:rPr lang="ru-RU" sz="2800" dirty="0">
                <a:solidFill>
                  <a:srgbClr val="000000"/>
                </a:solidFill>
                <a:latin typeface="Times New Roman" panose="02020603050405020304" pitchFamily="18" charset="0"/>
                <a:ea typeface="Times New Roman" panose="02020603050405020304" pitchFamily="18" charset="0"/>
              </a:rPr>
              <a:t>является изменением учетной политики и подлежит раскрытию в бухгалтерской (финансовой) отчетности субъекта учета </a:t>
            </a:r>
            <a:r>
              <a:rPr lang="ru-RU" sz="2800" b="1" dirty="0">
                <a:solidFill>
                  <a:srgbClr val="000000"/>
                </a:solidFill>
                <a:latin typeface="Times New Roman" panose="02020603050405020304" pitchFamily="18" charset="0"/>
                <a:ea typeface="Times New Roman" panose="02020603050405020304" pitchFamily="18" charset="0"/>
              </a:rPr>
              <a:t>путем ретроспективного применения измененной учетной </a:t>
            </a:r>
            <a:r>
              <a:rPr lang="ru-RU" sz="2800" b="1" dirty="0" smtClean="0">
                <a:solidFill>
                  <a:srgbClr val="000000"/>
                </a:solidFill>
                <a:latin typeface="Times New Roman" panose="02020603050405020304" pitchFamily="18" charset="0"/>
                <a:ea typeface="Times New Roman" panose="02020603050405020304" pitchFamily="18" charset="0"/>
              </a:rPr>
              <a:t>политики</a:t>
            </a:r>
          </a:p>
          <a:p>
            <a:pPr algn="just"/>
            <a:r>
              <a:rPr lang="ru-RU" sz="2800" b="1" i="1" dirty="0" smtClean="0">
                <a:solidFill>
                  <a:srgbClr val="000000"/>
                </a:solidFill>
                <a:latin typeface="Times New Roman" panose="02020603050405020304" pitchFamily="18" charset="0"/>
                <a:ea typeface="Times New Roman" panose="02020603050405020304" pitchFamily="18" charset="0"/>
              </a:rPr>
              <a:t>Например,</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в </a:t>
            </a:r>
            <a:r>
              <a:rPr lang="ru-RU" sz="2800" dirty="0" smtClean="0">
                <a:solidFill>
                  <a:srgbClr val="000000"/>
                </a:solidFill>
                <a:latin typeface="Times New Roman" panose="02020603050405020304" pitchFamily="18" charset="0"/>
                <a:ea typeface="Times New Roman" panose="02020603050405020304" pitchFamily="18" charset="0"/>
              </a:rPr>
              <a:t>2018 </a:t>
            </a:r>
            <a:r>
              <a:rPr lang="ru-RU" sz="2800" dirty="0">
                <a:solidFill>
                  <a:srgbClr val="000000"/>
                </a:solidFill>
                <a:latin typeface="Times New Roman" panose="02020603050405020304" pitchFamily="18" charset="0"/>
                <a:ea typeface="Times New Roman" panose="02020603050405020304" pitchFamily="18" charset="0"/>
              </a:rPr>
              <a:t>году для определения оценочного значения поступившего объекта основных средств (его справедливой стоимости) применялся метод рыночных цен, а с </a:t>
            </a:r>
            <a:r>
              <a:rPr lang="ru-RU" sz="2800" dirty="0" smtClean="0">
                <a:solidFill>
                  <a:srgbClr val="000000"/>
                </a:solidFill>
                <a:latin typeface="Times New Roman" panose="02020603050405020304" pitchFamily="18" charset="0"/>
                <a:ea typeface="Times New Roman" panose="02020603050405020304" pitchFamily="18" charset="0"/>
              </a:rPr>
              <a:t>01.01.2019 </a:t>
            </a:r>
            <a:r>
              <a:rPr lang="ru-RU" sz="2800" dirty="0">
                <a:solidFill>
                  <a:srgbClr val="000000"/>
                </a:solidFill>
                <a:latin typeface="Times New Roman" panose="02020603050405020304" pitchFamily="18" charset="0"/>
                <a:ea typeface="Times New Roman" panose="02020603050405020304" pitchFamily="18" charset="0"/>
              </a:rPr>
              <a:t>внесено изменение в учетную политику и пересчитана справедливая стоимость объекта основных средств по методу амортизационной стоимости замещения</a:t>
            </a:r>
            <a:endParaRPr lang="ru-RU" sz="2800" b="1" dirty="0">
              <a:solidFill>
                <a:srgbClr val="000000"/>
              </a:solidFill>
              <a:latin typeface="Times New Roman" panose="02020603050405020304" pitchFamily="18" charset="0"/>
              <a:ea typeface="Times New Roman" panose="02020603050405020304" pitchFamily="18" charset="0"/>
            </a:endParaRPr>
          </a:p>
          <a:p>
            <a:pPr algn="just"/>
            <a:endParaRPr lang="ru-RU" sz="2000" dirty="0" smtClean="0">
              <a:solidFill>
                <a:srgbClr val="000000"/>
              </a:solidFill>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51</a:t>
            </a:fld>
            <a:endParaRPr lang="ru-RU" spc="-4" dirty="0">
              <a:latin typeface="Arial"/>
              <a:cs typeface="Arial"/>
            </a:endParaRPr>
          </a:p>
        </p:txBody>
      </p:sp>
    </p:spTree>
    <p:extLst>
      <p:ext uri="{BB962C8B-B14F-4D97-AF65-F5344CB8AC3E}">
        <p14:creationId xmlns:p14="http://schemas.microsoft.com/office/powerpoint/2010/main" val="705780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1140697"/>
          </a:xfrm>
        </p:spPr>
        <p:txBody>
          <a:bodyPr/>
          <a:lstStyle/>
          <a:p>
            <a:pPr algn="ctr"/>
            <a:r>
              <a:rPr lang="ru-RU" dirty="0" smtClean="0"/>
              <a:t>Раскрытие </a:t>
            </a:r>
            <a:r>
              <a:rPr lang="ru-RU" dirty="0"/>
              <a:t>информации об изменении оценочного </a:t>
            </a:r>
            <a:r>
              <a:rPr lang="ru-RU" dirty="0" smtClean="0"/>
              <a:t>значения</a:t>
            </a:r>
            <a:r>
              <a:rPr lang="ru-RU" dirty="0"/>
              <a:t/>
            </a:r>
            <a:br>
              <a:rPr lang="ru-RU" dirty="0"/>
            </a:br>
            <a:endParaRPr lang="ru-RU" dirty="0"/>
          </a:p>
        </p:txBody>
      </p:sp>
      <p:sp>
        <p:nvSpPr>
          <p:cNvPr id="3" name="Текст 2"/>
          <p:cNvSpPr>
            <a:spLocks noGrp="1"/>
          </p:cNvSpPr>
          <p:nvPr>
            <p:ph type="body" idx="1"/>
          </p:nvPr>
        </p:nvSpPr>
        <p:spPr>
          <a:xfrm>
            <a:off x="216338" y="1172023"/>
            <a:ext cx="8711322" cy="5413149"/>
          </a:xfrm>
        </p:spPr>
        <p:txBody>
          <a:bodyPr/>
          <a:lstStyle/>
          <a:p>
            <a:pPr algn="just"/>
            <a:r>
              <a:rPr lang="ru-RU" dirty="0" smtClean="0"/>
              <a:t> </a:t>
            </a:r>
            <a:r>
              <a:rPr lang="ru-RU" sz="2000" b="1" dirty="0" smtClean="0"/>
              <a:t>Описание </a:t>
            </a:r>
            <a:r>
              <a:rPr lang="ru-RU" sz="2000" b="1" dirty="0"/>
              <a:t>изменения оценочного </a:t>
            </a:r>
            <a:r>
              <a:rPr lang="ru-RU" sz="2000" b="1" dirty="0" smtClean="0"/>
              <a:t>значения:</a:t>
            </a:r>
          </a:p>
          <a:p>
            <a:pPr marL="342900" indent="-342900" algn="just">
              <a:buFont typeface="Arial" panose="020B0604020202020204" pitchFamily="34" charset="0"/>
              <a:buChar char="•"/>
            </a:pPr>
            <a:r>
              <a:rPr lang="ru-RU" sz="2000" dirty="0" smtClean="0"/>
              <a:t> </a:t>
            </a:r>
            <a:r>
              <a:rPr lang="ru-RU" sz="2000" dirty="0"/>
              <a:t>повлиявшего на показатели бухгалтерской (финансовой) отчетности за отчетный период, с указанием денежных (стоимостных) значений таких </a:t>
            </a:r>
            <a:r>
              <a:rPr lang="ru-RU" sz="2000" dirty="0" smtClean="0"/>
              <a:t>изменений</a:t>
            </a:r>
            <a:endParaRPr lang="ru-RU" sz="2000" dirty="0"/>
          </a:p>
          <a:p>
            <a:pPr marL="342900" indent="-342900" algn="just">
              <a:buFont typeface="Arial" panose="020B0604020202020204" pitchFamily="34" charset="0"/>
              <a:buChar char="•"/>
            </a:pPr>
            <a:r>
              <a:rPr lang="ru-RU" sz="2000" dirty="0" smtClean="0"/>
              <a:t>которое </a:t>
            </a:r>
            <a:r>
              <a:rPr lang="ru-RU" sz="2000" dirty="0"/>
              <a:t>повлияет на показатели бухгалтерской (финансовой) отчетности за периоды, следующие за отчетным, с указанием денежных (стоимостных) значений таких </a:t>
            </a:r>
            <a:r>
              <a:rPr lang="ru-RU" sz="2000" dirty="0" smtClean="0"/>
              <a:t>изменений</a:t>
            </a:r>
          </a:p>
          <a:p>
            <a:pPr algn="just"/>
            <a:r>
              <a:rPr lang="ru-RU" sz="2000" dirty="0" smtClean="0"/>
              <a:t> </a:t>
            </a:r>
            <a:r>
              <a:rPr lang="ru-RU" sz="2000" dirty="0"/>
              <a:t>В случае, когда определить влияние изменения оценочного значения на показатели бухгалтерской (финансовой) отчетности за будущие периоды в денежном (стоимостном) значении не представляется возможным, об этом указывается в текстовой части Пояснительной записки (ф. 0503160), Пояснительной записки к Балансу учреждения (ф. 0503760) соответственно в разделе 5 «Прочие вопросы деятельности субъекта бюджетной отчетности», «Прочие вопросы деятельности учреждения» или в сопроводительном документе, содержащем пояснения к бухгалтерской (финансовой) отчетности при представлении </a:t>
            </a:r>
            <a:r>
              <a:rPr lang="ru-RU" sz="2000" dirty="0" smtClean="0"/>
              <a:t>отчетности</a:t>
            </a:r>
            <a:endParaRPr lang="ru-RU" sz="2000" dirty="0"/>
          </a:p>
          <a:p>
            <a:endParaRPr lang="ru-RU" dirty="0"/>
          </a:p>
          <a:p>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52</a:t>
            </a:fld>
            <a:endParaRPr lang="ru-RU" spc="-4" dirty="0">
              <a:latin typeface="Arial"/>
              <a:cs typeface="Arial"/>
            </a:endParaRPr>
          </a:p>
        </p:txBody>
      </p:sp>
    </p:spTree>
    <p:extLst>
      <p:ext uri="{BB962C8B-B14F-4D97-AF65-F5344CB8AC3E}">
        <p14:creationId xmlns:p14="http://schemas.microsoft.com/office/powerpoint/2010/main" val="594992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990163" y="1982450"/>
            <a:ext cx="5056430" cy="1446550"/>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Ошибки</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53</a:t>
            </a:fld>
            <a:endParaRPr lang="ru-RU" spc="-4" dirty="0">
              <a:latin typeface="Arial"/>
              <a:cs typeface="Arial"/>
            </a:endParaRPr>
          </a:p>
        </p:txBody>
      </p:sp>
    </p:spTree>
    <p:extLst>
      <p:ext uri="{BB962C8B-B14F-4D97-AF65-F5344CB8AC3E}">
        <p14:creationId xmlns:p14="http://schemas.microsoft.com/office/powerpoint/2010/main" val="3940036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540"/>
            <a:ext cx="7920182" cy="861774"/>
          </a:xfrm>
        </p:spPr>
        <p:txBody>
          <a:bodyPr/>
          <a:lstStyle/>
          <a:p>
            <a:pPr algn="ctr"/>
            <a:r>
              <a:rPr lang="ru-RU" sz="2800" dirty="0">
                <a:solidFill>
                  <a:srgbClr val="000000"/>
                </a:solidFill>
                <a:latin typeface="Times New Roman" panose="02020603050405020304" pitchFamily="18" charset="0"/>
                <a:ea typeface="Times New Roman" panose="02020603050405020304" pitchFamily="18" charset="0"/>
              </a:rPr>
              <a:t>Ошибкой в бухгалтерской (финансовой) отчетности считается </a:t>
            </a:r>
            <a:endParaRPr lang="ru-RU" dirty="0"/>
          </a:p>
        </p:txBody>
      </p:sp>
      <p:sp>
        <p:nvSpPr>
          <p:cNvPr id="3" name="Текст 2"/>
          <p:cNvSpPr>
            <a:spLocks noGrp="1"/>
          </p:cNvSpPr>
          <p:nvPr>
            <p:ph type="body" idx="1"/>
          </p:nvPr>
        </p:nvSpPr>
        <p:spPr>
          <a:xfrm>
            <a:off x="216338" y="1108963"/>
            <a:ext cx="8820157" cy="4984333"/>
          </a:xfrm>
          <a:ln>
            <a:solidFill>
              <a:schemeClr val="bg1"/>
            </a:solidFill>
          </a:ln>
        </p:spPr>
        <p:style>
          <a:lnRef idx="2">
            <a:schemeClr val="accent3"/>
          </a:lnRef>
          <a:fillRef idx="1">
            <a:schemeClr val="lt1"/>
          </a:fillRef>
          <a:effectRef idx="0">
            <a:schemeClr val="accent3"/>
          </a:effectRef>
          <a:fontRef idx="minor">
            <a:schemeClr val="dk1"/>
          </a:fontRef>
        </p:style>
        <p:txBody>
          <a:bodyPr/>
          <a:lstStyle/>
          <a:p>
            <a:pPr marR="12700" lvl="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Пропуск </a:t>
            </a:r>
            <a:r>
              <a:rPr lang="ru-RU" sz="2400" dirty="0">
                <a:solidFill>
                  <a:srgbClr val="000000"/>
                </a:solidFill>
                <a:latin typeface="Times New Roman" panose="02020603050405020304" pitchFamily="18" charset="0"/>
                <a:ea typeface="Times New Roman" panose="02020603050405020304" pitchFamily="18" charset="0"/>
              </a:rPr>
              <a:t>и (или) </a:t>
            </a:r>
            <a:r>
              <a:rPr lang="ru-RU" sz="2400" dirty="0" smtClean="0">
                <a:solidFill>
                  <a:srgbClr val="000000"/>
                </a:solidFill>
                <a:latin typeface="Times New Roman" panose="02020603050405020304" pitchFamily="18" charset="0"/>
                <a:ea typeface="Times New Roman" panose="02020603050405020304" pitchFamily="18" charset="0"/>
              </a:rPr>
              <a:t>искажение информации, </a:t>
            </a:r>
            <a:r>
              <a:rPr lang="ru-RU" sz="2400" dirty="0">
                <a:solidFill>
                  <a:srgbClr val="000000"/>
                </a:solidFill>
                <a:latin typeface="Times New Roman" panose="02020603050405020304" pitchFamily="18" charset="0"/>
                <a:ea typeface="Times New Roman" panose="02020603050405020304" pitchFamily="18" charset="0"/>
              </a:rPr>
              <a:t>возникшее при ведении бухгалтерского учета и (или) формировании бухгалтерской (</a:t>
            </a:r>
            <a:r>
              <a:rPr lang="ru-RU" sz="2400" dirty="0" smtClean="0">
                <a:solidFill>
                  <a:srgbClr val="000000"/>
                </a:solidFill>
                <a:latin typeface="Times New Roman" panose="02020603050405020304" pitchFamily="18" charset="0"/>
                <a:ea typeface="Times New Roman" panose="02020603050405020304" pitchFamily="18" charset="0"/>
              </a:rPr>
              <a:t>финансовой</a:t>
            </a:r>
            <a:r>
              <a:rPr lang="ru-RU" sz="2400" dirty="0">
                <a:solidFill>
                  <a:srgbClr val="000000"/>
                </a:solidFill>
                <a:latin typeface="Times New Roman" panose="02020603050405020304" pitchFamily="18" charset="0"/>
                <a:ea typeface="Times New Roman" panose="02020603050405020304" pitchFamily="18" charset="0"/>
              </a:rPr>
              <a:t>) отчетности </a:t>
            </a:r>
            <a:r>
              <a:rPr lang="ru-RU" sz="2400" b="1" dirty="0" smtClean="0">
                <a:latin typeface="Times New Roman" panose="02020603050405020304" pitchFamily="18" charset="0"/>
                <a:ea typeface="Times New Roman" panose="02020603050405020304" pitchFamily="18" charset="0"/>
              </a:rPr>
              <a:t>в результате:</a:t>
            </a:r>
          </a:p>
          <a:p>
            <a:pPr marR="12700" lvl="0" algn="just">
              <a:spcAft>
                <a:spcPts val="0"/>
              </a:spcAft>
            </a:pPr>
            <a:r>
              <a:rPr lang="ru-RU" sz="2400" b="1" dirty="0">
                <a:latin typeface="Times New Roman" panose="02020603050405020304" pitchFamily="18" charset="0"/>
                <a:ea typeface="Times New Roman" panose="02020603050405020304" pitchFamily="18" charset="0"/>
              </a:rPr>
              <a:t> </a:t>
            </a:r>
            <a:endParaRPr lang="ru-RU" sz="2400" b="1" dirty="0" smtClean="0">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54</a:t>
            </a:fld>
            <a:endParaRPr lang="ru-RU" spc="-4" dirty="0">
              <a:latin typeface="Arial"/>
              <a:cs typeface="Arial"/>
            </a:endParaRPr>
          </a:p>
        </p:txBody>
      </p:sp>
      <p:sp>
        <p:nvSpPr>
          <p:cNvPr id="5" name="TextBox 4"/>
          <p:cNvSpPr txBox="1"/>
          <p:nvPr/>
        </p:nvSpPr>
        <p:spPr>
          <a:xfrm>
            <a:off x="1331640" y="3239265"/>
            <a:ext cx="621783" cy="369332"/>
          </a:xfrm>
          <a:prstGeom prst="rect">
            <a:avLst/>
          </a:prstGeom>
          <a:noFill/>
        </p:spPr>
        <p:txBody>
          <a:bodyPr wrap="square" rtlCol="0">
            <a:spAutoFit/>
          </a:bodyPr>
          <a:lstStyle/>
          <a:p>
            <a:endParaRPr lang="ru-RU" dirty="0"/>
          </a:p>
        </p:txBody>
      </p:sp>
      <p:sp>
        <p:nvSpPr>
          <p:cNvPr id="6" name="Прямоугольник 5"/>
          <p:cNvSpPr/>
          <p:nvPr/>
        </p:nvSpPr>
        <p:spPr>
          <a:xfrm>
            <a:off x="216339" y="3478872"/>
            <a:ext cx="8460117" cy="2340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latin typeface="Times New Roman" panose="02020603050405020304" pitchFamily="18" charset="0"/>
                <a:ea typeface="Times New Roman" panose="02020603050405020304" pitchFamily="18" charset="0"/>
              </a:rPr>
              <a:t>информации </a:t>
            </a:r>
            <a:r>
              <a:rPr lang="ru-RU" sz="2400" dirty="0">
                <a:latin typeface="Times New Roman" panose="02020603050405020304" pitchFamily="18" charset="0"/>
                <a:ea typeface="Times New Roman" panose="02020603050405020304" pitchFamily="18" charset="0"/>
              </a:rPr>
              <a:t>о фактах хозяйственной жизни отчетного периода</a:t>
            </a:r>
            <a:r>
              <a:rPr lang="ru-RU" sz="2400" dirty="0" smtClean="0">
                <a:latin typeface="Times New Roman" panose="02020603050405020304" pitchFamily="18" charset="0"/>
                <a:ea typeface="Times New Roman" panose="02020603050405020304" pitchFamily="18" charset="0"/>
              </a:rPr>
              <a:t>,</a:t>
            </a:r>
          </a:p>
          <a:p>
            <a:pPr algn="ctr"/>
            <a:r>
              <a:rPr lang="ru-RU" sz="2400" dirty="0" smtClean="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которая </a:t>
            </a:r>
            <a:r>
              <a:rPr lang="ru-RU" sz="2400" b="1" dirty="0">
                <a:latin typeface="Times New Roman" panose="02020603050405020304" pitchFamily="18" charset="0"/>
                <a:ea typeface="Times New Roman" panose="02020603050405020304" pitchFamily="18" charset="0"/>
              </a:rPr>
              <a:t>была доступна на дату подписания </a:t>
            </a:r>
            <a:r>
              <a:rPr lang="ru-RU" sz="2400" dirty="0">
                <a:latin typeface="Times New Roman" panose="02020603050405020304" pitchFamily="18" charset="0"/>
                <a:ea typeface="Times New Roman" panose="02020603050405020304" pitchFamily="18" charset="0"/>
              </a:rPr>
              <a:t>бухгалтерской (финансовой) отчетности </a:t>
            </a:r>
            <a:endParaRPr lang="ru-RU" sz="2400" dirty="0" smtClean="0">
              <a:latin typeface="Times New Roman" panose="02020603050405020304" pitchFamily="18" charset="0"/>
              <a:ea typeface="Times New Roman" panose="02020603050405020304" pitchFamily="18" charset="0"/>
            </a:endParaRPr>
          </a:p>
          <a:p>
            <a:pPr algn="ctr"/>
            <a:r>
              <a:rPr lang="ru-RU" sz="2400" dirty="0" smtClean="0">
                <a:solidFill>
                  <a:srgbClr val="000000"/>
                </a:solidFill>
                <a:latin typeface="Times New Roman" panose="02020603050405020304" pitchFamily="18" charset="0"/>
                <a:ea typeface="Times New Roman" panose="02020603050405020304" pitchFamily="18" charset="0"/>
              </a:rPr>
              <a:t>и </a:t>
            </a:r>
            <a:r>
              <a:rPr lang="ru-RU" sz="2400" b="1" dirty="0">
                <a:solidFill>
                  <a:srgbClr val="000000"/>
                </a:solidFill>
                <a:latin typeface="Times New Roman" panose="02020603050405020304" pitchFamily="18" charset="0"/>
                <a:ea typeface="Times New Roman" panose="02020603050405020304" pitchFamily="18" charset="0"/>
              </a:rPr>
              <a:t>должна была быть </a:t>
            </a:r>
            <a:r>
              <a:rPr lang="ru-RU" sz="2400" b="1" dirty="0">
                <a:latin typeface="Times New Roman" panose="02020603050405020304" pitchFamily="18" charset="0"/>
                <a:ea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rPr>
              <a:t>получена </a:t>
            </a:r>
            <a:r>
              <a:rPr lang="ru-RU" sz="2400" dirty="0">
                <a:solidFill>
                  <a:srgbClr val="000000"/>
                </a:solidFill>
                <a:latin typeface="Times New Roman" panose="02020603050405020304" pitchFamily="18" charset="0"/>
                <a:ea typeface="Times New Roman" panose="02020603050405020304" pitchFamily="18" charset="0"/>
              </a:rPr>
              <a:t>и использована при подготовке бухгалтерской (финансовой) отчетности</a:t>
            </a:r>
            <a:endParaRPr lang="ru-RU" sz="2400" dirty="0">
              <a:latin typeface="Times New Roman" panose="02020603050405020304" pitchFamily="18" charset="0"/>
              <a:ea typeface="Times New Roman" panose="02020603050405020304" pitchFamily="18" charset="0"/>
            </a:endParaRPr>
          </a:p>
          <a:p>
            <a:pPr algn="ctr"/>
            <a:endParaRPr lang="ru-RU" dirty="0"/>
          </a:p>
        </p:txBody>
      </p:sp>
      <p:sp>
        <p:nvSpPr>
          <p:cNvPr id="7" name="Прямоугольник 6"/>
          <p:cNvSpPr/>
          <p:nvPr/>
        </p:nvSpPr>
        <p:spPr>
          <a:xfrm>
            <a:off x="5687300" y="2446680"/>
            <a:ext cx="2880320" cy="600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latin typeface="Times New Roman" panose="02020603050405020304" pitchFamily="18" charset="0"/>
                <a:ea typeface="Times New Roman" panose="02020603050405020304" pitchFamily="18" charset="0"/>
              </a:rPr>
              <a:t>не использования</a:t>
            </a:r>
            <a:endParaRPr lang="ru-RU" dirty="0"/>
          </a:p>
        </p:txBody>
      </p:sp>
      <p:sp>
        <p:nvSpPr>
          <p:cNvPr id="8" name="TextBox 7"/>
          <p:cNvSpPr txBox="1"/>
          <p:nvPr/>
        </p:nvSpPr>
        <p:spPr>
          <a:xfrm>
            <a:off x="216338" y="2421900"/>
            <a:ext cx="4470533"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spcAft>
                <a:spcPts val="0"/>
              </a:spcAft>
            </a:pPr>
            <a:r>
              <a:rPr lang="ru-RU" sz="2400" b="1" dirty="0">
                <a:latin typeface="Times New Roman" panose="02020603050405020304" pitchFamily="18" charset="0"/>
                <a:ea typeface="Times New Roman" panose="02020603050405020304" pitchFamily="18" charset="0"/>
              </a:rPr>
              <a:t>неправильного </a:t>
            </a:r>
            <a:r>
              <a:rPr lang="ru-RU" sz="2400" b="1" dirty="0" smtClean="0">
                <a:latin typeface="Times New Roman" panose="02020603050405020304" pitchFamily="18" charset="0"/>
                <a:ea typeface="Times New Roman" panose="02020603050405020304" pitchFamily="18" charset="0"/>
              </a:rPr>
              <a:t>использования</a:t>
            </a:r>
            <a:endParaRPr lang="ru-RU" b="1" dirty="0">
              <a:latin typeface="Times New Roman" panose="02020603050405020304" pitchFamily="18" charset="0"/>
              <a:ea typeface="Times New Roman" panose="02020603050405020304" pitchFamily="18" charset="0"/>
            </a:endParaRPr>
          </a:p>
          <a:p>
            <a:endParaRPr lang="ru-RU" dirty="0"/>
          </a:p>
        </p:txBody>
      </p:sp>
      <p:sp>
        <p:nvSpPr>
          <p:cNvPr id="9" name="Прямоугольник 8"/>
          <p:cNvSpPr/>
          <p:nvPr/>
        </p:nvSpPr>
        <p:spPr>
          <a:xfrm flipH="1">
            <a:off x="4894256" y="2490273"/>
            <a:ext cx="585659" cy="4350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smtClean="0">
              <a:latin typeface="Times New Roman" panose="02020603050405020304" pitchFamily="18" charset="0"/>
              <a:ea typeface="Times New Roman" panose="02020603050405020304" pitchFamily="18" charset="0"/>
            </a:endParaRPr>
          </a:p>
          <a:p>
            <a:pPr algn="ctr"/>
            <a:r>
              <a:rPr lang="ru-RU" b="1" dirty="0" smtClean="0">
                <a:latin typeface="Times New Roman" panose="02020603050405020304" pitchFamily="18" charset="0"/>
                <a:ea typeface="Times New Roman" panose="02020603050405020304" pitchFamily="18" charset="0"/>
              </a:rPr>
              <a:t>или</a:t>
            </a:r>
            <a:endParaRPr lang="ru-RU" b="1" dirty="0">
              <a:latin typeface="Times New Roman" panose="02020603050405020304" pitchFamily="18" charset="0"/>
              <a:ea typeface="Times New Roman" panose="02020603050405020304" pitchFamily="18" charset="0"/>
            </a:endParaRPr>
          </a:p>
          <a:p>
            <a:pPr algn="ctr"/>
            <a:endParaRPr lang="ru-RU" dirty="0"/>
          </a:p>
        </p:txBody>
      </p:sp>
      <p:sp>
        <p:nvSpPr>
          <p:cNvPr id="10" name="TextBox 9"/>
          <p:cNvSpPr txBox="1"/>
          <p:nvPr/>
        </p:nvSpPr>
        <p:spPr>
          <a:xfrm>
            <a:off x="2771800" y="2641224"/>
            <a:ext cx="45719" cy="568173"/>
          </a:xfrm>
          <a:prstGeom prst="rect">
            <a:avLst/>
          </a:prstGeom>
          <a:noFill/>
        </p:spPr>
        <p:txBody>
          <a:bodyPr wrap="square" rtlCol="0">
            <a:spAutoFit/>
          </a:bodyPr>
          <a:lstStyle/>
          <a:p>
            <a:endParaRPr lang="ru-RU" dirty="0"/>
          </a:p>
        </p:txBody>
      </p:sp>
      <p:cxnSp>
        <p:nvCxnSpPr>
          <p:cNvPr id="12" name="Прямая со стрелкой 11"/>
          <p:cNvCxnSpPr/>
          <p:nvPr/>
        </p:nvCxnSpPr>
        <p:spPr>
          <a:xfrm flipH="1">
            <a:off x="3275856" y="2132856"/>
            <a:ext cx="1800200" cy="2890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p:cNvCxnSpPr/>
          <p:nvPr/>
        </p:nvCxnSpPr>
        <p:spPr>
          <a:xfrm>
            <a:off x="5076056" y="2162558"/>
            <a:ext cx="1872208" cy="2499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p:nvPr/>
        </p:nvCxnSpPr>
        <p:spPr>
          <a:xfrm>
            <a:off x="2339752" y="3194785"/>
            <a:ext cx="2736304" cy="2510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H="1">
            <a:off x="5076056" y="3080204"/>
            <a:ext cx="2448272" cy="3655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82715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065" y="372008"/>
            <a:ext cx="8229600" cy="490066"/>
          </a:xfrm>
          <a:ln w="38100">
            <a:solidFill>
              <a:schemeClr val="accent2">
                <a:lumMod val="75000"/>
              </a:schemeClr>
            </a:solidFill>
          </a:ln>
        </p:spPr>
        <p:txBody>
          <a:bodyPr>
            <a:normAutofit fontScale="90000"/>
          </a:bodyPr>
          <a:lstStyle/>
          <a:p>
            <a:r>
              <a:rPr lang="ru-RU" b="1" dirty="0" smtClean="0">
                <a:ln w="22225">
                  <a:solidFill>
                    <a:schemeClr val="accent2"/>
                  </a:solidFill>
                  <a:prstDash val="solid"/>
                </a:ln>
                <a:solidFill>
                  <a:schemeClr val="accent2">
                    <a:lumMod val="40000"/>
                    <a:lumOff val="60000"/>
                  </a:schemeClr>
                </a:solidFill>
              </a:rPr>
              <a:t>Существенность ошибок </a:t>
            </a:r>
            <a:endParaRPr lang="ru-RU" b="1" dirty="0">
              <a:ln w="22225">
                <a:solidFill>
                  <a:schemeClr val="accent2"/>
                </a:solidFill>
                <a:prstDash val="solid"/>
              </a:ln>
              <a:solidFill>
                <a:schemeClr val="accent2">
                  <a:lumMod val="40000"/>
                  <a:lumOff val="60000"/>
                </a:schemeClr>
              </a:solidFill>
            </a:endParaRPr>
          </a:p>
        </p:txBody>
      </p:sp>
      <p:sp>
        <p:nvSpPr>
          <p:cNvPr id="3" name="Объект 2"/>
          <p:cNvSpPr>
            <a:spLocks noGrp="1"/>
          </p:cNvSpPr>
          <p:nvPr>
            <p:ph idx="1"/>
          </p:nvPr>
        </p:nvSpPr>
        <p:spPr>
          <a:xfrm>
            <a:off x="369549" y="1202209"/>
            <a:ext cx="8661648" cy="551926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just">
              <a:buNone/>
            </a:pPr>
            <a:r>
              <a:rPr lang="ru-RU" sz="4200" b="1" dirty="0" smtClean="0">
                <a:solidFill>
                  <a:prstClr val="black"/>
                </a:solidFill>
              </a:rPr>
              <a:t>Ошибки </a:t>
            </a:r>
            <a:r>
              <a:rPr lang="ru-RU" sz="4200" b="1" dirty="0">
                <a:solidFill>
                  <a:prstClr val="black"/>
                </a:solidFill>
              </a:rPr>
              <a:t>и  искажения </a:t>
            </a:r>
            <a:r>
              <a:rPr lang="ru-RU" sz="4200" b="1" dirty="0" smtClean="0">
                <a:solidFill>
                  <a:prstClr val="black"/>
                </a:solidFill>
              </a:rPr>
              <a:t>являются существенными, если </a:t>
            </a:r>
            <a:r>
              <a:rPr lang="ru-RU" sz="4200" dirty="0" smtClean="0">
                <a:solidFill>
                  <a:prstClr val="black"/>
                </a:solidFill>
              </a:rPr>
              <a:t> показатели </a:t>
            </a:r>
            <a:r>
              <a:rPr lang="ru-RU" sz="4200" dirty="0">
                <a:solidFill>
                  <a:prstClr val="black"/>
                </a:solidFill>
              </a:rPr>
              <a:t>(</a:t>
            </a:r>
            <a:r>
              <a:rPr lang="ru-RU" sz="4200" dirty="0" smtClean="0">
                <a:solidFill>
                  <a:prstClr val="black"/>
                </a:solidFill>
              </a:rPr>
              <a:t>аналитические показатели) </a:t>
            </a:r>
            <a:r>
              <a:rPr lang="ru-RU" sz="4200" dirty="0">
                <a:solidFill>
                  <a:prstClr val="black"/>
                </a:solidFill>
              </a:rPr>
              <a:t>бухгалтерской (финансовой) отчетности субъекта учета </a:t>
            </a:r>
            <a:r>
              <a:rPr lang="ru-RU" sz="4200" b="1" dirty="0" smtClean="0">
                <a:solidFill>
                  <a:srgbClr val="FF0000"/>
                </a:solidFill>
              </a:rPr>
              <a:t>влияют </a:t>
            </a:r>
            <a:r>
              <a:rPr lang="ru-RU" sz="4200" b="1" dirty="0">
                <a:solidFill>
                  <a:srgbClr val="FF0000"/>
                </a:solidFill>
              </a:rPr>
              <a:t>на достоверность бухгалтерской (финансовой) отчетности и  </a:t>
            </a:r>
            <a:r>
              <a:rPr lang="ru-RU" sz="4200" b="1" dirty="0" smtClean="0">
                <a:solidFill>
                  <a:srgbClr val="FF0000"/>
                </a:solidFill>
              </a:rPr>
              <a:t>на </a:t>
            </a:r>
            <a:r>
              <a:rPr lang="ru-RU" sz="4200" b="1" dirty="0">
                <a:solidFill>
                  <a:srgbClr val="FF0000"/>
                </a:solidFill>
              </a:rPr>
              <a:t>экономическое решение учредителей учреждения </a:t>
            </a:r>
            <a:r>
              <a:rPr lang="ru-RU" sz="4200" dirty="0">
                <a:solidFill>
                  <a:prstClr val="black"/>
                </a:solidFill>
              </a:rPr>
              <a:t>(пользователей информации), </a:t>
            </a:r>
            <a:r>
              <a:rPr lang="ru-RU" sz="4200" dirty="0" smtClean="0">
                <a:solidFill>
                  <a:prstClr val="black"/>
                </a:solidFill>
              </a:rPr>
              <a:t>а также на принимаемое </a:t>
            </a:r>
            <a:r>
              <a:rPr lang="ru-RU" sz="4200" dirty="0">
                <a:solidFill>
                  <a:prstClr val="black"/>
                </a:solidFill>
              </a:rPr>
              <a:t>на </a:t>
            </a:r>
            <a:r>
              <a:rPr lang="ru-RU" sz="4200" dirty="0" smtClean="0">
                <a:solidFill>
                  <a:prstClr val="black"/>
                </a:solidFill>
              </a:rPr>
              <a:t>их основании решений  </a:t>
            </a:r>
            <a:r>
              <a:rPr lang="ru-RU" sz="4200" dirty="0" smtClean="0"/>
              <a:t>для оценки:</a:t>
            </a:r>
          </a:p>
          <a:p>
            <a:pPr marL="0" indent="0" algn="just">
              <a:buNone/>
            </a:pPr>
            <a:endParaRPr lang="ru-RU" sz="3600" dirty="0" smtClean="0"/>
          </a:p>
          <a:p>
            <a:pPr marL="0" indent="0" algn="just">
              <a:buNone/>
            </a:pPr>
            <a:r>
              <a:rPr lang="ru-RU" sz="4200" dirty="0" smtClean="0"/>
              <a:t> </a:t>
            </a:r>
          </a:p>
          <a:p>
            <a:pPr marL="0" indent="0" algn="just">
              <a:buNone/>
            </a:pPr>
            <a:r>
              <a:rPr lang="ru-RU" sz="4200" dirty="0" smtClean="0"/>
              <a:t> </a:t>
            </a:r>
          </a:p>
          <a:p>
            <a:pPr marL="0" indent="0" algn="just">
              <a:buNone/>
            </a:pPr>
            <a:r>
              <a:rPr lang="ru-RU" sz="4200" dirty="0" smtClean="0"/>
              <a:t> </a:t>
            </a:r>
            <a:endParaRPr lang="ru-RU" sz="3600" dirty="0"/>
          </a:p>
          <a:p>
            <a:pPr marL="0" indent="0" algn="just">
              <a:buNone/>
            </a:pPr>
            <a:endParaRPr lang="ru-RU" sz="3600" dirty="0"/>
          </a:p>
          <a:p>
            <a:pPr marL="0" indent="0" algn="just">
              <a:buNone/>
            </a:pPr>
            <a:endParaRPr lang="ru-RU" sz="4200" dirty="0" smtClean="0"/>
          </a:p>
          <a:p>
            <a:pPr marL="0" indent="0" algn="just">
              <a:buNone/>
            </a:pPr>
            <a:endParaRPr lang="ru-RU" sz="4200" dirty="0"/>
          </a:p>
          <a:p>
            <a:pPr marL="0" indent="0" algn="just">
              <a:buNone/>
            </a:pPr>
            <a:endParaRPr lang="ru-RU" sz="3600" dirty="0" smtClean="0"/>
          </a:p>
          <a:p>
            <a:pPr marL="0" indent="0" algn="just">
              <a:buNone/>
            </a:pPr>
            <a:endParaRPr lang="ru-RU" sz="3600" dirty="0"/>
          </a:p>
        </p:txBody>
      </p:sp>
      <p:sp>
        <p:nvSpPr>
          <p:cNvPr id="5" name="Скругленный прямоугольник 4"/>
          <p:cNvSpPr/>
          <p:nvPr/>
        </p:nvSpPr>
        <p:spPr>
          <a:xfrm>
            <a:off x="495745" y="4117404"/>
            <a:ext cx="8280920" cy="914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black"/>
                </a:solidFill>
              </a:rPr>
              <a:t>(определения) исполнения субъектом учета (субъектом отчетности) условий получения субсидий бюджетными (автономными) учреждениями</a:t>
            </a:r>
            <a:endParaRPr lang="ru-RU" dirty="0">
              <a:solidFill>
                <a:prstClr val="white"/>
              </a:solidFill>
            </a:endParaRPr>
          </a:p>
        </p:txBody>
      </p:sp>
      <p:sp>
        <p:nvSpPr>
          <p:cNvPr id="6" name="Скругленный прямоугольник 5"/>
          <p:cNvSpPr/>
          <p:nvPr/>
        </p:nvSpPr>
        <p:spPr>
          <a:xfrm>
            <a:off x="1763688" y="5096055"/>
            <a:ext cx="5688632" cy="5100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pPr>
            <a:r>
              <a:rPr lang="ru-RU" sz="2000" dirty="0">
                <a:solidFill>
                  <a:prstClr val="black"/>
                </a:solidFill>
              </a:rPr>
              <a:t>условий получения бюджетных кредитов</a:t>
            </a:r>
          </a:p>
        </p:txBody>
      </p:sp>
      <p:sp>
        <p:nvSpPr>
          <p:cNvPr id="10" name="Скругленный прямоугольник 9"/>
          <p:cNvSpPr/>
          <p:nvPr/>
        </p:nvSpPr>
        <p:spPr>
          <a:xfrm>
            <a:off x="467544" y="5734585"/>
            <a:ext cx="3591762" cy="7214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black"/>
                </a:solidFill>
              </a:rPr>
              <a:t>межбюджетных трансфертов</a:t>
            </a:r>
            <a:endParaRPr lang="ru-RU" dirty="0">
              <a:solidFill>
                <a:prstClr val="white"/>
              </a:solidFill>
            </a:endParaRPr>
          </a:p>
        </p:txBody>
      </p:sp>
      <p:sp>
        <p:nvSpPr>
          <p:cNvPr id="11" name="Скругленный прямоугольник 10"/>
          <p:cNvSpPr/>
          <p:nvPr/>
        </p:nvSpPr>
        <p:spPr>
          <a:xfrm>
            <a:off x="4494512" y="5763837"/>
            <a:ext cx="4464496" cy="7214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pPr>
            <a:r>
              <a:rPr lang="ru-RU" sz="2000" dirty="0" smtClean="0">
                <a:solidFill>
                  <a:prstClr val="black"/>
                </a:solidFill>
              </a:rPr>
              <a:t>иных бюджетных ограничений</a:t>
            </a:r>
          </a:p>
          <a:p>
            <a:pPr algn="just">
              <a:spcBef>
                <a:spcPct val="20000"/>
              </a:spcBef>
            </a:pPr>
            <a:endParaRPr lang="ru-RU" sz="2000" dirty="0">
              <a:solidFill>
                <a:prstClr val="black"/>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t>55</a:t>
            </a:fld>
            <a:endParaRPr lang="ru-RU"/>
          </a:p>
        </p:txBody>
      </p:sp>
    </p:spTree>
    <p:extLst>
      <p:ext uri="{BB962C8B-B14F-4D97-AF65-F5344CB8AC3E}">
        <p14:creationId xmlns:p14="http://schemas.microsoft.com/office/powerpoint/2010/main" val="4112044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nvPr>
        </p:nvGraphicFramePr>
        <p:xfrm>
          <a:off x="395536" y="2499487"/>
          <a:ext cx="8316922" cy="1131705"/>
        </p:xfrm>
        <a:graphic>
          <a:graphicData uri="http://schemas.openxmlformats.org/drawingml/2006/table">
            <a:tbl>
              <a:tblPr firstRow="1" firstCol="1" bandRow="1"/>
              <a:tblGrid>
                <a:gridCol w="3757207"/>
                <a:gridCol w="401252"/>
                <a:gridCol w="619344"/>
                <a:gridCol w="438513"/>
                <a:gridCol w="583644"/>
                <a:gridCol w="656599"/>
                <a:gridCol w="488132"/>
                <a:gridCol w="343238"/>
                <a:gridCol w="342517"/>
                <a:gridCol w="343238"/>
                <a:gridCol w="343238"/>
              </a:tblGrid>
              <a:tr h="551424">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Иные расчеты года, предшествующего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6</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05">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Иные расчеты прошлых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6</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nvPr>
        </p:nvGraphicFramePr>
        <p:xfrm>
          <a:off x="395536" y="1102924"/>
          <a:ext cx="8316920" cy="1277115"/>
        </p:xfrm>
        <a:graphic>
          <a:graphicData uri="http://schemas.openxmlformats.org/drawingml/2006/table">
            <a:tbl>
              <a:tblPr firstRow="1" firstCol="1" bandRow="1"/>
              <a:tblGrid>
                <a:gridCol w="3720729"/>
                <a:gridCol w="455735"/>
                <a:gridCol w="565641"/>
                <a:gridCol w="437733"/>
                <a:gridCol w="656599"/>
                <a:gridCol w="583644"/>
                <a:gridCol w="437733"/>
                <a:gridCol w="364777"/>
                <a:gridCol w="291822"/>
                <a:gridCol w="427871"/>
                <a:gridCol w="374636"/>
              </a:tblGrid>
              <a:tr h="601989">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Консолидируемые расчеты года, предшествующие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515">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Консолидируемые расчеты года иных прошлых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extLst/>
          </p:nvPr>
        </p:nvGraphicFramePr>
        <p:xfrm>
          <a:off x="395535" y="3750640"/>
          <a:ext cx="8316923" cy="1229881"/>
        </p:xfrm>
        <a:graphic>
          <a:graphicData uri="http://schemas.openxmlformats.org/drawingml/2006/table">
            <a:tbl>
              <a:tblPr firstRow="1" firstCol="1" bandRow="1"/>
              <a:tblGrid>
                <a:gridCol w="3777118"/>
                <a:gridCol w="435821"/>
                <a:gridCol w="581096"/>
                <a:gridCol w="435821"/>
                <a:gridCol w="581096"/>
                <a:gridCol w="581096"/>
                <a:gridCol w="558643"/>
                <a:gridCol w="341737"/>
                <a:gridCol w="341021"/>
                <a:gridCol w="341737"/>
                <a:gridCol w="341737"/>
              </a:tblGrid>
              <a:tr h="498239">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Доходы финансового года, предшествующего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281">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Доходы прошлых финансовых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extLst/>
          </p:nvPr>
        </p:nvGraphicFramePr>
        <p:xfrm>
          <a:off x="395535" y="5118101"/>
          <a:ext cx="8316921" cy="1285898"/>
        </p:xfrm>
        <a:graphic>
          <a:graphicData uri="http://schemas.openxmlformats.org/drawingml/2006/table">
            <a:tbl>
              <a:tblPr firstRow="1" firstCol="1" bandRow="1"/>
              <a:tblGrid>
                <a:gridCol w="3744417"/>
                <a:gridCol w="432048"/>
                <a:gridCol w="648072"/>
                <a:gridCol w="504056"/>
                <a:gridCol w="504056"/>
                <a:gridCol w="504056"/>
                <a:gridCol w="799512"/>
                <a:gridCol w="371678"/>
                <a:gridCol w="371678"/>
                <a:gridCol w="218480"/>
                <a:gridCol w="218868"/>
              </a:tblGrid>
              <a:tr h="556723">
                <a:tc>
                  <a:txBody>
                    <a:bodyPr/>
                    <a:lstStyle/>
                    <a:p>
                      <a:pPr>
                        <a:spcAft>
                          <a:spcPts val="0"/>
                        </a:spcAft>
                      </a:pPr>
                      <a:r>
                        <a:rPr lang="ru-RU" sz="2000" dirty="0" smtClean="0">
                          <a:solidFill>
                            <a:srgbClr val="000000"/>
                          </a:solidFill>
                          <a:effectLst/>
                          <a:latin typeface="Times New Roman" panose="02020603050405020304" pitchFamily="18" charset="0"/>
                          <a:ea typeface="Times New Roman" panose="02020603050405020304" pitchFamily="18" charset="0"/>
                        </a:rPr>
                        <a:t>Расходы финансового года, предшествующего 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2</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298">
                <a:tc>
                  <a:txBody>
                    <a:bodyPr/>
                    <a:lstStyle/>
                    <a:p>
                      <a:pPr>
                        <a:spcAft>
                          <a:spcPts val="0"/>
                        </a:spcAft>
                      </a:pPr>
                      <a:r>
                        <a:rPr lang="ru-RU" sz="2000" baseline="30000" dirty="0" smtClean="0">
                          <a:effectLst/>
                          <a:latin typeface="Times New Roman" panose="02020603050405020304" pitchFamily="18" charset="0"/>
                          <a:ea typeface="Times New Roman" panose="02020603050405020304" pitchFamily="18" charset="0"/>
                          <a:cs typeface="Calibri" panose="020F0502020204030204" pitchFamily="34" charset="0"/>
                        </a:rPr>
                        <a:t>&gt;</a:t>
                      </a:r>
                      <a:r>
                        <a:rPr lang="ru-RU" sz="2000" dirty="0" smtClean="0">
                          <a:solidFill>
                            <a:srgbClr val="000000"/>
                          </a:solidFill>
                          <a:effectLst/>
                          <a:latin typeface="Times New Roman" panose="02020603050405020304" pitchFamily="18" charset="0"/>
                          <a:ea typeface="Times New Roman" panose="02020603050405020304" pitchFamily="18" charset="0"/>
                        </a:rPr>
                        <a:t>Расходы прошлых финансовых 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2</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539552" y="0"/>
            <a:ext cx="8604448"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prstClr val="black"/>
                </a:solidFill>
                <a:effectLst/>
                <a:uLnTx/>
                <a:uFillTx/>
              </a:rPr>
              <a:t>В целях обособления операций, связанных с исправлением ошибок прошлых лет</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56</a:t>
            </a:fld>
            <a:endParaRPr lang="ru-RU" altLang="ru-RU"/>
          </a:p>
        </p:txBody>
      </p:sp>
    </p:spTree>
    <p:extLst>
      <p:ext uri="{BB962C8B-B14F-4D97-AF65-F5344CB8AC3E}">
        <p14:creationId xmlns:p14="http://schemas.microsoft.com/office/powerpoint/2010/main" val="3867620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169798"/>
            <a:ext cx="7949666" cy="615553"/>
          </a:xfrm>
          <a:prstGeom prst="rect">
            <a:avLst/>
          </a:prstGeom>
        </p:spPr>
        <p:txBody>
          <a:bodyPr vert="horz" wrap="square" lIns="0" tIns="0" rIns="0" bIns="0" rtlCol="0">
            <a:spAutoFit/>
          </a:bodyPr>
          <a:lstStyle/>
          <a:p>
            <a:pPr marL="302575" indent="-302575" algn="ct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Ошибки предшествующего года (годов</a:t>
            </a:r>
            <a:r>
              <a:rPr lang="ru-RU" sz="40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a:t>
            </a:r>
            <a:endParaRPr lang="ru-RU"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71581" y="4192258"/>
            <a:ext cx="2020713" cy="1200329"/>
          </a:xfrm>
          <a:prstGeom prst="rect">
            <a:avLst/>
          </a:prstGeom>
        </p:spPr>
        <p:txBody>
          <a:bodyPr wrap="square">
            <a:spAutoFit/>
          </a:bodyPr>
          <a:lstStyle/>
          <a:p>
            <a:pPr indent="342900" algn="ctr"/>
            <a:r>
              <a:rPr lang="ru-RU" b="1" dirty="0" smtClean="0">
                <a:solidFill>
                  <a:prstClr val="black"/>
                </a:solidFill>
                <a:latin typeface="Times New Roman" panose="02020603050405020304" pitchFamily="18" charset="0"/>
                <a:ea typeface="Times New Roman" panose="02020603050405020304" pitchFamily="18" charset="0"/>
              </a:rPr>
              <a:t>Отчетный период, предшествующие годы</a:t>
            </a:r>
            <a:endParaRPr lang="ru-RU" b="1" dirty="0">
              <a:solidFill>
                <a:prstClr val="black"/>
              </a:solidFill>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57</a:t>
            </a:fld>
            <a:endParaRPr lang="ru-RU" spc="-4" dirty="0">
              <a:latin typeface="Arial"/>
              <a:cs typeface="Arial"/>
            </a:endParaRPr>
          </a:p>
        </p:txBody>
      </p:sp>
      <p:grpSp>
        <p:nvGrpSpPr>
          <p:cNvPr id="12" name="Группа 11">
            <a:extLst>
              <a:ext uri="{FF2B5EF4-FFF2-40B4-BE49-F238E27FC236}">
                <a16:creationId xmlns="" xmlns:a16="http://schemas.microsoft.com/office/drawing/2014/main" id="{FB54CEDD-D23B-4DA3-AC26-6025B440CABF}"/>
              </a:ext>
            </a:extLst>
          </p:cNvPr>
          <p:cNvGrpSpPr/>
          <p:nvPr/>
        </p:nvGrpSpPr>
        <p:grpSpPr>
          <a:xfrm>
            <a:off x="126808" y="3740297"/>
            <a:ext cx="8050395" cy="1781805"/>
            <a:chOff x="609600" y="3354081"/>
            <a:chExt cx="8050395" cy="1781805"/>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354081"/>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4417881" y="3701506"/>
              <a:ext cx="543200" cy="770298"/>
            </a:xfrm>
            <a:prstGeom prst="triangle">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2709954" y="3722407"/>
              <a:ext cx="484909" cy="831272"/>
            </a:xfrm>
            <a:prstGeom prst="triangle">
              <a:avLst/>
            </a:prstGeom>
            <a:solidFill>
              <a:schemeClr val="tx2">
                <a:lumMod val="60000"/>
                <a:lumOff val="4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4044886" y="4489555"/>
              <a:ext cx="2383848" cy="646331"/>
            </a:xfrm>
            <a:prstGeom prst="rect">
              <a:avLst/>
            </a:prstGeom>
            <a:noFill/>
          </p:spPr>
          <p:txBody>
            <a:bodyPr wrap="square" rtlCol="0">
              <a:spAutoFit/>
            </a:bodyPr>
            <a:lstStyle/>
            <a:p>
              <a:pPr algn="ctr" defTabSz="457200">
                <a:defRPr/>
              </a:pPr>
              <a:r>
                <a:rPr lang="ru-RU" b="1" kern="0" dirty="0" smtClean="0">
                  <a:solidFill>
                    <a:prstClr val="black"/>
                  </a:solidFill>
                  <a:latin typeface="Times New Roman" panose="02020603050405020304" pitchFamily="18" charset="0"/>
                  <a:cs typeface="Times New Roman" panose="02020603050405020304" pitchFamily="18" charset="0"/>
                </a:rPr>
                <a:t>Дата утверждения годовой отчетности</a:t>
              </a:r>
            </a:p>
          </p:txBody>
        </p:sp>
      </p:grpSp>
      <p:sp>
        <p:nvSpPr>
          <p:cNvPr id="10" name="TextBox 9"/>
          <p:cNvSpPr txBox="1"/>
          <p:nvPr/>
        </p:nvSpPr>
        <p:spPr>
          <a:xfrm>
            <a:off x="6427835" y="2697980"/>
            <a:ext cx="2520280" cy="96949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900" dirty="0" smtClean="0">
                <a:solidFill>
                  <a:srgbClr val="000000"/>
                </a:solidFill>
                <a:latin typeface="Times New Roman" panose="02020603050405020304" pitchFamily="18" charset="0"/>
                <a:ea typeface="Times New Roman" panose="02020603050405020304" pitchFamily="18" charset="0"/>
              </a:rPr>
              <a:t>В </a:t>
            </a:r>
            <a:r>
              <a:rPr lang="ru-RU" sz="1900" dirty="0">
                <a:solidFill>
                  <a:srgbClr val="000000"/>
                </a:solidFill>
                <a:latin typeface="Times New Roman" panose="02020603050405020304" pitchFamily="18" charset="0"/>
                <a:ea typeface="Times New Roman" panose="02020603050405020304" pitchFamily="18" charset="0"/>
              </a:rPr>
              <a:t>соответствии с пунктом 18 Инструкции № 157н</a:t>
            </a:r>
            <a:endParaRPr lang="ru-RU" b="1" dirty="0">
              <a:solidFill>
                <a:prstClr val="black"/>
              </a:solidFill>
            </a:endParaRPr>
          </a:p>
        </p:txBody>
      </p:sp>
      <p:sp>
        <p:nvSpPr>
          <p:cNvPr id="15" name="TextBox 14"/>
          <p:cNvSpPr txBox="1"/>
          <p:nvPr/>
        </p:nvSpPr>
        <p:spPr>
          <a:xfrm>
            <a:off x="4381532" y="1945408"/>
            <a:ext cx="2206692" cy="96949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900" dirty="0" smtClean="0">
                <a:solidFill>
                  <a:srgbClr val="000000"/>
                </a:solidFill>
                <a:latin typeface="Times New Roman" panose="02020603050405020304" pitchFamily="18" charset="0"/>
                <a:ea typeface="Times New Roman" panose="02020603050405020304" pitchFamily="18" charset="0"/>
              </a:rPr>
              <a:t>Ошибка предшествующего года (годов)    </a:t>
            </a:r>
            <a:endParaRPr lang="ru-RU" sz="2000" b="1" dirty="0">
              <a:solidFill>
                <a:srgbClr val="FF0000"/>
              </a:solidFill>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rot="10800000">
            <a:off x="568739" y="2596366"/>
            <a:ext cx="484909" cy="831272"/>
          </a:xfrm>
          <a:prstGeom prst="triangle">
            <a:avLst/>
          </a:prstGeom>
          <a:solidFill>
            <a:schemeClr val="bg1">
              <a:lumMod val="95000"/>
            </a:schemeClr>
          </a:solid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2" name="TextBox 21"/>
          <p:cNvSpPr txBox="1"/>
          <p:nvPr/>
        </p:nvSpPr>
        <p:spPr>
          <a:xfrm>
            <a:off x="6264576" y="1043265"/>
            <a:ext cx="2610145" cy="79406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lnSpc>
                <a:spcPct val="120000"/>
              </a:lnSpc>
              <a:spcBef>
                <a:spcPct val="20000"/>
              </a:spcBef>
            </a:pPr>
            <a:r>
              <a:rPr lang="ru-RU" sz="1900" dirty="0" smtClean="0">
                <a:solidFill>
                  <a:srgbClr val="000000"/>
                </a:solidFill>
                <a:latin typeface="Times New Roman" panose="02020603050405020304" pitchFamily="18" charset="0"/>
                <a:ea typeface="Times New Roman" panose="02020603050405020304" pitchFamily="18" charset="0"/>
              </a:rPr>
              <a:t>Ретроспективный пересчет </a:t>
            </a:r>
            <a:r>
              <a:rPr lang="ru-RU" sz="1900" dirty="0">
                <a:solidFill>
                  <a:srgbClr val="000000"/>
                </a:solidFill>
                <a:latin typeface="Times New Roman" panose="02020603050405020304" pitchFamily="18" charset="0"/>
                <a:ea typeface="Times New Roman" panose="02020603050405020304" pitchFamily="18" charset="0"/>
              </a:rPr>
              <a:t>отчетности</a:t>
            </a:r>
          </a:p>
        </p:txBody>
      </p:sp>
      <p:sp>
        <p:nvSpPr>
          <p:cNvPr id="23" name="TextBox 22"/>
          <p:cNvSpPr txBox="1"/>
          <p:nvPr/>
        </p:nvSpPr>
        <p:spPr>
          <a:xfrm>
            <a:off x="7088819" y="2038195"/>
            <a:ext cx="1590549" cy="369332"/>
          </a:xfrm>
          <a:prstGeom prst="rect">
            <a:avLst/>
          </a:prstGeom>
          <a:noFill/>
        </p:spPr>
        <p:txBody>
          <a:bodyPr wrap="square" rtlCol="0">
            <a:spAutoFit/>
          </a:bodyPr>
          <a:lstStyle/>
          <a:p>
            <a:r>
              <a:rPr lang="ru-RU" dirty="0" smtClean="0"/>
              <a:t>исправляется</a:t>
            </a:r>
            <a:endParaRPr lang="ru-RU" dirty="0"/>
          </a:p>
        </p:txBody>
      </p:sp>
      <p:cxnSp>
        <p:nvCxnSpPr>
          <p:cNvPr id="28" name="Прямая соединительная линия 27"/>
          <p:cNvCxnSpPr/>
          <p:nvPr/>
        </p:nvCxnSpPr>
        <p:spPr>
          <a:xfrm flipH="1">
            <a:off x="4152006" y="972156"/>
            <a:ext cx="54446" cy="303370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1" name="Равнобедренный треугольник 50">
            <a:extLst>
              <a:ext uri="{FF2B5EF4-FFF2-40B4-BE49-F238E27FC236}">
                <a16:creationId xmlns="" xmlns:a16="http://schemas.microsoft.com/office/drawing/2014/main" id="{29812E6A-B9F0-4842-BBA4-EA6027937040}"/>
              </a:ext>
            </a:extLst>
          </p:cNvPr>
          <p:cNvSpPr/>
          <p:nvPr/>
        </p:nvSpPr>
        <p:spPr>
          <a:xfrm rot="10995282">
            <a:off x="5227697" y="3011426"/>
            <a:ext cx="484909" cy="560127"/>
          </a:xfrm>
          <a:prstGeom prst="triangle">
            <a:avLst>
              <a:gd name="adj" fmla="val 40076"/>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52" name="Выгнутая вниз стрелка 51"/>
          <p:cNvSpPr/>
          <p:nvPr/>
        </p:nvSpPr>
        <p:spPr>
          <a:xfrm rot="10800000">
            <a:off x="726882" y="1485265"/>
            <a:ext cx="3744409"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65" name="Прямая со стрелкой 64"/>
          <p:cNvCxnSpPr>
            <a:stCxn id="15" idx="3"/>
            <a:endCxn id="23" idx="1"/>
          </p:cNvCxnSpPr>
          <p:nvPr/>
        </p:nvCxnSpPr>
        <p:spPr>
          <a:xfrm flipV="1">
            <a:off x="6588224" y="2222861"/>
            <a:ext cx="500595" cy="2072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Прямая со стрелкой 67"/>
          <p:cNvCxnSpPr>
            <a:stCxn id="23" idx="0"/>
          </p:cNvCxnSpPr>
          <p:nvPr/>
        </p:nvCxnSpPr>
        <p:spPr>
          <a:xfrm flipH="1" flipV="1">
            <a:off x="7884093" y="1830875"/>
            <a:ext cx="1" cy="207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1" name="Прямая со стрелкой 70"/>
          <p:cNvCxnSpPr>
            <a:stCxn id="23" idx="2"/>
          </p:cNvCxnSpPr>
          <p:nvPr/>
        </p:nvCxnSpPr>
        <p:spPr>
          <a:xfrm flipH="1">
            <a:off x="7884093" y="2407527"/>
            <a:ext cx="1" cy="221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864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Ошибки предшествующего года (годов)</a:t>
            </a:r>
            <a:endParaRPr lang="ru-R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Объект 2"/>
          <p:cNvSpPr>
            <a:spLocks noGrp="1"/>
          </p:cNvSpPr>
          <p:nvPr>
            <p:ph idx="1"/>
          </p:nvPr>
        </p:nvSpPr>
        <p:spPr>
          <a:xfrm>
            <a:off x="251520" y="1398293"/>
            <a:ext cx="8712968" cy="4925144"/>
          </a:xfrm>
        </p:spPr>
        <p:txBody>
          <a:bodyPr>
            <a:normAutofit fontScale="25000" lnSpcReduction="20000"/>
          </a:bodyPr>
          <a:lstStyle/>
          <a:p>
            <a:pPr marL="0" marR="12700" lvl="0" indent="0" algn="just">
              <a:lnSpc>
                <a:spcPct val="120000"/>
              </a:lnSpc>
              <a:buNone/>
            </a:pPr>
            <a:r>
              <a:rPr lang="ru-RU" sz="9600" b="1" dirty="0" smtClean="0">
                <a:solidFill>
                  <a:srgbClr val="000000"/>
                </a:solidFill>
                <a:latin typeface="Times New Roman" panose="02020603050405020304" pitchFamily="18" charset="0"/>
                <a:ea typeface="Times New Roman" panose="02020603050405020304" pitchFamily="18" charset="0"/>
              </a:rPr>
              <a:t>Ретроспективный </a:t>
            </a:r>
            <a:r>
              <a:rPr lang="ru-RU" sz="9600" b="1" dirty="0">
                <a:solidFill>
                  <a:srgbClr val="000000"/>
                </a:solidFill>
                <a:latin typeface="Times New Roman" panose="02020603050405020304" pitchFamily="18" charset="0"/>
                <a:ea typeface="Times New Roman" panose="02020603050405020304" pitchFamily="18" charset="0"/>
              </a:rPr>
              <a:t>пересчет бухгалтерской (финансовой) отчетности </a:t>
            </a:r>
            <a:r>
              <a:rPr lang="ru-RU" sz="9600" dirty="0">
                <a:solidFill>
                  <a:srgbClr val="000000"/>
                </a:solidFill>
                <a:latin typeface="Times New Roman" panose="02020603050405020304" pitchFamily="18" charset="0"/>
                <a:ea typeface="Times New Roman" panose="02020603050405020304" pitchFamily="18" charset="0"/>
              </a:rPr>
              <a:t>- исправление ошибки предшествующего года (годов) путем корректировки сравнительных показателей бухгалтерской (финансовой) отчетности за предшествующий год (годы) таким образом, </a:t>
            </a:r>
            <a:r>
              <a:rPr lang="ru-RU" sz="9600" b="1" dirty="0">
                <a:solidFill>
                  <a:srgbClr val="000000"/>
                </a:solidFill>
                <a:latin typeface="Times New Roman" panose="02020603050405020304" pitchFamily="18" charset="0"/>
                <a:ea typeface="Times New Roman" panose="02020603050405020304" pitchFamily="18" charset="0"/>
              </a:rPr>
              <a:t>как если бы ошибка не была </a:t>
            </a:r>
            <a:r>
              <a:rPr lang="ru-RU" sz="9600" b="1" dirty="0" smtClean="0">
                <a:solidFill>
                  <a:srgbClr val="000000"/>
                </a:solidFill>
                <a:latin typeface="Times New Roman" panose="02020603050405020304" pitchFamily="18" charset="0"/>
                <a:ea typeface="Times New Roman" panose="02020603050405020304" pitchFamily="18" charset="0"/>
              </a:rPr>
              <a:t>допущена</a:t>
            </a:r>
            <a:endParaRPr lang="ru-RU" sz="9600" b="1" dirty="0">
              <a:latin typeface="Times New Roman" panose="02020603050405020304" pitchFamily="18" charset="0"/>
              <a:ea typeface="Times New Roman" panose="02020603050405020304" pitchFamily="18" charset="0"/>
            </a:endParaRPr>
          </a:p>
          <a:p>
            <a:pPr marL="0" marR="12700" lvl="0" indent="0" algn="just">
              <a:lnSpc>
                <a:spcPct val="120000"/>
              </a:lnSpc>
              <a:buNone/>
            </a:pPr>
            <a:r>
              <a:rPr lang="ru-RU" sz="9600" b="1" dirty="0" smtClean="0">
                <a:solidFill>
                  <a:srgbClr val="000000"/>
                </a:solidFill>
                <a:latin typeface="Times New Roman" panose="02020603050405020304" pitchFamily="18" charset="0"/>
                <a:ea typeface="Times New Roman" panose="02020603050405020304" pitchFamily="18" charset="0"/>
              </a:rPr>
              <a:t>Корректировке </a:t>
            </a:r>
            <a:r>
              <a:rPr lang="ru-RU" sz="9600" b="1" dirty="0">
                <a:solidFill>
                  <a:srgbClr val="000000"/>
                </a:solidFill>
                <a:latin typeface="Times New Roman" panose="02020603050405020304" pitchFamily="18" charset="0"/>
                <a:ea typeface="Times New Roman" panose="02020603050405020304" pitchFamily="18" charset="0"/>
              </a:rPr>
              <a:t>подлежат сравнительные показатели, раскрываемые в бухгалтерской (финансовой) отчетности за отчетный год, начиная с того предшествующего года, в котором была допущена ошибка</a:t>
            </a:r>
            <a:r>
              <a:rPr lang="ru-RU" sz="9600" dirty="0">
                <a:solidFill>
                  <a:srgbClr val="000000"/>
                </a:solidFill>
                <a:latin typeface="Times New Roman" panose="02020603050405020304" pitchFamily="18" charset="0"/>
                <a:ea typeface="Times New Roman" panose="02020603050405020304" pitchFamily="18" charset="0"/>
              </a:rPr>
              <a:t>, за исключением случаев, когда осуществление такой корректировки не представляется возможным. Скорректированные сравнительные показатели предшествующего года (годов) приводятся в бухгалтерской (финансовой) отчетности отчетного года </a:t>
            </a:r>
            <a:r>
              <a:rPr lang="ru-RU" sz="9600" b="1" dirty="0">
                <a:solidFill>
                  <a:srgbClr val="000000"/>
                </a:solidFill>
                <a:latin typeface="Times New Roman" panose="02020603050405020304" pitchFamily="18" charset="0"/>
                <a:ea typeface="Times New Roman" panose="02020603050405020304" pitchFamily="18" charset="0"/>
              </a:rPr>
              <a:t>обособленно с отметкой «Пересчитано</a:t>
            </a:r>
            <a:r>
              <a:rPr lang="ru-RU" sz="9600" b="1" dirty="0" smtClean="0">
                <a:solidFill>
                  <a:srgbClr val="000000"/>
                </a:solidFill>
                <a:latin typeface="Times New Roman" panose="02020603050405020304" pitchFamily="18" charset="0"/>
                <a:ea typeface="Times New Roman" panose="02020603050405020304" pitchFamily="18" charset="0"/>
              </a:rPr>
              <a:t>»</a:t>
            </a:r>
            <a:endParaRPr lang="ru-RU" sz="9600" b="1" dirty="0">
              <a:latin typeface="Times New Roman" panose="02020603050405020304" pitchFamily="18" charset="0"/>
              <a:ea typeface="Times New Roman" panose="02020603050405020304" pitchFamily="18" charset="0"/>
            </a:endParaRPr>
          </a:p>
          <a:p>
            <a:pPr>
              <a:lnSpc>
                <a:spcPct val="120000"/>
              </a:lnSpc>
            </a:pPr>
            <a:endParaRPr lang="ru-RU" sz="7400" b="1" dirty="0"/>
          </a:p>
        </p:txBody>
      </p:sp>
      <p:sp>
        <p:nvSpPr>
          <p:cNvPr id="4" name="Номер слайда 3"/>
          <p:cNvSpPr>
            <a:spLocks noGrp="1"/>
          </p:cNvSpPr>
          <p:nvPr>
            <p:ph type="sldNum" sz="quarter" idx="12"/>
          </p:nvPr>
        </p:nvSpPr>
        <p:spPr/>
        <p:txBody>
          <a:bodyPr/>
          <a:lstStyle/>
          <a:p>
            <a:fld id="{C318D0E1-6172-4638-BCC1-0B70ED483AF8}" type="slidenum">
              <a:rPr lang="ru-RU" smtClean="0"/>
              <a:t>58</a:t>
            </a:fld>
            <a:endParaRPr lang="ru-RU"/>
          </a:p>
        </p:txBody>
      </p:sp>
    </p:spTree>
    <p:extLst>
      <p:ext uri="{BB962C8B-B14F-4D97-AF65-F5344CB8AC3E}">
        <p14:creationId xmlns:p14="http://schemas.microsoft.com/office/powerpoint/2010/main" val="1955257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726611741"/>
              </p:ext>
            </p:extLst>
          </p:nvPr>
        </p:nvGraphicFramePr>
        <p:xfrm>
          <a:off x="216338" y="1172022"/>
          <a:ext cx="8711322" cy="456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55777" y="1412776"/>
            <a:ext cx="432048" cy="1323439"/>
          </a:xfrm>
          <a:prstGeom prst="rect">
            <a:avLst/>
          </a:prstGeom>
          <a:noFill/>
        </p:spPr>
        <p:txBody>
          <a:bodyPr wrap="square" rtlCol="0">
            <a:spAutoFit/>
          </a:bodyPr>
          <a:lstStyle/>
          <a:p>
            <a:r>
              <a:rPr lang="ru-RU" sz="8000" dirty="0" smtClean="0">
                <a:solidFill>
                  <a:srgbClr val="FF0000"/>
                </a:solidFill>
              </a:rPr>
              <a:t>!</a:t>
            </a:r>
            <a:endParaRPr lang="ru-RU" sz="8000" dirty="0">
              <a:solidFill>
                <a:srgbClr val="FF0000"/>
              </a:solidFill>
            </a:endParaRPr>
          </a:p>
        </p:txBody>
      </p:sp>
      <p:sp>
        <p:nvSpPr>
          <p:cNvPr id="2" name="Номер слайда 1"/>
          <p:cNvSpPr>
            <a:spLocks noGrp="1"/>
          </p:cNvSpPr>
          <p:nvPr>
            <p:ph type="sldNum" sz="quarter" idx="12"/>
          </p:nvPr>
        </p:nvSpPr>
        <p:spPr/>
        <p:txBody>
          <a:bodyPr/>
          <a:lstStyle/>
          <a:p>
            <a:fld id="{87CAACBE-3CA2-42B4-BAD1-73B4871560ED}" type="slidenum">
              <a:rPr lang="ru-RU" altLang="ru-RU" smtClean="0"/>
              <a:pPr/>
              <a:t>59</a:t>
            </a:fld>
            <a:endParaRPr lang="ru-RU" altLang="ru-RU"/>
          </a:p>
        </p:txBody>
      </p:sp>
    </p:spTree>
    <p:extLst>
      <p:ext uri="{BB962C8B-B14F-4D97-AF65-F5344CB8AC3E}">
        <p14:creationId xmlns:p14="http://schemas.microsoft.com/office/powerpoint/2010/main" val="261902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1990163" y="1876653"/>
            <a:ext cx="5056430" cy="24622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Учетная политика</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a:t>
            </a:fld>
            <a:endParaRPr lang="ru-RU" spc="-4" dirty="0">
              <a:latin typeface="Arial"/>
              <a:cs typeface="Arial"/>
            </a:endParaRPr>
          </a:p>
        </p:txBody>
      </p:sp>
    </p:spTree>
    <p:extLst>
      <p:ext uri="{BB962C8B-B14F-4D97-AF65-F5344CB8AC3E}">
        <p14:creationId xmlns:p14="http://schemas.microsoft.com/office/powerpoint/2010/main" val="30603838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32125" cy="1457003"/>
          </a:xfrm>
        </p:spPr>
        <p:txBody>
          <a:bodyPr/>
          <a:lstStyle/>
          <a:p>
            <a:r>
              <a:rPr lang="ru-RU" sz="1800" i="1" dirty="0">
                <a:solidFill>
                  <a:srgbClr val="000000"/>
                </a:solidFill>
                <a:latin typeface="Times New Roman" panose="02020603050405020304" pitchFamily="18" charset="0"/>
                <a:ea typeface="Times New Roman" panose="02020603050405020304" pitchFamily="18" charset="0"/>
              </a:rPr>
              <a:t>Пример исправления ошибки прошлых лет:</a:t>
            </a:r>
            <a:r>
              <a:rPr lang="ru-RU" sz="1800" dirty="0">
                <a:solidFill>
                  <a:srgbClr val="000000"/>
                </a:solidFill>
                <a:latin typeface="Times New Roman" panose="02020603050405020304" pitchFamily="18" charset="0"/>
                <a:ea typeface="Times New Roman" panose="02020603050405020304" pitchFamily="18" charset="0"/>
              </a:rPr>
              <a:t> в отчетном периоде в 2019 году субъектом учета (казенным учреждением) обнаружена ошибка, допущенная в 2018 году, расходы по текущему ремонту здания в сумме 1200000 руб. ошибочно отнесены на увеличение стоимости здания бухгалтерскими записями:</a:t>
            </a:r>
            <a:r>
              <a:rPr lang="ru-RU" sz="1800" dirty="0">
                <a:latin typeface="Times New Roman" panose="02020603050405020304" pitchFamily="18" charset="0"/>
                <a:ea typeface="Times New Roman" panose="02020603050405020304" pitchFamily="18" charset="0"/>
              </a:rPr>
              <a:t/>
            </a:r>
            <a:br>
              <a:rPr lang="ru-RU" sz="1800" dirty="0">
                <a:latin typeface="Times New Roman" panose="02020603050405020304" pitchFamily="18" charset="0"/>
                <a:ea typeface="Times New Roman" panose="02020603050405020304" pitchFamily="18" charset="0"/>
              </a:rPr>
            </a:br>
            <a:endParaRPr lang="ru-RU" sz="1800" dirty="0"/>
          </a:p>
        </p:txBody>
      </p:sp>
      <p:sp>
        <p:nvSpPr>
          <p:cNvPr id="3" name="Текст 2"/>
          <p:cNvSpPr>
            <a:spLocks noGrp="1"/>
          </p:cNvSpPr>
          <p:nvPr>
            <p:ph type="body" idx="1"/>
          </p:nvPr>
        </p:nvSpPr>
        <p:spPr>
          <a:xfrm>
            <a:off x="251520" y="1196752"/>
            <a:ext cx="8711322" cy="5199372"/>
          </a:xfrm>
        </p:spPr>
        <p:txBody>
          <a:bodyPr/>
          <a:lstStyle/>
          <a:p>
            <a:pPr marR="12700" indent="450215" algn="just">
              <a:lnSpc>
                <a:spcPts val="1620"/>
              </a:lnSpc>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a:t>
            </a:r>
            <a:r>
              <a:rPr lang="ru-RU" sz="2400" dirty="0" smtClean="0">
                <a:solidFill>
                  <a:srgbClr val="000000"/>
                </a:solidFill>
                <a:latin typeface="Times New Roman" panose="02020603050405020304" pitchFamily="18" charset="0"/>
                <a:ea typeface="Times New Roman" panose="02020603050405020304" pitchFamily="18" charset="0"/>
              </a:rPr>
              <a:t>Кт </a:t>
            </a:r>
            <a:r>
              <a:rPr lang="ru-RU" sz="2400" dirty="0">
                <a:solidFill>
                  <a:srgbClr val="000000"/>
                </a:solidFill>
                <a:latin typeface="Times New Roman" panose="02020603050405020304" pitchFamily="18" charset="0"/>
                <a:ea typeface="Times New Roman" panose="02020603050405020304" pitchFamily="18" charset="0"/>
              </a:rPr>
              <a:t>130225730  - 1200000,00</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110112310  </a:t>
            </a:r>
            <a:r>
              <a:rPr lang="ru-RU" sz="2400" dirty="0" smtClean="0">
                <a:solidFill>
                  <a:srgbClr val="000000"/>
                </a:solidFill>
                <a:latin typeface="Times New Roman" panose="02020603050405020304" pitchFamily="18" charset="0"/>
                <a:ea typeface="Times New Roman" panose="02020603050405020304" pitchFamily="18" charset="0"/>
              </a:rPr>
              <a:t>Кт </a:t>
            </a:r>
            <a:r>
              <a:rPr lang="ru-RU" sz="2400" dirty="0">
                <a:solidFill>
                  <a:srgbClr val="000000"/>
                </a:solidFill>
                <a:latin typeface="Times New Roman" panose="02020603050405020304" pitchFamily="18" charset="0"/>
                <a:ea typeface="Times New Roman" panose="02020603050405020304" pitchFamily="18" charset="0"/>
              </a:rPr>
              <a:t>110611310  - </a:t>
            </a:r>
            <a:r>
              <a:rPr lang="ru-RU" sz="2400" dirty="0" smtClean="0">
                <a:solidFill>
                  <a:srgbClr val="000000"/>
                </a:solidFill>
                <a:latin typeface="Times New Roman" panose="02020603050405020304" pitchFamily="18" charset="0"/>
                <a:ea typeface="Times New Roman" panose="02020603050405020304" pitchFamily="18" charset="0"/>
              </a:rPr>
              <a:t>1200000,00</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140120271  </a:t>
            </a:r>
            <a:r>
              <a:rPr lang="ru-RU" sz="2400" dirty="0" smtClean="0">
                <a:solidFill>
                  <a:srgbClr val="000000"/>
                </a:solidFill>
                <a:latin typeface="Times New Roman" panose="02020603050405020304" pitchFamily="18" charset="0"/>
                <a:ea typeface="Times New Roman" panose="02020603050405020304" pitchFamily="18" charset="0"/>
              </a:rPr>
              <a:t>Кт 110412411  </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3000,00 за период эксплуатации здания в 2018 году начислена амортизация</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В </a:t>
            </a:r>
            <a:r>
              <a:rPr lang="ru-RU" sz="2400" dirty="0" smtClean="0">
                <a:solidFill>
                  <a:srgbClr val="000000"/>
                </a:solidFill>
                <a:latin typeface="Times New Roman" panose="02020603050405020304" pitchFamily="18" charset="0"/>
                <a:ea typeface="Times New Roman" panose="02020603050405020304" pitchFamily="18" charset="0"/>
              </a:rPr>
              <a:t>2019 году </a:t>
            </a:r>
            <a:r>
              <a:rPr lang="ru-RU" sz="2400" dirty="0">
                <a:solidFill>
                  <a:srgbClr val="000000"/>
                </a:solidFill>
                <a:latin typeface="Times New Roman" panose="02020603050405020304" pitchFamily="18" charset="0"/>
                <a:ea typeface="Times New Roman" panose="02020603050405020304" pitchFamily="18" charset="0"/>
              </a:rPr>
              <a:t>исправительные корреспонденции отражаются следующими бухгалтерскими записями:</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110112310  Кт 130486731     </a:t>
            </a:r>
            <a:r>
              <a:rPr lang="ru-RU" sz="2400" dirty="0">
                <a:solidFill>
                  <a:srgbClr val="000000"/>
                </a:solidFill>
                <a:latin typeface="Times New Roman" panose="02020603050405020304" pitchFamily="18" charset="0"/>
                <a:ea typeface="Times New Roman" panose="02020603050405020304" pitchFamily="18" charset="0"/>
              </a:rPr>
              <a:t>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130486831  Кт </a:t>
            </a:r>
            <a:r>
              <a:rPr lang="ru-RU" sz="2400" dirty="0">
                <a:solidFill>
                  <a:srgbClr val="000000"/>
                </a:solidFill>
                <a:latin typeface="Times New Roman" panose="02020603050405020304" pitchFamily="18" charset="0"/>
                <a:ea typeface="Times New Roman" panose="02020603050405020304" pitchFamily="18" charset="0"/>
              </a:rPr>
              <a:t>110611310     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a:t>
            </a:r>
            <a:r>
              <a:rPr lang="ru-RU" sz="2400" dirty="0" smtClean="0">
                <a:solidFill>
                  <a:srgbClr val="000000"/>
                </a:solidFill>
                <a:latin typeface="Times New Roman" panose="02020603050405020304" pitchFamily="18" charset="0"/>
                <a:ea typeface="Times New Roman" panose="02020603050405020304" pitchFamily="18" charset="0"/>
              </a:rPr>
              <a:t>Кт 130486731     </a:t>
            </a:r>
            <a:r>
              <a:rPr lang="ru-RU" sz="2400" dirty="0">
                <a:solidFill>
                  <a:srgbClr val="000000"/>
                </a:solidFill>
                <a:latin typeface="Times New Roman" panose="02020603050405020304" pitchFamily="18" charset="0"/>
                <a:ea typeface="Times New Roman" panose="02020603050405020304" pitchFamily="18" charset="0"/>
              </a:rPr>
              <a:t>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140128271  </a:t>
            </a:r>
            <a:r>
              <a:rPr lang="ru-RU" sz="2400" dirty="0" smtClean="0">
                <a:solidFill>
                  <a:srgbClr val="000000"/>
                </a:solidFill>
                <a:latin typeface="Times New Roman" panose="02020603050405020304" pitchFamily="18" charset="0"/>
                <a:ea typeface="Times New Roman" panose="02020603050405020304" pitchFamily="18" charset="0"/>
              </a:rPr>
              <a:t>Кт </a:t>
            </a:r>
            <a:r>
              <a:rPr lang="ru-RU" sz="2400" dirty="0">
                <a:solidFill>
                  <a:srgbClr val="000000"/>
                </a:solidFill>
                <a:latin typeface="Times New Roman" panose="02020603050405020304" pitchFamily="18" charset="0"/>
                <a:ea typeface="Times New Roman" panose="02020603050405020304" pitchFamily="18" charset="0"/>
              </a:rPr>
              <a:t>110412411      3000,00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140128225  </a:t>
            </a:r>
            <a:r>
              <a:rPr lang="ru-RU" sz="2400" dirty="0" smtClean="0">
                <a:solidFill>
                  <a:srgbClr val="000000"/>
                </a:solidFill>
                <a:latin typeface="Times New Roman" panose="02020603050405020304" pitchFamily="18" charset="0"/>
                <a:ea typeface="Times New Roman" panose="02020603050405020304" pitchFamily="18" charset="0"/>
              </a:rPr>
              <a:t>Кт 130486731      1200000,00</a:t>
            </a: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lnSpc>
                <a:spcPts val="1620"/>
              </a:lnSpc>
              <a:spcAft>
                <a:spcPts val="0"/>
              </a:spcAft>
            </a:pPr>
            <a:endParaRPr lang="ru-RU" sz="2000" dirty="0">
              <a:latin typeface="Times New Roman" panose="02020603050405020304" pitchFamily="18" charset="0"/>
              <a:ea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87CAACBE-3CA2-42B4-BAD1-73B4871560ED}" type="slidenum">
              <a:rPr lang="ru-RU" altLang="ru-RU" smtClean="0"/>
              <a:pPr/>
              <a:t>60</a:t>
            </a:fld>
            <a:endParaRPr lang="ru-RU" altLang="ru-RU"/>
          </a:p>
        </p:txBody>
      </p:sp>
    </p:spTree>
    <p:extLst>
      <p:ext uri="{BB962C8B-B14F-4D97-AF65-F5344CB8AC3E}">
        <p14:creationId xmlns:p14="http://schemas.microsoft.com/office/powerpoint/2010/main" val="3415363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Закрытие в конце года счетов </a:t>
            </a:r>
            <a:r>
              <a:rPr lang="ru-RU" sz="2400" dirty="0" smtClean="0"/>
              <a:t>бухгалтерского учета осуществляется в общеустановленном порядке</a:t>
            </a:r>
            <a:endParaRPr lang="ru-RU" sz="2400" dirty="0"/>
          </a:p>
        </p:txBody>
      </p:sp>
      <p:sp>
        <p:nvSpPr>
          <p:cNvPr id="3" name="Объект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ru-RU" sz="2800" dirty="0" err="1" smtClean="0"/>
              <a:t>Дт</a:t>
            </a:r>
            <a:r>
              <a:rPr lang="ru-RU" sz="2800" dirty="0"/>
              <a:t> 1 401 30 000 </a:t>
            </a:r>
            <a:r>
              <a:rPr lang="ru-RU" sz="2800" dirty="0" smtClean="0"/>
              <a:t>Кт1 </a:t>
            </a:r>
            <a:r>
              <a:rPr lang="ru-RU" sz="2800" dirty="0"/>
              <a:t>401 28 </a:t>
            </a:r>
            <a:r>
              <a:rPr lang="ru-RU" sz="2800" dirty="0" smtClean="0"/>
              <a:t>271–  (-3 000,00)</a:t>
            </a:r>
          </a:p>
          <a:p>
            <a:r>
              <a:rPr lang="ru-RU" sz="2800" dirty="0" err="1" smtClean="0"/>
              <a:t>Дт</a:t>
            </a:r>
            <a:r>
              <a:rPr lang="ru-RU" sz="2800" dirty="0" smtClean="0"/>
              <a:t> 1 401 30 000  Кт 1 401 28 225 – 1 200 000,00</a:t>
            </a:r>
          </a:p>
          <a:p>
            <a:r>
              <a:rPr lang="ru-RU" sz="2800" dirty="0" err="1" smtClean="0"/>
              <a:t>Дт</a:t>
            </a:r>
            <a:r>
              <a:rPr lang="ru-RU" sz="2800" dirty="0" smtClean="0"/>
              <a:t> 1 304 86 731  Кт 1 401 30 000 – (-1 200 000,00)</a:t>
            </a:r>
          </a:p>
          <a:p>
            <a:r>
              <a:rPr lang="ru-RU" sz="2800" dirty="0" err="1" smtClean="0"/>
              <a:t>Дт</a:t>
            </a:r>
            <a:r>
              <a:rPr lang="ru-RU" sz="2800" dirty="0" smtClean="0"/>
              <a:t> 1 401 30 000  Кт 1 304 86 831 – (-1 200 000,00)</a:t>
            </a:r>
          </a:p>
          <a:p>
            <a:endParaRPr lang="ru-RU" sz="2800" dirty="0"/>
          </a:p>
          <a:p>
            <a:r>
              <a:rPr lang="ru-RU" sz="2800" dirty="0" smtClean="0"/>
              <a:t>Отражаются в Журнале по прочим операциям     </a:t>
            </a:r>
            <a:r>
              <a:rPr lang="ru-RU" sz="2800" dirty="0"/>
              <a:t>(ф. 0504071) с признаком «Ошибки прошлых отчетных </a:t>
            </a:r>
            <a:r>
              <a:rPr lang="ru-RU" sz="2800" dirty="0" smtClean="0"/>
              <a:t>периодов»</a:t>
            </a:r>
            <a:endParaRPr lang="ru-RU" sz="2800" dirty="0"/>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61</a:t>
            </a:fld>
            <a:endParaRPr lang="ru-RU">
              <a:solidFill>
                <a:prstClr val="black">
                  <a:tint val="75000"/>
                </a:prstClr>
              </a:solidFill>
            </a:endParaRPr>
          </a:p>
        </p:txBody>
      </p:sp>
      <p:sp>
        <p:nvSpPr>
          <p:cNvPr id="6" name="Левая фигурная скобка 5"/>
          <p:cNvSpPr/>
          <p:nvPr/>
        </p:nvSpPr>
        <p:spPr>
          <a:xfrm rot="16200000">
            <a:off x="4211426" y="189174"/>
            <a:ext cx="649139" cy="727280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194867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437206628"/>
              </p:ext>
            </p:extLst>
          </p:nvPr>
        </p:nvGraphicFramePr>
        <p:xfrm>
          <a:off x="1" y="139668"/>
          <a:ext cx="8964486" cy="6775476"/>
        </p:xfrm>
        <a:graphic>
          <a:graphicData uri="http://schemas.openxmlformats.org/drawingml/2006/table">
            <a:tbl>
              <a:tblPr>
                <a:tableStyleId>{5C22544A-7EE6-4342-B048-85BDC9FD1C3A}</a:tableStyleId>
              </a:tblPr>
              <a:tblGrid>
                <a:gridCol w="4013562"/>
                <a:gridCol w="516197"/>
                <a:gridCol w="1027481"/>
                <a:gridCol w="410810"/>
                <a:gridCol w="599287"/>
                <a:gridCol w="599287"/>
                <a:gridCol w="599287"/>
                <a:gridCol w="599287"/>
                <a:gridCol w="419501"/>
                <a:gridCol w="59929"/>
                <a:gridCol w="59929"/>
                <a:gridCol w="59929"/>
              </a:tblGrid>
              <a:tr h="333756">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r>
              <a:tr h="529524">
                <a:tc rowSpan="2">
                  <a:txBody>
                    <a:bodyPr/>
                    <a:lstStyle/>
                    <a:p>
                      <a:pPr algn="ctr" fontAlgn="ctr"/>
                      <a:r>
                        <a:rPr lang="ru-RU" sz="1600" u="none" strike="noStrike" dirty="0">
                          <a:effectLst/>
                        </a:rPr>
                        <a:t>А К Т И В</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a:effectLst/>
                        </a:rPr>
                        <a:t>сумма гр.4-9</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40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03</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05</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06</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06187">
                <a:tc>
                  <a:txBody>
                    <a:bodyPr/>
                    <a:lstStyle/>
                    <a:p>
                      <a:pPr algn="ctr" fontAlgn="ctr"/>
                      <a:r>
                        <a:rPr lang="ru-RU" sz="1200" b="1" u="none" strike="noStrike">
                          <a:effectLst/>
                        </a:rPr>
                        <a:t>1</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2</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3</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rPr>
                        <a:t>4</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5</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6</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dirty="0">
                          <a:effectLst/>
                        </a:rPr>
                        <a:t>7</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8</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200" b="1" u="none" strike="noStrike" dirty="0">
                          <a:effectLst/>
                        </a:rPr>
                        <a:t>9</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ctr" fontAlgn="b"/>
                      <a:r>
                        <a:rPr lang="en-US" sz="1600" u="none" strike="noStrike" dirty="0">
                          <a:effectLst/>
                        </a:rPr>
                        <a:t>I. </a:t>
                      </a:r>
                      <a:r>
                        <a:rPr lang="ru-RU" sz="1600" u="none" strike="noStrike" dirty="0">
                          <a:effectLst/>
                        </a:rPr>
                        <a:t>Нефинансовые активы</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529524">
                <a:tc>
                  <a:txBody>
                    <a:bodyPr/>
                    <a:lstStyle/>
                    <a:p>
                      <a:pPr algn="l" fontAlgn="b"/>
                      <a:r>
                        <a:rPr lang="ru-RU" sz="1600" u="none" strike="noStrike">
                          <a:effectLst/>
                        </a:rPr>
                        <a:t>Основные средства (балансовая стоимость, 010100000)*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529524">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71193">
                <a:tc>
                  <a:txBody>
                    <a:bodyPr/>
                    <a:lstStyle/>
                    <a:p>
                      <a:pPr algn="l" fontAlgn="b"/>
                      <a:r>
                        <a:rPr lang="ru-RU" sz="1600" u="none" strike="noStrike" dirty="0">
                          <a:effectLst/>
                        </a:rPr>
                        <a:t>амортизация основных средств*</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529524">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030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9524">
                <a:tc>
                  <a:txBody>
                    <a:bodyPr/>
                    <a:lstStyle/>
                    <a:p>
                      <a:pPr algn="l" fontAlgn="b"/>
                      <a:r>
                        <a:rPr lang="ru-RU" sz="1600" u="none" strike="noStrike">
                          <a:effectLst/>
                        </a:rPr>
                        <a:t>Нематериальные активы (балансовая стоимость, 010200000)*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040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9524">
                <a:tc>
                  <a:txBody>
                    <a:bodyPr/>
                    <a:lstStyle/>
                    <a:p>
                      <a:pPr algn="l" fontAlgn="b"/>
                      <a:r>
                        <a:rPr lang="ru-RU" sz="1600" u="none" strike="noStrike">
                          <a:effectLst/>
                        </a:rPr>
                        <a:t>Уменьшение стоимости нематериальных активов,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529524">
                <a:tc>
                  <a:txBody>
                    <a:bodyPr/>
                    <a:lstStyle/>
                    <a:p>
                      <a:pPr algn="l" fontAlgn="b"/>
                      <a:r>
                        <a:rPr lang="ru-RU" sz="1600" u="none" strike="noStrike">
                          <a:effectLst/>
                        </a:rPr>
                        <a:t>амортизация нематериальных активов*</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052</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62</a:t>
            </a:fld>
            <a:endParaRPr lang="ru-RU">
              <a:solidFill>
                <a:prstClr val="black">
                  <a:tint val="75000"/>
                </a:prstClr>
              </a:solidFill>
            </a:endParaRPr>
          </a:p>
        </p:txBody>
      </p:sp>
      <p:sp>
        <p:nvSpPr>
          <p:cNvPr id="8" name="TextBox 7"/>
          <p:cNvSpPr txBox="1"/>
          <p:nvPr/>
        </p:nvSpPr>
        <p:spPr>
          <a:xfrm rot="16200000">
            <a:off x="5082188" y="4114165"/>
            <a:ext cx="3251866" cy="461665"/>
          </a:xfrm>
          <a:prstGeom prst="rect">
            <a:avLst/>
          </a:prstGeom>
          <a:solidFill>
            <a:schemeClr val="accent2">
              <a:lumMod val="40000"/>
              <a:lumOff val="60000"/>
            </a:schemeClr>
          </a:solidFill>
        </p:spPr>
        <p:txBody>
          <a:bodyPr wrap="square" rtlCol="0">
            <a:spAutoFit/>
          </a:bodyPr>
          <a:lstStyle/>
          <a:p>
            <a:r>
              <a:rPr lang="ru-RU" sz="2400" dirty="0" smtClean="0"/>
              <a:t>Ошибки прошлых лет</a:t>
            </a:r>
            <a:endParaRPr lang="ru-RU" sz="2400" dirty="0"/>
          </a:p>
        </p:txBody>
      </p:sp>
      <p:sp>
        <p:nvSpPr>
          <p:cNvPr id="10" name="TextBox 9"/>
          <p:cNvSpPr txBox="1"/>
          <p:nvPr/>
        </p:nvSpPr>
        <p:spPr>
          <a:xfrm rot="16200000" flipH="1">
            <a:off x="4597180" y="4263273"/>
            <a:ext cx="3045985" cy="369332"/>
          </a:xfrm>
          <a:prstGeom prst="rect">
            <a:avLst/>
          </a:prstGeom>
          <a:solidFill>
            <a:srgbClr val="CCFFFF"/>
          </a:solidFill>
        </p:spPr>
        <p:txBody>
          <a:bodyPr wrap="square" rtlCol="0">
            <a:spAutoFit/>
          </a:bodyPr>
          <a:lstStyle/>
          <a:p>
            <a:r>
              <a:rPr lang="ru-RU" b="1" dirty="0" smtClean="0"/>
              <a:t>Внедрение ФСГС</a:t>
            </a:r>
            <a:endParaRPr lang="ru-RU" b="1" dirty="0"/>
          </a:p>
        </p:txBody>
      </p:sp>
      <p:sp>
        <p:nvSpPr>
          <p:cNvPr id="11" name="TextBox 10"/>
          <p:cNvSpPr txBox="1"/>
          <p:nvPr/>
        </p:nvSpPr>
        <p:spPr>
          <a:xfrm rot="16200000">
            <a:off x="3309477" y="4375338"/>
            <a:ext cx="4710280" cy="369332"/>
          </a:xfrm>
          <a:prstGeom prst="rect">
            <a:avLst/>
          </a:prstGeom>
          <a:solidFill>
            <a:srgbClr val="FFFF00"/>
          </a:solidFill>
        </p:spPr>
        <p:txBody>
          <a:bodyPr wrap="square" rtlCol="0">
            <a:spAutoFit/>
          </a:bodyPr>
          <a:lstStyle/>
          <a:p>
            <a:r>
              <a:rPr lang="ru-RU" b="1" dirty="0" smtClean="0"/>
              <a:t>Реорганизация, изменение типа учреждения</a:t>
            </a:r>
            <a:endParaRPr lang="ru-RU" b="1" dirty="0"/>
          </a:p>
        </p:txBody>
      </p:sp>
      <p:sp>
        <p:nvSpPr>
          <p:cNvPr id="12" name="TextBox 11"/>
          <p:cNvSpPr txBox="1"/>
          <p:nvPr/>
        </p:nvSpPr>
        <p:spPr>
          <a:xfrm rot="16200000">
            <a:off x="5527847" y="4144942"/>
            <a:ext cx="3504660" cy="400110"/>
          </a:xfrm>
          <a:prstGeom prst="rect">
            <a:avLst/>
          </a:prstGeom>
          <a:solidFill>
            <a:schemeClr val="accent3">
              <a:lumMod val="60000"/>
              <a:lumOff val="40000"/>
            </a:schemeClr>
          </a:solidFill>
        </p:spPr>
        <p:txBody>
          <a:bodyPr wrap="square" rtlCol="0">
            <a:spAutoFit/>
          </a:bodyPr>
          <a:lstStyle/>
          <a:p>
            <a:r>
              <a:rPr lang="ru-RU" sz="2000" b="1" dirty="0" smtClean="0"/>
              <a:t>Изменение</a:t>
            </a:r>
            <a:r>
              <a:rPr lang="ru-RU" sz="2000" dirty="0" smtClean="0"/>
              <a:t> </a:t>
            </a:r>
            <a:r>
              <a:rPr lang="ru-RU" sz="2000" b="1" dirty="0" smtClean="0"/>
              <a:t>учетной политики</a:t>
            </a:r>
            <a:endParaRPr lang="ru-RU" sz="2000" b="1" dirty="0"/>
          </a:p>
        </p:txBody>
      </p:sp>
      <p:sp>
        <p:nvSpPr>
          <p:cNvPr id="13" name="TextBox 12"/>
          <p:cNvSpPr txBox="1"/>
          <p:nvPr/>
        </p:nvSpPr>
        <p:spPr>
          <a:xfrm rot="16200000">
            <a:off x="5879426" y="4129504"/>
            <a:ext cx="4020844" cy="369332"/>
          </a:xfrm>
          <a:prstGeom prst="rect">
            <a:avLst/>
          </a:prstGeom>
          <a:solidFill>
            <a:srgbClr val="99FFCC"/>
          </a:solidFill>
        </p:spPr>
        <p:txBody>
          <a:bodyPr wrap="none" rtlCol="0">
            <a:spAutoFit/>
          </a:bodyPr>
          <a:lstStyle/>
          <a:p>
            <a:r>
              <a:rPr lang="ru-RU" b="1" dirty="0" smtClean="0">
                <a:solidFill>
                  <a:srgbClr val="000000"/>
                </a:solidFill>
                <a:highlight>
                  <a:srgbClr val="00FFFF"/>
                </a:highlight>
                <a:latin typeface="Times New Roman" panose="02020603050405020304" pitchFamily="18" charset="0"/>
                <a:ea typeface="Calibri" panose="020F0502020204030204" pitchFamily="34" charset="0"/>
              </a:rPr>
              <a:t>Пересчеты </a:t>
            </a:r>
            <a:r>
              <a:rPr lang="ru-RU" b="1" dirty="0">
                <a:solidFill>
                  <a:srgbClr val="000000"/>
                </a:solidFill>
                <a:highlight>
                  <a:srgbClr val="00FFFF"/>
                </a:highlight>
                <a:latin typeface="Times New Roman" panose="02020603050405020304" pitchFamily="18" charset="0"/>
                <a:ea typeface="Calibri" panose="020F0502020204030204" pitchFamily="34" charset="0"/>
              </a:rPr>
              <a:t>показателей отчетности</a:t>
            </a:r>
            <a:endParaRPr lang="ru-RU" b="1" dirty="0"/>
          </a:p>
        </p:txBody>
      </p:sp>
      <p:sp>
        <p:nvSpPr>
          <p:cNvPr id="14" name="TextBox 13"/>
          <p:cNvSpPr txBox="1"/>
          <p:nvPr/>
        </p:nvSpPr>
        <p:spPr>
          <a:xfrm rot="16200000">
            <a:off x="7532138" y="4144941"/>
            <a:ext cx="1867819" cy="400110"/>
          </a:xfrm>
          <a:prstGeom prst="rect">
            <a:avLst/>
          </a:prstGeom>
          <a:solidFill>
            <a:schemeClr val="accent4">
              <a:lumMod val="40000"/>
              <a:lumOff val="60000"/>
            </a:schemeClr>
          </a:solidFill>
        </p:spPr>
        <p:txBody>
          <a:bodyPr wrap="none" rtlCol="0">
            <a:spAutoFit/>
          </a:bodyPr>
          <a:lstStyle/>
          <a:p>
            <a:r>
              <a:rPr lang="ru-RU" sz="2000" b="1" dirty="0" smtClean="0"/>
              <a:t>Иные причины</a:t>
            </a:r>
            <a:endParaRPr lang="ru-RU" sz="2000" b="1" dirty="0"/>
          </a:p>
        </p:txBody>
      </p:sp>
    </p:spTree>
    <p:extLst>
      <p:ext uri="{BB962C8B-B14F-4D97-AF65-F5344CB8AC3E}">
        <p14:creationId xmlns:p14="http://schemas.microsoft.com/office/powerpoint/2010/main" val="15552643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4294967295"/>
            <p:extLst>
              <p:ext uri="{D42A27DB-BD31-4B8C-83A1-F6EECF244321}">
                <p14:modId xmlns:p14="http://schemas.microsoft.com/office/powerpoint/2010/main" val="2421834837"/>
              </p:ext>
            </p:extLst>
          </p:nvPr>
        </p:nvGraphicFramePr>
        <p:xfrm>
          <a:off x="179511" y="209992"/>
          <a:ext cx="8964489" cy="5233791"/>
        </p:xfrm>
        <a:graphic>
          <a:graphicData uri="http://schemas.openxmlformats.org/drawingml/2006/table">
            <a:tbl>
              <a:tblPr>
                <a:tableStyleId>{5C22544A-7EE6-4342-B048-85BDC9FD1C3A}</a:tableStyleId>
              </a:tblPr>
              <a:tblGrid>
                <a:gridCol w="3744417"/>
                <a:gridCol w="720080"/>
                <a:gridCol w="1536074"/>
                <a:gridCol w="307722"/>
                <a:gridCol w="340373"/>
                <a:gridCol w="1269969"/>
                <a:gridCol w="373521"/>
                <a:gridCol w="373674"/>
                <a:gridCol w="238927"/>
                <a:gridCol w="59732"/>
              </a:tblGrid>
              <a:tr h="308473">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800" b="1"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r>
              <a:tr h="489411">
                <a:tc rowSpan="2">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smtClean="0">
                          <a:effectLst/>
                        </a:rPr>
                        <a:t>(сумма граф 4-9)</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7">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94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sng" strike="noStrike" dirty="0">
                          <a:effectLst/>
                        </a:rPr>
                        <a:t>03</a:t>
                      </a:r>
                      <a:endParaRPr lang="ru-RU" sz="1600" b="1" i="0" u="sng"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05</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06</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87848">
                <a:tc>
                  <a:txBody>
                    <a:bodyPr/>
                    <a:lstStyle/>
                    <a:p>
                      <a:pPr algn="ctr" fontAlgn="ctr"/>
                      <a:r>
                        <a:rPr lang="ru-RU" sz="1600" b="1" u="none" strike="noStrike">
                          <a:effectLst/>
                        </a:rPr>
                        <a:t>1</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rPr>
                        <a:t>2</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rPr>
                        <a:t>3</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b="1" u="none" strike="noStrike" dirty="0">
                          <a:effectLst/>
                        </a:rPr>
                        <a:t>4</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5</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6</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u="none" strike="noStrike" dirty="0">
                          <a:effectLst/>
                        </a:rPr>
                        <a:t>7</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8</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b="1" u="none" strike="noStrike" dirty="0">
                          <a:effectLst/>
                        </a:rPr>
                        <a:t>9</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ctr" fontAlgn="b"/>
                      <a:r>
                        <a:rPr lang="en-US" sz="1600" b="1" i="0" u="none" strike="noStrike" dirty="0">
                          <a:solidFill>
                            <a:schemeClr val="dk1"/>
                          </a:solidFill>
                          <a:effectLst/>
                          <a:latin typeface="Arial" panose="020B0604020202020204" pitchFamily="34" charset="0"/>
                          <a:ea typeface="+mn-ea"/>
                          <a:cs typeface="+mn-cs"/>
                        </a:rPr>
                        <a:t>I. </a:t>
                      </a:r>
                      <a:r>
                        <a:rPr lang="ru-RU" sz="1600" b="1" i="0" u="none" strike="noStrike" dirty="0">
                          <a:solidFill>
                            <a:schemeClr val="dk1"/>
                          </a:solidFill>
                          <a:effectLst/>
                          <a:latin typeface="Arial" panose="020B0604020202020204" pitchFamily="34" charset="0"/>
                          <a:ea typeface="+mn-ea"/>
                          <a:cs typeface="+mn-cs"/>
                        </a:rPr>
                        <a:t>Нефинансовые активы</a:t>
                      </a: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1"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r>
                        <a:rPr lang="ru-RU" sz="1600" u="none" strike="noStrike" dirty="0" smtClean="0">
                          <a:effectLst/>
                        </a:rPr>
                        <a:t>-1 200 000,00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489411">
                <a:tc>
                  <a:txBody>
                    <a:bodyPr/>
                    <a:lstStyle/>
                    <a:p>
                      <a:pPr algn="l" fontAlgn="b"/>
                      <a:r>
                        <a:rPr lang="ru-RU" sz="1600" u="none" strike="noStrike" dirty="0">
                          <a:effectLst/>
                        </a:rPr>
                        <a:t>Основные средства (балансовая стоимость, </a:t>
                      </a:r>
                      <a:r>
                        <a:rPr lang="ru-RU" sz="1600" b="1" u="none" strike="noStrike" dirty="0">
                          <a:effectLst/>
                        </a:rPr>
                        <a:t>010100000)*                                                               </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effectLst/>
                        </a:rPr>
                        <a:t>-</a:t>
                      </a:r>
                      <a:r>
                        <a:rPr lang="ru-RU" sz="1600" u="none" strike="noStrike" dirty="0">
                          <a:effectLst/>
                        </a:rPr>
                        <a:t> </a:t>
                      </a:r>
                      <a:r>
                        <a:rPr lang="ru-RU" sz="1600" u="none" strike="noStrike" dirty="0" smtClean="0">
                          <a:effectLst/>
                        </a:rPr>
                        <a:t>1 200 000,00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489411">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smtClean="0">
                          <a:effectLst/>
                        </a:rPr>
                        <a:t>-3 000,00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smtClean="0">
                          <a:effectLst/>
                        </a:rPr>
                        <a:t>-3 000,00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l" fontAlgn="b"/>
                      <a:r>
                        <a:rPr lang="ru-RU" sz="1600" u="none" strike="noStrike">
                          <a:effectLst/>
                        </a:rPr>
                        <a:t>в том числе:</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effectLst/>
                        </a:rPr>
                        <a:t>-3 000,00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331719">
                <a:tc>
                  <a:txBody>
                    <a:bodyPr/>
                    <a:lstStyle/>
                    <a:p>
                      <a:pPr algn="l" fontAlgn="b"/>
                      <a:r>
                        <a:rPr lang="ru-RU" sz="1600" u="none" strike="noStrike">
                          <a:effectLst/>
                        </a:rPr>
                        <a:t>амортизация основных средств*</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fontAlgn="ctr"/>
                      <a:r>
                        <a:rPr lang="ru-RU" sz="1600" u="none" strike="noStrike" dirty="0" smtClean="0">
                          <a:solidFill>
                            <a:schemeClr val="dk1"/>
                          </a:solidFill>
                          <a:effectLst/>
                          <a:latin typeface="+mn-lt"/>
                          <a:ea typeface="+mn-ea"/>
                          <a:cs typeface="+mn-cs"/>
                        </a:rPr>
                        <a:t>-3 000,00</a:t>
                      </a:r>
                      <a:endParaRPr lang="ru-RU" sz="1600" u="none" strike="noStrike"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489411">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030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u="none" strike="noStrike" dirty="0" smtClean="0">
                        <a:effectLst/>
                      </a:endParaRPr>
                    </a:p>
                    <a:p>
                      <a:pPr algn="ctr" fontAlgn="ctr"/>
                      <a:r>
                        <a:rPr lang="ru-RU" sz="1600" u="none" strike="noStrike" dirty="0" smtClean="0">
                          <a:effectLst/>
                        </a:rPr>
                        <a:t>-1 197 000,00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u="none" strike="noStrike" dirty="0" smtClean="0">
                        <a:effectLst/>
                      </a:endParaRPr>
                    </a:p>
                    <a:p>
                      <a:pPr algn="ctr" fontAlgn="ctr"/>
                      <a:r>
                        <a:rPr lang="ru-RU" sz="1600" u="none" strike="noStrike" dirty="0" smtClean="0">
                          <a:effectLst/>
                        </a:rPr>
                        <a:t>-1 197 000,00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r>
                        <a:rPr lang="ru-RU" dirty="0" smtClean="0"/>
                        <a:t>………………</a:t>
                      </a:r>
                      <a:endParaRPr lang="ru-RU" dirty="0"/>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l" fontAlgn="b"/>
                      <a:r>
                        <a:rPr lang="en-US" sz="1600" b="1" i="0" u="none" strike="noStrike" dirty="0" smtClean="0">
                          <a:effectLst/>
                          <a:latin typeface="Arial" panose="020B0604020202020204" pitchFamily="34" charset="0"/>
                        </a:rPr>
                        <a:t>IV. </a:t>
                      </a:r>
                      <a:r>
                        <a:rPr lang="ru-RU" sz="1600" b="1" i="0" u="none" strike="noStrike" dirty="0" smtClean="0">
                          <a:effectLst/>
                          <a:latin typeface="Arial" panose="020B0604020202020204" pitchFamily="34" charset="0"/>
                        </a:rPr>
                        <a:t>Финансовый результат</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dirty="0"/>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48161">
                <a:tc>
                  <a:txBody>
                    <a:bodyPr/>
                    <a:lstStyle/>
                    <a:p>
                      <a:pPr algn="l" fontAlgn="b"/>
                      <a:r>
                        <a:rPr lang="ru-RU" sz="1600" b="0" i="0" u="none" strike="noStrike" dirty="0" smtClean="0">
                          <a:effectLst/>
                          <a:latin typeface="Arial" panose="020B0604020202020204" pitchFamily="34" charset="0"/>
                        </a:rPr>
                        <a:t>……………</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solidFill>
                            <a:schemeClr val="dk1"/>
                          </a:solidFill>
                          <a:effectLst/>
                          <a:latin typeface="+mn-lt"/>
                          <a:ea typeface="+mn-ea"/>
                          <a:cs typeface="+mn-cs"/>
                        </a:rPr>
                        <a:t>-1 197 000,00</a:t>
                      </a:r>
                      <a:endParaRPr lang="ru-RU" sz="1600" u="none" strike="noStrike" dirty="0">
                        <a:solidFill>
                          <a:schemeClr val="dk1"/>
                        </a:solidFill>
                        <a:effectLst/>
                        <a:latin typeface="+mn-lt"/>
                        <a:ea typeface="+mn-ea"/>
                        <a:cs typeface="+mn-cs"/>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solidFill>
                            <a:schemeClr val="dk1"/>
                          </a:solidFill>
                          <a:effectLst/>
                          <a:latin typeface="+mn-lt"/>
                          <a:ea typeface="+mn-ea"/>
                          <a:cs typeface="+mn-cs"/>
                        </a:rPr>
                        <a:t>-1 197 000,00</a:t>
                      </a:r>
                      <a:endParaRPr lang="ru-RU" sz="1600" u="none" strike="noStrike" dirty="0">
                        <a:solidFill>
                          <a:schemeClr val="dk1"/>
                        </a:solidFill>
                        <a:effectLst/>
                        <a:latin typeface="+mn-lt"/>
                        <a:ea typeface="+mn-ea"/>
                        <a:cs typeface="+mn-cs"/>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endParaRPr lang="ru-RU"/>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endParaRPr lang="ru-RU" dirty="0"/>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420839">
                <a:tc>
                  <a:txBody>
                    <a:bodyPr/>
                    <a:lstStyle/>
                    <a:p>
                      <a:pPr algn="l" fontAlgn="b"/>
                      <a:r>
                        <a:rPr lang="ru-RU" sz="1600" u="none" strike="noStrike" dirty="0" smtClean="0">
                          <a:solidFill>
                            <a:schemeClr val="dk1"/>
                          </a:solidFill>
                          <a:effectLst/>
                          <a:latin typeface="+mn-lt"/>
                          <a:ea typeface="+mn-ea"/>
                          <a:cs typeface="+mn-cs"/>
                        </a:rPr>
                        <a:t>финансовый результат экономического субъекта</a:t>
                      </a:r>
                      <a:endParaRPr lang="ru-RU" sz="1600" b="1" u="none" strike="noStrike" dirty="0">
                        <a:solidFill>
                          <a:schemeClr val="dk1"/>
                        </a:solidFill>
                        <a:effectLst/>
                        <a:latin typeface="+mn-lt"/>
                        <a:ea typeface="+mn-ea"/>
                        <a:cs typeface="+mn-cs"/>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solidFill>
                            <a:schemeClr val="dk1"/>
                          </a:solidFill>
                          <a:effectLst/>
                          <a:latin typeface="+mn-lt"/>
                          <a:ea typeface="+mn-ea"/>
                          <a:cs typeface="+mn-cs"/>
                        </a:rPr>
                        <a:t>570</a:t>
                      </a:r>
                      <a:endParaRPr lang="ru-RU" sz="1600" u="none" strike="noStrike" dirty="0">
                        <a:solidFill>
                          <a:schemeClr val="dk1"/>
                        </a:solidFill>
                        <a:effectLst/>
                        <a:latin typeface="+mn-lt"/>
                        <a:ea typeface="+mn-ea"/>
                        <a:cs typeface="+mn-cs"/>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bl>
          </a:graphicData>
        </a:graphic>
      </p:graphicFrame>
    </p:spTree>
    <p:extLst>
      <p:ext uri="{BB962C8B-B14F-4D97-AF65-F5344CB8AC3E}">
        <p14:creationId xmlns:p14="http://schemas.microsoft.com/office/powerpoint/2010/main" val="28243967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207421"/>
            <a:ext cx="8208563" cy="760465"/>
          </a:xfrm>
        </p:spPr>
        <p:txBody>
          <a:bodyPr/>
          <a:lstStyle/>
          <a:p>
            <a:r>
              <a:rPr lang="ru-RU" dirty="0" smtClean="0"/>
              <a:t>Корректировка ошибок в Главной книге и финансовой (бухгалтерской) отчетности</a:t>
            </a:r>
            <a:endParaRPr lang="ru-RU" dirty="0"/>
          </a:p>
        </p:txBody>
      </p:sp>
      <p:sp>
        <p:nvSpPr>
          <p:cNvPr id="5" name="Прямоугольник 4"/>
          <p:cNvSpPr/>
          <p:nvPr/>
        </p:nvSpPr>
        <p:spPr>
          <a:xfrm>
            <a:off x="6300192" y="1412776"/>
            <a:ext cx="2286000" cy="1323439"/>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ru-RU" sz="1600"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sz="1600" kern="0" dirty="0">
                <a:solidFill>
                  <a:prstClr val="black"/>
                </a:solidFill>
                <a:latin typeface="Times New Roman" panose="02020603050405020304" pitchFamily="18" charset="0"/>
                <a:ea typeface="Times New Roman" panose="02020603050405020304" pitchFamily="18" charset="0"/>
                <a:cs typeface="Times New Roman"/>
              </a:rPr>
              <a:t> </a:t>
            </a:r>
            <a:r>
              <a:rPr lang="ru-RU" sz="1600" kern="0" dirty="0">
                <a:solidFill>
                  <a:srgbClr val="000000"/>
                </a:solidFill>
                <a:latin typeface="Times New Roman" panose="02020603050405020304" pitchFamily="18" charset="0"/>
                <a:ea typeface="Times New Roman" panose="02020603050405020304" pitchFamily="18" charset="0"/>
                <a:cs typeface="Times New Roman"/>
              </a:rPr>
              <a:t>с признаком «Исправление ошибок прошлых лет»</a:t>
            </a:r>
            <a:endParaRPr lang="ru-RU" dirty="0"/>
          </a:p>
        </p:txBody>
      </p:sp>
      <p:sp>
        <p:nvSpPr>
          <p:cNvPr id="6" name="TextBox 5"/>
          <p:cNvSpPr txBox="1"/>
          <p:nvPr/>
        </p:nvSpPr>
        <p:spPr>
          <a:xfrm>
            <a:off x="1403648" y="1309410"/>
            <a:ext cx="285712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p>
          <a:p>
            <a:r>
              <a:rPr lang="ru-RU" dirty="0" smtClean="0">
                <a:solidFill>
                  <a:srgbClr val="000000"/>
                </a:solidFill>
                <a:latin typeface="Times New Roman" panose="02020603050405020304" pitchFamily="18" charset="0"/>
                <a:ea typeface="Times New Roman" panose="02020603050405020304" pitchFamily="18" charset="0"/>
              </a:rPr>
              <a:t>Отчетного периода (года)</a:t>
            </a:r>
          </a:p>
          <a:p>
            <a:r>
              <a:rPr lang="ru-RU" dirty="0" smtClean="0">
                <a:solidFill>
                  <a:srgbClr val="000000"/>
                </a:solidFill>
                <a:latin typeface="Times New Roman" panose="02020603050405020304" pitchFamily="18" charset="0"/>
              </a:rPr>
              <a:t>Обороты по счетам</a:t>
            </a:r>
            <a:endParaRPr lang="ru-RU" dirty="0"/>
          </a:p>
        </p:txBody>
      </p:sp>
      <p:sp>
        <p:nvSpPr>
          <p:cNvPr id="8" name="TextBox 7"/>
          <p:cNvSpPr txBox="1"/>
          <p:nvPr/>
        </p:nvSpPr>
        <p:spPr>
          <a:xfrm>
            <a:off x="4448005" y="3623619"/>
            <a:ext cx="41954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srgbClr val="000000"/>
                </a:solidFill>
                <a:latin typeface="Times New Roman" panose="02020603050405020304" pitchFamily="18" charset="0"/>
                <a:ea typeface="Times New Roman" panose="02020603050405020304" pitchFamily="18" charset="0"/>
              </a:rPr>
              <a:t>Графа 6 Код причины 3 Сведений </a:t>
            </a:r>
            <a:r>
              <a:rPr lang="ru-RU" dirty="0">
                <a:solidFill>
                  <a:srgbClr val="000000"/>
                </a:solidFill>
                <a:latin typeface="Times New Roman" panose="02020603050405020304" pitchFamily="18" charset="0"/>
                <a:ea typeface="Times New Roman" panose="02020603050405020304" pitchFamily="18" charset="0"/>
              </a:rPr>
              <a:t>(ф. 0503173</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формируется </a:t>
            </a:r>
            <a:r>
              <a:rPr lang="ru-RU" dirty="0" smtClean="0">
                <a:solidFill>
                  <a:srgbClr val="000000"/>
                </a:solidFill>
                <a:latin typeface="Times New Roman" panose="02020603050405020304" pitchFamily="18" charset="0"/>
                <a:ea typeface="Times New Roman" panose="02020603050405020304" pitchFamily="18" charset="0"/>
              </a:rPr>
              <a:t>отдельно</a:t>
            </a:r>
          </a:p>
          <a:p>
            <a:pPr algn="just"/>
            <a:r>
              <a:rPr lang="ru-RU" dirty="0" smtClean="0">
                <a:solidFill>
                  <a:srgbClr val="000000"/>
                </a:solidFill>
                <a:latin typeface="Times New Roman" panose="02020603050405020304" pitchFamily="18" charset="0"/>
                <a:ea typeface="Times New Roman" panose="02020603050405020304" pitchFamily="18" charset="0"/>
              </a:rPr>
              <a:t> по признаку </a:t>
            </a:r>
            <a:r>
              <a:rPr lang="ru-RU" dirty="0">
                <a:solidFill>
                  <a:srgbClr val="000000"/>
                </a:solidFill>
                <a:latin typeface="Times New Roman" panose="02020603050405020304" pitchFamily="18" charset="0"/>
                <a:ea typeface="Times New Roman" panose="02020603050405020304" pitchFamily="18" charset="0"/>
              </a:rPr>
              <a:t>«Исправление ошибок прошлых </a:t>
            </a:r>
            <a:r>
              <a:rPr lang="ru-RU" dirty="0" smtClean="0">
                <a:solidFill>
                  <a:srgbClr val="000000"/>
                </a:solidFill>
                <a:latin typeface="Times New Roman" panose="02020603050405020304" pitchFamily="18" charset="0"/>
                <a:ea typeface="Times New Roman" panose="02020603050405020304" pitchFamily="18" charset="0"/>
              </a:rPr>
              <a:t>лет»</a:t>
            </a:r>
            <a:endParaRPr lang="ru-RU" dirty="0"/>
          </a:p>
        </p:txBody>
      </p:sp>
      <p:sp>
        <p:nvSpPr>
          <p:cNvPr id="19" name="TextBox 18"/>
          <p:cNvSpPr txBox="1"/>
          <p:nvPr/>
        </p:nvSpPr>
        <p:spPr>
          <a:xfrm>
            <a:off x="794475" y="2618666"/>
            <a:ext cx="2037737" cy="61555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 </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Баланс ( ф. 0503130</a:t>
            </a:r>
            <a:r>
              <a:rPr lang="ru-RU" dirty="0" smtClean="0"/>
              <a:t>)</a:t>
            </a:r>
            <a:endParaRPr lang="ru-RU" dirty="0"/>
          </a:p>
        </p:txBody>
      </p:sp>
      <p:sp>
        <p:nvSpPr>
          <p:cNvPr id="20" name="TextBox 19"/>
          <p:cNvSpPr txBox="1"/>
          <p:nvPr/>
        </p:nvSpPr>
        <p:spPr>
          <a:xfrm>
            <a:off x="862687" y="3687155"/>
            <a:ext cx="212605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(ф. 0503168)</a:t>
            </a:r>
          </a:p>
        </p:txBody>
      </p:sp>
      <p:cxnSp>
        <p:nvCxnSpPr>
          <p:cNvPr id="23" name="Прямая со стрелкой 22"/>
          <p:cNvCxnSpPr/>
          <p:nvPr/>
        </p:nvCxnSpPr>
        <p:spPr>
          <a:xfrm flipH="1" flipV="1">
            <a:off x="2794806" y="2838721"/>
            <a:ext cx="1523224" cy="105791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26" name="Прямая со стрелкой 25"/>
          <p:cNvCxnSpPr/>
          <p:nvPr/>
        </p:nvCxnSpPr>
        <p:spPr>
          <a:xfrm flipH="1">
            <a:off x="2977897" y="4004536"/>
            <a:ext cx="1459259" cy="62634"/>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64</a:t>
            </a:fld>
            <a:endParaRPr lang="ru-RU" altLang="ru-RU"/>
          </a:p>
        </p:txBody>
      </p:sp>
      <p:cxnSp>
        <p:nvCxnSpPr>
          <p:cNvPr id="21" name="Прямая со стрелкой 20"/>
          <p:cNvCxnSpPr/>
          <p:nvPr/>
        </p:nvCxnSpPr>
        <p:spPr>
          <a:xfrm flipH="1">
            <a:off x="5540901" y="2860869"/>
            <a:ext cx="1551379" cy="7426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H="1" flipV="1">
            <a:off x="4215036" y="1666193"/>
            <a:ext cx="1967408" cy="597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580112" y="1678742"/>
            <a:ext cx="301686" cy="369332"/>
          </a:xfrm>
          <a:prstGeom prst="rect">
            <a:avLst/>
          </a:prstGeom>
          <a:noFill/>
        </p:spPr>
        <p:txBody>
          <a:bodyPr wrap="none" rtlCol="0">
            <a:spAutoFit/>
          </a:bodyPr>
          <a:lstStyle/>
          <a:p>
            <a:r>
              <a:rPr lang="ru-RU" dirty="0" smtClean="0"/>
              <a:t>1</a:t>
            </a:r>
            <a:endParaRPr lang="ru-RU" dirty="0"/>
          </a:p>
        </p:txBody>
      </p:sp>
      <p:sp>
        <p:nvSpPr>
          <p:cNvPr id="12" name="TextBox 11"/>
          <p:cNvSpPr txBox="1"/>
          <p:nvPr/>
        </p:nvSpPr>
        <p:spPr>
          <a:xfrm>
            <a:off x="6300192" y="3234219"/>
            <a:ext cx="427446" cy="369332"/>
          </a:xfrm>
          <a:prstGeom prst="rect">
            <a:avLst/>
          </a:prstGeom>
          <a:noFill/>
        </p:spPr>
        <p:txBody>
          <a:bodyPr wrap="square" rtlCol="0">
            <a:spAutoFit/>
          </a:bodyPr>
          <a:lstStyle/>
          <a:p>
            <a:r>
              <a:rPr lang="ru-RU" b="1" dirty="0" smtClean="0"/>
              <a:t>1</a:t>
            </a:r>
            <a:endParaRPr lang="ru-RU" b="1" dirty="0"/>
          </a:p>
        </p:txBody>
      </p:sp>
      <p:sp>
        <p:nvSpPr>
          <p:cNvPr id="16" name="TextBox 15"/>
          <p:cNvSpPr txBox="1"/>
          <p:nvPr/>
        </p:nvSpPr>
        <p:spPr>
          <a:xfrm>
            <a:off x="3521214" y="3280238"/>
            <a:ext cx="301686" cy="369332"/>
          </a:xfrm>
          <a:prstGeom prst="rect">
            <a:avLst/>
          </a:prstGeom>
          <a:noFill/>
        </p:spPr>
        <p:txBody>
          <a:bodyPr wrap="none" rtlCol="0">
            <a:spAutoFit/>
          </a:bodyPr>
          <a:lstStyle/>
          <a:p>
            <a:r>
              <a:rPr lang="ru-RU" dirty="0" smtClean="0"/>
              <a:t>2</a:t>
            </a:r>
            <a:endParaRPr lang="ru-RU" dirty="0"/>
          </a:p>
        </p:txBody>
      </p:sp>
      <p:sp>
        <p:nvSpPr>
          <p:cNvPr id="17" name="TextBox 16"/>
          <p:cNvSpPr txBox="1"/>
          <p:nvPr/>
        </p:nvSpPr>
        <p:spPr>
          <a:xfrm>
            <a:off x="3628995" y="4590003"/>
            <a:ext cx="301686" cy="369332"/>
          </a:xfrm>
          <a:prstGeom prst="rect">
            <a:avLst/>
          </a:prstGeom>
          <a:noFill/>
        </p:spPr>
        <p:txBody>
          <a:bodyPr wrap="none" rtlCol="0">
            <a:spAutoFit/>
          </a:bodyPr>
          <a:lstStyle/>
          <a:p>
            <a:r>
              <a:rPr lang="ru-RU" b="1" dirty="0" smtClean="0"/>
              <a:t>2</a:t>
            </a:r>
            <a:endParaRPr lang="ru-RU" b="1" dirty="0"/>
          </a:p>
        </p:txBody>
      </p:sp>
      <p:pic>
        <p:nvPicPr>
          <p:cNvPr id="4" name="Рисунок 3"/>
          <p:cNvPicPr>
            <a:picLocks noChangeAspect="1"/>
          </p:cNvPicPr>
          <p:nvPr/>
        </p:nvPicPr>
        <p:blipFill>
          <a:blip r:embed="rId2"/>
          <a:stretch>
            <a:fillRect/>
          </a:stretch>
        </p:blipFill>
        <p:spPr>
          <a:xfrm>
            <a:off x="-118295" y="4800897"/>
            <a:ext cx="4566300" cy="2060627"/>
          </a:xfrm>
          <a:prstGeom prst="rect">
            <a:avLst/>
          </a:prstGeom>
        </p:spPr>
      </p:pic>
      <p:sp>
        <p:nvSpPr>
          <p:cNvPr id="14" name="Стрелка углом 13"/>
          <p:cNvSpPr/>
          <p:nvPr/>
        </p:nvSpPr>
        <p:spPr>
          <a:xfrm>
            <a:off x="473087" y="2736215"/>
            <a:ext cx="272875" cy="210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Стрелка углом 14"/>
          <p:cNvSpPr/>
          <p:nvPr/>
        </p:nvSpPr>
        <p:spPr>
          <a:xfrm>
            <a:off x="611908" y="3806207"/>
            <a:ext cx="264029" cy="99469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368084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noGrp="1"/>
          </p:cNvGraphicFramePr>
          <p:nvPr>
            <p:ph idx="1"/>
            <p:extLst>
              <p:ext uri="{D42A27DB-BD31-4B8C-83A1-F6EECF244321}">
                <p14:modId xmlns:p14="http://schemas.microsoft.com/office/powerpoint/2010/main" val="1993084861"/>
              </p:ext>
            </p:extLst>
          </p:nvPr>
        </p:nvGraphicFramePr>
        <p:xfrm>
          <a:off x="395536" y="233264"/>
          <a:ext cx="843528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Прямая со стрелкой 7"/>
          <p:cNvCxnSpPr/>
          <p:nvPr/>
        </p:nvCxnSpPr>
        <p:spPr>
          <a:xfrm flipH="1">
            <a:off x="2915816" y="4797152"/>
            <a:ext cx="936104" cy="425353"/>
          </a:xfrm>
          <a:prstGeom prst="straightConnector1">
            <a:avLst/>
          </a:prstGeom>
          <a:ln>
            <a:solidFill>
              <a:srgbClr val="FF0000"/>
            </a:solidFill>
            <a:prstDash val="dash"/>
            <a:tailEnd type="arrow"/>
          </a:ln>
        </p:spPr>
        <p:style>
          <a:lnRef idx="2">
            <a:schemeClr val="dk1"/>
          </a:lnRef>
          <a:fillRef idx="0">
            <a:schemeClr val="dk1"/>
          </a:fillRef>
          <a:effectRef idx="1">
            <a:schemeClr val="dk1"/>
          </a:effectRef>
          <a:fontRef idx="minor">
            <a:schemeClr val="tx1"/>
          </a:fontRef>
        </p:style>
      </p:cxnSp>
      <p:cxnSp>
        <p:nvCxnSpPr>
          <p:cNvPr id="3" name="Прямая со стрелкой 2"/>
          <p:cNvCxnSpPr/>
          <p:nvPr/>
        </p:nvCxnSpPr>
        <p:spPr>
          <a:xfrm>
            <a:off x="5004048"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12"/>
          </p:nvPr>
        </p:nvSpPr>
        <p:spPr/>
        <p:txBody>
          <a:bodyPr/>
          <a:lstStyle/>
          <a:p>
            <a:fld id="{C318D0E1-6172-4638-BCC1-0B70ED483AF8}" type="slidenum">
              <a:rPr lang="ru-RU" smtClean="0">
                <a:solidFill>
                  <a:prstClr val="black">
                    <a:tint val="75000"/>
                  </a:prstClr>
                </a:solidFill>
              </a:rPr>
              <a:pPr/>
              <a:t>65</a:t>
            </a:fld>
            <a:endParaRPr lang="ru-RU">
              <a:solidFill>
                <a:prstClr val="black">
                  <a:tint val="75000"/>
                </a:prstClr>
              </a:solidFill>
            </a:endParaRPr>
          </a:p>
        </p:txBody>
      </p:sp>
    </p:spTree>
    <p:extLst>
      <p:ext uri="{BB962C8B-B14F-4D97-AF65-F5344CB8AC3E}">
        <p14:creationId xmlns:p14="http://schemas.microsoft.com/office/powerpoint/2010/main" val="2860362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207421"/>
            <a:ext cx="8208563" cy="760465"/>
          </a:xfrm>
        </p:spPr>
        <p:txBody>
          <a:bodyPr/>
          <a:lstStyle/>
          <a:p>
            <a:r>
              <a:rPr lang="ru-RU" dirty="0" smtClean="0"/>
              <a:t>Корректировка ошибок в Главной книге и финансовой (бухгалтерской) отчетности</a:t>
            </a:r>
            <a:endParaRPr lang="ru-RU" dirty="0"/>
          </a:p>
        </p:txBody>
      </p:sp>
      <p:sp>
        <p:nvSpPr>
          <p:cNvPr id="5" name="Прямоугольник 4"/>
          <p:cNvSpPr/>
          <p:nvPr/>
        </p:nvSpPr>
        <p:spPr>
          <a:xfrm>
            <a:off x="6588224" y="1071207"/>
            <a:ext cx="2286000" cy="1323439"/>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ru-RU" sz="1600"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sz="1600" kern="0" dirty="0">
                <a:solidFill>
                  <a:prstClr val="black"/>
                </a:solidFill>
                <a:latin typeface="Times New Roman" panose="02020603050405020304" pitchFamily="18" charset="0"/>
                <a:ea typeface="Times New Roman" panose="02020603050405020304" pitchFamily="18" charset="0"/>
                <a:cs typeface="Times New Roman"/>
              </a:rPr>
              <a:t> </a:t>
            </a:r>
            <a:r>
              <a:rPr lang="ru-RU" sz="1600" kern="0" dirty="0">
                <a:solidFill>
                  <a:srgbClr val="000000"/>
                </a:solidFill>
                <a:latin typeface="Times New Roman" panose="02020603050405020304" pitchFamily="18" charset="0"/>
                <a:ea typeface="Times New Roman" panose="02020603050405020304" pitchFamily="18" charset="0"/>
                <a:cs typeface="Times New Roman"/>
              </a:rPr>
              <a:t>с признаком «Исправление ошибок прошлых лет»</a:t>
            </a:r>
            <a:endParaRPr lang="ru-RU" dirty="0"/>
          </a:p>
        </p:txBody>
      </p:sp>
      <p:sp>
        <p:nvSpPr>
          <p:cNvPr id="6" name="TextBox 5"/>
          <p:cNvSpPr txBox="1"/>
          <p:nvPr/>
        </p:nvSpPr>
        <p:spPr>
          <a:xfrm>
            <a:off x="643782" y="1302558"/>
            <a:ext cx="302384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a:solidFill>
                  <a:srgbClr val="000000"/>
                </a:solidFill>
                <a:latin typeface="Times New Roman" panose="02020603050405020304" pitchFamily="18" charset="0"/>
                <a:ea typeface="Times New Roman" panose="02020603050405020304" pitchFamily="18" charset="0"/>
              </a:rPr>
              <a:t>в </a:t>
            </a:r>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p>
        </p:txBody>
      </p:sp>
      <p:cxnSp>
        <p:nvCxnSpPr>
          <p:cNvPr id="10" name="Прямая со стрелкой 9"/>
          <p:cNvCxnSpPr>
            <a:endCxn id="6" idx="3"/>
          </p:cNvCxnSpPr>
          <p:nvPr/>
        </p:nvCxnSpPr>
        <p:spPr>
          <a:xfrm flipH="1">
            <a:off x="3667623" y="1487224"/>
            <a:ext cx="287449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1429129" y="2938908"/>
            <a:ext cx="1257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Ф. 0503168</a:t>
            </a:r>
            <a:endParaRPr lang="ru-RU" dirty="0"/>
          </a:p>
        </p:txBody>
      </p:sp>
      <p:sp>
        <p:nvSpPr>
          <p:cNvPr id="9" name="TextBox 8"/>
          <p:cNvSpPr txBox="1"/>
          <p:nvPr/>
        </p:nvSpPr>
        <p:spPr>
          <a:xfrm>
            <a:off x="1437608" y="3779382"/>
            <a:ext cx="1257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Ф. 0503121</a:t>
            </a:r>
            <a:endParaRPr lang="ru-RU" dirty="0"/>
          </a:p>
        </p:txBody>
      </p:sp>
      <p:sp>
        <p:nvSpPr>
          <p:cNvPr id="11" name="TextBox 10"/>
          <p:cNvSpPr txBox="1"/>
          <p:nvPr/>
        </p:nvSpPr>
        <p:spPr>
          <a:xfrm>
            <a:off x="1444817" y="4540478"/>
            <a:ext cx="1257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Ф. 0503110</a:t>
            </a:r>
            <a:endParaRPr lang="ru-RU" dirty="0"/>
          </a:p>
        </p:txBody>
      </p:sp>
      <p:cxnSp>
        <p:nvCxnSpPr>
          <p:cNvPr id="18" name="Прямая со стрелкой 17"/>
          <p:cNvCxnSpPr/>
          <p:nvPr/>
        </p:nvCxnSpPr>
        <p:spPr>
          <a:xfrm flipH="1" flipV="1">
            <a:off x="2686909" y="3258463"/>
            <a:ext cx="868885" cy="10319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9" idx="3"/>
          </p:cNvCxnSpPr>
          <p:nvPr/>
        </p:nvCxnSpPr>
        <p:spPr>
          <a:xfrm flipH="1" flipV="1">
            <a:off x="2695388" y="3964048"/>
            <a:ext cx="900977" cy="3496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p:nvPr/>
        </p:nvCxnSpPr>
        <p:spPr>
          <a:xfrm flipH="1">
            <a:off x="2686909" y="4300783"/>
            <a:ext cx="868885" cy="5592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Овальная выноска 30"/>
          <p:cNvSpPr/>
          <p:nvPr/>
        </p:nvSpPr>
        <p:spPr>
          <a:xfrm>
            <a:off x="4214518" y="2505720"/>
            <a:ext cx="4384550" cy="3615878"/>
          </a:xfrm>
          <a:prstGeom prst="wedgeEllipseCallout">
            <a:avLst>
              <a:gd name="adj1" fmla="val -63817"/>
              <a:gd name="adj2" fmla="val 27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t>Показатели изменений оборотов по увеличению, уменьшению активов, обязательств,  доходов, расходов в отчетности текущего финансового года отражаются </a:t>
            </a:r>
            <a:r>
              <a:rPr lang="ru-RU" sz="2000" b="1" dirty="0" smtClean="0">
                <a:solidFill>
                  <a:srgbClr val="FF0000"/>
                </a:solidFill>
              </a:rPr>
              <a:t>без учета операций по исправлении ошибок прошлых лет </a:t>
            </a:r>
            <a:endParaRPr lang="ru-RU" sz="2000" b="1" dirty="0">
              <a:solidFill>
                <a:srgbClr val="FF0000"/>
              </a:solidFill>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66</a:t>
            </a:fld>
            <a:endParaRPr lang="ru-RU" altLang="ru-RU"/>
          </a:p>
        </p:txBody>
      </p:sp>
      <p:cxnSp>
        <p:nvCxnSpPr>
          <p:cNvPr id="20" name="Прямая со стрелкой 19"/>
          <p:cNvCxnSpPr>
            <a:stCxn id="6" idx="2"/>
          </p:cNvCxnSpPr>
          <p:nvPr/>
        </p:nvCxnSpPr>
        <p:spPr>
          <a:xfrm>
            <a:off x="2155703" y="1671890"/>
            <a:ext cx="2560486" cy="1434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75834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 0503168</a:t>
            </a:r>
            <a:endParaRPr lang="ru-RU" dirty="0"/>
          </a:p>
        </p:txBody>
      </p:sp>
      <p:pic>
        <p:nvPicPr>
          <p:cNvPr id="5" name="Рисунок 4"/>
          <p:cNvPicPr>
            <a:picLocks noChangeAspect="1"/>
          </p:cNvPicPr>
          <p:nvPr/>
        </p:nvPicPr>
        <p:blipFill>
          <a:blip r:embed="rId2"/>
          <a:stretch>
            <a:fillRect/>
          </a:stretch>
        </p:blipFill>
        <p:spPr>
          <a:xfrm>
            <a:off x="355470" y="1065817"/>
            <a:ext cx="8784976" cy="4752528"/>
          </a:xfrm>
          <a:prstGeom prst="rect">
            <a:avLst/>
          </a:prstGeom>
        </p:spPr>
      </p:pic>
      <p:sp>
        <p:nvSpPr>
          <p:cNvPr id="7" name="TextBox 6"/>
          <p:cNvSpPr txBox="1"/>
          <p:nvPr/>
        </p:nvSpPr>
        <p:spPr>
          <a:xfrm>
            <a:off x="4792912" y="4714308"/>
            <a:ext cx="244338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входящие остатки с учетом изменений, связанных с исправлением ошибок прошлых лет </a:t>
            </a:r>
            <a:r>
              <a:rPr lang="ru-RU" b="1" dirty="0" smtClean="0"/>
              <a:t>1300000,0</a:t>
            </a:r>
            <a:r>
              <a:rPr lang="ru-RU" dirty="0" smtClean="0"/>
              <a:t>0</a:t>
            </a:r>
            <a:endParaRPr lang="ru-RU" dirty="0"/>
          </a:p>
        </p:txBody>
      </p:sp>
      <p:cxnSp>
        <p:nvCxnSpPr>
          <p:cNvPr id="25" name="Прямая соединительная линия 24"/>
          <p:cNvCxnSpPr/>
          <p:nvPr/>
        </p:nvCxnSpPr>
        <p:spPr>
          <a:xfrm>
            <a:off x="3491880" y="4509120"/>
            <a:ext cx="828092"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3707904" y="4502733"/>
            <a:ext cx="612068" cy="150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491880" y="4856386"/>
            <a:ext cx="828092" cy="228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3676830" y="4882484"/>
            <a:ext cx="576064" cy="176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4319972" y="5059086"/>
            <a:ext cx="431540" cy="530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Прямая со стрелкой 36"/>
          <p:cNvCxnSpPr/>
          <p:nvPr/>
        </p:nvCxnSpPr>
        <p:spPr>
          <a:xfrm>
            <a:off x="4335782" y="4643541"/>
            <a:ext cx="431540" cy="943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300192" y="1577774"/>
            <a:ext cx="2843808"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Показатели по </a:t>
            </a:r>
            <a:r>
              <a:rPr lang="ru-RU" dirty="0" smtClean="0">
                <a:solidFill>
                  <a:srgbClr val="FF0000"/>
                </a:solidFill>
              </a:rPr>
              <a:t>увеличению, уменьшению оборотов по </a:t>
            </a:r>
            <a:r>
              <a:rPr lang="ru-RU" dirty="0" smtClean="0"/>
              <a:t>счету 010100000 отражаются без учета оборотов по операциям по исправлению ошибок прошлых лет</a:t>
            </a:r>
            <a:endParaRPr lang="ru-RU" dirty="0"/>
          </a:p>
        </p:txBody>
      </p:sp>
      <p:cxnSp>
        <p:nvCxnSpPr>
          <p:cNvPr id="40" name="Прямая со стрелкой 39"/>
          <p:cNvCxnSpPr/>
          <p:nvPr/>
        </p:nvCxnSpPr>
        <p:spPr>
          <a:xfrm flipH="1">
            <a:off x="4952997" y="3827685"/>
            <a:ext cx="3103187" cy="3407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2" name="Прямая со стрелкой 41"/>
          <p:cNvCxnSpPr>
            <a:stCxn id="38" idx="2"/>
          </p:cNvCxnSpPr>
          <p:nvPr/>
        </p:nvCxnSpPr>
        <p:spPr>
          <a:xfrm flipH="1">
            <a:off x="6787542" y="3886098"/>
            <a:ext cx="934554" cy="4748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0" name="Прямоугольник 49"/>
          <p:cNvSpPr/>
          <p:nvPr/>
        </p:nvSpPr>
        <p:spPr>
          <a:xfrm>
            <a:off x="4368338" y="4081262"/>
            <a:ext cx="635710" cy="4966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6504591" y="4053287"/>
            <a:ext cx="537130" cy="5526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67</a:t>
            </a:fld>
            <a:endParaRPr lang="ru-RU" altLang="ru-RU"/>
          </a:p>
        </p:txBody>
      </p:sp>
    </p:spTree>
    <p:extLst>
      <p:ext uri="{BB962C8B-B14F-4D97-AF65-F5344CB8AC3E}">
        <p14:creationId xmlns:p14="http://schemas.microsoft.com/office/powerpoint/2010/main" val="1522941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059" y="41234"/>
            <a:ext cx="7920182" cy="380232"/>
          </a:xfrm>
        </p:spPr>
        <p:txBody>
          <a:bodyPr/>
          <a:lstStyle/>
          <a:p>
            <a:r>
              <a:rPr lang="ru-RU" dirty="0" smtClean="0"/>
              <a:t>Ф. 0503121</a:t>
            </a:r>
            <a:endParaRPr lang="ru-RU" dirty="0"/>
          </a:p>
        </p:txBody>
      </p:sp>
      <p:pic>
        <p:nvPicPr>
          <p:cNvPr id="4" name="Рисунок 3"/>
          <p:cNvPicPr>
            <a:picLocks noChangeAspect="1"/>
          </p:cNvPicPr>
          <p:nvPr/>
        </p:nvPicPr>
        <p:blipFill>
          <a:blip r:embed="rId2"/>
          <a:stretch>
            <a:fillRect/>
          </a:stretch>
        </p:blipFill>
        <p:spPr>
          <a:xfrm>
            <a:off x="-6850" y="3574980"/>
            <a:ext cx="9144000" cy="1249584"/>
          </a:xfrm>
          <a:prstGeom prst="rect">
            <a:avLst/>
          </a:prstGeom>
        </p:spPr>
      </p:pic>
      <p:pic>
        <p:nvPicPr>
          <p:cNvPr id="5" name="Рисунок 4"/>
          <p:cNvPicPr>
            <a:picLocks noChangeAspect="1"/>
          </p:cNvPicPr>
          <p:nvPr/>
        </p:nvPicPr>
        <p:blipFill>
          <a:blip r:embed="rId3"/>
          <a:stretch>
            <a:fillRect/>
          </a:stretch>
        </p:blipFill>
        <p:spPr>
          <a:xfrm>
            <a:off x="18030" y="508168"/>
            <a:ext cx="9144000" cy="2654157"/>
          </a:xfrm>
          <a:prstGeom prst="rect">
            <a:avLst/>
          </a:prstGeom>
        </p:spPr>
      </p:pic>
      <p:pic>
        <p:nvPicPr>
          <p:cNvPr id="6" name="Рисунок 5"/>
          <p:cNvPicPr>
            <a:picLocks noChangeAspect="1"/>
          </p:cNvPicPr>
          <p:nvPr/>
        </p:nvPicPr>
        <p:blipFill>
          <a:blip r:embed="rId4"/>
          <a:stretch>
            <a:fillRect/>
          </a:stretch>
        </p:blipFill>
        <p:spPr>
          <a:xfrm>
            <a:off x="18030" y="5036108"/>
            <a:ext cx="9144000" cy="794309"/>
          </a:xfrm>
          <a:prstGeom prst="rect">
            <a:avLst/>
          </a:prstGeom>
        </p:spPr>
      </p:pic>
      <p:cxnSp>
        <p:nvCxnSpPr>
          <p:cNvPr id="9" name="Прямая со стрелкой 8"/>
          <p:cNvCxnSpPr/>
          <p:nvPr/>
        </p:nvCxnSpPr>
        <p:spPr>
          <a:xfrm flipH="1" flipV="1">
            <a:off x="5341200" y="4168798"/>
            <a:ext cx="1450840" cy="69390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1" name="Прямая со стрелкой 10"/>
          <p:cNvCxnSpPr/>
          <p:nvPr/>
        </p:nvCxnSpPr>
        <p:spPr>
          <a:xfrm flipH="1">
            <a:off x="5325030" y="4846089"/>
            <a:ext cx="1422350" cy="6489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p:cNvCxnSpPr/>
          <p:nvPr/>
        </p:nvCxnSpPr>
        <p:spPr>
          <a:xfrm>
            <a:off x="6876257" y="491615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 y="5949280"/>
            <a:ext cx="8982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 стрелкой 11"/>
          <p:cNvCxnSpPr/>
          <p:nvPr/>
        </p:nvCxnSpPr>
        <p:spPr>
          <a:xfrm flipH="1">
            <a:off x="5341200" y="4846089"/>
            <a:ext cx="1512521" cy="1499457"/>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68</a:t>
            </a:fld>
            <a:endParaRPr lang="ru-RU" altLang="ru-RU"/>
          </a:p>
        </p:txBody>
      </p:sp>
      <p:sp>
        <p:nvSpPr>
          <p:cNvPr id="16" name="Овал 15"/>
          <p:cNvSpPr/>
          <p:nvPr/>
        </p:nvSpPr>
        <p:spPr>
          <a:xfrm>
            <a:off x="4829612" y="6205337"/>
            <a:ext cx="595805" cy="57226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smtClean="0"/>
              <a:t>731</a:t>
            </a:r>
          </a:p>
          <a:p>
            <a:pPr algn="ctr"/>
            <a:r>
              <a:rPr lang="ru-RU" sz="1200" dirty="0" smtClean="0"/>
              <a:t>831</a:t>
            </a:r>
            <a:endParaRPr lang="ru-RU" sz="1200" dirty="0"/>
          </a:p>
        </p:txBody>
      </p:sp>
      <p:sp>
        <p:nvSpPr>
          <p:cNvPr id="18" name="Овал 17"/>
          <p:cNvSpPr/>
          <p:nvPr/>
        </p:nvSpPr>
        <p:spPr>
          <a:xfrm>
            <a:off x="4838700" y="3890942"/>
            <a:ext cx="586717" cy="38265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smtClean="0"/>
              <a:t>271</a:t>
            </a:r>
            <a:endParaRPr lang="ru-RU" sz="1100" dirty="0"/>
          </a:p>
        </p:txBody>
      </p:sp>
      <p:sp>
        <p:nvSpPr>
          <p:cNvPr id="21" name="Овал 20"/>
          <p:cNvSpPr/>
          <p:nvPr/>
        </p:nvSpPr>
        <p:spPr>
          <a:xfrm>
            <a:off x="4838700" y="5383203"/>
            <a:ext cx="595805" cy="51808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smtClean="0"/>
              <a:t>310</a:t>
            </a:r>
          </a:p>
          <a:p>
            <a:pPr algn="ctr"/>
            <a:r>
              <a:rPr lang="ru-RU" sz="1200" dirty="0" smtClean="0"/>
              <a:t>41Х</a:t>
            </a:r>
            <a:endParaRPr lang="ru-RU" sz="1200" dirty="0"/>
          </a:p>
        </p:txBody>
      </p:sp>
      <p:sp>
        <p:nvSpPr>
          <p:cNvPr id="8" name="Прямоугольник 7"/>
          <p:cNvSpPr/>
          <p:nvPr/>
        </p:nvSpPr>
        <p:spPr>
          <a:xfrm>
            <a:off x="6205164" y="3266393"/>
            <a:ext cx="2915816" cy="353943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a:solidFill>
                  <a:srgbClr val="000000"/>
                </a:solidFill>
                <a:latin typeface="Times New Roman" panose="02020603050405020304" pitchFamily="18" charset="0"/>
                <a:ea typeface="Calibri" panose="020F0502020204030204" pitchFamily="34" charset="0"/>
              </a:rPr>
              <a:t>В показатели, формируемые в графах 4, 5, 6 </a:t>
            </a:r>
            <a:r>
              <a:rPr lang="ru-RU" sz="1600" dirty="0" smtClean="0">
                <a:solidFill>
                  <a:srgbClr val="000000"/>
                </a:solidFill>
                <a:latin typeface="Times New Roman" panose="02020603050405020304" pitchFamily="18" charset="0"/>
                <a:ea typeface="Calibri" panose="020F0502020204030204" pitchFamily="34" charset="0"/>
              </a:rPr>
              <a:t>текущего </a:t>
            </a:r>
            <a:r>
              <a:rPr lang="ru-RU" sz="1600" dirty="0">
                <a:solidFill>
                  <a:srgbClr val="000000"/>
                </a:solidFill>
                <a:latin typeface="Times New Roman" panose="02020603050405020304" pitchFamily="18" charset="0"/>
                <a:ea typeface="Calibri" panose="020F0502020204030204" pitchFamily="34" charset="0"/>
              </a:rPr>
              <a:t>(отчетного) финансового года не включаются показатели </a:t>
            </a:r>
            <a:r>
              <a:rPr lang="ru-RU" sz="1600" b="1" dirty="0">
                <a:solidFill>
                  <a:srgbClr val="000000"/>
                </a:solidFill>
                <a:latin typeface="Times New Roman" panose="02020603050405020304" pitchFamily="18" charset="0"/>
                <a:ea typeface="Calibri" panose="020F0502020204030204" pitchFamily="34" charset="0"/>
              </a:rPr>
              <a:t>по изменениям доходов и расходов, а также показатели по увеличению (уменьшению) активов и обязательств</a:t>
            </a:r>
            <a:r>
              <a:rPr lang="ru-RU" sz="1600" dirty="0">
                <a:solidFill>
                  <a:srgbClr val="000000"/>
                </a:solidFill>
                <a:latin typeface="Times New Roman" panose="02020603050405020304" pitchFamily="18" charset="0"/>
                <a:ea typeface="Calibri" panose="020F0502020204030204" pitchFamily="34" charset="0"/>
              </a:rPr>
              <a:t>, сформированные в корреспонденции со счетами, предназначенными для отражения ошибок прошлых лет</a:t>
            </a:r>
            <a:endParaRPr lang="ru-RU" sz="1600" dirty="0"/>
          </a:p>
        </p:txBody>
      </p:sp>
    </p:spTree>
    <p:extLst>
      <p:ext uri="{BB962C8B-B14F-4D97-AF65-F5344CB8AC3E}">
        <p14:creationId xmlns:p14="http://schemas.microsoft.com/office/powerpoint/2010/main" val="27888864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0"/>
            <a:ext cx="7920182" cy="861774"/>
          </a:xfrm>
        </p:spPr>
        <p:txBody>
          <a:bodyPr/>
          <a:lstStyle/>
          <a:p>
            <a:r>
              <a:rPr lang="ru-RU"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Периодичность представления </a:t>
            </a:r>
            <a:r>
              <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Сведений           </a:t>
            </a:r>
            <a:r>
              <a:rPr lang="ru-RU"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(ф. </a:t>
            </a:r>
            <a:r>
              <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0503173),  (0503373), (ф. 0503773)</a:t>
            </a:r>
            <a:endParaRPr lang="ru-RU" dirty="0"/>
          </a:p>
        </p:txBody>
      </p:sp>
      <p:sp>
        <p:nvSpPr>
          <p:cNvPr id="3" name="Текст 2"/>
          <p:cNvSpPr>
            <a:spLocks noGrp="1"/>
          </p:cNvSpPr>
          <p:nvPr>
            <p:ph type="body" idx="1"/>
          </p:nvPr>
        </p:nvSpPr>
        <p:spPr>
          <a:xfrm>
            <a:off x="216338" y="1172023"/>
            <a:ext cx="8711322" cy="4775666"/>
          </a:xfrm>
        </p:spPr>
        <p:txBody>
          <a:bodyPr/>
          <a:lstStyle/>
          <a:p>
            <a:pPr marL="285750" indent="-285750" algn="just">
              <a:spcBef>
                <a:spcPts val="1100"/>
              </a:spcBef>
              <a:spcAft>
                <a:spcPts val="0"/>
              </a:spcAft>
              <a:buFont typeface="Arial" panose="020B0604020202020204" pitchFamily="34" charset="0"/>
              <a:buChar char="•"/>
            </a:pPr>
            <a:r>
              <a:rPr lang="ru-RU" sz="2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годовая</a:t>
            </a:r>
          </a:p>
          <a:p>
            <a:pPr marL="285750" indent="-285750" algn="just">
              <a:spcBef>
                <a:spcPts val="1100"/>
              </a:spcBef>
              <a:spcAft>
                <a:spcPts val="0"/>
              </a:spcAft>
              <a:buFont typeface="Arial" panose="020B0604020202020204" pitchFamily="34" charset="0"/>
              <a:buChar char="•"/>
            </a:pPr>
            <a:r>
              <a:rPr lang="ru-RU" sz="2400" b="1"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в </a:t>
            </a:r>
            <a:r>
              <a:rPr lang="ru-RU" sz="2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течении финансового </a:t>
            </a:r>
            <a:r>
              <a:rPr lang="ru-RU" sz="2400" b="1"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года в составе отчетности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на </a:t>
            </a:r>
            <a:r>
              <a:rPr lang="ru-RU"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дату реорганизации, ликвидации, и (или) по решению субъекта отчетности об раскрытии информации об исправлении им выявленных </a:t>
            </a:r>
            <a:r>
              <a:rPr lang="ru-RU" sz="2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ошибок прошлых лет, пересчетов показателей отчетности в течение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финансового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года</a:t>
            </a:r>
          </a:p>
          <a:p>
            <a:pPr marL="285750" indent="-285750" algn="just">
              <a:spcBef>
                <a:spcPts val="1100"/>
              </a:spcBef>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на </a:t>
            </a:r>
            <a:r>
              <a:rPr lang="ru-RU" sz="2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нерегулярной основе </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в </a:t>
            </a:r>
            <a:r>
              <a:rPr lang="ru-RU" sz="2400" dirty="0">
                <a:solidFill>
                  <a:srgbClr val="000000"/>
                </a:solidFill>
                <a:latin typeface="Times New Roman" panose="02020603050405020304" pitchFamily="18" charset="0"/>
                <a:ea typeface="Times New Roman" panose="02020603050405020304" pitchFamily="18" charset="0"/>
              </a:rPr>
              <a:t>целях раскрытия информация об исправлении субъектом учета ошибок прошлых </a:t>
            </a:r>
            <a:r>
              <a:rPr lang="ru-RU" sz="2400" dirty="0" smtClean="0">
                <a:solidFill>
                  <a:srgbClr val="000000"/>
                </a:solidFill>
                <a:latin typeface="Times New Roman" panose="02020603050405020304" pitchFamily="18" charset="0"/>
                <a:ea typeface="Times New Roman" panose="02020603050405020304" pitchFamily="18" charset="0"/>
              </a:rPr>
              <a:t>лет,  </a:t>
            </a:r>
            <a:r>
              <a:rPr lang="ru-RU" sz="2400" dirty="0">
                <a:solidFill>
                  <a:srgbClr val="000000"/>
                </a:solidFill>
                <a:latin typeface="Times New Roman" panose="02020603050405020304" pitchFamily="18" charset="0"/>
                <a:ea typeface="Times New Roman" panose="02020603050405020304" pitchFamily="18" charset="0"/>
              </a:rPr>
              <a:t>пересчетов показателей </a:t>
            </a:r>
            <a:r>
              <a:rPr lang="ru-RU" sz="2400" dirty="0" smtClean="0">
                <a:solidFill>
                  <a:srgbClr val="000000"/>
                </a:solidFill>
                <a:latin typeface="Times New Roman" panose="02020603050405020304" pitchFamily="18" charset="0"/>
                <a:ea typeface="Times New Roman" panose="02020603050405020304" pitchFamily="18" charset="0"/>
              </a:rPr>
              <a:t>отчетности, </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по </a:t>
            </a:r>
            <a:r>
              <a:rPr lang="ru-RU" sz="2400" dirty="0">
                <a:solidFill>
                  <a:srgbClr val="000000"/>
                </a:solidFill>
                <a:latin typeface="Times New Roman" panose="02020603050405020304" pitchFamily="18" charset="0"/>
                <a:ea typeface="Times New Roman" panose="02020603050405020304" pitchFamily="18" charset="0"/>
              </a:rPr>
              <a:t>которой изменяются показатели, </a:t>
            </a:r>
            <a:r>
              <a:rPr lang="ru-RU" sz="2400" dirty="0" smtClean="0">
                <a:solidFill>
                  <a:srgbClr val="000000"/>
                </a:solidFill>
                <a:latin typeface="Times New Roman" panose="02020603050405020304" pitchFamily="18" charset="0"/>
                <a:ea typeface="Times New Roman" panose="02020603050405020304" pitchFamily="18" charset="0"/>
              </a:rPr>
              <a:t> включаемые в </a:t>
            </a:r>
            <a:r>
              <a:rPr lang="ru-RU" sz="2400" dirty="0">
                <a:solidFill>
                  <a:srgbClr val="000000"/>
                </a:solidFill>
                <a:latin typeface="Times New Roman" panose="02020603050405020304" pitchFamily="18" charset="0"/>
                <a:ea typeface="Times New Roman" panose="02020603050405020304" pitchFamily="18" charset="0"/>
              </a:rPr>
              <a:t>консолидированную бюджетную </a:t>
            </a:r>
            <a:r>
              <a:rPr lang="ru-RU" sz="2400" dirty="0" smtClean="0">
                <a:solidFill>
                  <a:srgbClr val="000000"/>
                </a:solidFill>
                <a:latin typeface="Times New Roman" panose="02020603050405020304" pitchFamily="18" charset="0"/>
                <a:ea typeface="Times New Roman" panose="02020603050405020304" pitchFamily="18" charset="0"/>
              </a:rPr>
              <a:t>отчетность (посредством </a:t>
            </a:r>
            <a:r>
              <a:rPr lang="ru-RU" sz="2400" dirty="0">
                <a:solidFill>
                  <a:srgbClr val="000000"/>
                </a:solidFill>
                <a:latin typeface="Times New Roman" panose="02020603050405020304" pitchFamily="18" charset="0"/>
                <a:ea typeface="Times New Roman" panose="02020603050405020304" pitchFamily="18" charset="0"/>
              </a:rPr>
              <a:t>информирования субъекта консолидированной отчетности</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p>
        </p:txBody>
      </p:sp>
      <p:sp>
        <p:nvSpPr>
          <p:cNvPr id="4" name="Номер слайда 3"/>
          <p:cNvSpPr>
            <a:spLocks noGrp="1"/>
          </p:cNvSpPr>
          <p:nvPr>
            <p:ph type="sldNum" sz="quarter" idx="12"/>
          </p:nvPr>
        </p:nvSpPr>
        <p:spPr/>
        <p:txBody>
          <a:bodyPr/>
          <a:lstStyle/>
          <a:p>
            <a:fld id="{87CAACBE-3CA2-42B4-BAD1-73B4871560ED}" type="slidenum">
              <a:rPr lang="ru-RU" altLang="ru-RU" smtClean="0"/>
              <a:pPr/>
              <a:t>69</a:t>
            </a:fld>
            <a:endParaRPr lang="ru-RU" altLang="ru-RU" dirty="0"/>
          </a:p>
        </p:txBody>
      </p:sp>
    </p:spTree>
    <p:extLst>
      <p:ext uri="{BB962C8B-B14F-4D97-AF65-F5344CB8AC3E}">
        <p14:creationId xmlns:p14="http://schemas.microsoft.com/office/powerpoint/2010/main" val="3925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783217886"/>
              </p:ext>
            </p:extLst>
          </p:nvPr>
        </p:nvGraphicFramePr>
        <p:xfrm>
          <a:off x="216338" y="1172022"/>
          <a:ext cx="8711322" cy="4057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a:t>
            </a:fld>
            <a:endParaRPr lang="ru-RU" spc="-4" dirty="0">
              <a:latin typeface="Arial"/>
              <a:cs typeface="Arial"/>
            </a:endParaRPr>
          </a:p>
        </p:txBody>
      </p:sp>
    </p:spTree>
    <p:extLst>
      <p:ext uri="{BB962C8B-B14F-4D97-AF65-F5344CB8AC3E}">
        <p14:creationId xmlns:p14="http://schemas.microsoft.com/office/powerpoint/2010/main" val="2362839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44624"/>
            <a:ext cx="7920182" cy="760465"/>
          </a:xfrm>
        </p:spPr>
        <p:txBody>
          <a:bodyPr/>
          <a:lstStyle/>
          <a:p>
            <a:pPr algn="ctr"/>
            <a:r>
              <a:rPr lang="ru-RU" dirty="0"/>
              <a:t>Раскрытие информации об ошибках предшествующих </a:t>
            </a:r>
            <a:r>
              <a:rPr lang="ru-RU" dirty="0" smtClean="0"/>
              <a:t>годов</a:t>
            </a:r>
            <a:endParaRPr lang="ru-RU" dirty="0"/>
          </a:p>
        </p:txBody>
      </p:sp>
      <p:sp>
        <p:nvSpPr>
          <p:cNvPr id="3" name="Текст 2"/>
          <p:cNvSpPr>
            <a:spLocks noGrp="1"/>
          </p:cNvSpPr>
          <p:nvPr>
            <p:ph type="body" idx="1"/>
          </p:nvPr>
        </p:nvSpPr>
        <p:spPr>
          <a:xfrm>
            <a:off x="323528" y="2105250"/>
            <a:ext cx="8711322" cy="4801314"/>
          </a:xfrm>
        </p:spPr>
        <p:txBody>
          <a:bodyPr/>
          <a:lstStyle/>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lvl="0" indent="431800" algn="just" defTabSz="914400" rtl="0" eaLnBrk="0" fontAlgn="base" latinLnBrk="0" hangingPunct="0">
              <a:lnSpc>
                <a:spcPct val="100000"/>
              </a:lnSpc>
              <a:spcBef>
                <a:spcPct val="20000"/>
              </a:spcBef>
              <a:spcAft>
                <a:spcPts val="0"/>
              </a:spcAft>
              <a:buClrTx/>
              <a:buSzTx/>
              <a:buFontTx/>
              <a:buNone/>
              <a:tabLst/>
              <a:defRPr/>
            </a:pPr>
            <a:r>
              <a:rPr lang="ru-RU" sz="20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3. </a:t>
            </a:r>
            <a:r>
              <a:rPr lang="ru-RU" sz="2000" b="1" dirty="0" smtClean="0">
                <a:solidFill>
                  <a:srgbClr val="000000"/>
                </a:solidFill>
                <a:latin typeface="Times New Roman" panose="02020603050405020304" pitchFamily="18" charset="0"/>
                <a:ea typeface="Times New Roman" panose="02020603050405020304" pitchFamily="18" charset="0"/>
              </a:rPr>
              <a:t>общая сумма корректировки на начало самого раннего из предшествующих годов</a:t>
            </a:r>
            <a:r>
              <a:rPr lang="ru-RU" sz="2000" dirty="0" smtClean="0">
                <a:solidFill>
                  <a:srgbClr val="000000"/>
                </a:solidFill>
                <a:latin typeface="Times New Roman" panose="02020603050405020304" pitchFamily="18" charset="0"/>
                <a:ea typeface="Times New Roman" panose="02020603050405020304" pitchFamily="18" charset="0"/>
              </a:rPr>
              <a:t>, для которого в бухгалтерской (финансовой) отчетности раскрываются сравнительные показатели</a:t>
            </a:r>
          </a:p>
          <a:p>
            <a:pPr marL="12700" marR="12700" lvl="0" indent="431800" algn="just" defTabSz="914400" rtl="0" eaLnBrk="0" fontAlgn="base" latinLnBrk="0" hangingPunct="0">
              <a:lnSpc>
                <a:spcPct val="100000"/>
              </a:lnSpc>
              <a:spcBef>
                <a:spcPct val="20000"/>
              </a:spcBef>
              <a:spcAft>
                <a:spcPts val="0"/>
              </a:spcAft>
              <a:buClrTx/>
              <a:buSzTx/>
              <a:buFontTx/>
              <a:buNone/>
              <a:tabLst/>
              <a:defRPr/>
            </a:pPr>
            <a:r>
              <a:rPr lang="ru-RU" sz="2000" b="1" dirty="0" smtClean="0">
                <a:solidFill>
                  <a:srgbClr val="000000"/>
                </a:solidFill>
                <a:latin typeface="Times New Roman" panose="02020603050405020304" pitchFamily="18" charset="0"/>
                <a:ea typeface="Times New Roman" panose="02020603050405020304" pitchFamily="18" charset="0"/>
              </a:rPr>
              <a:t>4. описание </a:t>
            </a:r>
            <a:r>
              <a:rPr lang="ru-RU" sz="2000" b="1" dirty="0">
                <a:solidFill>
                  <a:srgbClr val="000000"/>
                </a:solidFill>
                <a:latin typeface="Times New Roman" panose="02020603050405020304" pitchFamily="18" charset="0"/>
                <a:ea typeface="Times New Roman" panose="02020603050405020304" pitchFamily="18" charset="0"/>
              </a:rPr>
              <a:t>причин</a:t>
            </a:r>
            <a:r>
              <a:rPr lang="ru-RU" sz="2000" dirty="0">
                <a:solidFill>
                  <a:srgbClr val="000000"/>
                </a:solidFill>
                <a:latin typeface="Times New Roman" panose="02020603050405020304" pitchFamily="18" charset="0"/>
                <a:ea typeface="Times New Roman" panose="02020603050405020304" pitchFamily="18" charset="0"/>
              </a:rPr>
              <a:t>, по которым корректировка сравнительных показателей бухгалтерской (финансовой) отчетности за один или несколько предшествующих годов не представляется возможным, а также описание способа отражения исправления ошибки с указанием периода, в котором отражены исправления.</a:t>
            </a:r>
            <a:endParaRPr lang="ru-RU" sz="2000" dirty="0">
              <a:solidFill>
                <a:prstClr val="black"/>
              </a:solidFill>
              <a:latin typeface="Times New Roman" panose="02020603050405020304" pitchFamily="18" charset="0"/>
              <a:ea typeface="Times New Roman" panose="02020603050405020304" pitchFamily="18" charset="0"/>
            </a:endParaRPr>
          </a:p>
          <a:p>
            <a:pPr marL="12700" marR="12700" lvl="0" indent="431800" algn="just" defTabSz="914400" rtl="0" eaLnBrk="0" fontAlgn="base" latinLnBrk="0" hangingPunct="0">
              <a:lnSpc>
                <a:spcPct val="100000"/>
              </a:lnSpc>
              <a:spcBef>
                <a:spcPct val="20000"/>
              </a:spcBef>
              <a:spcAft>
                <a:spcPts val="0"/>
              </a:spcAft>
              <a:buClrTx/>
              <a:buSzTx/>
              <a:buFontTx/>
              <a:buNone/>
              <a:tabLst/>
              <a:defRPr/>
            </a:pPr>
            <a:endParaRPr lang="ru-RU" sz="2000" dirty="0" smtClean="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364088" y="2924944"/>
            <a:ext cx="184731" cy="369332"/>
          </a:xfrm>
          <a:prstGeom prst="rect">
            <a:avLst/>
          </a:prstGeom>
          <a:noFill/>
        </p:spPr>
        <p:txBody>
          <a:bodyPr wrap="none" rtlCol="0">
            <a:spAutoFit/>
          </a:bodyPr>
          <a:lstStyle/>
          <a:p>
            <a:endParaRPr lang="ru-RU" dirty="0">
              <a:solidFill>
                <a:prstClr val="black"/>
              </a:solidFill>
            </a:endParaRPr>
          </a:p>
        </p:txBody>
      </p:sp>
      <p:sp>
        <p:nvSpPr>
          <p:cNvPr id="7" name="TextBox 6"/>
          <p:cNvSpPr txBox="1"/>
          <p:nvPr/>
        </p:nvSpPr>
        <p:spPr>
          <a:xfrm>
            <a:off x="1187624" y="1628800"/>
            <a:ext cx="396262" cy="369332"/>
          </a:xfrm>
          <a:prstGeom prst="rect">
            <a:avLst/>
          </a:prstGeom>
          <a:noFill/>
        </p:spPr>
        <p:txBody>
          <a:bodyPr wrap="none" rtlCol="0">
            <a:spAutoFit/>
          </a:bodyPr>
          <a:lstStyle/>
          <a:p>
            <a:r>
              <a:rPr lang="ru-RU" dirty="0" smtClean="0">
                <a:solidFill>
                  <a:prstClr val="black"/>
                </a:solidFill>
              </a:rPr>
              <a:t>    </a:t>
            </a:r>
            <a:endParaRPr lang="ru-RU" dirty="0">
              <a:solidFill>
                <a:prstClr val="black"/>
              </a:solidFill>
            </a:endParaRPr>
          </a:p>
        </p:txBody>
      </p:sp>
      <p:sp>
        <p:nvSpPr>
          <p:cNvPr id="10" name="TextBox 9"/>
          <p:cNvSpPr txBox="1"/>
          <p:nvPr/>
        </p:nvSpPr>
        <p:spPr>
          <a:xfrm flipH="1">
            <a:off x="5398059" y="1042367"/>
            <a:ext cx="294183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prstClr val="black"/>
                </a:solidFill>
              </a:rPr>
              <a:t>В </a:t>
            </a:r>
            <a:r>
              <a:rPr lang="ru-RU" dirty="0" smtClean="0">
                <a:solidFill>
                  <a:srgbClr val="000000"/>
                </a:solidFill>
                <a:latin typeface="Times New Roman" panose="02020603050405020304" pitchFamily="18" charset="0"/>
                <a:ea typeface="Times New Roman" panose="02020603050405020304" pitchFamily="18" charset="0"/>
              </a:rPr>
              <a:t>сопроводительном </a:t>
            </a:r>
            <a:r>
              <a:rPr lang="ru-RU" dirty="0">
                <a:solidFill>
                  <a:srgbClr val="000000"/>
                </a:solidFill>
                <a:latin typeface="Times New Roman" panose="02020603050405020304" pitchFamily="18" charset="0"/>
                <a:ea typeface="Times New Roman" panose="02020603050405020304" pitchFamily="18" charset="0"/>
              </a:rPr>
              <a:t>документе, содержащем пояснения к бухгалтерской (финансовой) отчетности при представлении отчетности</a:t>
            </a:r>
            <a:r>
              <a:rPr lang="ru-RU" dirty="0" smtClean="0">
                <a:solidFill>
                  <a:prstClr val="black"/>
                </a:solidFill>
              </a:rPr>
              <a:t> </a:t>
            </a:r>
            <a:endParaRPr lang="ru-RU" dirty="0">
              <a:solidFill>
                <a:prstClr val="black"/>
              </a:solidFill>
            </a:endParaRPr>
          </a:p>
        </p:txBody>
      </p:sp>
      <p:sp>
        <p:nvSpPr>
          <p:cNvPr id="13" name="TextBox 12"/>
          <p:cNvSpPr txBox="1"/>
          <p:nvPr/>
        </p:nvSpPr>
        <p:spPr>
          <a:xfrm>
            <a:off x="881246" y="1087747"/>
            <a:ext cx="27820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algn="just"/>
            <a:r>
              <a:rPr lang="ru-RU" dirty="0">
                <a:solidFill>
                  <a:srgbClr val="000000"/>
                </a:solidFill>
                <a:latin typeface="Times New Roman" panose="02020603050405020304" pitchFamily="18" charset="0"/>
                <a:ea typeface="Times New Roman" panose="02020603050405020304" pitchFamily="18" charset="0"/>
              </a:rPr>
              <a:t>В текстовой части</a:t>
            </a:r>
          </a:p>
          <a:p>
            <a:pPr marL="12700" marR="12700" algn="just"/>
            <a:r>
              <a:rPr lang="ru-RU" dirty="0">
                <a:solidFill>
                  <a:srgbClr val="000000"/>
                </a:solidFill>
                <a:latin typeface="Times New Roman" panose="02020603050405020304" pitchFamily="18" charset="0"/>
                <a:ea typeface="Times New Roman" panose="02020603050405020304" pitchFamily="18" charset="0"/>
              </a:rPr>
              <a:t> Пояснительной записки</a:t>
            </a:r>
          </a:p>
          <a:p>
            <a:pPr marL="12700" marR="12700" algn="just"/>
            <a:r>
              <a:rPr lang="ru-RU" dirty="0">
                <a:solidFill>
                  <a:srgbClr val="000000"/>
                </a:solidFill>
                <a:latin typeface="Times New Roman" panose="02020603050405020304" pitchFamily="18" charset="0"/>
                <a:ea typeface="Times New Roman" panose="02020603050405020304" pitchFamily="18" charset="0"/>
              </a:rPr>
              <a:t> (ф. 0503160</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solidFill>
                <a:prstClr val="black"/>
              </a:solidFill>
            </a:endParaRPr>
          </a:p>
        </p:txBody>
      </p:sp>
      <p:sp>
        <p:nvSpPr>
          <p:cNvPr id="14" name="TextBox 13"/>
          <p:cNvSpPr txBox="1"/>
          <p:nvPr/>
        </p:nvSpPr>
        <p:spPr>
          <a:xfrm>
            <a:off x="4221020" y="1223256"/>
            <a:ext cx="711021" cy="369332"/>
          </a:xfrm>
          <a:prstGeom prst="rect">
            <a:avLst/>
          </a:prstGeom>
          <a:noFill/>
        </p:spPr>
        <p:txBody>
          <a:bodyPr wrap="square" rtlCol="0">
            <a:spAutoFit/>
          </a:bodyPr>
          <a:lstStyle/>
          <a:p>
            <a:r>
              <a:rPr lang="ru-RU" dirty="0" smtClean="0">
                <a:solidFill>
                  <a:prstClr val="black"/>
                </a:solidFill>
              </a:rPr>
              <a:t>ИЛИ</a:t>
            </a:r>
            <a:endParaRPr lang="ru-RU" dirty="0">
              <a:solidFill>
                <a:prstClr val="black"/>
              </a:solidFill>
            </a:endParaRPr>
          </a:p>
        </p:txBody>
      </p:sp>
      <p:sp>
        <p:nvSpPr>
          <p:cNvPr id="15" name="TextBox 14"/>
          <p:cNvSpPr txBox="1"/>
          <p:nvPr/>
        </p:nvSpPr>
        <p:spPr>
          <a:xfrm>
            <a:off x="323528" y="1733810"/>
            <a:ext cx="8164190" cy="2302169"/>
          </a:xfrm>
          <a:prstGeom prst="rect">
            <a:avLst/>
          </a:prstGeom>
          <a:noFill/>
        </p:spPr>
        <p:txBody>
          <a:bodyPr wrap="square" rtlCol="0">
            <a:spAutoFit/>
          </a:bodyPr>
          <a:lstStyle/>
          <a:p>
            <a:pPr marL="12700" lvl="0" indent="431800" algn="just" eaLnBrk="0" fontAlgn="base" hangingPunct="0">
              <a:spcBef>
                <a:spcPct val="20000"/>
              </a:spcBef>
            </a:pPr>
            <a:endParaRPr lang="ru-RU" dirty="0" smtClean="0">
              <a:solidFill>
                <a:prstClr val="black"/>
              </a:solidFill>
              <a:latin typeface="Times New Roman" panose="02020603050405020304" pitchFamily="18" charset="0"/>
              <a:ea typeface="Times New Roman" panose="02020603050405020304" pitchFamily="18" charset="0"/>
            </a:endParaRPr>
          </a:p>
          <a:p>
            <a:pPr marL="12700" lvl="0" indent="431800" algn="just" eaLnBrk="0" fontAlgn="base" hangingPunct="0">
              <a:spcBef>
                <a:spcPct val="20000"/>
              </a:spcBef>
            </a:pPr>
            <a:endParaRPr lang="ru-RU" dirty="0" smtClean="0">
              <a:solidFill>
                <a:prstClr val="black"/>
              </a:solidFill>
              <a:latin typeface="Times New Roman" panose="02020603050405020304" pitchFamily="18" charset="0"/>
              <a:ea typeface="Times New Roman" panose="02020603050405020304" pitchFamily="18" charset="0"/>
            </a:endParaRPr>
          </a:p>
          <a:p>
            <a:pPr marL="12700" lvl="0" indent="431800" algn="just" eaLnBrk="0" fontAlgn="base" hangingPunct="0">
              <a:spcBef>
                <a:spcPct val="20000"/>
              </a:spcBef>
            </a:pPr>
            <a:r>
              <a:rPr lang="ru-RU" dirty="0" smtClean="0">
                <a:solidFill>
                  <a:prstClr val="black"/>
                </a:solidFill>
                <a:latin typeface="Times New Roman" panose="02020603050405020304" pitchFamily="18" charset="0"/>
                <a:ea typeface="Times New Roman" panose="02020603050405020304" pitchFamily="18" charset="0"/>
              </a:rPr>
              <a:t>1</a:t>
            </a:r>
            <a:r>
              <a:rPr lang="ru-RU" dirty="0">
                <a:solidFill>
                  <a:srgbClr val="FF0000"/>
                </a:solidFill>
                <a:latin typeface="Times New Roman" panose="02020603050405020304" pitchFamily="18" charset="0"/>
                <a:ea typeface="Times New Roman" panose="02020603050405020304" pitchFamily="18" charset="0"/>
              </a:rPr>
              <a:t>. </a:t>
            </a:r>
            <a:r>
              <a:rPr lang="ru-RU" dirty="0" smtClean="0">
                <a:solidFill>
                  <a:srgbClr val="FF0000"/>
                </a:solidFill>
                <a:latin typeface="Times New Roman" panose="02020603050405020304" pitchFamily="18" charset="0"/>
                <a:ea typeface="Times New Roman" panose="02020603050405020304" pitchFamily="18" charset="0"/>
              </a:rPr>
              <a:t>   </a:t>
            </a:r>
            <a:r>
              <a:rPr lang="ru-RU" sz="2000" b="1" kern="0" dirty="0" smtClean="0">
                <a:solidFill>
                  <a:prstClr val="black"/>
                </a:solidFill>
                <a:latin typeface="Times New Roman" panose="02020603050405020304" pitchFamily="18" charset="0"/>
                <a:ea typeface="Times New Roman" panose="02020603050405020304" pitchFamily="18" charset="0"/>
                <a:cs typeface="Times New Roman"/>
              </a:rPr>
              <a:t>описание </a:t>
            </a:r>
            <a:r>
              <a:rPr lang="ru-RU" sz="2000" b="1" kern="0" dirty="0">
                <a:solidFill>
                  <a:prstClr val="black"/>
                </a:solidFill>
                <a:latin typeface="Times New Roman" panose="02020603050405020304" pitchFamily="18" charset="0"/>
                <a:ea typeface="Times New Roman" panose="02020603050405020304" pitchFamily="18" charset="0"/>
                <a:cs typeface="Times New Roman"/>
              </a:rPr>
              <a:t>ошибки</a:t>
            </a:r>
            <a:endParaRPr lang="ru-RU" sz="2000" kern="0" dirty="0">
              <a:solidFill>
                <a:prstClr val="black"/>
              </a:solidFill>
              <a:latin typeface="Times New Roman" panose="02020603050405020304" pitchFamily="18" charset="0"/>
              <a:ea typeface="Times New Roman" panose="02020603050405020304" pitchFamily="18" charset="0"/>
              <a:cs typeface="Times New Roman"/>
            </a:endParaRPr>
          </a:p>
          <a:p>
            <a:pPr marL="12700" marR="12700" algn="just"/>
            <a:r>
              <a:rPr lang="ru-RU" dirty="0" smtClean="0">
                <a:solidFill>
                  <a:srgbClr val="000000"/>
                </a:solidFill>
                <a:latin typeface="Times New Roman" panose="02020603050405020304" pitchFamily="18" charset="0"/>
                <a:ea typeface="Times New Roman" panose="02020603050405020304" pitchFamily="18" charset="0"/>
              </a:rPr>
              <a:t>        2</a:t>
            </a:r>
            <a:r>
              <a:rPr lang="ru-RU" dirty="0">
                <a:solidFill>
                  <a:srgbClr val="000000"/>
                </a:solidFill>
                <a:latin typeface="Times New Roman" panose="02020603050405020304" pitchFamily="18" charset="0"/>
                <a:ea typeface="Times New Roman" panose="02020603050405020304" pitchFamily="18" charset="0"/>
              </a:rPr>
              <a:t>. </a:t>
            </a:r>
            <a:r>
              <a:rPr lang="ru-RU" sz="2000" b="1" kern="0" dirty="0">
                <a:solidFill>
                  <a:srgbClr val="000000"/>
                </a:solidFill>
                <a:latin typeface="Times New Roman" panose="02020603050405020304" pitchFamily="18" charset="0"/>
                <a:ea typeface="Times New Roman" panose="02020603050405020304" pitchFamily="18" charset="0"/>
                <a:cs typeface="Times New Roman"/>
              </a:rPr>
              <a:t>сумма корректировки по каждой статье </a:t>
            </a:r>
            <a:r>
              <a:rPr lang="ru-RU" sz="2000" kern="0" dirty="0">
                <a:solidFill>
                  <a:srgbClr val="000000"/>
                </a:solidFill>
                <a:latin typeface="Times New Roman" panose="02020603050405020304" pitchFamily="18" charset="0"/>
                <a:ea typeface="Times New Roman" panose="02020603050405020304" pitchFamily="18" charset="0"/>
                <a:cs typeface="Times New Roman"/>
              </a:rPr>
              <a:t>бухгалтерской (финансовой) отчетности за каждый из предшествующих годов, для которых в бухгалтерской (финансовой) отчетности раскрываются сравнительные </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показатели</a:t>
            </a:r>
            <a:endParaRPr lang="ru-RU" dirty="0">
              <a:solidFill>
                <a:prstClr val="black"/>
              </a:solidFill>
            </a:endParaRPr>
          </a:p>
        </p:txBody>
      </p:sp>
      <p:sp>
        <p:nvSpPr>
          <p:cNvPr id="20" name="Выгнутая влево стрелка 19"/>
          <p:cNvSpPr/>
          <p:nvPr/>
        </p:nvSpPr>
        <p:spPr>
          <a:xfrm rot="525603">
            <a:off x="118165" y="1618251"/>
            <a:ext cx="689280" cy="11762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Выгнутая влево стрелка 15"/>
          <p:cNvSpPr/>
          <p:nvPr/>
        </p:nvSpPr>
        <p:spPr>
          <a:xfrm rot="525603" flipH="1">
            <a:off x="3685457" y="1668108"/>
            <a:ext cx="607646" cy="1193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70</a:t>
            </a:fld>
            <a:endParaRPr lang="ru-RU" spc="-4" dirty="0">
              <a:latin typeface="Arial"/>
              <a:cs typeface="Arial"/>
            </a:endParaRPr>
          </a:p>
        </p:txBody>
      </p:sp>
    </p:spTree>
    <p:extLst>
      <p:ext uri="{BB962C8B-B14F-4D97-AF65-F5344CB8AC3E}">
        <p14:creationId xmlns:p14="http://schemas.microsoft.com/office/powerpoint/2010/main" val="20395489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564904"/>
            <a:ext cx="8711322" cy="738664"/>
          </a:xfrm>
        </p:spPr>
        <p:txBody>
          <a:bodyPr/>
          <a:lstStyle/>
          <a:p>
            <a:pPr algn="ctr"/>
            <a:r>
              <a:rPr lang="ru-RU" sz="4800" dirty="0" smtClean="0"/>
              <a:t>СПАСИБО ЗА ВНИМАНИЕ!</a:t>
            </a:r>
            <a:endParaRPr lang="ru-RU" sz="4800" dirty="0"/>
          </a:p>
        </p:txBody>
      </p:sp>
      <p:sp>
        <p:nvSpPr>
          <p:cNvPr id="2" name="Номер слайда 1"/>
          <p:cNvSpPr>
            <a:spLocks noGrp="1"/>
          </p:cNvSpPr>
          <p:nvPr>
            <p:ph type="sldNum" sz="quarter" idx="12"/>
          </p:nvPr>
        </p:nvSpPr>
        <p:spPr/>
        <p:txBody>
          <a:bodyPr/>
          <a:lstStyle/>
          <a:p>
            <a:fld id="{87CAACBE-3CA2-42B4-BAD1-73B4871560ED}" type="slidenum">
              <a:rPr lang="ru-RU" altLang="ru-RU" smtClean="0"/>
              <a:pPr/>
              <a:t>71</a:t>
            </a:fld>
            <a:endParaRPr lang="ru-RU" altLang="ru-RU"/>
          </a:p>
        </p:txBody>
      </p:sp>
    </p:spTree>
    <p:extLst>
      <p:ext uri="{BB962C8B-B14F-4D97-AF65-F5344CB8AC3E}">
        <p14:creationId xmlns:p14="http://schemas.microsoft.com/office/powerpoint/2010/main" val="2003803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403412" y="672353"/>
            <a:ext cx="3092824" cy="672353"/>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a:off x="982912" y="1997896"/>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320118" y="2017059"/>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052994" y="2128558"/>
            <a:ext cx="4895290" cy="5574475"/>
          </a:xfrm>
          <a:prstGeom prst="rect">
            <a:avLst/>
          </a:prstGeom>
        </p:spPr>
        <p:txBody>
          <a:bodyPr vert="horz" wrap="square" lIns="0" tIns="0" rIns="0" bIns="0" rtlCol="0">
            <a:spAutoFit/>
          </a:bodyPr>
          <a:lstStyle/>
          <a:p>
            <a:pPr algn="ctr">
              <a:spcAft>
                <a:spcPts val="0"/>
              </a:spcAft>
            </a:pPr>
            <a:r>
              <a:rPr lang="ru-RU" sz="2824" b="0" dirty="0" smtClean="0">
                <a:solidFill>
                  <a:srgbClr val="000000"/>
                </a:solidFill>
              </a:rPr>
              <a:t>«</a:t>
            </a:r>
            <a:r>
              <a:rPr lang="ru-RU" sz="3200" b="0" dirty="0" smtClean="0">
                <a:latin typeface="Times New Roman" panose="02020603050405020304" pitchFamily="18" charset="0"/>
                <a:ea typeface="Times New Roman" panose="02020603050405020304" pitchFamily="18" charset="0"/>
              </a:rPr>
              <a:t>Федеральный стандарт бухгалтерского учета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для организаций государственного сектора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a:t>
            </a:r>
            <a:r>
              <a:rPr lang="ru-RU" sz="3200" b="0" dirty="0">
                <a:latin typeface="Times New Roman" panose="02020603050405020304" pitchFamily="18" charset="0"/>
                <a:ea typeface="Times New Roman" panose="02020603050405020304" pitchFamily="18" charset="0"/>
              </a:rPr>
              <a:t>События после отчетной </a:t>
            </a:r>
            <a:r>
              <a:rPr lang="ru-RU" sz="3200" b="0" dirty="0" smtClean="0">
                <a:latin typeface="Times New Roman" panose="02020603050405020304" pitchFamily="18" charset="0"/>
                <a:ea typeface="Times New Roman" panose="02020603050405020304" pitchFamily="18" charset="0"/>
              </a:rPr>
              <a:t>даты»</a:t>
            </a:r>
            <a:br>
              <a:rPr lang="ru-RU" sz="32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30.12.2017 №275н</a:t>
            </a: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
            </a:r>
            <a:br>
              <a:rPr lang="ru-RU" sz="3200" b="0" dirty="0" smtClean="0">
                <a:solidFill>
                  <a:schemeClr val="tx1"/>
                </a:solidFill>
                <a:latin typeface="Times New Roman" panose="02020603050405020304" pitchFamily="18" charset="0"/>
                <a:ea typeface="Times New Roman" panose="02020603050405020304" pitchFamily="18" charset="0"/>
              </a:rPr>
            </a:b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
            </a:r>
            <a:br>
              <a:rPr lang="ru-RU" sz="2800" dirty="0" smtClean="0">
                <a:latin typeface="Times New Roman" panose="02020603050405020304" pitchFamily="18" charset="0"/>
                <a:ea typeface="Times New Roman" panose="02020603050405020304" pitchFamily="18" charset="0"/>
              </a:rPr>
            </a:br>
            <a:endParaRPr sz="2824" dirty="0"/>
          </a:p>
        </p:txBody>
      </p:sp>
      <p:sp>
        <p:nvSpPr>
          <p:cNvPr id="8" name="object 8"/>
          <p:cNvSpPr/>
          <p:nvPr/>
        </p:nvSpPr>
        <p:spPr>
          <a:xfrm>
            <a:off x="7463118" y="1042147"/>
            <a:ext cx="773206" cy="437029"/>
          </a:xfrm>
          <a:prstGeom prst="rect">
            <a:avLst/>
          </a:prstGeom>
          <a:blipFill>
            <a:blip r:embed="rId4" cstate="print"/>
            <a:stretch>
              <a:fillRect/>
            </a:stretch>
          </a:blipFill>
        </p:spPr>
        <p:txBody>
          <a:bodyPr wrap="square" lIns="0" tIns="0" rIns="0" bIns="0" rtlCol="0"/>
          <a:lstStyle/>
          <a:p>
            <a:pPr defTabSz="806867">
              <a:defRPr/>
            </a:pPr>
            <a:endParaRPr sz="1588" dirty="0">
              <a:solidFill>
                <a:prstClr val="black"/>
              </a:solidFill>
            </a:endParaRPr>
          </a:p>
        </p:txBody>
      </p:sp>
      <p:sp>
        <p:nvSpPr>
          <p:cNvPr id="9" name="object 9"/>
          <p:cNvSpPr/>
          <p:nvPr/>
        </p:nvSpPr>
        <p:spPr>
          <a:xfrm>
            <a:off x="1205618" y="403412"/>
            <a:ext cx="1024173" cy="1364651"/>
          </a:xfrm>
          <a:prstGeom prst="rect">
            <a:avLst/>
          </a:prstGeom>
          <a:blipFill>
            <a:blip r:embed="rId5" cstate="print"/>
            <a:stretch>
              <a:fillRect/>
            </a:stretch>
          </a:blipFill>
        </p:spPr>
        <p:txBody>
          <a:bodyPr wrap="square" lIns="0" tIns="0" rIns="0" bIns="0" rtlCol="0"/>
          <a:lstStyle/>
          <a:p>
            <a:pPr defTabSz="806867">
              <a:defRPr/>
            </a:pPr>
            <a:endParaRPr sz="1588" dirty="0">
              <a:solidFill>
                <a:prstClr val="black"/>
              </a:solidFill>
            </a:endParaRPr>
          </a:p>
        </p:txBody>
      </p:sp>
      <p:sp>
        <p:nvSpPr>
          <p:cNvPr id="10" name="object 10"/>
          <p:cNvSpPr/>
          <p:nvPr/>
        </p:nvSpPr>
        <p:spPr>
          <a:xfrm>
            <a:off x="6485517" y="2400299"/>
            <a:ext cx="2271208" cy="2197249"/>
          </a:xfrm>
          <a:prstGeom prst="rect">
            <a:avLst/>
          </a:prstGeom>
          <a:blipFill>
            <a:blip r:embed="rId6"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72</a:t>
            </a:fld>
            <a:endParaRPr lang="ru-RU" spc="-4" dirty="0">
              <a:latin typeface="Arial"/>
              <a:cs typeface="Arial"/>
            </a:endParaRPr>
          </a:p>
        </p:txBody>
      </p:sp>
    </p:spTree>
    <p:extLst>
      <p:ext uri="{BB962C8B-B14F-4D97-AF65-F5344CB8AC3E}">
        <p14:creationId xmlns:p14="http://schemas.microsoft.com/office/powerpoint/2010/main" val="38153895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6214522"/>
          </a:xfrm>
        </p:spPr>
        <p:txBody>
          <a:bodyPr/>
          <a:lstStyle/>
          <a:p>
            <a:pPr marL="3048000" marR="12700" indent="-1130300" algn="r">
              <a:lnSpc>
                <a:spcPts val="1510"/>
              </a:lnSpc>
              <a:spcAft>
                <a:spcPts val="0"/>
              </a:spcAft>
            </a:pPr>
            <a:r>
              <a:rPr lang="ru-RU" sz="3200" dirty="0">
                <a:latin typeface="Times New Roman" panose="02020603050405020304" pitchFamily="18" charset="0"/>
                <a:ea typeface="Times New Roman" panose="02020603050405020304" pitchFamily="18" charset="0"/>
              </a:rPr>
              <a:t> </a:t>
            </a:r>
          </a:p>
          <a:p>
            <a:pPr marL="900430" marR="444500" algn="ctr">
              <a:spcBef>
                <a:spcPts val="3600"/>
              </a:spcBef>
            </a:pPr>
            <a:r>
              <a:rPr lang="ru-RU" sz="2800" b="1" i="1" dirty="0">
                <a:solidFill>
                  <a:srgbClr val="000000"/>
                </a:solidFill>
                <a:latin typeface="Times New Roman" panose="02020603050405020304" pitchFamily="18" charset="0"/>
                <a:ea typeface="Times New Roman" panose="02020603050405020304" pitchFamily="18" charset="0"/>
              </a:rPr>
              <a:t>Методические </a:t>
            </a:r>
            <a:r>
              <a:rPr lang="ru-RU" sz="2800" b="1" i="1" dirty="0" smtClean="0">
                <a:solidFill>
                  <a:srgbClr val="000000"/>
                </a:solidFill>
                <a:latin typeface="Times New Roman" panose="02020603050405020304" pitchFamily="18" charset="0"/>
                <a:ea typeface="Times New Roman" panose="02020603050405020304" pitchFamily="18" charset="0"/>
              </a:rPr>
              <a:t>рекомендации по применению федерального </a:t>
            </a:r>
            <a:r>
              <a:rPr lang="ru-RU" sz="2800" b="1" i="1" dirty="0">
                <a:solidFill>
                  <a:srgbClr val="000000"/>
                </a:solidFill>
                <a:latin typeface="Times New Roman" panose="02020603050405020304" pitchFamily="18" charset="0"/>
                <a:ea typeface="Times New Roman" panose="02020603050405020304" pitchFamily="18" charset="0"/>
              </a:rPr>
              <a:t>стандарта </a:t>
            </a:r>
            <a:r>
              <a:rPr lang="ru-RU" sz="2800" b="1" i="1" dirty="0" smtClean="0">
                <a:solidFill>
                  <a:srgbClr val="000000"/>
                </a:solidFill>
                <a:latin typeface="Times New Roman" panose="02020603050405020304" pitchFamily="18" charset="0"/>
                <a:ea typeface="Times New Roman" panose="02020603050405020304" pitchFamily="18" charset="0"/>
              </a:rPr>
              <a:t>бухгалтерского для </a:t>
            </a:r>
            <a:r>
              <a:rPr lang="ru-RU" sz="2800" b="1" i="1" dirty="0">
                <a:solidFill>
                  <a:srgbClr val="000000"/>
                </a:solidFill>
                <a:latin typeface="Times New Roman" panose="02020603050405020304" pitchFamily="18" charset="0"/>
                <a:ea typeface="Times New Roman" panose="02020603050405020304" pitchFamily="18" charset="0"/>
              </a:rPr>
              <a:t>организаций государственного сектора </a:t>
            </a:r>
            <a:r>
              <a:rPr lang="ru-RU" sz="2800" b="1" i="1" dirty="0" smtClean="0">
                <a:solidFill>
                  <a:srgbClr val="000000"/>
                </a:solidFill>
                <a:latin typeface="Times New Roman" panose="02020603050405020304" pitchFamily="18" charset="0"/>
                <a:ea typeface="Times New Roman" panose="02020603050405020304" pitchFamily="18" charset="0"/>
              </a:rPr>
              <a:t>«Событие после отчетной даты»</a:t>
            </a:r>
          </a:p>
          <a:p>
            <a:pPr marL="900430" marR="444500" algn="ctr">
              <a:spcBef>
                <a:spcPts val="3600"/>
              </a:spcBef>
            </a:pPr>
            <a:r>
              <a:rPr lang="ru-RU" sz="2800" b="1" i="1" dirty="0" smtClean="0">
                <a:latin typeface="Times New Roman" panose="02020603050405020304" pitchFamily="18" charset="0"/>
                <a:ea typeface="Times New Roman" panose="02020603050405020304" pitchFamily="18" charset="0"/>
              </a:rPr>
              <a:t>От 03.08.2018 № 02-06-07/55005</a:t>
            </a:r>
            <a:endParaRPr lang="ru-RU" sz="2800" b="1" i="1" dirty="0">
              <a:latin typeface="Times New Roman" panose="02020603050405020304" pitchFamily="18" charset="0"/>
              <a:ea typeface="Times New Roman" panose="02020603050405020304" pitchFamily="18" charset="0"/>
            </a:endParaRPr>
          </a:p>
          <a:p>
            <a:pPr marL="900430" marR="444500" algn="ctr">
              <a:spcBef>
                <a:spcPts val="3600"/>
              </a:spcBef>
            </a:pPr>
            <a:endParaRPr lang="ru-RU" sz="2800" b="1" dirty="0">
              <a:latin typeface="Times New Roman" panose="02020603050405020304" pitchFamily="18" charset="0"/>
              <a:ea typeface="Times New Roman" panose="02020603050405020304" pitchFamily="18" charset="0"/>
            </a:endParaRPr>
          </a:p>
          <a:p>
            <a:pPr marL="900430" marR="444500" algn="ctr">
              <a:spcBef>
                <a:spcPts val="3600"/>
              </a:spcBef>
              <a:spcAft>
                <a:spcPts val="0"/>
              </a:spcAft>
            </a:pPr>
            <a:endParaRPr lang="ru-RU" sz="2800" b="1" dirty="0" smtClean="0">
              <a:solidFill>
                <a:srgbClr val="000000"/>
              </a:solidFill>
              <a:latin typeface="Times New Roman" panose="02020603050405020304" pitchFamily="18" charset="0"/>
              <a:ea typeface="Times New Roman" panose="02020603050405020304" pitchFamily="18" charset="0"/>
            </a:endParaRPr>
          </a:p>
          <a:p>
            <a:pPr marL="540385" marR="444500" algn="ctr">
              <a:lnSpc>
                <a:spcPts val="1610"/>
              </a:lnSpc>
              <a:spcBef>
                <a:spcPts val="3600"/>
              </a:spcBef>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73</a:t>
            </a:fld>
            <a:endParaRPr lang="ru-RU" spc="-4" dirty="0">
              <a:latin typeface="Arial"/>
              <a:cs typeface="Arial"/>
            </a:endParaRPr>
          </a:p>
        </p:txBody>
      </p:sp>
    </p:spTree>
    <p:extLst>
      <p:ext uri="{BB962C8B-B14F-4D97-AF65-F5344CB8AC3E}">
        <p14:creationId xmlns:p14="http://schemas.microsoft.com/office/powerpoint/2010/main" val="25299888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7442" y="116632"/>
            <a:ext cx="7622989" cy="4770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500" b="1" dirty="0">
                <a:solidFill>
                  <a:srgbClr val="000000"/>
                </a:solidFill>
                <a:uFill>
                  <a:solidFill>
                    <a:srgbClr val="000000"/>
                  </a:solidFill>
                </a:uFill>
                <a:latin typeface="Times New Roman"/>
                <a:ea typeface="Calibri"/>
                <a:cs typeface="Calibri"/>
              </a:rPr>
              <a:t>СГС «События после отчетной </a:t>
            </a:r>
            <a:r>
              <a:rPr lang="ru-RU" sz="2500" b="1" dirty="0" smtClean="0">
                <a:solidFill>
                  <a:srgbClr val="000000"/>
                </a:solidFill>
                <a:uFill>
                  <a:solidFill>
                    <a:srgbClr val="000000"/>
                  </a:solidFill>
                </a:uFill>
                <a:latin typeface="Times New Roman"/>
                <a:ea typeface="Calibri"/>
                <a:cs typeface="Calibri"/>
              </a:rPr>
              <a:t>даты» </a:t>
            </a:r>
            <a:endParaRPr lang="ru-RU" sz="2800" dirty="0">
              <a:solidFill>
                <a:prstClr val="black"/>
              </a:solidFill>
            </a:endParaRPr>
          </a:p>
        </p:txBody>
      </p:sp>
      <p:sp>
        <p:nvSpPr>
          <p:cNvPr id="7" name="TextBox 6"/>
          <p:cNvSpPr txBox="1"/>
          <p:nvPr/>
        </p:nvSpPr>
        <p:spPr>
          <a:xfrm>
            <a:off x="223700" y="2114947"/>
            <a:ext cx="3234788"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lgn="ctr">
              <a:buClr>
                <a:srgbClr val="000000"/>
              </a:buClr>
              <a:buSzPts val="1400"/>
            </a:pPr>
            <a:r>
              <a:rPr lang="ru-RU" sz="2000" dirty="0">
                <a:solidFill>
                  <a:srgbClr val="000000"/>
                </a:solidFill>
                <a:uFill>
                  <a:solidFill>
                    <a:srgbClr val="000000"/>
                  </a:solidFill>
                </a:uFill>
                <a:latin typeface="Times New Roman"/>
                <a:ea typeface="Calibri"/>
                <a:cs typeface="Calibri"/>
              </a:rPr>
              <a:t>дает </a:t>
            </a:r>
            <a:r>
              <a:rPr lang="ru-RU" sz="2000" b="1" dirty="0">
                <a:solidFill>
                  <a:srgbClr val="000000"/>
                </a:solidFill>
                <a:uFill>
                  <a:solidFill>
                    <a:srgbClr val="000000"/>
                  </a:solidFill>
                </a:uFill>
                <a:latin typeface="Times New Roman"/>
                <a:ea typeface="Calibri"/>
                <a:cs typeface="Calibri"/>
              </a:rPr>
              <a:t>определение</a:t>
            </a:r>
            <a:r>
              <a:rPr lang="ru-RU" sz="2000" dirty="0">
                <a:solidFill>
                  <a:srgbClr val="000000"/>
                </a:solidFill>
                <a:uFill>
                  <a:solidFill>
                    <a:srgbClr val="000000"/>
                  </a:solidFill>
                </a:uFill>
                <a:latin typeface="Times New Roman"/>
                <a:ea typeface="Calibri"/>
                <a:cs typeface="Calibri"/>
              </a:rPr>
              <a:t> события после отчетной </a:t>
            </a:r>
            <a:r>
              <a:rPr lang="ru-RU" sz="2000" dirty="0" smtClean="0">
                <a:solidFill>
                  <a:srgbClr val="000000"/>
                </a:solidFill>
                <a:uFill>
                  <a:solidFill>
                    <a:srgbClr val="000000"/>
                  </a:solidFill>
                </a:uFill>
                <a:latin typeface="Times New Roman"/>
                <a:ea typeface="Calibri"/>
                <a:cs typeface="Calibri"/>
              </a:rPr>
              <a:t>даты</a:t>
            </a:r>
            <a:endParaRPr lang="ru-RU" sz="2000" dirty="0">
              <a:solidFill>
                <a:prstClr val="black"/>
              </a:solidFill>
            </a:endParaRPr>
          </a:p>
        </p:txBody>
      </p:sp>
      <p:sp>
        <p:nvSpPr>
          <p:cNvPr id="28" name="TextBox 27"/>
          <p:cNvSpPr txBox="1"/>
          <p:nvPr/>
        </p:nvSpPr>
        <p:spPr>
          <a:xfrm>
            <a:off x="4932040" y="1649784"/>
            <a:ext cx="3312368" cy="47705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500" b="1" dirty="0" smtClean="0">
                <a:solidFill>
                  <a:srgbClr val="000000"/>
                </a:solidFill>
                <a:uFill>
                  <a:solidFill>
                    <a:srgbClr val="000000"/>
                  </a:solidFill>
                </a:uFill>
                <a:latin typeface="Times New Roman"/>
                <a:ea typeface="Calibri"/>
                <a:cs typeface="Calibri"/>
              </a:rPr>
              <a:t>устанавливает</a:t>
            </a:r>
            <a:endParaRPr lang="ru-RU" sz="2000" b="1" dirty="0">
              <a:solidFill>
                <a:prstClr val="black"/>
              </a:solidFill>
            </a:endParaRPr>
          </a:p>
        </p:txBody>
      </p:sp>
      <p:sp>
        <p:nvSpPr>
          <p:cNvPr id="29" name="TextBox 28"/>
          <p:cNvSpPr txBox="1"/>
          <p:nvPr/>
        </p:nvSpPr>
        <p:spPr>
          <a:xfrm>
            <a:off x="1403648" y="3036370"/>
            <a:ext cx="460851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solidFill>
                  <a:srgbClr val="000000"/>
                </a:solidFill>
                <a:uFill>
                  <a:solidFill>
                    <a:srgbClr val="000000"/>
                  </a:solidFill>
                </a:uFill>
                <a:latin typeface="Times New Roman"/>
                <a:ea typeface="Calibri"/>
                <a:cs typeface="Calibri"/>
              </a:rPr>
              <a:t>классификацию</a:t>
            </a:r>
            <a:r>
              <a:rPr lang="ru-RU" sz="2000" dirty="0">
                <a:solidFill>
                  <a:srgbClr val="000000"/>
                </a:solidFill>
                <a:uFill>
                  <a:solidFill>
                    <a:srgbClr val="000000"/>
                  </a:solidFill>
                </a:uFill>
                <a:latin typeface="Times New Roman"/>
                <a:ea typeface="Calibri"/>
                <a:cs typeface="Calibri"/>
              </a:rPr>
              <a:t> фактов хозяйственной жизни, которые относятся к событиям после отчетной даты</a:t>
            </a:r>
            <a:endParaRPr lang="ru-RU" sz="2000" dirty="0">
              <a:solidFill>
                <a:prstClr val="black"/>
              </a:solidFill>
            </a:endParaRPr>
          </a:p>
        </p:txBody>
      </p:sp>
      <p:sp>
        <p:nvSpPr>
          <p:cNvPr id="31" name="TextBox 30"/>
          <p:cNvSpPr txBox="1"/>
          <p:nvPr/>
        </p:nvSpPr>
        <p:spPr>
          <a:xfrm>
            <a:off x="2411760" y="4774656"/>
            <a:ext cx="374441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indent="469900"/>
            <a:r>
              <a:rPr lang="ru-RU" sz="2000" b="1" dirty="0">
                <a:solidFill>
                  <a:srgbClr val="000000"/>
                </a:solidFill>
                <a:uFill>
                  <a:solidFill>
                    <a:srgbClr val="000000"/>
                  </a:solidFill>
                </a:uFill>
                <a:latin typeface="Times New Roman"/>
                <a:ea typeface="Calibri"/>
                <a:cs typeface="Calibri"/>
              </a:rPr>
              <a:t>правила отражения </a:t>
            </a:r>
            <a:r>
              <a:rPr lang="ru-RU" sz="2000" dirty="0">
                <a:solidFill>
                  <a:srgbClr val="000000"/>
                </a:solidFill>
                <a:uFill>
                  <a:solidFill>
                    <a:srgbClr val="000000"/>
                  </a:solidFill>
                </a:uFill>
                <a:latin typeface="Times New Roman"/>
                <a:ea typeface="Calibri"/>
                <a:cs typeface="Calibri"/>
              </a:rPr>
              <a:t>в бухгалтерском учете указанных фактов хозяйственной жизни</a:t>
            </a:r>
          </a:p>
        </p:txBody>
      </p:sp>
      <p:sp>
        <p:nvSpPr>
          <p:cNvPr id="32" name="TextBox 31"/>
          <p:cNvSpPr txBox="1"/>
          <p:nvPr/>
        </p:nvSpPr>
        <p:spPr>
          <a:xfrm>
            <a:off x="6588224" y="3053088"/>
            <a:ext cx="2304256"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solidFill>
                  <a:srgbClr val="000000"/>
                </a:solidFill>
                <a:uFill>
                  <a:solidFill>
                    <a:srgbClr val="000000"/>
                  </a:solidFill>
                </a:uFill>
                <a:latin typeface="Times New Roman"/>
                <a:ea typeface="Calibri"/>
                <a:cs typeface="Calibri"/>
              </a:rPr>
              <a:t>правила раскрытия </a:t>
            </a:r>
            <a:r>
              <a:rPr lang="ru-RU" sz="2000" dirty="0">
                <a:solidFill>
                  <a:srgbClr val="000000"/>
                </a:solidFill>
                <a:uFill>
                  <a:solidFill>
                    <a:srgbClr val="000000"/>
                  </a:solidFill>
                </a:uFill>
                <a:latin typeface="Times New Roman"/>
                <a:ea typeface="Calibri"/>
                <a:cs typeface="Calibri"/>
              </a:rPr>
              <a:t>информации о событиях после отчетной даты при составлении и представлении бухгалтерской (финансовой) отчетности</a:t>
            </a:r>
            <a:endParaRPr lang="ru-RU" sz="2000" dirty="0">
              <a:solidFill>
                <a:prstClr val="black"/>
              </a:solidFill>
            </a:endParaRPr>
          </a:p>
        </p:txBody>
      </p:sp>
      <p:cxnSp>
        <p:nvCxnSpPr>
          <p:cNvPr id="47" name="Прямая со стрелкой 46"/>
          <p:cNvCxnSpPr>
            <a:stCxn id="28" idx="2"/>
          </p:cNvCxnSpPr>
          <p:nvPr/>
        </p:nvCxnSpPr>
        <p:spPr>
          <a:xfrm flipH="1">
            <a:off x="5433027" y="2126838"/>
            <a:ext cx="1155197" cy="892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Прямая со стрелкой 48"/>
          <p:cNvCxnSpPr/>
          <p:nvPr/>
        </p:nvCxnSpPr>
        <p:spPr>
          <a:xfrm flipH="1">
            <a:off x="5905939" y="2126838"/>
            <a:ext cx="711841" cy="2569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Прямая со стрелкой 50"/>
          <p:cNvCxnSpPr/>
          <p:nvPr/>
        </p:nvCxnSpPr>
        <p:spPr>
          <a:xfrm>
            <a:off x="6611421" y="2079354"/>
            <a:ext cx="1416963" cy="9570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Прямая со стрелкой 52"/>
          <p:cNvCxnSpPr/>
          <p:nvPr/>
        </p:nvCxnSpPr>
        <p:spPr>
          <a:xfrm flipH="1">
            <a:off x="2673170" y="605847"/>
            <a:ext cx="1178750" cy="14847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p:nvPr/>
        </p:nvCxnSpPr>
        <p:spPr>
          <a:xfrm>
            <a:off x="3851920" y="605847"/>
            <a:ext cx="2952328" cy="10243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74</a:t>
            </a:fld>
            <a:endParaRPr lang="ru-RU" spc="-4" dirty="0">
              <a:latin typeface="Arial"/>
              <a:cs typeface="Arial"/>
            </a:endParaRPr>
          </a:p>
        </p:txBody>
      </p:sp>
    </p:spTree>
    <p:extLst>
      <p:ext uri="{BB962C8B-B14F-4D97-AF65-F5344CB8AC3E}">
        <p14:creationId xmlns:p14="http://schemas.microsoft.com/office/powerpoint/2010/main" val="38057110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107504" y="1340768"/>
          <a:ext cx="9036496" cy="523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75</a:t>
            </a:fld>
            <a:endParaRPr lang="ru-RU" sz="1400">
              <a:solidFill>
                <a:prstClr val="black">
                  <a:tint val="75000"/>
                </a:prstClr>
              </a:solidFill>
            </a:endParaRPr>
          </a:p>
        </p:txBody>
      </p:sp>
    </p:spTree>
    <p:extLst>
      <p:ext uri="{BB962C8B-B14F-4D97-AF65-F5344CB8AC3E}">
        <p14:creationId xmlns:p14="http://schemas.microsoft.com/office/powerpoint/2010/main" val="38190709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362" y="6772"/>
            <a:ext cx="7889300" cy="861774"/>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Дата подписания  (принятия)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бухгалтерской </a:t>
            </a:r>
            <a:r>
              <a:rPr lang="ru-RU" sz="2800" dirty="0">
                <a:latin typeface="Times New Roman" panose="02020603050405020304" pitchFamily="18" charset="0"/>
                <a:ea typeface="Calibri" panose="020F0502020204030204" pitchFamily="34" charset="0"/>
                <a:cs typeface="Calibri" panose="020F0502020204030204" pitchFamily="34" charset="0"/>
              </a:rPr>
              <a:t>(финансовой) отчетности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39552" y="1336120"/>
            <a:ext cx="8280920" cy="4862870"/>
          </a:xfrm>
          <a:prstGeom prst="rect">
            <a:avLst/>
          </a:prstGeom>
        </p:spPr>
        <p:txBody>
          <a:bodyPr wrap="square">
            <a:spAutoFit/>
          </a:bodyPr>
          <a:lstStyle/>
          <a:p>
            <a:pPr indent="450215" algn="just"/>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Дата подписания </a:t>
            </a:r>
            <a:r>
              <a:rPr lang="ru-RU" sz="20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дата подписания субъектом отчетности, либо субъектом отчетности и централизованной бухгалтерией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всей совокупности бухгалтерских отчетов и пояснений к ним, формируемых субъектом отчетности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в соответствии с </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НПА,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регулирующими ведение бухгалтерского учета и составление бухгалтерской (финансовой) </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отчетности</a:t>
            </a:r>
            <a:endParaRPr lang="ru-RU" sz="2000" dirty="0">
              <a:solidFill>
                <a:prstClr val="black"/>
              </a:solidFill>
              <a:latin typeface="Times New Roman" panose="02020603050405020304" pitchFamily="18" charset="0"/>
              <a:ea typeface="Calibri" panose="020F0502020204030204" pitchFamily="34" charset="0"/>
            </a:endParaRPr>
          </a:p>
          <a:p>
            <a:pPr indent="450215" algn="just"/>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Дата принятия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дата подписания субъектом консолидированной отчетности Уведомления о принятии отчетности</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(дата направления по каналам связи Уведомления о принятии отчетности в форме электронного документа), сформированного по результатам проведения им камеральной проверки полного комплекта бухгалтерской (финансовой) отчетности, представленного субъектом отчетности</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a:t>
            </a:r>
          </a:p>
          <a:p>
            <a:pPr indent="450215" algn="just"/>
            <a:r>
              <a:rPr lang="ru-RU" sz="1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76</a:t>
            </a:fld>
            <a:endParaRPr lang="ru-RU" spc="-4" dirty="0">
              <a:latin typeface="Arial"/>
              <a:cs typeface="Arial"/>
            </a:endParaRPr>
          </a:p>
        </p:txBody>
      </p:sp>
    </p:spTree>
    <p:extLst>
      <p:ext uri="{BB962C8B-B14F-4D97-AF65-F5344CB8AC3E}">
        <p14:creationId xmlns:p14="http://schemas.microsoft.com/office/powerpoint/2010/main" val="35938152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a:solidFill>
            <a:srgbClr val="FFFFCC"/>
          </a:solidFill>
        </p:spPr>
        <p:style>
          <a:lnRef idx="2">
            <a:schemeClr val="accent6"/>
          </a:lnRef>
          <a:fillRef idx="1">
            <a:schemeClr val="lt1"/>
          </a:fillRef>
          <a:effectRef idx="0">
            <a:schemeClr val="accent6"/>
          </a:effectRef>
          <a:fontRef idx="minor">
            <a:schemeClr val="dk1"/>
          </a:fontRef>
        </p:style>
        <p:txBody>
          <a:bodyPr>
            <a:normAutofit/>
          </a:bodyPr>
          <a:lstStyle/>
          <a:p>
            <a:r>
              <a:rPr lang="ru-RU" sz="2000" dirty="0" smtClean="0"/>
              <a:t>Существенная информация – пропуск или искажение которой   в бюджетном (бухгалтерском) учете и (или) бухгалтерской (финансовой) отчетности  влияет на экономическое решение субъекта учета</a:t>
            </a:r>
            <a:endParaRPr lang="ru-RU" sz="2000" dirty="0"/>
          </a:p>
        </p:txBody>
      </p:sp>
      <p:graphicFrame>
        <p:nvGraphicFramePr>
          <p:cNvPr id="4" name="Объект 3"/>
          <p:cNvGraphicFramePr>
            <a:graphicFrameLocks noGrp="1"/>
          </p:cNvGraphicFramePr>
          <p:nvPr>
            <p:ph idx="1"/>
            <p:extLst/>
          </p:nvPr>
        </p:nvGraphicFramePr>
        <p:xfrm>
          <a:off x="467544" y="1556792"/>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77</a:t>
            </a:fld>
            <a:endParaRPr lang="ru-RU">
              <a:solidFill>
                <a:prstClr val="black">
                  <a:tint val="75000"/>
                </a:prstClr>
              </a:solidFill>
            </a:endParaRPr>
          </a:p>
        </p:txBody>
      </p:sp>
    </p:spTree>
    <p:extLst>
      <p:ext uri="{BB962C8B-B14F-4D97-AF65-F5344CB8AC3E}">
        <p14:creationId xmlns:p14="http://schemas.microsoft.com/office/powerpoint/2010/main" val="24703751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336980"/>
            <a:ext cx="7889300" cy="492443"/>
          </a:xfrm>
          <a:prstGeom prst="rect">
            <a:avLst/>
          </a:prstGeom>
        </p:spPr>
        <p:txBody>
          <a:bodyPr vert="horz" wrap="square" lIns="0" tIns="0" rIns="0" bIns="0" rtlCol="0">
            <a:spAutoFit/>
          </a:bodyPr>
          <a:lstStyle/>
          <a:p>
            <a:pPr marL="302575" indent="-302575"/>
            <a:r>
              <a:rPr lang="ru-RU"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Событие после отчетной даты</a:t>
            </a:r>
            <a:endParaRPr lang="ru-RU"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7504" y="1196752"/>
            <a:ext cx="8611262" cy="3847207"/>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Существенное событие после отчетной даты подлежит отражению в бухгалтерском учете и (или) раскрытию в бухгалтерской (финансовой) отчетности за отчетный год </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независимо от положительного или отрицательного его характера для субъекта </a:t>
            </a:r>
            <a:r>
              <a:rPr lang="ru-RU"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отчетности</a:t>
            </a:r>
          </a:p>
          <a:p>
            <a:pPr indent="450215" algn="just"/>
            <a:endParaRPr lang="ru-RU" sz="2800" b="1" dirty="0">
              <a:solidFill>
                <a:srgbClr val="FF0000"/>
              </a:solidFill>
              <a:latin typeface="Times New Roman" panose="02020603050405020304" pitchFamily="18" charset="0"/>
              <a:ea typeface="Calibri" panose="020F0502020204030204" pitchFamily="34" charset="0"/>
            </a:endParaRPr>
          </a:p>
          <a:p>
            <a:pPr indent="450215" algn="just"/>
            <a:r>
              <a:rPr lang="ru-RU"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78</a:t>
            </a:fld>
            <a:endParaRPr lang="ru-RU" spc="-4" dirty="0">
              <a:latin typeface="Arial"/>
              <a:cs typeface="Arial"/>
            </a:endParaRPr>
          </a:p>
        </p:txBody>
      </p:sp>
    </p:spTree>
    <p:extLst>
      <p:ext uri="{BB962C8B-B14F-4D97-AF65-F5344CB8AC3E}">
        <p14:creationId xmlns:p14="http://schemas.microsoft.com/office/powerpoint/2010/main" val="2342409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7504" y="1196752"/>
            <a:ext cx="8611262" cy="1104918"/>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endParaRPr lang="ru-RU" sz="2400" dirty="0">
              <a:solidFill>
                <a:prstClr val="black"/>
              </a:solidFill>
              <a:latin typeface="Times New Roman" panose="02020603050405020304" pitchFamily="18" charset="0"/>
              <a:cs typeface="Times New Roman" panose="02020603050405020304" pitchFamily="18" charset="0"/>
            </a:endParaRPr>
          </a:p>
          <a:p>
            <a:pPr indent="450215" algn="just"/>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79</a:t>
            </a:fld>
            <a:endParaRPr lang="ru-RU" spc="-4" dirty="0">
              <a:latin typeface="Arial"/>
              <a:cs typeface="Arial"/>
            </a:endParaRPr>
          </a:p>
        </p:txBody>
      </p:sp>
      <p:sp>
        <p:nvSpPr>
          <p:cNvPr id="6" name="TextBox 5"/>
          <p:cNvSpPr txBox="1"/>
          <p:nvPr/>
        </p:nvSpPr>
        <p:spPr>
          <a:xfrm>
            <a:off x="827583" y="260648"/>
            <a:ext cx="7344815"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Допущение временной определенности фактов хозяйственной жизни</a:t>
            </a:r>
            <a:endParaRPr lang="ru-RU"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p:txBody>
      </p:sp>
      <p:sp>
        <p:nvSpPr>
          <p:cNvPr id="7" name="TextBox 6"/>
          <p:cNvSpPr txBox="1"/>
          <p:nvPr/>
        </p:nvSpPr>
        <p:spPr>
          <a:xfrm>
            <a:off x="761038" y="1340768"/>
            <a:ext cx="7632848" cy="4510466"/>
          </a:xfrm>
          <a:prstGeom prst="rect">
            <a:avLst/>
          </a:prstGeom>
          <a:noFill/>
        </p:spPr>
        <p:txBody>
          <a:bodyPr wrap="square" rtlCol="0">
            <a:spAutoFit/>
          </a:bodyPr>
          <a:lstStyle/>
          <a:p>
            <a:pPr indent="450215" algn="just">
              <a:lnSpc>
                <a:spcPct val="115000"/>
              </a:lnSpc>
            </a:pPr>
            <a:r>
              <a:rPr lang="ru-RU" dirty="0" smtClean="0">
                <a:solidFill>
                  <a:prstClr val="black"/>
                </a:solidFill>
              </a:rPr>
              <a:t>Пункт 16 СГС «Концептуальные основы»</a:t>
            </a:r>
          </a:p>
          <a:p>
            <a:pPr indent="450215" algn="just">
              <a:lnSpc>
                <a:spcPct val="115000"/>
              </a:lnSpc>
            </a:pPr>
            <a:r>
              <a:rPr lang="ru-RU" sz="2400" dirty="0" smtClean="0">
                <a:solidFill>
                  <a:srgbClr val="000000"/>
                </a:solidFill>
                <a:uFill>
                  <a:solidFill>
                    <a:srgbClr val="000000"/>
                  </a:solidFill>
                </a:uFill>
                <a:latin typeface="Times New Roman"/>
                <a:ea typeface="Calibri"/>
                <a:cs typeface="Calibri"/>
              </a:rPr>
              <a:t> Объекты </a:t>
            </a:r>
            <a:r>
              <a:rPr lang="ru-RU" sz="2400" dirty="0">
                <a:solidFill>
                  <a:srgbClr val="000000"/>
                </a:solidFill>
                <a:uFill>
                  <a:solidFill>
                    <a:srgbClr val="000000"/>
                  </a:solidFill>
                </a:uFill>
                <a:latin typeface="Times New Roman"/>
                <a:ea typeface="Calibri"/>
                <a:cs typeface="Calibri"/>
              </a:rPr>
              <a:t>бухгалтерского учета признаются в бухгалтерском учете в том отчетном периоде, в котором имели место факты хозяйственной жизни, приведшие к возникновению и (или) изменению соответствующих активов, обязательств, доходов и (или) расходов, иных объектов бухгалтерского учета, вне зависимости от поступления или выбытия денежных средств (или их эквивалентов) при расчетах, связанных с осуществлением указанных операций.</a:t>
            </a:r>
            <a:endParaRPr lang="ru-RU" sz="2400" dirty="0">
              <a:solidFill>
                <a:srgbClr val="000000"/>
              </a:solidFill>
              <a:uFill>
                <a:solidFill>
                  <a:srgbClr val="000000"/>
                </a:solidFill>
              </a:uFill>
              <a:ea typeface="Calibri"/>
              <a:cs typeface="Calibri"/>
            </a:endParaRPr>
          </a:p>
          <a:p>
            <a:endParaRPr lang="ru-RU" dirty="0">
              <a:solidFill>
                <a:prstClr val="black"/>
              </a:solidFill>
            </a:endParaRPr>
          </a:p>
        </p:txBody>
      </p:sp>
    </p:spTree>
    <p:extLst>
      <p:ext uri="{BB962C8B-B14F-4D97-AF65-F5344CB8AC3E}">
        <p14:creationId xmlns:p14="http://schemas.microsoft.com/office/powerpoint/2010/main" val="2640758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http://rujazi.com/images/classified/914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6" y="-23763"/>
            <a:ext cx="49685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ibuna.md/wp-content/uploads/2016/11/docu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768" y="2262541"/>
            <a:ext cx="3960441" cy="2457438"/>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107504" y="3246898"/>
            <a:ext cx="6120680" cy="244362"/>
          </a:xfrm>
        </p:spPr>
        <p:txBody>
          <a:bodyPr/>
          <a:lstStyle/>
          <a:p>
            <a:pPr algn="ctr"/>
            <a:r>
              <a:rPr lang="ru-RU" dirty="0"/>
              <a:t>	</a:t>
            </a:r>
            <a:endParaRPr lang="ru-RU" sz="2400" dirty="0"/>
          </a:p>
        </p:txBody>
      </p:sp>
      <p:sp>
        <p:nvSpPr>
          <p:cNvPr id="4" name="TextBox 3"/>
          <p:cNvSpPr txBox="1"/>
          <p:nvPr/>
        </p:nvSpPr>
        <p:spPr>
          <a:xfrm>
            <a:off x="5572718" y="1321431"/>
            <a:ext cx="4194738"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Единым документом (правовым актом) ,</a:t>
            </a:r>
          </a:p>
          <a:p>
            <a:r>
              <a:rPr lang="ru-RU" dirty="0" smtClean="0"/>
              <a:t> включающий всю совокупность</a:t>
            </a:r>
          </a:p>
          <a:p>
            <a:r>
              <a:rPr lang="ru-RU" dirty="0" smtClean="0"/>
              <a:t> способов ведения учета </a:t>
            </a:r>
            <a:endParaRPr lang="ru-RU" dirty="0"/>
          </a:p>
        </p:txBody>
      </p:sp>
      <p:sp>
        <p:nvSpPr>
          <p:cNvPr id="5" name="TextBox 4"/>
          <p:cNvSpPr txBox="1"/>
          <p:nvPr/>
        </p:nvSpPr>
        <p:spPr>
          <a:xfrm>
            <a:off x="1331640" y="4048230"/>
            <a:ext cx="34563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Отдельными правовыми актами, </a:t>
            </a:r>
          </a:p>
        </p:txBody>
      </p:sp>
      <p:cxnSp>
        <p:nvCxnSpPr>
          <p:cNvPr id="12" name="Прямая со стрелкой 11"/>
          <p:cNvCxnSpPr>
            <a:stCxn id="5" idx="3"/>
          </p:cNvCxnSpPr>
          <p:nvPr/>
        </p:nvCxnSpPr>
        <p:spPr>
          <a:xfrm flipV="1">
            <a:off x="4788024" y="3281179"/>
            <a:ext cx="1827829" cy="9517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a:stCxn id="4" idx="1"/>
          </p:cNvCxnSpPr>
          <p:nvPr/>
        </p:nvCxnSpPr>
        <p:spPr>
          <a:xfrm flipH="1" flipV="1">
            <a:off x="4572000" y="818838"/>
            <a:ext cx="1000718" cy="9642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Прямоугольник 17"/>
          <p:cNvSpPr/>
          <p:nvPr/>
        </p:nvSpPr>
        <p:spPr>
          <a:xfrm>
            <a:off x="1187624" y="5035424"/>
            <a:ext cx="381642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dirty="0">
                <a:solidFill>
                  <a:prstClr val="black"/>
                </a:solidFill>
              </a:rPr>
              <a:t>либо включением способов ведения учета в </a:t>
            </a:r>
            <a:r>
              <a:rPr lang="ru-RU" dirty="0" smtClean="0">
                <a:solidFill>
                  <a:prstClr val="black"/>
                </a:solidFill>
              </a:rPr>
              <a:t>отдельные </a:t>
            </a:r>
            <a:r>
              <a:rPr lang="ru-RU" dirty="0">
                <a:solidFill>
                  <a:prstClr val="black"/>
                </a:solidFill>
              </a:rPr>
              <a:t>правовые акты</a:t>
            </a:r>
          </a:p>
        </p:txBody>
      </p:sp>
      <p:cxnSp>
        <p:nvCxnSpPr>
          <p:cNvPr id="20" name="Прямая со стрелкой 19"/>
          <p:cNvCxnSpPr>
            <a:endCxn id="5" idx="2"/>
          </p:cNvCxnSpPr>
          <p:nvPr/>
        </p:nvCxnSpPr>
        <p:spPr>
          <a:xfrm flipV="1">
            <a:off x="3059832" y="4417562"/>
            <a:ext cx="0" cy="61786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a:t>
            </a:fld>
            <a:endParaRPr lang="ru-RU" spc="-4" dirty="0">
              <a:latin typeface="Arial"/>
              <a:cs typeface="Arial"/>
            </a:endParaRPr>
          </a:p>
        </p:txBody>
      </p:sp>
    </p:spTree>
    <p:extLst>
      <p:ext uri="{BB962C8B-B14F-4D97-AF65-F5344CB8AC3E}">
        <p14:creationId xmlns:p14="http://schemas.microsoft.com/office/powerpoint/2010/main" val="1977703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536" y="0"/>
            <a:ext cx="8035198" cy="984885"/>
          </a:xfrm>
          <a:prstGeom prst="rect">
            <a:avLst/>
          </a:prstGeom>
        </p:spPr>
        <p:txBody>
          <a:bodyPr vert="horz" wrap="square" lIns="0" tIns="0" rIns="0" bIns="0" rtlCol="0">
            <a:spAutoFit/>
          </a:bodyPr>
          <a:lstStyle/>
          <a:p>
            <a:pPr marL="302575" indent="-302575" algn="ctr"/>
            <a:r>
              <a:rPr lang="ru-RU" sz="4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ru-RU" sz="2400" dirty="0" smtClean="0">
                <a:solidFill>
                  <a:schemeClr val="accent3">
                    <a:lumMod val="75000"/>
                  </a:schemeClr>
                </a:solidFill>
                <a:latin typeface="Times New Roman" panose="02020603050405020304" pitchFamily="18" charset="0"/>
                <a:ea typeface="Calibri" panose="020F0502020204030204" pitchFamily="34" charset="0"/>
                <a:cs typeface="Arial" panose="020B0604020202020204" pitchFamily="34" charset="0"/>
              </a:rPr>
              <a:t> </a:t>
            </a:r>
            <a:r>
              <a:rPr lang="ru-RU" sz="24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Arial" panose="020B0604020202020204" pitchFamily="34" charset="0"/>
              </a:rPr>
              <a:t>НЕ ЯВЛЯЕТСЯ СОБЫТИЕМ ПОСЛЕ ОТЧЕТНОЙ ДАТЫ</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7504" y="1196752"/>
            <a:ext cx="8611262" cy="6309420"/>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ru-RU" sz="2400" b="1"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Поступление </a:t>
            </a:r>
            <a:r>
              <a:rPr lang="ru-RU" sz="2400" b="1" dirty="0">
                <a:solidFill>
                  <a:prstClr val="black"/>
                </a:solidFill>
                <a:latin typeface="Times New Roman" panose="02020603050405020304" pitchFamily="18" charset="0"/>
                <a:ea typeface="Calibri" panose="020F0502020204030204" pitchFamily="34" charset="0"/>
                <a:cs typeface="Arial" panose="020B0604020202020204" pitchFamily="34" charset="0"/>
              </a:rPr>
              <a:t>после отчетной даты первичных учетных документов, оформляющих факты хозяйственной жизни, возникших (произошедших) в отчетном периоде,</a:t>
            </a:r>
            <a:r>
              <a:rPr lang="ru-RU"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информация о которых подлежит отражению в бухгалтерском учете и (или) раскрытию в бухгалтерской (финансовой) </a:t>
            </a:r>
            <a:r>
              <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отчетности</a:t>
            </a:r>
          </a:p>
          <a:p>
            <a:pPr indent="450215" algn="just">
              <a:lnSpc>
                <a:spcPct val="115000"/>
              </a:lnSpc>
            </a:pPr>
            <a:r>
              <a:rPr lang="ru-RU" sz="2400" b="1" i="1" dirty="0" smtClean="0">
                <a:solidFill>
                  <a:srgbClr val="000000"/>
                </a:solidFill>
                <a:uFill>
                  <a:solidFill>
                    <a:srgbClr val="000000"/>
                  </a:solidFill>
                </a:uFill>
                <a:latin typeface="Times New Roman"/>
                <a:ea typeface="Calibri"/>
                <a:cs typeface="Calibri"/>
              </a:rPr>
              <a:t>Например,</a:t>
            </a:r>
            <a:r>
              <a:rPr lang="ru-RU" sz="2400" dirty="0" smtClean="0">
                <a:solidFill>
                  <a:srgbClr val="000000"/>
                </a:solidFill>
                <a:uFill>
                  <a:solidFill>
                    <a:srgbClr val="000000"/>
                  </a:solidFill>
                </a:uFill>
                <a:latin typeface="Times New Roman"/>
                <a:ea typeface="Calibri"/>
                <a:cs typeface="Calibri"/>
              </a:rPr>
              <a:t> </a:t>
            </a:r>
            <a:r>
              <a:rPr lang="ru-RU" sz="2000" dirty="0">
                <a:solidFill>
                  <a:srgbClr val="000000"/>
                </a:solidFill>
                <a:uFill>
                  <a:solidFill>
                    <a:srgbClr val="000000"/>
                  </a:solidFill>
                </a:uFill>
                <a:latin typeface="Times New Roman"/>
                <a:ea typeface="Calibri"/>
                <a:cs typeface="Calibri"/>
              </a:rPr>
              <a:t>поступление в бухгалтерию актов выполненных работ за декабрь 2017 года после отчетной даты, в январе 2018 года, или в соответствии с заключенным контрактом в 2017 году на приобретение горюче-смазочных материалов поступление первичных учетных документов (накладные за ноябрь - декабрь 2017 года за полученные материалы) после отчетной даты -  такие факты хозяйственной жизни не относятся к событиям после отчетной </a:t>
            </a:r>
            <a:r>
              <a:rPr lang="ru-RU" sz="2000" dirty="0" smtClean="0">
                <a:solidFill>
                  <a:srgbClr val="000000"/>
                </a:solidFill>
                <a:uFill>
                  <a:solidFill>
                    <a:srgbClr val="000000"/>
                  </a:solidFill>
                </a:uFill>
                <a:latin typeface="Times New Roman"/>
                <a:ea typeface="Calibri"/>
                <a:cs typeface="Calibri"/>
              </a:rPr>
              <a:t>даты</a:t>
            </a:r>
            <a:endParaRPr lang="ru-RU" sz="2400" dirty="0">
              <a:solidFill>
                <a:srgbClr val="000000"/>
              </a:solidFill>
              <a:uFill>
                <a:solidFill>
                  <a:srgbClr val="000000"/>
                </a:solidFill>
              </a:uFill>
              <a:ea typeface="Calibri"/>
              <a:cs typeface="Calibri"/>
            </a:endParaRPr>
          </a:p>
          <a:p>
            <a:pPr marL="342900" indent="-342900" algn="just">
              <a:buFont typeface="Arial" panose="020B0604020202020204" pitchFamily="34" charset="0"/>
              <a:buChar char="•"/>
            </a:pPr>
            <a:endPar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endParaRPr lang="ru-RU" sz="2400" dirty="0">
              <a:solidFill>
                <a:prstClr val="black"/>
              </a:solidFill>
              <a:latin typeface="Times New Roman" panose="02020603050405020304" pitchFamily="18" charset="0"/>
              <a:cs typeface="Times New Roman" panose="02020603050405020304" pitchFamily="18" charset="0"/>
            </a:endParaRPr>
          </a:p>
          <a:p>
            <a:pPr indent="450215" algn="just"/>
            <a:r>
              <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80</a:t>
            </a:fld>
            <a:endParaRPr lang="ru-RU" spc="-4" dirty="0">
              <a:latin typeface="Arial"/>
              <a:cs typeface="Arial"/>
            </a:endParaRPr>
          </a:p>
        </p:txBody>
      </p:sp>
    </p:spTree>
    <p:extLst>
      <p:ext uri="{BB962C8B-B14F-4D97-AF65-F5344CB8AC3E}">
        <p14:creationId xmlns:p14="http://schemas.microsoft.com/office/powerpoint/2010/main" val="12085543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Событие после отчетной даты</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Объект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81</a:t>
            </a:fld>
            <a:endParaRPr lang="ru-RU">
              <a:solidFill>
                <a:prstClr val="black">
                  <a:tint val="75000"/>
                </a:prstClr>
              </a:solidFill>
            </a:endParaRPr>
          </a:p>
        </p:txBody>
      </p:sp>
    </p:spTree>
    <p:extLst>
      <p:ext uri="{BB962C8B-B14F-4D97-AF65-F5344CB8AC3E}">
        <p14:creationId xmlns:p14="http://schemas.microsoft.com/office/powerpoint/2010/main" val="2709267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Отражение в учете и отчетности </a:t>
            </a:r>
            <a:b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События после отчетной даты</a:t>
            </a:r>
          </a:p>
        </p:txBody>
      </p:sp>
      <p:graphicFrame>
        <p:nvGraphicFramePr>
          <p:cNvPr id="4" name="Объект 3"/>
          <p:cNvGraphicFramePr>
            <a:graphicFrameLocks noGrp="1"/>
          </p:cNvGraphicFramePr>
          <p:nvPr>
            <p:ph idx="1"/>
            <p:extLst/>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flipV="1">
            <a:off x="6372200" y="4464495"/>
            <a:ext cx="0" cy="576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82</a:t>
            </a:fld>
            <a:endParaRPr lang="ru-RU">
              <a:solidFill>
                <a:prstClr val="black">
                  <a:tint val="75000"/>
                </a:prstClr>
              </a:solidFill>
            </a:endParaRPr>
          </a:p>
        </p:txBody>
      </p:sp>
    </p:spTree>
    <p:extLst>
      <p:ext uri="{BB962C8B-B14F-4D97-AF65-F5344CB8AC3E}">
        <p14:creationId xmlns:p14="http://schemas.microsoft.com/office/powerpoint/2010/main" val="23405407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042063"/>
            <a:ext cx="3528392" cy="1723549"/>
          </a:xfrm>
          <a:prstGeom prst="rect">
            <a:avLst/>
          </a:prstGeom>
          <a:solidFill>
            <a:srgbClr val="FFFF99"/>
          </a:solidFill>
          <a:ln w="38100"/>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307777"/>
          </a:xfrm>
          <a:prstGeom prst="rect">
            <a:avLst/>
          </a:prstGeom>
        </p:spPr>
        <p:txBody>
          <a:bodyPr wrap="square">
            <a:spAutoFit/>
          </a:bodyPr>
          <a:lstStyle/>
          <a:p>
            <a:pPr indent="450215" algn="just"/>
            <a:r>
              <a:rPr lang="ru-RU" sz="1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6" name="Прямоугольник 5"/>
          <p:cNvSpPr/>
          <p:nvPr/>
        </p:nvSpPr>
        <p:spPr>
          <a:xfrm>
            <a:off x="4211960" y="2002249"/>
            <a:ext cx="4824536" cy="1815882"/>
          </a:xfrm>
          <a:prstGeom prst="rect">
            <a:avLst/>
          </a:prstGeom>
          <a:solidFill>
            <a:srgbClr val="FDE3F8"/>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8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События,    свидетельствующие </a:t>
            </a:r>
            <a:r>
              <a:rPr lang="ru-RU" sz="28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об условиях деятельности субъекта отчетности</a:t>
            </a:r>
            <a:endParaRPr lang="ru-RU" sz="2800" b="1" dirty="0">
              <a:solidFill>
                <a:prstClr val="black"/>
              </a:solidFill>
            </a:endParaRPr>
          </a:p>
        </p:txBody>
      </p:sp>
      <p:sp>
        <p:nvSpPr>
          <p:cNvPr id="9" name="Прямоугольник 8"/>
          <p:cNvSpPr/>
          <p:nvPr/>
        </p:nvSpPr>
        <p:spPr>
          <a:xfrm>
            <a:off x="1113439" y="128072"/>
            <a:ext cx="7947753" cy="523220"/>
          </a:xfrm>
          <a:prstGeom prst="rect">
            <a:avLst/>
          </a:prstGeom>
        </p:spPr>
        <p:txBody>
          <a:bodyPr wrap="none">
            <a:spAutoFit/>
          </a:bodyPr>
          <a:lstStyle/>
          <a:p>
            <a:r>
              <a:rPr lang="ru-RU" sz="28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Классификация события после отчетной даты</a:t>
            </a:r>
            <a:endParaRPr lang="ru-RU" sz="2800" b="1" dirty="0">
              <a:solidFill>
                <a:prstClr val="black"/>
              </a:solidFill>
            </a:endParaRPr>
          </a:p>
        </p:txBody>
      </p:sp>
      <p:cxnSp>
        <p:nvCxnSpPr>
          <p:cNvPr id="11" name="Прямая со стрелкой 10"/>
          <p:cNvCxnSpPr>
            <a:stCxn id="3" idx="0"/>
            <a:endCxn id="2" idx="0"/>
          </p:cNvCxnSpPr>
          <p:nvPr/>
        </p:nvCxnSpPr>
        <p:spPr>
          <a:xfrm flipH="1">
            <a:off x="1943708" y="1052736"/>
            <a:ext cx="2520280" cy="9893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a:stCxn id="3" idx="0"/>
          </p:cNvCxnSpPr>
          <p:nvPr/>
        </p:nvCxnSpPr>
        <p:spPr>
          <a:xfrm>
            <a:off x="4463988" y="1052736"/>
            <a:ext cx="2052228" cy="949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83</a:t>
            </a:fld>
            <a:endParaRPr lang="ru-RU" spc="-4" dirty="0">
              <a:latin typeface="Arial"/>
              <a:cs typeface="Arial"/>
            </a:endParaRPr>
          </a:p>
        </p:txBody>
      </p:sp>
      <p:sp>
        <p:nvSpPr>
          <p:cNvPr id="5" name="TextBox 4"/>
          <p:cNvSpPr txBox="1"/>
          <p:nvPr/>
        </p:nvSpPr>
        <p:spPr>
          <a:xfrm>
            <a:off x="467544" y="4260899"/>
            <a:ext cx="2166170" cy="523220"/>
          </a:xfrm>
          <a:prstGeom prst="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800" dirty="0" smtClean="0">
                <a:solidFill>
                  <a:prstClr val="black"/>
                </a:solidFill>
              </a:rPr>
              <a:t>в Отчетности</a:t>
            </a:r>
            <a:endParaRPr lang="ru-RU" sz="2800" dirty="0">
              <a:solidFill>
                <a:prstClr val="black"/>
              </a:solidFill>
            </a:endParaRPr>
          </a:p>
        </p:txBody>
      </p:sp>
      <p:sp>
        <p:nvSpPr>
          <p:cNvPr id="7" name="TextBox 6"/>
          <p:cNvSpPr txBox="1"/>
          <p:nvPr/>
        </p:nvSpPr>
        <p:spPr>
          <a:xfrm>
            <a:off x="5389144" y="4251802"/>
            <a:ext cx="2254143" cy="523220"/>
          </a:xfrm>
          <a:prstGeom prst="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800" dirty="0" smtClean="0">
                <a:solidFill>
                  <a:prstClr val="black"/>
                </a:solidFill>
              </a:rPr>
              <a:t>в Пояснениях</a:t>
            </a:r>
            <a:endParaRPr lang="ru-RU" sz="2800" dirty="0">
              <a:solidFill>
                <a:prstClr val="black"/>
              </a:solidFill>
            </a:endParaRPr>
          </a:p>
        </p:txBody>
      </p:sp>
      <p:cxnSp>
        <p:nvCxnSpPr>
          <p:cNvPr id="12" name="Прямая со стрелкой 11"/>
          <p:cNvCxnSpPr/>
          <p:nvPr/>
        </p:nvCxnSpPr>
        <p:spPr>
          <a:xfrm>
            <a:off x="1763688" y="3776998"/>
            <a:ext cx="0" cy="4720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Прямая со стрелкой 14"/>
          <p:cNvCxnSpPr/>
          <p:nvPr/>
        </p:nvCxnSpPr>
        <p:spPr>
          <a:xfrm>
            <a:off x="6624228" y="3776998"/>
            <a:ext cx="0" cy="5122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198984" y="5240718"/>
            <a:ext cx="2911631"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последним днем</a:t>
            </a:r>
          </a:p>
          <a:p>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отчетного периода </a:t>
            </a:r>
            <a:endParaRPr lang="ru-RU" dirty="0">
              <a:solidFill>
                <a:prstClr val="black"/>
              </a:solidFill>
            </a:endParaRPr>
          </a:p>
        </p:txBody>
      </p:sp>
      <p:sp>
        <p:nvSpPr>
          <p:cNvPr id="19" name="TextBox 18"/>
          <p:cNvSpPr txBox="1"/>
          <p:nvPr/>
        </p:nvSpPr>
        <p:spPr>
          <a:xfrm>
            <a:off x="5868144" y="5517232"/>
            <a:ext cx="290464" cy="369332"/>
          </a:xfrm>
          <a:prstGeom prst="rect">
            <a:avLst/>
          </a:prstGeom>
          <a:noFill/>
        </p:spPr>
        <p:txBody>
          <a:bodyPr wrap="none" rtlCol="0">
            <a:spAutoFit/>
          </a:bodyPr>
          <a:lstStyle/>
          <a:p>
            <a:r>
              <a:rPr lang="ru-RU" dirty="0" smtClean="0">
                <a:solidFill>
                  <a:prstClr val="black"/>
                </a:solidFill>
              </a:rPr>
              <a:t>  </a:t>
            </a:r>
            <a:endParaRPr lang="ru-RU" dirty="0">
              <a:solidFill>
                <a:prstClr val="black"/>
              </a:solidFill>
            </a:endParaRPr>
          </a:p>
        </p:txBody>
      </p:sp>
      <p:sp>
        <p:nvSpPr>
          <p:cNvPr id="20" name="Прямоугольник 19"/>
          <p:cNvSpPr/>
          <p:nvPr/>
        </p:nvSpPr>
        <p:spPr>
          <a:xfrm>
            <a:off x="4588355" y="5166743"/>
            <a:ext cx="403244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в периоде</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p>
          <a:p>
            <a:pPr indent="450215"/>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следующем за отчетным</a:t>
            </a:r>
            <a:endParaRPr lang="ru-RU" sz="2400" dirty="0">
              <a:solidFill>
                <a:srgbClr val="FF0000"/>
              </a:solidFill>
              <a:latin typeface="Times New Roman" panose="02020603050405020304" pitchFamily="18" charset="0"/>
              <a:ea typeface="Calibri" panose="020F0502020204030204" pitchFamily="34" charset="0"/>
            </a:endParaRPr>
          </a:p>
        </p:txBody>
      </p:sp>
      <p:cxnSp>
        <p:nvCxnSpPr>
          <p:cNvPr id="22" name="Прямая со стрелкой 21"/>
          <p:cNvCxnSpPr/>
          <p:nvPr/>
        </p:nvCxnSpPr>
        <p:spPr>
          <a:xfrm>
            <a:off x="1763688" y="4766473"/>
            <a:ext cx="0" cy="459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Прямая со стрелкой 23"/>
          <p:cNvCxnSpPr/>
          <p:nvPr/>
        </p:nvCxnSpPr>
        <p:spPr>
          <a:xfrm flipH="1">
            <a:off x="6663098" y="4784119"/>
            <a:ext cx="1" cy="4565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Прямоугольник 24"/>
          <p:cNvSpPr/>
          <p:nvPr/>
        </p:nvSpPr>
        <p:spPr>
          <a:xfrm>
            <a:off x="2177988" y="4806385"/>
            <a:ext cx="4572000" cy="369332"/>
          </a:xfrm>
          <a:prstGeom prst="rect">
            <a:avLst/>
          </a:prstGeom>
        </p:spPr>
        <p:txBody>
          <a:bodyPr>
            <a:spAutoFit/>
          </a:bodyPr>
          <a:lstStyle/>
          <a:p>
            <a:r>
              <a:rPr lang="ru-RU" b="1" kern="0" dirty="0">
                <a:solidFill>
                  <a:srgbClr val="252523"/>
                </a:solidFill>
                <a:latin typeface="Times New Roman" panose="02020603050405020304" pitchFamily="18" charset="0"/>
                <a:ea typeface="Calibri" panose="020F0502020204030204" pitchFamily="34" charset="0"/>
                <a:cs typeface="Arial" panose="020B0604020202020204" pitchFamily="34" charset="0"/>
              </a:rPr>
              <a:t>Признание СПОД в бухгалтерском учете </a:t>
            </a:r>
            <a:endParaRPr lang="ru-RU" dirty="0">
              <a:solidFill>
                <a:prstClr val="black"/>
              </a:solidFill>
            </a:endParaRPr>
          </a:p>
        </p:txBody>
      </p:sp>
      <p:sp>
        <p:nvSpPr>
          <p:cNvPr id="10" name="TextBox 9"/>
          <p:cNvSpPr txBox="1"/>
          <p:nvPr/>
        </p:nvSpPr>
        <p:spPr>
          <a:xfrm>
            <a:off x="3449481" y="3899817"/>
            <a:ext cx="1323137" cy="369332"/>
          </a:xfrm>
          <a:prstGeom prst="rect">
            <a:avLst/>
          </a:prstGeom>
          <a:noFill/>
        </p:spPr>
        <p:txBody>
          <a:bodyPr wrap="square" rtlCol="0">
            <a:spAutoFit/>
          </a:bodyPr>
          <a:lstStyle/>
          <a:p>
            <a:r>
              <a:rPr lang="ru-RU" dirty="0">
                <a:solidFill>
                  <a:prstClr val="black"/>
                </a:solidFill>
              </a:rPr>
              <a:t>Отражение</a:t>
            </a:r>
          </a:p>
        </p:txBody>
      </p:sp>
    </p:spTree>
    <p:extLst>
      <p:ext uri="{BB962C8B-B14F-4D97-AF65-F5344CB8AC3E}">
        <p14:creationId xmlns:p14="http://schemas.microsoft.com/office/powerpoint/2010/main" val="3180329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84</a:t>
            </a:fld>
            <a:endParaRPr lang="ru-RU" spc="-4" dirty="0">
              <a:latin typeface="Arial"/>
              <a:cs typeface="Arial"/>
            </a:endParaRPr>
          </a:p>
        </p:txBody>
      </p:sp>
      <p:sp>
        <p:nvSpPr>
          <p:cNvPr id="3" name="Прямоугольник 2"/>
          <p:cNvSpPr/>
          <p:nvPr/>
        </p:nvSpPr>
        <p:spPr>
          <a:xfrm>
            <a:off x="683568" y="2242235"/>
            <a:ext cx="7200800" cy="2800767"/>
          </a:xfrm>
          <a:prstGeom prst="rect">
            <a:avLst/>
          </a:prstGeom>
        </p:spPr>
        <p:txBody>
          <a:bodyPr wrap="square">
            <a:spAutoFit/>
          </a:bodyPr>
          <a:lstStyle/>
          <a:p>
            <a:pPr algn="ctr"/>
            <a:r>
              <a:rPr lang="ru-RU" sz="4400" b="1"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Событие после отчетной даты</a:t>
            </a:r>
            <a: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
            </a:r>
            <a:b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br>
            <a: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 подтверждающее условия деятельности</a:t>
            </a:r>
            <a:endPar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endParaRPr>
          </a:p>
        </p:txBody>
      </p:sp>
    </p:spTree>
    <p:extLst>
      <p:ext uri="{BB962C8B-B14F-4D97-AF65-F5344CB8AC3E}">
        <p14:creationId xmlns:p14="http://schemas.microsoft.com/office/powerpoint/2010/main" val="15692380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528" y="0"/>
            <a:ext cx="8568952" cy="1477328"/>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СПОД</a:t>
            </a:r>
            <a:b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b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 </a:t>
            </a: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подтверждающее условия деятельности</a:t>
            </a:r>
            <a:b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br>
            <a:r>
              <a:rPr lang="ru-RU"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Arial" panose="020B0604020202020204" pitchFamily="34" charset="0"/>
              </a:rPr>
              <a:t> </a:t>
            </a:r>
            <a:endParaRPr lang="ru-RU"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85</a:t>
            </a:fld>
            <a:endParaRPr lang="ru-RU" spc="-4" dirty="0">
              <a:latin typeface="Arial"/>
              <a:cs typeface="Arial"/>
            </a:endParaRPr>
          </a:p>
        </p:txBody>
      </p:sp>
      <p:sp>
        <p:nvSpPr>
          <p:cNvPr id="3" name="TextBox 2"/>
          <p:cNvSpPr txBox="1"/>
          <p:nvPr/>
        </p:nvSpPr>
        <p:spPr>
          <a:xfrm>
            <a:off x="323528" y="1878479"/>
            <a:ext cx="8191717" cy="40318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200" dirty="0" smtClean="0">
                <a:solidFill>
                  <a:srgbClr val="000000"/>
                </a:solidFill>
                <a:latin typeface="Times New Roman"/>
                <a:ea typeface="Calibri"/>
              </a:rPr>
              <a:t>События , подтверждающие условия деятельности,  </a:t>
            </a:r>
            <a:r>
              <a:rPr lang="ru-RU" sz="3200" dirty="0">
                <a:solidFill>
                  <a:srgbClr val="000000"/>
                </a:solidFill>
                <a:latin typeface="Times New Roman"/>
                <a:ea typeface="Calibri"/>
              </a:rPr>
              <a:t>связаны с фактами, уже существовавшими на отчетную </a:t>
            </a:r>
            <a:r>
              <a:rPr lang="ru-RU" sz="3200" dirty="0" smtClean="0">
                <a:solidFill>
                  <a:srgbClr val="000000"/>
                </a:solidFill>
                <a:latin typeface="Times New Roman"/>
                <a:ea typeface="Calibri"/>
              </a:rPr>
              <a:t>дату</a:t>
            </a:r>
          </a:p>
          <a:p>
            <a:pPr algn="ctr"/>
            <a:endParaRPr lang="ru-RU" sz="3200" dirty="0" smtClean="0">
              <a:solidFill>
                <a:srgbClr val="000000"/>
              </a:solidFill>
              <a:latin typeface="Times New Roman"/>
              <a:ea typeface="Calibri"/>
            </a:endParaRPr>
          </a:p>
          <a:p>
            <a:pPr algn="ctr"/>
            <a:r>
              <a:rPr lang="ru-RU" sz="3200" dirty="0" smtClean="0">
                <a:solidFill>
                  <a:srgbClr val="000000"/>
                </a:solidFill>
                <a:latin typeface="Times New Roman"/>
                <a:ea typeface="Calibri"/>
              </a:rPr>
              <a:t>Они </a:t>
            </a:r>
            <a:r>
              <a:rPr lang="ru-RU" sz="3200" dirty="0">
                <a:solidFill>
                  <a:srgbClr val="000000"/>
                </a:solidFill>
                <a:latin typeface="Times New Roman"/>
                <a:ea typeface="Calibri"/>
              </a:rPr>
              <a:t>уточняют, отменяют или определяют более точно размер финансовых последствий указанных событий</a:t>
            </a:r>
            <a:endParaRPr lang="ru-RU" sz="3200" b="1" kern="0" dirty="0">
              <a:solidFill>
                <a:srgbClr val="4F81BD">
                  <a:lumMod val="75000"/>
                </a:srgbClr>
              </a:solidFill>
            </a:endParaRPr>
          </a:p>
          <a:p>
            <a:endParaRPr lang="ru-RU" sz="3200" dirty="0">
              <a:solidFill>
                <a:prstClr val="black"/>
              </a:solidFill>
            </a:endParaRPr>
          </a:p>
        </p:txBody>
      </p:sp>
    </p:spTree>
    <p:extLst>
      <p:ext uri="{BB962C8B-B14F-4D97-AF65-F5344CB8AC3E}">
        <p14:creationId xmlns:p14="http://schemas.microsoft.com/office/powerpoint/2010/main" val="35352464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759927" y="318028"/>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86</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1058598" y="314207"/>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9547" y="5927340"/>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подтверждающее условия</a:t>
            </a:r>
          </a:p>
        </p:txBody>
      </p:sp>
      <p:grpSp>
        <p:nvGrpSpPr>
          <p:cNvPr id="16" name="Группа 15">
            <a:extLst>
              <a:ext uri="{FF2B5EF4-FFF2-40B4-BE49-F238E27FC236}">
                <a16:creationId xmlns="" xmlns:a16="http://schemas.microsoft.com/office/drawing/2014/main" id="{FB54CEDD-D23B-4DA3-AC26-6025B440CABF}"/>
              </a:ext>
            </a:extLst>
          </p:cNvPr>
          <p:cNvGrpSpPr/>
          <p:nvPr/>
        </p:nvGrpSpPr>
        <p:grpSpPr>
          <a:xfrm>
            <a:off x="567108" y="2373776"/>
            <a:ext cx="8050395" cy="3104918"/>
            <a:chOff x="609600" y="2048589"/>
            <a:chExt cx="8050395" cy="3104918"/>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a:off x="1168400" y="4080933"/>
              <a:ext cx="2607733" cy="831272"/>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sp>
          <p:nvSpPr>
            <p:cNvPr id="20" name="Стрелка: изогнутая вверх 19">
              <a:extLst>
                <a:ext uri="{FF2B5EF4-FFF2-40B4-BE49-F238E27FC236}">
                  <a16:creationId xmlns="" xmlns:a16="http://schemas.microsoft.com/office/drawing/2014/main" id="{2EBBC1A3-4F23-4726-9D7F-0CBA10B34076}"/>
                </a:ext>
              </a:extLst>
            </p:cNvPr>
            <p:cNvSpPr/>
            <p:nvPr/>
          </p:nvSpPr>
          <p:spPr>
            <a:xfrm>
              <a:off x="1168400" y="4080933"/>
              <a:ext cx="4667602" cy="1072574"/>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17" name="TextBox 16">
            <a:extLst>
              <a:ext uri="{FF2B5EF4-FFF2-40B4-BE49-F238E27FC236}">
                <a16:creationId xmlns="" xmlns:a16="http://schemas.microsoft.com/office/drawing/2014/main" id="{052895BB-24AE-4058-99E1-696F9651D821}"/>
              </a:ext>
            </a:extLst>
          </p:cNvPr>
          <p:cNvSpPr txBox="1"/>
          <p:nvPr/>
        </p:nvSpPr>
        <p:spPr>
          <a:xfrm>
            <a:off x="726972" y="958196"/>
            <a:ext cx="2332733" cy="1477328"/>
          </a:xfrm>
          <a:prstGeom prst="rect">
            <a:avLst/>
          </a:prstGeom>
          <a:noFill/>
        </p:spPr>
        <p:txBody>
          <a:bodyPr wrap="square" rtlCol="0">
            <a:spAutoFit/>
          </a:bodyPr>
          <a:lstStyle/>
          <a:p>
            <a:pPr algn="ctr" defTabSz="457200"/>
            <a:r>
              <a:rPr lang="ru-RU" i="1" dirty="0" smtClean="0">
                <a:solidFill>
                  <a:prstClr val="black"/>
                </a:solidFill>
                <a:latin typeface="Times New Roman" panose="02020603050405020304" pitchFamily="18" charset="0"/>
                <a:cs typeface="Times New Roman" panose="02020603050405020304" pitchFamily="18" charset="0"/>
              </a:rPr>
              <a:t>на показатели  активов, обязательств, результаты деятельности</a:t>
            </a:r>
            <a:endParaRPr lang="ru-RU" i="1" dirty="0">
              <a:solidFill>
                <a:prstClr val="black"/>
              </a:solidFill>
              <a:latin typeface="Times New Roman" panose="02020603050405020304" pitchFamily="18" charset="0"/>
              <a:cs typeface="Times New Roman" panose="02020603050405020304" pitchFamily="18" charset="0"/>
            </a:endParaRP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3733641" y="1696860"/>
            <a:ext cx="0" cy="195512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a:extLst>
              <a:ext uri="{FF2B5EF4-FFF2-40B4-BE49-F238E27FC236}">
                <a16:creationId xmlns="" xmlns:a16="http://schemas.microsoft.com/office/drawing/2014/main" id="{77A0A3ED-546C-498A-856C-0F7887C3DA3F}"/>
              </a:ext>
            </a:extLst>
          </p:cNvPr>
          <p:cNvCxnSpPr>
            <a:cxnSpLocks/>
          </p:cNvCxnSpPr>
          <p:nvPr/>
        </p:nvCxnSpPr>
        <p:spPr>
          <a:xfrm flipV="1">
            <a:off x="5664041" y="1696860"/>
            <a:ext cx="0" cy="199351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Прямоугольник 1"/>
          <p:cNvSpPr/>
          <p:nvPr/>
        </p:nvSpPr>
        <p:spPr>
          <a:xfrm>
            <a:off x="3217141" y="941679"/>
            <a:ext cx="3643930" cy="655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prstClr val="black"/>
                </a:solidFill>
              </a:rPr>
              <a:t>Указывает на</a:t>
            </a:r>
            <a:r>
              <a:rPr lang="ru-RU" sz="2800" b="1" kern="0" dirty="0" smtClean="0">
                <a:solidFill>
                  <a:srgbClr val="FF0000"/>
                </a:solidFill>
                <a:latin typeface="Times New Roman" panose="02020603050405020304" pitchFamily="18" charset="0"/>
                <a:cs typeface="Times New Roman" panose="02020603050405020304" pitchFamily="18" charset="0"/>
              </a:rPr>
              <a:t> </a:t>
            </a:r>
            <a:r>
              <a:rPr lang="ru-RU" kern="0" dirty="0" smtClean="0">
                <a:solidFill>
                  <a:prstClr val="black"/>
                </a:solidFill>
                <a:latin typeface="Times New Roman" panose="02020603050405020304" pitchFamily="18" charset="0"/>
                <a:cs typeface="Times New Roman" panose="02020603050405020304" pitchFamily="18" charset="0"/>
              </a:rPr>
              <a:t>обстоятельства </a:t>
            </a:r>
            <a:r>
              <a:rPr lang="ru-RU" kern="0" dirty="0">
                <a:solidFill>
                  <a:prstClr val="black"/>
                </a:solidFill>
                <a:latin typeface="Times New Roman" panose="02020603050405020304" pitchFamily="18" charset="0"/>
                <a:cs typeface="Times New Roman" panose="02020603050405020304" pitchFamily="18" charset="0"/>
              </a:rPr>
              <a:t>существенным образом влияющие </a:t>
            </a:r>
            <a:endParaRPr lang="ru-RU" dirty="0">
              <a:solidFill>
                <a:prstClr val="black"/>
              </a:solidFill>
            </a:endParaRPr>
          </a:p>
        </p:txBody>
      </p:sp>
      <p:cxnSp>
        <p:nvCxnSpPr>
          <p:cNvPr id="4" name="Прямая со стрелкой 3"/>
          <p:cNvCxnSpPr/>
          <p:nvPr/>
        </p:nvCxnSpPr>
        <p:spPr>
          <a:xfrm>
            <a:off x="1911421" y="2336787"/>
            <a:ext cx="415212" cy="323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Прямая со стрелкой 23">
            <a:extLst>
              <a:ext uri="{FF2B5EF4-FFF2-40B4-BE49-F238E27FC236}">
                <a16:creationId xmlns="" xmlns:a16="http://schemas.microsoft.com/office/drawing/2014/main" id="{64FD853B-7181-4D89-BB93-9C9C0C5B486A}"/>
              </a:ext>
            </a:extLst>
          </p:cNvPr>
          <p:cNvCxnSpPr>
            <a:cxnSpLocks/>
          </p:cNvCxnSpPr>
          <p:nvPr/>
        </p:nvCxnSpPr>
        <p:spPr>
          <a:xfrm flipH="1">
            <a:off x="3222077" y="1696860"/>
            <a:ext cx="2441964"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9" name="Прямоугольник 8"/>
          <p:cNvSpPr/>
          <p:nvPr/>
        </p:nvSpPr>
        <p:spPr>
          <a:xfrm>
            <a:off x="153834" y="2981133"/>
            <a:ext cx="1930346" cy="1200329"/>
          </a:xfrm>
          <a:prstGeom prst="rect">
            <a:avLst/>
          </a:prstGeom>
        </p:spPr>
        <p:txBody>
          <a:bodyPr wrap="square">
            <a:spAutoFit/>
          </a:bodyPr>
          <a:lstStyle/>
          <a:p>
            <a:pPr>
              <a:defRPr/>
            </a:pPr>
            <a:r>
              <a:rPr lang="ru-RU" i="1" kern="0" dirty="0" smtClean="0">
                <a:solidFill>
                  <a:prstClr val="black"/>
                </a:solidFill>
                <a:latin typeface="Times New Roman" panose="02020603050405020304" pitchFamily="18" charset="0"/>
                <a:cs typeface="Times New Roman" panose="02020603050405020304" pitchFamily="18" charset="0"/>
              </a:rPr>
              <a:t>подтверждает условия хозяйственной деятельности </a:t>
            </a:r>
            <a:endParaRPr lang="ru-RU" i="1" kern="0" dirty="0" smtClean="0">
              <a:solidFill>
                <a:prstClr val="black"/>
              </a:solidFill>
            </a:endParaRPr>
          </a:p>
        </p:txBody>
      </p:sp>
      <p:cxnSp>
        <p:nvCxnSpPr>
          <p:cNvPr id="18" name="Прямая со стрелкой 17"/>
          <p:cNvCxnSpPr/>
          <p:nvPr/>
        </p:nvCxnSpPr>
        <p:spPr>
          <a:xfrm flipV="1">
            <a:off x="1713569" y="3240310"/>
            <a:ext cx="370611" cy="292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1509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287016" y="893514"/>
          <a:ext cx="8856984" cy="566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r>
              <a:rPr lang="ru-RU" dirty="0" smtClean="0">
                <a:solidFill>
                  <a:prstClr val="black">
                    <a:tint val="75000"/>
                  </a:prstClr>
                </a:solidFill>
              </a:rPr>
              <a:t>СЛАЙД</a:t>
            </a:r>
            <a:r>
              <a:rPr lang="ru-RU" sz="1400" dirty="0" smtClean="0">
                <a:solidFill>
                  <a:prstClr val="black">
                    <a:tint val="75000"/>
                  </a:prstClr>
                </a:solidFill>
              </a:rPr>
              <a:t> </a:t>
            </a:r>
            <a:fld id="{CCDF69E5-509E-4D59-AF9B-AD19640FD1F2}" type="slidenum">
              <a:rPr lang="ru-RU" sz="1400" smtClean="0">
                <a:solidFill>
                  <a:prstClr val="black">
                    <a:tint val="75000"/>
                  </a:prstClr>
                </a:solidFill>
              </a:rPr>
              <a:pPr>
                <a:defRPr/>
              </a:pPr>
              <a:t>87</a:t>
            </a:fld>
            <a:endParaRPr lang="ru-RU" sz="1400" dirty="0">
              <a:solidFill>
                <a:prstClr val="black">
                  <a:tint val="75000"/>
                </a:prstClr>
              </a:solidFill>
            </a:endParaRPr>
          </a:p>
        </p:txBody>
      </p:sp>
      <p:sp>
        <p:nvSpPr>
          <p:cNvPr id="2" name="Прямоугольник 1"/>
          <p:cNvSpPr/>
          <p:nvPr/>
        </p:nvSpPr>
        <p:spPr>
          <a:xfrm>
            <a:off x="1331640" y="62517"/>
            <a:ext cx="7056784" cy="461665"/>
          </a:xfrm>
          <a:prstGeom prst="rect">
            <a:avLst/>
          </a:prstGeom>
        </p:spPr>
        <p:txBody>
          <a:bodyPr wrap="square">
            <a:spAutoFit/>
          </a:bodyPr>
          <a:lstStyle/>
          <a:p>
            <a:r>
              <a:rPr lang="ru-RU" sz="2400" dirty="0">
                <a:solidFill>
                  <a:prstClr val="black"/>
                </a:solidFill>
              </a:rPr>
              <a:t>СПОД </a:t>
            </a:r>
            <a:r>
              <a:rPr lang="ru-RU" sz="2400" dirty="0">
                <a:solidFill>
                  <a:srgbClr val="FF0000"/>
                </a:solidFill>
              </a:rPr>
              <a:t>подтверждающее</a:t>
            </a:r>
            <a:r>
              <a:rPr lang="ru-RU" sz="2400" dirty="0">
                <a:solidFill>
                  <a:prstClr val="black"/>
                </a:solidFill>
              </a:rPr>
              <a:t> условия деятельности</a:t>
            </a:r>
          </a:p>
        </p:txBody>
      </p:sp>
      <p:cxnSp>
        <p:nvCxnSpPr>
          <p:cNvPr id="6" name="Прямая со стрелкой 5"/>
          <p:cNvCxnSpPr>
            <a:stCxn id="2" idx="2"/>
          </p:cNvCxnSpPr>
          <p:nvPr/>
        </p:nvCxnSpPr>
        <p:spPr>
          <a:xfrm flipH="1">
            <a:off x="1835696" y="524182"/>
            <a:ext cx="3024336" cy="45654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Прямая со стрелкой 8"/>
          <p:cNvCxnSpPr>
            <a:stCxn id="2" idx="2"/>
          </p:cNvCxnSpPr>
          <p:nvPr/>
        </p:nvCxnSpPr>
        <p:spPr>
          <a:xfrm flipH="1">
            <a:off x="3995936" y="524182"/>
            <a:ext cx="864096" cy="3693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Прямая со стрелкой 10"/>
          <p:cNvCxnSpPr>
            <a:stCxn id="2" idx="2"/>
          </p:cNvCxnSpPr>
          <p:nvPr/>
        </p:nvCxnSpPr>
        <p:spPr>
          <a:xfrm>
            <a:off x="4860032" y="524182"/>
            <a:ext cx="1080120" cy="4565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Прямая со стрелкой 13"/>
          <p:cNvCxnSpPr>
            <a:stCxn id="2" idx="2"/>
          </p:cNvCxnSpPr>
          <p:nvPr/>
        </p:nvCxnSpPr>
        <p:spPr>
          <a:xfrm>
            <a:off x="4860032" y="524182"/>
            <a:ext cx="3024336" cy="456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7274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4869025"/>
          </a:xfrm>
          <a:prstGeom prst="rect">
            <a:avLst/>
          </a:prstGeom>
        </p:spPr>
        <p:txBody>
          <a:bodyPr wrap="square">
            <a:spAutoFit/>
          </a:bodyPr>
          <a:lstStyle/>
          <a:p>
            <a:pPr indent="450215" algn="just">
              <a:lnSpc>
                <a:spcPct val="115000"/>
              </a:lnSpc>
            </a:pPr>
            <a:r>
              <a:rPr lang="ru-RU" sz="24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0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в результате проведения годовой инвентаризации выявлено неучтенное оборудование </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(принтер)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 сумму </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50000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рублей. Вместе с тем протокол о результатах проведенной инвентаризации подписан, и передан в бухгалтерию инвентаризационной комиссией после отчетной даты, но до даты представления (принятия) </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отчетности</a:t>
            </a:r>
          </a:p>
          <a:p>
            <a:pPr indent="450215" algn="just">
              <a:lnSpc>
                <a:spcPct val="115000"/>
              </a:lnSpc>
            </a:pP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Такой факт хозяйственной жизни подлежит отражению в бухгалтерском учете </a:t>
            </a:r>
            <a:r>
              <a:rPr lang="ru-RU" sz="24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последним рабочим днем отчетного </a:t>
            </a:r>
            <a:r>
              <a:rPr lang="ru-RU" sz="24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периода  </a:t>
            </a:r>
            <a:r>
              <a:rPr lang="ru-RU" sz="2400" b="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r>
              <a:rPr lang="ru-RU" sz="2400" b="1" kern="0" dirty="0" err="1">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Дт</a:t>
            </a:r>
            <a:r>
              <a:rPr lang="ru-RU" sz="2400" b="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010138310  Кт 040110199)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как событие после отчетной даты (подтверждающее условие деятельности</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indent="450215" algn="just">
              <a:lnSpc>
                <a:spcPct val="115000"/>
              </a:lnSpc>
            </a:pP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Указанная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операция отражается в соответствующих регистрах бухгалтерского учета за отчетный год и раскрывается в бухгалтерской (финансовой) отчетности также </a:t>
            </a:r>
            <a:r>
              <a:rPr lang="ru-RU" sz="24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отчетном периоде</a:t>
            </a:r>
            <a:r>
              <a:rPr lang="ru-RU" sz="16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endParaRPr lang="ru-RU" sz="1200" kern="0" dirty="0">
              <a:solidFill>
                <a:srgbClr val="000000"/>
              </a:solidFill>
              <a:uFill>
                <a:solidFill>
                  <a:srgbClr val="000000"/>
                </a:solidFill>
              </a:uFill>
              <a:ea typeface="Calibri" panose="020F0502020204030204" pitchFamily="34" charset="0"/>
              <a:cs typeface="Calibri" panose="020F0502020204030204" pitchFamily="34" charset="0"/>
            </a:endParaRPr>
          </a:p>
          <a:p>
            <a:r>
              <a:rPr lang="ru-RU" sz="16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ru-RU" sz="1200" kern="0" dirty="0">
              <a:solidFill>
                <a:srgbClr val="000000"/>
              </a:solidFill>
              <a:uFill>
                <a:solidFill>
                  <a:srgbClr val="000000"/>
                </a:solidFill>
              </a:uFill>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88</a:t>
            </a:fld>
            <a:endParaRPr lang="ru-RU" spc="-4" dirty="0">
              <a:latin typeface="Arial"/>
              <a:cs typeface="Arial"/>
            </a:endParaRPr>
          </a:p>
        </p:txBody>
      </p:sp>
    </p:spTree>
    <p:extLst>
      <p:ext uri="{BB962C8B-B14F-4D97-AF65-F5344CB8AC3E}">
        <p14:creationId xmlns:p14="http://schemas.microsoft.com/office/powerpoint/2010/main" val="35039207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161256" y="800708"/>
          <a:ext cx="8982744" cy="5956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89</a:t>
            </a:fld>
            <a:endParaRPr lang="ru-RU" sz="1400">
              <a:solidFill>
                <a:prstClr val="black">
                  <a:tint val="75000"/>
                </a:prstClr>
              </a:solidFill>
            </a:endParaRPr>
          </a:p>
        </p:txBody>
      </p:sp>
      <p:sp>
        <p:nvSpPr>
          <p:cNvPr id="2" name="Прямоугольник 1"/>
          <p:cNvSpPr/>
          <p:nvPr/>
        </p:nvSpPr>
        <p:spPr>
          <a:xfrm>
            <a:off x="323528" y="-10244"/>
            <a:ext cx="8363272" cy="7749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prstClr val="black"/>
                </a:solidFill>
              </a:rPr>
              <a:t>СПОД </a:t>
            </a:r>
            <a:r>
              <a:rPr lang="ru-RU" sz="2400" dirty="0" smtClean="0">
                <a:solidFill>
                  <a:srgbClr val="FF0000"/>
                </a:solidFill>
              </a:rPr>
              <a:t>подтверждающее</a:t>
            </a:r>
            <a:r>
              <a:rPr lang="ru-RU" sz="2400" dirty="0" smtClean="0">
                <a:solidFill>
                  <a:prstClr val="black"/>
                </a:solidFill>
              </a:rPr>
              <a:t> </a:t>
            </a:r>
            <a:r>
              <a:rPr lang="ru-RU" sz="2400" dirty="0">
                <a:solidFill>
                  <a:prstClr val="black"/>
                </a:solidFill>
              </a:rPr>
              <a:t>условия деятельности</a:t>
            </a:r>
          </a:p>
        </p:txBody>
      </p:sp>
      <p:cxnSp>
        <p:nvCxnSpPr>
          <p:cNvPr id="6" name="Прямая со стрелкой 5"/>
          <p:cNvCxnSpPr/>
          <p:nvPr/>
        </p:nvCxnSpPr>
        <p:spPr>
          <a:xfrm flipH="1">
            <a:off x="1691680" y="620688"/>
            <a:ext cx="2808312" cy="2880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Прямая со стрелкой 7"/>
          <p:cNvCxnSpPr/>
          <p:nvPr/>
        </p:nvCxnSpPr>
        <p:spPr>
          <a:xfrm>
            <a:off x="4499992" y="620688"/>
            <a:ext cx="0" cy="3600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0" name="Прямая со стрелкой 9"/>
          <p:cNvCxnSpPr/>
          <p:nvPr/>
        </p:nvCxnSpPr>
        <p:spPr>
          <a:xfrm>
            <a:off x="4499992" y="620688"/>
            <a:ext cx="2736304" cy="144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99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553998"/>
          </a:xfrm>
        </p:spPr>
        <p:txBody>
          <a:bodyPr/>
          <a:lstStyle/>
          <a:p>
            <a:pPr algn="ctr"/>
            <a:r>
              <a:rPr lang="ru-RU" sz="3600" b="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например</a:t>
            </a:r>
            <a:endParaRPr lang="ru-RU" sz="3600" b="0" dirty="0">
              <a:ln w="0"/>
              <a:solidFill>
                <a:schemeClr val="accent1"/>
              </a:solidFill>
              <a:effectLst>
                <a:outerShdw blurRad="38100" dist="25400" dir="5400000" algn="ctr" rotWithShape="0">
                  <a:srgbClr val="6E747A">
                    <a:alpha val="43000"/>
                  </a:srgbClr>
                </a:outerShdw>
              </a:effectLst>
            </a:endParaRPr>
          </a:p>
        </p:txBody>
      </p:sp>
      <p:sp>
        <p:nvSpPr>
          <p:cNvPr id="3" name="Текст 2"/>
          <p:cNvSpPr>
            <a:spLocks noGrp="1"/>
          </p:cNvSpPr>
          <p:nvPr>
            <p:ph type="body" idx="1"/>
          </p:nvPr>
        </p:nvSpPr>
        <p:spPr>
          <a:xfrm>
            <a:off x="216338" y="1172023"/>
            <a:ext cx="8711322" cy="4431983"/>
          </a:xfrm>
        </p:spPr>
        <p:txBody>
          <a:bodyPr/>
          <a:lstStyle/>
          <a:p>
            <a:pPr indent="431800" algn="just">
              <a:spcAft>
                <a:spcPts val="5"/>
              </a:spcAft>
            </a:pPr>
            <a:r>
              <a:rPr lang="ru-RU" sz="3200" dirty="0" smtClean="0">
                <a:solidFill>
                  <a:srgbClr val="000000"/>
                </a:solidFill>
                <a:latin typeface="Times New Roman" panose="02020603050405020304" pitchFamily="18" charset="0"/>
                <a:ea typeface="Times New Roman" panose="02020603050405020304" pitchFamily="18" charset="0"/>
              </a:rPr>
              <a:t>в </a:t>
            </a:r>
            <a:r>
              <a:rPr lang="ru-RU" sz="3200" dirty="0">
                <a:solidFill>
                  <a:srgbClr val="000000"/>
                </a:solidFill>
                <a:latin typeface="Times New Roman" panose="02020603050405020304" pitchFamily="18" charset="0"/>
                <a:ea typeface="Times New Roman" panose="02020603050405020304" pitchFamily="18" charset="0"/>
              </a:rPr>
              <a:t>правовой акт об организации выполнения полномочий администратора доходов бюджета могут быть включены положения, устанавливающие особенности ведения учета в части порядка заполнения (составления) и отражения в бюджетном учете первичных документов по администрируемым доходам бюджетов) </a:t>
            </a: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a:t>
            </a:fld>
            <a:endParaRPr lang="ru-RU" spc="-4" dirty="0">
              <a:latin typeface="Arial"/>
              <a:cs typeface="Arial"/>
            </a:endParaRPr>
          </a:p>
        </p:txBody>
      </p:sp>
    </p:spTree>
    <p:extLst>
      <p:ext uri="{BB962C8B-B14F-4D97-AF65-F5344CB8AC3E}">
        <p14:creationId xmlns:p14="http://schemas.microsoft.com/office/powerpoint/2010/main" val="31350109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552" y="159634"/>
            <a:ext cx="8208912" cy="430887"/>
          </a:xfrm>
          <a:prstGeom prst="rect">
            <a:avLst/>
          </a:prstGeom>
        </p:spPr>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5078313"/>
          </a:xfrm>
          <a:prstGeom prst="rect">
            <a:avLst/>
          </a:prstGeom>
        </p:spPr>
        <p:txBody>
          <a:bodyPr wrap="square">
            <a:spAutoFit/>
          </a:bodyPr>
          <a:lstStyle/>
          <a:p>
            <a:pPr marL="285750" indent="-285750" algn="just">
              <a:buFont typeface="Wingdings" panose="05000000000000000000" pitchFamily="2" charset="2"/>
              <a:buChar char="q"/>
            </a:pPr>
            <a:r>
              <a:rPr lang="ru-RU" sz="1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36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выявление </a:t>
            </a:r>
            <a:r>
              <a:rPr lang="ru-RU" sz="36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документально </a:t>
            </a:r>
            <a:r>
              <a:rPr lang="ru-RU" sz="36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подтвержденных обстоятельств</a:t>
            </a:r>
            <a:r>
              <a:rPr lang="ru-RU" sz="36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указывающих на наличие у дебиторской задолженности признаков безнадежной к взысканию задолженности, если по состоянию на отчетную дату в отношении такой дебиторской задолженности </a:t>
            </a:r>
            <a:r>
              <a:rPr lang="ru-RU" sz="3600" dirty="0">
                <a:solidFill>
                  <a:srgbClr val="FF0000"/>
                </a:solidFill>
                <a:latin typeface="Times New Roman" panose="02020603050405020304" pitchFamily="18" charset="0"/>
                <a:ea typeface="Calibri" panose="020F0502020204030204" pitchFamily="34" charset="0"/>
                <a:cs typeface="Calibri" panose="020F0502020204030204" pitchFamily="34" charset="0"/>
              </a:rPr>
              <a:t>уже осуществлялись меры по ее </a:t>
            </a:r>
            <a:r>
              <a:rPr lang="ru-RU" sz="36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взысканию</a:t>
            </a:r>
            <a:endParaRPr lang="ru-RU" sz="36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90</a:t>
            </a:fld>
            <a:endParaRPr lang="ru-RU" spc="-4" dirty="0">
              <a:latin typeface="Arial"/>
              <a:cs typeface="Arial"/>
            </a:endParaRPr>
          </a:p>
        </p:txBody>
      </p:sp>
    </p:spTree>
    <p:extLst>
      <p:ext uri="{BB962C8B-B14F-4D97-AF65-F5344CB8AC3E}">
        <p14:creationId xmlns:p14="http://schemas.microsoft.com/office/powerpoint/2010/main" val="8674196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552" y="159634"/>
            <a:ext cx="8208912" cy="430887"/>
          </a:xfrm>
          <a:prstGeom prst="rect">
            <a:avLst/>
          </a:prstGeom>
        </p:spPr>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4216539"/>
          </a:xfrm>
          <a:prstGeom prst="rect">
            <a:avLst/>
          </a:prstGeom>
        </p:spPr>
        <p:txBody>
          <a:bodyPr wrap="square">
            <a:spAutoFit/>
          </a:bodyPr>
          <a:lstStyle/>
          <a:p>
            <a:pPr indent="450215" algn="just"/>
            <a:r>
              <a:rPr lang="ru-RU" sz="1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a:t>
            </a:r>
            <a:r>
              <a:rPr lang="ru-RU" sz="28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случае:</a:t>
            </a:r>
          </a:p>
          <a:p>
            <a:pPr marL="342900" indent="-342900" algn="just">
              <a:buFont typeface="Arial" panose="020B0604020202020204" pitchFamily="34" charset="0"/>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смерти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физического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лица</a:t>
            </a:r>
          </a:p>
          <a:p>
            <a:pPr marL="342900" indent="-342900" algn="just">
              <a:buFont typeface="Arial" panose="020B0604020202020204" pitchFamily="34" charset="0"/>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признание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должника в установленном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законодательством РФ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порядке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банкротом</a:t>
            </a:r>
            <a:r>
              <a:rPr lang="ru-RU" sz="24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p>
          <a:p>
            <a:pPr marL="342900" indent="-342900" algn="just">
              <a:buFont typeface="Arial" panose="020B0604020202020204" pitchFamily="34" charset="0"/>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ликвидаци</a:t>
            </a:r>
            <a:r>
              <a:rPr lang="ru-RU" sz="24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я</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организации,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истечение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установленного срока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взыскания задолженности</a:t>
            </a:r>
          </a:p>
          <a:p>
            <a:pPr marL="342900" indent="-342900" algn="just">
              <a:buFont typeface="Arial" panose="020B0604020202020204" pitchFamily="34" charset="0"/>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вынесения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судебным приставом-исполнителем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постановления об окончании исполнительного производства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и</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о возвращении взыскателю исполнительного документа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если с даты образования дебиторской задолженности прошло более пяти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лет</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91</a:t>
            </a:fld>
            <a:endParaRPr lang="ru-RU" spc="-4" dirty="0">
              <a:latin typeface="Arial"/>
              <a:cs typeface="Arial"/>
            </a:endParaRPr>
          </a:p>
        </p:txBody>
      </p:sp>
    </p:spTree>
    <p:extLst>
      <p:ext uri="{BB962C8B-B14F-4D97-AF65-F5344CB8AC3E}">
        <p14:creationId xmlns:p14="http://schemas.microsoft.com/office/powerpoint/2010/main" val="19987320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92</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754898" y="-43595"/>
            <a:ext cx="8175991" cy="45300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9547" y="5927340"/>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подтверждающее условия</a:t>
            </a:r>
          </a:p>
        </p:txBody>
      </p:sp>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H="1">
            <a:off x="3098800" y="983651"/>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nvGrpSpPr>
          <p:cNvPr id="16" name="Группа 15">
            <a:extLst>
              <a:ext uri="{FF2B5EF4-FFF2-40B4-BE49-F238E27FC236}">
                <a16:creationId xmlns="" xmlns:a16="http://schemas.microsoft.com/office/drawing/2014/main" id="{FB54CEDD-D23B-4DA3-AC26-6025B440CABF}"/>
              </a:ext>
            </a:extLst>
          </p:cNvPr>
          <p:cNvGrpSpPr/>
          <p:nvPr/>
        </p:nvGrpSpPr>
        <p:grpSpPr>
          <a:xfrm>
            <a:off x="567108" y="2455615"/>
            <a:ext cx="8050395" cy="2661955"/>
            <a:chOff x="609600" y="2048589"/>
            <a:chExt cx="8050395" cy="266195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a:off x="1144766" y="3879272"/>
              <a:ext cx="2607733" cy="831272"/>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17" name="TextBox 16">
            <a:extLst>
              <a:ext uri="{FF2B5EF4-FFF2-40B4-BE49-F238E27FC236}">
                <a16:creationId xmlns="" xmlns:a16="http://schemas.microsoft.com/office/drawing/2014/main" id="{052895BB-24AE-4058-99E1-696F9651D821}"/>
              </a:ext>
            </a:extLst>
          </p:cNvPr>
          <p:cNvSpPr txBox="1"/>
          <p:nvPr/>
        </p:nvSpPr>
        <p:spPr>
          <a:xfrm>
            <a:off x="326340" y="3876495"/>
            <a:ext cx="1780679" cy="369332"/>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1.Наличие ДЗ</a:t>
            </a: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3733641" y="980998"/>
            <a:ext cx="0" cy="275282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8B58FCE4-DE26-430A-A9B3-D4BAFFCF4672}"/>
              </a:ext>
            </a:extLst>
          </p:cNvPr>
          <p:cNvSpPr txBox="1"/>
          <p:nvPr/>
        </p:nvSpPr>
        <p:spPr>
          <a:xfrm>
            <a:off x="596963" y="5277747"/>
            <a:ext cx="3459341"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Исключение юридического лица из ЕГРЮЛ</a:t>
            </a:r>
          </a:p>
        </p:txBody>
      </p:sp>
      <p:sp>
        <p:nvSpPr>
          <p:cNvPr id="24" name="TextBox 23">
            <a:extLst>
              <a:ext uri="{FF2B5EF4-FFF2-40B4-BE49-F238E27FC236}">
                <a16:creationId xmlns="" xmlns:a16="http://schemas.microsoft.com/office/drawing/2014/main" id="{532AF774-A45B-49E6-A22A-48F5BAC4035E}"/>
              </a:ext>
            </a:extLst>
          </p:cNvPr>
          <p:cNvSpPr txBox="1"/>
          <p:nvPr/>
        </p:nvSpPr>
        <p:spPr>
          <a:xfrm>
            <a:off x="650186" y="527993"/>
            <a:ext cx="2933129" cy="1200329"/>
          </a:xfrm>
          <a:prstGeom prst="rect">
            <a:avLst/>
          </a:prstGeom>
          <a:noFill/>
        </p:spPr>
        <p:txBody>
          <a:bodyPr wrap="square" rtlCol="0">
            <a:spAutoFit/>
          </a:bodyPr>
          <a:lstStyle/>
          <a:p>
            <a:pPr algn="ctr" defTabSz="457200"/>
            <a:r>
              <a:rPr lang="ru-RU" i="1" dirty="0" smtClean="0">
                <a:solidFill>
                  <a:prstClr val="black"/>
                </a:solidFill>
                <a:latin typeface="Times New Roman" panose="02020603050405020304" pitchFamily="18" charset="0"/>
                <a:cs typeface="Times New Roman" panose="02020603050405020304" pitchFamily="18" charset="0"/>
              </a:rPr>
              <a:t>           3</a:t>
            </a:r>
            <a:r>
              <a:rPr lang="ru-RU" i="1" dirty="0">
                <a:solidFill>
                  <a:prstClr val="black"/>
                </a:solidFill>
                <a:latin typeface="Times New Roman" panose="02020603050405020304" pitchFamily="18" charset="0"/>
                <a:cs typeface="Times New Roman" panose="02020603050405020304" pitchFamily="18" charset="0"/>
              </a:rPr>
              <a:t>.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a:t>
            </a:r>
            <a:endParaRPr lang="ru-RU" i="1" dirty="0" smtClean="0">
              <a:solidFill>
                <a:prstClr val="black"/>
              </a:solidFill>
              <a:latin typeface="Times New Roman" panose="02020603050405020304" pitchFamily="18" charset="0"/>
              <a:cs typeface="Times New Roman" panose="02020603050405020304" pitchFamily="18" charset="0"/>
            </a:endParaRPr>
          </a:p>
          <a:p>
            <a:pPr algn="ctr" defTabSz="457200"/>
            <a:endParaRPr lang="ru-RU" i="1" dirty="0">
              <a:solidFill>
                <a:prstClr val="black"/>
              </a:solidFill>
              <a:latin typeface="Times New Roman" panose="02020603050405020304" pitchFamily="18" charset="0"/>
              <a:cs typeface="Times New Roman" panose="02020603050405020304" pitchFamily="18" charset="0"/>
            </a:endParaRPr>
          </a:p>
          <a:p>
            <a:pPr algn="ctr" defTabSz="457200"/>
            <a:r>
              <a:rPr lang="ru-RU" i="1" dirty="0" err="1" smtClean="0">
                <a:solidFill>
                  <a:prstClr val="black"/>
                </a:solidFill>
                <a:latin typeface="Times New Roman" panose="02020603050405020304" pitchFamily="18" charset="0"/>
                <a:cs typeface="Times New Roman" panose="02020603050405020304" pitchFamily="18" charset="0"/>
              </a:rPr>
              <a:t>забалансовые</a:t>
            </a:r>
            <a:r>
              <a:rPr lang="ru-RU" i="1" dirty="0" smtClean="0">
                <a:solidFill>
                  <a:prstClr val="black"/>
                </a:solidFill>
                <a:latin typeface="Times New Roman" panose="02020603050405020304" pitchFamily="18" charset="0"/>
                <a:cs typeface="Times New Roman" panose="02020603050405020304" pitchFamily="18" charset="0"/>
              </a:rPr>
              <a:t> </a:t>
            </a:r>
            <a:r>
              <a:rPr lang="ru-RU" i="1" dirty="0">
                <a:solidFill>
                  <a:prstClr val="black"/>
                </a:solidFill>
                <a:latin typeface="Times New Roman" panose="02020603050405020304" pitchFamily="18" charset="0"/>
                <a:cs typeface="Times New Roman" panose="02020603050405020304" pitchFamily="18" charset="0"/>
              </a:rPr>
              <a:t>счета</a:t>
            </a:r>
          </a:p>
        </p:txBody>
      </p:sp>
      <p:pic>
        <p:nvPicPr>
          <p:cNvPr id="5" name="Рисунок 4" descr="Запрещено">
            <a:extLst>
              <a:ext uri="{FF2B5EF4-FFF2-40B4-BE49-F238E27FC236}">
                <a16:creationId xmlns="" xmlns:a16="http://schemas.microsoft.com/office/drawing/2014/main" id="{251E1CC6-F193-48BD-874F-3F97401304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99700" y="793950"/>
            <a:ext cx="374096" cy="374096"/>
          </a:xfrm>
          <a:prstGeom prst="rect">
            <a:avLst/>
          </a:prstGeom>
        </p:spPr>
      </p:pic>
      <p:cxnSp>
        <p:nvCxnSpPr>
          <p:cNvPr id="29" name="Прямая со стрелкой 28">
            <a:extLst>
              <a:ext uri="{FF2B5EF4-FFF2-40B4-BE49-F238E27FC236}">
                <a16:creationId xmlns="" xmlns:a16="http://schemas.microsoft.com/office/drawing/2014/main" id="{5F729C77-74EC-43F5-A8DF-65626035A463}"/>
              </a:ext>
            </a:extLst>
          </p:cNvPr>
          <p:cNvCxnSpPr>
            <a:cxnSpLocks/>
          </p:cNvCxnSpPr>
          <p:nvPr/>
        </p:nvCxnSpPr>
        <p:spPr>
          <a:xfrm>
            <a:off x="2265446" y="1676031"/>
            <a:ext cx="1380" cy="1107893"/>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 xmlns:a16="http://schemas.microsoft.com/office/drawing/2014/main" id="{D5C25BF7-8EB6-45FC-846C-5933CD12E4E4}"/>
              </a:ext>
            </a:extLst>
          </p:cNvPr>
          <p:cNvSpPr txBox="1"/>
          <p:nvPr/>
        </p:nvSpPr>
        <p:spPr>
          <a:xfrm>
            <a:off x="2458769" y="3873606"/>
            <a:ext cx="1988127" cy="353943"/>
          </a:xfrm>
          <a:prstGeom prst="rect">
            <a:avLst/>
          </a:prstGeom>
          <a:noFill/>
        </p:spPr>
        <p:txBody>
          <a:bodyPr wrap="square" rtlCol="0">
            <a:spAutoFit/>
          </a:bodyPr>
          <a:lstStyle/>
          <a:p>
            <a:pPr algn="ctr" defTabSz="457200"/>
            <a:r>
              <a:rPr lang="ru-RU" sz="1600" i="1" dirty="0">
                <a:solidFill>
                  <a:prstClr val="black"/>
                </a:solidFill>
                <a:latin typeface="Times New Roman" panose="02020603050405020304" pitchFamily="18" charset="0"/>
                <a:cs typeface="Times New Roman" panose="02020603050405020304" pitchFamily="18" charset="0"/>
              </a:rPr>
              <a:t>4</a:t>
            </a:r>
            <a:r>
              <a:rPr lang="ru-RU" sz="1700" i="1" dirty="0">
                <a:solidFill>
                  <a:prstClr val="black"/>
                </a:solidFill>
                <a:latin typeface="Times New Roman" panose="02020603050405020304" pitchFamily="18" charset="0"/>
                <a:cs typeface="Times New Roman" panose="02020603050405020304" pitchFamily="18" charset="0"/>
              </a:rPr>
              <a:t>.Без ДЗ на балансе</a:t>
            </a:r>
          </a:p>
        </p:txBody>
      </p:sp>
      <p:sp>
        <p:nvSpPr>
          <p:cNvPr id="27" name="Плюс 26"/>
          <p:cNvSpPr/>
          <p:nvPr/>
        </p:nvSpPr>
        <p:spPr>
          <a:xfrm>
            <a:off x="683690" y="1370459"/>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cxnSp>
        <p:nvCxnSpPr>
          <p:cNvPr id="31" name="Прямая со стрелкой 30">
            <a:extLst>
              <a:ext uri="{FF2B5EF4-FFF2-40B4-BE49-F238E27FC236}">
                <a16:creationId xmlns="" xmlns:a16="http://schemas.microsoft.com/office/drawing/2014/main" id="{5F729C77-74EC-43F5-A8DF-65626035A463}"/>
              </a:ext>
            </a:extLst>
          </p:cNvPr>
          <p:cNvCxnSpPr>
            <a:cxnSpLocks/>
          </p:cNvCxnSpPr>
          <p:nvPr/>
        </p:nvCxnSpPr>
        <p:spPr>
          <a:xfrm flipH="1">
            <a:off x="2246250" y="1081759"/>
            <a:ext cx="1" cy="389752"/>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6200000">
            <a:off x="1982404" y="1937162"/>
            <a:ext cx="3249510" cy="338554"/>
          </a:xfrm>
          <a:prstGeom prst="rect">
            <a:avLst/>
          </a:prstGeom>
          <a:noFill/>
        </p:spPr>
        <p:txBody>
          <a:bodyPr wrap="square" rtlCol="0">
            <a:spAutoFit/>
          </a:bodyPr>
          <a:lstStyle/>
          <a:p>
            <a:pPr defTabSz="457200"/>
            <a:r>
              <a:rPr lang="ru-RU" sz="1600" b="1" i="1" dirty="0" smtClean="0">
                <a:solidFill>
                  <a:prstClr val="black"/>
                </a:solidFill>
                <a:latin typeface="Times New Roman" panose="02020603050405020304" pitchFamily="18" charset="0"/>
                <a:cs typeface="Times New Roman" panose="02020603050405020304" pitchFamily="18" charset="0"/>
              </a:rPr>
              <a:t>2. Сомнительная задолженность</a:t>
            </a:r>
            <a:endParaRPr lang="ru-RU" sz="16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060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109" y="188640"/>
            <a:ext cx="8568952" cy="83099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600" kern="1200" dirty="0">
                <a:solidFill>
                  <a:schemeClr val="tx1"/>
                </a:solidFill>
                <a:latin typeface="Times New Roman" panose="02020603050405020304" pitchFamily="18" charset="0"/>
                <a:ea typeface="+mn-ea"/>
                <a:cs typeface="Times New Roman" panose="02020603050405020304" pitchFamily="18" charset="0"/>
              </a:rPr>
              <a:t>Событие, подтверждающее условия деятельности – отражение в </a:t>
            </a:r>
            <a:r>
              <a:rPr lang="ru-RU" sz="2600" kern="1200" dirty="0" smtClean="0">
                <a:solidFill>
                  <a:schemeClr val="tx1"/>
                </a:solidFill>
                <a:latin typeface="Times New Roman" panose="02020603050405020304" pitchFamily="18" charset="0"/>
                <a:ea typeface="+mn-ea"/>
                <a:cs typeface="Times New Roman" panose="02020603050405020304" pitchFamily="18" charset="0"/>
              </a:rPr>
              <a:t>учете</a:t>
            </a:r>
            <a:r>
              <a:rPr lang="ru-RU" sz="2800" dirty="0" smtClean="0">
                <a:latin typeface="Times New Roman" panose="02020603050405020304" pitchFamily="18" charset="0"/>
                <a:ea typeface="Calibri" panose="020F0502020204030204" pitchFamily="34" charset="0"/>
                <a:cs typeface="Arial" panose="020B0604020202020204" pitchFamily="34" charset="0"/>
              </a:rPr>
              <a:t> </a:t>
            </a:r>
            <a:endParaRPr lang="ru-RU" sz="2800" dirty="0">
              <a:effectLst/>
              <a:latin typeface="Times New Roman" panose="02020603050405020304" pitchFamily="18" charset="0"/>
              <a:ea typeface="Calibri" panose="020F0502020204030204" pitchFamily="34"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93</a:t>
            </a:fld>
            <a:endParaRPr lang="ru-RU" spc="-4" dirty="0">
              <a:latin typeface="Arial"/>
              <a:cs typeface="Arial"/>
            </a:endParaRPr>
          </a:p>
        </p:txBody>
      </p:sp>
      <p:sp>
        <p:nvSpPr>
          <p:cNvPr id="6" name="Прямоугольник 5"/>
          <p:cNvSpPr/>
          <p:nvPr/>
        </p:nvSpPr>
        <p:spPr>
          <a:xfrm>
            <a:off x="372551" y="1019833"/>
            <a:ext cx="8568952" cy="4708981"/>
          </a:xfrm>
          <a:prstGeom prst="rect">
            <a:avLst/>
          </a:prstGeom>
        </p:spPr>
        <p:txBody>
          <a:bodyPr wrap="square">
            <a:spAutoFit/>
          </a:bodyPr>
          <a:lstStyle/>
          <a:p>
            <a:pPr marL="1260475" indent="-1260475" algn="just">
              <a:tabLst>
                <a:tab pos="1260475" algn="l"/>
              </a:tabLst>
            </a:pPr>
            <a:r>
              <a:rPr lang="ru-RU" sz="2500" b="1" dirty="0">
                <a:solidFill>
                  <a:srgbClr val="FF0000"/>
                </a:solidFill>
                <a:latin typeface="Times New Roman" panose="02020603050405020304" pitchFamily="18" charset="0"/>
                <a:cs typeface="Times New Roman" panose="02020603050405020304" pitchFamily="18" charset="0"/>
              </a:rPr>
              <a:t>Когда?</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Последним днем отчетного периода до отражения бухгалтерских записей по завершению финансового года</a:t>
            </a:r>
          </a:p>
          <a:p>
            <a:pPr algn="just"/>
            <a:endParaRPr lang="ru-RU" sz="2500" dirty="0">
              <a:solidFill>
                <a:prstClr val="black"/>
              </a:solidFill>
              <a:latin typeface="Times New Roman" panose="02020603050405020304" pitchFamily="18" charset="0"/>
              <a:cs typeface="Times New Roman" panose="02020603050405020304" pitchFamily="18" charset="0"/>
            </a:endParaRPr>
          </a:p>
          <a:p>
            <a:pPr marL="1260475" indent="-1260475" algn="just"/>
            <a:r>
              <a:rPr lang="ru-RU" sz="2500" b="1" dirty="0">
                <a:solidFill>
                  <a:srgbClr val="FF0000"/>
                </a:solidFill>
                <a:latin typeface="Times New Roman" panose="02020603050405020304" pitchFamily="18" charset="0"/>
                <a:cs typeface="Times New Roman" panose="02020603050405020304" pitchFamily="18" charset="0"/>
              </a:rPr>
              <a:t>Как?</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Дополнительной бухгалтерской </a:t>
            </a:r>
            <a:r>
              <a:rPr lang="ru-RU" sz="2500" dirty="0" smtClean="0">
                <a:solidFill>
                  <a:prstClr val="black"/>
                </a:solidFill>
                <a:latin typeface="Times New Roman" panose="02020603050405020304" pitchFamily="18" charset="0"/>
                <a:cs typeface="Times New Roman" panose="02020603050405020304" pitchFamily="18" charset="0"/>
              </a:rPr>
              <a:t>записью</a:t>
            </a:r>
            <a:endParaRPr lang="ru-RU" sz="2500" dirty="0">
              <a:solidFill>
                <a:prstClr val="black"/>
              </a:solidFill>
              <a:latin typeface="Times New Roman" panose="02020603050405020304" pitchFamily="18" charset="0"/>
              <a:cs typeface="Times New Roman" panose="02020603050405020304" pitchFamily="18" charset="0"/>
            </a:endParaRPr>
          </a:p>
          <a:p>
            <a:pPr marL="1260475" algn="just"/>
            <a:r>
              <a:rPr lang="ru-RU" sz="2500" dirty="0">
                <a:solidFill>
                  <a:prstClr val="black"/>
                </a:solidFill>
                <a:latin typeface="Times New Roman" panose="02020603050405020304" pitchFamily="18" charset="0"/>
                <a:cs typeface="Times New Roman" panose="02020603050405020304" pitchFamily="18" charset="0"/>
              </a:rPr>
              <a:t>либо</a:t>
            </a:r>
          </a:p>
          <a:p>
            <a:pPr marL="1260475" algn="just"/>
            <a:r>
              <a:rPr lang="ru-RU" sz="2500" dirty="0">
                <a:solidFill>
                  <a:prstClr val="black"/>
                </a:solidFill>
                <a:latin typeface="Times New Roman" panose="02020603050405020304" pitchFamily="18" charset="0"/>
                <a:cs typeface="Times New Roman" panose="02020603050405020304" pitchFamily="18" charset="0"/>
              </a:rPr>
              <a:t>«Красное </a:t>
            </a:r>
            <a:r>
              <a:rPr lang="ru-RU" sz="2500" dirty="0" err="1">
                <a:solidFill>
                  <a:prstClr val="black"/>
                </a:solidFill>
                <a:latin typeface="Times New Roman" panose="02020603050405020304" pitchFamily="18" charset="0"/>
                <a:cs typeface="Times New Roman" panose="02020603050405020304" pitchFamily="18" charset="0"/>
              </a:rPr>
              <a:t>сторно</a:t>
            </a:r>
            <a:r>
              <a:rPr lang="ru-RU" sz="2500" dirty="0">
                <a:solidFill>
                  <a:prstClr val="black"/>
                </a:solidFill>
                <a:latin typeface="Times New Roman" panose="02020603050405020304" pitchFamily="18" charset="0"/>
                <a:cs typeface="Times New Roman" panose="02020603050405020304" pitchFamily="18" charset="0"/>
              </a:rPr>
              <a:t>» + </a:t>
            </a:r>
            <a:r>
              <a:rPr lang="ru-RU" sz="2500" dirty="0" smtClean="0">
                <a:solidFill>
                  <a:prstClr val="black"/>
                </a:solidFill>
                <a:latin typeface="Times New Roman" panose="02020603050405020304" pitchFamily="18" charset="0"/>
                <a:cs typeface="Times New Roman" panose="02020603050405020304" pitchFamily="18" charset="0"/>
              </a:rPr>
              <a:t>дополнительной бухгалтерской записью</a:t>
            </a:r>
            <a:endParaRPr lang="ru-RU" sz="2500" dirty="0">
              <a:solidFill>
                <a:prstClr val="black"/>
              </a:solidFill>
              <a:latin typeface="Times New Roman" panose="02020603050405020304" pitchFamily="18" charset="0"/>
              <a:cs typeface="Times New Roman" panose="02020603050405020304" pitchFamily="18" charset="0"/>
            </a:endParaRPr>
          </a:p>
          <a:p>
            <a:pPr marL="1260475" algn="just"/>
            <a:endParaRPr lang="ru-RU" sz="2500" dirty="0">
              <a:solidFill>
                <a:prstClr val="black"/>
              </a:solidFill>
              <a:latin typeface="Times New Roman" panose="02020603050405020304" pitchFamily="18" charset="0"/>
              <a:cs typeface="Times New Roman" panose="02020603050405020304" pitchFamily="18" charset="0"/>
            </a:endParaRPr>
          </a:p>
          <a:p>
            <a:pPr marL="1339850" indent="-1339850" algn="just"/>
            <a:r>
              <a:rPr lang="ru-RU" sz="2500" b="1" dirty="0">
                <a:solidFill>
                  <a:srgbClr val="FF0000"/>
                </a:solidFill>
                <a:latin typeface="Times New Roman" panose="02020603050405020304" pitchFamily="18" charset="0"/>
                <a:cs typeface="Times New Roman" panose="02020603050405020304" pitchFamily="18" charset="0"/>
              </a:rPr>
              <a:t>Где?</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В формах бюджетной отчетности – </a:t>
            </a:r>
            <a:r>
              <a:rPr lang="ru-RU" sz="2500" b="1" dirty="0">
                <a:solidFill>
                  <a:prstClr val="black"/>
                </a:solidFill>
                <a:latin typeface="Times New Roman" panose="02020603050405020304" pitchFamily="18" charset="0"/>
                <a:cs typeface="Times New Roman" panose="02020603050405020304" pitchFamily="18" charset="0"/>
              </a:rPr>
              <a:t>баланс, отчет о финансовом результате и др. </a:t>
            </a:r>
            <a:r>
              <a:rPr lang="ru-RU" sz="2500" dirty="0">
                <a:solidFill>
                  <a:prstClr val="black"/>
                </a:solidFill>
                <a:latin typeface="Times New Roman" panose="02020603050405020304" pitchFamily="18" charset="0"/>
                <a:cs typeface="Times New Roman" panose="02020603050405020304" pitchFamily="18" charset="0"/>
              </a:rPr>
              <a:t>(требует изменение величины активов, обязательств, результата)</a:t>
            </a:r>
          </a:p>
        </p:txBody>
      </p:sp>
    </p:spTree>
    <p:extLst>
      <p:ext uri="{BB962C8B-B14F-4D97-AF65-F5344CB8AC3E}">
        <p14:creationId xmlns:p14="http://schemas.microsoft.com/office/powerpoint/2010/main" val="42654022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0430" y="1790789"/>
            <a:ext cx="8121114" cy="2708434"/>
          </a:xfrm>
          <a:prstGeom prst="rect">
            <a:avLst/>
          </a:prstGeom>
        </p:spPr>
        <p:txBody>
          <a:bodyPr vert="horz" wrap="square" lIns="0" tIns="0" rIns="0" bIns="0" rtlCol="0">
            <a:spAutoFit/>
          </a:bodyPr>
          <a:lstStyle/>
          <a:p>
            <a:pPr marL="302575" indent="-302575" algn="ctr"/>
            <a:r>
              <a:rPr lang="ru-RU" sz="4400"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Событие после отчетной даты, свидетельствующее об условиях деятельности субъекта отчетности</a:t>
            </a:r>
            <a:endParaRPr lang="ru-RU"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97652" y="984792"/>
            <a:ext cx="8352928" cy="400110"/>
          </a:xfrm>
          <a:prstGeom prst="rect">
            <a:avLst/>
          </a:prstGeom>
        </p:spPr>
        <p:txBody>
          <a:bodyPr wrap="square">
            <a:spAutoFit/>
          </a:bodyPr>
          <a:lstStyle/>
          <a:p>
            <a:pPr indent="450215" algn="just"/>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94</a:t>
            </a:fld>
            <a:endParaRPr lang="ru-RU" spc="-4" dirty="0">
              <a:latin typeface="Arial"/>
              <a:cs typeface="Arial"/>
            </a:endParaRPr>
          </a:p>
        </p:txBody>
      </p:sp>
    </p:spTree>
    <p:extLst>
      <p:ext uri="{BB962C8B-B14F-4D97-AF65-F5344CB8AC3E}">
        <p14:creationId xmlns:p14="http://schemas.microsoft.com/office/powerpoint/2010/main" val="18681253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81" y="-31793"/>
            <a:ext cx="8964915" cy="984885"/>
          </a:xfrm>
          <a:prstGeom prst="rect">
            <a:avLst/>
          </a:prstGeom>
        </p:spPr>
        <p:txBody>
          <a:bodyPr vert="horz" wrap="square" lIns="0" tIns="0" rIns="0" bIns="0" rtlCol="0">
            <a:spAutoFit/>
          </a:bodyPr>
          <a:lstStyle/>
          <a:p>
            <a:pPr marL="302575" indent="-302575" algn="ct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СПОД</a:t>
            </a:r>
            <a:b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b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 </a:t>
            </a:r>
            <a:r>
              <a:rPr lang="ru-RU" sz="3200"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3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95</a:t>
            </a:fld>
            <a:endParaRPr lang="ru-RU" spc="-4" dirty="0">
              <a:latin typeface="Arial"/>
              <a:cs typeface="Arial"/>
            </a:endParaRPr>
          </a:p>
        </p:txBody>
      </p:sp>
      <p:sp>
        <p:nvSpPr>
          <p:cNvPr id="5" name="TextBox 4"/>
          <p:cNvSpPr txBox="1"/>
          <p:nvPr/>
        </p:nvSpPr>
        <p:spPr>
          <a:xfrm>
            <a:off x="610858" y="2112688"/>
            <a:ext cx="8352928" cy="37856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4000" dirty="0" smtClean="0">
                <a:solidFill>
                  <a:srgbClr val="000000"/>
                </a:solidFill>
                <a:latin typeface="Times New Roman"/>
                <a:ea typeface="Calibri"/>
              </a:rPr>
              <a:t>Такие </a:t>
            </a:r>
            <a:r>
              <a:rPr lang="ru-RU" sz="4000" dirty="0">
                <a:solidFill>
                  <a:srgbClr val="000000"/>
                </a:solidFill>
                <a:latin typeface="Times New Roman"/>
                <a:ea typeface="Calibri"/>
              </a:rPr>
              <a:t>события связаны с фактами, произошедшими после отчетной даты, в промежутке между отчетной датой и датой подписания (принятия)  отчетности</a:t>
            </a:r>
            <a:endParaRPr lang="ru-RU" sz="4000" dirty="0">
              <a:solidFill>
                <a:prstClr val="black"/>
              </a:solidFill>
              <a:latin typeface="Times New Roman" panose="02020603050405020304" pitchFamily="18" charset="0"/>
              <a:ea typeface="Calibri" panose="020F0502020204030204" pitchFamily="34" charset="0"/>
            </a:endParaRPr>
          </a:p>
          <a:p>
            <a:pPr algn="ctr"/>
            <a:endParaRPr lang="ru-RU" sz="4000" dirty="0">
              <a:solidFill>
                <a:prstClr val="black"/>
              </a:solidFill>
            </a:endParaRPr>
          </a:p>
        </p:txBody>
      </p:sp>
    </p:spTree>
    <p:extLst>
      <p:ext uri="{BB962C8B-B14F-4D97-AF65-F5344CB8AC3E}">
        <p14:creationId xmlns:p14="http://schemas.microsoft.com/office/powerpoint/2010/main" val="24091636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96</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818227" y="173423"/>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41512" y="5859707"/>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a:t>
            </a:r>
            <a:r>
              <a:rPr lang="ru-RU" sz="2400" b="1" dirty="0" smtClean="0">
                <a:solidFill>
                  <a:srgbClr val="077A3E"/>
                </a:solidFill>
                <a:latin typeface="Times New Roman" panose="02020603050405020304" pitchFamily="18" charset="0"/>
                <a:cs typeface="Times New Roman" panose="02020603050405020304" pitchFamily="18" charset="0"/>
              </a:rPr>
              <a:t>свидетельствующие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grpSp>
        <p:nvGrpSpPr>
          <p:cNvPr id="16" name="Группа 15">
            <a:extLst>
              <a:ext uri="{FF2B5EF4-FFF2-40B4-BE49-F238E27FC236}">
                <a16:creationId xmlns="" xmlns:a16="http://schemas.microsoft.com/office/drawing/2014/main" id="{FB54CEDD-D23B-4DA3-AC26-6025B440CABF}"/>
              </a:ext>
            </a:extLst>
          </p:cNvPr>
          <p:cNvGrpSpPr/>
          <p:nvPr/>
        </p:nvGrpSpPr>
        <p:grpSpPr>
          <a:xfrm>
            <a:off x="638572" y="2204864"/>
            <a:ext cx="8050395" cy="3471725"/>
            <a:chOff x="609600" y="2048589"/>
            <a:chExt cx="8050395" cy="347172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вниз 12">
              <a:extLst>
                <a:ext uri="{FF2B5EF4-FFF2-40B4-BE49-F238E27FC236}">
                  <a16:creationId xmlns="" xmlns:a16="http://schemas.microsoft.com/office/drawing/2014/main" id="{5F397204-3184-4F78-AF10-B5E227165755}"/>
                </a:ext>
              </a:extLst>
            </p:cNvPr>
            <p:cNvSpPr/>
            <p:nvPr/>
          </p:nvSpPr>
          <p:spPr>
            <a:xfrm rot="10800000">
              <a:off x="3106167" y="3936526"/>
              <a:ext cx="646331" cy="1583788"/>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2" name="Прямоугольник 1"/>
          <p:cNvSpPr/>
          <p:nvPr/>
        </p:nvSpPr>
        <p:spPr>
          <a:xfrm>
            <a:off x="3721547" y="4622748"/>
            <a:ext cx="4572000" cy="830997"/>
          </a:xfrm>
          <a:prstGeom prst="rect">
            <a:avLst/>
          </a:prstGeom>
        </p:spPr>
        <p:txBody>
          <a:bodyPr>
            <a:spAutoFit/>
          </a:bodyPr>
          <a:lstStyle/>
          <a:p>
            <a:r>
              <a:rPr lang="ru-RU" sz="2400" dirty="0">
                <a:solidFill>
                  <a:prstClr val="black"/>
                </a:solidFill>
              </a:rPr>
              <a:t>указывает на обстоятельства, возникшие после отчетной даты</a:t>
            </a:r>
          </a:p>
        </p:txBody>
      </p:sp>
      <p:sp>
        <p:nvSpPr>
          <p:cNvPr id="3" name="Прямоугольник 2"/>
          <p:cNvSpPr/>
          <p:nvPr/>
        </p:nvSpPr>
        <p:spPr>
          <a:xfrm>
            <a:off x="0" y="4492627"/>
            <a:ext cx="3563888" cy="1200329"/>
          </a:xfrm>
          <a:prstGeom prst="rect">
            <a:avLst/>
          </a:prstGeom>
        </p:spPr>
        <p:txBody>
          <a:bodyPr wrap="square">
            <a:spAutoFit/>
          </a:bodyPr>
          <a:lstStyle/>
          <a:p>
            <a:r>
              <a:rPr lang="ru-RU" sz="2400" dirty="0" smtClean="0">
                <a:solidFill>
                  <a:prstClr val="black"/>
                </a:solidFill>
              </a:rPr>
              <a:t>свидетельствует </a:t>
            </a:r>
            <a:r>
              <a:rPr lang="ru-RU" sz="2400" dirty="0">
                <a:solidFill>
                  <a:prstClr val="black"/>
                </a:solidFill>
              </a:rPr>
              <a:t>об условиях хозяйственной деятельности </a:t>
            </a:r>
          </a:p>
        </p:txBody>
      </p:sp>
      <p:sp>
        <p:nvSpPr>
          <p:cNvPr id="4" name="Прямоугольник 3"/>
          <p:cNvSpPr/>
          <p:nvPr/>
        </p:nvSpPr>
        <p:spPr>
          <a:xfrm>
            <a:off x="638572" y="786937"/>
            <a:ext cx="8007605" cy="1323439"/>
          </a:xfrm>
          <a:prstGeom prst="rect">
            <a:avLst/>
          </a:prstGeom>
        </p:spPr>
        <p:txBody>
          <a:bodyPr wrap="square">
            <a:spAutoFit/>
          </a:bodyPr>
          <a:lstStyle/>
          <a:p>
            <a:r>
              <a:rPr lang="ru-RU" sz="2000" i="1" kern="0" dirty="0">
                <a:solidFill>
                  <a:srgbClr val="000000"/>
                </a:solidFill>
                <a:latin typeface="Times New Roman"/>
                <a:ea typeface="Calibri"/>
                <a:cs typeface="Times New Roman"/>
              </a:rPr>
              <a:t>Например: подача судебного иска, причиной которого явилось событие, произошедшее уже после отчетной даты или утрата значительной части имущества в результате стихийного бедствия, произошедшего после отчетной даты</a:t>
            </a:r>
            <a:endParaRPr lang="ru-RU" sz="2000" i="1" kern="0" dirty="0">
              <a:solidFill>
                <a:prstClr val="black"/>
              </a:solidFill>
              <a:latin typeface="Times New Roman"/>
              <a:cs typeface="Times New Roman"/>
            </a:endParaRPr>
          </a:p>
        </p:txBody>
      </p:sp>
    </p:spTree>
    <p:extLst>
      <p:ext uri="{BB962C8B-B14F-4D97-AF65-F5344CB8AC3E}">
        <p14:creationId xmlns:p14="http://schemas.microsoft.com/office/powerpoint/2010/main" val="41764820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86850"/>
            <a:ext cx="8725636" cy="430887"/>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94625" y="1178531"/>
            <a:ext cx="8725636" cy="6760312"/>
          </a:xfrm>
          <a:prstGeom prst="rect">
            <a:avLst/>
          </a:prstGeom>
        </p:spPr>
        <p:txBody>
          <a:bodyPr wrap="square">
            <a:spAutoFit/>
          </a:bodyPr>
          <a:lstStyle/>
          <a:p>
            <a:pPr marL="342900" indent="-342900" algn="just">
              <a:buFont typeface="Wingdings" panose="05000000000000000000" pitchFamily="2" charset="2"/>
              <a:buChar char="§"/>
            </a:pP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принятие решения о реорганизации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или ликвидации, изменения типа государственного (муниципального) учреждения, о котором не было известно по состоянию на отчетную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дату</a:t>
            </a:r>
          </a:p>
          <a:p>
            <a:pPr indent="450215" algn="just">
              <a:lnSpc>
                <a:spcPct val="115000"/>
              </a:lnSpc>
            </a:pPr>
            <a:r>
              <a:rPr lang="ru-RU" sz="2400" b="1" i="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такое решение принято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период между отчетной датой и датой подписания бухгалтерской (финансовой) отчетности за отчетный период, информация об указанном событии раскрывается в бухгалтерской (финансовой) отчетности путем выполнения записей по счетам Рабочего плана счетов бухгалтерского учета в периоде, следующем за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отчетным </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отчетном периоде такая информация в бухгалтерском учете не отражается и показатели бухгалтерской (финансовой) отчетности не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корректируются</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Вместе с тем, учитывая, что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данная информация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относится к существенной информации, ее необходимо раскрыть в Пояснительной записке (Пояснениях) к бухгалтерской (финансовой) отчетности за отчетный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период</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ru-RU" dirty="0">
              <a:solidFill>
                <a:srgbClr val="000000"/>
              </a:solidFill>
              <a:uFill>
                <a:solidFill>
                  <a:srgbClr val="000000"/>
                </a:solidFill>
              </a:uFill>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endParaRPr lang="ru-RU" dirty="0">
              <a:solidFill>
                <a:prstClr val="black"/>
              </a:solidFill>
              <a:latin typeface="Times New Roman" panose="02020603050405020304" pitchFamily="18" charset="0"/>
            </a:endParaRPr>
          </a:p>
          <a:p>
            <a:pPr marL="342900" indent="-342900" algn="just">
              <a:buFont typeface="Wingdings" panose="05000000000000000000" pitchFamily="2" charset="2"/>
              <a:buChar char="§"/>
            </a:pPr>
            <a:endParaRPr lang="ru-RU" dirty="0">
              <a:solidFill>
                <a:prstClr val="black"/>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97</a:t>
            </a:fld>
            <a:endParaRPr lang="ru-RU" spc="-4" dirty="0">
              <a:latin typeface="Arial"/>
              <a:cs typeface="Arial"/>
            </a:endParaRPr>
          </a:p>
        </p:txBody>
      </p:sp>
    </p:spTree>
    <p:extLst>
      <p:ext uri="{BB962C8B-B14F-4D97-AF65-F5344CB8AC3E}">
        <p14:creationId xmlns:p14="http://schemas.microsoft.com/office/powerpoint/2010/main" val="25852861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98</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84004" y="856418"/>
            <a:ext cx="8175991"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после отчетной даты</a:t>
            </a:r>
          </a:p>
        </p:txBody>
      </p:sp>
      <p:sp>
        <p:nvSpPr>
          <p:cNvPr id="5" name="Title 1">
            <a:extLst>
              <a:ext uri="{FF2B5EF4-FFF2-40B4-BE49-F238E27FC236}">
                <a16:creationId xmlns="" xmlns:a16="http://schemas.microsoft.com/office/drawing/2014/main" id="{A016F90E-4B39-4700-AA07-06B738DE2E9C}"/>
              </a:ext>
            </a:extLst>
          </p:cNvPr>
          <p:cNvSpPr txBox="1">
            <a:spLocks/>
          </p:cNvSpPr>
          <p:nvPr/>
        </p:nvSpPr>
        <p:spPr>
          <a:xfrm>
            <a:off x="286433" y="4779347"/>
            <a:ext cx="8571133" cy="16722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5B3D315F-1CB3-4047-825F-41F9EF02288B}"/>
              </a:ext>
            </a:extLst>
          </p:cNvPr>
          <p:cNvSpPr txBox="1"/>
          <p:nvPr/>
        </p:nvSpPr>
        <p:spPr>
          <a:xfrm>
            <a:off x="693683" y="1865297"/>
            <a:ext cx="4301650" cy="769441"/>
          </a:xfrm>
          <a:prstGeom prst="homePlate">
            <a:avLst>
              <a:gd name="adj" fmla="val 50000"/>
            </a:avLst>
          </a:prstGeom>
          <a:noFill/>
          <a:ln>
            <a:solidFill>
              <a:schemeClr val="accent1"/>
            </a:solidFill>
          </a:ln>
        </p:spPr>
        <p:txBody>
          <a:bodyPr wrap="square" rtlCol="0">
            <a:spAutoFit/>
          </a:bodyPr>
          <a:lstStyle/>
          <a:p>
            <a:pPr defTabSz="457200"/>
            <a:r>
              <a:rPr lang="ru-RU" sz="2200" dirty="0">
                <a:solidFill>
                  <a:prstClr val="black"/>
                </a:solidFill>
                <a:latin typeface="Times New Roman" panose="02020603050405020304" pitchFamily="18" charset="0"/>
                <a:cs typeface="Times New Roman" panose="02020603050405020304" pitchFamily="18" charset="0"/>
              </a:rPr>
              <a:t>Решение о реорганизации или ликвидации (упразднении)</a:t>
            </a:r>
          </a:p>
        </p:txBody>
      </p:sp>
      <p:sp>
        <p:nvSpPr>
          <p:cNvPr id="3" name="TextBox 2">
            <a:extLst>
              <a:ext uri="{FF2B5EF4-FFF2-40B4-BE49-F238E27FC236}">
                <a16:creationId xmlns="" xmlns:a16="http://schemas.microsoft.com/office/drawing/2014/main" id="{0A205BF8-6127-43E6-BD2E-948FAA2619B5}"/>
              </a:ext>
            </a:extLst>
          </p:cNvPr>
          <p:cNvSpPr txBox="1"/>
          <p:nvPr/>
        </p:nvSpPr>
        <p:spPr>
          <a:xfrm>
            <a:off x="4995333" y="1799995"/>
            <a:ext cx="3132667" cy="860748"/>
          </a:xfrm>
          <a:prstGeom prst="rect">
            <a:avLst/>
          </a:prstGeom>
          <a:noFill/>
          <a:ln>
            <a:solidFill>
              <a:schemeClr val="accent1"/>
            </a:solidFill>
          </a:ln>
        </p:spPr>
        <p:txBody>
          <a:bodyPr wrap="square" rtlCol="0">
            <a:noAutofit/>
          </a:bodyPr>
          <a:lstStyle/>
          <a:p>
            <a:pPr algn="ctr" defTabSz="457200"/>
            <a:r>
              <a:rPr lang="ru-RU" sz="2200" dirty="0">
                <a:solidFill>
                  <a:prstClr val="black"/>
                </a:solidFill>
                <a:latin typeface="Times New Roman" panose="02020603050405020304" pitchFamily="18" charset="0"/>
                <a:cs typeface="Times New Roman" panose="02020603050405020304" pitchFamily="18" charset="0"/>
              </a:rPr>
              <a:t>Допущение непрерывности</a:t>
            </a:r>
          </a:p>
        </p:txBody>
      </p:sp>
      <p:cxnSp>
        <p:nvCxnSpPr>
          <p:cNvPr id="6" name="Прямая соединительная линия 5">
            <a:extLst>
              <a:ext uri="{FF2B5EF4-FFF2-40B4-BE49-F238E27FC236}">
                <a16:creationId xmlns="" xmlns:a16="http://schemas.microsoft.com/office/drawing/2014/main" id="{5864035E-6BFF-4257-85B9-B22D3A4D9D88}"/>
              </a:ext>
            </a:extLst>
          </p:cNvPr>
          <p:cNvCxnSpPr/>
          <p:nvPr/>
        </p:nvCxnSpPr>
        <p:spPr>
          <a:xfrm>
            <a:off x="5334000" y="1540933"/>
            <a:ext cx="2370667" cy="147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a:extLst>
              <a:ext uri="{FF2B5EF4-FFF2-40B4-BE49-F238E27FC236}">
                <a16:creationId xmlns="" xmlns:a16="http://schemas.microsoft.com/office/drawing/2014/main" id="{429444F6-3F88-4D8A-AFA3-35DCF7D3572D}"/>
              </a:ext>
            </a:extLst>
          </p:cNvPr>
          <p:cNvCxnSpPr>
            <a:cxnSpLocks/>
          </p:cNvCxnSpPr>
          <p:nvPr/>
        </p:nvCxnSpPr>
        <p:spPr>
          <a:xfrm flipH="1">
            <a:off x="5469467" y="1493769"/>
            <a:ext cx="2048933" cy="16388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1FB6FA89-B588-4128-B01D-D024A44B5CCD}"/>
              </a:ext>
            </a:extLst>
          </p:cNvPr>
          <p:cNvSpPr txBox="1"/>
          <p:nvPr/>
        </p:nvSpPr>
        <p:spPr>
          <a:xfrm>
            <a:off x="611004" y="3742266"/>
            <a:ext cx="7433734" cy="430887"/>
          </a:xfrm>
          <a:prstGeom prst="rect">
            <a:avLst/>
          </a:prstGeom>
          <a:noFill/>
          <a:ln>
            <a:solidFill>
              <a:srgbClr val="0070C0"/>
            </a:solidFill>
          </a:ln>
        </p:spPr>
        <p:txBody>
          <a:bodyPr wrap="square" rtlCol="0">
            <a:spAutoFit/>
          </a:bodyPr>
          <a:lstStyle/>
          <a:p>
            <a:pPr algn="ctr" defTabSz="457200"/>
            <a:r>
              <a:rPr lang="ru-RU" sz="2200" dirty="0">
                <a:solidFill>
                  <a:prstClr val="black"/>
                </a:solidFill>
                <a:latin typeface="Times New Roman" panose="02020603050405020304" pitchFamily="18" charset="0"/>
                <a:cs typeface="Times New Roman" panose="02020603050405020304" pitchFamily="18" charset="0"/>
              </a:rPr>
              <a:t>Формирование отчетности с учетом особенностей</a:t>
            </a:r>
          </a:p>
        </p:txBody>
      </p:sp>
      <p:sp>
        <p:nvSpPr>
          <p:cNvPr id="12" name="Стрелка: вправо 11">
            <a:extLst>
              <a:ext uri="{FF2B5EF4-FFF2-40B4-BE49-F238E27FC236}">
                <a16:creationId xmlns="" xmlns:a16="http://schemas.microsoft.com/office/drawing/2014/main" id="{9E0103EA-BBAA-40ED-AC3F-25278D206B20}"/>
              </a:ext>
            </a:extLst>
          </p:cNvPr>
          <p:cNvSpPr/>
          <p:nvPr/>
        </p:nvSpPr>
        <p:spPr>
          <a:xfrm rot="5400000" flipV="1">
            <a:off x="3802938" y="2899416"/>
            <a:ext cx="1049867" cy="550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 name="Прямоугольник 3"/>
          <p:cNvSpPr/>
          <p:nvPr/>
        </p:nvSpPr>
        <p:spPr>
          <a:xfrm>
            <a:off x="0" y="4214190"/>
            <a:ext cx="9036496" cy="2569934"/>
          </a:xfrm>
          <a:prstGeom prst="rect">
            <a:avLst/>
          </a:prstGeom>
        </p:spPr>
        <p:txBody>
          <a:bodyPr wrap="square">
            <a:spAutoFit/>
          </a:bodyPr>
          <a:lstStyle/>
          <a:p>
            <a:pPr indent="450215" algn="just">
              <a:lnSpc>
                <a:spcPct val="115000"/>
              </a:lnSpc>
            </a:pP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Информация раскрывается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периоде, следующем за отчетным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путем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выполнения записей по счетам Рабочего плана счетов бухгалтерского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учета</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отчетном периоде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не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отражается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 показатели бухгалтерской (финансовой)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отчетности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не корректируются</a:t>
            </a:r>
            <a:endParaRPr lang="ru-RU" sz="2000" b="1"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Информация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относится к существенной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информации -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необходимо раскрыть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Пояснительной записке (Пояснениях) к бухгалтерской (финансовой) отчетности за отчетный период</a:t>
            </a:r>
            <a:endParaRPr lang="ru-RU" sz="2000" b="1" dirty="0">
              <a:solidFill>
                <a:srgbClr val="000000"/>
              </a:solidFill>
              <a:uFill>
                <a:solidFill>
                  <a:srgbClr val="000000"/>
                </a:solidFill>
              </a:u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76328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99</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84004" y="886692"/>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9547" y="5927340"/>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a:t>
            </a:r>
            <a:r>
              <a:rPr lang="ru-RU" sz="2400" b="1" dirty="0" smtClean="0">
                <a:solidFill>
                  <a:srgbClr val="077A3E"/>
                </a:solidFill>
                <a:latin typeface="Times New Roman" panose="02020603050405020304" pitchFamily="18" charset="0"/>
                <a:cs typeface="Times New Roman" panose="02020603050405020304" pitchFamily="18" charset="0"/>
              </a:rPr>
              <a:t>свидетельствующие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grpSp>
        <p:nvGrpSpPr>
          <p:cNvPr id="28" name="Группа 27">
            <a:extLst>
              <a:ext uri="{FF2B5EF4-FFF2-40B4-BE49-F238E27FC236}">
                <a16:creationId xmlns="" xmlns:a16="http://schemas.microsoft.com/office/drawing/2014/main" id="{C353C5AA-5A54-4F4E-8C47-EDB6453CF0DB}"/>
              </a:ext>
            </a:extLst>
          </p:cNvPr>
          <p:cNvGrpSpPr/>
          <p:nvPr/>
        </p:nvGrpSpPr>
        <p:grpSpPr>
          <a:xfrm>
            <a:off x="605143" y="1484784"/>
            <a:ext cx="8050395" cy="4296883"/>
            <a:chOff x="567108" y="1254703"/>
            <a:chExt cx="8050395" cy="4296883"/>
          </a:xfrm>
        </p:grpSpPr>
        <p:sp>
          <p:nvSpPr>
            <p:cNvPr id="22" name="TextBox 21">
              <a:extLst>
                <a:ext uri="{FF2B5EF4-FFF2-40B4-BE49-F238E27FC236}">
                  <a16:creationId xmlns="" xmlns:a16="http://schemas.microsoft.com/office/drawing/2014/main" id="{8B58FCE4-DE26-430A-A9B3-D4BAFFCF4672}"/>
                </a:ext>
              </a:extLst>
            </p:cNvPr>
            <p:cNvSpPr txBox="1"/>
            <p:nvPr/>
          </p:nvSpPr>
          <p:spPr>
            <a:xfrm>
              <a:off x="2782293" y="4905255"/>
              <a:ext cx="2607733"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 Решение о реорганизации</a:t>
              </a:r>
            </a:p>
          </p:txBody>
        </p:sp>
        <p:grpSp>
          <p:nvGrpSpPr>
            <p:cNvPr id="21" name="Группа 20">
              <a:extLst>
                <a:ext uri="{FF2B5EF4-FFF2-40B4-BE49-F238E27FC236}">
                  <a16:creationId xmlns="" xmlns:a16="http://schemas.microsoft.com/office/drawing/2014/main" id="{A1C13C47-BAB8-471B-ACAD-2E89FD03A315}"/>
                </a:ext>
              </a:extLst>
            </p:cNvPr>
            <p:cNvGrpSpPr/>
            <p:nvPr/>
          </p:nvGrpSpPr>
          <p:grpSpPr>
            <a:xfrm>
              <a:off x="567108" y="1254703"/>
              <a:ext cx="8050395" cy="3650552"/>
              <a:chOff x="567108" y="1254703"/>
              <a:chExt cx="8050395" cy="3650552"/>
            </a:xfrm>
          </p:grpSpPr>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V="1">
                <a:off x="2304202" y="2186646"/>
                <a:ext cx="1" cy="567254"/>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 xmlns:a16="http://schemas.microsoft.com/office/drawing/2014/main" id="{532AF774-A45B-49E6-A22A-48F5BAC4035E}"/>
                  </a:ext>
                </a:extLst>
              </p:cNvPr>
              <p:cNvSpPr txBox="1"/>
              <p:nvPr/>
            </p:nvSpPr>
            <p:spPr>
              <a:xfrm>
                <a:off x="998099" y="1254703"/>
                <a:ext cx="2933129"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p:txBody>
          </p:sp>
          <p:pic>
            <p:nvPicPr>
              <p:cNvPr id="5" name="Рисунок 4" descr="Запрещено">
                <a:extLst>
                  <a:ext uri="{FF2B5EF4-FFF2-40B4-BE49-F238E27FC236}">
                    <a16:creationId xmlns="" xmlns:a16="http://schemas.microsoft.com/office/drawing/2014/main" id="{251E1CC6-F193-48BD-874F-3F97401304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85147" y="1468219"/>
                <a:ext cx="374096" cy="374096"/>
              </a:xfrm>
              <a:prstGeom prst="rect">
                <a:avLst/>
              </a:prstGeom>
            </p:spPr>
          </p:pic>
          <p:pic>
            <p:nvPicPr>
              <p:cNvPr id="20" name="Рисунок 19" descr="Запрещено">
                <a:extLst>
                  <a:ext uri="{FF2B5EF4-FFF2-40B4-BE49-F238E27FC236}">
                    <a16:creationId xmlns="" xmlns:a16="http://schemas.microsoft.com/office/drawing/2014/main" id="{FD5582DA-B946-4719-9AC9-DFA73297B2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71499" y="1812550"/>
                <a:ext cx="374096" cy="374096"/>
              </a:xfrm>
              <a:prstGeom prst="rect">
                <a:avLst/>
              </a:prstGeom>
            </p:spPr>
          </p:pic>
          <p:sp>
            <p:nvSpPr>
              <p:cNvPr id="26" name="TextBox 25">
                <a:extLst>
                  <a:ext uri="{FF2B5EF4-FFF2-40B4-BE49-F238E27FC236}">
                    <a16:creationId xmlns="" xmlns:a16="http://schemas.microsoft.com/office/drawing/2014/main" id="{4D283D46-CC5E-441F-9FE9-A38631C2C446}"/>
                  </a:ext>
                </a:extLst>
              </p:cNvPr>
              <p:cNvSpPr txBox="1"/>
              <p:nvPr/>
            </p:nvSpPr>
            <p:spPr>
              <a:xfrm>
                <a:off x="2782293" y="2549845"/>
                <a:ext cx="2607733"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Отражение в Пояснениях</a:t>
                </a:r>
              </a:p>
            </p:txBody>
          </p:sp>
          <p:grpSp>
            <p:nvGrpSpPr>
              <p:cNvPr id="18" name="Группа 17">
                <a:extLst>
                  <a:ext uri="{FF2B5EF4-FFF2-40B4-BE49-F238E27FC236}">
                    <a16:creationId xmlns="" xmlns:a16="http://schemas.microsoft.com/office/drawing/2014/main" id="{2E08A831-2FA7-4BF6-8333-E01612AC9BBF}"/>
                  </a:ext>
                </a:extLst>
              </p:cNvPr>
              <p:cNvGrpSpPr/>
              <p:nvPr/>
            </p:nvGrpSpPr>
            <p:grpSpPr>
              <a:xfrm>
                <a:off x="567108" y="2560310"/>
                <a:ext cx="8050395" cy="2344945"/>
                <a:chOff x="567108" y="2560310"/>
                <a:chExt cx="8050395" cy="2344945"/>
              </a:xfrm>
            </p:grpSpPr>
            <p:grpSp>
              <p:nvGrpSpPr>
                <p:cNvPr id="16" name="Группа 15">
                  <a:extLst>
                    <a:ext uri="{FF2B5EF4-FFF2-40B4-BE49-F238E27FC236}">
                      <a16:creationId xmlns="" xmlns:a16="http://schemas.microsoft.com/office/drawing/2014/main" id="{FB54CEDD-D23B-4DA3-AC26-6025B440CABF}"/>
                    </a:ext>
                  </a:extLst>
                </p:cNvPr>
                <p:cNvGrpSpPr/>
                <p:nvPr/>
              </p:nvGrpSpPr>
              <p:grpSpPr>
                <a:xfrm>
                  <a:off x="567108" y="2560310"/>
                  <a:ext cx="8050395" cy="2344945"/>
                  <a:chOff x="609600" y="2153284"/>
                  <a:chExt cx="8050395" cy="234494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5488343" y="3028639"/>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7266777" y="3028639"/>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5176009" y="2153284"/>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6865378" y="2256885"/>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вниз 12">
                    <a:extLst>
                      <a:ext uri="{FF2B5EF4-FFF2-40B4-BE49-F238E27FC236}">
                        <a16:creationId xmlns="" xmlns:a16="http://schemas.microsoft.com/office/drawing/2014/main" id="{5F397204-3184-4F78-AF10-B5E227165755}"/>
                      </a:ext>
                    </a:extLst>
                  </p:cNvPr>
                  <p:cNvSpPr/>
                  <p:nvPr/>
                </p:nvSpPr>
                <p:spPr>
                  <a:xfrm>
                    <a:off x="3805487" y="3907899"/>
                    <a:ext cx="646331" cy="590330"/>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dirty="0">
                      <a:solidFill>
                        <a:prstClr val="black"/>
                      </a:solidFill>
                    </a:endParaRPr>
                  </a:p>
                </p:txBody>
              </p:sp>
              <p:sp>
                <p:nvSpPr>
                  <p:cNvPr id="25" name="Стрелка: вниз 24">
                    <a:extLst>
                      <a:ext uri="{FF2B5EF4-FFF2-40B4-BE49-F238E27FC236}">
                        <a16:creationId xmlns="" xmlns:a16="http://schemas.microsoft.com/office/drawing/2014/main" id="{87E0B4F5-928B-4D9F-9F47-BBC180A3B61D}"/>
                      </a:ext>
                    </a:extLst>
                  </p:cNvPr>
                  <p:cNvSpPr/>
                  <p:nvPr/>
                </p:nvSpPr>
                <p:spPr>
                  <a:xfrm flipV="1">
                    <a:off x="3805487" y="2806779"/>
                    <a:ext cx="646331" cy="590330"/>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cxnSp>
              <p:nvCxnSpPr>
                <p:cNvPr id="27" name="Прямая со стрелкой 26">
                  <a:extLst>
                    <a:ext uri="{FF2B5EF4-FFF2-40B4-BE49-F238E27FC236}">
                      <a16:creationId xmlns="" xmlns:a16="http://schemas.microsoft.com/office/drawing/2014/main" id="{6589B4BC-6657-42D2-8CF4-6DCA2E429559}"/>
                    </a:ext>
                  </a:extLst>
                </p:cNvPr>
                <p:cNvCxnSpPr>
                  <a:cxnSpLocks/>
                </p:cNvCxnSpPr>
                <p:nvPr/>
              </p:nvCxnSpPr>
              <p:spPr>
                <a:xfrm>
                  <a:off x="2939698" y="2890012"/>
                  <a:ext cx="2395812" cy="1"/>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grpSp>
      </p:grpSp>
      <p:sp>
        <p:nvSpPr>
          <p:cNvPr id="30" name="TextBox 29">
            <a:extLst>
              <a:ext uri="{FF2B5EF4-FFF2-40B4-BE49-F238E27FC236}">
                <a16:creationId xmlns="" xmlns:a16="http://schemas.microsoft.com/office/drawing/2014/main" id="{E469458B-8C25-465E-952F-CD4922C7D09D}"/>
              </a:ext>
            </a:extLst>
          </p:cNvPr>
          <p:cNvSpPr txBox="1"/>
          <p:nvPr/>
        </p:nvSpPr>
        <p:spPr>
          <a:xfrm>
            <a:off x="6204949" y="1070294"/>
            <a:ext cx="2844585" cy="1452384"/>
          </a:xfrm>
          <a:prstGeom prst="cloudCallout">
            <a:avLst>
              <a:gd name="adj1" fmla="val -91050"/>
              <a:gd name="adj2" fmla="val 58086"/>
            </a:avLst>
          </a:prstGeom>
          <a:noFill/>
          <a:ln>
            <a:solidFill>
              <a:schemeClr val="accent1">
                <a:shade val="95000"/>
                <a:satMod val="105000"/>
              </a:schemeClr>
            </a:solidFill>
          </a:ln>
        </p:spPr>
        <p:txBody>
          <a:bodyPr wrap="square" rtlCol="0">
            <a:spAutoFit/>
          </a:bodyPr>
          <a:lstStyle/>
          <a:p>
            <a:pPr algn="ctr" defTabSz="457200"/>
            <a:r>
              <a:rPr lang="ru-RU" sz="1400" dirty="0">
                <a:solidFill>
                  <a:srgbClr val="0070C0"/>
                </a:solidFill>
                <a:latin typeface="Times New Roman" panose="02020603050405020304" pitchFamily="18" charset="0"/>
                <a:cs typeface="Times New Roman" panose="02020603050405020304" pitchFamily="18" charset="0"/>
              </a:rPr>
              <a:t>Краткое описание СПОД и оценка последствий в денежном выражении</a:t>
            </a:r>
          </a:p>
        </p:txBody>
      </p:sp>
    </p:spTree>
    <p:extLst>
      <p:ext uri="{BB962C8B-B14F-4D97-AF65-F5344CB8AC3E}">
        <p14:creationId xmlns:p14="http://schemas.microsoft.com/office/powerpoint/2010/main" val="3904246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17818</TotalTime>
  <Words>5553</Words>
  <Application>Microsoft Office PowerPoint</Application>
  <PresentationFormat>Экран (4:3)</PresentationFormat>
  <Paragraphs>1074</Paragraphs>
  <Slides>105</Slides>
  <Notes>5</Notes>
  <HiddenSlides>0</HiddenSlides>
  <MMClips>0</MMClips>
  <ScaleCrop>false</ScaleCrop>
  <HeadingPairs>
    <vt:vector size="4" baseType="variant">
      <vt:variant>
        <vt:lpstr>Тема</vt:lpstr>
      </vt:variant>
      <vt:variant>
        <vt:i4>9</vt:i4>
      </vt:variant>
      <vt:variant>
        <vt:lpstr>Заголовки слайдов</vt:lpstr>
      </vt:variant>
      <vt:variant>
        <vt:i4>105</vt:i4>
      </vt:variant>
    </vt:vector>
  </HeadingPairs>
  <TitlesOfParts>
    <vt:vector size="114" baseType="lpstr">
      <vt:lpstr>Тема Office</vt:lpstr>
      <vt:lpstr>Office Theme</vt:lpstr>
      <vt:lpstr>2_Office Theme</vt:lpstr>
      <vt:lpstr>3_Office Theme</vt:lpstr>
      <vt:lpstr>4_Office Theme</vt:lpstr>
      <vt:lpstr>5_Office Theme</vt:lpstr>
      <vt:lpstr>2_Тема Office</vt:lpstr>
      <vt:lpstr>5_Тема Office</vt:lpstr>
      <vt:lpstr>8_Office Theme</vt:lpstr>
      <vt:lpstr>Федеральный стандарт бухгалтерского учета  для организаций государственного сектора  «Учетная политика, оценочные значения и ошибки» от 30.12.2017 №274н</vt:lpstr>
      <vt:lpstr>Презентация PowerPoint</vt:lpstr>
      <vt:lpstr>Презентация PowerPoint</vt:lpstr>
      <vt:lpstr>Презентация PowerPoint</vt:lpstr>
      <vt:lpstr> Учетная политика</vt:lpstr>
      <vt:lpstr> Учетная политика</vt:lpstr>
      <vt:lpstr>Презентация PowerPoint</vt:lpstr>
      <vt:lpstr>Презентация PowerPoint</vt:lpstr>
      <vt:lpstr>например</vt:lpstr>
      <vt:lpstr>Презентация PowerPoint</vt:lpstr>
      <vt:lpstr>Презентация PowerPoint</vt:lpstr>
      <vt:lpstr>Презентация PowerPoint</vt:lpstr>
      <vt:lpstr>Презентация PowerPoint</vt:lpstr>
      <vt:lpstr>В рамках учетной политики  устанавливается однозначно </vt:lpstr>
      <vt:lpstr> Проведение инвентаризации обязательно: </vt:lpstr>
      <vt:lpstr>Презентация PowerPoint</vt:lpstr>
      <vt:lpstr>Презентация PowerPoint</vt:lpstr>
      <vt:lpstr>В УЧЕТНАЯ ПОЛИТИКА устанавливает из допустимых НПА методов </vt:lpstr>
      <vt:lpstr>Методы определения справедливой стоимости</vt:lpstr>
      <vt:lpstr>Метод рыночных цен</vt:lpstr>
      <vt:lpstr>Метод амортизированной стоимости замещения</vt:lpstr>
      <vt:lpstr>Методы начисления амортизации</vt:lpstr>
      <vt:lpstr>Не должны содержать документы  УП дублирующие установленные НПА способы, методы</vt:lpstr>
      <vt:lpstr>Публичное раскрытие на официальном сайте субъекта учета (централизованной бухгалтерии) в информационно-телекоммуникационной сети «Интернет»</vt:lpstr>
      <vt:lpstr>Презентация PowerPoint</vt:lpstr>
      <vt:lpstr> Изменение учетной политики</vt:lpstr>
      <vt:lpstr>Изменение учетной политики </vt:lpstr>
      <vt:lpstr>Последствия изменения учетной политики </vt:lpstr>
      <vt:lpstr>Изменением учетной политики не считается</vt:lpstr>
      <vt:lpstr>Например</vt:lpstr>
      <vt:lpstr>Например:</vt:lpstr>
      <vt:lpstr>Перспективное и ретроспективное  применение измененной учетной</vt:lpstr>
      <vt:lpstr>Ретроспективное  признание результатов измененной учетной политики</vt:lpstr>
      <vt:lpstr>Ретроспективное применение измененной учетной политики </vt:lpstr>
      <vt:lpstr>Презентация PowerPoint</vt:lpstr>
      <vt:lpstr>Презентация PowerPoint</vt:lpstr>
      <vt:lpstr>Корректировка показателей при ретроспективном применении измененной учетной политики в регистрах бухгалтерского учета и финансовой (бухгалтерской) отчетности</vt:lpstr>
      <vt:lpstr>Ретроспективное применение измененной учетной политики не представляется возможным</vt:lpstr>
      <vt:lpstr>Презентация PowerPoint</vt:lpstr>
      <vt:lpstr>Ретроспективное применение изменений УП</vt:lpstr>
      <vt:lpstr>Раскрытие в бухгалтерской (финансовой) отчетности информации о положениях учетной политики </vt:lpstr>
      <vt:lpstr>Раскрытие последствий изменения учетной политики</vt:lpstr>
      <vt:lpstr>Ретроспективное применение изменений УП</vt:lpstr>
      <vt:lpstr> Оценочные значения</vt:lpstr>
      <vt:lpstr>Презентация PowerPoint</vt:lpstr>
      <vt:lpstr>Оценочные значения</vt:lpstr>
      <vt:lpstr>Презентация PowerPoint</vt:lpstr>
      <vt:lpstr>Презентация PowerPoint</vt:lpstr>
      <vt:lpstr>Презентация PowerPoint</vt:lpstr>
      <vt:lpstr>Презентация PowerPoint</vt:lpstr>
      <vt:lpstr>Презентация PowerPoint</vt:lpstr>
      <vt:lpstr>Раскрытие информации об изменении оценочного значения </vt:lpstr>
      <vt:lpstr> Ошибки</vt:lpstr>
      <vt:lpstr>Ошибкой в бухгалтерской (финансовой) отчетности считается </vt:lpstr>
      <vt:lpstr>Существенность ошибок </vt:lpstr>
      <vt:lpstr>Презентация PowerPoint</vt:lpstr>
      <vt:lpstr>Ошибки предшествующего года (годов)</vt:lpstr>
      <vt:lpstr>Ошибки предшествующего года (годов)</vt:lpstr>
      <vt:lpstr>Презентация PowerPoint</vt:lpstr>
      <vt:lpstr>Пример исправления ошибки прошлых лет: в отчетном периоде в 2019 году субъектом учета (казенным учреждением) обнаружена ошибка, допущенная в 2018 году, расходы по текущему ремонту здания в сумме 1200000 руб. ошибочно отнесены на увеличение стоимости здания бухгалтерскими записями: </vt:lpstr>
      <vt:lpstr>Закрытие в конце года счетов бухгалтерского учета осуществляется в общеустановленном порядке</vt:lpstr>
      <vt:lpstr>Презентация PowerPoint</vt:lpstr>
      <vt:lpstr>Презентация PowerPoint</vt:lpstr>
      <vt:lpstr>Корректировка ошибок в Главной книге и финансовой (бухгалтерской) отчетности</vt:lpstr>
      <vt:lpstr>Презентация PowerPoint</vt:lpstr>
      <vt:lpstr>Корректировка ошибок в Главной книге и финансовой (бухгалтерской) отчетности</vt:lpstr>
      <vt:lpstr>Ф. 0503168</vt:lpstr>
      <vt:lpstr>Ф. 0503121</vt:lpstr>
      <vt:lpstr>Периодичность представления Сведений           (ф. 0503173),  (0503373), (ф. 0503773)</vt:lpstr>
      <vt:lpstr>Раскрытие информации об ошибках предшествующих годов</vt:lpstr>
      <vt:lpstr>Презентация PowerPoint</vt:lpstr>
      <vt:lpstr>«Федеральный стандарт бухгалтерского учета  для организаций государственного сектора  «События после отчетной даты» 30.12.2017 №275н      </vt:lpstr>
      <vt:lpstr>Презентация PowerPoint</vt:lpstr>
      <vt:lpstr>Презентация PowerPoint</vt:lpstr>
      <vt:lpstr>Презентация PowerPoint</vt:lpstr>
      <vt:lpstr>Дата подписания  (принятия) бухгалтерской (финансовой) отчетности</vt:lpstr>
      <vt:lpstr>Существенная информация – пропуск или искажение которой   в бюджетном (бухгалтерском) учете и (или) бухгалтерской (финансовой) отчетности  влияет на экономическое решение субъекта учета</vt:lpstr>
      <vt:lpstr>Событие после отчетной даты</vt:lpstr>
      <vt:lpstr>Презентация PowerPoint</vt:lpstr>
      <vt:lpstr>! НЕ ЯВЛЯЕТСЯ СОБЫТИЕМ ПОСЛЕ ОТЧЕТНОЙ ДАТЫ</vt:lpstr>
      <vt:lpstr>Событие после отчетной даты</vt:lpstr>
      <vt:lpstr>Отражение в учете и отчетности  События после отчетной даты</vt:lpstr>
      <vt:lpstr>События, подтверждающие условия деятельности</vt:lpstr>
      <vt:lpstr>Презентация PowerPoint</vt:lpstr>
      <vt:lpstr>СПОД  подтверждающее условия деятельности  </vt:lpstr>
      <vt:lpstr>Презентация PowerPoint</vt:lpstr>
      <vt:lpstr>Презентация PowerPoint</vt:lpstr>
      <vt:lpstr>Презентация PowerPoint</vt:lpstr>
      <vt:lpstr>Презентация PowerPoint</vt:lpstr>
      <vt:lpstr>События, подтверждающие условия деятельности</vt:lpstr>
      <vt:lpstr>События, подтверждающие условия деятельности</vt:lpstr>
      <vt:lpstr>Презентация PowerPoint</vt:lpstr>
      <vt:lpstr>Событие, подтверждающее условия деятельности – отражение в учете </vt:lpstr>
      <vt:lpstr>Событие после отчетной даты, свидетельствующее об условиях деятельности субъекта отчетности</vt:lpstr>
      <vt:lpstr>СПОД  свидетельствующее об условиях деятельности</vt:lpstr>
      <vt:lpstr>Презентация PowerPoint</vt:lpstr>
      <vt:lpstr>СПОД, свидетельствующее об условиях деятельности</vt:lpstr>
      <vt:lpstr>Презентация PowerPoint</vt:lpstr>
      <vt:lpstr>Презентация PowerPoint</vt:lpstr>
      <vt:lpstr>СПОД, свидетельствующее об условиях деятельности</vt:lpstr>
      <vt:lpstr>СПОД, свидетельствующее об условиях деятельности</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Актуальные вопросы методологии бухгалтерского учета  государственных финансов в 2016 – 2017 годах</dc:title>
  <dc:creator>Светлана</dc:creator>
  <cp:lastModifiedBy>Conference</cp:lastModifiedBy>
  <cp:revision>1572</cp:revision>
  <cp:lastPrinted>2018-09-27T14:16:52Z</cp:lastPrinted>
  <dcterms:created xsi:type="dcterms:W3CDTF">2016-11-22T03:13:06Z</dcterms:created>
  <dcterms:modified xsi:type="dcterms:W3CDTF">2018-12-04T08:04:40Z</dcterms:modified>
</cp:coreProperties>
</file>