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6" r:id="rId2"/>
    <p:sldId id="260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4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6ED8CDB-BD14-4C4A-86F2-E953C504A6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D2760FC-2624-4EEF-BB97-155AF0663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36ECE0-A8B8-4AAE-80ED-77325DBDD334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70CD0D4-8A88-4AB5-9C4A-06B353A865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C8945B9-DA66-48AE-B3C4-01DE743D73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E818AF4-C446-4A04-A30D-922755A696E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40052B-A686-6543-A7B8-97BC20C2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ACE66-F563-428B-9907-EEEEE4C2C73C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DFBBD3-AC80-5DD4-0D45-780758DEB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B56579-9D79-A088-E0B2-E45F26716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21DC9-9A85-4CC7-BDF1-CF9756B4B1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067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3EABA2-B376-204E-3851-2CC5CEAF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DE733-514F-46AE-B5DC-23A6D75AD848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D43064-D019-B5AD-1C2F-D02E2B51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775367-ACEC-0335-F6EA-14DFBD8C8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BD263-8EDA-4EE0-A3D5-4E54FF20C9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078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B75661-9CE9-DBFA-8DF8-6E0F7138D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269AE-8259-4611-A69E-A09286973019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80E928-4A32-B5E4-1976-B63225E9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882F18-09DE-701C-4A2F-42CEDEA2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D18F-675F-4546-AB1C-B7511767D2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157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5DCBB3-8776-FDB2-F7BA-6FDE0C44A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062B9-F9C5-4C5E-9695-E528EB13E88D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AB4FDF-1D61-C54C-9408-2E02A1BB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DAB5FD-B31D-B541-74C1-3726AF977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CE78E-0131-438A-BB08-C20F321353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62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C73FB5-BE2B-D06D-898F-1BC3BD517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015A3-4824-4BA8-B877-3B162EF3692C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75EFAC-8A2A-0054-F975-02DD490B5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4BF09D-FD44-A6F8-7617-478CDDD0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BB2F6-AA01-4BAA-A95C-79E2EF1EE0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78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2A75C969-1E67-E71A-5F5F-79BB78CB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B224-C3DA-495D-9E4B-A2E98CEA0949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18728E38-5D8D-CD0B-B4FD-FF130C12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58837040-D28C-2BA2-AA8A-4C4B81322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6B934-582A-4D41-8274-C7ED32A8A5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787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4E007380-5B4D-58A0-8EBD-DC8BC2604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C7383-A8F2-438E-A093-B450338F4909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B834F4D5-90AD-83FB-3600-422248AC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C77A40EE-76D2-6C75-4271-D894FC67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11248-E9CD-4945-8F5D-A15EE16ABA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981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2140F61A-4411-7059-A457-65186735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F6AC1-739C-49AB-B55A-8373AE37D7DE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041F8273-0919-B8FA-B485-B2CE36EEE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4D640B1A-64AB-60F0-01CF-FE78FDEE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E8BC1-E492-422B-B2BB-48184E7750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093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0E880C5F-8936-9F16-7B0A-22B04899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2022-DCDD-41E0-9500-224B408FB736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08D6486D-A2CE-C493-4197-B021BAA9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C6735188-EA2D-50EF-5A96-88DFA4EA2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FAEBF-7579-4EC3-A330-C0FAA36D2A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666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9EA5EE5-98A8-ADC9-A2F5-88807BB5F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89A86-93F7-4F0B-9A92-B61DC9F56806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E00FA5F-DA2E-377C-1875-BBDA68190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ED56074C-AB68-3232-EE2E-22E70D17D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18D2-22B7-4F31-9864-E2FE1CEDD8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8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851A87E-BA56-818E-C5CE-CF3AB990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E703-747B-4FBE-8E96-0B2ECEE04599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27D8EA52-66E3-3F9E-A16F-EE3672DF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5A1ADFA-77A0-4029-D29A-76BA16344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1008C-A79E-4975-8040-BED67C344F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044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E3DD87B9-B054-2417-EAC8-F704AAAF38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48F79896-6657-6955-2544-F4B18C16D6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91C465-0DC5-4CD6-AD6A-2E15C199FB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3E0798-7554-4980-AF08-2F671E63239C}" type="datetimeFigureOut">
              <a:rPr lang="ru-RU"/>
              <a:pPr>
                <a:defRPr/>
              </a:pPr>
              <a:t>29.06.2023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C18431-4E19-40BB-A9AF-A9A3F53320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C22270-A107-4C5A-A40D-DBF0CA8E6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7416AEE-325A-4F09-A75D-EED8B5568D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одержимое 3" descr="ГербСчетнойПалаты copy.png">
            <a:extLst>
              <a:ext uri="{FF2B5EF4-FFF2-40B4-BE49-F238E27FC236}">
                <a16:creationId xmlns:a16="http://schemas.microsoft.com/office/drawing/2014/main" id="{0AC0E48A-176C-ED02-6AFB-2B07E52D6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0"/>
            <a:ext cx="245268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7E7F55D-8E3C-4B00-A244-5FBCABFDA3B5}"/>
              </a:ext>
            </a:extLst>
          </p:cNvPr>
          <p:cNvSpPr/>
          <p:nvPr/>
        </p:nvSpPr>
        <p:spPr>
          <a:xfrm>
            <a:off x="0" y="2214554"/>
            <a:ext cx="9144000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>
                  <a:solidFill>
                    <a:schemeClr val="tx1"/>
                  </a:solidFill>
                </a:ln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Доклад</a:t>
            </a:r>
          </a:p>
          <a:p>
            <a:pPr algn="ctr" eaLnBrk="1" hangingPunct="1">
              <a:defRPr/>
            </a:pPr>
            <a:r>
              <a:rPr lang="ru-RU" sz="4000" b="1" dirty="0">
                <a:ln w="1905">
                  <a:solidFill>
                    <a:schemeClr val="tx1"/>
                  </a:solidFill>
                </a:ln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Председателя Счётной палаты Ульяновской области Егорова И.И.:</a:t>
            </a:r>
          </a:p>
          <a:p>
            <a:pPr algn="ctr" eaLnBrk="1" hangingPunct="1">
              <a:defRPr/>
            </a:pPr>
            <a:r>
              <a:rPr lang="ru-RU" sz="4000" b="1" dirty="0">
                <a:ln w="1905">
                  <a:solidFill>
                    <a:schemeClr val="tx1"/>
                  </a:solidFill>
                </a:ln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«Вопросы взаимодействия органов внешнего и внутреннего государственного финансового контроля: опыт Ульяновской области»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4670F0-D4C9-4FE8-B990-6267FF0D06E0}"/>
              </a:ext>
            </a:extLst>
          </p:cNvPr>
          <p:cNvSpPr/>
          <p:nvPr/>
        </p:nvSpPr>
        <p:spPr>
          <a:xfrm>
            <a:off x="3820" y="159048"/>
            <a:ext cx="91440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00CC"/>
                </a:solidFill>
                <a:latin typeface="+mn-lt"/>
              </a:rPr>
              <a:t>Направления взаимодействия Счётной палаты Ульяновской области с органами внутреннего государственного финансового контроля</a:t>
            </a:r>
          </a:p>
        </p:txBody>
      </p:sp>
      <p:sp>
        <p:nvSpPr>
          <p:cNvPr id="4099" name="Содержимое 9">
            <a:extLst>
              <a:ext uri="{FF2B5EF4-FFF2-40B4-BE49-F238E27FC236}">
                <a16:creationId xmlns:a16="http://schemas.microsoft.com/office/drawing/2014/main" id="{84A82002-B0D1-87E2-04E0-51DADC861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/>
              <a:t>1. Своевременный обмен планами контрольных мероприятий на следующий год с целью исключения дублирования проверок;</a:t>
            </a:r>
          </a:p>
        </p:txBody>
      </p:sp>
      <p:sp>
        <p:nvSpPr>
          <p:cNvPr id="4100" name="Номер слайда 4">
            <a:extLst>
              <a:ext uri="{FF2B5EF4-FFF2-40B4-BE49-F238E27FC236}">
                <a16:creationId xmlns:a16="http://schemas.microsoft.com/office/drawing/2014/main" id="{99049823-1247-58A4-D1F9-91A659B7F9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CC1631-CD4B-4D83-9586-4C7C7B3127D0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4670F0-D4C9-4FE8-B990-6267FF0D06E0}"/>
              </a:ext>
            </a:extLst>
          </p:cNvPr>
          <p:cNvSpPr/>
          <p:nvPr/>
        </p:nvSpPr>
        <p:spPr>
          <a:xfrm>
            <a:off x="3820" y="159048"/>
            <a:ext cx="91440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00CC"/>
                </a:solidFill>
                <a:latin typeface="+mn-lt"/>
              </a:rPr>
              <a:t>Направления взаимодействия Счётной палаты Ульяновской области с органами внутреннего государственного финансового контроля</a:t>
            </a:r>
          </a:p>
        </p:txBody>
      </p:sp>
      <p:sp>
        <p:nvSpPr>
          <p:cNvPr id="5123" name="Содержимое 9">
            <a:extLst>
              <a:ext uri="{FF2B5EF4-FFF2-40B4-BE49-F238E27FC236}">
                <a16:creationId xmlns:a16="http://schemas.microsoft.com/office/drawing/2014/main" id="{C8EDD254-5C16-E35C-2616-F83FA7059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/>
              <a:t>2. Руководитель Контрольного управления администрации Губернатора Ульяновской области регулярно принимает участие в заседаниях Коллегии Счётной палаты Ульяновской области;</a:t>
            </a:r>
          </a:p>
        </p:txBody>
      </p:sp>
      <p:sp>
        <p:nvSpPr>
          <p:cNvPr id="5124" name="Номер слайда 4">
            <a:extLst>
              <a:ext uri="{FF2B5EF4-FFF2-40B4-BE49-F238E27FC236}">
                <a16:creationId xmlns:a16="http://schemas.microsoft.com/office/drawing/2014/main" id="{A76E12F3-06A0-58FF-1DB3-A8557B7A8D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6E7A19-315D-4E68-963B-208D4CC75251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4670F0-D4C9-4FE8-B990-6267FF0D06E0}"/>
              </a:ext>
            </a:extLst>
          </p:cNvPr>
          <p:cNvSpPr/>
          <p:nvPr/>
        </p:nvSpPr>
        <p:spPr>
          <a:xfrm>
            <a:off x="3820" y="159048"/>
            <a:ext cx="91440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00CC"/>
                </a:solidFill>
                <a:latin typeface="+mn-lt"/>
              </a:rPr>
              <a:t>Направления взаимодействия Счётной палаты Ульяновской области с органами внутреннего государственного финансового контроля</a:t>
            </a:r>
          </a:p>
        </p:txBody>
      </p:sp>
      <p:sp>
        <p:nvSpPr>
          <p:cNvPr id="10" name="Содержимое 9">
            <a:extLst>
              <a:ext uri="{FF2B5EF4-FFF2-40B4-BE49-F238E27FC236}">
                <a16:creationId xmlns:a16="http://schemas.microsoft.com/office/drawing/2014/main" id="{280CEC07-90DB-4D56-A5FA-A3B74166F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3550"/>
            <a:ext cx="8229600" cy="4525963"/>
          </a:xfrm>
        </p:spPr>
        <p:txBody>
          <a:bodyPr rtlCol="0" anchor="ctr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3. Обмен материалами по итогам контрольных мероприятий: Счётная палата направляет в Управления Федерального казначейства (УФК) по Ульяновской области отчёты о проверках, если были выявлены нарушения при использовании федеральных средств (например, по итогам проверки ГУЗ «Областной онкологический диспансер» УФК было принято решение о возврате в федеральный бюджет 2,5 млн рублей);</a:t>
            </a:r>
          </a:p>
        </p:txBody>
      </p:sp>
      <p:sp>
        <p:nvSpPr>
          <p:cNvPr id="6148" name="Номер слайда 4">
            <a:extLst>
              <a:ext uri="{FF2B5EF4-FFF2-40B4-BE49-F238E27FC236}">
                <a16:creationId xmlns:a16="http://schemas.microsoft.com/office/drawing/2014/main" id="{9049B9DA-2F67-DDE9-D38C-B7FE914AE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77D127-B6E6-47AE-B570-48A5DDEA0077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4670F0-D4C9-4FE8-B990-6267FF0D06E0}"/>
              </a:ext>
            </a:extLst>
          </p:cNvPr>
          <p:cNvSpPr/>
          <p:nvPr/>
        </p:nvSpPr>
        <p:spPr>
          <a:xfrm>
            <a:off x="3820" y="159048"/>
            <a:ext cx="91440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00CC"/>
                </a:solidFill>
                <a:latin typeface="+mn-lt"/>
              </a:rPr>
              <a:t>Направления взаимодействия Счётной палаты Ульяновской области с органами внутреннего государственного финансового контроля</a:t>
            </a:r>
          </a:p>
        </p:txBody>
      </p:sp>
      <p:sp>
        <p:nvSpPr>
          <p:cNvPr id="10" name="Содержимое 9">
            <a:extLst>
              <a:ext uri="{FF2B5EF4-FFF2-40B4-BE49-F238E27FC236}">
                <a16:creationId xmlns:a16="http://schemas.microsoft.com/office/drawing/2014/main" id="{280CEC07-90DB-4D56-A5FA-A3B74166F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088" y="1695450"/>
            <a:ext cx="8505825" cy="4681538"/>
          </a:xfrm>
        </p:spPr>
        <p:txBody>
          <a:bodyPr rtlCol="0" anchor="ctr">
            <a:noAutofit/>
          </a:bodyPr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/>
              <a:t>4. Проведение совместных методических семинаров, в которых принимают участие специалисты Счётной палаты, Контрольного управления администрации Губернатора Ульяновской области, УФК по Ульяновской области, в т.ч.: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 по различным аспектам государственных закупок;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строительству и ремонту автомобильных дорог (2022 г.);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строительству и ремонту объектов недвижимости (май 2023 г.);</a:t>
            </a:r>
          </a:p>
        </p:txBody>
      </p:sp>
      <p:sp>
        <p:nvSpPr>
          <p:cNvPr id="7172" name="Номер слайда 4">
            <a:extLst>
              <a:ext uri="{FF2B5EF4-FFF2-40B4-BE49-F238E27FC236}">
                <a16:creationId xmlns:a16="http://schemas.microsoft.com/office/drawing/2014/main" id="{0D9801D8-B25A-8272-CA16-73024B26DD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33E87C-1FF4-4A49-A151-691E3F5AEDE2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04670F0-D4C9-4FE8-B990-6267FF0D06E0}"/>
              </a:ext>
            </a:extLst>
          </p:cNvPr>
          <p:cNvSpPr/>
          <p:nvPr/>
        </p:nvSpPr>
        <p:spPr>
          <a:xfrm>
            <a:off x="3820" y="159048"/>
            <a:ext cx="9144000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rgbClr val="0000CC"/>
                </a:solidFill>
                <a:latin typeface="+mn-lt"/>
              </a:rPr>
              <a:t>Направления взаимодействия Счётной палаты Ульяновской области с органами внутреннего государственного финансового контроля</a:t>
            </a:r>
          </a:p>
        </p:txBody>
      </p:sp>
      <p:sp>
        <p:nvSpPr>
          <p:cNvPr id="8195" name="Содержимое 9">
            <a:extLst>
              <a:ext uri="{FF2B5EF4-FFF2-40B4-BE49-F238E27FC236}">
                <a16:creationId xmlns:a16="http://schemas.microsoft.com/office/drawing/2014/main" id="{66741AD7-4386-A981-2E29-4D8F2C9AE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3550"/>
            <a:ext cx="8229600" cy="4525963"/>
          </a:xfrm>
        </p:spPr>
        <p:txBody>
          <a:bodyPr anchor="ctr"/>
          <a:lstStyle/>
          <a:p>
            <a:pPr marL="0" indent="0" algn="just" eaLnBrk="1" hangingPunct="1">
              <a:buFont typeface="Arial" panose="020B0604020202020204" pitchFamily="34" charset="0"/>
              <a:buNone/>
            </a:pPr>
            <a:r>
              <a:rPr lang="ru-RU" altLang="ru-RU"/>
              <a:t>5. Счётная палата направляет своих экспертов  для содействия работе Комиссии по повышению эффективности осуществления закупок товаров, работ, услуг для обеспечения нужд Ульяновской области.</a:t>
            </a:r>
          </a:p>
        </p:txBody>
      </p:sp>
      <p:sp>
        <p:nvSpPr>
          <p:cNvPr id="8196" name="Номер слайда 4">
            <a:extLst>
              <a:ext uri="{FF2B5EF4-FFF2-40B4-BE49-F238E27FC236}">
                <a16:creationId xmlns:a16="http://schemas.microsoft.com/office/drawing/2014/main" id="{B9C215F5-FA29-426D-E725-75F5A70DA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19C6D3-528F-46E9-A680-4E219A4B3FDC}" type="slidenum">
              <a:rPr lang="ru-RU" altLang="ru-RU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3" descr="ГербСчетнойПалаты copy.png">
            <a:extLst>
              <a:ext uri="{FF2B5EF4-FFF2-40B4-BE49-F238E27FC236}">
                <a16:creationId xmlns:a16="http://schemas.microsoft.com/office/drawing/2014/main" id="{B439ADA9-AECD-0908-0670-FC5397775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0"/>
            <a:ext cx="245268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7E7F55D-8E3C-4B00-A244-5FBCABFDA3B5}"/>
              </a:ext>
            </a:extLst>
          </p:cNvPr>
          <p:cNvSpPr/>
          <p:nvPr/>
        </p:nvSpPr>
        <p:spPr>
          <a:xfrm>
            <a:off x="0" y="2214554"/>
            <a:ext cx="9144000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4000" b="1" dirty="0">
                <a:ln w="1905">
                  <a:solidFill>
                    <a:schemeClr val="tx1"/>
                  </a:solidFill>
                </a:ln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Доклад</a:t>
            </a:r>
          </a:p>
          <a:p>
            <a:pPr algn="ctr" eaLnBrk="1" hangingPunct="1">
              <a:defRPr/>
            </a:pPr>
            <a:r>
              <a:rPr lang="ru-RU" sz="4000" b="1" dirty="0">
                <a:ln w="1905">
                  <a:solidFill>
                    <a:schemeClr val="tx1"/>
                  </a:solidFill>
                </a:ln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Председателя Счётной палаты Ульяновской области Егорова И.И.:</a:t>
            </a:r>
          </a:p>
          <a:p>
            <a:pPr algn="ctr" eaLnBrk="1" hangingPunct="1">
              <a:defRPr/>
            </a:pPr>
            <a:r>
              <a:rPr lang="ru-RU" sz="4000" b="1" dirty="0">
                <a:ln w="1905">
                  <a:solidFill>
                    <a:schemeClr val="tx1"/>
                  </a:solidFill>
                </a:ln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«Вопросы взаимодействия органов внешнего и внутреннего государственного финансового контроля: опыт Ульяновской области»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297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профилактической работы</dc:title>
  <dc:creator>счетная палата</dc:creator>
  <cp:lastModifiedBy>Sergey Kuptsov</cp:lastModifiedBy>
  <cp:revision>47</cp:revision>
  <cp:lastPrinted>2023-06-26T09:46:13Z</cp:lastPrinted>
  <dcterms:created xsi:type="dcterms:W3CDTF">2014-02-07T10:24:56Z</dcterms:created>
  <dcterms:modified xsi:type="dcterms:W3CDTF">2023-06-29T06:49:22Z</dcterms:modified>
</cp:coreProperties>
</file>