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0" r:id="rId2"/>
    <p:sldId id="294" r:id="rId3"/>
    <p:sldId id="295" r:id="rId4"/>
    <p:sldId id="297" r:id="rId5"/>
    <p:sldId id="299" r:id="rId6"/>
    <p:sldId id="298" r:id="rId7"/>
    <p:sldId id="300" r:id="rId8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955765E-AA0B-4582-A9FF-24C80162B3FD}">
          <p14:sldIdLst>
            <p14:sldId id="260"/>
            <p14:sldId id="294"/>
            <p14:sldId id="295"/>
            <p14:sldId id="297"/>
            <p14:sldId id="299"/>
            <p14:sldId id="298"/>
            <p14:sldId id="300"/>
          </p14:sldIdLst>
        </p14:section>
        <p14:section name="Раздел без заголовка" id="{F5C83FAD-15B0-4058-B46C-9330152A395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13"/>
    <p:restoredTop sz="96667"/>
  </p:normalViewPr>
  <p:slideViewPr>
    <p:cSldViewPr snapToGrid="0" snapToObjects="1">
      <p:cViewPr varScale="1">
        <p:scale>
          <a:sx n="120" d="100"/>
          <a:sy n="120" d="100"/>
        </p:scale>
        <p:origin x="108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12D48-1A34-4750-93D4-9D9A728F18B0}" type="datetimeFigureOut">
              <a:rPr lang="ru-RU" smtClean="0"/>
              <a:t>27.06.2023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C4D94-56F6-4F7E-8D06-6336A27E3A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069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2972F8-7FA7-0745-9515-9F31A96EC0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C6A5102-A46D-7747-8F65-3F526E129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79B9-20F1-4B4E-B17E-861FD209FAB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Таблица 6">
            <a:extLst>
              <a:ext uri="{FF2B5EF4-FFF2-40B4-BE49-F238E27FC236}">
                <a16:creationId xmlns:a16="http://schemas.microsoft.com/office/drawing/2014/main" id="{B99E1D3D-42AF-2C41-8449-DBAA39CBB902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80999" y="1330037"/>
            <a:ext cx="11472551" cy="4823114"/>
          </a:xfrm>
        </p:spPr>
        <p:txBody>
          <a:bodyPr/>
          <a:lstStyle/>
          <a:p>
            <a:r>
              <a:rPr lang="ru-RU" dirty="0"/>
              <a:t>Вставка таблицы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A2D7AFA7-88BF-3D4C-87FF-31F64B088E46}"/>
              </a:ext>
            </a:extLst>
          </p:cNvPr>
          <p:cNvCxnSpPr/>
          <p:nvPr userDrawn="1"/>
        </p:nvCxnSpPr>
        <p:spPr>
          <a:xfrm>
            <a:off x="380999" y="1201885"/>
            <a:ext cx="11472553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60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2972F8-7FA7-0745-9515-9F31A96EC0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336292"/>
            <a:ext cx="11472552" cy="696861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C6A5102-A46D-7747-8F65-3F526E129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79B9-20F1-4B4E-B17E-861FD209FAB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Таблица 6">
            <a:extLst>
              <a:ext uri="{FF2B5EF4-FFF2-40B4-BE49-F238E27FC236}">
                <a16:creationId xmlns:a16="http://schemas.microsoft.com/office/drawing/2014/main" id="{B99E1D3D-42AF-2C41-8449-DBAA39CBB902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80999" y="1234441"/>
            <a:ext cx="8466117" cy="4918710"/>
          </a:xfrm>
        </p:spPr>
        <p:txBody>
          <a:bodyPr/>
          <a:lstStyle/>
          <a:p>
            <a:r>
              <a:rPr lang="ru-RU" dirty="0"/>
              <a:t>Вставка таблицы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B13037F2-F493-B14A-A334-11BEAFA2F4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16690" y="1234441"/>
            <a:ext cx="2836862" cy="491870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Дополнительный текст к таблице</a:t>
            </a:r>
            <a:r>
              <a:rPr lang="en-US" dirty="0"/>
              <a:t> </a:t>
            </a:r>
            <a:r>
              <a:rPr lang="ru-RU" dirty="0"/>
              <a:t>служит для пояснения и не должен расцениваться как основной контент слайда </a:t>
            </a:r>
          </a:p>
        </p:txBody>
      </p:sp>
    </p:spTree>
    <p:extLst>
      <p:ext uri="{BB962C8B-B14F-4D97-AF65-F5344CB8AC3E}">
        <p14:creationId xmlns:p14="http://schemas.microsoft.com/office/powerpoint/2010/main" val="347795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600891-0967-F94B-A763-39DB6BB4FDA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59251"/>
            <a:ext cx="9144000" cy="1586421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6903C4-8EC7-544D-B2FE-4A6559A190B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922759"/>
            <a:ext cx="9144000" cy="650770"/>
          </a:xfrm>
        </p:spPr>
        <p:txBody>
          <a:bodyPr>
            <a:normAutofit/>
          </a:bodyPr>
          <a:lstStyle>
            <a:lvl1pPr marL="0" indent="0" algn="ctr">
              <a:buNone/>
              <a:defRPr sz="1800" b="1" i="0">
                <a:solidFill>
                  <a:schemeClr val="tx1"/>
                </a:solidFill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Подзаголовок не должен быть объемным и служит для краткого пояснения, максимально допустимый объем – 2 строчки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EEAD02-74F8-294A-A738-D5E4EB0E9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79B9-20F1-4B4E-B17E-861FD209FAB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Диаграмма 4">
            <a:extLst>
              <a:ext uri="{FF2B5EF4-FFF2-40B4-BE49-F238E27FC236}">
                <a16:creationId xmlns:a16="http://schemas.microsoft.com/office/drawing/2014/main" id="{0AB72AEF-B93A-9F4C-9546-D4065171E565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524000" y="2750616"/>
            <a:ext cx="9144000" cy="3339034"/>
          </a:xfrm>
        </p:spPr>
        <p:txBody>
          <a:bodyPr/>
          <a:lstStyle/>
          <a:p>
            <a:r>
              <a:rPr lang="ru-RU" dirty="0"/>
              <a:t>Вставка диаграммы</a:t>
            </a:r>
          </a:p>
        </p:txBody>
      </p:sp>
    </p:spTree>
    <p:extLst>
      <p:ext uri="{BB962C8B-B14F-4D97-AF65-F5344CB8AC3E}">
        <p14:creationId xmlns:p14="http://schemas.microsoft.com/office/powerpoint/2010/main" val="71205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59382-E689-3145-98A9-1C9A3814C5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69D9CA-9FBD-A14C-9015-621C5B2C4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545902"/>
            <a:ext cx="11472553" cy="4488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C7AA20-A57E-7D4F-96AC-860E1986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79B9-20F1-4B4E-B17E-861FD209FABB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B7AFD36-95D6-4049-A13D-C23A34118E9C}"/>
              </a:ext>
            </a:extLst>
          </p:cNvPr>
          <p:cNvCxnSpPr/>
          <p:nvPr userDrawn="1"/>
        </p:nvCxnSpPr>
        <p:spPr>
          <a:xfrm>
            <a:off x="380999" y="1313645"/>
            <a:ext cx="11472553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456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D789D92-0B35-5846-9448-85C92D9F64C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F4672-A294-CB40-837C-A1E980F9FB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576263"/>
            <a:ext cx="5290930" cy="5513386"/>
          </a:xfrm>
        </p:spPr>
        <p:txBody>
          <a:bodyPr anchor="t">
            <a:normAutofit/>
          </a:bodyPr>
          <a:lstStyle>
            <a:lvl1pPr>
              <a:defRPr sz="5400" b="1" i="0">
                <a:latin typeface="Gotham Pro Black" panose="02000503040000020004" pitchFamily="2" charset="0"/>
                <a:cs typeface="Gotham Pro Black" panose="02000503040000020004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509E47-D210-9248-834A-3529F5294F8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589403" y="576263"/>
            <a:ext cx="5264150" cy="55133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Основной текст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06F9D7-1CEE-BD40-8BBC-F96A5984E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79B9-20F1-4B4E-B17E-861FD209FABB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F8BFC05-5615-ED48-9C9E-8C2DC44792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1000" y="6356350"/>
            <a:ext cx="30371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37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205767E-FB5B-154E-9460-375022B63C93}"/>
              </a:ext>
            </a:extLst>
          </p:cNvPr>
          <p:cNvSpPr/>
          <p:nvPr userDrawn="1"/>
        </p:nvSpPr>
        <p:spPr>
          <a:xfrm>
            <a:off x="0" y="0"/>
            <a:ext cx="30816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FDFC1D2-E4CE-A34C-B298-B762EA9E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79B9-20F1-4B4E-B17E-861FD209FAB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C7B717-C750-3949-A85F-1FE7049E12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386715"/>
            <a:ext cx="2280920" cy="199072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ru-RU" dirty="0"/>
              <a:t>Дополнительный текст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32F422A-1067-F944-8CC6-80689662CE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1000" y="6356350"/>
            <a:ext cx="303718" cy="365125"/>
          </a:xfrm>
          <a:prstGeom prst="rect">
            <a:avLst/>
          </a:prstGeom>
        </p:spPr>
      </p:pic>
      <p:sp>
        <p:nvSpPr>
          <p:cNvPr id="9" name="Объект 8">
            <a:extLst>
              <a:ext uri="{FF2B5EF4-FFF2-40B4-BE49-F238E27FC236}">
                <a16:creationId xmlns:a16="http://schemas.microsoft.com/office/drawing/2014/main" id="{30CD653A-8F0F-6643-A595-ECD420628BF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52800" y="386716"/>
            <a:ext cx="8501063" cy="574992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4643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89FA239-3707-9540-AE77-6ADC70874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79B9-20F1-4B4E-B17E-861FD209FAB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5532ED8-0F2B-F047-9130-D138B82735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185920" y="0"/>
            <a:ext cx="8006080" cy="6858000"/>
          </a:xfrm>
          <a:ln>
            <a:noFill/>
          </a:ln>
        </p:spPr>
        <p:txBody>
          <a:bodyPr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84CBF44-46F3-4345-852A-A0F19964FD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336292"/>
            <a:ext cx="3276600" cy="1268988"/>
          </a:xfrm>
        </p:spPr>
        <p:txBody>
          <a:bodyPr anchor="t">
            <a:normAutofit/>
          </a:bodyPr>
          <a:lstStyle>
            <a:lvl1pPr>
              <a:defRPr sz="2000"/>
            </a:lvl1pPr>
          </a:lstStyle>
          <a:p>
            <a:r>
              <a:rPr lang="ru-RU" dirty="0"/>
              <a:t>ОБРАЗЕЦ ЗАГОЛОВКА К ИЗОБРАЖЕНИЮ</a:t>
            </a:r>
          </a:p>
        </p:txBody>
      </p:sp>
      <p:sp>
        <p:nvSpPr>
          <p:cNvPr id="8" name="Текст 8">
            <a:extLst>
              <a:ext uri="{FF2B5EF4-FFF2-40B4-BE49-F238E27FC236}">
                <a16:creationId xmlns:a16="http://schemas.microsoft.com/office/drawing/2014/main" id="{7DDD6479-856F-8542-9A48-1A0E64129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3428999"/>
            <a:ext cx="3276600" cy="270764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Дополнительный текст к изображению</a:t>
            </a:r>
          </a:p>
        </p:txBody>
      </p:sp>
    </p:spTree>
    <p:extLst>
      <p:ext uri="{BB962C8B-B14F-4D97-AF65-F5344CB8AC3E}">
        <p14:creationId xmlns:p14="http://schemas.microsoft.com/office/powerpoint/2010/main" val="241455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824F75-2E85-E54C-BFB0-F8C672AA27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0014" y="1003777"/>
            <a:ext cx="9431972" cy="2514282"/>
          </a:xfrm>
        </p:spPr>
        <p:txBody>
          <a:bodyPr anchor="ctr">
            <a:normAutofit/>
          </a:bodyPr>
          <a:lstStyle>
            <a:lvl1pPr algn="ctr">
              <a:defRPr sz="4000" b="1" i="0">
                <a:latin typeface="Gotham Pro Black" panose="02000503040000020004" pitchFamily="2" charset="0"/>
                <a:cs typeface="Gotham Pro Black" panose="02000503040000020004" pitchFamily="2" charset="0"/>
              </a:defRPr>
            </a:lvl1pPr>
          </a:lstStyle>
          <a:p>
            <a:r>
              <a:rPr lang="ru-RU" dirty="0"/>
              <a:t>Крупный текс в качестве основного контента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95EEBC-CC5B-1940-A64F-FCDABB3CB07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380014" y="3865880"/>
            <a:ext cx="9431972" cy="1794828"/>
          </a:xfr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Дополнительный текст для дополнения/пояснения основной мысли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7812B3FC-B82A-E641-B197-8382435594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A79B9-20F1-4B4E-B17E-861FD209FAB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48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6A7D8-FF13-9F4F-B20B-DE83DB768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36292"/>
            <a:ext cx="11472552" cy="713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E856AD-18BC-0B49-A9C6-3AA8B83F3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99" y="1408482"/>
            <a:ext cx="11472553" cy="4488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A87641-A989-8B47-860E-082FCD4BB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035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5ECA79B9-20F1-4B4E-B17E-861FD209FABB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5517F98-39A9-0847-9175-13CD4BCAEDA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381000" y="6356350"/>
            <a:ext cx="30371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4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50" r:id="rId4"/>
    <p:sldLayoutId id="2147483651" r:id="rId5"/>
    <p:sldLayoutId id="2147483654" r:id="rId6"/>
    <p:sldLayoutId id="2147483655" r:id="rId7"/>
    <p:sldLayoutId id="2147483657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solidFill>
            <a:schemeClr val="tx1"/>
          </a:solidFill>
          <a:latin typeface="Gotham Pro" panose="02000503040000020004" pitchFamily="2" charset="0"/>
          <a:ea typeface="+mj-ea"/>
          <a:cs typeface="Gotham Pro" panose="0200050304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B695EFF-B007-C34F-ABB9-3415B988F2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tretch>
            <a:fillRect/>
          </a:stretch>
        </p:blipFill>
        <p:spPr>
          <a:xfrm>
            <a:off x="5335324" y="0"/>
            <a:ext cx="6854135" cy="6858000"/>
          </a:xfr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CE20DFC-9CE5-0845-B640-81174EB16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36290"/>
            <a:ext cx="4858910" cy="5352241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«Пилотное» внедрение унифицированных форм электронных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бухгалтерского учета, утвержденных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Министерства финансов Российской Федерации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15.04.2021 №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Санкт-Петербурге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79B9-20F1-4B4E-B17E-861FD209FABB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36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9A177F3C-5B9B-41C6-81BB-E0700153C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03859"/>
            <a:ext cx="11472553" cy="4668467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400" dirty="0" smtClean="0"/>
              <a:t>Извещение </a:t>
            </a:r>
            <a:r>
              <a:rPr lang="ru-RU" sz="2400" dirty="0"/>
              <a:t>о начислении доходов (уточнении начисления</a:t>
            </a:r>
            <a:r>
              <a:rPr lang="ru-RU" sz="2400" dirty="0" smtClean="0"/>
              <a:t>) (</a:t>
            </a:r>
            <a:r>
              <a:rPr lang="ru-RU" sz="2400" dirty="0"/>
              <a:t>ф. 0510432</a:t>
            </a:r>
            <a:r>
              <a:rPr lang="ru-RU" sz="2400" dirty="0" smtClean="0"/>
              <a:t>)</a:t>
            </a:r>
            <a:endParaRPr lang="ru-RU" sz="2400" dirty="0"/>
          </a:p>
          <a:p>
            <a:pPr algn="ctr"/>
            <a:r>
              <a:rPr lang="ru-RU" sz="2400" dirty="0" smtClean="0"/>
              <a:t>Ведомость </a:t>
            </a:r>
            <a:r>
              <a:rPr lang="ru-RU" sz="2400" dirty="0"/>
              <a:t>начисления доходов бюджета (ф. 0510837</a:t>
            </a:r>
            <a:r>
              <a:rPr lang="ru-RU" sz="2400" dirty="0" smtClean="0"/>
              <a:t>)</a:t>
            </a:r>
            <a:endParaRPr lang="ru-RU" sz="2400" dirty="0"/>
          </a:p>
          <a:p>
            <a:pPr algn="ctr"/>
            <a:r>
              <a:rPr lang="ru-RU" sz="2400" dirty="0" smtClean="0"/>
              <a:t>Ведомость </a:t>
            </a:r>
            <a:r>
              <a:rPr lang="ru-RU" sz="2400" dirty="0"/>
              <a:t>группового начисления доходов (ф. 0510431</a:t>
            </a:r>
            <a:r>
              <a:rPr lang="ru-RU" sz="2400" dirty="0" smtClean="0"/>
              <a:t>)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Ведомость </a:t>
            </a:r>
            <a:r>
              <a:rPr lang="ru-RU" sz="2400" dirty="0"/>
              <a:t>выпадающих доходов </a:t>
            </a:r>
            <a:r>
              <a:rPr lang="ru-RU" sz="2400" dirty="0" smtClean="0"/>
              <a:t>(</a:t>
            </a:r>
            <a:r>
              <a:rPr lang="ru-RU" sz="2400" dirty="0"/>
              <a:t>ф. 0510838</a:t>
            </a:r>
            <a:r>
              <a:rPr lang="ru-RU" sz="2400" dirty="0" smtClean="0"/>
              <a:t>)</a:t>
            </a:r>
          </a:p>
          <a:p>
            <a:pPr algn="ctr"/>
            <a:r>
              <a:rPr lang="ru-RU" sz="2400" dirty="0" smtClean="0"/>
              <a:t>Извещение </a:t>
            </a:r>
            <a:r>
              <a:rPr lang="ru-RU" sz="2400" dirty="0"/>
              <a:t>о трансферте, передаваемом с </a:t>
            </a:r>
            <a:r>
              <a:rPr lang="ru-RU" sz="2400" dirty="0" smtClean="0"/>
              <a:t>условием (</a:t>
            </a:r>
            <a:r>
              <a:rPr lang="ru-RU" sz="2400" dirty="0"/>
              <a:t>ф. 0510453)</a:t>
            </a:r>
          </a:p>
          <a:p>
            <a:pPr algn="ctr"/>
            <a:r>
              <a:rPr lang="ru-RU" sz="2400" dirty="0"/>
              <a:t>Карточка учета права пользования нефинансовым активом (ф. 0509214)</a:t>
            </a:r>
          </a:p>
          <a:p>
            <a:pPr algn="ctr"/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Документы и регистры бухгалтерского </a:t>
            </a:r>
            <a:r>
              <a:rPr lang="ru-RU" dirty="0"/>
              <a:t>учета, </a:t>
            </a:r>
            <a:r>
              <a:rPr lang="ru-RU" dirty="0" smtClean="0"/>
              <a:t>подлежащие внедрению в рамках «пилотного» проекта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79B9-20F1-4B4E-B17E-861FD209FABB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08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Документы </a:t>
            </a:r>
            <a:r>
              <a:rPr lang="ru-RU" dirty="0" smtClean="0"/>
              <a:t>бухгалтерского </a:t>
            </a:r>
            <a:r>
              <a:rPr lang="ru-RU" dirty="0"/>
              <a:t>учета, подлежащие внедрению в рамках «пилотного» проекта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215545"/>
              </p:ext>
            </p:extLst>
          </p:nvPr>
        </p:nvGraphicFramePr>
        <p:xfrm>
          <a:off x="380687" y="1395150"/>
          <a:ext cx="11472865" cy="454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374">
                  <a:extLst>
                    <a:ext uri="{9D8B030D-6E8A-4147-A177-3AD203B41FA5}">
                      <a16:colId xmlns:a16="http://schemas.microsoft.com/office/drawing/2014/main" val="3032897207"/>
                    </a:ext>
                  </a:extLst>
                </a:gridCol>
                <a:gridCol w="1685892">
                  <a:extLst>
                    <a:ext uri="{9D8B030D-6E8A-4147-A177-3AD203B41FA5}">
                      <a16:colId xmlns:a16="http://schemas.microsoft.com/office/drawing/2014/main" val="147214127"/>
                    </a:ext>
                  </a:extLst>
                </a:gridCol>
                <a:gridCol w="6939599">
                  <a:extLst>
                    <a:ext uri="{9D8B030D-6E8A-4147-A177-3AD203B41FA5}">
                      <a16:colId xmlns:a16="http://schemas.microsoft.com/office/drawing/2014/main" val="2933887355"/>
                    </a:ext>
                  </a:extLst>
                </a:gridCol>
              </a:tblGrid>
              <a:tr h="3592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Документ бухгалтерского учета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бюджетной классификации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кода бюджетной классификации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9714056"/>
                  </a:ext>
                </a:extLst>
              </a:tr>
              <a:tr h="572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Ведомость группового начисления доходов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ф. 0510431)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1 11 05091 02 0000 120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предоставления на платной основе парковок (парковочных мест), расположенных на автомобильных дорогах общего пользования регионального или межмуниципального значения и местах внеуличной дорожной сети, относящихся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 субъектов Российской Федерации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0042524"/>
                  </a:ext>
                </a:extLst>
              </a:tr>
              <a:tr h="357990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Извещение о начислении доходов (уточнении начисления) (ф. 0510432)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Ведомость начисления доходов бюджета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ф. 0510837)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1 11 02020 02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размещения временно свободных средств бюджетов субъектов Российской Федерации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6525147"/>
                  </a:ext>
                </a:extLst>
              </a:tr>
              <a:tr h="450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1 11 02102 02 0000 120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операций по управлению остатками средств на едином казначейском счете, зачисляемые в бюджеты субъектов Российской Федерации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1251141"/>
                  </a:ext>
                </a:extLst>
              </a:tr>
              <a:tr h="450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1 11 03020 02 0000 120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Проценты, полученные от предоставления бюджетных кредитов внутри страны за счет средств бюджетов субъектов Российской Федерации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5373009"/>
                  </a:ext>
                </a:extLst>
              </a:tr>
              <a:tr h="699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1 11 09042 02 0000 120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поступления от использования имущества, находящегося в собственности субъектов Российской Федерации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исключением имущества бюджетных и автономных учреждений субъектов Российской Федерации, а также имущества государственных унитарных предприятий субъектов Российской Федерации, в том числе казенных)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2437728"/>
                  </a:ext>
                </a:extLst>
              </a:tr>
              <a:tr h="744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1 16 07010 02 0000 140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неустойки, пени, уплаченные в случае просрочки исполнения поставщиком (подрядчиком, исполнителем) обязательств, предусмотренных государственным контрактом, заключенным государственным органом субъекта Российской Федерации, казенным учреждением субъекта Российской Федерации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5955073"/>
                  </a:ext>
                </a:extLst>
              </a:tr>
              <a:tr h="41761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Ведомость выпадающих доходов (ф. 0510838)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1 11 05072 02 0000 120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сдачи в аренду имущества, составляющего казну субъекта Российской Федерации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3915417"/>
                  </a:ext>
                </a:extLst>
              </a:tr>
              <a:tr h="491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1 16 01122 01 0000 140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Административные штрафы, установленные главой 12 Кодекса Российской Федерации об административных правонарушениях, за административные правонарушения в области дорожного движения, налагаемые должностными лицами органов исполнительной власти субъектов Российской Федерации, учреждениями субъектов Российской Федерации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8753262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79B9-20F1-4B4E-B17E-861FD209FABB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37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Применение </a:t>
            </a:r>
            <a:r>
              <a:rPr lang="ru-RU" dirty="0" smtClean="0"/>
              <a:t>унифицированных </a:t>
            </a:r>
            <a:r>
              <a:rPr lang="ru-RU" dirty="0"/>
              <a:t>форм</a:t>
            </a:r>
            <a:br>
              <a:rPr lang="ru-RU" dirty="0"/>
            </a:br>
            <a:r>
              <a:rPr lang="ru-RU" dirty="0"/>
              <a:t>электронных </a:t>
            </a:r>
            <a:r>
              <a:rPr lang="ru-RU" dirty="0" smtClean="0"/>
              <a:t>документов бухгалтерского учета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115562"/>
              </p:ext>
            </p:extLst>
          </p:nvPr>
        </p:nvGraphicFramePr>
        <p:xfrm>
          <a:off x="381000" y="1368151"/>
          <a:ext cx="5447306" cy="2263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47306">
                  <a:extLst>
                    <a:ext uri="{9D8B030D-6E8A-4147-A177-3AD203B41FA5}">
                      <a16:colId xmlns:a16="http://schemas.microsoft.com/office/drawing/2014/main" val="3801972338"/>
                    </a:ext>
                  </a:extLst>
                </a:gridCol>
              </a:tblGrid>
              <a:tr h="5034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Извещение о начислении доходов (уточнении начисления)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код формы 0510432)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66" marR="5176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401253"/>
                  </a:ext>
                </a:extLst>
              </a:tr>
              <a:tr h="1444055">
                <a:tc>
                  <a:txBody>
                    <a:bodyPr/>
                    <a:lstStyle/>
                    <a:p>
                      <a:pPr marL="0" indent="45720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  <a:t>Формируется субъектом 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учета в виде электронного документа в целях начисления доходов по документу, являющемуся основанием для начисления суммы дохода (далее - документ-основание для начисления доходов), средствами системы "Электронный бюджет", ведомственной информационной системы главного администратора (администратора) доходов бюджета или иной информационной системы, обеспечивающей администрирование доходов бюджетов и (или) ведение бухгалтерского учета.</a:t>
                      </a:r>
                    </a:p>
                    <a:p>
                      <a:pPr marL="0" indent="45720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Информация о начисленных доходах, отраженная в Извещениях </a:t>
                      </a:r>
                      <a:b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(ф. 0510432), может обобщаться в Ведомости начисления доходов бюджета </a:t>
                      </a:r>
                      <a:b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(ф. 0510837) (далее - Ведомость (ф. 0510837) в целях передачи для отражения </a:t>
                      </a:r>
                      <a:b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бухгалтерском учете сводных данных первичных учетных документов</a:t>
                      </a:r>
                      <a:b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п. 9.1 Методических указаний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  <a:t>).</a:t>
                      </a:r>
                      <a:endParaRPr lang="ru-RU" sz="1050" b="0" i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1766" marR="5176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80597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944095"/>
              </p:ext>
            </p:extLst>
          </p:nvPr>
        </p:nvGraphicFramePr>
        <p:xfrm>
          <a:off x="6241774" y="1361352"/>
          <a:ext cx="5611778" cy="1896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1778">
                  <a:extLst>
                    <a:ext uri="{9D8B030D-6E8A-4147-A177-3AD203B41FA5}">
                      <a16:colId xmlns:a16="http://schemas.microsoft.com/office/drawing/2014/main" val="2311802398"/>
                    </a:ext>
                  </a:extLst>
                </a:gridCol>
              </a:tblGrid>
              <a:tr h="320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Ведомость начисления доходов бюджета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код формы 0510837)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20" marR="5232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073191"/>
                  </a:ext>
                </a:extLst>
              </a:tr>
              <a:tr h="1276368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  <a:t>Формируется субъектом учета (администратором доходов бюджета) в виде электронного документа в целях начисления администрируемых доходов бюджета </a:t>
                      </a:r>
                      <a:b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(п. 56 Методических указаний).</a:t>
                      </a: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Ведомости (ф. 0510837) осуществляется в соответствии </a:t>
                      </a:r>
                      <a:b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документами, являющимися основанием для начисления суммы (далее - документ - основание начисления доходов), средствами системы "Электронный бюджет", ведомственной информационной системы главного администратора (администратора) доходов бюджета или иной информационной системы, обеспечивающей администрирование доходов бюджетов </a:t>
                      </a:r>
                      <a:b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(или) ведение бухгалтерского учета</a:t>
                      </a:r>
                      <a:r>
                        <a:rPr lang="ru-RU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(п. 57 Методических указаний).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20" marR="5232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829809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09789"/>
              </p:ext>
            </p:extLst>
          </p:nvPr>
        </p:nvGraphicFramePr>
        <p:xfrm>
          <a:off x="381000" y="3920138"/>
          <a:ext cx="5534771" cy="2374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34771">
                  <a:extLst>
                    <a:ext uri="{9D8B030D-6E8A-4147-A177-3AD203B41FA5}">
                      <a16:colId xmlns:a16="http://schemas.microsoft.com/office/drawing/2014/main" val="3262968789"/>
                    </a:ext>
                  </a:extLst>
                </a:gridCol>
              </a:tblGrid>
              <a:tr h="294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Ведомость группового начисления доходов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код формы 0510431)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282127"/>
                  </a:ext>
                </a:extLst>
              </a:tr>
              <a:tr h="1878356">
                <a:tc>
                  <a:txBody>
                    <a:bodyPr/>
                    <a:lstStyle/>
                    <a:p>
                      <a:pPr indent="450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  <a:t>Формируется субъектом учета в виде электронного документа </a:t>
                      </a:r>
                      <a:b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  <a:t>и применяется для отражения в бухгалтерском учете операций по начислению (уточнению начисления (увеличению, уменьшению) доходов по группам плательщиков доходов, в случае организации аналитического учета расчетов по доходам по группам плательщиков доходов </a:t>
                      </a:r>
                      <a:b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  <a:t>и обеспечения формирования субъектом учета персонифицированных регистров учета расчетов с плательщиками.</a:t>
                      </a:r>
                      <a:r>
                        <a:rPr lang="ru-RU" sz="105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indent="450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Формирование Ведомости (ф. 0510431) осуществляется субъектом учета средствами модуля формирования начислений и квитирования оплат подсистемы управления доходами государственной интегрированной информационной системы управления общественными финансами "Электронный бюджет" (далее - система "Электронный бюджет"), ведомственной информационной системы главного администратора доходов бюджета или иной информационной системы, обеспечивающей администрирование доходов бюджетов и (или) ведение бухгалтерского учета 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  <a:t>(п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. 7 Методических указаний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  <a:t>).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01564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48062"/>
              </p:ext>
            </p:extLst>
          </p:nvPr>
        </p:nvGraphicFramePr>
        <p:xfrm>
          <a:off x="6412414" y="4027395"/>
          <a:ext cx="5359178" cy="2057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178">
                  <a:extLst>
                    <a:ext uri="{9D8B030D-6E8A-4147-A177-3AD203B41FA5}">
                      <a16:colId xmlns:a16="http://schemas.microsoft.com/office/drawing/2014/main" val="3385553877"/>
                    </a:ext>
                  </a:extLst>
                </a:gridCol>
              </a:tblGrid>
              <a:tr h="2057790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Не применяется для начисления доходов:</a:t>
                      </a: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  <a:t>•	от межбюджетных трансфертов;</a:t>
                      </a: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  <a:t>•	от арендных платежей (арендной платы) по договорам аренды (финансовой аренды);</a:t>
                      </a:r>
                    </a:p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  <a:t>•	от платежей по гражданско-правовым договорам, предусматривающим отдельные этапы выполнения работ, услуг, долгосрочным договорам, иных доходов, поэтапно признаваемых в течение будущих периодов (периода действия договора) доходами текущего периода, а также начислении доходов от предусмотренных законодательством Российской Федерации о налогах и сборах федеральных налогов </a:t>
                      </a:r>
                      <a:b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50" b="0" dirty="0" smtClean="0">
                          <a:solidFill>
                            <a:schemeClr val="tx1"/>
                          </a:solidFill>
                          <a:effectLst/>
                        </a:rPr>
                        <a:t>и сборов (за исключением государственной пошлины), в том числе от налогов, предусмотренных специальными налоговыми режимами, региональных налогов, местных налогов и сборов, а также пеней и штрафов по ним.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78836"/>
                  </a:ext>
                </a:extLst>
              </a:tr>
            </a:tbl>
          </a:graphicData>
        </a:graphic>
      </p:graphicFrame>
      <p:sp>
        <p:nvSpPr>
          <p:cNvPr id="19" name="Стрелка вправо 18"/>
          <p:cNvSpPr/>
          <p:nvPr/>
        </p:nvSpPr>
        <p:spPr>
          <a:xfrm rot="5400000">
            <a:off x="7364985" y="3410691"/>
            <a:ext cx="545043" cy="529388"/>
          </a:xfrm>
          <a:prstGeom prst="rightArrow">
            <a:avLst>
              <a:gd name="adj1" fmla="val 27036"/>
              <a:gd name="adj2" fmla="val 50000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035631" y="3679758"/>
            <a:ext cx="558640" cy="820214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79B9-20F1-4B4E-B17E-861FD209FABB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67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999" y="336292"/>
            <a:ext cx="11609568" cy="784842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Заполнение Извещения о начислении доходов (уточнении начисления) </a:t>
            </a:r>
            <a:r>
              <a:rPr lang="ru-RU" sz="1800" dirty="0" smtClean="0"/>
              <a:t>(</a:t>
            </a:r>
            <a:r>
              <a:rPr lang="ru-RU" sz="1800" dirty="0"/>
              <a:t>ф. </a:t>
            </a:r>
            <a:r>
              <a:rPr lang="ru-RU" sz="1800" dirty="0" smtClean="0"/>
              <a:t>0510432) </a:t>
            </a:r>
            <a:br>
              <a:rPr lang="ru-RU" sz="1800" dirty="0" smtClean="0"/>
            </a:br>
            <a:r>
              <a:rPr lang="ru-RU" sz="1800" dirty="0" smtClean="0"/>
              <a:t>раздел 3 "Сведения </a:t>
            </a:r>
            <a:r>
              <a:rPr lang="ru-RU" sz="1800" dirty="0"/>
              <a:t>о начисляемом доходе</a:t>
            </a:r>
            <a:r>
              <a:rPr lang="ru-RU" sz="1800" dirty="0" smtClean="0"/>
              <a:t>"</a:t>
            </a:r>
            <a:endParaRPr lang="ru-RU" sz="2000" dirty="0"/>
          </a:p>
        </p:txBody>
      </p:sp>
      <p:pic>
        <p:nvPicPr>
          <p:cNvPr id="7" name="Таблица 6"/>
          <p:cNvPicPr>
            <a:picLocks noGrp="1" noChangeAspect="1"/>
          </p:cNvPicPr>
          <p:nvPr>
            <p:ph type="tbl" sz="quarter" idx="13"/>
          </p:nvPr>
        </p:nvPicPr>
        <p:blipFill>
          <a:blip r:embed="rId2"/>
          <a:stretch>
            <a:fillRect/>
          </a:stretch>
        </p:blipFill>
        <p:spPr>
          <a:xfrm>
            <a:off x="381000" y="1413274"/>
            <a:ext cx="10086975" cy="1562100"/>
          </a:xfrm>
          <a:prstGeom prst="rect">
            <a:avLst/>
          </a:prstGeom>
        </p:spPr>
      </p:pic>
      <p:sp>
        <p:nvSpPr>
          <p:cNvPr id="5" name="Шеврон 4"/>
          <p:cNvSpPr/>
          <p:nvPr/>
        </p:nvSpPr>
        <p:spPr>
          <a:xfrm rot="16200000" flipH="1">
            <a:off x="1991367" y="2510572"/>
            <a:ext cx="308006" cy="375384"/>
          </a:xfrm>
          <a:prstGeom prst="chevron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1205" y="2530608"/>
            <a:ext cx="390178" cy="335309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803178"/>
              </p:ext>
            </p:extLst>
          </p:nvPr>
        </p:nvGraphicFramePr>
        <p:xfrm>
          <a:off x="381000" y="3267514"/>
          <a:ext cx="10086975" cy="1490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6975">
                  <a:extLst>
                    <a:ext uri="{9D8B030D-6E8A-4147-A177-3AD203B41FA5}">
                      <a16:colId xmlns:a16="http://schemas.microsoft.com/office/drawing/2014/main" val="1228272575"/>
                    </a:ext>
                  </a:extLst>
                </a:gridCol>
              </a:tblGrid>
              <a:tr h="1387688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none" dirty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разделе 3</a:t>
                      </a:r>
                      <a:r>
                        <a:rPr lang="ru-RU" sz="1100" b="1" u="none" dirty="0">
                          <a:solidFill>
                            <a:schemeClr val="tx1"/>
                          </a:solidFill>
                          <a:effectLst/>
                        </a:rPr>
                        <a:t> "Сведения о начисляемом доходе" </a:t>
                      </a:r>
                      <a:r>
                        <a:rPr lang="ru-RU" sz="11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отражаются: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графе 2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</a:rPr>
                        <a:t> - уникальный идентификатор начислений, сформированный субъектом учета (администратором доходов бюджетов бюджетной системы Российской Федерации</a:t>
                      </a: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);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графе 6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</a:rPr>
                        <a:t> - уникальный номер реестровой записи источника дохода бюджета бюджетной системы Российской Федерации в соответствии с реестром источников доходов соответствующего бюджета бюджетной системы Российской Федерации, код по </a:t>
                      </a:r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ОКТМО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</a:rPr>
                        <a:t> которого указан в кодовой зоне заголовочной части Извещения </a:t>
                      </a:r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(ф. 0510432)</a:t>
                      </a:r>
                      <a:r>
                        <a:rPr lang="ru-RU" sz="1100" b="0" u="none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639013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79B9-20F1-4B4E-B17E-861FD209FABB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3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800" dirty="0"/>
              <a:t>Заполнение Извещения о начислении доходов (уточнении начисления</a:t>
            </a:r>
            <a:r>
              <a:rPr lang="ru-RU" sz="1800" dirty="0" smtClean="0"/>
              <a:t>) (</a:t>
            </a:r>
            <a:r>
              <a:rPr lang="ru-RU" sz="1800" dirty="0"/>
              <a:t>ф. 0510432) </a:t>
            </a:r>
            <a:br>
              <a:rPr lang="ru-RU" sz="1800" dirty="0"/>
            </a:br>
            <a:r>
              <a:rPr lang="ru-RU" sz="1600" dirty="0" smtClean="0"/>
              <a:t> раздел </a:t>
            </a:r>
            <a:r>
              <a:rPr lang="ru-RU" sz="1600" dirty="0"/>
              <a:t>4 "Дополнительные сведения о начислении"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8841" y="1382629"/>
            <a:ext cx="10058400" cy="1381125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673588"/>
              </p:ext>
            </p:extLst>
          </p:nvPr>
        </p:nvGraphicFramePr>
        <p:xfrm>
          <a:off x="559625" y="2763754"/>
          <a:ext cx="11293927" cy="355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93927">
                  <a:extLst>
                    <a:ext uri="{9D8B030D-6E8A-4147-A177-3AD203B41FA5}">
                      <a16:colId xmlns:a16="http://schemas.microsoft.com/office/drawing/2014/main" val="2745661300"/>
                    </a:ext>
                  </a:extLst>
                </a:gridCol>
              </a:tblGrid>
              <a:tr h="3155784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В разделе 4 "Дополнительные сведения о начислении" отражаются: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в графе 1 - дата направления (вручения) плательщику документа с начислением в формате "ДД.ММ.ГГГГ". Заполняется в случае, если документ-основание для начисления доходов был направлен (вручен) субъектом учета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плательщику;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графе 2 - значение "Предварительное начисление", в случае если информация о доходе подлежит передаче в Государственную информационную систему о государственных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и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муниципальных платежах до факта осуществления субъектом учета начисления суммы, подлежащей уплате плательщиком (например, при направлении дела на рассмотрение в суд);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в графе 3 - дата, до которой актуально выставленное начисление в формате "ДД.ММ.ГГГГ". В случае если начисление не имеет срока давности, графа 3 не заполняется;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в графе 4 - количество дней от даты начисления, по истечении которых необходимо повторно предоставлять уведомление о начислении суммы дохода плательщику в случае, если оно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не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оплачено или сумма платежей меньше суммы к оплате, указанной в Извещении (ф. 0510432);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в графе 5 - сумма скидки от полной суммы начисления доходов по Извещению (ф. 0510432);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в графе 6 - процент скидки от начисления доходов по Извещению (ф. 0510432);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в графе 7 - коэффициент, понижающий размер начисления доходов по Извещению (ф. 0510432);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в графе 8 - срок действия скидки (учета коэффициента), отраженной в графах 6 и 7 раздела 4 "Дополнительные сведения о начислении" Извещения (ф. 0510432);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в графе 9 - значение основания платежа, которое подлежит отражению в реквизите "106" Распоряжения о переводе денежных средств в бюджет;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в графе 10 - значение показателя налогового периода или кода таможенного органа, осуществляющего в соответствии с законодательством Российской Федерации функции по выработке государственной политики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и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нормативному регулированию, контролю и надзору в области таможенного дела, которое подлежит отражению в реквизите "107" Распоряжения о переводе денежных средств в бюджет;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в графе 11 - номер документа, который подлежит отражению в реквизите "108" Распоряжения о переводе денежных средств в бюджет;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в графе 12 - дата документа-основания для начисления доходов, указанного в графе 11 раздела 4 "Дополнительные сведения о начислении" Извещения (ф. 0510432), в формате "ДД.ММ.ГГГГ".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11" marR="5571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990005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79B9-20F1-4B4E-B17E-861FD209FABB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8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/>
              <a:t>Предложения по результатам 1 этапа реализации «пилотного» проекта</a:t>
            </a:r>
            <a:endParaRPr lang="ru-RU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38" y="1337911"/>
            <a:ext cx="113819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Внести изменения в Методические указания по формированию и применению унифицированных форм электронных документов бухгалтерского учета при ведении бюджетного учета, бухгалтерского учета государственных (муниципальных) учреждений </a:t>
            </a:r>
            <a:r>
              <a:rPr lang="ru-RU" dirty="0" smtClean="0"/>
              <a:t>(Приложение № 5 </a:t>
            </a:r>
            <a:r>
              <a:rPr lang="ru-RU" dirty="0"/>
              <a:t>к приказу Министерства финансов РФ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 </a:t>
            </a:r>
            <a:r>
              <a:rPr lang="ru-RU" dirty="0"/>
              <a:t>15.04.2021 № </a:t>
            </a:r>
            <a:r>
              <a:rPr lang="ru-RU" dirty="0" smtClean="0"/>
              <a:t>61н) в части уточнения порядка:</a:t>
            </a:r>
          </a:p>
          <a:p>
            <a:pPr indent="457200" algn="just"/>
            <a:endParaRPr lang="ru-R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применения </a:t>
            </a:r>
            <a:r>
              <a:rPr lang="ru-RU" dirty="0" smtClean="0"/>
              <a:t>Извещения </a:t>
            </a:r>
            <a:r>
              <a:rPr lang="ru-RU" dirty="0"/>
              <a:t>о начислении доходов (уточнении начисления)</a:t>
            </a:r>
            <a:r>
              <a:rPr lang="ru-RU" dirty="0" smtClean="0"/>
              <a:t> </a:t>
            </a:r>
            <a:r>
              <a:rPr lang="ru-RU" dirty="0"/>
              <a:t>(ф. 0510432</a:t>
            </a:r>
            <a:r>
              <a:rPr lang="ru-RU" dirty="0" smtClean="0"/>
              <a:t>) </a:t>
            </a:r>
            <a:br>
              <a:rPr lang="ru-RU" dirty="0" smtClean="0"/>
            </a:br>
            <a:r>
              <a:rPr lang="ru-RU" dirty="0" smtClean="0"/>
              <a:t>и Ведомости </a:t>
            </a:r>
            <a:r>
              <a:rPr lang="ru-RU" dirty="0"/>
              <a:t>начисления доходов бюджета </a:t>
            </a:r>
            <a:r>
              <a:rPr lang="ru-RU" dirty="0" smtClean="0"/>
              <a:t>(</a:t>
            </a:r>
            <a:r>
              <a:rPr lang="ru-RU" dirty="0"/>
              <a:t>ф. 0510837</a:t>
            </a:r>
            <a:r>
              <a:rPr lang="ru-RU" dirty="0" smtClean="0"/>
              <a:t>) (в том числе исключив обязанность по применению Извещения </a:t>
            </a:r>
            <a:r>
              <a:rPr lang="ru-RU" dirty="0"/>
              <a:t>о начислении доходов (уточнении начисления) (ф. 0510432</a:t>
            </a:r>
            <a:r>
              <a:rPr lang="ru-RU" dirty="0" smtClean="0"/>
              <a:t>) для отражения операций </a:t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начислению (уточнению) </a:t>
            </a:r>
            <a:r>
              <a:rPr lang="ru-RU" dirty="0" smtClean="0"/>
              <a:t>доходов от </a:t>
            </a:r>
            <a:r>
              <a:rPr lang="ru-RU" dirty="0"/>
              <a:t>межбюджетных </a:t>
            </a:r>
            <a:r>
              <a:rPr lang="ru-RU" dirty="0" smtClean="0"/>
              <a:t>трансфертов и субсидий, предоставляемых </a:t>
            </a:r>
            <a:r>
              <a:rPr lang="ru-RU" dirty="0"/>
              <a:t>государственному (муниципальному) учреждению, в том числе </a:t>
            </a:r>
            <a:r>
              <a:rPr lang="ru-RU" dirty="0" smtClean="0"/>
              <a:t>субсидии на </a:t>
            </a:r>
            <a:r>
              <a:rPr lang="ru-RU" dirty="0"/>
              <a:t>выполнение государственного (муниципального) </a:t>
            </a:r>
            <a:r>
              <a:rPr lang="ru-RU" dirty="0" smtClean="0"/>
              <a:t>задания)</a:t>
            </a:r>
          </a:p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заполнения отдельных реквизитов разделов 3 и </a:t>
            </a:r>
            <a:r>
              <a:rPr lang="ru-RU" dirty="0"/>
              <a:t>4 Извещения о начислении доходов (уточнении начисления)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ф. 0510432</a:t>
            </a:r>
            <a:r>
              <a:rPr lang="ru-RU" dirty="0" smtClean="0"/>
              <a:t>)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79B9-20F1-4B4E-B17E-861FD209FABB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2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/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КФ" id="{90D1F87E-B136-3847-A1F2-A2A8F87D41A6}" vid="{4C7A8A39-3018-1648-B859-BE3E033D4E6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1169</TotalTime>
  <Words>1595</Words>
  <Application>Microsoft Office PowerPoint</Application>
  <PresentationFormat>Широкоэкранный</PresentationFormat>
  <Paragraphs>79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Gotham Pro</vt:lpstr>
      <vt:lpstr>Gotham Pro Black</vt:lpstr>
      <vt:lpstr>Helvetica</vt:lpstr>
      <vt:lpstr>Times New Roman</vt:lpstr>
      <vt:lpstr>Тема Office</vt:lpstr>
      <vt:lpstr>«Пилотное» внедрение унифицированных форм электронных документов бухгалтерского учета, утвержденных приказом Министерства финансов Российской Федерации  от 15.04.2021 № 61н,  в Санкт-Петербурге</vt:lpstr>
      <vt:lpstr>Документы и регистры бухгалтерского учета, подлежащие внедрению в рамках «пилотного» проекта</vt:lpstr>
      <vt:lpstr>Документы бухгалтерского учета, подлежащие внедрению в рамках «пилотного» проекта</vt:lpstr>
      <vt:lpstr>Применение унифицированных форм электронных документов бухгалтерского учета</vt:lpstr>
      <vt:lpstr>Заполнение Извещения о начислении доходов (уточнении начисления) (ф. 0510432)  раздел 3 "Сведения о начисляемом доходе"</vt:lpstr>
      <vt:lpstr>Заполнение Извещения о начислении доходов (уточнении начисления) (ф. 0510432)   раздел 4 "Дополнительные сведения о начислении" </vt:lpstr>
      <vt:lpstr>Предложения по результатам 1 этапа реализации «пилотного» проекта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Даниил Лисняк</dc:creator>
  <cp:lastModifiedBy>Иващенко Ольга Петровна</cp:lastModifiedBy>
  <cp:revision>119</cp:revision>
  <cp:lastPrinted>2023-06-26T15:18:18Z</cp:lastPrinted>
  <dcterms:created xsi:type="dcterms:W3CDTF">2020-04-26T19:08:06Z</dcterms:created>
  <dcterms:modified xsi:type="dcterms:W3CDTF">2023-06-27T06:40:13Z</dcterms:modified>
</cp:coreProperties>
</file>