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9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2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75" r:id="rId2"/>
    <p:sldId id="2276" r:id="rId3"/>
    <p:sldId id="662" r:id="rId4"/>
    <p:sldId id="664" r:id="rId5"/>
    <p:sldId id="666" r:id="rId6"/>
    <p:sldId id="1352" r:id="rId7"/>
    <p:sldId id="1338" r:id="rId8"/>
    <p:sldId id="2310" r:id="rId9"/>
    <p:sldId id="2274" r:id="rId10"/>
    <p:sldId id="2309" r:id="rId11"/>
    <p:sldId id="601" r:id="rId12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CBD2CCB-C8D1-463D-B9F8-2A0055E14390}">
          <p14:sldIdLst>
            <p14:sldId id="375"/>
            <p14:sldId id="2276"/>
            <p14:sldId id="662"/>
            <p14:sldId id="664"/>
            <p14:sldId id="666"/>
            <p14:sldId id="1352"/>
            <p14:sldId id="1338"/>
            <p14:sldId id="2310"/>
            <p14:sldId id="2274"/>
            <p14:sldId id="2309"/>
            <p14:sldId id="60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60" userDrawn="1">
          <p15:clr>
            <a:srgbClr val="A4A3A4"/>
          </p15:clr>
        </p15:guide>
        <p15:guide id="3" orient="horz" pos="3144" userDrawn="1">
          <p15:clr>
            <a:srgbClr val="A4A3A4"/>
          </p15:clr>
        </p15:guide>
        <p15:guide id="4" pos="2141" userDrawn="1">
          <p15:clr>
            <a:srgbClr val="A4A3A4"/>
          </p15:clr>
        </p15:guide>
        <p15:guide id="5" orient="horz" pos="311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КАРПОВ АЛЕКСЕЙ СЕРГЕЕВИЧ" initials="КАС" lastIdx="4" clrIdx="0"/>
  <p:cmAuthor id="1" name="Панан А.Ю." initials="ПАЮ" lastIdx="0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DF4"/>
    <a:srgbClr val="D0D8E8"/>
    <a:srgbClr val="F5FDEC"/>
    <a:srgbClr val="E9F3DF"/>
    <a:srgbClr val="077A3E"/>
    <a:srgbClr val="C79023"/>
    <a:srgbClr val="FFFCC1"/>
    <a:srgbClr val="B3E4C5"/>
    <a:srgbClr val="66FFFF"/>
    <a:srgbClr val="E4C6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395" autoAdjust="0"/>
    <p:restoredTop sz="87805" autoAdjust="0"/>
  </p:normalViewPr>
  <p:slideViewPr>
    <p:cSldViewPr snapToGrid="0" snapToObjects="1" showGuides="1">
      <p:cViewPr>
        <p:scale>
          <a:sx n="99" d="100"/>
          <a:sy n="99" d="100"/>
        </p:scale>
        <p:origin x="1512" y="368"/>
      </p:cViewPr>
      <p:guideLst>
        <p:guide orient="horz" pos="4319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>
        <p:scale>
          <a:sx n="300" d="100"/>
          <a:sy n="300" d="100"/>
        </p:scale>
        <p:origin x="798" y="-72"/>
      </p:cViewPr>
      <p:guideLst>
        <p:guide orient="horz" pos="3127"/>
        <p:guide pos="2160"/>
        <p:guide orient="horz" pos="3144"/>
        <p:guide pos="2141"/>
        <p:guide orient="horz" pos="311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BA4A46-343D-46E9-99C8-C6531EC55092}" type="doc">
      <dgm:prSet loTypeId="urn:microsoft.com/office/officeart/2005/8/layout/process1" loCatId="process" qsTypeId="urn:microsoft.com/office/officeart/2005/8/quickstyle/simple3" qsCatId="simple" csTypeId="urn:microsoft.com/office/officeart/2005/8/colors/accent3_2" csCatId="accent3" phldr="1"/>
      <dgm:spPr/>
    </dgm:pt>
    <dgm:pt modelId="{107E4CEC-1502-44BB-9C42-00EC02C86F81}">
      <dgm:prSet phldrT="[Текст]"/>
      <dgm:spPr/>
      <dgm:t>
        <a:bodyPr/>
        <a:lstStyle/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1996 год</a:t>
          </a:r>
        </a:p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Основная задача – обеспечение информацией, необходимой </a:t>
          </a:r>
          <a:r>
            <a:rPr lang="ru-RU" b="1" i="0" u="none" dirty="0"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rPr>
            <a:t>для контроля за соблюдением законодательства Российской Федерации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AD7B53-6D2E-4580-9404-2BD351C01263}" type="parTrans" cxnId="{813EAEF6-D38F-4D2C-BC29-1968D0188286}">
      <dgm:prSet/>
      <dgm:spPr/>
      <dgm:t>
        <a:bodyPr/>
        <a:lstStyle/>
        <a:p>
          <a:endParaRPr lang="ru-RU"/>
        </a:p>
      </dgm:t>
    </dgm:pt>
    <dgm:pt modelId="{BDA14864-12B1-492C-B6B2-1E379EFC84B5}" type="sibTrans" cxnId="{813EAEF6-D38F-4D2C-BC29-1968D0188286}">
      <dgm:prSet/>
      <dgm:spPr/>
      <dgm:t>
        <a:bodyPr/>
        <a:lstStyle/>
        <a:p>
          <a:endParaRPr lang="ru-RU"/>
        </a:p>
      </dgm:t>
    </dgm:pt>
    <dgm:pt modelId="{B6FA3457-B9B6-4D15-BE10-715789A2A352}">
      <dgm:prSet phldrT="[Текст]"/>
      <dgm:spPr/>
      <dgm:t>
        <a:bodyPr/>
        <a:lstStyle/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2011 год</a:t>
          </a:r>
        </a:p>
        <a:p>
          <a:r>
            <a:rPr lang="ru-RU" b="1" dirty="0"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rPr>
            <a:t>Отчетность – источник данных для принятия экономических решений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E53D4C-F17A-47A4-894C-41033B18C028}" type="parTrans" cxnId="{78286C43-0B88-46D8-8901-5C602AA8A38D}">
      <dgm:prSet/>
      <dgm:spPr/>
      <dgm:t>
        <a:bodyPr/>
        <a:lstStyle/>
        <a:p>
          <a:endParaRPr lang="ru-RU"/>
        </a:p>
      </dgm:t>
    </dgm:pt>
    <dgm:pt modelId="{8B372B95-0DEF-42BB-9BBA-7BE94C61AA1C}" type="sibTrans" cxnId="{78286C43-0B88-46D8-8901-5C602AA8A38D}">
      <dgm:prSet/>
      <dgm:spPr/>
      <dgm:t>
        <a:bodyPr/>
        <a:lstStyle/>
        <a:p>
          <a:endParaRPr lang="ru-RU"/>
        </a:p>
      </dgm:t>
    </dgm:pt>
    <dgm:pt modelId="{9C4D3FEC-DCA9-4F2A-A9F4-A12A687EBD14}" type="pres">
      <dgm:prSet presAssocID="{25BA4A46-343D-46E9-99C8-C6531EC55092}" presName="Name0" presStyleCnt="0">
        <dgm:presLayoutVars>
          <dgm:dir/>
          <dgm:resizeHandles val="exact"/>
        </dgm:presLayoutVars>
      </dgm:prSet>
      <dgm:spPr/>
    </dgm:pt>
    <dgm:pt modelId="{084E348C-90BD-4B30-8AC6-7E798AC2AC06}" type="pres">
      <dgm:prSet presAssocID="{107E4CEC-1502-44BB-9C42-00EC02C86F81}" presName="node" presStyleLbl="node1" presStyleIdx="0" presStyleCnt="2" custScaleX="204816" custScaleY="198015" custLinFactNeighborX="-8617" custLinFactNeighborY="-35622">
        <dgm:presLayoutVars>
          <dgm:bulletEnabled val="1"/>
        </dgm:presLayoutVars>
      </dgm:prSet>
      <dgm:spPr/>
    </dgm:pt>
    <dgm:pt modelId="{19E959A4-A0DC-457E-AA0E-60B113EB8CC6}" type="pres">
      <dgm:prSet presAssocID="{BDA14864-12B1-492C-B6B2-1E379EFC84B5}" presName="sibTrans" presStyleLbl="sibTrans2D1" presStyleIdx="0" presStyleCnt="1"/>
      <dgm:spPr/>
    </dgm:pt>
    <dgm:pt modelId="{88C92517-A705-4304-9E1E-F5673556D0E8}" type="pres">
      <dgm:prSet presAssocID="{BDA14864-12B1-492C-B6B2-1E379EFC84B5}" presName="connectorText" presStyleLbl="sibTrans2D1" presStyleIdx="0" presStyleCnt="1"/>
      <dgm:spPr/>
    </dgm:pt>
    <dgm:pt modelId="{828EA1A5-40A2-41A8-A21B-51AFC8F6246C}" type="pres">
      <dgm:prSet presAssocID="{B6FA3457-B9B6-4D15-BE10-715789A2A352}" presName="node" presStyleLbl="node1" presStyleIdx="1" presStyleCnt="2" custScaleX="166776" custScaleY="194921" custLinFactNeighborX="54269" custLinFactNeighborY="-41944">
        <dgm:presLayoutVars>
          <dgm:bulletEnabled val="1"/>
        </dgm:presLayoutVars>
      </dgm:prSet>
      <dgm:spPr/>
    </dgm:pt>
  </dgm:ptLst>
  <dgm:cxnLst>
    <dgm:cxn modelId="{2907AD28-371B-4EDE-8940-CB3B3FA7637A}" type="presOf" srcId="{25BA4A46-343D-46E9-99C8-C6531EC55092}" destId="{9C4D3FEC-DCA9-4F2A-A9F4-A12A687EBD14}" srcOrd="0" destOrd="0" presId="urn:microsoft.com/office/officeart/2005/8/layout/process1"/>
    <dgm:cxn modelId="{78286C43-0B88-46D8-8901-5C602AA8A38D}" srcId="{25BA4A46-343D-46E9-99C8-C6531EC55092}" destId="{B6FA3457-B9B6-4D15-BE10-715789A2A352}" srcOrd="1" destOrd="0" parTransId="{18E53D4C-F17A-47A4-894C-41033B18C028}" sibTransId="{8B372B95-0DEF-42BB-9BBA-7BE94C61AA1C}"/>
    <dgm:cxn modelId="{DF197648-1EEB-47EB-9D32-076A16D108B0}" type="presOf" srcId="{BDA14864-12B1-492C-B6B2-1E379EFC84B5}" destId="{19E959A4-A0DC-457E-AA0E-60B113EB8CC6}" srcOrd="0" destOrd="0" presId="urn:microsoft.com/office/officeart/2005/8/layout/process1"/>
    <dgm:cxn modelId="{A5C5B66A-FFA8-4820-8112-46DC2EBFA855}" type="presOf" srcId="{BDA14864-12B1-492C-B6B2-1E379EFC84B5}" destId="{88C92517-A705-4304-9E1E-F5673556D0E8}" srcOrd="1" destOrd="0" presId="urn:microsoft.com/office/officeart/2005/8/layout/process1"/>
    <dgm:cxn modelId="{73C18897-0CF1-4ABD-A95D-9C1CB80BCD1E}" type="presOf" srcId="{B6FA3457-B9B6-4D15-BE10-715789A2A352}" destId="{828EA1A5-40A2-41A8-A21B-51AFC8F6246C}" srcOrd="0" destOrd="0" presId="urn:microsoft.com/office/officeart/2005/8/layout/process1"/>
    <dgm:cxn modelId="{51FE9DC0-0DB1-4BD9-9DCA-475FB3C514BC}" type="presOf" srcId="{107E4CEC-1502-44BB-9C42-00EC02C86F81}" destId="{084E348C-90BD-4B30-8AC6-7E798AC2AC06}" srcOrd="0" destOrd="0" presId="urn:microsoft.com/office/officeart/2005/8/layout/process1"/>
    <dgm:cxn modelId="{813EAEF6-D38F-4D2C-BC29-1968D0188286}" srcId="{25BA4A46-343D-46E9-99C8-C6531EC55092}" destId="{107E4CEC-1502-44BB-9C42-00EC02C86F81}" srcOrd="0" destOrd="0" parTransId="{F7AD7B53-6D2E-4580-9404-2BD351C01263}" sibTransId="{BDA14864-12B1-492C-B6B2-1E379EFC84B5}"/>
    <dgm:cxn modelId="{E5BA489E-0854-4C63-84C8-8F8AD4653E0D}" type="presParOf" srcId="{9C4D3FEC-DCA9-4F2A-A9F4-A12A687EBD14}" destId="{084E348C-90BD-4B30-8AC6-7E798AC2AC06}" srcOrd="0" destOrd="0" presId="urn:microsoft.com/office/officeart/2005/8/layout/process1"/>
    <dgm:cxn modelId="{FE96CFFE-59B3-4C52-8DE0-E5FC50C179DE}" type="presParOf" srcId="{9C4D3FEC-DCA9-4F2A-A9F4-A12A687EBD14}" destId="{19E959A4-A0DC-457E-AA0E-60B113EB8CC6}" srcOrd="1" destOrd="0" presId="urn:microsoft.com/office/officeart/2005/8/layout/process1"/>
    <dgm:cxn modelId="{0B622F69-2404-4531-AEE1-28620D4CC52F}" type="presParOf" srcId="{19E959A4-A0DC-457E-AA0E-60B113EB8CC6}" destId="{88C92517-A705-4304-9E1E-F5673556D0E8}" srcOrd="0" destOrd="0" presId="urn:microsoft.com/office/officeart/2005/8/layout/process1"/>
    <dgm:cxn modelId="{1FFF4510-C04F-478F-90E2-087E7FE67334}" type="presParOf" srcId="{9C4D3FEC-DCA9-4F2A-A9F4-A12A687EBD14}" destId="{828EA1A5-40A2-41A8-A21B-51AFC8F6246C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AA1AF6-AE77-46C8-B8F0-9DCBF57F65D7}" type="doc">
      <dgm:prSet loTypeId="urn:microsoft.com/office/officeart/2005/8/layout/process1" loCatId="process" qsTypeId="urn:microsoft.com/office/officeart/2005/8/quickstyle/simple3" qsCatId="simple" csTypeId="urn:microsoft.com/office/officeart/2005/8/colors/accent1_2" csCatId="accent1" phldr="1"/>
      <dgm:spPr/>
    </dgm:pt>
    <dgm:pt modelId="{DEE14FE8-A095-465B-A7A9-7EC717104CB5}">
      <dgm:prSet phldrT="[Текст]"/>
      <dgm:spPr/>
      <dgm:t>
        <a:bodyPr/>
        <a:lstStyle/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2016 год</a:t>
          </a:r>
        </a:p>
      </dgm:t>
    </dgm:pt>
    <dgm:pt modelId="{0E0B0BF1-787C-4FE2-95DB-CDB68358A907}" type="parTrans" cxnId="{E55F389B-24F0-4E8D-91BD-7F0A6AC6F55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D092FD-DA69-40DC-88D1-1AA9036D7329}" type="sibTrans" cxnId="{E55F389B-24F0-4E8D-91BD-7F0A6AC6F55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314495-82D5-47DE-A0B7-9E5DB91A7AB7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Федеральный стандарт бухгалтерского учета для организаций государственного сектора «Концептуальные основы бухгалтерского учета и отчетности организаций государственного сектора»</a:t>
          </a:r>
        </a:p>
      </dgm:t>
    </dgm:pt>
    <dgm:pt modelId="{2FCC0CC0-771C-4708-AC6F-E818E6A61E10}" type="parTrans" cxnId="{DF77BFFA-C11D-405A-9D1A-31D8B432DC31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9C367A-B18A-4FAD-AEBD-742E8F9D69E3}" type="sibTrans" cxnId="{DF77BFFA-C11D-405A-9D1A-31D8B432DC31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12BD1F-B61D-4CCF-A221-0B505402D4C8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Показатели отчетности, используются 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в качестве исходных данных для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целей финансового и (или) экономического анализа, в том числе оценки влияния государственной политики на экономическую деятельность.</a:t>
          </a:r>
        </a:p>
      </dgm:t>
    </dgm:pt>
    <dgm:pt modelId="{7E2EF37D-6085-423B-B0BB-22720E7F6611}" type="parTrans" cxnId="{7AD9878E-7DC8-49BE-9F7E-85CDBA9A71E1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F932CA-9D1B-4B49-8AC4-9AC1D5CE298D}" type="sibTrans" cxnId="{7AD9878E-7DC8-49BE-9F7E-85CDBA9A71E1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B2A1E9-6E98-44AC-AE10-F16C058EE502}" type="pres">
      <dgm:prSet presAssocID="{83AA1AF6-AE77-46C8-B8F0-9DCBF57F65D7}" presName="Name0" presStyleCnt="0">
        <dgm:presLayoutVars>
          <dgm:dir/>
          <dgm:resizeHandles val="exact"/>
        </dgm:presLayoutVars>
      </dgm:prSet>
      <dgm:spPr/>
    </dgm:pt>
    <dgm:pt modelId="{B2855B59-8B53-4C4E-896C-F28043376AF6}" type="pres">
      <dgm:prSet presAssocID="{DEE14FE8-A095-465B-A7A9-7EC717104CB5}" presName="node" presStyleLbl="node1" presStyleIdx="0" presStyleCnt="3" custScaleY="297932">
        <dgm:presLayoutVars>
          <dgm:bulletEnabled val="1"/>
        </dgm:presLayoutVars>
      </dgm:prSet>
      <dgm:spPr/>
    </dgm:pt>
    <dgm:pt modelId="{EE4DA49E-524C-4397-AA35-508C4F0EA988}" type="pres">
      <dgm:prSet presAssocID="{A6D092FD-DA69-40DC-88D1-1AA9036D7329}" presName="sibTrans" presStyleLbl="sibTrans2D1" presStyleIdx="0" presStyleCnt="2"/>
      <dgm:spPr/>
    </dgm:pt>
    <dgm:pt modelId="{766C3A3A-FB6B-45AF-9089-EA419E375042}" type="pres">
      <dgm:prSet presAssocID="{A6D092FD-DA69-40DC-88D1-1AA9036D7329}" presName="connectorText" presStyleLbl="sibTrans2D1" presStyleIdx="0" presStyleCnt="2"/>
      <dgm:spPr/>
    </dgm:pt>
    <dgm:pt modelId="{5523864F-CE49-4CD6-BAFD-A70CB464B695}" type="pres">
      <dgm:prSet presAssocID="{27314495-82D5-47DE-A0B7-9E5DB91A7AB7}" presName="node" presStyleLbl="node1" presStyleIdx="1" presStyleCnt="3" custScaleX="326197" custScaleY="304046">
        <dgm:presLayoutVars>
          <dgm:bulletEnabled val="1"/>
        </dgm:presLayoutVars>
      </dgm:prSet>
      <dgm:spPr/>
    </dgm:pt>
    <dgm:pt modelId="{9EC24BDC-7C8B-4A34-904F-9494304D037E}" type="pres">
      <dgm:prSet presAssocID="{6A9C367A-B18A-4FAD-AEBD-742E8F9D69E3}" presName="sibTrans" presStyleLbl="sibTrans2D1" presStyleIdx="1" presStyleCnt="2"/>
      <dgm:spPr/>
    </dgm:pt>
    <dgm:pt modelId="{D0F78A60-3399-4BF5-9358-8EF6D192C6D6}" type="pres">
      <dgm:prSet presAssocID="{6A9C367A-B18A-4FAD-AEBD-742E8F9D69E3}" presName="connectorText" presStyleLbl="sibTrans2D1" presStyleIdx="1" presStyleCnt="2"/>
      <dgm:spPr/>
    </dgm:pt>
    <dgm:pt modelId="{3ECDB9A3-4B7C-4463-B035-12D32CC9CD32}" type="pres">
      <dgm:prSet presAssocID="{9812BD1F-B61D-4CCF-A221-0B505402D4C8}" presName="node" presStyleLbl="node1" presStyleIdx="2" presStyleCnt="3" custScaleX="326197" custScaleY="304046">
        <dgm:presLayoutVars>
          <dgm:bulletEnabled val="1"/>
        </dgm:presLayoutVars>
      </dgm:prSet>
      <dgm:spPr/>
    </dgm:pt>
  </dgm:ptLst>
  <dgm:cxnLst>
    <dgm:cxn modelId="{7F083408-93FE-4094-9190-50B6189F13E2}" type="presOf" srcId="{83AA1AF6-AE77-46C8-B8F0-9DCBF57F65D7}" destId="{B2B2A1E9-6E98-44AC-AE10-F16C058EE502}" srcOrd="0" destOrd="0" presId="urn:microsoft.com/office/officeart/2005/8/layout/process1"/>
    <dgm:cxn modelId="{942BD01C-84E5-4BCE-8D37-C6BFE048C2BB}" type="presOf" srcId="{9812BD1F-B61D-4CCF-A221-0B505402D4C8}" destId="{3ECDB9A3-4B7C-4463-B035-12D32CC9CD32}" srcOrd="0" destOrd="0" presId="urn:microsoft.com/office/officeart/2005/8/layout/process1"/>
    <dgm:cxn modelId="{1A065628-D216-4CF9-B4CA-B4D0436AED56}" type="presOf" srcId="{6A9C367A-B18A-4FAD-AEBD-742E8F9D69E3}" destId="{D0F78A60-3399-4BF5-9358-8EF6D192C6D6}" srcOrd="1" destOrd="0" presId="urn:microsoft.com/office/officeart/2005/8/layout/process1"/>
    <dgm:cxn modelId="{80967138-E321-4B72-B366-106B59098B02}" type="presOf" srcId="{6A9C367A-B18A-4FAD-AEBD-742E8F9D69E3}" destId="{9EC24BDC-7C8B-4A34-904F-9494304D037E}" srcOrd="0" destOrd="0" presId="urn:microsoft.com/office/officeart/2005/8/layout/process1"/>
    <dgm:cxn modelId="{52B58A3C-0E6A-4CD9-A27E-06E23D41713C}" type="presOf" srcId="{A6D092FD-DA69-40DC-88D1-1AA9036D7329}" destId="{766C3A3A-FB6B-45AF-9089-EA419E375042}" srcOrd="1" destOrd="0" presId="urn:microsoft.com/office/officeart/2005/8/layout/process1"/>
    <dgm:cxn modelId="{5360964D-0B3B-42CB-A6A4-EF81E6579DD3}" type="presOf" srcId="{DEE14FE8-A095-465B-A7A9-7EC717104CB5}" destId="{B2855B59-8B53-4C4E-896C-F28043376AF6}" srcOrd="0" destOrd="0" presId="urn:microsoft.com/office/officeart/2005/8/layout/process1"/>
    <dgm:cxn modelId="{ED25BB83-7492-4E87-807E-3B488A7D59CE}" type="presOf" srcId="{27314495-82D5-47DE-A0B7-9E5DB91A7AB7}" destId="{5523864F-CE49-4CD6-BAFD-A70CB464B695}" srcOrd="0" destOrd="0" presId="urn:microsoft.com/office/officeart/2005/8/layout/process1"/>
    <dgm:cxn modelId="{7AD9878E-7DC8-49BE-9F7E-85CDBA9A71E1}" srcId="{83AA1AF6-AE77-46C8-B8F0-9DCBF57F65D7}" destId="{9812BD1F-B61D-4CCF-A221-0B505402D4C8}" srcOrd="2" destOrd="0" parTransId="{7E2EF37D-6085-423B-B0BB-22720E7F6611}" sibTransId="{7DF932CA-9D1B-4B49-8AC4-9AC1D5CE298D}"/>
    <dgm:cxn modelId="{E55F389B-24F0-4E8D-91BD-7F0A6AC6F555}" srcId="{83AA1AF6-AE77-46C8-B8F0-9DCBF57F65D7}" destId="{DEE14FE8-A095-465B-A7A9-7EC717104CB5}" srcOrd="0" destOrd="0" parTransId="{0E0B0BF1-787C-4FE2-95DB-CDB68358A907}" sibTransId="{A6D092FD-DA69-40DC-88D1-1AA9036D7329}"/>
    <dgm:cxn modelId="{851F47A3-D554-4007-AE29-B9A0600F9CFD}" type="presOf" srcId="{A6D092FD-DA69-40DC-88D1-1AA9036D7329}" destId="{EE4DA49E-524C-4397-AA35-508C4F0EA988}" srcOrd="0" destOrd="0" presId="urn:microsoft.com/office/officeart/2005/8/layout/process1"/>
    <dgm:cxn modelId="{DF77BFFA-C11D-405A-9D1A-31D8B432DC31}" srcId="{83AA1AF6-AE77-46C8-B8F0-9DCBF57F65D7}" destId="{27314495-82D5-47DE-A0B7-9E5DB91A7AB7}" srcOrd="1" destOrd="0" parTransId="{2FCC0CC0-771C-4708-AC6F-E818E6A61E10}" sibTransId="{6A9C367A-B18A-4FAD-AEBD-742E8F9D69E3}"/>
    <dgm:cxn modelId="{26D1B8C3-5F67-46A2-BB22-333B587ECE31}" type="presParOf" srcId="{B2B2A1E9-6E98-44AC-AE10-F16C058EE502}" destId="{B2855B59-8B53-4C4E-896C-F28043376AF6}" srcOrd="0" destOrd="0" presId="urn:microsoft.com/office/officeart/2005/8/layout/process1"/>
    <dgm:cxn modelId="{7351CD02-0159-47DE-BA52-3679310022FE}" type="presParOf" srcId="{B2B2A1E9-6E98-44AC-AE10-F16C058EE502}" destId="{EE4DA49E-524C-4397-AA35-508C4F0EA988}" srcOrd="1" destOrd="0" presId="urn:microsoft.com/office/officeart/2005/8/layout/process1"/>
    <dgm:cxn modelId="{A5E2488A-7B41-4D80-AB1E-00D40B7664A6}" type="presParOf" srcId="{EE4DA49E-524C-4397-AA35-508C4F0EA988}" destId="{766C3A3A-FB6B-45AF-9089-EA419E375042}" srcOrd="0" destOrd="0" presId="urn:microsoft.com/office/officeart/2005/8/layout/process1"/>
    <dgm:cxn modelId="{5BD2154F-71FE-49DF-BE8A-E10E5912CD4D}" type="presParOf" srcId="{B2B2A1E9-6E98-44AC-AE10-F16C058EE502}" destId="{5523864F-CE49-4CD6-BAFD-A70CB464B695}" srcOrd="2" destOrd="0" presId="urn:microsoft.com/office/officeart/2005/8/layout/process1"/>
    <dgm:cxn modelId="{F74F631A-871A-4A88-9997-13D2C261C85D}" type="presParOf" srcId="{B2B2A1E9-6E98-44AC-AE10-F16C058EE502}" destId="{9EC24BDC-7C8B-4A34-904F-9494304D037E}" srcOrd="3" destOrd="0" presId="urn:microsoft.com/office/officeart/2005/8/layout/process1"/>
    <dgm:cxn modelId="{E3F2CFF4-8942-43C6-A43B-55F670A6A1C9}" type="presParOf" srcId="{9EC24BDC-7C8B-4A34-904F-9494304D037E}" destId="{D0F78A60-3399-4BF5-9358-8EF6D192C6D6}" srcOrd="0" destOrd="0" presId="urn:microsoft.com/office/officeart/2005/8/layout/process1"/>
    <dgm:cxn modelId="{40CA5733-1514-464B-BB43-5D60D68B8A4A}" type="presParOf" srcId="{B2B2A1E9-6E98-44AC-AE10-F16C058EE502}" destId="{3ECDB9A3-4B7C-4463-B035-12D32CC9CD32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21FC959-CACB-4107-8B18-1CAF5F53F85B}" type="doc">
      <dgm:prSet loTypeId="urn:microsoft.com/office/officeart/2005/8/layout/process1" loCatId="process" qsTypeId="urn:microsoft.com/office/officeart/2005/8/quickstyle/simple2" qsCatId="simple" csTypeId="urn:microsoft.com/office/officeart/2005/8/colors/accent3_1" csCatId="accent3" phldr="1"/>
      <dgm:spPr/>
    </dgm:pt>
    <dgm:pt modelId="{10D5A411-7F54-482E-98C5-69CF6EFE64FE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Принятие управленческих решений</a:t>
          </a:r>
        </a:p>
      </dgm:t>
    </dgm:pt>
    <dgm:pt modelId="{7B04EEB0-6CD7-4301-9C75-5C07F55FF7E9}" type="parTrans" cxnId="{880A18A3-6BFC-402B-B439-D2E63B41FC6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06D23C-EAB5-49D9-A152-DC2054B20341}" type="sibTrans" cxnId="{880A18A3-6BFC-402B-B439-D2E63B41FC6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E5D808-DA1B-4856-8BD9-E52DC43CABAE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Качественные характеристики информации</a:t>
          </a:r>
        </a:p>
      </dgm:t>
    </dgm:pt>
    <dgm:pt modelId="{803C74FB-0B14-4E03-9C11-2A4F1CD6B7FF}" type="parTrans" cxnId="{831E3D7D-0022-416F-A0FF-AC08686AD34E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A16B8E-5D3E-4247-B74F-2B8BEAAB1DCF}" type="sibTrans" cxnId="{831E3D7D-0022-416F-A0FF-AC08686AD34E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366E5B-EEE0-4DB1-A9A9-BF541CEA52B0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Существенность, полнота, достоверность (пункт 65 СГС «Концептуальные основы»)</a:t>
          </a:r>
        </a:p>
      </dgm:t>
    </dgm:pt>
    <dgm:pt modelId="{68540EFF-9868-4E12-879B-921C76AD4730}" type="parTrans" cxnId="{42934DC6-6DF8-42F0-B4CD-F7B0271D5C1C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B2650E-337D-4839-AC74-03B485EE156E}" type="sibTrans" cxnId="{42934DC6-6DF8-42F0-B4CD-F7B0271D5C1C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16A991-374D-F74B-8DFE-94B7A0F5DC5A}">
      <dgm:prSet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Оперативность в получении данных</a:t>
          </a:r>
        </a:p>
      </dgm:t>
    </dgm:pt>
    <dgm:pt modelId="{7DBEE3D7-D5D8-0E42-8F92-61D17E17F60A}" type="parTrans" cxnId="{B46F3ED3-658C-1845-8E36-55AFCAB0171F}">
      <dgm:prSet/>
      <dgm:spPr/>
      <dgm:t>
        <a:bodyPr/>
        <a:lstStyle/>
        <a:p>
          <a:endParaRPr lang="ru-RU"/>
        </a:p>
      </dgm:t>
    </dgm:pt>
    <dgm:pt modelId="{DCDCB24D-CF33-1A4B-B585-613E1D4ECB17}" type="sibTrans" cxnId="{B46F3ED3-658C-1845-8E36-55AFCAB0171F}">
      <dgm:prSet/>
      <dgm:spPr/>
      <dgm:t>
        <a:bodyPr/>
        <a:lstStyle/>
        <a:p>
          <a:endParaRPr lang="ru-RU"/>
        </a:p>
      </dgm:t>
    </dgm:pt>
    <dgm:pt modelId="{7F144DCF-7408-4B7E-8D04-72BEADD8F1C1}" type="pres">
      <dgm:prSet presAssocID="{821FC959-CACB-4107-8B18-1CAF5F53F85B}" presName="Name0" presStyleCnt="0">
        <dgm:presLayoutVars>
          <dgm:dir/>
          <dgm:resizeHandles val="exact"/>
        </dgm:presLayoutVars>
      </dgm:prSet>
      <dgm:spPr/>
    </dgm:pt>
    <dgm:pt modelId="{9E810AD4-C34D-4C61-A5DF-8CA0F10C4A80}" type="pres">
      <dgm:prSet presAssocID="{10D5A411-7F54-482E-98C5-69CF6EFE64FE}" presName="node" presStyleLbl="node1" presStyleIdx="0" presStyleCnt="4">
        <dgm:presLayoutVars>
          <dgm:bulletEnabled val="1"/>
        </dgm:presLayoutVars>
      </dgm:prSet>
      <dgm:spPr/>
    </dgm:pt>
    <dgm:pt modelId="{7A02F6E2-5DB4-48BA-9E58-0840235AF99A}" type="pres">
      <dgm:prSet presAssocID="{5106D23C-EAB5-49D9-A152-DC2054B20341}" presName="sibTrans" presStyleLbl="sibTrans2D1" presStyleIdx="0" presStyleCnt="3"/>
      <dgm:spPr/>
    </dgm:pt>
    <dgm:pt modelId="{400C6F66-1BDC-417F-9B94-F93FB012D427}" type="pres">
      <dgm:prSet presAssocID="{5106D23C-EAB5-49D9-A152-DC2054B20341}" presName="connectorText" presStyleLbl="sibTrans2D1" presStyleIdx="0" presStyleCnt="3"/>
      <dgm:spPr/>
    </dgm:pt>
    <dgm:pt modelId="{609D8D17-2F3D-42CC-B33C-EAFB1E44A506}" type="pres">
      <dgm:prSet presAssocID="{64E5D808-DA1B-4856-8BD9-E52DC43CABAE}" presName="node" presStyleLbl="node1" presStyleIdx="1" presStyleCnt="4">
        <dgm:presLayoutVars>
          <dgm:bulletEnabled val="1"/>
        </dgm:presLayoutVars>
      </dgm:prSet>
      <dgm:spPr/>
    </dgm:pt>
    <dgm:pt modelId="{056BF732-644D-4ECD-8F4A-F0105D739E3D}" type="pres">
      <dgm:prSet presAssocID="{DFA16B8E-5D3E-4247-B74F-2B8BEAAB1DCF}" presName="sibTrans" presStyleLbl="sibTrans2D1" presStyleIdx="1" presStyleCnt="3"/>
      <dgm:spPr/>
    </dgm:pt>
    <dgm:pt modelId="{0E0686D8-5986-4D9E-8A48-0D8D98DBDDE7}" type="pres">
      <dgm:prSet presAssocID="{DFA16B8E-5D3E-4247-B74F-2B8BEAAB1DCF}" presName="connectorText" presStyleLbl="sibTrans2D1" presStyleIdx="1" presStyleCnt="3"/>
      <dgm:spPr/>
    </dgm:pt>
    <dgm:pt modelId="{9324095D-2DB5-4AE3-A9C7-A6E5B7927B20}" type="pres">
      <dgm:prSet presAssocID="{16366E5B-EEE0-4DB1-A9A9-BF541CEA52B0}" presName="node" presStyleLbl="node1" presStyleIdx="2" presStyleCnt="4">
        <dgm:presLayoutVars>
          <dgm:bulletEnabled val="1"/>
        </dgm:presLayoutVars>
      </dgm:prSet>
      <dgm:spPr/>
    </dgm:pt>
    <dgm:pt modelId="{7A15BCFB-A2A2-234C-BED5-FAD6059FC62C}" type="pres">
      <dgm:prSet presAssocID="{3CB2650E-337D-4839-AC74-03B485EE156E}" presName="sibTrans" presStyleLbl="sibTrans2D1" presStyleIdx="2" presStyleCnt="3"/>
      <dgm:spPr/>
    </dgm:pt>
    <dgm:pt modelId="{CF534B89-B9F9-D142-9779-72ACBB42B600}" type="pres">
      <dgm:prSet presAssocID="{3CB2650E-337D-4839-AC74-03B485EE156E}" presName="connectorText" presStyleLbl="sibTrans2D1" presStyleIdx="2" presStyleCnt="3"/>
      <dgm:spPr/>
    </dgm:pt>
    <dgm:pt modelId="{CB9B6E65-AAC5-714F-8CE3-D97449192607}" type="pres">
      <dgm:prSet presAssocID="{6416A991-374D-F74B-8DFE-94B7A0F5DC5A}" presName="node" presStyleLbl="node1" presStyleIdx="3" presStyleCnt="4">
        <dgm:presLayoutVars>
          <dgm:bulletEnabled val="1"/>
        </dgm:presLayoutVars>
      </dgm:prSet>
      <dgm:spPr/>
    </dgm:pt>
  </dgm:ptLst>
  <dgm:cxnLst>
    <dgm:cxn modelId="{1BD79000-07CA-4769-BD98-8D996A273FCB}" type="presOf" srcId="{DFA16B8E-5D3E-4247-B74F-2B8BEAAB1DCF}" destId="{056BF732-644D-4ECD-8F4A-F0105D739E3D}" srcOrd="0" destOrd="0" presId="urn:microsoft.com/office/officeart/2005/8/layout/process1"/>
    <dgm:cxn modelId="{38539C07-905A-4B4C-9C9E-EDEAF733B759}" type="presOf" srcId="{5106D23C-EAB5-49D9-A152-DC2054B20341}" destId="{7A02F6E2-5DB4-48BA-9E58-0840235AF99A}" srcOrd="0" destOrd="0" presId="urn:microsoft.com/office/officeart/2005/8/layout/process1"/>
    <dgm:cxn modelId="{7139E221-A5B3-4DF7-A1A7-B54A61C65988}" type="presOf" srcId="{16366E5B-EEE0-4DB1-A9A9-BF541CEA52B0}" destId="{9324095D-2DB5-4AE3-A9C7-A6E5B7927B20}" srcOrd="0" destOrd="0" presId="urn:microsoft.com/office/officeart/2005/8/layout/process1"/>
    <dgm:cxn modelId="{EF001A2F-B0A1-4860-BE81-AA8F5C8F681A}" type="presOf" srcId="{10D5A411-7F54-482E-98C5-69CF6EFE64FE}" destId="{9E810AD4-C34D-4C61-A5DF-8CA0F10C4A80}" srcOrd="0" destOrd="0" presId="urn:microsoft.com/office/officeart/2005/8/layout/process1"/>
    <dgm:cxn modelId="{F45DEC41-5AF6-A648-B1EC-8371F4444E1C}" type="presOf" srcId="{6416A991-374D-F74B-8DFE-94B7A0F5DC5A}" destId="{CB9B6E65-AAC5-714F-8CE3-D97449192607}" srcOrd="0" destOrd="0" presId="urn:microsoft.com/office/officeart/2005/8/layout/process1"/>
    <dgm:cxn modelId="{9B412A6C-D837-4DE4-AB70-7F634A1D004A}" type="presOf" srcId="{64E5D808-DA1B-4856-8BD9-E52DC43CABAE}" destId="{609D8D17-2F3D-42CC-B33C-EAFB1E44A506}" srcOrd="0" destOrd="0" presId="urn:microsoft.com/office/officeart/2005/8/layout/process1"/>
    <dgm:cxn modelId="{7DAE467A-4EF2-428D-A6EE-672455CA03C9}" type="presOf" srcId="{DFA16B8E-5D3E-4247-B74F-2B8BEAAB1DCF}" destId="{0E0686D8-5986-4D9E-8A48-0D8D98DBDDE7}" srcOrd="1" destOrd="0" presId="urn:microsoft.com/office/officeart/2005/8/layout/process1"/>
    <dgm:cxn modelId="{831E3D7D-0022-416F-A0FF-AC08686AD34E}" srcId="{821FC959-CACB-4107-8B18-1CAF5F53F85B}" destId="{64E5D808-DA1B-4856-8BD9-E52DC43CABAE}" srcOrd="1" destOrd="0" parTransId="{803C74FB-0B14-4E03-9C11-2A4F1CD6B7FF}" sibTransId="{DFA16B8E-5D3E-4247-B74F-2B8BEAAB1DCF}"/>
    <dgm:cxn modelId="{D3B10390-C440-8745-A170-D44B730FA8A4}" type="presOf" srcId="{3CB2650E-337D-4839-AC74-03B485EE156E}" destId="{7A15BCFB-A2A2-234C-BED5-FAD6059FC62C}" srcOrd="0" destOrd="0" presId="urn:microsoft.com/office/officeart/2005/8/layout/process1"/>
    <dgm:cxn modelId="{880A18A3-6BFC-402B-B439-D2E63B41FC65}" srcId="{821FC959-CACB-4107-8B18-1CAF5F53F85B}" destId="{10D5A411-7F54-482E-98C5-69CF6EFE64FE}" srcOrd="0" destOrd="0" parTransId="{7B04EEB0-6CD7-4301-9C75-5C07F55FF7E9}" sibTransId="{5106D23C-EAB5-49D9-A152-DC2054B20341}"/>
    <dgm:cxn modelId="{E34360A7-B10C-4AA3-95E9-C4434CD46A5E}" type="presOf" srcId="{821FC959-CACB-4107-8B18-1CAF5F53F85B}" destId="{7F144DCF-7408-4B7E-8D04-72BEADD8F1C1}" srcOrd="0" destOrd="0" presId="urn:microsoft.com/office/officeart/2005/8/layout/process1"/>
    <dgm:cxn modelId="{AE15FDAC-4EAE-AC45-8E9A-867A09F39D4C}" type="presOf" srcId="{3CB2650E-337D-4839-AC74-03B485EE156E}" destId="{CF534B89-B9F9-D142-9779-72ACBB42B600}" srcOrd="1" destOrd="0" presId="urn:microsoft.com/office/officeart/2005/8/layout/process1"/>
    <dgm:cxn modelId="{42934DC6-6DF8-42F0-B4CD-F7B0271D5C1C}" srcId="{821FC959-CACB-4107-8B18-1CAF5F53F85B}" destId="{16366E5B-EEE0-4DB1-A9A9-BF541CEA52B0}" srcOrd="2" destOrd="0" parTransId="{68540EFF-9868-4E12-879B-921C76AD4730}" sibTransId="{3CB2650E-337D-4839-AC74-03B485EE156E}"/>
    <dgm:cxn modelId="{B46F3ED3-658C-1845-8E36-55AFCAB0171F}" srcId="{821FC959-CACB-4107-8B18-1CAF5F53F85B}" destId="{6416A991-374D-F74B-8DFE-94B7A0F5DC5A}" srcOrd="3" destOrd="0" parTransId="{7DBEE3D7-D5D8-0E42-8F92-61D17E17F60A}" sibTransId="{DCDCB24D-CF33-1A4B-B585-613E1D4ECB17}"/>
    <dgm:cxn modelId="{678F59D5-DB74-422D-8993-AF96F8891E35}" type="presOf" srcId="{5106D23C-EAB5-49D9-A152-DC2054B20341}" destId="{400C6F66-1BDC-417F-9B94-F93FB012D427}" srcOrd="1" destOrd="0" presId="urn:microsoft.com/office/officeart/2005/8/layout/process1"/>
    <dgm:cxn modelId="{D6790CE8-7884-4127-B565-9AAA699B996A}" type="presParOf" srcId="{7F144DCF-7408-4B7E-8D04-72BEADD8F1C1}" destId="{9E810AD4-C34D-4C61-A5DF-8CA0F10C4A80}" srcOrd="0" destOrd="0" presId="urn:microsoft.com/office/officeart/2005/8/layout/process1"/>
    <dgm:cxn modelId="{639A1A00-5598-409E-B122-B4A613433AAD}" type="presParOf" srcId="{7F144DCF-7408-4B7E-8D04-72BEADD8F1C1}" destId="{7A02F6E2-5DB4-48BA-9E58-0840235AF99A}" srcOrd="1" destOrd="0" presId="urn:microsoft.com/office/officeart/2005/8/layout/process1"/>
    <dgm:cxn modelId="{0E7753FC-306E-48E0-82F5-9ECBE7762970}" type="presParOf" srcId="{7A02F6E2-5DB4-48BA-9E58-0840235AF99A}" destId="{400C6F66-1BDC-417F-9B94-F93FB012D427}" srcOrd="0" destOrd="0" presId="urn:microsoft.com/office/officeart/2005/8/layout/process1"/>
    <dgm:cxn modelId="{52DB3F3B-EF56-478F-8273-6070B737C92F}" type="presParOf" srcId="{7F144DCF-7408-4B7E-8D04-72BEADD8F1C1}" destId="{609D8D17-2F3D-42CC-B33C-EAFB1E44A506}" srcOrd="2" destOrd="0" presId="urn:microsoft.com/office/officeart/2005/8/layout/process1"/>
    <dgm:cxn modelId="{0430C731-0E0C-4F2D-8DC2-89CDE0F25810}" type="presParOf" srcId="{7F144DCF-7408-4B7E-8D04-72BEADD8F1C1}" destId="{056BF732-644D-4ECD-8F4A-F0105D739E3D}" srcOrd="3" destOrd="0" presId="urn:microsoft.com/office/officeart/2005/8/layout/process1"/>
    <dgm:cxn modelId="{53DBA4B8-8AEB-4C73-893E-82EE70D10765}" type="presParOf" srcId="{056BF732-644D-4ECD-8F4A-F0105D739E3D}" destId="{0E0686D8-5986-4D9E-8A48-0D8D98DBDDE7}" srcOrd="0" destOrd="0" presId="urn:microsoft.com/office/officeart/2005/8/layout/process1"/>
    <dgm:cxn modelId="{B847CB3E-7E1C-4090-B264-1EE93B810DBC}" type="presParOf" srcId="{7F144DCF-7408-4B7E-8D04-72BEADD8F1C1}" destId="{9324095D-2DB5-4AE3-A9C7-A6E5B7927B20}" srcOrd="4" destOrd="0" presId="urn:microsoft.com/office/officeart/2005/8/layout/process1"/>
    <dgm:cxn modelId="{E37583F5-8223-5E4C-9385-608766A62897}" type="presParOf" srcId="{7F144DCF-7408-4B7E-8D04-72BEADD8F1C1}" destId="{7A15BCFB-A2A2-234C-BED5-FAD6059FC62C}" srcOrd="5" destOrd="0" presId="urn:microsoft.com/office/officeart/2005/8/layout/process1"/>
    <dgm:cxn modelId="{AFA82FC7-5D7F-7447-BF60-18602E9D5114}" type="presParOf" srcId="{7A15BCFB-A2A2-234C-BED5-FAD6059FC62C}" destId="{CF534B89-B9F9-D142-9779-72ACBB42B600}" srcOrd="0" destOrd="0" presId="urn:microsoft.com/office/officeart/2005/8/layout/process1"/>
    <dgm:cxn modelId="{5712997B-40D7-F74C-A82F-45D3FEF6025F}" type="presParOf" srcId="{7F144DCF-7408-4B7E-8D04-72BEADD8F1C1}" destId="{CB9B6E65-AAC5-714F-8CE3-D97449192607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FFF7AEA-CBF0-5E43-A31F-CC10C6776838}" type="doc">
      <dgm:prSet loTypeId="urn:microsoft.com/office/officeart/2005/8/layout/hierarchy1" loCatId="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B374BE8D-4D0D-4448-8364-E961401EFCCA}">
      <dgm:prSet phldrT="[Текст]" custT="1"/>
      <dgm:spPr/>
      <dgm:t>
        <a:bodyPr/>
        <a:lstStyle/>
        <a:p>
          <a:r>
            <a:rPr lang="ru-R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Имущество ППО</a:t>
          </a:r>
        </a:p>
      </dgm:t>
    </dgm:pt>
    <dgm:pt modelId="{C8B947C4-3B2F-7C4D-9F95-D827C9E8EE1E}" type="parTrans" cxnId="{12C5737C-6921-1B45-B0C8-DD80C95AFBB9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CD384E-3F0F-B24B-9900-C61554C30A00}" type="sibTrans" cxnId="{12C5737C-6921-1B45-B0C8-DD80C95AFBB9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77FF83-4510-AC44-827B-42AEAE4647A5}">
      <dgm:prSet phldrT="[Текст]" custT="1"/>
      <dgm:spPr/>
      <dgm:t>
        <a:bodyPr/>
        <a:lstStyle/>
        <a:p>
          <a:r>
            <a:rPr lang="ru-R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право ОУ</a:t>
          </a:r>
        </a:p>
      </dgm:t>
    </dgm:pt>
    <dgm:pt modelId="{A046345E-9B57-1D4B-A153-BDECE2C093C1}" type="parTrans" cxnId="{5CA52E8F-6CE7-064E-BF8B-32A5328D0444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4B5CC8-86A3-6445-8518-9BAB39758C6E}" type="sibTrans" cxnId="{5CA52E8F-6CE7-064E-BF8B-32A5328D0444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095521-08C5-1943-B05F-1A8C05983BF4}">
      <dgm:prSet custT="1"/>
      <dgm:spPr/>
      <dgm:t>
        <a:bodyPr/>
        <a:lstStyle/>
        <a:p>
          <a:r>
            <a:rPr lang="ru-R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вклады</a:t>
          </a:r>
        </a:p>
      </dgm:t>
    </dgm:pt>
    <dgm:pt modelId="{742FCE84-5E87-7A4C-883B-63EEE8800BEB}" type="parTrans" cxnId="{32732619-42CC-7947-A9B6-12F884BE7CB1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90F2BC-05EE-A04A-B328-A507DA2B856E}" type="sibTrans" cxnId="{32732619-42CC-7947-A9B6-12F884BE7CB1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FBB118-8D15-1E46-B0FD-2CE63D17DF8D}">
      <dgm:prSet phldrT="[Текст]" custT="1"/>
      <dgm:spPr/>
      <dgm:t>
        <a:bodyPr/>
        <a:lstStyle/>
        <a:p>
          <a:r>
            <a:rPr lang="ru-R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казна</a:t>
          </a:r>
        </a:p>
      </dgm:t>
    </dgm:pt>
    <dgm:pt modelId="{A7E6F0B2-8D84-6046-A0C8-2100CB36B462}" type="sibTrans" cxnId="{41F5C5BB-0538-0946-B5C7-2448B341E7AA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96ABD6-FE35-7F4B-9EB2-62EDE04919E9}" type="parTrans" cxnId="{41F5C5BB-0538-0946-B5C7-2448B341E7AA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820D12-E5CF-6548-9820-0CC67EB8CC89}">
      <dgm:prSet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полностью в отчете</a:t>
          </a:r>
        </a:p>
      </dgm:t>
    </dgm:pt>
    <dgm:pt modelId="{B15BD64D-F170-724F-8B08-68059FD4EF99}" type="parTrans" cxnId="{D1637B36-673B-BC4F-A681-23F4039AD12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63B4BA-F29C-5D42-9BB9-23E0FFA7A6C2}" type="sibTrans" cxnId="{D1637B36-673B-BC4F-A681-23F4039AD12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DD4068-7172-3445-ACD9-12B1BB8D1DBE}">
      <dgm:prSet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частично в отчете</a:t>
          </a:r>
        </a:p>
      </dgm:t>
    </dgm:pt>
    <dgm:pt modelId="{67705A0D-7FBD-2F4C-A867-7A639C5260B9}" type="parTrans" cxnId="{BEE731D3-8B16-7649-9DDF-73D4599417A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23CBE6-C03A-FE40-B05F-B7175E51A584}" type="sibTrans" cxnId="{BEE731D3-8B16-7649-9DDF-73D4599417A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DFE511-B034-D34B-A125-0D4D0BD6CCE4}">
      <dgm:prSet custT="1"/>
      <dgm:spPr/>
      <dgm:t>
        <a:bodyPr/>
        <a:lstStyle/>
        <a:p>
          <a:r>
            <a:rPr lang="ru-R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право ХВ</a:t>
          </a:r>
        </a:p>
      </dgm:t>
    </dgm:pt>
    <dgm:pt modelId="{127B0D74-1F3A-844F-B208-827B0BBAA146}" type="sibTrans" cxnId="{5D8421F4-B4B5-864A-9DA3-62B863A0D2AA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71CFD8-9A71-614D-941B-81C1C111E096}" type="parTrans" cxnId="{5D8421F4-B4B5-864A-9DA3-62B863A0D2AA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1CEEC1-1D59-DC49-9CAA-12B19FDB5375}">
      <dgm:prSet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нет в отчете</a:t>
          </a:r>
        </a:p>
      </dgm:t>
    </dgm:pt>
    <dgm:pt modelId="{9A865F7D-86A9-0E43-96E1-EEAD93FD2DE4}" type="parTrans" cxnId="{8CF40D50-974A-7C46-B7C7-FDE25EA7BD3D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EC2544-930B-3B4D-B7AB-E33E8C13EF61}" type="sibTrans" cxnId="{8CF40D50-974A-7C46-B7C7-FDE25EA7BD3D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41BEBA-1FCB-4E4D-826F-614A211A6AEB}">
      <dgm:prSet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нет в отчете</a:t>
          </a:r>
        </a:p>
      </dgm:t>
    </dgm:pt>
    <dgm:pt modelId="{35599705-A109-514A-924C-EF0C37AD42C1}" type="parTrans" cxnId="{19703D0C-0A1D-F548-BD71-447A5A733598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DBD08F-4673-AD42-9536-14A7704FB88C}" type="sibTrans" cxnId="{19703D0C-0A1D-F548-BD71-447A5A733598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566CD8-03E5-A045-9CB3-97715A290CCB}" type="pres">
      <dgm:prSet presAssocID="{AFFF7AEA-CBF0-5E43-A31F-CC10C677683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CBF4078-F97C-FB4B-8F07-6FE0D86FD109}" type="pres">
      <dgm:prSet presAssocID="{B374BE8D-4D0D-4448-8364-E961401EFCCA}" presName="hierRoot1" presStyleCnt="0"/>
      <dgm:spPr/>
    </dgm:pt>
    <dgm:pt modelId="{769050C3-E7B5-6844-8882-40871162B771}" type="pres">
      <dgm:prSet presAssocID="{B374BE8D-4D0D-4448-8364-E961401EFCCA}" presName="composite" presStyleCnt="0"/>
      <dgm:spPr/>
    </dgm:pt>
    <dgm:pt modelId="{E7469090-C2BF-9E4F-8738-FA5F21A400E6}" type="pres">
      <dgm:prSet presAssocID="{B374BE8D-4D0D-4448-8364-E961401EFCCA}" presName="background" presStyleLbl="node0" presStyleIdx="0" presStyleCnt="1"/>
      <dgm:spPr/>
    </dgm:pt>
    <dgm:pt modelId="{B4DA7D5A-2CDF-4542-AEF0-31929FCCA441}" type="pres">
      <dgm:prSet presAssocID="{B374BE8D-4D0D-4448-8364-E961401EFCCA}" presName="text" presStyleLbl="fgAcc0" presStyleIdx="0" presStyleCnt="1" custScaleX="119656">
        <dgm:presLayoutVars>
          <dgm:chPref val="3"/>
        </dgm:presLayoutVars>
      </dgm:prSet>
      <dgm:spPr/>
    </dgm:pt>
    <dgm:pt modelId="{9902C295-6257-2940-A078-D08D224ADA16}" type="pres">
      <dgm:prSet presAssocID="{B374BE8D-4D0D-4448-8364-E961401EFCCA}" presName="hierChild2" presStyleCnt="0"/>
      <dgm:spPr/>
    </dgm:pt>
    <dgm:pt modelId="{A83A0789-9584-E446-9834-622A15C254E0}" type="pres">
      <dgm:prSet presAssocID="{7E96ABD6-FE35-7F4B-9EB2-62EDE04919E9}" presName="Name10" presStyleLbl="parChTrans1D2" presStyleIdx="0" presStyleCnt="4"/>
      <dgm:spPr/>
    </dgm:pt>
    <dgm:pt modelId="{7070DDF1-B81B-5C4F-83A3-D46E43D78DB4}" type="pres">
      <dgm:prSet presAssocID="{A0FBB118-8D15-1E46-B0FD-2CE63D17DF8D}" presName="hierRoot2" presStyleCnt="0"/>
      <dgm:spPr/>
    </dgm:pt>
    <dgm:pt modelId="{F7869755-1EA1-3D42-8F7B-2FDED890EE54}" type="pres">
      <dgm:prSet presAssocID="{A0FBB118-8D15-1E46-B0FD-2CE63D17DF8D}" presName="composite2" presStyleCnt="0"/>
      <dgm:spPr/>
    </dgm:pt>
    <dgm:pt modelId="{828C7925-9E4A-0248-8A42-A108A203D25F}" type="pres">
      <dgm:prSet presAssocID="{A0FBB118-8D15-1E46-B0FD-2CE63D17DF8D}" presName="background2" presStyleLbl="node2" presStyleIdx="0" presStyleCnt="4"/>
      <dgm:spPr/>
    </dgm:pt>
    <dgm:pt modelId="{171FA9DA-DFF1-C442-A384-BC5E43E34853}" type="pres">
      <dgm:prSet presAssocID="{A0FBB118-8D15-1E46-B0FD-2CE63D17DF8D}" presName="text2" presStyleLbl="fgAcc2" presStyleIdx="0" presStyleCnt="4">
        <dgm:presLayoutVars>
          <dgm:chPref val="3"/>
        </dgm:presLayoutVars>
      </dgm:prSet>
      <dgm:spPr/>
    </dgm:pt>
    <dgm:pt modelId="{356BE24D-638B-BF48-96D6-CF593044A570}" type="pres">
      <dgm:prSet presAssocID="{A0FBB118-8D15-1E46-B0FD-2CE63D17DF8D}" presName="hierChild3" presStyleCnt="0"/>
      <dgm:spPr/>
    </dgm:pt>
    <dgm:pt modelId="{9795C289-8F4A-F04E-9CE6-56C4C548F089}" type="pres">
      <dgm:prSet presAssocID="{B15BD64D-F170-724F-8B08-68059FD4EF99}" presName="Name17" presStyleLbl="parChTrans1D3" presStyleIdx="0" presStyleCnt="4"/>
      <dgm:spPr/>
    </dgm:pt>
    <dgm:pt modelId="{BB046CF2-3D6C-394E-94FB-7B906B0F1990}" type="pres">
      <dgm:prSet presAssocID="{01820D12-E5CF-6548-9820-0CC67EB8CC89}" presName="hierRoot3" presStyleCnt="0"/>
      <dgm:spPr/>
    </dgm:pt>
    <dgm:pt modelId="{9C637493-43E4-B94D-A82E-9BE368ED2A41}" type="pres">
      <dgm:prSet presAssocID="{01820D12-E5CF-6548-9820-0CC67EB8CC89}" presName="composite3" presStyleCnt="0"/>
      <dgm:spPr/>
    </dgm:pt>
    <dgm:pt modelId="{B5BD4913-FDBF-1B46-B241-E6387EDE5476}" type="pres">
      <dgm:prSet presAssocID="{01820D12-E5CF-6548-9820-0CC67EB8CC89}" presName="background3" presStyleLbl="node3" presStyleIdx="0" presStyleCnt="4"/>
      <dgm:spPr/>
    </dgm:pt>
    <dgm:pt modelId="{E47F4735-8ACB-8C43-A7E7-35069257D7C9}" type="pres">
      <dgm:prSet presAssocID="{01820D12-E5CF-6548-9820-0CC67EB8CC89}" presName="text3" presStyleLbl="fgAcc3" presStyleIdx="0" presStyleCnt="4">
        <dgm:presLayoutVars>
          <dgm:chPref val="3"/>
        </dgm:presLayoutVars>
      </dgm:prSet>
      <dgm:spPr/>
    </dgm:pt>
    <dgm:pt modelId="{730DC315-5CBA-544C-936A-7D92F56B0B84}" type="pres">
      <dgm:prSet presAssocID="{01820D12-E5CF-6548-9820-0CC67EB8CC89}" presName="hierChild4" presStyleCnt="0"/>
      <dgm:spPr/>
    </dgm:pt>
    <dgm:pt modelId="{F5635378-8753-8341-BFB4-DA6F353381B5}" type="pres">
      <dgm:prSet presAssocID="{A046345E-9B57-1D4B-A153-BDECE2C093C1}" presName="Name10" presStyleLbl="parChTrans1D2" presStyleIdx="1" presStyleCnt="4"/>
      <dgm:spPr/>
    </dgm:pt>
    <dgm:pt modelId="{57C8014C-58A4-A440-ABE1-3677EFD94FA0}" type="pres">
      <dgm:prSet presAssocID="{8677FF83-4510-AC44-827B-42AEAE4647A5}" presName="hierRoot2" presStyleCnt="0"/>
      <dgm:spPr/>
    </dgm:pt>
    <dgm:pt modelId="{05A430F0-096C-3C4D-95FF-2CE0EDD29FC8}" type="pres">
      <dgm:prSet presAssocID="{8677FF83-4510-AC44-827B-42AEAE4647A5}" presName="composite2" presStyleCnt="0"/>
      <dgm:spPr/>
    </dgm:pt>
    <dgm:pt modelId="{5CB7E1C9-120A-DA47-938B-ED3D8279CB04}" type="pres">
      <dgm:prSet presAssocID="{8677FF83-4510-AC44-827B-42AEAE4647A5}" presName="background2" presStyleLbl="node2" presStyleIdx="1" presStyleCnt="4"/>
      <dgm:spPr/>
    </dgm:pt>
    <dgm:pt modelId="{4C7AF303-E6C3-E940-9677-D46D490D6EE9}" type="pres">
      <dgm:prSet presAssocID="{8677FF83-4510-AC44-827B-42AEAE4647A5}" presName="text2" presStyleLbl="fgAcc2" presStyleIdx="1" presStyleCnt="4">
        <dgm:presLayoutVars>
          <dgm:chPref val="3"/>
        </dgm:presLayoutVars>
      </dgm:prSet>
      <dgm:spPr/>
    </dgm:pt>
    <dgm:pt modelId="{1FEE11B5-D01D-3847-80FC-5835234EE255}" type="pres">
      <dgm:prSet presAssocID="{8677FF83-4510-AC44-827B-42AEAE4647A5}" presName="hierChild3" presStyleCnt="0"/>
      <dgm:spPr/>
    </dgm:pt>
    <dgm:pt modelId="{14502FAC-670F-F84C-8E75-8C452934F7B3}" type="pres">
      <dgm:prSet presAssocID="{67705A0D-7FBD-2F4C-A867-7A639C5260B9}" presName="Name17" presStyleLbl="parChTrans1D3" presStyleIdx="1" presStyleCnt="4"/>
      <dgm:spPr/>
    </dgm:pt>
    <dgm:pt modelId="{19651250-943A-734D-88A6-259349A12FC7}" type="pres">
      <dgm:prSet presAssocID="{26DD4068-7172-3445-ACD9-12B1BB8D1DBE}" presName="hierRoot3" presStyleCnt="0"/>
      <dgm:spPr/>
    </dgm:pt>
    <dgm:pt modelId="{2F0D6F32-AF15-7442-BEDD-FEEAE72E1767}" type="pres">
      <dgm:prSet presAssocID="{26DD4068-7172-3445-ACD9-12B1BB8D1DBE}" presName="composite3" presStyleCnt="0"/>
      <dgm:spPr/>
    </dgm:pt>
    <dgm:pt modelId="{FB64AE86-2FDE-CA43-9CE4-9D6596F5890C}" type="pres">
      <dgm:prSet presAssocID="{26DD4068-7172-3445-ACD9-12B1BB8D1DBE}" presName="background3" presStyleLbl="node3" presStyleIdx="1" presStyleCnt="4"/>
      <dgm:spPr/>
    </dgm:pt>
    <dgm:pt modelId="{B26C91F3-6DA5-144F-A46A-ED57EC5380D4}" type="pres">
      <dgm:prSet presAssocID="{26DD4068-7172-3445-ACD9-12B1BB8D1DBE}" presName="text3" presStyleLbl="fgAcc3" presStyleIdx="1" presStyleCnt="4">
        <dgm:presLayoutVars>
          <dgm:chPref val="3"/>
        </dgm:presLayoutVars>
      </dgm:prSet>
      <dgm:spPr/>
    </dgm:pt>
    <dgm:pt modelId="{11396297-9757-544D-88FC-0552F4686307}" type="pres">
      <dgm:prSet presAssocID="{26DD4068-7172-3445-ACD9-12B1BB8D1DBE}" presName="hierChild4" presStyleCnt="0"/>
      <dgm:spPr/>
    </dgm:pt>
    <dgm:pt modelId="{FE84FF2E-4905-1C46-A81A-5072B7F56B7A}" type="pres">
      <dgm:prSet presAssocID="{8C71CFD8-9A71-614D-941B-81C1C111E096}" presName="Name10" presStyleLbl="parChTrans1D2" presStyleIdx="2" presStyleCnt="4"/>
      <dgm:spPr/>
    </dgm:pt>
    <dgm:pt modelId="{F6912C1D-6EE7-A142-8864-1CD2591D0AC8}" type="pres">
      <dgm:prSet presAssocID="{53DFE511-B034-D34B-A125-0D4D0BD6CCE4}" presName="hierRoot2" presStyleCnt="0"/>
      <dgm:spPr/>
    </dgm:pt>
    <dgm:pt modelId="{29D09121-A881-C24F-8A73-A62B858BF3C7}" type="pres">
      <dgm:prSet presAssocID="{53DFE511-B034-D34B-A125-0D4D0BD6CCE4}" presName="composite2" presStyleCnt="0"/>
      <dgm:spPr/>
    </dgm:pt>
    <dgm:pt modelId="{90EC9726-C219-6946-B0D2-2C61A9189FB6}" type="pres">
      <dgm:prSet presAssocID="{53DFE511-B034-D34B-A125-0D4D0BD6CCE4}" presName="background2" presStyleLbl="node2" presStyleIdx="2" presStyleCnt="4"/>
      <dgm:spPr/>
    </dgm:pt>
    <dgm:pt modelId="{703E3251-B792-054A-9C76-0A25970848D2}" type="pres">
      <dgm:prSet presAssocID="{53DFE511-B034-D34B-A125-0D4D0BD6CCE4}" presName="text2" presStyleLbl="fgAcc2" presStyleIdx="2" presStyleCnt="4">
        <dgm:presLayoutVars>
          <dgm:chPref val="3"/>
        </dgm:presLayoutVars>
      </dgm:prSet>
      <dgm:spPr/>
    </dgm:pt>
    <dgm:pt modelId="{6972A761-95AE-AC4A-B582-FE01070706CE}" type="pres">
      <dgm:prSet presAssocID="{53DFE511-B034-D34B-A125-0D4D0BD6CCE4}" presName="hierChild3" presStyleCnt="0"/>
      <dgm:spPr/>
    </dgm:pt>
    <dgm:pt modelId="{8E3D8DD5-1D54-9C47-A21F-EE2B4093214B}" type="pres">
      <dgm:prSet presAssocID="{9A865F7D-86A9-0E43-96E1-EEAD93FD2DE4}" presName="Name17" presStyleLbl="parChTrans1D3" presStyleIdx="2" presStyleCnt="4"/>
      <dgm:spPr/>
    </dgm:pt>
    <dgm:pt modelId="{7076C3F3-8E7D-AE44-894D-099F5CC8602A}" type="pres">
      <dgm:prSet presAssocID="{6C1CEEC1-1D59-DC49-9CAA-12B19FDB5375}" presName="hierRoot3" presStyleCnt="0"/>
      <dgm:spPr/>
    </dgm:pt>
    <dgm:pt modelId="{F342E22D-401F-8541-982C-623E8A3D16DF}" type="pres">
      <dgm:prSet presAssocID="{6C1CEEC1-1D59-DC49-9CAA-12B19FDB5375}" presName="composite3" presStyleCnt="0"/>
      <dgm:spPr/>
    </dgm:pt>
    <dgm:pt modelId="{1F581CB5-95ED-F447-BDDB-3817DEC68D11}" type="pres">
      <dgm:prSet presAssocID="{6C1CEEC1-1D59-DC49-9CAA-12B19FDB5375}" presName="background3" presStyleLbl="node3" presStyleIdx="2" presStyleCnt="4"/>
      <dgm:spPr/>
    </dgm:pt>
    <dgm:pt modelId="{66AB9BB9-6B13-7343-86A0-0D5619A30C6F}" type="pres">
      <dgm:prSet presAssocID="{6C1CEEC1-1D59-DC49-9CAA-12B19FDB5375}" presName="text3" presStyleLbl="fgAcc3" presStyleIdx="2" presStyleCnt="4">
        <dgm:presLayoutVars>
          <dgm:chPref val="3"/>
        </dgm:presLayoutVars>
      </dgm:prSet>
      <dgm:spPr/>
    </dgm:pt>
    <dgm:pt modelId="{0A853D66-A583-E54F-9219-F7B5DBE335B8}" type="pres">
      <dgm:prSet presAssocID="{6C1CEEC1-1D59-DC49-9CAA-12B19FDB5375}" presName="hierChild4" presStyleCnt="0"/>
      <dgm:spPr/>
    </dgm:pt>
    <dgm:pt modelId="{E758E71C-3F3F-3E4A-BBDA-43C713FED538}" type="pres">
      <dgm:prSet presAssocID="{742FCE84-5E87-7A4C-883B-63EEE8800BEB}" presName="Name10" presStyleLbl="parChTrans1D2" presStyleIdx="3" presStyleCnt="4"/>
      <dgm:spPr/>
    </dgm:pt>
    <dgm:pt modelId="{E27E90BB-8850-E449-8C0F-263BD31FA207}" type="pres">
      <dgm:prSet presAssocID="{6A095521-08C5-1943-B05F-1A8C05983BF4}" presName="hierRoot2" presStyleCnt="0"/>
      <dgm:spPr/>
    </dgm:pt>
    <dgm:pt modelId="{51E02626-2F3E-9249-9C3C-46DFE4267B1C}" type="pres">
      <dgm:prSet presAssocID="{6A095521-08C5-1943-B05F-1A8C05983BF4}" presName="composite2" presStyleCnt="0"/>
      <dgm:spPr/>
    </dgm:pt>
    <dgm:pt modelId="{F25C333D-6956-0940-AEB5-A6C2A0318E8E}" type="pres">
      <dgm:prSet presAssocID="{6A095521-08C5-1943-B05F-1A8C05983BF4}" presName="background2" presStyleLbl="node2" presStyleIdx="3" presStyleCnt="4"/>
      <dgm:spPr/>
    </dgm:pt>
    <dgm:pt modelId="{0D638C88-DE01-EA4D-A650-3AB3BFE863B5}" type="pres">
      <dgm:prSet presAssocID="{6A095521-08C5-1943-B05F-1A8C05983BF4}" presName="text2" presStyleLbl="fgAcc2" presStyleIdx="3" presStyleCnt="4">
        <dgm:presLayoutVars>
          <dgm:chPref val="3"/>
        </dgm:presLayoutVars>
      </dgm:prSet>
      <dgm:spPr/>
    </dgm:pt>
    <dgm:pt modelId="{5FE3012E-66B3-7144-A856-F25FF8232382}" type="pres">
      <dgm:prSet presAssocID="{6A095521-08C5-1943-B05F-1A8C05983BF4}" presName="hierChild3" presStyleCnt="0"/>
      <dgm:spPr/>
    </dgm:pt>
    <dgm:pt modelId="{27C0710A-68AD-E342-8576-CD9DFA8174A0}" type="pres">
      <dgm:prSet presAssocID="{35599705-A109-514A-924C-EF0C37AD42C1}" presName="Name17" presStyleLbl="parChTrans1D3" presStyleIdx="3" presStyleCnt="4"/>
      <dgm:spPr/>
    </dgm:pt>
    <dgm:pt modelId="{FFE5119E-5B00-3740-B00C-0054BDACEBC8}" type="pres">
      <dgm:prSet presAssocID="{A841BEBA-1FCB-4E4D-826F-614A211A6AEB}" presName="hierRoot3" presStyleCnt="0"/>
      <dgm:spPr/>
    </dgm:pt>
    <dgm:pt modelId="{5DB9D0C5-6A0F-594B-94C1-BF36D484B207}" type="pres">
      <dgm:prSet presAssocID="{A841BEBA-1FCB-4E4D-826F-614A211A6AEB}" presName="composite3" presStyleCnt="0"/>
      <dgm:spPr/>
    </dgm:pt>
    <dgm:pt modelId="{3D3A2466-A56C-104B-B3AA-060E4A4A6984}" type="pres">
      <dgm:prSet presAssocID="{A841BEBA-1FCB-4E4D-826F-614A211A6AEB}" presName="background3" presStyleLbl="node3" presStyleIdx="3" presStyleCnt="4"/>
      <dgm:spPr/>
    </dgm:pt>
    <dgm:pt modelId="{C80715FB-2420-D14C-AF8F-DB26617ACE94}" type="pres">
      <dgm:prSet presAssocID="{A841BEBA-1FCB-4E4D-826F-614A211A6AEB}" presName="text3" presStyleLbl="fgAcc3" presStyleIdx="3" presStyleCnt="4">
        <dgm:presLayoutVars>
          <dgm:chPref val="3"/>
        </dgm:presLayoutVars>
      </dgm:prSet>
      <dgm:spPr/>
    </dgm:pt>
    <dgm:pt modelId="{CE162D4A-76A1-8B4E-A49C-1F43CFD3992B}" type="pres">
      <dgm:prSet presAssocID="{A841BEBA-1FCB-4E4D-826F-614A211A6AEB}" presName="hierChild4" presStyleCnt="0"/>
      <dgm:spPr/>
    </dgm:pt>
  </dgm:ptLst>
  <dgm:cxnLst>
    <dgm:cxn modelId="{900CC90A-7E4A-9147-8DA6-1CA391F61D11}" type="presOf" srcId="{6A095521-08C5-1943-B05F-1A8C05983BF4}" destId="{0D638C88-DE01-EA4D-A650-3AB3BFE863B5}" srcOrd="0" destOrd="0" presId="urn:microsoft.com/office/officeart/2005/8/layout/hierarchy1"/>
    <dgm:cxn modelId="{19703D0C-0A1D-F548-BD71-447A5A733598}" srcId="{6A095521-08C5-1943-B05F-1A8C05983BF4}" destId="{A841BEBA-1FCB-4E4D-826F-614A211A6AEB}" srcOrd="0" destOrd="0" parTransId="{35599705-A109-514A-924C-EF0C37AD42C1}" sibTransId="{26DBD08F-4673-AD42-9536-14A7704FB88C}"/>
    <dgm:cxn modelId="{32732619-42CC-7947-A9B6-12F884BE7CB1}" srcId="{B374BE8D-4D0D-4448-8364-E961401EFCCA}" destId="{6A095521-08C5-1943-B05F-1A8C05983BF4}" srcOrd="3" destOrd="0" parTransId="{742FCE84-5E87-7A4C-883B-63EEE8800BEB}" sibTransId="{5290F2BC-05EE-A04A-B328-A507DA2B856E}"/>
    <dgm:cxn modelId="{0B1BC919-7967-EB4E-B975-245EA716D3EB}" type="presOf" srcId="{B374BE8D-4D0D-4448-8364-E961401EFCCA}" destId="{B4DA7D5A-2CDF-4542-AEF0-31929FCCA441}" srcOrd="0" destOrd="0" presId="urn:microsoft.com/office/officeart/2005/8/layout/hierarchy1"/>
    <dgm:cxn modelId="{991B3020-08BD-2445-A2C2-8B82E4421CC0}" type="presOf" srcId="{53DFE511-B034-D34B-A125-0D4D0BD6CCE4}" destId="{703E3251-B792-054A-9C76-0A25970848D2}" srcOrd="0" destOrd="0" presId="urn:microsoft.com/office/officeart/2005/8/layout/hierarchy1"/>
    <dgm:cxn modelId="{BDBF9626-1BFD-304F-A1DD-76D3306C5DAE}" type="presOf" srcId="{01820D12-E5CF-6548-9820-0CC67EB8CC89}" destId="{E47F4735-8ACB-8C43-A7E7-35069257D7C9}" srcOrd="0" destOrd="0" presId="urn:microsoft.com/office/officeart/2005/8/layout/hierarchy1"/>
    <dgm:cxn modelId="{7D82B634-965D-CC43-B55B-076D41086152}" type="presOf" srcId="{A046345E-9B57-1D4B-A153-BDECE2C093C1}" destId="{F5635378-8753-8341-BFB4-DA6F353381B5}" srcOrd="0" destOrd="0" presId="urn:microsoft.com/office/officeart/2005/8/layout/hierarchy1"/>
    <dgm:cxn modelId="{D1637B36-673B-BC4F-A681-23F4039AD125}" srcId="{A0FBB118-8D15-1E46-B0FD-2CE63D17DF8D}" destId="{01820D12-E5CF-6548-9820-0CC67EB8CC89}" srcOrd="0" destOrd="0" parTransId="{B15BD64D-F170-724F-8B08-68059FD4EF99}" sibTransId="{F463B4BA-F29C-5D42-9BB9-23E0FFA7A6C2}"/>
    <dgm:cxn modelId="{8CF40D50-974A-7C46-B7C7-FDE25EA7BD3D}" srcId="{53DFE511-B034-D34B-A125-0D4D0BD6CCE4}" destId="{6C1CEEC1-1D59-DC49-9CAA-12B19FDB5375}" srcOrd="0" destOrd="0" parTransId="{9A865F7D-86A9-0E43-96E1-EEAD93FD2DE4}" sibTransId="{06EC2544-930B-3B4D-B7AB-E33E8C13EF61}"/>
    <dgm:cxn modelId="{6150F179-1AE2-5D47-9C3F-3B6611F22299}" type="presOf" srcId="{7E96ABD6-FE35-7F4B-9EB2-62EDE04919E9}" destId="{A83A0789-9584-E446-9834-622A15C254E0}" srcOrd="0" destOrd="0" presId="urn:microsoft.com/office/officeart/2005/8/layout/hierarchy1"/>
    <dgm:cxn modelId="{12C5737C-6921-1B45-B0C8-DD80C95AFBB9}" srcId="{AFFF7AEA-CBF0-5E43-A31F-CC10C6776838}" destId="{B374BE8D-4D0D-4448-8364-E961401EFCCA}" srcOrd="0" destOrd="0" parTransId="{C8B947C4-3B2F-7C4D-9F95-D827C9E8EE1E}" sibTransId="{55CD384E-3F0F-B24B-9900-C61554C30A00}"/>
    <dgm:cxn modelId="{07A52682-F10A-8F4B-B985-1FCAF47329E8}" type="presOf" srcId="{6C1CEEC1-1D59-DC49-9CAA-12B19FDB5375}" destId="{66AB9BB9-6B13-7343-86A0-0D5619A30C6F}" srcOrd="0" destOrd="0" presId="urn:microsoft.com/office/officeart/2005/8/layout/hierarchy1"/>
    <dgm:cxn modelId="{5A91698A-53CB-184E-AD8B-2BFB4BEF0818}" type="presOf" srcId="{A841BEBA-1FCB-4E4D-826F-614A211A6AEB}" destId="{C80715FB-2420-D14C-AF8F-DB26617ACE94}" srcOrd="0" destOrd="0" presId="urn:microsoft.com/office/officeart/2005/8/layout/hierarchy1"/>
    <dgm:cxn modelId="{30AA018D-4E4E-8046-BFEC-99830822E522}" type="presOf" srcId="{B15BD64D-F170-724F-8B08-68059FD4EF99}" destId="{9795C289-8F4A-F04E-9CE6-56C4C548F089}" srcOrd="0" destOrd="0" presId="urn:microsoft.com/office/officeart/2005/8/layout/hierarchy1"/>
    <dgm:cxn modelId="{5CA52E8F-6CE7-064E-BF8B-32A5328D0444}" srcId="{B374BE8D-4D0D-4448-8364-E961401EFCCA}" destId="{8677FF83-4510-AC44-827B-42AEAE4647A5}" srcOrd="1" destOrd="0" parTransId="{A046345E-9B57-1D4B-A153-BDECE2C093C1}" sibTransId="{334B5CC8-86A3-6445-8518-9BAB39758C6E}"/>
    <dgm:cxn modelId="{B8CE7C90-80E3-4C45-B249-12D65B562692}" type="presOf" srcId="{35599705-A109-514A-924C-EF0C37AD42C1}" destId="{27C0710A-68AD-E342-8576-CD9DFA8174A0}" srcOrd="0" destOrd="0" presId="urn:microsoft.com/office/officeart/2005/8/layout/hierarchy1"/>
    <dgm:cxn modelId="{54AB149C-497F-0F46-A43B-E04A6F7B1DEB}" type="presOf" srcId="{AFFF7AEA-CBF0-5E43-A31F-CC10C6776838}" destId="{29566CD8-03E5-A045-9CB3-97715A290CCB}" srcOrd="0" destOrd="0" presId="urn:microsoft.com/office/officeart/2005/8/layout/hierarchy1"/>
    <dgm:cxn modelId="{41F5C5BB-0538-0946-B5C7-2448B341E7AA}" srcId="{B374BE8D-4D0D-4448-8364-E961401EFCCA}" destId="{A0FBB118-8D15-1E46-B0FD-2CE63D17DF8D}" srcOrd="0" destOrd="0" parTransId="{7E96ABD6-FE35-7F4B-9EB2-62EDE04919E9}" sibTransId="{A7E6F0B2-8D84-6046-A0C8-2100CB36B462}"/>
    <dgm:cxn modelId="{C9973ED0-4963-1B4B-9D83-11C985176E5B}" type="presOf" srcId="{A0FBB118-8D15-1E46-B0FD-2CE63D17DF8D}" destId="{171FA9DA-DFF1-C442-A384-BC5E43E34853}" srcOrd="0" destOrd="0" presId="urn:microsoft.com/office/officeart/2005/8/layout/hierarchy1"/>
    <dgm:cxn modelId="{BEE731D3-8B16-7649-9DDF-73D4599417A6}" srcId="{8677FF83-4510-AC44-827B-42AEAE4647A5}" destId="{26DD4068-7172-3445-ACD9-12B1BB8D1DBE}" srcOrd="0" destOrd="0" parTransId="{67705A0D-7FBD-2F4C-A867-7A639C5260B9}" sibTransId="{4B23CBE6-C03A-FE40-B05F-B7175E51A584}"/>
    <dgm:cxn modelId="{D217D4D5-C09C-4E43-8D34-5E3D1A312E0D}" type="presOf" srcId="{8C71CFD8-9A71-614D-941B-81C1C111E096}" destId="{FE84FF2E-4905-1C46-A81A-5072B7F56B7A}" srcOrd="0" destOrd="0" presId="urn:microsoft.com/office/officeart/2005/8/layout/hierarchy1"/>
    <dgm:cxn modelId="{E1A755D9-5914-CD44-AD6D-14D1E21431D3}" type="presOf" srcId="{9A865F7D-86A9-0E43-96E1-EEAD93FD2DE4}" destId="{8E3D8DD5-1D54-9C47-A21F-EE2B4093214B}" srcOrd="0" destOrd="0" presId="urn:microsoft.com/office/officeart/2005/8/layout/hierarchy1"/>
    <dgm:cxn modelId="{3EAEA6DF-66F6-8747-ADBE-643C09C05F54}" type="presOf" srcId="{742FCE84-5E87-7A4C-883B-63EEE8800BEB}" destId="{E758E71C-3F3F-3E4A-BBDA-43C713FED538}" srcOrd="0" destOrd="0" presId="urn:microsoft.com/office/officeart/2005/8/layout/hierarchy1"/>
    <dgm:cxn modelId="{FCDB84E5-3070-974D-B231-78C32EB59FEC}" type="presOf" srcId="{67705A0D-7FBD-2F4C-A867-7A639C5260B9}" destId="{14502FAC-670F-F84C-8E75-8C452934F7B3}" srcOrd="0" destOrd="0" presId="urn:microsoft.com/office/officeart/2005/8/layout/hierarchy1"/>
    <dgm:cxn modelId="{DDD139E8-D539-884A-9E10-AC483C4C7C85}" type="presOf" srcId="{8677FF83-4510-AC44-827B-42AEAE4647A5}" destId="{4C7AF303-E6C3-E940-9677-D46D490D6EE9}" srcOrd="0" destOrd="0" presId="urn:microsoft.com/office/officeart/2005/8/layout/hierarchy1"/>
    <dgm:cxn modelId="{5D8421F4-B4B5-864A-9DA3-62B863A0D2AA}" srcId="{B374BE8D-4D0D-4448-8364-E961401EFCCA}" destId="{53DFE511-B034-D34B-A125-0D4D0BD6CCE4}" srcOrd="2" destOrd="0" parTransId="{8C71CFD8-9A71-614D-941B-81C1C111E096}" sibTransId="{127B0D74-1F3A-844F-B208-827B0BBAA146}"/>
    <dgm:cxn modelId="{14DDF3FE-8D76-4945-94BF-CD038BBD7800}" type="presOf" srcId="{26DD4068-7172-3445-ACD9-12B1BB8D1DBE}" destId="{B26C91F3-6DA5-144F-A46A-ED57EC5380D4}" srcOrd="0" destOrd="0" presId="urn:microsoft.com/office/officeart/2005/8/layout/hierarchy1"/>
    <dgm:cxn modelId="{FB691305-E0CA-F841-B2A8-4C1135F68709}" type="presParOf" srcId="{29566CD8-03E5-A045-9CB3-97715A290CCB}" destId="{2CBF4078-F97C-FB4B-8F07-6FE0D86FD109}" srcOrd="0" destOrd="0" presId="urn:microsoft.com/office/officeart/2005/8/layout/hierarchy1"/>
    <dgm:cxn modelId="{09DC80C2-4205-5A43-A72D-323B6EAF0796}" type="presParOf" srcId="{2CBF4078-F97C-FB4B-8F07-6FE0D86FD109}" destId="{769050C3-E7B5-6844-8882-40871162B771}" srcOrd="0" destOrd="0" presId="urn:microsoft.com/office/officeart/2005/8/layout/hierarchy1"/>
    <dgm:cxn modelId="{EB630CA5-6143-5A4F-99E7-BC2349A0D62A}" type="presParOf" srcId="{769050C3-E7B5-6844-8882-40871162B771}" destId="{E7469090-C2BF-9E4F-8738-FA5F21A400E6}" srcOrd="0" destOrd="0" presId="urn:microsoft.com/office/officeart/2005/8/layout/hierarchy1"/>
    <dgm:cxn modelId="{A6E2313E-0F53-A741-A8CC-1BA9FAF64535}" type="presParOf" srcId="{769050C3-E7B5-6844-8882-40871162B771}" destId="{B4DA7D5A-2CDF-4542-AEF0-31929FCCA441}" srcOrd="1" destOrd="0" presId="urn:microsoft.com/office/officeart/2005/8/layout/hierarchy1"/>
    <dgm:cxn modelId="{2BDFB765-16A7-CF40-A2E6-3D33E4A927DD}" type="presParOf" srcId="{2CBF4078-F97C-FB4B-8F07-6FE0D86FD109}" destId="{9902C295-6257-2940-A078-D08D224ADA16}" srcOrd="1" destOrd="0" presId="urn:microsoft.com/office/officeart/2005/8/layout/hierarchy1"/>
    <dgm:cxn modelId="{BAB75F00-930D-BA46-8FA5-B2946777B227}" type="presParOf" srcId="{9902C295-6257-2940-A078-D08D224ADA16}" destId="{A83A0789-9584-E446-9834-622A15C254E0}" srcOrd="0" destOrd="0" presId="urn:microsoft.com/office/officeart/2005/8/layout/hierarchy1"/>
    <dgm:cxn modelId="{4D954848-94B7-C047-A32E-9B8D0F9C49EC}" type="presParOf" srcId="{9902C295-6257-2940-A078-D08D224ADA16}" destId="{7070DDF1-B81B-5C4F-83A3-D46E43D78DB4}" srcOrd="1" destOrd="0" presId="urn:microsoft.com/office/officeart/2005/8/layout/hierarchy1"/>
    <dgm:cxn modelId="{4B4847EF-7CB7-4742-9C8B-2945ACB8B349}" type="presParOf" srcId="{7070DDF1-B81B-5C4F-83A3-D46E43D78DB4}" destId="{F7869755-1EA1-3D42-8F7B-2FDED890EE54}" srcOrd="0" destOrd="0" presId="urn:microsoft.com/office/officeart/2005/8/layout/hierarchy1"/>
    <dgm:cxn modelId="{EF5FFC34-022B-7240-ABDD-2ADC0CD90E55}" type="presParOf" srcId="{F7869755-1EA1-3D42-8F7B-2FDED890EE54}" destId="{828C7925-9E4A-0248-8A42-A108A203D25F}" srcOrd="0" destOrd="0" presId="urn:microsoft.com/office/officeart/2005/8/layout/hierarchy1"/>
    <dgm:cxn modelId="{2D64501E-F476-DE4A-A855-2CEFD7456815}" type="presParOf" srcId="{F7869755-1EA1-3D42-8F7B-2FDED890EE54}" destId="{171FA9DA-DFF1-C442-A384-BC5E43E34853}" srcOrd="1" destOrd="0" presId="urn:microsoft.com/office/officeart/2005/8/layout/hierarchy1"/>
    <dgm:cxn modelId="{C947037C-398B-824C-A695-87FD67B1EA6E}" type="presParOf" srcId="{7070DDF1-B81B-5C4F-83A3-D46E43D78DB4}" destId="{356BE24D-638B-BF48-96D6-CF593044A570}" srcOrd="1" destOrd="0" presId="urn:microsoft.com/office/officeart/2005/8/layout/hierarchy1"/>
    <dgm:cxn modelId="{905A3C2E-8FD7-0C42-9C83-847603C9886A}" type="presParOf" srcId="{356BE24D-638B-BF48-96D6-CF593044A570}" destId="{9795C289-8F4A-F04E-9CE6-56C4C548F089}" srcOrd="0" destOrd="0" presId="urn:microsoft.com/office/officeart/2005/8/layout/hierarchy1"/>
    <dgm:cxn modelId="{88E4B40D-259C-F740-B4C3-AD5E8B6491BF}" type="presParOf" srcId="{356BE24D-638B-BF48-96D6-CF593044A570}" destId="{BB046CF2-3D6C-394E-94FB-7B906B0F1990}" srcOrd="1" destOrd="0" presId="urn:microsoft.com/office/officeart/2005/8/layout/hierarchy1"/>
    <dgm:cxn modelId="{5E8E920A-0886-A44C-B602-66BEA2BD609A}" type="presParOf" srcId="{BB046CF2-3D6C-394E-94FB-7B906B0F1990}" destId="{9C637493-43E4-B94D-A82E-9BE368ED2A41}" srcOrd="0" destOrd="0" presId="urn:microsoft.com/office/officeart/2005/8/layout/hierarchy1"/>
    <dgm:cxn modelId="{E312FB7B-C48E-674F-A1D4-5E4E7395E6C5}" type="presParOf" srcId="{9C637493-43E4-B94D-A82E-9BE368ED2A41}" destId="{B5BD4913-FDBF-1B46-B241-E6387EDE5476}" srcOrd="0" destOrd="0" presId="urn:microsoft.com/office/officeart/2005/8/layout/hierarchy1"/>
    <dgm:cxn modelId="{7107B8C0-8F16-0744-8998-6826234F3CC3}" type="presParOf" srcId="{9C637493-43E4-B94D-A82E-9BE368ED2A41}" destId="{E47F4735-8ACB-8C43-A7E7-35069257D7C9}" srcOrd="1" destOrd="0" presId="urn:microsoft.com/office/officeart/2005/8/layout/hierarchy1"/>
    <dgm:cxn modelId="{B6060D9A-10F7-1F4B-AE69-9E00CCC2E93A}" type="presParOf" srcId="{BB046CF2-3D6C-394E-94FB-7B906B0F1990}" destId="{730DC315-5CBA-544C-936A-7D92F56B0B84}" srcOrd="1" destOrd="0" presId="urn:microsoft.com/office/officeart/2005/8/layout/hierarchy1"/>
    <dgm:cxn modelId="{FDC6AE1A-06C3-4B47-9BC2-5C49FC72BCE4}" type="presParOf" srcId="{9902C295-6257-2940-A078-D08D224ADA16}" destId="{F5635378-8753-8341-BFB4-DA6F353381B5}" srcOrd="2" destOrd="0" presId="urn:microsoft.com/office/officeart/2005/8/layout/hierarchy1"/>
    <dgm:cxn modelId="{EA7E57D9-B507-5941-AFF4-51F2C57B87BE}" type="presParOf" srcId="{9902C295-6257-2940-A078-D08D224ADA16}" destId="{57C8014C-58A4-A440-ABE1-3677EFD94FA0}" srcOrd="3" destOrd="0" presId="urn:microsoft.com/office/officeart/2005/8/layout/hierarchy1"/>
    <dgm:cxn modelId="{787FC108-8FCA-294E-B775-0DCE7D0DE59C}" type="presParOf" srcId="{57C8014C-58A4-A440-ABE1-3677EFD94FA0}" destId="{05A430F0-096C-3C4D-95FF-2CE0EDD29FC8}" srcOrd="0" destOrd="0" presId="urn:microsoft.com/office/officeart/2005/8/layout/hierarchy1"/>
    <dgm:cxn modelId="{ABE7E009-EAC7-304B-8500-D3077EC0C3FE}" type="presParOf" srcId="{05A430F0-096C-3C4D-95FF-2CE0EDD29FC8}" destId="{5CB7E1C9-120A-DA47-938B-ED3D8279CB04}" srcOrd="0" destOrd="0" presId="urn:microsoft.com/office/officeart/2005/8/layout/hierarchy1"/>
    <dgm:cxn modelId="{21D567A6-AAB2-1441-83E2-D7BEF9AA0AC2}" type="presParOf" srcId="{05A430F0-096C-3C4D-95FF-2CE0EDD29FC8}" destId="{4C7AF303-E6C3-E940-9677-D46D490D6EE9}" srcOrd="1" destOrd="0" presId="urn:microsoft.com/office/officeart/2005/8/layout/hierarchy1"/>
    <dgm:cxn modelId="{F564F5CB-E168-AE44-8C77-67B2C489C964}" type="presParOf" srcId="{57C8014C-58A4-A440-ABE1-3677EFD94FA0}" destId="{1FEE11B5-D01D-3847-80FC-5835234EE255}" srcOrd="1" destOrd="0" presId="urn:microsoft.com/office/officeart/2005/8/layout/hierarchy1"/>
    <dgm:cxn modelId="{21C25EDC-81E9-024A-8236-70EDF25163E8}" type="presParOf" srcId="{1FEE11B5-D01D-3847-80FC-5835234EE255}" destId="{14502FAC-670F-F84C-8E75-8C452934F7B3}" srcOrd="0" destOrd="0" presId="urn:microsoft.com/office/officeart/2005/8/layout/hierarchy1"/>
    <dgm:cxn modelId="{FEAAB192-BD8A-AB4F-B114-B07499054522}" type="presParOf" srcId="{1FEE11B5-D01D-3847-80FC-5835234EE255}" destId="{19651250-943A-734D-88A6-259349A12FC7}" srcOrd="1" destOrd="0" presId="urn:microsoft.com/office/officeart/2005/8/layout/hierarchy1"/>
    <dgm:cxn modelId="{3BC33B3D-A81F-F443-A1B8-768572919DCD}" type="presParOf" srcId="{19651250-943A-734D-88A6-259349A12FC7}" destId="{2F0D6F32-AF15-7442-BEDD-FEEAE72E1767}" srcOrd="0" destOrd="0" presId="urn:microsoft.com/office/officeart/2005/8/layout/hierarchy1"/>
    <dgm:cxn modelId="{CBBDA17B-E7FB-4241-AC55-DEFF149CE848}" type="presParOf" srcId="{2F0D6F32-AF15-7442-BEDD-FEEAE72E1767}" destId="{FB64AE86-2FDE-CA43-9CE4-9D6596F5890C}" srcOrd="0" destOrd="0" presId="urn:microsoft.com/office/officeart/2005/8/layout/hierarchy1"/>
    <dgm:cxn modelId="{1E9A4982-234E-2A48-9A7B-62954FBBF432}" type="presParOf" srcId="{2F0D6F32-AF15-7442-BEDD-FEEAE72E1767}" destId="{B26C91F3-6DA5-144F-A46A-ED57EC5380D4}" srcOrd="1" destOrd="0" presId="urn:microsoft.com/office/officeart/2005/8/layout/hierarchy1"/>
    <dgm:cxn modelId="{7D211A6E-E797-1B43-B088-FA661B9FE25C}" type="presParOf" srcId="{19651250-943A-734D-88A6-259349A12FC7}" destId="{11396297-9757-544D-88FC-0552F4686307}" srcOrd="1" destOrd="0" presId="urn:microsoft.com/office/officeart/2005/8/layout/hierarchy1"/>
    <dgm:cxn modelId="{C55559FF-1602-234A-B53F-86D48462031D}" type="presParOf" srcId="{9902C295-6257-2940-A078-D08D224ADA16}" destId="{FE84FF2E-4905-1C46-A81A-5072B7F56B7A}" srcOrd="4" destOrd="0" presId="urn:microsoft.com/office/officeart/2005/8/layout/hierarchy1"/>
    <dgm:cxn modelId="{D58E8A18-CAAD-524C-A820-17DB9E428C8A}" type="presParOf" srcId="{9902C295-6257-2940-A078-D08D224ADA16}" destId="{F6912C1D-6EE7-A142-8864-1CD2591D0AC8}" srcOrd="5" destOrd="0" presId="urn:microsoft.com/office/officeart/2005/8/layout/hierarchy1"/>
    <dgm:cxn modelId="{B9D5FAB6-3556-9849-921B-C7E2B557D5CB}" type="presParOf" srcId="{F6912C1D-6EE7-A142-8864-1CD2591D0AC8}" destId="{29D09121-A881-C24F-8A73-A62B858BF3C7}" srcOrd="0" destOrd="0" presId="urn:microsoft.com/office/officeart/2005/8/layout/hierarchy1"/>
    <dgm:cxn modelId="{2A86DB4C-44D3-194B-ACBB-5C19FD1F5B49}" type="presParOf" srcId="{29D09121-A881-C24F-8A73-A62B858BF3C7}" destId="{90EC9726-C219-6946-B0D2-2C61A9189FB6}" srcOrd="0" destOrd="0" presId="urn:microsoft.com/office/officeart/2005/8/layout/hierarchy1"/>
    <dgm:cxn modelId="{0A694285-7D38-F641-920D-33A301551675}" type="presParOf" srcId="{29D09121-A881-C24F-8A73-A62B858BF3C7}" destId="{703E3251-B792-054A-9C76-0A25970848D2}" srcOrd="1" destOrd="0" presId="urn:microsoft.com/office/officeart/2005/8/layout/hierarchy1"/>
    <dgm:cxn modelId="{8B3F64D9-9316-6440-B915-CB5E7BAD44BA}" type="presParOf" srcId="{F6912C1D-6EE7-A142-8864-1CD2591D0AC8}" destId="{6972A761-95AE-AC4A-B582-FE01070706CE}" srcOrd="1" destOrd="0" presId="urn:microsoft.com/office/officeart/2005/8/layout/hierarchy1"/>
    <dgm:cxn modelId="{D7FAA1CE-1120-7041-9324-DF0FE34A62F1}" type="presParOf" srcId="{6972A761-95AE-AC4A-B582-FE01070706CE}" destId="{8E3D8DD5-1D54-9C47-A21F-EE2B4093214B}" srcOrd="0" destOrd="0" presId="urn:microsoft.com/office/officeart/2005/8/layout/hierarchy1"/>
    <dgm:cxn modelId="{FDFE8241-02EF-9D4D-944B-4E72FBABB740}" type="presParOf" srcId="{6972A761-95AE-AC4A-B582-FE01070706CE}" destId="{7076C3F3-8E7D-AE44-894D-099F5CC8602A}" srcOrd="1" destOrd="0" presId="urn:microsoft.com/office/officeart/2005/8/layout/hierarchy1"/>
    <dgm:cxn modelId="{54AF340C-9F53-BE44-BFAC-1EB42F733142}" type="presParOf" srcId="{7076C3F3-8E7D-AE44-894D-099F5CC8602A}" destId="{F342E22D-401F-8541-982C-623E8A3D16DF}" srcOrd="0" destOrd="0" presId="urn:microsoft.com/office/officeart/2005/8/layout/hierarchy1"/>
    <dgm:cxn modelId="{A18D53C2-DFD2-894D-8674-D4BE6BB23FDA}" type="presParOf" srcId="{F342E22D-401F-8541-982C-623E8A3D16DF}" destId="{1F581CB5-95ED-F447-BDDB-3817DEC68D11}" srcOrd="0" destOrd="0" presId="urn:microsoft.com/office/officeart/2005/8/layout/hierarchy1"/>
    <dgm:cxn modelId="{F03B996C-D6FF-3D4B-A6A7-3A4D63B67287}" type="presParOf" srcId="{F342E22D-401F-8541-982C-623E8A3D16DF}" destId="{66AB9BB9-6B13-7343-86A0-0D5619A30C6F}" srcOrd="1" destOrd="0" presId="urn:microsoft.com/office/officeart/2005/8/layout/hierarchy1"/>
    <dgm:cxn modelId="{CD5CE76C-5B10-8C4D-BE9D-2000C1FC7843}" type="presParOf" srcId="{7076C3F3-8E7D-AE44-894D-099F5CC8602A}" destId="{0A853D66-A583-E54F-9219-F7B5DBE335B8}" srcOrd="1" destOrd="0" presId="urn:microsoft.com/office/officeart/2005/8/layout/hierarchy1"/>
    <dgm:cxn modelId="{A6A6D6AB-B933-4241-A41A-417F9DD93C3F}" type="presParOf" srcId="{9902C295-6257-2940-A078-D08D224ADA16}" destId="{E758E71C-3F3F-3E4A-BBDA-43C713FED538}" srcOrd="6" destOrd="0" presId="urn:microsoft.com/office/officeart/2005/8/layout/hierarchy1"/>
    <dgm:cxn modelId="{C6ED6028-6FCE-2345-94F7-E5488C864A46}" type="presParOf" srcId="{9902C295-6257-2940-A078-D08D224ADA16}" destId="{E27E90BB-8850-E449-8C0F-263BD31FA207}" srcOrd="7" destOrd="0" presId="urn:microsoft.com/office/officeart/2005/8/layout/hierarchy1"/>
    <dgm:cxn modelId="{DFB03BDF-D0F7-794F-A2C9-DEC316C948BC}" type="presParOf" srcId="{E27E90BB-8850-E449-8C0F-263BD31FA207}" destId="{51E02626-2F3E-9249-9C3C-46DFE4267B1C}" srcOrd="0" destOrd="0" presId="urn:microsoft.com/office/officeart/2005/8/layout/hierarchy1"/>
    <dgm:cxn modelId="{3BC567C0-23B7-464E-8C61-6848BF06D32B}" type="presParOf" srcId="{51E02626-2F3E-9249-9C3C-46DFE4267B1C}" destId="{F25C333D-6956-0940-AEB5-A6C2A0318E8E}" srcOrd="0" destOrd="0" presId="urn:microsoft.com/office/officeart/2005/8/layout/hierarchy1"/>
    <dgm:cxn modelId="{FBD51631-D32B-4B45-B342-B1DDE4F0D229}" type="presParOf" srcId="{51E02626-2F3E-9249-9C3C-46DFE4267B1C}" destId="{0D638C88-DE01-EA4D-A650-3AB3BFE863B5}" srcOrd="1" destOrd="0" presId="urn:microsoft.com/office/officeart/2005/8/layout/hierarchy1"/>
    <dgm:cxn modelId="{FBFDA613-DB2E-7445-9B85-A7AF7B376467}" type="presParOf" srcId="{E27E90BB-8850-E449-8C0F-263BD31FA207}" destId="{5FE3012E-66B3-7144-A856-F25FF8232382}" srcOrd="1" destOrd="0" presId="urn:microsoft.com/office/officeart/2005/8/layout/hierarchy1"/>
    <dgm:cxn modelId="{FB87CBF8-8FA8-DC41-9774-413819C62545}" type="presParOf" srcId="{5FE3012E-66B3-7144-A856-F25FF8232382}" destId="{27C0710A-68AD-E342-8576-CD9DFA8174A0}" srcOrd="0" destOrd="0" presId="urn:microsoft.com/office/officeart/2005/8/layout/hierarchy1"/>
    <dgm:cxn modelId="{6C3018B4-C817-7846-8A27-3DA9A3F826B6}" type="presParOf" srcId="{5FE3012E-66B3-7144-A856-F25FF8232382}" destId="{FFE5119E-5B00-3740-B00C-0054BDACEBC8}" srcOrd="1" destOrd="0" presId="urn:microsoft.com/office/officeart/2005/8/layout/hierarchy1"/>
    <dgm:cxn modelId="{3F9C77D5-B639-4E4A-8B43-B6A94F580134}" type="presParOf" srcId="{FFE5119E-5B00-3740-B00C-0054BDACEBC8}" destId="{5DB9D0C5-6A0F-594B-94C1-BF36D484B207}" srcOrd="0" destOrd="0" presId="urn:microsoft.com/office/officeart/2005/8/layout/hierarchy1"/>
    <dgm:cxn modelId="{55CA10B6-F904-D340-9A25-AE408E110890}" type="presParOf" srcId="{5DB9D0C5-6A0F-594B-94C1-BF36D484B207}" destId="{3D3A2466-A56C-104B-B3AA-060E4A4A6984}" srcOrd="0" destOrd="0" presId="urn:microsoft.com/office/officeart/2005/8/layout/hierarchy1"/>
    <dgm:cxn modelId="{3800D771-824E-DA46-9B81-8344906E34C5}" type="presParOf" srcId="{5DB9D0C5-6A0F-594B-94C1-BF36D484B207}" destId="{C80715FB-2420-D14C-AF8F-DB26617ACE94}" srcOrd="1" destOrd="0" presId="urn:microsoft.com/office/officeart/2005/8/layout/hierarchy1"/>
    <dgm:cxn modelId="{BC749F04-8C31-9142-BAD5-B91F86DFA562}" type="presParOf" srcId="{FFE5119E-5B00-3740-B00C-0054BDACEBC8}" destId="{CE162D4A-76A1-8B4E-A49C-1F43CFD3992B}" srcOrd="1" destOrd="0" presId="urn:microsoft.com/office/officeart/2005/8/layout/hierarchy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BB83DAF-BB79-FB4F-BB03-296CBB81B085}" type="doc">
      <dgm:prSet loTypeId="urn:microsoft.com/office/officeart/2005/8/layout/process1" loCatId="" qsTypeId="urn:microsoft.com/office/officeart/2005/8/quickstyle/simple3" qsCatId="simple" csTypeId="urn:microsoft.com/office/officeart/2005/8/colors/accent1_2" csCatId="accent1" phldr="1"/>
      <dgm:spPr/>
    </dgm:pt>
    <dgm:pt modelId="{D5724F9A-1E61-1548-8BB7-E1C656F98A0A}">
      <dgm:prSet phldrT="[Текст]"/>
      <dgm:spPr/>
      <dgm:t>
        <a:bodyPr/>
        <a:lstStyle/>
        <a:p>
          <a:r>
            <a:rPr lang="ru-RU" dirty="0"/>
            <a:t>Органы власти, КУ</a:t>
          </a:r>
        </a:p>
      </dgm:t>
    </dgm:pt>
    <dgm:pt modelId="{E670DB06-F3B1-CB4A-A260-56055AA5F241}" type="parTrans" cxnId="{4DDD85AA-C413-4744-AF35-4EBEE1F00D76}">
      <dgm:prSet/>
      <dgm:spPr/>
      <dgm:t>
        <a:bodyPr/>
        <a:lstStyle/>
        <a:p>
          <a:endParaRPr lang="ru-RU"/>
        </a:p>
      </dgm:t>
    </dgm:pt>
    <dgm:pt modelId="{AD5B14E5-E35C-284E-AACD-46D161F81962}" type="sibTrans" cxnId="{4DDD85AA-C413-4744-AF35-4EBEE1F00D76}">
      <dgm:prSet/>
      <dgm:spPr/>
      <dgm:t>
        <a:bodyPr/>
        <a:lstStyle/>
        <a:p>
          <a:endParaRPr lang="ru-RU"/>
        </a:p>
      </dgm:t>
    </dgm:pt>
    <dgm:pt modelId="{215952FD-85F4-5842-85BC-AC7483712022}">
      <dgm:prSet phldrT="[Текст]"/>
      <dgm:spPr/>
      <dgm:t>
        <a:bodyPr/>
        <a:lstStyle/>
        <a:p>
          <a:r>
            <a:rPr lang="ru-RU" dirty="0"/>
            <a:t>Финансовый орган</a:t>
          </a:r>
        </a:p>
      </dgm:t>
    </dgm:pt>
    <dgm:pt modelId="{7341514E-70BB-DA49-9503-8A89E54B469A}" type="parTrans" cxnId="{DB7182D7-5DEE-A142-A16E-54A79A2E1DBD}">
      <dgm:prSet/>
      <dgm:spPr/>
      <dgm:t>
        <a:bodyPr/>
        <a:lstStyle/>
        <a:p>
          <a:endParaRPr lang="ru-RU"/>
        </a:p>
      </dgm:t>
    </dgm:pt>
    <dgm:pt modelId="{C73DD35C-E32D-0244-8803-C27AE2769AC0}" type="sibTrans" cxnId="{DB7182D7-5DEE-A142-A16E-54A79A2E1DBD}">
      <dgm:prSet/>
      <dgm:spPr/>
      <dgm:t>
        <a:bodyPr/>
        <a:lstStyle/>
        <a:p>
          <a:endParaRPr lang="ru-RU"/>
        </a:p>
      </dgm:t>
    </dgm:pt>
    <dgm:pt modelId="{C7DB037D-3BC9-F94F-945C-DB4FC24DBC9B}" type="pres">
      <dgm:prSet presAssocID="{2BB83DAF-BB79-FB4F-BB03-296CBB81B085}" presName="Name0" presStyleCnt="0">
        <dgm:presLayoutVars>
          <dgm:dir/>
          <dgm:resizeHandles val="exact"/>
        </dgm:presLayoutVars>
      </dgm:prSet>
      <dgm:spPr/>
    </dgm:pt>
    <dgm:pt modelId="{AD30470B-D73F-9E43-AC2B-96C71A688A7A}" type="pres">
      <dgm:prSet presAssocID="{D5724F9A-1E61-1548-8BB7-E1C656F98A0A}" presName="node" presStyleLbl="node1" presStyleIdx="0" presStyleCnt="2" custLinFactY="61524" custLinFactNeighborX="-117" custLinFactNeighborY="100000">
        <dgm:presLayoutVars>
          <dgm:bulletEnabled val="1"/>
        </dgm:presLayoutVars>
      </dgm:prSet>
      <dgm:spPr/>
    </dgm:pt>
    <dgm:pt modelId="{0BD13668-A79A-3A42-BDB7-2DA81D6F1066}" type="pres">
      <dgm:prSet presAssocID="{AD5B14E5-E35C-284E-AACD-46D161F81962}" presName="sibTrans" presStyleLbl="sibTrans2D1" presStyleIdx="0" presStyleCnt="1"/>
      <dgm:spPr/>
    </dgm:pt>
    <dgm:pt modelId="{EC1E5CCA-7C74-964F-BFDB-0A319B933891}" type="pres">
      <dgm:prSet presAssocID="{AD5B14E5-E35C-284E-AACD-46D161F81962}" presName="connectorText" presStyleLbl="sibTrans2D1" presStyleIdx="0" presStyleCnt="1"/>
      <dgm:spPr/>
    </dgm:pt>
    <dgm:pt modelId="{55FA3C65-1A30-3742-BAD2-92E1618FC057}" type="pres">
      <dgm:prSet presAssocID="{215952FD-85F4-5842-85BC-AC7483712022}" presName="node" presStyleLbl="node1" presStyleIdx="1" presStyleCnt="2">
        <dgm:presLayoutVars>
          <dgm:bulletEnabled val="1"/>
        </dgm:presLayoutVars>
      </dgm:prSet>
      <dgm:spPr/>
    </dgm:pt>
  </dgm:ptLst>
  <dgm:cxnLst>
    <dgm:cxn modelId="{7196410B-CAE8-4C41-A0CB-000074CF802B}" type="presOf" srcId="{D5724F9A-1E61-1548-8BB7-E1C656F98A0A}" destId="{AD30470B-D73F-9E43-AC2B-96C71A688A7A}" srcOrd="0" destOrd="0" presId="urn:microsoft.com/office/officeart/2005/8/layout/process1"/>
    <dgm:cxn modelId="{44C77B44-4CC3-D44F-80DA-14290CC4A577}" type="presOf" srcId="{AD5B14E5-E35C-284E-AACD-46D161F81962}" destId="{EC1E5CCA-7C74-964F-BFDB-0A319B933891}" srcOrd="1" destOrd="0" presId="urn:microsoft.com/office/officeart/2005/8/layout/process1"/>
    <dgm:cxn modelId="{5C0B9198-2D58-3F46-B005-C0287CD9D535}" type="presOf" srcId="{215952FD-85F4-5842-85BC-AC7483712022}" destId="{55FA3C65-1A30-3742-BAD2-92E1618FC057}" srcOrd="0" destOrd="0" presId="urn:microsoft.com/office/officeart/2005/8/layout/process1"/>
    <dgm:cxn modelId="{3CE4BCA1-0A14-CA42-A8AC-5CF159675D17}" type="presOf" srcId="{AD5B14E5-E35C-284E-AACD-46D161F81962}" destId="{0BD13668-A79A-3A42-BDB7-2DA81D6F1066}" srcOrd="0" destOrd="0" presId="urn:microsoft.com/office/officeart/2005/8/layout/process1"/>
    <dgm:cxn modelId="{4DDD85AA-C413-4744-AF35-4EBEE1F00D76}" srcId="{2BB83DAF-BB79-FB4F-BB03-296CBB81B085}" destId="{D5724F9A-1E61-1548-8BB7-E1C656F98A0A}" srcOrd="0" destOrd="0" parTransId="{E670DB06-F3B1-CB4A-A260-56055AA5F241}" sibTransId="{AD5B14E5-E35C-284E-AACD-46D161F81962}"/>
    <dgm:cxn modelId="{DB7182D7-5DEE-A142-A16E-54A79A2E1DBD}" srcId="{2BB83DAF-BB79-FB4F-BB03-296CBB81B085}" destId="{215952FD-85F4-5842-85BC-AC7483712022}" srcOrd="1" destOrd="0" parTransId="{7341514E-70BB-DA49-9503-8A89E54B469A}" sibTransId="{C73DD35C-E32D-0244-8803-C27AE2769AC0}"/>
    <dgm:cxn modelId="{CADCFBDC-7E5A-C546-8F16-EDDE0B5C678A}" type="presOf" srcId="{2BB83DAF-BB79-FB4F-BB03-296CBB81B085}" destId="{C7DB037D-3BC9-F94F-945C-DB4FC24DBC9B}" srcOrd="0" destOrd="0" presId="urn:microsoft.com/office/officeart/2005/8/layout/process1"/>
    <dgm:cxn modelId="{1D8EBE33-9728-2143-8A00-DB6F1794377E}" type="presParOf" srcId="{C7DB037D-3BC9-F94F-945C-DB4FC24DBC9B}" destId="{AD30470B-D73F-9E43-AC2B-96C71A688A7A}" srcOrd="0" destOrd="0" presId="urn:microsoft.com/office/officeart/2005/8/layout/process1"/>
    <dgm:cxn modelId="{7A11377D-26CA-EE4F-8E35-3030A652637D}" type="presParOf" srcId="{C7DB037D-3BC9-F94F-945C-DB4FC24DBC9B}" destId="{0BD13668-A79A-3A42-BDB7-2DA81D6F1066}" srcOrd="1" destOrd="0" presId="urn:microsoft.com/office/officeart/2005/8/layout/process1"/>
    <dgm:cxn modelId="{884F7184-AC66-9643-B257-439E9C7F30D6}" type="presParOf" srcId="{0BD13668-A79A-3A42-BDB7-2DA81D6F1066}" destId="{EC1E5CCA-7C74-964F-BFDB-0A319B933891}" srcOrd="0" destOrd="0" presId="urn:microsoft.com/office/officeart/2005/8/layout/process1"/>
    <dgm:cxn modelId="{A4AECFA6-B8BD-0345-9FB5-1402441BB750}" type="presParOf" srcId="{C7DB037D-3BC9-F94F-945C-DB4FC24DBC9B}" destId="{55FA3C65-1A30-3742-BAD2-92E1618FC057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BB83DAF-BB79-FB4F-BB03-296CBB81B085}" type="doc">
      <dgm:prSet loTypeId="urn:microsoft.com/office/officeart/2005/8/layout/process1" loCatId="" qsTypeId="urn:microsoft.com/office/officeart/2005/8/quickstyle/simple3" qsCatId="simple" csTypeId="urn:microsoft.com/office/officeart/2005/8/colors/accent1_2" csCatId="accent1" phldr="1"/>
      <dgm:spPr/>
    </dgm:pt>
    <dgm:pt modelId="{D5724F9A-1E61-1548-8BB7-E1C656F98A0A}">
      <dgm:prSet phldrT="[Текст]"/>
      <dgm:spPr/>
      <dgm:t>
        <a:bodyPr/>
        <a:lstStyle/>
        <a:p>
          <a:r>
            <a:rPr lang="ru-RU" dirty="0"/>
            <a:t>БУ-АУ</a:t>
          </a:r>
        </a:p>
      </dgm:t>
    </dgm:pt>
    <dgm:pt modelId="{E670DB06-F3B1-CB4A-A260-56055AA5F241}" type="parTrans" cxnId="{4DDD85AA-C413-4744-AF35-4EBEE1F00D76}">
      <dgm:prSet/>
      <dgm:spPr/>
      <dgm:t>
        <a:bodyPr/>
        <a:lstStyle/>
        <a:p>
          <a:endParaRPr lang="ru-RU"/>
        </a:p>
      </dgm:t>
    </dgm:pt>
    <dgm:pt modelId="{AD5B14E5-E35C-284E-AACD-46D161F81962}" type="sibTrans" cxnId="{4DDD85AA-C413-4744-AF35-4EBEE1F00D76}">
      <dgm:prSet/>
      <dgm:spPr/>
      <dgm:t>
        <a:bodyPr/>
        <a:lstStyle/>
        <a:p>
          <a:endParaRPr lang="ru-RU"/>
        </a:p>
      </dgm:t>
    </dgm:pt>
    <dgm:pt modelId="{215952FD-85F4-5842-85BC-AC7483712022}">
      <dgm:prSet phldrT="[Текст]"/>
      <dgm:spPr/>
      <dgm:t>
        <a:bodyPr/>
        <a:lstStyle/>
        <a:p>
          <a:r>
            <a:rPr lang="ru-RU" dirty="0"/>
            <a:t>Финансовый орган</a:t>
          </a:r>
        </a:p>
      </dgm:t>
    </dgm:pt>
    <dgm:pt modelId="{7341514E-70BB-DA49-9503-8A89E54B469A}" type="parTrans" cxnId="{DB7182D7-5DEE-A142-A16E-54A79A2E1DBD}">
      <dgm:prSet/>
      <dgm:spPr/>
      <dgm:t>
        <a:bodyPr/>
        <a:lstStyle/>
        <a:p>
          <a:endParaRPr lang="ru-RU"/>
        </a:p>
      </dgm:t>
    </dgm:pt>
    <dgm:pt modelId="{C73DD35C-E32D-0244-8803-C27AE2769AC0}" type="sibTrans" cxnId="{DB7182D7-5DEE-A142-A16E-54A79A2E1DBD}">
      <dgm:prSet/>
      <dgm:spPr/>
      <dgm:t>
        <a:bodyPr/>
        <a:lstStyle/>
        <a:p>
          <a:endParaRPr lang="ru-RU"/>
        </a:p>
      </dgm:t>
    </dgm:pt>
    <dgm:pt modelId="{C7DB037D-3BC9-F94F-945C-DB4FC24DBC9B}" type="pres">
      <dgm:prSet presAssocID="{2BB83DAF-BB79-FB4F-BB03-296CBB81B085}" presName="Name0" presStyleCnt="0">
        <dgm:presLayoutVars>
          <dgm:dir/>
          <dgm:resizeHandles val="exact"/>
        </dgm:presLayoutVars>
      </dgm:prSet>
      <dgm:spPr/>
    </dgm:pt>
    <dgm:pt modelId="{AD30470B-D73F-9E43-AC2B-96C71A688A7A}" type="pres">
      <dgm:prSet presAssocID="{D5724F9A-1E61-1548-8BB7-E1C656F98A0A}" presName="node" presStyleLbl="node1" presStyleIdx="0" presStyleCnt="2" custLinFactY="61524" custLinFactNeighborX="-117" custLinFactNeighborY="100000">
        <dgm:presLayoutVars>
          <dgm:bulletEnabled val="1"/>
        </dgm:presLayoutVars>
      </dgm:prSet>
      <dgm:spPr/>
    </dgm:pt>
    <dgm:pt modelId="{0BD13668-A79A-3A42-BDB7-2DA81D6F1066}" type="pres">
      <dgm:prSet presAssocID="{AD5B14E5-E35C-284E-AACD-46D161F81962}" presName="sibTrans" presStyleLbl="sibTrans2D1" presStyleIdx="0" presStyleCnt="1"/>
      <dgm:spPr/>
    </dgm:pt>
    <dgm:pt modelId="{EC1E5CCA-7C74-964F-BFDB-0A319B933891}" type="pres">
      <dgm:prSet presAssocID="{AD5B14E5-E35C-284E-AACD-46D161F81962}" presName="connectorText" presStyleLbl="sibTrans2D1" presStyleIdx="0" presStyleCnt="1"/>
      <dgm:spPr/>
    </dgm:pt>
    <dgm:pt modelId="{55FA3C65-1A30-3742-BAD2-92E1618FC057}" type="pres">
      <dgm:prSet presAssocID="{215952FD-85F4-5842-85BC-AC7483712022}" presName="node" presStyleLbl="node1" presStyleIdx="1" presStyleCnt="2">
        <dgm:presLayoutVars>
          <dgm:bulletEnabled val="1"/>
        </dgm:presLayoutVars>
      </dgm:prSet>
      <dgm:spPr/>
    </dgm:pt>
  </dgm:ptLst>
  <dgm:cxnLst>
    <dgm:cxn modelId="{7196410B-CAE8-4C41-A0CB-000074CF802B}" type="presOf" srcId="{D5724F9A-1E61-1548-8BB7-E1C656F98A0A}" destId="{AD30470B-D73F-9E43-AC2B-96C71A688A7A}" srcOrd="0" destOrd="0" presId="urn:microsoft.com/office/officeart/2005/8/layout/process1"/>
    <dgm:cxn modelId="{44C77B44-4CC3-D44F-80DA-14290CC4A577}" type="presOf" srcId="{AD5B14E5-E35C-284E-AACD-46D161F81962}" destId="{EC1E5CCA-7C74-964F-BFDB-0A319B933891}" srcOrd="1" destOrd="0" presId="urn:microsoft.com/office/officeart/2005/8/layout/process1"/>
    <dgm:cxn modelId="{5C0B9198-2D58-3F46-B005-C0287CD9D535}" type="presOf" srcId="{215952FD-85F4-5842-85BC-AC7483712022}" destId="{55FA3C65-1A30-3742-BAD2-92E1618FC057}" srcOrd="0" destOrd="0" presId="urn:microsoft.com/office/officeart/2005/8/layout/process1"/>
    <dgm:cxn modelId="{3CE4BCA1-0A14-CA42-A8AC-5CF159675D17}" type="presOf" srcId="{AD5B14E5-E35C-284E-AACD-46D161F81962}" destId="{0BD13668-A79A-3A42-BDB7-2DA81D6F1066}" srcOrd="0" destOrd="0" presId="urn:microsoft.com/office/officeart/2005/8/layout/process1"/>
    <dgm:cxn modelId="{4DDD85AA-C413-4744-AF35-4EBEE1F00D76}" srcId="{2BB83DAF-BB79-FB4F-BB03-296CBB81B085}" destId="{D5724F9A-1E61-1548-8BB7-E1C656F98A0A}" srcOrd="0" destOrd="0" parTransId="{E670DB06-F3B1-CB4A-A260-56055AA5F241}" sibTransId="{AD5B14E5-E35C-284E-AACD-46D161F81962}"/>
    <dgm:cxn modelId="{DB7182D7-5DEE-A142-A16E-54A79A2E1DBD}" srcId="{2BB83DAF-BB79-FB4F-BB03-296CBB81B085}" destId="{215952FD-85F4-5842-85BC-AC7483712022}" srcOrd="1" destOrd="0" parTransId="{7341514E-70BB-DA49-9503-8A89E54B469A}" sibTransId="{C73DD35C-E32D-0244-8803-C27AE2769AC0}"/>
    <dgm:cxn modelId="{CADCFBDC-7E5A-C546-8F16-EDDE0B5C678A}" type="presOf" srcId="{2BB83DAF-BB79-FB4F-BB03-296CBB81B085}" destId="{C7DB037D-3BC9-F94F-945C-DB4FC24DBC9B}" srcOrd="0" destOrd="0" presId="urn:microsoft.com/office/officeart/2005/8/layout/process1"/>
    <dgm:cxn modelId="{1D8EBE33-9728-2143-8A00-DB6F1794377E}" type="presParOf" srcId="{C7DB037D-3BC9-F94F-945C-DB4FC24DBC9B}" destId="{AD30470B-D73F-9E43-AC2B-96C71A688A7A}" srcOrd="0" destOrd="0" presId="urn:microsoft.com/office/officeart/2005/8/layout/process1"/>
    <dgm:cxn modelId="{7A11377D-26CA-EE4F-8E35-3030A652637D}" type="presParOf" srcId="{C7DB037D-3BC9-F94F-945C-DB4FC24DBC9B}" destId="{0BD13668-A79A-3A42-BDB7-2DA81D6F1066}" srcOrd="1" destOrd="0" presId="urn:microsoft.com/office/officeart/2005/8/layout/process1"/>
    <dgm:cxn modelId="{884F7184-AC66-9643-B257-439E9C7F30D6}" type="presParOf" srcId="{0BD13668-A79A-3A42-BDB7-2DA81D6F1066}" destId="{EC1E5CCA-7C74-964F-BFDB-0A319B933891}" srcOrd="0" destOrd="0" presId="urn:microsoft.com/office/officeart/2005/8/layout/process1"/>
    <dgm:cxn modelId="{A4AECFA6-B8BD-0345-9FB5-1402441BB750}" type="presParOf" srcId="{C7DB037D-3BC9-F94F-945C-DB4FC24DBC9B}" destId="{55FA3C65-1A30-3742-BAD2-92E1618FC057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BB83DAF-BB79-FB4F-BB03-296CBB81B085}" type="doc">
      <dgm:prSet loTypeId="urn:microsoft.com/office/officeart/2005/8/layout/process1" loCatId="" qsTypeId="urn:microsoft.com/office/officeart/2005/8/quickstyle/simple3" qsCatId="simple" csTypeId="urn:microsoft.com/office/officeart/2005/8/colors/accent1_2" csCatId="accent1" phldr="1"/>
      <dgm:spPr/>
    </dgm:pt>
    <dgm:pt modelId="{D5724F9A-1E61-1548-8BB7-E1C656F98A0A}">
      <dgm:prSet phldrT="[Текст]"/>
      <dgm:spPr/>
      <dgm:t>
        <a:bodyPr/>
        <a:lstStyle/>
        <a:p>
          <a:r>
            <a:rPr lang="ru-RU" dirty="0"/>
            <a:t>Органы власти, КУ, БУ, АУ субъекта и МО</a:t>
          </a:r>
        </a:p>
      </dgm:t>
    </dgm:pt>
    <dgm:pt modelId="{E670DB06-F3B1-CB4A-A260-56055AA5F241}" type="parTrans" cxnId="{4DDD85AA-C413-4744-AF35-4EBEE1F00D76}">
      <dgm:prSet/>
      <dgm:spPr/>
      <dgm:t>
        <a:bodyPr/>
        <a:lstStyle/>
        <a:p>
          <a:endParaRPr lang="ru-RU"/>
        </a:p>
      </dgm:t>
    </dgm:pt>
    <dgm:pt modelId="{AD5B14E5-E35C-284E-AACD-46D161F81962}" type="sibTrans" cxnId="{4DDD85AA-C413-4744-AF35-4EBEE1F00D76}">
      <dgm:prSet/>
      <dgm:spPr/>
      <dgm:t>
        <a:bodyPr/>
        <a:lstStyle/>
        <a:p>
          <a:endParaRPr lang="ru-RU"/>
        </a:p>
      </dgm:t>
    </dgm:pt>
    <dgm:pt modelId="{215952FD-85F4-5842-85BC-AC7483712022}">
      <dgm:prSet phldrT="[Текст]"/>
      <dgm:spPr/>
      <dgm:t>
        <a:bodyPr/>
        <a:lstStyle/>
        <a:p>
          <a:r>
            <a:rPr lang="ru-RU" dirty="0"/>
            <a:t>Федеральное казначейство</a:t>
          </a:r>
        </a:p>
      </dgm:t>
    </dgm:pt>
    <dgm:pt modelId="{7341514E-70BB-DA49-9503-8A89E54B469A}" type="parTrans" cxnId="{DB7182D7-5DEE-A142-A16E-54A79A2E1DBD}">
      <dgm:prSet/>
      <dgm:spPr/>
      <dgm:t>
        <a:bodyPr/>
        <a:lstStyle/>
        <a:p>
          <a:endParaRPr lang="ru-RU"/>
        </a:p>
      </dgm:t>
    </dgm:pt>
    <dgm:pt modelId="{C73DD35C-E32D-0244-8803-C27AE2769AC0}" type="sibTrans" cxnId="{DB7182D7-5DEE-A142-A16E-54A79A2E1DBD}">
      <dgm:prSet/>
      <dgm:spPr/>
      <dgm:t>
        <a:bodyPr/>
        <a:lstStyle/>
        <a:p>
          <a:endParaRPr lang="ru-RU"/>
        </a:p>
      </dgm:t>
    </dgm:pt>
    <dgm:pt modelId="{C7DB037D-3BC9-F94F-945C-DB4FC24DBC9B}" type="pres">
      <dgm:prSet presAssocID="{2BB83DAF-BB79-FB4F-BB03-296CBB81B085}" presName="Name0" presStyleCnt="0">
        <dgm:presLayoutVars>
          <dgm:dir/>
          <dgm:resizeHandles val="exact"/>
        </dgm:presLayoutVars>
      </dgm:prSet>
      <dgm:spPr/>
    </dgm:pt>
    <dgm:pt modelId="{AD30470B-D73F-9E43-AC2B-96C71A688A7A}" type="pres">
      <dgm:prSet presAssocID="{D5724F9A-1E61-1548-8BB7-E1C656F98A0A}" presName="node" presStyleLbl="node1" presStyleIdx="0" presStyleCnt="2" custLinFactNeighborX="-3084" custLinFactNeighborY="-98090">
        <dgm:presLayoutVars>
          <dgm:bulletEnabled val="1"/>
        </dgm:presLayoutVars>
      </dgm:prSet>
      <dgm:spPr/>
    </dgm:pt>
    <dgm:pt modelId="{0BD13668-A79A-3A42-BDB7-2DA81D6F1066}" type="pres">
      <dgm:prSet presAssocID="{AD5B14E5-E35C-284E-AACD-46D161F81962}" presName="sibTrans" presStyleLbl="sibTrans2D1" presStyleIdx="0" presStyleCnt="1"/>
      <dgm:spPr/>
    </dgm:pt>
    <dgm:pt modelId="{EC1E5CCA-7C74-964F-BFDB-0A319B933891}" type="pres">
      <dgm:prSet presAssocID="{AD5B14E5-E35C-284E-AACD-46D161F81962}" presName="connectorText" presStyleLbl="sibTrans2D1" presStyleIdx="0" presStyleCnt="1"/>
      <dgm:spPr/>
    </dgm:pt>
    <dgm:pt modelId="{55FA3C65-1A30-3742-BAD2-92E1618FC057}" type="pres">
      <dgm:prSet presAssocID="{215952FD-85F4-5842-85BC-AC7483712022}" presName="node" presStyleLbl="node1" presStyleIdx="1" presStyleCnt="2">
        <dgm:presLayoutVars>
          <dgm:bulletEnabled val="1"/>
        </dgm:presLayoutVars>
      </dgm:prSet>
      <dgm:spPr/>
    </dgm:pt>
  </dgm:ptLst>
  <dgm:cxnLst>
    <dgm:cxn modelId="{7196410B-CAE8-4C41-A0CB-000074CF802B}" type="presOf" srcId="{D5724F9A-1E61-1548-8BB7-E1C656F98A0A}" destId="{AD30470B-D73F-9E43-AC2B-96C71A688A7A}" srcOrd="0" destOrd="0" presId="urn:microsoft.com/office/officeart/2005/8/layout/process1"/>
    <dgm:cxn modelId="{44C77B44-4CC3-D44F-80DA-14290CC4A577}" type="presOf" srcId="{AD5B14E5-E35C-284E-AACD-46D161F81962}" destId="{EC1E5CCA-7C74-964F-BFDB-0A319B933891}" srcOrd="1" destOrd="0" presId="urn:microsoft.com/office/officeart/2005/8/layout/process1"/>
    <dgm:cxn modelId="{5C0B9198-2D58-3F46-B005-C0287CD9D535}" type="presOf" srcId="{215952FD-85F4-5842-85BC-AC7483712022}" destId="{55FA3C65-1A30-3742-BAD2-92E1618FC057}" srcOrd="0" destOrd="0" presId="urn:microsoft.com/office/officeart/2005/8/layout/process1"/>
    <dgm:cxn modelId="{3CE4BCA1-0A14-CA42-A8AC-5CF159675D17}" type="presOf" srcId="{AD5B14E5-E35C-284E-AACD-46D161F81962}" destId="{0BD13668-A79A-3A42-BDB7-2DA81D6F1066}" srcOrd="0" destOrd="0" presId="urn:microsoft.com/office/officeart/2005/8/layout/process1"/>
    <dgm:cxn modelId="{4DDD85AA-C413-4744-AF35-4EBEE1F00D76}" srcId="{2BB83DAF-BB79-FB4F-BB03-296CBB81B085}" destId="{D5724F9A-1E61-1548-8BB7-E1C656F98A0A}" srcOrd="0" destOrd="0" parTransId="{E670DB06-F3B1-CB4A-A260-56055AA5F241}" sibTransId="{AD5B14E5-E35C-284E-AACD-46D161F81962}"/>
    <dgm:cxn modelId="{DB7182D7-5DEE-A142-A16E-54A79A2E1DBD}" srcId="{2BB83DAF-BB79-FB4F-BB03-296CBB81B085}" destId="{215952FD-85F4-5842-85BC-AC7483712022}" srcOrd="1" destOrd="0" parTransId="{7341514E-70BB-DA49-9503-8A89E54B469A}" sibTransId="{C73DD35C-E32D-0244-8803-C27AE2769AC0}"/>
    <dgm:cxn modelId="{CADCFBDC-7E5A-C546-8F16-EDDE0B5C678A}" type="presOf" srcId="{2BB83DAF-BB79-FB4F-BB03-296CBB81B085}" destId="{C7DB037D-3BC9-F94F-945C-DB4FC24DBC9B}" srcOrd="0" destOrd="0" presId="urn:microsoft.com/office/officeart/2005/8/layout/process1"/>
    <dgm:cxn modelId="{1D8EBE33-9728-2143-8A00-DB6F1794377E}" type="presParOf" srcId="{C7DB037D-3BC9-F94F-945C-DB4FC24DBC9B}" destId="{AD30470B-D73F-9E43-AC2B-96C71A688A7A}" srcOrd="0" destOrd="0" presId="urn:microsoft.com/office/officeart/2005/8/layout/process1"/>
    <dgm:cxn modelId="{7A11377D-26CA-EE4F-8E35-3030A652637D}" type="presParOf" srcId="{C7DB037D-3BC9-F94F-945C-DB4FC24DBC9B}" destId="{0BD13668-A79A-3A42-BDB7-2DA81D6F1066}" srcOrd="1" destOrd="0" presId="urn:microsoft.com/office/officeart/2005/8/layout/process1"/>
    <dgm:cxn modelId="{884F7184-AC66-9643-B257-439E9C7F30D6}" type="presParOf" srcId="{0BD13668-A79A-3A42-BDB7-2DA81D6F1066}" destId="{EC1E5CCA-7C74-964F-BFDB-0A319B933891}" srcOrd="0" destOrd="0" presId="urn:microsoft.com/office/officeart/2005/8/layout/process1"/>
    <dgm:cxn modelId="{A4AECFA6-B8BD-0345-9FB5-1402441BB750}" type="presParOf" srcId="{C7DB037D-3BC9-F94F-945C-DB4FC24DBC9B}" destId="{55FA3C65-1A30-3742-BAD2-92E1618FC057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BB83DAF-BB79-FB4F-BB03-296CBB81B085}" type="doc">
      <dgm:prSet loTypeId="urn:microsoft.com/office/officeart/2005/8/layout/process1" loCatId="" qsTypeId="urn:microsoft.com/office/officeart/2005/8/quickstyle/simple3" qsCatId="simple" csTypeId="urn:microsoft.com/office/officeart/2005/8/colors/accent1_2" csCatId="accent1" phldr="1"/>
      <dgm:spPr/>
    </dgm:pt>
    <dgm:pt modelId="{D5724F9A-1E61-1548-8BB7-E1C656F98A0A}">
      <dgm:prSet phldrT="[Текст]"/>
      <dgm:spPr/>
      <dgm:t>
        <a:bodyPr/>
        <a:lstStyle/>
        <a:p>
          <a:r>
            <a:rPr lang="ru-RU" dirty="0"/>
            <a:t>Органы власти, КУ, БУ, АУ муниципального образования</a:t>
          </a:r>
        </a:p>
      </dgm:t>
    </dgm:pt>
    <dgm:pt modelId="{E670DB06-F3B1-CB4A-A260-56055AA5F241}" type="parTrans" cxnId="{4DDD85AA-C413-4744-AF35-4EBEE1F00D76}">
      <dgm:prSet/>
      <dgm:spPr/>
      <dgm:t>
        <a:bodyPr/>
        <a:lstStyle/>
        <a:p>
          <a:endParaRPr lang="ru-RU"/>
        </a:p>
      </dgm:t>
    </dgm:pt>
    <dgm:pt modelId="{AD5B14E5-E35C-284E-AACD-46D161F81962}" type="sibTrans" cxnId="{4DDD85AA-C413-4744-AF35-4EBEE1F00D76}">
      <dgm:prSet/>
      <dgm:spPr/>
      <dgm:t>
        <a:bodyPr/>
        <a:lstStyle/>
        <a:p>
          <a:endParaRPr lang="ru-RU"/>
        </a:p>
      </dgm:t>
    </dgm:pt>
    <dgm:pt modelId="{215952FD-85F4-5842-85BC-AC7483712022}">
      <dgm:prSet phldrT="[Текст]"/>
      <dgm:spPr/>
      <dgm:t>
        <a:bodyPr/>
        <a:lstStyle/>
        <a:p>
          <a:r>
            <a:rPr lang="ru-RU" dirty="0"/>
            <a:t>Финансовый орган субъекта </a:t>
          </a:r>
        </a:p>
      </dgm:t>
    </dgm:pt>
    <dgm:pt modelId="{7341514E-70BB-DA49-9503-8A89E54B469A}" type="parTrans" cxnId="{DB7182D7-5DEE-A142-A16E-54A79A2E1DBD}">
      <dgm:prSet/>
      <dgm:spPr/>
      <dgm:t>
        <a:bodyPr/>
        <a:lstStyle/>
        <a:p>
          <a:endParaRPr lang="ru-RU"/>
        </a:p>
      </dgm:t>
    </dgm:pt>
    <dgm:pt modelId="{C73DD35C-E32D-0244-8803-C27AE2769AC0}" type="sibTrans" cxnId="{DB7182D7-5DEE-A142-A16E-54A79A2E1DBD}">
      <dgm:prSet/>
      <dgm:spPr/>
      <dgm:t>
        <a:bodyPr/>
        <a:lstStyle/>
        <a:p>
          <a:endParaRPr lang="ru-RU"/>
        </a:p>
      </dgm:t>
    </dgm:pt>
    <dgm:pt modelId="{C7DB037D-3BC9-F94F-945C-DB4FC24DBC9B}" type="pres">
      <dgm:prSet presAssocID="{2BB83DAF-BB79-FB4F-BB03-296CBB81B085}" presName="Name0" presStyleCnt="0">
        <dgm:presLayoutVars>
          <dgm:dir/>
          <dgm:resizeHandles val="exact"/>
        </dgm:presLayoutVars>
      </dgm:prSet>
      <dgm:spPr/>
    </dgm:pt>
    <dgm:pt modelId="{AD30470B-D73F-9E43-AC2B-96C71A688A7A}" type="pres">
      <dgm:prSet presAssocID="{D5724F9A-1E61-1548-8BB7-E1C656F98A0A}" presName="node" presStyleLbl="node1" presStyleIdx="0" presStyleCnt="2" custLinFactY="61524" custLinFactNeighborX="-117" custLinFactNeighborY="100000">
        <dgm:presLayoutVars>
          <dgm:bulletEnabled val="1"/>
        </dgm:presLayoutVars>
      </dgm:prSet>
      <dgm:spPr/>
    </dgm:pt>
    <dgm:pt modelId="{0BD13668-A79A-3A42-BDB7-2DA81D6F1066}" type="pres">
      <dgm:prSet presAssocID="{AD5B14E5-E35C-284E-AACD-46D161F81962}" presName="sibTrans" presStyleLbl="sibTrans2D1" presStyleIdx="0" presStyleCnt="1"/>
      <dgm:spPr/>
    </dgm:pt>
    <dgm:pt modelId="{EC1E5CCA-7C74-964F-BFDB-0A319B933891}" type="pres">
      <dgm:prSet presAssocID="{AD5B14E5-E35C-284E-AACD-46D161F81962}" presName="connectorText" presStyleLbl="sibTrans2D1" presStyleIdx="0" presStyleCnt="1"/>
      <dgm:spPr/>
    </dgm:pt>
    <dgm:pt modelId="{55FA3C65-1A30-3742-BAD2-92E1618FC057}" type="pres">
      <dgm:prSet presAssocID="{215952FD-85F4-5842-85BC-AC7483712022}" presName="node" presStyleLbl="node1" presStyleIdx="1" presStyleCnt="2">
        <dgm:presLayoutVars>
          <dgm:bulletEnabled val="1"/>
        </dgm:presLayoutVars>
      </dgm:prSet>
      <dgm:spPr/>
    </dgm:pt>
  </dgm:ptLst>
  <dgm:cxnLst>
    <dgm:cxn modelId="{7196410B-CAE8-4C41-A0CB-000074CF802B}" type="presOf" srcId="{D5724F9A-1E61-1548-8BB7-E1C656F98A0A}" destId="{AD30470B-D73F-9E43-AC2B-96C71A688A7A}" srcOrd="0" destOrd="0" presId="urn:microsoft.com/office/officeart/2005/8/layout/process1"/>
    <dgm:cxn modelId="{44C77B44-4CC3-D44F-80DA-14290CC4A577}" type="presOf" srcId="{AD5B14E5-E35C-284E-AACD-46D161F81962}" destId="{EC1E5CCA-7C74-964F-BFDB-0A319B933891}" srcOrd="1" destOrd="0" presId="urn:microsoft.com/office/officeart/2005/8/layout/process1"/>
    <dgm:cxn modelId="{5C0B9198-2D58-3F46-B005-C0287CD9D535}" type="presOf" srcId="{215952FD-85F4-5842-85BC-AC7483712022}" destId="{55FA3C65-1A30-3742-BAD2-92E1618FC057}" srcOrd="0" destOrd="0" presId="urn:microsoft.com/office/officeart/2005/8/layout/process1"/>
    <dgm:cxn modelId="{3CE4BCA1-0A14-CA42-A8AC-5CF159675D17}" type="presOf" srcId="{AD5B14E5-E35C-284E-AACD-46D161F81962}" destId="{0BD13668-A79A-3A42-BDB7-2DA81D6F1066}" srcOrd="0" destOrd="0" presId="urn:microsoft.com/office/officeart/2005/8/layout/process1"/>
    <dgm:cxn modelId="{4DDD85AA-C413-4744-AF35-4EBEE1F00D76}" srcId="{2BB83DAF-BB79-FB4F-BB03-296CBB81B085}" destId="{D5724F9A-1E61-1548-8BB7-E1C656F98A0A}" srcOrd="0" destOrd="0" parTransId="{E670DB06-F3B1-CB4A-A260-56055AA5F241}" sibTransId="{AD5B14E5-E35C-284E-AACD-46D161F81962}"/>
    <dgm:cxn modelId="{DB7182D7-5DEE-A142-A16E-54A79A2E1DBD}" srcId="{2BB83DAF-BB79-FB4F-BB03-296CBB81B085}" destId="{215952FD-85F4-5842-85BC-AC7483712022}" srcOrd="1" destOrd="0" parTransId="{7341514E-70BB-DA49-9503-8A89E54B469A}" sibTransId="{C73DD35C-E32D-0244-8803-C27AE2769AC0}"/>
    <dgm:cxn modelId="{CADCFBDC-7E5A-C546-8F16-EDDE0B5C678A}" type="presOf" srcId="{2BB83DAF-BB79-FB4F-BB03-296CBB81B085}" destId="{C7DB037D-3BC9-F94F-945C-DB4FC24DBC9B}" srcOrd="0" destOrd="0" presId="urn:microsoft.com/office/officeart/2005/8/layout/process1"/>
    <dgm:cxn modelId="{1D8EBE33-9728-2143-8A00-DB6F1794377E}" type="presParOf" srcId="{C7DB037D-3BC9-F94F-945C-DB4FC24DBC9B}" destId="{AD30470B-D73F-9E43-AC2B-96C71A688A7A}" srcOrd="0" destOrd="0" presId="urn:microsoft.com/office/officeart/2005/8/layout/process1"/>
    <dgm:cxn modelId="{7A11377D-26CA-EE4F-8E35-3030A652637D}" type="presParOf" srcId="{C7DB037D-3BC9-F94F-945C-DB4FC24DBC9B}" destId="{0BD13668-A79A-3A42-BDB7-2DA81D6F1066}" srcOrd="1" destOrd="0" presId="urn:microsoft.com/office/officeart/2005/8/layout/process1"/>
    <dgm:cxn modelId="{884F7184-AC66-9643-B257-439E9C7F30D6}" type="presParOf" srcId="{0BD13668-A79A-3A42-BDB7-2DA81D6F1066}" destId="{EC1E5CCA-7C74-964F-BFDB-0A319B933891}" srcOrd="0" destOrd="0" presId="urn:microsoft.com/office/officeart/2005/8/layout/process1"/>
    <dgm:cxn modelId="{A4AECFA6-B8BD-0345-9FB5-1402441BB750}" type="presParOf" srcId="{C7DB037D-3BC9-F94F-945C-DB4FC24DBC9B}" destId="{55FA3C65-1A30-3742-BAD2-92E1618FC057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5772F37-B160-C340-9AD1-477DEEA39940}" type="doc">
      <dgm:prSet loTypeId="urn:microsoft.com/office/officeart/2005/8/layout/process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580D1BA-9BD9-E842-9C72-D99BBD64067C}">
      <dgm:prSet phldrT="[Текст]"/>
      <dgm:spPr/>
      <dgm:t>
        <a:bodyPr/>
        <a:lstStyle/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Текущая</a:t>
          </a:r>
        </a:p>
      </dgm:t>
    </dgm:pt>
    <dgm:pt modelId="{4325F434-373C-0343-976D-6EA1615BF3D2}" type="parTrans" cxnId="{3124B7B5-11FB-454F-8113-C1E6EBE5CF7B}">
      <dgm:prSet/>
      <dgm:spPr/>
      <dgm:t>
        <a:bodyPr/>
        <a:lstStyle/>
        <a:p>
          <a:endParaRPr lang="ru-RU"/>
        </a:p>
      </dgm:t>
    </dgm:pt>
    <dgm:pt modelId="{F2F381BE-63E1-1B40-A2EB-FFE9BE52E952}" type="sibTrans" cxnId="{3124B7B5-11FB-454F-8113-C1E6EBE5CF7B}">
      <dgm:prSet/>
      <dgm:spPr/>
      <dgm:t>
        <a:bodyPr/>
        <a:lstStyle/>
        <a:p>
          <a:endParaRPr lang="ru-RU"/>
        </a:p>
      </dgm:t>
    </dgm:pt>
    <dgm:pt modelId="{A3F1B685-ACE0-F944-BE91-9BEF1989F1CD}">
      <dgm:prSet phldrT="[Текст]"/>
      <dgm:spPr/>
      <dgm:t>
        <a:bodyPr/>
        <a:lstStyle/>
        <a:p>
          <a:r>
            <a:rPr lang="ru-RU" b="0" dirty="0">
              <a:latin typeface="Times New Roman" panose="02020603050405020304" pitchFamily="18" charset="0"/>
              <a:cs typeface="Times New Roman" panose="02020603050405020304" pitchFamily="18" charset="0"/>
            </a:rPr>
            <a:t>признание</a:t>
          </a:r>
        </a:p>
      </dgm:t>
    </dgm:pt>
    <dgm:pt modelId="{A9F963A1-9731-3744-A536-F984F23595A9}" type="parTrans" cxnId="{70116C3E-70BE-FD4E-B4F6-0D13C811221D}">
      <dgm:prSet/>
      <dgm:spPr/>
      <dgm:t>
        <a:bodyPr/>
        <a:lstStyle/>
        <a:p>
          <a:endParaRPr lang="ru-RU"/>
        </a:p>
      </dgm:t>
    </dgm:pt>
    <dgm:pt modelId="{29331488-9A40-B04F-A94B-363544CEC024}" type="sibTrans" cxnId="{70116C3E-70BE-FD4E-B4F6-0D13C811221D}">
      <dgm:prSet/>
      <dgm:spPr/>
      <dgm:t>
        <a:bodyPr/>
        <a:lstStyle/>
        <a:p>
          <a:endParaRPr lang="ru-RU"/>
        </a:p>
      </dgm:t>
    </dgm:pt>
    <dgm:pt modelId="{989540D0-5898-1249-B6FE-D1BB6EAC4931}">
      <dgm:prSet phldrT="[Текст]"/>
      <dgm:spPr/>
      <dgm:t>
        <a:bodyPr/>
        <a:lstStyle/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Просроченная</a:t>
          </a:r>
        </a:p>
      </dgm:t>
    </dgm:pt>
    <dgm:pt modelId="{4A58299F-5B6A-4D4C-A1EE-F93BD6590B2F}" type="parTrans" cxnId="{FDD516E0-0CDC-DE4E-8CAA-B819CFF247CC}">
      <dgm:prSet/>
      <dgm:spPr/>
      <dgm:t>
        <a:bodyPr/>
        <a:lstStyle/>
        <a:p>
          <a:endParaRPr lang="ru-RU"/>
        </a:p>
      </dgm:t>
    </dgm:pt>
    <dgm:pt modelId="{DCED5540-5090-B74C-A982-4BB7E37D8966}" type="sibTrans" cxnId="{FDD516E0-0CDC-DE4E-8CAA-B819CFF247CC}">
      <dgm:prSet/>
      <dgm:spPr/>
      <dgm:t>
        <a:bodyPr/>
        <a:lstStyle/>
        <a:p>
          <a:endParaRPr lang="ru-RU"/>
        </a:p>
      </dgm:t>
    </dgm:pt>
    <dgm:pt modelId="{E9D76A97-B970-1246-9735-C5BBE3F0D3D6}">
      <dgm:prSet phldrT="[Текст]"/>
      <dgm:spPr/>
      <dgm:t>
        <a:bodyPr/>
        <a:lstStyle/>
        <a:p>
          <a:r>
            <a:rPr lang="ru-RU" b="0" dirty="0">
              <a:latin typeface="Times New Roman" panose="02020603050405020304" pitchFamily="18" charset="0"/>
              <a:cs typeface="Times New Roman" panose="02020603050405020304" pitchFamily="18" charset="0"/>
            </a:rPr>
            <a:t>Мероприятия?</a:t>
          </a:r>
        </a:p>
      </dgm:t>
    </dgm:pt>
    <dgm:pt modelId="{FFA98D7B-7722-E74A-B4E7-AC8A50004D70}" type="parTrans" cxnId="{4C78C5EE-0449-C349-AD85-212D6179CD5D}">
      <dgm:prSet/>
      <dgm:spPr/>
      <dgm:t>
        <a:bodyPr/>
        <a:lstStyle/>
        <a:p>
          <a:endParaRPr lang="ru-RU"/>
        </a:p>
      </dgm:t>
    </dgm:pt>
    <dgm:pt modelId="{165518DD-9A7D-944F-9A97-4A9299D2834E}" type="sibTrans" cxnId="{4C78C5EE-0449-C349-AD85-212D6179CD5D}">
      <dgm:prSet/>
      <dgm:spPr/>
      <dgm:t>
        <a:bodyPr/>
        <a:lstStyle/>
        <a:p>
          <a:endParaRPr lang="ru-RU"/>
        </a:p>
      </dgm:t>
    </dgm:pt>
    <dgm:pt modelId="{A5F03E96-DEFB-3A49-907E-D36B752D1E78}">
      <dgm:prSet phldrT="[Текст]"/>
      <dgm:spPr/>
      <dgm:t>
        <a:bodyPr/>
        <a:lstStyle/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Сомнительная</a:t>
          </a:r>
        </a:p>
      </dgm:t>
    </dgm:pt>
    <dgm:pt modelId="{80AFABF7-2CEA-F74A-BB80-5EE457911B6C}" type="parTrans" cxnId="{2DC3755E-5050-3E4E-8D54-66CE161DB30C}">
      <dgm:prSet/>
      <dgm:spPr/>
      <dgm:t>
        <a:bodyPr/>
        <a:lstStyle/>
        <a:p>
          <a:endParaRPr lang="ru-RU"/>
        </a:p>
      </dgm:t>
    </dgm:pt>
    <dgm:pt modelId="{3214BC33-4123-A241-A8F9-B8A07366B662}" type="sibTrans" cxnId="{2DC3755E-5050-3E4E-8D54-66CE161DB30C}">
      <dgm:prSet/>
      <dgm:spPr/>
      <dgm:t>
        <a:bodyPr/>
        <a:lstStyle/>
        <a:p>
          <a:endParaRPr lang="ru-RU"/>
        </a:p>
      </dgm:t>
    </dgm:pt>
    <dgm:pt modelId="{05525679-E205-DC43-ABE4-1458670950D6}">
      <dgm:prSet phldrT="[Текст]"/>
      <dgm:spPr/>
      <dgm:t>
        <a:bodyPr/>
        <a:lstStyle/>
        <a:p>
          <a:r>
            <a:rPr lang="ru-RU" b="0" dirty="0">
              <a:latin typeface="Times New Roman" panose="02020603050405020304" pitchFamily="18" charset="0"/>
              <a:cs typeface="Times New Roman" panose="02020603050405020304" pitchFamily="18" charset="0"/>
            </a:rPr>
            <a:t>Мероприятия?</a:t>
          </a:r>
        </a:p>
      </dgm:t>
    </dgm:pt>
    <dgm:pt modelId="{0754B9BF-CEF7-A84B-9A75-3F73EE46A8B6}" type="parTrans" cxnId="{19F35242-F7ED-F641-AF9C-D73DC3F837EC}">
      <dgm:prSet/>
      <dgm:spPr/>
      <dgm:t>
        <a:bodyPr/>
        <a:lstStyle/>
        <a:p>
          <a:endParaRPr lang="ru-RU"/>
        </a:p>
      </dgm:t>
    </dgm:pt>
    <dgm:pt modelId="{70E48F57-3DB8-D146-B64D-ED340DF9BB2C}" type="sibTrans" cxnId="{19F35242-F7ED-F641-AF9C-D73DC3F837EC}">
      <dgm:prSet/>
      <dgm:spPr/>
      <dgm:t>
        <a:bodyPr/>
        <a:lstStyle/>
        <a:p>
          <a:endParaRPr lang="ru-RU"/>
        </a:p>
      </dgm:t>
    </dgm:pt>
    <dgm:pt modelId="{A4CAD277-D1CF-7445-8A9B-3E2742F9A037}">
      <dgm:prSet/>
      <dgm:spPr/>
      <dgm:t>
        <a:bodyPr/>
        <a:lstStyle/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Нереальная к взысканию</a:t>
          </a:r>
        </a:p>
      </dgm:t>
    </dgm:pt>
    <dgm:pt modelId="{F0EC591A-BF48-2D4D-A0B5-B339952104E4}" type="parTrans" cxnId="{8F617063-ED75-D342-83E4-F4BD1DEE756E}">
      <dgm:prSet/>
      <dgm:spPr/>
      <dgm:t>
        <a:bodyPr/>
        <a:lstStyle/>
        <a:p>
          <a:endParaRPr lang="ru-RU"/>
        </a:p>
      </dgm:t>
    </dgm:pt>
    <dgm:pt modelId="{FBF9CECA-2960-BB4E-8E31-58156FA90AA3}" type="sibTrans" cxnId="{8F617063-ED75-D342-83E4-F4BD1DEE756E}">
      <dgm:prSet/>
      <dgm:spPr/>
      <dgm:t>
        <a:bodyPr/>
        <a:lstStyle/>
        <a:p>
          <a:endParaRPr lang="ru-RU"/>
        </a:p>
      </dgm:t>
    </dgm:pt>
    <dgm:pt modelId="{B7F98843-65BE-EA48-A48B-6A153B12E95B}">
      <dgm:prSet/>
      <dgm:spPr/>
      <dgm:t>
        <a:bodyPr/>
        <a:lstStyle/>
        <a:p>
          <a:r>
            <a:rPr lang="ru-RU" b="0" dirty="0">
              <a:latin typeface="Times New Roman" panose="02020603050405020304" pitchFamily="18" charset="0"/>
              <a:cs typeface="Times New Roman" panose="02020603050405020304" pitchFamily="18" charset="0"/>
            </a:rPr>
            <a:t>выбытие с учета</a:t>
          </a:r>
        </a:p>
      </dgm:t>
    </dgm:pt>
    <dgm:pt modelId="{1897F466-579B-BB46-A84C-2350C2EE6A12}" type="parTrans" cxnId="{E5F95656-9158-E14C-8437-43E6396B4E8A}">
      <dgm:prSet/>
      <dgm:spPr/>
      <dgm:t>
        <a:bodyPr/>
        <a:lstStyle/>
        <a:p>
          <a:endParaRPr lang="ru-RU"/>
        </a:p>
      </dgm:t>
    </dgm:pt>
    <dgm:pt modelId="{7B8C3C1D-4D72-F44F-B91A-2095CA654616}" type="sibTrans" cxnId="{E5F95656-9158-E14C-8437-43E6396B4E8A}">
      <dgm:prSet/>
      <dgm:spPr/>
      <dgm:t>
        <a:bodyPr/>
        <a:lstStyle/>
        <a:p>
          <a:endParaRPr lang="ru-RU"/>
        </a:p>
      </dgm:t>
    </dgm:pt>
    <dgm:pt modelId="{E1D9F987-2E5A-2244-80D8-C8AE5502ADEE}" type="pres">
      <dgm:prSet presAssocID="{E5772F37-B160-C340-9AD1-477DEEA39940}" presName="linearFlow" presStyleCnt="0">
        <dgm:presLayoutVars>
          <dgm:dir/>
          <dgm:animLvl val="lvl"/>
          <dgm:resizeHandles val="exact"/>
        </dgm:presLayoutVars>
      </dgm:prSet>
      <dgm:spPr/>
    </dgm:pt>
    <dgm:pt modelId="{823E04A6-01D7-A34F-BA8F-1698B55C9477}" type="pres">
      <dgm:prSet presAssocID="{3580D1BA-9BD9-E842-9C72-D99BBD64067C}" presName="composite" presStyleCnt="0"/>
      <dgm:spPr/>
    </dgm:pt>
    <dgm:pt modelId="{77CEB87E-A2F4-214F-9207-87A2890830EE}" type="pres">
      <dgm:prSet presAssocID="{3580D1BA-9BD9-E842-9C72-D99BBD64067C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1B2619F5-5763-464D-8E53-F85970F4D715}" type="pres">
      <dgm:prSet presAssocID="{3580D1BA-9BD9-E842-9C72-D99BBD64067C}" presName="parSh" presStyleLbl="node1" presStyleIdx="0" presStyleCnt="4"/>
      <dgm:spPr/>
    </dgm:pt>
    <dgm:pt modelId="{AF54E2B3-DC08-4C45-8EA2-9E02968E6040}" type="pres">
      <dgm:prSet presAssocID="{3580D1BA-9BD9-E842-9C72-D99BBD64067C}" presName="desTx" presStyleLbl="fgAcc1" presStyleIdx="0" presStyleCnt="4">
        <dgm:presLayoutVars>
          <dgm:bulletEnabled val="1"/>
        </dgm:presLayoutVars>
      </dgm:prSet>
      <dgm:spPr/>
    </dgm:pt>
    <dgm:pt modelId="{86038031-6654-F049-9760-66A492051C6E}" type="pres">
      <dgm:prSet presAssocID="{F2F381BE-63E1-1B40-A2EB-FFE9BE52E952}" presName="sibTrans" presStyleLbl="sibTrans2D1" presStyleIdx="0" presStyleCnt="3"/>
      <dgm:spPr/>
    </dgm:pt>
    <dgm:pt modelId="{B2A0E06A-7A2A-1049-AAC5-7F6D5ED73D27}" type="pres">
      <dgm:prSet presAssocID="{F2F381BE-63E1-1B40-A2EB-FFE9BE52E952}" presName="connTx" presStyleLbl="sibTrans2D1" presStyleIdx="0" presStyleCnt="3"/>
      <dgm:spPr/>
    </dgm:pt>
    <dgm:pt modelId="{D9E999EA-D00E-BD4C-8927-61D446DB3859}" type="pres">
      <dgm:prSet presAssocID="{989540D0-5898-1249-B6FE-D1BB6EAC4931}" presName="composite" presStyleCnt="0"/>
      <dgm:spPr/>
    </dgm:pt>
    <dgm:pt modelId="{49B8F3DC-B1D1-444C-AF47-8976E73D4F71}" type="pres">
      <dgm:prSet presAssocID="{989540D0-5898-1249-B6FE-D1BB6EAC4931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5E1E22C4-E856-0247-9B15-8C3D344DB6F6}" type="pres">
      <dgm:prSet presAssocID="{989540D0-5898-1249-B6FE-D1BB6EAC4931}" presName="parSh" presStyleLbl="node1" presStyleIdx="1" presStyleCnt="4"/>
      <dgm:spPr/>
    </dgm:pt>
    <dgm:pt modelId="{2F5FE391-457C-0C41-88E8-A9DBEFB0192B}" type="pres">
      <dgm:prSet presAssocID="{989540D0-5898-1249-B6FE-D1BB6EAC4931}" presName="desTx" presStyleLbl="fgAcc1" presStyleIdx="1" presStyleCnt="4">
        <dgm:presLayoutVars>
          <dgm:bulletEnabled val="1"/>
        </dgm:presLayoutVars>
      </dgm:prSet>
      <dgm:spPr/>
    </dgm:pt>
    <dgm:pt modelId="{C4329427-5694-6A41-B602-5744303A62CC}" type="pres">
      <dgm:prSet presAssocID="{DCED5540-5090-B74C-A982-4BB7E37D8966}" presName="sibTrans" presStyleLbl="sibTrans2D1" presStyleIdx="1" presStyleCnt="3"/>
      <dgm:spPr/>
    </dgm:pt>
    <dgm:pt modelId="{40717CE3-466D-524F-8409-D068D6E37219}" type="pres">
      <dgm:prSet presAssocID="{DCED5540-5090-B74C-A982-4BB7E37D8966}" presName="connTx" presStyleLbl="sibTrans2D1" presStyleIdx="1" presStyleCnt="3"/>
      <dgm:spPr/>
    </dgm:pt>
    <dgm:pt modelId="{D524D2BD-A795-654C-8A01-39CEC7ADAD11}" type="pres">
      <dgm:prSet presAssocID="{A5F03E96-DEFB-3A49-907E-D36B752D1E78}" presName="composite" presStyleCnt="0"/>
      <dgm:spPr/>
    </dgm:pt>
    <dgm:pt modelId="{152F0840-5709-774F-A3F7-595A36D3F3B7}" type="pres">
      <dgm:prSet presAssocID="{A5F03E96-DEFB-3A49-907E-D36B752D1E78}" presName="par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56463AC1-F9C7-0449-9CD7-EFCEE7F44F97}" type="pres">
      <dgm:prSet presAssocID="{A5F03E96-DEFB-3A49-907E-D36B752D1E78}" presName="parSh" presStyleLbl="node1" presStyleIdx="2" presStyleCnt="4"/>
      <dgm:spPr/>
    </dgm:pt>
    <dgm:pt modelId="{E9A5C162-D051-8544-8813-3F62A8C37C44}" type="pres">
      <dgm:prSet presAssocID="{A5F03E96-DEFB-3A49-907E-D36B752D1E78}" presName="desTx" presStyleLbl="fgAcc1" presStyleIdx="2" presStyleCnt="4">
        <dgm:presLayoutVars>
          <dgm:bulletEnabled val="1"/>
        </dgm:presLayoutVars>
      </dgm:prSet>
      <dgm:spPr/>
    </dgm:pt>
    <dgm:pt modelId="{17243C82-40E8-0347-AACF-0AC2FA9BDA6D}" type="pres">
      <dgm:prSet presAssocID="{3214BC33-4123-A241-A8F9-B8A07366B662}" presName="sibTrans" presStyleLbl="sibTrans2D1" presStyleIdx="2" presStyleCnt="3"/>
      <dgm:spPr/>
    </dgm:pt>
    <dgm:pt modelId="{BC016B79-2B4E-8C40-BD00-E0FD9FAE4009}" type="pres">
      <dgm:prSet presAssocID="{3214BC33-4123-A241-A8F9-B8A07366B662}" presName="connTx" presStyleLbl="sibTrans2D1" presStyleIdx="2" presStyleCnt="3"/>
      <dgm:spPr/>
    </dgm:pt>
    <dgm:pt modelId="{538F687C-A351-4245-8033-92DEBA767EC4}" type="pres">
      <dgm:prSet presAssocID="{A4CAD277-D1CF-7445-8A9B-3E2742F9A037}" presName="composite" presStyleCnt="0"/>
      <dgm:spPr/>
    </dgm:pt>
    <dgm:pt modelId="{393033C1-9717-2F4F-A7E6-68703340E966}" type="pres">
      <dgm:prSet presAssocID="{A4CAD277-D1CF-7445-8A9B-3E2742F9A037}" presName="par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8FA62A15-0F6F-7F47-B87B-83AAEFC7447E}" type="pres">
      <dgm:prSet presAssocID="{A4CAD277-D1CF-7445-8A9B-3E2742F9A037}" presName="parSh" presStyleLbl="node1" presStyleIdx="3" presStyleCnt="4"/>
      <dgm:spPr/>
    </dgm:pt>
    <dgm:pt modelId="{D4F32538-0AC9-2C45-A6EF-6B4CC4FFA955}" type="pres">
      <dgm:prSet presAssocID="{A4CAD277-D1CF-7445-8A9B-3E2742F9A037}" presName="desTx" presStyleLbl="fgAcc1" presStyleIdx="3" presStyleCnt="4">
        <dgm:presLayoutVars>
          <dgm:bulletEnabled val="1"/>
        </dgm:presLayoutVars>
      </dgm:prSet>
      <dgm:spPr/>
    </dgm:pt>
  </dgm:ptLst>
  <dgm:cxnLst>
    <dgm:cxn modelId="{06D5DE00-3377-4042-9F89-029877776460}" type="presOf" srcId="{3214BC33-4123-A241-A8F9-B8A07366B662}" destId="{BC016B79-2B4E-8C40-BD00-E0FD9FAE4009}" srcOrd="1" destOrd="0" presId="urn:microsoft.com/office/officeart/2005/8/layout/process3"/>
    <dgm:cxn modelId="{1826AD06-495E-1F48-89A7-1E20D7B5E84B}" type="presOf" srcId="{3580D1BA-9BD9-E842-9C72-D99BBD64067C}" destId="{77CEB87E-A2F4-214F-9207-87A2890830EE}" srcOrd="0" destOrd="0" presId="urn:microsoft.com/office/officeart/2005/8/layout/process3"/>
    <dgm:cxn modelId="{16B2C921-9150-ED4A-A55A-8461445C622C}" type="presOf" srcId="{A5F03E96-DEFB-3A49-907E-D36B752D1E78}" destId="{56463AC1-F9C7-0449-9CD7-EFCEE7F44F97}" srcOrd="1" destOrd="0" presId="urn:microsoft.com/office/officeart/2005/8/layout/process3"/>
    <dgm:cxn modelId="{BA159D22-1D85-EA48-826D-44CAF4B71DC1}" type="presOf" srcId="{E9D76A97-B970-1246-9735-C5BBE3F0D3D6}" destId="{2F5FE391-457C-0C41-88E8-A9DBEFB0192B}" srcOrd="0" destOrd="0" presId="urn:microsoft.com/office/officeart/2005/8/layout/process3"/>
    <dgm:cxn modelId="{22CAFA24-EC32-284B-AF6A-87BD2CBF87E8}" type="presOf" srcId="{B7F98843-65BE-EA48-A48B-6A153B12E95B}" destId="{D4F32538-0AC9-2C45-A6EF-6B4CC4FFA955}" srcOrd="0" destOrd="0" presId="urn:microsoft.com/office/officeart/2005/8/layout/process3"/>
    <dgm:cxn modelId="{3D72EE25-B0FE-9648-A151-4C77D34F5D77}" type="presOf" srcId="{DCED5540-5090-B74C-A982-4BB7E37D8966}" destId="{40717CE3-466D-524F-8409-D068D6E37219}" srcOrd="1" destOrd="0" presId="urn:microsoft.com/office/officeart/2005/8/layout/process3"/>
    <dgm:cxn modelId="{A40B482B-A981-0B45-AFCA-5C975C57C64F}" type="presOf" srcId="{3214BC33-4123-A241-A8F9-B8A07366B662}" destId="{17243C82-40E8-0347-AACF-0AC2FA9BDA6D}" srcOrd="0" destOrd="0" presId="urn:microsoft.com/office/officeart/2005/8/layout/process3"/>
    <dgm:cxn modelId="{DE89F532-9BA0-F24C-BFB5-8725633F71C7}" type="presOf" srcId="{A3F1B685-ACE0-F944-BE91-9BEF1989F1CD}" destId="{AF54E2B3-DC08-4C45-8EA2-9E02968E6040}" srcOrd="0" destOrd="0" presId="urn:microsoft.com/office/officeart/2005/8/layout/process3"/>
    <dgm:cxn modelId="{54FF7F38-9FAA-6C44-AFF4-09AB927E9888}" type="presOf" srcId="{E5772F37-B160-C340-9AD1-477DEEA39940}" destId="{E1D9F987-2E5A-2244-80D8-C8AE5502ADEE}" srcOrd="0" destOrd="0" presId="urn:microsoft.com/office/officeart/2005/8/layout/process3"/>
    <dgm:cxn modelId="{70116C3E-70BE-FD4E-B4F6-0D13C811221D}" srcId="{3580D1BA-9BD9-E842-9C72-D99BBD64067C}" destId="{A3F1B685-ACE0-F944-BE91-9BEF1989F1CD}" srcOrd="0" destOrd="0" parTransId="{A9F963A1-9731-3744-A536-F984F23595A9}" sibTransId="{29331488-9A40-B04F-A94B-363544CEC024}"/>
    <dgm:cxn modelId="{19F35242-F7ED-F641-AF9C-D73DC3F837EC}" srcId="{A5F03E96-DEFB-3A49-907E-D36B752D1E78}" destId="{05525679-E205-DC43-ABE4-1458670950D6}" srcOrd="0" destOrd="0" parTransId="{0754B9BF-CEF7-A84B-9A75-3F73EE46A8B6}" sibTransId="{70E48F57-3DB8-D146-B64D-ED340DF9BB2C}"/>
    <dgm:cxn modelId="{E5F95656-9158-E14C-8437-43E6396B4E8A}" srcId="{A4CAD277-D1CF-7445-8A9B-3E2742F9A037}" destId="{B7F98843-65BE-EA48-A48B-6A153B12E95B}" srcOrd="0" destOrd="0" parTransId="{1897F466-579B-BB46-A84C-2350C2EE6A12}" sibTransId="{7B8C3C1D-4D72-F44F-B91A-2095CA654616}"/>
    <dgm:cxn modelId="{C3B4075E-51A2-B54E-BA3D-E1BE1799833A}" type="presOf" srcId="{989540D0-5898-1249-B6FE-D1BB6EAC4931}" destId="{5E1E22C4-E856-0247-9B15-8C3D344DB6F6}" srcOrd="1" destOrd="0" presId="urn:microsoft.com/office/officeart/2005/8/layout/process3"/>
    <dgm:cxn modelId="{2DC3755E-5050-3E4E-8D54-66CE161DB30C}" srcId="{E5772F37-B160-C340-9AD1-477DEEA39940}" destId="{A5F03E96-DEFB-3A49-907E-D36B752D1E78}" srcOrd="2" destOrd="0" parTransId="{80AFABF7-2CEA-F74A-BB80-5EE457911B6C}" sibTransId="{3214BC33-4123-A241-A8F9-B8A07366B662}"/>
    <dgm:cxn modelId="{8F617063-ED75-D342-83E4-F4BD1DEE756E}" srcId="{E5772F37-B160-C340-9AD1-477DEEA39940}" destId="{A4CAD277-D1CF-7445-8A9B-3E2742F9A037}" srcOrd="3" destOrd="0" parTransId="{F0EC591A-BF48-2D4D-A0B5-B339952104E4}" sibTransId="{FBF9CECA-2960-BB4E-8E31-58156FA90AA3}"/>
    <dgm:cxn modelId="{2335EA76-77AC-8A40-92D5-F2B04BAA474F}" type="presOf" srcId="{F2F381BE-63E1-1B40-A2EB-FFE9BE52E952}" destId="{86038031-6654-F049-9760-66A492051C6E}" srcOrd="0" destOrd="0" presId="urn:microsoft.com/office/officeart/2005/8/layout/process3"/>
    <dgm:cxn modelId="{AB06757C-48C5-8341-A3A3-C53D0380A543}" type="presOf" srcId="{DCED5540-5090-B74C-A982-4BB7E37D8966}" destId="{C4329427-5694-6A41-B602-5744303A62CC}" srcOrd="0" destOrd="0" presId="urn:microsoft.com/office/officeart/2005/8/layout/process3"/>
    <dgm:cxn modelId="{77FC558D-453B-4445-AD5A-A0DFB19A7A2D}" type="presOf" srcId="{3580D1BA-9BD9-E842-9C72-D99BBD64067C}" destId="{1B2619F5-5763-464D-8E53-F85970F4D715}" srcOrd="1" destOrd="0" presId="urn:microsoft.com/office/officeart/2005/8/layout/process3"/>
    <dgm:cxn modelId="{D2780599-4976-2749-AAFB-788EE571BB4C}" type="presOf" srcId="{A4CAD277-D1CF-7445-8A9B-3E2742F9A037}" destId="{8FA62A15-0F6F-7F47-B87B-83AAEFC7447E}" srcOrd="1" destOrd="0" presId="urn:microsoft.com/office/officeart/2005/8/layout/process3"/>
    <dgm:cxn modelId="{3124B7B5-11FB-454F-8113-C1E6EBE5CF7B}" srcId="{E5772F37-B160-C340-9AD1-477DEEA39940}" destId="{3580D1BA-9BD9-E842-9C72-D99BBD64067C}" srcOrd="0" destOrd="0" parTransId="{4325F434-373C-0343-976D-6EA1615BF3D2}" sibTransId="{F2F381BE-63E1-1B40-A2EB-FFE9BE52E952}"/>
    <dgm:cxn modelId="{9ECAEBC9-48C8-AC46-BB30-69A5CD18305E}" type="presOf" srcId="{989540D0-5898-1249-B6FE-D1BB6EAC4931}" destId="{49B8F3DC-B1D1-444C-AF47-8976E73D4F71}" srcOrd="0" destOrd="0" presId="urn:microsoft.com/office/officeart/2005/8/layout/process3"/>
    <dgm:cxn modelId="{09ADFFCD-98DB-0C47-A1CC-DF5F038FB427}" type="presOf" srcId="{A4CAD277-D1CF-7445-8A9B-3E2742F9A037}" destId="{393033C1-9717-2F4F-A7E6-68703340E966}" srcOrd="0" destOrd="0" presId="urn:microsoft.com/office/officeart/2005/8/layout/process3"/>
    <dgm:cxn modelId="{976957D3-D66C-074F-AD74-DC34D229A15C}" type="presOf" srcId="{05525679-E205-DC43-ABE4-1458670950D6}" destId="{E9A5C162-D051-8544-8813-3F62A8C37C44}" srcOrd="0" destOrd="0" presId="urn:microsoft.com/office/officeart/2005/8/layout/process3"/>
    <dgm:cxn modelId="{DDBEF4DA-A154-F24E-97CC-4583AEB4461C}" type="presOf" srcId="{A5F03E96-DEFB-3A49-907E-D36B752D1E78}" destId="{152F0840-5709-774F-A3F7-595A36D3F3B7}" srcOrd="0" destOrd="0" presId="urn:microsoft.com/office/officeart/2005/8/layout/process3"/>
    <dgm:cxn modelId="{FDD516E0-0CDC-DE4E-8CAA-B819CFF247CC}" srcId="{E5772F37-B160-C340-9AD1-477DEEA39940}" destId="{989540D0-5898-1249-B6FE-D1BB6EAC4931}" srcOrd="1" destOrd="0" parTransId="{4A58299F-5B6A-4D4C-A1EE-F93BD6590B2F}" sibTransId="{DCED5540-5090-B74C-A982-4BB7E37D8966}"/>
    <dgm:cxn modelId="{4C78C5EE-0449-C349-AD85-212D6179CD5D}" srcId="{989540D0-5898-1249-B6FE-D1BB6EAC4931}" destId="{E9D76A97-B970-1246-9735-C5BBE3F0D3D6}" srcOrd="0" destOrd="0" parTransId="{FFA98D7B-7722-E74A-B4E7-AC8A50004D70}" sibTransId="{165518DD-9A7D-944F-9A97-4A9299D2834E}"/>
    <dgm:cxn modelId="{FF2885F9-D9AD-694F-9E2E-3691EEE3EDBA}" type="presOf" srcId="{F2F381BE-63E1-1B40-A2EB-FFE9BE52E952}" destId="{B2A0E06A-7A2A-1049-AAC5-7F6D5ED73D27}" srcOrd="1" destOrd="0" presId="urn:microsoft.com/office/officeart/2005/8/layout/process3"/>
    <dgm:cxn modelId="{3BFD0D49-68A5-C040-9BC9-7D9468DB82BD}" type="presParOf" srcId="{E1D9F987-2E5A-2244-80D8-C8AE5502ADEE}" destId="{823E04A6-01D7-A34F-BA8F-1698B55C9477}" srcOrd="0" destOrd="0" presId="urn:microsoft.com/office/officeart/2005/8/layout/process3"/>
    <dgm:cxn modelId="{C9D99B9C-DD09-794D-88C4-D055EC6677F7}" type="presParOf" srcId="{823E04A6-01D7-A34F-BA8F-1698B55C9477}" destId="{77CEB87E-A2F4-214F-9207-87A2890830EE}" srcOrd="0" destOrd="0" presId="urn:microsoft.com/office/officeart/2005/8/layout/process3"/>
    <dgm:cxn modelId="{B4B7C35B-CFAC-044E-B8F8-C6F80876E329}" type="presParOf" srcId="{823E04A6-01D7-A34F-BA8F-1698B55C9477}" destId="{1B2619F5-5763-464D-8E53-F85970F4D715}" srcOrd="1" destOrd="0" presId="urn:microsoft.com/office/officeart/2005/8/layout/process3"/>
    <dgm:cxn modelId="{C621CE4F-71F4-1240-B0D0-6C44D31C4B5E}" type="presParOf" srcId="{823E04A6-01D7-A34F-BA8F-1698B55C9477}" destId="{AF54E2B3-DC08-4C45-8EA2-9E02968E6040}" srcOrd="2" destOrd="0" presId="urn:microsoft.com/office/officeart/2005/8/layout/process3"/>
    <dgm:cxn modelId="{576C8334-3A3E-6745-AD7B-9F1949C9179D}" type="presParOf" srcId="{E1D9F987-2E5A-2244-80D8-C8AE5502ADEE}" destId="{86038031-6654-F049-9760-66A492051C6E}" srcOrd="1" destOrd="0" presId="urn:microsoft.com/office/officeart/2005/8/layout/process3"/>
    <dgm:cxn modelId="{8037CC38-F47E-D549-A2EA-BFB8DBC24044}" type="presParOf" srcId="{86038031-6654-F049-9760-66A492051C6E}" destId="{B2A0E06A-7A2A-1049-AAC5-7F6D5ED73D27}" srcOrd="0" destOrd="0" presId="urn:microsoft.com/office/officeart/2005/8/layout/process3"/>
    <dgm:cxn modelId="{4DAF86CE-E7C8-F941-BBCD-C8E99D4B7E66}" type="presParOf" srcId="{E1D9F987-2E5A-2244-80D8-C8AE5502ADEE}" destId="{D9E999EA-D00E-BD4C-8927-61D446DB3859}" srcOrd="2" destOrd="0" presId="urn:microsoft.com/office/officeart/2005/8/layout/process3"/>
    <dgm:cxn modelId="{AF56CD4C-269E-DF4A-A2D6-10C43A8F11E1}" type="presParOf" srcId="{D9E999EA-D00E-BD4C-8927-61D446DB3859}" destId="{49B8F3DC-B1D1-444C-AF47-8976E73D4F71}" srcOrd="0" destOrd="0" presId="urn:microsoft.com/office/officeart/2005/8/layout/process3"/>
    <dgm:cxn modelId="{BD1B1E9D-8CA3-1C43-9922-EC08FF2D2EC7}" type="presParOf" srcId="{D9E999EA-D00E-BD4C-8927-61D446DB3859}" destId="{5E1E22C4-E856-0247-9B15-8C3D344DB6F6}" srcOrd="1" destOrd="0" presId="urn:microsoft.com/office/officeart/2005/8/layout/process3"/>
    <dgm:cxn modelId="{D397F0BC-FA24-E042-9475-3F83888836B1}" type="presParOf" srcId="{D9E999EA-D00E-BD4C-8927-61D446DB3859}" destId="{2F5FE391-457C-0C41-88E8-A9DBEFB0192B}" srcOrd="2" destOrd="0" presId="urn:microsoft.com/office/officeart/2005/8/layout/process3"/>
    <dgm:cxn modelId="{F9167E98-C91A-7144-BA77-070BBD164EE6}" type="presParOf" srcId="{E1D9F987-2E5A-2244-80D8-C8AE5502ADEE}" destId="{C4329427-5694-6A41-B602-5744303A62CC}" srcOrd="3" destOrd="0" presId="urn:microsoft.com/office/officeart/2005/8/layout/process3"/>
    <dgm:cxn modelId="{837D6068-2816-574B-B22A-E2F76B980A6D}" type="presParOf" srcId="{C4329427-5694-6A41-B602-5744303A62CC}" destId="{40717CE3-466D-524F-8409-D068D6E37219}" srcOrd="0" destOrd="0" presId="urn:microsoft.com/office/officeart/2005/8/layout/process3"/>
    <dgm:cxn modelId="{0EADC8FD-BA5E-0E42-B282-96D6549BF828}" type="presParOf" srcId="{E1D9F987-2E5A-2244-80D8-C8AE5502ADEE}" destId="{D524D2BD-A795-654C-8A01-39CEC7ADAD11}" srcOrd="4" destOrd="0" presId="urn:microsoft.com/office/officeart/2005/8/layout/process3"/>
    <dgm:cxn modelId="{BB8C994D-1DE3-644E-A09E-58BC49CCA550}" type="presParOf" srcId="{D524D2BD-A795-654C-8A01-39CEC7ADAD11}" destId="{152F0840-5709-774F-A3F7-595A36D3F3B7}" srcOrd="0" destOrd="0" presId="urn:microsoft.com/office/officeart/2005/8/layout/process3"/>
    <dgm:cxn modelId="{BF7CA057-20FE-7A46-85DC-FECE4806136A}" type="presParOf" srcId="{D524D2BD-A795-654C-8A01-39CEC7ADAD11}" destId="{56463AC1-F9C7-0449-9CD7-EFCEE7F44F97}" srcOrd="1" destOrd="0" presId="urn:microsoft.com/office/officeart/2005/8/layout/process3"/>
    <dgm:cxn modelId="{A98E3D78-FD4D-DC42-A798-E503B6C7E76B}" type="presParOf" srcId="{D524D2BD-A795-654C-8A01-39CEC7ADAD11}" destId="{E9A5C162-D051-8544-8813-3F62A8C37C44}" srcOrd="2" destOrd="0" presId="urn:microsoft.com/office/officeart/2005/8/layout/process3"/>
    <dgm:cxn modelId="{3D707786-139B-6B49-812C-D16D0D758362}" type="presParOf" srcId="{E1D9F987-2E5A-2244-80D8-C8AE5502ADEE}" destId="{17243C82-40E8-0347-AACF-0AC2FA9BDA6D}" srcOrd="5" destOrd="0" presId="urn:microsoft.com/office/officeart/2005/8/layout/process3"/>
    <dgm:cxn modelId="{0EBF7D30-729A-2146-B705-5237DD727360}" type="presParOf" srcId="{17243C82-40E8-0347-AACF-0AC2FA9BDA6D}" destId="{BC016B79-2B4E-8C40-BD00-E0FD9FAE4009}" srcOrd="0" destOrd="0" presId="urn:microsoft.com/office/officeart/2005/8/layout/process3"/>
    <dgm:cxn modelId="{765734B7-15DB-314A-97E9-BD48EA09BC8B}" type="presParOf" srcId="{E1D9F987-2E5A-2244-80D8-C8AE5502ADEE}" destId="{538F687C-A351-4245-8033-92DEBA767EC4}" srcOrd="6" destOrd="0" presId="urn:microsoft.com/office/officeart/2005/8/layout/process3"/>
    <dgm:cxn modelId="{59A73DF0-400E-4A49-BF2F-57E7BC709A40}" type="presParOf" srcId="{538F687C-A351-4245-8033-92DEBA767EC4}" destId="{393033C1-9717-2F4F-A7E6-68703340E966}" srcOrd="0" destOrd="0" presId="urn:microsoft.com/office/officeart/2005/8/layout/process3"/>
    <dgm:cxn modelId="{175734A3-7B17-B64D-9012-F1AFDB567281}" type="presParOf" srcId="{538F687C-A351-4245-8033-92DEBA767EC4}" destId="{8FA62A15-0F6F-7F47-B87B-83AAEFC7447E}" srcOrd="1" destOrd="0" presId="urn:microsoft.com/office/officeart/2005/8/layout/process3"/>
    <dgm:cxn modelId="{2CB901FB-CB8C-F14C-8820-10CE4404243C}" type="presParOf" srcId="{538F687C-A351-4245-8033-92DEBA767EC4}" destId="{D4F32538-0AC9-2C45-A6EF-6B4CC4FFA955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4E348C-90BD-4B30-8AC6-7E798AC2AC06}">
      <dsp:nvSpPr>
        <dsp:cNvPr id="0" name=""/>
        <dsp:cNvSpPr/>
      </dsp:nvSpPr>
      <dsp:spPr>
        <a:xfrm>
          <a:off x="0" y="116190"/>
          <a:ext cx="3586703" cy="20805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1996 год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Основная задача – обеспечение информацией, необходимой </a:t>
          </a:r>
          <a:r>
            <a:rPr lang="ru-RU" sz="1700" b="1" i="0" u="none" kern="1200" dirty="0"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rPr>
            <a:t>для контроля за соблюдением законодательства Российской Федерации</a:t>
          </a:r>
          <a:endParaRPr lang="ru-RU" sz="17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938" y="177128"/>
        <a:ext cx="3464827" cy="1958687"/>
      </dsp:txXfrm>
    </dsp:sp>
    <dsp:sp modelId="{19E959A4-A0DC-457E-AA0E-60B113EB8CC6}">
      <dsp:nvSpPr>
        <dsp:cNvPr id="0" name=""/>
        <dsp:cNvSpPr/>
      </dsp:nvSpPr>
      <dsp:spPr>
        <a:xfrm rot="21542271">
          <a:off x="3762085" y="903138"/>
          <a:ext cx="371918" cy="43429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/>
        </a:p>
      </dsp:txBody>
      <dsp:txXfrm>
        <a:off x="3762093" y="990934"/>
        <a:ext cx="260343" cy="260575"/>
      </dsp:txXfrm>
    </dsp:sp>
    <dsp:sp modelId="{828EA1A5-40A2-41A8-A21B-51AFC8F6246C}">
      <dsp:nvSpPr>
        <dsp:cNvPr id="0" name=""/>
        <dsp:cNvSpPr/>
      </dsp:nvSpPr>
      <dsp:spPr>
        <a:xfrm>
          <a:off x="4288337" y="66019"/>
          <a:ext cx="2920553" cy="20480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2011 год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rPr>
            <a:t>Отчетность – источник данных для принятия экономических решений</a:t>
          </a:r>
          <a:endParaRPr lang="ru-RU" sz="17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48322" y="126004"/>
        <a:ext cx="2800583" cy="19280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855B59-8B53-4C4E-896C-F28043376AF6}">
      <dsp:nvSpPr>
        <dsp:cNvPr id="0" name=""/>
        <dsp:cNvSpPr/>
      </dsp:nvSpPr>
      <dsp:spPr>
        <a:xfrm>
          <a:off x="642" y="435450"/>
          <a:ext cx="1016986" cy="19857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2016 год</a:t>
          </a:r>
        </a:p>
      </dsp:txBody>
      <dsp:txXfrm>
        <a:off x="30429" y="465237"/>
        <a:ext cx="957412" cy="1926153"/>
      </dsp:txXfrm>
    </dsp:sp>
    <dsp:sp modelId="{EE4DA49E-524C-4397-AA35-508C4F0EA988}">
      <dsp:nvSpPr>
        <dsp:cNvPr id="0" name=""/>
        <dsp:cNvSpPr/>
      </dsp:nvSpPr>
      <dsp:spPr>
        <a:xfrm>
          <a:off x="1119327" y="1302207"/>
          <a:ext cx="215601" cy="25221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19327" y="1352649"/>
        <a:ext cx="150921" cy="151328"/>
      </dsp:txXfrm>
    </dsp:sp>
    <dsp:sp modelId="{5523864F-CE49-4CD6-BAFD-A70CB464B695}">
      <dsp:nvSpPr>
        <dsp:cNvPr id="0" name=""/>
        <dsp:cNvSpPr/>
      </dsp:nvSpPr>
      <dsp:spPr>
        <a:xfrm>
          <a:off x="1424423" y="415075"/>
          <a:ext cx="3317379" cy="20264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Федеральный стандарт бухгалтерского учета для организаций государственного сектора «Концептуальные основы бухгалтерского учета и отчетности организаций государственного сектора»</a:t>
          </a:r>
        </a:p>
      </dsp:txBody>
      <dsp:txXfrm>
        <a:off x="1483776" y="474428"/>
        <a:ext cx="3198673" cy="1907771"/>
      </dsp:txXfrm>
    </dsp:sp>
    <dsp:sp modelId="{9EC24BDC-7C8B-4A34-904F-9494304D037E}">
      <dsp:nvSpPr>
        <dsp:cNvPr id="0" name=""/>
        <dsp:cNvSpPr/>
      </dsp:nvSpPr>
      <dsp:spPr>
        <a:xfrm>
          <a:off x="4843501" y="1302207"/>
          <a:ext cx="215601" cy="25221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43501" y="1352649"/>
        <a:ext cx="150921" cy="151328"/>
      </dsp:txXfrm>
    </dsp:sp>
    <dsp:sp modelId="{3ECDB9A3-4B7C-4463-B035-12D32CC9CD32}">
      <dsp:nvSpPr>
        <dsp:cNvPr id="0" name=""/>
        <dsp:cNvSpPr/>
      </dsp:nvSpPr>
      <dsp:spPr>
        <a:xfrm>
          <a:off x="5148597" y="415075"/>
          <a:ext cx="3317379" cy="20264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Показатели отчетности, используются </a:t>
          </a:r>
          <a:r>
            <a:rPr lang="ru-RU" sz="1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 качестве исходных данных для</a:t>
          </a:r>
          <a:r>
            <a:rPr lang="ru-RU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целей финансового и (или) экономического анализа, в том числе оценки влияния государственной политики на экономическую деятельность.</a:t>
          </a:r>
        </a:p>
      </dsp:txBody>
      <dsp:txXfrm>
        <a:off x="5207950" y="474428"/>
        <a:ext cx="3198673" cy="19077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810AD4-C34D-4C61-A5DF-8CA0F10C4A80}">
      <dsp:nvSpPr>
        <dsp:cNvPr id="0" name=""/>
        <dsp:cNvSpPr/>
      </dsp:nvSpPr>
      <dsp:spPr>
        <a:xfrm>
          <a:off x="3937" y="482876"/>
          <a:ext cx="1721693" cy="142039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Принятие управленческих решений</a:t>
          </a:r>
        </a:p>
      </dsp:txBody>
      <dsp:txXfrm>
        <a:off x="45539" y="524478"/>
        <a:ext cx="1638489" cy="1337193"/>
      </dsp:txXfrm>
    </dsp:sp>
    <dsp:sp modelId="{7A02F6E2-5DB4-48BA-9E58-0840235AF99A}">
      <dsp:nvSpPr>
        <dsp:cNvPr id="0" name=""/>
        <dsp:cNvSpPr/>
      </dsp:nvSpPr>
      <dsp:spPr>
        <a:xfrm>
          <a:off x="1897801" y="979584"/>
          <a:ext cx="364999" cy="4269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97801" y="1064980"/>
        <a:ext cx="255499" cy="256188"/>
      </dsp:txXfrm>
    </dsp:sp>
    <dsp:sp modelId="{609D8D17-2F3D-42CC-B33C-EAFB1E44A506}">
      <dsp:nvSpPr>
        <dsp:cNvPr id="0" name=""/>
        <dsp:cNvSpPr/>
      </dsp:nvSpPr>
      <dsp:spPr>
        <a:xfrm>
          <a:off x="2414309" y="482876"/>
          <a:ext cx="1721693" cy="142039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Качественные характеристики информации</a:t>
          </a:r>
        </a:p>
      </dsp:txBody>
      <dsp:txXfrm>
        <a:off x="2455911" y="524478"/>
        <a:ext cx="1638489" cy="1337193"/>
      </dsp:txXfrm>
    </dsp:sp>
    <dsp:sp modelId="{056BF732-644D-4ECD-8F4A-F0105D739E3D}">
      <dsp:nvSpPr>
        <dsp:cNvPr id="0" name=""/>
        <dsp:cNvSpPr/>
      </dsp:nvSpPr>
      <dsp:spPr>
        <a:xfrm>
          <a:off x="4308172" y="979584"/>
          <a:ext cx="364999" cy="4269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08172" y="1064980"/>
        <a:ext cx="255499" cy="256188"/>
      </dsp:txXfrm>
    </dsp:sp>
    <dsp:sp modelId="{9324095D-2DB5-4AE3-A9C7-A6E5B7927B20}">
      <dsp:nvSpPr>
        <dsp:cNvPr id="0" name=""/>
        <dsp:cNvSpPr/>
      </dsp:nvSpPr>
      <dsp:spPr>
        <a:xfrm>
          <a:off x="4824680" y="482876"/>
          <a:ext cx="1721693" cy="142039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Существенность, полнота, достоверность (пункт 65 СГС «Концептуальные основы»)</a:t>
          </a:r>
        </a:p>
      </dsp:txBody>
      <dsp:txXfrm>
        <a:off x="4866282" y="524478"/>
        <a:ext cx="1638489" cy="1337193"/>
      </dsp:txXfrm>
    </dsp:sp>
    <dsp:sp modelId="{7A15BCFB-A2A2-234C-BED5-FAD6059FC62C}">
      <dsp:nvSpPr>
        <dsp:cNvPr id="0" name=""/>
        <dsp:cNvSpPr/>
      </dsp:nvSpPr>
      <dsp:spPr>
        <a:xfrm>
          <a:off x="6718544" y="979584"/>
          <a:ext cx="364999" cy="4269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718544" y="1064980"/>
        <a:ext cx="255499" cy="256188"/>
      </dsp:txXfrm>
    </dsp:sp>
    <dsp:sp modelId="{CB9B6E65-AAC5-714F-8CE3-D97449192607}">
      <dsp:nvSpPr>
        <dsp:cNvPr id="0" name=""/>
        <dsp:cNvSpPr/>
      </dsp:nvSpPr>
      <dsp:spPr>
        <a:xfrm>
          <a:off x="7235052" y="482876"/>
          <a:ext cx="1721693" cy="142039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Оперативность в получении данных</a:t>
          </a:r>
        </a:p>
      </dsp:txBody>
      <dsp:txXfrm>
        <a:off x="7276654" y="524478"/>
        <a:ext cx="1638489" cy="133719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C0710A-68AD-E342-8576-CD9DFA8174A0}">
      <dsp:nvSpPr>
        <dsp:cNvPr id="0" name=""/>
        <dsp:cNvSpPr/>
      </dsp:nvSpPr>
      <dsp:spPr>
        <a:xfrm>
          <a:off x="6769775" y="2091498"/>
          <a:ext cx="91440" cy="3894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9418"/>
              </a:lnTo>
            </a:path>
          </a:pathLst>
        </a:custGeom>
        <a:noFill/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58E71C-3F3F-3E4A-BBDA-43C713FED538}">
      <dsp:nvSpPr>
        <dsp:cNvPr id="0" name=""/>
        <dsp:cNvSpPr/>
      </dsp:nvSpPr>
      <dsp:spPr>
        <a:xfrm>
          <a:off x="4360709" y="851830"/>
          <a:ext cx="2454786" cy="3894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5377"/>
              </a:lnTo>
              <a:lnTo>
                <a:pt x="2454786" y="265377"/>
              </a:lnTo>
              <a:lnTo>
                <a:pt x="2454786" y="389418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3D8DD5-1D54-9C47-A21F-EE2B4093214B}">
      <dsp:nvSpPr>
        <dsp:cNvPr id="0" name=""/>
        <dsp:cNvSpPr/>
      </dsp:nvSpPr>
      <dsp:spPr>
        <a:xfrm>
          <a:off x="5133251" y="2091498"/>
          <a:ext cx="91440" cy="3894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9418"/>
              </a:lnTo>
            </a:path>
          </a:pathLst>
        </a:custGeom>
        <a:noFill/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84FF2E-4905-1C46-A81A-5072B7F56B7A}">
      <dsp:nvSpPr>
        <dsp:cNvPr id="0" name=""/>
        <dsp:cNvSpPr/>
      </dsp:nvSpPr>
      <dsp:spPr>
        <a:xfrm>
          <a:off x="4360709" y="851830"/>
          <a:ext cx="818262" cy="3894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5377"/>
              </a:lnTo>
              <a:lnTo>
                <a:pt x="818262" y="265377"/>
              </a:lnTo>
              <a:lnTo>
                <a:pt x="818262" y="389418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502FAC-670F-F84C-8E75-8C452934F7B3}">
      <dsp:nvSpPr>
        <dsp:cNvPr id="0" name=""/>
        <dsp:cNvSpPr/>
      </dsp:nvSpPr>
      <dsp:spPr>
        <a:xfrm>
          <a:off x="3496726" y="2091498"/>
          <a:ext cx="91440" cy="3894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9418"/>
              </a:lnTo>
            </a:path>
          </a:pathLst>
        </a:custGeom>
        <a:noFill/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635378-8753-8341-BFB4-DA6F353381B5}">
      <dsp:nvSpPr>
        <dsp:cNvPr id="0" name=""/>
        <dsp:cNvSpPr/>
      </dsp:nvSpPr>
      <dsp:spPr>
        <a:xfrm>
          <a:off x="3542446" y="851830"/>
          <a:ext cx="818262" cy="389418"/>
        </a:xfrm>
        <a:custGeom>
          <a:avLst/>
          <a:gdLst/>
          <a:ahLst/>
          <a:cxnLst/>
          <a:rect l="0" t="0" r="0" b="0"/>
          <a:pathLst>
            <a:path>
              <a:moveTo>
                <a:pt x="818262" y="0"/>
              </a:moveTo>
              <a:lnTo>
                <a:pt x="818262" y="265377"/>
              </a:lnTo>
              <a:lnTo>
                <a:pt x="0" y="265377"/>
              </a:lnTo>
              <a:lnTo>
                <a:pt x="0" y="389418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95C289-8F4A-F04E-9CE6-56C4C548F089}">
      <dsp:nvSpPr>
        <dsp:cNvPr id="0" name=""/>
        <dsp:cNvSpPr/>
      </dsp:nvSpPr>
      <dsp:spPr>
        <a:xfrm>
          <a:off x="1860202" y="2091498"/>
          <a:ext cx="91440" cy="3894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9418"/>
              </a:lnTo>
            </a:path>
          </a:pathLst>
        </a:custGeom>
        <a:noFill/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3A0789-9584-E446-9834-622A15C254E0}">
      <dsp:nvSpPr>
        <dsp:cNvPr id="0" name=""/>
        <dsp:cNvSpPr/>
      </dsp:nvSpPr>
      <dsp:spPr>
        <a:xfrm>
          <a:off x="1905922" y="851830"/>
          <a:ext cx="2454786" cy="389418"/>
        </a:xfrm>
        <a:custGeom>
          <a:avLst/>
          <a:gdLst/>
          <a:ahLst/>
          <a:cxnLst/>
          <a:rect l="0" t="0" r="0" b="0"/>
          <a:pathLst>
            <a:path>
              <a:moveTo>
                <a:pt x="2454786" y="0"/>
              </a:moveTo>
              <a:lnTo>
                <a:pt x="2454786" y="265377"/>
              </a:lnTo>
              <a:lnTo>
                <a:pt x="0" y="265377"/>
              </a:lnTo>
              <a:lnTo>
                <a:pt x="0" y="389418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469090-C2BF-9E4F-8738-FA5F21A400E6}">
      <dsp:nvSpPr>
        <dsp:cNvPr id="0" name=""/>
        <dsp:cNvSpPr/>
      </dsp:nvSpPr>
      <dsp:spPr>
        <a:xfrm>
          <a:off x="3559627" y="1582"/>
          <a:ext cx="1602163" cy="850248"/>
        </a:xfrm>
        <a:prstGeom prst="roundRect">
          <a:avLst>
            <a:gd name="adj" fmla="val 10000"/>
          </a:avLst>
        </a:prstGeom>
        <a:solidFill>
          <a:schemeClr val="accent1">
            <a:alpha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DA7D5A-2CDF-4542-AEF0-31929FCCA441}">
      <dsp:nvSpPr>
        <dsp:cNvPr id="0" name=""/>
        <dsp:cNvSpPr/>
      </dsp:nvSpPr>
      <dsp:spPr>
        <a:xfrm>
          <a:off x="3708402" y="142918"/>
          <a:ext cx="1602163" cy="8502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Имущество ППО</a:t>
          </a:r>
        </a:p>
      </dsp:txBody>
      <dsp:txXfrm>
        <a:off x="3733305" y="167821"/>
        <a:ext cx="1552357" cy="800442"/>
      </dsp:txXfrm>
    </dsp:sp>
    <dsp:sp modelId="{828C7925-9E4A-0248-8A42-A108A203D25F}">
      <dsp:nvSpPr>
        <dsp:cNvPr id="0" name=""/>
        <dsp:cNvSpPr/>
      </dsp:nvSpPr>
      <dsp:spPr>
        <a:xfrm>
          <a:off x="1236434" y="1241249"/>
          <a:ext cx="1338974" cy="850248"/>
        </a:xfrm>
        <a:prstGeom prst="roundRect">
          <a:avLst>
            <a:gd name="adj" fmla="val 10000"/>
          </a:avLst>
        </a:prstGeom>
        <a:solidFill>
          <a:schemeClr val="accent1">
            <a:alpha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1FA9DA-DFF1-C442-A384-BC5E43E34853}">
      <dsp:nvSpPr>
        <dsp:cNvPr id="0" name=""/>
        <dsp:cNvSpPr/>
      </dsp:nvSpPr>
      <dsp:spPr>
        <a:xfrm>
          <a:off x="1385209" y="1382585"/>
          <a:ext cx="1338974" cy="8502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казна</a:t>
          </a:r>
        </a:p>
      </dsp:txBody>
      <dsp:txXfrm>
        <a:off x="1410112" y="1407488"/>
        <a:ext cx="1289168" cy="800442"/>
      </dsp:txXfrm>
    </dsp:sp>
    <dsp:sp modelId="{B5BD4913-FDBF-1B46-B241-E6387EDE5476}">
      <dsp:nvSpPr>
        <dsp:cNvPr id="0" name=""/>
        <dsp:cNvSpPr/>
      </dsp:nvSpPr>
      <dsp:spPr>
        <a:xfrm>
          <a:off x="1236434" y="2480916"/>
          <a:ext cx="1338974" cy="850248"/>
        </a:xfrm>
        <a:prstGeom prst="roundRect">
          <a:avLst>
            <a:gd name="adj" fmla="val 10000"/>
          </a:avLst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7F4735-8ACB-8C43-A7E7-35069257D7C9}">
      <dsp:nvSpPr>
        <dsp:cNvPr id="0" name=""/>
        <dsp:cNvSpPr/>
      </dsp:nvSpPr>
      <dsp:spPr>
        <a:xfrm>
          <a:off x="1385209" y="2622253"/>
          <a:ext cx="1338974" cy="8502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полностью в отчете</a:t>
          </a:r>
        </a:p>
      </dsp:txBody>
      <dsp:txXfrm>
        <a:off x="1410112" y="2647156"/>
        <a:ext cx="1289168" cy="800442"/>
      </dsp:txXfrm>
    </dsp:sp>
    <dsp:sp modelId="{5CB7E1C9-120A-DA47-938B-ED3D8279CB04}">
      <dsp:nvSpPr>
        <dsp:cNvPr id="0" name=""/>
        <dsp:cNvSpPr/>
      </dsp:nvSpPr>
      <dsp:spPr>
        <a:xfrm>
          <a:off x="2872959" y="1241249"/>
          <a:ext cx="1338974" cy="850248"/>
        </a:xfrm>
        <a:prstGeom prst="roundRect">
          <a:avLst>
            <a:gd name="adj" fmla="val 10000"/>
          </a:avLst>
        </a:prstGeom>
        <a:solidFill>
          <a:schemeClr val="accent1">
            <a:alpha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7AF303-E6C3-E940-9677-D46D490D6EE9}">
      <dsp:nvSpPr>
        <dsp:cNvPr id="0" name=""/>
        <dsp:cNvSpPr/>
      </dsp:nvSpPr>
      <dsp:spPr>
        <a:xfrm>
          <a:off x="3021734" y="1382585"/>
          <a:ext cx="1338974" cy="8502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право ОУ</a:t>
          </a:r>
        </a:p>
      </dsp:txBody>
      <dsp:txXfrm>
        <a:off x="3046637" y="1407488"/>
        <a:ext cx="1289168" cy="800442"/>
      </dsp:txXfrm>
    </dsp:sp>
    <dsp:sp modelId="{FB64AE86-2FDE-CA43-9CE4-9D6596F5890C}">
      <dsp:nvSpPr>
        <dsp:cNvPr id="0" name=""/>
        <dsp:cNvSpPr/>
      </dsp:nvSpPr>
      <dsp:spPr>
        <a:xfrm>
          <a:off x="2872959" y="2480916"/>
          <a:ext cx="1338974" cy="850248"/>
        </a:xfrm>
        <a:prstGeom prst="roundRect">
          <a:avLst>
            <a:gd name="adj" fmla="val 10000"/>
          </a:avLst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6C91F3-6DA5-144F-A46A-ED57EC5380D4}">
      <dsp:nvSpPr>
        <dsp:cNvPr id="0" name=""/>
        <dsp:cNvSpPr/>
      </dsp:nvSpPr>
      <dsp:spPr>
        <a:xfrm>
          <a:off x="3021734" y="2622253"/>
          <a:ext cx="1338974" cy="8502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частично в отчете</a:t>
          </a:r>
        </a:p>
      </dsp:txBody>
      <dsp:txXfrm>
        <a:off x="3046637" y="2647156"/>
        <a:ext cx="1289168" cy="800442"/>
      </dsp:txXfrm>
    </dsp:sp>
    <dsp:sp modelId="{90EC9726-C219-6946-B0D2-2C61A9189FB6}">
      <dsp:nvSpPr>
        <dsp:cNvPr id="0" name=""/>
        <dsp:cNvSpPr/>
      </dsp:nvSpPr>
      <dsp:spPr>
        <a:xfrm>
          <a:off x="4509483" y="1241249"/>
          <a:ext cx="1338974" cy="850248"/>
        </a:xfrm>
        <a:prstGeom prst="roundRect">
          <a:avLst>
            <a:gd name="adj" fmla="val 10000"/>
          </a:avLst>
        </a:prstGeom>
        <a:solidFill>
          <a:schemeClr val="accent1">
            <a:alpha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3E3251-B792-054A-9C76-0A25970848D2}">
      <dsp:nvSpPr>
        <dsp:cNvPr id="0" name=""/>
        <dsp:cNvSpPr/>
      </dsp:nvSpPr>
      <dsp:spPr>
        <a:xfrm>
          <a:off x="4658258" y="1382585"/>
          <a:ext cx="1338974" cy="8502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право ХВ</a:t>
          </a:r>
        </a:p>
      </dsp:txBody>
      <dsp:txXfrm>
        <a:off x="4683161" y="1407488"/>
        <a:ext cx="1289168" cy="800442"/>
      </dsp:txXfrm>
    </dsp:sp>
    <dsp:sp modelId="{1F581CB5-95ED-F447-BDDB-3817DEC68D11}">
      <dsp:nvSpPr>
        <dsp:cNvPr id="0" name=""/>
        <dsp:cNvSpPr/>
      </dsp:nvSpPr>
      <dsp:spPr>
        <a:xfrm>
          <a:off x="4509483" y="2480916"/>
          <a:ext cx="1338974" cy="850248"/>
        </a:xfrm>
        <a:prstGeom prst="roundRect">
          <a:avLst>
            <a:gd name="adj" fmla="val 10000"/>
          </a:avLst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AB9BB9-6B13-7343-86A0-0D5619A30C6F}">
      <dsp:nvSpPr>
        <dsp:cNvPr id="0" name=""/>
        <dsp:cNvSpPr/>
      </dsp:nvSpPr>
      <dsp:spPr>
        <a:xfrm>
          <a:off x="4658258" y="2622253"/>
          <a:ext cx="1338974" cy="8502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нет в отчете</a:t>
          </a:r>
        </a:p>
      </dsp:txBody>
      <dsp:txXfrm>
        <a:off x="4683161" y="2647156"/>
        <a:ext cx="1289168" cy="800442"/>
      </dsp:txXfrm>
    </dsp:sp>
    <dsp:sp modelId="{F25C333D-6956-0940-AEB5-A6C2A0318E8E}">
      <dsp:nvSpPr>
        <dsp:cNvPr id="0" name=""/>
        <dsp:cNvSpPr/>
      </dsp:nvSpPr>
      <dsp:spPr>
        <a:xfrm>
          <a:off x="6146008" y="1241249"/>
          <a:ext cx="1338974" cy="850248"/>
        </a:xfrm>
        <a:prstGeom prst="roundRect">
          <a:avLst>
            <a:gd name="adj" fmla="val 10000"/>
          </a:avLst>
        </a:prstGeom>
        <a:solidFill>
          <a:schemeClr val="accent1">
            <a:alpha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638C88-DE01-EA4D-A650-3AB3BFE863B5}">
      <dsp:nvSpPr>
        <dsp:cNvPr id="0" name=""/>
        <dsp:cNvSpPr/>
      </dsp:nvSpPr>
      <dsp:spPr>
        <a:xfrm>
          <a:off x="6294783" y="1382585"/>
          <a:ext cx="1338974" cy="8502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вклады</a:t>
          </a:r>
        </a:p>
      </dsp:txBody>
      <dsp:txXfrm>
        <a:off x="6319686" y="1407488"/>
        <a:ext cx="1289168" cy="800442"/>
      </dsp:txXfrm>
    </dsp:sp>
    <dsp:sp modelId="{3D3A2466-A56C-104B-B3AA-060E4A4A6984}">
      <dsp:nvSpPr>
        <dsp:cNvPr id="0" name=""/>
        <dsp:cNvSpPr/>
      </dsp:nvSpPr>
      <dsp:spPr>
        <a:xfrm>
          <a:off x="6146008" y="2480916"/>
          <a:ext cx="1338974" cy="850248"/>
        </a:xfrm>
        <a:prstGeom prst="roundRect">
          <a:avLst>
            <a:gd name="adj" fmla="val 10000"/>
          </a:avLst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0715FB-2420-D14C-AF8F-DB26617ACE94}">
      <dsp:nvSpPr>
        <dsp:cNvPr id="0" name=""/>
        <dsp:cNvSpPr/>
      </dsp:nvSpPr>
      <dsp:spPr>
        <a:xfrm>
          <a:off x="6294783" y="2622253"/>
          <a:ext cx="1338974" cy="8502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нет в отчете</a:t>
          </a:r>
        </a:p>
      </dsp:txBody>
      <dsp:txXfrm>
        <a:off x="6319686" y="2647156"/>
        <a:ext cx="1289168" cy="80044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30470B-D73F-9E43-AC2B-96C71A688A7A}">
      <dsp:nvSpPr>
        <dsp:cNvPr id="0" name=""/>
        <dsp:cNvSpPr/>
      </dsp:nvSpPr>
      <dsp:spPr>
        <a:xfrm>
          <a:off x="3" y="0"/>
          <a:ext cx="3430725" cy="4889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Органы власти, КУ</a:t>
          </a:r>
        </a:p>
      </dsp:txBody>
      <dsp:txXfrm>
        <a:off x="14325" y="14322"/>
        <a:ext cx="3402081" cy="460331"/>
      </dsp:txXfrm>
    </dsp:sp>
    <dsp:sp modelId="{0BD13668-A79A-3A42-BDB7-2DA81D6F1066}">
      <dsp:nvSpPr>
        <dsp:cNvPr id="0" name=""/>
        <dsp:cNvSpPr/>
      </dsp:nvSpPr>
      <dsp:spPr>
        <a:xfrm>
          <a:off x="3774202" y="0"/>
          <a:ext cx="728164" cy="48897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700" kern="1200"/>
        </a:p>
      </dsp:txBody>
      <dsp:txXfrm>
        <a:off x="3774202" y="97795"/>
        <a:ext cx="581472" cy="293385"/>
      </dsp:txXfrm>
    </dsp:sp>
    <dsp:sp modelId="{55FA3C65-1A30-3742-BAD2-92E1618FC057}">
      <dsp:nvSpPr>
        <dsp:cNvPr id="0" name=""/>
        <dsp:cNvSpPr/>
      </dsp:nvSpPr>
      <dsp:spPr>
        <a:xfrm>
          <a:off x="4804624" y="0"/>
          <a:ext cx="3430725" cy="4889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Финансовый орган</a:t>
          </a:r>
        </a:p>
      </dsp:txBody>
      <dsp:txXfrm>
        <a:off x="4818946" y="14322"/>
        <a:ext cx="3402081" cy="46033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30470B-D73F-9E43-AC2B-96C71A688A7A}">
      <dsp:nvSpPr>
        <dsp:cNvPr id="0" name=""/>
        <dsp:cNvSpPr/>
      </dsp:nvSpPr>
      <dsp:spPr>
        <a:xfrm>
          <a:off x="3" y="0"/>
          <a:ext cx="3430725" cy="4889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БУ-АУ</a:t>
          </a:r>
        </a:p>
      </dsp:txBody>
      <dsp:txXfrm>
        <a:off x="14325" y="14322"/>
        <a:ext cx="3402081" cy="460331"/>
      </dsp:txXfrm>
    </dsp:sp>
    <dsp:sp modelId="{0BD13668-A79A-3A42-BDB7-2DA81D6F1066}">
      <dsp:nvSpPr>
        <dsp:cNvPr id="0" name=""/>
        <dsp:cNvSpPr/>
      </dsp:nvSpPr>
      <dsp:spPr>
        <a:xfrm>
          <a:off x="3774202" y="0"/>
          <a:ext cx="728164" cy="48897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700" kern="1200"/>
        </a:p>
      </dsp:txBody>
      <dsp:txXfrm>
        <a:off x="3774202" y="97795"/>
        <a:ext cx="581472" cy="293385"/>
      </dsp:txXfrm>
    </dsp:sp>
    <dsp:sp modelId="{55FA3C65-1A30-3742-BAD2-92E1618FC057}">
      <dsp:nvSpPr>
        <dsp:cNvPr id="0" name=""/>
        <dsp:cNvSpPr/>
      </dsp:nvSpPr>
      <dsp:spPr>
        <a:xfrm>
          <a:off x="4804624" y="0"/>
          <a:ext cx="3430725" cy="4889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Финансовый орган</a:t>
          </a:r>
        </a:p>
      </dsp:txBody>
      <dsp:txXfrm>
        <a:off x="4818946" y="14322"/>
        <a:ext cx="3402081" cy="46033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30470B-D73F-9E43-AC2B-96C71A688A7A}">
      <dsp:nvSpPr>
        <dsp:cNvPr id="0" name=""/>
        <dsp:cNvSpPr/>
      </dsp:nvSpPr>
      <dsp:spPr>
        <a:xfrm>
          <a:off x="0" y="0"/>
          <a:ext cx="3430725" cy="4889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Органы власти, КУ, БУ, АУ субъекта и МО</a:t>
          </a:r>
        </a:p>
      </dsp:txBody>
      <dsp:txXfrm>
        <a:off x="14322" y="14322"/>
        <a:ext cx="3402081" cy="460331"/>
      </dsp:txXfrm>
    </dsp:sp>
    <dsp:sp modelId="{0BD13668-A79A-3A42-BDB7-2DA81D6F1066}">
      <dsp:nvSpPr>
        <dsp:cNvPr id="0" name=""/>
        <dsp:cNvSpPr/>
      </dsp:nvSpPr>
      <dsp:spPr>
        <a:xfrm>
          <a:off x="3774199" y="0"/>
          <a:ext cx="728166" cy="48897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/>
        </a:p>
      </dsp:txBody>
      <dsp:txXfrm>
        <a:off x="3774199" y="97795"/>
        <a:ext cx="581474" cy="293385"/>
      </dsp:txXfrm>
    </dsp:sp>
    <dsp:sp modelId="{55FA3C65-1A30-3742-BAD2-92E1618FC057}">
      <dsp:nvSpPr>
        <dsp:cNvPr id="0" name=""/>
        <dsp:cNvSpPr/>
      </dsp:nvSpPr>
      <dsp:spPr>
        <a:xfrm>
          <a:off x="4804624" y="0"/>
          <a:ext cx="3430725" cy="4889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Федеральное казначейство</a:t>
          </a:r>
        </a:p>
      </dsp:txBody>
      <dsp:txXfrm>
        <a:off x="4818946" y="14322"/>
        <a:ext cx="3402081" cy="46033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30470B-D73F-9E43-AC2B-96C71A688A7A}">
      <dsp:nvSpPr>
        <dsp:cNvPr id="0" name=""/>
        <dsp:cNvSpPr/>
      </dsp:nvSpPr>
      <dsp:spPr>
        <a:xfrm>
          <a:off x="3" y="0"/>
          <a:ext cx="3447682" cy="4889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Органы власти, КУ, БУ, АУ муниципального образования</a:t>
          </a:r>
        </a:p>
      </dsp:txBody>
      <dsp:txXfrm>
        <a:off x="14325" y="14322"/>
        <a:ext cx="3419038" cy="460331"/>
      </dsp:txXfrm>
    </dsp:sp>
    <dsp:sp modelId="{0BD13668-A79A-3A42-BDB7-2DA81D6F1066}">
      <dsp:nvSpPr>
        <dsp:cNvPr id="0" name=""/>
        <dsp:cNvSpPr/>
      </dsp:nvSpPr>
      <dsp:spPr>
        <a:xfrm>
          <a:off x="3792857" y="0"/>
          <a:ext cx="731763" cy="48897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kern="1200"/>
        </a:p>
      </dsp:txBody>
      <dsp:txXfrm>
        <a:off x="3792857" y="97795"/>
        <a:ext cx="585071" cy="293385"/>
      </dsp:txXfrm>
    </dsp:sp>
    <dsp:sp modelId="{55FA3C65-1A30-3742-BAD2-92E1618FC057}">
      <dsp:nvSpPr>
        <dsp:cNvPr id="0" name=""/>
        <dsp:cNvSpPr/>
      </dsp:nvSpPr>
      <dsp:spPr>
        <a:xfrm>
          <a:off x="4828372" y="0"/>
          <a:ext cx="3447682" cy="4889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Финансовый орган субъекта </a:t>
          </a:r>
        </a:p>
      </dsp:txBody>
      <dsp:txXfrm>
        <a:off x="4842694" y="14322"/>
        <a:ext cx="3419038" cy="46033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2619F5-5763-464D-8E53-F85970F4D715}">
      <dsp:nvSpPr>
        <dsp:cNvPr id="0" name=""/>
        <dsp:cNvSpPr/>
      </dsp:nvSpPr>
      <dsp:spPr>
        <a:xfrm>
          <a:off x="1157" y="726783"/>
          <a:ext cx="1454631" cy="7269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Текущая</a:t>
          </a:r>
        </a:p>
      </dsp:txBody>
      <dsp:txXfrm>
        <a:off x="1157" y="726783"/>
        <a:ext cx="1454631" cy="484609"/>
      </dsp:txXfrm>
    </dsp:sp>
    <dsp:sp modelId="{AF54E2B3-DC08-4C45-8EA2-9E02968E6040}">
      <dsp:nvSpPr>
        <dsp:cNvPr id="0" name=""/>
        <dsp:cNvSpPr/>
      </dsp:nvSpPr>
      <dsp:spPr>
        <a:xfrm>
          <a:off x="299094" y="1211393"/>
          <a:ext cx="1454631" cy="748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признание</a:t>
          </a:r>
        </a:p>
      </dsp:txBody>
      <dsp:txXfrm>
        <a:off x="321026" y="1233325"/>
        <a:ext cx="1410767" cy="704936"/>
      </dsp:txXfrm>
    </dsp:sp>
    <dsp:sp modelId="{86038031-6654-F049-9760-66A492051C6E}">
      <dsp:nvSpPr>
        <dsp:cNvPr id="0" name=""/>
        <dsp:cNvSpPr/>
      </dsp:nvSpPr>
      <dsp:spPr>
        <a:xfrm>
          <a:off x="1676305" y="788007"/>
          <a:ext cx="467495" cy="3621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kern="1200"/>
        </a:p>
      </dsp:txBody>
      <dsp:txXfrm>
        <a:off x="1676305" y="860439"/>
        <a:ext cx="358847" cy="217297"/>
      </dsp:txXfrm>
    </dsp:sp>
    <dsp:sp modelId="{5E1E22C4-E856-0247-9B15-8C3D344DB6F6}">
      <dsp:nvSpPr>
        <dsp:cNvPr id="0" name=""/>
        <dsp:cNvSpPr/>
      </dsp:nvSpPr>
      <dsp:spPr>
        <a:xfrm>
          <a:off x="2337856" y="726783"/>
          <a:ext cx="1454631" cy="7269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Просроченная</a:t>
          </a:r>
        </a:p>
      </dsp:txBody>
      <dsp:txXfrm>
        <a:off x="2337856" y="726783"/>
        <a:ext cx="1454631" cy="484609"/>
      </dsp:txXfrm>
    </dsp:sp>
    <dsp:sp modelId="{2F5FE391-457C-0C41-88E8-A9DBEFB0192B}">
      <dsp:nvSpPr>
        <dsp:cNvPr id="0" name=""/>
        <dsp:cNvSpPr/>
      </dsp:nvSpPr>
      <dsp:spPr>
        <a:xfrm>
          <a:off x="2635792" y="1211393"/>
          <a:ext cx="1454631" cy="748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Мероприятия?</a:t>
          </a:r>
        </a:p>
      </dsp:txBody>
      <dsp:txXfrm>
        <a:off x="2657724" y="1233325"/>
        <a:ext cx="1410767" cy="704936"/>
      </dsp:txXfrm>
    </dsp:sp>
    <dsp:sp modelId="{C4329427-5694-6A41-B602-5744303A62CC}">
      <dsp:nvSpPr>
        <dsp:cNvPr id="0" name=""/>
        <dsp:cNvSpPr/>
      </dsp:nvSpPr>
      <dsp:spPr>
        <a:xfrm>
          <a:off x="4013004" y="788007"/>
          <a:ext cx="467495" cy="3621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kern="1200"/>
        </a:p>
      </dsp:txBody>
      <dsp:txXfrm>
        <a:off x="4013004" y="860439"/>
        <a:ext cx="358847" cy="217297"/>
      </dsp:txXfrm>
    </dsp:sp>
    <dsp:sp modelId="{56463AC1-F9C7-0449-9CD7-EFCEE7F44F97}">
      <dsp:nvSpPr>
        <dsp:cNvPr id="0" name=""/>
        <dsp:cNvSpPr/>
      </dsp:nvSpPr>
      <dsp:spPr>
        <a:xfrm>
          <a:off x="4674554" y="726783"/>
          <a:ext cx="1454631" cy="7269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Сомнительная</a:t>
          </a:r>
        </a:p>
      </dsp:txBody>
      <dsp:txXfrm>
        <a:off x="4674554" y="726783"/>
        <a:ext cx="1454631" cy="484609"/>
      </dsp:txXfrm>
    </dsp:sp>
    <dsp:sp modelId="{E9A5C162-D051-8544-8813-3F62A8C37C44}">
      <dsp:nvSpPr>
        <dsp:cNvPr id="0" name=""/>
        <dsp:cNvSpPr/>
      </dsp:nvSpPr>
      <dsp:spPr>
        <a:xfrm>
          <a:off x="4972491" y="1211393"/>
          <a:ext cx="1454631" cy="748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Мероприятия?</a:t>
          </a:r>
        </a:p>
      </dsp:txBody>
      <dsp:txXfrm>
        <a:off x="4994423" y="1233325"/>
        <a:ext cx="1410767" cy="704936"/>
      </dsp:txXfrm>
    </dsp:sp>
    <dsp:sp modelId="{17243C82-40E8-0347-AACF-0AC2FA9BDA6D}">
      <dsp:nvSpPr>
        <dsp:cNvPr id="0" name=""/>
        <dsp:cNvSpPr/>
      </dsp:nvSpPr>
      <dsp:spPr>
        <a:xfrm>
          <a:off x="6349703" y="788007"/>
          <a:ext cx="467495" cy="3621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kern="1200"/>
        </a:p>
      </dsp:txBody>
      <dsp:txXfrm>
        <a:off x="6349703" y="860439"/>
        <a:ext cx="358847" cy="217297"/>
      </dsp:txXfrm>
    </dsp:sp>
    <dsp:sp modelId="{8FA62A15-0F6F-7F47-B87B-83AAEFC7447E}">
      <dsp:nvSpPr>
        <dsp:cNvPr id="0" name=""/>
        <dsp:cNvSpPr/>
      </dsp:nvSpPr>
      <dsp:spPr>
        <a:xfrm>
          <a:off x="7011253" y="726783"/>
          <a:ext cx="1454631" cy="7269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Нереальная к взысканию</a:t>
          </a:r>
        </a:p>
      </dsp:txBody>
      <dsp:txXfrm>
        <a:off x="7011253" y="726783"/>
        <a:ext cx="1454631" cy="484609"/>
      </dsp:txXfrm>
    </dsp:sp>
    <dsp:sp modelId="{D4F32538-0AC9-2C45-A6EF-6B4CC4FFA955}">
      <dsp:nvSpPr>
        <dsp:cNvPr id="0" name=""/>
        <dsp:cNvSpPr/>
      </dsp:nvSpPr>
      <dsp:spPr>
        <a:xfrm>
          <a:off x="7309190" y="1211393"/>
          <a:ext cx="1454631" cy="748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выбытие с учета</a:t>
          </a:r>
        </a:p>
      </dsp:txBody>
      <dsp:txXfrm>
        <a:off x="7331122" y="1233325"/>
        <a:ext cx="1410767" cy="7049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9" y="2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2487D5-B714-7E4A-B570-3D34B091A04A}" type="datetimeFigureOut">
              <a:rPr lang="en-US" smtClean="0"/>
              <a:pPr/>
              <a:t>9/26/22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9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35AF29-335D-A348-BBFE-1B6F99F3EC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94377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9" y="2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DA8CF0-9288-6E43-8350-3311193DC481}" type="datetimeFigureOut">
              <a:rPr lang="en-US" smtClean="0"/>
              <a:pPr/>
              <a:t>9/26/22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8"/>
            <a:ext cx="5438140" cy="4466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9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E209D-CC24-404D-BA45-4E524A1169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08380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24163" y="49213"/>
            <a:ext cx="4275137" cy="32083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>
          <a:xfrm>
            <a:off x="150959" y="3297327"/>
            <a:ext cx="9657173" cy="350035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287463" algn="just">
              <a:spcAft>
                <a:spcPts val="300"/>
              </a:spcAft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185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ru-RU" b="0" dirty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660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86909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51320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01896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99932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46592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68208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информации, порядок ее представления и размещения в федеральной государственной информационной системе в сфере управления государственными (муниципальными) финансами определяются Министерством финансов Российской Федерации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2637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ru-RU" b="0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Регламент устанавливает перечень мероприятий, в том числе мероприятия по недопущению образования просроченной ДЗ, сроки их реализации, ответственные подразделения. В перечне мероприятий по недопущению образования просроченной ДЗ – проведение инвентаризации, а также мониторинг финансового состоянию должника в том числе в рамках инвентаризации</a:t>
            </a:r>
          </a:p>
        </p:txBody>
      </p:sp>
    </p:spTree>
    <p:extLst>
      <p:ext uri="{BB962C8B-B14F-4D97-AF65-F5344CB8AC3E}">
        <p14:creationId xmlns:p14="http://schemas.microsoft.com/office/powerpoint/2010/main" val="3635875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37914" y="273554"/>
            <a:ext cx="4981978" cy="234446"/>
          </a:xfrm>
          <a:prstGeom prst="rect">
            <a:avLst/>
          </a:prstGeom>
        </p:spPr>
      </p:pic>
      <p:sp>
        <p:nvSpPr>
          <p:cNvPr id="8" name="Slide Number Placeholder 12"/>
          <p:cNvSpPr txBox="1">
            <a:spLocks/>
          </p:cNvSpPr>
          <p:nvPr userDrawn="1"/>
        </p:nvSpPr>
        <p:spPr>
          <a:xfrm>
            <a:off x="8516509" y="97634"/>
            <a:ext cx="848799" cy="537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200" kern="1200">
                <a:solidFill>
                  <a:srgbClr val="DEAA46"/>
                </a:solidFill>
                <a:latin typeface="DINPro-Light"/>
                <a:ea typeface="+mn-ea"/>
                <a:cs typeface="DINPro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878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854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082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2"/>
          <p:cNvSpPr txBox="1">
            <a:spLocks/>
          </p:cNvSpPr>
          <p:nvPr userDrawn="1"/>
        </p:nvSpPr>
        <p:spPr>
          <a:xfrm>
            <a:off x="8516509" y="97634"/>
            <a:ext cx="848799" cy="537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200" kern="1200">
                <a:solidFill>
                  <a:srgbClr val="DEAA46"/>
                </a:solidFill>
                <a:latin typeface="DINPro-Light"/>
                <a:ea typeface="+mn-ea"/>
                <a:cs typeface="DINPro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539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4258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414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469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228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582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23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17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9724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7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microsoft.com/office/2007/relationships/hdphoto" Target="../media/hdphoto1.wdp"/><Relationship Id="rId21" Type="http://schemas.openxmlformats.org/officeDocument/2006/relationships/image" Target="../media/image21.png"/><Relationship Id="rId34" Type="http://schemas.openxmlformats.org/officeDocument/2006/relationships/image" Target="../media/image3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33" Type="http://schemas.microsoft.com/office/2007/relationships/hdphoto" Target="../media/hdphoto3.wdp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32" Type="http://schemas.openxmlformats.org/officeDocument/2006/relationships/image" Target="../media/image30.png"/><Relationship Id="rId37" Type="http://schemas.openxmlformats.org/officeDocument/2006/relationships/image" Target="../media/image3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microsoft.com/office/2007/relationships/hdphoto" Target="../media/hdphoto2.wdp"/><Relationship Id="rId36" Type="http://schemas.openxmlformats.org/officeDocument/2006/relationships/image" Target="../media/image33.png"/><Relationship Id="rId10" Type="http://schemas.openxmlformats.org/officeDocument/2006/relationships/image" Target="../media/image10.png"/><Relationship Id="rId19" Type="http://schemas.openxmlformats.org/officeDocument/2006/relationships/image" Target="../media/image19.jpeg"/><Relationship Id="rId31" Type="http://schemas.openxmlformats.org/officeDocument/2006/relationships/image" Target="../media/image29.wmf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6.png"/><Relationship Id="rId30" Type="http://schemas.openxmlformats.org/officeDocument/2006/relationships/image" Target="../media/image28.svg"/><Relationship Id="rId35" Type="http://schemas.openxmlformats.org/officeDocument/2006/relationships/image" Target="../media/image32.svg"/><Relationship Id="rId8" Type="http://schemas.openxmlformats.org/officeDocument/2006/relationships/image" Target="../media/image8.pn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13" Type="http://schemas.openxmlformats.org/officeDocument/2006/relationships/diagramData" Target="../diagrams/data7.xml"/><Relationship Id="rId18" Type="http://schemas.openxmlformats.org/officeDocument/2006/relationships/diagramData" Target="../diagrams/data8.xml"/><Relationship Id="rId3" Type="http://schemas.openxmlformats.org/officeDocument/2006/relationships/diagramData" Target="../diagrams/data5.xml"/><Relationship Id="rId21" Type="http://schemas.openxmlformats.org/officeDocument/2006/relationships/diagramColors" Target="../diagrams/colors8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17" Type="http://schemas.microsoft.com/office/2007/relationships/diagramDrawing" Target="../diagrams/drawing7.xml"/><Relationship Id="rId2" Type="http://schemas.openxmlformats.org/officeDocument/2006/relationships/notesSlide" Target="../notesSlides/notesSlide8.xml"/><Relationship Id="rId16" Type="http://schemas.openxmlformats.org/officeDocument/2006/relationships/diagramColors" Target="../diagrams/colors7.xml"/><Relationship Id="rId20" Type="http://schemas.openxmlformats.org/officeDocument/2006/relationships/diagramQuickStyle" Target="../diagrams/quickStyle8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6.xml"/><Relationship Id="rId19" Type="http://schemas.openxmlformats.org/officeDocument/2006/relationships/diagramLayout" Target="../diagrams/layout8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Relationship Id="rId14" Type="http://schemas.openxmlformats.org/officeDocument/2006/relationships/diagramLayout" Target="../diagrams/layout7.xml"/><Relationship Id="rId22" Type="http://schemas.microsoft.com/office/2007/relationships/diagramDrawing" Target="../diagrams/drawin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3448"/>
            <a:ext cx="9144000" cy="1545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091" y="4201934"/>
            <a:ext cx="8203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charset="0"/>
                <a:ea typeface="Times New Roman" charset="0"/>
                <a:cs typeface="Times New Roman" charset="0"/>
              </a:rPr>
              <a:t>Бюджетная (бухгалтерская) отчетность: вперед к цифре</a:t>
            </a:r>
            <a:endParaRPr lang="ru-RU" sz="2400" b="1" dirty="0">
              <a:solidFill>
                <a:srgbClr val="077A3E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 useBgFill="1">
        <p:nvSpPr>
          <p:cNvPr id="8" name="Прямоугольник 7"/>
          <p:cNvSpPr/>
          <p:nvPr/>
        </p:nvSpPr>
        <p:spPr>
          <a:xfrm>
            <a:off x="143931" y="220206"/>
            <a:ext cx="4491002" cy="10836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 useBgFill="1">
        <p:nvSpPr>
          <p:cNvPr id="9" name="Прямоугольник 8"/>
          <p:cNvSpPr/>
          <p:nvPr/>
        </p:nvSpPr>
        <p:spPr>
          <a:xfrm>
            <a:off x="0" y="5774339"/>
            <a:ext cx="9144000" cy="10836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5772509"/>
            <a:ext cx="9144000" cy="108366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029143" y="6543586"/>
            <a:ext cx="13639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Майкоп 2022</a:t>
            </a:r>
          </a:p>
        </p:txBody>
      </p:sp>
    </p:spTree>
    <p:extLst>
      <p:ext uri="{BB962C8B-B14F-4D97-AF65-F5344CB8AC3E}">
        <p14:creationId xmlns:p14="http://schemas.microsoft.com/office/powerpoint/2010/main" val="22322456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481391" y="49076"/>
            <a:ext cx="503102" cy="365125"/>
          </a:xfrm>
        </p:spPr>
        <p:txBody>
          <a:bodyPr/>
          <a:lstStyle/>
          <a:p>
            <a:fld id="{A9DAC724-3E02-49ED-B828-609FBC575841}" type="slidenum">
              <a:rPr lang="ru-RU" b="1" smtClean="0">
                <a:solidFill>
                  <a:srgbClr val="C79023"/>
                </a:solidFill>
              </a:rPr>
              <a:t>10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A33DAC7D-2902-43C4-80FC-A26A6CDFC3A5}"/>
              </a:ext>
            </a:extLst>
          </p:cNvPr>
          <p:cNvSpPr/>
          <p:nvPr/>
        </p:nvSpPr>
        <p:spPr>
          <a:xfrm>
            <a:off x="756436" y="49076"/>
            <a:ext cx="760019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5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Просроченная кредиторская задолженность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4C514EB-98F8-3243-B107-39F46AF89F78}"/>
              </a:ext>
            </a:extLst>
          </p:cNvPr>
          <p:cNvSpPr txBox="1">
            <a:spLocks/>
          </p:cNvSpPr>
          <p:nvPr/>
        </p:nvSpPr>
        <p:spPr>
          <a:xfrm>
            <a:off x="3383307" y="526130"/>
            <a:ext cx="5601186" cy="309865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Aft>
                <a:spcPts val="800"/>
              </a:spcAft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Формально проведенная инвентаризация без реальной сверки расчетов с контрагентом.</a:t>
            </a:r>
          </a:p>
          <a:p>
            <a:pPr marL="342900" indent="-342900">
              <a:spcAft>
                <a:spcPts val="800"/>
              </a:spcAft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Включение в состав просроченной кредиторской задолженности незавершенных расчетов с контрагентами, прекратившим свою деятельность</a:t>
            </a:r>
          </a:p>
          <a:p>
            <a:pPr marL="342900" indent="-342900">
              <a:spcAft>
                <a:spcPts val="800"/>
              </a:spcAft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Включение в состав просроченной кредиторской задолженности такой задолженности, срок исполнения по которой не наступил (не установлен правовыми актами).</a:t>
            </a:r>
          </a:p>
          <a:p>
            <a:pPr marL="342900" indent="-342900">
              <a:spcAft>
                <a:spcPts val="800"/>
              </a:spcAft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Реальная просроченная кредиторская задолженность не отражается.</a:t>
            </a:r>
          </a:p>
          <a:p>
            <a:pPr marL="47625" lvl="2" indent="449263" algn="just">
              <a:spcAft>
                <a:spcPts val="1200"/>
              </a:spcAft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6B46055-0BFF-1341-8EE5-8002C85631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307" y="848841"/>
            <a:ext cx="3048000" cy="2286000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E8B6908-7C47-D341-9ED2-BE298CC2B3CA}"/>
              </a:ext>
            </a:extLst>
          </p:cNvPr>
          <p:cNvSpPr txBox="1">
            <a:spLocks/>
          </p:cNvSpPr>
          <p:nvPr/>
        </p:nvSpPr>
        <p:spPr>
          <a:xfrm>
            <a:off x="3527143" y="3736716"/>
            <a:ext cx="5457350" cy="312128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Aft>
                <a:spcPts val="800"/>
              </a:spcAf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повысить качество учета и управления просроченной КЗ, сокращение и предотвращение образования просроченной КЗ</a:t>
            </a:r>
          </a:p>
          <a:p>
            <a:pPr marL="342900" indent="-342900" algn="just">
              <a:spcAft>
                <a:spcPts val="800"/>
              </a:spcAft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качества планирования и бюджетной дисциплины при исполнении бюджета по расходам.</a:t>
            </a:r>
          </a:p>
          <a:p>
            <a:pPr marL="342900" indent="-342900" algn="just">
              <a:spcAft>
                <a:spcPts val="800"/>
              </a:spcAft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доходной составляющей исполнения бюджета.</a:t>
            </a:r>
          </a:p>
          <a:p>
            <a:pPr marL="342900" indent="-342900" algn="just">
              <a:spcAft>
                <a:spcPts val="800"/>
              </a:spcAft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достоверности данных в бюджетной отчетности: проведение инвентаризации в полном масштабе (подписание актов сверок с контрагентами), отражение согласно критериям, введение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доп.аналитики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уровне Рабочего плана счетов.</a:t>
            </a:r>
          </a:p>
          <a:p>
            <a:pPr algn="just">
              <a:spcAft>
                <a:spcPts val="1200"/>
              </a:spcAft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153154C-C1C2-454F-8535-C5993D92DDF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5326" b="11603"/>
          <a:stretch/>
        </p:blipFill>
        <p:spPr>
          <a:xfrm>
            <a:off x="164386" y="4117304"/>
            <a:ext cx="3218921" cy="228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86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16"/>
          <p:cNvCxnSpPr/>
          <p:nvPr/>
        </p:nvCxnSpPr>
        <p:spPr>
          <a:xfrm>
            <a:off x="8511789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508997" y="179386"/>
            <a:ext cx="496454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11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739389" y="3085807"/>
            <a:ext cx="7772400" cy="95971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000" b="1" dirty="0">
                <a:solidFill>
                  <a:srgbClr val="077A3E"/>
                </a:solidFill>
              </a:rPr>
              <a:t>СПАСИБО ЗА ВНИМАНИЕ!</a:t>
            </a:r>
            <a:endParaRPr lang="en-GB" sz="5000" b="1" u="sng" dirty="0">
              <a:solidFill>
                <a:srgbClr val="C790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403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686800" y="51439"/>
            <a:ext cx="457200" cy="365125"/>
          </a:xfrm>
        </p:spPr>
        <p:txBody>
          <a:bodyPr/>
          <a:lstStyle/>
          <a:p>
            <a:fld id="{D81B3B79-DEF0-4346-A5D2-0443081EFB3D}" type="slidenum">
              <a:rPr lang="ru-RU" b="1" smtClean="0">
                <a:solidFill>
                  <a:srgbClr val="C79023"/>
                </a:solidFill>
              </a:rPr>
              <a:t>2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15" name="Rectangle 4"/>
          <p:cNvSpPr/>
          <p:nvPr/>
        </p:nvSpPr>
        <p:spPr>
          <a:xfrm>
            <a:off x="259733" y="112577"/>
            <a:ext cx="8760442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9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МФФ 2022: Новые подходы </a:t>
            </a:r>
            <a:r>
              <a:rPr lang="ru-RU" sz="1900" b="1" dirty="0" err="1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главконтроля</a:t>
            </a:r>
            <a:r>
              <a:rPr lang="ru-RU" sz="19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 в условиях нового информационного пространства (из презентации Правительства Москвы)</a:t>
            </a:r>
          </a:p>
          <a:p>
            <a:pPr algn="ctr"/>
            <a:endParaRPr lang="ru-RU" sz="2000" b="1" dirty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grpSp>
        <p:nvGrpSpPr>
          <p:cNvPr id="180" name="Группа 179">
            <a:extLst>
              <a:ext uri="{FF2B5EF4-FFF2-40B4-BE49-F238E27FC236}">
                <a16:creationId xmlns:a16="http://schemas.microsoft.com/office/drawing/2014/main" id="{5A2431E0-8B93-4605-86B5-1C94226EB32B}"/>
              </a:ext>
            </a:extLst>
          </p:cNvPr>
          <p:cNvGrpSpPr/>
          <p:nvPr/>
        </p:nvGrpSpPr>
        <p:grpSpPr>
          <a:xfrm>
            <a:off x="259733" y="745590"/>
            <a:ext cx="8760442" cy="5960010"/>
            <a:chOff x="4183220" y="552353"/>
            <a:chExt cx="4877486" cy="4480688"/>
          </a:xfrm>
        </p:grpSpPr>
        <p:sp>
          <p:nvSpPr>
            <p:cNvPr id="181" name="Скругленный прямоугольник 189">
              <a:extLst>
                <a:ext uri="{FF2B5EF4-FFF2-40B4-BE49-F238E27FC236}">
                  <a16:creationId xmlns:a16="http://schemas.microsoft.com/office/drawing/2014/main" id="{F0257206-5874-45D5-9DEB-CA2E66C286E8}"/>
                </a:ext>
              </a:extLst>
            </p:cNvPr>
            <p:cNvSpPr/>
            <p:nvPr/>
          </p:nvSpPr>
          <p:spPr>
            <a:xfrm>
              <a:off x="6277814" y="4295877"/>
              <a:ext cx="755202" cy="65616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82" name="Скругленный прямоугольник 119">
              <a:extLst>
                <a:ext uri="{FF2B5EF4-FFF2-40B4-BE49-F238E27FC236}">
                  <a16:creationId xmlns:a16="http://schemas.microsoft.com/office/drawing/2014/main" id="{EFB544E5-CA3A-4A40-89E2-148B4C07B0A7}"/>
                </a:ext>
              </a:extLst>
            </p:cNvPr>
            <p:cNvSpPr/>
            <p:nvPr/>
          </p:nvSpPr>
          <p:spPr>
            <a:xfrm>
              <a:off x="7131670" y="4303056"/>
              <a:ext cx="755202" cy="64853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83" name="Скругленный прямоугольник 205">
              <a:extLst>
                <a:ext uri="{FF2B5EF4-FFF2-40B4-BE49-F238E27FC236}">
                  <a16:creationId xmlns:a16="http://schemas.microsoft.com/office/drawing/2014/main" id="{688CBC72-E29B-4D02-8A67-00AE95749428}"/>
                </a:ext>
              </a:extLst>
            </p:cNvPr>
            <p:cNvSpPr/>
            <p:nvPr/>
          </p:nvSpPr>
          <p:spPr>
            <a:xfrm>
              <a:off x="5395763" y="4311836"/>
              <a:ext cx="754775" cy="64125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84" name="Скругленный прямоугольник 189">
              <a:extLst>
                <a:ext uri="{FF2B5EF4-FFF2-40B4-BE49-F238E27FC236}">
                  <a16:creationId xmlns:a16="http://schemas.microsoft.com/office/drawing/2014/main" id="{1F038551-8F16-410E-A291-0306B417592C}"/>
                </a:ext>
              </a:extLst>
            </p:cNvPr>
            <p:cNvSpPr/>
            <p:nvPr/>
          </p:nvSpPr>
          <p:spPr>
            <a:xfrm>
              <a:off x="6277814" y="904685"/>
              <a:ext cx="755202" cy="656162"/>
            </a:xfrm>
            <a:prstGeom prst="rect">
              <a:avLst/>
            </a:prstGeom>
            <a:solidFill>
              <a:srgbClr val="D00028">
                <a:alpha val="9000"/>
              </a:srgbClr>
            </a:solidFill>
            <a:ln w="3175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85" name="Прямоугольник 184">
              <a:extLst>
                <a:ext uri="{FF2B5EF4-FFF2-40B4-BE49-F238E27FC236}">
                  <a16:creationId xmlns:a16="http://schemas.microsoft.com/office/drawing/2014/main" id="{DEB64840-2142-4747-9F7D-7F997F222EAF}"/>
                </a:ext>
              </a:extLst>
            </p:cNvPr>
            <p:cNvSpPr/>
            <p:nvPr/>
          </p:nvSpPr>
          <p:spPr>
            <a:xfrm>
              <a:off x="6525895" y="1409141"/>
              <a:ext cx="363118" cy="5473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marL="72000" indent="-72000" defTabSz="1043056">
                <a:buClr>
                  <a:schemeClr val="accent2"/>
                </a:buClr>
                <a:buFont typeface="Wingdings" panose="05000000000000000000" pitchFamily="2" charset="2"/>
                <a:buChar char="§"/>
              </a:pPr>
              <a:r>
                <a:rPr lang="en-US" sz="4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+mj-lt"/>
                  <a:ea typeface="Roboto Slab" pitchFamily="2" charset="0"/>
                </a:rPr>
                <a:t>HPSM</a:t>
              </a:r>
              <a:endParaRPr lang="ru-RU" sz="400" dirty="0">
                <a:solidFill>
                  <a:prstClr val="black">
                    <a:lumMod val="85000"/>
                    <a:lumOff val="15000"/>
                  </a:prstClr>
                </a:solidFill>
                <a:latin typeface="+mj-lt"/>
                <a:ea typeface="Roboto Slab" pitchFamily="2" charset="0"/>
              </a:endParaRPr>
            </a:p>
          </p:txBody>
        </p:sp>
        <p:sp>
          <p:nvSpPr>
            <p:cNvPr id="186" name="Скругленный прямоугольник 220">
              <a:extLst>
                <a:ext uri="{FF2B5EF4-FFF2-40B4-BE49-F238E27FC236}">
                  <a16:creationId xmlns:a16="http://schemas.microsoft.com/office/drawing/2014/main" id="{EF02D242-A895-4156-96E5-596077118289}"/>
                </a:ext>
              </a:extLst>
            </p:cNvPr>
            <p:cNvSpPr/>
            <p:nvPr/>
          </p:nvSpPr>
          <p:spPr>
            <a:xfrm>
              <a:off x="4362712" y="3356511"/>
              <a:ext cx="926090" cy="642576"/>
            </a:xfrm>
            <a:prstGeom prst="rect">
              <a:avLst/>
            </a:prstGeom>
            <a:solidFill>
              <a:schemeClr val="bg1">
                <a:lumMod val="85000"/>
                <a:alpha val="53000"/>
              </a:schemeClr>
            </a:solidFill>
            <a:ln w="3175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87" name="Прямоугольник 186">
              <a:extLst>
                <a:ext uri="{FF2B5EF4-FFF2-40B4-BE49-F238E27FC236}">
                  <a16:creationId xmlns:a16="http://schemas.microsoft.com/office/drawing/2014/main" id="{52E2B0ED-315F-4D79-BFB0-6C30373DF786}"/>
                </a:ext>
              </a:extLst>
            </p:cNvPr>
            <p:cNvSpPr/>
            <p:nvPr/>
          </p:nvSpPr>
          <p:spPr>
            <a:xfrm>
              <a:off x="6527707" y="1233528"/>
              <a:ext cx="516432" cy="10946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marL="72000" indent="-72000" defTabSz="1043056">
                <a:buClr>
                  <a:schemeClr val="accent2"/>
                </a:buClr>
                <a:buFont typeface="Wingdings" panose="05000000000000000000" pitchFamily="2" charset="2"/>
                <a:buChar char="§"/>
              </a:pPr>
              <a:r>
                <a:rPr lang="ru-RU" sz="4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+mj-lt"/>
                  <a:ea typeface="Roboto Slab" pitchFamily="2" charset="0"/>
                </a:rPr>
                <a:t>Система Управления ИТ</a:t>
              </a:r>
            </a:p>
          </p:txBody>
        </p:sp>
        <p:sp>
          <p:nvSpPr>
            <p:cNvPr id="188" name="Прямоугольник 187">
              <a:extLst>
                <a:ext uri="{FF2B5EF4-FFF2-40B4-BE49-F238E27FC236}">
                  <a16:creationId xmlns:a16="http://schemas.microsoft.com/office/drawing/2014/main" id="{D3B20D0A-DA49-4EA6-B051-7DD17341023A}"/>
                </a:ext>
              </a:extLst>
            </p:cNvPr>
            <p:cNvSpPr/>
            <p:nvPr/>
          </p:nvSpPr>
          <p:spPr>
            <a:xfrm>
              <a:off x="6270184" y="977431"/>
              <a:ext cx="691941" cy="1388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defTabSz="1043056"/>
              <a:r>
                <a:rPr lang="ru-RU" sz="1200" dirty="0">
                  <a:latin typeface="+mj-lt"/>
                  <a:ea typeface="Roboto Slab" pitchFamily="2" charset="0"/>
                </a:rPr>
                <a:t>Сервис поддержки</a:t>
              </a:r>
            </a:p>
          </p:txBody>
        </p:sp>
        <p:sp>
          <p:nvSpPr>
            <p:cNvPr id="189" name="Скругленный прямоугольник 119">
              <a:extLst>
                <a:ext uri="{FF2B5EF4-FFF2-40B4-BE49-F238E27FC236}">
                  <a16:creationId xmlns:a16="http://schemas.microsoft.com/office/drawing/2014/main" id="{A0FCFEEB-CF78-4367-BE88-81E09AF474AC}"/>
                </a:ext>
              </a:extLst>
            </p:cNvPr>
            <p:cNvSpPr/>
            <p:nvPr/>
          </p:nvSpPr>
          <p:spPr>
            <a:xfrm>
              <a:off x="7131670" y="911863"/>
              <a:ext cx="755202" cy="648535"/>
            </a:xfrm>
            <a:prstGeom prst="rect">
              <a:avLst/>
            </a:prstGeom>
            <a:solidFill>
              <a:srgbClr val="D00028">
                <a:alpha val="9000"/>
              </a:srgbClr>
            </a:solidFill>
            <a:ln w="3175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90" name="Прямоугольник 189">
              <a:extLst>
                <a:ext uri="{FF2B5EF4-FFF2-40B4-BE49-F238E27FC236}">
                  <a16:creationId xmlns:a16="http://schemas.microsoft.com/office/drawing/2014/main" id="{7B5947F4-7552-43B2-B935-768C02D1F6EB}"/>
                </a:ext>
              </a:extLst>
            </p:cNvPr>
            <p:cNvSpPr/>
            <p:nvPr/>
          </p:nvSpPr>
          <p:spPr>
            <a:xfrm>
              <a:off x="7377649" y="1273473"/>
              <a:ext cx="475819" cy="5473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marL="72000" indent="-72000" defTabSz="1043056">
                <a:buClr>
                  <a:schemeClr val="accent2"/>
                </a:buClr>
                <a:buFont typeface="Wingdings" panose="05000000000000000000" pitchFamily="2" charset="2"/>
                <a:buChar char="§"/>
              </a:pPr>
              <a:r>
                <a:rPr lang="ru-RU" sz="4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+mj-lt"/>
                  <a:ea typeface="Roboto Slab" pitchFamily="2" charset="0"/>
                </a:rPr>
                <a:t>Униформа </a:t>
              </a:r>
            </a:p>
          </p:txBody>
        </p:sp>
        <p:sp>
          <p:nvSpPr>
            <p:cNvPr id="191" name="Прямоугольник 190">
              <a:extLst>
                <a:ext uri="{FF2B5EF4-FFF2-40B4-BE49-F238E27FC236}">
                  <a16:creationId xmlns:a16="http://schemas.microsoft.com/office/drawing/2014/main" id="{C04EACBE-BEFC-4933-A872-CE1F61E7C776}"/>
                </a:ext>
              </a:extLst>
            </p:cNvPr>
            <p:cNvSpPr/>
            <p:nvPr/>
          </p:nvSpPr>
          <p:spPr>
            <a:xfrm>
              <a:off x="7189262" y="977431"/>
              <a:ext cx="568846" cy="1388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defTabSz="1043056"/>
              <a:r>
                <a:rPr lang="ru-RU" sz="1200" dirty="0">
                  <a:latin typeface="+mj-lt"/>
                  <a:ea typeface="Roboto Slab" pitchFamily="2" charset="0"/>
                </a:rPr>
                <a:t>База знаний</a:t>
              </a:r>
            </a:p>
          </p:txBody>
        </p:sp>
        <p:sp>
          <p:nvSpPr>
            <p:cNvPr id="192" name="Скругленный прямоугольник 205">
              <a:extLst>
                <a:ext uri="{FF2B5EF4-FFF2-40B4-BE49-F238E27FC236}">
                  <a16:creationId xmlns:a16="http://schemas.microsoft.com/office/drawing/2014/main" id="{016D926B-8D8D-4141-A6DA-FB72CED91C3D}"/>
                </a:ext>
              </a:extLst>
            </p:cNvPr>
            <p:cNvSpPr/>
            <p:nvPr/>
          </p:nvSpPr>
          <p:spPr>
            <a:xfrm>
              <a:off x="5395763" y="920644"/>
              <a:ext cx="754775" cy="641252"/>
            </a:xfrm>
            <a:prstGeom prst="rect">
              <a:avLst/>
            </a:prstGeom>
            <a:solidFill>
              <a:srgbClr val="D00028">
                <a:alpha val="9000"/>
              </a:srgbClr>
            </a:solidFill>
            <a:ln w="3175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pic>
          <p:nvPicPr>
            <p:cNvPr id="193" name="Рисунок 192">
              <a:extLst>
                <a:ext uri="{FF2B5EF4-FFF2-40B4-BE49-F238E27FC236}">
                  <a16:creationId xmlns:a16="http://schemas.microsoft.com/office/drawing/2014/main" id="{026BE044-2D0B-40AB-8DA8-7E9404B58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9541" y="1238942"/>
              <a:ext cx="143735" cy="136460"/>
            </a:xfrm>
            <a:prstGeom prst="rect">
              <a:avLst/>
            </a:prstGeom>
          </p:spPr>
        </p:pic>
        <p:sp>
          <p:nvSpPr>
            <p:cNvPr id="194" name="Прямоугольник 193">
              <a:extLst>
                <a:ext uri="{FF2B5EF4-FFF2-40B4-BE49-F238E27FC236}">
                  <a16:creationId xmlns:a16="http://schemas.microsoft.com/office/drawing/2014/main" id="{1EA5179E-C46E-4542-9783-F8CA6551B133}"/>
                </a:ext>
              </a:extLst>
            </p:cNvPr>
            <p:cNvSpPr/>
            <p:nvPr/>
          </p:nvSpPr>
          <p:spPr>
            <a:xfrm>
              <a:off x="5614257" y="1268965"/>
              <a:ext cx="330012" cy="8066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marL="0" marR="0" lvl="0" indent="0" algn="l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Roboto Slab" pitchFamily="2" charset="0"/>
                </a:rPr>
                <a:t>Мосробот</a:t>
              </a:r>
              <a:endParaRPr kumimoji="0" lang="ru-RU" sz="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ea typeface="Roboto Slab" pitchFamily="2" charset="0"/>
              </a:endParaRPr>
            </a:p>
          </p:txBody>
        </p:sp>
        <p:sp>
          <p:nvSpPr>
            <p:cNvPr id="195" name="Прямоугольник 194">
              <a:extLst>
                <a:ext uri="{FF2B5EF4-FFF2-40B4-BE49-F238E27FC236}">
                  <a16:creationId xmlns:a16="http://schemas.microsoft.com/office/drawing/2014/main" id="{0C2B71BE-D4F3-4CD5-A597-23B267A114D7}"/>
                </a:ext>
              </a:extLst>
            </p:cNvPr>
            <p:cNvSpPr/>
            <p:nvPr/>
          </p:nvSpPr>
          <p:spPr>
            <a:xfrm>
              <a:off x="5464010" y="977431"/>
              <a:ext cx="621073" cy="1388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defTabSz="1043056"/>
              <a:r>
                <a:rPr lang="ru-RU" sz="1200" dirty="0">
                  <a:latin typeface="+mj-lt"/>
                  <a:ea typeface="Roboto Slab" pitchFamily="2" charset="0"/>
                </a:rPr>
                <a:t>Сервис рассылок</a:t>
              </a:r>
            </a:p>
          </p:txBody>
        </p:sp>
        <p:sp>
          <p:nvSpPr>
            <p:cNvPr id="196" name="Прямоугольник 195">
              <a:extLst>
                <a:ext uri="{FF2B5EF4-FFF2-40B4-BE49-F238E27FC236}">
                  <a16:creationId xmlns:a16="http://schemas.microsoft.com/office/drawing/2014/main" id="{501854AA-23BF-4CFF-AB91-5149FA26D932}"/>
                </a:ext>
              </a:extLst>
            </p:cNvPr>
            <p:cNvSpPr/>
            <p:nvPr/>
          </p:nvSpPr>
          <p:spPr>
            <a:xfrm>
              <a:off x="4411234" y="3401604"/>
              <a:ext cx="864882" cy="24989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defTabSz="1043056">
                <a:lnSpc>
                  <a:spcPct val="90000"/>
                </a:lnSpc>
              </a:pPr>
              <a:r>
                <a:rPr lang="ru-RU" sz="1200" dirty="0">
                  <a:solidFill>
                    <a:schemeClr val="bg1">
                      <a:lumMod val="50000"/>
                    </a:schemeClr>
                  </a:solidFill>
                  <a:ea typeface="Roboto Slab" pitchFamily="2" charset="0"/>
                </a:rPr>
                <a:t>Электронные  торговые площадки</a:t>
              </a:r>
            </a:p>
          </p:txBody>
        </p:sp>
        <p:sp>
          <p:nvSpPr>
            <p:cNvPr id="197" name="Скругленный прямоугольник 147">
              <a:extLst>
                <a:ext uri="{FF2B5EF4-FFF2-40B4-BE49-F238E27FC236}">
                  <a16:creationId xmlns:a16="http://schemas.microsoft.com/office/drawing/2014/main" id="{76B19BD8-816B-41BA-9B58-3699511ED5C7}"/>
                </a:ext>
              </a:extLst>
            </p:cNvPr>
            <p:cNvSpPr/>
            <p:nvPr/>
          </p:nvSpPr>
          <p:spPr>
            <a:xfrm>
              <a:off x="4353853" y="929535"/>
              <a:ext cx="964733" cy="116903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98" name="Прямоугольник 197">
              <a:extLst>
                <a:ext uri="{FF2B5EF4-FFF2-40B4-BE49-F238E27FC236}">
                  <a16:creationId xmlns:a16="http://schemas.microsoft.com/office/drawing/2014/main" id="{9A80B0D4-2774-4E09-BCB0-22F93DECF455}"/>
                </a:ext>
              </a:extLst>
            </p:cNvPr>
            <p:cNvSpPr/>
            <p:nvPr/>
          </p:nvSpPr>
          <p:spPr>
            <a:xfrm>
              <a:off x="4407101" y="977431"/>
              <a:ext cx="834866" cy="37484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defTabSz="1043056">
                <a:lnSpc>
                  <a:spcPct val="90000"/>
                </a:lnSpc>
              </a:pPr>
              <a:r>
                <a:rPr lang="ru-RU" sz="1200" dirty="0">
                  <a:solidFill>
                    <a:schemeClr val="bg1">
                      <a:lumMod val="50000"/>
                    </a:schemeClr>
                  </a:solidFill>
                  <a:ea typeface="Roboto Slab" pitchFamily="2" charset="0"/>
                </a:rPr>
                <a:t>Отраслевые информационные системы предприятий</a:t>
              </a:r>
            </a:p>
          </p:txBody>
        </p:sp>
        <p:grpSp>
          <p:nvGrpSpPr>
            <p:cNvPr id="199" name="Группа 198">
              <a:extLst>
                <a:ext uri="{FF2B5EF4-FFF2-40B4-BE49-F238E27FC236}">
                  <a16:creationId xmlns:a16="http://schemas.microsoft.com/office/drawing/2014/main" id="{6D91C94F-9F29-4C37-B9F0-BE4070F5F8C6}"/>
                </a:ext>
              </a:extLst>
            </p:cNvPr>
            <p:cNvGrpSpPr/>
            <p:nvPr/>
          </p:nvGrpSpPr>
          <p:grpSpPr>
            <a:xfrm>
              <a:off x="4392558" y="1413514"/>
              <a:ext cx="867514" cy="623872"/>
              <a:chOff x="438438" y="1398570"/>
              <a:chExt cx="2216569" cy="821376"/>
            </a:xfrm>
          </p:grpSpPr>
          <p:sp>
            <p:nvSpPr>
              <p:cNvPr id="325" name="Заголовок 3">
                <a:extLst>
                  <a:ext uri="{FF2B5EF4-FFF2-40B4-BE49-F238E27FC236}">
                    <a16:creationId xmlns:a16="http://schemas.microsoft.com/office/drawing/2014/main" id="{3D3AC179-B89C-4989-8838-3DF76D9F3C8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37346" y="2027979"/>
                <a:ext cx="1089537" cy="109408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3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Roboto Slab" pitchFamily="2" charset="0"/>
                  </a:rPr>
                  <a:t>ГКУ</a:t>
                </a:r>
                <a:r>
                  <a:rPr kumimoji="0" lang="ru-RU" sz="30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Roboto Slab" pitchFamily="2" charset="0"/>
                  </a:rPr>
                  <a:t> </a:t>
                </a:r>
                <a:r>
                  <a:rPr kumimoji="0" lang="ru-RU" sz="3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Roboto Slab" pitchFamily="2" charset="0"/>
                  </a:rPr>
                  <a:t>«Дирекция транспортных закупок»</a:t>
                </a:r>
              </a:p>
            </p:txBody>
          </p:sp>
          <p:pic>
            <p:nvPicPr>
              <p:cNvPr id="326" name="Рисунок 325">
                <a:extLst>
                  <a:ext uri="{FF2B5EF4-FFF2-40B4-BE49-F238E27FC236}">
                    <a16:creationId xmlns:a16="http://schemas.microsoft.com/office/drawing/2014/main" id="{4194688A-40F4-4EEC-A77B-19F3AAEF99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8438" y="2055631"/>
                <a:ext cx="254601" cy="164315"/>
              </a:xfrm>
              <a:prstGeom prst="rect">
                <a:avLst/>
              </a:prstGeom>
            </p:spPr>
          </p:pic>
          <p:grpSp>
            <p:nvGrpSpPr>
              <p:cNvPr id="327" name="Группа 326">
                <a:extLst>
                  <a:ext uri="{FF2B5EF4-FFF2-40B4-BE49-F238E27FC236}">
                    <a16:creationId xmlns:a16="http://schemas.microsoft.com/office/drawing/2014/main" id="{5533A04A-D24B-4184-AFAA-335207219023}"/>
                  </a:ext>
                </a:extLst>
              </p:cNvPr>
              <p:cNvGrpSpPr/>
              <p:nvPr/>
            </p:nvGrpSpPr>
            <p:grpSpPr>
              <a:xfrm>
                <a:off x="475596" y="1568633"/>
                <a:ext cx="933432" cy="141744"/>
                <a:chOff x="306324" y="1568633"/>
                <a:chExt cx="933432" cy="141744"/>
              </a:xfrm>
            </p:grpSpPr>
            <p:sp>
              <p:nvSpPr>
                <p:cNvPr id="342" name="Прямоугольник 341">
                  <a:extLst>
                    <a:ext uri="{FF2B5EF4-FFF2-40B4-BE49-F238E27FC236}">
                      <a16:creationId xmlns:a16="http://schemas.microsoft.com/office/drawing/2014/main" id="{1FDBA996-2512-4297-9382-C35EFD06F7BF}"/>
                    </a:ext>
                  </a:extLst>
                </p:cNvPr>
                <p:cNvSpPr/>
                <p:nvPr/>
              </p:nvSpPr>
              <p:spPr>
                <a:xfrm>
                  <a:off x="512938" y="1630454"/>
                  <a:ext cx="726818" cy="6078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0" tIns="0" rIns="0" bIns="0" anchor="t">
                  <a:spAutoFit/>
                </a:bodyPr>
                <a:lstStyle/>
                <a:p>
                  <a:pPr marL="0" marR="0" lvl="0" indent="0" algn="ctr" defTabSz="10430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sz="30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effectLst/>
                      <a:uLnTx/>
                      <a:uFillTx/>
                      <a:ea typeface="Roboto Slab" pitchFamily="2" charset="0"/>
                    </a:rPr>
                    <a:t>ЕКИС (ДОНМ)</a:t>
                  </a:r>
                </a:p>
              </p:txBody>
            </p:sp>
            <p:pic>
              <p:nvPicPr>
                <p:cNvPr id="343" name="Рисунок 342">
                  <a:extLst>
                    <a:ext uri="{FF2B5EF4-FFF2-40B4-BE49-F238E27FC236}">
                      <a16:creationId xmlns:a16="http://schemas.microsoft.com/office/drawing/2014/main" id="{DD7001AB-765E-4531-A39D-28E1EAF754C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06324" y="1568633"/>
                  <a:ext cx="219628" cy="141744"/>
                </a:xfrm>
                <a:prstGeom prst="rect">
                  <a:avLst/>
                </a:prstGeom>
              </p:spPr>
            </p:pic>
          </p:grpSp>
          <p:pic>
            <p:nvPicPr>
              <p:cNvPr id="328" name="Рисунок 327">
                <a:extLst>
                  <a:ext uri="{FF2B5EF4-FFF2-40B4-BE49-F238E27FC236}">
                    <a16:creationId xmlns:a16="http://schemas.microsoft.com/office/drawing/2014/main" id="{4D1201DA-3C3E-4F30-A7FF-58E6CD8D3CC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46879" t="40792" r="46542" b="47387"/>
              <a:stretch/>
            </p:blipFill>
            <p:spPr>
              <a:xfrm>
                <a:off x="1790504" y="1916213"/>
                <a:ext cx="266144" cy="173601"/>
              </a:xfrm>
              <a:prstGeom prst="rect">
                <a:avLst/>
              </a:prstGeom>
            </p:spPr>
          </p:pic>
          <p:grpSp>
            <p:nvGrpSpPr>
              <p:cNvPr id="329" name="Группа 328">
                <a:extLst>
                  <a:ext uri="{FF2B5EF4-FFF2-40B4-BE49-F238E27FC236}">
                    <a16:creationId xmlns:a16="http://schemas.microsoft.com/office/drawing/2014/main" id="{6B6BB9CE-2525-4CB5-B4FD-53EE509AE37F}"/>
                  </a:ext>
                </a:extLst>
              </p:cNvPr>
              <p:cNvGrpSpPr/>
              <p:nvPr/>
            </p:nvGrpSpPr>
            <p:grpSpPr>
              <a:xfrm>
                <a:off x="475596" y="1398570"/>
                <a:ext cx="1240206" cy="127027"/>
                <a:chOff x="306324" y="1398570"/>
                <a:chExt cx="1240206" cy="127027"/>
              </a:xfrm>
            </p:grpSpPr>
            <p:pic>
              <p:nvPicPr>
                <p:cNvPr id="340" name="Рисунок 339">
                  <a:extLst>
                    <a:ext uri="{FF2B5EF4-FFF2-40B4-BE49-F238E27FC236}">
                      <a16:creationId xmlns:a16="http://schemas.microsoft.com/office/drawing/2014/main" id="{5C9323CF-463A-4DD5-A267-B3CBAD12AA9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" r="71373" b="-1"/>
                <a:stretch/>
              </p:blipFill>
              <p:spPr>
                <a:xfrm>
                  <a:off x="306324" y="1398570"/>
                  <a:ext cx="302283" cy="127027"/>
                </a:xfrm>
                <a:prstGeom prst="rect">
                  <a:avLst/>
                </a:prstGeom>
              </p:spPr>
            </p:pic>
            <p:sp>
              <p:nvSpPr>
                <p:cNvPr id="341" name="Заголовок 3">
                  <a:extLst>
                    <a:ext uri="{FF2B5EF4-FFF2-40B4-BE49-F238E27FC236}">
                      <a16:creationId xmlns:a16="http://schemas.microsoft.com/office/drawing/2014/main" id="{5E583211-F5E2-4D54-9A9E-755B757F3D65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586871" y="1411950"/>
                  <a:ext cx="959659" cy="54704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>
                  <a:spAutoFit/>
                </a:bodyPr>
                <a:lstStyle>
                  <a:lvl1pPr algn="ctr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60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sz="30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n-lt"/>
                      <a:ea typeface="Roboto Slab" pitchFamily="2" charset="0"/>
                    </a:rPr>
                    <a:t>АО «Мосводоканал»</a:t>
                  </a:r>
                </a:p>
              </p:txBody>
            </p:sp>
          </p:grpSp>
          <p:grpSp>
            <p:nvGrpSpPr>
              <p:cNvPr id="330" name="Группа 329">
                <a:extLst>
                  <a:ext uri="{FF2B5EF4-FFF2-40B4-BE49-F238E27FC236}">
                    <a16:creationId xmlns:a16="http://schemas.microsoft.com/office/drawing/2014/main" id="{2A6865A9-D79D-448F-B5DE-2DE5BFE9B91E}"/>
                  </a:ext>
                </a:extLst>
              </p:cNvPr>
              <p:cNvGrpSpPr/>
              <p:nvPr/>
            </p:nvGrpSpPr>
            <p:grpSpPr>
              <a:xfrm>
                <a:off x="1862035" y="1407598"/>
                <a:ext cx="720763" cy="151018"/>
                <a:chOff x="1692763" y="1407598"/>
                <a:chExt cx="720763" cy="151018"/>
              </a:xfrm>
            </p:grpSpPr>
            <p:pic>
              <p:nvPicPr>
                <p:cNvPr id="338" name="Picture 12" descr="http://uneco.ru/sites/all/themes/oek_new_theme/img/logo.png">
                  <a:extLst>
                    <a:ext uri="{FF2B5EF4-FFF2-40B4-BE49-F238E27FC236}">
                      <a16:creationId xmlns:a16="http://schemas.microsoft.com/office/drawing/2014/main" id="{72613F1D-B267-44F7-B49C-FB65F0EBAC0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2487"/>
                <a:stretch/>
              </p:blipFill>
              <p:spPr bwMode="auto">
                <a:xfrm>
                  <a:off x="1692763" y="1413092"/>
                  <a:ext cx="240490" cy="14552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39" name="Заголовок 3">
                  <a:extLst>
                    <a:ext uri="{FF2B5EF4-FFF2-40B4-BE49-F238E27FC236}">
                      <a16:creationId xmlns:a16="http://schemas.microsoft.com/office/drawing/2014/main" id="{6F20BE42-3FE1-4C92-9410-15DDD3DB2D5A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2031951" y="1407598"/>
                  <a:ext cx="381575" cy="109408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>
                  <a:spAutoFit/>
                </a:bodyPr>
                <a:lstStyle>
                  <a:lvl1pPr algn="ctr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60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sz="30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n-lt"/>
                      <a:ea typeface="Roboto Slab" pitchFamily="2" charset="0"/>
                    </a:rPr>
                    <a:t>АО </a:t>
                  </a:r>
                </a:p>
                <a:p>
                  <a:pPr marL="0" marR="0" lvl="0" indent="0" algn="l" defTabSz="914400" rtl="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sz="30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n-lt"/>
                      <a:ea typeface="Roboto Slab" pitchFamily="2" charset="0"/>
                    </a:rPr>
                    <a:t>«ОЭК»</a:t>
                  </a:r>
                </a:p>
              </p:txBody>
            </p:sp>
          </p:grpSp>
          <p:grpSp>
            <p:nvGrpSpPr>
              <p:cNvPr id="331" name="Группа 330">
                <a:extLst>
                  <a:ext uri="{FF2B5EF4-FFF2-40B4-BE49-F238E27FC236}">
                    <a16:creationId xmlns:a16="http://schemas.microsoft.com/office/drawing/2014/main" id="{EBB184B2-CAAB-4063-AE8B-2FAA365C74C6}"/>
                  </a:ext>
                </a:extLst>
              </p:cNvPr>
              <p:cNvGrpSpPr/>
              <p:nvPr/>
            </p:nvGrpSpPr>
            <p:grpSpPr>
              <a:xfrm>
                <a:off x="473953" y="1749199"/>
                <a:ext cx="905122" cy="177981"/>
                <a:chOff x="2648480" y="1195664"/>
                <a:chExt cx="905122" cy="177981"/>
              </a:xfrm>
            </p:grpSpPr>
            <p:pic>
              <p:nvPicPr>
                <p:cNvPr id="336" name="Picture 4" descr="ÐÐ°ÑÑÐ¸Ð½ÐºÐ¸ Ð¿Ð¾ Ð·Ð°Ð¿ÑÐ¾ÑÑ Ð¼Ð¾ÑÐ³Ð°Ð· Ð¿Ð½Ð³">
                  <a:extLst>
                    <a:ext uri="{FF2B5EF4-FFF2-40B4-BE49-F238E27FC236}">
                      <a16:creationId xmlns:a16="http://schemas.microsoft.com/office/drawing/2014/main" id="{EF43F3DA-82E7-440B-86F2-5FF7710C254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9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1258" t="13250" r="35228" b="27919"/>
                <a:stretch/>
              </p:blipFill>
              <p:spPr bwMode="auto">
                <a:xfrm>
                  <a:off x="2648480" y="1195664"/>
                  <a:ext cx="204147" cy="17798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37" name="Заголовок 3">
                  <a:extLst>
                    <a:ext uri="{FF2B5EF4-FFF2-40B4-BE49-F238E27FC236}">
                      <a16:creationId xmlns:a16="http://schemas.microsoft.com/office/drawing/2014/main" id="{935749FF-3BCE-4A3A-8B31-E4516FCE9B9D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2971559" y="1247252"/>
                  <a:ext cx="582043" cy="109406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>
                  <a:spAutoFit/>
                </a:bodyPr>
                <a:lstStyle>
                  <a:lvl1pPr algn="ctr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60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sz="30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n-lt"/>
                      <a:ea typeface="Roboto Slab" pitchFamily="2" charset="0"/>
                    </a:rPr>
                    <a:t>АО </a:t>
                  </a:r>
                </a:p>
                <a:p>
                  <a:pPr marL="0" marR="0" lvl="0" indent="0" algn="l" defTabSz="914400" rtl="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sz="30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n-lt"/>
                      <a:ea typeface="Roboto Slab" pitchFamily="2" charset="0"/>
                    </a:rPr>
                    <a:t>«Мосгаз»</a:t>
                  </a:r>
                </a:p>
              </p:txBody>
            </p:sp>
          </p:grpSp>
          <p:sp>
            <p:nvSpPr>
              <p:cNvPr id="332" name="Заголовок 3">
                <a:extLst>
                  <a:ext uri="{FF2B5EF4-FFF2-40B4-BE49-F238E27FC236}">
                    <a16:creationId xmlns:a16="http://schemas.microsoft.com/office/drawing/2014/main" id="{F43F72DD-DFDC-4ED5-8595-E2F400A6A3F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51470" y="1948970"/>
                <a:ext cx="603537" cy="109408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3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Roboto Slab" pitchFamily="2" charset="0"/>
                  </a:rPr>
                  <a:t>АО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3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Roboto Slab" pitchFamily="2" charset="0"/>
                  </a:rPr>
                  <a:t>«Мослифт»</a:t>
                </a:r>
              </a:p>
            </p:txBody>
          </p:sp>
          <p:grpSp>
            <p:nvGrpSpPr>
              <p:cNvPr id="333" name="Группа 332">
                <a:extLst>
                  <a:ext uri="{FF2B5EF4-FFF2-40B4-BE49-F238E27FC236}">
                    <a16:creationId xmlns:a16="http://schemas.microsoft.com/office/drawing/2014/main" id="{8D086D73-034E-43DC-83F6-8A3538A431FE}"/>
                  </a:ext>
                </a:extLst>
              </p:cNvPr>
              <p:cNvGrpSpPr/>
              <p:nvPr/>
            </p:nvGrpSpPr>
            <p:grpSpPr>
              <a:xfrm>
                <a:off x="1798646" y="1638005"/>
                <a:ext cx="784151" cy="251577"/>
                <a:chOff x="1629374" y="1638005"/>
                <a:chExt cx="784151" cy="251577"/>
              </a:xfrm>
            </p:grpSpPr>
            <p:sp>
              <p:nvSpPr>
                <p:cNvPr id="334" name="Заголовок 3">
                  <a:extLst>
                    <a:ext uri="{FF2B5EF4-FFF2-40B4-BE49-F238E27FC236}">
                      <a16:creationId xmlns:a16="http://schemas.microsoft.com/office/drawing/2014/main" id="{94D14E6B-C617-4603-BD4A-D672F0555CA4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2013899" y="1674511"/>
                  <a:ext cx="399626" cy="215071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>
                  <a:spAutoFit/>
                </a:bodyPr>
                <a:lstStyle>
                  <a:lvl1pPr algn="ctr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60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sz="30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n-lt"/>
                      <a:ea typeface="Roboto Slab" pitchFamily="2" charset="0"/>
                    </a:rPr>
                    <a:t>АО </a:t>
                  </a:r>
                </a:p>
                <a:p>
                  <a:pPr marL="0" marR="0" lvl="0" indent="0" algn="l" defTabSz="914400" rtl="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sz="30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n-lt"/>
                      <a:ea typeface="Roboto Slab" pitchFamily="2" charset="0"/>
                    </a:rPr>
                    <a:t>«ЕЭТП»</a:t>
                  </a:r>
                </a:p>
              </p:txBody>
            </p:sp>
            <p:pic>
              <p:nvPicPr>
                <p:cNvPr id="335" name="Picture 6" descr="ÐÐ°ÑÑÐ¸Ð½ÐºÐ¸ Ð¿Ð¾ Ð·Ð°Ð¿ÑÐ¾ÑÑ ÐµÑÑÐ¿ Ð¿Ð½Ð³">
                  <a:extLst>
                    <a:ext uri="{FF2B5EF4-FFF2-40B4-BE49-F238E27FC236}">
                      <a16:creationId xmlns:a16="http://schemas.microsoft.com/office/drawing/2014/main" id="{9EAD20F2-A0AE-4C95-8288-56D48754656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5241" r="26413" b="51306"/>
                <a:stretch/>
              </p:blipFill>
              <p:spPr bwMode="auto">
                <a:xfrm>
                  <a:off x="1629374" y="1638005"/>
                  <a:ext cx="286620" cy="208027"/>
                </a:xfrm>
                <a:prstGeom prst="rect">
                  <a:avLst/>
                </a:prstGeom>
                <a:noFill/>
              </p:spPr>
            </p:pic>
          </p:grpSp>
        </p:grpSp>
        <p:sp>
          <p:nvSpPr>
            <p:cNvPr id="200" name="Скругленный прямоугольник 111">
              <a:extLst>
                <a:ext uri="{FF2B5EF4-FFF2-40B4-BE49-F238E27FC236}">
                  <a16:creationId xmlns:a16="http://schemas.microsoft.com/office/drawing/2014/main" id="{252A324D-FBE5-4D83-B7C1-E1DE822C5B51}"/>
                </a:ext>
              </a:extLst>
            </p:cNvPr>
            <p:cNvSpPr/>
            <p:nvPr/>
          </p:nvSpPr>
          <p:spPr>
            <a:xfrm>
              <a:off x="4362712" y="4306770"/>
              <a:ext cx="905775" cy="642576"/>
            </a:xfrm>
            <a:prstGeom prst="rect">
              <a:avLst/>
            </a:prstGeom>
            <a:solidFill>
              <a:schemeClr val="bg1">
                <a:lumMod val="85000"/>
                <a:alpha val="53000"/>
              </a:schemeClr>
            </a:solidFill>
            <a:ln w="3175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pic>
          <p:nvPicPr>
            <p:cNvPr id="201" name="Picture 6" descr="ÐÐ°ÑÑÐ¸Ð½ÐºÐ¸ Ð¿Ð¾ Ð·Ð°Ð¿ÑÐ¾ÑÑ ÐµÑÑÐ¿ Ð¿Ð½Ð³">
              <a:extLst>
                <a:ext uri="{FF2B5EF4-FFF2-40B4-BE49-F238E27FC236}">
                  <a16:creationId xmlns:a16="http://schemas.microsoft.com/office/drawing/2014/main" id="{E711C054-BAD1-4968-ABCA-3FE2A2879D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0205" y="3643327"/>
              <a:ext cx="139734" cy="302784"/>
            </a:xfrm>
            <a:prstGeom prst="rect">
              <a:avLst/>
            </a:prstGeom>
            <a:noFill/>
          </p:spPr>
        </p:pic>
        <p:pic>
          <p:nvPicPr>
            <p:cNvPr id="202" name="Рисунок 201">
              <a:extLst>
                <a:ext uri="{FF2B5EF4-FFF2-40B4-BE49-F238E27FC236}">
                  <a16:creationId xmlns:a16="http://schemas.microsoft.com/office/drawing/2014/main" id="{B323181F-9D6D-48B3-A6C2-E331BB945A3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1138" y="3663379"/>
              <a:ext cx="159201" cy="77530"/>
            </a:xfrm>
            <a:prstGeom prst="rect">
              <a:avLst/>
            </a:prstGeom>
          </p:spPr>
        </p:pic>
        <p:pic>
          <p:nvPicPr>
            <p:cNvPr id="203" name="Picture 2" descr="http://etp.zakazrf.ru/Content/PubSite/img/logo.png">
              <a:extLst>
                <a:ext uri="{FF2B5EF4-FFF2-40B4-BE49-F238E27FC236}">
                  <a16:creationId xmlns:a16="http://schemas.microsoft.com/office/drawing/2014/main" id="{94781314-B367-4057-AD3F-2AFC4218251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84" r="50224" b="47198"/>
            <a:stretch/>
          </p:blipFill>
          <p:spPr bwMode="auto">
            <a:xfrm>
              <a:off x="5045928" y="3899322"/>
              <a:ext cx="183239" cy="49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4" name="Рисунок 203">
              <a:extLst>
                <a:ext uri="{FF2B5EF4-FFF2-40B4-BE49-F238E27FC236}">
                  <a16:creationId xmlns:a16="http://schemas.microsoft.com/office/drawing/2014/main" id="{DAEA9CA3-329E-46A1-9DEA-3D3B75AC9F1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039561" y="3662184"/>
              <a:ext cx="195972" cy="80422"/>
            </a:xfrm>
            <a:prstGeom prst="rect">
              <a:avLst/>
            </a:prstGeom>
          </p:spPr>
        </p:pic>
        <p:pic>
          <p:nvPicPr>
            <p:cNvPr id="205" name="Picture 4" descr="НЭП - Фабрикант">
              <a:extLst>
                <a:ext uri="{FF2B5EF4-FFF2-40B4-BE49-F238E27FC236}">
                  <a16:creationId xmlns:a16="http://schemas.microsoft.com/office/drawing/2014/main" id="{6A4C9CA3-61DF-45F0-B99C-FE9B01BD213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r="65980" b="-6759"/>
            <a:stretch/>
          </p:blipFill>
          <p:spPr bwMode="auto">
            <a:xfrm>
              <a:off x="4639756" y="3894679"/>
              <a:ext cx="161964" cy="605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" name="Рисунок 205">
              <a:extLst>
                <a:ext uri="{FF2B5EF4-FFF2-40B4-BE49-F238E27FC236}">
                  <a16:creationId xmlns:a16="http://schemas.microsoft.com/office/drawing/2014/main" id="{67A3E015-3294-4961-B9AB-C0CBBC9990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867951" y="3675017"/>
              <a:ext cx="110495" cy="49300"/>
            </a:xfrm>
            <a:prstGeom prst="rect">
              <a:avLst/>
            </a:prstGeom>
          </p:spPr>
        </p:pic>
        <p:pic>
          <p:nvPicPr>
            <p:cNvPr id="207" name="Рисунок 206">
              <a:extLst>
                <a:ext uri="{FF2B5EF4-FFF2-40B4-BE49-F238E27FC236}">
                  <a16:creationId xmlns:a16="http://schemas.microsoft.com/office/drawing/2014/main" id="{E89C9C5B-60E0-48D1-B562-A22C3D552A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402284" y="3899322"/>
              <a:ext cx="199056" cy="49300"/>
            </a:xfrm>
            <a:prstGeom prst="rect">
              <a:avLst/>
            </a:prstGeom>
          </p:spPr>
        </p:pic>
        <p:pic>
          <p:nvPicPr>
            <p:cNvPr id="208" name="Рисунок 207">
              <a:extLst>
                <a:ext uri="{FF2B5EF4-FFF2-40B4-BE49-F238E27FC236}">
                  <a16:creationId xmlns:a16="http://schemas.microsoft.com/office/drawing/2014/main" id="{C88E1310-1C90-46C1-B0DD-B713F574DC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401778" y="3670478"/>
              <a:ext cx="200068" cy="60307"/>
            </a:xfrm>
            <a:prstGeom prst="rect">
              <a:avLst/>
            </a:prstGeom>
          </p:spPr>
        </p:pic>
        <p:pic>
          <p:nvPicPr>
            <p:cNvPr id="209" name="Picture 4" descr="Электронная подпись: ключ для ЕЭТП">
              <a:extLst>
                <a:ext uri="{FF2B5EF4-FFF2-40B4-BE49-F238E27FC236}">
                  <a16:creationId xmlns:a16="http://schemas.microsoft.com/office/drawing/2014/main" id="{CFCB5FF1-857F-4B28-ADFF-766667A8AB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7786" y="3874912"/>
              <a:ext cx="210824" cy="1085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0" name="Прямоугольник 209">
              <a:extLst>
                <a:ext uri="{FF2B5EF4-FFF2-40B4-BE49-F238E27FC236}">
                  <a16:creationId xmlns:a16="http://schemas.microsoft.com/office/drawing/2014/main" id="{D5DC929B-96BA-46F3-85A6-37F0BE70000D}"/>
                </a:ext>
              </a:extLst>
            </p:cNvPr>
            <p:cNvSpPr/>
            <p:nvPr/>
          </p:nvSpPr>
          <p:spPr>
            <a:xfrm>
              <a:off x="6486205" y="4651638"/>
              <a:ext cx="514924" cy="5784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defTabSz="1043056"/>
              <a:r>
                <a:rPr lang="ru-RU" sz="5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+mj-lt"/>
                  <a:ea typeface="Roboto Slab" pitchFamily="2" charset="0"/>
                </a:rPr>
                <a:t>Центральный банк РФ</a:t>
              </a:r>
            </a:p>
          </p:txBody>
        </p:sp>
        <p:pic>
          <p:nvPicPr>
            <p:cNvPr id="211" name="Рисунок 210">
              <a:extLst>
                <a:ext uri="{FF2B5EF4-FFF2-40B4-BE49-F238E27FC236}">
                  <a16:creationId xmlns:a16="http://schemas.microsoft.com/office/drawing/2014/main" id="{53ED95AA-561C-4B47-BD53-6581300870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75616"/>
            <a:stretch/>
          </p:blipFill>
          <p:spPr>
            <a:xfrm>
              <a:off x="6287957" y="4598536"/>
              <a:ext cx="210465" cy="224148"/>
            </a:xfrm>
            <a:prstGeom prst="rect">
              <a:avLst/>
            </a:prstGeom>
          </p:spPr>
        </p:pic>
        <p:sp>
          <p:nvSpPr>
            <p:cNvPr id="212" name="Прямоугольник 211">
              <a:extLst>
                <a:ext uri="{FF2B5EF4-FFF2-40B4-BE49-F238E27FC236}">
                  <a16:creationId xmlns:a16="http://schemas.microsoft.com/office/drawing/2014/main" id="{65196AE4-0987-4253-AE69-E146E8D1D514}"/>
                </a:ext>
              </a:extLst>
            </p:cNvPr>
            <p:cNvSpPr/>
            <p:nvPr/>
          </p:nvSpPr>
          <p:spPr>
            <a:xfrm>
              <a:off x="5649465" y="4664048"/>
              <a:ext cx="207233" cy="5784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defTabSz="1043056"/>
              <a:r>
                <a:rPr lang="ru-RU" sz="5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+mj-lt"/>
                  <a:ea typeface="Roboto Slab" pitchFamily="2" charset="0"/>
                </a:rPr>
                <a:t>АС УР</a:t>
              </a:r>
            </a:p>
          </p:txBody>
        </p:sp>
        <p:sp>
          <p:nvSpPr>
            <p:cNvPr id="213" name="Скругленный прямоугольник 53">
              <a:extLst>
                <a:ext uri="{FF2B5EF4-FFF2-40B4-BE49-F238E27FC236}">
                  <a16:creationId xmlns:a16="http://schemas.microsoft.com/office/drawing/2014/main" id="{4072D153-A7B4-4EC2-8642-9611CCD05087}"/>
                </a:ext>
              </a:extLst>
            </p:cNvPr>
            <p:cNvSpPr/>
            <p:nvPr/>
          </p:nvSpPr>
          <p:spPr>
            <a:xfrm>
              <a:off x="7985526" y="2054774"/>
              <a:ext cx="929913" cy="648044"/>
            </a:xfrm>
            <a:prstGeom prst="rect">
              <a:avLst/>
            </a:prstGeom>
            <a:solidFill>
              <a:srgbClr val="D00028">
                <a:alpha val="9000"/>
              </a:srgbClr>
            </a:solidFill>
            <a:ln w="3175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14" name="Скругленный прямоугольник 277">
              <a:extLst>
                <a:ext uri="{FF2B5EF4-FFF2-40B4-BE49-F238E27FC236}">
                  <a16:creationId xmlns:a16="http://schemas.microsoft.com/office/drawing/2014/main" id="{E6BFB3A4-4F21-4AB9-8BE0-2EAF2A942BAE}"/>
                </a:ext>
              </a:extLst>
            </p:cNvPr>
            <p:cNvSpPr/>
            <p:nvPr/>
          </p:nvSpPr>
          <p:spPr>
            <a:xfrm>
              <a:off x="4363089" y="2406253"/>
              <a:ext cx="420665" cy="642576"/>
            </a:xfrm>
            <a:prstGeom prst="rect">
              <a:avLst/>
            </a:prstGeom>
            <a:solidFill>
              <a:schemeClr val="bg1">
                <a:lumMod val="85000"/>
                <a:alpha val="53000"/>
              </a:schemeClr>
            </a:solidFill>
            <a:ln w="3175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pic>
          <p:nvPicPr>
            <p:cNvPr id="215" name="Picture 2" descr="ЕМИАС: отзывы о компании">
              <a:extLst>
                <a:ext uri="{FF2B5EF4-FFF2-40B4-BE49-F238E27FC236}">
                  <a16:creationId xmlns:a16="http://schemas.microsoft.com/office/drawing/2014/main" id="{9071F292-F219-4A4A-A609-CC78FB7F09D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291"/>
            <a:stretch/>
          </p:blipFill>
          <p:spPr bwMode="auto">
            <a:xfrm>
              <a:off x="4412199" y="2833953"/>
              <a:ext cx="292524" cy="232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6" name="Прямоугольник 215">
              <a:extLst>
                <a:ext uri="{FF2B5EF4-FFF2-40B4-BE49-F238E27FC236}">
                  <a16:creationId xmlns:a16="http://schemas.microsoft.com/office/drawing/2014/main" id="{93261434-1751-40B3-A593-057A8A6C5C27}"/>
                </a:ext>
              </a:extLst>
            </p:cNvPr>
            <p:cNvSpPr/>
            <p:nvPr/>
          </p:nvSpPr>
          <p:spPr>
            <a:xfrm>
              <a:off x="4387660" y="2495055"/>
              <a:ext cx="373042" cy="41649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defTabSz="1043056"/>
              <a:r>
                <a:rPr lang="ru-RU" sz="1200" dirty="0">
                  <a:solidFill>
                    <a:schemeClr val="bg1">
                      <a:lumMod val="50000"/>
                    </a:schemeClr>
                  </a:solidFill>
                  <a:ea typeface="Roboto Slab" pitchFamily="2" charset="0"/>
                </a:rPr>
                <a:t>Медицин-</a:t>
              </a:r>
              <a:r>
                <a:rPr lang="ru-RU" sz="1200" dirty="0" err="1">
                  <a:solidFill>
                    <a:schemeClr val="bg1">
                      <a:lumMod val="50000"/>
                    </a:schemeClr>
                  </a:solidFill>
                  <a:ea typeface="Roboto Slab" pitchFamily="2" charset="0"/>
                </a:rPr>
                <a:t>ская</a:t>
              </a:r>
              <a:r>
                <a:rPr lang="ru-RU" sz="1200" dirty="0">
                  <a:solidFill>
                    <a:schemeClr val="bg1">
                      <a:lumMod val="50000"/>
                    </a:schemeClr>
                  </a:solidFill>
                  <a:ea typeface="Roboto Slab" pitchFamily="2" charset="0"/>
                </a:rPr>
                <a:t> </a:t>
              </a:r>
              <a:r>
                <a:rPr lang="ru-RU" sz="1200" dirty="0" err="1">
                  <a:solidFill>
                    <a:schemeClr val="bg1">
                      <a:lumMod val="50000"/>
                    </a:schemeClr>
                  </a:solidFill>
                  <a:ea typeface="Roboto Slab" pitchFamily="2" charset="0"/>
                </a:rPr>
                <a:t>сис</a:t>
              </a:r>
              <a:r>
                <a:rPr lang="ru-RU" sz="1200" dirty="0">
                  <a:solidFill>
                    <a:schemeClr val="bg1">
                      <a:lumMod val="50000"/>
                    </a:schemeClr>
                  </a:solidFill>
                  <a:ea typeface="Roboto Slab" pitchFamily="2" charset="0"/>
                </a:rPr>
                <a:t>-тема</a:t>
              </a:r>
            </a:p>
          </p:txBody>
        </p:sp>
        <p:sp>
          <p:nvSpPr>
            <p:cNvPr id="217" name="Скругленный прямоугольник 277">
              <a:extLst>
                <a:ext uri="{FF2B5EF4-FFF2-40B4-BE49-F238E27FC236}">
                  <a16:creationId xmlns:a16="http://schemas.microsoft.com/office/drawing/2014/main" id="{4E005493-B2EB-4DBB-B727-0890453BCFC4}"/>
                </a:ext>
              </a:extLst>
            </p:cNvPr>
            <p:cNvSpPr/>
            <p:nvPr/>
          </p:nvSpPr>
          <p:spPr>
            <a:xfrm>
              <a:off x="4856159" y="2406253"/>
              <a:ext cx="444829" cy="642576"/>
            </a:xfrm>
            <a:prstGeom prst="rect">
              <a:avLst/>
            </a:prstGeom>
            <a:solidFill>
              <a:schemeClr val="bg1">
                <a:lumMod val="85000"/>
                <a:alpha val="53000"/>
              </a:schemeClr>
            </a:solidFill>
            <a:ln w="3175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grpSp>
          <p:nvGrpSpPr>
            <p:cNvPr id="218" name="Группа 217">
              <a:extLst>
                <a:ext uri="{FF2B5EF4-FFF2-40B4-BE49-F238E27FC236}">
                  <a16:creationId xmlns:a16="http://schemas.microsoft.com/office/drawing/2014/main" id="{95A01C81-6FD1-444B-81C7-E9A45A0F226F}"/>
                </a:ext>
              </a:extLst>
            </p:cNvPr>
            <p:cNvGrpSpPr/>
            <p:nvPr/>
          </p:nvGrpSpPr>
          <p:grpSpPr>
            <a:xfrm>
              <a:off x="4865170" y="2476020"/>
              <a:ext cx="410945" cy="417734"/>
              <a:chOff x="2444236" y="2262192"/>
              <a:chExt cx="3003277" cy="1599514"/>
            </a:xfrm>
            <a:noFill/>
          </p:grpSpPr>
          <p:sp>
            <p:nvSpPr>
              <p:cNvPr id="323" name="Прямоугольник 322">
                <a:extLst>
                  <a:ext uri="{FF2B5EF4-FFF2-40B4-BE49-F238E27FC236}">
                    <a16:creationId xmlns:a16="http://schemas.microsoft.com/office/drawing/2014/main" id="{B7FF977C-6B0E-45B5-B493-A97307D7ADB7}"/>
                  </a:ext>
                </a:extLst>
              </p:cNvPr>
              <p:cNvSpPr/>
              <p:nvPr/>
            </p:nvSpPr>
            <p:spPr>
              <a:xfrm>
                <a:off x="2444236" y="3213540"/>
                <a:ext cx="3003277" cy="648166"/>
              </a:xfrm>
              <a:prstGeom prst="rect">
                <a:avLst/>
              </a:prstGeom>
              <a:grpFill/>
              <a:effectLst/>
            </p:spPr>
            <p:txBody>
              <a:bodyPr wrap="square" lIns="0" tIns="0" rIns="0" bIns="0" anchor="t">
                <a:spAutoFit/>
              </a:bodyPr>
              <a:lstStyle/>
              <a:p>
                <a:pPr marL="0" marR="0" lvl="0" indent="0" algn="ctr" defTabSz="10430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100" b="1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ea typeface="Roboto Slab" pitchFamily="2" charset="0"/>
                    <a:cs typeface="Segoe UI Light" panose="020B0502040204020203" pitchFamily="34" charset="0"/>
                  </a:rPr>
                  <a:t>ЕИС</a:t>
                </a:r>
                <a:endParaRPr kumimoji="0" lang="ru-RU" sz="11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Roboto Slab" pitchFamily="2" charset="0"/>
                  <a:cs typeface="Segoe UI Light" panose="020B0502040204020203" pitchFamily="34" charset="0"/>
                </a:endParaRPr>
              </a:p>
            </p:txBody>
          </p:sp>
          <p:pic>
            <p:nvPicPr>
              <p:cNvPr id="324" name="Рисунок 323">
                <a:extLst>
                  <a:ext uri="{FF2B5EF4-FFF2-40B4-BE49-F238E27FC236}">
                    <a16:creationId xmlns:a16="http://schemas.microsoft.com/office/drawing/2014/main" id="{D394779E-F538-497E-9A91-1113606EFF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29798" y="2262192"/>
                <a:ext cx="932648" cy="638191"/>
              </a:xfrm>
              <a:prstGeom prst="rect">
                <a:avLst/>
              </a:prstGeom>
              <a:grpFill/>
              <a:effectLst/>
            </p:spPr>
          </p:pic>
        </p:grpSp>
        <p:sp>
          <p:nvSpPr>
            <p:cNvPr id="219" name="Прямоугольник 218">
              <a:extLst>
                <a:ext uri="{FF2B5EF4-FFF2-40B4-BE49-F238E27FC236}">
                  <a16:creationId xmlns:a16="http://schemas.microsoft.com/office/drawing/2014/main" id="{FB424B2D-653F-4093-A508-D540BA883452}"/>
                </a:ext>
              </a:extLst>
            </p:cNvPr>
            <p:cNvSpPr/>
            <p:nvPr/>
          </p:nvSpPr>
          <p:spPr>
            <a:xfrm>
              <a:off x="8059490" y="2089589"/>
              <a:ext cx="810189" cy="55532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defTabSz="1043056"/>
              <a:r>
                <a:rPr lang="ru-RU" sz="1200" dirty="0">
                  <a:latin typeface="+mj-lt"/>
                  <a:ea typeface="Roboto Slab" pitchFamily="2" charset="0"/>
                </a:rPr>
                <a:t>Электронный сервис контрактации с ресурсоснабжающими организациями</a:t>
              </a:r>
            </a:p>
          </p:txBody>
        </p:sp>
        <p:sp>
          <p:nvSpPr>
            <p:cNvPr id="220" name="Скругленный прямоугольник 78">
              <a:extLst>
                <a:ext uri="{FF2B5EF4-FFF2-40B4-BE49-F238E27FC236}">
                  <a16:creationId xmlns:a16="http://schemas.microsoft.com/office/drawing/2014/main" id="{3AC18CE4-BC52-4EC7-90EA-565D8EB36FE6}"/>
                </a:ext>
              </a:extLst>
            </p:cNvPr>
            <p:cNvSpPr/>
            <p:nvPr/>
          </p:nvSpPr>
          <p:spPr>
            <a:xfrm>
              <a:off x="7985526" y="915539"/>
              <a:ext cx="929913" cy="648044"/>
            </a:xfrm>
            <a:prstGeom prst="rect">
              <a:avLst/>
            </a:prstGeom>
            <a:solidFill>
              <a:srgbClr val="D00028">
                <a:alpha val="9000"/>
              </a:srgbClr>
            </a:solidFill>
            <a:ln w="3175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pic>
          <p:nvPicPr>
            <p:cNvPr id="221" name="Рисунок 220">
              <a:extLst>
                <a:ext uri="{FF2B5EF4-FFF2-40B4-BE49-F238E27FC236}">
                  <a16:creationId xmlns:a16="http://schemas.microsoft.com/office/drawing/2014/main" id="{700BF09A-10DB-4887-B0D0-29CFD44F06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43846" y="1244838"/>
              <a:ext cx="464727" cy="142813"/>
            </a:xfrm>
            <a:prstGeom prst="rect">
              <a:avLst/>
            </a:prstGeom>
            <a:noFill/>
            <a:effectLst/>
          </p:spPr>
        </p:pic>
        <p:sp>
          <p:nvSpPr>
            <p:cNvPr id="222" name="Прямоугольник 221">
              <a:extLst>
                <a:ext uri="{FF2B5EF4-FFF2-40B4-BE49-F238E27FC236}">
                  <a16:creationId xmlns:a16="http://schemas.microsoft.com/office/drawing/2014/main" id="{E9B8831B-1111-408E-8971-151834BA3CDE}"/>
                </a:ext>
              </a:extLst>
            </p:cNvPr>
            <p:cNvSpPr/>
            <p:nvPr/>
          </p:nvSpPr>
          <p:spPr>
            <a:xfrm>
              <a:off x="8059490" y="977431"/>
              <a:ext cx="704239" cy="1388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defTabSz="1043056"/>
              <a:r>
                <a:rPr lang="ru-RU" sz="1200" dirty="0">
                  <a:latin typeface="+mj-lt"/>
                  <a:ea typeface="Roboto Slab" pitchFamily="2" charset="0"/>
                </a:rPr>
                <a:t>Система контроля</a:t>
              </a:r>
            </a:p>
          </p:txBody>
        </p:sp>
        <p:sp>
          <p:nvSpPr>
            <p:cNvPr id="223" name="Прямоугольник 222">
              <a:extLst>
                <a:ext uri="{FF2B5EF4-FFF2-40B4-BE49-F238E27FC236}">
                  <a16:creationId xmlns:a16="http://schemas.microsoft.com/office/drawing/2014/main" id="{9442D69C-137D-445F-9D5D-8D2976A7AB52}"/>
                </a:ext>
              </a:extLst>
            </p:cNvPr>
            <p:cNvSpPr/>
            <p:nvPr/>
          </p:nvSpPr>
          <p:spPr>
            <a:xfrm>
              <a:off x="7336034" y="4651917"/>
              <a:ext cx="406988" cy="5784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defTabSz="1043056"/>
              <a:r>
                <a:rPr lang="ru-RU" sz="5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+mj-lt"/>
                  <a:ea typeface="Roboto Slab" pitchFamily="2" charset="0"/>
                </a:rPr>
                <a:t>ЕГАС ОДОПМ</a:t>
              </a:r>
            </a:p>
          </p:txBody>
        </p:sp>
        <p:sp>
          <p:nvSpPr>
            <p:cNvPr id="224" name="Скругленный прямоугольник 290">
              <a:extLst>
                <a:ext uri="{FF2B5EF4-FFF2-40B4-BE49-F238E27FC236}">
                  <a16:creationId xmlns:a16="http://schemas.microsoft.com/office/drawing/2014/main" id="{0C22A879-AC21-4230-913E-4D886998BBF7}"/>
                </a:ext>
              </a:extLst>
            </p:cNvPr>
            <p:cNvSpPr/>
            <p:nvPr/>
          </p:nvSpPr>
          <p:spPr>
            <a:xfrm>
              <a:off x="7985526" y="3194009"/>
              <a:ext cx="929913" cy="648044"/>
            </a:xfrm>
            <a:prstGeom prst="rect">
              <a:avLst/>
            </a:prstGeom>
            <a:solidFill>
              <a:srgbClr val="D00028">
                <a:alpha val="9000"/>
              </a:srgbClr>
            </a:solidFill>
            <a:ln w="3175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25" name="Прямоугольник 224">
              <a:extLst>
                <a:ext uri="{FF2B5EF4-FFF2-40B4-BE49-F238E27FC236}">
                  <a16:creationId xmlns:a16="http://schemas.microsoft.com/office/drawing/2014/main" id="{94BB18F9-7D5B-4964-8FD7-3D37A948DEF5}"/>
                </a:ext>
              </a:extLst>
            </p:cNvPr>
            <p:cNvSpPr/>
            <p:nvPr/>
          </p:nvSpPr>
          <p:spPr>
            <a:xfrm>
              <a:off x="8316777" y="3767898"/>
              <a:ext cx="519597" cy="5784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defTabSz="1043056"/>
              <a:r>
                <a:rPr lang="ru-RU" sz="5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+mj-lt"/>
                  <a:ea typeface="Roboto Slab" pitchFamily="2" charset="0"/>
                </a:rPr>
                <a:t>ГИС «ЦХЭД ЭЦП»</a:t>
              </a:r>
            </a:p>
          </p:txBody>
        </p:sp>
        <p:sp>
          <p:nvSpPr>
            <p:cNvPr id="226" name="Прямоугольник 225">
              <a:extLst>
                <a:ext uri="{FF2B5EF4-FFF2-40B4-BE49-F238E27FC236}">
                  <a16:creationId xmlns:a16="http://schemas.microsoft.com/office/drawing/2014/main" id="{5D8F344F-4176-49C3-8F92-E2FBEACADC5A}"/>
                </a:ext>
              </a:extLst>
            </p:cNvPr>
            <p:cNvSpPr/>
            <p:nvPr/>
          </p:nvSpPr>
          <p:spPr>
            <a:xfrm>
              <a:off x="8059490" y="3244416"/>
              <a:ext cx="784927" cy="27766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defTabSz="1043056"/>
              <a:r>
                <a:rPr lang="ru-RU" sz="1200" dirty="0">
                  <a:latin typeface="+mj-lt"/>
                  <a:ea typeface="Roboto Slab" pitchFamily="2" charset="0"/>
                </a:rPr>
                <a:t>Система электронной подписи и хранения</a:t>
              </a:r>
            </a:p>
          </p:txBody>
        </p:sp>
        <p:sp>
          <p:nvSpPr>
            <p:cNvPr id="227" name="Скругленный прямоугольник 230">
              <a:extLst>
                <a:ext uri="{FF2B5EF4-FFF2-40B4-BE49-F238E27FC236}">
                  <a16:creationId xmlns:a16="http://schemas.microsoft.com/office/drawing/2014/main" id="{606ACD25-BB71-49F9-B39E-EFF958FAAC2B}"/>
                </a:ext>
              </a:extLst>
            </p:cNvPr>
            <p:cNvSpPr/>
            <p:nvPr/>
          </p:nvSpPr>
          <p:spPr>
            <a:xfrm>
              <a:off x="7985526" y="4291572"/>
              <a:ext cx="929913" cy="659416"/>
            </a:xfrm>
            <a:prstGeom prst="rect">
              <a:avLst/>
            </a:prstGeom>
            <a:solidFill>
              <a:srgbClr val="D00028">
                <a:alpha val="9000"/>
              </a:srgbClr>
            </a:solidFill>
            <a:ln w="3175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28" name="Прямоугольник 227">
              <a:extLst>
                <a:ext uri="{FF2B5EF4-FFF2-40B4-BE49-F238E27FC236}">
                  <a16:creationId xmlns:a16="http://schemas.microsoft.com/office/drawing/2014/main" id="{DA2C0595-3C2F-4C90-8C46-C4793E31B48B}"/>
                </a:ext>
              </a:extLst>
            </p:cNvPr>
            <p:cNvSpPr/>
            <p:nvPr/>
          </p:nvSpPr>
          <p:spPr>
            <a:xfrm>
              <a:off x="8294353" y="4654821"/>
              <a:ext cx="521770" cy="5784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defTabSz="1043056"/>
              <a:r>
                <a:rPr lang="ru-RU" sz="5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+mj-lt"/>
                  <a:ea typeface="Roboto Slab" pitchFamily="2" charset="0"/>
                </a:rPr>
                <a:t>Консультант</a:t>
              </a:r>
              <a:r>
                <a:rPr lang="en-US" sz="5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+mj-lt"/>
                  <a:ea typeface="Roboto Slab" pitchFamily="2" charset="0"/>
                </a:rPr>
                <a:t> </a:t>
              </a:r>
              <a:r>
                <a:rPr lang="ru-RU" sz="5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+mj-lt"/>
                  <a:ea typeface="Roboto Slab" pitchFamily="2" charset="0"/>
                </a:rPr>
                <a:t>Плюс</a:t>
              </a:r>
            </a:p>
          </p:txBody>
        </p:sp>
        <p:pic>
          <p:nvPicPr>
            <p:cNvPr id="229" name="Рисунок 228">
              <a:extLst>
                <a:ext uri="{FF2B5EF4-FFF2-40B4-BE49-F238E27FC236}">
                  <a16:creationId xmlns:a16="http://schemas.microsoft.com/office/drawing/2014/main" id="{64D79B73-0361-450C-B369-8BDEC7B731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93896" y="4628058"/>
              <a:ext cx="167013" cy="143780"/>
            </a:xfrm>
            <a:prstGeom prst="rect">
              <a:avLst/>
            </a:prstGeom>
          </p:spPr>
        </p:pic>
        <p:sp>
          <p:nvSpPr>
            <p:cNvPr id="230" name="Прямоугольник 229">
              <a:extLst>
                <a:ext uri="{FF2B5EF4-FFF2-40B4-BE49-F238E27FC236}">
                  <a16:creationId xmlns:a16="http://schemas.microsoft.com/office/drawing/2014/main" id="{4C4A3F3D-3233-48EF-AB17-95035B4374AD}"/>
                </a:ext>
              </a:extLst>
            </p:cNvPr>
            <p:cNvSpPr/>
            <p:nvPr/>
          </p:nvSpPr>
          <p:spPr>
            <a:xfrm>
              <a:off x="8059490" y="4373938"/>
              <a:ext cx="572495" cy="1388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defTabSz="1043056"/>
              <a:r>
                <a:rPr lang="ru-RU" sz="1200" dirty="0">
                  <a:latin typeface="+mj-lt"/>
                  <a:ea typeface="Roboto Slab" pitchFamily="2" charset="0"/>
                </a:rPr>
                <a:t>Реестр НПА </a:t>
              </a:r>
            </a:p>
          </p:txBody>
        </p:sp>
        <p:sp>
          <p:nvSpPr>
            <p:cNvPr id="231" name="Прямоугольник 230">
              <a:extLst>
                <a:ext uri="{FF2B5EF4-FFF2-40B4-BE49-F238E27FC236}">
                  <a16:creationId xmlns:a16="http://schemas.microsoft.com/office/drawing/2014/main" id="{DC0A27A4-74A3-49C6-8FFE-5017A38AE514}"/>
                </a:ext>
              </a:extLst>
            </p:cNvPr>
            <p:cNvSpPr/>
            <p:nvPr/>
          </p:nvSpPr>
          <p:spPr>
            <a:xfrm>
              <a:off x="6241676" y="2588086"/>
              <a:ext cx="877142" cy="916259"/>
            </a:xfrm>
            <a:prstGeom prst="rect">
              <a:avLst/>
            </a:prstGeom>
            <a:solidFill>
              <a:srgbClr val="D000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dirty="0"/>
            </a:p>
          </p:txBody>
        </p:sp>
        <p:pic>
          <p:nvPicPr>
            <p:cNvPr id="232" name="ЕАИСТ">
              <a:extLst>
                <a:ext uri="{FF2B5EF4-FFF2-40B4-BE49-F238E27FC236}">
                  <a16:creationId xmlns:a16="http://schemas.microsoft.com/office/drawing/2014/main" id="{6F9A2003-A172-4BEA-AF50-A6EBBF79EA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5" cstate="hq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26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38" t="30767" r="6856" b="32527"/>
            <a:stretch/>
          </p:blipFill>
          <p:spPr>
            <a:xfrm>
              <a:off x="6241338" y="2617502"/>
              <a:ext cx="856527" cy="206870"/>
            </a:xfrm>
            <a:prstGeom prst="rect">
              <a:avLst/>
            </a:prstGeom>
            <a:noFill/>
            <a:effectLst/>
          </p:spPr>
        </p:pic>
        <p:grpSp>
          <p:nvGrpSpPr>
            <p:cNvPr id="233" name="Группа 232">
              <a:extLst>
                <a:ext uri="{FF2B5EF4-FFF2-40B4-BE49-F238E27FC236}">
                  <a16:creationId xmlns:a16="http://schemas.microsoft.com/office/drawing/2014/main" id="{D2A5992D-9FE2-482A-BC8F-FEE38FE02074}"/>
                </a:ext>
              </a:extLst>
            </p:cNvPr>
            <p:cNvGrpSpPr/>
            <p:nvPr/>
          </p:nvGrpSpPr>
          <p:grpSpPr>
            <a:xfrm>
              <a:off x="6331166" y="3345974"/>
              <a:ext cx="648667" cy="105882"/>
              <a:chOff x="2980755" y="3969657"/>
              <a:chExt cx="787827" cy="119078"/>
            </a:xfrm>
          </p:grpSpPr>
          <p:sp>
            <p:nvSpPr>
              <p:cNvPr id="321" name="Прямоугольник 320">
                <a:extLst>
                  <a:ext uri="{FF2B5EF4-FFF2-40B4-BE49-F238E27FC236}">
                    <a16:creationId xmlns:a16="http://schemas.microsoft.com/office/drawing/2014/main" id="{BA61422E-0EBD-46FE-ABFE-A012E71ACC54}"/>
                  </a:ext>
                </a:extLst>
              </p:cNvPr>
              <p:cNvSpPr/>
              <p:nvPr/>
            </p:nvSpPr>
            <p:spPr>
              <a:xfrm>
                <a:off x="3109316" y="3983030"/>
                <a:ext cx="659266" cy="92333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pPr defTabSz="1043056"/>
                <a:r>
                  <a:rPr lang="ru-RU" sz="300" dirty="0">
                    <a:solidFill>
                      <a:schemeClr val="bg1"/>
                    </a:solidFill>
                    <a:ea typeface="Roboto Slab" pitchFamily="2" charset="0"/>
                    <a:cs typeface="Segoe UI Light" panose="020B0502040204020203" pitchFamily="34" charset="0"/>
                  </a:rPr>
                  <a:t>Департамент информационных технологий</a:t>
                </a:r>
              </a:p>
            </p:txBody>
          </p:sp>
          <p:pic>
            <p:nvPicPr>
              <p:cNvPr id="322" name="Picture 4" descr="https://www.mos.ru/upload/structure/institutions/icon/dit2x.png">
                <a:extLst>
                  <a:ext uri="{FF2B5EF4-FFF2-40B4-BE49-F238E27FC236}">
                    <a16:creationId xmlns:a16="http://schemas.microsoft.com/office/drawing/2014/main" id="{0E228276-2BC1-4817-A2C7-2D5297B0090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7" cstate="hqprint">
                <a:extLst>
                  <a:ext uri="{BEBA8EAE-BF5A-486C-A8C5-ECC9F3942E4B}">
                    <a14:imgProps xmlns:a14="http://schemas.microsoft.com/office/drawing/2010/main">
                      <a14:imgLayer r:embed="rId28">
                        <a14:imgEffect>
                          <a14:saturation sat="0"/>
                        </a14:imgEffect>
                        <a14:imgEffect>
                          <a14:brightnessContrast bright="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80755" y="3969657"/>
                <a:ext cx="106274" cy="119078"/>
              </a:xfrm>
              <a:prstGeom prst="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34" name="Группа 233">
              <a:extLst>
                <a:ext uri="{FF2B5EF4-FFF2-40B4-BE49-F238E27FC236}">
                  <a16:creationId xmlns:a16="http://schemas.microsoft.com/office/drawing/2014/main" id="{A3DB11A4-2353-4E39-B436-0F8EE9487DAA}"/>
                </a:ext>
              </a:extLst>
            </p:cNvPr>
            <p:cNvGrpSpPr/>
            <p:nvPr/>
          </p:nvGrpSpPr>
          <p:grpSpPr>
            <a:xfrm>
              <a:off x="6332167" y="2870782"/>
              <a:ext cx="711973" cy="109794"/>
              <a:chOff x="2981971" y="3437012"/>
              <a:chExt cx="864714" cy="123478"/>
            </a:xfrm>
          </p:grpSpPr>
          <p:sp>
            <p:nvSpPr>
              <p:cNvPr id="319" name="Прямоугольник 318">
                <a:extLst>
                  <a:ext uri="{FF2B5EF4-FFF2-40B4-BE49-F238E27FC236}">
                    <a16:creationId xmlns:a16="http://schemas.microsoft.com/office/drawing/2014/main" id="{FC015B58-EE90-47A1-9E06-0BFFC84BF77C}"/>
                  </a:ext>
                </a:extLst>
              </p:cNvPr>
              <p:cNvSpPr/>
              <p:nvPr/>
            </p:nvSpPr>
            <p:spPr>
              <a:xfrm>
                <a:off x="3110518" y="3452585"/>
                <a:ext cx="736167" cy="92333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pPr marL="0" marR="0" lvl="0" indent="0" algn="l" defTabSz="10430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3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ea typeface="Roboto Slab" pitchFamily="2" charset="0"/>
                    <a:cs typeface="Segoe UI Light" panose="020B0502040204020203" pitchFamily="34" charset="0"/>
                  </a:rPr>
                  <a:t>Департамент экономической политики и развития</a:t>
                </a:r>
              </a:p>
            </p:txBody>
          </p:sp>
          <p:pic>
            <p:nvPicPr>
              <p:cNvPr id="320" name="Рисунок 319">
                <a:extLst>
                  <a:ext uri="{FF2B5EF4-FFF2-40B4-BE49-F238E27FC236}">
                    <a16:creationId xmlns:a16="http://schemas.microsoft.com/office/drawing/2014/main" id="{79AB5E50-D753-4B56-AB5A-FCAB82C8DB6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9">
                <a:extLst>
                  <a:ext uri="{96DAC541-7B7A-43D3-8B79-37D633B846F1}">
                    <asvg:svgBlip xmlns:asvg="http://schemas.microsoft.com/office/drawing/2016/SVG/main" r:embed="rId30"/>
                  </a:ext>
                </a:extLst>
              </a:blip>
              <a:srcRect r="80601"/>
              <a:stretch/>
            </p:blipFill>
            <p:spPr>
              <a:xfrm>
                <a:off x="2981971" y="3437012"/>
                <a:ext cx="109088" cy="123478"/>
              </a:xfrm>
              <a:prstGeom prst="rect">
                <a:avLst/>
              </a:prstGeom>
            </p:spPr>
          </p:pic>
        </p:grpSp>
        <p:grpSp>
          <p:nvGrpSpPr>
            <p:cNvPr id="235" name="Группа 234">
              <a:extLst>
                <a:ext uri="{FF2B5EF4-FFF2-40B4-BE49-F238E27FC236}">
                  <a16:creationId xmlns:a16="http://schemas.microsoft.com/office/drawing/2014/main" id="{BC9DB943-C980-403B-AF14-5BF793971B7A}"/>
                </a:ext>
              </a:extLst>
            </p:cNvPr>
            <p:cNvGrpSpPr/>
            <p:nvPr/>
          </p:nvGrpSpPr>
          <p:grpSpPr>
            <a:xfrm>
              <a:off x="6330522" y="3026987"/>
              <a:ext cx="631603" cy="110255"/>
              <a:chOff x="2979973" y="3585658"/>
              <a:chExt cx="767102" cy="123996"/>
            </a:xfrm>
          </p:grpSpPr>
          <p:sp>
            <p:nvSpPr>
              <p:cNvPr id="317" name="Прямоугольник 316">
                <a:extLst>
                  <a:ext uri="{FF2B5EF4-FFF2-40B4-BE49-F238E27FC236}">
                    <a16:creationId xmlns:a16="http://schemas.microsoft.com/office/drawing/2014/main" id="{7C6CDC80-C378-4601-B939-FC3076608EF0}"/>
                  </a:ext>
                </a:extLst>
              </p:cNvPr>
              <p:cNvSpPr/>
              <p:nvPr/>
            </p:nvSpPr>
            <p:spPr>
              <a:xfrm>
                <a:off x="3119176" y="3601490"/>
                <a:ext cx="627899" cy="92333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pPr defTabSz="1043056"/>
                <a:r>
                  <a:rPr lang="ru-RU" sz="300" dirty="0">
                    <a:solidFill>
                      <a:schemeClr val="bg1"/>
                    </a:solidFill>
                    <a:ea typeface="Roboto Slab" pitchFamily="2" charset="0"/>
                    <a:cs typeface="Segoe UI Light" panose="020B0502040204020203" pitchFamily="34" charset="0"/>
                  </a:rPr>
                  <a:t>Главное контрольное управление</a:t>
                </a:r>
              </a:p>
            </p:txBody>
          </p:sp>
          <p:pic>
            <p:nvPicPr>
              <p:cNvPr id="318" name="Picture 3" descr="F:\Photoshop instrumenti\Downloads\02.wmf">
                <a:extLst>
                  <a:ext uri="{FF2B5EF4-FFF2-40B4-BE49-F238E27FC236}">
                    <a16:creationId xmlns:a16="http://schemas.microsoft.com/office/drawing/2014/main" id="{E156F607-EF5A-439A-8F43-C91669DD343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1">
                <a:biLevel thresh="25000"/>
              </a:blip>
              <a:srcRect/>
              <a:stretch>
                <a:fillRect/>
              </a:stretch>
            </p:blipFill>
            <p:spPr bwMode="auto">
              <a:xfrm>
                <a:off x="2979973" y="3585658"/>
                <a:ext cx="108607" cy="123996"/>
              </a:xfrm>
              <a:prstGeom prst="rect">
                <a:avLst/>
              </a:prstGeom>
              <a:noFill/>
            </p:spPr>
          </p:pic>
        </p:grpSp>
        <p:grpSp>
          <p:nvGrpSpPr>
            <p:cNvPr id="236" name="Группа 235">
              <a:extLst>
                <a:ext uri="{FF2B5EF4-FFF2-40B4-BE49-F238E27FC236}">
                  <a16:creationId xmlns:a16="http://schemas.microsoft.com/office/drawing/2014/main" id="{0CA42F33-73BE-47A7-8F2A-5757D8561368}"/>
                </a:ext>
              </a:extLst>
            </p:cNvPr>
            <p:cNvGrpSpPr/>
            <p:nvPr/>
          </p:nvGrpSpPr>
          <p:grpSpPr>
            <a:xfrm>
              <a:off x="6331201" y="3183652"/>
              <a:ext cx="577050" cy="115912"/>
              <a:chOff x="2980798" y="3764811"/>
              <a:chExt cx="700846" cy="130358"/>
            </a:xfrm>
          </p:grpSpPr>
          <p:sp>
            <p:nvSpPr>
              <p:cNvPr id="315" name="Прямоугольник 314">
                <a:extLst>
                  <a:ext uri="{FF2B5EF4-FFF2-40B4-BE49-F238E27FC236}">
                    <a16:creationId xmlns:a16="http://schemas.microsoft.com/office/drawing/2014/main" id="{15851244-CA5B-4363-B781-BC364E7EA6DB}"/>
                  </a:ext>
                </a:extLst>
              </p:cNvPr>
              <p:cNvSpPr/>
              <p:nvPr/>
            </p:nvSpPr>
            <p:spPr>
              <a:xfrm>
                <a:off x="3114119" y="3783824"/>
                <a:ext cx="567525" cy="92333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pPr defTabSz="1043056"/>
                <a:r>
                  <a:rPr lang="ru-RU" sz="300" dirty="0">
                    <a:solidFill>
                      <a:schemeClr val="bg1"/>
                    </a:solidFill>
                    <a:ea typeface="Roboto Slab" pitchFamily="2" charset="0"/>
                    <a:cs typeface="Segoe UI Light" panose="020B0502040204020203" pitchFamily="34" charset="0"/>
                  </a:rPr>
                  <a:t>Департамент конкурентной</a:t>
                </a:r>
              </a:p>
              <a:p>
                <a:pPr defTabSz="1043056"/>
                <a:r>
                  <a:rPr lang="ru-RU" sz="300" dirty="0">
                    <a:solidFill>
                      <a:schemeClr val="bg1"/>
                    </a:solidFill>
                    <a:ea typeface="Roboto Slab" pitchFamily="2" charset="0"/>
                    <a:cs typeface="Segoe UI Light" panose="020B0502040204020203" pitchFamily="34" charset="0"/>
                  </a:rPr>
                  <a:t>политики</a:t>
                </a:r>
              </a:p>
            </p:txBody>
          </p:sp>
          <p:pic>
            <p:nvPicPr>
              <p:cNvPr id="316" name="Picture 2" descr="Департамент города Москвы по конкурентной политике / Электронная приемная / Тендерный  комитет">
                <a:extLst>
                  <a:ext uri="{FF2B5EF4-FFF2-40B4-BE49-F238E27FC236}">
                    <a16:creationId xmlns:a16="http://schemas.microsoft.com/office/drawing/2014/main" id="{FF67ADA7-FCAC-409E-80C9-803A05291F5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2" cstate="hqprint">
                <a:biLevel thresh="25000"/>
                <a:extLst>
                  <a:ext uri="{BEBA8EAE-BF5A-486C-A8C5-ECC9F3942E4B}">
                    <a14:imgProps xmlns:a14="http://schemas.microsoft.com/office/drawing/2010/main">
                      <a14:imgLayer r:embed="rId33">
                        <a14:imgEffect>
                          <a14:brightnessContrast bright="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80798" y="3764811"/>
                <a:ext cx="106187" cy="1303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37" name="Прямоугольник 236">
              <a:extLst>
                <a:ext uri="{FF2B5EF4-FFF2-40B4-BE49-F238E27FC236}">
                  <a16:creationId xmlns:a16="http://schemas.microsoft.com/office/drawing/2014/main" id="{3C63F803-7681-4BF7-B45D-76DCB1B3B6E2}"/>
                </a:ext>
              </a:extLst>
            </p:cNvPr>
            <p:cNvSpPr/>
            <p:nvPr/>
          </p:nvSpPr>
          <p:spPr>
            <a:xfrm>
              <a:off x="6252143" y="2589385"/>
              <a:ext cx="36083" cy="5265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dirty="0"/>
            </a:p>
          </p:txBody>
        </p:sp>
        <p:sp>
          <p:nvSpPr>
            <p:cNvPr id="238" name="Прямоугольник 237">
              <a:extLst>
                <a:ext uri="{FF2B5EF4-FFF2-40B4-BE49-F238E27FC236}">
                  <a16:creationId xmlns:a16="http://schemas.microsoft.com/office/drawing/2014/main" id="{7DC9EBC4-99A9-4D67-A370-C4A59B1915A0}"/>
                </a:ext>
              </a:extLst>
            </p:cNvPr>
            <p:cNvSpPr/>
            <p:nvPr/>
          </p:nvSpPr>
          <p:spPr>
            <a:xfrm>
              <a:off x="6331853" y="2583992"/>
              <a:ext cx="36083" cy="5265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dirty="0"/>
            </a:p>
          </p:txBody>
        </p:sp>
        <p:cxnSp>
          <p:nvCxnSpPr>
            <p:cNvPr id="239" name="Прямая со стрелкой 238">
              <a:extLst>
                <a:ext uri="{FF2B5EF4-FFF2-40B4-BE49-F238E27FC236}">
                  <a16:creationId xmlns:a16="http://schemas.microsoft.com/office/drawing/2014/main" id="{6D862385-B901-4319-96D8-879C09DDAEB4}"/>
                </a:ext>
              </a:extLst>
            </p:cNvPr>
            <p:cNvCxnSpPr>
              <a:cxnSpLocks/>
              <a:endCxn id="231" idx="0"/>
            </p:cNvCxnSpPr>
            <p:nvPr/>
          </p:nvCxnSpPr>
          <p:spPr>
            <a:xfrm>
              <a:off x="6658953" y="1564941"/>
              <a:ext cx="21295" cy="1023145"/>
            </a:xfrm>
            <a:prstGeom prst="straightConnector1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  <a:prstDash val="lgDash"/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0" name="Прямоугольник 239">
              <a:extLst>
                <a:ext uri="{FF2B5EF4-FFF2-40B4-BE49-F238E27FC236}">
                  <a16:creationId xmlns:a16="http://schemas.microsoft.com/office/drawing/2014/main" id="{CF93D95F-F68A-4F7D-8CFC-F139DB83168F}"/>
                </a:ext>
              </a:extLst>
            </p:cNvPr>
            <p:cNvSpPr/>
            <p:nvPr/>
          </p:nvSpPr>
          <p:spPr>
            <a:xfrm>
              <a:off x="5828547" y="1727380"/>
              <a:ext cx="349633" cy="1384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marL="0" marR="0" lvl="0" indent="0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Roboto Slab" pitchFamily="2" charset="0"/>
                </a:rPr>
                <a:t>КП по лекарственным препаратам</a:t>
              </a:r>
            </a:p>
          </p:txBody>
        </p:sp>
        <p:sp>
          <p:nvSpPr>
            <p:cNvPr id="241" name="Равнобедренный треугольник 240">
              <a:extLst>
                <a:ext uri="{FF2B5EF4-FFF2-40B4-BE49-F238E27FC236}">
                  <a16:creationId xmlns:a16="http://schemas.microsoft.com/office/drawing/2014/main" id="{39571B67-5FE2-4711-9A23-10CE4977B547}"/>
                </a:ext>
              </a:extLst>
            </p:cNvPr>
            <p:cNvSpPr/>
            <p:nvPr/>
          </p:nvSpPr>
          <p:spPr>
            <a:xfrm>
              <a:off x="5834346" y="1650346"/>
              <a:ext cx="47426" cy="44637"/>
            </a:xfrm>
            <a:prstGeom prst="triangle">
              <a:avLst/>
            </a:prstGeom>
            <a:solidFill>
              <a:srgbClr val="D000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1200"/>
            </a:p>
          </p:txBody>
        </p:sp>
        <p:sp>
          <p:nvSpPr>
            <p:cNvPr id="242" name="Прямоугольник 241">
              <a:extLst>
                <a:ext uri="{FF2B5EF4-FFF2-40B4-BE49-F238E27FC236}">
                  <a16:creationId xmlns:a16="http://schemas.microsoft.com/office/drawing/2014/main" id="{5979164E-F7F4-4A82-A96F-12885C2128B8}"/>
                </a:ext>
              </a:extLst>
            </p:cNvPr>
            <p:cNvSpPr/>
            <p:nvPr/>
          </p:nvSpPr>
          <p:spPr>
            <a:xfrm>
              <a:off x="6252143" y="1727380"/>
              <a:ext cx="375614" cy="1384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marL="0" marR="0" lvl="0" indent="0" algn="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Roboto Slab" pitchFamily="2" charset="0"/>
                </a:rPr>
                <a:t>КП по лекарственным препаратам</a:t>
              </a:r>
            </a:p>
          </p:txBody>
        </p:sp>
        <p:sp>
          <p:nvSpPr>
            <p:cNvPr id="243" name="Равнобедренный треугольник 242">
              <a:extLst>
                <a:ext uri="{FF2B5EF4-FFF2-40B4-BE49-F238E27FC236}">
                  <a16:creationId xmlns:a16="http://schemas.microsoft.com/office/drawing/2014/main" id="{C3620C5E-40BB-45F9-AA3D-159B6BD778F0}"/>
                </a:ext>
              </a:extLst>
            </p:cNvPr>
            <p:cNvSpPr/>
            <p:nvPr/>
          </p:nvSpPr>
          <p:spPr>
            <a:xfrm rot="10800000" flipV="1">
              <a:off x="6558570" y="1650347"/>
              <a:ext cx="47426" cy="40653"/>
            </a:xfrm>
            <a:prstGeom prst="triangle">
              <a:avLst/>
            </a:prstGeom>
            <a:solidFill>
              <a:srgbClr val="D000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244" name="Прямоугольник 243">
              <a:extLst>
                <a:ext uri="{FF2B5EF4-FFF2-40B4-BE49-F238E27FC236}">
                  <a16:creationId xmlns:a16="http://schemas.microsoft.com/office/drawing/2014/main" id="{6729D3F8-DD22-41C0-B28B-90FD3178DAC1}"/>
                </a:ext>
              </a:extLst>
            </p:cNvPr>
            <p:cNvSpPr/>
            <p:nvPr/>
          </p:nvSpPr>
          <p:spPr>
            <a:xfrm>
              <a:off x="6737211" y="1707560"/>
              <a:ext cx="329334" cy="18466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72000" marR="0" lvl="0" indent="-72000" defTabSz="1043056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lang="ru-RU" sz="300" dirty="0">
                  <a:ea typeface="Roboto Slab" pitchFamily="2" charset="0"/>
                </a:rPr>
                <a:t>Статус инцидентов</a:t>
              </a:r>
            </a:p>
            <a:p>
              <a:pPr marL="72000" marR="0" lvl="0" indent="-72000" defTabSz="1043056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lang="ru-RU" sz="300" dirty="0">
                  <a:ea typeface="Roboto Slab" pitchFamily="2" charset="0"/>
                </a:rPr>
                <a:t>Информация о решении</a:t>
              </a:r>
            </a:p>
          </p:txBody>
        </p:sp>
        <p:sp>
          <p:nvSpPr>
            <p:cNvPr id="245" name="Равнобедренный треугольник 244">
              <a:extLst>
                <a:ext uri="{FF2B5EF4-FFF2-40B4-BE49-F238E27FC236}">
                  <a16:creationId xmlns:a16="http://schemas.microsoft.com/office/drawing/2014/main" id="{B1BD36DA-51C3-42BF-9634-0B51FED5D4CC}"/>
                </a:ext>
              </a:extLst>
            </p:cNvPr>
            <p:cNvSpPr/>
            <p:nvPr/>
          </p:nvSpPr>
          <p:spPr>
            <a:xfrm rot="10800000">
              <a:off x="6718566" y="1654327"/>
              <a:ext cx="47426" cy="44637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1200"/>
            </a:p>
          </p:txBody>
        </p:sp>
        <p:cxnSp>
          <p:nvCxnSpPr>
            <p:cNvPr id="246" name="Соединитель: уступ 450">
              <a:extLst>
                <a:ext uri="{FF2B5EF4-FFF2-40B4-BE49-F238E27FC236}">
                  <a16:creationId xmlns:a16="http://schemas.microsoft.com/office/drawing/2014/main" id="{51E83FCB-9FFD-407E-8B96-0A0EAEF10C7C}"/>
                </a:ext>
              </a:extLst>
            </p:cNvPr>
            <p:cNvCxnSpPr>
              <a:cxnSpLocks/>
              <a:stCxn id="189" idx="2"/>
              <a:endCxn id="248" idx="0"/>
            </p:cNvCxnSpPr>
            <p:nvPr/>
          </p:nvCxnSpPr>
          <p:spPr>
            <a:xfrm rot="5400000">
              <a:off x="6786797" y="1873664"/>
              <a:ext cx="1035739" cy="409210"/>
            </a:xfrm>
            <a:prstGeom prst="bentConnector3">
              <a:avLst>
                <a:gd name="adj1" fmla="val 50000"/>
              </a:avLst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  <a:prstDash val="lgDash"/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Соединитель: уступ 451">
              <a:extLst>
                <a:ext uri="{FF2B5EF4-FFF2-40B4-BE49-F238E27FC236}">
                  <a16:creationId xmlns:a16="http://schemas.microsoft.com/office/drawing/2014/main" id="{FCE55C52-5A56-4B83-B1E0-D5A872E082B0}"/>
                </a:ext>
              </a:extLst>
            </p:cNvPr>
            <p:cNvCxnSpPr>
              <a:cxnSpLocks/>
              <a:stCxn id="192" idx="2"/>
            </p:cNvCxnSpPr>
            <p:nvPr/>
          </p:nvCxnSpPr>
          <p:spPr>
            <a:xfrm rot="16200000" flipH="1">
              <a:off x="5620717" y="1714330"/>
              <a:ext cx="1024447" cy="719579"/>
            </a:xfrm>
            <a:prstGeom prst="bentConnector3">
              <a:avLst>
                <a:gd name="adj1" fmla="val 33052"/>
              </a:avLst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  <a:prstDash val="lgDash"/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8" name="Прямоугольник 247">
              <a:extLst>
                <a:ext uri="{FF2B5EF4-FFF2-40B4-BE49-F238E27FC236}">
                  <a16:creationId xmlns:a16="http://schemas.microsoft.com/office/drawing/2014/main" id="{BCB93C12-5B4D-4339-8281-AC7F1838AA96}"/>
                </a:ext>
              </a:extLst>
            </p:cNvPr>
            <p:cNvSpPr/>
            <p:nvPr/>
          </p:nvSpPr>
          <p:spPr>
            <a:xfrm>
              <a:off x="7082019" y="2596138"/>
              <a:ext cx="36083" cy="5265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dirty="0"/>
            </a:p>
          </p:txBody>
        </p:sp>
        <p:sp>
          <p:nvSpPr>
            <p:cNvPr id="249" name="Прямоугольник 248">
              <a:extLst>
                <a:ext uri="{FF2B5EF4-FFF2-40B4-BE49-F238E27FC236}">
                  <a16:creationId xmlns:a16="http://schemas.microsoft.com/office/drawing/2014/main" id="{773EA3CF-FE96-4F81-A3A3-3A967EF89E02}"/>
                </a:ext>
              </a:extLst>
            </p:cNvPr>
            <p:cNvSpPr/>
            <p:nvPr/>
          </p:nvSpPr>
          <p:spPr>
            <a:xfrm>
              <a:off x="7166477" y="1707560"/>
              <a:ext cx="310744" cy="9233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defTabSz="1043056"/>
              <a:r>
                <a:rPr lang="ru-RU" sz="300" dirty="0">
                  <a:solidFill>
                    <a:prstClr val="black"/>
                  </a:solidFill>
                  <a:ea typeface="Roboto Slab" pitchFamily="2" charset="0"/>
                </a:rPr>
                <a:t>Статьи «Базы знаний»</a:t>
              </a:r>
            </a:p>
          </p:txBody>
        </p:sp>
        <p:sp>
          <p:nvSpPr>
            <p:cNvPr id="250" name="Равнобедренный треугольник 249">
              <a:extLst>
                <a:ext uri="{FF2B5EF4-FFF2-40B4-BE49-F238E27FC236}">
                  <a16:creationId xmlns:a16="http://schemas.microsoft.com/office/drawing/2014/main" id="{B06FF399-6F5B-4EEA-A955-2E744A32BE10}"/>
                </a:ext>
              </a:extLst>
            </p:cNvPr>
            <p:cNvSpPr/>
            <p:nvPr/>
          </p:nvSpPr>
          <p:spPr>
            <a:xfrm rot="10800000">
              <a:off x="7160800" y="1654327"/>
              <a:ext cx="47426" cy="44637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sz="1200"/>
            </a:p>
          </p:txBody>
        </p:sp>
        <p:cxnSp>
          <p:nvCxnSpPr>
            <p:cNvPr id="251" name="Соединитель: уступ 455">
              <a:extLst>
                <a:ext uri="{FF2B5EF4-FFF2-40B4-BE49-F238E27FC236}">
                  <a16:creationId xmlns:a16="http://schemas.microsoft.com/office/drawing/2014/main" id="{6F05EEC1-D51A-4657-9D67-552AE61F70E0}"/>
                </a:ext>
              </a:extLst>
            </p:cNvPr>
            <p:cNvCxnSpPr>
              <a:cxnSpLocks/>
              <a:stCxn id="220" idx="1"/>
              <a:endCxn id="248" idx="3"/>
            </p:cNvCxnSpPr>
            <p:nvPr/>
          </p:nvCxnSpPr>
          <p:spPr>
            <a:xfrm rot="10800000" flipV="1">
              <a:off x="7118103" y="1239562"/>
              <a:ext cx="867424" cy="1382905"/>
            </a:xfrm>
            <a:prstGeom prst="bentConnector3">
              <a:avLst>
                <a:gd name="adj1" fmla="val 8410"/>
              </a:avLst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  <a:prstDash val="lgDash"/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2" name="Равнобедренный треугольник 251">
              <a:extLst>
                <a:ext uri="{FF2B5EF4-FFF2-40B4-BE49-F238E27FC236}">
                  <a16:creationId xmlns:a16="http://schemas.microsoft.com/office/drawing/2014/main" id="{D097C76F-3951-4C1F-AA47-4994AC744693}"/>
                </a:ext>
              </a:extLst>
            </p:cNvPr>
            <p:cNvSpPr/>
            <p:nvPr/>
          </p:nvSpPr>
          <p:spPr>
            <a:xfrm rot="5400000">
              <a:off x="7251119" y="2403068"/>
              <a:ext cx="92040" cy="23001"/>
            </a:xfrm>
            <a:prstGeom prst="triangle">
              <a:avLst/>
            </a:prstGeom>
            <a:solidFill>
              <a:srgbClr val="D000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253" name="Прямоугольник 252">
              <a:extLst>
                <a:ext uri="{FF2B5EF4-FFF2-40B4-BE49-F238E27FC236}">
                  <a16:creationId xmlns:a16="http://schemas.microsoft.com/office/drawing/2014/main" id="{CF717F05-5861-41C8-B1CA-368188D63A68}"/>
                </a:ext>
              </a:extLst>
            </p:cNvPr>
            <p:cNvSpPr/>
            <p:nvPr/>
          </p:nvSpPr>
          <p:spPr>
            <a:xfrm>
              <a:off x="7340501" y="2482042"/>
              <a:ext cx="395326" cy="5784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0" indent="0" algn="l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Roboto Slab" pitchFamily="2" charset="0"/>
                </a:rPr>
                <a:t>Согласование, МРГ</a:t>
              </a:r>
            </a:p>
          </p:txBody>
        </p:sp>
        <p:sp>
          <p:nvSpPr>
            <p:cNvPr id="254" name="Равнобедренный треугольник 253">
              <a:extLst>
                <a:ext uri="{FF2B5EF4-FFF2-40B4-BE49-F238E27FC236}">
                  <a16:creationId xmlns:a16="http://schemas.microsoft.com/office/drawing/2014/main" id="{383AABAE-2577-43F1-B249-1C4D20BC1F05}"/>
                </a:ext>
              </a:extLst>
            </p:cNvPr>
            <p:cNvSpPr/>
            <p:nvPr/>
          </p:nvSpPr>
          <p:spPr>
            <a:xfrm rot="16200000">
              <a:off x="7250797" y="2534491"/>
              <a:ext cx="92040" cy="23001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1200"/>
            </a:p>
          </p:txBody>
        </p:sp>
        <p:cxnSp>
          <p:nvCxnSpPr>
            <p:cNvPr id="255" name="Соединитель: уступ 459">
              <a:extLst>
                <a:ext uri="{FF2B5EF4-FFF2-40B4-BE49-F238E27FC236}">
                  <a16:creationId xmlns:a16="http://schemas.microsoft.com/office/drawing/2014/main" id="{4EAC42FF-370A-4EE2-BDD0-C41558D03635}"/>
                </a:ext>
              </a:extLst>
            </p:cNvPr>
            <p:cNvCxnSpPr>
              <a:cxnSpLocks/>
              <a:stCxn id="213" idx="2"/>
            </p:cNvCxnSpPr>
            <p:nvPr/>
          </p:nvCxnSpPr>
          <p:spPr>
            <a:xfrm rot="5400000">
              <a:off x="7718849" y="2120771"/>
              <a:ext cx="149585" cy="1313681"/>
            </a:xfrm>
            <a:prstGeom prst="bentConnector2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  <a:prstDash val="lgDash"/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6" name="Равнобедренный треугольник 255">
              <a:extLst>
                <a:ext uri="{FF2B5EF4-FFF2-40B4-BE49-F238E27FC236}">
                  <a16:creationId xmlns:a16="http://schemas.microsoft.com/office/drawing/2014/main" id="{D1753ADA-876A-4046-ABCC-A3DE892B4085}"/>
                </a:ext>
              </a:extLst>
            </p:cNvPr>
            <p:cNvSpPr/>
            <p:nvPr/>
          </p:nvSpPr>
          <p:spPr>
            <a:xfrm rot="5400000">
              <a:off x="7251119" y="2742633"/>
              <a:ext cx="92040" cy="23001"/>
            </a:xfrm>
            <a:prstGeom prst="triangle">
              <a:avLst/>
            </a:prstGeom>
            <a:solidFill>
              <a:srgbClr val="D000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257" name="Прямоугольник 256">
              <a:extLst>
                <a:ext uri="{FF2B5EF4-FFF2-40B4-BE49-F238E27FC236}">
                  <a16:creationId xmlns:a16="http://schemas.microsoft.com/office/drawing/2014/main" id="{4F9774CA-891B-441C-9384-BF5C6B682AC7}"/>
                </a:ext>
              </a:extLst>
            </p:cNvPr>
            <p:cNvSpPr/>
            <p:nvPr/>
          </p:nvSpPr>
          <p:spPr>
            <a:xfrm>
              <a:off x="7354903" y="2690012"/>
              <a:ext cx="614600" cy="11569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0" indent="0" algn="l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Roboto Slab" pitchFamily="2" charset="0"/>
                </a:rPr>
                <a:t>Заключение договоров </a:t>
              </a:r>
              <a:br>
                <a:rPr kumimoji="0" lang="ru-RU" sz="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Roboto Slab" pitchFamily="2" charset="0"/>
                </a:rPr>
              </a:br>
              <a:r>
                <a:rPr kumimoji="0" lang="ru-RU" sz="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Roboto Slab" pitchFamily="2" charset="0"/>
                </a:rPr>
                <a:t>на </a:t>
              </a:r>
              <a:r>
                <a:rPr kumimoji="0" lang="ru-RU" sz="5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Roboto Slab" pitchFamily="2" charset="0"/>
                </a:rPr>
                <a:t>ресурсоснабжение</a:t>
              </a:r>
              <a:endParaRPr kumimoji="0" lang="ru-RU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Roboto Slab" pitchFamily="2" charset="0"/>
              </a:endParaRPr>
            </a:p>
          </p:txBody>
        </p:sp>
        <p:sp>
          <p:nvSpPr>
            <p:cNvPr id="258" name="Равнобедренный треугольник 257">
              <a:extLst>
                <a:ext uri="{FF2B5EF4-FFF2-40B4-BE49-F238E27FC236}">
                  <a16:creationId xmlns:a16="http://schemas.microsoft.com/office/drawing/2014/main" id="{C98C1EA5-7FD4-41C6-89BD-627700021FFF}"/>
                </a:ext>
              </a:extLst>
            </p:cNvPr>
            <p:cNvSpPr/>
            <p:nvPr/>
          </p:nvSpPr>
          <p:spPr>
            <a:xfrm rot="16200000">
              <a:off x="7250797" y="2912222"/>
              <a:ext cx="92040" cy="23001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1200"/>
            </a:p>
          </p:txBody>
        </p:sp>
        <p:cxnSp>
          <p:nvCxnSpPr>
            <p:cNvPr id="259" name="Прямая со стрелкой 258">
              <a:extLst>
                <a:ext uri="{FF2B5EF4-FFF2-40B4-BE49-F238E27FC236}">
                  <a16:creationId xmlns:a16="http://schemas.microsoft.com/office/drawing/2014/main" id="{E9180C7E-304A-4E8D-B881-D022B937BD6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16778" y="3286187"/>
              <a:ext cx="868748" cy="1"/>
            </a:xfrm>
            <a:prstGeom prst="straightConnector1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  <a:prstDash val="lg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0" name="Равнобедренный треугольник 259">
              <a:extLst>
                <a:ext uri="{FF2B5EF4-FFF2-40B4-BE49-F238E27FC236}">
                  <a16:creationId xmlns:a16="http://schemas.microsoft.com/office/drawing/2014/main" id="{71E7E7C4-48F9-435F-9BE2-3ED03A8EAE2D}"/>
                </a:ext>
              </a:extLst>
            </p:cNvPr>
            <p:cNvSpPr/>
            <p:nvPr/>
          </p:nvSpPr>
          <p:spPr>
            <a:xfrm rot="5400000">
              <a:off x="7251119" y="3175540"/>
              <a:ext cx="92040" cy="23001"/>
            </a:xfrm>
            <a:prstGeom prst="triangle">
              <a:avLst/>
            </a:prstGeom>
            <a:solidFill>
              <a:srgbClr val="D000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261" name="Прямоугольник 260">
              <a:extLst>
                <a:ext uri="{FF2B5EF4-FFF2-40B4-BE49-F238E27FC236}">
                  <a16:creationId xmlns:a16="http://schemas.microsoft.com/office/drawing/2014/main" id="{B812B972-FD41-479A-BDE2-977C898E18C9}"/>
                </a:ext>
              </a:extLst>
            </p:cNvPr>
            <p:cNvSpPr/>
            <p:nvPr/>
          </p:nvSpPr>
          <p:spPr>
            <a:xfrm>
              <a:off x="7354903" y="3125454"/>
              <a:ext cx="482915" cy="5784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0" indent="0" algn="l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Roboto Slab" pitchFamily="2" charset="0"/>
                </a:rPr>
                <a:t>Сведения о подписании ЭП</a:t>
              </a:r>
            </a:p>
          </p:txBody>
        </p:sp>
        <p:sp>
          <p:nvSpPr>
            <p:cNvPr id="262" name="Равнобедренный треугольник 261">
              <a:extLst>
                <a:ext uri="{FF2B5EF4-FFF2-40B4-BE49-F238E27FC236}">
                  <a16:creationId xmlns:a16="http://schemas.microsoft.com/office/drawing/2014/main" id="{2BAA6910-0DED-414F-AB56-768BB8F349E7}"/>
                </a:ext>
              </a:extLst>
            </p:cNvPr>
            <p:cNvSpPr/>
            <p:nvPr/>
          </p:nvSpPr>
          <p:spPr>
            <a:xfrm rot="16200000">
              <a:off x="7250798" y="3382445"/>
              <a:ext cx="92040" cy="23001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1200"/>
            </a:p>
          </p:txBody>
        </p:sp>
        <p:cxnSp>
          <p:nvCxnSpPr>
            <p:cNvPr id="263" name="Соединитель: уступ 467">
              <a:extLst>
                <a:ext uri="{FF2B5EF4-FFF2-40B4-BE49-F238E27FC236}">
                  <a16:creationId xmlns:a16="http://schemas.microsoft.com/office/drawing/2014/main" id="{F9F1D2CB-8A96-4AAF-A199-94C4E5F1051C}"/>
                </a:ext>
              </a:extLst>
            </p:cNvPr>
            <p:cNvCxnSpPr>
              <a:cxnSpLocks/>
              <a:stCxn id="227" idx="1"/>
              <a:endCxn id="264" idx="3"/>
            </p:cNvCxnSpPr>
            <p:nvPr/>
          </p:nvCxnSpPr>
          <p:spPr>
            <a:xfrm rot="10800000">
              <a:off x="7126635" y="3477361"/>
              <a:ext cx="858892" cy="1143919"/>
            </a:xfrm>
            <a:prstGeom prst="bentConnector3">
              <a:avLst>
                <a:gd name="adj1" fmla="val 8333"/>
              </a:avLst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  <a:prstDash val="lgDash"/>
              <a:headEnd type="non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4" name="Прямоугольник 263">
              <a:extLst>
                <a:ext uri="{FF2B5EF4-FFF2-40B4-BE49-F238E27FC236}">
                  <a16:creationId xmlns:a16="http://schemas.microsoft.com/office/drawing/2014/main" id="{D15FDF8C-364F-40A4-9A8C-17F1DA1AB116}"/>
                </a:ext>
              </a:extLst>
            </p:cNvPr>
            <p:cNvSpPr/>
            <p:nvPr/>
          </p:nvSpPr>
          <p:spPr>
            <a:xfrm>
              <a:off x="7090551" y="3451034"/>
              <a:ext cx="36083" cy="5265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dirty="0"/>
            </a:p>
          </p:txBody>
        </p:sp>
        <p:sp>
          <p:nvSpPr>
            <p:cNvPr id="265" name="Прямоугольник 264">
              <a:extLst>
                <a:ext uri="{FF2B5EF4-FFF2-40B4-BE49-F238E27FC236}">
                  <a16:creationId xmlns:a16="http://schemas.microsoft.com/office/drawing/2014/main" id="{B6D119D9-9DA6-4957-985F-600339E34962}"/>
                </a:ext>
              </a:extLst>
            </p:cNvPr>
            <p:cNvSpPr/>
            <p:nvPr/>
          </p:nvSpPr>
          <p:spPr>
            <a:xfrm>
              <a:off x="7352195" y="3521264"/>
              <a:ext cx="385925" cy="11569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0" indent="0" algn="l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Roboto Slab" pitchFamily="2" charset="0"/>
                </a:rPr>
                <a:t>Сведения</a:t>
              </a:r>
              <a:br>
                <a:rPr kumimoji="0" lang="ru-RU" sz="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Roboto Slab" pitchFamily="2" charset="0"/>
                </a:rPr>
              </a:br>
              <a:r>
                <a:rPr kumimoji="0" lang="ru-RU" sz="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Roboto Slab" pitchFamily="2" charset="0"/>
                </a:rPr>
                <a:t>о НПА , МРГ</a:t>
              </a:r>
            </a:p>
          </p:txBody>
        </p:sp>
        <p:sp>
          <p:nvSpPr>
            <p:cNvPr id="266" name="Равнобедренный треугольник 265">
              <a:extLst>
                <a:ext uri="{FF2B5EF4-FFF2-40B4-BE49-F238E27FC236}">
                  <a16:creationId xmlns:a16="http://schemas.microsoft.com/office/drawing/2014/main" id="{2B3EF47C-05DD-49C1-8080-EEA4A8CEDC1D}"/>
                </a:ext>
              </a:extLst>
            </p:cNvPr>
            <p:cNvSpPr/>
            <p:nvPr/>
          </p:nvSpPr>
          <p:spPr>
            <a:xfrm rot="16200000">
              <a:off x="7250797" y="3572136"/>
              <a:ext cx="92040" cy="23001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1200"/>
            </a:p>
          </p:txBody>
        </p:sp>
        <p:sp>
          <p:nvSpPr>
            <p:cNvPr id="267" name="Прямоугольник 266">
              <a:extLst>
                <a:ext uri="{FF2B5EF4-FFF2-40B4-BE49-F238E27FC236}">
                  <a16:creationId xmlns:a16="http://schemas.microsoft.com/office/drawing/2014/main" id="{D9004E6D-5F81-489F-A239-1A4976A4E3BB}"/>
                </a:ext>
              </a:extLst>
            </p:cNvPr>
            <p:cNvSpPr/>
            <p:nvPr/>
          </p:nvSpPr>
          <p:spPr>
            <a:xfrm>
              <a:off x="6358221" y="4373938"/>
              <a:ext cx="603904" cy="1388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defTabSz="1043056"/>
              <a:r>
                <a:rPr lang="ru-RU" sz="1200" dirty="0">
                  <a:latin typeface="+mj-lt"/>
                  <a:ea typeface="Roboto Slab" pitchFamily="2" charset="0"/>
                </a:rPr>
                <a:t>Банки России</a:t>
              </a:r>
            </a:p>
          </p:txBody>
        </p:sp>
        <p:sp>
          <p:nvSpPr>
            <p:cNvPr id="268" name="Прямоугольник 267">
              <a:extLst>
                <a:ext uri="{FF2B5EF4-FFF2-40B4-BE49-F238E27FC236}">
                  <a16:creationId xmlns:a16="http://schemas.microsoft.com/office/drawing/2014/main" id="{03BCA446-36B4-4423-8844-230E5D4A75C0}"/>
                </a:ext>
              </a:extLst>
            </p:cNvPr>
            <p:cNvSpPr/>
            <p:nvPr/>
          </p:nvSpPr>
          <p:spPr>
            <a:xfrm>
              <a:off x="7126634" y="4373938"/>
              <a:ext cx="686546" cy="1388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defTabSz="1043056"/>
              <a:r>
                <a:rPr lang="ru-RU" sz="1200" dirty="0">
                  <a:latin typeface="+mj-lt"/>
                  <a:ea typeface="Roboto Slab" pitchFamily="2" charset="0"/>
                </a:rPr>
                <a:t>Открытые данные</a:t>
              </a:r>
            </a:p>
          </p:txBody>
        </p:sp>
        <p:sp>
          <p:nvSpPr>
            <p:cNvPr id="269" name="Прямоугольник 268">
              <a:extLst>
                <a:ext uri="{FF2B5EF4-FFF2-40B4-BE49-F238E27FC236}">
                  <a16:creationId xmlns:a16="http://schemas.microsoft.com/office/drawing/2014/main" id="{E2FF78E5-FE58-44E5-860A-A05D11CF45ED}"/>
                </a:ext>
              </a:extLst>
            </p:cNvPr>
            <p:cNvSpPr/>
            <p:nvPr/>
          </p:nvSpPr>
          <p:spPr>
            <a:xfrm>
              <a:off x="5422758" y="4373938"/>
              <a:ext cx="648992" cy="27766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defTabSz="1043056"/>
              <a:r>
                <a:rPr lang="ru-RU" sz="1200" dirty="0">
                  <a:latin typeface="+mj-lt"/>
                  <a:ea typeface="Roboto Slab" pitchFamily="2" charset="0"/>
                </a:rPr>
                <a:t>Открытые данные</a:t>
              </a:r>
            </a:p>
          </p:txBody>
        </p:sp>
        <p:cxnSp>
          <p:nvCxnSpPr>
            <p:cNvPr id="270" name="Соединитель: уступ 474">
              <a:extLst>
                <a:ext uri="{FF2B5EF4-FFF2-40B4-BE49-F238E27FC236}">
                  <a16:creationId xmlns:a16="http://schemas.microsoft.com/office/drawing/2014/main" id="{C4EAC998-3A8A-4AA0-9EF8-C29F11B1051E}"/>
                </a:ext>
              </a:extLst>
            </p:cNvPr>
            <p:cNvCxnSpPr>
              <a:cxnSpLocks/>
              <a:stCxn id="182" idx="0"/>
              <a:endCxn id="264" idx="2"/>
            </p:cNvCxnSpPr>
            <p:nvPr/>
          </p:nvCxnSpPr>
          <p:spPr>
            <a:xfrm rot="16200000" flipV="1">
              <a:off x="6909249" y="3703034"/>
              <a:ext cx="799366" cy="400678"/>
            </a:xfrm>
            <a:prstGeom prst="bentConnector3">
              <a:avLst>
                <a:gd name="adj1" fmla="val 47285"/>
              </a:avLst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  <a:prstDash val="lgDash"/>
              <a:headEnd type="triangl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1" name="Равнобедренный треугольник 270">
              <a:extLst>
                <a:ext uri="{FF2B5EF4-FFF2-40B4-BE49-F238E27FC236}">
                  <a16:creationId xmlns:a16="http://schemas.microsoft.com/office/drawing/2014/main" id="{51F9DC14-00F2-4F88-803E-CB8215C76CFF}"/>
                </a:ext>
              </a:extLst>
            </p:cNvPr>
            <p:cNvSpPr/>
            <p:nvPr/>
          </p:nvSpPr>
          <p:spPr>
            <a:xfrm rot="5400000">
              <a:off x="7110471" y="3802418"/>
              <a:ext cx="92040" cy="23001"/>
            </a:xfrm>
            <a:prstGeom prst="triangle">
              <a:avLst/>
            </a:prstGeom>
            <a:solidFill>
              <a:srgbClr val="D000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272" name="Прямоугольник 271">
              <a:extLst>
                <a:ext uri="{FF2B5EF4-FFF2-40B4-BE49-F238E27FC236}">
                  <a16:creationId xmlns:a16="http://schemas.microsoft.com/office/drawing/2014/main" id="{A5A07880-379C-4C8C-AF9F-A5FF85992057}"/>
                </a:ext>
              </a:extLst>
            </p:cNvPr>
            <p:cNvSpPr/>
            <p:nvPr/>
          </p:nvSpPr>
          <p:spPr>
            <a:xfrm>
              <a:off x="7216964" y="3763703"/>
              <a:ext cx="596216" cy="11569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72000" indent="-72000" defTabSz="1043056">
                <a:buFont typeface="Wingdings" panose="05000000000000000000" pitchFamily="2" charset="2"/>
                <a:buChar char="§"/>
              </a:pPr>
              <a:r>
                <a:rPr lang="ru-RU" sz="500" dirty="0">
                  <a:ea typeface="Roboto Slab" pitchFamily="2" charset="0"/>
                </a:rPr>
                <a:t>Сведения о закупках</a:t>
              </a:r>
            </a:p>
            <a:p>
              <a:pPr marL="72000" indent="-72000" defTabSz="1043056">
                <a:buFont typeface="Wingdings" panose="05000000000000000000" pitchFamily="2" charset="2"/>
                <a:buChar char="§"/>
              </a:pPr>
              <a:r>
                <a:rPr lang="ru-RU" sz="500" dirty="0">
                  <a:ea typeface="Roboto Slab" pitchFamily="2" charset="0"/>
                </a:rPr>
                <a:t>Справочники</a:t>
              </a:r>
            </a:p>
          </p:txBody>
        </p:sp>
        <p:cxnSp>
          <p:nvCxnSpPr>
            <p:cNvPr id="273" name="Прямая со стрелкой 272">
              <a:extLst>
                <a:ext uri="{FF2B5EF4-FFF2-40B4-BE49-F238E27FC236}">
                  <a16:creationId xmlns:a16="http://schemas.microsoft.com/office/drawing/2014/main" id="{15407003-C62C-45B5-9AB1-8926E1DE835C}"/>
                </a:ext>
              </a:extLst>
            </p:cNvPr>
            <p:cNvCxnSpPr>
              <a:stCxn id="181" idx="0"/>
            </p:cNvCxnSpPr>
            <p:nvPr/>
          </p:nvCxnSpPr>
          <p:spPr>
            <a:xfrm flipV="1">
              <a:off x="6655414" y="3556341"/>
              <a:ext cx="3539" cy="739536"/>
            </a:xfrm>
            <a:prstGeom prst="straightConnector1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  <a:prstDash val="lgDash"/>
              <a:headEnd type="non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4" name="Прямоугольник 273">
              <a:extLst>
                <a:ext uri="{FF2B5EF4-FFF2-40B4-BE49-F238E27FC236}">
                  <a16:creationId xmlns:a16="http://schemas.microsoft.com/office/drawing/2014/main" id="{A9B0834A-DA91-4A79-BA87-20C42AF16AD8}"/>
                </a:ext>
              </a:extLst>
            </p:cNvPr>
            <p:cNvSpPr/>
            <p:nvPr/>
          </p:nvSpPr>
          <p:spPr>
            <a:xfrm>
              <a:off x="6306037" y="3735844"/>
              <a:ext cx="320523" cy="11569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0" indent="0" algn="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Roboto Slab" pitchFamily="2" charset="0"/>
                </a:rPr>
                <a:t>Справочник</a:t>
              </a:r>
              <a:br>
                <a:rPr kumimoji="0" lang="ru-RU" sz="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Roboto Slab" pitchFamily="2" charset="0"/>
                </a:rPr>
              </a:br>
              <a:r>
                <a:rPr kumimoji="0" lang="ru-RU" sz="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Roboto Slab" pitchFamily="2" charset="0"/>
                </a:rPr>
                <a:t>БИК банков</a:t>
              </a:r>
            </a:p>
          </p:txBody>
        </p:sp>
        <p:sp>
          <p:nvSpPr>
            <p:cNvPr id="275" name="Равнобедренный треугольник 274">
              <a:extLst>
                <a:ext uri="{FF2B5EF4-FFF2-40B4-BE49-F238E27FC236}">
                  <a16:creationId xmlns:a16="http://schemas.microsoft.com/office/drawing/2014/main" id="{92118C93-A30C-46F6-9C17-0D2A320FBC7C}"/>
                </a:ext>
              </a:extLst>
            </p:cNvPr>
            <p:cNvSpPr/>
            <p:nvPr/>
          </p:nvSpPr>
          <p:spPr>
            <a:xfrm>
              <a:off x="6579133" y="3651775"/>
              <a:ext cx="47426" cy="44637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sz="1200"/>
            </a:p>
          </p:txBody>
        </p:sp>
        <p:cxnSp>
          <p:nvCxnSpPr>
            <p:cNvPr id="276" name="Соединитель: уступ 480">
              <a:extLst>
                <a:ext uri="{FF2B5EF4-FFF2-40B4-BE49-F238E27FC236}">
                  <a16:creationId xmlns:a16="http://schemas.microsoft.com/office/drawing/2014/main" id="{C9E20DCA-2D4F-4B26-BE58-D2C7795F5FF5}"/>
                </a:ext>
              </a:extLst>
            </p:cNvPr>
            <p:cNvCxnSpPr>
              <a:cxnSpLocks/>
              <a:stCxn id="183" idx="0"/>
              <a:endCxn id="277" idx="2"/>
            </p:cNvCxnSpPr>
            <p:nvPr/>
          </p:nvCxnSpPr>
          <p:spPr>
            <a:xfrm rot="5400000" flipH="1" flipV="1">
              <a:off x="5608591" y="3660655"/>
              <a:ext cx="815739" cy="486622"/>
            </a:xfrm>
            <a:prstGeom prst="bentConnector3">
              <a:avLst>
                <a:gd name="adj1" fmla="val 50000"/>
              </a:avLst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  <a:prstDash val="lgDash"/>
              <a:headEnd type="non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7" name="Прямоугольник 276">
              <a:extLst>
                <a:ext uri="{FF2B5EF4-FFF2-40B4-BE49-F238E27FC236}">
                  <a16:creationId xmlns:a16="http://schemas.microsoft.com/office/drawing/2014/main" id="{EE7A44BB-51F1-4949-A988-3B7F22EE56E0}"/>
                </a:ext>
              </a:extLst>
            </p:cNvPr>
            <p:cNvSpPr/>
            <p:nvPr/>
          </p:nvSpPr>
          <p:spPr>
            <a:xfrm>
              <a:off x="6241731" y="3443441"/>
              <a:ext cx="36083" cy="5265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dirty="0"/>
            </a:p>
          </p:txBody>
        </p:sp>
        <p:sp>
          <p:nvSpPr>
            <p:cNvPr id="278" name="Прямоугольник 277">
              <a:extLst>
                <a:ext uri="{FF2B5EF4-FFF2-40B4-BE49-F238E27FC236}">
                  <a16:creationId xmlns:a16="http://schemas.microsoft.com/office/drawing/2014/main" id="{93F1E665-3E00-4A09-B125-7834FA5535BD}"/>
                </a:ext>
              </a:extLst>
            </p:cNvPr>
            <p:cNvSpPr/>
            <p:nvPr/>
          </p:nvSpPr>
          <p:spPr>
            <a:xfrm>
              <a:off x="5577033" y="3735844"/>
              <a:ext cx="508050" cy="11569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0" indent="0" algn="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Roboto Slab" pitchFamily="2" charset="0"/>
                </a:rPr>
                <a:t>Справочники</a:t>
              </a:r>
            </a:p>
            <a:p>
              <a:pPr marL="0" marR="0" lvl="0" indent="0" algn="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Roboto Slab" pitchFamily="2" charset="0"/>
                </a:rPr>
                <a:t>(Заказчики, адреса)</a:t>
              </a:r>
            </a:p>
          </p:txBody>
        </p:sp>
        <p:sp>
          <p:nvSpPr>
            <p:cNvPr id="279" name="Равнобедренный треугольник 278">
              <a:extLst>
                <a:ext uri="{FF2B5EF4-FFF2-40B4-BE49-F238E27FC236}">
                  <a16:creationId xmlns:a16="http://schemas.microsoft.com/office/drawing/2014/main" id="{9B95C54C-5BD6-411E-BED8-F7AE0844BFCD}"/>
                </a:ext>
              </a:extLst>
            </p:cNvPr>
            <p:cNvSpPr/>
            <p:nvPr/>
          </p:nvSpPr>
          <p:spPr>
            <a:xfrm>
              <a:off x="6037657" y="3651775"/>
              <a:ext cx="47426" cy="44637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sz="1200"/>
            </a:p>
          </p:txBody>
        </p:sp>
        <p:cxnSp>
          <p:nvCxnSpPr>
            <p:cNvPr id="280" name="Соединитель: уступ 484">
              <a:extLst>
                <a:ext uri="{FF2B5EF4-FFF2-40B4-BE49-F238E27FC236}">
                  <a16:creationId xmlns:a16="http://schemas.microsoft.com/office/drawing/2014/main" id="{B5C0A591-7534-48C4-BB43-52A9FF7E0570}"/>
                </a:ext>
              </a:extLst>
            </p:cNvPr>
            <p:cNvCxnSpPr>
              <a:cxnSpLocks/>
              <a:stCxn id="200" idx="3"/>
              <a:endCxn id="277" idx="1"/>
            </p:cNvCxnSpPr>
            <p:nvPr/>
          </p:nvCxnSpPr>
          <p:spPr>
            <a:xfrm flipV="1">
              <a:off x="5268487" y="3469770"/>
              <a:ext cx="973244" cy="1158288"/>
            </a:xfrm>
            <a:prstGeom prst="bentConnector3">
              <a:avLst>
                <a:gd name="adj1" fmla="val 8243"/>
              </a:avLst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  <a:prstDash val="lgDash"/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Соединитель: уступ 485">
              <a:extLst>
                <a:ext uri="{FF2B5EF4-FFF2-40B4-BE49-F238E27FC236}">
                  <a16:creationId xmlns:a16="http://schemas.microsoft.com/office/drawing/2014/main" id="{87107A14-F730-4AA3-ABF7-C9AF0C94C074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5408910" y="2526201"/>
              <a:ext cx="228289" cy="1415975"/>
            </a:xfrm>
            <a:prstGeom prst="bentConnector2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  <a:prstDash val="lgDash"/>
              <a:headEnd type="triangl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2" name="Прямоугольник 281">
              <a:extLst>
                <a:ext uri="{FF2B5EF4-FFF2-40B4-BE49-F238E27FC236}">
                  <a16:creationId xmlns:a16="http://schemas.microsoft.com/office/drawing/2014/main" id="{7146C601-BB3D-40F9-8C4A-75CC1AB9111C}"/>
                </a:ext>
              </a:extLst>
            </p:cNvPr>
            <p:cNvSpPr/>
            <p:nvPr/>
          </p:nvSpPr>
          <p:spPr>
            <a:xfrm>
              <a:off x="5462345" y="3534891"/>
              <a:ext cx="546457" cy="11569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72000" indent="-72000" defTabSz="1043056">
                <a:buFont typeface="Wingdings" panose="05000000000000000000" pitchFamily="2" charset="2"/>
                <a:buChar char="§"/>
              </a:pPr>
              <a:r>
                <a:rPr lang="ru-RU" sz="500" dirty="0">
                  <a:ea typeface="Roboto Slab" pitchFamily="2" charset="0"/>
                </a:rPr>
                <a:t>Результаты определения поставщика по КС</a:t>
              </a:r>
            </a:p>
          </p:txBody>
        </p:sp>
        <p:sp>
          <p:nvSpPr>
            <p:cNvPr id="283" name="Прямоугольник 282">
              <a:extLst>
                <a:ext uri="{FF2B5EF4-FFF2-40B4-BE49-F238E27FC236}">
                  <a16:creationId xmlns:a16="http://schemas.microsoft.com/office/drawing/2014/main" id="{9B7A0010-F7ED-4FC3-9540-2D09C5FFF743}"/>
                </a:ext>
              </a:extLst>
            </p:cNvPr>
            <p:cNvSpPr/>
            <p:nvPr/>
          </p:nvSpPr>
          <p:spPr>
            <a:xfrm>
              <a:off x="5460125" y="3258538"/>
              <a:ext cx="760268" cy="17353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72000" indent="-72000" defTabSz="1043056">
                <a:buFont typeface="Wingdings" panose="05000000000000000000" pitchFamily="2" charset="2"/>
                <a:buChar char="§"/>
              </a:pPr>
              <a:r>
                <a:rPr lang="ru-RU" sz="500" dirty="0">
                  <a:ea typeface="Roboto Slab" pitchFamily="2" charset="0"/>
                </a:rPr>
                <a:t>Публикация КС</a:t>
              </a:r>
            </a:p>
            <a:p>
              <a:pPr marL="72000" indent="-72000" defTabSz="1043056">
                <a:buFont typeface="Wingdings" panose="05000000000000000000" pitchFamily="2" charset="2"/>
                <a:buChar char="§"/>
              </a:pPr>
              <a:r>
                <a:rPr lang="ru-RU" sz="500" dirty="0">
                  <a:ea typeface="Roboto Slab" pitchFamily="2" charset="0"/>
                </a:rPr>
                <a:t>Информация о планах закупок</a:t>
              </a:r>
            </a:p>
            <a:p>
              <a:pPr marL="72000" indent="-72000" defTabSz="1043056">
                <a:buFont typeface="Wingdings" panose="05000000000000000000" pitchFamily="2" charset="2"/>
                <a:buChar char="§"/>
              </a:pPr>
              <a:r>
                <a:rPr lang="ru-RU" sz="500" dirty="0">
                  <a:ea typeface="Roboto Slab" pitchFamily="2" charset="0"/>
                </a:rPr>
                <a:t>Информация о контрактах</a:t>
              </a:r>
            </a:p>
          </p:txBody>
        </p:sp>
        <p:sp>
          <p:nvSpPr>
            <p:cNvPr id="284" name="Равнобедренный треугольник 283">
              <a:extLst>
                <a:ext uri="{FF2B5EF4-FFF2-40B4-BE49-F238E27FC236}">
                  <a16:creationId xmlns:a16="http://schemas.microsoft.com/office/drawing/2014/main" id="{0B277BA7-CEBF-4377-9AFD-7EF358EF4B20}"/>
                </a:ext>
              </a:extLst>
            </p:cNvPr>
            <p:cNvSpPr/>
            <p:nvPr/>
          </p:nvSpPr>
          <p:spPr>
            <a:xfrm rot="16200000">
              <a:off x="5371645" y="3334895"/>
              <a:ext cx="92040" cy="23001"/>
            </a:xfrm>
            <a:prstGeom prst="triangle">
              <a:avLst/>
            </a:prstGeom>
            <a:solidFill>
              <a:srgbClr val="D000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285" name="Равнобедренный треугольник 284">
              <a:extLst>
                <a:ext uri="{FF2B5EF4-FFF2-40B4-BE49-F238E27FC236}">
                  <a16:creationId xmlns:a16="http://schemas.microsoft.com/office/drawing/2014/main" id="{15F19777-00DA-4495-9C3E-E4DC26157A07}"/>
                </a:ext>
              </a:extLst>
            </p:cNvPr>
            <p:cNvSpPr/>
            <p:nvPr/>
          </p:nvSpPr>
          <p:spPr>
            <a:xfrm rot="5400000">
              <a:off x="5371323" y="3567400"/>
              <a:ext cx="92040" cy="23001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1200"/>
            </a:p>
          </p:txBody>
        </p:sp>
        <p:sp>
          <p:nvSpPr>
            <p:cNvPr id="286" name="Прямоугольник 285">
              <a:extLst>
                <a:ext uri="{FF2B5EF4-FFF2-40B4-BE49-F238E27FC236}">
                  <a16:creationId xmlns:a16="http://schemas.microsoft.com/office/drawing/2014/main" id="{137D73B2-F8BF-49B8-8E73-664C1E975DEB}"/>
                </a:ext>
              </a:extLst>
            </p:cNvPr>
            <p:cNvSpPr/>
            <p:nvPr/>
          </p:nvSpPr>
          <p:spPr>
            <a:xfrm>
              <a:off x="5460124" y="2948940"/>
              <a:ext cx="611627" cy="11569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defTabSz="1043056"/>
              <a:r>
                <a:rPr lang="ru-RU" sz="500" dirty="0">
                  <a:ea typeface="Roboto Slab" pitchFamily="2" charset="0"/>
                </a:rPr>
                <a:t>Информация</a:t>
              </a:r>
              <a:br>
                <a:rPr lang="ru-RU" sz="500" dirty="0">
                  <a:ea typeface="Roboto Slab" pitchFamily="2" charset="0"/>
                </a:rPr>
              </a:br>
              <a:r>
                <a:rPr lang="ru-RU" sz="500" dirty="0">
                  <a:ea typeface="Roboto Slab" pitchFamily="2" charset="0"/>
                </a:rPr>
                <a:t>о публикации закупок</a:t>
              </a:r>
            </a:p>
          </p:txBody>
        </p:sp>
        <p:sp>
          <p:nvSpPr>
            <p:cNvPr id="287" name="Равнобедренный треугольник 286">
              <a:extLst>
                <a:ext uri="{FF2B5EF4-FFF2-40B4-BE49-F238E27FC236}">
                  <a16:creationId xmlns:a16="http://schemas.microsoft.com/office/drawing/2014/main" id="{B8C4B337-08B3-4FE5-9533-7DBD847961BC}"/>
                </a:ext>
              </a:extLst>
            </p:cNvPr>
            <p:cNvSpPr/>
            <p:nvPr/>
          </p:nvSpPr>
          <p:spPr>
            <a:xfrm rot="16200000">
              <a:off x="5371645" y="2982430"/>
              <a:ext cx="92040" cy="23001"/>
            </a:xfrm>
            <a:prstGeom prst="triangle">
              <a:avLst/>
            </a:prstGeom>
            <a:solidFill>
              <a:srgbClr val="D000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cxnSp>
          <p:nvCxnSpPr>
            <p:cNvPr id="288" name="Соединитель: уступ 492">
              <a:extLst>
                <a:ext uri="{FF2B5EF4-FFF2-40B4-BE49-F238E27FC236}">
                  <a16:creationId xmlns:a16="http://schemas.microsoft.com/office/drawing/2014/main" id="{6A1F5C6A-756B-4F44-9A69-9063BDF6472D}"/>
                </a:ext>
              </a:extLst>
            </p:cNvPr>
            <p:cNvCxnSpPr>
              <a:cxnSpLocks/>
              <a:stCxn id="214" idx="0"/>
              <a:endCxn id="237" idx="0"/>
            </p:cNvCxnSpPr>
            <p:nvPr/>
          </p:nvCxnSpPr>
          <p:spPr>
            <a:xfrm rot="16200000" flipH="1">
              <a:off x="5330236" y="1649437"/>
              <a:ext cx="183132" cy="1696763"/>
            </a:xfrm>
            <a:prstGeom prst="bentConnector3">
              <a:avLst>
                <a:gd name="adj1" fmla="val -69372"/>
              </a:avLst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  <a:prstDash val="lgDash"/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Прямая со стрелкой 288">
              <a:extLst>
                <a:ext uri="{FF2B5EF4-FFF2-40B4-BE49-F238E27FC236}">
                  <a16:creationId xmlns:a16="http://schemas.microsoft.com/office/drawing/2014/main" id="{26F8397F-1465-46EF-9277-657268BE6432}"/>
                </a:ext>
              </a:extLst>
            </p:cNvPr>
            <p:cNvCxnSpPr>
              <a:cxnSpLocks/>
              <a:stCxn id="217" idx="3"/>
            </p:cNvCxnSpPr>
            <p:nvPr/>
          </p:nvCxnSpPr>
          <p:spPr>
            <a:xfrm>
              <a:off x="5300988" y="2727540"/>
              <a:ext cx="940742" cy="844"/>
            </a:xfrm>
            <a:prstGeom prst="straightConnector1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  <a:prstDash val="lgDash"/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0" name="Прямоугольник 289">
              <a:extLst>
                <a:ext uri="{FF2B5EF4-FFF2-40B4-BE49-F238E27FC236}">
                  <a16:creationId xmlns:a16="http://schemas.microsoft.com/office/drawing/2014/main" id="{64D3C343-4710-492D-BBFF-5BF651814757}"/>
                </a:ext>
              </a:extLst>
            </p:cNvPr>
            <p:cNvSpPr/>
            <p:nvPr/>
          </p:nvSpPr>
          <p:spPr>
            <a:xfrm>
              <a:off x="6415477" y="2368376"/>
              <a:ext cx="36083" cy="5265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dirty="0"/>
            </a:p>
          </p:txBody>
        </p:sp>
        <p:cxnSp>
          <p:nvCxnSpPr>
            <p:cNvPr id="291" name="Соединитель: уступ 495">
              <a:extLst>
                <a:ext uri="{FF2B5EF4-FFF2-40B4-BE49-F238E27FC236}">
                  <a16:creationId xmlns:a16="http://schemas.microsoft.com/office/drawing/2014/main" id="{C6345D10-046C-4C23-8772-FE423BE514AA}"/>
                </a:ext>
              </a:extLst>
            </p:cNvPr>
            <p:cNvCxnSpPr>
              <a:cxnSpLocks/>
              <a:stCxn id="293" idx="3"/>
              <a:endCxn id="238" idx="0"/>
            </p:cNvCxnSpPr>
            <p:nvPr/>
          </p:nvCxnSpPr>
          <p:spPr>
            <a:xfrm>
              <a:off x="5309110" y="2069749"/>
              <a:ext cx="1040785" cy="514243"/>
            </a:xfrm>
            <a:prstGeom prst="bentConnector2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  <a:prstDash val="lgDash"/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2" name="Прямоугольник 291">
              <a:extLst>
                <a:ext uri="{FF2B5EF4-FFF2-40B4-BE49-F238E27FC236}">
                  <a16:creationId xmlns:a16="http://schemas.microsoft.com/office/drawing/2014/main" id="{3ABD3E17-3D55-4744-A049-EB1DCBBD52B0}"/>
                </a:ext>
              </a:extLst>
            </p:cNvPr>
            <p:cNvSpPr/>
            <p:nvPr/>
          </p:nvSpPr>
          <p:spPr>
            <a:xfrm rot="16200000">
              <a:off x="6277494" y="2221859"/>
              <a:ext cx="70027" cy="271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dirty="0"/>
            </a:p>
          </p:txBody>
        </p:sp>
        <p:sp>
          <p:nvSpPr>
            <p:cNvPr id="293" name="Прямоугольник 292">
              <a:extLst>
                <a:ext uri="{FF2B5EF4-FFF2-40B4-BE49-F238E27FC236}">
                  <a16:creationId xmlns:a16="http://schemas.microsoft.com/office/drawing/2014/main" id="{32CEDDA2-F187-4C51-80FD-F88D4E572AB6}"/>
                </a:ext>
              </a:extLst>
            </p:cNvPr>
            <p:cNvSpPr/>
            <p:nvPr/>
          </p:nvSpPr>
          <p:spPr>
            <a:xfrm>
              <a:off x="5248011" y="2035074"/>
              <a:ext cx="61098" cy="693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294" name="Прямоугольник 293">
              <a:extLst>
                <a:ext uri="{FF2B5EF4-FFF2-40B4-BE49-F238E27FC236}">
                  <a16:creationId xmlns:a16="http://schemas.microsoft.com/office/drawing/2014/main" id="{991A3FA1-31DC-4E9D-B8A2-8FCD2E163801}"/>
                </a:ext>
              </a:extLst>
            </p:cNvPr>
            <p:cNvSpPr/>
            <p:nvPr/>
          </p:nvSpPr>
          <p:spPr>
            <a:xfrm>
              <a:off x="6247081" y="2389574"/>
              <a:ext cx="61098" cy="693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295" name="Прямоугольник 294">
              <a:extLst>
                <a:ext uri="{FF2B5EF4-FFF2-40B4-BE49-F238E27FC236}">
                  <a16:creationId xmlns:a16="http://schemas.microsoft.com/office/drawing/2014/main" id="{0E763856-BA7D-4272-A680-6C96046A7C55}"/>
                </a:ext>
              </a:extLst>
            </p:cNvPr>
            <p:cNvSpPr/>
            <p:nvPr/>
          </p:nvSpPr>
          <p:spPr>
            <a:xfrm>
              <a:off x="5422758" y="1921778"/>
              <a:ext cx="624150" cy="9233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72000" indent="-72000" defTabSz="1043056">
                <a:buFont typeface="Wingdings" panose="05000000000000000000" pitchFamily="2" charset="2"/>
                <a:buChar char="§"/>
              </a:pPr>
              <a:r>
                <a:rPr lang="ru-RU" sz="300" dirty="0">
                  <a:ea typeface="Roboto Slab" pitchFamily="2" charset="0"/>
                </a:rPr>
                <a:t>Сведения о закупках</a:t>
              </a:r>
            </a:p>
            <a:p>
              <a:pPr marL="72000" indent="-72000" defTabSz="1043056">
                <a:buFont typeface="Wingdings" panose="05000000000000000000" pitchFamily="2" charset="2"/>
                <a:buChar char="§"/>
              </a:pPr>
              <a:r>
                <a:rPr lang="ru-RU" sz="300" dirty="0">
                  <a:ea typeface="Roboto Slab" pitchFamily="2" charset="0"/>
                </a:rPr>
                <a:t>Справочники, каталоги</a:t>
              </a:r>
            </a:p>
          </p:txBody>
        </p:sp>
        <p:sp>
          <p:nvSpPr>
            <p:cNvPr id="296" name="Прямоугольник 295">
              <a:extLst>
                <a:ext uri="{FF2B5EF4-FFF2-40B4-BE49-F238E27FC236}">
                  <a16:creationId xmlns:a16="http://schemas.microsoft.com/office/drawing/2014/main" id="{69255140-4075-4B7C-958B-C1D09B72DF61}"/>
                </a:ext>
              </a:extLst>
            </p:cNvPr>
            <p:cNvSpPr/>
            <p:nvPr/>
          </p:nvSpPr>
          <p:spPr>
            <a:xfrm>
              <a:off x="5436132" y="2107297"/>
              <a:ext cx="470089" cy="5473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defTabSz="1043056"/>
              <a:r>
                <a:rPr lang="ru-RU" sz="400" dirty="0">
                  <a:ea typeface="Roboto Slab" pitchFamily="2" charset="0"/>
                </a:rPr>
                <a:t>Потребности</a:t>
              </a:r>
            </a:p>
          </p:txBody>
        </p:sp>
        <p:sp>
          <p:nvSpPr>
            <p:cNvPr id="297" name="Равнобедренный треугольник 296">
              <a:extLst>
                <a:ext uri="{FF2B5EF4-FFF2-40B4-BE49-F238E27FC236}">
                  <a16:creationId xmlns:a16="http://schemas.microsoft.com/office/drawing/2014/main" id="{0D160B15-6645-4CFB-B976-34BF4109288A}"/>
                </a:ext>
              </a:extLst>
            </p:cNvPr>
            <p:cNvSpPr/>
            <p:nvPr/>
          </p:nvSpPr>
          <p:spPr>
            <a:xfrm rot="16200000">
              <a:off x="5337346" y="1953602"/>
              <a:ext cx="92040" cy="23001"/>
            </a:xfrm>
            <a:prstGeom prst="triangle">
              <a:avLst/>
            </a:prstGeom>
            <a:solidFill>
              <a:srgbClr val="D000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298" name="Равнобедренный треугольник 297">
              <a:extLst>
                <a:ext uri="{FF2B5EF4-FFF2-40B4-BE49-F238E27FC236}">
                  <a16:creationId xmlns:a16="http://schemas.microsoft.com/office/drawing/2014/main" id="{9693371B-5FAF-4502-B4FB-0DF9D63631BC}"/>
                </a:ext>
              </a:extLst>
            </p:cNvPr>
            <p:cNvSpPr/>
            <p:nvPr/>
          </p:nvSpPr>
          <p:spPr>
            <a:xfrm rot="5400000">
              <a:off x="5353692" y="2129023"/>
              <a:ext cx="92040" cy="23001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1200"/>
            </a:p>
          </p:txBody>
        </p:sp>
        <p:sp>
          <p:nvSpPr>
            <p:cNvPr id="299" name="Прямоугольник 298">
              <a:extLst>
                <a:ext uri="{FF2B5EF4-FFF2-40B4-BE49-F238E27FC236}">
                  <a16:creationId xmlns:a16="http://schemas.microsoft.com/office/drawing/2014/main" id="{91E9AE25-F7EA-4F44-B00E-3C844BA183BF}"/>
                </a:ext>
              </a:extLst>
            </p:cNvPr>
            <p:cNvSpPr/>
            <p:nvPr/>
          </p:nvSpPr>
          <p:spPr>
            <a:xfrm>
              <a:off x="5860232" y="2139359"/>
              <a:ext cx="447947" cy="9233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72000" indent="-72000" defTabSz="1043056">
                <a:buFont typeface="Wingdings" panose="05000000000000000000" pitchFamily="2" charset="2"/>
                <a:buChar char="§"/>
              </a:pPr>
              <a:r>
                <a:rPr lang="ru-RU" sz="300" dirty="0">
                  <a:ea typeface="Roboto Slab" pitchFamily="2" charset="0"/>
                </a:rPr>
                <a:t>Сведения о закупках и контрактах</a:t>
              </a:r>
            </a:p>
          </p:txBody>
        </p:sp>
        <p:sp>
          <p:nvSpPr>
            <p:cNvPr id="300" name="Прямоугольник 299">
              <a:extLst>
                <a:ext uri="{FF2B5EF4-FFF2-40B4-BE49-F238E27FC236}">
                  <a16:creationId xmlns:a16="http://schemas.microsoft.com/office/drawing/2014/main" id="{462768CC-1A3C-4D1F-B4A2-18E7C5C4E09C}"/>
                </a:ext>
              </a:extLst>
            </p:cNvPr>
            <p:cNvSpPr/>
            <p:nvPr/>
          </p:nvSpPr>
          <p:spPr>
            <a:xfrm>
              <a:off x="5801359" y="2324375"/>
              <a:ext cx="419035" cy="23138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72000" indent="-72000" defTabSz="1043056">
                <a:buFont typeface="Wingdings" panose="05000000000000000000" pitchFamily="2" charset="2"/>
                <a:buChar char="§"/>
              </a:pPr>
              <a:r>
                <a:rPr lang="ru-RU" sz="500" dirty="0">
                  <a:ea typeface="Roboto Slab" pitchFamily="2" charset="0"/>
                </a:rPr>
                <a:t>Сведения</a:t>
              </a:r>
              <a:br>
                <a:rPr lang="ru-RU" sz="500" dirty="0">
                  <a:ea typeface="Roboto Slab" pitchFamily="2" charset="0"/>
                </a:rPr>
              </a:br>
              <a:r>
                <a:rPr lang="ru-RU" sz="500" dirty="0">
                  <a:ea typeface="Roboto Slab" pitchFamily="2" charset="0"/>
                </a:rPr>
                <a:t>о закупках</a:t>
              </a:r>
              <a:br>
                <a:rPr lang="ru-RU" sz="500" dirty="0">
                  <a:ea typeface="Roboto Slab" pitchFamily="2" charset="0"/>
                </a:rPr>
              </a:br>
              <a:r>
                <a:rPr lang="ru-RU" sz="500" dirty="0">
                  <a:ea typeface="Roboto Slab" pitchFamily="2" charset="0"/>
                </a:rPr>
                <a:t>и контрактах</a:t>
              </a:r>
            </a:p>
            <a:p>
              <a:pPr marL="72000" indent="-72000" defTabSz="1043056">
                <a:buFont typeface="Wingdings" panose="05000000000000000000" pitchFamily="2" charset="2"/>
                <a:buChar char="§"/>
              </a:pPr>
              <a:r>
                <a:rPr lang="ru-RU" sz="500" dirty="0">
                  <a:ea typeface="Roboto Slab" pitchFamily="2" charset="0"/>
                </a:rPr>
                <a:t>Справочники</a:t>
              </a:r>
            </a:p>
          </p:txBody>
        </p:sp>
        <p:sp>
          <p:nvSpPr>
            <p:cNvPr id="301" name="Равнобедренный треугольник 300">
              <a:extLst>
                <a:ext uri="{FF2B5EF4-FFF2-40B4-BE49-F238E27FC236}">
                  <a16:creationId xmlns:a16="http://schemas.microsoft.com/office/drawing/2014/main" id="{5F9A2BBE-5D44-4555-B563-A4713BF7A66D}"/>
                </a:ext>
              </a:extLst>
            </p:cNvPr>
            <p:cNvSpPr/>
            <p:nvPr/>
          </p:nvSpPr>
          <p:spPr>
            <a:xfrm rot="16200000">
              <a:off x="5776929" y="2170680"/>
              <a:ext cx="92040" cy="23001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1200"/>
            </a:p>
          </p:txBody>
        </p:sp>
        <p:sp>
          <p:nvSpPr>
            <p:cNvPr id="302" name="Равнобедренный треугольник 301">
              <a:extLst>
                <a:ext uri="{FF2B5EF4-FFF2-40B4-BE49-F238E27FC236}">
                  <a16:creationId xmlns:a16="http://schemas.microsoft.com/office/drawing/2014/main" id="{9768EE6D-5706-4764-BCC8-1F51770DDDEF}"/>
                </a:ext>
              </a:extLst>
            </p:cNvPr>
            <p:cNvSpPr/>
            <p:nvPr/>
          </p:nvSpPr>
          <p:spPr>
            <a:xfrm rot="5400000">
              <a:off x="5690881" y="2346100"/>
              <a:ext cx="92040" cy="23001"/>
            </a:xfrm>
            <a:prstGeom prst="triangle">
              <a:avLst/>
            </a:prstGeom>
            <a:solidFill>
              <a:srgbClr val="D000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dirty="0"/>
            </a:p>
          </p:txBody>
        </p:sp>
        <p:sp>
          <p:nvSpPr>
            <p:cNvPr id="303" name="Прямоугольник 302">
              <a:extLst>
                <a:ext uri="{FF2B5EF4-FFF2-40B4-BE49-F238E27FC236}">
                  <a16:creationId xmlns:a16="http://schemas.microsoft.com/office/drawing/2014/main" id="{C0EE5E42-2FE6-4E4D-85F9-0289BF6C10EA}"/>
                </a:ext>
              </a:extLst>
            </p:cNvPr>
            <p:cNvSpPr/>
            <p:nvPr/>
          </p:nvSpPr>
          <p:spPr>
            <a:xfrm>
              <a:off x="5654994" y="2764498"/>
              <a:ext cx="558763" cy="11569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72000" indent="-72000" defTabSz="1043056">
                <a:buFont typeface="Wingdings" panose="05000000000000000000" pitchFamily="2" charset="2"/>
                <a:buChar char="§"/>
              </a:pPr>
              <a:r>
                <a:rPr lang="ru-RU" sz="500" dirty="0">
                  <a:ea typeface="Roboto Slab" pitchFamily="2" charset="0"/>
                </a:rPr>
                <a:t>Публикация закупок</a:t>
              </a:r>
            </a:p>
            <a:p>
              <a:pPr marL="72000" indent="-72000" defTabSz="1043056">
                <a:buFont typeface="Wingdings" panose="05000000000000000000" pitchFamily="2" charset="2"/>
                <a:buChar char="§"/>
              </a:pPr>
              <a:r>
                <a:rPr lang="ru-RU" sz="500" dirty="0">
                  <a:ea typeface="Roboto Slab" pitchFamily="2" charset="0"/>
                </a:rPr>
                <a:t>Регистрация договоров</a:t>
              </a:r>
            </a:p>
          </p:txBody>
        </p:sp>
        <p:sp>
          <p:nvSpPr>
            <p:cNvPr id="304" name="Прямоугольник 303">
              <a:extLst>
                <a:ext uri="{FF2B5EF4-FFF2-40B4-BE49-F238E27FC236}">
                  <a16:creationId xmlns:a16="http://schemas.microsoft.com/office/drawing/2014/main" id="{62A9C7F1-421A-4FE3-A30D-04BFF64B91A4}"/>
                </a:ext>
              </a:extLst>
            </p:cNvPr>
            <p:cNvSpPr/>
            <p:nvPr/>
          </p:nvSpPr>
          <p:spPr>
            <a:xfrm>
              <a:off x="5654994" y="2592554"/>
              <a:ext cx="563544" cy="11569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72000" indent="-72000" defTabSz="1043056">
                <a:buFont typeface="Wingdings" panose="05000000000000000000" pitchFamily="2" charset="2"/>
                <a:buChar char="§"/>
              </a:pPr>
              <a:r>
                <a:rPr lang="ru-RU" sz="500" dirty="0">
                  <a:ea typeface="Roboto Slab" pitchFamily="2" charset="0"/>
                </a:rPr>
                <a:t>Результаты определения поставщика</a:t>
              </a:r>
            </a:p>
          </p:txBody>
        </p:sp>
        <p:sp>
          <p:nvSpPr>
            <p:cNvPr id="305" name="Равнобедренный треугольник 304">
              <a:extLst>
                <a:ext uri="{FF2B5EF4-FFF2-40B4-BE49-F238E27FC236}">
                  <a16:creationId xmlns:a16="http://schemas.microsoft.com/office/drawing/2014/main" id="{F1D8F3B6-EBB1-47AF-8854-CC0A96F9CF3E}"/>
                </a:ext>
              </a:extLst>
            </p:cNvPr>
            <p:cNvSpPr/>
            <p:nvPr/>
          </p:nvSpPr>
          <p:spPr>
            <a:xfrm rot="5592419">
              <a:off x="5512006" y="2626601"/>
              <a:ext cx="92040" cy="23001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1200"/>
            </a:p>
          </p:txBody>
        </p:sp>
        <p:sp>
          <p:nvSpPr>
            <p:cNvPr id="306" name="Равнобедренный треугольник 305">
              <a:extLst>
                <a:ext uri="{FF2B5EF4-FFF2-40B4-BE49-F238E27FC236}">
                  <a16:creationId xmlns:a16="http://schemas.microsoft.com/office/drawing/2014/main" id="{E9578EC0-68D3-42E8-B5CE-F7337AE839B3}"/>
                </a:ext>
              </a:extLst>
            </p:cNvPr>
            <p:cNvSpPr/>
            <p:nvPr/>
          </p:nvSpPr>
          <p:spPr>
            <a:xfrm rot="16392419">
              <a:off x="5511685" y="2802022"/>
              <a:ext cx="92040" cy="23001"/>
            </a:xfrm>
            <a:prstGeom prst="triangle">
              <a:avLst/>
            </a:prstGeom>
            <a:solidFill>
              <a:srgbClr val="D000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pic>
          <p:nvPicPr>
            <p:cNvPr id="307" name="Рисунок 306">
              <a:extLst>
                <a:ext uri="{FF2B5EF4-FFF2-40B4-BE49-F238E27FC236}">
                  <a16:creationId xmlns:a16="http://schemas.microsoft.com/office/drawing/2014/main" id="{15BE65BB-73DC-4B55-BD12-81AB07AAD8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/>
            </a:stretch>
          </p:blipFill>
          <p:spPr>
            <a:xfrm>
              <a:off x="6368955" y="1239562"/>
              <a:ext cx="120538" cy="136870"/>
            </a:xfrm>
            <a:prstGeom prst="rect">
              <a:avLst/>
            </a:prstGeom>
          </p:spPr>
        </p:pic>
        <p:pic>
          <p:nvPicPr>
            <p:cNvPr id="308" name="Рисунок 307">
              <a:extLst>
                <a:ext uri="{FF2B5EF4-FFF2-40B4-BE49-F238E27FC236}">
                  <a16:creationId xmlns:a16="http://schemas.microsoft.com/office/drawing/2014/main" id="{6E094348-236B-4B1D-8C3F-E63E16778D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/>
            </a:stretch>
          </p:blipFill>
          <p:spPr>
            <a:xfrm>
              <a:off x="7199385" y="1239562"/>
              <a:ext cx="120538" cy="136870"/>
            </a:xfrm>
            <a:prstGeom prst="rect">
              <a:avLst/>
            </a:prstGeom>
          </p:spPr>
        </p:pic>
        <p:pic>
          <p:nvPicPr>
            <p:cNvPr id="309" name="Рисунок 308">
              <a:extLst>
                <a:ext uri="{FF2B5EF4-FFF2-40B4-BE49-F238E27FC236}">
                  <a16:creationId xmlns:a16="http://schemas.microsoft.com/office/drawing/2014/main" id="{6C811EFB-6A97-4692-8688-326EA191DD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/>
            </a:stretch>
          </p:blipFill>
          <p:spPr>
            <a:xfrm>
              <a:off x="7187780" y="4620567"/>
              <a:ext cx="120538" cy="127872"/>
            </a:xfrm>
            <a:prstGeom prst="rect">
              <a:avLst/>
            </a:prstGeom>
          </p:spPr>
        </p:pic>
        <p:pic>
          <p:nvPicPr>
            <p:cNvPr id="310" name="Рисунок 309">
              <a:extLst>
                <a:ext uri="{FF2B5EF4-FFF2-40B4-BE49-F238E27FC236}">
                  <a16:creationId xmlns:a16="http://schemas.microsoft.com/office/drawing/2014/main" id="{790FDACA-9795-46AB-9A4A-40E57F141D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7111" y="4449016"/>
              <a:ext cx="641194" cy="373668"/>
            </a:xfrm>
            <a:prstGeom prst="rect">
              <a:avLst/>
            </a:prstGeom>
          </p:spPr>
        </p:pic>
        <p:pic>
          <p:nvPicPr>
            <p:cNvPr id="311" name="Рисунок 310">
              <a:extLst>
                <a:ext uri="{FF2B5EF4-FFF2-40B4-BE49-F238E27FC236}">
                  <a16:creationId xmlns:a16="http://schemas.microsoft.com/office/drawing/2014/main" id="{7F58F6CB-74F0-4B4C-B91A-F2317803CB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/>
            </a:stretch>
          </p:blipFill>
          <p:spPr>
            <a:xfrm>
              <a:off x="5473697" y="4646877"/>
              <a:ext cx="120538" cy="127872"/>
            </a:xfrm>
            <a:prstGeom prst="rect">
              <a:avLst/>
            </a:prstGeom>
          </p:spPr>
        </p:pic>
        <p:pic>
          <p:nvPicPr>
            <p:cNvPr id="312" name="Рисунок 311">
              <a:extLst>
                <a:ext uri="{FF2B5EF4-FFF2-40B4-BE49-F238E27FC236}">
                  <a16:creationId xmlns:a16="http://schemas.microsoft.com/office/drawing/2014/main" id="{733F3CF2-8DB9-4366-A349-8000E05FD6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/>
            </a:stretch>
          </p:blipFill>
          <p:spPr>
            <a:xfrm>
              <a:off x="8065620" y="3543023"/>
              <a:ext cx="120538" cy="127872"/>
            </a:xfrm>
            <a:prstGeom prst="rect">
              <a:avLst/>
            </a:prstGeom>
          </p:spPr>
        </p:pic>
        <p:sp>
          <p:nvSpPr>
            <p:cNvPr id="313" name="TextBox 312">
              <a:extLst>
                <a:ext uri="{FF2B5EF4-FFF2-40B4-BE49-F238E27FC236}">
                  <a16:creationId xmlns:a16="http://schemas.microsoft.com/office/drawing/2014/main" id="{B2FD4921-A485-454D-BD16-2BC31F3DE0D3}"/>
                </a:ext>
              </a:extLst>
            </p:cNvPr>
            <p:cNvSpPr txBox="1"/>
            <p:nvPr/>
          </p:nvSpPr>
          <p:spPr>
            <a:xfrm>
              <a:off x="4363265" y="666831"/>
              <a:ext cx="4552175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914400">
                <a:defRPr/>
              </a:pPr>
              <a:r>
                <a:rPr lang="ru-RU" sz="1200" dirty="0">
                  <a:solidFill>
                    <a:srgbClr val="D00028"/>
                  </a:solidFill>
                  <a:latin typeface="+mj-lt"/>
                </a:rPr>
                <a:t>Экосистема закупок Москвы</a:t>
              </a:r>
              <a:endParaRPr kumimoji="0" lang="ru-RU" sz="1200" u="none" strike="noStrike" kern="1200" cap="none" spc="0" normalizeH="0" baseline="0" noProof="0" dirty="0">
                <a:ln>
                  <a:noFill/>
                </a:ln>
                <a:solidFill>
                  <a:srgbClr val="D00028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314" name="Прямоугольник 313">
              <a:extLst>
                <a:ext uri="{FF2B5EF4-FFF2-40B4-BE49-F238E27FC236}">
                  <a16:creationId xmlns:a16="http://schemas.microsoft.com/office/drawing/2014/main" id="{2A421B83-12AC-4982-A91E-95F5B68F88CE}"/>
                </a:ext>
              </a:extLst>
            </p:cNvPr>
            <p:cNvSpPr/>
            <p:nvPr/>
          </p:nvSpPr>
          <p:spPr>
            <a:xfrm>
              <a:off x="4183220" y="552353"/>
              <a:ext cx="4877486" cy="4480688"/>
            </a:xfrm>
            <a:prstGeom prst="rect">
              <a:avLst/>
            </a:prstGeom>
            <a:noFill/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4240602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582288" y="179386"/>
            <a:ext cx="561712" cy="365125"/>
          </a:xfrm>
        </p:spPr>
        <p:txBody>
          <a:bodyPr/>
          <a:lstStyle/>
          <a:p>
            <a:fld id="{D81B3B79-DEF0-4346-A5D2-0443081EFB3D}" type="slidenum">
              <a:rPr lang="ru-RU" b="1" smtClean="0">
                <a:solidFill>
                  <a:srgbClr val="C79023"/>
                </a:solidFill>
              </a:rPr>
              <a:t>3</a:t>
            </a:fld>
            <a:endParaRPr lang="en-US" b="1" dirty="0">
              <a:solidFill>
                <a:srgbClr val="C79023"/>
              </a:solidFill>
            </a:endParaRPr>
          </a:p>
        </p:txBody>
      </p:sp>
      <p:cxnSp>
        <p:nvCxnSpPr>
          <p:cNvPr id="28" name="Straight Connector 16"/>
          <p:cNvCxnSpPr/>
          <p:nvPr/>
        </p:nvCxnSpPr>
        <p:spPr>
          <a:xfrm>
            <a:off x="8623002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Схема 3"/>
          <p:cNvGraphicFramePr/>
          <p:nvPr>
            <p:extLst/>
          </p:nvPr>
        </p:nvGraphicFramePr>
        <p:xfrm>
          <a:off x="898542" y="1800317"/>
          <a:ext cx="7208891" cy="3061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35207" y="1015487"/>
            <a:ext cx="82464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Федеральный закон «О бухгалтерском учете»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65997" y="1415597"/>
            <a:ext cx="17212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№ 402-ФЗ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81427" y="1400207"/>
            <a:ext cx="17212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№ 129-ФЗ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490175" y="159790"/>
            <a:ext cx="460954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975" lvl="1" algn="ctr">
              <a:buSzPct val="130000"/>
            </a:pPr>
            <a:r>
              <a:rPr lang="ru-RU" sz="2200" b="1" dirty="0">
                <a:solidFill>
                  <a:srgbClr val="077A3E"/>
                </a:solidFill>
                <a:latin typeface="Bookman Old Style" charset="0"/>
                <a:ea typeface="Bookman Old Style" charset="0"/>
                <a:cs typeface="Bookman Old Style" charset="0"/>
              </a:rPr>
              <a:t>От контроля к решению стратегических задач</a:t>
            </a:r>
            <a:endParaRPr lang="ru-RU" sz="2200" b="1" dirty="0">
              <a:solidFill>
                <a:srgbClr val="002060"/>
              </a:solidFill>
              <a:latin typeface="Bookman Old Style" charset="0"/>
              <a:ea typeface="Bookman Old Style" charset="0"/>
              <a:cs typeface="Bookman Old Style" charset="0"/>
            </a:endParaRPr>
          </a:p>
        </p:txBody>
      </p:sp>
      <p:graphicFrame>
        <p:nvGraphicFramePr>
          <p:cNvPr id="5" name="Схема 4"/>
          <p:cNvGraphicFramePr/>
          <p:nvPr>
            <p:extLst/>
          </p:nvPr>
        </p:nvGraphicFramePr>
        <p:xfrm>
          <a:off x="378442" y="3948618"/>
          <a:ext cx="8466620" cy="2856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460275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4481" y="364415"/>
            <a:ext cx="803780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975" lvl="1" algn="ctr">
              <a:buSzPct val="130000"/>
            </a:pPr>
            <a:r>
              <a:rPr lang="ru-RU" sz="2200" b="1" dirty="0">
                <a:solidFill>
                  <a:srgbClr val="077A3E"/>
                </a:solidFill>
                <a:latin typeface="Bookman Old Style" charset="0"/>
                <a:ea typeface="Bookman Old Style" charset="0"/>
                <a:cs typeface="Bookman Old Style" charset="0"/>
              </a:rPr>
              <a:t>Реализация потребностей внешних пользователей</a:t>
            </a:r>
            <a:endParaRPr lang="ru-RU" sz="2200" b="1" dirty="0">
              <a:solidFill>
                <a:srgbClr val="002060"/>
              </a:solidFill>
              <a:latin typeface="Bookman Old Style" charset="0"/>
              <a:ea typeface="Bookman Old Style" charset="0"/>
              <a:cs typeface="Bookman Old Style" charset="0"/>
            </a:endParaRPr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582288" y="179386"/>
            <a:ext cx="561712" cy="365125"/>
          </a:xfrm>
        </p:spPr>
        <p:txBody>
          <a:bodyPr/>
          <a:lstStyle/>
          <a:p>
            <a:fld id="{D81B3B79-DEF0-4346-A5D2-0443081EFB3D}" type="slidenum">
              <a:rPr lang="ru-RU" b="1" smtClean="0">
                <a:solidFill>
                  <a:srgbClr val="C79023"/>
                </a:solidFill>
              </a:rPr>
              <a:t>4</a:t>
            </a:fld>
            <a:endParaRPr lang="en-US" b="1" dirty="0">
              <a:solidFill>
                <a:srgbClr val="C79023"/>
              </a:solidFill>
            </a:endParaRPr>
          </a:p>
        </p:txBody>
      </p:sp>
      <p:cxnSp>
        <p:nvCxnSpPr>
          <p:cNvPr id="28" name="Straight Connector 16"/>
          <p:cNvCxnSpPr/>
          <p:nvPr/>
        </p:nvCxnSpPr>
        <p:spPr>
          <a:xfrm>
            <a:off x="8623002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4" name="Группа 23"/>
          <p:cNvGrpSpPr/>
          <p:nvPr/>
        </p:nvGrpSpPr>
        <p:grpSpPr>
          <a:xfrm>
            <a:off x="320354" y="1378774"/>
            <a:ext cx="4059115" cy="4626709"/>
            <a:chOff x="213947" y="1580660"/>
            <a:chExt cx="4059115" cy="4626709"/>
          </a:xfrm>
        </p:grpSpPr>
        <p:sp>
          <p:nvSpPr>
            <p:cNvPr id="19" name="Полилиния 18"/>
            <p:cNvSpPr/>
            <p:nvPr/>
          </p:nvSpPr>
          <p:spPr>
            <a:xfrm>
              <a:off x="213947" y="1580660"/>
              <a:ext cx="3450248" cy="1089953"/>
            </a:xfrm>
            <a:custGeom>
              <a:avLst/>
              <a:gdLst>
                <a:gd name="connsiteX0" fmla="*/ 0 w 3450248"/>
                <a:gd name="connsiteY0" fmla="*/ 117700 h 1176997"/>
                <a:gd name="connsiteX1" fmla="*/ 117700 w 3450248"/>
                <a:gd name="connsiteY1" fmla="*/ 0 h 1176997"/>
                <a:gd name="connsiteX2" fmla="*/ 3332548 w 3450248"/>
                <a:gd name="connsiteY2" fmla="*/ 0 h 1176997"/>
                <a:gd name="connsiteX3" fmla="*/ 3450248 w 3450248"/>
                <a:gd name="connsiteY3" fmla="*/ 117700 h 1176997"/>
                <a:gd name="connsiteX4" fmla="*/ 3450248 w 3450248"/>
                <a:gd name="connsiteY4" fmla="*/ 1059297 h 1176997"/>
                <a:gd name="connsiteX5" fmla="*/ 3332548 w 3450248"/>
                <a:gd name="connsiteY5" fmla="*/ 1176997 h 1176997"/>
                <a:gd name="connsiteX6" fmla="*/ 117700 w 3450248"/>
                <a:gd name="connsiteY6" fmla="*/ 1176997 h 1176997"/>
                <a:gd name="connsiteX7" fmla="*/ 0 w 3450248"/>
                <a:gd name="connsiteY7" fmla="*/ 1059297 h 1176997"/>
                <a:gd name="connsiteX8" fmla="*/ 0 w 3450248"/>
                <a:gd name="connsiteY8" fmla="*/ 117700 h 1176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50248" h="1176997">
                  <a:moveTo>
                    <a:pt x="0" y="117700"/>
                  </a:moveTo>
                  <a:cubicBezTo>
                    <a:pt x="0" y="52696"/>
                    <a:pt x="52696" y="0"/>
                    <a:pt x="117700" y="0"/>
                  </a:cubicBezTo>
                  <a:lnTo>
                    <a:pt x="3332548" y="0"/>
                  </a:lnTo>
                  <a:cubicBezTo>
                    <a:pt x="3397552" y="0"/>
                    <a:pt x="3450248" y="52696"/>
                    <a:pt x="3450248" y="117700"/>
                  </a:cubicBezTo>
                  <a:lnTo>
                    <a:pt x="3450248" y="1059297"/>
                  </a:lnTo>
                  <a:cubicBezTo>
                    <a:pt x="3450248" y="1124301"/>
                    <a:pt x="3397552" y="1176997"/>
                    <a:pt x="3332548" y="1176997"/>
                  </a:cubicBezTo>
                  <a:lnTo>
                    <a:pt x="117700" y="1176997"/>
                  </a:lnTo>
                  <a:cubicBezTo>
                    <a:pt x="52696" y="1176997"/>
                    <a:pt x="0" y="1124301"/>
                    <a:pt x="0" y="1059297"/>
                  </a:cubicBezTo>
                  <a:lnTo>
                    <a:pt x="0" y="117700"/>
                  </a:lnTo>
                  <a:close/>
                </a:path>
              </a:pathLst>
            </a:custGeom>
            <a:effectLst>
              <a:outerShdw blurRad="50800" dist="38100" dir="13500000" algn="br" rotWithShape="0">
                <a:srgbClr val="077A3E">
                  <a:alpha val="40000"/>
                </a:srgbClr>
              </a:outerShdw>
            </a:effectLst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7813" tIns="87813" rIns="1288939" bIns="87813" numCol="1" spcCol="1270" anchor="ctr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charset="0"/>
                  <a:cs typeface="Times New Roman" panose="02020603050405020304" pitchFamily="18" charset="0"/>
                </a:rPr>
                <a:t>Федеральное Собрание Российской Федерации</a:t>
              </a:r>
              <a:endParaRPr lang="ru-RU" sz="14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Полилиния 19"/>
            <p:cNvSpPr/>
            <p:nvPr/>
          </p:nvSpPr>
          <p:spPr>
            <a:xfrm>
              <a:off x="518380" y="2848791"/>
              <a:ext cx="3450248" cy="1093434"/>
            </a:xfrm>
            <a:custGeom>
              <a:avLst/>
              <a:gdLst>
                <a:gd name="connsiteX0" fmla="*/ 0 w 3450248"/>
                <a:gd name="connsiteY0" fmla="*/ 117700 h 1176997"/>
                <a:gd name="connsiteX1" fmla="*/ 117700 w 3450248"/>
                <a:gd name="connsiteY1" fmla="*/ 0 h 1176997"/>
                <a:gd name="connsiteX2" fmla="*/ 3332548 w 3450248"/>
                <a:gd name="connsiteY2" fmla="*/ 0 h 1176997"/>
                <a:gd name="connsiteX3" fmla="*/ 3450248 w 3450248"/>
                <a:gd name="connsiteY3" fmla="*/ 117700 h 1176997"/>
                <a:gd name="connsiteX4" fmla="*/ 3450248 w 3450248"/>
                <a:gd name="connsiteY4" fmla="*/ 1059297 h 1176997"/>
                <a:gd name="connsiteX5" fmla="*/ 3332548 w 3450248"/>
                <a:gd name="connsiteY5" fmla="*/ 1176997 h 1176997"/>
                <a:gd name="connsiteX6" fmla="*/ 117700 w 3450248"/>
                <a:gd name="connsiteY6" fmla="*/ 1176997 h 1176997"/>
                <a:gd name="connsiteX7" fmla="*/ 0 w 3450248"/>
                <a:gd name="connsiteY7" fmla="*/ 1059297 h 1176997"/>
                <a:gd name="connsiteX8" fmla="*/ 0 w 3450248"/>
                <a:gd name="connsiteY8" fmla="*/ 117700 h 1176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50248" h="1176997">
                  <a:moveTo>
                    <a:pt x="0" y="117700"/>
                  </a:moveTo>
                  <a:cubicBezTo>
                    <a:pt x="0" y="52696"/>
                    <a:pt x="52696" y="0"/>
                    <a:pt x="117700" y="0"/>
                  </a:cubicBezTo>
                  <a:lnTo>
                    <a:pt x="3332548" y="0"/>
                  </a:lnTo>
                  <a:cubicBezTo>
                    <a:pt x="3397552" y="0"/>
                    <a:pt x="3450248" y="52696"/>
                    <a:pt x="3450248" y="117700"/>
                  </a:cubicBezTo>
                  <a:lnTo>
                    <a:pt x="3450248" y="1059297"/>
                  </a:lnTo>
                  <a:cubicBezTo>
                    <a:pt x="3450248" y="1124301"/>
                    <a:pt x="3397552" y="1176997"/>
                    <a:pt x="3332548" y="1176997"/>
                  </a:cubicBezTo>
                  <a:lnTo>
                    <a:pt x="117700" y="1176997"/>
                  </a:lnTo>
                  <a:cubicBezTo>
                    <a:pt x="52696" y="1176997"/>
                    <a:pt x="0" y="1124301"/>
                    <a:pt x="0" y="1059297"/>
                  </a:cubicBezTo>
                  <a:lnTo>
                    <a:pt x="0" y="117700"/>
                  </a:lnTo>
                  <a:close/>
                </a:path>
              </a:pathLst>
            </a:custGeom>
            <a:effectLst>
              <a:outerShdw blurRad="50800" dist="38100" dir="13500000" algn="br" rotWithShape="0">
                <a:srgbClr val="077A3E">
                  <a:alpha val="40000"/>
                </a:srgbClr>
              </a:outerShdw>
            </a:effectLst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7813" tIns="87813" rIns="1157295" bIns="87813" numCol="1" spcCol="1270" anchor="ctr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charset="0"/>
                  <a:cs typeface="Times New Roman" panose="02020603050405020304" pitchFamily="18" charset="0"/>
                </a:rPr>
                <a:t>Анализ данных бюджетной отчетности об исполнении федерального бюджета за отчетный год</a:t>
              </a:r>
              <a:endParaRPr lang="ru-RU" sz="14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Полилиния 20"/>
            <p:cNvSpPr/>
            <p:nvPr/>
          </p:nvSpPr>
          <p:spPr>
            <a:xfrm>
              <a:off x="822814" y="4120403"/>
              <a:ext cx="3450248" cy="2086966"/>
            </a:xfrm>
            <a:custGeom>
              <a:avLst/>
              <a:gdLst>
                <a:gd name="connsiteX0" fmla="*/ 0 w 3450248"/>
                <a:gd name="connsiteY0" fmla="*/ 117700 h 1176997"/>
                <a:gd name="connsiteX1" fmla="*/ 117700 w 3450248"/>
                <a:gd name="connsiteY1" fmla="*/ 0 h 1176997"/>
                <a:gd name="connsiteX2" fmla="*/ 3332548 w 3450248"/>
                <a:gd name="connsiteY2" fmla="*/ 0 h 1176997"/>
                <a:gd name="connsiteX3" fmla="*/ 3450248 w 3450248"/>
                <a:gd name="connsiteY3" fmla="*/ 117700 h 1176997"/>
                <a:gd name="connsiteX4" fmla="*/ 3450248 w 3450248"/>
                <a:gd name="connsiteY4" fmla="*/ 1059297 h 1176997"/>
                <a:gd name="connsiteX5" fmla="*/ 3332548 w 3450248"/>
                <a:gd name="connsiteY5" fmla="*/ 1176997 h 1176997"/>
                <a:gd name="connsiteX6" fmla="*/ 117700 w 3450248"/>
                <a:gd name="connsiteY6" fmla="*/ 1176997 h 1176997"/>
                <a:gd name="connsiteX7" fmla="*/ 0 w 3450248"/>
                <a:gd name="connsiteY7" fmla="*/ 1059297 h 1176997"/>
                <a:gd name="connsiteX8" fmla="*/ 0 w 3450248"/>
                <a:gd name="connsiteY8" fmla="*/ 117700 h 1176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50248" h="1176997">
                  <a:moveTo>
                    <a:pt x="0" y="117700"/>
                  </a:moveTo>
                  <a:cubicBezTo>
                    <a:pt x="0" y="52696"/>
                    <a:pt x="52696" y="0"/>
                    <a:pt x="117700" y="0"/>
                  </a:cubicBezTo>
                  <a:lnTo>
                    <a:pt x="3332548" y="0"/>
                  </a:lnTo>
                  <a:cubicBezTo>
                    <a:pt x="3397552" y="0"/>
                    <a:pt x="3450248" y="52696"/>
                    <a:pt x="3450248" y="117700"/>
                  </a:cubicBezTo>
                  <a:lnTo>
                    <a:pt x="3450248" y="1059297"/>
                  </a:lnTo>
                  <a:cubicBezTo>
                    <a:pt x="3450248" y="1124301"/>
                    <a:pt x="3397552" y="1176997"/>
                    <a:pt x="3332548" y="1176997"/>
                  </a:cubicBezTo>
                  <a:lnTo>
                    <a:pt x="117700" y="1176997"/>
                  </a:lnTo>
                  <a:cubicBezTo>
                    <a:pt x="52696" y="1176997"/>
                    <a:pt x="0" y="1124301"/>
                    <a:pt x="0" y="1059297"/>
                  </a:cubicBezTo>
                  <a:lnTo>
                    <a:pt x="0" y="117700"/>
                  </a:lnTo>
                  <a:close/>
                </a:path>
              </a:pathLst>
            </a:custGeom>
            <a:effectLst>
              <a:outerShdw blurRad="50800" dist="38100" dir="13500000" algn="br" rotWithShape="0">
                <a:srgbClr val="077A3E">
                  <a:alpha val="40000"/>
                </a:srgbClr>
              </a:outerShdw>
            </a:effectLst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7813" tIns="87813" rIns="180000" bIns="87813" numCol="1" spcCol="1270" anchor="ctr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charset="0"/>
                  <a:cs typeface="Times New Roman" panose="02020603050405020304" pitchFamily="18" charset="0"/>
                </a:rPr>
                <a:t>Принятие решений при формировании проекта Федерального закона</a:t>
              </a:r>
              <a:br>
                <a:rPr lang="ru-RU" sz="1400" b="1" kern="12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charset="0"/>
                  <a:cs typeface="Times New Roman" panose="02020603050405020304" pitchFamily="18" charset="0"/>
                </a:rPr>
              </a:br>
              <a:r>
                <a:rPr lang="ru-RU" sz="1400" b="1" kern="12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charset="0"/>
                  <a:cs typeface="Times New Roman" panose="02020603050405020304" pitchFamily="18" charset="0"/>
                </a:rPr>
                <a:t>«О федеральном бюджете на текущий финансовый год»</a:t>
              </a:r>
              <a:r>
                <a:rPr lang="ru-RU" sz="1400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22" name="Полилиния 21"/>
            <p:cNvSpPr/>
            <p:nvPr/>
          </p:nvSpPr>
          <p:spPr>
            <a:xfrm>
              <a:off x="2899147" y="2407206"/>
              <a:ext cx="765048" cy="718821"/>
            </a:xfrm>
            <a:custGeom>
              <a:avLst/>
              <a:gdLst>
                <a:gd name="connsiteX0" fmla="*/ 0 w 765048"/>
                <a:gd name="connsiteY0" fmla="*/ 420776 h 765048"/>
                <a:gd name="connsiteX1" fmla="*/ 172136 w 765048"/>
                <a:gd name="connsiteY1" fmla="*/ 420776 h 765048"/>
                <a:gd name="connsiteX2" fmla="*/ 172136 w 765048"/>
                <a:gd name="connsiteY2" fmla="*/ 0 h 765048"/>
                <a:gd name="connsiteX3" fmla="*/ 592912 w 765048"/>
                <a:gd name="connsiteY3" fmla="*/ 0 h 765048"/>
                <a:gd name="connsiteX4" fmla="*/ 592912 w 765048"/>
                <a:gd name="connsiteY4" fmla="*/ 420776 h 765048"/>
                <a:gd name="connsiteX5" fmla="*/ 765048 w 765048"/>
                <a:gd name="connsiteY5" fmla="*/ 420776 h 765048"/>
                <a:gd name="connsiteX6" fmla="*/ 382524 w 765048"/>
                <a:gd name="connsiteY6" fmla="*/ 765048 h 765048"/>
                <a:gd name="connsiteX7" fmla="*/ 0 w 765048"/>
                <a:gd name="connsiteY7" fmla="*/ 420776 h 765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5048" h="765048">
                  <a:moveTo>
                    <a:pt x="0" y="420776"/>
                  </a:moveTo>
                  <a:lnTo>
                    <a:pt x="172136" y="420776"/>
                  </a:lnTo>
                  <a:lnTo>
                    <a:pt x="172136" y="0"/>
                  </a:lnTo>
                  <a:lnTo>
                    <a:pt x="592912" y="0"/>
                  </a:lnTo>
                  <a:lnTo>
                    <a:pt x="592912" y="420776"/>
                  </a:lnTo>
                  <a:lnTo>
                    <a:pt x="765048" y="420776"/>
                  </a:lnTo>
                  <a:lnTo>
                    <a:pt x="382524" y="765048"/>
                  </a:lnTo>
                  <a:lnTo>
                    <a:pt x="0" y="420776"/>
                  </a:lnTo>
                  <a:close/>
                </a:path>
              </a:pathLst>
            </a:custGeom>
          </p:spPr>
          <p:style>
            <a:lnRef idx="2">
              <a:schemeClr val="accent3"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9916" tIns="17780" rIns="189916" bIns="207129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kern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Полилиния 22"/>
            <p:cNvSpPr/>
            <p:nvPr/>
          </p:nvSpPr>
          <p:spPr>
            <a:xfrm>
              <a:off x="3203580" y="3671553"/>
              <a:ext cx="765048" cy="708469"/>
            </a:xfrm>
            <a:custGeom>
              <a:avLst/>
              <a:gdLst>
                <a:gd name="connsiteX0" fmla="*/ 0 w 765048"/>
                <a:gd name="connsiteY0" fmla="*/ 420776 h 765048"/>
                <a:gd name="connsiteX1" fmla="*/ 172136 w 765048"/>
                <a:gd name="connsiteY1" fmla="*/ 420776 h 765048"/>
                <a:gd name="connsiteX2" fmla="*/ 172136 w 765048"/>
                <a:gd name="connsiteY2" fmla="*/ 0 h 765048"/>
                <a:gd name="connsiteX3" fmla="*/ 592912 w 765048"/>
                <a:gd name="connsiteY3" fmla="*/ 0 h 765048"/>
                <a:gd name="connsiteX4" fmla="*/ 592912 w 765048"/>
                <a:gd name="connsiteY4" fmla="*/ 420776 h 765048"/>
                <a:gd name="connsiteX5" fmla="*/ 765048 w 765048"/>
                <a:gd name="connsiteY5" fmla="*/ 420776 h 765048"/>
                <a:gd name="connsiteX6" fmla="*/ 382524 w 765048"/>
                <a:gd name="connsiteY6" fmla="*/ 765048 h 765048"/>
                <a:gd name="connsiteX7" fmla="*/ 0 w 765048"/>
                <a:gd name="connsiteY7" fmla="*/ 420776 h 765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5048" h="765048">
                  <a:moveTo>
                    <a:pt x="0" y="420776"/>
                  </a:moveTo>
                  <a:lnTo>
                    <a:pt x="172136" y="420776"/>
                  </a:lnTo>
                  <a:lnTo>
                    <a:pt x="172136" y="0"/>
                  </a:lnTo>
                  <a:lnTo>
                    <a:pt x="592912" y="0"/>
                  </a:lnTo>
                  <a:lnTo>
                    <a:pt x="592912" y="420776"/>
                  </a:lnTo>
                  <a:lnTo>
                    <a:pt x="765048" y="420776"/>
                  </a:lnTo>
                  <a:lnTo>
                    <a:pt x="382524" y="765048"/>
                  </a:lnTo>
                  <a:lnTo>
                    <a:pt x="0" y="420776"/>
                  </a:lnTo>
                  <a:close/>
                </a:path>
              </a:pathLst>
            </a:custGeom>
          </p:spPr>
          <p:style>
            <a:lnRef idx="2">
              <a:schemeClr val="accent3"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9916" tIns="17780" rIns="189916" bIns="207129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kern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4733704" y="1378774"/>
            <a:ext cx="4059115" cy="4626709"/>
            <a:chOff x="4689231" y="1580660"/>
            <a:chExt cx="4059115" cy="4626709"/>
          </a:xfrm>
        </p:grpSpPr>
        <p:sp>
          <p:nvSpPr>
            <p:cNvPr id="10" name="Полилиния 9"/>
            <p:cNvSpPr/>
            <p:nvPr/>
          </p:nvSpPr>
          <p:spPr>
            <a:xfrm flipH="1">
              <a:off x="4689231" y="1580660"/>
              <a:ext cx="3450248" cy="1089953"/>
            </a:xfrm>
            <a:custGeom>
              <a:avLst/>
              <a:gdLst>
                <a:gd name="connsiteX0" fmla="*/ 0 w 3450248"/>
                <a:gd name="connsiteY0" fmla="*/ 108995 h 1089953"/>
                <a:gd name="connsiteX1" fmla="*/ 108995 w 3450248"/>
                <a:gd name="connsiteY1" fmla="*/ 0 h 1089953"/>
                <a:gd name="connsiteX2" fmla="*/ 3341253 w 3450248"/>
                <a:gd name="connsiteY2" fmla="*/ 0 h 1089953"/>
                <a:gd name="connsiteX3" fmla="*/ 3450248 w 3450248"/>
                <a:gd name="connsiteY3" fmla="*/ 108995 h 1089953"/>
                <a:gd name="connsiteX4" fmla="*/ 3450248 w 3450248"/>
                <a:gd name="connsiteY4" fmla="*/ 980958 h 1089953"/>
                <a:gd name="connsiteX5" fmla="*/ 3341253 w 3450248"/>
                <a:gd name="connsiteY5" fmla="*/ 1089953 h 1089953"/>
                <a:gd name="connsiteX6" fmla="*/ 108995 w 3450248"/>
                <a:gd name="connsiteY6" fmla="*/ 1089953 h 1089953"/>
                <a:gd name="connsiteX7" fmla="*/ 0 w 3450248"/>
                <a:gd name="connsiteY7" fmla="*/ 980958 h 1089953"/>
                <a:gd name="connsiteX8" fmla="*/ 0 w 3450248"/>
                <a:gd name="connsiteY8" fmla="*/ 108995 h 1089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50248" h="1089953">
                  <a:moveTo>
                    <a:pt x="0" y="108995"/>
                  </a:moveTo>
                  <a:cubicBezTo>
                    <a:pt x="0" y="48799"/>
                    <a:pt x="48799" y="0"/>
                    <a:pt x="108995" y="0"/>
                  </a:cubicBezTo>
                  <a:lnTo>
                    <a:pt x="3341253" y="0"/>
                  </a:lnTo>
                  <a:cubicBezTo>
                    <a:pt x="3401449" y="0"/>
                    <a:pt x="3450248" y="48799"/>
                    <a:pt x="3450248" y="108995"/>
                  </a:cubicBezTo>
                  <a:lnTo>
                    <a:pt x="3450248" y="980958"/>
                  </a:lnTo>
                  <a:cubicBezTo>
                    <a:pt x="3450248" y="1041154"/>
                    <a:pt x="3401449" y="1089953"/>
                    <a:pt x="3341253" y="1089953"/>
                  </a:cubicBezTo>
                  <a:lnTo>
                    <a:pt x="108995" y="1089953"/>
                  </a:lnTo>
                  <a:cubicBezTo>
                    <a:pt x="48799" y="1089953"/>
                    <a:pt x="0" y="1041154"/>
                    <a:pt x="0" y="980958"/>
                  </a:cubicBezTo>
                  <a:lnTo>
                    <a:pt x="0" y="108995"/>
                  </a:lnTo>
                  <a:close/>
                </a:path>
              </a:pathLst>
            </a:custGeom>
            <a:effectLst>
              <a:outerShdw blurRad="50800" dist="38100" dir="18900000" algn="bl" rotWithShape="0">
                <a:srgbClr val="002060">
                  <a:alpha val="40000"/>
                </a:srgbClr>
              </a:outerShdw>
            </a:effectLst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264" tIns="85264" rIns="1197561" bIns="85264" numCol="1" spcCol="1270" anchor="ctr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>
                  <a:latin typeface="Times New Roman" panose="02020603050405020304" pitchFamily="18" charset="0"/>
                  <a:ea typeface="Times New Roman" charset="0"/>
                  <a:cs typeface="Times New Roman" panose="02020603050405020304" pitchFamily="18" charset="0"/>
                </a:rPr>
                <a:t>Финансовый орган, Главный распорядитель бюджетных средств</a:t>
              </a:r>
              <a:endParaRPr lang="ru-RU" sz="14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4993664" y="2852271"/>
              <a:ext cx="3450248" cy="1089953"/>
            </a:xfrm>
            <a:custGeom>
              <a:avLst/>
              <a:gdLst>
                <a:gd name="connsiteX0" fmla="*/ 0 w 3450248"/>
                <a:gd name="connsiteY0" fmla="*/ 108995 h 1089953"/>
                <a:gd name="connsiteX1" fmla="*/ 108995 w 3450248"/>
                <a:gd name="connsiteY1" fmla="*/ 0 h 1089953"/>
                <a:gd name="connsiteX2" fmla="*/ 3341253 w 3450248"/>
                <a:gd name="connsiteY2" fmla="*/ 0 h 1089953"/>
                <a:gd name="connsiteX3" fmla="*/ 3450248 w 3450248"/>
                <a:gd name="connsiteY3" fmla="*/ 108995 h 1089953"/>
                <a:gd name="connsiteX4" fmla="*/ 3450248 w 3450248"/>
                <a:gd name="connsiteY4" fmla="*/ 980958 h 1089953"/>
                <a:gd name="connsiteX5" fmla="*/ 3341253 w 3450248"/>
                <a:gd name="connsiteY5" fmla="*/ 1089953 h 1089953"/>
                <a:gd name="connsiteX6" fmla="*/ 108995 w 3450248"/>
                <a:gd name="connsiteY6" fmla="*/ 1089953 h 1089953"/>
                <a:gd name="connsiteX7" fmla="*/ 0 w 3450248"/>
                <a:gd name="connsiteY7" fmla="*/ 980958 h 1089953"/>
                <a:gd name="connsiteX8" fmla="*/ 0 w 3450248"/>
                <a:gd name="connsiteY8" fmla="*/ 108995 h 1089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50248" h="1089953">
                  <a:moveTo>
                    <a:pt x="0" y="108995"/>
                  </a:moveTo>
                  <a:cubicBezTo>
                    <a:pt x="0" y="48799"/>
                    <a:pt x="48799" y="0"/>
                    <a:pt x="108995" y="0"/>
                  </a:cubicBezTo>
                  <a:lnTo>
                    <a:pt x="3341253" y="0"/>
                  </a:lnTo>
                  <a:cubicBezTo>
                    <a:pt x="3401449" y="0"/>
                    <a:pt x="3450248" y="48799"/>
                    <a:pt x="3450248" y="108995"/>
                  </a:cubicBezTo>
                  <a:lnTo>
                    <a:pt x="3450248" y="980958"/>
                  </a:lnTo>
                  <a:cubicBezTo>
                    <a:pt x="3450248" y="1041154"/>
                    <a:pt x="3401449" y="1089953"/>
                    <a:pt x="3341253" y="1089953"/>
                  </a:cubicBezTo>
                  <a:lnTo>
                    <a:pt x="108995" y="1089953"/>
                  </a:lnTo>
                  <a:cubicBezTo>
                    <a:pt x="48799" y="1089953"/>
                    <a:pt x="0" y="1041154"/>
                    <a:pt x="0" y="980958"/>
                  </a:cubicBezTo>
                  <a:lnTo>
                    <a:pt x="0" y="108995"/>
                  </a:lnTo>
                  <a:close/>
                </a:path>
              </a:pathLst>
            </a:custGeom>
            <a:effectLst>
              <a:outerShdw blurRad="50800" dist="38100" dir="18900000" algn="bl" rotWithShape="0">
                <a:srgbClr val="002060">
                  <a:alpha val="40000"/>
                </a:srgbClr>
              </a:outerShdw>
            </a:effectLst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264" tIns="85264" rIns="1098167" bIns="85264" numCol="1" spcCol="1270" anchor="ctr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50" b="1" kern="1200" dirty="0">
                  <a:latin typeface="Times New Roman" panose="02020603050405020304" pitchFamily="18" charset="0"/>
                  <a:ea typeface="Times New Roman" charset="0"/>
                  <a:cs typeface="Times New Roman" panose="02020603050405020304" pitchFamily="18" charset="0"/>
                </a:rPr>
                <a:t>Анализ данных бюджетной отчетности ГРБС, подведомственных учреждений за отчетный год</a:t>
              </a:r>
              <a:endParaRPr lang="ru-RU" sz="135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5298098" y="4123883"/>
              <a:ext cx="3450248" cy="2083486"/>
            </a:xfrm>
            <a:custGeom>
              <a:avLst/>
              <a:gdLst>
                <a:gd name="connsiteX0" fmla="*/ 0 w 3450248"/>
                <a:gd name="connsiteY0" fmla="*/ 108995 h 1089953"/>
                <a:gd name="connsiteX1" fmla="*/ 108995 w 3450248"/>
                <a:gd name="connsiteY1" fmla="*/ 0 h 1089953"/>
                <a:gd name="connsiteX2" fmla="*/ 3341253 w 3450248"/>
                <a:gd name="connsiteY2" fmla="*/ 0 h 1089953"/>
                <a:gd name="connsiteX3" fmla="*/ 3450248 w 3450248"/>
                <a:gd name="connsiteY3" fmla="*/ 108995 h 1089953"/>
                <a:gd name="connsiteX4" fmla="*/ 3450248 w 3450248"/>
                <a:gd name="connsiteY4" fmla="*/ 980958 h 1089953"/>
                <a:gd name="connsiteX5" fmla="*/ 3341253 w 3450248"/>
                <a:gd name="connsiteY5" fmla="*/ 1089953 h 1089953"/>
                <a:gd name="connsiteX6" fmla="*/ 108995 w 3450248"/>
                <a:gd name="connsiteY6" fmla="*/ 1089953 h 1089953"/>
                <a:gd name="connsiteX7" fmla="*/ 0 w 3450248"/>
                <a:gd name="connsiteY7" fmla="*/ 980958 h 1089953"/>
                <a:gd name="connsiteX8" fmla="*/ 0 w 3450248"/>
                <a:gd name="connsiteY8" fmla="*/ 108995 h 1089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50248" h="1089953">
                  <a:moveTo>
                    <a:pt x="0" y="108995"/>
                  </a:moveTo>
                  <a:cubicBezTo>
                    <a:pt x="0" y="48799"/>
                    <a:pt x="48799" y="0"/>
                    <a:pt x="108995" y="0"/>
                  </a:cubicBezTo>
                  <a:lnTo>
                    <a:pt x="3341253" y="0"/>
                  </a:lnTo>
                  <a:cubicBezTo>
                    <a:pt x="3401449" y="0"/>
                    <a:pt x="3450248" y="48799"/>
                    <a:pt x="3450248" y="108995"/>
                  </a:cubicBezTo>
                  <a:lnTo>
                    <a:pt x="3450248" y="980958"/>
                  </a:lnTo>
                  <a:cubicBezTo>
                    <a:pt x="3450248" y="1041154"/>
                    <a:pt x="3401449" y="1089953"/>
                    <a:pt x="3341253" y="1089953"/>
                  </a:cubicBezTo>
                  <a:lnTo>
                    <a:pt x="108995" y="1089953"/>
                  </a:lnTo>
                  <a:cubicBezTo>
                    <a:pt x="48799" y="1089953"/>
                    <a:pt x="0" y="1041154"/>
                    <a:pt x="0" y="980958"/>
                  </a:cubicBezTo>
                  <a:lnTo>
                    <a:pt x="0" y="108995"/>
                  </a:lnTo>
                  <a:close/>
                </a:path>
              </a:pathLst>
            </a:custGeom>
            <a:effectLst>
              <a:outerShdw blurRad="50800" dist="38100" dir="18900000" algn="bl" rotWithShape="0">
                <a:srgbClr val="002060">
                  <a:alpha val="40000"/>
                </a:srgbClr>
              </a:outerShdw>
            </a:effectLst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264" tIns="85264" rIns="360000" bIns="85264" numCol="1" spcCol="1270" anchor="ctr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>
                  <a:latin typeface="Times New Roman" panose="02020603050405020304" pitchFamily="18" charset="0"/>
                  <a:ea typeface="Times New Roman" charset="0"/>
                  <a:cs typeface="Times New Roman" panose="02020603050405020304" pitchFamily="18" charset="0"/>
                </a:rPr>
                <a:t>Принятие управленческих решений:</a:t>
              </a:r>
            </a:p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финансовых (выделение дополнительного финансирования);</a:t>
              </a:r>
            </a:p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организационных (преобразование или реорганизация);</a:t>
              </a:r>
            </a:p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кадровых;</a:t>
              </a:r>
            </a:p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иных решений.</a:t>
              </a:r>
              <a:endParaRPr lang="ru-RU" sz="1400" b="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7431010" y="2407207"/>
              <a:ext cx="708469" cy="708469"/>
            </a:xfrm>
            <a:custGeom>
              <a:avLst/>
              <a:gdLst>
                <a:gd name="connsiteX0" fmla="*/ 0 w 708469"/>
                <a:gd name="connsiteY0" fmla="*/ 389658 h 708469"/>
                <a:gd name="connsiteX1" fmla="*/ 159406 w 708469"/>
                <a:gd name="connsiteY1" fmla="*/ 389658 h 708469"/>
                <a:gd name="connsiteX2" fmla="*/ 159406 w 708469"/>
                <a:gd name="connsiteY2" fmla="*/ 0 h 708469"/>
                <a:gd name="connsiteX3" fmla="*/ 549063 w 708469"/>
                <a:gd name="connsiteY3" fmla="*/ 0 h 708469"/>
                <a:gd name="connsiteX4" fmla="*/ 549063 w 708469"/>
                <a:gd name="connsiteY4" fmla="*/ 389658 h 708469"/>
                <a:gd name="connsiteX5" fmla="*/ 708469 w 708469"/>
                <a:gd name="connsiteY5" fmla="*/ 389658 h 708469"/>
                <a:gd name="connsiteX6" fmla="*/ 354235 w 708469"/>
                <a:gd name="connsiteY6" fmla="*/ 708469 h 708469"/>
                <a:gd name="connsiteX7" fmla="*/ 0 w 708469"/>
                <a:gd name="connsiteY7" fmla="*/ 389658 h 708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8469" h="708469">
                  <a:moveTo>
                    <a:pt x="0" y="389658"/>
                  </a:moveTo>
                  <a:lnTo>
                    <a:pt x="159406" y="389658"/>
                  </a:lnTo>
                  <a:lnTo>
                    <a:pt x="159406" y="0"/>
                  </a:lnTo>
                  <a:lnTo>
                    <a:pt x="549063" y="0"/>
                  </a:lnTo>
                  <a:lnTo>
                    <a:pt x="549063" y="389658"/>
                  </a:lnTo>
                  <a:lnTo>
                    <a:pt x="708469" y="389658"/>
                  </a:lnTo>
                  <a:lnTo>
                    <a:pt x="354235" y="708469"/>
                  </a:lnTo>
                  <a:lnTo>
                    <a:pt x="0" y="389658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186" tIns="17780" rIns="177186" bIns="193126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kern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7735443" y="3671553"/>
              <a:ext cx="708469" cy="708469"/>
            </a:xfrm>
            <a:custGeom>
              <a:avLst/>
              <a:gdLst>
                <a:gd name="connsiteX0" fmla="*/ 0 w 708469"/>
                <a:gd name="connsiteY0" fmla="*/ 389658 h 708469"/>
                <a:gd name="connsiteX1" fmla="*/ 159406 w 708469"/>
                <a:gd name="connsiteY1" fmla="*/ 389658 h 708469"/>
                <a:gd name="connsiteX2" fmla="*/ 159406 w 708469"/>
                <a:gd name="connsiteY2" fmla="*/ 0 h 708469"/>
                <a:gd name="connsiteX3" fmla="*/ 549063 w 708469"/>
                <a:gd name="connsiteY3" fmla="*/ 0 h 708469"/>
                <a:gd name="connsiteX4" fmla="*/ 549063 w 708469"/>
                <a:gd name="connsiteY4" fmla="*/ 389658 h 708469"/>
                <a:gd name="connsiteX5" fmla="*/ 708469 w 708469"/>
                <a:gd name="connsiteY5" fmla="*/ 389658 h 708469"/>
                <a:gd name="connsiteX6" fmla="*/ 354235 w 708469"/>
                <a:gd name="connsiteY6" fmla="*/ 708469 h 708469"/>
                <a:gd name="connsiteX7" fmla="*/ 0 w 708469"/>
                <a:gd name="connsiteY7" fmla="*/ 389658 h 708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8469" h="708469">
                  <a:moveTo>
                    <a:pt x="0" y="389658"/>
                  </a:moveTo>
                  <a:lnTo>
                    <a:pt x="159406" y="389658"/>
                  </a:lnTo>
                  <a:lnTo>
                    <a:pt x="159406" y="0"/>
                  </a:lnTo>
                  <a:lnTo>
                    <a:pt x="549063" y="0"/>
                  </a:lnTo>
                  <a:lnTo>
                    <a:pt x="549063" y="389658"/>
                  </a:lnTo>
                  <a:lnTo>
                    <a:pt x="708469" y="389658"/>
                  </a:lnTo>
                  <a:lnTo>
                    <a:pt x="354235" y="708469"/>
                  </a:lnTo>
                  <a:lnTo>
                    <a:pt x="0" y="389658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186" tIns="17780" rIns="177186" bIns="193126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kern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97590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582288" y="179386"/>
            <a:ext cx="561712" cy="365125"/>
          </a:xfrm>
        </p:spPr>
        <p:txBody>
          <a:bodyPr/>
          <a:lstStyle/>
          <a:p>
            <a:fld id="{D81B3B79-DEF0-4346-A5D2-0443081EFB3D}" type="slidenum">
              <a:rPr lang="ru-RU" b="1" smtClean="0">
                <a:solidFill>
                  <a:srgbClr val="C79023"/>
                </a:solidFill>
              </a:rPr>
              <a:t>5</a:t>
            </a:fld>
            <a:endParaRPr lang="en-US" b="1" dirty="0">
              <a:solidFill>
                <a:srgbClr val="C79023"/>
              </a:solidFill>
            </a:endParaRPr>
          </a:p>
        </p:txBody>
      </p:sp>
      <p:cxnSp>
        <p:nvCxnSpPr>
          <p:cNvPr id="28" name="Straight Connector 16"/>
          <p:cNvCxnSpPr/>
          <p:nvPr/>
        </p:nvCxnSpPr>
        <p:spPr>
          <a:xfrm>
            <a:off x="8623002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2" name="Группа 21"/>
          <p:cNvGrpSpPr/>
          <p:nvPr/>
        </p:nvGrpSpPr>
        <p:grpSpPr>
          <a:xfrm>
            <a:off x="346971" y="407870"/>
            <a:ext cx="8396464" cy="5869004"/>
            <a:chOff x="501351" y="670344"/>
            <a:chExt cx="8396464" cy="5869004"/>
          </a:xfrm>
        </p:grpSpPr>
        <p:sp>
          <p:nvSpPr>
            <p:cNvPr id="6" name="Полилиния 5"/>
            <p:cNvSpPr/>
            <p:nvPr/>
          </p:nvSpPr>
          <p:spPr>
            <a:xfrm>
              <a:off x="3504947" y="2829111"/>
              <a:ext cx="2389275" cy="1661565"/>
            </a:xfrm>
            <a:custGeom>
              <a:avLst/>
              <a:gdLst>
                <a:gd name="connsiteX0" fmla="*/ 0 w 1661565"/>
                <a:gd name="connsiteY0" fmla="*/ 276933 h 1661565"/>
                <a:gd name="connsiteX1" fmla="*/ 276933 w 1661565"/>
                <a:gd name="connsiteY1" fmla="*/ 0 h 1661565"/>
                <a:gd name="connsiteX2" fmla="*/ 1384632 w 1661565"/>
                <a:gd name="connsiteY2" fmla="*/ 0 h 1661565"/>
                <a:gd name="connsiteX3" fmla="*/ 1661565 w 1661565"/>
                <a:gd name="connsiteY3" fmla="*/ 276933 h 1661565"/>
                <a:gd name="connsiteX4" fmla="*/ 1661565 w 1661565"/>
                <a:gd name="connsiteY4" fmla="*/ 1384632 h 1661565"/>
                <a:gd name="connsiteX5" fmla="*/ 1384632 w 1661565"/>
                <a:gd name="connsiteY5" fmla="*/ 1661565 h 1661565"/>
                <a:gd name="connsiteX6" fmla="*/ 276933 w 1661565"/>
                <a:gd name="connsiteY6" fmla="*/ 1661565 h 1661565"/>
                <a:gd name="connsiteX7" fmla="*/ 0 w 1661565"/>
                <a:gd name="connsiteY7" fmla="*/ 1384632 h 1661565"/>
                <a:gd name="connsiteX8" fmla="*/ 0 w 1661565"/>
                <a:gd name="connsiteY8" fmla="*/ 276933 h 1661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61565" h="1661565">
                  <a:moveTo>
                    <a:pt x="0" y="276933"/>
                  </a:moveTo>
                  <a:cubicBezTo>
                    <a:pt x="0" y="123987"/>
                    <a:pt x="123987" y="0"/>
                    <a:pt x="276933" y="0"/>
                  </a:cubicBezTo>
                  <a:lnTo>
                    <a:pt x="1384632" y="0"/>
                  </a:lnTo>
                  <a:cubicBezTo>
                    <a:pt x="1537578" y="0"/>
                    <a:pt x="1661565" y="123987"/>
                    <a:pt x="1661565" y="276933"/>
                  </a:cubicBezTo>
                  <a:lnTo>
                    <a:pt x="1661565" y="1384632"/>
                  </a:lnTo>
                  <a:cubicBezTo>
                    <a:pt x="1661565" y="1537578"/>
                    <a:pt x="1537578" y="1661565"/>
                    <a:pt x="1384632" y="1661565"/>
                  </a:cubicBezTo>
                  <a:lnTo>
                    <a:pt x="276933" y="1661565"/>
                  </a:lnTo>
                  <a:cubicBezTo>
                    <a:pt x="123987" y="1661565"/>
                    <a:pt x="0" y="1537578"/>
                    <a:pt x="0" y="1384632"/>
                  </a:cubicBezTo>
                  <a:lnTo>
                    <a:pt x="0" y="276933"/>
                  </a:lnTo>
                  <a:close/>
                </a:path>
              </a:pathLst>
            </a:custGeom>
            <a:ln w="28575">
              <a:solidFill>
                <a:srgbClr val="077A3E"/>
              </a:solidFill>
            </a:ln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7621" tIns="97621" rIns="97621" bIns="97621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200" b="1" kern="1200">
                  <a:solidFill>
                    <a:srgbClr val="077A3E"/>
                  </a:solidFill>
                  <a:latin typeface="Times New Roman" panose="02020603050405020304" pitchFamily="18" charset="0"/>
                  <a:ea typeface="Bookman Old Style" charset="0"/>
                  <a:cs typeface="Times New Roman" panose="02020603050405020304" pitchFamily="18" charset="0"/>
                </a:rPr>
                <a:t>Трансформация бюджетной отчетности</a:t>
              </a:r>
              <a:endParaRPr lang="ru-RU" sz="2200" b="1" kern="1200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Полилиния 11"/>
            <p:cNvSpPr/>
            <p:nvPr/>
          </p:nvSpPr>
          <p:spPr>
            <a:xfrm rot="16200000">
              <a:off x="4523558" y="2187555"/>
              <a:ext cx="352051" cy="779461"/>
            </a:xfrm>
            <a:custGeom>
              <a:avLst/>
              <a:gdLst>
                <a:gd name="connsiteX0" fmla="*/ 0 w 352051"/>
                <a:gd name="connsiteY0" fmla="*/ 112986 h 564932"/>
                <a:gd name="connsiteX1" fmla="*/ 176026 w 352051"/>
                <a:gd name="connsiteY1" fmla="*/ 112986 h 564932"/>
                <a:gd name="connsiteX2" fmla="*/ 176026 w 352051"/>
                <a:gd name="connsiteY2" fmla="*/ 0 h 564932"/>
                <a:gd name="connsiteX3" fmla="*/ 352051 w 352051"/>
                <a:gd name="connsiteY3" fmla="*/ 282466 h 564932"/>
                <a:gd name="connsiteX4" fmla="*/ 176026 w 352051"/>
                <a:gd name="connsiteY4" fmla="*/ 564932 h 564932"/>
                <a:gd name="connsiteX5" fmla="*/ 176026 w 352051"/>
                <a:gd name="connsiteY5" fmla="*/ 451946 h 564932"/>
                <a:gd name="connsiteX6" fmla="*/ 0 w 352051"/>
                <a:gd name="connsiteY6" fmla="*/ 451946 h 564932"/>
                <a:gd name="connsiteX7" fmla="*/ 0 w 352051"/>
                <a:gd name="connsiteY7" fmla="*/ 112986 h 564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2051" h="564932">
                  <a:moveTo>
                    <a:pt x="0" y="112986"/>
                  </a:moveTo>
                  <a:lnTo>
                    <a:pt x="176026" y="112986"/>
                  </a:lnTo>
                  <a:lnTo>
                    <a:pt x="176026" y="0"/>
                  </a:lnTo>
                  <a:lnTo>
                    <a:pt x="352051" y="282466"/>
                  </a:lnTo>
                  <a:lnTo>
                    <a:pt x="176026" y="564932"/>
                  </a:lnTo>
                  <a:lnTo>
                    <a:pt x="176026" y="451946"/>
                  </a:lnTo>
                  <a:lnTo>
                    <a:pt x="0" y="451946"/>
                  </a:lnTo>
                  <a:lnTo>
                    <a:pt x="0" y="112986"/>
                  </a:lnTo>
                  <a:close/>
                </a:path>
              </a:pathLst>
            </a:custGeom>
          </p:spPr>
          <p:style>
            <a:lnRef idx="0">
              <a:schemeClr val="accent3">
                <a:tint val="60000"/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tint val="6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-1" tIns="112986" rIns="105616" bIns="11298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b="1" kern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3553317" y="670344"/>
              <a:ext cx="2292533" cy="1661565"/>
            </a:xfrm>
            <a:custGeom>
              <a:avLst/>
              <a:gdLst>
                <a:gd name="connsiteX0" fmla="*/ 0 w 1661565"/>
                <a:gd name="connsiteY0" fmla="*/ 276933 h 1661565"/>
                <a:gd name="connsiteX1" fmla="*/ 276933 w 1661565"/>
                <a:gd name="connsiteY1" fmla="*/ 0 h 1661565"/>
                <a:gd name="connsiteX2" fmla="*/ 1384632 w 1661565"/>
                <a:gd name="connsiteY2" fmla="*/ 0 h 1661565"/>
                <a:gd name="connsiteX3" fmla="*/ 1661565 w 1661565"/>
                <a:gd name="connsiteY3" fmla="*/ 276933 h 1661565"/>
                <a:gd name="connsiteX4" fmla="*/ 1661565 w 1661565"/>
                <a:gd name="connsiteY4" fmla="*/ 1384632 h 1661565"/>
                <a:gd name="connsiteX5" fmla="*/ 1384632 w 1661565"/>
                <a:gd name="connsiteY5" fmla="*/ 1661565 h 1661565"/>
                <a:gd name="connsiteX6" fmla="*/ 276933 w 1661565"/>
                <a:gd name="connsiteY6" fmla="*/ 1661565 h 1661565"/>
                <a:gd name="connsiteX7" fmla="*/ 0 w 1661565"/>
                <a:gd name="connsiteY7" fmla="*/ 1384632 h 1661565"/>
                <a:gd name="connsiteX8" fmla="*/ 0 w 1661565"/>
                <a:gd name="connsiteY8" fmla="*/ 276933 h 1661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61565" h="1661565">
                  <a:moveTo>
                    <a:pt x="0" y="276933"/>
                  </a:moveTo>
                  <a:cubicBezTo>
                    <a:pt x="0" y="123987"/>
                    <a:pt x="123987" y="0"/>
                    <a:pt x="276933" y="0"/>
                  </a:cubicBezTo>
                  <a:lnTo>
                    <a:pt x="1384632" y="0"/>
                  </a:lnTo>
                  <a:cubicBezTo>
                    <a:pt x="1537578" y="0"/>
                    <a:pt x="1661565" y="123987"/>
                    <a:pt x="1661565" y="276933"/>
                  </a:cubicBezTo>
                  <a:lnTo>
                    <a:pt x="1661565" y="1384632"/>
                  </a:lnTo>
                  <a:cubicBezTo>
                    <a:pt x="1661565" y="1537578"/>
                    <a:pt x="1537578" y="1661565"/>
                    <a:pt x="1384632" y="1661565"/>
                  </a:cubicBezTo>
                  <a:lnTo>
                    <a:pt x="276933" y="1661565"/>
                  </a:lnTo>
                  <a:cubicBezTo>
                    <a:pt x="123987" y="1661565"/>
                    <a:pt x="0" y="1537578"/>
                    <a:pt x="0" y="1384632"/>
                  </a:cubicBezTo>
                  <a:lnTo>
                    <a:pt x="0" y="276933"/>
                  </a:lnTo>
                  <a:close/>
                </a:path>
              </a:pathLst>
            </a:custGeom>
            <a:ln w="28575">
              <a:solidFill>
                <a:srgbClr val="0070C0"/>
              </a:solidFill>
            </a:ln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7621" tIns="97621" rIns="97621" bIns="97621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charset="0"/>
                  <a:cs typeface="Times New Roman" panose="02020603050405020304" pitchFamily="18" charset="0"/>
                </a:rPr>
                <a:t>Цифровизация</a:t>
              </a:r>
              <a:r>
                <a:rPr lang="ru-RU" sz="1600" b="1" kern="1200" dirty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charset="0"/>
                  <a:cs typeface="Times New Roman" panose="02020603050405020304" pitchFamily="18" charset="0"/>
                </a:rPr>
                <a:t> – перевод в электронный формат, создание единой информационной среды</a:t>
              </a:r>
              <a:endParaRPr lang="ru-RU" sz="16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Полилиния 13"/>
            <p:cNvSpPr/>
            <p:nvPr/>
          </p:nvSpPr>
          <p:spPr>
            <a:xfrm rot="20520000">
              <a:off x="5995997" y="3170613"/>
              <a:ext cx="485740" cy="564932"/>
            </a:xfrm>
            <a:custGeom>
              <a:avLst/>
              <a:gdLst>
                <a:gd name="connsiteX0" fmla="*/ 0 w 352051"/>
                <a:gd name="connsiteY0" fmla="*/ 112986 h 564932"/>
                <a:gd name="connsiteX1" fmla="*/ 176026 w 352051"/>
                <a:gd name="connsiteY1" fmla="*/ 112986 h 564932"/>
                <a:gd name="connsiteX2" fmla="*/ 176026 w 352051"/>
                <a:gd name="connsiteY2" fmla="*/ 0 h 564932"/>
                <a:gd name="connsiteX3" fmla="*/ 352051 w 352051"/>
                <a:gd name="connsiteY3" fmla="*/ 282466 h 564932"/>
                <a:gd name="connsiteX4" fmla="*/ 176026 w 352051"/>
                <a:gd name="connsiteY4" fmla="*/ 564932 h 564932"/>
                <a:gd name="connsiteX5" fmla="*/ 176026 w 352051"/>
                <a:gd name="connsiteY5" fmla="*/ 451946 h 564932"/>
                <a:gd name="connsiteX6" fmla="*/ 0 w 352051"/>
                <a:gd name="connsiteY6" fmla="*/ 451946 h 564932"/>
                <a:gd name="connsiteX7" fmla="*/ 0 w 352051"/>
                <a:gd name="connsiteY7" fmla="*/ 112986 h 564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2051" h="564932">
                  <a:moveTo>
                    <a:pt x="0" y="112986"/>
                  </a:moveTo>
                  <a:lnTo>
                    <a:pt x="176026" y="112986"/>
                  </a:lnTo>
                  <a:lnTo>
                    <a:pt x="176026" y="0"/>
                  </a:lnTo>
                  <a:lnTo>
                    <a:pt x="352051" y="282466"/>
                  </a:lnTo>
                  <a:lnTo>
                    <a:pt x="176026" y="564932"/>
                  </a:lnTo>
                  <a:lnTo>
                    <a:pt x="176026" y="451946"/>
                  </a:lnTo>
                  <a:lnTo>
                    <a:pt x="0" y="451946"/>
                  </a:lnTo>
                  <a:lnTo>
                    <a:pt x="0" y="112986"/>
                  </a:lnTo>
                  <a:close/>
                </a:path>
              </a:pathLst>
            </a:custGeom>
          </p:spPr>
          <p:style>
            <a:lnRef idx="0">
              <a:schemeClr val="accent3">
                <a:tint val="60000"/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tint val="6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112985" rIns="105614" bIns="112986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b="1" kern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6605282" y="2277443"/>
              <a:ext cx="2292533" cy="1661565"/>
            </a:xfrm>
            <a:custGeom>
              <a:avLst/>
              <a:gdLst>
                <a:gd name="connsiteX0" fmla="*/ 0 w 1661565"/>
                <a:gd name="connsiteY0" fmla="*/ 276933 h 1661565"/>
                <a:gd name="connsiteX1" fmla="*/ 276933 w 1661565"/>
                <a:gd name="connsiteY1" fmla="*/ 0 h 1661565"/>
                <a:gd name="connsiteX2" fmla="*/ 1384632 w 1661565"/>
                <a:gd name="connsiteY2" fmla="*/ 0 h 1661565"/>
                <a:gd name="connsiteX3" fmla="*/ 1661565 w 1661565"/>
                <a:gd name="connsiteY3" fmla="*/ 276933 h 1661565"/>
                <a:gd name="connsiteX4" fmla="*/ 1661565 w 1661565"/>
                <a:gd name="connsiteY4" fmla="*/ 1384632 h 1661565"/>
                <a:gd name="connsiteX5" fmla="*/ 1384632 w 1661565"/>
                <a:gd name="connsiteY5" fmla="*/ 1661565 h 1661565"/>
                <a:gd name="connsiteX6" fmla="*/ 276933 w 1661565"/>
                <a:gd name="connsiteY6" fmla="*/ 1661565 h 1661565"/>
                <a:gd name="connsiteX7" fmla="*/ 0 w 1661565"/>
                <a:gd name="connsiteY7" fmla="*/ 1384632 h 1661565"/>
                <a:gd name="connsiteX8" fmla="*/ 0 w 1661565"/>
                <a:gd name="connsiteY8" fmla="*/ 276933 h 1661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61565" h="1661565">
                  <a:moveTo>
                    <a:pt x="0" y="276933"/>
                  </a:moveTo>
                  <a:cubicBezTo>
                    <a:pt x="0" y="123987"/>
                    <a:pt x="123987" y="0"/>
                    <a:pt x="276933" y="0"/>
                  </a:cubicBezTo>
                  <a:lnTo>
                    <a:pt x="1384632" y="0"/>
                  </a:lnTo>
                  <a:cubicBezTo>
                    <a:pt x="1537578" y="0"/>
                    <a:pt x="1661565" y="123987"/>
                    <a:pt x="1661565" y="276933"/>
                  </a:cubicBezTo>
                  <a:lnTo>
                    <a:pt x="1661565" y="1384632"/>
                  </a:lnTo>
                  <a:cubicBezTo>
                    <a:pt x="1661565" y="1537578"/>
                    <a:pt x="1537578" y="1661565"/>
                    <a:pt x="1384632" y="1661565"/>
                  </a:cubicBezTo>
                  <a:lnTo>
                    <a:pt x="276933" y="1661565"/>
                  </a:lnTo>
                  <a:cubicBezTo>
                    <a:pt x="123987" y="1661565"/>
                    <a:pt x="0" y="1537578"/>
                    <a:pt x="0" y="1384632"/>
                  </a:cubicBezTo>
                  <a:lnTo>
                    <a:pt x="0" y="276933"/>
                  </a:lnTo>
                  <a:close/>
                </a:path>
              </a:pathLst>
            </a:custGeom>
            <a:ln w="28575">
              <a:solidFill>
                <a:srgbClr val="0070C0"/>
              </a:solidFill>
            </a:ln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7621" tIns="97621" rIns="97621" bIns="97621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charset="0"/>
                  <a:cs typeface="Times New Roman" panose="02020603050405020304" pitchFamily="18" charset="0"/>
                </a:rPr>
                <a:t>Единые требования к раскрытию информации в отчетности (федеральные стандарты)</a:t>
              </a:r>
              <a:endParaRPr lang="ru-RU" sz="16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Полилиния 15"/>
            <p:cNvSpPr/>
            <p:nvPr/>
          </p:nvSpPr>
          <p:spPr>
            <a:xfrm rot="3240000">
              <a:off x="5458586" y="4369962"/>
              <a:ext cx="352051" cy="779461"/>
            </a:xfrm>
            <a:custGeom>
              <a:avLst/>
              <a:gdLst>
                <a:gd name="connsiteX0" fmla="*/ 0 w 352051"/>
                <a:gd name="connsiteY0" fmla="*/ 112986 h 564932"/>
                <a:gd name="connsiteX1" fmla="*/ 176026 w 352051"/>
                <a:gd name="connsiteY1" fmla="*/ 112986 h 564932"/>
                <a:gd name="connsiteX2" fmla="*/ 176026 w 352051"/>
                <a:gd name="connsiteY2" fmla="*/ 0 h 564932"/>
                <a:gd name="connsiteX3" fmla="*/ 352051 w 352051"/>
                <a:gd name="connsiteY3" fmla="*/ 282466 h 564932"/>
                <a:gd name="connsiteX4" fmla="*/ 176026 w 352051"/>
                <a:gd name="connsiteY4" fmla="*/ 564932 h 564932"/>
                <a:gd name="connsiteX5" fmla="*/ 176026 w 352051"/>
                <a:gd name="connsiteY5" fmla="*/ 451946 h 564932"/>
                <a:gd name="connsiteX6" fmla="*/ 0 w 352051"/>
                <a:gd name="connsiteY6" fmla="*/ 451946 h 564932"/>
                <a:gd name="connsiteX7" fmla="*/ 0 w 352051"/>
                <a:gd name="connsiteY7" fmla="*/ 112986 h 564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2051" h="564932">
                  <a:moveTo>
                    <a:pt x="0" y="112986"/>
                  </a:moveTo>
                  <a:lnTo>
                    <a:pt x="176026" y="112986"/>
                  </a:lnTo>
                  <a:lnTo>
                    <a:pt x="176026" y="0"/>
                  </a:lnTo>
                  <a:lnTo>
                    <a:pt x="352051" y="282466"/>
                  </a:lnTo>
                  <a:lnTo>
                    <a:pt x="176026" y="564932"/>
                  </a:lnTo>
                  <a:lnTo>
                    <a:pt x="176026" y="451946"/>
                  </a:lnTo>
                  <a:lnTo>
                    <a:pt x="0" y="451946"/>
                  </a:lnTo>
                  <a:lnTo>
                    <a:pt x="0" y="112986"/>
                  </a:lnTo>
                  <a:close/>
                </a:path>
              </a:pathLst>
            </a:custGeom>
          </p:spPr>
          <p:style>
            <a:lnRef idx="0">
              <a:schemeClr val="accent3">
                <a:tint val="60000"/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tint val="6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-1" tIns="112985" rIns="105615" bIns="112986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b="1" kern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5439536" y="4877783"/>
              <a:ext cx="2292533" cy="1661565"/>
            </a:xfrm>
            <a:custGeom>
              <a:avLst/>
              <a:gdLst>
                <a:gd name="connsiteX0" fmla="*/ 0 w 1661565"/>
                <a:gd name="connsiteY0" fmla="*/ 276933 h 1661565"/>
                <a:gd name="connsiteX1" fmla="*/ 276933 w 1661565"/>
                <a:gd name="connsiteY1" fmla="*/ 0 h 1661565"/>
                <a:gd name="connsiteX2" fmla="*/ 1384632 w 1661565"/>
                <a:gd name="connsiteY2" fmla="*/ 0 h 1661565"/>
                <a:gd name="connsiteX3" fmla="*/ 1661565 w 1661565"/>
                <a:gd name="connsiteY3" fmla="*/ 276933 h 1661565"/>
                <a:gd name="connsiteX4" fmla="*/ 1661565 w 1661565"/>
                <a:gd name="connsiteY4" fmla="*/ 1384632 h 1661565"/>
                <a:gd name="connsiteX5" fmla="*/ 1384632 w 1661565"/>
                <a:gd name="connsiteY5" fmla="*/ 1661565 h 1661565"/>
                <a:gd name="connsiteX6" fmla="*/ 276933 w 1661565"/>
                <a:gd name="connsiteY6" fmla="*/ 1661565 h 1661565"/>
                <a:gd name="connsiteX7" fmla="*/ 0 w 1661565"/>
                <a:gd name="connsiteY7" fmla="*/ 1384632 h 1661565"/>
                <a:gd name="connsiteX8" fmla="*/ 0 w 1661565"/>
                <a:gd name="connsiteY8" fmla="*/ 276933 h 1661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61565" h="1661565">
                  <a:moveTo>
                    <a:pt x="0" y="276933"/>
                  </a:moveTo>
                  <a:cubicBezTo>
                    <a:pt x="0" y="123987"/>
                    <a:pt x="123987" y="0"/>
                    <a:pt x="276933" y="0"/>
                  </a:cubicBezTo>
                  <a:lnTo>
                    <a:pt x="1384632" y="0"/>
                  </a:lnTo>
                  <a:cubicBezTo>
                    <a:pt x="1537578" y="0"/>
                    <a:pt x="1661565" y="123987"/>
                    <a:pt x="1661565" y="276933"/>
                  </a:cubicBezTo>
                  <a:lnTo>
                    <a:pt x="1661565" y="1384632"/>
                  </a:lnTo>
                  <a:cubicBezTo>
                    <a:pt x="1661565" y="1537578"/>
                    <a:pt x="1537578" y="1661565"/>
                    <a:pt x="1384632" y="1661565"/>
                  </a:cubicBezTo>
                  <a:lnTo>
                    <a:pt x="276933" y="1661565"/>
                  </a:lnTo>
                  <a:cubicBezTo>
                    <a:pt x="123987" y="1661565"/>
                    <a:pt x="0" y="1537578"/>
                    <a:pt x="0" y="1384632"/>
                  </a:cubicBezTo>
                  <a:lnTo>
                    <a:pt x="0" y="276933"/>
                  </a:lnTo>
                  <a:close/>
                </a:path>
              </a:pathLst>
            </a:custGeom>
            <a:ln w="28575">
              <a:solidFill>
                <a:srgbClr val="0070C0"/>
              </a:solidFill>
            </a:ln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7621" tIns="97621" rIns="97621" bIns="97621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Оценка достоверности отчетности с учетом принципа существенности</a:t>
              </a:r>
            </a:p>
          </p:txBody>
        </p:sp>
        <p:sp>
          <p:nvSpPr>
            <p:cNvPr id="18" name="Полилиния 17"/>
            <p:cNvSpPr/>
            <p:nvPr/>
          </p:nvSpPr>
          <p:spPr>
            <a:xfrm rot="18360000">
              <a:off x="3588529" y="4369962"/>
              <a:ext cx="352052" cy="779461"/>
            </a:xfrm>
            <a:custGeom>
              <a:avLst/>
              <a:gdLst>
                <a:gd name="connsiteX0" fmla="*/ 0 w 352051"/>
                <a:gd name="connsiteY0" fmla="*/ 112986 h 564932"/>
                <a:gd name="connsiteX1" fmla="*/ 176026 w 352051"/>
                <a:gd name="connsiteY1" fmla="*/ 112986 h 564932"/>
                <a:gd name="connsiteX2" fmla="*/ 176026 w 352051"/>
                <a:gd name="connsiteY2" fmla="*/ 0 h 564932"/>
                <a:gd name="connsiteX3" fmla="*/ 352051 w 352051"/>
                <a:gd name="connsiteY3" fmla="*/ 282466 h 564932"/>
                <a:gd name="connsiteX4" fmla="*/ 176026 w 352051"/>
                <a:gd name="connsiteY4" fmla="*/ 564932 h 564932"/>
                <a:gd name="connsiteX5" fmla="*/ 176026 w 352051"/>
                <a:gd name="connsiteY5" fmla="*/ 451946 h 564932"/>
                <a:gd name="connsiteX6" fmla="*/ 0 w 352051"/>
                <a:gd name="connsiteY6" fmla="*/ 451946 h 564932"/>
                <a:gd name="connsiteX7" fmla="*/ 0 w 352051"/>
                <a:gd name="connsiteY7" fmla="*/ 112986 h 564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2051" h="564932">
                  <a:moveTo>
                    <a:pt x="352051" y="451946"/>
                  </a:moveTo>
                  <a:lnTo>
                    <a:pt x="176025" y="451946"/>
                  </a:lnTo>
                  <a:lnTo>
                    <a:pt x="176025" y="564932"/>
                  </a:lnTo>
                  <a:lnTo>
                    <a:pt x="0" y="282466"/>
                  </a:lnTo>
                  <a:lnTo>
                    <a:pt x="176025" y="0"/>
                  </a:lnTo>
                  <a:lnTo>
                    <a:pt x="176025" y="112986"/>
                  </a:lnTo>
                  <a:lnTo>
                    <a:pt x="352051" y="112986"/>
                  </a:lnTo>
                  <a:lnTo>
                    <a:pt x="352051" y="451946"/>
                  </a:lnTo>
                  <a:close/>
                </a:path>
              </a:pathLst>
            </a:custGeom>
          </p:spPr>
          <p:style>
            <a:lnRef idx="0">
              <a:schemeClr val="accent3">
                <a:tint val="60000"/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tint val="6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5615" tIns="112985" rIns="0" bIns="112986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b="1" kern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Полилиния 18"/>
            <p:cNvSpPr/>
            <p:nvPr/>
          </p:nvSpPr>
          <p:spPr>
            <a:xfrm>
              <a:off x="1667099" y="4877783"/>
              <a:ext cx="2292533" cy="1661565"/>
            </a:xfrm>
            <a:custGeom>
              <a:avLst/>
              <a:gdLst>
                <a:gd name="connsiteX0" fmla="*/ 0 w 1661565"/>
                <a:gd name="connsiteY0" fmla="*/ 276933 h 1661565"/>
                <a:gd name="connsiteX1" fmla="*/ 276933 w 1661565"/>
                <a:gd name="connsiteY1" fmla="*/ 0 h 1661565"/>
                <a:gd name="connsiteX2" fmla="*/ 1384632 w 1661565"/>
                <a:gd name="connsiteY2" fmla="*/ 0 h 1661565"/>
                <a:gd name="connsiteX3" fmla="*/ 1661565 w 1661565"/>
                <a:gd name="connsiteY3" fmla="*/ 276933 h 1661565"/>
                <a:gd name="connsiteX4" fmla="*/ 1661565 w 1661565"/>
                <a:gd name="connsiteY4" fmla="*/ 1384632 h 1661565"/>
                <a:gd name="connsiteX5" fmla="*/ 1384632 w 1661565"/>
                <a:gd name="connsiteY5" fmla="*/ 1661565 h 1661565"/>
                <a:gd name="connsiteX6" fmla="*/ 276933 w 1661565"/>
                <a:gd name="connsiteY6" fmla="*/ 1661565 h 1661565"/>
                <a:gd name="connsiteX7" fmla="*/ 0 w 1661565"/>
                <a:gd name="connsiteY7" fmla="*/ 1384632 h 1661565"/>
                <a:gd name="connsiteX8" fmla="*/ 0 w 1661565"/>
                <a:gd name="connsiteY8" fmla="*/ 276933 h 1661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61565" h="1661565">
                  <a:moveTo>
                    <a:pt x="0" y="276933"/>
                  </a:moveTo>
                  <a:cubicBezTo>
                    <a:pt x="0" y="123987"/>
                    <a:pt x="123987" y="0"/>
                    <a:pt x="276933" y="0"/>
                  </a:cubicBezTo>
                  <a:lnTo>
                    <a:pt x="1384632" y="0"/>
                  </a:lnTo>
                  <a:cubicBezTo>
                    <a:pt x="1537578" y="0"/>
                    <a:pt x="1661565" y="123987"/>
                    <a:pt x="1661565" y="276933"/>
                  </a:cubicBezTo>
                  <a:lnTo>
                    <a:pt x="1661565" y="1384632"/>
                  </a:lnTo>
                  <a:cubicBezTo>
                    <a:pt x="1661565" y="1537578"/>
                    <a:pt x="1537578" y="1661565"/>
                    <a:pt x="1384632" y="1661565"/>
                  </a:cubicBezTo>
                  <a:lnTo>
                    <a:pt x="276933" y="1661565"/>
                  </a:lnTo>
                  <a:cubicBezTo>
                    <a:pt x="123987" y="1661565"/>
                    <a:pt x="0" y="1537578"/>
                    <a:pt x="0" y="1384632"/>
                  </a:cubicBezTo>
                  <a:lnTo>
                    <a:pt x="0" y="276933"/>
                  </a:lnTo>
                  <a:close/>
                </a:path>
              </a:pathLst>
            </a:custGeom>
            <a:ln w="28575">
              <a:solidFill>
                <a:srgbClr val="0070C0"/>
              </a:solidFill>
            </a:ln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7621" tIns="97621" rIns="97621" bIns="97621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charset="0"/>
                  <a:cs typeface="Times New Roman" panose="02020603050405020304" pitchFamily="18" charset="0"/>
                </a:rPr>
                <a:t>Сокращение сроков представление отчетности</a:t>
              </a:r>
              <a:endParaRPr lang="ru-RU" sz="16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Полилиния 19"/>
            <p:cNvSpPr/>
            <p:nvPr/>
          </p:nvSpPr>
          <p:spPr>
            <a:xfrm rot="1080000">
              <a:off x="2926222" y="3153028"/>
              <a:ext cx="485741" cy="564933"/>
            </a:xfrm>
            <a:custGeom>
              <a:avLst/>
              <a:gdLst>
                <a:gd name="connsiteX0" fmla="*/ 0 w 352051"/>
                <a:gd name="connsiteY0" fmla="*/ 112986 h 564932"/>
                <a:gd name="connsiteX1" fmla="*/ 176026 w 352051"/>
                <a:gd name="connsiteY1" fmla="*/ 112986 h 564932"/>
                <a:gd name="connsiteX2" fmla="*/ 176026 w 352051"/>
                <a:gd name="connsiteY2" fmla="*/ 0 h 564932"/>
                <a:gd name="connsiteX3" fmla="*/ 352051 w 352051"/>
                <a:gd name="connsiteY3" fmla="*/ 282466 h 564932"/>
                <a:gd name="connsiteX4" fmla="*/ 176026 w 352051"/>
                <a:gd name="connsiteY4" fmla="*/ 564932 h 564932"/>
                <a:gd name="connsiteX5" fmla="*/ 176026 w 352051"/>
                <a:gd name="connsiteY5" fmla="*/ 451946 h 564932"/>
                <a:gd name="connsiteX6" fmla="*/ 0 w 352051"/>
                <a:gd name="connsiteY6" fmla="*/ 451946 h 564932"/>
                <a:gd name="connsiteX7" fmla="*/ 0 w 352051"/>
                <a:gd name="connsiteY7" fmla="*/ 112986 h 564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2051" h="564932">
                  <a:moveTo>
                    <a:pt x="352051" y="451946"/>
                  </a:moveTo>
                  <a:lnTo>
                    <a:pt x="176025" y="451946"/>
                  </a:lnTo>
                  <a:lnTo>
                    <a:pt x="176025" y="564932"/>
                  </a:lnTo>
                  <a:lnTo>
                    <a:pt x="0" y="282466"/>
                  </a:lnTo>
                  <a:lnTo>
                    <a:pt x="176025" y="0"/>
                  </a:lnTo>
                  <a:lnTo>
                    <a:pt x="176025" y="112986"/>
                  </a:lnTo>
                  <a:lnTo>
                    <a:pt x="352051" y="112986"/>
                  </a:lnTo>
                  <a:lnTo>
                    <a:pt x="352051" y="451946"/>
                  </a:lnTo>
                  <a:close/>
                </a:path>
              </a:pathLst>
            </a:custGeom>
          </p:spPr>
          <p:style>
            <a:lnRef idx="0">
              <a:schemeClr val="accent3">
                <a:tint val="60000"/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tint val="6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5614" tIns="112986" rIns="1" bIns="112986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b="1" kern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Полилиния 20"/>
            <p:cNvSpPr/>
            <p:nvPr/>
          </p:nvSpPr>
          <p:spPr>
            <a:xfrm>
              <a:off x="501351" y="2277443"/>
              <a:ext cx="2292533" cy="1661565"/>
            </a:xfrm>
            <a:custGeom>
              <a:avLst/>
              <a:gdLst>
                <a:gd name="connsiteX0" fmla="*/ 0 w 1661565"/>
                <a:gd name="connsiteY0" fmla="*/ 276933 h 1661565"/>
                <a:gd name="connsiteX1" fmla="*/ 276933 w 1661565"/>
                <a:gd name="connsiteY1" fmla="*/ 0 h 1661565"/>
                <a:gd name="connsiteX2" fmla="*/ 1384632 w 1661565"/>
                <a:gd name="connsiteY2" fmla="*/ 0 h 1661565"/>
                <a:gd name="connsiteX3" fmla="*/ 1661565 w 1661565"/>
                <a:gd name="connsiteY3" fmla="*/ 276933 h 1661565"/>
                <a:gd name="connsiteX4" fmla="*/ 1661565 w 1661565"/>
                <a:gd name="connsiteY4" fmla="*/ 1384632 h 1661565"/>
                <a:gd name="connsiteX5" fmla="*/ 1384632 w 1661565"/>
                <a:gd name="connsiteY5" fmla="*/ 1661565 h 1661565"/>
                <a:gd name="connsiteX6" fmla="*/ 276933 w 1661565"/>
                <a:gd name="connsiteY6" fmla="*/ 1661565 h 1661565"/>
                <a:gd name="connsiteX7" fmla="*/ 0 w 1661565"/>
                <a:gd name="connsiteY7" fmla="*/ 1384632 h 1661565"/>
                <a:gd name="connsiteX8" fmla="*/ 0 w 1661565"/>
                <a:gd name="connsiteY8" fmla="*/ 276933 h 1661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61565" h="1661565">
                  <a:moveTo>
                    <a:pt x="0" y="276933"/>
                  </a:moveTo>
                  <a:cubicBezTo>
                    <a:pt x="0" y="123987"/>
                    <a:pt x="123987" y="0"/>
                    <a:pt x="276933" y="0"/>
                  </a:cubicBezTo>
                  <a:lnTo>
                    <a:pt x="1384632" y="0"/>
                  </a:lnTo>
                  <a:cubicBezTo>
                    <a:pt x="1537578" y="0"/>
                    <a:pt x="1661565" y="123987"/>
                    <a:pt x="1661565" y="276933"/>
                  </a:cubicBezTo>
                  <a:lnTo>
                    <a:pt x="1661565" y="1384632"/>
                  </a:lnTo>
                  <a:cubicBezTo>
                    <a:pt x="1661565" y="1537578"/>
                    <a:pt x="1537578" y="1661565"/>
                    <a:pt x="1384632" y="1661565"/>
                  </a:cubicBezTo>
                  <a:lnTo>
                    <a:pt x="276933" y="1661565"/>
                  </a:lnTo>
                  <a:cubicBezTo>
                    <a:pt x="123987" y="1661565"/>
                    <a:pt x="0" y="1537578"/>
                    <a:pt x="0" y="1384632"/>
                  </a:cubicBezTo>
                  <a:lnTo>
                    <a:pt x="0" y="276933"/>
                  </a:lnTo>
                  <a:close/>
                </a:path>
              </a:pathLst>
            </a:custGeom>
            <a:ln w="28575">
              <a:solidFill>
                <a:srgbClr val="0070C0"/>
              </a:solidFill>
            </a:ln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7621" tIns="97621" rIns="97621" bIns="97621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Обеспечение прозрачности (открытости) бюджетного процесса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07231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24901" y="309942"/>
            <a:ext cx="4653065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975" lvl="1" algn="ctr">
              <a:buSzPct val="130000"/>
            </a:pPr>
            <a:r>
              <a:rPr lang="ru-RU" sz="2300" b="1" dirty="0">
                <a:solidFill>
                  <a:srgbClr val="077A3E"/>
                </a:solidFill>
                <a:latin typeface="Bookman Old Style" charset="0"/>
                <a:ea typeface="Bookman Old Style" charset="0"/>
                <a:cs typeface="Bookman Old Style" charset="0"/>
              </a:rPr>
              <a:t>Информация в отчетности</a:t>
            </a:r>
            <a:endParaRPr lang="ru-RU" sz="2300" b="1" dirty="0">
              <a:solidFill>
                <a:srgbClr val="002060"/>
              </a:solidFill>
              <a:latin typeface="Bookman Old Style" charset="0"/>
              <a:ea typeface="Bookman Old Style" charset="0"/>
              <a:cs typeface="Bookman Old Style" charset="0"/>
            </a:endParaRPr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582288" y="179386"/>
            <a:ext cx="561712" cy="365125"/>
          </a:xfrm>
        </p:spPr>
        <p:txBody>
          <a:bodyPr/>
          <a:lstStyle/>
          <a:p>
            <a:fld id="{D81B3B79-DEF0-4346-A5D2-0443081EFB3D}" type="slidenum">
              <a:rPr lang="ru-RU" b="1" smtClean="0">
                <a:solidFill>
                  <a:srgbClr val="C79023"/>
                </a:solidFill>
              </a:rPr>
              <a:t>6</a:t>
            </a:fld>
            <a:endParaRPr lang="en-US" b="1" dirty="0">
              <a:solidFill>
                <a:srgbClr val="C79023"/>
              </a:solidFill>
            </a:endParaRPr>
          </a:p>
        </p:txBody>
      </p:sp>
      <p:cxnSp>
        <p:nvCxnSpPr>
          <p:cNvPr id="28" name="Straight Connector 16"/>
          <p:cNvCxnSpPr/>
          <p:nvPr/>
        </p:nvCxnSpPr>
        <p:spPr>
          <a:xfrm>
            <a:off x="8623002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A7C761D1-D396-494B-A43E-87CF02D318DF}"/>
              </a:ext>
            </a:extLst>
          </p:cNvPr>
          <p:cNvGrpSpPr/>
          <p:nvPr/>
        </p:nvGrpSpPr>
        <p:grpSpPr>
          <a:xfrm>
            <a:off x="269415" y="3291715"/>
            <a:ext cx="8678738" cy="923330"/>
            <a:chOff x="184406" y="4787707"/>
            <a:chExt cx="8678738" cy="923330"/>
          </a:xfrm>
        </p:grpSpPr>
        <p:sp>
          <p:nvSpPr>
            <p:cNvPr id="11" name="TextBox 10"/>
            <p:cNvSpPr txBox="1"/>
            <p:nvPr/>
          </p:nvSpPr>
          <p:spPr>
            <a:xfrm>
              <a:off x="184406" y="5076928"/>
              <a:ext cx="21885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2000" b="1" dirty="0">
                  <a:latin typeface="Times New Roman" charset="0"/>
                  <a:ea typeface="Times New Roman" charset="0"/>
                  <a:cs typeface="Times New Roman" charset="0"/>
                </a:rPr>
                <a:t>Существенность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372787" y="4787707"/>
              <a:ext cx="549035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b="1" i="1" dirty="0">
                  <a:latin typeface="Times New Roman" charset="0"/>
                  <a:ea typeface="Times New Roman" charset="0"/>
                  <a:cs typeface="Times New Roman" charset="0"/>
                </a:rPr>
                <a:t>Информация является существенной, если ее отсутствие или искажение могут оказать влияние на решения пользователей.</a:t>
              </a:r>
            </a:p>
          </p:txBody>
        </p:sp>
        <p:sp>
          <p:nvSpPr>
            <p:cNvPr id="14" name="Стрелка вправо 13">
              <a:extLst>
                <a:ext uri="{FF2B5EF4-FFF2-40B4-BE49-F238E27FC236}">
                  <a16:creationId xmlns:a16="http://schemas.microsoft.com/office/drawing/2014/main" id="{E04D5AF3-E957-9F4A-9F7F-1B4CCDC10350}"/>
                </a:ext>
              </a:extLst>
            </p:cNvPr>
            <p:cNvSpPr/>
            <p:nvPr/>
          </p:nvSpPr>
          <p:spPr>
            <a:xfrm>
              <a:off x="2503357" y="5110872"/>
              <a:ext cx="739043" cy="276999"/>
            </a:xfrm>
            <a:prstGeom prst="rightArrow">
              <a:avLst/>
            </a:prstGeom>
            <a:gradFill>
              <a:gsLst>
                <a:gs pos="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20000"/>
                    <a:lumOff val="8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2DAC9221-4796-A049-B409-4DCA2D7FA868}"/>
              </a:ext>
            </a:extLst>
          </p:cNvPr>
          <p:cNvGrpSpPr/>
          <p:nvPr/>
        </p:nvGrpSpPr>
        <p:grpSpPr>
          <a:xfrm>
            <a:off x="184406" y="4732910"/>
            <a:ext cx="8678738" cy="1200329"/>
            <a:chOff x="184406" y="5975541"/>
            <a:chExt cx="8678738" cy="1200329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25A3B38-C739-8C48-9D06-E801E6D462BF}"/>
                </a:ext>
              </a:extLst>
            </p:cNvPr>
            <p:cNvSpPr txBox="1"/>
            <p:nvPr/>
          </p:nvSpPr>
          <p:spPr>
            <a:xfrm>
              <a:off x="184406" y="6038741"/>
              <a:ext cx="21885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>
                  <a:latin typeface="Times New Roman" charset="0"/>
                  <a:ea typeface="Times New Roman" charset="0"/>
                  <a:cs typeface="Times New Roman" charset="0"/>
                </a:rPr>
                <a:t>Полнота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9950DE0-5611-7341-8066-5C1A03DBF5F6}"/>
                </a:ext>
              </a:extLst>
            </p:cNvPr>
            <p:cNvSpPr txBox="1"/>
            <p:nvPr/>
          </p:nvSpPr>
          <p:spPr>
            <a:xfrm>
              <a:off x="3372787" y="5975541"/>
              <a:ext cx="549035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b="1" i="1" dirty="0">
                  <a:latin typeface="Times New Roman" charset="0"/>
                  <a:cs typeface="Times New Roman" charset="0"/>
                </a:rPr>
                <a:t>Включает данные и (или) пояснения, сформированные на момент формирования отчетности и необходимые для принятия пользователем отчетности финансовых решений</a:t>
              </a:r>
            </a:p>
          </p:txBody>
        </p:sp>
        <p:sp>
          <p:nvSpPr>
            <p:cNvPr id="23" name="Стрелка вправо 22">
              <a:extLst>
                <a:ext uri="{FF2B5EF4-FFF2-40B4-BE49-F238E27FC236}">
                  <a16:creationId xmlns:a16="http://schemas.microsoft.com/office/drawing/2014/main" id="{1DC874D5-9386-B543-82E0-4B5AD1E38D05}"/>
                </a:ext>
              </a:extLst>
            </p:cNvPr>
            <p:cNvSpPr/>
            <p:nvPr/>
          </p:nvSpPr>
          <p:spPr>
            <a:xfrm>
              <a:off x="2503357" y="6100223"/>
              <a:ext cx="739043" cy="276999"/>
            </a:xfrm>
            <a:prstGeom prst="rightArrow">
              <a:avLst/>
            </a:prstGeom>
            <a:gradFill>
              <a:gsLst>
                <a:gs pos="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20000"/>
                    <a:lumOff val="8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A430A5AF-FD54-D946-A34A-EA5FA3A4A68A}"/>
              </a:ext>
            </a:extLst>
          </p:cNvPr>
          <p:cNvSpPr/>
          <p:nvPr/>
        </p:nvSpPr>
        <p:spPr>
          <a:xfrm>
            <a:off x="187036" y="971022"/>
            <a:ext cx="8769927" cy="4915956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684085694"/>
              </p:ext>
            </p:extLst>
          </p:nvPr>
        </p:nvGraphicFramePr>
        <p:xfrm>
          <a:off x="91657" y="769336"/>
          <a:ext cx="8960684" cy="2386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92067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D91F40AE-D1C3-B947-9FAB-8596E6EDE98F}"/>
              </a:ext>
            </a:extLst>
          </p:cNvPr>
          <p:cNvSpPr/>
          <p:nvPr/>
        </p:nvSpPr>
        <p:spPr>
          <a:xfrm>
            <a:off x="1104900" y="4100015"/>
            <a:ext cx="3444496" cy="2641600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  <a:ln w="44450">
            <a:solidFill>
              <a:srgbClr val="077A3E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379725" y="49076"/>
            <a:ext cx="604768" cy="365125"/>
          </a:xfrm>
        </p:spPr>
        <p:txBody>
          <a:bodyPr/>
          <a:lstStyle/>
          <a:p>
            <a:fld id="{A9DAC724-3E02-49ED-B828-609FBC575841}" type="slidenum">
              <a:rPr lang="ru-RU" b="1" smtClean="0">
                <a:solidFill>
                  <a:srgbClr val="C79023"/>
                </a:solidFill>
              </a:rPr>
              <a:t>7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F2EE5011-B577-E243-9B4C-F3967DD2182E}"/>
              </a:ext>
            </a:extLst>
          </p:cNvPr>
          <p:cNvSpPr/>
          <p:nvPr/>
        </p:nvSpPr>
        <p:spPr>
          <a:xfrm>
            <a:off x="1343066" y="197587"/>
            <a:ext cx="705280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Отчетность публично-правового образования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48A22A-4D82-3E4A-904B-16EAE9ADF053}"/>
              </a:ext>
            </a:extLst>
          </p:cNvPr>
          <p:cNvSpPr txBox="1"/>
          <p:nvPr/>
        </p:nvSpPr>
        <p:spPr>
          <a:xfrm>
            <a:off x="546391" y="709023"/>
            <a:ext cx="3111209" cy="1821543"/>
          </a:xfrm>
          <a:prstGeom prst="rightArrow">
            <a:avLst>
              <a:gd name="adj1" fmla="val 50000"/>
              <a:gd name="adj2" fmla="val 45059"/>
            </a:avLst>
          </a:prstGeom>
          <a:ln w="34925" cmpd="sng"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Консолидированная отчетность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96CC64-EE80-3341-AB3B-C938EFB0F0C2}"/>
              </a:ext>
            </a:extLst>
          </p:cNvPr>
          <p:cNvSpPr txBox="1"/>
          <p:nvPr/>
        </p:nvSpPr>
        <p:spPr>
          <a:xfrm>
            <a:off x="3772578" y="709023"/>
            <a:ext cx="4825999" cy="1821543"/>
          </a:xfrm>
          <a:prstGeom prst="roundRect">
            <a:avLst/>
          </a:prstGeom>
          <a:ln w="34925" cmpd="sng">
            <a:prstDash val="solid"/>
          </a:ln>
          <a:effectLst>
            <a:outerShdw blurRad="50800" dist="88900" dir="18900000" algn="bl" rotWithShape="0">
              <a:srgbClr val="92D050">
                <a:alpha val="40000"/>
              </a:srgb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Активы, обязательства, доходы и расходы группы субъектов как показатели одного субъекта</a:t>
            </a:r>
          </a:p>
        </p:txBody>
      </p:sp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59A99A09-AE7A-5640-9802-D62A43698228}"/>
              </a:ext>
            </a:extLst>
          </p:cNvPr>
          <p:cNvGraphicFramePr/>
          <p:nvPr>
            <p:extLst/>
          </p:nvPr>
        </p:nvGraphicFramePr>
        <p:xfrm>
          <a:off x="114300" y="3053716"/>
          <a:ext cx="8870193" cy="3474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689896F-5C6A-DF47-A504-AF5AE57018B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9583" t="24444" r="26805" b="61334"/>
          <a:stretch/>
        </p:blipFill>
        <p:spPr>
          <a:xfrm>
            <a:off x="330199" y="2636249"/>
            <a:ext cx="3010549" cy="1133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560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01428" y="51748"/>
            <a:ext cx="4653065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975" lvl="1" algn="ctr">
              <a:buSzPct val="130000"/>
            </a:pPr>
            <a:r>
              <a:rPr lang="ru-RU" sz="2300" b="1" dirty="0">
                <a:solidFill>
                  <a:srgbClr val="077A3E"/>
                </a:solidFill>
                <a:latin typeface="Bookman Old Style" charset="0"/>
                <a:ea typeface="Bookman Old Style" charset="0"/>
                <a:cs typeface="Bookman Old Style" charset="0"/>
              </a:rPr>
              <a:t>Интеграция данных</a:t>
            </a:r>
            <a:endParaRPr lang="ru-RU" sz="2300" b="1" dirty="0">
              <a:solidFill>
                <a:srgbClr val="002060"/>
              </a:solidFill>
              <a:latin typeface="Bookman Old Style" charset="0"/>
              <a:ea typeface="Bookman Old Style" charset="0"/>
              <a:cs typeface="Bookman Old Style" charset="0"/>
            </a:endParaRPr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582288" y="179386"/>
            <a:ext cx="561712" cy="365125"/>
          </a:xfrm>
        </p:spPr>
        <p:txBody>
          <a:bodyPr/>
          <a:lstStyle/>
          <a:p>
            <a:fld id="{D81B3B79-DEF0-4346-A5D2-0443081EFB3D}" type="slidenum">
              <a:rPr lang="ru-RU" b="1" smtClean="0">
                <a:solidFill>
                  <a:srgbClr val="C79023"/>
                </a:solidFill>
              </a:rPr>
              <a:t>8</a:t>
            </a:fld>
            <a:endParaRPr lang="en-US" b="1" dirty="0">
              <a:solidFill>
                <a:srgbClr val="C79023"/>
              </a:solidFill>
            </a:endParaRPr>
          </a:p>
        </p:txBody>
      </p:sp>
      <p:cxnSp>
        <p:nvCxnSpPr>
          <p:cNvPr id="28" name="Straight Connector 16"/>
          <p:cNvCxnSpPr/>
          <p:nvPr/>
        </p:nvCxnSpPr>
        <p:spPr>
          <a:xfrm>
            <a:off x="8623002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45330" y="413886"/>
            <a:ext cx="84948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268 НРБК. Централизованное ведение учета, составления и представления отчетности о государственных финансах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9950DE0-5611-7341-8066-5C1A03DBF5F6}"/>
              </a:ext>
            </a:extLst>
          </p:cNvPr>
          <p:cNvSpPr txBox="1"/>
          <p:nvPr/>
        </p:nvSpPr>
        <p:spPr>
          <a:xfrm>
            <a:off x="273570" y="3980826"/>
            <a:ext cx="86833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Информация о финансовых и нефинансовых активах и обязательствах Российской Федерации, субъектов Российской Федерации и муниципальных образований, государственных (муниципальных) бюджетных и автономных учреждений, операциях, изменяющие указанные активы и обязательства подлежит размещению в федеральной государственной информационной системе в сфере управления государственными (муниципальными) финансами. 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A430A5AF-FD54-D946-A34A-EA5FA3A4A68A}"/>
              </a:ext>
            </a:extLst>
          </p:cNvPr>
          <p:cNvSpPr/>
          <p:nvPr/>
        </p:nvSpPr>
        <p:spPr>
          <a:xfrm>
            <a:off x="187036" y="971022"/>
            <a:ext cx="8769927" cy="4915956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B8A9F131-EDAB-8D41-B25F-F030E13D04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30408640"/>
              </p:ext>
            </p:extLst>
          </p:nvPr>
        </p:nvGraphicFramePr>
        <p:xfrm>
          <a:off x="498960" y="1128378"/>
          <a:ext cx="8236958" cy="488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8" name="Схема 17">
            <a:extLst>
              <a:ext uri="{FF2B5EF4-FFF2-40B4-BE49-F238E27FC236}">
                <a16:creationId xmlns:a16="http://schemas.microsoft.com/office/drawing/2014/main" id="{99C516D0-173B-6143-B0E1-C0A3261ADB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34470464"/>
              </p:ext>
            </p:extLst>
          </p:nvPr>
        </p:nvGraphicFramePr>
        <p:xfrm>
          <a:off x="498960" y="1856756"/>
          <a:ext cx="8236958" cy="488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9" name="Схема 18">
            <a:extLst>
              <a:ext uri="{FF2B5EF4-FFF2-40B4-BE49-F238E27FC236}">
                <a16:creationId xmlns:a16="http://schemas.microsoft.com/office/drawing/2014/main" id="{CAFB367C-6D4C-AB48-9199-B0E4CCBEF3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15801013"/>
              </p:ext>
            </p:extLst>
          </p:nvPr>
        </p:nvGraphicFramePr>
        <p:xfrm>
          <a:off x="494615" y="2554602"/>
          <a:ext cx="8236958" cy="488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20" name="Схема 19">
            <a:extLst>
              <a:ext uri="{FF2B5EF4-FFF2-40B4-BE49-F238E27FC236}">
                <a16:creationId xmlns:a16="http://schemas.microsoft.com/office/drawing/2014/main" id="{29A4BAB0-113F-A443-958C-539A5A1394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63422764"/>
              </p:ext>
            </p:extLst>
          </p:nvPr>
        </p:nvGraphicFramePr>
        <p:xfrm>
          <a:off x="453901" y="3256833"/>
          <a:ext cx="8277672" cy="488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7D79E019-A8A8-764F-95E3-5DB32B2E027A}"/>
              </a:ext>
            </a:extLst>
          </p:cNvPr>
          <p:cNvSpPr txBox="1"/>
          <p:nvPr/>
        </p:nvSpPr>
        <p:spPr>
          <a:xfrm>
            <a:off x="1343492" y="6222141"/>
            <a:ext cx="70301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Ведомственный проект «СМАРТ-контроль»</a:t>
            </a:r>
            <a:endParaRPr lang="ru-RU" sz="28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трелка вниз 7">
            <a:extLst>
              <a:ext uri="{FF2B5EF4-FFF2-40B4-BE49-F238E27FC236}">
                <a16:creationId xmlns:a16="http://schemas.microsoft.com/office/drawing/2014/main" id="{533BDDE9-8AD3-C94B-9C12-D9890AEFB641}"/>
              </a:ext>
            </a:extLst>
          </p:cNvPr>
          <p:cNvSpPr/>
          <p:nvPr/>
        </p:nvSpPr>
        <p:spPr>
          <a:xfrm>
            <a:off x="4477318" y="5685310"/>
            <a:ext cx="271552" cy="61220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1155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481391" y="49076"/>
            <a:ext cx="503102" cy="365125"/>
          </a:xfrm>
        </p:spPr>
        <p:txBody>
          <a:bodyPr/>
          <a:lstStyle/>
          <a:p>
            <a:fld id="{A9DAC724-3E02-49ED-B828-609FBC575841}" type="slidenum">
              <a:rPr lang="ru-RU" b="1" smtClean="0">
                <a:solidFill>
                  <a:srgbClr val="C79023"/>
                </a:solidFill>
              </a:rPr>
              <a:t>9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A33DAC7D-2902-43C4-80FC-A26A6CDFC3A5}"/>
              </a:ext>
            </a:extLst>
          </p:cNvPr>
          <p:cNvSpPr/>
          <p:nvPr/>
        </p:nvSpPr>
        <p:spPr>
          <a:xfrm>
            <a:off x="571501" y="175674"/>
            <a:ext cx="760019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5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Дебиторская задолженность по доходам</a:t>
            </a: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85A963C6-7872-2E48-A578-3A205798217B}"/>
              </a:ext>
            </a:extLst>
          </p:cNvPr>
          <p:cNvGraphicFramePr/>
          <p:nvPr>
            <p:extLst/>
          </p:nvPr>
        </p:nvGraphicFramePr>
        <p:xfrm>
          <a:off x="219514" y="671659"/>
          <a:ext cx="8764979" cy="26869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C9BB257C-85CC-9D4E-B316-5D09783C0D06}"/>
              </a:ext>
            </a:extLst>
          </p:cNvPr>
          <p:cNvSpPr txBox="1">
            <a:spLocks/>
          </p:cNvSpPr>
          <p:nvPr/>
        </p:nvSpPr>
        <p:spPr>
          <a:xfrm>
            <a:off x="219514" y="3194659"/>
            <a:ext cx="8591253" cy="247667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7625" lvl="2" indent="449263"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рисков «до», условие авансирования.</a:t>
            </a:r>
          </a:p>
          <a:p>
            <a:pPr marL="47625" lvl="2" indent="449263"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Претензионная работа (претензии, переговоры о погашении задолженности).</a:t>
            </a:r>
          </a:p>
          <a:p>
            <a:pPr marL="47625" lvl="2" indent="449263"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Досудебное урегулирование (соглашение о реструктуризации долга).</a:t>
            </a:r>
          </a:p>
          <a:p>
            <a:pPr marL="47625" lvl="2" indent="449263"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Судебный процесс и исполнительное производство.</a:t>
            </a:r>
          </a:p>
          <a:p>
            <a:pPr marL="47625" lvl="2" indent="449263"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Системный процесс.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AD7A6B1-8646-4E41-87FE-F342496F01B4}"/>
              </a:ext>
            </a:extLst>
          </p:cNvPr>
          <p:cNvSpPr txBox="1">
            <a:spLocks/>
          </p:cNvSpPr>
          <p:nvPr/>
        </p:nvSpPr>
        <p:spPr>
          <a:xfrm>
            <a:off x="393240" y="5671335"/>
            <a:ext cx="8591253" cy="52398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7625" lvl="2" indent="3175" algn="just"/>
            <a:r>
              <a:rPr lang="ru-RU" sz="2200" b="1" i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Администрирование доходов – оценка реализации полномочий!!!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93883A5-0E41-DC40-A832-B96553BBBC35}"/>
              </a:ext>
            </a:extLst>
          </p:cNvPr>
          <p:cNvSpPr txBox="1">
            <a:spLocks/>
          </p:cNvSpPr>
          <p:nvPr/>
        </p:nvSpPr>
        <p:spPr>
          <a:xfrm>
            <a:off x="393240" y="6305197"/>
            <a:ext cx="8591253" cy="52398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7625" lvl="2" indent="3175" algn="just"/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 требования к регламенту реализации полномочий АД по взысканию ДЗ</a:t>
            </a:r>
          </a:p>
        </p:txBody>
      </p:sp>
    </p:spTree>
    <p:extLst>
      <p:ext uri="{BB962C8B-B14F-4D97-AF65-F5344CB8AC3E}">
        <p14:creationId xmlns:p14="http://schemas.microsoft.com/office/powerpoint/2010/main" val="30294354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30484</TotalTime>
  <Words>929</Words>
  <Application>Microsoft Macintosh PowerPoint</Application>
  <PresentationFormat>Экран (4:3)</PresentationFormat>
  <Paragraphs>170</Paragraphs>
  <Slides>11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0" baseType="lpstr">
      <vt:lpstr>Arial</vt:lpstr>
      <vt:lpstr>Bookman Old Style</vt:lpstr>
      <vt:lpstr>Calibri</vt:lpstr>
      <vt:lpstr>DINPro-Light</vt:lpstr>
      <vt:lpstr>Roboto Slab</vt:lpstr>
      <vt:lpstr>Segoe UI Light</vt:lpstr>
      <vt:lpstr>Times New Roman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ОБЗ</dc:creator>
  <cp:lastModifiedBy>Юлия М</cp:lastModifiedBy>
  <cp:revision>1755</cp:revision>
  <cp:lastPrinted>2018-11-14T09:10:42Z</cp:lastPrinted>
  <dcterms:created xsi:type="dcterms:W3CDTF">2014-05-13T07:16:38Z</dcterms:created>
  <dcterms:modified xsi:type="dcterms:W3CDTF">2022-09-26T11:07:06Z</dcterms:modified>
</cp:coreProperties>
</file>