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7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35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36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37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38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 bookmarkIdSeed="2">
  <p:sldMasterIdLst>
    <p:sldMasterId id="2147483648" r:id="rId1"/>
  </p:sldMasterIdLst>
  <p:notesMasterIdLst>
    <p:notesMasterId r:id="rId62"/>
  </p:notesMasterIdLst>
  <p:handoutMasterIdLst>
    <p:handoutMasterId r:id="rId63"/>
  </p:handoutMasterIdLst>
  <p:sldIdLst>
    <p:sldId id="375" r:id="rId2"/>
    <p:sldId id="1003" r:id="rId3"/>
    <p:sldId id="1004" r:id="rId4"/>
    <p:sldId id="679" r:id="rId5"/>
    <p:sldId id="740" r:id="rId6"/>
    <p:sldId id="828" r:id="rId7"/>
    <p:sldId id="848" r:id="rId8"/>
    <p:sldId id="851" r:id="rId9"/>
    <p:sldId id="863" r:id="rId10"/>
    <p:sldId id="965" r:id="rId11"/>
    <p:sldId id="852" r:id="rId12"/>
    <p:sldId id="853" r:id="rId13"/>
    <p:sldId id="854" r:id="rId14"/>
    <p:sldId id="855" r:id="rId15"/>
    <p:sldId id="991" r:id="rId16"/>
    <p:sldId id="997" r:id="rId17"/>
    <p:sldId id="918" r:id="rId18"/>
    <p:sldId id="864" r:id="rId19"/>
    <p:sldId id="793" r:id="rId20"/>
    <p:sldId id="856" r:id="rId21"/>
    <p:sldId id="857" r:id="rId22"/>
    <p:sldId id="874" r:id="rId23"/>
    <p:sldId id="875" r:id="rId24"/>
    <p:sldId id="1005" r:id="rId25"/>
    <p:sldId id="1006" r:id="rId26"/>
    <p:sldId id="1007" r:id="rId27"/>
    <p:sldId id="1008" r:id="rId28"/>
    <p:sldId id="919" r:id="rId29"/>
    <p:sldId id="920" r:id="rId30"/>
    <p:sldId id="921" r:id="rId31"/>
    <p:sldId id="973" r:id="rId32"/>
    <p:sldId id="873" r:id="rId33"/>
    <p:sldId id="971" r:id="rId34"/>
    <p:sldId id="998" r:id="rId35"/>
    <p:sldId id="999" r:id="rId36"/>
    <p:sldId id="1000" r:id="rId37"/>
    <p:sldId id="1001" r:id="rId38"/>
    <p:sldId id="808" r:id="rId39"/>
    <p:sldId id="993" r:id="rId40"/>
    <p:sldId id="1002" r:id="rId41"/>
    <p:sldId id="836" r:id="rId42"/>
    <p:sldId id="974" r:id="rId43"/>
    <p:sldId id="975" r:id="rId44"/>
    <p:sldId id="976" r:id="rId45"/>
    <p:sldId id="977" r:id="rId46"/>
    <p:sldId id="862" r:id="rId47"/>
    <p:sldId id="927" r:id="rId48"/>
    <p:sldId id="906" r:id="rId49"/>
    <p:sldId id="907" r:id="rId50"/>
    <p:sldId id="924" r:id="rId51"/>
    <p:sldId id="928" r:id="rId52"/>
    <p:sldId id="929" r:id="rId53"/>
    <p:sldId id="930" r:id="rId54"/>
    <p:sldId id="949" r:id="rId55"/>
    <p:sldId id="950" r:id="rId56"/>
    <p:sldId id="951" r:id="rId57"/>
    <p:sldId id="955" r:id="rId58"/>
    <p:sldId id="953" r:id="rId59"/>
    <p:sldId id="996" r:id="rId60"/>
    <p:sldId id="601" r:id="rId61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1CBD2CCB-C8D1-463D-B9F8-2A0055E14390}">
          <p14:sldIdLst>
            <p14:sldId id="375"/>
            <p14:sldId id="1003"/>
            <p14:sldId id="1004"/>
            <p14:sldId id="679"/>
            <p14:sldId id="740"/>
            <p14:sldId id="828"/>
            <p14:sldId id="848"/>
            <p14:sldId id="851"/>
            <p14:sldId id="863"/>
            <p14:sldId id="965"/>
            <p14:sldId id="852"/>
            <p14:sldId id="853"/>
            <p14:sldId id="854"/>
            <p14:sldId id="855"/>
            <p14:sldId id="991"/>
            <p14:sldId id="997"/>
            <p14:sldId id="918"/>
            <p14:sldId id="864"/>
            <p14:sldId id="793"/>
            <p14:sldId id="856"/>
            <p14:sldId id="857"/>
            <p14:sldId id="874"/>
            <p14:sldId id="875"/>
            <p14:sldId id="1005"/>
            <p14:sldId id="1006"/>
            <p14:sldId id="1007"/>
            <p14:sldId id="1008"/>
            <p14:sldId id="919"/>
            <p14:sldId id="920"/>
            <p14:sldId id="921"/>
            <p14:sldId id="973"/>
            <p14:sldId id="873"/>
            <p14:sldId id="971"/>
            <p14:sldId id="998"/>
            <p14:sldId id="999"/>
            <p14:sldId id="1000"/>
            <p14:sldId id="1001"/>
            <p14:sldId id="808"/>
            <p14:sldId id="993"/>
            <p14:sldId id="1002"/>
            <p14:sldId id="836"/>
            <p14:sldId id="974"/>
            <p14:sldId id="975"/>
            <p14:sldId id="976"/>
            <p14:sldId id="977"/>
            <p14:sldId id="862"/>
            <p14:sldId id="927"/>
            <p14:sldId id="906"/>
            <p14:sldId id="907"/>
            <p14:sldId id="924"/>
            <p14:sldId id="928"/>
            <p14:sldId id="929"/>
            <p14:sldId id="930"/>
            <p14:sldId id="949"/>
            <p14:sldId id="950"/>
            <p14:sldId id="951"/>
            <p14:sldId id="955"/>
            <p14:sldId id="953"/>
            <p14:sldId id="996"/>
            <p14:sldId id="60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4319">
          <p15:clr>
            <a:srgbClr val="A4A3A4"/>
          </p15:clr>
        </p15:guide>
        <p15:guide id="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60" userDrawn="1">
          <p15:clr>
            <a:srgbClr val="A4A3A4"/>
          </p15:clr>
        </p15:guide>
        <p15:guide id="3" orient="horz" pos="3144" userDrawn="1">
          <p15:clr>
            <a:srgbClr val="A4A3A4"/>
          </p15:clr>
        </p15:guide>
        <p15:guide id="4" pos="2141" userDrawn="1">
          <p15:clr>
            <a:srgbClr val="A4A3A4"/>
          </p15:clr>
        </p15:guide>
        <p15:guide id="5" orient="horz" pos="311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КАРПОВ АЛЕКСЕЙ СЕРГЕЕВИЧ" initials="КАС" lastIdx="4" clrIdx="0"/>
  <p:cmAuthor id="1" name="Панан А.Ю." initials="ПАЮ" lastIdx="0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79023"/>
    <a:srgbClr val="077A3E"/>
    <a:srgbClr val="FFFCC1"/>
    <a:srgbClr val="B3E4C5"/>
    <a:srgbClr val="66FFFF"/>
    <a:srgbClr val="E4C6D9"/>
    <a:srgbClr val="E4ABD2"/>
    <a:srgbClr val="FF99CC"/>
    <a:srgbClr val="FF9999"/>
    <a:srgbClr val="DEAA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2DE63D5-997A-4646-A377-4702673A728D}" styleName="Светлый стиль 2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2833802-FEF1-4C79-8D5D-14CF1EAF98D9}" styleName="Светлый стиль 2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91EBBBCC-DAD2-459C-BE2E-F6DE35CF9A28}" styleName="Темный стиль 2 - акцент 3/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46F890A9-2807-4EBB-B81D-B2AA78EC7F39}" styleName="Темный стиль 2 -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D03447BB-5D67-496B-8E87-E561075AD55C}" styleName="Темный стиль 1 - акцент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EB344D84-9AFB-497E-A393-DC336BA19D2E}" styleName="Средний стиль 3 -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C083E6E3-FA7D-4D7B-A595-EF9225AFEA82}" styleName="Светлый стиль 1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341" autoAdjust="0"/>
    <p:restoredTop sz="87783" autoAdjust="0"/>
  </p:normalViewPr>
  <p:slideViewPr>
    <p:cSldViewPr snapToGrid="0" snapToObjects="1" showGuides="1">
      <p:cViewPr>
        <p:scale>
          <a:sx n="93" d="100"/>
          <a:sy n="93" d="100"/>
        </p:scale>
        <p:origin x="1488" y="352"/>
      </p:cViewPr>
      <p:guideLst>
        <p:guide orient="horz" pos="4319"/>
        <p:guide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>
        <p:scale>
          <a:sx n="300" d="100"/>
          <a:sy n="300" d="100"/>
        </p:scale>
        <p:origin x="798" y="-72"/>
      </p:cViewPr>
      <p:guideLst>
        <p:guide orient="horz" pos="3127"/>
        <p:guide pos="2160"/>
        <p:guide orient="horz" pos="3144"/>
        <p:guide pos="2141"/>
        <p:guide orient="horz" pos="311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handoutMaster" Target="handoutMasters/handoutMaster1.xml"/><Relationship Id="rId64" Type="http://schemas.openxmlformats.org/officeDocument/2006/relationships/commentAuthors" Target="commentAuthors.xml"/><Relationship Id="rId65" Type="http://schemas.openxmlformats.org/officeDocument/2006/relationships/presProps" Target="presProps.xml"/><Relationship Id="rId66" Type="http://schemas.openxmlformats.org/officeDocument/2006/relationships/viewProps" Target="viewProps.xml"/><Relationship Id="rId67" Type="http://schemas.openxmlformats.org/officeDocument/2006/relationships/theme" Target="theme/theme1.xml"/><Relationship Id="rId68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ABBC1FE-4C4D-A244-9661-5B53B78DCDB8}" type="doc">
      <dgm:prSet loTypeId="urn:microsoft.com/office/officeart/2005/8/layout/hierarchy2" loCatId="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D7A6613A-19A5-4548-B2C8-B42D88D62D72}">
      <dgm:prSet phldrT="[Текст]"/>
      <dgm:spPr/>
      <dgm:t>
        <a:bodyPr/>
        <a:lstStyle/>
        <a:p>
          <a:r>
            <a:rPr lang="ru-RU" b="1" dirty="0" smtClean="0">
              <a:latin typeface="Times New Roman" charset="0"/>
              <a:ea typeface="Times New Roman" charset="0"/>
              <a:cs typeface="Times New Roman" charset="0"/>
            </a:rPr>
            <a:t>15.15.6</a:t>
          </a:r>
          <a:endParaRPr lang="ru-RU" b="1" dirty="0">
            <a:latin typeface="Times New Roman" charset="0"/>
            <a:ea typeface="Times New Roman" charset="0"/>
            <a:cs typeface="Times New Roman" charset="0"/>
          </a:endParaRPr>
        </a:p>
      </dgm:t>
    </dgm:pt>
    <dgm:pt modelId="{8265DB87-5CD0-304B-BA86-9B8118F9AF76}" type="parTrans" cxnId="{9E3D6EFF-BF4D-C74F-A224-9C733B979612}">
      <dgm:prSet/>
      <dgm:spPr/>
      <dgm:t>
        <a:bodyPr/>
        <a:lstStyle/>
        <a:p>
          <a:endParaRPr lang="ru-RU">
            <a:latin typeface="Times New Roman" charset="0"/>
            <a:ea typeface="Times New Roman" charset="0"/>
            <a:cs typeface="Times New Roman" charset="0"/>
          </a:endParaRPr>
        </a:p>
      </dgm:t>
    </dgm:pt>
    <dgm:pt modelId="{86FF3B73-053C-B34B-84D3-52395E3A388B}" type="sibTrans" cxnId="{9E3D6EFF-BF4D-C74F-A224-9C733B979612}">
      <dgm:prSet/>
      <dgm:spPr/>
      <dgm:t>
        <a:bodyPr/>
        <a:lstStyle/>
        <a:p>
          <a:endParaRPr lang="ru-RU">
            <a:latin typeface="Times New Roman" charset="0"/>
            <a:ea typeface="Times New Roman" charset="0"/>
            <a:cs typeface="Times New Roman" charset="0"/>
          </a:endParaRPr>
        </a:p>
      </dgm:t>
    </dgm:pt>
    <dgm:pt modelId="{3B43FBDF-91CC-4D4D-B835-AB7B02DCD1AF}">
      <dgm:prSet phldrT="[Текст]" custT="1"/>
      <dgm:spPr/>
      <dgm:t>
        <a:bodyPr/>
        <a:lstStyle/>
        <a:p>
          <a:r>
            <a:rPr lang="ru-RU" sz="2800" dirty="0" smtClean="0">
              <a:latin typeface="Times New Roman" charset="0"/>
              <a:ea typeface="Times New Roman" charset="0"/>
              <a:cs typeface="Times New Roman" charset="0"/>
            </a:rPr>
            <a:t>нарушение сроков</a:t>
          </a:r>
          <a:endParaRPr lang="ru-RU" sz="2800" dirty="0">
            <a:latin typeface="Times New Roman" charset="0"/>
            <a:ea typeface="Times New Roman" charset="0"/>
            <a:cs typeface="Times New Roman" charset="0"/>
          </a:endParaRPr>
        </a:p>
      </dgm:t>
    </dgm:pt>
    <dgm:pt modelId="{9DA2C561-09F2-0D41-9C18-8ABF1978E640}" type="parTrans" cxnId="{337C017D-105B-A040-85E6-65E5BDFF987F}">
      <dgm:prSet/>
      <dgm:spPr/>
      <dgm:t>
        <a:bodyPr/>
        <a:lstStyle/>
        <a:p>
          <a:endParaRPr lang="ru-RU">
            <a:latin typeface="Times New Roman" charset="0"/>
            <a:ea typeface="Times New Roman" charset="0"/>
            <a:cs typeface="Times New Roman" charset="0"/>
          </a:endParaRPr>
        </a:p>
      </dgm:t>
    </dgm:pt>
    <dgm:pt modelId="{F4AA4EF0-E582-3145-B21E-5FD2535CBD9C}" type="sibTrans" cxnId="{337C017D-105B-A040-85E6-65E5BDFF987F}">
      <dgm:prSet/>
      <dgm:spPr/>
      <dgm:t>
        <a:bodyPr/>
        <a:lstStyle/>
        <a:p>
          <a:endParaRPr lang="ru-RU">
            <a:latin typeface="Times New Roman" charset="0"/>
            <a:ea typeface="Times New Roman" charset="0"/>
            <a:cs typeface="Times New Roman" charset="0"/>
          </a:endParaRPr>
        </a:p>
      </dgm:t>
    </dgm:pt>
    <dgm:pt modelId="{7EF83318-F4F7-3F44-B55D-7DB6F695032E}">
      <dgm:prSet phldrT="[Текст]" custT="1"/>
      <dgm:spPr/>
      <dgm:t>
        <a:bodyPr/>
        <a:lstStyle/>
        <a:p>
          <a:r>
            <a:rPr lang="ru-RU" sz="2800" dirty="0" smtClean="0">
              <a:latin typeface="Times New Roman" charset="0"/>
              <a:ea typeface="Times New Roman" charset="0"/>
              <a:cs typeface="Times New Roman" charset="0"/>
            </a:rPr>
            <a:t>нарушение порядка учета и отчетности</a:t>
          </a:r>
          <a:endParaRPr lang="ru-RU" sz="2800" dirty="0">
            <a:latin typeface="Times New Roman" charset="0"/>
            <a:ea typeface="Times New Roman" charset="0"/>
            <a:cs typeface="Times New Roman" charset="0"/>
          </a:endParaRPr>
        </a:p>
      </dgm:t>
    </dgm:pt>
    <dgm:pt modelId="{D6009E0D-731F-4249-AF99-7CA4E5440269}" type="parTrans" cxnId="{2BCD2FFA-1E5E-6A43-9D31-2DD0233A28EC}">
      <dgm:prSet/>
      <dgm:spPr/>
      <dgm:t>
        <a:bodyPr/>
        <a:lstStyle/>
        <a:p>
          <a:endParaRPr lang="ru-RU">
            <a:latin typeface="Times New Roman" charset="0"/>
            <a:ea typeface="Times New Roman" charset="0"/>
            <a:cs typeface="Times New Roman" charset="0"/>
          </a:endParaRPr>
        </a:p>
      </dgm:t>
    </dgm:pt>
    <dgm:pt modelId="{C13712D5-38FC-A947-B9D2-D3EA6DE0DFBF}" type="sibTrans" cxnId="{2BCD2FFA-1E5E-6A43-9D31-2DD0233A28EC}">
      <dgm:prSet/>
      <dgm:spPr/>
      <dgm:t>
        <a:bodyPr/>
        <a:lstStyle/>
        <a:p>
          <a:endParaRPr lang="ru-RU">
            <a:latin typeface="Times New Roman" charset="0"/>
            <a:ea typeface="Times New Roman" charset="0"/>
            <a:cs typeface="Times New Roman" charset="0"/>
          </a:endParaRPr>
        </a:p>
      </dgm:t>
    </dgm:pt>
    <dgm:pt modelId="{F79DDD64-8BE8-3E4B-94DD-985A061EEDB8}">
      <dgm:prSet phldrT="[Текст]"/>
      <dgm:spPr/>
      <dgm:t>
        <a:bodyPr/>
        <a:lstStyle/>
        <a:p>
          <a:r>
            <a:rPr lang="ru-RU" dirty="0" smtClean="0">
              <a:latin typeface="Times New Roman" charset="0"/>
              <a:ea typeface="Times New Roman" charset="0"/>
              <a:cs typeface="Times New Roman" charset="0"/>
            </a:rPr>
            <a:t>незначительное</a:t>
          </a:r>
          <a:endParaRPr lang="ru-RU" dirty="0">
            <a:latin typeface="Times New Roman" charset="0"/>
            <a:ea typeface="Times New Roman" charset="0"/>
            <a:cs typeface="Times New Roman" charset="0"/>
          </a:endParaRPr>
        </a:p>
      </dgm:t>
    </dgm:pt>
    <dgm:pt modelId="{5BB12C8B-D201-2245-90FB-5E2CF2716DB8}" type="parTrans" cxnId="{571C7E48-A243-1144-838A-4F5A3BAFE527}">
      <dgm:prSet/>
      <dgm:spPr/>
      <dgm:t>
        <a:bodyPr/>
        <a:lstStyle/>
        <a:p>
          <a:endParaRPr lang="ru-RU">
            <a:latin typeface="Times New Roman" charset="0"/>
            <a:ea typeface="Times New Roman" charset="0"/>
            <a:cs typeface="Times New Roman" charset="0"/>
          </a:endParaRPr>
        </a:p>
      </dgm:t>
    </dgm:pt>
    <dgm:pt modelId="{82D0076E-5270-CE4A-9787-BAC25D773539}" type="sibTrans" cxnId="{571C7E48-A243-1144-838A-4F5A3BAFE527}">
      <dgm:prSet/>
      <dgm:spPr/>
      <dgm:t>
        <a:bodyPr/>
        <a:lstStyle/>
        <a:p>
          <a:endParaRPr lang="ru-RU">
            <a:latin typeface="Times New Roman" charset="0"/>
            <a:ea typeface="Times New Roman" charset="0"/>
            <a:cs typeface="Times New Roman" charset="0"/>
          </a:endParaRPr>
        </a:p>
      </dgm:t>
    </dgm:pt>
    <dgm:pt modelId="{51CF5997-F6E2-1D4C-BABD-D6AA585CE916}">
      <dgm:prSet/>
      <dgm:spPr/>
      <dgm:t>
        <a:bodyPr/>
        <a:lstStyle/>
        <a:p>
          <a:r>
            <a:rPr lang="ru-RU" dirty="0" smtClean="0">
              <a:latin typeface="Times New Roman" charset="0"/>
              <a:ea typeface="Times New Roman" charset="0"/>
              <a:cs typeface="Times New Roman" charset="0"/>
            </a:rPr>
            <a:t>значительное</a:t>
          </a:r>
          <a:endParaRPr lang="ru-RU" dirty="0">
            <a:latin typeface="Times New Roman" charset="0"/>
            <a:ea typeface="Times New Roman" charset="0"/>
            <a:cs typeface="Times New Roman" charset="0"/>
          </a:endParaRPr>
        </a:p>
      </dgm:t>
    </dgm:pt>
    <dgm:pt modelId="{671F9A16-AB56-5945-9771-CB88F3B8469B}" type="parTrans" cxnId="{4E9D3F26-09CD-AD4C-96AC-21DFB21FE1CE}">
      <dgm:prSet/>
      <dgm:spPr/>
      <dgm:t>
        <a:bodyPr/>
        <a:lstStyle/>
        <a:p>
          <a:endParaRPr lang="ru-RU">
            <a:latin typeface="Times New Roman" charset="0"/>
            <a:ea typeface="Times New Roman" charset="0"/>
            <a:cs typeface="Times New Roman" charset="0"/>
          </a:endParaRPr>
        </a:p>
      </dgm:t>
    </dgm:pt>
    <dgm:pt modelId="{E5E968E1-2189-2540-90E4-FADB1B6790B1}" type="sibTrans" cxnId="{4E9D3F26-09CD-AD4C-96AC-21DFB21FE1CE}">
      <dgm:prSet/>
      <dgm:spPr/>
      <dgm:t>
        <a:bodyPr/>
        <a:lstStyle/>
        <a:p>
          <a:endParaRPr lang="ru-RU">
            <a:latin typeface="Times New Roman" charset="0"/>
            <a:ea typeface="Times New Roman" charset="0"/>
            <a:cs typeface="Times New Roman" charset="0"/>
          </a:endParaRPr>
        </a:p>
      </dgm:t>
    </dgm:pt>
    <dgm:pt modelId="{A32E033C-6050-CE45-BF8E-9E2B1060E769}">
      <dgm:prSet/>
      <dgm:spPr/>
      <dgm:t>
        <a:bodyPr/>
        <a:lstStyle/>
        <a:p>
          <a:r>
            <a:rPr lang="ru-RU" dirty="0" smtClean="0">
              <a:latin typeface="Times New Roman" charset="0"/>
              <a:ea typeface="Times New Roman" charset="0"/>
              <a:cs typeface="Times New Roman" charset="0"/>
            </a:rPr>
            <a:t>грубое</a:t>
          </a:r>
          <a:endParaRPr lang="ru-RU" dirty="0">
            <a:latin typeface="Times New Roman" charset="0"/>
            <a:ea typeface="Times New Roman" charset="0"/>
            <a:cs typeface="Times New Roman" charset="0"/>
          </a:endParaRPr>
        </a:p>
      </dgm:t>
    </dgm:pt>
    <dgm:pt modelId="{C48CF51D-F171-674E-B666-8A3E9E585673}" type="parTrans" cxnId="{F85527D4-A0F0-8745-B94F-BFAC4FC4EDE2}">
      <dgm:prSet/>
      <dgm:spPr/>
      <dgm:t>
        <a:bodyPr/>
        <a:lstStyle/>
        <a:p>
          <a:endParaRPr lang="ru-RU">
            <a:latin typeface="Times New Roman" charset="0"/>
            <a:ea typeface="Times New Roman" charset="0"/>
            <a:cs typeface="Times New Roman" charset="0"/>
          </a:endParaRPr>
        </a:p>
      </dgm:t>
    </dgm:pt>
    <dgm:pt modelId="{DA9FDB8F-4235-D24E-9480-18CF3DCC565E}" type="sibTrans" cxnId="{F85527D4-A0F0-8745-B94F-BFAC4FC4EDE2}">
      <dgm:prSet/>
      <dgm:spPr/>
      <dgm:t>
        <a:bodyPr/>
        <a:lstStyle/>
        <a:p>
          <a:endParaRPr lang="ru-RU">
            <a:latin typeface="Times New Roman" charset="0"/>
            <a:ea typeface="Times New Roman" charset="0"/>
            <a:cs typeface="Times New Roman" charset="0"/>
          </a:endParaRPr>
        </a:p>
      </dgm:t>
    </dgm:pt>
    <dgm:pt modelId="{A36780D7-92B9-F444-94D4-E7E824AF66BD}" type="pres">
      <dgm:prSet presAssocID="{EABBC1FE-4C4D-A244-9661-5B53B78DCDB8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777175C-F638-4A42-B4CF-F64C145ABE03}" type="pres">
      <dgm:prSet presAssocID="{D7A6613A-19A5-4548-B2C8-B42D88D62D72}" presName="root1" presStyleCnt="0"/>
      <dgm:spPr/>
    </dgm:pt>
    <dgm:pt modelId="{71C18299-7689-A449-A63D-6C8EFC483CC5}" type="pres">
      <dgm:prSet presAssocID="{D7A6613A-19A5-4548-B2C8-B42D88D62D72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BA91AD7-408E-D44F-B0D4-B32DAF795DDF}" type="pres">
      <dgm:prSet presAssocID="{D7A6613A-19A5-4548-B2C8-B42D88D62D72}" presName="level2hierChild" presStyleCnt="0"/>
      <dgm:spPr/>
    </dgm:pt>
    <dgm:pt modelId="{E9EE1115-D48D-7C40-A4DA-57DFCACE7CCC}" type="pres">
      <dgm:prSet presAssocID="{9DA2C561-09F2-0D41-9C18-8ABF1978E640}" presName="conn2-1" presStyleLbl="parChTrans1D2" presStyleIdx="0" presStyleCnt="2"/>
      <dgm:spPr/>
      <dgm:t>
        <a:bodyPr/>
        <a:lstStyle/>
        <a:p>
          <a:endParaRPr lang="ru-RU"/>
        </a:p>
      </dgm:t>
    </dgm:pt>
    <dgm:pt modelId="{9F81860D-4517-6D46-A482-42D38C8F7566}" type="pres">
      <dgm:prSet presAssocID="{9DA2C561-09F2-0D41-9C18-8ABF1978E640}" presName="connTx" presStyleLbl="parChTrans1D2" presStyleIdx="0" presStyleCnt="2"/>
      <dgm:spPr/>
      <dgm:t>
        <a:bodyPr/>
        <a:lstStyle/>
        <a:p>
          <a:endParaRPr lang="ru-RU"/>
        </a:p>
      </dgm:t>
    </dgm:pt>
    <dgm:pt modelId="{2FDE1062-99B9-5F4B-8920-B5D53C6B9106}" type="pres">
      <dgm:prSet presAssocID="{3B43FBDF-91CC-4D4D-B835-AB7B02DCD1AF}" presName="root2" presStyleCnt="0"/>
      <dgm:spPr/>
    </dgm:pt>
    <dgm:pt modelId="{B02DB549-A023-4E40-AF1D-6E9A67B25001}" type="pres">
      <dgm:prSet presAssocID="{3B43FBDF-91CC-4D4D-B835-AB7B02DCD1AF}" presName="LevelTwoTextNode" presStyleLbl="node2" presStyleIdx="0" presStyleCnt="2" custScaleY="13364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F48A339-4BDC-3A40-8C8D-0A1282CD3D4C}" type="pres">
      <dgm:prSet presAssocID="{3B43FBDF-91CC-4D4D-B835-AB7B02DCD1AF}" presName="level3hierChild" presStyleCnt="0"/>
      <dgm:spPr/>
    </dgm:pt>
    <dgm:pt modelId="{733FAA9D-FCC3-A24B-BF91-A4A2373407C6}" type="pres">
      <dgm:prSet presAssocID="{D6009E0D-731F-4249-AF99-7CA4E5440269}" presName="conn2-1" presStyleLbl="parChTrans1D2" presStyleIdx="1" presStyleCnt="2"/>
      <dgm:spPr/>
      <dgm:t>
        <a:bodyPr/>
        <a:lstStyle/>
        <a:p>
          <a:endParaRPr lang="ru-RU"/>
        </a:p>
      </dgm:t>
    </dgm:pt>
    <dgm:pt modelId="{7FD576E1-F251-7B41-9163-EF82CCAC67EB}" type="pres">
      <dgm:prSet presAssocID="{D6009E0D-731F-4249-AF99-7CA4E5440269}" presName="connTx" presStyleLbl="parChTrans1D2" presStyleIdx="1" presStyleCnt="2"/>
      <dgm:spPr/>
      <dgm:t>
        <a:bodyPr/>
        <a:lstStyle/>
        <a:p>
          <a:endParaRPr lang="ru-RU"/>
        </a:p>
      </dgm:t>
    </dgm:pt>
    <dgm:pt modelId="{BD3B4873-0054-1745-8575-E61CAD184438}" type="pres">
      <dgm:prSet presAssocID="{7EF83318-F4F7-3F44-B55D-7DB6F695032E}" presName="root2" presStyleCnt="0"/>
      <dgm:spPr/>
    </dgm:pt>
    <dgm:pt modelId="{AC77576C-A1B3-0245-9C1C-8C3FCBD7DE1A}" type="pres">
      <dgm:prSet presAssocID="{7EF83318-F4F7-3F44-B55D-7DB6F695032E}" presName="LevelTwoTextNode" presStyleLbl="node2" presStyleIdx="1" presStyleCnt="2" custScaleY="18907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BA115FC-41DC-BF48-9583-8A2D0E609A96}" type="pres">
      <dgm:prSet presAssocID="{7EF83318-F4F7-3F44-B55D-7DB6F695032E}" presName="level3hierChild" presStyleCnt="0"/>
      <dgm:spPr/>
    </dgm:pt>
    <dgm:pt modelId="{FC044E22-D9F8-E444-9378-1C4C644EBB2F}" type="pres">
      <dgm:prSet presAssocID="{5BB12C8B-D201-2245-90FB-5E2CF2716DB8}" presName="conn2-1" presStyleLbl="parChTrans1D3" presStyleIdx="0" presStyleCnt="3"/>
      <dgm:spPr/>
      <dgm:t>
        <a:bodyPr/>
        <a:lstStyle/>
        <a:p>
          <a:endParaRPr lang="ru-RU"/>
        </a:p>
      </dgm:t>
    </dgm:pt>
    <dgm:pt modelId="{26DD5A14-6D28-9448-8AD5-A7A4F53154E9}" type="pres">
      <dgm:prSet presAssocID="{5BB12C8B-D201-2245-90FB-5E2CF2716DB8}" presName="connTx" presStyleLbl="parChTrans1D3" presStyleIdx="0" presStyleCnt="3"/>
      <dgm:spPr/>
      <dgm:t>
        <a:bodyPr/>
        <a:lstStyle/>
        <a:p>
          <a:endParaRPr lang="ru-RU"/>
        </a:p>
      </dgm:t>
    </dgm:pt>
    <dgm:pt modelId="{B0F97FF9-9CD8-4D40-BB35-FAD796CD3206}" type="pres">
      <dgm:prSet presAssocID="{F79DDD64-8BE8-3E4B-94DD-985A061EEDB8}" presName="root2" presStyleCnt="0"/>
      <dgm:spPr/>
    </dgm:pt>
    <dgm:pt modelId="{63E4DE3C-E817-2D4F-AD0C-FDCA28727F89}" type="pres">
      <dgm:prSet presAssocID="{F79DDD64-8BE8-3E4B-94DD-985A061EEDB8}" presName="LevelTwoTextNode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B3EC68D-C2E7-5645-BAD0-AC0E63AB42B3}" type="pres">
      <dgm:prSet presAssocID="{F79DDD64-8BE8-3E4B-94DD-985A061EEDB8}" presName="level3hierChild" presStyleCnt="0"/>
      <dgm:spPr/>
    </dgm:pt>
    <dgm:pt modelId="{E6E73646-B04A-EA4E-91C5-3749CC5FD3A6}" type="pres">
      <dgm:prSet presAssocID="{671F9A16-AB56-5945-9771-CB88F3B8469B}" presName="conn2-1" presStyleLbl="parChTrans1D3" presStyleIdx="1" presStyleCnt="3"/>
      <dgm:spPr/>
      <dgm:t>
        <a:bodyPr/>
        <a:lstStyle/>
        <a:p>
          <a:endParaRPr lang="ru-RU"/>
        </a:p>
      </dgm:t>
    </dgm:pt>
    <dgm:pt modelId="{AFC96370-C354-9545-8A8E-30763DF3A42D}" type="pres">
      <dgm:prSet presAssocID="{671F9A16-AB56-5945-9771-CB88F3B8469B}" presName="connTx" presStyleLbl="parChTrans1D3" presStyleIdx="1" presStyleCnt="3"/>
      <dgm:spPr/>
      <dgm:t>
        <a:bodyPr/>
        <a:lstStyle/>
        <a:p>
          <a:endParaRPr lang="ru-RU"/>
        </a:p>
      </dgm:t>
    </dgm:pt>
    <dgm:pt modelId="{3401E90C-0D68-1149-B93A-6728B0DA29B1}" type="pres">
      <dgm:prSet presAssocID="{51CF5997-F6E2-1D4C-BABD-D6AA585CE916}" presName="root2" presStyleCnt="0"/>
      <dgm:spPr/>
    </dgm:pt>
    <dgm:pt modelId="{B2143D9A-748E-AB45-A6C3-9BD3BB4C9880}" type="pres">
      <dgm:prSet presAssocID="{51CF5997-F6E2-1D4C-BABD-D6AA585CE916}" presName="LevelTwoTextNode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AD66801-EE2A-BF41-B54C-77B466A71F2D}" type="pres">
      <dgm:prSet presAssocID="{51CF5997-F6E2-1D4C-BABD-D6AA585CE916}" presName="level3hierChild" presStyleCnt="0"/>
      <dgm:spPr/>
    </dgm:pt>
    <dgm:pt modelId="{53955375-4CEB-6440-A95B-54E48032A8FB}" type="pres">
      <dgm:prSet presAssocID="{C48CF51D-F171-674E-B666-8A3E9E585673}" presName="conn2-1" presStyleLbl="parChTrans1D3" presStyleIdx="2" presStyleCnt="3"/>
      <dgm:spPr/>
      <dgm:t>
        <a:bodyPr/>
        <a:lstStyle/>
        <a:p>
          <a:endParaRPr lang="ru-RU"/>
        </a:p>
      </dgm:t>
    </dgm:pt>
    <dgm:pt modelId="{0E79A565-37E0-384A-B476-B4B911AA9DC0}" type="pres">
      <dgm:prSet presAssocID="{C48CF51D-F171-674E-B666-8A3E9E585673}" presName="connTx" presStyleLbl="parChTrans1D3" presStyleIdx="2" presStyleCnt="3"/>
      <dgm:spPr/>
      <dgm:t>
        <a:bodyPr/>
        <a:lstStyle/>
        <a:p>
          <a:endParaRPr lang="ru-RU"/>
        </a:p>
      </dgm:t>
    </dgm:pt>
    <dgm:pt modelId="{436CE1F7-B198-384D-B048-110974B53198}" type="pres">
      <dgm:prSet presAssocID="{A32E033C-6050-CE45-BF8E-9E2B1060E769}" presName="root2" presStyleCnt="0"/>
      <dgm:spPr/>
    </dgm:pt>
    <dgm:pt modelId="{70463E1B-DB62-184B-826B-67D72789437D}" type="pres">
      <dgm:prSet presAssocID="{A32E033C-6050-CE45-BF8E-9E2B1060E769}" presName="LevelTwoTextNode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CE966D7-F429-B946-AE9A-67AA335EB754}" type="pres">
      <dgm:prSet presAssocID="{A32E033C-6050-CE45-BF8E-9E2B1060E769}" presName="level3hierChild" presStyleCnt="0"/>
      <dgm:spPr/>
    </dgm:pt>
  </dgm:ptLst>
  <dgm:cxnLst>
    <dgm:cxn modelId="{B56BA082-A31D-DA49-9174-B29291E1B2D1}" type="presOf" srcId="{5BB12C8B-D201-2245-90FB-5E2CF2716DB8}" destId="{26DD5A14-6D28-9448-8AD5-A7A4F53154E9}" srcOrd="1" destOrd="0" presId="urn:microsoft.com/office/officeart/2005/8/layout/hierarchy2"/>
    <dgm:cxn modelId="{189BCE7F-565C-F442-A71A-39D4F9E8067F}" type="presOf" srcId="{3B43FBDF-91CC-4D4D-B835-AB7B02DCD1AF}" destId="{B02DB549-A023-4E40-AF1D-6E9A67B25001}" srcOrd="0" destOrd="0" presId="urn:microsoft.com/office/officeart/2005/8/layout/hierarchy2"/>
    <dgm:cxn modelId="{5EDF55BD-49CA-B94C-9753-047A1986C847}" type="presOf" srcId="{671F9A16-AB56-5945-9771-CB88F3B8469B}" destId="{E6E73646-B04A-EA4E-91C5-3749CC5FD3A6}" srcOrd="0" destOrd="0" presId="urn:microsoft.com/office/officeart/2005/8/layout/hierarchy2"/>
    <dgm:cxn modelId="{B5C5EFCD-80E5-A34F-855E-E8B0EA2C53EE}" type="presOf" srcId="{9DA2C561-09F2-0D41-9C18-8ABF1978E640}" destId="{E9EE1115-D48D-7C40-A4DA-57DFCACE7CCC}" srcOrd="0" destOrd="0" presId="urn:microsoft.com/office/officeart/2005/8/layout/hierarchy2"/>
    <dgm:cxn modelId="{ABC3AD92-C2EA-D743-8F45-D9958DC8D449}" type="presOf" srcId="{51CF5997-F6E2-1D4C-BABD-D6AA585CE916}" destId="{B2143D9A-748E-AB45-A6C3-9BD3BB4C9880}" srcOrd="0" destOrd="0" presId="urn:microsoft.com/office/officeart/2005/8/layout/hierarchy2"/>
    <dgm:cxn modelId="{4E9D3F26-09CD-AD4C-96AC-21DFB21FE1CE}" srcId="{7EF83318-F4F7-3F44-B55D-7DB6F695032E}" destId="{51CF5997-F6E2-1D4C-BABD-D6AA585CE916}" srcOrd="1" destOrd="0" parTransId="{671F9A16-AB56-5945-9771-CB88F3B8469B}" sibTransId="{E5E968E1-2189-2540-90E4-FADB1B6790B1}"/>
    <dgm:cxn modelId="{F192CE63-37FC-D341-BFC4-6BCC8799EFC3}" type="presOf" srcId="{D6009E0D-731F-4249-AF99-7CA4E5440269}" destId="{7FD576E1-F251-7B41-9163-EF82CCAC67EB}" srcOrd="1" destOrd="0" presId="urn:microsoft.com/office/officeart/2005/8/layout/hierarchy2"/>
    <dgm:cxn modelId="{AE3CB259-AEF4-BB44-A69B-58739126D06D}" type="presOf" srcId="{671F9A16-AB56-5945-9771-CB88F3B8469B}" destId="{AFC96370-C354-9545-8A8E-30763DF3A42D}" srcOrd="1" destOrd="0" presId="urn:microsoft.com/office/officeart/2005/8/layout/hierarchy2"/>
    <dgm:cxn modelId="{33BD665E-FB3B-9947-AC85-6A97302BD8F1}" type="presOf" srcId="{5BB12C8B-D201-2245-90FB-5E2CF2716DB8}" destId="{FC044E22-D9F8-E444-9378-1C4C644EBB2F}" srcOrd="0" destOrd="0" presId="urn:microsoft.com/office/officeart/2005/8/layout/hierarchy2"/>
    <dgm:cxn modelId="{B0BB42FC-873C-7647-86E0-E362647EF902}" type="presOf" srcId="{7EF83318-F4F7-3F44-B55D-7DB6F695032E}" destId="{AC77576C-A1B3-0245-9C1C-8C3FCBD7DE1A}" srcOrd="0" destOrd="0" presId="urn:microsoft.com/office/officeart/2005/8/layout/hierarchy2"/>
    <dgm:cxn modelId="{337C017D-105B-A040-85E6-65E5BDFF987F}" srcId="{D7A6613A-19A5-4548-B2C8-B42D88D62D72}" destId="{3B43FBDF-91CC-4D4D-B835-AB7B02DCD1AF}" srcOrd="0" destOrd="0" parTransId="{9DA2C561-09F2-0D41-9C18-8ABF1978E640}" sibTransId="{F4AA4EF0-E582-3145-B21E-5FD2535CBD9C}"/>
    <dgm:cxn modelId="{9E3D6EFF-BF4D-C74F-A224-9C733B979612}" srcId="{EABBC1FE-4C4D-A244-9661-5B53B78DCDB8}" destId="{D7A6613A-19A5-4548-B2C8-B42D88D62D72}" srcOrd="0" destOrd="0" parTransId="{8265DB87-5CD0-304B-BA86-9B8118F9AF76}" sibTransId="{86FF3B73-053C-B34B-84D3-52395E3A388B}"/>
    <dgm:cxn modelId="{6DC9A17C-F8EB-3E46-861B-667DF8F5AD1F}" type="presOf" srcId="{9DA2C561-09F2-0D41-9C18-8ABF1978E640}" destId="{9F81860D-4517-6D46-A482-42D38C8F7566}" srcOrd="1" destOrd="0" presId="urn:microsoft.com/office/officeart/2005/8/layout/hierarchy2"/>
    <dgm:cxn modelId="{F85527D4-A0F0-8745-B94F-BFAC4FC4EDE2}" srcId="{7EF83318-F4F7-3F44-B55D-7DB6F695032E}" destId="{A32E033C-6050-CE45-BF8E-9E2B1060E769}" srcOrd="2" destOrd="0" parTransId="{C48CF51D-F171-674E-B666-8A3E9E585673}" sibTransId="{DA9FDB8F-4235-D24E-9480-18CF3DCC565E}"/>
    <dgm:cxn modelId="{A8A705EC-F45B-CA41-B37C-378EC68AEAA2}" type="presOf" srcId="{C48CF51D-F171-674E-B666-8A3E9E585673}" destId="{0E79A565-37E0-384A-B476-B4B911AA9DC0}" srcOrd="1" destOrd="0" presId="urn:microsoft.com/office/officeart/2005/8/layout/hierarchy2"/>
    <dgm:cxn modelId="{F93250E9-A795-A84E-A1D7-27C8BF783781}" type="presOf" srcId="{A32E033C-6050-CE45-BF8E-9E2B1060E769}" destId="{70463E1B-DB62-184B-826B-67D72789437D}" srcOrd="0" destOrd="0" presId="urn:microsoft.com/office/officeart/2005/8/layout/hierarchy2"/>
    <dgm:cxn modelId="{09DA4924-B8A7-C049-A275-BFAD154385CA}" type="presOf" srcId="{C48CF51D-F171-674E-B666-8A3E9E585673}" destId="{53955375-4CEB-6440-A95B-54E48032A8FB}" srcOrd="0" destOrd="0" presId="urn:microsoft.com/office/officeart/2005/8/layout/hierarchy2"/>
    <dgm:cxn modelId="{2BCD2FFA-1E5E-6A43-9D31-2DD0233A28EC}" srcId="{D7A6613A-19A5-4548-B2C8-B42D88D62D72}" destId="{7EF83318-F4F7-3F44-B55D-7DB6F695032E}" srcOrd="1" destOrd="0" parTransId="{D6009E0D-731F-4249-AF99-7CA4E5440269}" sibTransId="{C13712D5-38FC-A947-B9D2-D3EA6DE0DFBF}"/>
    <dgm:cxn modelId="{DF77D292-0F1D-BC45-8AB8-6BDF3CF858FC}" type="presOf" srcId="{D7A6613A-19A5-4548-B2C8-B42D88D62D72}" destId="{71C18299-7689-A449-A63D-6C8EFC483CC5}" srcOrd="0" destOrd="0" presId="urn:microsoft.com/office/officeart/2005/8/layout/hierarchy2"/>
    <dgm:cxn modelId="{3D4D25D6-1985-E44F-96CB-6824836320E0}" type="presOf" srcId="{EABBC1FE-4C4D-A244-9661-5B53B78DCDB8}" destId="{A36780D7-92B9-F444-94D4-E7E824AF66BD}" srcOrd="0" destOrd="0" presId="urn:microsoft.com/office/officeart/2005/8/layout/hierarchy2"/>
    <dgm:cxn modelId="{7EB12BE4-052F-9A4B-8670-F8978A979A71}" type="presOf" srcId="{D6009E0D-731F-4249-AF99-7CA4E5440269}" destId="{733FAA9D-FCC3-A24B-BF91-A4A2373407C6}" srcOrd="0" destOrd="0" presId="urn:microsoft.com/office/officeart/2005/8/layout/hierarchy2"/>
    <dgm:cxn modelId="{CDCF6CFC-C229-A34E-A01D-E42FEA5FC59D}" type="presOf" srcId="{F79DDD64-8BE8-3E4B-94DD-985A061EEDB8}" destId="{63E4DE3C-E817-2D4F-AD0C-FDCA28727F89}" srcOrd="0" destOrd="0" presId="urn:microsoft.com/office/officeart/2005/8/layout/hierarchy2"/>
    <dgm:cxn modelId="{571C7E48-A243-1144-838A-4F5A3BAFE527}" srcId="{7EF83318-F4F7-3F44-B55D-7DB6F695032E}" destId="{F79DDD64-8BE8-3E4B-94DD-985A061EEDB8}" srcOrd="0" destOrd="0" parTransId="{5BB12C8B-D201-2245-90FB-5E2CF2716DB8}" sibTransId="{82D0076E-5270-CE4A-9787-BAC25D773539}"/>
    <dgm:cxn modelId="{C5F0F982-794D-1647-9C4D-D958E10C6697}" type="presParOf" srcId="{A36780D7-92B9-F444-94D4-E7E824AF66BD}" destId="{D777175C-F638-4A42-B4CF-F64C145ABE03}" srcOrd="0" destOrd="0" presId="urn:microsoft.com/office/officeart/2005/8/layout/hierarchy2"/>
    <dgm:cxn modelId="{A8B872AA-6804-094F-A897-F40DF5B2C171}" type="presParOf" srcId="{D777175C-F638-4A42-B4CF-F64C145ABE03}" destId="{71C18299-7689-A449-A63D-6C8EFC483CC5}" srcOrd="0" destOrd="0" presId="urn:microsoft.com/office/officeart/2005/8/layout/hierarchy2"/>
    <dgm:cxn modelId="{C2EDC2DC-B456-8F42-81E0-279884D1E55E}" type="presParOf" srcId="{D777175C-F638-4A42-B4CF-F64C145ABE03}" destId="{8BA91AD7-408E-D44F-B0D4-B32DAF795DDF}" srcOrd="1" destOrd="0" presId="urn:microsoft.com/office/officeart/2005/8/layout/hierarchy2"/>
    <dgm:cxn modelId="{BA2FDEF4-109E-9C47-A317-86DF40A7A198}" type="presParOf" srcId="{8BA91AD7-408E-D44F-B0D4-B32DAF795DDF}" destId="{E9EE1115-D48D-7C40-A4DA-57DFCACE7CCC}" srcOrd="0" destOrd="0" presId="urn:microsoft.com/office/officeart/2005/8/layout/hierarchy2"/>
    <dgm:cxn modelId="{3458F04B-76F5-1644-9319-7498E944FCF5}" type="presParOf" srcId="{E9EE1115-D48D-7C40-A4DA-57DFCACE7CCC}" destId="{9F81860D-4517-6D46-A482-42D38C8F7566}" srcOrd="0" destOrd="0" presId="urn:microsoft.com/office/officeart/2005/8/layout/hierarchy2"/>
    <dgm:cxn modelId="{7FEC0964-F0C8-254E-AF9C-D59EE21074FB}" type="presParOf" srcId="{8BA91AD7-408E-D44F-B0D4-B32DAF795DDF}" destId="{2FDE1062-99B9-5F4B-8920-B5D53C6B9106}" srcOrd="1" destOrd="0" presId="urn:microsoft.com/office/officeart/2005/8/layout/hierarchy2"/>
    <dgm:cxn modelId="{E90938E2-7E16-5D42-A7AE-0256C5F579AA}" type="presParOf" srcId="{2FDE1062-99B9-5F4B-8920-B5D53C6B9106}" destId="{B02DB549-A023-4E40-AF1D-6E9A67B25001}" srcOrd="0" destOrd="0" presId="urn:microsoft.com/office/officeart/2005/8/layout/hierarchy2"/>
    <dgm:cxn modelId="{2B15E100-B945-DB41-B8EF-C6A5A972F97C}" type="presParOf" srcId="{2FDE1062-99B9-5F4B-8920-B5D53C6B9106}" destId="{6F48A339-4BDC-3A40-8C8D-0A1282CD3D4C}" srcOrd="1" destOrd="0" presId="urn:microsoft.com/office/officeart/2005/8/layout/hierarchy2"/>
    <dgm:cxn modelId="{0C5BE245-9D28-3241-8787-75EC5FA9F2B8}" type="presParOf" srcId="{8BA91AD7-408E-D44F-B0D4-B32DAF795DDF}" destId="{733FAA9D-FCC3-A24B-BF91-A4A2373407C6}" srcOrd="2" destOrd="0" presId="urn:microsoft.com/office/officeart/2005/8/layout/hierarchy2"/>
    <dgm:cxn modelId="{E137463D-1E78-3848-9032-AF34A7A9CF1D}" type="presParOf" srcId="{733FAA9D-FCC3-A24B-BF91-A4A2373407C6}" destId="{7FD576E1-F251-7B41-9163-EF82CCAC67EB}" srcOrd="0" destOrd="0" presId="urn:microsoft.com/office/officeart/2005/8/layout/hierarchy2"/>
    <dgm:cxn modelId="{539C70BF-1F82-E443-A62C-18CB773D92A1}" type="presParOf" srcId="{8BA91AD7-408E-D44F-B0D4-B32DAF795DDF}" destId="{BD3B4873-0054-1745-8575-E61CAD184438}" srcOrd="3" destOrd="0" presId="urn:microsoft.com/office/officeart/2005/8/layout/hierarchy2"/>
    <dgm:cxn modelId="{E73C6A37-C288-FB49-8392-3D2A30F83B1E}" type="presParOf" srcId="{BD3B4873-0054-1745-8575-E61CAD184438}" destId="{AC77576C-A1B3-0245-9C1C-8C3FCBD7DE1A}" srcOrd="0" destOrd="0" presId="urn:microsoft.com/office/officeart/2005/8/layout/hierarchy2"/>
    <dgm:cxn modelId="{EF356D12-885D-1643-9710-8AE740CECB22}" type="presParOf" srcId="{BD3B4873-0054-1745-8575-E61CAD184438}" destId="{3BA115FC-41DC-BF48-9583-8A2D0E609A96}" srcOrd="1" destOrd="0" presId="urn:microsoft.com/office/officeart/2005/8/layout/hierarchy2"/>
    <dgm:cxn modelId="{26200BD8-4999-AE40-BFE3-131A60CC6777}" type="presParOf" srcId="{3BA115FC-41DC-BF48-9583-8A2D0E609A96}" destId="{FC044E22-D9F8-E444-9378-1C4C644EBB2F}" srcOrd="0" destOrd="0" presId="urn:microsoft.com/office/officeart/2005/8/layout/hierarchy2"/>
    <dgm:cxn modelId="{13C9BB9D-9959-DF40-A9BA-F63AEE8BEB30}" type="presParOf" srcId="{FC044E22-D9F8-E444-9378-1C4C644EBB2F}" destId="{26DD5A14-6D28-9448-8AD5-A7A4F53154E9}" srcOrd="0" destOrd="0" presId="urn:microsoft.com/office/officeart/2005/8/layout/hierarchy2"/>
    <dgm:cxn modelId="{9C60CC5B-8858-F447-8B80-1448AB647708}" type="presParOf" srcId="{3BA115FC-41DC-BF48-9583-8A2D0E609A96}" destId="{B0F97FF9-9CD8-4D40-BB35-FAD796CD3206}" srcOrd="1" destOrd="0" presId="urn:microsoft.com/office/officeart/2005/8/layout/hierarchy2"/>
    <dgm:cxn modelId="{C96A9445-89FC-A749-8342-00E108B700C4}" type="presParOf" srcId="{B0F97FF9-9CD8-4D40-BB35-FAD796CD3206}" destId="{63E4DE3C-E817-2D4F-AD0C-FDCA28727F89}" srcOrd="0" destOrd="0" presId="urn:microsoft.com/office/officeart/2005/8/layout/hierarchy2"/>
    <dgm:cxn modelId="{87154F69-1AE7-D342-8215-450C009E4DB7}" type="presParOf" srcId="{B0F97FF9-9CD8-4D40-BB35-FAD796CD3206}" destId="{1B3EC68D-C2E7-5645-BAD0-AC0E63AB42B3}" srcOrd="1" destOrd="0" presId="urn:microsoft.com/office/officeart/2005/8/layout/hierarchy2"/>
    <dgm:cxn modelId="{6C72FEB0-B5EB-664B-8701-0C7CD87BEAC7}" type="presParOf" srcId="{3BA115FC-41DC-BF48-9583-8A2D0E609A96}" destId="{E6E73646-B04A-EA4E-91C5-3749CC5FD3A6}" srcOrd="2" destOrd="0" presId="urn:microsoft.com/office/officeart/2005/8/layout/hierarchy2"/>
    <dgm:cxn modelId="{567CF266-73C5-ED45-AD14-F0ED65B86775}" type="presParOf" srcId="{E6E73646-B04A-EA4E-91C5-3749CC5FD3A6}" destId="{AFC96370-C354-9545-8A8E-30763DF3A42D}" srcOrd="0" destOrd="0" presId="urn:microsoft.com/office/officeart/2005/8/layout/hierarchy2"/>
    <dgm:cxn modelId="{0CD7BD9A-221F-1747-AE4A-49B17AF7E627}" type="presParOf" srcId="{3BA115FC-41DC-BF48-9583-8A2D0E609A96}" destId="{3401E90C-0D68-1149-B93A-6728B0DA29B1}" srcOrd="3" destOrd="0" presId="urn:microsoft.com/office/officeart/2005/8/layout/hierarchy2"/>
    <dgm:cxn modelId="{D667F95C-52E0-3440-A574-290D16316537}" type="presParOf" srcId="{3401E90C-0D68-1149-B93A-6728B0DA29B1}" destId="{B2143D9A-748E-AB45-A6C3-9BD3BB4C9880}" srcOrd="0" destOrd="0" presId="urn:microsoft.com/office/officeart/2005/8/layout/hierarchy2"/>
    <dgm:cxn modelId="{9BC96511-A254-1B41-B1AA-1D362F43A8CD}" type="presParOf" srcId="{3401E90C-0D68-1149-B93A-6728B0DA29B1}" destId="{CAD66801-EE2A-BF41-B54C-77B466A71F2D}" srcOrd="1" destOrd="0" presId="urn:microsoft.com/office/officeart/2005/8/layout/hierarchy2"/>
    <dgm:cxn modelId="{777A090F-D232-4845-9C00-F740A8E6E4D0}" type="presParOf" srcId="{3BA115FC-41DC-BF48-9583-8A2D0E609A96}" destId="{53955375-4CEB-6440-A95B-54E48032A8FB}" srcOrd="4" destOrd="0" presId="urn:microsoft.com/office/officeart/2005/8/layout/hierarchy2"/>
    <dgm:cxn modelId="{81B2A40F-37AC-A44C-8C64-785842740ECB}" type="presParOf" srcId="{53955375-4CEB-6440-A95B-54E48032A8FB}" destId="{0E79A565-37E0-384A-B476-B4B911AA9DC0}" srcOrd="0" destOrd="0" presId="urn:microsoft.com/office/officeart/2005/8/layout/hierarchy2"/>
    <dgm:cxn modelId="{B741EF74-4770-884A-ACCE-BD158E8F3B40}" type="presParOf" srcId="{3BA115FC-41DC-BF48-9583-8A2D0E609A96}" destId="{436CE1F7-B198-384D-B048-110974B53198}" srcOrd="5" destOrd="0" presId="urn:microsoft.com/office/officeart/2005/8/layout/hierarchy2"/>
    <dgm:cxn modelId="{32AB06CF-7F93-EE4A-8B9B-C38D25D8E199}" type="presParOf" srcId="{436CE1F7-B198-384D-B048-110974B53198}" destId="{70463E1B-DB62-184B-826B-67D72789437D}" srcOrd="0" destOrd="0" presId="urn:microsoft.com/office/officeart/2005/8/layout/hierarchy2"/>
    <dgm:cxn modelId="{061BB7C2-D98C-1042-AF18-3D0DCB9064BA}" type="presParOf" srcId="{436CE1F7-B198-384D-B048-110974B53198}" destId="{CCE966D7-F429-B946-AE9A-67AA335EB754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963E9915-9BBA-3A4C-8715-0DCAFB92732B}" type="doc">
      <dgm:prSet loTypeId="urn:microsoft.com/office/officeart/2005/8/layout/hierarchy2" loCatId="" qsTypeId="urn:microsoft.com/office/officeart/2005/8/quickstyle/simple5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61626D38-302B-314B-A171-3169AD29C36F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sz="2200" b="1" dirty="0" smtClean="0">
              <a:latin typeface="Times New Roman" charset="0"/>
              <a:ea typeface="Times New Roman" charset="0"/>
              <a:cs typeface="Times New Roman" charset="0"/>
            </a:rPr>
            <a:t>Последний отчетный год</a:t>
          </a:r>
          <a:endParaRPr lang="ru-RU" sz="2200" b="1" dirty="0">
            <a:latin typeface="Times New Roman" charset="0"/>
            <a:ea typeface="Times New Roman" charset="0"/>
            <a:cs typeface="Times New Roman" charset="0"/>
          </a:endParaRPr>
        </a:p>
      </dgm:t>
    </dgm:pt>
    <dgm:pt modelId="{E0BE141B-5BCC-2342-B900-194D094F19EB}" type="parTrans" cxnId="{CA72BA10-FE3D-8348-AAA7-3D9FFB3C0712}">
      <dgm:prSet/>
      <dgm:spPr/>
      <dgm:t>
        <a:bodyPr/>
        <a:lstStyle/>
        <a:p>
          <a:endParaRPr lang="ru-RU" sz="1400">
            <a:latin typeface="Times New Roman" charset="0"/>
            <a:ea typeface="Times New Roman" charset="0"/>
            <a:cs typeface="Times New Roman" charset="0"/>
          </a:endParaRPr>
        </a:p>
      </dgm:t>
    </dgm:pt>
    <dgm:pt modelId="{8B618853-050F-0B49-96FD-ADB301928FF4}" type="sibTrans" cxnId="{CA72BA10-FE3D-8348-AAA7-3D9FFB3C0712}">
      <dgm:prSet/>
      <dgm:spPr/>
      <dgm:t>
        <a:bodyPr/>
        <a:lstStyle/>
        <a:p>
          <a:endParaRPr lang="ru-RU" sz="1400">
            <a:latin typeface="Times New Roman" charset="0"/>
            <a:ea typeface="Times New Roman" charset="0"/>
            <a:cs typeface="Times New Roman" charset="0"/>
          </a:endParaRPr>
        </a:p>
      </dgm:t>
    </dgm:pt>
    <dgm:pt modelId="{11A5F14C-129E-C943-8431-3D204194F622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sz="2200" b="1" dirty="0" smtClean="0">
              <a:latin typeface="Times New Roman" charset="0"/>
              <a:ea typeface="Times New Roman" charset="0"/>
              <a:cs typeface="Times New Roman" charset="0"/>
            </a:rPr>
            <a:t>Реорганизация</a:t>
          </a:r>
          <a:endParaRPr lang="ru-RU" sz="2200" b="1" dirty="0">
            <a:latin typeface="Times New Roman" charset="0"/>
            <a:ea typeface="Times New Roman" charset="0"/>
            <a:cs typeface="Times New Roman" charset="0"/>
          </a:endParaRPr>
        </a:p>
      </dgm:t>
    </dgm:pt>
    <dgm:pt modelId="{FBAF995C-5389-6745-A2E4-B3E1736AD68F}" type="parTrans" cxnId="{7976F6FE-2E0C-B241-AF25-EA3D0F2C3C7F}">
      <dgm:prSet custT="1"/>
      <dgm:spPr/>
      <dgm:t>
        <a:bodyPr/>
        <a:lstStyle/>
        <a:p>
          <a:endParaRPr lang="ru-RU" sz="1400">
            <a:latin typeface="Times New Roman" charset="0"/>
            <a:ea typeface="Times New Roman" charset="0"/>
            <a:cs typeface="Times New Roman" charset="0"/>
          </a:endParaRPr>
        </a:p>
      </dgm:t>
    </dgm:pt>
    <dgm:pt modelId="{E3FFFB76-B076-5145-8C9F-EEED5F0897E1}" type="sibTrans" cxnId="{7976F6FE-2E0C-B241-AF25-EA3D0F2C3C7F}">
      <dgm:prSet/>
      <dgm:spPr/>
      <dgm:t>
        <a:bodyPr/>
        <a:lstStyle/>
        <a:p>
          <a:endParaRPr lang="ru-RU" sz="1400">
            <a:latin typeface="Times New Roman" charset="0"/>
            <a:ea typeface="Times New Roman" charset="0"/>
            <a:cs typeface="Times New Roman" charset="0"/>
          </a:endParaRPr>
        </a:p>
      </dgm:t>
    </dgm:pt>
    <dgm:pt modelId="{20837C7B-BF7F-4243-BA90-0C5D6B82FF37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sz="2200" b="1" dirty="0" smtClean="0">
              <a:solidFill>
                <a:srgbClr val="002060"/>
              </a:solidFill>
              <a:latin typeface="Times New Roman" charset="0"/>
              <a:ea typeface="Times New Roman" charset="0"/>
              <a:cs typeface="Times New Roman" charset="0"/>
            </a:rPr>
            <a:t>Слияние, разделение, выделение</a:t>
          </a:r>
        </a:p>
        <a:p>
          <a:r>
            <a:rPr lang="ru-RU" sz="2000" b="1" dirty="0" smtClean="0">
              <a:latin typeface="Times New Roman" charset="0"/>
              <a:ea typeface="Times New Roman" charset="0"/>
              <a:cs typeface="Times New Roman" charset="0"/>
            </a:rPr>
            <a:t>с 1 января до даты записи в ЕГРЮЛ о возникшем </a:t>
          </a:r>
          <a:r>
            <a:rPr lang="ru-RU" sz="2000" b="1" dirty="0" err="1" smtClean="0">
              <a:latin typeface="Times New Roman" charset="0"/>
              <a:ea typeface="Times New Roman" charset="0"/>
              <a:cs typeface="Times New Roman" charset="0"/>
            </a:rPr>
            <a:t>юрлице</a:t>
          </a:r>
          <a:endParaRPr lang="ru-RU" sz="2000" b="1" dirty="0">
            <a:latin typeface="Times New Roman" charset="0"/>
            <a:ea typeface="Times New Roman" charset="0"/>
            <a:cs typeface="Times New Roman" charset="0"/>
          </a:endParaRPr>
        </a:p>
      </dgm:t>
    </dgm:pt>
    <dgm:pt modelId="{396E238C-FA59-1147-ACFF-3CA7D4374267}" type="parTrans" cxnId="{04F2F85E-829C-1144-8C91-CAB5B63B4A8B}">
      <dgm:prSet custT="1"/>
      <dgm:spPr/>
      <dgm:t>
        <a:bodyPr/>
        <a:lstStyle/>
        <a:p>
          <a:endParaRPr lang="ru-RU" sz="1400">
            <a:latin typeface="Times New Roman" charset="0"/>
            <a:ea typeface="Times New Roman" charset="0"/>
            <a:cs typeface="Times New Roman" charset="0"/>
          </a:endParaRPr>
        </a:p>
      </dgm:t>
    </dgm:pt>
    <dgm:pt modelId="{40406257-01C8-5445-BBF7-8AE337F258EB}" type="sibTrans" cxnId="{04F2F85E-829C-1144-8C91-CAB5B63B4A8B}">
      <dgm:prSet/>
      <dgm:spPr/>
      <dgm:t>
        <a:bodyPr/>
        <a:lstStyle/>
        <a:p>
          <a:endParaRPr lang="ru-RU" sz="1400">
            <a:latin typeface="Times New Roman" charset="0"/>
            <a:ea typeface="Times New Roman" charset="0"/>
            <a:cs typeface="Times New Roman" charset="0"/>
          </a:endParaRPr>
        </a:p>
      </dgm:t>
    </dgm:pt>
    <dgm:pt modelId="{03E458B6-4AF4-C546-8B27-894C9AF5B822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sz="2200" b="1" dirty="0" smtClean="0">
              <a:solidFill>
                <a:srgbClr val="002060"/>
              </a:solidFill>
              <a:latin typeface="Times New Roman" charset="0"/>
              <a:ea typeface="Times New Roman" charset="0"/>
              <a:cs typeface="Times New Roman" charset="0"/>
            </a:rPr>
            <a:t>Присоединение</a:t>
          </a:r>
        </a:p>
        <a:p>
          <a:r>
            <a:rPr lang="ru-RU" sz="2000" b="1" dirty="0" smtClean="0">
              <a:latin typeface="Times New Roman" charset="0"/>
              <a:ea typeface="Times New Roman" charset="0"/>
              <a:cs typeface="Times New Roman" charset="0"/>
            </a:rPr>
            <a:t>с 1 января до даты записи в ЕГРЮЛ о прекращении деятельности</a:t>
          </a:r>
          <a:endParaRPr lang="ru-RU" sz="2000" b="1" dirty="0">
            <a:latin typeface="Times New Roman" charset="0"/>
            <a:ea typeface="Times New Roman" charset="0"/>
            <a:cs typeface="Times New Roman" charset="0"/>
          </a:endParaRPr>
        </a:p>
      </dgm:t>
    </dgm:pt>
    <dgm:pt modelId="{C6C2B956-DB56-494B-AB60-C8423C8A4E04}" type="parTrans" cxnId="{B45E5F8F-413D-9645-B661-C0D0F27F75F1}">
      <dgm:prSet custT="1"/>
      <dgm:spPr/>
      <dgm:t>
        <a:bodyPr/>
        <a:lstStyle/>
        <a:p>
          <a:endParaRPr lang="ru-RU" sz="1400">
            <a:latin typeface="Times New Roman" charset="0"/>
            <a:ea typeface="Times New Roman" charset="0"/>
            <a:cs typeface="Times New Roman" charset="0"/>
          </a:endParaRPr>
        </a:p>
      </dgm:t>
    </dgm:pt>
    <dgm:pt modelId="{0C88A4FA-46C5-3C41-9E35-DAD1895FCAAB}" type="sibTrans" cxnId="{B45E5F8F-413D-9645-B661-C0D0F27F75F1}">
      <dgm:prSet/>
      <dgm:spPr/>
      <dgm:t>
        <a:bodyPr/>
        <a:lstStyle/>
        <a:p>
          <a:endParaRPr lang="ru-RU" sz="1400">
            <a:latin typeface="Times New Roman" charset="0"/>
            <a:ea typeface="Times New Roman" charset="0"/>
            <a:cs typeface="Times New Roman" charset="0"/>
          </a:endParaRPr>
        </a:p>
      </dgm:t>
    </dgm:pt>
    <dgm:pt modelId="{E00309F2-5DDA-3B4F-BE47-B4AA24116621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sz="2200" b="1" dirty="0" smtClean="0">
              <a:latin typeface="Times New Roman" charset="0"/>
              <a:ea typeface="Times New Roman" charset="0"/>
              <a:cs typeface="Times New Roman" charset="0"/>
            </a:rPr>
            <a:t>Ликвидация</a:t>
          </a:r>
          <a:endParaRPr lang="ru-RU" sz="2200" b="1" dirty="0">
            <a:latin typeface="Times New Roman" charset="0"/>
            <a:ea typeface="Times New Roman" charset="0"/>
            <a:cs typeface="Times New Roman" charset="0"/>
          </a:endParaRPr>
        </a:p>
      </dgm:t>
    </dgm:pt>
    <dgm:pt modelId="{97F8C9C5-45AF-D749-B732-DB2C809F5699}" type="parTrans" cxnId="{5EFB5E4B-1E8F-DE43-82D2-CD91A2E8B1EA}">
      <dgm:prSet custT="1"/>
      <dgm:spPr/>
      <dgm:t>
        <a:bodyPr/>
        <a:lstStyle/>
        <a:p>
          <a:endParaRPr lang="ru-RU" sz="1400">
            <a:latin typeface="Times New Roman" charset="0"/>
            <a:ea typeface="Times New Roman" charset="0"/>
            <a:cs typeface="Times New Roman" charset="0"/>
          </a:endParaRPr>
        </a:p>
      </dgm:t>
    </dgm:pt>
    <dgm:pt modelId="{B04A7F4B-489A-B342-A5FE-CC16708EDD9D}" type="sibTrans" cxnId="{5EFB5E4B-1E8F-DE43-82D2-CD91A2E8B1EA}">
      <dgm:prSet/>
      <dgm:spPr/>
      <dgm:t>
        <a:bodyPr/>
        <a:lstStyle/>
        <a:p>
          <a:endParaRPr lang="ru-RU" sz="1400">
            <a:latin typeface="Times New Roman" charset="0"/>
            <a:ea typeface="Times New Roman" charset="0"/>
            <a:cs typeface="Times New Roman" charset="0"/>
          </a:endParaRPr>
        </a:p>
      </dgm:t>
    </dgm:pt>
    <dgm:pt modelId="{5EFC834D-9FE6-FE43-BA4C-2F200662FE6F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sz="2000" b="1" dirty="0" smtClean="0">
              <a:latin typeface="Times New Roman" charset="0"/>
              <a:ea typeface="Times New Roman" charset="0"/>
              <a:cs typeface="Times New Roman" charset="0"/>
            </a:rPr>
            <a:t>с 1 января до даты внесения записи в ЕГРЮЛ о ликвидации</a:t>
          </a:r>
          <a:endParaRPr lang="ru-RU" sz="2000" b="1" dirty="0">
            <a:latin typeface="Times New Roman" charset="0"/>
            <a:ea typeface="Times New Roman" charset="0"/>
            <a:cs typeface="Times New Roman" charset="0"/>
          </a:endParaRPr>
        </a:p>
      </dgm:t>
    </dgm:pt>
    <dgm:pt modelId="{57DE7F3B-D944-EE4E-8D92-CBDF49C71534}" type="parTrans" cxnId="{5F6DA3F1-2FF1-274E-8989-B562F25FE68D}">
      <dgm:prSet custT="1"/>
      <dgm:spPr/>
      <dgm:t>
        <a:bodyPr/>
        <a:lstStyle/>
        <a:p>
          <a:endParaRPr lang="ru-RU" sz="1400">
            <a:latin typeface="Times New Roman" charset="0"/>
            <a:ea typeface="Times New Roman" charset="0"/>
            <a:cs typeface="Times New Roman" charset="0"/>
          </a:endParaRPr>
        </a:p>
      </dgm:t>
    </dgm:pt>
    <dgm:pt modelId="{5034655C-7393-EB4B-BE85-6DDD299E2DA0}" type="sibTrans" cxnId="{5F6DA3F1-2FF1-274E-8989-B562F25FE68D}">
      <dgm:prSet/>
      <dgm:spPr/>
      <dgm:t>
        <a:bodyPr/>
        <a:lstStyle/>
        <a:p>
          <a:endParaRPr lang="ru-RU" sz="1400">
            <a:latin typeface="Times New Roman" charset="0"/>
            <a:ea typeface="Times New Roman" charset="0"/>
            <a:cs typeface="Times New Roman" charset="0"/>
          </a:endParaRPr>
        </a:p>
      </dgm:t>
    </dgm:pt>
    <dgm:pt modelId="{B5036FBE-D3F3-C147-A3C2-21134FC20AD3}" type="pres">
      <dgm:prSet presAssocID="{963E9915-9BBA-3A4C-8715-0DCAFB92732B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7B4AC2B-9BA4-FA42-A8E1-9059AC06C453}" type="pres">
      <dgm:prSet presAssocID="{61626D38-302B-314B-A171-3169AD29C36F}" presName="root1" presStyleCnt="0"/>
      <dgm:spPr/>
    </dgm:pt>
    <dgm:pt modelId="{BB343C04-73BE-2746-813D-73A460D8DEC8}" type="pres">
      <dgm:prSet presAssocID="{61626D38-302B-314B-A171-3169AD29C36F}" presName="LevelOneTextNode" presStyleLbl="node0" presStyleIdx="0" presStyleCnt="1" custScaleX="103498" custScaleY="13715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377FCB1-C349-F941-8A56-277B02B11638}" type="pres">
      <dgm:prSet presAssocID="{61626D38-302B-314B-A171-3169AD29C36F}" presName="level2hierChild" presStyleCnt="0"/>
      <dgm:spPr/>
    </dgm:pt>
    <dgm:pt modelId="{46B0226B-2ADA-8446-ABE6-A869C7923E10}" type="pres">
      <dgm:prSet presAssocID="{FBAF995C-5389-6745-A2E4-B3E1736AD68F}" presName="conn2-1" presStyleLbl="parChTrans1D2" presStyleIdx="0" presStyleCnt="2"/>
      <dgm:spPr/>
      <dgm:t>
        <a:bodyPr/>
        <a:lstStyle/>
        <a:p>
          <a:endParaRPr lang="ru-RU"/>
        </a:p>
      </dgm:t>
    </dgm:pt>
    <dgm:pt modelId="{B71A4527-739D-674F-A6C7-DB56CAB29B6C}" type="pres">
      <dgm:prSet presAssocID="{FBAF995C-5389-6745-A2E4-B3E1736AD68F}" presName="connTx" presStyleLbl="parChTrans1D2" presStyleIdx="0" presStyleCnt="2"/>
      <dgm:spPr/>
      <dgm:t>
        <a:bodyPr/>
        <a:lstStyle/>
        <a:p>
          <a:endParaRPr lang="ru-RU"/>
        </a:p>
      </dgm:t>
    </dgm:pt>
    <dgm:pt modelId="{78D29AAB-578F-2A4F-96EC-F5DF7C9DD4E6}" type="pres">
      <dgm:prSet presAssocID="{11A5F14C-129E-C943-8431-3D204194F622}" presName="root2" presStyleCnt="0"/>
      <dgm:spPr/>
    </dgm:pt>
    <dgm:pt modelId="{CCD11632-7974-A548-8C1B-43D6A2564F69}" type="pres">
      <dgm:prSet presAssocID="{11A5F14C-129E-C943-8431-3D204194F622}" presName="LevelTwoTextNode" presStyleLbl="node2" presStyleIdx="0" presStyleCnt="2" custScaleX="121863" custScaleY="13715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D90B86F-2B39-914D-B56D-D3C1E424BC54}" type="pres">
      <dgm:prSet presAssocID="{11A5F14C-129E-C943-8431-3D204194F622}" presName="level3hierChild" presStyleCnt="0"/>
      <dgm:spPr/>
    </dgm:pt>
    <dgm:pt modelId="{A54E1219-A152-844F-ADD0-396C9E3BA9C6}" type="pres">
      <dgm:prSet presAssocID="{396E238C-FA59-1147-ACFF-3CA7D4374267}" presName="conn2-1" presStyleLbl="parChTrans1D3" presStyleIdx="0" presStyleCnt="3"/>
      <dgm:spPr/>
      <dgm:t>
        <a:bodyPr/>
        <a:lstStyle/>
        <a:p>
          <a:endParaRPr lang="ru-RU"/>
        </a:p>
      </dgm:t>
    </dgm:pt>
    <dgm:pt modelId="{47EFF053-82D9-0447-B624-065091A0E223}" type="pres">
      <dgm:prSet presAssocID="{396E238C-FA59-1147-ACFF-3CA7D4374267}" presName="connTx" presStyleLbl="parChTrans1D3" presStyleIdx="0" presStyleCnt="3"/>
      <dgm:spPr/>
      <dgm:t>
        <a:bodyPr/>
        <a:lstStyle/>
        <a:p>
          <a:endParaRPr lang="ru-RU"/>
        </a:p>
      </dgm:t>
    </dgm:pt>
    <dgm:pt modelId="{8E6BE4E1-D987-AC42-B95E-56F5938E0220}" type="pres">
      <dgm:prSet presAssocID="{20837C7B-BF7F-4243-BA90-0C5D6B82FF37}" presName="root2" presStyleCnt="0"/>
      <dgm:spPr/>
    </dgm:pt>
    <dgm:pt modelId="{096857F4-9D46-5C46-A19F-D3A8A03CBDC5}" type="pres">
      <dgm:prSet presAssocID="{20837C7B-BF7F-4243-BA90-0C5D6B82FF37}" presName="LevelTwoTextNode" presStyleLbl="node3" presStyleIdx="0" presStyleCnt="3" custScaleX="180838" custScaleY="17369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5E95989-1860-4E4D-BB4B-EFE120099BE5}" type="pres">
      <dgm:prSet presAssocID="{20837C7B-BF7F-4243-BA90-0C5D6B82FF37}" presName="level3hierChild" presStyleCnt="0"/>
      <dgm:spPr/>
    </dgm:pt>
    <dgm:pt modelId="{26130CC6-4BE8-1544-BE3E-1345769EB202}" type="pres">
      <dgm:prSet presAssocID="{C6C2B956-DB56-494B-AB60-C8423C8A4E04}" presName="conn2-1" presStyleLbl="parChTrans1D3" presStyleIdx="1" presStyleCnt="3"/>
      <dgm:spPr/>
      <dgm:t>
        <a:bodyPr/>
        <a:lstStyle/>
        <a:p>
          <a:endParaRPr lang="ru-RU"/>
        </a:p>
      </dgm:t>
    </dgm:pt>
    <dgm:pt modelId="{6C64DC19-F75D-C546-AAE0-7BCD07638C2E}" type="pres">
      <dgm:prSet presAssocID="{C6C2B956-DB56-494B-AB60-C8423C8A4E04}" presName="connTx" presStyleLbl="parChTrans1D3" presStyleIdx="1" presStyleCnt="3"/>
      <dgm:spPr/>
      <dgm:t>
        <a:bodyPr/>
        <a:lstStyle/>
        <a:p>
          <a:endParaRPr lang="ru-RU"/>
        </a:p>
      </dgm:t>
    </dgm:pt>
    <dgm:pt modelId="{574F8399-78DD-964A-A885-E3E105DA7BA9}" type="pres">
      <dgm:prSet presAssocID="{03E458B6-4AF4-C546-8B27-894C9AF5B822}" presName="root2" presStyleCnt="0"/>
      <dgm:spPr/>
    </dgm:pt>
    <dgm:pt modelId="{28927118-B0C0-1341-8203-9848A5F3DAC9}" type="pres">
      <dgm:prSet presAssocID="{03E458B6-4AF4-C546-8B27-894C9AF5B822}" presName="LevelTwoTextNode" presStyleLbl="node3" presStyleIdx="1" presStyleCnt="3" custScaleX="180838" custScaleY="17369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03C21F1-68C3-2B45-83B5-DB6B2CB06107}" type="pres">
      <dgm:prSet presAssocID="{03E458B6-4AF4-C546-8B27-894C9AF5B822}" presName="level3hierChild" presStyleCnt="0"/>
      <dgm:spPr/>
    </dgm:pt>
    <dgm:pt modelId="{D531DA64-AF7C-C048-A46C-D88B1AA52C8F}" type="pres">
      <dgm:prSet presAssocID="{97F8C9C5-45AF-D749-B732-DB2C809F5699}" presName="conn2-1" presStyleLbl="parChTrans1D2" presStyleIdx="1" presStyleCnt="2"/>
      <dgm:spPr/>
      <dgm:t>
        <a:bodyPr/>
        <a:lstStyle/>
        <a:p>
          <a:endParaRPr lang="ru-RU"/>
        </a:p>
      </dgm:t>
    </dgm:pt>
    <dgm:pt modelId="{E15FE4DB-0C0C-7047-B786-9368053D04A7}" type="pres">
      <dgm:prSet presAssocID="{97F8C9C5-45AF-D749-B732-DB2C809F5699}" presName="connTx" presStyleLbl="parChTrans1D2" presStyleIdx="1" presStyleCnt="2"/>
      <dgm:spPr/>
      <dgm:t>
        <a:bodyPr/>
        <a:lstStyle/>
        <a:p>
          <a:endParaRPr lang="ru-RU"/>
        </a:p>
      </dgm:t>
    </dgm:pt>
    <dgm:pt modelId="{5D7038D5-D2D0-9F4F-A563-19393F9FF7D5}" type="pres">
      <dgm:prSet presAssocID="{E00309F2-5DDA-3B4F-BE47-B4AA24116621}" presName="root2" presStyleCnt="0"/>
      <dgm:spPr/>
    </dgm:pt>
    <dgm:pt modelId="{C6AF1430-6CE0-EB42-8BF3-566154EF42F0}" type="pres">
      <dgm:prSet presAssocID="{E00309F2-5DDA-3B4F-BE47-B4AA24116621}" presName="LevelTwoTextNode" presStyleLbl="node2" presStyleIdx="1" presStyleCnt="2" custScaleX="121863" custScaleY="13715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B5B1EA1-7EBA-4743-8415-C0610F9CE1BB}" type="pres">
      <dgm:prSet presAssocID="{E00309F2-5DDA-3B4F-BE47-B4AA24116621}" presName="level3hierChild" presStyleCnt="0"/>
      <dgm:spPr/>
    </dgm:pt>
    <dgm:pt modelId="{1091F2D0-9F9C-344A-A3FD-D53C26920535}" type="pres">
      <dgm:prSet presAssocID="{57DE7F3B-D944-EE4E-8D92-CBDF49C71534}" presName="conn2-1" presStyleLbl="parChTrans1D3" presStyleIdx="2" presStyleCnt="3"/>
      <dgm:spPr/>
      <dgm:t>
        <a:bodyPr/>
        <a:lstStyle/>
        <a:p>
          <a:endParaRPr lang="ru-RU"/>
        </a:p>
      </dgm:t>
    </dgm:pt>
    <dgm:pt modelId="{7B962AAD-D971-C143-9632-33320FC492E4}" type="pres">
      <dgm:prSet presAssocID="{57DE7F3B-D944-EE4E-8D92-CBDF49C71534}" presName="connTx" presStyleLbl="parChTrans1D3" presStyleIdx="2" presStyleCnt="3"/>
      <dgm:spPr/>
      <dgm:t>
        <a:bodyPr/>
        <a:lstStyle/>
        <a:p>
          <a:endParaRPr lang="ru-RU"/>
        </a:p>
      </dgm:t>
    </dgm:pt>
    <dgm:pt modelId="{73046F60-A85F-8F48-A338-56D387EFE913}" type="pres">
      <dgm:prSet presAssocID="{5EFC834D-9FE6-FE43-BA4C-2F200662FE6F}" presName="root2" presStyleCnt="0"/>
      <dgm:spPr/>
    </dgm:pt>
    <dgm:pt modelId="{47C72CA7-1653-6742-B474-18FA206B9A52}" type="pres">
      <dgm:prSet presAssocID="{5EFC834D-9FE6-FE43-BA4C-2F200662FE6F}" presName="LevelTwoTextNode" presStyleLbl="node3" presStyleIdx="2" presStyleCnt="3" custScaleX="180457" custScaleY="18073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885275C-BB39-474E-A4E5-CAA61A811023}" type="pres">
      <dgm:prSet presAssocID="{5EFC834D-9FE6-FE43-BA4C-2F200662FE6F}" presName="level3hierChild" presStyleCnt="0"/>
      <dgm:spPr/>
    </dgm:pt>
  </dgm:ptLst>
  <dgm:cxnLst>
    <dgm:cxn modelId="{04F2F85E-829C-1144-8C91-CAB5B63B4A8B}" srcId="{11A5F14C-129E-C943-8431-3D204194F622}" destId="{20837C7B-BF7F-4243-BA90-0C5D6B82FF37}" srcOrd="0" destOrd="0" parTransId="{396E238C-FA59-1147-ACFF-3CA7D4374267}" sibTransId="{40406257-01C8-5445-BBF7-8AE337F258EB}"/>
    <dgm:cxn modelId="{1BB86E29-6F1B-DC4C-8384-654A0D11BB70}" type="presOf" srcId="{E00309F2-5DDA-3B4F-BE47-B4AA24116621}" destId="{C6AF1430-6CE0-EB42-8BF3-566154EF42F0}" srcOrd="0" destOrd="0" presId="urn:microsoft.com/office/officeart/2005/8/layout/hierarchy2"/>
    <dgm:cxn modelId="{BE794357-9460-3545-9629-090B35A2B7F3}" type="presOf" srcId="{20837C7B-BF7F-4243-BA90-0C5D6B82FF37}" destId="{096857F4-9D46-5C46-A19F-D3A8A03CBDC5}" srcOrd="0" destOrd="0" presId="urn:microsoft.com/office/officeart/2005/8/layout/hierarchy2"/>
    <dgm:cxn modelId="{9482DCFD-6678-5F4B-8F68-6DFD6B14317B}" type="presOf" srcId="{FBAF995C-5389-6745-A2E4-B3E1736AD68F}" destId="{46B0226B-2ADA-8446-ABE6-A869C7923E10}" srcOrd="0" destOrd="0" presId="urn:microsoft.com/office/officeart/2005/8/layout/hierarchy2"/>
    <dgm:cxn modelId="{FA541418-3318-474D-A5EA-6638D318BA42}" type="presOf" srcId="{C6C2B956-DB56-494B-AB60-C8423C8A4E04}" destId="{26130CC6-4BE8-1544-BE3E-1345769EB202}" srcOrd="0" destOrd="0" presId="urn:microsoft.com/office/officeart/2005/8/layout/hierarchy2"/>
    <dgm:cxn modelId="{A9BF71C1-B995-1844-AD95-39DC776B8A3B}" type="presOf" srcId="{5EFC834D-9FE6-FE43-BA4C-2F200662FE6F}" destId="{47C72CA7-1653-6742-B474-18FA206B9A52}" srcOrd="0" destOrd="0" presId="urn:microsoft.com/office/officeart/2005/8/layout/hierarchy2"/>
    <dgm:cxn modelId="{ACF7966C-2091-0B49-9441-22DC7B8C815E}" type="presOf" srcId="{57DE7F3B-D944-EE4E-8D92-CBDF49C71534}" destId="{1091F2D0-9F9C-344A-A3FD-D53C26920535}" srcOrd="0" destOrd="0" presId="urn:microsoft.com/office/officeart/2005/8/layout/hierarchy2"/>
    <dgm:cxn modelId="{5F6DA3F1-2FF1-274E-8989-B562F25FE68D}" srcId="{E00309F2-5DDA-3B4F-BE47-B4AA24116621}" destId="{5EFC834D-9FE6-FE43-BA4C-2F200662FE6F}" srcOrd="0" destOrd="0" parTransId="{57DE7F3B-D944-EE4E-8D92-CBDF49C71534}" sibTransId="{5034655C-7393-EB4B-BE85-6DDD299E2DA0}"/>
    <dgm:cxn modelId="{3F500713-2303-3F40-8270-972DE1B5BABB}" type="presOf" srcId="{57DE7F3B-D944-EE4E-8D92-CBDF49C71534}" destId="{7B962AAD-D971-C143-9632-33320FC492E4}" srcOrd="1" destOrd="0" presId="urn:microsoft.com/office/officeart/2005/8/layout/hierarchy2"/>
    <dgm:cxn modelId="{5EFB5E4B-1E8F-DE43-82D2-CD91A2E8B1EA}" srcId="{61626D38-302B-314B-A171-3169AD29C36F}" destId="{E00309F2-5DDA-3B4F-BE47-B4AA24116621}" srcOrd="1" destOrd="0" parTransId="{97F8C9C5-45AF-D749-B732-DB2C809F5699}" sibTransId="{B04A7F4B-489A-B342-A5FE-CC16708EDD9D}"/>
    <dgm:cxn modelId="{7976F6FE-2E0C-B241-AF25-EA3D0F2C3C7F}" srcId="{61626D38-302B-314B-A171-3169AD29C36F}" destId="{11A5F14C-129E-C943-8431-3D204194F622}" srcOrd="0" destOrd="0" parTransId="{FBAF995C-5389-6745-A2E4-B3E1736AD68F}" sibTransId="{E3FFFB76-B076-5145-8C9F-EEED5F0897E1}"/>
    <dgm:cxn modelId="{D3BF7DF1-09E8-D742-83D6-D8A3F2293F4F}" type="presOf" srcId="{FBAF995C-5389-6745-A2E4-B3E1736AD68F}" destId="{B71A4527-739D-674F-A6C7-DB56CAB29B6C}" srcOrd="1" destOrd="0" presId="urn:microsoft.com/office/officeart/2005/8/layout/hierarchy2"/>
    <dgm:cxn modelId="{B45E5F8F-413D-9645-B661-C0D0F27F75F1}" srcId="{11A5F14C-129E-C943-8431-3D204194F622}" destId="{03E458B6-4AF4-C546-8B27-894C9AF5B822}" srcOrd="1" destOrd="0" parTransId="{C6C2B956-DB56-494B-AB60-C8423C8A4E04}" sibTransId="{0C88A4FA-46C5-3C41-9E35-DAD1895FCAAB}"/>
    <dgm:cxn modelId="{A8C862FA-1036-A24F-B781-64E74E298B5C}" type="presOf" srcId="{963E9915-9BBA-3A4C-8715-0DCAFB92732B}" destId="{B5036FBE-D3F3-C147-A3C2-21134FC20AD3}" srcOrd="0" destOrd="0" presId="urn:microsoft.com/office/officeart/2005/8/layout/hierarchy2"/>
    <dgm:cxn modelId="{B67E7082-C005-8E4D-8256-F4F6C13274B2}" type="presOf" srcId="{61626D38-302B-314B-A171-3169AD29C36F}" destId="{BB343C04-73BE-2746-813D-73A460D8DEC8}" srcOrd="0" destOrd="0" presId="urn:microsoft.com/office/officeart/2005/8/layout/hierarchy2"/>
    <dgm:cxn modelId="{6DADB0C2-6021-7D41-AFA2-8C5666A4F5D9}" type="presOf" srcId="{03E458B6-4AF4-C546-8B27-894C9AF5B822}" destId="{28927118-B0C0-1341-8203-9848A5F3DAC9}" srcOrd="0" destOrd="0" presId="urn:microsoft.com/office/officeart/2005/8/layout/hierarchy2"/>
    <dgm:cxn modelId="{CA72BA10-FE3D-8348-AAA7-3D9FFB3C0712}" srcId="{963E9915-9BBA-3A4C-8715-0DCAFB92732B}" destId="{61626D38-302B-314B-A171-3169AD29C36F}" srcOrd="0" destOrd="0" parTransId="{E0BE141B-5BCC-2342-B900-194D094F19EB}" sibTransId="{8B618853-050F-0B49-96FD-ADB301928FF4}"/>
    <dgm:cxn modelId="{D135EA02-52A0-2E41-ACC1-AF92EB9AD8DD}" type="presOf" srcId="{11A5F14C-129E-C943-8431-3D204194F622}" destId="{CCD11632-7974-A548-8C1B-43D6A2564F69}" srcOrd="0" destOrd="0" presId="urn:microsoft.com/office/officeart/2005/8/layout/hierarchy2"/>
    <dgm:cxn modelId="{BD7889A3-D77B-834D-8DC2-AE0692845D24}" type="presOf" srcId="{396E238C-FA59-1147-ACFF-3CA7D4374267}" destId="{A54E1219-A152-844F-ADD0-396C9E3BA9C6}" srcOrd="0" destOrd="0" presId="urn:microsoft.com/office/officeart/2005/8/layout/hierarchy2"/>
    <dgm:cxn modelId="{A5784FDD-B46E-D84C-B0C6-763C8F2B5A12}" type="presOf" srcId="{97F8C9C5-45AF-D749-B732-DB2C809F5699}" destId="{E15FE4DB-0C0C-7047-B786-9368053D04A7}" srcOrd="1" destOrd="0" presId="urn:microsoft.com/office/officeart/2005/8/layout/hierarchy2"/>
    <dgm:cxn modelId="{C69E546E-CEA4-224F-8F56-C2844C0BA174}" type="presOf" srcId="{97F8C9C5-45AF-D749-B732-DB2C809F5699}" destId="{D531DA64-AF7C-C048-A46C-D88B1AA52C8F}" srcOrd="0" destOrd="0" presId="urn:microsoft.com/office/officeart/2005/8/layout/hierarchy2"/>
    <dgm:cxn modelId="{E71D5C0E-EF42-0247-8792-6903E0949115}" type="presOf" srcId="{C6C2B956-DB56-494B-AB60-C8423C8A4E04}" destId="{6C64DC19-F75D-C546-AAE0-7BCD07638C2E}" srcOrd="1" destOrd="0" presId="urn:microsoft.com/office/officeart/2005/8/layout/hierarchy2"/>
    <dgm:cxn modelId="{64DE0EA4-B773-1043-AD03-FE59A1C351AE}" type="presOf" srcId="{396E238C-FA59-1147-ACFF-3CA7D4374267}" destId="{47EFF053-82D9-0447-B624-065091A0E223}" srcOrd="1" destOrd="0" presId="urn:microsoft.com/office/officeart/2005/8/layout/hierarchy2"/>
    <dgm:cxn modelId="{39FFDC55-7A18-AD4E-9167-A0ED4B0E5581}" type="presParOf" srcId="{B5036FBE-D3F3-C147-A3C2-21134FC20AD3}" destId="{67B4AC2B-9BA4-FA42-A8E1-9059AC06C453}" srcOrd="0" destOrd="0" presId="urn:microsoft.com/office/officeart/2005/8/layout/hierarchy2"/>
    <dgm:cxn modelId="{DEE9F218-1BD3-F94A-ABFB-979117840156}" type="presParOf" srcId="{67B4AC2B-9BA4-FA42-A8E1-9059AC06C453}" destId="{BB343C04-73BE-2746-813D-73A460D8DEC8}" srcOrd="0" destOrd="0" presId="urn:microsoft.com/office/officeart/2005/8/layout/hierarchy2"/>
    <dgm:cxn modelId="{B364B6AE-79ED-524C-A452-E7F5C6226237}" type="presParOf" srcId="{67B4AC2B-9BA4-FA42-A8E1-9059AC06C453}" destId="{A377FCB1-C349-F941-8A56-277B02B11638}" srcOrd="1" destOrd="0" presId="urn:microsoft.com/office/officeart/2005/8/layout/hierarchy2"/>
    <dgm:cxn modelId="{BAB6A5C0-3DDF-7544-BA33-628901348DB4}" type="presParOf" srcId="{A377FCB1-C349-F941-8A56-277B02B11638}" destId="{46B0226B-2ADA-8446-ABE6-A869C7923E10}" srcOrd="0" destOrd="0" presId="urn:microsoft.com/office/officeart/2005/8/layout/hierarchy2"/>
    <dgm:cxn modelId="{9DDED8BA-0E1A-4542-BFEA-E945E57F26E5}" type="presParOf" srcId="{46B0226B-2ADA-8446-ABE6-A869C7923E10}" destId="{B71A4527-739D-674F-A6C7-DB56CAB29B6C}" srcOrd="0" destOrd="0" presId="urn:microsoft.com/office/officeart/2005/8/layout/hierarchy2"/>
    <dgm:cxn modelId="{8E17E2E9-D2A9-B44B-BC14-D994EAB10EDC}" type="presParOf" srcId="{A377FCB1-C349-F941-8A56-277B02B11638}" destId="{78D29AAB-578F-2A4F-96EC-F5DF7C9DD4E6}" srcOrd="1" destOrd="0" presId="urn:microsoft.com/office/officeart/2005/8/layout/hierarchy2"/>
    <dgm:cxn modelId="{9A44E0A0-C019-2F43-9ECA-E4AA1E9D2201}" type="presParOf" srcId="{78D29AAB-578F-2A4F-96EC-F5DF7C9DD4E6}" destId="{CCD11632-7974-A548-8C1B-43D6A2564F69}" srcOrd="0" destOrd="0" presId="urn:microsoft.com/office/officeart/2005/8/layout/hierarchy2"/>
    <dgm:cxn modelId="{B3C58737-0CF3-9147-A896-7FFA819D2272}" type="presParOf" srcId="{78D29AAB-578F-2A4F-96EC-F5DF7C9DD4E6}" destId="{CD90B86F-2B39-914D-B56D-D3C1E424BC54}" srcOrd="1" destOrd="0" presId="urn:microsoft.com/office/officeart/2005/8/layout/hierarchy2"/>
    <dgm:cxn modelId="{4FFED014-3919-9849-AA11-77534897BF8B}" type="presParOf" srcId="{CD90B86F-2B39-914D-B56D-D3C1E424BC54}" destId="{A54E1219-A152-844F-ADD0-396C9E3BA9C6}" srcOrd="0" destOrd="0" presId="urn:microsoft.com/office/officeart/2005/8/layout/hierarchy2"/>
    <dgm:cxn modelId="{67CBA9E8-3203-9E43-ACD0-32FCD4C5D607}" type="presParOf" srcId="{A54E1219-A152-844F-ADD0-396C9E3BA9C6}" destId="{47EFF053-82D9-0447-B624-065091A0E223}" srcOrd="0" destOrd="0" presId="urn:microsoft.com/office/officeart/2005/8/layout/hierarchy2"/>
    <dgm:cxn modelId="{A681515A-F5A2-BE4E-85B2-E74FCABE3335}" type="presParOf" srcId="{CD90B86F-2B39-914D-B56D-D3C1E424BC54}" destId="{8E6BE4E1-D987-AC42-B95E-56F5938E0220}" srcOrd="1" destOrd="0" presId="urn:microsoft.com/office/officeart/2005/8/layout/hierarchy2"/>
    <dgm:cxn modelId="{2B97F77A-735B-0B44-BF45-64812EE8B825}" type="presParOf" srcId="{8E6BE4E1-D987-AC42-B95E-56F5938E0220}" destId="{096857F4-9D46-5C46-A19F-D3A8A03CBDC5}" srcOrd="0" destOrd="0" presId="urn:microsoft.com/office/officeart/2005/8/layout/hierarchy2"/>
    <dgm:cxn modelId="{893A34D3-3147-6940-AB9E-A2CC8115CA3C}" type="presParOf" srcId="{8E6BE4E1-D987-AC42-B95E-56F5938E0220}" destId="{D5E95989-1860-4E4D-BB4B-EFE120099BE5}" srcOrd="1" destOrd="0" presId="urn:microsoft.com/office/officeart/2005/8/layout/hierarchy2"/>
    <dgm:cxn modelId="{1BA6CB18-8F98-1E4F-8A35-583E4D9940EA}" type="presParOf" srcId="{CD90B86F-2B39-914D-B56D-D3C1E424BC54}" destId="{26130CC6-4BE8-1544-BE3E-1345769EB202}" srcOrd="2" destOrd="0" presId="urn:microsoft.com/office/officeart/2005/8/layout/hierarchy2"/>
    <dgm:cxn modelId="{3BFD4FE9-0E37-A04B-A78C-539654474688}" type="presParOf" srcId="{26130CC6-4BE8-1544-BE3E-1345769EB202}" destId="{6C64DC19-F75D-C546-AAE0-7BCD07638C2E}" srcOrd="0" destOrd="0" presId="urn:microsoft.com/office/officeart/2005/8/layout/hierarchy2"/>
    <dgm:cxn modelId="{B320B209-6B13-AB49-9355-1511014FC8FE}" type="presParOf" srcId="{CD90B86F-2B39-914D-B56D-D3C1E424BC54}" destId="{574F8399-78DD-964A-A885-E3E105DA7BA9}" srcOrd="3" destOrd="0" presId="urn:microsoft.com/office/officeart/2005/8/layout/hierarchy2"/>
    <dgm:cxn modelId="{86F13048-8409-A441-A941-9EC0555E7E61}" type="presParOf" srcId="{574F8399-78DD-964A-A885-E3E105DA7BA9}" destId="{28927118-B0C0-1341-8203-9848A5F3DAC9}" srcOrd="0" destOrd="0" presId="urn:microsoft.com/office/officeart/2005/8/layout/hierarchy2"/>
    <dgm:cxn modelId="{53140A11-1E75-4B45-A876-5D36010E53C2}" type="presParOf" srcId="{574F8399-78DD-964A-A885-E3E105DA7BA9}" destId="{C03C21F1-68C3-2B45-83B5-DB6B2CB06107}" srcOrd="1" destOrd="0" presId="urn:microsoft.com/office/officeart/2005/8/layout/hierarchy2"/>
    <dgm:cxn modelId="{05A90DCD-0395-3C42-BEC6-4F4915D0CD07}" type="presParOf" srcId="{A377FCB1-C349-F941-8A56-277B02B11638}" destId="{D531DA64-AF7C-C048-A46C-D88B1AA52C8F}" srcOrd="2" destOrd="0" presId="urn:microsoft.com/office/officeart/2005/8/layout/hierarchy2"/>
    <dgm:cxn modelId="{3914EA1C-EE99-6B44-8E03-D741ABC0DD7F}" type="presParOf" srcId="{D531DA64-AF7C-C048-A46C-D88B1AA52C8F}" destId="{E15FE4DB-0C0C-7047-B786-9368053D04A7}" srcOrd="0" destOrd="0" presId="urn:microsoft.com/office/officeart/2005/8/layout/hierarchy2"/>
    <dgm:cxn modelId="{CA80DF55-52A0-7A4F-AB3C-A34671F74DF7}" type="presParOf" srcId="{A377FCB1-C349-F941-8A56-277B02B11638}" destId="{5D7038D5-D2D0-9F4F-A563-19393F9FF7D5}" srcOrd="3" destOrd="0" presId="urn:microsoft.com/office/officeart/2005/8/layout/hierarchy2"/>
    <dgm:cxn modelId="{9E88BB6E-5390-3544-BEC9-A606F51ABD1F}" type="presParOf" srcId="{5D7038D5-D2D0-9F4F-A563-19393F9FF7D5}" destId="{C6AF1430-6CE0-EB42-8BF3-566154EF42F0}" srcOrd="0" destOrd="0" presId="urn:microsoft.com/office/officeart/2005/8/layout/hierarchy2"/>
    <dgm:cxn modelId="{883876C1-DB5E-F344-BDD4-0D23871EAED3}" type="presParOf" srcId="{5D7038D5-D2D0-9F4F-A563-19393F9FF7D5}" destId="{BB5B1EA1-7EBA-4743-8415-C0610F9CE1BB}" srcOrd="1" destOrd="0" presId="urn:microsoft.com/office/officeart/2005/8/layout/hierarchy2"/>
    <dgm:cxn modelId="{BD858507-7C77-9041-ADF7-913FC08C3397}" type="presParOf" srcId="{BB5B1EA1-7EBA-4743-8415-C0610F9CE1BB}" destId="{1091F2D0-9F9C-344A-A3FD-D53C26920535}" srcOrd="0" destOrd="0" presId="urn:microsoft.com/office/officeart/2005/8/layout/hierarchy2"/>
    <dgm:cxn modelId="{0DF8055D-2A71-9541-87BE-D5BF98B432CB}" type="presParOf" srcId="{1091F2D0-9F9C-344A-A3FD-D53C26920535}" destId="{7B962AAD-D971-C143-9632-33320FC492E4}" srcOrd="0" destOrd="0" presId="urn:microsoft.com/office/officeart/2005/8/layout/hierarchy2"/>
    <dgm:cxn modelId="{39696F51-6397-394D-931D-5854C82105F0}" type="presParOf" srcId="{BB5B1EA1-7EBA-4743-8415-C0610F9CE1BB}" destId="{73046F60-A85F-8F48-A338-56D387EFE913}" srcOrd="1" destOrd="0" presId="urn:microsoft.com/office/officeart/2005/8/layout/hierarchy2"/>
    <dgm:cxn modelId="{F08A0437-0713-F342-B71E-D6217894302C}" type="presParOf" srcId="{73046F60-A85F-8F48-A338-56D387EFE913}" destId="{47C72CA7-1653-6742-B474-18FA206B9A52}" srcOrd="0" destOrd="0" presId="urn:microsoft.com/office/officeart/2005/8/layout/hierarchy2"/>
    <dgm:cxn modelId="{D550E2D4-F597-0B44-8A26-18CDDC86736F}" type="presParOf" srcId="{73046F60-A85F-8F48-A338-56D387EFE913}" destId="{2885275C-BB39-474E-A4E5-CAA61A811023}" srcOrd="1" destOrd="0" presId="urn:microsoft.com/office/officeart/2005/8/layout/hierarchy2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3C813847-991D-0645-93B3-9EE5F9DCAD69}" type="doc">
      <dgm:prSet loTypeId="urn:microsoft.com/office/officeart/2005/8/layout/orgChart1" loCatId="" qsTypeId="urn:microsoft.com/office/officeart/2005/8/quickstyle/simple2" qsCatId="simple" csTypeId="urn:microsoft.com/office/officeart/2005/8/colors/accent3_1" csCatId="accent3" phldr="1"/>
      <dgm:spPr/>
      <dgm:t>
        <a:bodyPr/>
        <a:lstStyle/>
        <a:p>
          <a:endParaRPr lang="ru-RU"/>
        </a:p>
      </dgm:t>
    </dgm:pt>
    <dgm:pt modelId="{BE28A578-545A-FD49-B645-EA7C9792C8CE}">
      <dgm:prSet phldrT="[Текст]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r>
            <a:rPr lang="ru-RU" b="1" dirty="0" smtClean="0">
              <a:latin typeface="Times New Roman" charset="0"/>
              <a:ea typeface="Times New Roman" charset="0"/>
              <a:cs typeface="Times New Roman" charset="0"/>
            </a:rPr>
            <a:t>Бюджетная отчетность</a:t>
          </a:r>
          <a:endParaRPr lang="ru-RU" b="1" dirty="0">
            <a:latin typeface="Times New Roman" charset="0"/>
            <a:ea typeface="Times New Roman" charset="0"/>
            <a:cs typeface="Times New Roman" charset="0"/>
          </a:endParaRPr>
        </a:p>
      </dgm:t>
    </dgm:pt>
    <dgm:pt modelId="{32BE8CB3-3DB1-6448-ACF8-58409CA6612E}" type="parTrans" cxnId="{4A1A2CC4-EC60-3B4A-8124-70C4C84D8223}">
      <dgm:prSet/>
      <dgm:spPr/>
      <dgm:t>
        <a:bodyPr/>
        <a:lstStyle/>
        <a:p>
          <a:endParaRPr lang="ru-RU"/>
        </a:p>
      </dgm:t>
    </dgm:pt>
    <dgm:pt modelId="{8A7B6C9E-7841-834F-81D7-5CAC62B12399}" type="sibTrans" cxnId="{4A1A2CC4-EC60-3B4A-8124-70C4C84D8223}">
      <dgm:prSet/>
      <dgm:spPr/>
      <dgm:t>
        <a:bodyPr/>
        <a:lstStyle/>
        <a:p>
          <a:endParaRPr lang="ru-RU"/>
        </a:p>
      </dgm:t>
    </dgm:pt>
    <dgm:pt modelId="{8D50F452-3EFC-A142-8360-B26AB8D191ED}">
      <dgm:prSet phldrT="[Текст]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r>
            <a:rPr lang="ru-RU" b="1" dirty="0" smtClean="0">
              <a:latin typeface="Times New Roman" charset="0"/>
              <a:ea typeface="Times New Roman" charset="0"/>
              <a:cs typeface="Times New Roman" charset="0"/>
            </a:rPr>
            <a:t>Главная книга, регистры бюджетного учета</a:t>
          </a:r>
          <a:endParaRPr lang="ru-RU" b="1" dirty="0">
            <a:latin typeface="Times New Roman" charset="0"/>
            <a:ea typeface="Times New Roman" charset="0"/>
            <a:cs typeface="Times New Roman" charset="0"/>
          </a:endParaRPr>
        </a:p>
      </dgm:t>
    </dgm:pt>
    <dgm:pt modelId="{F6076BA1-CD68-B64D-814D-E97B65F2FFE1}" type="parTrans" cxnId="{48E905DD-9853-BA48-9995-03F402E32C2E}">
      <dgm:prSet/>
      <dgm:spPr/>
      <dgm:t>
        <a:bodyPr/>
        <a:lstStyle/>
        <a:p>
          <a:endParaRPr lang="ru-RU"/>
        </a:p>
      </dgm:t>
    </dgm:pt>
    <dgm:pt modelId="{1FD07CBD-930D-8641-8778-2893104BD6D0}" type="sibTrans" cxnId="{48E905DD-9853-BA48-9995-03F402E32C2E}">
      <dgm:prSet/>
      <dgm:spPr/>
      <dgm:t>
        <a:bodyPr/>
        <a:lstStyle/>
        <a:p>
          <a:endParaRPr lang="ru-RU"/>
        </a:p>
      </dgm:t>
    </dgm:pt>
    <dgm:pt modelId="{2887BACE-AE76-0149-863E-8519886BDFE6}">
      <dgm:prSet phldrT="[Текст]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r>
            <a:rPr lang="ru-RU" b="1" dirty="0" smtClean="0">
              <a:latin typeface="Times New Roman" charset="0"/>
              <a:ea typeface="Times New Roman" charset="0"/>
              <a:cs typeface="Times New Roman" charset="0"/>
            </a:rPr>
            <a:t>Плановые (прогнозные) показатели</a:t>
          </a:r>
          <a:endParaRPr lang="ru-RU" b="1" dirty="0">
            <a:latin typeface="Times New Roman" charset="0"/>
            <a:ea typeface="Times New Roman" charset="0"/>
            <a:cs typeface="Times New Roman" charset="0"/>
          </a:endParaRPr>
        </a:p>
      </dgm:t>
    </dgm:pt>
    <dgm:pt modelId="{BB9674F2-ED63-7C4E-B76C-2C5BC2F01194}" type="parTrans" cxnId="{F014A846-1947-404B-8370-F8D640CF8CAA}">
      <dgm:prSet/>
      <dgm:spPr/>
      <dgm:t>
        <a:bodyPr/>
        <a:lstStyle/>
        <a:p>
          <a:endParaRPr lang="ru-RU"/>
        </a:p>
      </dgm:t>
    </dgm:pt>
    <dgm:pt modelId="{7E2B4F69-7B9A-0C4F-A8B9-18A955110E4B}" type="sibTrans" cxnId="{F014A846-1947-404B-8370-F8D640CF8CAA}">
      <dgm:prSet/>
      <dgm:spPr/>
      <dgm:t>
        <a:bodyPr/>
        <a:lstStyle/>
        <a:p>
          <a:endParaRPr lang="ru-RU"/>
        </a:p>
      </dgm:t>
    </dgm:pt>
    <dgm:pt modelId="{D5144498-10FB-5E49-BD10-38346945B860}">
      <dgm:prSet phldrT="[Текст]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r>
            <a:rPr lang="ru-RU" b="1" dirty="0" smtClean="0">
              <a:latin typeface="Times New Roman" charset="0"/>
              <a:ea typeface="Times New Roman" charset="0"/>
              <a:cs typeface="Times New Roman" charset="0"/>
            </a:rPr>
            <a:t>Показатели бюджетной отчетности ПБС</a:t>
          </a:r>
          <a:endParaRPr lang="ru-RU" b="1" dirty="0">
            <a:latin typeface="Times New Roman" charset="0"/>
            <a:ea typeface="Times New Roman" charset="0"/>
            <a:cs typeface="Times New Roman" charset="0"/>
          </a:endParaRPr>
        </a:p>
      </dgm:t>
    </dgm:pt>
    <dgm:pt modelId="{F3DA7C4F-122C-7E46-AC72-F33F2E85ABD0}" type="parTrans" cxnId="{292E619C-D90E-B841-A9A0-9C1B8C4550F3}">
      <dgm:prSet/>
      <dgm:spPr/>
      <dgm:t>
        <a:bodyPr/>
        <a:lstStyle/>
        <a:p>
          <a:endParaRPr lang="ru-RU"/>
        </a:p>
      </dgm:t>
    </dgm:pt>
    <dgm:pt modelId="{788D4194-3D20-6840-8FEC-7EA9C9E8DFF6}" type="sibTrans" cxnId="{292E619C-D90E-B841-A9A0-9C1B8C4550F3}">
      <dgm:prSet/>
      <dgm:spPr/>
      <dgm:t>
        <a:bodyPr/>
        <a:lstStyle/>
        <a:p>
          <a:endParaRPr lang="ru-RU"/>
        </a:p>
      </dgm:t>
    </dgm:pt>
    <dgm:pt modelId="{30C6C19A-C6C6-0543-8374-0171B6B3117F}">
      <dgm:prSet custT="1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r>
            <a:rPr lang="ru-RU" sz="2500" b="1" i="0" dirty="0" smtClean="0">
              <a:solidFill>
                <a:srgbClr val="002060"/>
              </a:solidFill>
              <a:latin typeface="Times New Roman" charset="0"/>
              <a:ea typeface="Times New Roman" charset="0"/>
              <a:cs typeface="Times New Roman" charset="0"/>
            </a:rPr>
            <a:t>Последняя бюджетная отчетность</a:t>
          </a:r>
          <a:endParaRPr lang="ru-RU" sz="2500" b="1" i="0" dirty="0">
            <a:solidFill>
              <a:srgbClr val="002060"/>
            </a:solidFill>
            <a:latin typeface="Times New Roman" charset="0"/>
            <a:ea typeface="Times New Roman" charset="0"/>
            <a:cs typeface="Times New Roman" charset="0"/>
          </a:endParaRPr>
        </a:p>
      </dgm:t>
    </dgm:pt>
    <dgm:pt modelId="{F4A89AC4-A50B-0740-9FC5-70608AAEAF6D}" type="parTrans" cxnId="{8DFA83FB-28F6-CC41-A4A2-9D8DE806805D}">
      <dgm:prSet/>
      <dgm:spPr/>
      <dgm:t>
        <a:bodyPr/>
        <a:lstStyle/>
        <a:p>
          <a:endParaRPr lang="ru-RU"/>
        </a:p>
      </dgm:t>
    </dgm:pt>
    <dgm:pt modelId="{D333F75F-DF85-774B-BBCE-E276DD5AC959}" type="sibTrans" cxnId="{8DFA83FB-28F6-CC41-A4A2-9D8DE806805D}">
      <dgm:prSet/>
      <dgm:spPr/>
      <dgm:t>
        <a:bodyPr/>
        <a:lstStyle/>
        <a:p>
          <a:endParaRPr lang="ru-RU"/>
        </a:p>
      </dgm:t>
    </dgm:pt>
    <dgm:pt modelId="{528E472F-4FA6-3A44-8F26-7146A44CD041}" type="pres">
      <dgm:prSet presAssocID="{3C813847-991D-0645-93B3-9EE5F9DCAD6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39FBBE49-71E6-8F40-B543-B57605C4215C}" type="pres">
      <dgm:prSet presAssocID="{BE28A578-545A-FD49-B645-EA7C9792C8CE}" presName="hierRoot1" presStyleCnt="0">
        <dgm:presLayoutVars>
          <dgm:hierBranch val="init"/>
        </dgm:presLayoutVars>
      </dgm:prSet>
      <dgm:spPr/>
    </dgm:pt>
    <dgm:pt modelId="{F31CDF4E-1848-9C4F-9A02-39D6F67A1147}" type="pres">
      <dgm:prSet presAssocID="{BE28A578-545A-FD49-B645-EA7C9792C8CE}" presName="rootComposite1" presStyleCnt="0"/>
      <dgm:spPr/>
    </dgm:pt>
    <dgm:pt modelId="{39C89BDB-08AA-2949-BABD-E336E574DD0E}" type="pres">
      <dgm:prSet presAssocID="{BE28A578-545A-FD49-B645-EA7C9792C8CE}" presName="rootText1" presStyleLbl="node0" presStyleIdx="0" presStyleCnt="1" custScaleY="224509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48CFBF7C-69E0-9345-A480-C1E77DC06464}" type="pres">
      <dgm:prSet presAssocID="{BE28A578-545A-FD49-B645-EA7C9792C8CE}" presName="rootConnector1" presStyleLbl="node1" presStyleIdx="0" presStyleCnt="0"/>
      <dgm:spPr/>
      <dgm:t>
        <a:bodyPr/>
        <a:lstStyle/>
        <a:p>
          <a:endParaRPr lang="ru-RU"/>
        </a:p>
      </dgm:t>
    </dgm:pt>
    <dgm:pt modelId="{82334FD5-A747-9B4A-9433-0BCF2A5810CE}" type="pres">
      <dgm:prSet presAssocID="{BE28A578-545A-FD49-B645-EA7C9792C8CE}" presName="hierChild2" presStyleCnt="0"/>
      <dgm:spPr/>
    </dgm:pt>
    <dgm:pt modelId="{DAAA87E9-3944-094E-B249-F5313689E1B2}" type="pres">
      <dgm:prSet presAssocID="{F6076BA1-CD68-B64D-814D-E97B65F2FFE1}" presName="Name37" presStyleLbl="parChTrans1D2" presStyleIdx="0" presStyleCnt="4"/>
      <dgm:spPr/>
      <dgm:t>
        <a:bodyPr/>
        <a:lstStyle/>
        <a:p>
          <a:endParaRPr lang="ru-RU"/>
        </a:p>
      </dgm:t>
    </dgm:pt>
    <dgm:pt modelId="{DFA27D68-0C16-034A-A650-67F985263C51}" type="pres">
      <dgm:prSet presAssocID="{8D50F452-3EFC-A142-8360-B26AB8D191ED}" presName="hierRoot2" presStyleCnt="0">
        <dgm:presLayoutVars>
          <dgm:hierBranch val="init"/>
        </dgm:presLayoutVars>
      </dgm:prSet>
      <dgm:spPr/>
    </dgm:pt>
    <dgm:pt modelId="{70D0FE77-363B-904D-A447-4600ADE6D29F}" type="pres">
      <dgm:prSet presAssocID="{8D50F452-3EFC-A142-8360-B26AB8D191ED}" presName="rootComposite" presStyleCnt="0"/>
      <dgm:spPr/>
    </dgm:pt>
    <dgm:pt modelId="{BA4E14B5-0772-7D4D-9F1A-D5777D6A8C6F}" type="pres">
      <dgm:prSet presAssocID="{8D50F452-3EFC-A142-8360-B26AB8D191ED}" presName="rootText" presStyleLbl="node2" presStyleIdx="0" presStyleCnt="4" custScaleY="262274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7170D719-599B-1E45-8378-BA6CBDBC8189}" type="pres">
      <dgm:prSet presAssocID="{8D50F452-3EFC-A142-8360-B26AB8D191ED}" presName="rootConnector" presStyleLbl="node2" presStyleIdx="0" presStyleCnt="4"/>
      <dgm:spPr/>
      <dgm:t>
        <a:bodyPr/>
        <a:lstStyle/>
        <a:p>
          <a:endParaRPr lang="ru-RU"/>
        </a:p>
      </dgm:t>
    </dgm:pt>
    <dgm:pt modelId="{5444773A-54B6-5C4E-82B3-008D60856FA3}" type="pres">
      <dgm:prSet presAssocID="{8D50F452-3EFC-A142-8360-B26AB8D191ED}" presName="hierChild4" presStyleCnt="0"/>
      <dgm:spPr/>
    </dgm:pt>
    <dgm:pt modelId="{AAA025A1-6002-6146-8F63-BB30E11F5DA0}" type="pres">
      <dgm:prSet presAssocID="{8D50F452-3EFC-A142-8360-B26AB8D191ED}" presName="hierChild5" presStyleCnt="0"/>
      <dgm:spPr/>
    </dgm:pt>
    <dgm:pt modelId="{AD75B3A4-A454-004A-8591-6E28B5CEEE6D}" type="pres">
      <dgm:prSet presAssocID="{BB9674F2-ED63-7C4E-B76C-2C5BC2F01194}" presName="Name37" presStyleLbl="parChTrans1D2" presStyleIdx="1" presStyleCnt="4"/>
      <dgm:spPr/>
      <dgm:t>
        <a:bodyPr/>
        <a:lstStyle/>
        <a:p>
          <a:endParaRPr lang="ru-RU"/>
        </a:p>
      </dgm:t>
    </dgm:pt>
    <dgm:pt modelId="{0DFFC476-3644-144F-BC9C-5E2FEE082220}" type="pres">
      <dgm:prSet presAssocID="{2887BACE-AE76-0149-863E-8519886BDFE6}" presName="hierRoot2" presStyleCnt="0">
        <dgm:presLayoutVars>
          <dgm:hierBranch val="init"/>
        </dgm:presLayoutVars>
      </dgm:prSet>
      <dgm:spPr/>
    </dgm:pt>
    <dgm:pt modelId="{8BDAE927-5E74-394A-9831-9D87CAC34F1B}" type="pres">
      <dgm:prSet presAssocID="{2887BACE-AE76-0149-863E-8519886BDFE6}" presName="rootComposite" presStyleCnt="0"/>
      <dgm:spPr/>
    </dgm:pt>
    <dgm:pt modelId="{11AA1088-E4C6-1F41-B410-52658CD273E1}" type="pres">
      <dgm:prSet presAssocID="{2887BACE-AE76-0149-863E-8519886BDFE6}" presName="rootText" presStyleLbl="node2" presStyleIdx="1" presStyleCnt="4" custScaleY="262274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47BCFE43-8361-C444-B3F1-8BB3C4E8EE97}" type="pres">
      <dgm:prSet presAssocID="{2887BACE-AE76-0149-863E-8519886BDFE6}" presName="rootConnector" presStyleLbl="node2" presStyleIdx="1" presStyleCnt="4"/>
      <dgm:spPr/>
      <dgm:t>
        <a:bodyPr/>
        <a:lstStyle/>
        <a:p>
          <a:endParaRPr lang="ru-RU"/>
        </a:p>
      </dgm:t>
    </dgm:pt>
    <dgm:pt modelId="{6C0F8F59-EBE3-444E-9EBC-18BF68C492A5}" type="pres">
      <dgm:prSet presAssocID="{2887BACE-AE76-0149-863E-8519886BDFE6}" presName="hierChild4" presStyleCnt="0"/>
      <dgm:spPr/>
    </dgm:pt>
    <dgm:pt modelId="{CC4CA9FA-3C89-8C49-B328-9883D70D3C66}" type="pres">
      <dgm:prSet presAssocID="{2887BACE-AE76-0149-863E-8519886BDFE6}" presName="hierChild5" presStyleCnt="0"/>
      <dgm:spPr/>
    </dgm:pt>
    <dgm:pt modelId="{CC12F662-F555-F648-9000-57024C134580}" type="pres">
      <dgm:prSet presAssocID="{F3DA7C4F-122C-7E46-AC72-F33F2E85ABD0}" presName="Name37" presStyleLbl="parChTrans1D2" presStyleIdx="2" presStyleCnt="4"/>
      <dgm:spPr/>
      <dgm:t>
        <a:bodyPr/>
        <a:lstStyle/>
        <a:p>
          <a:endParaRPr lang="ru-RU"/>
        </a:p>
      </dgm:t>
    </dgm:pt>
    <dgm:pt modelId="{D99936D2-F3F5-9342-964E-43C377B58F38}" type="pres">
      <dgm:prSet presAssocID="{D5144498-10FB-5E49-BD10-38346945B860}" presName="hierRoot2" presStyleCnt="0">
        <dgm:presLayoutVars>
          <dgm:hierBranch val="init"/>
        </dgm:presLayoutVars>
      </dgm:prSet>
      <dgm:spPr/>
    </dgm:pt>
    <dgm:pt modelId="{C99DA66D-7C8D-4644-822F-676EB016A23B}" type="pres">
      <dgm:prSet presAssocID="{D5144498-10FB-5E49-BD10-38346945B860}" presName="rootComposite" presStyleCnt="0"/>
      <dgm:spPr/>
    </dgm:pt>
    <dgm:pt modelId="{CC65529B-BDCD-F146-B4CD-854DCE44D85F}" type="pres">
      <dgm:prSet presAssocID="{D5144498-10FB-5E49-BD10-38346945B860}" presName="rootText" presStyleLbl="node2" presStyleIdx="2" presStyleCnt="4" custScaleY="262274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4FDB8B34-71BA-944C-9C1F-8B45224D4EBC}" type="pres">
      <dgm:prSet presAssocID="{D5144498-10FB-5E49-BD10-38346945B860}" presName="rootConnector" presStyleLbl="node2" presStyleIdx="2" presStyleCnt="4"/>
      <dgm:spPr/>
      <dgm:t>
        <a:bodyPr/>
        <a:lstStyle/>
        <a:p>
          <a:endParaRPr lang="ru-RU"/>
        </a:p>
      </dgm:t>
    </dgm:pt>
    <dgm:pt modelId="{2C720ACF-AC39-5243-AF60-B2BB8E234624}" type="pres">
      <dgm:prSet presAssocID="{D5144498-10FB-5E49-BD10-38346945B860}" presName="hierChild4" presStyleCnt="0"/>
      <dgm:spPr/>
    </dgm:pt>
    <dgm:pt modelId="{B7225D13-C741-4246-B1D7-C94E43DCD80F}" type="pres">
      <dgm:prSet presAssocID="{D5144498-10FB-5E49-BD10-38346945B860}" presName="hierChild5" presStyleCnt="0"/>
      <dgm:spPr/>
    </dgm:pt>
    <dgm:pt modelId="{9966FC03-EEDC-4B49-8BFA-A6E586F855EB}" type="pres">
      <dgm:prSet presAssocID="{F4A89AC4-A50B-0740-9FC5-70608AAEAF6D}" presName="Name37" presStyleLbl="parChTrans1D2" presStyleIdx="3" presStyleCnt="4"/>
      <dgm:spPr/>
      <dgm:t>
        <a:bodyPr/>
        <a:lstStyle/>
        <a:p>
          <a:endParaRPr lang="ru-RU"/>
        </a:p>
      </dgm:t>
    </dgm:pt>
    <dgm:pt modelId="{D6B933DE-4421-3940-AED0-0658D747C7D9}" type="pres">
      <dgm:prSet presAssocID="{30C6C19A-C6C6-0543-8374-0171B6B3117F}" presName="hierRoot2" presStyleCnt="0">
        <dgm:presLayoutVars>
          <dgm:hierBranch val="init"/>
        </dgm:presLayoutVars>
      </dgm:prSet>
      <dgm:spPr/>
    </dgm:pt>
    <dgm:pt modelId="{FD5003A0-DFF9-FD47-9DE6-91D4919E5B31}" type="pres">
      <dgm:prSet presAssocID="{30C6C19A-C6C6-0543-8374-0171B6B3117F}" presName="rootComposite" presStyleCnt="0"/>
      <dgm:spPr/>
    </dgm:pt>
    <dgm:pt modelId="{8C63A381-F93F-0E40-A1E2-7C716245E117}" type="pres">
      <dgm:prSet presAssocID="{30C6C19A-C6C6-0543-8374-0171B6B3117F}" presName="rootText" presStyleLbl="node2" presStyleIdx="3" presStyleCnt="4" custScaleY="262274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BBC981E4-338E-8F42-8FE0-421F7BD1C235}" type="pres">
      <dgm:prSet presAssocID="{30C6C19A-C6C6-0543-8374-0171B6B3117F}" presName="rootConnector" presStyleLbl="node2" presStyleIdx="3" presStyleCnt="4"/>
      <dgm:spPr/>
      <dgm:t>
        <a:bodyPr/>
        <a:lstStyle/>
        <a:p>
          <a:endParaRPr lang="ru-RU"/>
        </a:p>
      </dgm:t>
    </dgm:pt>
    <dgm:pt modelId="{0DE6E924-2FA1-894F-BF17-73E1F73D3932}" type="pres">
      <dgm:prSet presAssocID="{30C6C19A-C6C6-0543-8374-0171B6B3117F}" presName="hierChild4" presStyleCnt="0"/>
      <dgm:spPr/>
    </dgm:pt>
    <dgm:pt modelId="{E74C5047-1AE3-9B48-A012-BA2DAEA66A53}" type="pres">
      <dgm:prSet presAssocID="{30C6C19A-C6C6-0543-8374-0171B6B3117F}" presName="hierChild5" presStyleCnt="0"/>
      <dgm:spPr/>
    </dgm:pt>
    <dgm:pt modelId="{F0BCDC6F-84B7-C745-9F90-F918503AEB68}" type="pres">
      <dgm:prSet presAssocID="{BE28A578-545A-FD49-B645-EA7C9792C8CE}" presName="hierChild3" presStyleCnt="0"/>
      <dgm:spPr/>
    </dgm:pt>
  </dgm:ptLst>
  <dgm:cxnLst>
    <dgm:cxn modelId="{4D82D52C-2F6C-3048-8888-183CBC352132}" type="presOf" srcId="{8D50F452-3EFC-A142-8360-B26AB8D191ED}" destId="{7170D719-599B-1E45-8378-BA6CBDBC8189}" srcOrd="1" destOrd="0" presId="urn:microsoft.com/office/officeart/2005/8/layout/orgChart1"/>
    <dgm:cxn modelId="{8988C28A-5FDC-3C4A-8123-21511BE1FE4A}" type="presOf" srcId="{BB9674F2-ED63-7C4E-B76C-2C5BC2F01194}" destId="{AD75B3A4-A454-004A-8591-6E28B5CEEE6D}" srcOrd="0" destOrd="0" presId="urn:microsoft.com/office/officeart/2005/8/layout/orgChart1"/>
    <dgm:cxn modelId="{C64474EA-25B7-CE4D-9553-35DB96C6EB14}" type="presOf" srcId="{30C6C19A-C6C6-0543-8374-0171B6B3117F}" destId="{8C63A381-F93F-0E40-A1E2-7C716245E117}" srcOrd="0" destOrd="0" presId="urn:microsoft.com/office/officeart/2005/8/layout/orgChart1"/>
    <dgm:cxn modelId="{91B518FD-FE22-2F4B-876C-F57C25344952}" type="presOf" srcId="{30C6C19A-C6C6-0543-8374-0171B6B3117F}" destId="{BBC981E4-338E-8F42-8FE0-421F7BD1C235}" srcOrd="1" destOrd="0" presId="urn:microsoft.com/office/officeart/2005/8/layout/orgChart1"/>
    <dgm:cxn modelId="{8C744C40-FC7D-5E4E-BBF3-0D9105E6088C}" type="presOf" srcId="{BE28A578-545A-FD49-B645-EA7C9792C8CE}" destId="{48CFBF7C-69E0-9345-A480-C1E77DC06464}" srcOrd="1" destOrd="0" presId="urn:microsoft.com/office/officeart/2005/8/layout/orgChart1"/>
    <dgm:cxn modelId="{C6893692-C1D1-814A-A50C-B833812F11FB}" type="presOf" srcId="{D5144498-10FB-5E49-BD10-38346945B860}" destId="{4FDB8B34-71BA-944C-9C1F-8B45224D4EBC}" srcOrd="1" destOrd="0" presId="urn:microsoft.com/office/officeart/2005/8/layout/orgChart1"/>
    <dgm:cxn modelId="{DBDF8F62-CB99-0B45-8767-CDE1CEC600A9}" type="presOf" srcId="{8D50F452-3EFC-A142-8360-B26AB8D191ED}" destId="{BA4E14B5-0772-7D4D-9F1A-D5777D6A8C6F}" srcOrd="0" destOrd="0" presId="urn:microsoft.com/office/officeart/2005/8/layout/orgChart1"/>
    <dgm:cxn modelId="{292E619C-D90E-B841-A9A0-9C1B8C4550F3}" srcId="{BE28A578-545A-FD49-B645-EA7C9792C8CE}" destId="{D5144498-10FB-5E49-BD10-38346945B860}" srcOrd="2" destOrd="0" parTransId="{F3DA7C4F-122C-7E46-AC72-F33F2E85ABD0}" sibTransId="{788D4194-3D20-6840-8FEC-7EA9C9E8DFF6}"/>
    <dgm:cxn modelId="{BA8D7105-E504-524C-A46D-788D7371ABC5}" type="presOf" srcId="{D5144498-10FB-5E49-BD10-38346945B860}" destId="{CC65529B-BDCD-F146-B4CD-854DCE44D85F}" srcOrd="0" destOrd="0" presId="urn:microsoft.com/office/officeart/2005/8/layout/orgChart1"/>
    <dgm:cxn modelId="{0AFF3B38-6C99-DF42-95C8-C83BCF49C3A6}" type="presOf" srcId="{F3DA7C4F-122C-7E46-AC72-F33F2E85ABD0}" destId="{CC12F662-F555-F648-9000-57024C134580}" srcOrd="0" destOrd="0" presId="urn:microsoft.com/office/officeart/2005/8/layout/orgChart1"/>
    <dgm:cxn modelId="{B5430041-329B-9D4B-BC92-01F77CF7F787}" type="presOf" srcId="{F6076BA1-CD68-B64D-814D-E97B65F2FFE1}" destId="{DAAA87E9-3944-094E-B249-F5313689E1B2}" srcOrd="0" destOrd="0" presId="urn:microsoft.com/office/officeart/2005/8/layout/orgChart1"/>
    <dgm:cxn modelId="{8DFA83FB-28F6-CC41-A4A2-9D8DE806805D}" srcId="{BE28A578-545A-FD49-B645-EA7C9792C8CE}" destId="{30C6C19A-C6C6-0543-8374-0171B6B3117F}" srcOrd="3" destOrd="0" parTransId="{F4A89AC4-A50B-0740-9FC5-70608AAEAF6D}" sibTransId="{D333F75F-DF85-774B-BBCE-E276DD5AC959}"/>
    <dgm:cxn modelId="{F014A846-1947-404B-8370-F8D640CF8CAA}" srcId="{BE28A578-545A-FD49-B645-EA7C9792C8CE}" destId="{2887BACE-AE76-0149-863E-8519886BDFE6}" srcOrd="1" destOrd="0" parTransId="{BB9674F2-ED63-7C4E-B76C-2C5BC2F01194}" sibTransId="{7E2B4F69-7B9A-0C4F-A8B9-18A955110E4B}"/>
    <dgm:cxn modelId="{84D5A0CF-0CEF-6340-9381-89DD27818C9B}" type="presOf" srcId="{2887BACE-AE76-0149-863E-8519886BDFE6}" destId="{47BCFE43-8361-C444-B3F1-8BB3C4E8EE97}" srcOrd="1" destOrd="0" presId="urn:microsoft.com/office/officeart/2005/8/layout/orgChart1"/>
    <dgm:cxn modelId="{C2CBD459-7808-E849-A306-86A8F9346458}" type="presOf" srcId="{BE28A578-545A-FD49-B645-EA7C9792C8CE}" destId="{39C89BDB-08AA-2949-BABD-E336E574DD0E}" srcOrd="0" destOrd="0" presId="urn:microsoft.com/office/officeart/2005/8/layout/orgChart1"/>
    <dgm:cxn modelId="{4D71A2D2-C828-E340-BC64-5A503CA9EE52}" type="presOf" srcId="{2887BACE-AE76-0149-863E-8519886BDFE6}" destId="{11AA1088-E4C6-1F41-B410-52658CD273E1}" srcOrd="0" destOrd="0" presId="urn:microsoft.com/office/officeart/2005/8/layout/orgChart1"/>
    <dgm:cxn modelId="{C842200F-C586-6D42-9418-264BE77402DA}" type="presOf" srcId="{F4A89AC4-A50B-0740-9FC5-70608AAEAF6D}" destId="{9966FC03-EEDC-4B49-8BFA-A6E586F855EB}" srcOrd="0" destOrd="0" presId="urn:microsoft.com/office/officeart/2005/8/layout/orgChart1"/>
    <dgm:cxn modelId="{48E905DD-9853-BA48-9995-03F402E32C2E}" srcId="{BE28A578-545A-FD49-B645-EA7C9792C8CE}" destId="{8D50F452-3EFC-A142-8360-B26AB8D191ED}" srcOrd="0" destOrd="0" parTransId="{F6076BA1-CD68-B64D-814D-E97B65F2FFE1}" sibTransId="{1FD07CBD-930D-8641-8778-2893104BD6D0}"/>
    <dgm:cxn modelId="{C1FEE918-8E5D-6A4A-A20A-E3FF8E172752}" type="presOf" srcId="{3C813847-991D-0645-93B3-9EE5F9DCAD69}" destId="{528E472F-4FA6-3A44-8F26-7146A44CD041}" srcOrd="0" destOrd="0" presId="urn:microsoft.com/office/officeart/2005/8/layout/orgChart1"/>
    <dgm:cxn modelId="{4A1A2CC4-EC60-3B4A-8124-70C4C84D8223}" srcId="{3C813847-991D-0645-93B3-9EE5F9DCAD69}" destId="{BE28A578-545A-FD49-B645-EA7C9792C8CE}" srcOrd="0" destOrd="0" parTransId="{32BE8CB3-3DB1-6448-ACF8-58409CA6612E}" sibTransId="{8A7B6C9E-7841-834F-81D7-5CAC62B12399}"/>
    <dgm:cxn modelId="{15EAA1D9-4D0C-2340-9E22-4690955A4261}" type="presParOf" srcId="{528E472F-4FA6-3A44-8F26-7146A44CD041}" destId="{39FBBE49-71E6-8F40-B543-B57605C4215C}" srcOrd="0" destOrd="0" presId="urn:microsoft.com/office/officeart/2005/8/layout/orgChart1"/>
    <dgm:cxn modelId="{96E2689E-6C0A-294B-8E09-DD2F9B178D2A}" type="presParOf" srcId="{39FBBE49-71E6-8F40-B543-B57605C4215C}" destId="{F31CDF4E-1848-9C4F-9A02-39D6F67A1147}" srcOrd="0" destOrd="0" presId="urn:microsoft.com/office/officeart/2005/8/layout/orgChart1"/>
    <dgm:cxn modelId="{31089A4B-EA3F-BB4B-A142-B07C98C8B84B}" type="presParOf" srcId="{F31CDF4E-1848-9C4F-9A02-39D6F67A1147}" destId="{39C89BDB-08AA-2949-BABD-E336E574DD0E}" srcOrd="0" destOrd="0" presId="urn:microsoft.com/office/officeart/2005/8/layout/orgChart1"/>
    <dgm:cxn modelId="{E4D12DD6-2EA6-BD4B-9EC5-0DDAC459DAAA}" type="presParOf" srcId="{F31CDF4E-1848-9C4F-9A02-39D6F67A1147}" destId="{48CFBF7C-69E0-9345-A480-C1E77DC06464}" srcOrd="1" destOrd="0" presId="urn:microsoft.com/office/officeart/2005/8/layout/orgChart1"/>
    <dgm:cxn modelId="{4C2EF138-EBB5-FE4C-B49F-4A79BF9C4440}" type="presParOf" srcId="{39FBBE49-71E6-8F40-B543-B57605C4215C}" destId="{82334FD5-A747-9B4A-9433-0BCF2A5810CE}" srcOrd="1" destOrd="0" presId="urn:microsoft.com/office/officeart/2005/8/layout/orgChart1"/>
    <dgm:cxn modelId="{7ADD3806-AD0C-7140-977C-C9B76BA2B3F7}" type="presParOf" srcId="{82334FD5-A747-9B4A-9433-0BCF2A5810CE}" destId="{DAAA87E9-3944-094E-B249-F5313689E1B2}" srcOrd="0" destOrd="0" presId="urn:microsoft.com/office/officeart/2005/8/layout/orgChart1"/>
    <dgm:cxn modelId="{261ADCE8-8BF5-FA49-A5FE-36126E4A39DC}" type="presParOf" srcId="{82334FD5-A747-9B4A-9433-0BCF2A5810CE}" destId="{DFA27D68-0C16-034A-A650-67F985263C51}" srcOrd="1" destOrd="0" presId="urn:microsoft.com/office/officeart/2005/8/layout/orgChart1"/>
    <dgm:cxn modelId="{4ECC936B-896B-E74D-8293-C37E4FCFCF1A}" type="presParOf" srcId="{DFA27D68-0C16-034A-A650-67F985263C51}" destId="{70D0FE77-363B-904D-A447-4600ADE6D29F}" srcOrd="0" destOrd="0" presId="urn:microsoft.com/office/officeart/2005/8/layout/orgChart1"/>
    <dgm:cxn modelId="{144BCC0F-F4A2-2D48-95F4-9B82D4653D0C}" type="presParOf" srcId="{70D0FE77-363B-904D-A447-4600ADE6D29F}" destId="{BA4E14B5-0772-7D4D-9F1A-D5777D6A8C6F}" srcOrd="0" destOrd="0" presId="urn:microsoft.com/office/officeart/2005/8/layout/orgChart1"/>
    <dgm:cxn modelId="{464EE793-9464-D04D-ACBF-B361CF3984EF}" type="presParOf" srcId="{70D0FE77-363B-904D-A447-4600ADE6D29F}" destId="{7170D719-599B-1E45-8378-BA6CBDBC8189}" srcOrd="1" destOrd="0" presId="urn:microsoft.com/office/officeart/2005/8/layout/orgChart1"/>
    <dgm:cxn modelId="{DAA1E22F-4AC8-F641-8477-0D20C195FF66}" type="presParOf" srcId="{DFA27D68-0C16-034A-A650-67F985263C51}" destId="{5444773A-54B6-5C4E-82B3-008D60856FA3}" srcOrd="1" destOrd="0" presId="urn:microsoft.com/office/officeart/2005/8/layout/orgChart1"/>
    <dgm:cxn modelId="{9F48D1A5-7B19-F446-9E51-39CFA75439C4}" type="presParOf" srcId="{DFA27D68-0C16-034A-A650-67F985263C51}" destId="{AAA025A1-6002-6146-8F63-BB30E11F5DA0}" srcOrd="2" destOrd="0" presId="urn:microsoft.com/office/officeart/2005/8/layout/orgChart1"/>
    <dgm:cxn modelId="{030E87D2-AAAE-1544-A7DA-6C1AD216D251}" type="presParOf" srcId="{82334FD5-A747-9B4A-9433-0BCF2A5810CE}" destId="{AD75B3A4-A454-004A-8591-6E28B5CEEE6D}" srcOrd="2" destOrd="0" presId="urn:microsoft.com/office/officeart/2005/8/layout/orgChart1"/>
    <dgm:cxn modelId="{0CB7BE65-A386-8B48-9065-D0126DB5BFF6}" type="presParOf" srcId="{82334FD5-A747-9B4A-9433-0BCF2A5810CE}" destId="{0DFFC476-3644-144F-BC9C-5E2FEE082220}" srcOrd="3" destOrd="0" presId="urn:microsoft.com/office/officeart/2005/8/layout/orgChart1"/>
    <dgm:cxn modelId="{5176AFBD-B02E-F34F-9BEB-11EE2D7A13BF}" type="presParOf" srcId="{0DFFC476-3644-144F-BC9C-5E2FEE082220}" destId="{8BDAE927-5E74-394A-9831-9D87CAC34F1B}" srcOrd="0" destOrd="0" presId="urn:microsoft.com/office/officeart/2005/8/layout/orgChart1"/>
    <dgm:cxn modelId="{99839C67-7E89-6C48-94F5-AFC0986E64AD}" type="presParOf" srcId="{8BDAE927-5E74-394A-9831-9D87CAC34F1B}" destId="{11AA1088-E4C6-1F41-B410-52658CD273E1}" srcOrd="0" destOrd="0" presId="urn:microsoft.com/office/officeart/2005/8/layout/orgChart1"/>
    <dgm:cxn modelId="{49015CD8-8BEF-804A-80A2-543B453B4B0D}" type="presParOf" srcId="{8BDAE927-5E74-394A-9831-9D87CAC34F1B}" destId="{47BCFE43-8361-C444-B3F1-8BB3C4E8EE97}" srcOrd="1" destOrd="0" presId="urn:microsoft.com/office/officeart/2005/8/layout/orgChart1"/>
    <dgm:cxn modelId="{553609C2-99C5-D840-8BE2-2CE20B4E5FDA}" type="presParOf" srcId="{0DFFC476-3644-144F-BC9C-5E2FEE082220}" destId="{6C0F8F59-EBE3-444E-9EBC-18BF68C492A5}" srcOrd="1" destOrd="0" presId="urn:microsoft.com/office/officeart/2005/8/layout/orgChart1"/>
    <dgm:cxn modelId="{AC54797E-A6F0-9240-9518-E067715AFFDF}" type="presParOf" srcId="{0DFFC476-3644-144F-BC9C-5E2FEE082220}" destId="{CC4CA9FA-3C89-8C49-B328-9883D70D3C66}" srcOrd="2" destOrd="0" presId="urn:microsoft.com/office/officeart/2005/8/layout/orgChart1"/>
    <dgm:cxn modelId="{2647691A-17A7-164D-9090-D4A58ACBA5C7}" type="presParOf" srcId="{82334FD5-A747-9B4A-9433-0BCF2A5810CE}" destId="{CC12F662-F555-F648-9000-57024C134580}" srcOrd="4" destOrd="0" presId="urn:microsoft.com/office/officeart/2005/8/layout/orgChart1"/>
    <dgm:cxn modelId="{D0A8D89C-DACF-024F-A837-5D76EA1C0A13}" type="presParOf" srcId="{82334FD5-A747-9B4A-9433-0BCF2A5810CE}" destId="{D99936D2-F3F5-9342-964E-43C377B58F38}" srcOrd="5" destOrd="0" presId="urn:microsoft.com/office/officeart/2005/8/layout/orgChart1"/>
    <dgm:cxn modelId="{368D8C90-E6F2-7745-89F7-E503D3DA4DF3}" type="presParOf" srcId="{D99936D2-F3F5-9342-964E-43C377B58F38}" destId="{C99DA66D-7C8D-4644-822F-676EB016A23B}" srcOrd="0" destOrd="0" presId="urn:microsoft.com/office/officeart/2005/8/layout/orgChart1"/>
    <dgm:cxn modelId="{379543F2-08B9-EF4C-A36F-C33A2E8175CB}" type="presParOf" srcId="{C99DA66D-7C8D-4644-822F-676EB016A23B}" destId="{CC65529B-BDCD-F146-B4CD-854DCE44D85F}" srcOrd="0" destOrd="0" presId="urn:microsoft.com/office/officeart/2005/8/layout/orgChart1"/>
    <dgm:cxn modelId="{9479BE5E-20EC-D44F-97E6-32F70E09F148}" type="presParOf" srcId="{C99DA66D-7C8D-4644-822F-676EB016A23B}" destId="{4FDB8B34-71BA-944C-9C1F-8B45224D4EBC}" srcOrd="1" destOrd="0" presId="urn:microsoft.com/office/officeart/2005/8/layout/orgChart1"/>
    <dgm:cxn modelId="{E8584E47-020A-344E-A396-AF0E4C1C00F9}" type="presParOf" srcId="{D99936D2-F3F5-9342-964E-43C377B58F38}" destId="{2C720ACF-AC39-5243-AF60-B2BB8E234624}" srcOrd="1" destOrd="0" presId="urn:microsoft.com/office/officeart/2005/8/layout/orgChart1"/>
    <dgm:cxn modelId="{A92E1213-0799-AD46-935A-24ADEF4388D2}" type="presParOf" srcId="{D99936D2-F3F5-9342-964E-43C377B58F38}" destId="{B7225D13-C741-4246-B1D7-C94E43DCD80F}" srcOrd="2" destOrd="0" presId="urn:microsoft.com/office/officeart/2005/8/layout/orgChart1"/>
    <dgm:cxn modelId="{FC97E9B9-6A68-6F4C-9CA6-82941044F998}" type="presParOf" srcId="{82334FD5-A747-9B4A-9433-0BCF2A5810CE}" destId="{9966FC03-EEDC-4B49-8BFA-A6E586F855EB}" srcOrd="6" destOrd="0" presId="urn:microsoft.com/office/officeart/2005/8/layout/orgChart1"/>
    <dgm:cxn modelId="{8B0D11FF-7459-8840-B390-B066C4F6435B}" type="presParOf" srcId="{82334FD5-A747-9B4A-9433-0BCF2A5810CE}" destId="{D6B933DE-4421-3940-AED0-0658D747C7D9}" srcOrd="7" destOrd="0" presId="urn:microsoft.com/office/officeart/2005/8/layout/orgChart1"/>
    <dgm:cxn modelId="{8578338B-196D-D44E-ABEE-79EA26AC0F85}" type="presParOf" srcId="{D6B933DE-4421-3940-AED0-0658D747C7D9}" destId="{FD5003A0-DFF9-FD47-9DE6-91D4919E5B31}" srcOrd="0" destOrd="0" presId="urn:microsoft.com/office/officeart/2005/8/layout/orgChart1"/>
    <dgm:cxn modelId="{17B216B3-00EA-BC4E-AB4E-56E526CD0F63}" type="presParOf" srcId="{FD5003A0-DFF9-FD47-9DE6-91D4919E5B31}" destId="{8C63A381-F93F-0E40-A1E2-7C716245E117}" srcOrd="0" destOrd="0" presId="urn:microsoft.com/office/officeart/2005/8/layout/orgChart1"/>
    <dgm:cxn modelId="{B0A28BAA-896B-6142-9D76-C0FDCE32DBDF}" type="presParOf" srcId="{FD5003A0-DFF9-FD47-9DE6-91D4919E5B31}" destId="{BBC981E4-338E-8F42-8FE0-421F7BD1C235}" srcOrd="1" destOrd="0" presId="urn:microsoft.com/office/officeart/2005/8/layout/orgChart1"/>
    <dgm:cxn modelId="{1E01B7FD-6972-E34D-9364-720FAD20A65B}" type="presParOf" srcId="{D6B933DE-4421-3940-AED0-0658D747C7D9}" destId="{0DE6E924-2FA1-894F-BF17-73E1F73D3932}" srcOrd="1" destOrd="0" presId="urn:microsoft.com/office/officeart/2005/8/layout/orgChart1"/>
    <dgm:cxn modelId="{41FF4BF2-F500-7D46-B8F3-20551BEC873C}" type="presParOf" srcId="{D6B933DE-4421-3940-AED0-0658D747C7D9}" destId="{E74C5047-1AE3-9B48-A012-BA2DAEA66A53}" srcOrd="2" destOrd="0" presId="urn:microsoft.com/office/officeart/2005/8/layout/orgChart1"/>
    <dgm:cxn modelId="{E19F2F0D-F538-3A44-8558-D535515510E9}" type="presParOf" srcId="{39FBBE49-71E6-8F40-B543-B57605C4215C}" destId="{F0BCDC6F-84B7-C745-9F90-F918503AEB6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88666440-AD72-3147-87B5-F4503DCC8F83}" type="doc">
      <dgm:prSet loTypeId="urn:microsoft.com/office/officeart/2005/8/layout/vProcess5" loCatId="" qsTypeId="urn:microsoft.com/office/officeart/2005/8/quickstyle/simple4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3E265615-42D0-F44A-B057-05790F4FF4B7}">
      <dgm:prSet phldrT="[Текст]"/>
      <dgm:spPr>
        <a:gradFill rotWithShape="0">
          <a:gsLst>
            <a:gs pos="0">
              <a:srgbClr val="FFFCC1"/>
            </a:gs>
            <a:gs pos="99000">
              <a:schemeClr val="accent6">
                <a:lumMod val="20000"/>
                <a:lumOff val="80000"/>
              </a:schemeClr>
            </a:gs>
          </a:gsLst>
        </a:gradFill>
      </dgm:spPr>
      <dgm:t>
        <a:bodyPr/>
        <a:lstStyle/>
        <a:p>
          <a:r>
            <a:rPr lang="ru-RU" b="1" dirty="0" smtClean="0">
              <a:solidFill>
                <a:srgbClr val="002060"/>
              </a:solidFill>
              <a:latin typeface="Times New Roman" charset="0"/>
              <a:ea typeface="Times New Roman" charset="0"/>
              <a:cs typeface="Times New Roman" charset="0"/>
            </a:rPr>
            <a:t>Промежуточный ликвидационный баланс</a:t>
          </a:r>
          <a:endParaRPr lang="ru-RU" b="1" dirty="0">
            <a:solidFill>
              <a:srgbClr val="002060"/>
            </a:solidFill>
            <a:latin typeface="Times New Roman" charset="0"/>
            <a:ea typeface="Times New Roman" charset="0"/>
            <a:cs typeface="Times New Roman" charset="0"/>
          </a:endParaRPr>
        </a:p>
      </dgm:t>
    </dgm:pt>
    <dgm:pt modelId="{80681D9C-2BAA-8249-862E-464A68CF0D9C}" type="parTrans" cxnId="{3A82DFAC-A23E-B94B-84A2-29AF1AF0A3F4}">
      <dgm:prSet/>
      <dgm:spPr/>
      <dgm:t>
        <a:bodyPr/>
        <a:lstStyle/>
        <a:p>
          <a:endParaRPr lang="ru-RU"/>
        </a:p>
      </dgm:t>
    </dgm:pt>
    <dgm:pt modelId="{8100A820-C394-A241-B9CF-7168502351D4}" type="sibTrans" cxnId="{3A82DFAC-A23E-B94B-84A2-29AF1AF0A3F4}">
      <dgm:prSet/>
      <dgm:spPr>
        <a:gradFill rotWithShape="0">
          <a:gsLst>
            <a:gs pos="0">
              <a:schemeClr val="tx2">
                <a:lumMod val="60000"/>
                <a:lumOff val="40000"/>
              </a:schemeClr>
            </a:gs>
            <a:gs pos="99000">
              <a:schemeClr val="accent3">
                <a:lumMod val="20000"/>
                <a:lumOff val="80000"/>
              </a:schemeClr>
            </a:gs>
          </a:gsLst>
          <a:lin ang="16200000" scaled="0"/>
        </a:gradFill>
      </dgm:spPr>
      <dgm:t>
        <a:bodyPr/>
        <a:lstStyle/>
        <a:p>
          <a:endParaRPr lang="ru-RU"/>
        </a:p>
      </dgm:t>
    </dgm:pt>
    <dgm:pt modelId="{CAD2302E-BBD5-7D45-8A02-90FFBFC520B9}">
      <dgm:prSet phldrT="[Текст]"/>
      <dgm:spPr>
        <a:gradFill rotWithShape="0">
          <a:gsLst>
            <a:gs pos="0">
              <a:srgbClr val="FFFCC1"/>
            </a:gs>
            <a:gs pos="99000">
              <a:schemeClr val="accent6">
                <a:lumMod val="20000"/>
                <a:lumOff val="80000"/>
              </a:schemeClr>
            </a:gs>
          </a:gsLst>
        </a:gradFill>
      </dgm:spPr>
      <dgm:t>
        <a:bodyPr/>
        <a:lstStyle/>
        <a:p>
          <a:r>
            <a:rPr lang="ru-RU" b="1" dirty="0" smtClean="0">
              <a:solidFill>
                <a:srgbClr val="002060"/>
              </a:solidFill>
              <a:latin typeface="Times New Roman" charset="0"/>
              <a:ea typeface="Times New Roman" charset="0"/>
              <a:cs typeface="Times New Roman" charset="0"/>
            </a:rPr>
            <a:t>Ликвидационный баланс</a:t>
          </a:r>
          <a:endParaRPr lang="ru-RU" b="1" dirty="0">
            <a:solidFill>
              <a:srgbClr val="002060"/>
            </a:solidFill>
            <a:latin typeface="Times New Roman" charset="0"/>
            <a:ea typeface="Times New Roman" charset="0"/>
            <a:cs typeface="Times New Roman" charset="0"/>
          </a:endParaRPr>
        </a:p>
      </dgm:t>
    </dgm:pt>
    <dgm:pt modelId="{89A8353B-78B7-3547-8B00-8A2E0FD9C00E}" type="parTrans" cxnId="{9BD35473-2D7A-334E-9A0D-A17AE9E7E721}">
      <dgm:prSet/>
      <dgm:spPr/>
      <dgm:t>
        <a:bodyPr/>
        <a:lstStyle/>
        <a:p>
          <a:endParaRPr lang="ru-RU"/>
        </a:p>
      </dgm:t>
    </dgm:pt>
    <dgm:pt modelId="{4342F680-5DD1-5C46-95B0-8E7F9DCDB25F}" type="sibTrans" cxnId="{9BD35473-2D7A-334E-9A0D-A17AE9E7E721}">
      <dgm:prSet/>
      <dgm:spPr>
        <a:gradFill rotWithShape="0">
          <a:gsLst>
            <a:gs pos="0">
              <a:schemeClr val="tx2">
                <a:lumMod val="60000"/>
                <a:lumOff val="40000"/>
              </a:schemeClr>
            </a:gs>
            <a:gs pos="99000">
              <a:schemeClr val="accent3">
                <a:lumMod val="20000"/>
                <a:lumOff val="80000"/>
              </a:schemeClr>
            </a:gs>
          </a:gsLst>
          <a:lin ang="16200000" scaled="0"/>
        </a:gradFill>
      </dgm:spPr>
      <dgm:t>
        <a:bodyPr/>
        <a:lstStyle/>
        <a:p>
          <a:endParaRPr lang="ru-RU"/>
        </a:p>
      </dgm:t>
    </dgm:pt>
    <dgm:pt modelId="{73EC50D9-F2B1-CA4B-96C9-4AE01515436C}">
      <dgm:prSet phldrT="[Текст]"/>
      <dgm:spPr>
        <a:gradFill rotWithShape="0">
          <a:gsLst>
            <a:gs pos="0">
              <a:srgbClr val="FFFCC1"/>
            </a:gs>
            <a:gs pos="99000">
              <a:schemeClr val="accent6">
                <a:lumMod val="20000"/>
                <a:lumOff val="80000"/>
              </a:schemeClr>
            </a:gs>
          </a:gsLst>
        </a:gradFill>
      </dgm:spPr>
      <dgm:t>
        <a:bodyPr/>
        <a:lstStyle/>
        <a:p>
          <a:r>
            <a:rPr lang="ru-RU" b="1" dirty="0" smtClean="0">
              <a:solidFill>
                <a:srgbClr val="002060"/>
              </a:solidFill>
              <a:latin typeface="Times New Roman" charset="0"/>
              <a:ea typeface="Times New Roman" charset="0"/>
              <a:cs typeface="Times New Roman" charset="0"/>
            </a:rPr>
            <a:t>Последняя бюджетная отчетность</a:t>
          </a:r>
          <a:endParaRPr lang="ru-RU" b="1" dirty="0">
            <a:solidFill>
              <a:srgbClr val="002060"/>
            </a:solidFill>
            <a:latin typeface="Times New Roman" charset="0"/>
            <a:ea typeface="Times New Roman" charset="0"/>
            <a:cs typeface="Times New Roman" charset="0"/>
          </a:endParaRPr>
        </a:p>
      </dgm:t>
    </dgm:pt>
    <dgm:pt modelId="{802B1680-E558-5741-9013-690636617124}" type="parTrans" cxnId="{27F8212D-4BD6-244E-A959-AB02F883D1E8}">
      <dgm:prSet/>
      <dgm:spPr/>
      <dgm:t>
        <a:bodyPr/>
        <a:lstStyle/>
        <a:p>
          <a:endParaRPr lang="ru-RU"/>
        </a:p>
      </dgm:t>
    </dgm:pt>
    <dgm:pt modelId="{C251674F-AE80-D744-A57D-12A5F2F1ACF5}" type="sibTrans" cxnId="{27F8212D-4BD6-244E-A959-AB02F883D1E8}">
      <dgm:prSet/>
      <dgm:spPr/>
      <dgm:t>
        <a:bodyPr/>
        <a:lstStyle/>
        <a:p>
          <a:endParaRPr lang="ru-RU"/>
        </a:p>
      </dgm:t>
    </dgm:pt>
    <dgm:pt modelId="{7F4710C8-4891-7745-ABB4-C7514A0ABD73}" type="pres">
      <dgm:prSet presAssocID="{88666440-AD72-3147-87B5-F4503DCC8F83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9FD1AD7-9514-3B4B-8661-784B2C0343DE}" type="pres">
      <dgm:prSet presAssocID="{88666440-AD72-3147-87B5-F4503DCC8F83}" presName="dummyMaxCanvas" presStyleCnt="0">
        <dgm:presLayoutVars/>
      </dgm:prSet>
      <dgm:spPr/>
    </dgm:pt>
    <dgm:pt modelId="{BD5EDDD0-843C-1748-BCF6-DFA60A1B98AC}" type="pres">
      <dgm:prSet presAssocID="{88666440-AD72-3147-87B5-F4503DCC8F83}" presName="ThreeNodes_1" presStyleLbl="node1" presStyleIdx="0" presStyleCnt="3" custLinFactNeighborX="-17914" custLinFactNeighborY="-90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CBB498-8860-7E4C-BCF0-142E1C20D175}" type="pres">
      <dgm:prSet presAssocID="{88666440-AD72-3147-87B5-F4503DCC8F83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C09F6C-0EC8-3F41-A5FD-6B4214CEA97D}" type="pres">
      <dgm:prSet presAssocID="{88666440-AD72-3147-87B5-F4503DCC8F83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30CD41-F5D9-3C42-8538-1D89C505BA09}" type="pres">
      <dgm:prSet presAssocID="{88666440-AD72-3147-87B5-F4503DCC8F83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BB92E1-4D00-D44E-A955-AFB23F5248F1}" type="pres">
      <dgm:prSet presAssocID="{88666440-AD72-3147-87B5-F4503DCC8F83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352C42-C331-134B-8CB6-3D3BE2F29865}" type="pres">
      <dgm:prSet presAssocID="{88666440-AD72-3147-87B5-F4503DCC8F83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F0EA12-01B5-D140-81DC-250280A7B82D}" type="pres">
      <dgm:prSet presAssocID="{88666440-AD72-3147-87B5-F4503DCC8F83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A1FE2E-7BCC-D243-A77D-22E87B27D4AA}" type="pres">
      <dgm:prSet presAssocID="{88666440-AD72-3147-87B5-F4503DCC8F83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1B3126B-A67E-8946-B6C8-76A6F0684997}" type="presOf" srcId="{4342F680-5DD1-5C46-95B0-8E7F9DCDB25F}" destId="{F5BB92E1-4D00-D44E-A955-AFB23F5248F1}" srcOrd="0" destOrd="0" presId="urn:microsoft.com/office/officeart/2005/8/layout/vProcess5"/>
    <dgm:cxn modelId="{018C9EE7-4500-784D-A17E-953D028EA03C}" type="presOf" srcId="{CAD2302E-BBD5-7D45-8A02-90FFBFC520B9}" destId="{82CBB498-8860-7E4C-BCF0-142E1C20D175}" srcOrd="0" destOrd="0" presId="urn:microsoft.com/office/officeart/2005/8/layout/vProcess5"/>
    <dgm:cxn modelId="{6078DD2F-5D93-A342-A0CB-2182FDA13B8B}" type="presOf" srcId="{3E265615-42D0-F44A-B057-05790F4FF4B7}" destId="{BD5EDDD0-843C-1748-BCF6-DFA60A1B98AC}" srcOrd="0" destOrd="0" presId="urn:microsoft.com/office/officeart/2005/8/layout/vProcess5"/>
    <dgm:cxn modelId="{12569F1F-7323-5942-ADDE-B7FD394EAF79}" type="presOf" srcId="{3E265615-42D0-F44A-B057-05790F4FF4B7}" destId="{E2352C42-C331-134B-8CB6-3D3BE2F29865}" srcOrd="1" destOrd="0" presId="urn:microsoft.com/office/officeart/2005/8/layout/vProcess5"/>
    <dgm:cxn modelId="{734F41CD-0176-A742-A451-C3B621D1EDBA}" type="presOf" srcId="{8100A820-C394-A241-B9CF-7168502351D4}" destId="{1B30CD41-F5D9-3C42-8538-1D89C505BA09}" srcOrd="0" destOrd="0" presId="urn:microsoft.com/office/officeart/2005/8/layout/vProcess5"/>
    <dgm:cxn modelId="{9BD35473-2D7A-334E-9A0D-A17AE9E7E721}" srcId="{88666440-AD72-3147-87B5-F4503DCC8F83}" destId="{CAD2302E-BBD5-7D45-8A02-90FFBFC520B9}" srcOrd="1" destOrd="0" parTransId="{89A8353B-78B7-3547-8B00-8A2E0FD9C00E}" sibTransId="{4342F680-5DD1-5C46-95B0-8E7F9DCDB25F}"/>
    <dgm:cxn modelId="{6AF11FAB-9AFA-B247-A97D-A69F523984B8}" type="presOf" srcId="{88666440-AD72-3147-87B5-F4503DCC8F83}" destId="{7F4710C8-4891-7745-ABB4-C7514A0ABD73}" srcOrd="0" destOrd="0" presId="urn:microsoft.com/office/officeart/2005/8/layout/vProcess5"/>
    <dgm:cxn modelId="{F7E88A70-650E-784D-BE71-1DF1AC909559}" type="presOf" srcId="{CAD2302E-BBD5-7D45-8A02-90FFBFC520B9}" destId="{C7F0EA12-01B5-D140-81DC-250280A7B82D}" srcOrd="1" destOrd="0" presId="urn:microsoft.com/office/officeart/2005/8/layout/vProcess5"/>
    <dgm:cxn modelId="{3A82DFAC-A23E-B94B-84A2-29AF1AF0A3F4}" srcId="{88666440-AD72-3147-87B5-F4503DCC8F83}" destId="{3E265615-42D0-F44A-B057-05790F4FF4B7}" srcOrd="0" destOrd="0" parTransId="{80681D9C-2BAA-8249-862E-464A68CF0D9C}" sibTransId="{8100A820-C394-A241-B9CF-7168502351D4}"/>
    <dgm:cxn modelId="{27F8212D-4BD6-244E-A959-AB02F883D1E8}" srcId="{88666440-AD72-3147-87B5-F4503DCC8F83}" destId="{73EC50D9-F2B1-CA4B-96C9-4AE01515436C}" srcOrd="2" destOrd="0" parTransId="{802B1680-E558-5741-9013-690636617124}" sibTransId="{C251674F-AE80-D744-A57D-12A5F2F1ACF5}"/>
    <dgm:cxn modelId="{BF31C775-A258-0946-860F-FA12626DBB84}" type="presOf" srcId="{73EC50D9-F2B1-CA4B-96C9-4AE01515436C}" destId="{68C09F6C-0EC8-3F41-A5FD-6B4214CEA97D}" srcOrd="0" destOrd="0" presId="urn:microsoft.com/office/officeart/2005/8/layout/vProcess5"/>
    <dgm:cxn modelId="{D1CA014C-DE8A-BE46-AEB5-DFF32A43DAAB}" type="presOf" srcId="{73EC50D9-F2B1-CA4B-96C9-4AE01515436C}" destId="{FCA1FE2E-7BCC-D243-A77D-22E87B27D4AA}" srcOrd="1" destOrd="0" presId="urn:microsoft.com/office/officeart/2005/8/layout/vProcess5"/>
    <dgm:cxn modelId="{978806FF-8B06-454C-A3D3-D62EE2C7D980}" type="presParOf" srcId="{7F4710C8-4891-7745-ABB4-C7514A0ABD73}" destId="{B9FD1AD7-9514-3B4B-8661-784B2C0343DE}" srcOrd="0" destOrd="0" presId="urn:microsoft.com/office/officeart/2005/8/layout/vProcess5"/>
    <dgm:cxn modelId="{E52E99A3-022B-3749-A29C-45B5E3568217}" type="presParOf" srcId="{7F4710C8-4891-7745-ABB4-C7514A0ABD73}" destId="{BD5EDDD0-843C-1748-BCF6-DFA60A1B98AC}" srcOrd="1" destOrd="0" presId="urn:microsoft.com/office/officeart/2005/8/layout/vProcess5"/>
    <dgm:cxn modelId="{86468491-4B7B-EC46-8904-EE9205AC2AF7}" type="presParOf" srcId="{7F4710C8-4891-7745-ABB4-C7514A0ABD73}" destId="{82CBB498-8860-7E4C-BCF0-142E1C20D175}" srcOrd="2" destOrd="0" presId="urn:microsoft.com/office/officeart/2005/8/layout/vProcess5"/>
    <dgm:cxn modelId="{AAE3D2DE-BB2B-A44D-A260-A1D931F6D801}" type="presParOf" srcId="{7F4710C8-4891-7745-ABB4-C7514A0ABD73}" destId="{68C09F6C-0EC8-3F41-A5FD-6B4214CEA97D}" srcOrd="3" destOrd="0" presId="urn:microsoft.com/office/officeart/2005/8/layout/vProcess5"/>
    <dgm:cxn modelId="{28996A38-F21C-4E47-9EB1-B2FEC1388B93}" type="presParOf" srcId="{7F4710C8-4891-7745-ABB4-C7514A0ABD73}" destId="{1B30CD41-F5D9-3C42-8538-1D89C505BA09}" srcOrd="4" destOrd="0" presId="urn:microsoft.com/office/officeart/2005/8/layout/vProcess5"/>
    <dgm:cxn modelId="{8193BE58-0716-E542-BA66-64647A24D77A}" type="presParOf" srcId="{7F4710C8-4891-7745-ABB4-C7514A0ABD73}" destId="{F5BB92E1-4D00-D44E-A955-AFB23F5248F1}" srcOrd="5" destOrd="0" presId="urn:microsoft.com/office/officeart/2005/8/layout/vProcess5"/>
    <dgm:cxn modelId="{135D3E61-33FB-2441-89F2-61322AC775DE}" type="presParOf" srcId="{7F4710C8-4891-7745-ABB4-C7514A0ABD73}" destId="{E2352C42-C331-134B-8CB6-3D3BE2F29865}" srcOrd="6" destOrd="0" presId="urn:microsoft.com/office/officeart/2005/8/layout/vProcess5"/>
    <dgm:cxn modelId="{BCF064E4-4552-AA4E-91C7-647F3E739EDA}" type="presParOf" srcId="{7F4710C8-4891-7745-ABB4-C7514A0ABD73}" destId="{C7F0EA12-01B5-D140-81DC-250280A7B82D}" srcOrd="7" destOrd="0" presId="urn:microsoft.com/office/officeart/2005/8/layout/vProcess5"/>
    <dgm:cxn modelId="{01379139-9169-B744-9865-3591BECCBB53}" type="presParOf" srcId="{7F4710C8-4891-7745-ABB4-C7514A0ABD73}" destId="{FCA1FE2E-7BCC-D243-A77D-22E87B27D4AA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6385D2D0-F1AA-774B-AC51-4AEBB5306E66}" type="doc">
      <dgm:prSet loTypeId="urn:microsoft.com/office/officeart/2009/3/layout/IncreasingArrowsProcess" loCatId="" qsTypeId="urn:microsoft.com/office/officeart/2005/8/quickstyle/simple3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E288EF8D-8521-0648-8D8E-27D173F9BCA4}">
      <dgm:prSet phldrT="[Текст]"/>
      <dgm:spPr/>
      <dgm:t>
        <a:bodyPr/>
        <a:lstStyle/>
        <a:p>
          <a:r>
            <a:rPr lang="ru-RU" b="1" dirty="0" smtClean="0">
              <a:latin typeface="Times New Roman" charset="0"/>
              <a:ea typeface="Times New Roman" charset="0"/>
              <a:cs typeface="Times New Roman" charset="0"/>
            </a:rPr>
            <a:t>2018 год</a:t>
          </a:r>
          <a:endParaRPr lang="ru-RU" b="1" dirty="0">
            <a:latin typeface="Times New Roman" charset="0"/>
            <a:ea typeface="Times New Roman" charset="0"/>
            <a:cs typeface="Times New Roman" charset="0"/>
          </a:endParaRPr>
        </a:p>
      </dgm:t>
    </dgm:pt>
    <dgm:pt modelId="{1C0F4AC0-ADE5-6646-B3DB-2135A15CB11E}" type="parTrans" cxnId="{2354685C-9E6B-E041-9573-CC9CB7B883EA}">
      <dgm:prSet/>
      <dgm:spPr/>
      <dgm:t>
        <a:bodyPr/>
        <a:lstStyle/>
        <a:p>
          <a:endParaRPr lang="ru-RU">
            <a:latin typeface="Times New Roman" charset="0"/>
            <a:ea typeface="Times New Roman" charset="0"/>
            <a:cs typeface="Times New Roman" charset="0"/>
          </a:endParaRPr>
        </a:p>
      </dgm:t>
    </dgm:pt>
    <dgm:pt modelId="{4AB223FC-2ECA-2F42-A91A-E0A10ADADE58}" type="sibTrans" cxnId="{2354685C-9E6B-E041-9573-CC9CB7B883EA}">
      <dgm:prSet/>
      <dgm:spPr/>
      <dgm:t>
        <a:bodyPr/>
        <a:lstStyle/>
        <a:p>
          <a:endParaRPr lang="ru-RU">
            <a:latin typeface="Times New Roman" charset="0"/>
            <a:ea typeface="Times New Roman" charset="0"/>
            <a:cs typeface="Times New Roman" charset="0"/>
          </a:endParaRPr>
        </a:p>
      </dgm:t>
    </dgm:pt>
    <dgm:pt modelId="{10618CC2-F576-A84A-971E-2834C8949278}">
      <dgm:prSet phldrT="[Текст]"/>
      <dgm:spPr/>
      <dgm:t>
        <a:bodyPr/>
        <a:lstStyle/>
        <a:p>
          <a:r>
            <a:rPr lang="ru-RU" b="1" dirty="0" smtClean="0">
              <a:latin typeface="Times New Roman" charset="0"/>
              <a:ea typeface="Times New Roman" charset="0"/>
              <a:cs typeface="Times New Roman" charset="0"/>
            </a:rPr>
            <a:t>2019 год</a:t>
          </a:r>
          <a:endParaRPr lang="ru-RU" b="1" dirty="0">
            <a:latin typeface="Times New Roman" charset="0"/>
            <a:ea typeface="Times New Roman" charset="0"/>
            <a:cs typeface="Times New Roman" charset="0"/>
          </a:endParaRPr>
        </a:p>
      </dgm:t>
    </dgm:pt>
    <dgm:pt modelId="{015B1078-5E28-B24A-AF01-2781C002FA9F}" type="parTrans" cxnId="{1C8C4EB2-E4FB-814B-81A7-DBAF51A278E5}">
      <dgm:prSet/>
      <dgm:spPr/>
      <dgm:t>
        <a:bodyPr/>
        <a:lstStyle/>
        <a:p>
          <a:endParaRPr lang="ru-RU">
            <a:latin typeface="Times New Roman" charset="0"/>
            <a:ea typeface="Times New Roman" charset="0"/>
            <a:cs typeface="Times New Roman" charset="0"/>
          </a:endParaRPr>
        </a:p>
      </dgm:t>
    </dgm:pt>
    <dgm:pt modelId="{6B0D5883-0C29-7F47-B180-4B82ED830BA0}" type="sibTrans" cxnId="{1C8C4EB2-E4FB-814B-81A7-DBAF51A278E5}">
      <dgm:prSet/>
      <dgm:spPr/>
      <dgm:t>
        <a:bodyPr/>
        <a:lstStyle/>
        <a:p>
          <a:endParaRPr lang="ru-RU">
            <a:latin typeface="Times New Roman" charset="0"/>
            <a:ea typeface="Times New Roman" charset="0"/>
            <a:cs typeface="Times New Roman" charset="0"/>
          </a:endParaRPr>
        </a:p>
      </dgm:t>
    </dgm:pt>
    <dgm:pt modelId="{4C8642D6-E9C7-2345-B13A-15C5C9F86CCF}">
      <dgm:prSet phldrT="[Текст]"/>
      <dgm:spPr/>
      <dgm:t>
        <a:bodyPr/>
        <a:lstStyle/>
        <a:p>
          <a:r>
            <a:rPr lang="ru-RU" b="1" dirty="0" smtClean="0">
              <a:latin typeface="Times New Roman" charset="0"/>
              <a:ea typeface="Times New Roman" charset="0"/>
              <a:cs typeface="Times New Roman" charset="0"/>
            </a:rPr>
            <a:t>2020 </a:t>
          </a:r>
          <a:r>
            <a:rPr lang="mr-IN" b="1" dirty="0" smtClean="0">
              <a:latin typeface="Times New Roman" charset="0"/>
              <a:ea typeface="Times New Roman" charset="0"/>
              <a:cs typeface="Times New Roman" charset="0"/>
            </a:rPr>
            <a:t>–</a:t>
          </a:r>
          <a:r>
            <a:rPr lang="ru-RU" b="1" dirty="0" smtClean="0">
              <a:latin typeface="Times New Roman" charset="0"/>
              <a:ea typeface="Times New Roman" charset="0"/>
              <a:cs typeface="Times New Roman" charset="0"/>
            </a:rPr>
            <a:t> 2022 гг.</a:t>
          </a:r>
          <a:endParaRPr lang="ru-RU" b="1" dirty="0">
            <a:latin typeface="Times New Roman" charset="0"/>
            <a:ea typeface="Times New Roman" charset="0"/>
            <a:cs typeface="Times New Roman" charset="0"/>
          </a:endParaRPr>
        </a:p>
      </dgm:t>
    </dgm:pt>
    <dgm:pt modelId="{2B91181C-D8B8-EE4F-A6DA-4F41995E62AC}" type="parTrans" cxnId="{02021A80-9828-9A48-8B07-44E15B8564F6}">
      <dgm:prSet/>
      <dgm:spPr/>
      <dgm:t>
        <a:bodyPr/>
        <a:lstStyle/>
        <a:p>
          <a:endParaRPr lang="ru-RU">
            <a:latin typeface="Times New Roman" charset="0"/>
            <a:ea typeface="Times New Roman" charset="0"/>
            <a:cs typeface="Times New Roman" charset="0"/>
          </a:endParaRPr>
        </a:p>
      </dgm:t>
    </dgm:pt>
    <dgm:pt modelId="{C7B97A03-E0B4-594A-9E40-8E31B11965D7}" type="sibTrans" cxnId="{02021A80-9828-9A48-8B07-44E15B8564F6}">
      <dgm:prSet/>
      <dgm:spPr/>
      <dgm:t>
        <a:bodyPr/>
        <a:lstStyle/>
        <a:p>
          <a:endParaRPr lang="ru-RU">
            <a:latin typeface="Times New Roman" charset="0"/>
            <a:ea typeface="Times New Roman" charset="0"/>
            <a:cs typeface="Times New Roman" charset="0"/>
          </a:endParaRPr>
        </a:p>
      </dgm:t>
    </dgm:pt>
    <dgm:pt modelId="{3CB19681-1B76-3F4E-97E8-CDD6FA9E4311}">
      <dgm:prSet phldrT="[Текст]"/>
      <dgm:spPr/>
      <dgm:t>
        <a:bodyPr/>
        <a:lstStyle/>
        <a:p>
          <a:r>
            <a:rPr lang="ru-RU" dirty="0" smtClean="0">
              <a:latin typeface="Times New Roman" charset="0"/>
              <a:ea typeface="Times New Roman" charset="0"/>
              <a:cs typeface="Times New Roman" charset="0"/>
            </a:rPr>
            <a:t>Оптимизация форм отчетности</a:t>
          </a:r>
          <a:endParaRPr lang="ru-RU" dirty="0">
            <a:latin typeface="Times New Roman" charset="0"/>
            <a:ea typeface="Times New Roman" charset="0"/>
            <a:cs typeface="Times New Roman" charset="0"/>
          </a:endParaRPr>
        </a:p>
      </dgm:t>
    </dgm:pt>
    <dgm:pt modelId="{D9E3C62D-07EE-CA48-87C4-2EEF745850FD}" type="parTrans" cxnId="{67D99506-870E-0449-9634-8DB48BA0C500}">
      <dgm:prSet/>
      <dgm:spPr/>
      <dgm:t>
        <a:bodyPr/>
        <a:lstStyle/>
        <a:p>
          <a:endParaRPr lang="ru-RU">
            <a:latin typeface="Times New Roman" charset="0"/>
            <a:ea typeface="Times New Roman" charset="0"/>
            <a:cs typeface="Times New Roman" charset="0"/>
          </a:endParaRPr>
        </a:p>
      </dgm:t>
    </dgm:pt>
    <dgm:pt modelId="{DEDEC0CB-80D3-B54A-BF6C-DE5B10ED7200}" type="sibTrans" cxnId="{67D99506-870E-0449-9634-8DB48BA0C500}">
      <dgm:prSet/>
      <dgm:spPr/>
      <dgm:t>
        <a:bodyPr/>
        <a:lstStyle/>
        <a:p>
          <a:endParaRPr lang="ru-RU">
            <a:latin typeface="Times New Roman" charset="0"/>
            <a:ea typeface="Times New Roman" charset="0"/>
            <a:cs typeface="Times New Roman" charset="0"/>
          </a:endParaRPr>
        </a:p>
      </dgm:t>
    </dgm:pt>
    <dgm:pt modelId="{0CF3D950-B3E7-D74C-998A-A43EECAE6AE1}">
      <dgm:prSet phldrT="[Текст]"/>
      <dgm:spPr/>
      <dgm:t>
        <a:bodyPr/>
        <a:lstStyle/>
        <a:p>
          <a:r>
            <a:rPr lang="ru-RU" dirty="0" smtClean="0">
              <a:latin typeface="Times New Roman" charset="0"/>
              <a:ea typeface="Times New Roman" charset="0"/>
              <a:cs typeface="Times New Roman" charset="0"/>
            </a:rPr>
            <a:t>Нацпроекты</a:t>
          </a:r>
        </a:p>
        <a:p>
          <a:r>
            <a:rPr lang="ru-RU" dirty="0" smtClean="0">
              <a:latin typeface="Times New Roman" charset="0"/>
              <a:ea typeface="Times New Roman" charset="0"/>
              <a:cs typeface="Times New Roman" charset="0"/>
            </a:rPr>
            <a:t>Оптимизация форм отчетности</a:t>
          </a:r>
        </a:p>
      </dgm:t>
    </dgm:pt>
    <dgm:pt modelId="{99943FD3-FA3E-4642-A6A9-74E2497F6242}" type="parTrans" cxnId="{798719AF-C626-744F-8BF4-79BDA577A247}">
      <dgm:prSet/>
      <dgm:spPr/>
      <dgm:t>
        <a:bodyPr/>
        <a:lstStyle/>
        <a:p>
          <a:endParaRPr lang="ru-RU">
            <a:latin typeface="Times New Roman" charset="0"/>
            <a:ea typeface="Times New Roman" charset="0"/>
            <a:cs typeface="Times New Roman" charset="0"/>
          </a:endParaRPr>
        </a:p>
      </dgm:t>
    </dgm:pt>
    <dgm:pt modelId="{1BA86D7D-F390-9040-B20D-48935EE1B118}" type="sibTrans" cxnId="{798719AF-C626-744F-8BF4-79BDA577A247}">
      <dgm:prSet/>
      <dgm:spPr/>
      <dgm:t>
        <a:bodyPr/>
        <a:lstStyle/>
        <a:p>
          <a:endParaRPr lang="ru-RU">
            <a:latin typeface="Times New Roman" charset="0"/>
            <a:ea typeface="Times New Roman" charset="0"/>
            <a:cs typeface="Times New Roman" charset="0"/>
          </a:endParaRPr>
        </a:p>
      </dgm:t>
    </dgm:pt>
    <dgm:pt modelId="{3D97D953-E795-1B44-A24C-A0844CEA6B2A}">
      <dgm:prSet phldrT="[Текст]" custScaleY="131312" custLinFactNeighborY="17280"/>
      <dgm:spPr/>
      <dgm:t>
        <a:bodyPr/>
        <a:lstStyle/>
        <a:p>
          <a:r>
            <a:rPr lang="ru-RU" dirty="0" smtClean="0">
              <a:latin typeface="Times New Roman" charset="0"/>
              <a:ea typeface="Times New Roman" charset="0"/>
              <a:cs typeface="Times New Roman" charset="0"/>
            </a:rPr>
            <a:t>Отчетность в весеннюю сессию</a:t>
          </a:r>
          <a:endParaRPr lang="ru-RU" dirty="0"/>
        </a:p>
      </dgm:t>
    </dgm:pt>
    <dgm:pt modelId="{77594713-4C13-6244-8713-88F37B8DFAEC}" type="parTrans" cxnId="{65CDDF6C-B360-F54C-A074-C198DCAE900C}">
      <dgm:prSet/>
      <dgm:spPr/>
      <dgm:t>
        <a:bodyPr/>
        <a:lstStyle/>
        <a:p>
          <a:endParaRPr lang="ru-RU"/>
        </a:p>
      </dgm:t>
    </dgm:pt>
    <dgm:pt modelId="{5CFA9465-085C-A041-A709-87C0BCFBAD9E}" type="sibTrans" cxnId="{65CDDF6C-B360-F54C-A074-C198DCAE900C}">
      <dgm:prSet/>
      <dgm:spPr/>
      <dgm:t>
        <a:bodyPr/>
        <a:lstStyle/>
        <a:p>
          <a:endParaRPr lang="ru-RU"/>
        </a:p>
      </dgm:t>
    </dgm:pt>
    <dgm:pt modelId="{5E67E6CD-2E5D-1146-8306-549F1A7B040A}">
      <dgm:prSet/>
      <dgm:spPr/>
      <dgm:t>
        <a:bodyPr/>
        <a:lstStyle/>
        <a:p>
          <a:r>
            <a:rPr lang="ru-RU" dirty="0" smtClean="0">
              <a:latin typeface="Times New Roman" charset="0"/>
              <a:ea typeface="Times New Roman" charset="0"/>
              <a:cs typeface="Times New Roman" charset="0"/>
            </a:rPr>
            <a:t>Расширение периметра консолидации</a:t>
          </a:r>
          <a:endParaRPr lang="ru-RU" dirty="0">
            <a:latin typeface="Times New Roman" charset="0"/>
            <a:ea typeface="Times New Roman" charset="0"/>
            <a:cs typeface="Times New Roman" charset="0"/>
          </a:endParaRPr>
        </a:p>
      </dgm:t>
    </dgm:pt>
    <dgm:pt modelId="{6ECC251E-A3D3-7B42-A03E-5AB07574CC14}" type="parTrans" cxnId="{6DAFE292-9BD1-A841-8342-07F2FAD1E73C}">
      <dgm:prSet/>
      <dgm:spPr/>
      <dgm:t>
        <a:bodyPr/>
        <a:lstStyle/>
        <a:p>
          <a:endParaRPr lang="ru-RU"/>
        </a:p>
      </dgm:t>
    </dgm:pt>
    <dgm:pt modelId="{08BDAE24-C901-934B-B8A0-190C53A10D2D}" type="sibTrans" cxnId="{6DAFE292-9BD1-A841-8342-07F2FAD1E73C}">
      <dgm:prSet/>
      <dgm:spPr/>
      <dgm:t>
        <a:bodyPr/>
        <a:lstStyle/>
        <a:p>
          <a:endParaRPr lang="ru-RU"/>
        </a:p>
      </dgm:t>
    </dgm:pt>
    <dgm:pt modelId="{BD807198-005A-924D-A891-621EF3648830}">
      <dgm:prSet/>
      <dgm:spPr/>
      <dgm:t>
        <a:bodyPr/>
        <a:lstStyle/>
        <a:p>
          <a:r>
            <a:rPr lang="ru-RU" dirty="0" smtClean="0">
              <a:latin typeface="Times New Roman" charset="0"/>
              <a:ea typeface="Times New Roman" charset="0"/>
              <a:cs typeface="Times New Roman" charset="0"/>
            </a:rPr>
            <a:t>Новый ППО (муниципальный округ)</a:t>
          </a:r>
          <a:endParaRPr lang="ru-RU" dirty="0">
            <a:latin typeface="Times New Roman" charset="0"/>
            <a:ea typeface="Times New Roman" charset="0"/>
            <a:cs typeface="Times New Roman" charset="0"/>
          </a:endParaRPr>
        </a:p>
      </dgm:t>
    </dgm:pt>
    <dgm:pt modelId="{70059092-D0CB-A047-80D5-1DCEF52CB418}" type="parTrans" cxnId="{8839B5B4-D1BE-D649-A618-DEA7219D452C}">
      <dgm:prSet/>
      <dgm:spPr/>
      <dgm:t>
        <a:bodyPr/>
        <a:lstStyle/>
        <a:p>
          <a:endParaRPr lang="ru-RU"/>
        </a:p>
      </dgm:t>
    </dgm:pt>
    <dgm:pt modelId="{C2B3C9F1-2F31-0240-A80F-1785B60A3883}" type="sibTrans" cxnId="{8839B5B4-D1BE-D649-A618-DEA7219D452C}">
      <dgm:prSet/>
      <dgm:spPr/>
      <dgm:t>
        <a:bodyPr/>
        <a:lstStyle/>
        <a:p>
          <a:endParaRPr lang="ru-RU"/>
        </a:p>
      </dgm:t>
    </dgm:pt>
    <dgm:pt modelId="{2C26CB3B-1E45-8649-973A-61C4DEE03A38}" type="pres">
      <dgm:prSet presAssocID="{6385D2D0-F1AA-774B-AC51-4AEBB5306E66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52DDBD83-8FBC-034A-8A02-C334E7B911C2}" type="pres">
      <dgm:prSet presAssocID="{E288EF8D-8521-0648-8D8E-27D173F9BCA4}" presName="parentText1" presStyleLbl="node1" presStyleIdx="0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C9191A-6D1E-AF4C-AA29-2FF05DAFA1C2}" type="pres">
      <dgm:prSet presAssocID="{E288EF8D-8521-0648-8D8E-27D173F9BCA4}" presName="childText1" presStyleLbl="solidAlignAcc1" presStyleIdx="0" presStyleCnt="3" custLinFactNeighborX="-102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600BCE-F2DF-9E4C-AF29-773E140FC532}" type="pres">
      <dgm:prSet presAssocID="{10618CC2-F576-A84A-971E-2834C8949278}" presName="parentText2" presStyleLbl="node1" presStyleIdx="1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EA3F40-1FB7-064C-AEFF-5D649EB343D6}" type="pres">
      <dgm:prSet presAssocID="{10618CC2-F576-A84A-971E-2834C8949278}" presName="childText2" presStyleLbl="solidAlignAcc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BB130F-FE1A-534A-8E25-00DE09C136C1}" type="pres">
      <dgm:prSet presAssocID="{4C8642D6-E9C7-2345-B13A-15C5C9F86CCF}" presName="parentText3" presStyleLbl="node1" presStyleIdx="2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9D0C96-C008-E34D-9A76-8E825109095E}" type="pres">
      <dgm:prSet presAssocID="{4C8642D6-E9C7-2345-B13A-15C5C9F86CCF}" presName="childText3" presStyleLbl="solidAlignAcc1" presStyleIdx="2" presStyleCnt="3" custScaleY="131312" custLinFactNeighborY="1728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B0C4D6B-352C-8348-AD46-EDBE3E22887B}" type="presOf" srcId="{4C8642D6-E9C7-2345-B13A-15C5C9F86CCF}" destId="{8FBB130F-FE1A-534A-8E25-00DE09C136C1}" srcOrd="0" destOrd="0" presId="urn:microsoft.com/office/officeart/2009/3/layout/IncreasingArrowsProcess"/>
    <dgm:cxn modelId="{71C9B221-3A51-5D41-B8D9-14739A704B3E}" type="presOf" srcId="{E288EF8D-8521-0648-8D8E-27D173F9BCA4}" destId="{52DDBD83-8FBC-034A-8A02-C334E7B911C2}" srcOrd="0" destOrd="0" presId="urn:microsoft.com/office/officeart/2009/3/layout/IncreasingArrowsProcess"/>
    <dgm:cxn modelId="{352ACCC9-CAC8-FA4E-B485-0E45CE6D3504}" type="presOf" srcId="{6385D2D0-F1AA-774B-AC51-4AEBB5306E66}" destId="{2C26CB3B-1E45-8649-973A-61C4DEE03A38}" srcOrd="0" destOrd="0" presId="urn:microsoft.com/office/officeart/2009/3/layout/IncreasingArrowsProcess"/>
    <dgm:cxn modelId="{81A036D1-D9C7-5641-9755-CC3C9DD8DD09}" type="presOf" srcId="{10618CC2-F576-A84A-971E-2834C8949278}" destId="{8B600BCE-F2DF-9E4C-AF29-773E140FC532}" srcOrd="0" destOrd="0" presId="urn:microsoft.com/office/officeart/2009/3/layout/IncreasingArrowsProcess"/>
    <dgm:cxn modelId="{67D99506-870E-0449-9634-8DB48BA0C500}" srcId="{E288EF8D-8521-0648-8D8E-27D173F9BCA4}" destId="{3CB19681-1B76-3F4E-97E8-CDD6FA9E4311}" srcOrd="0" destOrd="0" parTransId="{D9E3C62D-07EE-CA48-87C4-2EEF745850FD}" sibTransId="{DEDEC0CB-80D3-B54A-BF6C-DE5B10ED7200}"/>
    <dgm:cxn modelId="{D816A357-72B8-FB46-A15F-428DF40B25FA}" type="presOf" srcId="{3D97D953-E795-1B44-A24C-A0844CEA6B2A}" destId="{ED9D0C96-C008-E34D-9A76-8E825109095E}" srcOrd="0" destOrd="2" presId="urn:microsoft.com/office/officeart/2009/3/layout/IncreasingArrowsProcess"/>
    <dgm:cxn modelId="{A206CE15-0606-B44A-BF0D-3C113FEFDC98}" type="presOf" srcId="{0CF3D950-B3E7-D74C-998A-A43EECAE6AE1}" destId="{5FEA3F40-1FB7-064C-AEFF-5D649EB343D6}" srcOrd="0" destOrd="0" presId="urn:microsoft.com/office/officeart/2009/3/layout/IncreasingArrowsProcess"/>
    <dgm:cxn modelId="{1C8C4EB2-E4FB-814B-81A7-DBAF51A278E5}" srcId="{6385D2D0-F1AA-774B-AC51-4AEBB5306E66}" destId="{10618CC2-F576-A84A-971E-2834C8949278}" srcOrd="1" destOrd="0" parTransId="{015B1078-5E28-B24A-AF01-2781C002FA9F}" sibTransId="{6B0D5883-0C29-7F47-B180-4B82ED830BA0}"/>
    <dgm:cxn modelId="{5CD4AFD3-7455-FE48-A550-E7E73163788F}" type="presOf" srcId="{BD807198-005A-924D-A891-621EF3648830}" destId="{ED9D0C96-C008-E34D-9A76-8E825109095E}" srcOrd="0" destOrd="1" presId="urn:microsoft.com/office/officeart/2009/3/layout/IncreasingArrowsProcess"/>
    <dgm:cxn modelId="{65CDDF6C-B360-F54C-A074-C198DCAE900C}" srcId="{4C8642D6-E9C7-2345-B13A-15C5C9F86CCF}" destId="{3D97D953-E795-1B44-A24C-A0844CEA6B2A}" srcOrd="2" destOrd="0" parTransId="{77594713-4C13-6244-8713-88F37B8DFAEC}" sibTransId="{5CFA9465-085C-A041-A709-87C0BCFBAD9E}"/>
    <dgm:cxn modelId="{02021A80-9828-9A48-8B07-44E15B8564F6}" srcId="{6385D2D0-F1AA-774B-AC51-4AEBB5306E66}" destId="{4C8642D6-E9C7-2345-B13A-15C5C9F86CCF}" srcOrd="2" destOrd="0" parTransId="{2B91181C-D8B8-EE4F-A6DA-4F41995E62AC}" sibTransId="{C7B97A03-E0B4-594A-9E40-8E31B11965D7}"/>
    <dgm:cxn modelId="{2354685C-9E6B-E041-9573-CC9CB7B883EA}" srcId="{6385D2D0-F1AA-774B-AC51-4AEBB5306E66}" destId="{E288EF8D-8521-0648-8D8E-27D173F9BCA4}" srcOrd="0" destOrd="0" parTransId="{1C0F4AC0-ADE5-6646-B3DB-2135A15CB11E}" sibTransId="{4AB223FC-2ECA-2F42-A91A-E0A10ADADE58}"/>
    <dgm:cxn modelId="{D2E94FF8-4986-1D46-AD1B-9A4A11AC8B7C}" type="presOf" srcId="{5E67E6CD-2E5D-1146-8306-549F1A7B040A}" destId="{ED9D0C96-C008-E34D-9A76-8E825109095E}" srcOrd="0" destOrd="0" presId="urn:microsoft.com/office/officeart/2009/3/layout/IncreasingArrowsProcess"/>
    <dgm:cxn modelId="{9B03E222-9C14-F546-85D1-5BF913822CAA}" type="presOf" srcId="{3CB19681-1B76-3F4E-97E8-CDD6FA9E4311}" destId="{3AC9191A-6D1E-AF4C-AA29-2FF05DAFA1C2}" srcOrd="0" destOrd="0" presId="urn:microsoft.com/office/officeart/2009/3/layout/IncreasingArrowsProcess"/>
    <dgm:cxn modelId="{8839B5B4-D1BE-D649-A618-DEA7219D452C}" srcId="{4C8642D6-E9C7-2345-B13A-15C5C9F86CCF}" destId="{BD807198-005A-924D-A891-621EF3648830}" srcOrd="1" destOrd="0" parTransId="{70059092-D0CB-A047-80D5-1DCEF52CB418}" sibTransId="{C2B3C9F1-2F31-0240-A80F-1785B60A3883}"/>
    <dgm:cxn modelId="{6DAFE292-9BD1-A841-8342-07F2FAD1E73C}" srcId="{4C8642D6-E9C7-2345-B13A-15C5C9F86CCF}" destId="{5E67E6CD-2E5D-1146-8306-549F1A7B040A}" srcOrd="0" destOrd="0" parTransId="{6ECC251E-A3D3-7B42-A03E-5AB07574CC14}" sibTransId="{08BDAE24-C901-934B-B8A0-190C53A10D2D}"/>
    <dgm:cxn modelId="{798719AF-C626-744F-8BF4-79BDA577A247}" srcId="{10618CC2-F576-A84A-971E-2834C8949278}" destId="{0CF3D950-B3E7-D74C-998A-A43EECAE6AE1}" srcOrd="0" destOrd="0" parTransId="{99943FD3-FA3E-4642-A6A9-74E2497F6242}" sibTransId="{1BA86D7D-F390-9040-B20D-48935EE1B118}"/>
    <dgm:cxn modelId="{67DDAC8D-B6C8-9D46-B9CC-C9EBEDBA54BC}" type="presParOf" srcId="{2C26CB3B-1E45-8649-973A-61C4DEE03A38}" destId="{52DDBD83-8FBC-034A-8A02-C334E7B911C2}" srcOrd="0" destOrd="0" presId="urn:microsoft.com/office/officeart/2009/3/layout/IncreasingArrowsProcess"/>
    <dgm:cxn modelId="{F9536C5D-BF4F-0D42-91A0-AB4D19268B3B}" type="presParOf" srcId="{2C26CB3B-1E45-8649-973A-61C4DEE03A38}" destId="{3AC9191A-6D1E-AF4C-AA29-2FF05DAFA1C2}" srcOrd="1" destOrd="0" presId="urn:microsoft.com/office/officeart/2009/3/layout/IncreasingArrowsProcess"/>
    <dgm:cxn modelId="{BF464662-D460-0A43-870E-A82225EE7A0E}" type="presParOf" srcId="{2C26CB3B-1E45-8649-973A-61C4DEE03A38}" destId="{8B600BCE-F2DF-9E4C-AF29-773E140FC532}" srcOrd="2" destOrd="0" presId="urn:microsoft.com/office/officeart/2009/3/layout/IncreasingArrowsProcess"/>
    <dgm:cxn modelId="{7CDB97E8-224C-B545-A7D4-218E20321A11}" type="presParOf" srcId="{2C26CB3B-1E45-8649-973A-61C4DEE03A38}" destId="{5FEA3F40-1FB7-064C-AEFF-5D649EB343D6}" srcOrd="3" destOrd="0" presId="urn:microsoft.com/office/officeart/2009/3/layout/IncreasingArrowsProcess"/>
    <dgm:cxn modelId="{056455FF-6FEF-EC4D-8045-AEA7172C08C4}" type="presParOf" srcId="{2C26CB3B-1E45-8649-973A-61C4DEE03A38}" destId="{8FBB130F-FE1A-534A-8E25-00DE09C136C1}" srcOrd="4" destOrd="0" presId="urn:microsoft.com/office/officeart/2009/3/layout/IncreasingArrowsProcess"/>
    <dgm:cxn modelId="{358FA615-1A82-7044-95A5-47D3EFD70BEC}" type="presParOf" srcId="{2C26CB3B-1E45-8649-973A-61C4DEE03A38}" destId="{ED9D0C96-C008-E34D-9A76-8E825109095E}" srcOrd="5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65C4D7B-FD38-CB4E-AEE7-9F8D0EC8B12D}" type="doc">
      <dgm:prSet loTypeId="urn:microsoft.com/office/officeart/2005/8/layout/lProcess3" loCatId="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C3861B12-B9CC-4B48-B4E1-60599CC16FC9}">
      <dgm:prSet phldrT="[Текст]"/>
      <dgm:spPr/>
      <dgm:t>
        <a:bodyPr/>
        <a:lstStyle/>
        <a:p>
          <a:r>
            <a:rPr lang="ru-RU" b="1" dirty="0" smtClean="0">
              <a:solidFill>
                <a:srgbClr val="002060"/>
              </a:solidFill>
            </a:rPr>
            <a:t>Февраль 2019</a:t>
          </a:r>
          <a:endParaRPr lang="ru-RU" b="1" dirty="0">
            <a:solidFill>
              <a:srgbClr val="002060"/>
            </a:solidFill>
          </a:endParaRPr>
        </a:p>
      </dgm:t>
    </dgm:pt>
    <dgm:pt modelId="{750BE653-EE08-034B-B1B2-80EA30CF0C46}" type="parTrans" cxnId="{404D7885-BBE5-F841-B346-30CCEB2899D3}">
      <dgm:prSet/>
      <dgm:spPr/>
      <dgm:t>
        <a:bodyPr/>
        <a:lstStyle/>
        <a:p>
          <a:endParaRPr lang="ru-RU" b="1">
            <a:solidFill>
              <a:srgbClr val="002060"/>
            </a:solidFill>
          </a:endParaRPr>
        </a:p>
      </dgm:t>
    </dgm:pt>
    <dgm:pt modelId="{CF1BD332-E9BF-8548-834B-59BB6952CE1D}" type="sibTrans" cxnId="{404D7885-BBE5-F841-B346-30CCEB2899D3}">
      <dgm:prSet/>
      <dgm:spPr/>
      <dgm:t>
        <a:bodyPr/>
        <a:lstStyle/>
        <a:p>
          <a:endParaRPr lang="ru-RU" b="1">
            <a:solidFill>
              <a:srgbClr val="002060"/>
            </a:solidFill>
          </a:endParaRPr>
        </a:p>
      </dgm:t>
    </dgm:pt>
    <dgm:pt modelId="{3802C79C-2541-EE47-AA8B-270998A659CB}">
      <dgm:prSet phldrT="[Текст]"/>
      <dgm:spPr/>
      <dgm:t>
        <a:bodyPr/>
        <a:lstStyle/>
        <a:p>
          <a:r>
            <a:rPr lang="ru-RU" b="1" dirty="0" smtClean="0">
              <a:solidFill>
                <a:srgbClr val="002060"/>
              </a:solidFill>
            </a:rPr>
            <a:t>191н</a:t>
          </a:r>
          <a:endParaRPr lang="ru-RU" b="1" dirty="0">
            <a:solidFill>
              <a:srgbClr val="002060"/>
            </a:solidFill>
          </a:endParaRPr>
        </a:p>
      </dgm:t>
    </dgm:pt>
    <dgm:pt modelId="{F911FC36-A9B8-9440-BFE3-E78A46E2CD1A}" type="parTrans" cxnId="{66D203F2-5CBA-D446-87EB-FB614C0B19A2}">
      <dgm:prSet/>
      <dgm:spPr/>
      <dgm:t>
        <a:bodyPr/>
        <a:lstStyle/>
        <a:p>
          <a:endParaRPr lang="ru-RU" b="1">
            <a:solidFill>
              <a:srgbClr val="002060"/>
            </a:solidFill>
          </a:endParaRPr>
        </a:p>
      </dgm:t>
    </dgm:pt>
    <dgm:pt modelId="{C082298B-F595-C440-B528-CB6984ED2ED3}" type="sibTrans" cxnId="{66D203F2-5CBA-D446-87EB-FB614C0B19A2}">
      <dgm:prSet/>
      <dgm:spPr/>
      <dgm:t>
        <a:bodyPr/>
        <a:lstStyle/>
        <a:p>
          <a:endParaRPr lang="ru-RU" b="1">
            <a:solidFill>
              <a:srgbClr val="002060"/>
            </a:solidFill>
          </a:endParaRPr>
        </a:p>
      </dgm:t>
    </dgm:pt>
    <dgm:pt modelId="{1B06C00D-ED8C-714A-B65C-A8928082A4AF}">
      <dgm:prSet phldrT="[Текст]"/>
      <dgm:spPr/>
      <dgm:t>
        <a:bodyPr/>
        <a:lstStyle/>
        <a:p>
          <a:r>
            <a:rPr lang="ru-RU" b="1" dirty="0" smtClean="0">
              <a:solidFill>
                <a:srgbClr val="002060"/>
              </a:solidFill>
            </a:rPr>
            <a:t>33н</a:t>
          </a:r>
          <a:endParaRPr lang="ru-RU" b="1" dirty="0">
            <a:solidFill>
              <a:srgbClr val="002060"/>
            </a:solidFill>
          </a:endParaRPr>
        </a:p>
      </dgm:t>
    </dgm:pt>
    <dgm:pt modelId="{E81A7252-5260-FE42-8F97-306541DA58F3}" type="parTrans" cxnId="{BD58249E-3CAD-534C-9901-839E8DA4D7E2}">
      <dgm:prSet/>
      <dgm:spPr/>
      <dgm:t>
        <a:bodyPr/>
        <a:lstStyle/>
        <a:p>
          <a:endParaRPr lang="ru-RU" b="1">
            <a:solidFill>
              <a:srgbClr val="002060"/>
            </a:solidFill>
          </a:endParaRPr>
        </a:p>
      </dgm:t>
    </dgm:pt>
    <dgm:pt modelId="{E235F704-3418-1B47-92F2-54EF62AE6D51}" type="sibTrans" cxnId="{BD58249E-3CAD-534C-9901-839E8DA4D7E2}">
      <dgm:prSet/>
      <dgm:spPr/>
      <dgm:t>
        <a:bodyPr/>
        <a:lstStyle/>
        <a:p>
          <a:endParaRPr lang="ru-RU" b="1">
            <a:solidFill>
              <a:srgbClr val="002060"/>
            </a:solidFill>
          </a:endParaRPr>
        </a:p>
      </dgm:t>
    </dgm:pt>
    <dgm:pt modelId="{CB80F5A9-8FA3-0E4E-B4DE-7E80993F7F63}">
      <dgm:prSet phldrT="[Текст]"/>
      <dgm:spPr/>
      <dgm:t>
        <a:bodyPr/>
        <a:lstStyle/>
        <a:p>
          <a:r>
            <a:rPr lang="ru-RU" b="1" dirty="0" smtClean="0">
              <a:solidFill>
                <a:srgbClr val="002060"/>
              </a:solidFill>
            </a:rPr>
            <a:t>Май 2019</a:t>
          </a:r>
          <a:endParaRPr lang="ru-RU" b="1" dirty="0">
            <a:solidFill>
              <a:srgbClr val="002060"/>
            </a:solidFill>
          </a:endParaRPr>
        </a:p>
      </dgm:t>
    </dgm:pt>
    <dgm:pt modelId="{C25FC228-2ED8-764E-8646-D366355E367C}" type="parTrans" cxnId="{1EB30D31-466F-BF4A-91B8-A9A0D3611A03}">
      <dgm:prSet/>
      <dgm:spPr/>
      <dgm:t>
        <a:bodyPr/>
        <a:lstStyle/>
        <a:p>
          <a:endParaRPr lang="ru-RU" b="1">
            <a:solidFill>
              <a:srgbClr val="002060"/>
            </a:solidFill>
          </a:endParaRPr>
        </a:p>
      </dgm:t>
    </dgm:pt>
    <dgm:pt modelId="{90CE03A6-D015-804C-AE99-8503A660A8D0}" type="sibTrans" cxnId="{1EB30D31-466F-BF4A-91B8-A9A0D3611A03}">
      <dgm:prSet/>
      <dgm:spPr/>
      <dgm:t>
        <a:bodyPr/>
        <a:lstStyle/>
        <a:p>
          <a:endParaRPr lang="ru-RU" b="1">
            <a:solidFill>
              <a:srgbClr val="002060"/>
            </a:solidFill>
          </a:endParaRPr>
        </a:p>
      </dgm:t>
    </dgm:pt>
    <dgm:pt modelId="{224BA20B-61C7-C146-93BC-15630525D9BB}">
      <dgm:prSet phldrT="[Текст]"/>
      <dgm:spPr/>
      <dgm:t>
        <a:bodyPr/>
        <a:lstStyle/>
        <a:p>
          <a:r>
            <a:rPr lang="ru-RU" b="1" dirty="0" smtClean="0">
              <a:solidFill>
                <a:srgbClr val="002060"/>
              </a:solidFill>
            </a:rPr>
            <a:t>191н</a:t>
          </a:r>
          <a:endParaRPr lang="ru-RU" b="1" dirty="0">
            <a:solidFill>
              <a:srgbClr val="002060"/>
            </a:solidFill>
          </a:endParaRPr>
        </a:p>
      </dgm:t>
    </dgm:pt>
    <dgm:pt modelId="{58424C1A-4EAE-F347-BF96-1453499AB07A}" type="parTrans" cxnId="{2E70D455-B7BD-984F-B919-552E03DDFC33}">
      <dgm:prSet/>
      <dgm:spPr/>
      <dgm:t>
        <a:bodyPr/>
        <a:lstStyle/>
        <a:p>
          <a:endParaRPr lang="ru-RU" b="1">
            <a:solidFill>
              <a:srgbClr val="002060"/>
            </a:solidFill>
          </a:endParaRPr>
        </a:p>
      </dgm:t>
    </dgm:pt>
    <dgm:pt modelId="{8998C54F-E911-1C48-BE30-F58EC8A67ED0}" type="sibTrans" cxnId="{2E70D455-B7BD-984F-B919-552E03DDFC33}">
      <dgm:prSet/>
      <dgm:spPr/>
      <dgm:t>
        <a:bodyPr/>
        <a:lstStyle/>
        <a:p>
          <a:endParaRPr lang="ru-RU" b="1">
            <a:solidFill>
              <a:srgbClr val="002060"/>
            </a:solidFill>
          </a:endParaRPr>
        </a:p>
      </dgm:t>
    </dgm:pt>
    <dgm:pt modelId="{BC1CE432-792E-4A43-A636-46E44CED2280}">
      <dgm:prSet phldrT="[Текст]"/>
      <dgm:spPr/>
      <dgm:t>
        <a:bodyPr/>
        <a:lstStyle/>
        <a:p>
          <a:r>
            <a:rPr lang="ru-RU" b="1" dirty="0" smtClean="0">
              <a:solidFill>
                <a:srgbClr val="002060"/>
              </a:solidFill>
            </a:rPr>
            <a:t>33н</a:t>
          </a:r>
          <a:endParaRPr lang="ru-RU" b="1" dirty="0">
            <a:solidFill>
              <a:srgbClr val="002060"/>
            </a:solidFill>
          </a:endParaRPr>
        </a:p>
      </dgm:t>
    </dgm:pt>
    <dgm:pt modelId="{CFF9C968-9C7D-3F4C-B88B-F1279AEDC7BD}" type="parTrans" cxnId="{A2BEDD6A-DC97-3248-8499-0F088F6634E9}">
      <dgm:prSet/>
      <dgm:spPr/>
      <dgm:t>
        <a:bodyPr/>
        <a:lstStyle/>
        <a:p>
          <a:endParaRPr lang="ru-RU" b="1">
            <a:solidFill>
              <a:srgbClr val="002060"/>
            </a:solidFill>
          </a:endParaRPr>
        </a:p>
      </dgm:t>
    </dgm:pt>
    <dgm:pt modelId="{44D872E2-6633-BE47-BC62-8334D771C298}" type="sibTrans" cxnId="{A2BEDD6A-DC97-3248-8499-0F088F6634E9}">
      <dgm:prSet/>
      <dgm:spPr/>
      <dgm:t>
        <a:bodyPr/>
        <a:lstStyle/>
        <a:p>
          <a:endParaRPr lang="ru-RU" b="1">
            <a:solidFill>
              <a:srgbClr val="002060"/>
            </a:solidFill>
          </a:endParaRPr>
        </a:p>
      </dgm:t>
    </dgm:pt>
    <dgm:pt modelId="{859E021F-64F4-7440-A7AC-14DA3841FCCD}">
      <dgm:prSet phldrT="[Текст]"/>
      <dgm:spPr/>
      <dgm:t>
        <a:bodyPr/>
        <a:lstStyle/>
        <a:p>
          <a:r>
            <a:rPr lang="ru-RU" b="1" dirty="0" smtClean="0">
              <a:solidFill>
                <a:srgbClr val="002060"/>
              </a:solidFill>
            </a:rPr>
            <a:t>Август</a:t>
          </a:r>
          <a:r>
            <a:rPr lang="en-US" b="1" dirty="0" smtClean="0">
              <a:solidFill>
                <a:srgbClr val="002060"/>
              </a:solidFill>
            </a:rPr>
            <a:t> /</a:t>
          </a:r>
          <a:r>
            <a:rPr lang="ru-RU" b="1" dirty="0" smtClean="0">
              <a:solidFill>
                <a:srgbClr val="002060"/>
              </a:solidFill>
            </a:rPr>
            <a:t> октябрь 2019</a:t>
          </a:r>
          <a:endParaRPr lang="ru-RU" b="1" dirty="0">
            <a:solidFill>
              <a:srgbClr val="002060"/>
            </a:solidFill>
          </a:endParaRPr>
        </a:p>
      </dgm:t>
    </dgm:pt>
    <dgm:pt modelId="{808A6EE6-90BC-0A46-A6F6-FA15C7825ABF}" type="parTrans" cxnId="{5CEBBA7A-4F54-C34A-95A3-95F55B00EBA4}">
      <dgm:prSet/>
      <dgm:spPr/>
      <dgm:t>
        <a:bodyPr/>
        <a:lstStyle/>
        <a:p>
          <a:endParaRPr lang="ru-RU" b="1">
            <a:solidFill>
              <a:srgbClr val="002060"/>
            </a:solidFill>
          </a:endParaRPr>
        </a:p>
      </dgm:t>
    </dgm:pt>
    <dgm:pt modelId="{4D1A0C5F-2C66-474E-B326-94840E28F5FE}" type="sibTrans" cxnId="{5CEBBA7A-4F54-C34A-95A3-95F55B00EBA4}">
      <dgm:prSet/>
      <dgm:spPr/>
      <dgm:t>
        <a:bodyPr/>
        <a:lstStyle/>
        <a:p>
          <a:endParaRPr lang="ru-RU" b="1">
            <a:solidFill>
              <a:srgbClr val="002060"/>
            </a:solidFill>
          </a:endParaRPr>
        </a:p>
      </dgm:t>
    </dgm:pt>
    <dgm:pt modelId="{76C9B4C2-52D1-1548-AACF-FD1ED392FC47}">
      <dgm:prSet phldrT="[Текст]"/>
      <dgm:spPr/>
      <dgm:t>
        <a:bodyPr/>
        <a:lstStyle/>
        <a:p>
          <a:r>
            <a:rPr lang="ru-RU" b="1" dirty="0" smtClean="0">
              <a:solidFill>
                <a:srgbClr val="002060"/>
              </a:solidFill>
            </a:rPr>
            <a:t>191н</a:t>
          </a:r>
          <a:endParaRPr lang="ru-RU" b="1" dirty="0">
            <a:solidFill>
              <a:srgbClr val="002060"/>
            </a:solidFill>
          </a:endParaRPr>
        </a:p>
      </dgm:t>
    </dgm:pt>
    <dgm:pt modelId="{CFBBA187-BBD6-6A44-91AB-7B2BFD03068F}" type="parTrans" cxnId="{74A1F9BA-293F-1D4E-9102-8DD54097A3C2}">
      <dgm:prSet/>
      <dgm:spPr/>
      <dgm:t>
        <a:bodyPr/>
        <a:lstStyle/>
        <a:p>
          <a:endParaRPr lang="ru-RU" b="1">
            <a:solidFill>
              <a:srgbClr val="002060"/>
            </a:solidFill>
          </a:endParaRPr>
        </a:p>
      </dgm:t>
    </dgm:pt>
    <dgm:pt modelId="{27C5E055-4A07-0341-8DC7-A9FD15B54C8B}" type="sibTrans" cxnId="{74A1F9BA-293F-1D4E-9102-8DD54097A3C2}">
      <dgm:prSet/>
      <dgm:spPr/>
      <dgm:t>
        <a:bodyPr/>
        <a:lstStyle/>
        <a:p>
          <a:endParaRPr lang="ru-RU" b="1">
            <a:solidFill>
              <a:srgbClr val="002060"/>
            </a:solidFill>
          </a:endParaRPr>
        </a:p>
      </dgm:t>
    </dgm:pt>
    <dgm:pt modelId="{97B2F215-B661-EE4E-B54A-8EE222DCD045}">
      <dgm:prSet phldrT="[Текст]"/>
      <dgm:spPr/>
      <dgm:t>
        <a:bodyPr/>
        <a:lstStyle/>
        <a:p>
          <a:r>
            <a:rPr lang="ru-RU" b="1" dirty="0" smtClean="0">
              <a:solidFill>
                <a:srgbClr val="002060"/>
              </a:solidFill>
            </a:rPr>
            <a:t>33н</a:t>
          </a:r>
          <a:endParaRPr lang="ru-RU" b="1" dirty="0">
            <a:solidFill>
              <a:srgbClr val="002060"/>
            </a:solidFill>
          </a:endParaRPr>
        </a:p>
      </dgm:t>
    </dgm:pt>
    <dgm:pt modelId="{EF83A0FF-14DC-2948-859E-093AE5298D94}" type="parTrans" cxnId="{BF7A8ADF-01C3-144E-816A-ACDFD0E2B846}">
      <dgm:prSet/>
      <dgm:spPr/>
      <dgm:t>
        <a:bodyPr/>
        <a:lstStyle/>
        <a:p>
          <a:endParaRPr lang="ru-RU" b="1">
            <a:solidFill>
              <a:srgbClr val="002060"/>
            </a:solidFill>
          </a:endParaRPr>
        </a:p>
      </dgm:t>
    </dgm:pt>
    <dgm:pt modelId="{0C762FAA-E2C2-8B40-A602-2A69BE76A2AC}" type="sibTrans" cxnId="{BF7A8ADF-01C3-144E-816A-ACDFD0E2B846}">
      <dgm:prSet/>
      <dgm:spPr/>
      <dgm:t>
        <a:bodyPr/>
        <a:lstStyle/>
        <a:p>
          <a:endParaRPr lang="ru-RU" b="1">
            <a:solidFill>
              <a:srgbClr val="002060"/>
            </a:solidFill>
          </a:endParaRPr>
        </a:p>
      </dgm:t>
    </dgm:pt>
    <dgm:pt modelId="{36C51365-3D9E-744E-BB73-E674B6C5D2C4}">
      <dgm:prSet/>
      <dgm:spPr/>
      <dgm:t>
        <a:bodyPr/>
        <a:lstStyle/>
        <a:p>
          <a:r>
            <a:rPr lang="ru-RU" b="1" dirty="0" smtClean="0">
              <a:solidFill>
                <a:srgbClr val="002060"/>
              </a:solidFill>
            </a:rPr>
            <a:t>Декабрь</a:t>
          </a:r>
          <a:endParaRPr lang="ru-RU" b="1" dirty="0">
            <a:solidFill>
              <a:srgbClr val="002060"/>
            </a:solidFill>
          </a:endParaRPr>
        </a:p>
      </dgm:t>
    </dgm:pt>
    <dgm:pt modelId="{D0DEA8AF-C490-EA46-B110-46CD4C1784A5}" type="parTrans" cxnId="{9CEF5E3C-2106-3B4B-8322-DB1C5ED00FC1}">
      <dgm:prSet/>
      <dgm:spPr/>
      <dgm:t>
        <a:bodyPr/>
        <a:lstStyle/>
        <a:p>
          <a:endParaRPr lang="ru-RU"/>
        </a:p>
      </dgm:t>
    </dgm:pt>
    <dgm:pt modelId="{D76E147E-D7C5-6C4F-B584-5D7C2F0CBB0C}" type="sibTrans" cxnId="{9CEF5E3C-2106-3B4B-8322-DB1C5ED00FC1}">
      <dgm:prSet/>
      <dgm:spPr/>
      <dgm:t>
        <a:bodyPr/>
        <a:lstStyle/>
        <a:p>
          <a:endParaRPr lang="ru-RU"/>
        </a:p>
      </dgm:t>
    </dgm:pt>
    <dgm:pt modelId="{6D3BB591-4E2F-7D45-A3AE-0FD7D24443E7}">
      <dgm:prSet/>
      <dgm:spPr/>
      <dgm:t>
        <a:bodyPr/>
        <a:lstStyle/>
        <a:p>
          <a:r>
            <a:rPr lang="ru-RU" b="1" dirty="0" smtClean="0">
              <a:solidFill>
                <a:srgbClr val="002060"/>
              </a:solidFill>
            </a:rPr>
            <a:t>191н</a:t>
          </a:r>
          <a:endParaRPr lang="ru-RU" b="1" dirty="0">
            <a:solidFill>
              <a:srgbClr val="002060"/>
            </a:solidFill>
          </a:endParaRPr>
        </a:p>
      </dgm:t>
    </dgm:pt>
    <dgm:pt modelId="{82AE610B-F224-9640-BB3C-01515D575E30}" type="parTrans" cxnId="{BBEDB408-D5F0-9844-A9BF-E99429BB54AD}">
      <dgm:prSet/>
      <dgm:spPr/>
      <dgm:t>
        <a:bodyPr/>
        <a:lstStyle/>
        <a:p>
          <a:endParaRPr lang="ru-RU"/>
        </a:p>
      </dgm:t>
    </dgm:pt>
    <dgm:pt modelId="{CB0A3702-A082-1641-BB90-6E9CF7B283F2}" type="sibTrans" cxnId="{BBEDB408-D5F0-9844-A9BF-E99429BB54AD}">
      <dgm:prSet/>
      <dgm:spPr/>
      <dgm:t>
        <a:bodyPr/>
        <a:lstStyle/>
        <a:p>
          <a:endParaRPr lang="ru-RU"/>
        </a:p>
      </dgm:t>
    </dgm:pt>
    <dgm:pt modelId="{884FDA86-B0F5-C142-97B0-09864A9CE92F}">
      <dgm:prSet/>
      <dgm:spPr/>
      <dgm:t>
        <a:bodyPr/>
        <a:lstStyle/>
        <a:p>
          <a:r>
            <a:rPr lang="ru-RU" b="1" dirty="0" smtClean="0">
              <a:solidFill>
                <a:srgbClr val="002060"/>
              </a:solidFill>
            </a:rPr>
            <a:t>33н</a:t>
          </a:r>
          <a:endParaRPr lang="ru-RU" b="1" dirty="0">
            <a:solidFill>
              <a:srgbClr val="002060"/>
            </a:solidFill>
          </a:endParaRPr>
        </a:p>
      </dgm:t>
    </dgm:pt>
    <dgm:pt modelId="{A81C9516-2B3D-2449-B703-DBFDAFDAE77C}" type="parTrans" cxnId="{DDBDE18F-C0BB-3844-87B5-ADB053269EB8}">
      <dgm:prSet/>
      <dgm:spPr/>
      <dgm:t>
        <a:bodyPr/>
        <a:lstStyle/>
        <a:p>
          <a:endParaRPr lang="ru-RU"/>
        </a:p>
      </dgm:t>
    </dgm:pt>
    <dgm:pt modelId="{72233B7D-AB5A-EF46-98FF-C4A5FD4A9647}" type="sibTrans" cxnId="{DDBDE18F-C0BB-3844-87B5-ADB053269EB8}">
      <dgm:prSet/>
      <dgm:spPr/>
      <dgm:t>
        <a:bodyPr/>
        <a:lstStyle/>
        <a:p>
          <a:endParaRPr lang="ru-RU"/>
        </a:p>
      </dgm:t>
    </dgm:pt>
    <dgm:pt modelId="{D8BC84F0-1269-F14D-92BF-B43CB233CF00}" type="pres">
      <dgm:prSet presAssocID="{F65C4D7B-FD38-CB4E-AEE7-9F8D0EC8B12D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82244A75-5DC9-D049-9AE2-3034AFE63FD5}" type="pres">
      <dgm:prSet presAssocID="{C3861B12-B9CC-4B48-B4E1-60599CC16FC9}" presName="horFlow" presStyleCnt="0"/>
      <dgm:spPr/>
    </dgm:pt>
    <dgm:pt modelId="{0422D26F-7B09-0D49-A067-70F220D0B5B3}" type="pres">
      <dgm:prSet presAssocID="{C3861B12-B9CC-4B48-B4E1-60599CC16FC9}" presName="bigChev" presStyleLbl="node1" presStyleIdx="0" presStyleCnt="4"/>
      <dgm:spPr/>
      <dgm:t>
        <a:bodyPr/>
        <a:lstStyle/>
        <a:p>
          <a:endParaRPr lang="ru-RU"/>
        </a:p>
      </dgm:t>
    </dgm:pt>
    <dgm:pt modelId="{3E807487-1BCC-2C42-BE28-9136C709656A}" type="pres">
      <dgm:prSet presAssocID="{F911FC36-A9B8-9440-BFE3-E78A46E2CD1A}" presName="parTrans" presStyleCnt="0"/>
      <dgm:spPr/>
    </dgm:pt>
    <dgm:pt modelId="{8A238791-0CCD-1040-B179-C492FD02C917}" type="pres">
      <dgm:prSet presAssocID="{3802C79C-2541-EE47-AA8B-270998A659CB}" presName="node" presStyleLbl="alignAccFollowNode1" presStyleIdx="0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3F1F55-EC32-FB43-BFC7-4B22C4889B3B}" type="pres">
      <dgm:prSet presAssocID="{C082298B-F595-C440-B528-CB6984ED2ED3}" presName="sibTrans" presStyleCnt="0"/>
      <dgm:spPr/>
    </dgm:pt>
    <dgm:pt modelId="{874583BF-61E3-A449-8C16-0C85BD2C5F3C}" type="pres">
      <dgm:prSet presAssocID="{1B06C00D-ED8C-714A-B65C-A8928082A4AF}" presName="node" presStyleLbl="alignAccFollowNode1" presStyleIdx="1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CE9D62-5987-434C-9EF1-75F18CE20457}" type="pres">
      <dgm:prSet presAssocID="{C3861B12-B9CC-4B48-B4E1-60599CC16FC9}" presName="vSp" presStyleCnt="0"/>
      <dgm:spPr/>
    </dgm:pt>
    <dgm:pt modelId="{194C2DA5-2E97-BC49-ABED-4697C4276B5F}" type="pres">
      <dgm:prSet presAssocID="{CB80F5A9-8FA3-0E4E-B4DE-7E80993F7F63}" presName="horFlow" presStyleCnt="0"/>
      <dgm:spPr/>
    </dgm:pt>
    <dgm:pt modelId="{09C87E78-7E79-B749-99B4-9D87AE993ACD}" type="pres">
      <dgm:prSet presAssocID="{CB80F5A9-8FA3-0E4E-B4DE-7E80993F7F63}" presName="bigChev" presStyleLbl="node1" presStyleIdx="1" presStyleCnt="4"/>
      <dgm:spPr/>
      <dgm:t>
        <a:bodyPr/>
        <a:lstStyle/>
        <a:p>
          <a:endParaRPr lang="ru-RU"/>
        </a:p>
      </dgm:t>
    </dgm:pt>
    <dgm:pt modelId="{1B6D4CB0-2D98-1A45-9632-E75DF0ACC701}" type="pres">
      <dgm:prSet presAssocID="{58424C1A-4EAE-F347-BF96-1453499AB07A}" presName="parTrans" presStyleCnt="0"/>
      <dgm:spPr/>
    </dgm:pt>
    <dgm:pt modelId="{493EE531-FCD7-804E-9DCD-8F5086320687}" type="pres">
      <dgm:prSet presAssocID="{224BA20B-61C7-C146-93BC-15630525D9BB}" presName="node" presStyleLbl="alignAccFollowNode1" presStyleIdx="2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1851D0-0688-C44B-B96B-5A2C2E4BE275}" type="pres">
      <dgm:prSet presAssocID="{8998C54F-E911-1C48-BE30-F58EC8A67ED0}" presName="sibTrans" presStyleCnt="0"/>
      <dgm:spPr/>
    </dgm:pt>
    <dgm:pt modelId="{A2BCE841-8699-3444-84FF-348E9048EF6F}" type="pres">
      <dgm:prSet presAssocID="{BC1CE432-792E-4A43-A636-46E44CED2280}" presName="node" presStyleLbl="alignAccFollowNode1" presStyleIdx="3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4EE6F5-B3B0-BA4E-8702-44219BF552C9}" type="pres">
      <dgm:prSet presAssocID="{CB80F5A9-8FA3-0E4E-B4DE-7E80993F7F63}" presName="vSp" presStyleCnt="0"/>
      <dgm:spPr/>
    </dgm:pt>
    <dgm:pt modelId="{638C7607-1D45-9047-A948-283BC90B6C45}" type="pres">
      <dgm:prSet presAssocID="{859E021F-64F4-7440-A7AC-14DA3841FCCD}" presName="horFlow" presStyleCnt="0"/>
      <dgm:spPr/>
    </dgm:pt>
    <dgm:pt modelId="{048729F4-A465-134F-A9D3-FD72B751D752}" type="pres">
      <dgm:prSet presAssocID="{859E021F-64F4-7440-A7AC-14DA3841FCCD}" presName="bigChev" presStyleLbl="node1" presStyleIdx="2" presStyleCnt="4"/>
      <dgm:spPr/>
      <dgm:t>
        <a:bodyPr/>
        <a:lstStyle/>
        <a:p>
          <a:endParaRPr lang="ru-RU"/>
        </a:p>
      </dgm:t>
    </dgm:pt>
    <dgm:pt modelId="{A568B846-5618-4647-9FBD-803518D2A4B8}" type="pres">
      <dgm:prSet presAssocID="{CFBBA187-BBD6-6A44-91AB-7B2BFD03068F}" presName="parTrans" presStyleCnt="0"/>
      <dgm:spPr/>
    </dgm:pt>
    <dgm:pt modelId="{0ACE9C18-2340-D84D-8C85-BA80ED35A462}" type="pres">
      <dgm:prSet presAssocID="{76C9B4C2-52D1-1548-AACF-FD1ED392FC47}" presName="node" presStyleLbl="alignAccFollowNode1" presStyleIdx="4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B64A78-38DE-B449-8060-5474DAF25137}" type="pres">
      <dgm:prSet presAssocID="{27C5E055-4A07-0341-8DC7-A9FD15B54C8B}" presName="sibTrans" presStyleCnt="0"/>
      <dgm:spPr/>
    </dgm:pt>
    <dgm:pt modelId="{11D2D810-8E23-AC4E-AD4A-8480D1BBC422}" type="pres">
      <dgm:prSet presAssocID="{97B2F215-B661-EE4E-B54A-8EE222DCD045}" presName="node" presStyleLbl="alignAccFollowNode1" presStyleIdx="5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DFE1CB-EBB8-1546-BCEF-AC5F74DFB9FD}" type="pres">
      <dgm:prSet presAssocID="{859E021F-64F4-7440-A7AC-14DA3841FCCD}" presName="vSp" presStyleCnt="0"/>
      <dgm:spPr/>
    </dgm:pt>
    <dgm:pt modelId="{7927533B-EF93-2F47-9FAC-52F494433F83}" type="pres">
      <dgm:prSet presAssocID="{36C51365-3D9E-744E-BB73-E674B6C5D2C4}" presName="horFlow" presStyleCnt="0"/>
      <dgm:spPr/>
    </dgm:pt>
    <dgm:pt modelId="{087915F1-CC23-D249-B619-4809E451DD7B}" type="pres">
      <dgm:prSet presAssocID="{36C51365-3D9E-744E-BB73-E674B6C5D2C4}" presName="bigChev" presStyleLbl="node1" presStyleIdx="3" presStyleCnt="4"/>
      <dgm:spPr/>
      <dgm:t>
        <a:bodyPr/>
        <a:lstStyle/>
        <a:p>
          <a:endParaRPr lang="ru-RU"/>
        </a:p>
      </dgm:t>
    </dgm:pt>
    <dgm:pt modelId="{96F8C966-BE06-734C-BBAF-C0D9A11754F3}" type="pres">
      <dgm:prSet presAssocID="{82AE610B-F224-9640-BB3C-01515D575E30}" presName="parTrans" presStyleCnt="0"/>
      <dgm:spPr/>
    </dgm:pt>
    <dgm:pt modelId="{E1A0EBAE-B755-3C43-88D9-E69EB0151B0F}" type="pres">
      <dgm:prSet presAssocID="{6D3BB591-4E2F-7D45-A3AE-0FD7D24443E7}" presName="node" presStyleLbl="alignAccFollowNode1" presStyleIdx="6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58F7A7-0708-E546-90DD-4B40B518FF99}" type="pres">
      <dgm:prSet presAssocID="{CB0A3702-A082-1641-BB90-6E9CF7B283F2}" presName="sibTrans" presStyleCnt="0"/>
      <dgm:spPr/>
    </dgm:pt>
    <dgm:pt modelId="{3EE97DC9-D7C4-E047-A7EA-7235FEFDD45E}" type="pres">
      <dgm:prSet presAssocID="{884FDA86-B0F5-C142-97B0-09864A9CE92F}" presName="node" presStyleLbl="alignAccFollowNode1" presStyleIdx="7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04D7885-BBE5-F841-B346-30CCEB2899D3}" srcId="{F65C4D7B-FD38-CB4E-AEE7-9F8D0EC8B12D}" destId="{C3861B12-B9CC-4B48-B4E1-60599CC16FC9}" srcOrd="0" destOrd="0" parTransId="{750BE653-EE08-034B-B1B2-80EA30CF0C46}" sibTransId="{CF1BD332-E9BF-8548-834B-59BB6952CE1D}"/>
    <dgm:cxn modelId="{BD58249E-3CAD-534C-9901-839E8DA4D7E2}" srcId="{C3861B12-B9CC-4B48-B4E1-60599CC16FC9}" destId="{1B06C00D-ED8C-714A-B65C-A8928082A4AF}" srcOrd="1" destOrd="0" parTransId="{E81A7252-5260-FE42-8F97-306541DA58F3}" sibTransId="{E235F704-3418-1B47-92F2-54EF62AE6D51}"/>
    <dgm:cxn modelId="{B52C1650-0B2F-B84D-8907-0A11EAE8979F}" type="presOf" srcId="{CB80F5A9-8FA3-0E4E-B4DE-7E80993F7F63}" destId="{09C87E78-7E79-B749-99B4-9D87AE993ACD}" srcOrd="0" destOrd="0" presId="urn:microsoft.com/office/officeart/2005/8/layout/lProcess3"/>
    <dgm:cxn modelId="{C9505C3F-4A1C-0A42-BB0A-4215DEAEEEFB}" type="presOf" srcId="{97B2F215-B661-EE4E-B54A-8EE222DCD045}" destId="{11D2D810-8E23-AC4E-AD4A-8480D1BBC422}" srcOrd="0" destOrd="0" presId="urn:microsoft.com/office/officeart/2005/8/layout/lProcess3"/>
    <dgm:cxn modelId="{98C3AA81-1E54-204E-A51B-DA0831E2980D}" type="presOf" srcId="{1B06C00D-ED8C-714A-B65C-A8928082A4AF}" destId="{874583BF-61E3-A449-8C16-0C85BD2C5F3C}" srcOrd="0" destOrd="0" presId="urn:microsoft.com/office/officeart/2005/8/layout/lProcess3"/>
    <dgm:cxn modelId="{C956718F-485E-FA4D-93E5-CFF482F47B2A}" type="presOf" srcId="{76C9B4C2-52D1-1548-AACF-FD1ED392FC47}" destId="{0ACE9C18-2340-D84D-8C85-BA80ED35A462}" srcOrd="0" destOrd="0" presId="urn:microsoft.com/office/officeart/2005/8/layout/lProcess3"/>
    <dgm:cxn modelId="{9CEF5E3C-2106-3B4B-8322-DB1C5ED00FC1}" srcId="{F65C4D7B-FD38-CB4E-AEE7-9F8D0EC8B12D}" destId="{36C51365-3D9E-744E-BB73-E674B6C5D2C4}" srcOrd="3" destOrd="0" parTransId="{D0DEA8AF-C490-EA46-B110-46CD4C1784A5}" sibTransId="{D76E147E-D7C5-6C4F-B584-5D7C2F0CBB0C}"/>
    <dgm:cxn modelId="{BE4F96CF-55B7-2746-AF25-BE532384F774}" type="presOf" srcId="{884FDA86-B0F5-C142-97B0-09864A9CE92F}" destId="{3EE97DC9-D7C4-E047-A7EA-7235FEFDD45E}" srcOrd="0" destOrd="0" presId="urn:microsoft.com/office/officeart/2005/8/layout/lProcess3"/>
    <dgm:cxn modelId="{F97066B0-6CA5-3F4A-996F-99BFD16112BA}" type="presOf" srcId="{224BA20B-61C7-C146-93BC-15630525D9BB}" destId="{493EE531-FCD7-804E-9DCD-8F5086320687}" srcOrd="0" destOrd="0" presId="urn:microsoft.com/office/officeart/2005/8/layout/lProcess3"/>
    <dgm:cxn modelId="{C41B533F-5852-D74C-8C81-611E5F0FB57E}" type="presOf" srcId="{C3861B12-B9CC-4B48-B4E1-60599CC16FC9}" destId="{0422D26F-7B09-0D49-A067-70F220D0B5B3}" srcOrd="0" destOrd="0" presId="urn:microsoft.com/office/officeart/2005/8/layout/lProcess3"/>
    <dgm:cxn modelId="{66D203F2-5CBA-D446-87EB-FB614C0B19A2}" srcId="{C3861B12-B9CC-4B48-B4E1-60599CC16FC9}" destId="{3802C79C-2541-EE47-AA8B-270998A659CB}" srcOrd="0" destOrd="0" parTransId="{F911FC36-A9B8-9440-BFE3-E78A46E2CD1A}" sibTransId="{C082298B-F595-C440-B528-CB6984ED2ED3}"/>
    <dgm:cxn modelId="{5CEBBA7A-4F54-C34A-95A3-95F55B00EBA4}" srcId="{F65C4D7B-FD38-CB4E-AEE7-9F8D0EC8B12D}" destId="{859E021F-64F4-7440-A7AC-14DA3841FCCD}" srcOrd="2" destOrd="0" parTransId="{808A6EE6-90BC-0A46-A6F6-FA15C7825ABF}" sibTransId="{4D1A0C5F-2C66-474E-B326-94840E28F5FE}"/>
    <dgm:cxn modelId="{22D1B1C3-FAA2-3F4F-A05C-06F6575274B1}" type="presOf" srcId="{3802C79C-2541-EE47-AA8B-270998A659CB}" destId="{8A238791-0CCD-1040-B179-C492FD02C917}" srcOrd="0" destOrd="0" presId="urn:microsoft.com/office/officeart/2005/8/layout/lProcess3"/>
    <dgm:cxn modelId="{1EB30D31-466F-BF4A-91B8-A9A0D3611A03}" srcId="{F65C4D7B-FD38-CB4E-AEE7-9F8D0EC8B12D}" destId="{CB80F5A9-8FA3-0E4E-B4DE-7E80993F7F63}" srcOrd="1" destOrd="0" parTransId="{C25FC228-2ED8-764E-8646-D366355E367C}" sibTransId="{90CE03A6-D015-804C-AE99-8503A660A8D0}"/>
    <dgm:cxn modelId="{A2BEDD6A-DC97-3248-8499-0F088F6634E9}" srcId="{CB80F5A9-8FA3-0E4E-B4DE-7E80993F7F63}" destId="{BC1CE432-792E-4A43-A636-46E44CED2280}" srcOrd="1" destOrd="0" parTransId="{CFF9C968-9C7D-3F4C-B88B-F1279AEDC7BD}" sibTransId="{44D872E2-6633-BE47-BC62-8334D771C298}"/>
    <dgm:cxn modelId="{DDBDE18F-C0BB-3844-87B5-ADB053269EB8}" srcId="{36C51365-3D9E-744E-BB73-E674B6C5D2C4}" destId="{884FDA86-B0F5-C142-97B0-09864A9CE92F}" srcOrd="1" destOrd="0" parTransId="{A81C9516-2B3D-2449-B703-DBFDAFDAE77C}" sibTransId="{72233B7D-AB5A-EF46-98FF-C4A5FD4A9647}"/>
    <dgm:cxn modelId="{1C13C611-6B1D-6944-B895-C6F237511B1E}" type="presOf" srcId="{859E021F-64F4-7440-A7AC-14DA3841FCCD}" destId="{048729F4-A465-134F-A9D3-FD72B751D752}" srcOrd="0" destOrd="0" presId="urn:microsoft.com/office/officeart/2005/8/layout/lProcess3"/>
    <dgm:cxn modelId="{0839754C-C243-4047-9FC5-768862229401}" type="presOf" srcId="{6D3BB591-4E2F-7D45-A3AE-0FD7D24443E7}" destId="{E1A0EBAE-B755-3C43-88D9-E69EB0151B0F}" srcOrd="0" destOrd="0" presId="urn:microsoft.com/office/officeart/2005/8/layout/lProcess3"/>
    <dgm:cxn modelId="{757AA8AA-868D-1443-B10C-988BF2FCDB5A}" type="presOf" srcId="{BC1CE432-792E-4A43-A636-46E44CED2280}" destId="{A2BCE841-8699-3444-84FF-348E9048EF6F}" srcOrd="0" destOrd="0" presId="urn:microsoft.com/office/officeart/2005/8/layout/lProcess3"/>
    <dgm:cxn modelId="{08482541-A08C-744E-B1CF-DA3188CB9190}" type="presOf" srcId="{36C51365-3D9E-744E-BB73-E674B6C5D2C4}" destId="{087915F1-CC23-D249-B619-4809E451DD7B}" srcOrd="0" destOrd="0" presId="urn:microsoft.com/office/officeart/2005/8/layout/lProcess3"/>
    <dgm:cxn modelId="{2E70D455-B7BD-984F-B919-552E03DDFC33}" srcId="{CB80F5A9-8FA3-0E4E-B4DE-7E80993F7F63}" destId="{224BA20B-61C7-C146-93BC-15630525D9BB}" srcOrd="0" destOrd="0" parTransId="{58424C1A-4EAE-F347-BF96-1453499AB07A}" sibTransId="{8998C54F-E911-1C48-BE30-F58EC8A67ED0}"/>
    <dgm:cxn modelId="{BF7A8ADF-01C3-144E-816A-ACDFD0E2B846}" srcId="{859E021F-64F4-7440-A7AC-14DA3841FCCD}" destId="{97B2F215-B661-EE4E-B54A-8EE222DCD045}" srcOrd="1" destOrd="0" parTransId="{EF83A0FF-14DC-2948-859E-093AE5298D94}" sibTransId="{0C762FAA-E2C2-8B40-A602-2A69BE76A2AC}"/>
    <dgm:cxn modelId="{BBEDB408-D5F0-9844-A9BF-E99429BB54AD}" srcId="{36C51365-3D9E-744E-BB73-E674B6C5D2C4}" destId="{6D3BB591-4E2F-7D45-A3AE-0FD7D24443E7}" srcOrd="0" destOrd="0" parTransId="{82AE610B-F224-9640-BB3C-01515D575E30}" sibTransId="{CB0A3702-A082-1641-BB90-6E9CF7B283F2}"/>
    <dgm:cxn modelId="{DB83E9AB-8FCB-794C-80D6-EC66034476DD}" type="presOf" srcId="{F65C4D7B-FD38-CB4E-AEE7-9F8D0EC8B12D}" destId="{D8BC84F0-1269-F14D-92BF-B43CB233CF00}" srcOrd="0" destOrd="0" presId="urn:microsoft.com/office/officeart/2005/8/layout/lProcess3"/>
    <dgm:cxn modelId="{74A1F9BA-293F-1D4E-9102-8DD54097A3C2}" srcId="{859E021F-64F4-7440-A7AC-14DA3841FCCD}" destId="{76C9B4C2-52D1-1548-AACF-FD1ED392FC47}" srcOrd="0" destOrd="0" parTransId="{CFBBA187-BBD6-6A44-91AB-7B2BFD03068F}" sibTransId="{27C5E055-4A07-0341-8DC7-A9FD15B54C8B}"/>
    <dgm:cxn modelId="{0808E7B3-B381-DE46-9056-5B56EB877238}" type="presParOf" srcId="{D8BC84F0-1269-F14D-92BF-B43CB233CF00}" destId="{82244A75-5DC9-D049-9AE2-3034AFE63FD5}" srcOrd="0" destOrd="0" presId="urn:microsoft.com/office/officeart/2005/8/layout/lProcess3"/>
    <dgm:cxn modelId="{6E581BD7-155D-3E43-9D52-28EF9DE17ED2}" type="presParOf" srcId="{82244A75-5DC9-D049-9AE2-3034AFE63FD5}" destId="{0422D26F-7B09-0D49-A067-70F220D0B5B3}" srcOrd="0" destOrd="0" presId="urn:microsoft.com/office/officeart/2005/8/layout/lProcess3"/>
    <dgm:cxn modelId="{8D6D88EB-7575-EA47-86B3-9E34862E504F}" type="presParOf" srcId="{82244A75-5DC9-D049-9AE2-3034AFE63FD5}" destId="{3E807487-1BCC-2C42-BE28-9136C709656A}" srcOrd="1" destOrd="0" presId="urn:microsoft.com/office/officeart/2005/8/layout/lProcess3"/>
    <dgm:cxn modelId="{41E2DCEB-3A02-3546-A47E-EA97C73EBEC5}" type="presParOf" srcId="{82244A75-5DC9-D049-9AE2-3034AFE63FD5}" destId="{8A238791-0CCD-1040-B179-C492FD02C917}" srcOrd="2" destOrd="0" presId="urn:microsoft.com/office/officeart/2005/8/layout/lProcess3"/>
    <dgm:cxn modelId="{52F91D7D-D61F-BB4F-9ACE-CB46EB9DED1F}" type="presParOf" srcId="{82244A75-5DC9-D049-9AE2-3034AFE63FD5}" destId="{493F1F55-EC32-FB43-BFC7-4B22C4889B3B}" srcOrd="3" destOrd="0" presId="urn:microsoft.com/office/officeart/2005/8/layout/lProcess3"/>
    <dgm:cxn modelId="{CB12E972-B0E2-8948-8951-DA763B957003}" type="presParOf" srcId="{82244A75-5DC9-D049-9AE2-3034AFE63FD5}" destId="{874583BF-61E3-A449-8C16-0C85BD2C5F3C}" srcOrd="4" destOrd="0" presId="urn:microsoft.com/office/officeart/2005/8/layout/lProcess3"/>
    <dgm:cxn modelId="{422C0759-AC9A-AA4A-B8A2-CA99C157CC54}" type="presParOf" srcId="{D8BC84F0-1269-F14D-92BF-B43CB233CF00}" destId="{BDCE9D62-5987-434C-9EF1-75F18CE20457}" srcOrd="1" destOrd="0" presId="urn:microsoft.com/office/officeart/2005/8/layout/lProcess3"/>
    <dgm:cxn modelId="{C4C08182-2BAD-AD4F-8F11-001984052CC4}" type="presParOf" srcId="{D8BC84F0-1269-F14D-92BF-B43CB233CF00}" destId="{194C2DA5-2E97-BC49-ABED-4697C4276B5F}" srcOrd="2" destOrd="0" presId="urn:microsoft.com/office/officeart/2005/8/layout/lProcess3"/>
    <dgm:cxn modelId="{614A348C-293E-0149-A121-B7F32B4FDC03}" type="presParOf" srcId="{194C2DA5-2E97-BC49-ABED-4697C4276B5F}" destId="{09C87E78-7E79-B749-99B4-9D87AE993ACD}" srcOrd="0" destOrd="0" presId="urn:microsoft.com/office/officeart/2005/8/layout/lProcess3"/>
    <dgm:cxn modelId="{46EC121B-7F21-E849-BC81-A2D933272896}" type="presParOf" srcId="{194C2DA5-2E97-BC49-ABED-4697C4276B5F}" destId="{1B6D4CB0-2D98-1A45-9632-E75DF0ACC701}" srcOrd="1" destOrd="0" presId="urn:microsoft.com/office/officeart/2005/8/layout/lProcess3"/>
    <dgm:cxn modelId="{55FC7793-E8F3-8946-800D-2FA003FEF24E}" type="presParOf" srcId="{194C2DA5-2E97-BC49-ABED-4697C4276B5F}" destId="{493EE531-FCD7-804E-9DCD-8F5086320687}" srcOrd="2" destOrd="0" presId="urn:microsoft.com/office/officeart/2005/8/layout/lProcess3"/>
    <dgm:cxn modelId="{50AD2684-9541-1B46-ACB1-A2127B30A5F2}" type="presParOf" srcId="{194C2DA5-2E97-BC49-ABED-4697C4276B5F}" destId="{741851D0-0688-C44B-B96B-5A2C2E4BE275}" srcOrd="3" destOrd="0" presId="urn:microsoft.com/office/officeart/2005/8/layout/lProcess3"/>
    <dgm:cxn modelId="{FDAE17FE-78EC-8149-9B58-0D2736827C34}" type="presParOf" srcId="{194C2DA5-2E97-BC49-ABED-4697C4276B5F}" destId="{A2BCE841-8699-3444-84FF-348E9048EF6F}" srcOrd="4" destOrd="0" presId="urn:microsoft.com/office/officeart/2005/8/layout/lProcess3"/>
    <dgm:cxn modelId="{65FDAC06-98D1-C843-933A-CBBECE5E8DC2}" type="presParOf" srcId="{D8BC84F0-1269-F14D-92BF-B43CB233CF00}" destId="{3E4EE6F5-B3B0-BA4E-8702-44219BF552C9}" srcOrd="3" destOrd="0" presId="urn:microsoft.com/office/officeart/2005/8/layout/lProcess3"/>
    <dgm:cxn modelId="{1F06622F-37BB-8E47-839D-11181FA11B3F}" type="presParOf" srcId="{D8BC84F0-1269-F14D-92BF-B43CB233CF00}" destId="{638C7607-1D45-9047-A948-283BC90B6C45}" srcOrd="4" destOrd="0" presId="urn:microsoft.com/office/officeart/2005/8/layout/lProcess3"/>
    <dgm:cxn modelId="{75122480-2C39-8443-ACF2-6F0990C0F403}" type="presParOf" srcId="{638C7607-1D45-9047-A948-283BC90B6C45}" destId="{048729F4-A465-134F-A9D3-FD72B751D752}" srcOrd="0" destOrd="0" presId="urn:microsoft.com/office/officeart/2005/8/layout/lProcess3"/>
    <dgm:cxn modelId="{860F814B-6CB6-7346-9E9F-8616D78DEAF8}" type="presParOf" srcId="{638C7607-1D45-9047-A948-283BC90B6C45}" destId="{A568B846-5618-4647-9FBD-803518D2A4B8}" srcOrd="1" destOrd="0" presId="urn:microsoft.com/office/officeart/2005/8/layout/lProcess3"/>
    <dgm:cxn modelId="{98EA6187-2440-F246-99E3-598AD35D1B52}" type="presParOf" srcId="{638C7607-1D45-9047-A948-283BC90B6C45}" destId="{0ACE9C18-2340-D84D-8C85-BA80ED35A462}" srcOrd="2" destOrd="0" presId="urn:microsoft.com/office/officeart/2005/8/layout/lProcess3"/>
    <dgm:cxn modelId="{A0B5E919-EFBC-FA42-B44B-43C8908FB955}" type="presParOf" srcId="{638C7607-1D45-9047-A948-283BC90B6C45}" destId="{17B64A78-38DE-B449-8060-5474DAF25137}" srcOrd="3" destOrd="0" presId="urn:microsoft.com/office/officeart/2005/8/layout/lProcess3"/>
    <dgm:cxn modelId="{2635A143-5161-D44E-9E6E-F31EDFA42C88}" type="presParOf" srcId="{638C7607-1D45-9047-A948-283BC90B6C45}" destId="{11D2D810-8E23-AC4E-AD4A-8480D1BBC422}" srcOrd="4" destOrd="0" presId="urn:microsoft.com/office/officeart/2005/8/layout/lProcess3"/>
    <dgm:cxn modelId="{F71C4D51-0FC0-4942-8620-10867ACDC13B}" type="presParOf" srcId="{D8BC84F0-1269-F14D-92BF-B43CB233CF00}" destId="{B7DFE1CB-EBB8-1546-BCEF-AC5F74DFB9FD}" srcOrd="5" destOrd="0" presId="urn:microsoft.com/office/officeart/2005/8/layout/lProcess3"/>
    <dgm:cxn modelId="{21BF973B-21CB-B647-BDE8-2B1B911B8B8E}" type="presParOf" srcId="{D8BC84F0-1269-F14D-92BF-B43CB233CF00}" destId="{7927533B-EF93-2F47-9FAC-52F494433F83}" srcOrd="6" destOrd="0" presId="urn:microsoft.com/office/officeart/2005/8/layout/lProcess3"/>
    <dgm:cxn modelId="{759E3B04-7CC2-334C-8EC0-C162024872E5}" type="presParOf" srcId="{7927533B-EF93-2F47-9FAC-52F494433F83}" destId="{087915F1-CC23-D249-B619-4809E451DD7B}" srcOrd="0" destOrd="0" presId="urn:microsoft.com/office/officeart/2005/8/layout/lProcess3"/>
    <dgm:cxn modelId="{619EAB15-FF92-2840-BC6C-078EEF20F3F3}" type="presParOf" srcId="{7927533B-EF93-2F47-9FAC-52F494433F83}" destId="{96F8C966-BE06-734C-BBAF-C0D9A11754F3}" srcOrd="1" destOrd="0" presId="urn:microsoft.com/office/officeart/2005/8/layout/lProcess3"/>
    <dgm:cxn modelId="{6A1ED5C6-E999-F34A-B4E2-CA955CDF89D7}" type="presParOf" srcId="{7927533B-EF93-2F47-9FAC-52F494433F83}" destId="{E1A0EBAE-B755-3C43-88D9-E69EB0151B0F}" srcOrd="2" destOrd="0" presId="urn:microsoft.com/office/officeart/2005/8/layout/lProcess3"/>
    <dgm:cxn modelId="{8C9D2557-235F-4D40-9FD5-01A2ED99B1E5}" type="presParOf" srcId="{7927533B-EF93-2F47-9FAC-52F494433F83}" destId="{0258F7A7-0708-E546-90DD-4B40B518FF99}" srcOrd="3" destOrd="0" presId="urn:microsoft.com/office/officeart/2005/8/layout/lProcess3"/>
    <dgm:cxn modelId="{403682A7-0E8E-FE4B-9D88-C4BBC9FD5F6D}" type="presParOf" srcId="{7927533B-EF93-2F47-9FAC-52F494433F83}" destId="{3EE97DC9-D7C4-E047-A7EA-7235FEFDD45E}" srcOrd="4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7C12D09-72C0-2944-95D2-A87FCCD7B374}" type="doc">
      <dgm:prSet loTypeId="urn:microsoft.com/office/officeart/2008/layout/VerticalCurvedList" loCatId="" qsTypeId="urn:microsoft.com/office/officeart/2005/8/quickstyle/simple3" qsCatId="simple" csTypeId="urn:microsoft.com/office/officeart/2005/8/colors/accent3_5" csCatId="accent3" phldr="1"/>
      <dgm:spPr/>
      <dgm:t>
        <a:bodyPr/>
        <a:lstStyle/>
        <a:p>
          <a:endParaRPr lang="ru-RU"/>
        </a:p>
      </dgm:t>
    </dgm:pt>
    <dgm:pt modelId="{5FC05EC2-BE33-7F4D-B7CE-B52EDC41DF15}">
      <dgm:prSet phldrT="[Текст]"/>
      <dgm:spPr/>
      <dgm:t>
        <a:bodyPr/>
        <a:lstStyle/>
        <a:p>
          <a:r>
            <a:rPr lang="ru-RU" b="1" smtClean="0"/>
            <a:t>Безвозмездная передача (получение) ФА (кроме денежных средств) и НФА</a:t>
          </a:r>
          <a:endParaRPr lang="ru-RU" b="1" dirty="0"/>
        </a:p>
      </dgm:t>
    </dgm:pt>
    <dgm:pt modelId="{E4007F4B-8535-2147-9A2B-1789B3D3F3DE}" type="parTrans" cxnId="{152B6EDD-BB6A-F345-A881-56CAE0164C4E}">
      <dgm:prSet/>
      <dgm:spPr/>
      <dgm:t>
        <a:bodyPr/>
        <a:lstStyle/>
        <a:p>
          <a:endParaRPr lang="ru-RU"/>
        </a:p>
      </dgm:t>
    </dgm:pt>
    <dgm:pt modelId="{C9898291-0A69-484E-956E-A0FD5ACF8CAE}" type="sibTrans" cxnId="{152B6EDD-BB6A-F345-A881-56CAE0164C4E}">
      <dgm:prSet/>
      <dgm:spPr/>
      <dgm:t>
        <a:bodyPr/>
        <a:lstStyle/>
        <a:p>
          <a:endParaRPr lang="ru-RU"/>
        </a:p>
      </dgm:t>
    </dgm:pt>
    <dgm:pt modelId="{BCEC726C-DFFA-1B44-8EA0-47E5950B9EBE}">
      <dgm:prSet phldrT="[Текст]"/>
      <dgm:spPr/>
      <dgm:t>
        <a:bodyPr/>
        <a:lstStyle/>
        <a:p>
          <a:r>
            <a:rPr lang="ru-RU" b="1" smtClean="0"/>
            <a:t>Перечисления и финансовый результат</a:t>
          </a:r>
          <a:endParaRPr lang="ru-RU" b="1" dirty="0"/>
        </a:p>
      </dgm:t>
    </dgm:pt>
    <dgm:pt modelId="{8D07F677-60A6-404D-9BFF-04E080B58701}" type="parTrans" cxnId="{B778FA02-9C08-B049-B0F8-105099B3413B}">
      <dgm:prSet/>
      <dgm:spPr/>
      <dgm:t>
        <a:bodyPr/>
        <a:lstStyle/>
        <a:p>
          <a:endParaRPr lang="ru-RU"/>
        </a:p>
      </dgm:t>
    </dgm:pt>
    <dgm:pt modelId="{EE416BAB-3EF6-FD46-B02B-73FDD5338352}" type="sibTrans" cxnId="{B778FA02-9C08-B049-B0F8-105099B3413B}">
      <dgm:prSet/>
      <dgm:spPr/>
      <dgm:t>
        <a:bodyPr/>
        <a:lstStyle/>
        <a:p>
          <a:endParaRPr lang="ru-RU"/>
        </a:p>
      </dgm:t>
    </dgm:pt>
    <dgm:pt modelId="{D3E15E6F-EFB1-AE45-B07F-62F0B3E9A4C5}" type="pres">
      <dgm:prSet presAssocID="{97C12D09-72C0-2944-95D2-A87FCCD7B374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45D341AB-D84F-954C-AB94-A1A51BD828EB}" type="pres">
      <dgm:prSet presAssocID="{97C12D09-72C0-2944-95D2-A87FCCD7B374}" presName="Name1" presStyleCnt="0"/>
      <dgm:spPr/>
    </dgm:pt>
    <dgm:pt modelId="{68684F40-C93C-764A-B64B-38DED6541B9C}" type="pres">
      <dgm:prSet presAssocID="{97C12D09-72C0-2944-95D2-A87FCCD7B374}" presName="cycle" presStyleCnt="0"/>
      <dgm:spPr/>
    </dgm:pt>
    <dgm:pt modelId="{6B109F5F-C712-7D4A-80D4-AC58DDC58B5F}" type="pres">
      <dgm:prSet presAssocID="{97C12D09-72C0-2944-95D2-A87FCCD7B374}" presName="srcNode" presStyleLbl="node1" presStyleIdx="0" presStyleCnt="2"/>
      <dgm:spPr/>
    </dgm:pt>
    <dgm:pt modelId="{1B731C2C-00CB-7949-8919-B04D706B3B09}" type="pres">
      <dgm:prSet presAssocID="{97C12D09-72C0-2944-95D2-A87FCCD7B374}" presName="conn" presStyleLbl="parChTrans1D2" presStyleIdx="0" presStyleCnt="1"/>
      <dgm:spPr/>
      <dgm:t>
        <a:bodyPr/>
        <a:lstStyle/>
        <a:p>
          <a:endParaRPr lang="ru-RU"/>
        </a:p>
      </dgm:t>
    </dgm:pt>
    <dgm:pt modelId="{0DE04FA2-BCAA-B247-A652-424AC28FBC68}" type="pres">
      <dgm:prSet presAssocID="{97C12D09-72C0-2944-95D2-A87FCCD7B374}" presName="extraNode" presStyleLbl="node1" presStyleIdx="0" presStyleCnt="2"/>
      <dgm:spPr/>
    </dgm:pt>
    <dgm:pt modelId="{104403B2-E029-C74C-94F9-96FEBBC2C090}" type="pres">
      <dgm:prSet presAssocID="{97C12D09-72C0-2944-95D2-A87FCCD7B374}" presName="dstNode" presStyleLbl="node1" presStyleIdx="0" presStyleCnt="2"/>
      <dgm:spPr/>
    </dgm:pt>
    <dgm:pt modelId="{9E8CB4FF-9239-EE4F-A964-81DC1D8CF1A3}" type="pres">
      <dgm:prSet presAssocID="{5FC05EC2-BE33-7F4D-B7CE-B52EDC41DF15}" presName="text_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D33FC2-68EE-D347-9748-4F6C279A39A1}" type="pres">
      <dgm:prSet presAssocID="{5FC05EC2-BE33-7F4D-B7CE-B52EDC41DF15}" presName="accent_1" presStyleCnt="0"/>
      <dgm:spPr/>
    </dgm:pt>
    <dgm:pt modelId="{2A2D0E40-A992-4747-9EF4-BDE31ABA331F}" type="pres">
      <dgm:prSet presAssocID="{5FC05EC2-BE33-7F4D-B7CE-B52EDC41DF15}" presName="accentRepeatNode" presStyleLbl="solidFgAcc1" presStyleIdx="0" presStyleCnt="2"/>
      <dgm:spPr/>
    </dgm:pt>
    <dgm:pt modelId="{7854F997-863A-4843-A642-9234A73B3F62}" type="pres">
      <dgm:prSet presAssocID="{BCEC726C-DFFA-1B44-8EA0-47E5950B9EBE}" presName="text_2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576E24-3A51-DA44-9EF0-ECB6E3AC68B5}" type="pres">
      <dgm:prSet presAssocID="{BCEC726C-DFFA-1B44-8EA0-47E5950B9EBE}" presName="accent_2" presStyleCnt="0"/>
      <dgm:spPr/>
    </dgm:pt>
    <dgm:pt modelId="{81A1FA34-36BD-AA4A-9D92-784DB65D1CD3}" type="pres">
      <dgm:prSet presAssocID="{BCEC726C-DFFA-1B44-8EA0-47E5950B9EBE}" presName="accentRepeatNode" presStyleLbl="solidFgAcc1" presStyleIdx="1" presStyleCnt="2"/>
      <dgm:spPr/>
    </dgm:pt>
  </dgm:ptLst>
  <dgm:cxnLst>
    <dgm:cxn modelId="{10137C1C-F392-3A48-A809-4A572DD0FFD5}" type="presOf" srcId="{C9898291-0A69-484E-956E-A0FD5ACF8CAE}" destId="{1B731C2C-00CB-7949-8919-B04D706B3B09}" srcOrd="0" destOrd="0" presId="urn:microsoft.com/office/officeart/2008/layout/VerticalCurvedList"/>
    <dgm:cxn modelId="{152B6EDD-BB6A-F345-A881-56CAE0164C4E}" srcId="{97C12D09-72C0-2944-95D2-A87FCCD7B374}" destId="{5FC05EC2-BE33-7F4D-B7CE-B52EDC41DF15}" srcOrd="0" destOrd="0" parTransId="{E4007F4B-8535-2147-9A2B-1789B3D3F3DE}" sibTransId="{C9898291-0A69-484E-956E-A0FD5ACF8CAE}"/>
    <dgm:cxn modelId="{A12F9904-39A7-AC42-A3C1-ED648A25B2D2}" type="presOf" srcId="{BCEC726C-DFFA-1B44-8EA0-47E5950B9EBE}" destId="{7854F997-863A-4843-A642-9234A73B3F62}" srcOrd="0" destOrd="0" presId="urn:microsoft.com/office/officeart/2008/layout/VerticalCurvedList"/>
    <dgm:cxn modelId="{B778FA02-9C08-B049-B0F8-105099B3413B}" srcId="{97C12D09-72C0-2944-95D2-A87FCCD7B374}" destId="{BCEC726C-DFFA-1B44-8EA0-47E5950B9EBE}" srcOrd="1" destOrd="0" parTransId="{8D07F677-60A6-404D-9BFF-04E080B58701}" sibTransId="{EE416BAB-3EF6-FD46-B02B-73FDD5338352}"/>
    <dgm:cxn modelId="{C75AD222-D54C-2E4E-B579-4DECFFEF4F06}" type="presOf" srcId="{97C12D09-72C0-2944-95D2-A87FCCD7B374}" destId="{D3E15E6F-EFB1-AE45-B07F-62F0B3E9A4C5}" srcOrd="0" destOrd="0" presId="urn:microsoft.com/office/officeart/2008/layout/VerticalCurvedList"/>
    <dgm:cxn modelId="{CB7B5273-ADAE-1E42-953E-78C2E0586AD3}" type="presOf" srcId="{5FC05EC2-BE33-7F4D-B7CE-B52EDC41DF15}" destId="{9E8CB4FF-9239-EE4F-A964-81DC1D8CF1A3}" srcOrd="0" destOrd="0" presId="urn:microsoft.com/office/officeart/2008/layout/VerticalCurvedList"/>
    <dgm:cxn modelId="{E063CBE8-EC4A-F745-89EA-59E79ED99ED0}" type="presParOf" srcId="{D3E15E6F-EFB1-AE45-B07F-62F0B3E9A4C5}" destId="{45D341AB-D84F-954C-AB94-A1A51BD828EB}" srcOrd="0" destOrd="0" presId="urn:microsoft.com/office/officeart/2008/layout/VerticalCurvedList"/>
    <dgm:cxn modelId="{7DBD1408-743F-D14F-B5AA-004DE1894A47}" type="presParOf" srcId="{45D341AB-D84F-954C-AB94-A1A51BD828EB}" destId="{68684F40-C93C-764A-B64B-38DED6541B9C}" srcOrd="0" destOrd="0" presId="urn:microsoft.com/office/officeart/2008/layout/VerticalCurvedList"/>
    <dgm:cxn modelId="{C3971953-84A8-BD47-8DB8-0780A66F35FD}" type="presParOf" srcId="{68684F40-C93C-764A-B64B-38DED6541B9C}" destId="{6B109F5F-C712-7D4A-80D4-AC58DDC58B5F}" srcOrd="0" destOrd="0" presId="urn:microsoft.com/office/officeart/2008/layout/VerticalCurvedList"/>
    <dgm:cxn modelId="{75B2B308-4EC8-6642-BA07-B74D8A464B7D}" type="presParOf" srcId="{68684F40-C93C-764A-B64B-38DED6541B9C}" destId="{1B731C2C-00CB-7949-8919-B04D706B3B09}" srcOrd="1" destOrd="0" presId="urn:microsoft.com/office/officeart/2008/layout/VerticalCurvedList"/>
    <dgm:cxn modelId="{F1C5CF2C-C089-544A-8413-85DBB526B3F9}" type="presParOf" srcId="{68684F40-C93C-764A-B64B-38DED6541B9C}" destId="{0DE04FA2-BCAA-B247-A652-424AC28FBC68}" srcOrd="2" destOrd="0" presId="urn:microsoft.com/office/officeart/2008/layout/VerticalCurvedList"/>
    <dgm:cxn modelId="{B25C74F1-136E-D746-87DE-11CB8272E59A}" type="presParOf" srcId="{68684F40-C93C-764A-B64B-38DED6541B9C}" destId="{104403B2-E029-C74C-94F9-96FEBBC2C090}" srcOrd="3" destOrd="0" presId="urn:microsoft.com/office/officeart/2008/layout/VerticalCurvedList"/>
    <dgm:cxn modelId="{B360A0D9-E24E-814D-9E5C-0559C32C944B}" type="presParOf" srcId="{45D341AB-D84F-954C-AB94-A1A51BD828EB}" destId="{9E8CB4FF-9239-EE4F-A964-81DC1D8CF1A3}" srcOrd="1" destOrd="0" presId="urn:microsoft.com/office/officeart/2008/layout/VerticalCurvedList"/>
    <dgm:cxn modelId="{4EEB7C65-33E9-544E-9B61-8F473AFEA8C6}" type="presParOf" srcId="{45D341AB-D84F-954C-AB94-A1A51BD828EB}" destId="{80D33FC2-68EE-D347-9748-4F6C279A39A1}" srcOrd="2" destOrd="0" presId="urn:microsoft.com/office/officeart/2008/layout/VerticalCurvedList"/>
    <dgm:cxn modelId="{F5E2379E-A8C1-2E4A-989E-7D41C62E119D}" type="presParOf" srcId="{80D33FC2-68EE-D347-9748-4F6C279A39A1}" destId="{2A2D0E40-A992-4747-9EF4-BDE31ABA331F}" srcOrd="0" destOrd="0" presId="urn:microsoft.com/office/officeart/2008/layout/VerticalCurvedList"/>
    <dgm:cxn modelId="{392B2233-35A4-BB49-878F-D1E44CA83916}" type="presParOf" srcId="{45D341AB-D84F-954C-AB94-A1A51BD828EB}" destId="{7854F997-863A-4843-A642-9234A73B3F62}" srcOrd="3" destOrd="0" presId="urn:microsoft.com/office/officeart/2008/layout/VerticalCurvedList"/>
    <dgm:cxn modelId="{D3C5EF25-5D40-464D-AA88-9538B8EF22D4}" type="presParOf" srcId="{45D341AB-D84F-954C-AB94-A1A51BD828EB}" destId="{DE576E24-3A51-DA44-9EF0-ECB6E3AC68B5}" srcOrd="4" destOrd="0" presId="urn:microsoft.com/office/officeart/2008/layout/VerticalCurvedList"/>
    <dgm:cxn modelId="{62AF24C9-7759-4840-96DE-BE239191CADF}" type="presParOf" srcId="{DE576E24-3A51-DA44-9EF0-ECB6E3AC68B5}" destId="{81A1FA34-36BD-AA4A-9D92-784DB65D1CD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D4580A8-99FC-7941-A20D-77C78917EAEC}" type="doc">
      <dgm:prSet loTypeId="urn:microsoft.com/office/officeart/2005/8/layout/hierarchy2" loCatId="" qsTypeId="urn:microsoft.com/office/officeart/2005/8/quickstyle/simple3" qsCatId="simple" csTypeId="urn:microsoft.com/office/officeart/2005/8/colors/accent3_3" csCatId="accent3" phldr="1"/>
      <dgm:spPr/>
      <dgm:t>
        <a:bodyPr/>
        <a:lstStyle/>
        <a:p>
          <a:endParaRPr lang="ru-RU"/>
        </a:p>
      </dgm:t>
    </dgm:pt>
    <dgm:pt modelId="{3D3D4D99-2720-9E42-A43C-EA87F7806E0C}">
      <dgm:prSet phldrT="[Текст]"/>
      <dgm:sp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</dgm:spPr>
      <dgm:t>
        <a:bodyPr/>
        <a:lstStyle/>
        <a:p>
          <a:r>
            <a:rPr lang="ru-RU" dirty="0" smtClean="0">
              <a:latin typeface="Times New Roman" charset="0"/>
              <a:ea typeface="Times New Roman" charset="0"/>
              <a:cs typeface="Times New Roman" charset="0"/>
            </a:rPr>
            <a:t>Передача </a:t>
          </a:r>
          <a:r>
            <a:rPr lang="ru-RU" smtClean="0">
              <a:latin typeface="Times New Roman" charset="0"/>
              <a:ea typeface="Times New Roman" charset="0"/>
              <a:cs typeface="Times New Roman" charset="0"/>
            </a:rPr>
            <a:t>/ получение</a:t>
          </a:r>
          <a:endParaRPr lang="ru-RU" dirty="0">
            <a:latin typeface="Times New Roman" charset="0"/>
            <a:ea typeface="Times New Roman" charset="0"/>
            <a:cs typeface="Times New Roman" charset="0"/>
          </a:endParaRPr>
        </a:p>
      </dgm:t>
    </dgm:pt>
    <dgm:pt modelId="{A153F71F-5EDE-D044-ABDE-E79AC52E1E09}" type="parTrans" cxnId="{B60656E1-3EC6-9A4E-80EC-5A0044F84004}">
      <dgm:prSet/>
      <dgm:spPr/>
      <dgm:t>
        <a:bodyPr/>
        <a:lstStyle/>
        <a:p>
          <a:endParaRPr lang="ru-RU">
            <a:latin typeface="Times New Roman" charset="0"/>
            <a:ea typeface="Times New Roman" charset="0"/>
            <a:cs typeface="Times New Roman" charset="0"/>
          </a:endParaRPr>
        </a:p>
      </dgm:t>
    </dgm:pt>
    <dgm:pt modelId="{B87B819A-8568-C54D-BAEE-70B3BCE19B50}" type="sibTrans" cxnId="{B60656E1-3EC6-9A4E-80EC-5A0044F84004}">
      <dgm:prSet/>
      <dgm:spPr/>
      <dgm:t>
        <a:bodyPr/>
        <a:lstStyle/>
        <a:p>
          <a:endParaRPr lang="ru-RU">
            <a:latin typeface="Times New Roman" charset="0"/>
            <a:ea typeface="Times New Roman" charset="0"/>
            <a:cs typeface="Times New Roman" charset="0"/>
          </a:endParaRPr>
        </a:p>
      </dgm:t>
    </dgm:pt>
    <dgm:pt modelId="{88BC0644-4710-B14A-BFA0-C003F29E1FAA}">
      <dgm:prSet phldrT="[Текст]"/>
      <dgm:spPr/>
      <dgm:t>
        <a:bodyPr/>
        <a:lstStyle/>
        <a:p>
          <a:r>
            <a:rPr lang="ru-RU" dirty="0" smtClean="0">
              <a:latin typeface="Times New Roman" charset="0"/>
              <a:ea typeface="Times New Roman" charset="0"/>
              <a:cs typeface="Times New Roman" charset="0"/>
            </a:rPr>
            <a:t>Внутри ППО</a:t>
          </a:r>
          <a:endParaRPr lang="ru-RU" dirty="0">
            <a:latin typeface="Times New Roman" charset="0"/>
            <a:ea typeface="Times New Roman" charset="0"/>
            <a:cs typeface="Times New Roman" charset="0"/>
          </a:endParaRPr>
        </a:p>
      </dgm:t>
    </dgm:pt>
    <dgm:pt modelId="{69C8FBE9-5921-D440-878D-8CAE9D6E8E1C}" type="parTrans" cxnId="{99F0BC18-2408-D045-A8DE-E12BC82A4F2C}">
      <dgm:prSet/>
      <dgm:spPr/>
      <dgm:t>
        <a:bodyPr/>
        <a:lstStyle/>
        <a:p>
          <a:endParaRPr lang="ru-RU">
            <a:latin typeface="Times New Roman" charset="0"/>
            <a:ea typeface="Times New Roman" charset="0"/>
            <a:cs typeface="Times New Roman" charset="0"/>
          </a:endParaRPr>
        </a:p>
      </dgm:t>
    </dgm:pt>
    <dgm:pt modelId="{89EEA505-CE07-4C45-B58D-DA1980B9638A}" type="sibTrans" cxnId="{99F0BC18-2408-D045-A8DE-E12BC82A4F2C}">
      <dgm:prSet/>
      <dgm:spPr/>
      <dgm:t>
        <a:bodyPr/>
        <a:lstStyle/>
        <a:p>
          <a:endParaRPr lang="ru-RU">
            <a:latin typeface="Times New Roman" charset="0"/>
            <a:ea typeface="Times New Roman" charset="0"/>
            <a:cs typeface="Times New Roman" charset="0"/>
          </a:endParaRPr>
        </a:p>
      </dgm:t>
    </dgm:pt>
    <dgm:pt modelId="{B4476A7F-10B2-BD4D-9159-ACDDEF32BFDC}">
      <dgm:prSet phldrT="[Текст]"/>
      <dgm:spPr/>
      <dgm:t>
        <a:bodyPr/>
        <a:lstStyle/>
        <a:p>
          <a:r>
            <a:rPr lang="ru-RU" dirty="0" smtClean="0">
              <a:latin typeface="Times New Roman" charset="0"/>
              <a:ea typeface="Times New Roman" charset="0"/>
              <a:cs typeface="Times New Roman" charset="0"/>
            </a:rPr>
            <a:t>передает</a:t>
          </a:r>
          <a:endParaRPr lang="ru-RU" dirty="0">
            <a:latin typeface="Times New Roman" charset="0"/>
            <a:ea typeface="Times New Roman" charset="0"/>
            <a:cs typeface="Times New Roman" charset="0"/>
          </a:endParaRPr>
        </a:p>
      </dgm:t>
    </dgm:pt>
    <dgm:pt modelId="{1C186DFF-12A7-2B4C-A403-BEF8BF637AD4}" type="parTrans" cxnId="{12AC6547-9EAA-1544-B206-43A18DB26313}">
      <dgm:prSet/>
      <dgm:spPr/>
      <dgm:t>
        <a:bodyPr/>
        <a:lstStyle/>
        <a:p>
          <a:endParaRPr lang="ru-RU">
            <a:latin typeface="Times New Roman" charset="0"/>
            <a:ea typeface="Times New Roman" charset="0"/>
            <a:cs typeface="Times New Roman" charset="0"/>
          </a:endParaRPr>
        </a:p>
      </dgm:t>
    </dgm:pt>
    <dgm:pt modelId="{5C4012AC-EDD5-9646-B289-ACD2121EE9C3}" type="sibTrans" cxnId="{12AC6547-9EAA-1544-B206-43A18DB26313}">
      <dgm:prSet/>
      <dgm:spPr/>
      <dgm:t>
        <a:bodyPr/>
        <a:lstStyle/>
        <a:p>
          <a:endParaRPr lang="ru-RU">
            <a:latin typeface="Times New Roman" charset="0"/>
            <a:ea typeface="Times New Roman" charset="0"/>
            <a:cs typeface="Times New Roman" charset="0"/>
          </a:endParaRPr>
        </a:p>
      </dgm:t>
    </dgm:pt>
    <dgm:pt modelId="{A128DC2A-EE76-9045-90EE-3A1227014EA6}">
      <dgm:prSet/>
      <dgm:spPr/>
      <dgm:t>
        <a:bodyPr/>
        <a:lstStyle/>
        <a:p>
          <a:r>
            <a:rPr lang="ru-RU" dirty="0" smtClean="0">
              <a:latin typeface="Times New Roman" charset="0"/>
              <a:ea typeface="Times New Roman" charset="0"/>
              <a:cs typeface="Times New Roman" charset="0"/>
            </a:rPr>
            <a:t>получает</a:t>
          </a:r>
          <a:endParaRPr lang="ru-RU" dirty="0">
            <a:latin typeface="Times New Roman" charset="0"/>
            <a:ea typeface="Times New Roman" charset="0"/>
            <a:cs typeface="Times New Roman" charset="0"/>
          </a:endParaRPr>
        </a:p>
      </dgm:t>
    </dgm:pt>
    <dgm:pt modelId="{47CE7B35-F350-0E48-A8A5-9D249D732447}" type="parTrans" cxnId="{029F2D9E-4AAB-7C41-8B5F-8727BF08AF92}">
      <dgm:prSet/>
      <dgm:spPr/>
      <dgm:t>
        <a:bodyPr/>
        <a:lstStyle/>
        <a:p>
          <a:endParaRPr lang="ru-RU">
            <a:latin typeface="Times New Roman" charset="0"/>
            <a:ea typeface="Times New Roman" charset="0"/>
            <a:cs typeface="Times New Roman" charset="0"/>
          </a:endParaRPr>
        </a:p>
      </dgm:t>
    </dgm:pt>
    <dgm:pt modelId="{BC8F75C0-5405-BC4B-A197-2380C9755E68}" type="sibTrans" cxnId="{029F2D9E-4AAB-7C41-8B5F-8727BF08AF92}">
      <dgm:prSet/>
      <dgm:spPr/>
      <dgm:t>
        <a:bodyPr/>
        <a:lstStyle/>
        <a:p>
          <a:endParaRPr lang="ru-RU">
            <a:latin typeface="Times New Roman" charset="0"/>
            <a:ea typeface="Times New Roman" charset="0"/>
            <a:cs typeface="Times New Roman" charset="0"/>
          </a:endParaRPr>
        </a:p>
      </dgm:t>
    </dgm:pt>
    <dgm:pt modelId="{08CE568D-8D8C-864E-895C-6D528928B2C7}">
      <dgm:prSet phldrT="[Текст]"/>
      <dgm:spPr>
        <a:gradFill flip="none" rotWithShape="0">
          <a:gsLst>
            <a:gs pos="0">
              <a:schemeClr val="accent2">
                <a:lumMod val="0"/>
                <a:lumOff val="100000"/>
              </a:schemeClr>
            </a:gs>
            <a:gs pos="35000">
              <a:schemeClr val="accent2">
                <a:lumMod val="0"/>
                <a:lumOff val="100000"/>
              </a:schemeClr>
            </a:gs>
            <a:gs pos="100000">
              <a:srgbClr val="F66B88"/>
            </a:gs>
          </a:gsLst>
          <a:path path="circle">
            <a:fillToRect l="50000" t="-80000" r="50000" b="180000"/>
          </a:path>
          <a:tileRect/>
        </a:gradFill>
      </dgm:spPr>
      <dgm:t>
        <a:bodyPr/>
        <a:lstStyle/>
        <a:p>
          <a:r>
            <a:rPr lang="ru-RU" dirty="0" smtClean="0">
              <a:latin typeface="Times New Roman" charset="0"/>
              <a:ea typeface="Times New Roman" charset="0"/>
              <a:cs typeface="Times New Roman" charset="0"/>
            </a:rPr>
            <a:t>Между ППО</a:t>
          </a:r>
          <a:endParaRPr lang="ru-RU" dirty="0">
            <a:latin typeface="Times New Roman" charset="0"/>
            <a:ea typeface="Times New Roman" charset="0"/>
            <a:cs typeface="Times New Roman" charset="0"/>
          </a:endParaRPr>
        </a:p>
      </dgm:t>
    </dgm:pt>
    <dgm:pt modelId="{0880A59D-91E1-864B-9690-99FB663CE076}" type="parTrans" cxnId="{3A38ED74-B905-0040-85EB-D8F077A47DF2}">
      <dgm:prSet/>
      <dgm:spPr/>
      <dgm:t>
        <a:bodyPr/>
        <a:lstStyle/>
        <a:p>
          <a:endParaRPr lang="ru-RU">
            <a:latin typeface="Times New Roman" charset="0"/>
            <a:ea typeface="Times New Roman" charset="0"/>
            <a:cs typeface="Times New Roman" charset="0"/>
          </a:endParaRPr>
        </a:p>
      </dgm:t>
    </dgm:pt>
    <dgm:pt modelId="{9FCD9D91-FC68-DF45-922C-AFE8156AD79A}" type="sibTrans" cxnId="{3A38ED74-B905-0040-85EB-D8F077A47DF2}">
      <dgm:prSet/>
      <dgm:spPr/>
      <dgm:t>
        <a:bodyPr/>
        <a:lstStyle/>
        <a:p>
          <a:endParaRPr lang="ru-RU">
            <a:latin typeface="Times New Roman" charset="0"/>
            <a:ea typeface="Times New Roman" charset="0"/>
            <a:cs typeface="Times New Roman" charset="0"/>
          </a:endParaRPr>
        </a:p>
      </dgm:t>
    </dgm:pt>
    <dgm:pt modelId="{428CFA9F-E0A1-CB43-8C02-C1D8C17BBFC2}">
      <dgm:prSet phldrT="[Текст]"/>
      <dgm:spPr>
        <a:gradFill flip="none" rotWithShape="0">
          <a:gsLst>
            <a:gs pos="0">
              <a:schemeClr val="accent2">
                <a:lumMod val="0"/>
                <a:lumOff val="100000"/>
              </a:schemeClr>
            </a:gs>
            <a:gs pos="35000">
              <a:schemeClr val="accent2">
                <a:lumMod val="0"/>
                <a:lumOff val="100000"/>
              </a:schemeClr>
            </a:gs>
            <a:gs pos="100000">
              <a:srgbClr val="F66B88"/>
            </a:gs>
          </a:gsLst>
          <a:path path="circle">
            <a:fillToRect l="50000" t="-80000" r="50000" b="180000"/>
          </a:path>
          <a:tileRect/>
        </a:gradFill>
      </dgm:spPr>
      <dgm:t>
        <a:bodyPr/>
        <a:lstStyle/>
        <a:p>
          <a:r>
            <a:rPr lang="ru-RU" dirty="0" smtClean="0">
              <a:latin typeface="Times New Roman" charset="0"/>
              <a:ea typeface="Times New Roman" charset="0"/>
              <a:cs typeface="Times New Roman" charset="0"/>
            </a:rPr>
            <a:t>передает</a:t>
          </a:r>
          <a:endParaRPr lang="ru-RU" dirty="0">
            <a:latin typeface="Times New Roman" charset="0"/>
            <a:ea typeface="Times New Roman" charset="0"/>
            <a:cs typeface="Times New Roman" charset="0"/>
          </a:endParaRPr>
        </a:p>
      </dgm:t>
    </dgm:pt>
    <dgm:pt modelId="{BD607909-8326-8A49-AB3B-D0211E967D38}" type="parTrans" cxnId="{1817E6E0-F200-4D47-9A66-FAF32EC3FB57}">
      <dgm:prSet/>
      <dgm:spPr/>
      <dgm:t>
        <a:bodyPr/>
        <a:lstStyle/>
        <a:p>
          <a:endParaRPr lang="ru-RU">
            <a:latin typeface="Times New Roman" charset="0"/>
            <a:ea typeface="Times New Roman" charset="0"/>
            <a:cs typeface="Times New Roman" charset="0"/>
          </a:endParaRPr>
        </a:p>
      </dgm:t>
    </dgm:pt>
    <dgm:pt modelId="{75577723-620B-9548-8FA2-A3A857943535}" type="sibTrans" cxnId="{1817E6E0-F200-4D47-9A66-FAF32EC3FB57}">
      <dgm:prSet/>
      <dgm:spPr/>
      <dgm:t>
        <a:bodyPr/>
        <a:lstStyle/>
        <a:p>
          <a:endParaRPr lang="ru-RU">
            <a:latin typeface="Times New Roman" charset="0"/>
            <a:ea typeface="Times New Roman" charset="0"/>
            <a:cs typeface="Times New Roman" charset="0"/>
          </a:endParaRPr>
        </a:p>
      </dgm:t>
    </dgm:pt>
    <dgm:pt modelId="{51D35C75-F587-D64F-A6A2-A54D8DC11968}">
      <dgm:prSet/>
      <dgm:spPr>
        <a:gradFill flip="none" rotWithShape="0">
          <a:gsLst>
            <a:gs pos="0">
              <a:schemeClr val="accent2">
                <a:lumMod val="0"/>
                <a:lumOff val="100000"/>
              </a:schemeClr>
            </a:gs>
            <a:gs pos="35000">
              <a:schemeClr val="accent2">
                <a:lumMod val="0"/>
                <a:lumOff val="100000"/>
              </a:schemeClr>
            </a:gs>
            <a:gs pos="100000">
              <a:srgbClr val="F66B88"/>
            </a:gs>
          </a:gsLst>
          <a:path path="circle">
            <a:fillToRect l="50000" t="-80000" r="50000" b="180000"/>
          </a:path>
          <a:tileRect/>
        </a:gradFill>
      </dgm:spPr>
      <dgm:t>
        <a:bodyPr/>
        <a:lstStyle/>
        <a:p>
          <a:r>
            <a:rPr lang="ru-RU" dirty="0" smtClean="0">
              <a:latin typeface="Times New Roman" charset="0"/>
              <a:ea typeface="Times New Roman" charset="0"/>
              <a:cs typeface="Times New Roman" charset="0"/>
            </a:rPr>
            <a:t>получает</a:t>
          </a:r>
          <a:endParaRPr lang="ru-RU" dirty="0">
            <a:latin typeface="Times New Roman" charset="0"/>
            <a:ea typeface="Times New Roman" charset="0"/>
            <a:cs typeface="Times New Roman" charset="0"/>
          </a:endParaRPr>
        </a:p>
      </dgm:t>
    </dgm:pt>
    <dgm:pt modelId="{B89F5DF8-75F0-C14C-8907-D8FBF4E171A5}" type="parTrans" cxnId="{D7EE2304-2426-4B4F-96AC-09A48EA68BEA}">
      <dgm:prSet/>
      <dgm:spPr/>
      <dgm:t>
        <a:bodyPr/>
        <a:lstStyle/>
        <a:p>
          <a:endParaRPr lang="ru-RU">
            <a:latin typeface="Times New Roman" charset="0"/>
            <a:ea typeface="Times New Roman" charset="0"/>
            <a:cs typeface="Times New Roman" charset="0"/>
          </a:endParaRPr>
        </a:p>
      </dgm:t>
    </dgm:pt>
    <dgm:pt modelId="{AD88239A-3A5E-3742-9E43-BD672C2D0C62}" type="sibTrans" cxnId="{D7EE2304-2426-4B4F-96AC-09A48EA68BEA}">
      <dgm:prSet/>
      <dgm:spPr/>
      <dgm:t>
        <a:bodyPr/>
        <a:lstStyle/>
        <a:p>
          <a:endParaRPr lang="ru-RU">
            <a:latin typeface="Times New Roman" charset="0"/>
            <a:ea typeface="Times New Roman" charset="0"/>
            <a:cs typeface="Times New Roman" charset="0"/>
          </a:endParaRPr>
        </a:p>
      </dgm:t>
    </dgm:pt>
    <dgm:pt modelId="{98B5E812-FEEC-B44C-9ED6-6B1525A60144}">
      <dgm:prSet custT="1"/>
      <dgm:spPr/>
      <dgm:t>
        <a:bodyPr/>
        <a:lstStyle/>
        <a:p>
          <a:r>
            <a:rPr lang="ru-RU" sz="2400" b="1" dirty="0" smtClean="0">
              <a:latin typeface="Times New Roman" charset="0"/>
              <a:ea typeface="Times New Roman" charset="0"/>
              <a:cs typeface="Times New Roman" charset="0"/>
            </a:rPr>
            <a:t>241</a:t>
          </a:r>
          <a:endParaRPr lang="ru-RU" sz="2400" b="1" dirty="0">
            <a:latin typeface="Times New Roman" charset="0"/>
            <a:ea typeface="Times New Roman" charset="0"/>
            <a:cs typeface="Times New Roman" charset="0"/>
          </a:endParaRPr>
        </a:p>
      </dgm:t>
    </dgm:pt>
    <dgm:pt modelId="{A53886D9-F415-7D41-8599-E955975AA3A7}" type="parTrans" cxnId="{E8A27D5B-F383-1F47-A272-581F95F33A48}">
      <dgm:prSet/>
      <dgm:spPr/>
      <dgm:t>
        <a:bodyPr/>
        <a:lstStyle/>
        <a:p>
          <a:endParaRPr lang="ru-RU">
            <a:latin typeface="Times New Roman" charset="0"/>
            <a:ea typeface="Times New Roman" charset="0"/>
            <a:cs typeface="Times New Roman" charset="0"/>
          </a:endParaRPr>
        </a:p>
      </dgm:t>
    </dgm:pt>
    <dgm:pt modelId="{7A737765-AD17-ED43-9E74-2E7080CFFC5B}" type="sibTrans" cxnId="{E8A27D5B-F383-1F47-A272-581F95F33A48}">
      <dgm:prSet/>
      <dgm:spPr/>
      <dgm:t>
        <a:bodyPr/>
        <a:lstStyle/>
        <a:p>
          <a:endParaRPr lang="ru-RU">
            <a:latin typeface="Times New Roman" charset="0"/>
            <a:ea typeface="Times New Roman" charset="0"/>
            <a:cs typeface="Times New Roman" charset="0"/>
          </a:endParaRPr>
        </a:p>
      </dgm:t>
    </dgm:pt>
    <dgm:pt modelId="{962964E3-1E6C-704F-851F-EC2CA81EB219}">
      <dgm:prSet custT="1"/>
      <dgm:spPr/>
      <dgm:t>
        <a:bodyPr/>
        <a:lstStyle/>
        <a:p>
          <a:r>
            <a:rPr lang="ru-RU" sz="2400" b="1" dirty="0" smtClean="0">
              <a:latin typeface="Times New Roman" charset="0"/>
              <a:ea typeface="Times New Roman" charset="0"/>
              <a:cs typeface="Times New Roman" charset="0"/>
            </a:rPr>
            <a:t>191 (189)</a:t>
          </a:r>
          <a:endParaRPr lang="ru-RU" sz="2400" b="1" dirty="0">
            <a:latin typeface="Times New Roman" charset="0"/>
            <a:ea typeface="Times New Roman" charset="0"/>
            <a:cs typeface="Times New Roman" charset="0"/>
          </a:endParaRPr>
        </a:p>
      </dgm:t>
    </dgm:pt>
    <dgm:pt modelId="{DF388D25-800B-024D-8F5D-86AE836247CA}" type="parTrans" cxnId="{5DBB65B4-B98C-3349-A5EA-A907174CB3C1}">
      <dgm:prSet/>
      <dgm:spPr/>
      <dgm:t>
        <a:bodyPr/>
        <a:lstStyle/>
        <a:p>
          <a:endParaRPr lang="ru-RU">
            <a:latin typeface="Times New Roman" charset="0"/>
            <a:ea typeface="Times New Roman" charset="0"/>
            <a:cs typeface="Times New Roman" charset="0"/>
          </a:endParaRPr>
        </a:p>
      </dgm:t>
    </dgm:pt>
    <dgm:pt modelId="{3FBDCE94-F867-654F-A32D-35AD282407DE}" type="sibTrans" cxnId="{5DBB65B4-B98C-3349-A5EA-A907174CB3C1}">
      <dgm:prSet/>
      <dgm:spPr/>
      <dgm:t>
        <a:bodyPr/>
        <a:lstStyle/>
        <a:p>
          <a:endParaRPr lang="ru-RU">
            <a:latin typeface="Times New Roman" charset="0"/>
            <a:ea typeface="Times New Roman" charset="0"/>
            <a:cs typeface="Times New Roman" charset="0"/>
          </a:endParaRPr>
        </a:p>
      </dgm:t>
    </dgm:pt>
    <dgm:pt modelId="{2BA49399-CD97-EF48-B2E5-FFA62CDAA213}">
      <dgm:prSet custT="1"/>
      <dgm:spPr/>
      <dgm:t>
        <a:bodyPr/>
        <a:lstStyle/>
        <a:p>
          <a:r>
            <a:rPr lang="ru-RU" sz="2400" b="1" dirty="0" smtClean="0">
              <a:latin typeface="Times New Roman" charset="0"/>
              <a:ea typeface="Times New Roman" charset="0"/>
              <a:cs typeface="Times New Roman" charset="0"/>
            </a:rPr>
            <a:t>281</a:t>
          </a:r>
          <a:endParaRPr lang="ru-RU" sz="2400" b="1" dirty="0">
            <a:latin typeface="Times New Roman" charset="0"/>
            <a:ea typeface="Times New Roman" charset="0"/>
            <a:cs typeface="Times New Roman" charset="0"/>
          </a:endParaRPr>
        </a:p>
      </dgm:t>
    </dgm:pt>
    <dgm:pt modelId="{30E76EA6-DF60-0944-ABB0-D927C958CA41}" type="parTrans" cxnId="{2B2FFE9B-1982-4F44-BBBB-F5C483883AB8}">
      <dgm:prSet/>
      <dgm:spPr/>
      <dgm:t>
        <a:bodyPr/>
        <a:lstStyle/>
        <a:p>
          <a:endParaRPr lang="ru-RU">
            <a:latin typeface="Times New Roman" charset="0"/>
            <a:ea typeface="Times New Roman" charset="0"/>
            <a:cs typeface="Times New Roman" charset="0"/>
          </a:endParaRPr>
        </a:p>
      </dgm:t>
    </dgm:pt>
    <dgm:pt modelId="{DFA058E9-ECD6-204C-AEA4-423698FC3BF9}" type="sibTrans" cxnId="{2B2FFE9B-1982-4F44-BBBB-F5C483883AB8}">
      <dgm:prSet/>
      <dgm:spPr/>
      <dgm:t>
        <a:bodyPr/>
        <a:lstStyle/>
        <a:p>
          <a:endParaRPr lang="ru-RU">
            <a:latin typeface="Times New Roman" charset="0"/>
            <a:ea typeface="Times New Roman" charset="0"/>
            <a:cs typeface="Times New Roman" charset="0"/>
          </a:endParaRPr>
        </a:p>
      </dgm:t>
    </dgm:pt>
    <dgm:pt modelId="{5C5EB9A3-9DC1-9341-ADB4-45418616B576}">
      <dgm:prSet custT="1"/>
      <dgm:spPr/>
      <dgm:t>
        <a:bodyPr/>
        <a:lstStyle/>
        <a:p>
          <a:r>
            <a:rPr lang="ru-RU" sz="2400" b="1" dirty="0" smtClean="0">
              <a:latin typeface="Times New Roman" charset="0"/>
              <a:ea typeface="Times New Roman" charset="0"/>
              <a:cs typeface="Times New Roman" charset="0"/>
            </a:rPr>
            <a:t>195</a:t>
          </a:r>
          <a:endParaRPr lang="ru-RU" sz="2400" b="1" dirty="0">
            <a:latin typeface="Times New Roman" charset="0"/>
            <a:ea typeface="Times New Roman" charset="0"/>
            <a:cs typeface="Times New Roman" charset="0"/>
          </a:endParaRPr>
        </a:p>
      </dgm:t>
    </dgm:pt>
    <dgm:pt modelId="{6C30E1B4-7DFC-E344-ADDE-C732A532F866}" type="parTrans" cxnId="{245831F4-E5E4-6048-95A2-B5524E3170EA}">
      <dgm:prSet/>
      <dgm:spPr/>
      <dgm:t>
        <a:bodyPr/>
        <a:lstStyle/>
        <a:p>
          <a:endParaRPr lang="ru-RU">
            <a:latin typeface="Times New Roman" charset="0"/>
            <a:ea typeface="Times New Roman" charset="0"/>
            <a:cs typeface="Times New Roman" charset="0"/>
          </a:endParaRPr>
        </a:p>
      </dgm:t>
    </dgm:pt>
    <dgm:pt modelId="{97E474CC-F1B3-2548-9DC9-136CFDDDAF0A}" type="sibTrans" cxnId="{245831F4-E5E4-6048-95A2-B5524E3170EA}">
      <dgm:prSet/>
      <dgm:spPr/>
      <dgm:t>
        <a:bodyPr/>
        <a:lstStyle/>
        <a:p>
          <a:endParaRPr lang="ru-RU">
            <a:latin typeface="Times New Roman" charset="0"/>
            <a:ea typeface="Times New Roman" charset="0"/>
            <a:cs typeface="Times New Roman" charset="0"/>
          </a:endParaRPr>
        </a:p>
      </dgm:t>
    </dgm:pt>
    <dgm:pt modelId="{6191E9FF-0B34-B84A-8BAC-6ACDE8B6419A}">
      <dgm:prSet custT="1"/>
      <dgm:spPr>
        <a:gradFill flip="none" rotWithShape="0">
          <a:gsLst>
            <a:gs pos="0">
              <a:schemeClr val="accent2">
                <a:lumMod val="0"/>
                <a:lumOff val="100000"/>
              </a:schemeClr>
            </a:gs>
            <a:gs pos="35000">
              <a:schemeClr val="accent2">
                <a:lumMod val="0"/>
                <a:lumOff val="100000"/>
              </a:schemeClr>
            </a:gs>
            <a:gs pos="100000">
              <a:srgbClr val="F66B88"/>
            </a:gs>
          </a:gsLst>
          <a:path path="circle">
            <a:fillToRect l="50000" t="-80000" r="50000" b="180000"/>
          </a:path>
          <a:tileRect/>
        </a:gradFill>
      </dgm:spPr>
      <dgm:t>
        <a:bodyPr/>
        <a:lstStyle/>
        <a:p>
          <a:r>
            <a:rPr lang="ru-RU" sz="2400" b="1" dirty="0" smtClean="0">
              <a:latin typeface="Times New Roman" charset="0"/>
              <a:ea typeface="Times New Roman" charset="0"/>
              <a:cs typeface="Times New Roman" charset="0"/>
            </a:rPr>
            <a:t>251</a:t>
          </a:r>
          <a:endParaRPr lang="ru-RU" sz="2400" b="1" dirty="0">
            <a:latin typeface="Times New Roman" charset="0"/>
            <a:ea typeface="Times New Roman" charset="0"/>
            <a:cs typeface="Times New Roman" charset="0"/>
          </a:endParaRPr>
        </a:p>
      </dgm:t>
    </dgm:pt>
    <dgm:pt modelId="{3FF95BA1-50EF-7346-8716-74787CFA0D9F}" type="parTrans" cxnId="{A242CF7B-66C8-4D47-B217-8B90064A603D}">
      <dgm:prSet/>
      <dgm:spPr/>
      <dgm:t>
        <a:bodyPr/>
        <a:lstStyle/>
        <a:p>
          <a:endParaRPr lang="ru-RU">
            <a:latin typeface="Times New Roman" charset="0"/>
            <a:ea typeface="Times New Roman" charset="0"/>
            <a:cs typeface="Times New Roman" charset="0"/>
          </a:endParaRPr>
        </a:p>
      </dgm:t>
    </dgm:pt>
    <dgm:pt modelId="{6BE8A82B-8888-2E41-AA1F-906373119127}" type="sibTrans" cxnId="{A242CF7B-66C8-4D47-B217-8B90064A603D}">
      <dgm:prSet/>
      <dgm:spPr/>
      <dgm:t>
        <a:bodyPr/>
        <a:lstStyle/>
        <a:p>
          <a:endParaRPr lang="ru-RU">
            <a:latin typeface="Times New Roman" charset="0"/>
            <a:ea typeface="Times New Roman" charset="0"/>
            <a:cs typeface="Times New Roman" charset="0"/>
          </a:endParaRPr>
        </a:p>
      </dgm:t>
    </dgm:pt>
    <dgm:pt modelId="{7E8AE02A-96B8-A945-87CB-E0D77EC3B619}">
      <dgm:prSet custT="1"/>
      <dgm:spPr>
        <a:gradFill flip="none" rotWithShape="0">
          <a:gsLst>
            <a:gs pos="0">
              <a:schemeClr val="accent2">
                <a:lumMod val="0"/>
                <a:lumOff val="100000"/>
              </a:schemeClr>
            </a:gs>
            <a:gs pos="35000">
              <a:schemeClr val="accent2">
                <a:lumMod val="0"/>
                <a:lumOff val="100000"/>
              </a:schemeClr>
            </a:gs>
            <a:gs pos="100000">
              <a:srgbClr val="F66B88"/>
            </a:gs>
          </a:gsLst>
          <a:path path="circle">
            <a:fillToRect l="50000" t="-80000" r="50000" b="180000"/>
          </a:path>
          <a:tileRect/>
        </a:gradFill>
      </dgm:spPr>
      <dgm:t>
        <a:bodyPr/>
        <a:lstStyle/>
        <a:p>
          <a:r>
            <a:rPr lang="ru-RU" sz="2400" b="1" dirty="0" smtClean="0">
              <a:latin typeface="Times New Roman" charset="0"/>
              <a:ea typeface="Times New Roman" charset="0"/>
              <a:cs typeface="Times New Roman" charset="0"/>
            </a:rPr>
            <a:t>191 (189)</a:t>
          </a:r>
          <a:endParaRPr lang="ru-RU" sz="2400" b="1" dirty="0">
            <a:latin typeface="Times New Roman" charset="0"/>
            <a:ea typeface="Times New Roman" charset="0"/>
            <a:cs typeface="Times New Roman" charset="0"/>
          </a:endParaRPr>
        </a:p>
      </dgm:t>
    </dgm:pt>
    <dgm:pt modelId="{A7E34F02-9F33-3145-BAA4-8A4FA7F79CAB}" type="parTrans" cxnId="{B5864404-9254-434B-982E-B1331F3E91BE}">
      <dgm:prSet/>
      <dgm:spPr/>
      <dgm:t>
        <a:bodyPr/>
        <a:lstStyle/>
        <a:p>
          <a:endParaRPr lang="ru-RU">
            <a:latin typeface="Times New Roman" charset="0"/>
            <a:ea typeface="Times New Roman" charset="0"/>
            <a:cs typeface="Times New Roman" charset="0"/>
          </a:endParaRPr>
        </a:p>
      </dgm:t>
    </dgm:pt>
    <dgm:pt modelId="{327519FB-10BC-A947-ABA5-BFF064A98575}" type="sibTrans" cxnId="{B5864404-9254-434B-982E-B1331F3E91BE}">
      <dgm:prSet/>
      <dgm:spPr/>
      <dgm:t>
        <a:bodyPr/>
        <a:lstStyle/>
        <a:p>
          <a:endParaRPr lang="ru-RU">
            <a:latin typeface="Times New Roman" charset="0"/>
            <a:ea typeface="Times New Roman" charset="0"/>
            <a:cs typeface="Times New Roman" charset="0"/>
          </a:endParaRPr>
        </a:p>
      </dgm:t>
    </dgm:pt>
    <dgm:pt modelId="{B70AA824-F2EC-3840-8EE8-195E88D3AA25}">
      <dgm:prSet custT="1"/>
      <dgm:spPr>
        <a:gradFill flip="none" rotWithShape="0">
          <a:gsLst>
            <a:gs pos="0">
              <a:schemeClr val="accent2">
                <a:lumMod val="0"/>
                <a:lumOff val="100000"/>
              </a:schemeClr>
            </a:gs>
            <a:gs pos="35000">
              <a:schemeClr val="accent2">
                <a:lumMod val="0"/>
                <a:lumOff val="100000"/>
              </a:schemeClr>
            </a:gs>
            <a:gs pos="100000">
              <a:srgbClr val="F66B88"/>
            </a:gs>
          </a:gsLst>
          <a:path path="circle">
            <a:fillToRect l="50000" t="-80000" r="50000" b="180000"/>
          </a:path>
          <a:tileRect/>
        </a:gradFill>
      </dgm:spPr>
      <dgm:t>
        <a:bodyPr/>
        <a:lstStyle/>
        <a:p>
          <a:r>
            <a:rPr lang="ru-RU" sz="2400" b="1" dirty="0" smtClean="0">
              <a:latin typeface="Times New Roman" charset="0"/>
              <a:ea typeface="Times New Roman" charset="0"/>
              <a:cs typeface="Times New Roman" charset="0"/>
            </a:rPr>
            <a:t>195</a:t>
          </a:r>
          <a:endParaRPr lang="ru-RU" sz="2400" b="1" dirty="0">
            <a:latin typeface="Times New Roman" charset="0"/>
            <a:ea typeface="Times New Roman" charset="0"/>
            <a:cs typeface="Times New Roman" charset="0"/>
          </a:endParaRPr>
        </a:p>
      </dgm:t>
    </dgm:pt>
    <dgm:pt modelId="{FAF41894-5DD9-0F41-AFF2-AF1AE620649C}" type="parTrans" cxnId="{32630F48-E711-794B-AAE4-48874AC428D5}">
      <dgm:prSet/>
      <dgm:spPr/>
      <dgm:t>
        <a:bodyPr/>
        <a:lstStyle/>
        <a:p>
          <a:endParaRPr lang="ru-RU">
            <a:latin typeface="Times New Roman" charset="0"/>
            <a:ea typeface="Times New Roman" charset="0"/>
            <a:cs typeface="Times New Roman" charset="0"/>
          </a:endParaRPr>
        </a:p>
      </dgm:t>
    </dgm:pt>
    <dgm:pt modelId="{51AB1700-7554-7C4D-AA5D-468B8CFFCFFA}" type="sibTrans" cxnId="{32630F48-E711-794B-AAE4-48874AC428D5}">
      <dgm:prSet/>
      <dgm:spPr/>
      <dgm:t>
        <a:bodyPr/>
        <a:lstStyle/>
        <a:p>
          <a:endParaRPr lang="ru-RU">
            <a:latin typeface="Times New Roman" charset="0"/>
            <a:ea typeface="Times New Roman" charset="0"/>
            <a:cs typeface="Times New Roman" charset="0"/>
          </a:endParaRPr>
        </a:p>
      </dgm:t>
    </dgm:pt>
    <dgm:pt modelId="{E21ADD12-14E1-5F41-9E73-64A32ECDF61A}">
      <dgm:prSet custT="1"/>
      <dgm:spPr>
        <a:gradFill flip="none" rotWithShape="0">
          <a:gsLst>
            <a:gs pos="0">
              <a:schemeClr val="accent2">
                <a:lumMod val="0"/>
                <a:lumOff val="100000"/>
              </a:schemeClr>
            </a:gs>
            <a:gs pos="35000">
              <a:schemeClr val="accent2">
                <a:lumMod val="0"/>
                <a:lumOff val="100000"/>
              </a:schemeClr>
            </a:gs>
            <a:gs pos="100000">
              <a:srgbClr val="F66B88"/>
            </a:gs>
          </a:gsLst>
          <a:path path="circle">
            <a:fillToRect l="50000" t="-80000" r="50000" b="180000"/>
          </a:path>
          <a:tileRect/>
        </a:gradFill>
      </dgm:spPr>
      <dgm:t>
        <a:bodyPr/>
        <a:lstStyle/>
        <a:p>
          <a:r>
            <a:rPr lang="ru-RU" sz="2400" b="1" dirty="0" smtClean="0">
              <a:latin typeface="Times New Roman" charset="0"/>
              <a:ea typeface="Times New Roman" charset="0"/>
              <a:cs typeface="Times New Roman" charset="0"/>
            </a:rPr>
            <a:t>251</a:t>
          </a:r>
          <a:endParaRPr lang="ru-RU" sz="2400" b="1" dirty="0">
            <a:latin typeface="Times New Roman" charset="0"/>
            <a:ea typeface="Times New Roman" charset="0"/>
            <a:cs typeface="Times New Roman" charset="0"/>
          </a:endParaRPr>
        </a:p>
      </dgm:t>
    </dgm:pt>
    <dgm:pt modelId="{5EB34FD7-E3BD-074A-81F9-D0A55A7D15AC}" type="parTrans" cxnId="{48A8FD99-EC09-0D48-88C4-B623F615C6EA}">
      <dgm:prSet/>
      <dgm:spPr/>
      <dgm:t>
        <a:bodyPr/>
        <a:lstStyle/>
        <a:p>
          <a:endParaRPr lang="ru-RU">
            <a:latin typeface="Times New Roman" charset="0"/>
            <a:ea typeface="Times New Roman" charset="0"/>
            <a:cs typeface="Times New Roman" charset="0"/>
          </a:endParaRPr>
        </a:p>
      </dgm:t>
    </dgm:pt>
    <dgm:pt modelId="{23CAAE4D-B8EF-B84F-B59F-22CA577986AA}" type="sibTrans" cxnId="{48A8FD99-EC09-0D48-88C4-B623F615C6EA}">
      <dgm:prSet/>
      <dgm:spPr/>
      <dgm:t>
        <a:bodyPr/>
        <a:lstStyle/>
        <a:p>
          <a:endParaRPr lang="ru-RU">
            <a:latin typeface="Times New Roman" charset="0"/>
            <a:ea typeface="Times New Roman" charset="0"/>
            <a:cs typeface="Times New Roman" charset="0"/>
          </a:endParaRPr>
        </a:p>
      </dgm:t>
    </dgm:pt>
    <dgm:pt modelId="{50C463E2-8BA2-2F4B-912C-9E76F96A33F3}" type="pres">
      <dgm:prSet presAssocID="{1D4580A8-99FC-7941-A20D-77C78917EAEC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4023435-D7EC-234C-A135-4ABBB45AB57E}" type="pres">
      <dgm:prSet presAssocID="{3D3D4D99-2720-9E42-A43C-EA87F7806E0C}" presName="root1" presStyleCnt="0"/>
      <dgm:spPr/>
    </dgm:pt>
    <dgm:pt modelId="{AFD70BCF-B738-AD44-BF36-7600B8F3007E}" type="pres">
      <dgm:prSet presAssocID="{3D3D4D99-2720-9E42-A43C-EA87F7806E0C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53C4F97-A73B-434C-8730-D68C4BF38B60}" type="pres">
      <dgm:prSet presAssocID="{3D3D4D99-2720-9E42-A43C-EA87F7806E0C}" presName="level2hierChild" presStyleCnt="0"/>
      <dgm:spPr/>
    </dgm:pt>
    <dgm:pt modelId="{47D77141-C67C-BD48-87DE-BD8509D8E027}" type="pres">
      <dgm:prSet presAssocID="{69C8FBE9-5921-D440-878D-8CAE9D6E8E1C}" presName="conn2-1" presStyleLbl="parChTrans1D2" presStyleIdx="0" presStyleCnt="2"/>
      <dgm:spPr/>
      <dgm:t>
        <a:bodyPr/>
        <a:lstStyle/>
        <a:p>
          <a:endParaRPr lang="ru-RU"/>
        </a:p>
      </dgm:t>
    </dgm:pt>
    <dgm:pt modelId="{09F74516-FE44-6646-9AA2-5A2A288DC9CA}" type="pres">
      <dgm:prSet presAssocID="{69C8FBE9-5921-D440-878D-8CAE9D6E8E1C}" presName="connTx" presStyleLbl="parChTrans1D2" presStyleIdx="0" presStyleCnt="2"/>
      <dgm:spPr/>
      <dgm:t>
        <a:bodyPr/>
        <a:lstStyle/>
        <a:p>
          <a:endParaRPr lang="ru-RU"/>
        </a:p>
      </dgm:t>
    </dgm:pt>
    <dgm:pt modelId="{B4A47EB7-DF40-214C-9F99-CCA1EAF8C5E7}" type="pres">
      <dgm:prSet presAssocID="{88BC0644-4710-B14A-BFA0-C003F29E1FAA}" presName="root2" presStyleCnt="0"/>
      <dgm:spPr/>
    </dgm:pt>
    <dgm:pt modelId="{7B6DA366-F440-C743-A332-C2B56D2018EC}" type="pres">
      <dgm:prSet presAssocID="{88BC0644-4710-B14A-BFA0-C003F29E1FAA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970FA2A-C9EF-7945-A7B8-072AB30F07FF}" type="pres">
      <dgm:prSet presAssocID="{88BC0644-4710-B14A-BFA0-C003F29E1FAA}" presName="level3hierChild" presStyleCnt="0"/>
      <dgm:spPr/>
    </dgm:pt>
    <dgm:pt modelId="{33A4127A-FDB5-4340-A1BC-DC0F6DAC0CE2}" type="pres">
      <dgm:prSet presAssocID="{1C186DFF-12A7-2B4C-A403-BEF8BF637AD4}" presName="conn2-1" presStyleLbl="parChTrans1D3" presStyleIdx="0" presStyleCnt="4"/>
      <dgm:spPr/>
      <dgm:t>
        <a:bodyPr/>
        <a:lstStyle/>
        <a:p>
          <a:endParaRPr lang="ru-RU"/>
        </a:p>
      </dgm:t>
    </dgm:pt>
    <dgm:pt modelId="{BA433AA5-E754-FC4C-A787-9023AE89E650}" type="pres">
      <dgm:prSet presAssocID="{1C186DFF-12A7-2B4C-A403-BEF8BF637AD4}" presName="connTx" presStyleLbl="parChTrans1D3" presStyleIdx="0" presStyleCnt="4"/>
      <dgm:spPr/>
      <dgm:t>
        <a:bodyPr/>
        <a:lstStyle/>
        <a:p>
          <a:endParaRPr lang="ru-RU"/>
        </a:p>
      </dgm:t>
    </dgm:pt>
    <dgm:pt modelId="{CF022FC0-5839-734D-A142-09181A5E9FA2}" type="pres">
      <dgm:prSet presAssocID="{B4476A7F-10B2-BD4D-9159-ACDDEF32BFDC}" presName="root2" presStyleCnt="0"/>
      <dgm:spPr/>
    </dgm:pt>
    <dgm:pt modelId="{8A8047B4-01B1-5248-8241-CEFA6ACEF31E}" type="pres">
      <dgm:prSet presAssocID="{B4476A7F-10B2-BD4D-9159-ACDDEF32BFDC}" presName="LevelTwoTextNode" presStyleLbl="node3" presStyleIdx="0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1617DFF-D8A7-0943-ACC4-14FC3DD0CBF2}" type="pres">
      <dgm:prSet presAssocID="{B4476A7F-10B2-BD4D-9159-ACDDEF32BFDC}" presName="level3hierChild" presStyleCnt="0"/>
      <dgm:spPr/>
    </dgm:pt>
    <dgm:pt modelId="{A5074600-DF33-854C-96F1-11C9B4DADCEC}" type="pres">
      <dgm:prSet presAssocID="{A53886D9-F415-7D41-8599-E955975AA3A7}" presName="conn2-1" presStyleLbl="parChTrans1D4" presStyleIdx="0" presStyleCnt="8"/>
      <dgm:spPr/>
      <dgm:t>
        <a:bodyPr/>
        <a:lstStyle/>
        <a:p>
          <a:endParaRPr lang="ru-RU"/>
        </a:p>
      </dgm:t>
    </dgm:pt>
    <dgm:pt modelId="{6C562E50-2606-7049-8708-A5923F186296}" type="pres">
      <dgm:prSet presAssocID="{A53886D9-F415-7D41-8599-E955975AA3A7}" presName="connTx" presStyleLbl="parChTrans1D4" presStyleIdx="0" presStyleCnt="8"/>
      <dgm:spPr/>
      <dgm:t>
        <a:bodyPr/>
        <a:lstStyle/>
        <a:p>
          <a:endParaRPr lang="ru-RU"/>
        </a:p>
      </dgm:t>
    </dgm:pt>
    <dgm:pt modelId="{94F51BC5-1DA7-7D47-BDEF-274974D0FCDC}" type="pres">
      <dgm:prSet presAssocID="{98B5E812-FEEC-B44C-9ED6-6B1525A60144}" presName="root2" presStyleCnt="0"/>
      <dgm:spPr/>
    </dgm:pt>
    <dgm:pt modelId="{F4E02F4E-FF22-6C4C-B950-B3E52B40145E}" type="pres">
      <dgm:prSet presAssocID="{98B5E812-FEEC-B44C-9ED6-6B1525A60144}" presName="LevelTwoTextNode" presStyleLbl="node4" presStyleIdx="0" presStyleCnt="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4ACA515-F641-3341-86B5-E67A2BF4A98A}" type="pres">
      <dgm:prSet presAssocID="{98B5E812-FEEC-B44C-9ED6-6B1525A60144}" presName="level3hierChild" presStyleCnt="0"/>
      <dgm:spPr/>
    </dgm:pt>
    <dgm:pt modelId="{7099B9BF-2F55-A142-93B1-478555E98D43}" type="pres">
      <dgm:prSet presAssocID="{30E76EA6-DF60-0944-ABB0-D927C958CA41}" presName="conn2-1" presStyleLbl="parChTrans1D4" presStyleIdx="1" presStyleCnt="8"/>
      <dgm:spPr/>
      <dgm:t>
        <a:bodyPr/>
        <a:lstStyle/>
        <a:p>
          <a:endParaRPr lang="ru-RU"/>
        </a:p>
      </dgm:t>
    </dgm:pt>
    <dgm:pt modelId="{AD562240-75B4-5D45-8714-30AFC661BBE1}" type="pres">
      <dgm:prSet presAssocID="{30E76EA6-DF60-0944-ABB0-D927C958CA41}" presName="connTx" presStyleLbl="parChTrans1D4" presStyleIdx="1" presStyleCnt="8"/>
      <dgm:spPr/>
      <dgm:t>
        <a:bodyPr/>
        <a:lstStyle/>
        <a:p>
          <a:endParaRPr lang="ru-RU"/>
        </a:p>
      </dgm:t>
    </dgm:pt>
    <dgm:pt modelId="{B48B9155-59B7-9848-A898-1A8C75806353}" type="pres">
      <dgm:prSet presAssocID="{2BA49399-CD97-EF48-B2E5-FFA62CDAA213}" presName="root2" presStyleCnt="0"/>
      <dgm:spPr/>
    </dgm:pt>
    <dgm:pt modelId="{3102D46C-6F40-4746-AA2B-14C3FD88FFF0}" type="pres">
      <dgm:prSet presAssocID="{2BA49399-CD97-EF48-B2E5-FFA62CDAA213}" presName="LevelTwoTextNode" presStyleLbl="node4" presStyleIdx="1" presStyleCnt="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C556E8A-23E7-B94E-8A52-DB9905BD605E}" type="pres">
      <dgm:prSet presAssocID="{2BA49399-CD97-EF48-B2E5-FFA62CDAA213}" presName="level3hierChild" presStyleCnt="0"/>
      <dgm:spPr/>
    </dgm:pt>
    <dgm:pt modelId="{51E78CE8-32FC-374E-973F-4FE6D6807CD0}" type="pres">
      <dgm:prSet presAssocID="{47CE7B35-F350-0E48-A8A5-9D249D732447}" presName="conn2-1" presStyleLbl="parChTrans1D3" presStyleIdx="1" presStyleCnt="4"/>
      <dgm:spPr/>
      <dgm:t>
        <a:bodyPr/>
        <a:lstStyle/>
        <a:p>
          <a:endParaRPr lang="ru-RU"/>
        </a:p>
      </dgm:t>
    </dgm:pt>
    <dgm:pt modelId="{79288B04-1C0D-2F4D-9B01-16CB738EC58E}" type="pres">
      <dgm:prSet presAssocID="{47CE7B35-F350-0E48-A8A5-9D249D732447}" presName="connTx" presStyleLbl="parChTrans1D3" presStyleIdx="1" presStyleCnt="4"/>
      <dgm:spPr/>
      <dgm:t>
        <a:bodyPr/>
        <a:lstStyle/>
        <a:p>
          <a:endParaRPr lang="ru-RU"/>
        </a:p>
      </dgm:t>
    </dgm:pt>
    <dgm:pt modelId="{CD27FBCE-FE47-744E-8601-90B42534413B}" type="pres">
      <dgm:prSet presAssocID="{A128DC2A-EE76-9045-90EE-3A1227014EA6}" presName="root2" presStyleCnt="0"/>
      <dgm:spPr/>
    </dgm:pt>
    <dgm:pt modelId="{6A270B9A-391C-3246-A9EF-4B392A2E263B}" type="pres">
      <dgm:prSet presAssocID="{A128DC2A-EE76-9045-90EE-3A1227014EA6}" presName="LevelTwoTextNode" presStyleLbl="node3" presStyleIdx="1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6B06404-7D31-4F4C-8B88-95952CC5C4D6}" type="pres">
      <dgm:prSet presAssocID="{A128DC2A-EE76-9045-90EE-3A1227014EA6}" presName="level3hierChild" presStyleCnt="0"/>
      <dgm:spPr/>
    </dgm:pt>
    <dgm:pt modelId="{AC49A770-C1D7-E140-A9CF-C4BC4614E3BC}" type="pres">
      <dgm:prSet presAssocID="{DF388D25-800B-024D-8F5D-86AE836247CA}" presName="conn2-1" presStyleLbl="parChTrans1D4" presStyleIdx="2" presStyleCnt="8"/>
      <dgm:spPr/>
      <dgm:t>
        <a:bodyPr/>
        <a:lstStyle/>
        <a:p>
          <a:endParaRPr lang="ru-RU"/>
        </a:p>
      </dgm:t>
    </dgm:pt>
    <dgm:pt modelId="{319C6574-8253-6047-888E-21183EBFA23F}" type="pres">
      <dgm:prSet presAssocID="{DF388D25-800B-024D-8F5D-86AE836247CA}" presName="connTx" presStyleLbl="parChTrans1D4" presStyleIdx="2" presStyleCnt="8"/>
      <dgm:spPr/>
      <dgm:t>
        <a:bodyPr/>
        <a:lstStyle/>
        <a:p>
          <a:endParaRPr lang="ru-RU"/>
        </a:p>
      </dgm:t>
    </dgm:pt>
    <dgm:pt modelId="{455B6C2D-B920-2C4E-A475-9F5CE01F9DD6}" type="pres">
      <dgm:prSet presAssocID="{962964E3-1E6C-704F-851F-EC2CA81EB219}" presName="root2" presStyleCnt="0"/>
      <dgm:spPr/>
    </dgm:pt>
    <dgm:pt modelId="{FC9AAAE5-FCD9-A243-B697-6521284270DE}" type="pres">
      <dgm:prSet presAssocID="{962964E3-1E6C-704F-851F-EC2CA81EB219}" presName="LevelTwoTextNode" presStyleLbl="node4" presStyleIdx="2" presStyleCnt="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19B87D9-133E-F944-9472-A883BAB3ED65}" type="pres">
      <dgm:prSet presAssocID="{962964E3-1E6C-704F-851F-EC2CA81EB219}" presName="level3hierChild" presStyleCnt="0"/>
      <dgm:spPr/>
    </dgm:pt>
    <dgm:pt modelId="{19FCF3DB-BC46-4D44-AF52-2EB59308C4C0}" type="pres">
      <dgm:prSet presAssocID="{6C30E1B4-7DFC-E344-ADDE-C732A532F866}" presName="conn2-1" presStyleLbl="parChTrans1D4" presStyleIdx="3" presStyleCnt="8"/>
      <dgm:spPr/>
      <dgm:t>
        <a:bodyPr/>
        <a:lstStyle/>
        <a:p>
          <a:endParaRPr lang="ru-RU"/>
        </a:p>
      </dgm:t>
    </dgm:pt>
    <dgm:pt modelId="{8AF485DD-4832-7046-A160-8A868DD3CAEE}" type="pres">
      <dgm:prSet presAssocID="{6C30E1B4-7DFC-E344-ADDE-C732A532F866}" presName="connTx" presStyleLbl="parChTrans1D4" presStyleIdx="3" presStyleCnt="8"/>
      <dgm:spPr/>
      <dgm:t>
        <a:bodyPr/>
        <a:lstStyle/>
        <a:p>
          <a:endParaRPr lang="ru-RU"/>
        </a:p>
      </dgm:t>
    </dgm:pt>
    <dgm:pt modelId="{9ADEA8C8-04AB-6046-AB04-0D5F359C40EC}" type="pres">
      <dgm:prSet presAssocID="{5C5EB9A3-9DC1-9341-ADB4-45418616B576}" presName="root2" presStyleCnt="0"/>
      <dgm:spPr/>
    </dgm:pt>
    <dgm:pt modelId="{240A99EC-7C41-B24E-B5A1-BBF13CBD0262}" type="pres">
      <dgm:prSet presAssocID="{5C5EB9A3-9DC1-9341-ADB4-45418616B576}" presName="LevelTwoTextNode" presStyleLbl="node4" presStyleIdx="3" presStyleCnt="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96DB6BB-90C6-2945-AB7C-5C3BB51CEB14}" type="pres">
      <dgm:prSet presAssocID="{5C5EB9A3-9DC1-9341-ADB4-45418616B576}" presName="level3hierChild" presStyleCnt="0"/>
      <dgm:spPr/>
    </dgm:pt>
    <dgm:pt modelId="{77CB688C-2EAA-E140-B3C1-42FF5DB8140A}" type="pres">
      <dgm:prSet presAssocID="{0880A59D-91E1-864B-9690-99FB663CE076}" presName="conn2-1" presStyleLbl="parChTrans1D2" presStyleIdx="1" presStyleCnt="2"/>
      <dgm:spPr/>
      <dgm:t>
        <a:bodyPr/>
        <a:lstStyle/>
        <a:p>
          <a:endParaRPr lang="ru-RU"/>
        </a:p>
      </dgm:t>
    </dgm:pt>
    <dgm:pt modelId="{DC9BF7A6-435B-9E46-A125-B42AB9A299FA}" type="pres">
      <dgm:prSet presAssocID="{0880A59D-91E1-864B-9690-99FB663CE076}" presName="connTx" presStyleLbl="parChTrans1D2" presStyleIdx="1" presStyleCnt="2"/>
      <dgm:spPr/>
      <dgm:t>
        <a:bodyPr/>
        <a:lstStyle/>
        <a:p>
          <a:endParaRPr lang="ru-RU"/>
        </a:p>
      </dgm:t>
    </dgm:pt>
    <dgm:pt modelId="{C7D96C4D-B379-AE4F-95C3-7A8B770BB6B2}" type="pres">
      <dgm:prSet presAssocID="{08CE568D-8D8C-864E-895C-6D528928B2C7}" presName="root2" presStyleCnt="0"/>
      <dgm:spPr/>
    </dgm:pt>
    <dgm:pt modelId="{043F985C-17DF-6C47-8D39-78E2FA978EA4}" type="pres">
      <dgm:prSet presAssocID="{08CE568D-8D8C-864E-895C-6D528928B2C7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877714F-650C-4943-8FA4-7E4FE908374E}" type="pres">
      <dgm:prSet presAssocID="{08CE568D-8D8C-864E-895C-6D528928B2C7}" presName="level3hierChild" presStyleCnt="0"/>
      <dgm:spPr/>
    </dgm:pt>
    <dgm:pt modelId="{8EAAE8BA-8A05-4E4C-BDD4-AE72EB43C0B7}" type="pres">
      <dgm:prSet presAssocID="{BD607909-8326-8A49-AB3B-D0211E967D38}" presName="conn2-1" presStyleLbl="parChTrans1D3" presStyleIdx="2" presStyleCnt="4"/>
      <dgm:spPr/>
      <dgm:t>
        <a:bodyPr/>
        <a:lstStyle/>
        <a:p>
          <a:endParaRPr lang="ru-RU"/>
        </a:p>
      </dgm:t>
    </dgm:pt>
    <dgm:pt modelId="{07CB6F62-FC46-8C44-9E0A-DE62EA8551D8}" type="pres">
      <dgm:prSet presAssocID="{BD607909-8326-8A49-AB3B-D0211E967D38}" presName="connTx" presStyleLbl="parChTrans1D3" presStyleIdx="2" presStyleCnt="4"/>
      <dgm:spPr/>
      <dgm:t>
        <a:bodyPr/>
        <a:lstStyle/>
        <a:p>
          <a:endParaRPr lang="ru-RU"/>
        </a:p>
      </dgm:t>
    </dgm:pt>
    <dgm:pt modelId="{6A18E743-BE28-7547-8805-D37CA15D7076}" type="pres">
      <dgm:prSet presAssocID="{428CFA9F-E0A1-CB43-8C02-C1D8C17BBFC2}" presName="root2" presStyleCnt="0"/>
      <dgm:spPr/>
    </dgm:pt>
    <dgm:pt modelId="{3C4EE06B-C4F9-0248-8CB6-DF4AC82A5259}" type="pres">
      <dgm:prSet presAssocID="{428CFA9F-E0A1-CB43-8C02-C1D8C17BBFC2}" presName="LevelTwoTextNode" presStyleLbl="node3" presStyleIdx="2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A04FD20-E552-0448-9CAC-A613064ECBF4}" type="pres">
      <dgm:prSet presAssocID="{428CFA9F-E0A1-CB43-8C02-C1D8C17BBFC2}" presName="level3hierChild" presStyleCnt="0"/>
      <dgm:spPr/>
    </dgm:pt>
    <dgm:pt modelId="{209C86CE-88C4-5942-A6AF-08BDFE993C31}" type="pres">
      <dgm:prSet presAssocID="{3FF95BA1-50EF-7346-8716-74787CFA0D9F}" presName="conn2-1" presStyleLbl="parChTrans1D4" presStyleIdx="4" presStyleCnt="8"/>
      <dgm:spPr/>
      <dgm:t>
        <a:bodyPr/>
        <a:lstStyle/>
        <a:p>
          <a:endParaRPr lang="ru-RU"/>
        </a:p>
      </dgm:t>
    </dgm:pt>
    <dgm:pt modelId="{AD9932B7-F7FD-D041-945C-C6699F490F0A}" type="pres">
      <dgm:prSet presAssocID="{3FF95BA1-50EF-7346-8716-74787CFA0D9F}" presName="connTx" presStyleLbl="parChTrans1D4" presStyleIdx="4" presStyleCnt="8"/>
      <dgm:spPr/>
      <dgm:t>
        <a:bodyPr/>
        <a:lstStyle/>
        <a:p>
          <a:endParaRPr lang="ru-RU"/>
        </a:p>
      </dgm:t>
    </dgm:pt>
    <dgm:pt modelId="{FA0758E6-6693-304D-AE37-10FD90DE1372}" type="pres">
      <dgm:prSet presAssocID="{6191E9FF-0B34-B84A-8BAC-6ACDE8B6419A}" presName="root2" presStyleCnt="0"/>
      <dgm:spPr/>
    </dgm:pt>
    <dgm:pt modelId="{6302BD1A-A022-6847-B030-1162CE8E7C34}" type="pres">
      <dgm:prSet presAssocID="{6191E9FF-0B34-B84A-8BAC-6ACDE8B6419A}" presName="LevelTwoTextNode" presStyleLbl="node4" presStyleIdx="4" presStyleCnt="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F3477B1-8412-3644-8ABF-0B3A7D6486E7}" type="pres">
      <dgm:prSet presAssocID="{6191E9FF-0B34-B84A-8BAC-6ACDE8B6419A}" presName="level3hierChild" presStyleCnt="0"/>
      <dgm:spPr/>
    </dgm:pt>
    <dgm:pt modelId="{EBC37F26-C80A-1845-9271-91B8C7BAB5A9}" type="pres">
      <dgm:prSet presAssocID="{5EB34FD7-E3BD-074A-81F9-D0A55A7D15AC}" presName="conn2-1" presStyleLbl="parChTrans1D4" presStyleIdx="5" presStyleCnt="8"/>
      <dgm:spPr/>
      <dgm:t>
        <a:bodyPr/>
        <a:lstStyle/>
        <a:p>
          <a:endParaRPr lang="ru-RU"/>
        </a:p>
      </dgm:t>
    </dgm:pt>
    <dgm:pt modelId="{FD7AB0B8-7EEE-E344-A38F-D35B3C59DEA9}" type="pres">
      <dgm:prSet presAssocID="{5EB34FD7-E3BD-074A-81F9-D0A55A7D15AC}" presName="connTx" presStyleLbl="parChTrans1D4" presStyleIdx="5" presStyleCnt="8"/>
      <dgm:spPr/>
      <dgm:t>
        <a:bodyPr/>
        <a:lstStyle/>
        <a:p>
          <a:endParaRPr lang="ru-RU"/>
        </a:p>
      </dgm:t>
    </dgm:pt>
    <dgm:pt modelId="{C28C4361-39BE-884A-8B97-DF2996D42D38}" type="pres">
      <dgm:prSet presAssocID="{E21ADD12-14E1-5F41-9E73-64A32ECDF61A}" presName="root2" presStyleCnt="0"/>
      <dgm:spPr/>
    </dgm:pt>
    <dgm:pt modelId="{BDB76C4D-D562-1347-857D-1D5DFF6F679C}" type="pres">
      <dgm:prSet presAssocID="{E21ADD12-14E1-5F41-9E73-64A32ECDF61A}" presName="LevelTwoTextNode" presStyleLbl="node4" presStyleIdx="5" presStyleCnt="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749E189-902F-7B4C-ABE7-403761ECDDC7}" type="pres">
      <dgm:prSet presAssocID="{E21ADD12-14E1-5F41-9E73-64A32ECDF61A}" presName="level3hierChild" presStyleCnt="0"/>
      <dgm:spPr/>
    </dgm:pt>
    <dgm:pt modelId="{BD6BDB26-341B-4043-90BF-E9A0106962BD}" type="pres">
      <dgm:prSet presAssocID="{B89F5DF8-75F0-C14C-8907-D8FBF4E171A5}" presName="conn2-1" presStyleLbl="parChTrans1D3" presStyleIdx="3" presStyleCnt="4"/>
      <dgm:spPr/>
      <dgm:t>
        <a:bodyPr/>
        <a:lstStyle/>
        <a:p>
          <a:endParaRPr lang="ru-RU"/>
        </a:p>
      </dgm:t>
    </dgm:pt>
    <dgm:pt modelId="{EAEAC617-939F-AB49-A183-04CD28A9C53B}" type="pres">
      <dgm:prSet presAssocID="{B89F5DF8-75F0-C14C-8907-D8FBF4E171A5}" presName="connTx" presStyleLbl="parChTrans1D3" presStyleIdx="3" presStyleCnt="4"/>
      <dgm:spPr/>
      <dgm:t>
        <a:bodyPr/>
        <a:lstStyle/>
        <a:p>
          <a:endParaRPr lang="ru-RU"/>
        </a:p>
      </dgm:t>
    </dgm:pt>
    <dgm:pt modelId="{0FC7CEF2-ACC0-B84B-8334-F555EB8DB3B9}" type="pres">
      <dgm:prSet presAssocID="{51D35C75-F587-D64F-A6A2-A54D8DC11968}" presName="root2" presStyleCnt="0"/>
      <dgm:spPr/>
    </dgm:pt>
    <dgm:pt modelId="{3C73D5BE-63E0-3F45-9BFB-A5C2D02BEDB5}" type="pres">
      <dgm:prSet presAssocID="{51D35C75-F587-D64F-A6A2-A54D8DC11968}" presName="LevelTwoTextNode" presStyleLbl="node3" presStyleIdx="3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1DAC018-AFA7-614B-9FFA-3B8274832F9B}" type="pres">
      <dgm:prSet presAssocID="{51D35C75-F587-D64F-A6A2-A54D8DC11968}" presName="level3hierChild" presStyleCnt="0"/>
      <dgm:spPr/>
    </dgm:pt>
    <dgm:pt modelId="{9D49343A-F35C-DD49-9F3C-1C67BC973F62}" type="pres">
      <dgm:prSet presAssocID="{A7E34F02-9F33-3145-BAA4-8A4FA7F79CAB}" presName="conn2-1" presStyleLbl="parChTrans1D4" presStyleIdx="6" presStyleCnt="8"/>
      <dgm:spPr/>
      <dgm:t>
        <a:bodyPr/>
        <a:lstStyle/>
        <a:p>
          <a:endParaRPr lang="ru-RU"/>
        </a:p>
      </dgm:t>
    </dgm:pt>
    <dgm:pt modelId="{123C8800-9DD9-2740-9EF7-133DAC6EAAD0}" type="pres">
      <dgm:prSet presAssocID="{A7E34F02-9F33-3145-BAA4-8A4FA7F79CAB}" presName="connTx" presStyleLbl="parChTrans1D4" presStyleIdx="6" presStyleCnt="8"/>
      <dgm:spPr/>
      <dgm:t>
        <a:bodyPr/>
        <a:lstStyle/>
        <a:p>
          <a:endParaRPr lang="ru-RU"/>
        </a:p>
      </dgm:t>
    </dgm:pt>
    <dgm:pt modelId="{83866C13-D19A-8845-833F-9B40C9EF5C29}" type="pres">
      <dgm:prSet presAssocID="{7E8AE02A-96B8-A945-87CB-E0D77EC3B619}" presName="root2" presStyleCnt="0"/>
      <dgm:spPr/>
    </dgm:pt>
    <dgm:pt modelId="{E47B6E1D-A62F-344C-AE1C-D00631ADE1A1}" type="pres">
      <dgm:prSet presAssocID="{7E8AE02A-96B8-A945-87CB-E0D77EC3B619}" presName="LevelTwoTextNode" presStyleLbl="node4" presStyleIdx="6" presStyleCnt="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D214C33-AB42-AA4B-86EA-F2B4FC1B0806}" type="pres">
      <dgm:prSet presAssocID="{7E8AE02A-96B8-A945-87CB-E0D77EC3B619}" presName="level3hierChild" presStyleCnt="0"/>
      <dgm:spPr/>
    </dgm:pt>
    <dgm:pt modelId="{9781405C-999B-EA4B-A99C-FB5836752C42}" type="pres">
      <dgm:prSet presAssocID="{FAF41894-5DD9-0F41-AFF2-AF1AE620649C}" presName="conn2-1" presStyleLbl="parChTrans1D4" presStyleIdx="7" presStyleCnt="8"/>
      <dgm:spPr/>
      <dgm:t>
        <a:bodyPr/>
        <a:lstStyle/>
        <a:p>
          <a:endParaRPr lang="ru-RU"/>
        </a:p>
      </dgm:t>
    </dgm:pt>
    <dgm:pt modelId="{9191E3F3-C832-F64D-9B30-61C31A264188}" type="pres">
      <dgm:prSet presAssocID="{FAF41894-5DD9-0F41-AFF2-AF1AE620649C}" presName="connTx" presStyleLbl="parChTrans1D4" presStyleIdx="7" presStyleCnt="8"/>
      <dgm:spPr/>
      <dgm:t>
        <a:bodyPr/>
        <a:lstStyle/>
        <a:p>
          <a:endParaRPr lang="ru-RU"/>
        </a:p>
      </dgm:t>
    </dgm:pt>
    <dgm:pt modelId="{271CF252-57F4-3C48-9C78-8BA0D1AFAE0E}" type="pres">
      <dgm:prSet presAssocID="{B70AA824-F2EC-3840-8EE8-195E88D3AA25}" presName="root2" presStyleCnt="0"/>
      <dgm:spPr/>
    </dgm:pt>
    <dgm:pt modelId="{579B3AFC-C6F1-2248-A6FE-643804B03858}" type="pres">
      <dgm:prSet presAssocID="{B70AA824-F2EC-3840-8EE8-195E88D3AA25}" presName="LevelTwoTextNode" presStyleLbl="node4" presStyleIdx="7" presStyleCnt="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C70B5B9-E4F7-E74C-982B-E5BDD853B6DA}" type="pres">
      <dgm:prSet presAssocID="{B70AA824-F2EC-3840-8EE8-195E88D3AA25}" presName="level3hierChild" presStyleCnt="0"/>
      <dgm:spPr/>
    </dgm:pt>
  </dgm:ptLst>
  <dgm:cxnLst>
    <dgm:cxn modelId="{12AC6547-9EAA-1544-B206-43A18DB26313}" srcId="{88BC0644-4710-B14A-BFA0-C003F29E1FAA}" destId="{B4476A7F-10B2-BD4D-9159-ACDDEF32BFDC}" srcOrd="0" destOrd="0" parTransId="{1C186DFF-12A7-2B4C-A403-BEF8BF637AD4}" sibTransId="{5C4012AC-EDD5-9646-B289-ACD2121EE9C3}"/>
    <dgm:cxn modelId="{5695C838-4E36-6343-A327-4BF0EEF5B3C8}" type="presOf" srcId="{0880A59D-91E1-864B-9690-99FB663CE076}" destId="{DC9BF7A6-435B-9E46-A125-B42AB9A299FA}" srcOrd="1" destOrd="0" presId="urn:microsoft.com/office/officeart/2005/8/layout/hierarchy2"/>
    <dgm:cxn modelId="{2B2FFE9B-1982-4F44-BBBB-F5C483883AB8}" srcId="{98B5E812-FEEC-B44C-9ED6-6B1525A60144}" destId="{2BA49399-CD97-EF48-B2E5-FFA62CDAA213}" srcOrd="0" destOrd="0" parTransId="{30E76EA6-DF60-0944-ABB0-D927C958CA41}" sibTransId="{DFA058E9-ECD6-204C-AEA4-423698FC3BF9}"/>
    <dgm:cxn modelId="{7256C1B7-B970-CB43-B576-C52C2D74B758}" type="presOf" srcId="{B4476A7F-10B2-BD4D-9159-ACDDEF32BFDC}" destId="{8A8047B4-01B1-5248-8241-CEFA6ACEF31E}" srcOrd="0" destOrd="0" presId="urn:microsoft.com/office/officeart/2005/8/layout/hierarchy2"/>
    <dgm:cxn modelId="{1817E6E0-F200-4D47-9A66-FAF32EC3FB57}" srcId="{08CE568D-8D8C-864E-895C-6D528928B2C7}" destId="{428CFA9F-E0A1-CB43-8C02-C1D8C17BBFC2}" srcOrd="0" destOrd="0" parTransId="{BD607909-8326-8A49-AB3B-D0211E967D38}" sibTransId="{75577723-620B-9548-8FA2-A3A857943535}"/>
    <dgm:cxn modelId="{407D48D1-A6CC-334E-8DBC-472EE318C8ED}" type="presOf" srcId="{B70AA824-F2EC-3840-8EE8-195E88D3AA25}" destId="{579B3AFC-C6F1-2248-A6FE-643804B03858}" srcOrd="0" destOrd="0" presId="urn:microsoft.com/office/officeart/2005/8/layout/hierarchy2"/>
    <dgm:cxn modelId="{47C3F4AC-56A7-2D47-AE44-569DF324A730}" type="presOf" srcId="{69C8FBE9-5921-D440-878D-8CAE9D6E8E1C}" destId="{09F74516-FE44-6646-9AA2-5A2A288DC9CA}" srcOrd="1" destOrd="0" presId="urn:microsoft.com/office/officeart/2005/8/layout/hierarchy2"/>
    <dgm:cxn modelId="{729685A9-1722-F54C-AC15-A246E1C940CF}" type="presOf" srcId="{B89F5DF8-75F0-C14C-8907-D8FBF4E171A5}" destId="{BD6BDB26-341B-4043-90BF-E9A0106962BD}" srcOrd="0" destOrd="0" presId="urn:microsoft.com/office/officeart/2005/8/layout/hierarchy2"/>
    <dgm:cxn modelId="{13377F69-20FD-E647-ABB6-FA7B0ED32C8E}" type="presOf" srcId="{3FF95BA1-50EF-7346-8716-74787CFA0D9F}" destId="{209C86CE-88C4-5942-A6AF-08BDFE993C31}" srcOrd="0" destOrd="0" presId="urn:microsoft.com/office/officeart/2005/8/layout/hierarchy2"/>
    <dgm:cxn modelId="{66632531-15F0-1347-B0A3-D5345D30594B}" type="presOf" srcId="{BD607909-8326-8A49-AB3B-D0211E967D38}" destId="{07CB6F62-FC46-8C44-9E0A-DE62EA8551D8}" srcOrd="1" destOrd="0" presId="urn:microsoft.com/office/officeart/2005/8/layout/hierarchy2"/>
    <dgm:cxn modelId="{029F2D9E-4AAB-7C41-8B5F-8727BF08AF92}" srcId="{88BC0644-4710-B14A-BFA0-C003F29E1FAA}" destId="{A128DC2A-EE76-9045-90EE-3A1227014EA6}" srcOrd="1" destOrd="0" parTransId="{47CE7B35-F350-0E48-A8A5-9D249D732447}" sibTransId="{BC8F75C0-5405-BC4B-A197-2380C9755E68}"/>
    <dgm:cxn modelId="{5DBB65B4-B98C-3349-A5EA-A907174CB3C1}" srcId="{A128DC2A-EE76-9045-90EE-3A1227014EA6}" destId="{962964E3-1E6C-704F-851F-EC2CA81EB219}" srcOrd="0" destOrd="0" parTransId="{DF388D25-800B-024D-8F5D-86AE836247CA}" sibTransId="{3FBDCE94-F867-654F-A32D-35AD282407DE}"/>
    <dgm:cxn modelId="{11667DCC-FCDF-D346-A746-E35CAD356735}" type="presOf" srcId="{FAF41894-5DD9-0F41-AFF2-AF1AE620649C}" destId="{9191E3F3-C832-F64D-9B30-61C31A264188}" srcOrd="1" destOrd="0" presId="urn:microsoft.com/office/officeart/2005/8/layout/hierarchy2"/>
    <dgm:cxn modelId="{48798AEF-D52C-0446-A666-3B7C90C88E4E}" type="presOf" srcId="{A128DC2A-EE76-9045-90EE-3A1227014EA6}" destId="{6A270B9A-391C-3246-A9EF-4B392A2E263B}" srcOrd="0" destOrd="0" presId="urn:microsoft.com/office/officeart/2005/8/layout/hierarchy2"/>
    <dgm:cxn modelId="{7E60B87F-6D2F-D84B-83F6-F837CB913D24}" type="presOf" srcId="{1C186DFF-12A7-2B4C-A403-BEF8BF637AD4}" destId="{33A4127A-FDB5-4340-A1BC-DC0F6DAC0CE2}" srcOrd="0" destOrd="0" presId="urn:microsoft.com/office/officeart/2005/8/layout/hierarchy2"/>
    <dgm:cxn modelId="{48A8FD99-EC09-0D48-88C4-B623F615C6EA}" srcId="{6191E9FF-0B34-B84A-8BAC-6ACDE8B6419A}" destId="{E21ADD12-14E1-5F41-9E73-64A32ECDF61A}" srcOrd="0" destOrd="0" parTransId="{5EB34FD7-E3BD-074A-81F9-D0A55A7D15AC}" sibTransId="{23CAAE4D-B8EF-B84F-B59F-22CA577986AA}"/>
    <dgm:cxn modelId="{0121C41D-75B5-2E44-BB48-DFCE1BE668C1}" type="presOf" srcId="{5EB34FD7-E3BD-074A-81F9-D0A55A7D15AC}" destId="{FD7AB0B8-7EEE-E344-A38F-D35B3C59DEA9}" srcOrd="1" destOrd="0" presId="urn:microsoft.com/office/officeart/2005/8/layout/hierarchy2"/>
    <dgm:cxn modelId="{E8A27D5B-F383-1F47-A272-581F95F33A48}" srcId="{B4476A7F-10B2-BD4D-9159-ACDDEF32BFDC}" destId="{98B5E812-FEEC-B44C-9ED6-6B1525A60144}" srcOrd="0" destOrd="0" parTransId="{A53886D9-F415-7D41-8599-E955975AA3A7}" sibTransId="{7A737765-AD17-ED43-9E74-2E7080CFFC5B}"/>
    <dgm:cxn modelId="{6640245B-8E3D-A347-97D2-A34B22BB46DC}" type="presOf" srcId="{A7E34F02-9F33-3145-BAA4-8A4FA7F79CAB}" destId="{123C8800-9DD9-2740-9EF7-133DAC6EAAD0}" srcOrd="1" destOrd="0" presId="urn:microsoft.com/office/officeart/2005/8/layout/hierarchy2"/>
    <dgm:cxn modelId="{8122DC4F-8507-854E-AFC3-7FBF5E9B2E14}" type="presOf" srcId="{69C8FBE9-5921-D440-878D-8CAE9D6E8E1C}" destId="{47D77141-C67C-BD48-87DE-BD8509D8E027}" srcOrd="0" destOrd="0" presId="urn:microsoft.com/office/officeart/2005/8/layout/hierarchy2"/>
    <dgm:cxn modelId="{562E5CB5-C457-A845-908B-9779E847027C}" type="presOf" srcId="{6191E9FF-0B34-B84A-8BAC-6ACDE8B6419A}" destId="{6302BD1A-A022-6847-B030-1162CE8E7C34}" srcOrd="0" destOrd="0" presId="urn:microsoft.com/office/officeart/2005/8/layout/hierarchy2"/>
    <dgm:cxn modelId="{E09BFCF3-1756-3B48-BBF3-37BB24875314}" type="presOf" srcId="{428CFA9F-E0A1-CB43-8C02-C1D8C17BBFC2}" destId="{3C4EE06B-C4F9-0248-8CB6-DF4AC82A5259}" srcOrd="0" destOrd="0" presId="urn:microsoft.com/office/officeart/2005/8/layout/hierarchy2"/>
    <dgm:cxn modelId="{7F17C714-2869-E14A-B8EF-1EA2DE953FFE}" type="presOf" srcId="{DF388D25-800B-024D-8F5D-86AE836247CA}" destId="{319C6574-8253-6047-888E-21183EBFA23F}" srcOrd="1" destOrd="0" presId="urn:microsoft.com/office/officeart/2005/8/layout/hierarchy2"/>
    <dgm:cxn modelId="{69319C30-DAC4-5842-877C-40FC4E3629D5}" type="presOf" srcId="{88BC0644-4710-B14A-BFA0-C003F29E1FAA}" destId="{7B6DA366-F440-C743-A332-C2B56D2018EC}" srcOrd="0" destOrd="0" presId="urn:microsoft.com/office/officeart/2005/8/layout/hierarchy2"/>
    <dgm:cxn modelId="{4B558FF4-3D2E-534E-95EE-AB31B6F74425}" type="presOf" srcId="{A53886D9-F415-7D41-8599-E955975AA3A7}" destId="{6C562E50-2606-7049-8708-A5923F186296}" srcOrd="1" destOrd="0" presId="urn:microsoft.com/office/officeart/2005/8/layout/hierarchy2"/>
    <dgm:cxn modelId="{B60656E1-3EC6-9A4E-80EC-5A0044F84004}" srcId="{1D4580A8-99FC-7941-A20D-77C78917EAEC}" destId="{3D3D4D99-2720-9E42-A43C-EA87F7806E0C}" srcOrd="0" destOrd="0" parTransId="{A153F71F-5EDE-D044-ABDE-E79AC52E1E09}" sibTransId="{B87B819A-8568-C54D-BAEE-70B3BCE19B50}"/>
    <dgm:cxn modelId="{7A394182-542A-F541-AFFA-C076B4FF16DD}" type="presOf" srcId="{7E8AE02A-96B8-A945-87CB-E0D77EC3B619}" destId="{E47B6E1D-A62F-344C-AE1C-D00631ADE1A1}" srcOrd="0" destOrd="0" presId="urn:microsoft.com/office/officeart/2005/8/layout/hierarchy2"/>
    <dgm:cxn modelId="{8AF83670-00C9-4A45-98A6-27A8F1EE0642}" type="presOf" srcId="{A7E34F02-9F33-3145-BAA4-8A4FA7F79CAB}" destId="{9D49343A-F35C-DD49-9F3C-1C67BC973F62}" srcOrd="0" destOrd="0" presId="urn:microsoft.com/office/officeart/2005/8/layout/hierarchy2"/>
    <dgm:cxn modelId="{D7EE2304-2426-4B4F-96AC-09A48EA68BEA}" srcId="{08CE568D-8D8C-864E-895C-6D528928B2C7}" destId="{51D35C75-F587-D64F-A6A2-A54D8DC11968}" srcOrd="1" destOrd="0" parTransId="{B89F5DF8-75F0-C14C-8907-D8FBF4E171A5}" sibTransId="{AD88239A-3A5E-3742-9E43-BD672C2D0C62}"/>
    <dgm:cxn modelId="{6473C6BE-C9C0-A540-A8F8-515FA6F7A8EE}" type="presOf" srcId="{962964E3-1E6C-704F-851F-EC2CA81EB219}" destId="{FC9AAAE5-FCD9-A243-B697-6521284270DE}" srcOrd="0" destOrd="0" presId="urn:microsoft.com/office/officeart/2005/8/layout/hierarchy2"/>
    <dgm:cxn modelId="{071559FB-51E3-EF4C-814A-DE559106216A}" type="presOf" srcId="{BD607909-8326-8A49-AB3B-D0211E967D38}" destId="{8EAAE8BA-8A05-4E4C-BDD4-AE72EB43C0B7}" srcOrd="0" destOrd="0" presId="urn:microsoft.com/office/officeart/2005/8/layout/hierarchy2"/>
    <dgm:cxn modelId="{1908E678-ACCD-434B-898C-C497A5B31C82}" type="presOf" srcId="{FAF41894-5DD9-0F41-AFF2-AF1AE620649C}" destId="{9781405C-999B-EA4B-A99C-FB5836752C42}" srcOrd="0" destOrd="0" presId="urn:microsoft.com/office/officeart/2005/8/layout/hierarchy2"/>
    <dgm:cxn modelId="{8A7E7C77-AEF0-324B-940B-FE5C9BAC26F3}" type="presOf" srcId="{A53886D9-F415-7D41-8599-E955975AA3A7}" destId="{A5074600-DF33-854C-96F1-11C9B4DADCEC}" srcOrd="0" destOrd="0" presId="urn:microsoft.com/office/officeart/2005/8/layout/hierarchy2"/>
    <dgm:cxn modelId="{531E8E07-D02D-2341-B40B-EA80B7E1A60C}" type="presOf" srcId="{08CE568D-8D8C-864E-895C-6D528928B2C7}" destId="{043F985C-17DF-6C47-8D39-78E2FA978EA4}" srcOrd="0" destOrd="0" presId="urn:microsoft.com/office/officeart/2005/8/layout/hierarchy2"/>
    <dgm:cxn modelId="{29C9808D-D710-6143-B207-9BD38F2C5DB9}" type="presOf" srcId="{51D35C75-F587-D64F-A6A2-A54D8DC11968}" destId="{3C73D5BE-63E0-3F45-9BFB-A5C2D02BEDB5}" srcOrd="0" destOrd="0" presId="urn:microsoft.com/office/officeart/2005/8/layout/hierarchy2"/>
    <dgm:cxn modelId="{DF06C66F-F30C-2140-904B-17544EC51489}" type="presOf" srcId="{5EB34FD7-E3BD-074A-81F9-D0A55A7D15AC}" destId="{EBC37F26-C80A-1845-9271-91B8C7BAB5A9}" srcOrd="0" destOrd="0" presId="urn:microsoft.com/office/officeart/2005/8/layout/hierarchy2"/>
    <dgm:cxn modelId="{7FC41F85-60F2-614D-A911-04D32C0C1677}" type="presOf" srcId="{E21ADD12-14E1-5F41-9E73-64A32ECDF61A}" destId="{BDB76C4D-D562-1347-857D-1D5DFF6F679C}" srcOrd="0" destOrd="0" presId="urn:microsoft.com/office/officeart/2005/8/layout/hierarchy2"/>
    <dgm:cxn modelId="{E3DF2401-8FEE-7640-8C9C-A4925C263952}" type="presOf" srcId="{30E76EA6-DF60-0944-ABB0-D927C958CA41}" destId="{7099B9BF-2F55-A142-93B1-478555E98D43}" srcOrd="0" destOrd="0" presId="urn:microsoft.com/office/officeart/2005/8/layout/hierarchy2"/>
    <dgm:cxn modelId="{85A89910-98CE-A447-80F6-891AEFC32134}" type="presOf" srcId="{B89F5DF8-75F0-C14C-8907-D8FBF4E171A5}" destId="{EAEAC617-939F-AB49-A183-04CD28A9C53B}" srcOrd="1" destOrd="0" presId="urn:microsoft.com/office/officeart/2005/8/layout/hierarchy2"/>
    <dgm:cxn modelId="{194AFE35-3BC8-0044-87C9-36A9C111640A}" type="presOf" srcId="{3D3D4D99-2720-9E42-A43C-EA87F7806E0C}" destId="{AFD70BCF-B738-AD44-BF36-7600B8F3007E}" srcOrd="0" destOrd="0" presId="urn:microsoft.com/office/officeart/2005/8/layout/hierarchy2"/>
    <dgm:cxn modelId="{32630F48-E711-794B-AAE4-48874AC428D5}" srcId="{7E8AE02A-96B8-A945-87CB-E0D77EC3B619}" destId="{B70AA824-F2EC-3840-8EE8-195E88D3AA25}" srcOrd="0" destOrd="0" parTransId="{FAF41894-5DD9-0F41-AFF2-AF1AE620649C}" sibTransId="{51AB1700-7554-7C4D-AA5D-468B8CFFCFFA}"/>
    <dgm:cxn modelId="{6C9A3308-95E5-E24F-B23A-148104C8562D}" type="presOf" srcId="{47CE7B35-F350-0E48-A8A5-9D249D732447}" destId="{51E78CE8-32FC-374E-973F-4FE6D6807CD0}" srcOrd="0" destOrd="0" presId="urn:microsoft.com/office/officeart/2005/8/layout/hierarchy2"/>
    <dgm:cxn modelId="{863EF5BD-A2A3-B641-AB68-6929B132ECF7}" type="presOf" srcId="{1D4580A8-99FC-7941-A20D-77C78917EAEC}" destId="{50C463E2-8BA2-2F4B-912C-9E76F96A33F3}" srcOrd="0" destOrd="0" presId="urn:microsoft.com/office/officeart/2005/8/layout/hierarchy2"/>
    <dgm:cxn modelId="{64B2BBC9-4D74-BE48-A6AF-C60C626A91DF}" type="presOf" srcId="{3FF95BA1-50EF-7346-8716-74787CFA0D9F}" destId="{AD9932B7-F7FD-D041-945C-C6699F490F0A}" srcOrd="1" destOrd="0" presId="urn:microsoft.com/office/officeart/2005/8/layout/hierarchy2"/>
    <dgm:cxn modelId="{B5864404-9254-434B-982E-B1331F3E91BE}" srcId="{51D35C75-F587-D64F-A6A2-A54D8DC11968}" destId="{7E8AE02A-96B8-A945-87CB-E0D77EC3B619}" srcOrd="0" destOrd="0" parTransId="{A7E34F02-9F33-3145-BAA4-8A4FA7F79CAB}" sibTransId="{327519FB-10BC-A947-ABA5-BFF064A98575}"/>
    <dgm:cxn modelId="{07040CFE-04D4-B546-B917-94FFD259558E}" type="presOf" srcId="{2BA49399-CD97-EF48-B2E5-FFA62CDAA213}" destId="{3102D46C-6F40-4746-AA2B-14C3FD88FFF0}" srcOrd="0" destOrd="0" presId="urn:microsoft.com/office/officeart/2005/8/layout/hierarchy2"/>
    <dgm:cxn modelId="{403791BF-0456-FD49-8ED6-85EC7E73FC9B}" type="presOf" srcId="{98B5E812-FEEC-B44C-9ED6-6B1525A60144}" destId="{F4E02F4E-FF22-6C4C-B950-B3E52B40145E}" srcOrd="0" destOrd="0" presId="urn:microsoft.com/office/officeart/2005/8/layout/hierarchy2"/>
    <dgm:cxn modelId="{8E65BCC2-4A6C-9343-BA88-0A1A065F3D1C}" type="presOf" srcId="{47CE7B35-F350-0E48-A8A5-9D249D732447}" destId="{79288B04-1C0D-2F4D-9B01-16CB738EC58E}" srcOrd="1" destOrd="0" presId="urn:microsoft.com/office/officeart/2005/8/layout/hierarchy2"/>
    <dgm:cxn modelId="{BF473088-0979-4547-9DA1-85C438119704}" type="presOf" srcId="{30E76EA6-DF60-0944-ABB0-D927C958CA41}" destId="{AD562240-75B4-5D45-8714-30AFC661BBE1}" srcOrd="1" destOrd="0" presId="urn:microsoft.com/office/officeart/2005/8/layout/hierarchy2"/>
    <dgm:cxn modelId="{6195B9C9-937A-054C-8D05-FB053BF5CEB4}" type="presOf" srcId="{5C5EB9A3-9DC1-9341-ADB4-45418616B576}" destId="{240A99EC-7C41-B24E-B5A1-BBF13CBD0262}" srcOrd="0" destOrd="0" presId="urn:microsoft.com/office/officeart/2005/8/layout/hierarchy2"/>
    <dgm:cxn modelId="{99F0BC18-2408-D045-A8DE-E12BC82A4F2C}" srcId="{3D3D4D99-2720-9E42-A43C-EA87F7806E0C}" destId="{88BC0644-4710-B14A-BFA0-C003F29E1FAA}" srcOrd="0" destOrd="0" parTransId="{69C8FBE9-5921-D440-878D-8CAE9D6E8E1C}" sibTransId="{89EEA505-CE07-4C45-B58D-DA1980B9638A}"/>
    <dgm:cxn modelId="{23CFF931-C669-B346-9930-009FB515A5DA}" type="presOf" srcId="{6C30E1B4-7DFC-E344-ADDE-C732A532F866}" destId="{19FCF3DB-BC46-4D44-AF52-2EB59308C4C0}" srcOrd="0" destOrd="0" presId="urn:microsoft.com/office/officeart/2005/8/layout/hierarchy2"/>
    <dgm:cxn modelId="{8FE3FBE2-CE6C-EC49-AF75-D2119063C7AB}" type="presOf" srcId="{DF388D25-800B-024D-8F5D-86AE836247CA}" destId="{AC49A770-C1D7-E140-A9CF-C4BC4614E3BC}" srcOrd="0" destOrd="0" presId="urn:microsoft.com/office/officeart/2005/8/layout/hierarchy2"/>
    <dgm:cxn modelId="{245831F4-E5E4-6048-95A2-B5524E3170EA}" srcId="{962964E3-1E6C-704F-851F-EC2CA81EB219}" destId="{5C5EB9A3-9DC1-9341-ADB4-45418616B576}" srcOrd="0" destOrd="0" parTransId="{6C30E1B4-7DFC-E344-ADDE-C732A532F866}" sibTransId="{97E474CC-F1B3-2548-9DC9-136CFDDDAF0A}"/>
    <dgm:cxn modelId="{A242CF7B-66C8-4D47-B217-8B90064A603D}" srcId="{428CFA9F-E0A1-CB43-8C02-C1D8C17BBFC2}" destId="{6191E9FF-0B34-B84A-8BAC-6ACDE8B6419A}" srcOrd="0" destOrd="0" parTransId="{3FF95BA1-50EF-7346-8716-74787CFA0D9F}" sibTransId="{6BE8A82B-8888-2E41-AA1F-906373119127}"/>
    <dgm:cxn modelId="{D9D4A68A-4937-7545-A250-F8B793600010}" type="presOf" srcId="{0880A59D-91E1-864B-9690-99FB663CE076}" destId="{77CB688C-2EAA-E140-B3C1-42FF5DB8140A}" srcOrd="0" destOrd="0" presId="urn:microsoft.com/office/officeart/2005/8/layout/hierarchy2"/>
    <dgm:cxn modelId="{0269C4E2-5912-3E47-B349-C4ABD3F80E82}" type="presOf" srcId="{6C30E1B4-7DFC-E344-ADDE-C732A532F866}" destId="{8AF485DD-4832-7046-A160-8A868DD3CAEE}" srcOrd="1" destOrd="0" presId="urn:microsoft.com/office/officeart/2005/8/layout/hierarchy2"/>
    <dgm:cxn modelId="{2478B37F-58D5-AE4A-AE14-C537E8A7EF96}" type="presOf" srcId="{1C186DFF-12A7-2B4C-A403-BEF8BF637AD4}" destId="{BA433AA5-E754-FC4C-A787-9023AE89E650}" srcOrd="1" destOrd="0" presId="urn:microsoft.com/office/officeart/2005/8/layout/hierarchy2"/>
    <dgm:cxn modelId="{3A38ED74-B905-0040-85EB-D8F077A47DF2}" srcId="{3D3D4D99-2720-9E42-A43C-EA87F7806E0C}" destId="{08CE568D-8D8C-864E-895C-6D528928B2C7}" srcOrd="1" destOrd="0" parTransId="{0880A59D-91E1-864B-9690-99FB663CE076}" sibTransId="{9FCD9D91-FC68-DF45-922C-AFE8156AD79A}"/>
    <dgm:cxn modelId="{D95C51E9-8841-B743-881C-DFA955BEFFA0}" type="presParOf" srcId="{50C463E2-8BA2-2F4B-912C-9E76F96A33F3}" destId="{74023435-D7EC-234C-A135-4ABBB45AB57E}" srcOrd="0" destOrd="0" presId="urn:microsoft.com/office/officeart/2005/8/layout/hierarchy2"/>
    <dgm:cxn modelId="{F61E1663-DA33-2B48-A0C1-603D18BE807A}" type="presParOf" srcId="{74023435-D7EC-234C-A135-4ABBB45AB57E}" destId="{AFD70BCF-B738-AD44-BF36-7600B8F3007E}" srcOrd="0" destOrd="0" presId="urn:microsoft.com/office/officeart/2005/8/layout/hierarchy2"/>
    <dgm:cxn modelId="{8D5C8C11-B76B-FA4B-9663-447710AB5447}" type="presParOf" srcId="{74023435-D7EC-234C-A135-4ABBB45AB57E}" destId="{853C4F97-A73B-434C-8730-D68C4BF38B60}" srcOrd="1" destOrd="0" presId="urn:microsoft.com/office/officeart/2005/8/layout/hierarchy2"/>
    <dgm:cxn modelId="{5E923F96-0A93-E148-87AE-21E1E1744338}" type="presParOf" srcId="{853C4F97-A73B-434C-8730-D68C4BF38B60}" destId="{47D77141-C67C-BD48-87DE-BD8509D8E027}" srcOrd="0" destOrd="0" presId="urn:microsoft.com/office/officeart/2005/8/layout/hierarchy2"/>
    <dgm:cxn modelId="{F3336829-66AF-874B-B873-107018D27818}" type="presParOf" srcId="{47D77141-C67C-BD48-87DE-BD8509D8E027}" destId="{09F74516-FE44-6646-9AA2-5A2A288DC9CA}" srcOrd="0" destOrd="0" presId="urn:microsoft.com/office/officeart/2005/8/layout/hierarchy2"/>
    <dgm:cxn modelId="{399EA57F-48E1-C147-AB79-8470B6E264BA}" type="presParOf" srcId="{853C4F97-A73B-434C-8730-D68C4BF38B60}" destId="{B4A47EB7-DF40-214C-9F99-CCA1EAF8C5E7}" srcOrd="1" destOrd="0" presId="urn:microsoft.com/office/officeart/2005/8/layout/hierarchy2"/>
    <dgm:cxn modelId="{05AE1C2B-AC40-F546-BF60-12DC63552400}" type="presParOf" srcId="{B4A47EB7-DF40-214C-9F99-CCA1EAF8C5E7}" destId="{7B6DA366-F440-C743-A332-C2B56D2018EC}" srcOrd="0" destOrd="0" presId="urn:microsoft.com/office/officeart/2005/8/layout/hierarchy2"/>
    <dgm:cxn modelId="{08B868FC-3F93-D844-8761-1EAFE4C10895}" type="presParOf" srcId="{B4A47EB7-DF40-214C-9F99-CCA1EAF8C5E7}" destId="{9970FA2A-C9EF-7945-A7B8-072AB30F07FF}" srcOrd="1" destOrd="0" presId="urn:microsoft.com/office/officeart/2005/8/layout/hierarchy2"/>
    <dgm:cxn modelId="{3FD0CD3E-B8BB-7D4C-AA5B-3A80811902DE}" type="presParOf" srcId="{9970FA2A-C9EF-7945-A7B8-072AB30F07FF}" destId="{33A4127A-FDB5-4340-A1BC-DC0F6DAC0CE2}" srcOrd="0" destOrd="0" presId="urn:microsoft.com/office/officeart/2005/8/layout/hierarchy2"/>
    <dgm:cxn modelId="{B9986796-86ED-2848-9C0A-BAC8A088165D}" type="presParOf" srcId="{33A4127A-FDB5-4340-A1BC-DC0F6DAC0CE2}" destId="{BA433AA5-E754-FC4C-A787-9023AE89E650}" srcOrd="0" destOrd="0" presId="urn:microsoft.com/office/officeart/2005/8/layout/hierarchy2"/>
    <dgm:cxn modelId="{62B4A64B-BCDC-E347-94C6-186BEA974103}" type="presParOf" srcId="{9970FA2A-C9EF-7945-A7B8-072AB30F07FF}" destId="{CF022FC0-5839-734D-A142-09181A5E9FA2}" srcOrd="1" destOrd="0" presId="urn:microsoft.com/office/officeart/2005/8/layout/hierarchy2"/>
    <dgm:cxn modelId="{1C17EF27-7D61-DF42-A0D7-52332797EAAC}" type="presParOf" srcId="{CF022FC0-5839-734D-A142-09181A5E9FA2}" destId="{8A8047B4-01B1-5248-8241-CEFA6ACEF31E}" srcOrd="0" destOrd="0" presId="urn:microsoft.com/office/officeart/2005/8/layout/hierarchy2"/>
    <dgm:cxn modelId="{28EE69DD-ECEA-EC47-8B8F-1317342931ED}" type="presParOf" srcId="{CF022FC0-5839-734D-A142-09181A5E9FA2}" destId="{A1617DFF-D8A7-0943-ACC4-14FC3DD0CBF2}" srcOrd="1" destOrd="0" presId="urn:microsoft.com/office/officeart/2005/8/layout/hierarchy2"/>
    <dgm:cxn modelId="{5C9EB4D2-50CB-324A-BEA0-3CFC340557C4}" type="presParOf" srcId="{A1617DFF-D8A7-0943-ACC4-14FC3DD0CBF2}" destId="{A5074600-DF33-854C-96F1-11C9B4DADCEC}" srcOrd="0" destOrd="0" presId="urn:microsoft.com/office/officeart/2005/8/layout/hierarchy2"/>
    <dgm:cxn modelId="{EA78A30C-530F-AB45-8F1C-292C0E258B51}" type="presParOf" srcId="{A5074600-DF33-854C-96F1-11C9B4DADCEC}" destId="{6C562E50-2606-7049-8708-A5923F186296}" srcOrd="0" destOrd="0" presId="urn:microsoft.com/office/officeart/2005/8/layout/hierarchy2"/>
    <dgm:cxn modelId="{0C7CB8C5-A7F2-B047-9E15-AC8A120CFC3B}" type="presParOf" srcId="{A1617DFF-D8A7-0943-ACC4-14FC3DD0CBF2}" destId="{94F51BC5-1DA7-7D47-BDEF-274974D0FCDC}" srcOrd="1" destOrd="0" presId="urn:microsoft.com/office/officeart/2005/8/layout/hierarchy2"/>
    <dgm:cxn modelId="{8E6C616D-309E-2F48-B0A6-5906B76721C2}" type="presParOf" srcId="{94F51BC5-1DA7-7D47-BDEF-274974D0FCDC}" destId="{F4E02F4E-FF22-6C4C-B950-B3E52B40145E}" srcOrd="0" destOrd="0" presId="urn:microsoft.com/office/officeart/2005/8/layout/hierarchy2"/>
    <dgm:cxn modelId="{31ADAAE6-8D64-DB40-B865-3FF27CCF170A}" type="presParOf" srcId="{94F51BC5-1DA7-7D47-BDEF-274974D0FCDC}" destId="{E4ACA515-F641-3341-86B5-E67A2BF4A98A}" srcOrd="1" destOrd="0" presId="urn:microsoft.com/office/officeart/2005/8/layout/hierarchy2"/>
    <dgm:cxn modelId="{2DCE9152-F0C5-994C-A830-E8D244AE12F6}" type="presParOf" srcId="{E4ACA515-F641-3341-86B5-E67A2BF4A98A}" destId="{7099B9BF-2F55-A142-93B1-478555E98D43}" srcOrd="0" destOrd="0" presId="urn:microsoft.com/office/officeart/2005/8/layout/hierarchy2"/>
    <dgm:cxn modelId="{BD56AA56-CFE6-4E45-807A-B40782FEC242}" type="presParOf" srcId="{7099B9BF-2F55-A142-93B1-478555E98D43}" destId="{AD562240-75B4-5D45-8714-30AFC661BBE1}" srcOrd="0" destOrd="0" presId="urn:microsoft.com/office/officeart/2005/8/layout/hierarchy2"/>
    <dgm:cxn modelId="{AABE8239-08C0-7248-8590-422FD8D18CA1}" type="presParOf" srcId="{E4ACA515-F641-3341-86B5-E67A2BF4A98A}" destId="{B48B9155-59B7-9848-A898-1A8C75806353}" srcOrd="1" destOrd="0" presId="urn:microsoft.com/office/officeart/2005/8/layout/hierarchy2"/>
    <dgm:cxn modelId="{BF2D3EDB-6D99-624E-8966-71B929CAAD43}" type="presParOf" srcId="{B48B9155-59B7-9848-A898-1A8C75806353}" destId="{3102D46C-6F40-4746-AA2B-14C3FD88FFF0}" srcOrd="0" destOrd="0" presId="urn:microsoft.com/office/officeart/2005/8/layout/hierarchy2"/>
    <dgm:cxn modelId="{DDEDEB0B-B33C-7B4B-84B4-BE892046FFF6}" type="presParOf" srcId="{B48B9155-59B7-9848-A898-1A8C75806353}" destId="{2C556E8A-23E7-B94E-8A52-DB9905BD605E}" srcOrd="1" destOrd="0" presId="urn:microsoft.com/office/officeart/2005/8/layout/hierarchy2"/>
    <dgm:cxn modelId="{A0A5EF06-1771-C849-A4D7-FE3EBF8E57CF}" type="presParOf" srcId="{9970FA2A-C9EF-7945-A7B8-072AB30F07FF}" destId="{51E78CE8-32FC-374E-973F-4FE6D6807CD0}" srcOrd="2" destOrd="0" presId="urn:microsoft.com/office/officeart/2005/8/layout/hierarchy2"/>
    <dgm:cxn modelId="{DBBADA44-7D3F-CE40-9D52-082CB88A8051}" type="presParOf" srcId="{51E78CE8-32FC-374E-973F-4FE6D6807CD0}" destId="{79288B04-1C0D-2F4D-9B01-16CB738EC58E}" srcOrd="0" destOrd="0" presId="urn:microsoft.com/office/officeart/2005/8/layout/hierarchy2"/>
    <dgm:cxn modelId="{0199571D-45DE-3041-B010-2C33F0C90122}" type="presParOf" srcId="{9970FA2A-C9EF-7945-A7B8-072AB30F07FF}" destId="{CD27FBCE-FE47-744E-8601-90B42534413B}" srcOrd="3" destOrd="0" presId="urn:microsoft.com/office/officeart/2005/8/layout/hierarchy2"/>
    <dgm:cxn modelId="{A1A77FD6-B1E6-DA44-823C-479C0D8132BA}" type="presParOf" srcId="{CD27FBCE-FE47-744E-8601-90B42534413B}" destId="{6A270B9A-391C-3246-A9EF-4B392A2E263B}" srcOrd="0" destOrd="0" presId="urn:microsoft.com/office/officeart/2005/8/layout/hierarchy2"/>
    <dgm:cxn modelId="{24677371-4EFC-5D4F-AD55-CFDA01A0D2DF}" type="presParOf" srcId="{CD27FBCE-FE47-744E-8601-90B42534413B}" destId="{B6B06404-7D31-4F4C-8B88-95952CC5C4D6}" srcOrd="1" destOrd="0" presId="urn:microsoft.com/office/officeart/2005/8/layout/hierarchy2"/>
    <dgm:cxn modelId="{1C352245-0BA7-A64E-B357-B5B6F793A0E6}" type="presParOf" srcId="{B6B06404-7D31-4F4C-8B88-95952CC5C4D6}" destId="{AC49A770-C1D7-E140-A9CF-C4BC4614E3BC}" srcOrd="0" destOrd="0" presId="urn:microsoft.com/office/officeart/2005/8/layout/hierarchy2"/>
    <dgm:cxn modelId="{59D9678F-1BBE-7449-8BFA-C3EF3F2B4DCF}" type="presParOf" srcId="{AC49A770-C1D7-E140-A9CF-C4BC4614E3BC}" destId="{319C6574-8253-6047-888E-21183EBFA23F}" srcOrd="0" destOrd="0" presId="urn:microsoft.com/office/officeart/2005/8/layout/hierarchy2"/>
    <dgm:cxn modelId="{88158123-933B-FA47-9723-5A48DDCC63B0}" type="presParOf" srcId="{B6B06404-7D31-4F4C-8B88-95952CC5C4D6}" destId="{455B6C2D-B920-2C4E-A475-9F5CE01F9DD6}" srcOrd="1" destOrd="0" presId="urn:microsoft.com/office/officeart/2005/8/layout/hierarchy2"/>
    <dgm:cxn modelId="{02176B33-6EB1-AF4E-8E65-B8273141D20E}" type="presParOf" srcId="{455B6C2D-B920-2C4E-A475-9F5CE01F9DD6}" destId="{FC9AAAE5-FCD9-A243-B697-6521284270DE}" srcOrd="0" destOrd="0" presId="urn:microsoft.com/office/officeart/2005/8/layout/hierarchy2"/>
    <dgm:cxn modelId="{61D4962A-EB2D-AE48-97E9-87595436E9A0}" type="presParOf" srcId="{455B6C2D-B920-2C4E-A475-9F5CE01F9DD6}" destId="{519B87D9-133E-F944-9472-A883BAB3ED65}" srcOrd="1" destOrd="0" presId="urn:microsoft.com/office/officeart/2005/8/layout/hierarchy2"/>
    <dgm:cxn modelId="{3084CF4F-8237-2747-BFD9-706D565BAAA6}" type="presParOf" srcId="{519B87D9-133E-F944-9472-A883BAB3ED65}" destId="{19FCF3DB-BC46-4D44-AF52-2EB59308C4C0}" srcOrd="0" destOrd="0" presId="urn:microsoft.com/office/officeart/2005/8/layout/hierarchy2"/>
    <dgm:cxn modelId="{976FC7D6-6D98-5944-9789-9F942BB0F326}" type="presParOf" srcId="{19FCF3DB-BC46-4D44-AF52-2EB59308C4C0}" destId="{8AF485DD-4832-7046-A160-8A868DD3CAEE}" srcOrd="0" destOrd="0" presId="urn:microsoft.com/office/officeart/2005/8/layout/hierarchy2"/>
    <dgm:cxn modelId="{BCD8D34D-0D2E-0640-AE77-B694C2781693}" type="presParOf" srcId="{519B87D9-133E-F944-9472-A883BAB3ED65}" destId="{9ADEA8C8-04AB-6046-AB04-0D5F359C40EC}" srcOrd="1" destOrd="0" presId="urn:microsoft.com/office/officeart/2005/8/layout/hierarchy2"/>
    <dgm:cxn modelId="{2459AABA-E65B-9143-ADC5-211963EF53CF}" type="presParOf" srcId="{9ADEA8C8-04AB-6046-AB04-0D5F359C40EC}" destId="{240A99EC-7C41-B24E-B5A1-BBF13CBD0262}" srcOrd="0" destOrd="0" presId="urn:microsoft.com/office/officeart/2005/8/layout/hierarchy2"/>
    <dgm:cxn modelId="{E7AC63A0-C0F6-B344-A0B1-39C16EB5F1A0}" type="presParOf" srcId="{9ADEA8C8-04AB-6046-AB04-0D5F359C40EC}" destId="{F96DB6BB-90C6-2945-AB7C-5C3BB51CEB14}" srcOrd="1" destOrd="0" presId="urn:microsoft.com/office/officeart/2005/8/layout/hierarchy2"/>
    <dgm:cxn modelId="{09B2DA64-8B81-A84A-99D5-5C72C5D6D9CC}" type="presParOf" srcId="{853C4F97-A73B-434C-8730-D68C4BF38B60}" destId="{77CB688C-2EAA-E140-B3C1-42FF5DB8140A}" srcOrd="2" destOrd="0" presId="urn:microsoft.com/office/officeart/2005/8/layout/hierarchy2"/>
    <dgm:cxn modelId="{23ACE1A7-CB8A-2F4C-9F5D-A6BDED61BADB}" type="presParOf" srcId="{77CB688C-2EAA-E140-B3C1-42FF5DB8140A}" destId="{DC9BF7A6-435B-9E46-A125-B42AB9A299FA}" srcOrd="0" destOrd="0" presId="urn:microsoft.com/office/officeart/2005/8/layout/hierarchy2"/>
    <dgm:cxn modelId="{433AFF8D-5C0A-0E4E-8670-497EB86B8916}" type="presParOf" srcId="{853C4F97-A73B-434C-8730-D68C4BF38B60}" destId="{C7D96C4D-B379-AE4F-95C3-7A8B770BB6B2}" srcOrd="3" destOrd="0" presId="urn:microsoft.com/office/officeart/2005/8/layout/hierarchy2"/>
    <dgm:cxn modelId="{9BB6E7CA-1A02-0E45-94FE-083C49EE2B56}" type="presParOf" srcId="{C7D96C4D-B379-AE4F-95C3-7A8B770BB6B2}" destId="{043F985C-17DF-6C47-8D39-78E2FA978EA4}" srcOrd="0" destOrd="0" presId="urn:microsoft.com/office/officeart/2005/8/layout/hierarchy2"/>
    <dgm:cxn modelId="{20865E5A-7A40-C347-8F0E-50A47227BE58}" type="presParOf" srcId="{C7D96C4D-B379-AE4F-95C3-7A8B770BB6B2}" destId="{D877714F-650C-4943-8FA4-7E4FE908374E}" srcOrd="1" destOrd="0" presId="urn:microsoft.com/office/officeart/2005/8/layout/hierarchy2"/>
    <dgm:cxn modelId="{74108094-B373-B048-B335-A3D8917DC103}" type="presParOf" srcId="{D877714F-650C-4943-8FA4-7E4FE908374E}" destId="{8EAAE8BA-8A05-4E4C-BDD4-AE72EB43C0B7}" srcOrd="0" destOrd="0" presId="urn:microsoft.com/office/officeart/2005/8/layout/hierarchy2"/>
    <dgm:cxn modelId="{F5457CBC-13E6-1C48-9A88-623C3D204AC7}" type="presParOf" srcId="{8EAAE8BA-8A05-4E4C-BDD4-AE72EB43C0B7}" destId="{07CB6F62-FC46-8C44-9E0A-DE62EA8551D8}" srcOrd="0" destOrd="0" presId="urn:microsoft.com/office/officeart/2005/8/layout/hierarchy2"/>
    <dgm:cxn modelId="{153C28B4-3E46-0B4D-9103-1263EBB92386}" type="presParOf" srcId="{D877714F-650C-4943-8FA4-7E4FE908374E}" destId="{6A18E743-BE28-7547-8805-D37CA15D7076}" srcOrd="1" destOrd="0" presId="urn:microsoft.com/office/officeart/2005/8/layout/hierarchy2"/>
    <dgm:cxn modelId="{C22D2A96-C9A6-F14B-A54B-E3ABCA5BB39D}" type="presParOf" srcId="{6A18E743-BE28-7547-8805-D37CA15D7076}" destId="{3C4EE06B-C4F9-0248-8CB6-DF4AC82A5259}" srcOrd="0" destOrd="0" presId="urn:microsoft.com/office/officeart/2005/8/layout/hierarchy2"/>
    <dgm:cxn modelId="{39C6FFCD-5C0A-6446-86BB-B3C39F6DB93C}" type="presParOf" srcId="{6A18E743-BE28-7547-8805-D37CA15D7076}" destId="{EA04FD20-E552-0448-9CAC-A613064ECBF4}" srcOrd="1" destOrd="0" presId="urn:microsoft.com/office/officeart/2005/8/layout/hierarchy2"/>
    <dgm:cxn modelId="{A1044BDC-F6A0-D143-8BA6-74DADE8DBF78}" type="presParOf" srcId="{EA04FD20-E552-0448-9CAC-A613064ECBF4}" destId="{209C86CE-88C4-5942-A6AF-08BDFE993C31}" srcOrd="0" destOrd="0" presId="urn:microsoft.com/office/officeart/2005/8/layout/hierarchy2"/>
    <dgm:cxn modelId="{68A2D42B-597D-E649-8161-E695C805F8B1}" type="presParOf" srcId="{209C86CE-88C4-5942-A6AF-08BDFE993C31}" destId="{AD9932B7-F7FD-D041-945C-C6699F490F0A}" srcOrd="0" destOrd="0" presId="urn:microsoft.com/office/officeart/2005/8/layout/hierarchy2"/>
    <dgm:cxn modelId="{2E157239-7766-4645-9DC2-D75C29C148B2}" type="presParOf" srcId="{EA04FD20-E552-0448-9CAC-A613064ECBF4}" destId="{FA0758E6-6693-304D-AE37-10FD90DE1372}" srcOrd="1" destOrd="0" presId="urn:microsoft.com/office/officeart/2005/8/layout/hierarchy2"/>
    <dgm:cxn modelId="{D65680EE-7654-FE44-95A1-C0AADF5F75E7}" type="presParOf" srcId="{FA0758E6-6693-304D-AE37-10FD90DE1372}" destId="{6302BD1A-A022-6847-B030-1162CE8E7C34}" srcOrd="0" destOrd="0" presId="urn:microsoft.com/office/officeart/2005/8/layout/hierarchy2"/>
    <dgm:cxn modelId="{6360CD8D-6560-DD40-959D-E3A1B421C0AE}" type="presParOf" srcId="{FA0758E6-6693-304D-AE37-10FD90DE1372}" destId="{1F3477B1-8412-3644-8ABF-0B3A7D6486E7}" srcOrd="1" destOrd="0" presId="urn:microsoft.com/office/officeart/2005/8/layout/hierarchy2"/>
    <dgm:cxn modelId="{65CD0693-DC37-6A4F-9194-FF20E70EB33F}" type="presParOf" srcId="{1F3477B1-8412-3644-8ABF-0B3A7D6486E7}" destId="{EBC37F26-C80A-1845-9271-91B8C7BAB5A9}" srcOrd="0" destOrd="0" presId="urn:microsoft.com/office/officeart/2005/8/layout/hierarchy2"/>
    <dgm:cxn modelId="{2965F2F7-6CE3-DB42-9DED-B61B22DCBCB8}" type="presParOf" srcId="{EBC37F26-C80A-1845-9271-91B8C7BAB5A9}" destId="{FD7AB0B8-7EEE-E344-A38F-D35B3C59DEA9}" srcOrd="0" destOrd="0" presId="urn:microsoft.com/office/officeart/2005/8/layout/hierarchy2"/>
    <dgm:cxn modelId="{61828A78-D0B0-F44D-877E-226872C276EC}" type="presParOf" srcId="{1F3477B1-8412-3644-8ABF-0B3A7D6486E7}" destId="{C28C4361-39BE-884A-8B97-DF2996D42D38}" srcOrd="1" destOrd="0" presId="urn:microsoft.com/office/officeart/2005/8/layout/hierarchy2"/>
    <dgm:cxn modelId="{B364C832-803E-FC4B-94A5-CF387662BC0F}" type="presParOf" srcId="{C28C4361-39BE-884A-8B97-DF2996D42D38}" destId="{BDB76C4D-D562-1347-857D-1D5DFF6F679C}" srcOrd="0" destOrd="0" presId="urn:microsoft.com/office/officeart/2005/8/layout/hierarchy2"/>
    <dgm:cxn modelId="{DB0C2F59-781B-6B44-89D6-7C32DE89ECC4}" type="presParOf" srcId="{C28C4361-39BE-884A-8B97-DF2996D42D38}" destId="{6749E189-902F-7B4C-ABE7-403761ECDDC7}" srcOrd="1" destOrd="0" presId="urn:microsoft.com/office/officeart/2005/8/layout/hierarchy2"/>
    <dgm:cxn modelId="{ED2717CC-127D-6149-B1F7-071D72C74A7B}" type="presParOf" srcId="{D877714F-650C-4943-8FA4-7E4FE908374E}" destId="{BD6BDB26-341B-4043-90BF-E9A0106962BD}" srcOrd="2" destOrd="0" presId="urn:microsoft.com/office/officeart/2005/8/layout/hierarchy2"/>
    <dgm:cxn modelId="{AD179994-CBA7-F643-BFCE-2A4035F91E48}" type="presParOf" srcId="{BD6BDB26-341B-4043-90BF-E9A0106962BD}" destId="{EAEAC617-939F-AB49-A183-04CD28A9C53B}" srcOrd="0" destOrd="0" presId="urn:microsoft.com/office/officeart/2005/8/layout/hierarchy2"/>
    <dgm:cxn modelId="{A0963643-1FB1-0C45-91C2-C5E3708BFB58}" type="presParOf" srcId="{D877714F-650C-4943-8FA4-7E4FE908374E}" destId="{0FC7CEF2-ACC0-B84B-8334-F555EB8DB3B9}" srcOrd="3" destOrd="0" presId="urn:microsoft.com/office/officeart/2005/8/layout/hierarchy2"/>
    <dgm:cxn modelId="{5DAA38FA-29E7-2B48-B4C9-60C833537887}" type="presParOf" srcId="{0FC7CEF2-ACC0-B84B-8334-F555EB8DB3B9}" destId="{3C73D5BE-63E0-3F45-9BFB-A5C2D02BEDB5}" srcOrd="0" destOrd="0" presId="urn:microsoft.com/office/officeart/2005/8/layout/hierarchy2"/>
    <dgm:cxn modelId="{0C2412C6-55BC-5F47-ACFF-6781660E406D}" type="presParOf" srcId="{0FC7CEF2-ACC0-B84B-8334-F555EB8DB3B9}" destId="{B1DAC018-AFA7-614B-9FFA-3B8274832F9B}" srcOrd="1" destOrd="0" presId="urn:microsoft.com/office/officeart/2005/8/layout/hierarchy2"/>
    <dgm:cxn modelId="{7C540AA5-4DF2-EE4C-9998-BED73465FFB4}" type="presParOf" srcId="{B1DAC018-AFA7-614B-9FFA-3B8274832F9B}" destId="{9D49343A-F35C-DD49-9F3C-1C67BC973F62}" srcOrd="0" destOrd="0" presId="urn:microsoft.com/office/officeart/2005/8/layout/hierarchy2"/>
    <dgm:cxn modelId="{B5E7C04A-DF01-DD44-A72E-56BEA33C59D4}" type="presParOf" srcId="{9D49343A-F35C-DD49-9F3C-1C67BC973F62}" destId="{123C8800-9DD9-2740-9EF7-133DAC6EAAD0}" srcOrd="0" destOrd="0" presId="urn:microsoft.com/office/officeart/2005/8/layout/hierarchy2"/>
    <dgm:cxn modelId="{EE35E78B-DD2A-BF40-B844-0E70D69EC5C4}" type="presParOf" srcId="{B1DAC018-AFA7-614B-9FFA-3B8274832F9B}" destId="{83866C13-D19A-8845-833F-9B40C9EF5C29}" srcOrd="1" destOrd="0" presId="urn:microsoft.com/office/officeart/2005/8/layout/hierarchy2"/>
    <dgm:cxn modelId="{8F61DF45-7536-5B4E-898B-D1AADB64061B}" type="presParOf" srcId="{83866C13-D19A-8845-833F-9B40C9EF5C29}" destId="{E47B6E1D-A62F-344C-AE1C-D00631ADE1A1}" srcOrd="0" destOrd="0" presId="urn:microsoft.com/office/officeart/2005/8/layout/hierarchy2"/>
    <dgm:cxn modelId="{3B46BD6D-A1EA-804B-80ED-51767C608EF1}" type="presParOf" srcId="{83866C13-D19A-8845-833F-9B40C9EF5C29}" destId="{2D214C33-AB42-AA4B-86EA-F2B4FC1B0806}" srcOrd="1" destOrd="0" presId="urn:microsoft.com/office/officeart/2005/8/layout/hierarchy2"/>
    <dgm:cxn modelId="{BAF5A7AC-0FCF-1846-A869-CEB2BB7AC912}" type="presParOf" srcId="{2D214C33-AB42-AA4B-86EA-F2B4FC1B0806}" destId="{9781405C-999B-EA4B-A99C-FB5836752C42}" srcOrd="0" destOrd="0" presId="urn:microsoft.com/office/officeart/2005/8/layout/hierarchy2"/>
    <dgm:cxn modelId="{4A192F5F-D434-0C45-AFF7-C868D276A911}" type="presParOf" srcId="{9781405C-999B-EA4B-A99C-FB5836752C42}" destId="{9191E3F3-C832-F64D-9B30-61C31A264188}" srcOrd="0" destOrd="0" presId="urn:microsoft.com/office/officeart/2005/8/layout/hierarchy2"/>
    <dgm:cxn modelId="{7AEA98CC-B475-9847-95FF-E9874DEBBAB9}" type="presParOf" srcId="{2D214C33-AB42-AA4B-86EA-F2B4FC1B0806}" destId="{271CF252-57F4-3C48-9C78-8BA0D1AFAE0E}" srcOrd="1" destOrd="0" presId="urn:microsoft.com/office/officeart/2005/8/layout/hierarchy2"/>
    <dgm:cxn modelId="{FC45A0C2-AFC1-7749-A13E-C1DADF3EE9C0}" type="presParOf" srcId="{271CF252-57F4-3C48-9C78-8BA0D1AFAE0E}" destId="{579B3AFC-C6F1-2248-A6FE-643804B03858}" srcOrd="0" destOrd="0" presId="urn:microsoft.com/office/officeart/2005/8/layout/hierarchy2"/>
    <dgm:cxn modelId="{AB15782B-819B-4D4B-8CCF-3B8F7F4C70B3}" type="presParOf" srcId="{271CF252-57F4-3C48-9C78-8BA0D1AFAE0E}" destId="{7C70B5B9-E4F7-E74C-982B-E5BDD853B6DA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B2AE65D-6356-5349-A2C4-E4D240EB5351}" type="doc">
      <dgm:prSet loTypeId="urn:microsoft.com/office/officeart/2005/8/layout/chevron1" loCatId="" qsTypeId="urn:microsoft.com/office/officeart/2005/8/quickstyle/simple3" qsCatId="simple" csTypeId="urn:microsoft.com/office/officeart/2005/8/colors/accent3_4" csCatId="accent3" phldr="1"/>
      <dgm:spPr/>
    </dgm:pt>
    <dgm:pt modelId="{A291DFA8-5A91-584F-ABC9-B9503879834E}">
      <dgm:prSet phldrT="[Текст]" custT="1"/>
      <dgm:spPr/>
      <dgm:t>
        <a:bodyPr/>
        <a:lstStyle/>
        <a:p>
          <a:r>
            <a:rPr lang="ru-RU" sz="3100" b="1" smtClean="0">
              <a:latin typeface="Bookman Old Style" charset="0"/>
              <a:ea typeface="Bookman Old Style" charset="0"/>
              <a:cs typeface="Bookman Old Style" charset="0"/>
            </a:rPr>
            <a:t>счет 205</a:t>
          </a:r>
          <a:endParaRPr lang="ru-RU" sz="3100" b="1" dirty="0">
            <a:latin typeface="Bookman Old Style" charset="0"/>
            <a:ea typeface="Bookman Old Style" charset="0"/>
            <a:cs typeface="Bookman Old Style" charset="0"/>
          </a:endParaRPr>
        </a:p>
      </dgm:t>
    </dgm:pt>
    <dgm:pt modelId="{5955F7D3-2430-7941-AC21-8C27F5845676}" type="parTrans" cxnId="{F97FA302-B08A-CE4F-8FA6-A33EB9C54BF7}">
      <dgm:prSet/>
      <dgm:spPr/>
      <dgm:t>
        <a:bodyPr/>
        <a:lstStyle/>
        <a:p>
          <a:endParaRPr lang="ru-RU"/>
        </a:p>
      </dgm:t>
    </dgm:pt>
    <dgm:pt modelId="{C468B292-CF8C-9346-93A4-338B1F53349E}" type="sibTrans" cxnId="{F97FA302-B08A-CE4F-8FA6-A33EB9C54BF7}">
      <dgm:prSet/>
      <dgm:spPr/>
      <dgm:t>
        <a:bodyPr/>
        <a:lstStyle/>
        <a:p>
          <a:endParaRPr lang="ru-RU"/>
        </a:p>
      </dgm:t>
    </dgm:pt>
    <dgm:pt modelId="{8BB00018-60D3-934E-987F-8A112151F0BA}">
      <dgm:prSet phldrT="[Текст]" custT="1"/>
      <dgm:spPr/>
      <dgm:t>
        <a:bodyPr/>
        <a:lstStyle/>
        <a:p>
          <a:r>
            <a:rPr lang="ru-RU" sz="3100" b="1" smtClean="0">
              <a:latin typeface="Bookman Old Style" charset="0"/>
              <a:ea typeface="Bookman Old Style" charset="0"/>
              <a:cs typeface="Bookman Old Style" charset="0"/>
            </a:rPr>
            <a:t>Деньги!!!</a:t>
          </a:r>
          <a:endParaRPr lang="ru-RU" sz="3100" b="1" dirty="0">
            <a:latin typeface="Bookman Old Style" charset="0"/>
            <a:ea typeface="Bookman Old Style" charset="0"/>
            <a:cs typeface="Bookman Old Style" charset="0"/>
          </a:endParaRPr>
        </a:p>
      </dgm:t>
    </dgm:pt>
    <dgm:pt modelId="{6A81734B-F984-304F-A132-570805687293}" type="parTrans" cxnId="{704E948B-4B92-5841-9AED-5A629F290554}">
      <dgm:prSet/>
      <dgm:spPr/>
      <dgm:t>
        <a:bodyPr/>
        <a:lstStyle/>
        <a:p>
          <a:endParaRPr lang="ru-RU"/>
        </a:p>
      </dgm:t>
    </dgm:pt>
    <dgm:pt modelId="{C8C47562-4B1B-DE49-B323-4617E98B0BBF}" type="sibTrans" cxnId="{704E948B-4B92-5841-9AED-5A629F290554}">
      <dgm:prSet/>
      <dgm:spPr/>
      <dgm:t>
        <a:bodyPr/>
        <a:lstStyle/>
        <a:p>
          <a:endParaRPr lang="ru-RU"/>
        </a:p>
      </dgm:t>
    </dgm:pt>
    <dgm:pt modelId="{34C41145-BD27-2349-B470-57D5F2C1CC77}">
      <dgm:prSet phldrT="[Текст]" custT="1"/>
      <dgm:spPr/>
      <dgm:t>
        <a:bodyPr/>
        <a:lstStyle/>
        <a:p>
          <a:r>
            <a:rPr lang="ru-RU" sz="3100" b="1" smtClean="0">
              <a:latin typeface="Bookman Old Style" charset="0"/>
              <a:ea typeface="Bookman Old Style" charset="0"/>
              <a:cs typeface="Bookman Old Style" charset="0"/>
            </a:rPr>
            <a:t>Аренда</a:t>
          </a:r>
          <a:endParaRPr lang="ru-RU" sz="3100" b="1" dirty="0">
            <a:latin typeface="Bookman Old Style" charset="0"/>
            <a:ea typeface="Bookman Old Style" charset="0"/>
            <a:cs typeface="Bookman Old Style" charset="0"/>
          </a:endParaRPr>
        </a:p>
      </dgm:t>
    </dgm:pt>
    <dgm:pt modelId="{3B36EE91-1F5C-2643-8DF1-D4D53635EF5E}" type="parTrans" cxnId="{2CEB1AF5-2DE8-DD46-AAB6-D139FAADC323}">
      <dgm:prSet/>
      <dgm:spPr/>
      <dgm:t>
        <a:bodyPr/>
        <a:lstStyle/>
        <a:p>
          <a:endParaRPr lang="ru-RU"/>
        </a:p>
      </dgm:t>
    </dgm:pt>
    <dgm:pt modelId="{4BB15A7B-EA47-1749-810B-1EA1F4730583}" type="sibTrans" cxnId="{2CEB1AF5-2DE8-DD46-AAB6-D139FAADC323}">
      <dgm:prSet/>
      <dgm:spPr/>
      <dgm:t>
        <a:bodyPr/>
        <a:lstStyle/>
        <a:p>
          <a:endParaRPr lang="ru-RU"/>
        </a:p>
      </dgm:t>
    </dgm:pt>
    <dgm:pt modelId="{63478070-9B76-5447-A311-68D0A0B76588}" type="pres">
      <dgm:prSet presAssocID="{BB2AE65D-6356-5349-A2C4-E4D240EB5351}" presName="Name0" presStyleCnt="0">
        <dgm:presLayoutVars>
          <dgm:dir/>
          <dgm:animLvl val="lvl"/>
          <dgm:resizeHandles val="exact"/>
        </dgm:presLayoutVars>
      </dgm:prSet>
      <dgm:spPr/>
    </dgm:pt>
    <dgm:pt modelId="{ACD80D01-E070-5E4C-8DEC-7C30B2368F4D}" type="pres">
      <dgm:prSet presAssocID="{A291DFA8-5A91-584F-ABC9-B9503879834E}" presName="parTxOnly" presStyleLbl="node1" presStyleIdx="0" presStyleCnt="3" custLinFactNeighborX="-18657" custLinFactNeighborY="101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B54528-1A5E-254C-9327-AE2680828690}" type="pres">
      <dgm:prSet presAssocID="{C468B292-CF8C-9346-93A4-338B1F53349E}" presName="parTxOnlySpace" presStyleCnt="0"/>
      <dgm:spPr/>
    </dgm:pt>
    <dgm:pt modelId="{1F800A95-8F38-0D4D-9795-EA4E20EEB5CF}" type="pres">
      <dgm:prSet presAssocID="{8BB00018-60D3-934E-987F-8A112151F0BA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61AF1F-9CD7-994D-A21D-9299EC407288}" type="pres">
      <dgm:prSet presAssocID="{C8C47562-4B1B-DE49-B323-4617E98B0BBF}" presName="parTxOnlySpace" presStyleCnt="0"/>
      <dgm:spPr/>
    </dgm:pt>
    <dgm:pt modelId="{76B1A636-301F-564E-A7A8-A5443028A752}" type="pres">
      <dgm:prSet presAssocID="{34C41145-BD27-2349-B470-57D5F2C1CC77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A5C8171-0295-F242-B89A-5BB8F7B26CB0}" type="presOf" srcId="{A291DFA8-5A91-584F-ABC9-B9503879834E}" destId="{ACD80D01-E070-5E4C-8DEC-7C30B2368F4D}" srcOrd="0" destOrd="0" presId="urn:microsoft.com/office/officeart/2005/8/layout/chevron1"/>
    <dgm:cxn modelId="{F97FA302-B08A-CE4F-8FA6-A33EB9C54BF7}" srcId="{BB2AE65D-6356-5349-A2C4-E4D240EB5351}" destId="{A291DFA8-5A91-584F-ABC9-B9503879834E}" srcOrd="0" destOrd="0" parTransId="{5955F7D3-2430-7941-AC21-8C27F5845676}" sibTransId="{C468B292-CF8C-9346-93A4-338B1F53349E}"/>
    <dgm:cxn modelId="{704E948B-4B92-5841-9AED-5A629F290554}" srcId="{BB2AE65D-6356-5349-A2C4-E4D240EB5351}" destId="{8BB00018-60D3-934E-987F-8A112151F0BA}" srcOrd="1" destOrd="0" parTransId="{6A81734B-F984-304F-A132-570805687293}" sibTransId="{C8C47562-4B1B-DE49-B323-4617E98B0BBF}"/>
    <dgm:cxn modelId="{48A1740A-0D72-214D-888A-68D7E15A6774}" type="presOf" srcId="{8BB00018-60D3-934E-987F-8A112151F0BA}" destId="{1F800A95-8F38-0D4D-9795-EA4E20EEB5CF}" srcOrd="0" destOrd="0" presId="urn:microsoft.com/office/officeart/2005/8/layout/chevron1"/>
    <dgm:cxn modelId="{B2C5041A-2DC4-F047-AE2F-8F0C0F8D048E}" type="presOf" srcId="{34C41145-BD27-2349-B470-57D5F2C1CC77}" destId="{76B1A636-301F-564E-A7A8-A5443028A752}" srcOrd="0" destOrd="0" presId="urn:microsoft.com/office/officeart/2005/8/layout/chevron1"/>
    <dgm:cxn modelId="{5EB483F4-23AE-0243-8550-03F33B032780}" type="presOf" srcId="{BB2AE65D-6356-5349-A2C4-E4D240EB5351}" destId="{63478070-9B76-5447-A311-68D0A0B76588}" srcOrd="0" destOrd="0" presId="urn:microsoft.com/office/officeart/2005/8/layout/chevron1"/>
    <dgm:cxn modelId="{2CEB1AF5-2DE8-DD46-AAB6-D139FAADC323}" srcId="{BB2AE65D-6356-5349-A2C4-E4D240EB5351}" destId="{34C41145-BD27-2349-B470-57D5F2C1CC77}" srcOrd="2" destOrd="0" parTransId="{3B36EE91-1F5C-2643-8DF1-D4D53635EF5E}" sibTransId="{4BB15A7B-EA47-1749-810B-1EA1F4730583}"/>
    <dgm:cxn modelId="{2EEA3FE9-31AF-E247-8822-F36815C59227}" type="presParOf" srcId="{63478070-9B76-5447-A311-68D0A0B76588}" destId="{ACD80D01-E070-5E4C-8DEC-7C30B2368F4D}" srcOrd="0" destOrd="0" presId="urn:microsoft.com/office/officeart/2005/8/layout/chevron1"/>
    <dgm:cxn modelId="{8445568F-19D4-8F48-A156-3DDBB4512740}" type="presParOf" srcId="{63478070-9B76-5447-A311-68D0A0B76588}" destId="{C8B54528-1A5E-254C-9327-AE2680828690}" srcOrd="1" destOrd="0" presId="urn:microsoft.com/office/officeart/2005/8/layout/chevron1"/>
    <dgm:cxn modelId="{DEEB8491-7413-044F-981E-ED3C406546C4}" type="presParOf" srcId="{63478070-9B76-5447-A311-68D0A0B76588}" destId="{1F800A95-8F38-0D4D-9795-EA4E20EEB5CF}" srcOrd="2" destOrd="0" presId="urn:microsoft.com/office/officeart/2005/8/layout/chevron1"/>
    <dgm:cxn modelId="{6CE3ECA0-88E0-0548-9850-047AD4409052}" type="presParOf" srcId="{63478070-9B76-5447-A311-68D0A0B76588}" destId="{8761AF1F-9CD7-994D-A21D-9299EC407288}" srcOrd="3" destOrd="0" presId="urn:microsoft.com/office/officeart/2005/8/layout/chevron1"/>
    <dgm:cxn modelId="{CF5DC8EA-A1C0-7347-A937-338319033F2B}" type="presParOf" srcId="{63478070-9B76-5447-A311-68D0A0B76588}" destId="{76B1A636-301F-564E-A7A8-A5443028A752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B2AE65D-6356-5349-A2C4-E4D240EB5351}" type="doc">
      <dgm:prSet loTypeId="urn:microsoft.com/office/officeart/2005/8/layout/chevron1" loCatId="" qsTypeId="urn:microsoft.com/office/officeart/2005/8/quickstyle/simple3" qsCatId="simple" csTypeId="urn:microsoft.com/office/officeart/2005/8/colors/accent1_4" csCatId="accent1" phldr="1"/>
      <dgm:spPr/>
    </dgm:pt>
    <dgm:pt modelId="{A291DFA8-5A91-584F-ABC9-B9503879834E}">
      <dgm:prSet phldrT="[Текст]" custT="1"/>
      <dgm:spPr/>
      <dgm:t>
        <a:bodyPr/>
        <a:lstStyle/>
        <a:p>
          <a:r>
            <a:rPr lang="ru-RU" sz="3100" b="1" smtClean="0">
              <a:latin typeface="Bookman Old Style" charset="0"/>
              <a:ea typeface="Bookman Old Style" charset="0"/>
              <a:cs typeface="Bookman Old Style" charset="0"/>
            </a:rPr>
            <a:t>счет 210.05</a:t>
          </a:r>
          <a:endParaRPr lang="ru-RU" sz="3100" b="1" dirty="0">
            <a:latin typeface="Bookman Old Style" charset="0"/>
            <a:ea typeface="Bookman Old Style" charset="0"/>
            <a:cs typeface="Bookman Old Style" charset="0"/>
          </a:endParaRPr>
        </a:p>
      </dgm:t>
    </dgm:pt>
    <dgm:pt modelId="{5955F7D3-2430-7941-AC21-8C27F5845676}" type="parTrans" cxnId="{F97FA302-B08A-CE4F-8FA6-A33EB9C54BF7}">
      <dgm:prSet/>
      <dgm:spPr/>
      <dgm:t>
        <a:bodyPr/>
        <a:lstStyle/>
        <a:p>
          <a:endParaRPr lang="ru-RU"/>
        </a:p>
      </dgm:t>
    </dgm:pt>
    <dgm:pt modelId="{C468B292-CF8C-9346-93A4-338B1F53349E}" type="sibTrans" cxnId="{F97FA302-B08A-CE4F-8FA6-A33EB9C54BF7}">
      <dgm:prSet/>
      <dgm:spPr/>
      <dgm:t>
        <a:bodyPr/>
        <a:lstStyle/>
        <a:p>
          <a:endParaRPr lang="ru-RU"/>
        </a:p>
      </dgm:t>
    </dgm:pt>
    <dgm:pt modelId="{8BB00018-60D3-934E-987F-8A112151F0BA}">
      <dgm:prSet phldrT="[Текст]" custT="1"/>
      <dgm:spPr/>
      <dgm:t>
        <a:bodyPr/>
        <a:lstStyle/>
        <a:p>
          <a:pPr marL="12700" indent="0">
            <a:tabLst/>
          </a:pPr>
          <a:r>
            <a:rPr lang="ru-RU" sz="2700" b="1" smtClean="0">
              <a:latin typeface="Bookman Old Style" charset="0"/>
              <a:ea typeface="Bookman Old Style" charset="0"/>
              <a:cs typeface="Bookman Old Style" charset="0"/>
            </a:rPr>
            <a:t>Расчеты</a:t>
          </a:r>
          <a:r>
            <a:rPr lang="ru-RU" sz="2800" b="1" smtClean="0">
              <a:latin typeface="Bookman Old Style" charset="0"/>
              <a:ea typeface="Bookman Old Style" charset="0"/>
              <a:cs typeface="Bookman Old Style" charset="0"/>
            </a:rPr>
            <a:t> !!!</a:t>
          </a:r>
          <a:endParaRPr lang="ru-RU" sz="2800" b="1" dirty="0">
            <a:latin typeface="Bookman Old Style" charset="0"/>
            <a:ea typeface="Bookman Old Style" charset="0"/>
            <a:cs typeface="Bookman Old Style" charset="0"/>
          </a:endParaRPr>
        </a:p>
      </dgm:t>
    </dgm:pt>
    <dgm:pt modelId="{6A81734B-F984-304F-A132-570805687293}" type="parTrans" cxnId="{704E948B-4B92-5841-9AED-5A629F290554}">
      <dgm:prSet/>
      <dgm:spPr/>
      <dgm:t>
        <a:bodyPr/>
        <a:lstStyle/>
        <a:p>
          <a:endParaRPr lang="ru-RU"/>
        </a:p>
      </dgm:t>
    </dgm:pt>
    <dgm:pt modelId="{C8C47562-4B1B-DE49-B323-4617E98B0BBF}" type="sibTrans" cxnId="{704E948B-4B92-5841-9AED-5A629F290554}">
      <dgm:prSet/>
      <dgm:spPr/>
      <dgm:t>
        <a:bodyPr/>
        <a:lstStyle/>
        <a:p>
          <a:endParaRPr lang="ru-RU"/>
        </a:p>
      </dgm:t>
    </dgm:pt>
    <dgm:pt modelId="{34C41145-BD27-2349-B470-57D5F2C1CC77}">
      <dgm:prSet phldrT="[Текст]" custT="1"/>
      <dgm:spPr/>
      <dgm:t>
        <a:bodyPr/>
        <a:lstStyle/>
        <a:p>
          <a:r>
            <a:rPr lang="ru-RU" sz="2600" b="1" smtClean="0">
              <a:latin typeface="Bookman Old Style" charset="0"/>
              <a:ea typeface="Bookman Old Style" charset="0"/>
              <a:cs typeface="Bookman Old Style" charset="0"/>
            </a:rPr>
            <a:t>Безвозм пользов</a:t>
          </a:r>
          <a:endParaRPr lang="ru-RU" sz="2600" b="1" dirty="0">
            <a:latin typeface="Bookman Old Style" charset="0"/>
            <a:ea typeface="Bookman Old Style" charset="0"/>
            <a:cs typeface="Bookman Old Style" charset="0"/>
          </a:endParaRPr>
        </a:p>
      </dgm:t>
    </dgm:pt>
    <dgm:pt modelId="{3B36EE91-1F5C-2643-8DF1-D4D53635EF5E}" type="parTrans" cxnId="{2CEB1AF5-2DE8-DD46-AAB6-D139FAADC323}">
      <dgm:prSet/>
      <dgm:spPr/>
      <dgm:t>
        <a:bodyPr/>
        <a:lstStyle/>
        <a:p>
          <a:endParaRPr lang="ru-RU"/>
        </a:p>
      </dgm:t>
    </dgm:pt>
    <dgm:pt modelId="{4BB15A7B-EA47-1749-810B-1EA1F4730583}" type="sibTrans" cxnId="{2CEB1AF5-2DE8-DD46-AAB6-D139FAADC323}">
      <dgm:prSet/>
      <dgm:spPr/>
      <dgm:t>
        <a:bodyPr/>
        <a:lstStyle/>
        <a:p>
          <a:endParaRPr lang="ru-RU"/>
        </a:p>
      </dgm:t>
    </dgm:pt>
    <dgm:pt modelId="{63478070-9B76-5447-A311-68D0A0B76588}" type="pres">
      <dgm:prSet presAssocID="{BB2AE65D-6356-5349-A2C4-E4D240EB5351}" presName="Name0" presStyleCnt="0">
        <dgm:presLayoutVars>
          <dgm:dir/>
          <dgm:animLvl val="lvl"/>
          <dgm:resizeHandles val="exact"/>
        </dgm:presLayoutVars>
      </dgm:prSet>
      <dgm:spPr/>
    </dgm:pt>
    <dgm:pt modelId="{ACD80D01-E070-5E4C-8DEC-7C30B2368F4D}" type="pres">
      <dgm:prSet presAssocID="{A291DFA8-5A91-584F-ABC9-B9503879834E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B54528-1A5E-254C-9327-AE2680828690}" type="pres">
      <dgm:prSet presAssocID="{C468B292-CF8C-9346-93A4-338B1F53349E}" presName="parTxOnlySpace" presStyleCnt="0"/>
      <dgm:spPr/>
    </dgm:pt>
    <dgm:pt modelId="{1F800A95-8F38-0D4D-9795-EA4E20EEB5CF}" type="pres">
      <dgm:prSet presAssocID="{8BB00018-60D3-934E-987F-8A112151F0BA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61AF1F-9CD7-994D-A21D-9299EC407288}" type="pres">
      <dgm:prSet presAssocID="{C8C47562-4B1B-DE49-B323-4617E98B0BBF}" presName="parTxOnlySpace" presStyleCnt="0"/>
      <dgm:spPr/>
    </dgm:pt>
    <dgm:pt modelId="{76B1A636-301F-564E-A7A8-A5443028A752}" type="pres">
      <dgm:prSet presAssocID="{34C41145-BD27-2349-B470-57D5F2C1CC77}" presName="parTxOnly" presStyleLbl="node1" presStyleIdx="2" presStyleCnt="3" custLinFactNeighborX="27939" custLinFactNeighborY="-226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CEB1AF5-2DE8-DD46-AAB6-D139FAADC323}" srcId="{BB2AE65D-6356-5349-A2C4-E4D240EB5351}" destId="{34C41145-BD27-2349-B470-57D5F2C1CC77}" srcOrd="2" destOrd="0" parTransId="{3B36EE91-1F5C-2643-8DF1-D4D53635EF5E}" sibTransId="{4BB15A7B-EA47-1749-810B-1EA1F4730583}"/>
    <dgm:cxn modelId="{40F77268-341B-2140-9541-B041AC067671}" type="presOf" srcId="{8BB00018-60D3-934E-987F-8A112151F0BA}" destId="{1F800A95-8F38-0D4D-9795-EA4E20EEB5CF}" srcOrd="0" destOrd="0" presId="urn:microsoft.com/office/officeart/2005/8/layout/chevron1"/>
    <dgm:cxn modelId="{14D413B5-81B6-FE4E-987F-CCE1F66FD8AC}" type="presOf" srcId="{A291DFA8-5A91-584F-ABC9-B9503879834E}" destId="{ACD80D01-E070-5E4C-8DEC-7C30B2368F4D}" srcOrd="0" destOrd="0" presId="urn:microsoft.com/office/officeart/2005/8/layout/chevron1"/>
    <dgm:cxn modelId="{B97B17F2-3B0F-AF42-8ED1-03B5B5FC4671}" type="presOf" srcId="{BB2AE65D-6356-5349-A2C4-E4D240EB5351}" destId="{63478070-9B76-5447-A311-68D0A0B76588}" srcOrd="0" destOrd="0" presId="urn:microsoft.com/office/officeart/2005/8/layout/chevron1"/>
    <dgm:cxn modelId="{704E948B-4B92-5841-9AED-5A629F290554}" srcId="{BB2AE65D-6356-5349-A2C4-E4D240EB5351}" destId="{8BB00018-60D3-934E-987F-8A112151F0BA}" srcOrd="1" destOrd="0" parTransId="{6A81734B-F984-304F-A132-570805687293}" sibTransId="{C8C47562-4B1B-DE49-B323-4617E98B0BBF}"/>
    <dgm:cxn modelId="{17321B23-9CE5-ED47-A7F1-B3AAB3B46841}" type="presOf" srcId="{34C41145-BD27-2349-B470-57D5F2C1CC77}" destId="{76B1A636-301F-564E-A7A8-A5443028A752}" srcOrd="0" destOrd="0" presId="urn:microsoft.com/office/officeart/2005/8/layout/chevron1"/>
    <dgm:cxn modelId="{F97FA302-B08A-CE4F-8FA6-A33EB9C54BF7}" srcId="{BB2AE65D-6356-5349-A2C4-E4D240EB5351}" destId="{A291DFA8-5A91-584F-ABC9-B9503879834E}" srcOrd="0" destOrd="0" parTransId="{5955F7D3-2430-7941-AC21-8C27F5845676}" sibTransId="{C468B292-CF8C-9346-93A4-338B1F53349E}"/>
    <dgm:cxn modelId="{65FBC6AA-832F-D84C-8E5E-3D9ED03437FB}" type="presParOf" srcId="{63478070-9B76-5447-A311-68D0A0B76588}" destId="{ACD80D01-E070-5E4C-8DEC-7C30B2368F4D}" srcOrd="0" destOrd="0" presId="urn:microsoft.com/office/officeart/2005/8/layout/chevron1"/>
    <dgm:cxn modelId="{47AACBC3-4DD6-C849-9E31-75586FB9E900}" type="presParOf" srcId="{63478070-9B76-5447-A311-68D0A0B76588}" destId="{C8B54528-1A5E-254C-9327-AE2680828690}" srcOrd="1" destOrd="0" presId="urn:microsoft.com/office/officeart/2005/8/layout/chevron1"/>
    <dgm:cxn modelId="{CC08B64B-B421-9B49-AF25-D2DC9C6D0717}" type="presParOf" srcId="{63478070-9B76-5447-A311-68D0A0B76588}" destId="{1F800A95-8F38-0D4D-9795-EA4E20EEB5CF}" srcOrd="2" destOrd="0" presId="urn:microsoft.com/office/officeart/2005/8/layout/chevron1"/>
    <dgm:cxn modelId="{B6EAC081-C402-7C49-AE63-483E10D8FC71}" type="presParOf" srcId="{63478070-9B76-5447-A311-68D0A0B76588}" destId="{8761AF1F-9CD7-994D-A21D-9299EC407288}" srcOrd="3" destOrd="0" presId="urn:microsoft.com/office/officeart/2005/8/layout/chevron1"/>
    <dgm:cxn modelId="{A772E0CA-F620-F14B-AF6A-A46CF4C93A9A}" type="presParOf" srcId="{63478070-9B76-5447-A311-68D0A0B76588}" destId="{76B1A636-301F-564E-A7A8-A5443028A752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7C743A1-B29A-2849-9E8C-E4CBC38FF8FD}" type="doc">
      <dgm:prSet loTypeId="urn:microsoft.com/office/officeart/2005/8/layout/hierarchy3" loCatId="" qsTypeId="urn:microsoft.com/office/officeart/2005/8/quickstyle/simple2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C98EF5A9-F6CD-7A43-824C-1FEF20A7DDF8}">
      <dgm:prSet phldrT="[Текст]"/>
      <dgm:spPr/>
      <dgm:t>
        <a:bodyPr/>
        <a:lstStyle/>
        <a:p>
          <a:r>
            <a:rPr lang="ru-RU" b="1" dirty="0" smtClean="0">
              <a:latin typeface="Times New Roman" charset="0"/>
              <a:ea typeface="Times New Roman" charset="0"/>
              <a:cs typeface="Times New Roman" charset="0"/>
            </a:rPr>
            <a:t>150</a:t>
          </a:r>
          <a:endParaRPr lang="ru-RU" b="1" dirty="0">
            <a:latin typeface="Times New Roman" charset="0"/>
            <a:ea typeface="Times New Roman" charset="0"/>
            <a:cs typeface="Times New Roman" charset="0"/>
          </a:endParaRPr>
        </a:p>
      </dgm:t>
    </dgm:pt>
    <dgm:pt modelId="{DC52CC57-3E73-114C-A5AB-4114C401B2F4}" type="parTrans" cxnId="{78ED632C-9524-9041-8E5A-F9415D30494B}">
      <dgm:prSet/>
      <dgm:spPr/>
      <dgm:t>
        <a:bodyPr/>
        <a:lstStyle/>
        <a:p>
          <a:endParaRPr lang="ru-RU">
            <a:latin typeface="Times New Roman" charset="0"/>
            <a:ea typeface="Times New Roman" charset="0"/>
            <a:cs typeface="Times New Roman" charset="0"/>
          </a:endParaRPr>
        </a:p>
      </dgm:t>
    </dgm:pt>
    <dgm:pt modelId="{7A944E00-30A6-F347-8634-0AED1731FB62}" type="sibTrans" cxnId="{78ED632C-9524-9041-8E5A-F9415D30494B}">
      <dgm:prSet/>
      <dgm:spPr/>
      <dgm:t>
        <a:bodyPr/>
        <a:lstStyle/>
        <a:p>
          <a:endParaRPr lang="ru-RU">
            <a:latin typeface="Times New Roman" charset="0"/>
            <a:ea typeface="Times New Roman" charset="0"/>
            <a:cs typeface="Times New Roman" charset="0"/>
          </a:endParaRPr>
        </a:p>
      </dgm:t>
    </dgm:pt>
    <dgm:pt modelId="{E3B4F10B-D778-184D-97DF-F05B6E9E3D07}">
      <dgm:prSet phldrT="[Текст]"/>
      <dgm:spPr>
        <a:solidFill>
          <a:schemeClr val="dk2">
            <a:tint val="40000"/>
            <a:hueOff val="0"/>
            <a:satOff val="0"/>
            <a:lumOff val="0"/>
            <a:alpha val="44000"/>
          </a:schemeClr>
        </a:solidFill>
      </dgm:spPr>
      <dgm:t>
        <a:bodyPr/>
        <a:lstStyle/>
        <a:p>
          <a:r>
            <a:rPr lang="ru-RU" b="1" dirty="0" smtClean="0">
              <a:solidFill>
                <a:srgbClr val="002060"/>
              </a:solidFill>
              <a:latin typeface="Times New Roman" charset="0"/>
              <a:ea typeface="Times New Roman" charset="0"/>
              <a:cs typeface="Times New Roman" charset="0"/>
            </a:rPr>
            <a:t>Безвозмездные</a:t>
          </a:r>
          <a:endParaRPr lang="ru-RU" b="1" dirty="0">
            <a:solidFill>
              <a:srgbClr val="002060"/>
            </a:solidFill>
            <a:latin typeface="Times New Roman" charset="0"/>
            <a:ea typeface="Times New Roman" charset="0"/>
            <a:cs typeface="Times New Roman" charset="0"/>
          </a:endParaRPr>
        </a:p>
      </dgm:t>
    </dgm:pt>
    <dgm:pt modelId="{82B709B6-0787-B144-B787-5D5CE73362FF}" type="parTrans" cxnId="{0610300D-E65F-294F-8655-B20393191C57}">
      <dgm:prSet/>
      <dgm:spPr/>
      <dgm:t>
        <a:bodyPr/>
        <a:lstStyle/>
        <a:p>
          <a:endParaRPr lang="ru-RU">
            <a:latin typeface="Times New Roman" charset="0"/>
            <a:ea typeface="Times New Roman" charset="0"/>
            <a:cs typeface="Times New Roman" charset="0"/>
          </a:endParaRPr>
        </a:p>
      </dgm:t>
    </dgm:pt>
    <dgm:pt modelId="{0FF445C2-969D-5241-B090-DA240AF79917}" type="sibTrans" cxnId="{0610300D-E65F-294F-8655-B20393191C57}">
      <dgm:prSet/>
      <dgm:spPr/>
      <dgm:t>
        <a:bodyPr/>
        <a:lstStyle/>
        <a:p>
          <a:endParaRPr lang="ru-RU">
            <a:latin typeface="Times New Roman" charset="0"/>
            <a:ea typeface="Times New Roman" charset="0"/>
            <a:cs typeface="Times New Roman" charset="0"/>
          </a:endParaRPr>
        </a:p>
      </dgm:t>
    </dgm:pt>
    <dgm:pt modelId="{F501F042-1BB2-3741-A9E2-66B4883334F5}">
      <dgm:prSet phldrT="[Текст]"/>
      <dgm:spPr>
        <a:solidFill>
          <a:schemeClr val="dk2">
            <a:tint val="40000"/>
            <a:hueOff val="0"/>
            <a:satOff val="0"/>
            <a:lumOff val="0"/>
            <a:alpha val="44000"/>
          </a:schemeClr>
        </a:solidFill>
      </dgm:spPr>
      <dgm:t>
        <a:bodyPr/>
        <a:lstStyle/>
        <a:p>
          <a:r>
            <a:rPr lang="ru-RU" b="1" dirty="0" smtClean="0">
              <a:solidFill>
                <a:srgbClr val="002060"/>
              </a:solidFill>
              <a:latin typeface="Times New Roman" charset="0"/>
              <a:ea typeface="Times New Roman" charset="0"/>
              <a:cs typeface="Times New Roman" charset="0"/>
            </a:rPr>
            <a:t>Денежные</a:t>
          </a:r>
          <a:endParaRPr lang="ru-RU" b="1" dirty="0">
            <a:solidFill>
              <a:srgbClr val="002060"/>
            </a:solidFill>
            <a:latin typeface="Times New Roman" charset="0"/>
            <a:ea typeface="Times New Roman" charset="0"/>
            <a:cs typeface="Times New Roman" charset="0"/>
          </a:endParaRPr>
        </a:p>
      </dgm:t>
    </dgm:pt>
    <dgm:pt modelId="{80358097-FCEE-7C4A-B582-4E2D45775240}" type="parTrans" cxnId="{9D85CE03-1D85-3E47-ABB0-59A70499F64F}">
      <dgm:prSet/>
      <dgm:spPr/>
      <dgm:t>
        <a:bodyPr/>
        <a:lstStyle/>
        <a:p>
          <a:endParaRPr lang="ru-RU">
            <a:latin typeface="Times New Roman" charset="0"/>
            <a:ea typeface="Times New Roman" charset="0"/>
            <a:cs typeface="Times New Roman" charset="0"/>
          </a:endParaRPr>
        </a:p>
      </dgm:t>
    </dgm:pt>
    <dgm:pt modelId="{37F7E299-388D-7E4F-9D0B-344D731B07D6}" type="sibTrans" cxnId="{9D85CE03-1D85-3E47-ABB0-59A70499F64F}">
      <dgm:prSet/>
      <dgm:spPr/>
      <dgm:t>
        <a:bodyPr/>
        <a:lstStyle/>
        <a:p>
          <a:endParaRPr lang="ru-RU">
            <a:latin typeface="Times New Roman" charset="0"/>
            <a:ea typeface="Times New Roman" charset="0"/>
            <a:cs typeface="Times New Roman" charset="0"/>
          </a:endParaRPr>
        </a:p>
      </dgm:t>
    </dgm:pt>
    <dgm:pt modelId="{5DC652AD-B164-2445-BB50-5F0140A04A95}">
      <dgm:prSet phldrT="[Текст]"/>
      <dgm:spPr/>
      <dgm:t>
        <a:bodyPr/>
        <a:lstStyle/>
        <a:p>
          <a:r>
            <a:rPr lang="ru-RU" b="1" dirty="0" smtClean="0">
              <a:latin typeface="Times New Roman" charset="0"/>
              <a:ea typeface="Times New Roman" charset="0"/>
              <a:cs typeface="Times New Roman" charset="0"/>
            </a:rPr>
            <a:t>160</a:t>
          </a:r>
          <a:endParaRPr lang="ru-RU" b="1" dirty="0">
            <a:latin typeface="Times New Roman" charset="0"/>
            <a:ea typeface="Times New Roman" charset="0"/>
            <a:cs typeface="Times New Roman" charset="0"/>
          </a:endParaRPr>
        </a:p>
      </dgm:t>
    </dgm:pt>
    <dgm:pt modelId="{AA299F6E-99D0-1A4A-98A4-9B641BF678BE}" type="parTrans" cxnId="{F2F50CC1-F3FB-1448-9BFE-78BFF17523C5}">
      <dgm:prSet/>
      <dgm:spPr/>
      <dgm:t>
        <a:bodyPr/>
        <a:lstStyle/>
        <a:p>
          <a:endParaRPr lang="ru-RU">
            <a:latin typeface="Times New Roman" charset="0"/>
            <a:ea typeface="Times New Roman" charset="0"/>
            <a:cs typeface="Times New Roman" charset="0"/>
          </a:endParaRPr>
        </a:p>
      </dgm:t>
    </dgm:pt>
    <dgm:pt modelId="{8E755C00-4F44-A842-9E72-DAC00B156ADD}" type="sibTrans" cxnId="{F2F50CC1-F3FB-1448-9BFE-78BFF17523C5}">
      <dgm:prSet/>
      <dgm:spPr/>
      <dgm:t>
        <a:bodyPr/>
        <a:lstStyle/>
        <a:p>
          <a:endParaRPr lang="ru-RU">
            <a:latin typeface="Times New Roman" charset="0"/>
            <a:ea typeface="Times New Roman" charset="0"/>
            <a:cs typeface="Times New Roman" charset="0"/>
          </a:endParaRPr>
        </a:p>
      </dgm:t>
    </dgm:pt>
    <dgm:pt modelId="{6A6077D1-6FB6-1245-AF9A-E29D7F67B8FF}">
      <dgm:prSet phldrT="[Текст]"/>
      <dgm:spPr>
        <a:solidFill>
          <a:schemeClr val="dk2">
            <a:tint val="40000"/>
            <a:hueOff val="0"/>
            <a:satOff val="0"/>
            <a:lumOff val="0"/>
            <a:alpha val="44000"/>
          </a:schemeClr>
        </a:solidFill>
      </dgm:spPr>
      <dgm:t>
        <a:bodyPr/>
        <a:lstStyle/>
        <a:p>
          <a:r>
            <a:rPr lang="ru-RU" b="1" dirty="0" smtClean="0">
              <a:solidFill>
                <a:srgbClr val="002060"/>
              </a:solidFill>
              <a:latin typeface="Times New Roman" charset="0"/>
              <a:ea typeface="Times New Roman" charset="0"/>
              <a:cs typeface="Times New Roman" charset="0"/>
            </a:rPr>
            <a:t>Безвозмездные</a:t>
          </a:r>
          <a:endParaRPr lang="ru-RU" b="1" dirty="0">
            <a:solidFill>
              <a:srgbClr val="002060"/>
            </a:solidFill>
            <a:latin typeface="Times New Roman" charset="0"/>
            <a:ea typeface="Times New Roman" charset="0"/>
            <a:cs typeface="Times New Roman" charset="0"/>
          </a:endParaRPr>
        </a:p>
      </dgm:t>
    </dgm:pt>
    <dgm:pt modelId="{2121DB1D-94D9-1E4D-9785-81B32F543828}" type="parTrans" cxnId="{4D5697F3-3117-1A41-A811-DD086E68B37D}">
      <dgm:prSet/>
      <dgm:spPr/>
      <dgm:t>
        <a:bodyPr/>
        <a:lstStyle/>
        <a:p>
          <a:endParaRPr lang="ru-RU">
            <a:latin typeface="Times New Roman" charset="0"/>
            <a:ea typeface="Times New Roman" charset="0"/>
            <a:cs typeface="Times New Roman" charset="0"/>
          </a:endParaRPr>
        </a:p>
      </dgm:t>
    </dgm:pt>
    <dgm:pt modelId="{084C05F1-D697-9049-BECA-EB8998881EDD}" type="sibTrans" cxnId="{4D5697F3-3117-1A41-A811-DD086E68B37D}">
      <dgm:prSet/>
      <dgm:spPr/>
      <dgm:t>
        <a:bodyPr/>
        <a:lstStyle/>
        <a:p>
          <a:endParaRPr lang="ru-RU">
            <a:latin typeface="Times New Roman" charset="0"/>
            <a:ea typeface="Times New Roman" charset="0"/>
            <a:cs typeface="Times New Roman" charset="0"/>
          </a:endParaRPr>
        </a:p>
      </dgm:t>
    </dgm:pt>
    <dgm:pt modelId="{5D1E18C5-7845-F746-9285-C43DDCAF6970}">
      <dgm:prSet phldrT="[Текст]"/>
      <dgm:spPr>
        <a:solidFill>
          <a:schemeClr val="dk2">
            <a:tint val="40000"/>
            <a:hueOff val="0"/>
            <a:satOff val="0"/>
            <a:lumOff val="0"/>
            <a:alpha val="44000"/>
          </a:schemeClr>
        </a:solidFill>
      </dgm:spPr>
      <dgm:t>
        <a:bodyPr/>
        <a:lstStyle/>
        <a:p>
          <a:r>
            <a:rPr lang="ru-RU" b="1" dirty="0" smtClean="0">
              <a:solidFill>
                <a:srgbClr val="002060"/>
              </a:solidFill>
              <a:latin typeface="Times New Roman" charset="0"/>
              <a:ea typeface="Times New Roman" charset="0"/>
              <a:cs typeface="Times New Roman" charset="0"/>
            </a:rPr>
            <a:t>Денежные</a:t>
          </a:r>
          <a:endParaRPr lang="ru-RU" b="1" dirty="0">
            <a:solidFill>
              <a:srgbClr val="002060"/>
            </a:solidFill>
            <a:latin typeface="Times New Roman" charset="0"/>
            <a:ea typeface="Times New Roman" charset="0"/>
            <a:cs typeface="Times New Roman" charset="0"/>
          </a:endParaRPr>
        </a:p>
      </dgm:t>
    </dgm:pt>
    <dgm:pt modelId="{F3178092-4637-D945-828B-C59F4A673FEC}" type="parTrans" cxnId="{6F201B46-CE59-9E40-9CD8-06A2670C7718}">
      <dgm:prSet/>
      <dgm:spPr/>
      <dgm:t>
        <a:bodyPr/>
        <a:lstStyle/>
        <a:p>
          <a:endParaRPr lang="ru-RU">
            <a:latin typeface="Times New Roman" charset="0"/>
            <a:ea typeface="Times New Roman" charset="0"/>
            <a:cs typeface="Times New Roman" charset="0"/>
          </a:endParaRPr>
        </a:p>
      </dgm:t>
    </dgm:pt>
    <dgm:pt modelId="{1F269EB0-29FA-0F40-B0C8-737A4574DB46}" type="sibTrans" cxnId="{6F201B46-CE59-9E40-9CD8-06A2670C7718}">
      <dgm:prSet/>
      <dgm:spPr/>
      <dgm:t>
        <a:bodyPr/>
        <a:lstStyle/>
        <a:p>
          <a:endParaRPr lang="ru-RU">
            <a:latin typeface="Times New Roman" charset="0"/>
            <a:ea typeface="Times New Roman" charset="0"/>
            <a:cs typeface="Times New Roman" charset="0"/>
          </a:endParaRPr>
        </a:p>
      </dgm:t>
    </dgm:pt>
    <dgm:pt modelId="{02D83BA9-8594-8C47-B9BC-8D04C342638E}">
      <dgm:prSet/>
      <dgm:spPr>
        <a:solidFill>
          <a:schemeClr val="dk2">
            <a:tint val="40000"/>
            <a:hueOff val="0"/>
            <a:satOff val="0"/>
            <a:lumOff val="0"/>
            <a:alpha val="44000"/>
          </a:schemeClr>
        </a:solidFill>
      </dgm:spPr>
      <dgm:t>
        <a:bodyPr anchor="ctr"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b="1" dirty="0" smtClean="0">
              <a:solidFill>
                <a:srgbClr val="002060"/>
              </a:solidFill>
              <a:latin typeface="Times New Roman" charset="0"/>
              <a:ea typeface="Times New Roman" charset="0"/>
              <a:cs typeface="Times New Roman" charset="0"/>
            </a:rPr>
            <a:t>Текущий характер</a:t>
          </a:r>
        </a:p>
      </dgm:t>
    </dgm:pt>
    <dgm:pt modelId="{F995CB77-394D-2E47-9A12-5AE917EA3665}" type="parTrans" cxnId="{6D22A905-71BF-6143-8348-FC88A4398416}">
      <dgm:prSet/>
      <dgm:spPr/>
      <dgm:t>
        <a:bodyPr/>
        <a:lstStyle/>
        <a:p>
          <a:endParaRPr lang="ru-RU">
            <a:latin typeface="Times New Roman" charset="0"/>
            <a:ea typeface="Times New Roman" charset="0"/>
            <a:cs typeface="Times New Roman" charset="0"/>
          </a:endParaRPr>
        </a:p>
      </dgm:t>
    </dgm:pt>
    <dgm:pt modelId="{8EBB5CD7-11EF-E24C-9E73-053E6F4A6066}" type="sibTrans" cxnId="{6D22A905-71BF-6143-8348-FC88A4398416}">
      <dgm:prSet/>
      <dgm:spPr/>
      <dgm:t>
        <a:bodyPr/>
        <a:lstStyle/>
        <a:p>
          <a:endParaRPr lang="ru-RU">
            <a:latin typeface="Times New Roman" charset="0"/>
            <a:ea typeface="Times New Roman" charset="0"/>
            <a:cs typeface="Times New Roman" charset="0"/>
          </a:endParaRPr>
        </a:p>
      </dgm:t>
    </dgm:pt>
    <dgm:pt modelId="{F1E47AF6-9A52-B04B-AC3F-75649DD9EB21}">
      <dgm:prSet/>
      <dgm:spPr>
        <a:solidFill>
          <a:schemeClr val="dk2">
            <a:tint val="40000"/>
            <a:hueOff val="0"/>
            <a:satOff val="0"/>
            <a:lumOff val="0"/>
            <a:alpha val="44000"/>
          </a:schemeClr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b="1" dirty="0" smtClean="0">
              <a:solidFill>
                <a:srgbClr val="002060"/>
              </a:solidFill>
              <a:latin typeface="Times New Roman" charset="0"/>
              <a:ea typeface="Times New Roman" charset="0"/>
              <a:cs typeface="Times New Roman" charset="0"/>
            </a:rPr>
            <a:t>Капитальный характер</a:t>
          </a:r>
        </a:p>
      </dgm:t>
    </dgm:pt>
    <dgm:pt modelId="{CA0636DD-762E-794E-953F-936FA30D0632}" type="parTrans" cxnId="{B5E70188-69AB-D049-B5C7-DA345FEEBC8A}">
      <dgm:prSet/>
      <dgm:spPr/>
      <dgm:t>
        <a:bodyPr/>
        <a:lstStyle/>
        <a:p>
          <a:endParaRPr lang="ru-RU">
            <a:latin typeface="Times New Roman" charset="0"/>
            <a:ea typeface="Times New Roman" charset="0"/>
            <a:cs typeface="Times New Roman" charset="0"/>
          </a:endParaRPr>
        </a:p>
      </dgm:t>
    </dgm:pt>
    <dgm:pt modelId="{DFC63677-E359-9D47-B530-277CBFDE174D}" type="sibTrans" cxnId="{B5E70188-69AB-D049-B5C7-DA345FEEBC8A}">
      <dgm:prSet/>
      <dgm:spPr/>
      <dgm:t>
        <a:bodyPr/>
        <a:lstStyle/>
        <a:p>
          <a:endParaRPr lang="ru-RU">
            <a:latin typeface="Times New Roman" charset="0"/>
            <a:ea typeface="Times New Roman" charset="0"/>
            <a:cs typeface="Times New Roman" charset="0"/>
          </a:endParaRPr>
        </a:p>
      </dgm:t>
    </dgm:pt>
    <dgm:pt modelId="{247E82F6-716F-8D47-9F57-05BF61CF148D}">
      <dgm:prSet custT="1"/>
      <dgm:spPr/>
      <dgm:t>
        <a:bodyPr/>
        <a:lstStyle/>
        <a:p>
          <a:r>
            <a:rPr lang="ru-RU" sz="5200" b="1" smtClean="0">
              <a:latin typeface="Times New Roman" charset="0"/>
              <a:ea typeface="Times New Roman" charset="0"/>
              <a:cs typeface="Times New Roman" charset="0"/>
            </a:rPr>
            <a:t>191</a:t>
          </a:r>
          <a:r>
            <a:rPr lang="ru-RU" sz="5200" b="1" baseline="30000" smtClean="0">
              <a:latin typeface="Times New Roman" charset="0"/>
              <a:ea typeface="Times New Roman" charset="0"/>
              <a:cs typeface="Times New Roman" charset="0"/>
            </a:rPr>
            <a:t>*</a:t>
          </a:r>
          <a:endParaRPr lang="ru-RU" sz="5200" b="1" baseline="30000" dirty="0">
            <a:latin typeface="Times New Roman" charset="0"/>
            <a:ea typeface="Times New Roman" charset="0"/>
            <a:cs typeface="Times New Roman" charset="0"/>
          </a:endParaRPr>
        </a:p>
      </dgm:t>
    </dgm:pt>
    <dgm:pt modelId="{6918A97E-31D8-0546-8343-770A52A92319}" type="parTrans" cxnId="{DB1C9F23-838B-AF44-AC89-A8734AD37F74}">
      <dgm:prSet/>
      <dgm:spPr/>
      <dgm:t>
        <a:bodyPr/>
        <a:lstStyle/>
        <a:p>
          <a:endParaRPr lang="ru-RU">
            <a:latin typeface="Times New Roman" charset="0"/>
            <a:ea typeface="Times New Roman" charset="0"/>
            <a:cs typeface="Times New Roman" charset="0"/>
          </a:endParaRPr>
        </a:p>
      </dgm:t>
    </dgm:pt>
    <dgm:pt modelId="{1BB1DB38-C269-4B41-B7F8-0D6BAEC0E53A}" type="sibTrans" cxnId="{DB1C9F23-838B-AF44-AC89-A8734AD37F74}">
      <dgm:prSet/>
      <dgm:spPr/>
      <dgm:t>
        <a:bodyPr/>
        <a:lstStyle/>
        <a:p>
          <a:endParaRPr lang="ru-RU">
            <a:latin typeface="Times New Roman" charset="0"/>
            <a:ea typeface="Times New Roman" charset="0"/>
            <a:cs typeface="Times New Roman" charset="0"/>
          </a:endParaRPr>
        </a:p>
      </dgm:t>
    </dgm:pt>
    <dgm:pt modelId="{6654565B-BF22-AB4B-8293-7681789FE940}">
      <dgm:prSet/>
      <dgm:spPr>
        <a:solidFill>
          <a:schemeClr val="dk2">
            <a:tint val="40000"/>
            <a:hueOff val="0"/>
            <a:satOff val="0"/>
            <a:lumOff val="0"/>
            <a:alpha val="44000"/>
          </a:schemeClr>
        </a:solidFill>
      </dgm:spPr>
      <dgm:t>
        <a:bodyPr/>
        <a:lstStyle/>
        <a:p>
          <a:r>
            <a:rPr lang="ru-RU" b="1" dirty="0" smtClean="0">
              <a:solidFill>
                <a:srgbClr val="002060"/>
              </a:solidFill>
              <a:latin typeface="Times New Roman" charset="0"/>
              <a:ea typeface="Times New Roman" charset="0"/>
              <a:cs typeface="Times New Roman" charset="0"/>
            </a:rPr>
            <a:t>Безвозмездные</a:t>
          </a:r>
          <a:endParaRPr lang="ru-RU" b="1" dirty="0">
            <a:solidFill>
              <a:srgbClr val="002060"/>
            </a:solidFill>
            <a:latin typeface="Times New Roman" charset="0"/>
            <a:ea typeface="Times New Roman" charset="0"/>
            <a:cs typeface="Times New Roman" charset="0"/>
          </a:endParaRPr>
        </a:p>
      </dgm:t>
    </dgm:pt>
    <dgm:pt modelId="{47037220-9214-C74A-8F95-FDA0CDDC6520}" type="parTrans" cxnId="{8D3E40F3-A517-2A45-B974-CE7669422EA4}">
      <dgm:prSet/>
      <dgm:spPr/>
      <dgm:t>
        <a:bodyPr/>
        <a:lstStyle/>
        <a:p>
          <a:endParaRPr lang="ru-RU">
            <a:latin typeface="Times New Roman" charset="0"/>
            <a:ea typeface="Times New Roman" charset="0"/>
            <a:cs typeface="Times New Roman" charset="0"/>
          </a:endParaRPr>
        </a:p>
      </dgm:t>
    </dgm:pt>
    <dgm:pt modelId="{54402A25-9817-4446-98A7-E19C5D67F7D6}" type="sibTrans" cxnId="{8D3E40F3-A517-2A45-B974-CE7669422EA4}">
      <dgm:prSet/>
      <dgm:spPr/>
      <dgm:t>
        <a:bodyPr/>
        <a:lstStyle/>
        <a:p>
          <a:endParaRPr lang="ru-RU">
            <a:latin typeface="Times New Roman" charset="0"/>
            <a:ea typeface="Times New Roman" charset="0"/>
            <a:cs typeface="Times New Roman" charset="0"/>
          </a:endParaRPr>
        </a:p>
      </dgm:t>
    </dgm:pt>
    <dgm:pt modelId="{BFF65A05-0643-354F-B4C9-1F69E9E3CE37}">
      <dgm:prSet/>
      <dgm:spPr>
        <a:solidFill>
          <a:schemeClr val="dk2">
            <a:tint val="40000"/>
            <a:hueOff val="0"/>
            <a:satOff val="0"/>
            <a:lumOff val="0"/>
            <a:alpha val="44000"/>
          </a:schemeClr>
        </a:solidFill>
      </dgm:spPr>
      <dgm:t>
        <a:bodyPr/>
        <a:lstStyle/>
        <a:p>
          <a:r>
            <a:rPr lang="ru-RU" b="1" dirty="0" err="1" smtClean="0">
              <a:solidFill>
                <a:srgbClr val="002060"/>
              </a:solidFill>
              <a:latin typeface="Times New Roman" charset="0"/>
              <a:ea typeface="Times New Roman" charset="0"/>
              <a:cs typeface="Times New Roman" charset="0"/>
            </a:rPr>
            <a:t>Неденежные</a:t>
          </a:r>
          <a:endParaRPr lang="ru-RU" b="1" dirty="0">
            <a:solidFill>
              <a:srgbClr val="002060"/>
            </a:solidFill>
            <a:latin typeface="Times New Roman" charset="0"/>
            <a:ea typeface="Times New Roman" charset="0"/>
            <a:cs typeface="Times New Roman" charset="0"/>
          </a:endParaRPr>
        </a:p>
      </dgm:t>
    </dgm:pt>
    <dgm:pt modelId="{4043F17F-635D-DC42-8F54-CD903BE49193}" type="parTrans" cxnId="{7A8FFFC4-0EC2-584F-B98F-93B7A8440F71}">
      <dgm:prSet/>
      <dgm:spPr/>
      <dgm:t>
        <a:bodyPr/>
        <a:lstStyle/>
        <a:p>
          <a:endParaRPr lang="ru-RU">
            <a:latin typeface="Times New Roman" charset="0"/>
            <a:ea typeface="Times New Roman" charset="0"/>
            <a:cs typeface="Times New Roman" charset="0"/>
          </a:endParaRPr>
        </a:p>
      </dgm:t>
    </dgm:pt>
    <dgm:pt modelId="{DAE1A85E-FCD4-0045-B667-14CEADB72CAF}" type="sibTrans" cxnId="{7A8FFFC4-0EC2-584F-B98F-93B7A8440F71}">
      <dgm:prSet/>
      <dgm:spPr/>
      <dgm:t>
        <a:bodyPr/>
        <a:lstStyle/>
        <a:p>
          <a:endParaRPr lang="ru-RU">
            <a:latin typeface="Times New Roman" charset="0"/>
            <a:ea typeface="Times New Roman" charset="0"/>
            <a:cs typeface="Times New Roman" charset="0"/>
          </a:endParaRPr>
        </a:p>
      </dgm:t>
    </dgm:pt>
    <dgm:pt modelId="{B8BA1B0A-EF75-F647-B04B-8A3903CA4B2D}">
      <dgm:prSet/>
      <dgm:spPr>
        <a:solidFill>
          <a:schemeClr val="dk2">
            <a:tint val="40000"/>
            <a:hueOff val="0"/>
            <a:satOff val="0"/>
            <a:lumOff val="0"/>
            <a:alpha val="44000"/>
          </a:schemeClr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b="1" dirty="0" smtClean="0">
              <a:solidFill>
                <a:srgbClr val="002060"/>
              </a:solidFill>
              <a:latin typeface="Times New Roman" charset="0"/>
              <a:ea typeface="Times New Roman" charset="0"/>
              <a:cs typeface="Times New Roman" charset="0"/>
            </a:rPr>
            <a:t>Текущий характер</a:t>
          </a:r>
        </a:p>
      </dgm:t>
    </dgm:pt>
    <dgm:pt modelId="{CC74682D-8495-5340-AA2E-F2102066C9E0}" type="parTrans" cxnId="{3EFA7E55-9C17-AA40-9DFD-09B8F5673C99}">
      <dgm:prSet/>
      <dgm:spPr/>
      <dgm:t>
        <a:bodyPr/>
        <a:lstStyle/>
        <a:p>
          <a:endParaRPr lang="ru-RU">
            <a:latin typeface="Times New Roman" charset="0"/>
            <a:ea typeface="Times New Roman" charset="0"/>
            <a:cs typeface="Times New Roman" charset="0"/>
          </a:endParaRPr>
        </a:p>
      </dgm:t>
    </dgm:pt>
    <dgm:pt modelId="{72585E48-18FC-304C-A0EE-51A8655C0310}" type="sibTrans" cxnId="{3EFA7E55-9C17-AA40-9DFD-09B8F5673C99}">
      <dgm:prSet/>
      <dgm:spPr/>
      <dgm:t>
        <a:bodyPr/>
        <a:lstStyle/>
        <a:p>
          <a:endParaRPr lang="ru-RU">
            <a:latin typeface="Times New Roman" charset="0"/>
            <a:ea typeface="Times New Roman" charset="0"/>
            <a:cs typeface="Times New Roman" charset="0"/>
          </a:endParaRPr>
        </a:p>
      </dgm:t>
    </dgm:pt>
    <dgm:pt modelId="{4B4034ED-C26E-2C4A-8242-00E4D1715AA7}">
      <dgm:prSet/>
      <dgm:spPr/>
      <dgm:t>
        <a:bodyPr/>
        <a:lstStyle/>
        <a:p>
          <a:r>
            <a:rPr lang="ru-RU" b="1" dirty="0" smtClean="0">
              <a:latin typeface="Times New Roman" charset="0"/>
              <a:ea typeface="Times New Roman" charset="0"/>
              <a:cs typeface="Times New Roman" charset="0"/>
            </a:rPr>
            <a:t>195</a:t>
          </a:r>
          <a:r>
            <a:rPr lang="ru-RU" b="1" baseline="30000" dirty="0" smtClean="0">
              <a:latin typeface="Times New Roman" charset="0"/>
              <a:ea typeface="Times New Roman" charset="0"/>
              <a:cs typeface="Times New Roman" charset="0"/>
            </a:rPr>
            <a:t>*</a:t>
          </a:r>
          <a:endParaRPr lang="ru-RU" b="1" baseline="30000" dirty="0">
            <a:latin typeface="Times New Roman" charset="0"/>
            <a:ea typeface="Times New Roman" charset="0"/>
            <a:cs typeface="Times New Roman" charset="0"/>
          </a:endParaRPr>
        </a:p>
      </dgm:t>
    </dgm:pt>
    <dgm:pt modelId="{5903F7CE-DD00-6E41-A177-48D82A7DC91A}" type="parTrans" cxnId="{6DACA88F-D7E3-FF4D-8D96-A0713862647C}">
      <dgm:prSet/>
      <dgm:spPr/>
      <dgm:t>
        <a:bodyPr/>
        <a:lstStyle/>
        <a:p>
          <a:endParaRPr lang="ru-RU">
            <a:latin typeface="Times New Roman" charset="0"/>
            <a:ea typeface="Times New Roman" charset="0"/>
            <a:cs typeface="Times New Roman" charset="0"/>
          </a:endParaRPr>
        </a:p>
      </dgm:t>
    </dgm:pt>
    <dgm:pt modelId="{94AB45B1-EC26-654F-AB9B-D8F28CE98397}" type="sibTrans" cxnId="{6DACA88F-D7E3-FF4D-8D96-A0713862647C}">
      <dgm:prSet/>
      <dgm:spPr/>
      <dgm:t>
        <a:bodyPr/>
        <a:lstStyle/>
        <a:p>
          <a:endParaRPr lang="ru-RU">
            <a:latin typeface="Times New Roman" charset="0"/>
            <a:ea typeface="Times New Roman" charset="0"/>
            <a:cs typeface="Times New Roman" charset="0"/>
          </a:endParaRPr>
        </a:p>
      </dgm:t>
    </dgm:pt>
    <dgm:pt modelId="{FC7F0E04-7C7D-8741-A214-39A99CEAF9FF}">
      <dgm:prSet/>
      <dgm:spPr>
        <a:solidFill>
          <a:schemeClr val="dk2">
            <a:tint val="40000"/>
            <a:hueOff val="0"/>
            <a:satOff val="0"/>
            <a:lumOff val="0"/>
            <a:alpha val="44000"/>
          </a:schemeClr>
        </a:solidFill>
      </dgm:spPr>
      <dgm:t>
        <a:bodyPr/>
        <a:lstStyle/>
        <a:p>
          <a:r>
            <a:rPr lang="ru-RU" b="1" dirty="0" smtClean="0">
              <a:solidFill>
                <a:srgbClr val="002060"/>
              </a:solidFill>
              <a:latin typeface="Times New Roman" charset="0"/>
              <a:ea typeface="Times New Roman" charset="0"/>
              <a:cs typeface="Times New Roman" charset="0"/>
            </a:rPr>
            <a:t>Безвозмездные</a:t>
          </a:r>
          <a:endParaRPr lang="ru-RU" b="1" dirty="0">
            <a:solidFill>
              <a:srgbClr val="002060"/>
            </a:solidFill>
            <a:latin typeface="Times New Roman" charset="0"/>
            <a:ea typeface="Times New Roman" charset="0"/>
            <a:cs typeface="Times New Roman" charset="0"/>
          </a:endParaRPr>
        </a:p>
      </dgm:t>
    </dgm:pt>
    <dgm:pt modelId="{AFFDDE47-9810-8B4A-8F9B-05FA00B49835}" type="parTrans" cxnId="{F829B502-6AF6-B445-8A2F-D0358DC55A1B}">
      <dgm:prSet/>
      <dgm:spPr/>
      <dgm:t>
        <a:bodyPr/>
        <a:lstStyle/>
        <a:p>
          <a:endParaRPr lang="ru-RU">
            <a:latin typeface="Times New Roman" charset="0"/>
            <a:ea typeface="Times New Roman" charset="0"/>
            <a:cs typeface="Times New Roman" charset="0"/>
          </a:endParaRPr>
        </a:p>
      </dgm:t>
    </dgm:pt>
    <dgm:pt modelId="{7B793908-96C3-7945-878C-43FBBE98CF30}" type="sibTrans" cxnId="{F829B502-6AF6-B445-8A2F-D0358DC55A1B}">
      <dgm:prSet/>
      <dgm:spPr/>
      <dgm:t>
        <a:bodyPr/>
        <a:lstStyle/>
        <a:p>
          <a:endParaRPr lang="ru-RU">
            <a:latin typeface="Times New Roman" charset="0"/>
            <a:ea typeface="Times New Roman" charset="0"/>
            <a:cs typeface="Times New Roman" charset="0"/>
          </a:endParaRPr>
        </a:p>
      </dgm:t>
    </dgm:pt>
    <dgm:pt modelId="{03C023CA-D40D-6247-BEA2-FA4E89141BCC}">
      <dgm:prSet/>
      <dgm:spPr>
        <a:solidFill>
          <a:schemeClr val="dk2">
            <a:tint val="40000"/>
            <a:hueOff val="0"/>
            <a:satOff val="0"/>
            <a:lumOff val="0"/>
            <a:alpha val="44000"/>
          </a:schemeClr>
        </a:solidFill>
      </dgm:spPr>
      <dgm:t>
        <a:bodyPr/>
        <a:lstStyle/>
        <a:p>
          <a:r>
            <a:rPr lang="ru-RU" b="1" dirty="0" err="1" smtClean="0">
              <a:solidFill>
                <a:srgbClr val="002060"/>
              </a:solidFill>
              <a:latin typeface="Times New Roman" charset="0"/>
              <a:ea typeface="Times New Roman" charset="0"/>
              <a:cs typeface="Times New Roman" charset="0"/>
            </a:rPr>
            <a:t>Неденежные</a:t>
          </a:r>
          <a:endParaRPr lang="ru-RU" b="1" dirty="0">
            <a:solidFill>
              <a:srgbClr val="002060"/>
            </a:solidFill>
            <a:latin typeface="Times New Roman" charset="0"/>
            <a:ea typeface="Times New Roman" charset="0"/>
            <a:cs typeface="Times New Roman" charset="0"/>
          </a:endParaRPr>
        </a:p>
      </dgm:t>
    </dgm:pt>
    <dgm:pt modelId="{4AC1016C-9F3E-A748-A8E6-5497F863E838}" type="parTrans" cxnId="{2365BB01-7C80-8F40-B898-0624842BF535}">
      <dgm:prSet/>
      <dgm:spPr/>
      <dgm:t>
        <a:bodyPr/>
        <a:lstStyle/>
        <a:p>
          <a:endParaRPr lang="ru-RU">
            <a:latin typeface="Times New Roman" charset="0"/>
            <a:ea typeface="Times New Roman" charset="0"/>
            <a:cs typeface="Times New Roman" charset="0"/>
          </a:endParaRPr>
        </a:p>
      </dgm:t>
    </dgm:pt>
    <dgm:pt modelId="{12975DDB-8222-BA40-97FD-4691E557AF9D}" type="sibTrans" cxnId="{2365BB01-7C80-8F40-B898-0624842BF535}">
      <dgm:prSet/>
      <dgm:spPr/>
      <dgm:t>
        <a:bodyPr/>
        <a:lstStyle/>
        <a:p>
          <a:endParaRPr lang="ru-RU">
            <a:latin typeface="Times New Roman" charset="0"/>
            <a:ea typeface="Times New Roman" charset="0"/>
            <a:cs typeface="Times New Roman" charset="0"/>
          </a:endParaRPr>
        </a:p>
      </dgm:t>
    </dgm:pt>
    <dgm:pt modelId="{371298D4-545C-1841-A744-5CE6405DD278}">
      <dgm:prSet/>
      <dgm:spPr>
        <a:solidFill>
          <a:schemeClr val="dk2">
            <a:tint val="40000"/>
            <a:hueOff val="0"/>
            <a:satOff val="0"/>
            <a:lumOff val="0"/>
            <a:alpha val="44000"/>
          </a:schemeClr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b="1" dirty="0" smtClean="0">
              <a:solidFill>
                <a:srgbClr val="002060"/>
              </a:solidFill>
              <a:latin typeface="Times New Roman" charset="0"/>
              <a:ea typeface="Times New Roman" charset="0"/>
              <a:cs typeface="Times New Roman" charset="0"/>
            </a:rPr>
            <a:t>Капитальный характер</a:t>
          </a:r>
        </a:p>
      </dgm:t>
    </dgm:pt>
    <dgm:pt modelId="{80992E75-0987-9841-906D-1E4782A072A7}" type="parTrans" cxnId="{1ABB5FF1-BF7E-014B-9F28-5D0DF8EC742B}">
      <dgm:prSet/>
      <dgm:spPr/>
      <dgm:t>
        <a:bodyPr/>
        <a:lstStyle/>
        <a:p>
          <a:endParaRPr lang="ru-RU">
            <a:latin typeface="Times New Roman" charset="0"/>
            <a:ea typeface="Times New Roman" charset="0"/>
            <a:cs typeface="Times New Roman" charset="0"/>
          </a:endParaRPr>
        </a:p>
      </dgm:t>
    </dgm:pt>
    <dgm:pt modelId="{17A28BD8-F81B-5D48-A1B5-45B296A26A56}" type="sibTrans" cxnId="{1ABB5FF1-BF7E-014B-9F28-5D0DF8EC742B}">
      <dgm:prSet/>
      <dgm:spPr/>
      <dgm:t>
        <a:bodyPr/>
        <a:lstStyle/>
        <a:p>
          <a:endParaRPr lang="ru-RU">
            <a:latin typeface="Times New Roman" charset="0"/>
            <a:ea typeface="Times New Roman" charset="0"/>
            <a:cs typeface="Times New Roman" charset="0"/>
          </a:endParaRPr>
        </a:p>
      </dgm:t>
    </dgm:pt>
    <dgm:pt modelId="{EFE1001A-E62A-BD4F-B870-08B45F7CCBC4}" type="pres">
      <dgm:prSet presAssocID="{F7C743A1-B29A-2849-9E8C-E4CBC38FF8FD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CD5F9187-F76F-9140-B831-8B2D77F06670}" type="pres">
      <dgm:prSet presAssocID="{C98EF5A9-F6CD-7A43-824C-1FEF20A7DDF8}" presName="root" presStyleCnt="0"/>
      <dgm:spPr/>
    </dgm:pt>
    <dgm:pt modelId="{A1565732-732A-7746-8A38-3C038C837295}" type="pres">
      <dgm:prSet presAssocID="{C98EF5A9-F6CD-7A43-824C-1FEF20A7DDF8}" presName="rootComposite" presStyleCnt="0"/>
      <dgm:spPr/>
    </dgm:pt>
    <dgm:pt modelId="{560E8B09-4006-5642-9BD5-84E88F946979}" type="pres">
      <dgm:prSet presAssocID="{C98EF5A9-F6CD-7A43-824C-1FEF20A7DDF8}" presName="rootText" presStyleLbl="node1" presStyleIdx="0" presStyleCnt="4"/>
      <dgm:spPr/>
      <dgm:t>
        <a:bodyPr/>
        <a:lstStyle/>
        <a:p>
          <a:endParaRPr lang="ru-RU"/>
        </a:p>
      </dgm:t>
    </dgm:pt>
    <dgm:pt modelId="{0F33C5F6-BE1D-4B4D-ACAB-9C9D06C5303E}" type="pres">
      <dgm:prSet presAssocID="{C98EF5A9-F6CD-7A43-824C-1FEF20A7DDF8}" presName="rootConnector" presStyleLbl="node1" presStyleIdx="0" presStyleCnt="4"/>
      <dgm:spPr/>
      <dgm:t>
        <a:bodyPr/>
        <a:lstStyle/>
        <a:p>
          <a:endParaRPr lang="ru-RU"/>
        </a:p>
      </dgm:t>
    </dgm:pt>
    <dgm:pt modelId="{92EC0D5D-9343-584C-9984-0E2E74923422}" type="pres">
      <dgm:prSet presAssocID="{C98EF5A9-F6CD-7A43-824C-1FEF20A7DDF8}" presName="childShape" presStyleCnt="0"/>
      <dgm:spPr/>
    </dgm:pt>
    <dgm:pt modelId="{3F61542A-419D-3A41-AAFF-E0714B96CAEA}" type="pres">
      <dgm:prSet presAssocID="{82B709B6-0787-B144-B787-5D5CE73362FF}" presName="Name13" presStyleLbl="parChTrans1D2" presStyleIdx="0" presStyleCnt="12"/>
      <dgm:spPr/>
      <dgm:t>
        <a:bodyPr/>
        <a:lstStyle/>
        <a:p>
          <a:endParaRPr lang="ru-RU"/>
        </a:p>
      </dgm:t>
    </dgm:pt>
    <dgm:pt modelId="{B574C005-F220-CB42-8B4F-758F4F455180}" type="pres">
      <dgm:prSet presAssocID="{E3B4F10B-D778-184D-97DF-F05B6E9E3D07}" presName="childText" presStyleLbl="bgAcc1" presStyleIdx="0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5E6CE1-2F80-C14A-B9AB-EEDC183876F4}" type="pres">
      <dgm:prSet presAssocID="{80358097-FCEE-7C4A-B582-4E2D45775240}" presName="Name13" presStyleLbl="parChTrans1D2" presStyleIdx="1" presStyleCnt="12"/>
      <dgm:spPr/>
      <dgm:t>
        <a:bodyPr/>
        <a:lstStyle/>
        <a:p>
          <a:endParaRPr lang="ru-RU"/>
        </a:p>
      </dgm:t>
    </dgm:pt>
    <dgm:pt modelId="{ED9230AE-5320-E14B-83B1-31EEFF5FDFD3}" type="pres">
      <dgm:prSet presAssocID="{F501F042-1BB2-3741-A9E2-66B4883334F5}" presName="childText" presStyleLbl="bgAcc1" presStyleIdx="1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E3D58C-AEEE-4C43-8855-C76BBBF48260}" type="pres">
      <dgm:prSet presAssocID="{F995CB77-394D-2E47-9A12-5AE917EA3665}" presName="Name13" presStyleLbl="parChTrans1D2" presStyleIdx="2" presStyleCnt="12"/>
      <dgm:spPr/>
      <dgm:t>
        <a:bodyPr/>
        <a:lstStyle/>
        <a:p>
          <a:endParaRPr lang="ru-RU"/>
        </a:p>
      </dgm:t>
    </dgm:pt>
    <dgm:pt modelId="{BCCF6697-A3FF-6541-A6CA-D054D69D5275}" type="pres">
      <dgm:prSet presAssocID="{02D83BA9-8594-8C47-B9BC-8D04C342638E}" presName="childText" presStyleLbl="bgAcc1" presStyleIdx="2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83FFE9-35F7-6A46-8459-CFB6B9DCF873}" type="pres">
      <dgm:prSet presAssocID="{5DC652AD-B164-2445-BB50-5F0140A04A95}" presName="root" presStyleCnt="0"/>
      <dgm:spPr/>
    </dgm:pt>
    <dgm:pt modelId="{221B6DD5-2E29-3D4B-9587-168DC0E7247D}" type="pres">
      <dgm:prSet presAssocID="{5DC652AD-B164-2445-BB50-5F0140A04A95}" presName="rootComposite" presStyleCnt="0"/>
      <dgm:spPr/>
    </dgm:pt>
    <dgm:pt modelId="{3D16F61B-BC5C-D94A-943C-77B40FD4407D}" type="pres">
      <dgm:prSet presAssocID="{5DC652AD-B164-2445-BB50-5F0140A04A95}" presName="rootText" presStyleLbl="node1" presStyleIdx="1" presStyleCnt="4"/>
      <dgm:spPr/>
      <dgm:t>
        <a:bodyPr/>
        <a:lstStyle/>
        <a:p>
          <a:endParaRPr lang="ru-RU"/>
        </a:p>
      </dgm:t>
    </dgm:pt>
    <dgm:pt modelId="{DDF21385-DE52-B940-B07A-7C199E1319F2}" type="pres">
      <dgm:prSet presAssocID="{5DC652AD-B164-2445-BB50-5F0140A04A95}" presName="rootConnector" presStyleLbl="node1" presStyleIdx="1" presStyleCnt="4"/>
      <dgm:spPr/>
      <dgm:t>
        <a:bodyPr/>
        <a:lstStyle/>
        <a:p>
          <a:endParaRPr lang="ru-RU"/>
        </a:p>
      </dgm:t>
    </dgm:pt>
    <dgm:pt modelId="{39E60B22-893F-EC40-B79F-7B5D225A3D79}" type="pres">
      <dgm:prSet presAssocID="{5DC652AD-B164-2445-BB50-5F0140A04A95}" presName="childShape" presStyleCnt="0"/>
      <dgm:spPr/>
    </dgm:pt>
    <dgm:pt modelId="{15441A10-3D96-AD40-8255-8240070FFE18}" type="pres">
      <dgm:prSet presAssocID="{2121DB1D-94D9-1E4D-9785-81B32F543828}" presName="Name13" presStyleLbl="parChTrans1D2" presStyleIdx="3" presStyleCnt="12"/>
      <dgm:spPr/>
      <dgm:t>
        <a:bodyPr/>
        <a:lstStyle/>
        <a:p>
          <a:endParaRPr lang="ru-RU"/>
        </a:p>
      </dgm:t>
    </dgm:pt>
    <dgm:pt modelId="{A7A15C7F-BA24-2143-9DDA-F3BB04B7BFC0}" type="pres">
      <dgm:prSet presAssocID="{6A6077D1-6FB6-1245-AF9A-E29D7F67B8FF}" presName="childText" presStyleLbl="bgAcc1" presStyleIdx="3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B7002B-5EF3-3344-9909-A3062CB54919}" type="pres">
      <dgm:prSet presAssocID="{F3178092-4637-D945-828B-C59F4A673FEC}" presName="Name13" presStyleLbl="parChTrans1D2" presStyleIdx="4" presStyleCnt="12"/>
      <dgm:spPr/>
      <dgm:t>
        <a:bodyPr/>
        <a:lstStyle/>
        <a:p>
          <a:endParaRPr lang="ru-RU"/>
        </a:p>
      </dgm:t>
    </dgm:pt>
    <dgm:pt modelId="{EBEFD36D-CD0B-FD44-B82B-B274B25CA509}" type="pres">
      <dgm:prSet presAssocID="{5D1E18C5-7845-F746-9285-C43DDCAF6970}" presName="childText" presStyleLbl="bgAcc1" presStyleIdx="4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2FE5EC-F0C2-F740-A34C-D68C3D8DE151}" type="pres">
      <dgm:prSet presAssocID="{CA0636DD-762E-794E-953F-936FA30D0632}" presName="Name13" presStyleLbl="parChTrans1D2" presStyleIdx="5" presStyleCnt="12"/>
      <dgm:spPr/>
      <dgm:t>
        <a:bodyPr/>
        <a:lstStyle/>
        <a:p>
          <a:endParaRPr lang="ru-RU"/>
        </a:p>
      </dgm:t>
    </dgm:pt>
    <dgm:pt modelId="{D02CF338-A5CC-954F-9EA5-7E7FCA05A7CE}" type="pres">
      <dgm:prSet presAssocID="{F1E47AF6-9A52-B04B-AC3F-75649DD9EB21}" presName="childText" presStyleLbl="bgAcc1" presStyleIdx="5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0B54E2-B606-3B47-9C49-9CD8780E78A8}" type="pres">
      <dgm:prSet presAssocID="{247E82F6-716F-8D47-9F57-05BF61CF148D}" presName="root" presStyleCnt="0"/>
      <dgm:spPr/>
    </dgm:pt>
    <dgm:pt modelId="{272F3B2D-6C9D-F34F-B406-15C54608B3E5}" type="pres">
      <dgm:prSet presAssocID="{247E82F6-716F-8D47-9F57-05BF61CF148D}" presName="rootComposite" presStyleCnt="0"/>
      <dgm:spPr/>
    </dgm:pt>
    <dgm:pt modelId="{96BC2E60-3448-7443-BFBF-CAA567B9D2EB}" type="pres">
      <dgm:prSet presAssocID="{247E82F6-716F-8D47-9F57-05BF61CF148D}" presName="rootText" presStyleLbl="node1" presStyleIdx="2" presStyleCnt="4"/>
      <dgm:spPr/>
      <dgm:t>
        <a:bodyPr/>
        <a:lstStyle/>
        <a:p>
          <a:endParaRPr lang="ru-RU"/>
        </a:p>
      </dgm:t>
    </dgm:pt>
    <dgm:pt modelId="{0302A02D-BC73-C049-BDBD-E9F2F274B1BC}" type="pres">
      <dgm:prSet presAssocID="{247E82F6-716F-8D47-9F57-05BF61CF148D}" presName="rootConnector" presStyleLbl="node1" presStyleIdx="2" presStyleCnt="4"/>
      <dgm:spPr/>
      <dgm:t>
        <a:bodyPr/>
        <a:lstStyle/>
        <a:p>
          <a:endParaRPr lang="ru-RU"/>
        </a:p>
      </dgm:t>
    </dgm:pt>
    <dgm:pt modelId="{E04808FD-99BC-C44E-BDFA-4FA29E38F274}" type="pres">
      <dgm:prSet presAssocID="{247E82F6-716F-8D47-9F57-05BF61CF148D}" presName="childShape" presStyleCnt="0"/>
      <dgm:spPr/>
    </dgm:pt>
    <dgm:pt modelId="{3345E9D7-69E6-7547-9942-46D0171D5449}" type="pres">
      <dgm:prSet presAssocID="{47037220-9214-C74A-8F95-FDA0CDDC6520}" presName="Name13" presStyleLbl="parChTrans1D2" presStyleIdx="6" presStyleCnt="12"/>
      <dgm:spPr/>
      <dgm:t>
        <a:bodyPr/>
        <a:lstStyle/>
        <a:p>
          <a:endParaRPr lang="ru-RU"/>
        </a:p>
      </dgm:t>
    </dgm:pt>
    <dgm:pt modelId="{4AEBE514-1A43-A949-A44C-CF1A35E886F8}" type="pres">
      <dgm:prSet presAssocID="{6654565B-BF22-AB4B-8293-7681789FE940}" presName="childText" presStyleLbl="bgAcc1" presStyleIdx="6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1D712A-CCD2-1D48-A2DF-CD8D3164995F}" type="pres">
      <dgm:prSet presAssocID="{4043F17F-635D-DC42-8F54-CD903BE49193}" presName="Name13" presStyleLbl="parChTrans1D2" presStyleIdx="7" presStyleCnt="12"/>
      <dgm:spPr/>
      <dgm:t>
        <a:bodyPr/>
        <a:lstStyle/>
        <a:p>
          <a:endParaRPr lang="ru-RU"/>
        </a:p>
      </dgm:t>
    </dgm:pt>
    <dgm:pt modelId="{C4C47B45-092C-1343-9091-4C319E1E94B6}" type="pres">
      <dgm:prSet presAssocID="{BFF65A05-0643-354F-B4C9-1F69E9E3CE37}" presName="childText" presStyleLbl="bgAcc1" presStyleIdx="7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2003D4-5340-C340-940F-2998AD7C42DE}" type="pres">
      <dgm:prSet presAssocID="{CC74682D-8495-5340-AA2E-F2102066C9E0}" presName="Name13" presStyleLbl="parChTrans1D2" presStyleIdx="8" presStyleCnt="12"/>
      <dgm:spPr/>
      <dgm:t>
        <a:bodyPr/>
        <a:lstStyle/>
        <a:p>
          <a:endParaRPr lang="ru-RU"/>
        </a:p>
      </dgm:t>
    </dgm:pt>
    <dgm:pt modelId="{A81F66DF-D50B-764A-8EA6-F4CF3FD584DD}" type="pres">
      <dgm:prSet presAssocID="{B8BA1B0A-EF75-F647-B04B-8A3903CA4B2D}" presName="childText" presStyleLbl="bgAcc1" presStyleIdx="8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9602A3-3617-AB46-9A25-EC73FEA82B63}" type="pres">
      <dgm:prSet presAssocID="{4B4034ED-C26E-2C4A-8242-00E4D1715AA7}" presName="root" presStyleCnt="0"/>
      <dgm:spPr/>
    </dgm:pt>
    <dgm:pt modelId="{E1A70B41-70BB-EC41-9B9C-6C02A3B06479}" type="pres">
      <dgm:prSet presAssocID="{4B4034ED-C26E-2C4A-8242-00E4D1715AA7}" presName="rootComposite" presStyleCnt="0"/>
      <dgm:spPr/>
    </dgm:pt>
    <dgm:pt modelId="{A2CD2F56-1B50-4F45-8A6A-E8150A99109A}" type="pres">
      <dgm:prSet presAssocID="{4B4034ED-C26E-2C4A-8242-00E4D1715AA7}" presName="rootText" presStyleLbl="node1" presStyleIdx="3" presStyleCnt="4"/>
      <dgm:spPr/>
      <dgm:t>
        <a:bodyPr/>
        <a:lstStyle/>
        <a:p>
          <a:endParaRPr lang="ru-RU"/>
        </a:p>
      </dgm:t>
    </dgm:pt>
    <dgm:pt modelId="{3BCD96CE-554C-5749-BA56-CBA53157B944}" type="pres">
      <dgm:prSet presAssocID="{4B4034ED-C26E-2C4A-8242-00E4D1715AA7}" presName="rootConnector" presStyleLbl="node1" presStyleIdx="3" presStyleCnt="4"/>
      <dgm:spPr/>
      <dgm:t>
        <a:bodyPr/>
        <a:lstStyle/>
        <a:p>
          <a:endParaRPr lang="ru-RU"/>
        </a:p>
      </dgm:t>
    </dgm:pt>
    <dgm:pt modelId="{77AF513D-3201-1E49-A059-A605EF279549}" type="pres">
      <dgm:prSet presAssocID="{4B4034ED-C26E-2C4A-8242-00E4D1715AA7}" presName="childShape" presStyleCnt="0"/>
      <dgm:spPr/>
    </dgm:pt>
    <dgm:pt modelId="{1CBDAD5B-D4DC-A444-9023-9B8CEFF05FE9}" type="pres">
      <dgm:prSet presAssocID="{AFFDDE47-9810-8B4A-8F9B-05FA00B49835}" presName="Name13" presStyleLbl="parChTrans1D2" presStyleIdx="9" presStyleCnt="12"/>
      <dgm:spPr/>
      <dgm:t>
        <a:bodyPr/>
        <a:lstStyle/>
        <a:p>
          <a:endParaRPr lang="ru-RU"/>
        </a:p>
      </dgm:t>
    </dgm:pt>
    <dgm:pt modelId="{B9619117-E419-F44C-B591-EEE97D9ADC2D}" type="pres">
      <dgm:prSet presAssocID="{FC7F0E04-7C7D-8741-A214-39A99CEAF9FF}" presName="childText" presStyleLbl="bgAcc1" presStyleIdx="9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ECCB23-5AB6-3940-927B-F5CA9004AAF3}" type="pres">
      <dgm:prSet presAssocID="{4AC1016C-9F3E-A748-A8E6-5497F863E838}" presName="Name13" presStyleLbl="parChTrans1D2" presStyleIdx="10" presStyleCnt="12"/>
      <dgm:spPr/>
      <dgm:t>
        <a:bodyPr/>
        <a:lstStyle/>
        <a:p>
          <a:endParaRPr lang="ru-RU"/>
        </a:p>
      </dgm:t>
    </dgm:pt>
    <dgm:pt modelId="{C1668FDC-CC4C-2249-A3DB-C939F3701FDE}" type="pres">
      <dgm:prSet presAssocID="{03C023CA-D40D-6247-BEA2-FA4E89141BCC}" presName="childText" presStyleLbl="bgAcc1" presStyleIdx="10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136DE6-6630-2B4C-8C87-882964AD007C}" type="pres">
      <dgm:prSet presAssocID="{80992E75-0987-9841-906D-1E4782A072A7}" presName="Name13" presStyleLbl="parChTrans1D2" presStyleIdx="11" presStyleCnt="12"/>
      <dgm:spPr/>
      <dgm:t>
        <a:bodyPr/>
        <a:lstStyle/>
        <a:p>
          <a:endParaRPr lang="ru-RU"/>
        </a:p>
      </dgm:t>
    </dgm:pt>
    <dgm:pt modelId="{8CE9607F-57F8-8A4B-B839-B4E9DFE71E96}" type="pres">
      <dgm:prSet presAssocID="{371298D4-545C-1841-A744-5CE6405DD278}" presName="childText" presStyleLbl="bgAcc1" presStyleIdx="11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C07BFAC-DAA3-5A4D-848D-0C99633949C6}" type="presOf" srcId="{03C023CA-D40D-6247-BEA2-FA4E89141BCC}" destId="{C1668FDC-CC4C-2249-A3DB-C939F3701FDE}" srcOrd="0" destOrd="0" presId="urn:microsoft.com/office/officeart/2005/8/layout/hierarchy3"/>
    <dgm:cxn modelId="{DC8FEE64-2F68-7B43-86C2-2C13B96D7A1F}" type="presOf" srcId="{4043F17F-635D-DC42-8F54-CD903BE49193}" destId="{1D1D712A-CCD2-1D48-A2DF-CD8D3164995F}" srcOrd="0" destOrd="0" presId="urn:microsoft.com/office/officeart/2005/8/layout/hierarchy3"/>
    <dgm:cxn modelId="{0610300D-E65F-294F-8655-B20393191C57}" srcId="{C98EF5A9-F6CD-7A43-824C-1FEF20A7DDF8}" destId="{E3B4F10B-D778-184D-97DF-F05B6E9E3D07}" srcOrd="0" destOrd="0" parTransId="{82B709B6-0787-B144-B787-5D5CE73362FF}" sibTransId="{0FF445C2-969D-5241-B090-DA240AF79917}"/>
    <dgm:cxn modelId="{8D3E40F3-A517-2A45-B974-CE7669422EA4}" srcId="{247E82F6-716F-8D47-9F57-05BF61CF148D}" destId="{6654565B-BF22-AB4B-8293-7681789FE940}" srcOrd="0" destOrd="0" parTransId="{47037220-9214-C74A-8F95-FDA0CDDC6520}" sibTransId="{54402A25-9817-4446-98A7-E19C5D67F7D6}"/>
    <dgm:cxn modelId="{6F201B46-CE59-9E40-9CD8-06A2670C7718}" srcId="{5DC652AD-B164-2445-BB50-5F0140A04A95}" destId="{5D1E18C5-7845-F746-9285-C43DDCAF6970}" srcOrd="1" destOrd="0" parTransId="{F3178092-4637-D945-828B-C59F4A673FEC}" sibTransId="{1F269EB0-29FA-0F40-B0C8-737A4574DB46}"/>
    <dgm:cxn modelId="{AB939987-594D-0542-9561-B4FBBDA0B2A8}" type="presOf" srcId="{FC7F0E04-7C7D-8741-A214-39A99CEAF9FF}" destId="{B9619117-E419-F44C-B591-EEE97D9ADC2D}" srcOrd="0" destOrd="0" presId="urn:microsoft.com/office/officeart/2005/8/layout/hierarchy3"/>
    <dgm:cxn modelId="{2365BB01-7C80-8F40-B898-0624842BF535}" srcId="{4B4034ED-C26E-2C4A-8242-00E4D1715AA7}" destId="{03C023CA-D40D-6247-BEA2-FA4E89141BCC}" srcOrd="1" destOrd="0" parTransId="{4AC1016C-9F3E-A748-A8E6-5497F863E838}" sibTransId="{12975DDB-8222-BA40-97FD-4691E557AF9D}"/>
    <dgm:cxn modelId="{6A5CCCF1-DAA0-BC40-85CD-3505E2D079BD}" type="presOf" srcId="{2121DB1D-94D9-1E4D-9785-81B32F543828}" destId="{15441A10-3D96-AD40-8255-8240070FFE18}" srcOrd="0" destOrd="0" presId="urn:microsoft.com/office/officeart/2005/8/layout/hierarchy3"/>
    <dgm:cxn modelId="{AE4AB2D1-EC77-3A4A-9689-A2D544DA5DFA}" type="presOf" srcId="{AFFDDE47-9810-8B4A-8F9B-05FA00B49835}" destId="{1CBDAD5B-D4DC-A444-9023-9B8CEFF05FE9}" srcOrd="0" destOrd="0" presId="urn:microsoft.com/office/officeart/2005/8/layout/hierarchy3"/>
    <dgm:cxn modelId="{8FCD5671-5C52-CB48-937D-7234E670858E}" type="presOf" srcId="{6654565B-BF22-AB4B-8293-7681789FE940}" destId="{4AEBE514-1A43-A949-A44C-CF1A35E886F8}" srcOrd="0" destOrd="0" presId="urn:microsoft.com/office/officeart/2005/8/layout/hierarchy3"/>
    <dgm:cxn modelId="{ED5A31C1-AFD2-0D4D-999B-9640007E2205}" type="presOf" srcId="{CA0636DD-762E-794E-953F-936FA30D0632}" destId="{A72FE5EC-F0C2-F740-A34C-D68C3D8DE151}" srcOrd="0" destOrd="0" presId="urn:microsoft.com/office/officeart/2005/8/layout/hierarchy3"/>
    <dgm:cxn modelId="{BE252148-2892-4E49-9856-5BD93C1BACEA}" type="presOf" srcId="{B8BA1B0A-EF75-F647-B04B-8A3903CA4B2D}" destId="{A81F66DF-D50B-764A-8EA6-F4CF3FD584DD}" srcOrd="0" destOrd="0" presId="urn:microsoft.com/office/officeart/2005/8/layout/hierarchy3"/>
    <dgm:cxn modelId="{78ED632C-9524-9041-8E5A-F9415D30494B}" srcId="{F7C743A1-B29A-2849-9E8C-E4CBC38FF8FD}" destId="{C98EF5A9-F6CD-7A43-824C-1FEF20A7DDF8}" srcOrd="0" destOrd="0" parTransId="{DC52CC57-3E73-114C-A5AB-4114C401B2F4}" sibTransId="{7A944E00-30A6-F347-8634-0AED1731FB62}"/>
    <dgm:cxn modelId="{7A8FFFC4-0EC2-584F-B98F-93B7A8440F71}" srcId="{247E82F6-716F-8D47-9F57-05BF61CF148D}" destId="{BFF65A05-0643-354F-B4C9-1F69E9E3CE37}" srcOrd="1" destOrd="0" parTransId="{4043F17F-635D-DC42-8F54-CD903BE49193}" sibTransId="{DAE1A85E-FCD4-0045-B667-14CEADB72CAF}"/>
    <dgm:cxn modelId="{157D8583-037F-FC4D-B540-446BA8F94B0C}" type="presOf" srcId="{4B4034ED-C26E-2C4A-8242-00E4D1715AA7}" destId="{A2CD2F56-1B50-4F45-8A6A-E8150A99109A}" srcOrd="0" destOrd="0" presId="urn:microsoft.com/office/officeart/2005/8/layout/hierarchy3"/>
    <dgm:cxn modelId="{DD192B61-9B44-3C49-B899-D0ABD619824D}" type="presOf" srcId="{5D1E18C5-7845-F746-9285-C43DDCAF6970}" destId="{EBEFD36D-CD0B-FD44-B82B-B274B25CA509}" srcOrd="0" destOrd="0" presId="urn:microsoft.com/office/officeart/2005/8/layout/hierarchy3"/>
    <dgm:cxn modelId="{BA6A027B-1039-7647-AFCD-D23A95BAAB93}" type="presOf" srcId="{F3178092-4637-D945-828B-C59F4A673FEC}" destId="{89B7002B-5EF3-3344-9909-A3062CB54919}" srcOrd="0" destOrd="0" presId="urn:microsoft.com/office/officeart/2005/8/layout/hierarchy3"/>
    <dgm:cxn modelId="{1ABB5FF1-BF7E-014B-9F28-5D0DF8EC742B}" srcId="{4B4034ED-C26E-2C4A-8242-00E4D1715AA7}" destId="{371298D4-545C-1841-A744-5CE6405DD278}" srcOrd="2" destOrd="0" parTransId="{80992E75-0987-9841-906D-1E4782A072A7}" sibTransId="{17A28BD8-F81B-5D48-A1B5-45B296A26A56}"/>
    <dgm:cxn modelId="{CDA722CB-9EC0-B742-A7CA-147E598FD10A}" type="presOf" srcId="{5DC652AD-B164-2445-BB50-5F0140A04A95}" destId="{3D16F61B-BC5C-D94A-943C-77B40FD4407D}" srcOrd="0" destOrd="0" presId="urn:microsoft.com/office/officeart/2005/8/layout/hierarchy3"/>
    <dgm:cxn modelId="{F829B502-6AF6-B445-8A2F-D0358DC55A1B}" srcId="{4B4034ED-C26E-2C4A-8242-00E4D1715AA7}" destId="{FC7F0E04-7C7D-8741-A214-39A99CEAF9FF}" srcOrd="0" destOrd="0" parTransId="{AFFDDE47-9810-8B4A-8F9B-05FA00B49835}" sibTransId="{7B793908-96C3-7945-878C-43FBBE98CF30}"/>
    <dgm:cxn modelId="{AC458A25-CF75-994D-AA1A-1EE473E6E114}" type="presOf" srcId="{247E82F6-716F-8D47-9F57-05BF61CF148D}" destId="{96BC2E60-3448-7443-BFBF-CAA567B9D2EB}" srcOrd="0" destOrd="0" presId="urn:microsoft.com/office/officeart/2005/8/layout/hierarchy3"/>
    <dgm:cxn modelId="{72315F0D-5266-2D41-8475-2C03704B358A}" type="presOf" srcId="{F1E47AF6-9A52-B04B-AC3F-75649DD9EB21}" destId="{D02CF338-A5CC-954F-9EA5-7E7FCA05A7CE}" srcOrd="0" destOrd="0" presId="urn:microsoft.com/office/officeart/2005/8/layout/hierarchy3"/>
    <dgm:cxn modelId="{9D85CE03-1D85-3E47-ABB0-59A70499F64F}" srcId="{C98EF5A9-F6CD-7A43-824C-1FEF20A7DDF8}" destId="{F501F042-1BB2-3741-A9E2-66B4883334F5}" srcOrd="1" destOrd="0" parTransId="{80358097-FCEE-7C4A-B582-4E2D45775240}" sibTransId="{37F7E299-388D-7E4F-9D0B-344D731B07D6}"/>
    <dgm:cxn modelId="{B5E70188-69AB-D049-B5C7-DA345FEEBC8A}" srcId="{5DC652AD-B164-2445-BB50-5F0140A04A95}" destId="{F1E47AF6-9A52-B04B-AC3F-75649DD9EB21}" srcOrd="2" destOrd="0" parTransId="{CA0636DD-762E-794E-953F-936FA30D0632}" sibTransId="{DFC63677-E359-9D47-B530-277CBFDE174D}"/>
    <dgm:cxn modelId="{6B40F377-036E-5244-8B3B-B1C77E4A5619}" type="presOf" srcId="{80992E75-0987-9841-906D-1E4782A072A7}" destId="{AD136DE6-6630-2B4C-8C87-882964AD007C}" srcOrd="0" destOrd="0" presId="urn:microsoft.com/office/officeart/2005/8/layout/hierarchy3"/>
    <dgm:cxn modelId="{F2F50CC1-F3FB-1448-9BFE-78BFF17523C5}" srcId="{F7C743A1-B29A-2849-9E8C-E4CBC38FF8FD}" destId="{5DC652AD-B164-2445-BB50-5F0140A04A95}" srcOrd="1" destOrd="0" parTransId="{AA299F6E-99D0-1A4A-98A4-9B641BF678BE}" sibTransId="{8E755C00-4F44-A842-9E72-DAC00B156ADD}"/>
    <dgm:cxn modelId="{2F61FA8F-4819-2847-9B4B-36A5257E712D}" type="presOf" srcId="{02D83BA9-8594-8C47-B9BC-8D04C342638E}" destId="{BCCF6697-A3FF-6541-A6CA-D054D69D5275}" srcOrd="0" destOrd="0" presId="urn:microsoft.com/office/officeart/2005/8/layout/hierarchy3"/>
    <dgm:cxn modelId="{B4C8763E-E19C-F54C-A12E-7E9497AA57DA}" type="presOf" srcId="{F995CB77-394D-2E47-9A12-5AE917EA3665}" destId="{8FE3D58C-AEEE-4C43-8855-C76BBBF48260}" srcOrd="0" destOrd="0" presId="urn:microsoft.com/office/officeart/2005/8/layout/hierarchy3"/>
    <dgm:cxn modelId="{E21FAC19-9B74-2F47-9851-FB9E42317D38}" type="presOf" srcId="{BFF65A05-0643-354F-B4C9-1F69E9E3CE37}" destId="{C4C47B45-092C-1343-9091-4C319E1E94B6}" srcOrd="0" destOrd="0" presId="urn:microsoft.com/office/officeart/2005/8/layout/hierarchy3"/>
    <dgm:cxn modelId="{5C5C5493-2378-8B4E-AF92-EC13DD22266C}" type="presOf" srcId="{C98EF5A9-F6CD-7A43-824C-1FEF20A7DDF8}" destId="{0F33C5F6-BE1D-4B4D-ACAB-9C9D06C5303E}" srcOrd="1" destOrd="0" presId="urn:microsoft.com/office/officeart/2005/8/layout/hierarchy3"/>
    <dgm:cxn modelId="{FF12B873-0B26-A749-A419-7051C47506C8}" type="presOf" srcId="{4AC1016C-9F3E-A748-A8E6-5497F863E838}" destId="{36ECCB23-5AB6-3940-927B-F5CA9004AAF3}" srcOrd="0" destOrd="0" presId="urn:microsoft.com/office/officeart/2005/8/layout/hierarchy3"/>
    <dgm:cxn modelId="{6D22A905-71BF-6143-8348-FC88A4398416}" srcId="{C98EF5A9-F6CD-7A43-824C-1FEF20A7DDF8}" destId="{02D83BA9-8594-8C47-B9BC-8D04C342638E}" srcOrd="2" destOrd="0" parTransId="{F995CB77-394D-2E47-9A12-5AE917EA3665}" sibTransId="{8EBB5CD7-11EF-E24C-9E73-053E6F4A6066}"/>
    <dgm:cxn modelId="{D0300651-9B70-DA44-8A17-CE9E28620548}" type="presOf" srcId="{4B4034ED-C26E-2C4A-8242-00E4D1715AA7}" destId="{3BCD96CE-554C-5749-BA56-CBA53157B944}" srcOrd="1" destOrd="0" presId="urn:microsoft.com/office/officeart/2005/8/layout/hierarchy3"/>
    <dgm:cxn modelId="{6DACA88F-D7E3-FF4D-8D96-A0713862647C}" srcId="{F7C743A1-B29A-2849-9E8C-E4CBC38FF8FD}" destId="{4B4034ED-C26E-2C4A-8242-00E4D1715AA7}" srcOrd="3" destOrd="0" parTransId="{5903F7CE-DD00-6E41-A177-48D82A7DC91A}" sibTransId="{94AB45B1-EC26-654F-AB9B-D8F28CE98397}"/>
    <dgm:cxn modelId="{AB43D0CB-DBDD-FB49-8224-E64791B3F8EE}" type="presOf" srcId="{6A6077D1-6FB6-1245-AF9A-E29D7F67B8FF}" destId="{A7A15C7F-BA24-2143-9DDA-F3BB04B7BFC0}" srcOrd="0" destOrd="0" presId="urn:microsoft.com/office/officeart/2005/8/layout/hierarchy3"/>
    <dgm:cxn modelId="{3EFA7E55-9C17-AA40-9DFD-09B8F5673C99}" srcId="{247E82F6-716F-8D47-9F57-05BF61CF148D}" destId="{B8BA1B0A-EF75-F647-B04B-8A3903CA4B2D}" srcOrd="2" destOrd="0" parTransId="{CC74682D-8495-5340-AA2E-F2102066C9E0}" sibTransId="{72585E48-18FC-304C-A0EE-51A8655C0310}"/>
    <dgm:cxn modelId="{0B0C3830-6A97-9045-8FAE-1E62B5F5D902}" type="presOf" srcId="{CC74682D-8495-5340-AA2E-F2102066C9E0}" destId="{202003D4-5340-C340-940F-2998AD7C42DE}" srcOrd="0" destOrd="0" presId="urn:microsoft.com/office/officeart/2005/8/layout/hierarchy3"/>
    <dgm:cxn modelId="{DB1C9F23-838B-AF44-AC89-A8734AD37F74}" srcId="{F7C743A1-B29A-2849-9E8C-E4CBC38FF8FD}" destId="{247E82F6-716F-8D47-9F57-05BF61CF148D}" srcOrd="2" destOrd="0" parTransId="{6918A97E-31D8-0546-8343-770A52A92319}" sibTransId="{1BB1DB38-C269-4B41-B7F8-0D6BAEC0E53A}"/>
    <dgm:cxn modelId="{6DB68CD7-1DB6-B741-B758-5C17B85B0B16}" type="presOf" srcId="{5DC652AD-B164-2445-BB50-5F0140A04A95}" destId="{DDF21385-DE52-B940-B07A-7C199E1319F2}" srcOrd="1" destOrd="0" presId="urn:microsoft.com/office/officeart/2005/8/layout/hierarchy3"/>
    <dgm:cxn modelId="{08E948E9-7B06-C94B-9615-51AEF93497D4}" type="presOf" srcId="{80358097-FCEE-7C4A-B582-4E2D45775240}" destId="{945E6CE1-2F80-C14A-B9AB-EEDC183876F4}" srcOrd="0" destOrd="0" presId="urn:microsoft.com/office/officeart/2005/8/layout/hierarchy3"/>
    <dgm:cxn modelId="{4D5697F3-3117-1A41-A811-DD086E68B37D}" srcId="{5DC652AD-B164-2445-BB50-5F0140A04A95}" destId="{6A6077D1-6FB6-1245-AF9A-E29D7F67B8FF}" srcOrd="0" destOrd="0" parTransId="{2121DB1D-94D9-1E4D-9785-81B32F543828}" sibTransId="{084C05F1-D697-9049-BECA-EB8998881EDD}"/>
    <dgm:cxn modelId="{61B43698-C16E-D24A-82CE-59C9CFC494FC}" type="presOf" srcId="{C98EF5A9-F6CD-7A43-824C-1FEF20A7DDF8}" destId="{560E8B09-4006-5642-9BD5-84E88F946979}" srcOrd="0" destOrd="0" presId="urn:microsoft.com/office/officeart/2005/8/layout/hierarchy3"/>
    <dgm:cxn modelId="{707A8920-2669-FC4E-A6D6-63199FF86A91}" type="presOf" srcId="{82B709B6-0787-B144-B787-5D5CE73362FF}" destId="{3F61542A-419D-3A41-AAFF-E0714B96CAEA}" srcOrd="0" destOrd="0" presId="urn:microsoft.com/office/officeart/2005/8/layout/hierarchy3"/>
    <dgm:cxn modelId="{A2E2CBD6-052C-084A-B08E-EDCA1F5A573E}" type="presOf" srcId="{E3B4F10B-D778-184D-97DF-F05B6E9E3D07}" destId="{B574C005-F220-CB42-8B4F-758F4F455180}" srcOrd="0" destOrd="0" presId="urn:microsoft.com/office/officeart/2005/8/layout/hierarchy3"/>
    <dgm:cxn modelId="{E7FF382D-B7B5-594E-9714-F9C11E73946C}" type="presOf" srcId="{371298D4-545C-1841-A744-5CE6405DD278}" destId="{8CE9607F-57F8-8A4B-B839-B4E9DFE71E96}" srcOrd="0" destOrd="0" presId="urn:microsoft.com/office/officeart/2005/8/layout/hierarchy3"/>
    <dgm:cxn modelId="{41913B53-D5EA-0047-9AA3-C3857FBD4269}" type="presOf" srcId="{F501F042-1BB2-3741-A9E2-66B4883334F5}" destId="{ED9230AE-5320-E14B-83B1-31EEFF5FDFD3}" srcOrd="0" destOrd="0" presId="urn:microsoft.com/office/officeart/2005/8/layout/hierarchy3"/>
    <dgm:cxn modelId="{81254925-5751-CD4A-BFB6-F8A7A7ADE334}" type="presOf" srcId="{47037220-9214-C74A-8F95-FDA0CDDC6520}" destId="{3345E9D7-69E6-7547-9942-46D0171D5449}" srcOrd="0" destOrd="0" presId="urn:microsoft.com/office/officeart/2005/8/layout/hierarchy3"/>
    <dgm:cxn modelId="{91BCE7B5-DBB7-FD47-BA4E-4029813B50FC}" type="presOf" srcId="{F7C743A1-B29A-2849-9E8C-E4CBC38FF8FD}" destId="{EFE1001A-E62A-BD4F-B870-08B45F7CCBC4}" srcOrd="0" destOrd="0" presId="urn:microsoft.com/office/officeart/2005/8/layout/hierarchy3"/>
    <dgm:cxn modelId="{C4AF4DE9-1520-F440-82AB-D73541CB4EB9}" type="presOf" srcId="{247E82F6-716F-8D47-9F57-05BF61CF148D}" destId="{0302A02D-BC73-C049-BDBD-E9F2F274B1BC}" srcOrd="1" destOrd="0" presId="urn:microsoft.com/office/officeart/2005/8/layout/hierarchy3"/>
    <dgm:cxn modelId="{CAAD4B2C-3B85-1843-B9FA-0CB92F5D52AA}" type="presParOf" srcId="{EFE1001A-E62A-BD4F-B870-08B45F7CCBC4}" destId="{CD5F9187-F76F-9140-B831-8B2D77F06670}" srcOrd="0" destOrd="0" presId="urn:microsoft.com/office/officeart/2005/8/layout/hierarchy3"/>
    <dgm:cxn modelId="{DECF5F64-1CDC-3D45-BB9E-2FEF492B9D39}" type="presParOf" srcId="{CD5F9187-F76F-9140-B831-8B2D77F06670}" destId="{A1565732-732A-7746-8A38-3C038C837295}" srcOrd="0" destOrd="0" presId="urn:microsoft.com/office/officeart/2005/8/layout/hierarchy3"/>
    <dgm:cxn modelId="{47CB422D-A921-D34A-A186-03C70CDF15CD}" type="presParOf" srcId="{A1565732-732A-7746-8A38-3C038C837295}" destId="{560E8B09-4006-5642-9BD5-84E88F946979}" srcOrd="0" destOrd="0" presId="urn:microsoft.com/office/officeart/2005/8/layout/hierarchy3"/>
    <dgm:cxn modelId="{8F35EDFF-1523-8642-ABF7-84E7F10031EE}" type="presParOf" srcId="{A1565732-732A-7746-8A38-3C038C837295}" destId="{0F33C5F6-BE1D-4B4D-ACAB-9C9D06C5303E}" srcOrd="1" destOrd="0" presId="urn:microsoft.com/office/officeart/2005/8/layout/hierarchy3"/>
    <dgm:cxn modelId="{2D22C757-4B7C-F04C-B6F8-A2798EA042E4}" type="presParOf" srcId="{CD5F9187-F76F-9140-B831-8B2D77F06670}" destId="{92EC0D5D-9343-584C-9984-0E2E74923422}" srcOrd="1" destOrd="0" presId="urn:microsoft.com/office/officeart/2005/8/layout/hierarchy3"/>
    <dgm:cxn modelId="{D1636453-B18D-9047-B072-EE6A779CAF4A}" type="presParOf" srcId="{92EC0D5D-9343-584C-9984-0E2E74923422}" destId="{3F61542A-419D-3A41-AAFF-E0714B96CAEA}" srcOrd="0" destOrd="0" presId="urn:microsoft.com/office/officeart/2005/8/layout/hierarchy3"/>
    <dgm:cxn modelId="{3D9F0728-FC22-7048-88BB-A54DC955237E}" type="presParOf" srcId="{92EC0D5D-9343-584C-9984-0E2E74923422}" destId="{B574C005-F220-CB42-8B4F-758F4F455180}" srcOrd="1" destOrd="0" presId="urn:microsoft.com/office/officeart/2005/8/layout/hierarchy3"/>
    <dgm:cxn modelId="{3023D03B-9F2E-7F48-BD58-CFD82C47AE97}" type="presParOf" srcId="{92EC0D5D-9343-584C-9984-0E2E74923422}" destId="{945E6CE1-2F80-C14A-B9AB-EEDC183876F4}" srcOrd="2" destOrd="0" presId="urn:microsoft.com/office/officeart/2005/8/layout/hierarchy3"/>
    <dgm:cxn modelId="{62320BBF-8A89-7748-88AD-A474B18A2F81}" type="presParOf" srcId="{92EC0D5D-9343-584C-9984-0E2E74923422}" destId="{ED9230AE-5320-E14B-83B1-31EEFF5FDFD3}" srcOrd="3" destOrd="0" presId="urn:microsoft.com/office/officeart/2005/8/layout/hierarchy3"/>
    <dgm:cxn modelId="{F3CE5A44-E01E-9F43-91C7-BD966F3AB938}" type="presParOf" srcId="{92EC0D5D-9343-584C-9984-0E2E74923422}" destId="{8FE3D58C-AEEE-4C43-8855-C76BBBF48260}" srcOrd="4" destOrd="0" presId="urn:microsoft.com/office/officeart/2005/8/layout/hierarchy3"/>
    <dgm:cxn modelId="{0B8DC7CF-06BF-A74A-BEE1-09323E336898}" type="presParOf" srcId="{92EC0D5D-9343-584C-9984-0E2E74923422}" destId="{BCCF6697-A3FF-6541-A6CA-D054D69D5275}" srcOrd="5" destOrd="0" presId="urn:microsoft.com/office/officeart/2005/8/layout/hierarchy3"/>
    <dgm:cxn modelId="{E7275A37-DF6C-F241-86B4-D6FDF016D252}" type="presParOf" srcId="{EFE1001A-E62A-BD4F-B870-08B45F7CCBC4}" destId="{9E83FFE9-35F7-6A46-8459-CFB6B9DCF873}" srcOrd="1" destOrd="0" presId="urn:microsoft.com/office/officeart/2005/8/layout/hierarchy3"/>
    <dgm:cxn modelId="{D979899D-C1C1-854E-9A74-5723D018DB53}" type="presParOf" srcId="{9E83FFE9-35F7-6A46-8459-CFB6B9DCF873}" destId="{221B6DD5-2E29-3D4B-9587-168DC0E7247D}" srcOrd="0" destOrd="0" presId="urn:microsoft.com/office/officeart/2005/8/layout/hierarchy3"/>
    <dgm:cxn modelId="{465BE5C0-28D4-5D41-BD93-7CB04D03E706}" type="presParOf" srcId="{221B6DD5-2E29-3D4B-9587-168DC0E7247D}" destId="{3D16F61B-BC5C-D94A-943C-77B40FD4407D}" srcOrd="0" destOrd="0" presId="urn:microsoft.com/office/officeart/2005/8/layout/hierarchy3"/>
    <dgm:cxn modelId="{BAFAA725-8208-B74B-BB2E-EECAD930B5BC}" type="presParOf" srcId="{221B6DD5-2E29-3D4B-9587-168DC0E7247D}" destId="{DDF21385-DE52-B940-B07A-7C199E1319F2}" srcOrd="1" destOrd="0" presId="urn:microsoft.com/office/officeart/2005/8/layout/hierarchy3"/>
    <dgm:cxn modelId="{9A80050F-BA2C-AF4A-B0B4-7FBB1701FD17}" type="presParOf" srcId="{9E83FFE9-35F7-6A46-8459-CFB6B9DCF873}" destId="{39E60B22-893F-EC40-B79F-7B5D225A3D79}" srcOrd="1" destOrd="0" presId="urn:microsoft.com/office/officeart/2005/8/layout/hierarchy3"/>
    <dgm:cxn modelId="{D38112DA-DD6A-8B48-9883-2E13F5E2656F}" type="presParOf" srcId="{39E60B22-893F-EC40-B79F-7B5D225A3D79}" destId="{15441A10-3D96-AD40-8255-8240070FFE18}" srcOrd="0" destOrd="0" presId="urn:microsoft.com/office/officeart/2005/8/layout/hierarchy3"/>
    <dgm:cxn modelId="{42E5FB66-77F2-8640-BBA3-19A5E541ED52}" type="presParOf" srcId="{39E60B22-893F-EC40-B79F-7B5D225A3D79}" destId="{A7A15C7F-BA24-2143-9DDA-F3BB04B7BFC0}" srcOrd="1" destOrd="0" presId="urn:microsoft.com/office/officeart/2005/8/layout/hierarchy3"/>
    <dgm:cxn modelId="{73C5B89C-7DF7-AF44-8CCC-A209E7362DB1}" type="presParOf" srcId="{39E60B22-893F-EC40-B79F-7B5D225A3D79}" destId="{89B7002B-5EF3-3344-9909-A3062CB54919}" srcOrd="2" destOrd="0" presId="urn:microsoft.com/office/officeart/2005/8/layout/hierarchy3"/>
    <dgm:cxn modelId="{652A97E3-9F3C-9F47-9393-EBA4D08C72D6}" type="presParOf" srcId="{39E60B22-893F-EC40-B79F-7B5D225A3D79}" destId="{EBEFD36D-CD0B-FD44-B82B-B274B25CA509}" srcOrd="3" destOrd="0" presId="urn:microsoft.com/office/officeart/2005/8/layout/hierarchy3"/>
    <dgm:cxn modelId="{1A0EBAB3-87B6-9F4A-99C3-4B9BE04D9E30}" type="presParOf" srcId="{39E60B22-893F-EC40-B79F-7B5D225A3D79}" destId="{A72FE5EC-F0C2-F740-A34C-D68C3D8DE151}" srcOrd="4" destOrd="0" presId="urn:microsoft.com/office/officeart/2005/8/layout/hierarchy3"/>
    <dgm:cxn modelId="{ACA8F824-4FDA-A74E-96E2-16140C568FCB}" type="presParOf" srcId="{39E60B22-893F-EC40-B79F-7B5D225A3D79}" destId="{D02CF338-A5CC-954F-9EA5-7E7FCA05A7CE}" srcOrd="5" destOrd="0" presId="urn:microsoft.com/office/officeart/2005/8/layout/hierarchy3"/>
    <dgm:cxn modelId="{E4F4088C-312F-FD42-886F-F95AD5CA607E}" type="presParOf" srcId="{EFE1001A-E62A-BD4F-B870-08B45F7CCBC4}" destId="{5B0B54E2-B606-3B47-9C49-9CD8780E78A8}" srcOrd="2" destOrd="0" presId="urn:microsoft.com/office/officeart/2005/8/layout/hierarchy3"/>
    <dgm:cxn modelId="{ACDC3F83-E719-6245-84CC-A6F9AA0F7834}" type="presParOf" srcId="{5B0B54E2-B606-3B47-9C49-9CD8780E78A8}" destId="{272F3B2D-6C9D-F34F-B406-15C54608B3E5}" srcOrd="0" destOrd="0" presId="urn:microsoft.com/office/officeart/2005/8/layout/hierarchy3"/>
    <dgm:cxn modelId="{212512A5-FC06-3249-B465-5709ACA9E2BF}" type="presParOf" srcId="{272F3B2D-6C9D-F34F-B406-15C54608B3E5}" destId="{96BC2E60-3448-7443-BFBF-CAA567B9D2EB}" srcOrd="0" destOrd="0" presId="urn:microsoft.com/office/officeart/2005/8/layout/hierarchy3"/>
    <dgm:cxn modelId="{98F098C4-07B6-F946-A3C7-5D66ED2471C7}" type="presParOf" srcId="{272F3B2D-6C9D-F34F-B406-15C54608B3E5}" destId="{0302A02D-BC73-C049-BDBD-E9F2F274B1BC}" srcOrd="1" destOrd="0" presId="urn:microsoft.com/office/officeart/2005/8/layout/hierarchy3"/>
    <dgm:cxn modelId="{6805FC0E-941C-864C-B80B-1DBB486951F9}" type="presParOf" srcId="{5B0B54E2-B606-3B47-9C49-9CD8780E78A8}" destId="{E04808FD-99BC-C44E-BDFA-4FA29E38F274}" srcOrd="1" destOrd="0" presId="urn:microsoft.com/office/officeart/2005/8/layout/hierarchy3"/>
    <dgm:cxn modelId="{B75EE621-30F2-F741-9BCA-C03635B4C9E5}" type="presParOf" srcId="{E04808FD-99BC-C44E-BDFA-4FA29E38F274}" destId="{3345E9D7-69E6-7547-9942-46D0171D5449}" srcOrd="0" destOrd="0" presId="urn:microsoft.com/office/officeart/2005/8/layout/hierarchy3"/>
    <dgm:cxn modelId="{2F40143E-78D8-454A-9939-2B2BC86145FD}" type="presParOf" srcId="{E04808FD-99BC-C44E-BDFA-4FA29E38F274}" destId="{4AEBE514-1A43-A949-A44C-CF1A35E886F8}" srcOrd="1" destOrd="0" presId="urn:microsoft.com/office/officeart/2005/8/layout/hierarchy3"/>
    <dgm:cxn modelId="{3D8BF106-871B-1943-9E2A-9FFC61E2121F}" type="presParOf" srcId="{E04808FD-99BC-C44E-BDFA-4FA29E38F274}" destId="{1D1D712A-CCD2-1D48-A2DF-CD8D3164995F}" srcOrd="2" destOrd="0" presId="urn:microsoft.com/office/officeart/2005/8/layout/hierarchy3"/>
    <dgm:cxn modelId="{2CBFD1D6-458F-244B-A86E-54325CCB21B2}" type="presParOf" srcId="{E04808FD-99BC-C44E-BDFA-4FA29E38F274}" destId="{C4C47B45-092C-1343-9091-4C319E1E94B6}" srcOrd="3" destOrd="0" presId="urn:microsoft.com/office/officeart/2005/8/layout/hierarchy3"/>
    <dgm:cxn modelId="{C5488A6D-C00C-E947-89EA-12902C85BC22}" type="presParOf" srcId="{E04808FD-99BC-C44E-BDFA-4FA29E38F274}" destId="{202003D4-5340-C340-940F-2998AD7C42DE}" srcOrd="4" destOrd="0" presId="urn:microsoft.com/office/officeart/2005/8/layout/hierarchy3"/>
    <dgm:cxn modelId="{2E3C7B28-BA39-5643-902A-1D7675E3715B}" type="presParOf" srcId="{E04808FD-99BC-C44E-BDFA-4FA29E38F274}" destId="{A81F66DF-D50B-764A-8EA6-F4CF3FD584DD}" srcOrd="5" destOrd="0" presId="urn:microsoft.com/office/officeart/2005/8/layout/hierarchy3"/>
    <dgm:cxn modelId="{6A7A2F9F-1E55-564C-BF0E-346CAAC11813}" type="presParOf" srcId="{EFE1001A-E62A-BD4F-B870-08B45F7CCBC4}" destId="{4E9602A3-3617-AB46-9A25-EC73FEA82B63}" srcOrd="3" destOrd="0" presId="urn:microsoft.com/office/officeart/2005/8/layout/hierarchy3"/>
    <dgm:cxn modelId="{72DE035D-A50D-0B4F-AF0A-51D0A72E2AF0}" type="presParOf" srcId="{4E9602A3-3617-AB46-9A25-EC73FEA82B63}" destId="{E1A70B41-70BB-EC41-9B9C-6C02A3B06479}" srcOrd="0" destOrd="0" presId="urn:microsoft.com/office/officeart/2005/8/layout/hierarchy3"/>
    <dgm:cxn modelId="{1BC300E0-E700-A64E-AB8B-A173A92C9D26}" type="presParOf" srcId="{E1A70B41-70BB-EC41-9B9C-6C02A3B06479}" destId="{A2CD2F56-1B50-4F45-8A6A-E8150A99109A}" srcOrd="0" destOrd="0" presId="urn:microsoft.com/office/officeart/2005/8/layout/hierarchy3"/>
    <dgm:cxn modelId="{395A5383-D579-B542-96B6-8F88E5EEB0AE}" type="presParOf" srcId="{E1A70B41-70BB-EC41-9B9C-6C02A3B06479}" destId="{3BCD96CE-554C-5749-BA56-CBA53157B944}" srcOrd="1" destOrd="0" presId="urn:microsoft.com/office/officeart/2005/8/layout/hierarchy3"/>
    <dgm:cxn modelId="{D3BAD5B5-E5C0-234B-9C02-86714B428958}" type="presParOf" srcId="{4E9602A3-3617-AB46-9A25-EC73FEA82B63}" destId="{77AF513D-3201-1E49-A059-A605EF279549}" srcOrd="1" destOrd="0" presId="urn:microsoft.com/office/officeart/2005/8/layout/hierarchy3"/>
    <dgm:cxn modelId="{F7824F66-C4C2-A245-AD3A-DC5F6876246A}" type="presParOf" srcId="{77AF513D-3201-1E49-A059-A605EF279549}" destId="{1CBDAD5B-D4DC-A444-9023-9B8CEFF05FE9}" srcOrd="0" destOrd="0" presId="urn:microsoft.com/office/officeart/2005/8/layout/hierarchy3"/>
    <dgm:cxn modelId="{98D5D41A-1BFD-4F46-AADE-04936AE19C6F}" type="presParOf" srcId="{77AF513D-3201-1E49-A059-A605EF279549}" destId="{B9619117-E419-F44C-B591-EEE97D9ADC2D}" srcOrd="1" destOrd="0" presId="urn:microsoft.com/office/officeart/2005/8/layout/hierarchy3"/>
    <dgm:cxn modelId="{A2F2929D-AC9F-8442-B661-7F83551BD349}" type="presParOf" srcId="{77AF513D-3201-1E49-A059-A605EF279549}" destId="{36ECCB23-5AB6-3940-927B-F5CA9004AAF3}" srcOrd="2" destOrd="0" presId="urn:microsoft.com/office/officeart/2005/8/layout/hierarchy3"/>
    <dgm:cxn modelId="{21A64239-E7BD-E646-A055-12952A407E9E}" type="presParOf" srcId="{77AF513D-3201-1E49-A059-A605EF279549}" destId="{C1668FDC-CC4C-2249-A3DB-C939F3701FDE}" srcOrd="3" destOrd="0" presId="urn:microsoft.com/office/officeart/2005/8/layout/hierarchy3"/>
    <dgm:cxn modelId="{44532B66-97C1-AE4A-9069-9F865A29BB9C}" type="presParOf" srcId="{77AF513D-3201-1E49-A059-A605EF279549}" destId="{AD136DE6-6630-2B4C-8C87-882964AD007C}" srcOrd="4" destOrd="0" presId="urn:microsoft.com/office/officeart/2005/8/layout/hierarchy3"/>
    <dgm:cxn modelId="{BB33AE85-2883-4D47-BD6A-8281DAF1674B}" type="presParOf" srcId="{77AF513D-3201-1E49-A059-A605EF279549}" destId="{8CE9607F-57F8-8A4B-B839-B4E9DFE71E96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517A0C4-200F-5446-9840-06771E9EDBD8}" type="doc">
      <dgm:prSet loTypeId="urn:microsoft.com/office/officeart/2008/layout/VerticalCurvedList" loCatId="" qsTypeId="urn:microsoft.com/office/officeart/2005/8/quickstyle/simple4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69974F41-A651-244F-AB68-13A23825D7D5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Times New Roman" charset="0"/>
              <a:ea typeface="Times New Roman" charset="0"/>
              <a:cs typeface="Times New Roman" charset="0"/>
            </a:rPr>
            <a:t>форма 0503169 - дополнение счетами 0 210 05,      0 210 10</a:t>
          </a:r>
          <a:endParaRPr lang="ru-RU" b="1" dirty="0">
            <a:solidFill>
              <a:schemeClr val="tx1"/>
            </a:solidFill>
            <a:latin typeface="Times New Roman" charset="0"/>
            <a:ea typeface="Times New Roman" charset="0"/>
            <a:cs typeface="Times New Roman" charset="0"/>
          </a:endParaRPr>
        </a:p>
      </dgm:t>
    </dgm:pt>
    <dgm:pt modelId="{91BBC1C4-D41D-344D-ADA4-86AC55445994}" type="parTrans" cxnId="{0D6FFC8F-A32A-7942-A1BB-9A1A0719F789}">
      <dgm:prSet/>
      <dgm:spPr/>
      <dgm:t>
        <a:bodyPr/>
        <a:lstStyle/>
        <a:p>
          <a:endParaRPr lang="ru-RU" b="1">
            <a:solidFill>
              <a:schemeClr val="tx1"/>
            </a:solidFill>
            <a:latin typeface="Times New Roman" charset="0"/>
            <a:ea typeface="Times New Roman" charset="0"/>
            <a:cs typeface="Times New Roman" charset="0"/>
          </a:endParaRPr>
        </a:p>
      </dgm:t>
    </dgm:pt>
    <dgm:pt modelId="{4BF88712-935E-CB45-8422-3732E0B6B515}" type="sibTrans" cxnId="{0D6FFC8F-A32A-7942-A1BB-9A1A0719F789}">
      <dgm:prSet/>
      <dgm:spPr/>
      <dgm:t>
        <a:bodyPr/>
        <a:lstStyle/>
        <a:p>
          <a:endParaRPr lang="ru-RU" b="1">
            <a:solidFill>
              <a:schemeClr val="tx1"/>
            </a:solidFill>
            <a:latin typeface="Times New Roman" charset="0"/>
            <a:ea typeface="Times New Roman" charset="0"/>
            <a:cs typeface="Times New Roman" charset="0"/>
          </a:endParaRPr>
        </a:p>
      </dgm:t>
    </dgm:pt>
    <dgm:pt modelId="{6BD31FC0-792C-DF41-BE61-1EDE39B421C7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Times New Roman" charset="0"/>
              <a:ea typeface="Times New Roman" charset="0"/>
              <a:cs typeface="Times New Roman" charset="0"/>
            </a:rPr>
            <a:t>форма 0503323 - уточнение некорректных кодов КОСГУ</a:t>
          </a:r>
          <a:endParaRPr lang="ru-RU" b="1" dirty="0">
            <a:solidFill>
              <a:schemeClr val="tx1"/>
            </a:solidFill>
            <a:latin typeface="Times New Roman" charset="0"/>
            <a:ea typeface="Times New Roman" charset="0"/>
            <a:cs typeface="Times New Roman" charset="0"/>
          </a:endParaRPr>
        </a:p>
      </dgm:t>
    </dgm:pt>
    <dgm:pt modelId="{CC47024F-AA5C-434C-97F1-5D613254E742}" type="parTrans" cxnId="{6C30AC5B-CE7E-C943-AAAA-1884D235A99D}">
      <dgm:prSet/>
      <dgm:spPr/>
      <dgm:t>
        <a:bodyPr/>
        <a:lstStyle/>
        <a:p>
          <a:endParaRPr lang="ru-RU" b="1">
            <a:solidFill>
              <a:schemeClr val="tx1"/>
            </a:solidFill>
            <a:latin typeface="Times New Roman" charset="0"/>
            <a:ea typeface="Times New Roman" charset="0"/>
            <a:cs typeface="Times New Roman" charset="0"/>
          </a:endParaRPr>
        </a:p>
      </dgm:t>
    </dgm:pt>
    <dgm:pt modelId="{8F991A08-7E37-8641-A6F4-32D198BA76EC}" type="sibTrans" cxnId="{6C30AC5B-CE7E-C943-AAAA-1884D235A99D}">
      <dgm:prSet/>
      <dgm:spPr/>
      <dgm:t>
        <a:bodyPr/>
        <a:lstStyle/>
        <a:p>
          <a:endParaRPr lang="ru-RU" b="1">
            <a:solidFill>
              <a:schemeClr val="tx1"/>
            </a:solidFill>
            <a:latin typeface="Times New Roman" charset="0"/>
            <a:ea typeface="Times New Roman" charset="0"/>
            <a:cs typeface="Times New Roman" charset="0"/>
          </a:endParaRPr>
        </a:p>
      </dgm:t>
    </dgm:pt>
    <dgm:pt modelId="{988FE5E0-12FB-9C40-B661-7B349B512668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Times New Roman" charset="0"/>
              <a:ea typeface="Times New Roman" charset="0"/>
              <a:cs typeface="Times New Roman" charset="0"/>
            </a:rPr>
            <a:t>терминология (субъекты консолидированной отчетности вместо пользователей (ЦБ!), периметр консолидации)</a:t>
          </a:r>
          <a:endParaRPr lang="ru-RU" b="1" dirty="0">
            <a:solidFill>
              <a:schemeClr val="tx1"/>
            </a:solidFill>
            <a:latin typeface="Times New Roman" charset="0"/>
            <a:ea typeface="Times New Roman" charset="0"/>
            <a:cs typeface="Times New Roman" charset="0"/>
          </a:endParaRPr>
        </a:p>
      </dgm:t>
    </dgm:pt>
    <dgm:pt modelId="{CE8D5C4D-3D7F-0F45-9A26-E837BB808969}" type="parTrans" cxnId="{15B190F4-7E92-6A42-A4C9-A67235D1FDEC}">
      <dgm:prSet/>
      <dgm:spPr/>
      <dgm:t>
        <a:bodyPr/>
        <a:lstStyle/>
        <a:p>
          <a:endParaRPr lang="ru-RU" b="1">
            <a:solidFill>
              <a:schemeClr val="tx1"/>
            </a:solidFill>
            <a:latin typeface="Times New Roman" charset="0"/>
            <a:ea typeface="Times New Roman" charset="0"/>
            <a:cs typeface="Times New Roman" charset="0"/>
          </a:endParaRPr>
        </a:p>
      </dgm:t>
    </dgm:pt>
    <dgm:pt modelId="{BA1FCF50-059D-0E46-9452-4740EF0E8A9B}" type="sibTrans" cxnId="{15B190F4-7E92-6A42-A4C9-A67235D1FDEC}">
      <dgm:prSet/>
      <dgm:spPr/>
      <dgm:t>
        <a:bodyPr/>
        <a:lstStyle/>
        <a:p>
          <a:endParaRPr lang="ru-RU" b="1">
            <a:solidFill>
              <a:schemeClr val="tx1"/>
            </a:solidFill>
            <a:latin typeface="Times New Roman" charset="0"/>
            <a:ea typeface="Times New Roman" charset="0"/>
            <a:cs typeface="Times New Roman" charset="0"/>
          </a:endParaRPr>
        </a:p>
      </dgm:t>
    </dgm:pt>
    <dgm:pt modelId="{DE2BEBD8-40F2-AB42-B0D2-0E7B9FBC7CB8}" type="pres">
      <dgm:prSet presAssocID="{A517A0C4-200F-5446-9840-06771E9EDBD8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0284E9FE-3B12-584F-BF3E-C6CB70BBAEB7}" type="pres">
      <dgm:prSet presAssocID="{A517A0C4-200F-5446-9840-06771E9EDBD8}" presName="Name1" presStyleCnt="0"/>
      <dgm:spPr/>
    </dgm:pt>
    <dgm:pt modelId="{90BE03B2-8860-DD44-808D-800E133C01F8}" type="pres">
      <dgm:prSet presAssocID="{A517A0C4-200F-5446-9840-06771E9EDBD8}" presName="cycle" presStyleCnt="0"/>
      <dgm:spPr/>
    </dgm:pt>
    <dgm:pt modelId="{920B368E-B17F-114C-809F-976622408051}" type="pres">
      <dgm:prSet presAssocID="{A517A0C4-200F-5446-9840-06771E9EDBD8}" presName="srcNode" presStyleLbl="node1" presStyleIdx="0" presStyleCnt="3"/>
      <dgm:spPr/>
    </dgm:pt>
    <dgm:pt modelId="{FFB7C448-DB67-2047-B745-27B0F8371241}" type="pres">
      <dgm:prSet presAssocID="{A517A0C4-200F-5446-9840-06771E9EDBD8}" presName="conn" presStyleLbl="parChTrans1D2" presStyleIdx="0" presStyleCnt="1"/>
      <dgm:spPr/>
      <dgm:t>
        <a:bodyPr/>
        <a:lstStyle/>
        <a:p>
          <a:endParaRPr lang="ru-RU"/>
        </a:p>
      </dgm:t>
    </dgm:pt>
    <dgm:pt modelId="{8681B438-209C-DD4A-A735-42BDFEE0D469}" type="pres">
      <dgm:prSet presAssocID="{A517A0C4-200F-5446-9840-06771E9EDBD8}" presName="extraNode" presStyleLbl="node1" presStyleIdx="0" presStyleCnt="3"/>
      <dgm:spPr/>
    </dgm:pt>
    <dgm:pt modelId="{4BCC5F7F-692B-664B-8016-A66E43286BA3}" type="pres">
      <dgm:prSet presAssocID="{A517A0C4-200F-5446-9840-06771E9EDBD8}" presName="dstNode" presStyleLbl="node1" presStyleIdx="0" presStyleCnt="3"/>
      <dgm:spPr/>
    </dgm:pt>
    <dgm:pt modelId="{05CD9CE1-295F-304C-BC05-9A56728DA889}" type="pres">
      <dgm:prSet presAssocID="{69974F41-A651-244F-AB68-13A23825D7D5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01C68B-2005-DD40-842B-51E9799447AA}" type="pres">
      <dgm:prSet presAssocID="{69974F41-A651-244F-AB68-13A23825D7D5}" presName="accent_1" presStyleCnt="0"/>
      <dgm:spPr/>
    </dgm:pt>
    <dgm:pt modelId="{EE30F996-AE3F-9140-ABC4-97F921AD613B}" type="pres">
      <dgm:prSet presAssocID="{69974F41-A651-244F-AB68-13A23825D7D5}" presName="accentRepeatNode" presStyleLbl="solidFgAcc1" presStyleIdx="0" presStyleCnt="3"/>
      <dgm:spPr/>
    </dgm:pt>
    <dgm:pt modelId="{CE71EBD0-CCF2-C94C-9A73-043A4DD35D0A}" type="pres">
      <dgm:prSet presAssocID="{6BD31FC0-792C-DF41-BE61-1EDE39B421C7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93122C-B592-8E48-A426-26381457CCE5}" type="pres">
      <dgm:prSet presAssocID="{6BD31FC0-792C-DF41-BE61-1EDE39B421C7}" presName="accent_2" presStyleCnt="0"/>
      <dgm:spPr/>
    </dgm:pt>
    <dgm:pt modelId="{DB8A81AE-A614-294D-AD59-45032AC9BEB9}" type="pres">
      <dgm:prSet presAssocID="{6BD31FC0-792C-DF41-BE61-1EDE39B421C7}" presName="accentRepeatNode" presStyleLbl="solidFgAcc1" presStyleIdx="1" presStyleCnt="3"/>
      <dgm:spPr/>
    </dgm:pt>
    <dgm:pt modelId="{04282E7F-8913-7949-BE21-236A38AB4E0E}" type="pres">
      <dgm:prSet presAssocID="{988FE5E0-12FB-9C40-B661-7B349B512668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5112D8-9154-DC4B-990A-6BEDD87B3DF4}" type="pres">
      <dgm:prSet presAssocID="{988FE5E0-12FB-9C40-B661-7B349B512668}" presName="accent_3" presStyleCnt="0"/>
      <dgm:spPr/>
    </dgm:pt>
    <dgm:pt modelId="{636FAD86-8FD3-874A-A7E9-0CD98B5DF528}" type="pres">
      <dgm:prSet presAssocID="{988FE5E0-12FB-9C40-B661-7B349B512668}" presName="accentRepeatNode" presStyleLbl="solidFgAcc1" presStyleIdx="2" presStyleCnt="3"/>
      <dgm:spPr/>
    </dgm:pt>
  </dgm:ptLst>
  <dgm:cxnLst>
    <dgm:cxn modelId="{12F0F866-DDB9-D14B-8429-BD61E2B3BC39}" type="presOf" srcId="{A517A0C4-200F-5446-9840-06771E9EDBD8}" destId="{DE2BEBD8-40F2-AB42-B0D2-0E7B9FBC7CB8}" srcOrd="0" destOrd="0" presId="urn:microsoft.com/office/officeart/2008/layout/VerticalCurvedList"/>
    <dgm:cxn modelId="{E9230AA7-3A6F-8547-AB91-B19502D2D683}" type="presOf" srcId="{69974F41-A651-244F-AB68-13A23825D7D5}" destId="{05CD9CE1-295F-304C-BC05-9A56728DA889}" srcOrd="0" destOrd="0" presId="urn:microsoft.com/office/officeart/2008/layout/VerticalCurvedList"/>
    <dgm:cxn modelId="{1B847635-4875-1B46-9D43-6D5A072632F1}" type="presOf" srcId="{4BF88712-935E-CB45-8422-3732E0B6B515}" destId="{FFB7C448-DB67-2047-B745-27B0F8371241}" srcOrd="0" destOrd="0" presId="urn:microsoft.com/office/officeart/2008/layout/VerticalCurvedList"/>
    <dgm:cxn modelId="{FEE3CE6F-27D1-2C45-AFDD-8E424018294C}" type="presOf" srcId="{988FE5E0-12FB-9C40-B661-7B349B512668}" destId="{04282E7F-8913-7949-BE21-236A38AB4E0E}" srcOrd="0" destOrd="0" presId="urn:microsoft.com/office/officeart/2008/layout/VerticalCurvedList"/>
    <dgm:cxn modelId="{6C30AC5B-CE7E-C943-AAAA-1884D235A99D}" srcId="{A517A0C4-200F-5446-9840-06771E9EDBD8}" destId="{6BD31FC0-792C-DF41-BE61-1EDE39B421C7}" srcOrd="1" destOrd="0" parTransId="{CC47024F-AA5C-434C-97F1-5D613254E742}" sibTransId="{8F991A08-7E37-8641-A6F4-32D198BA76EC}"/>
    <dgm:cxn modelId="{365FE77B-8B25-F24E-AB99-25A3CC9823C4}" type="presOf" srcId="{6BD31FC0-792C-DF41-BE61-1EDE39B421C7}" destId="{CE71EBD0-CCF2-C94C-9A73-043A4DD35D0A}" srcOrd="0" destOrd="0" presId="urn:microsoft.com/office/officeart/2008/layout/VerticalCurvedList"/>
    <dgm:cxn modelId="{0D6FFC8F-A32A-7942-A1BB-9A1A0719F789}" srcId="{A517A0C4-200F-5446-9840-06771E9EDBD8}" destId="{69974F41-A651-244F-AB68-13A23825D7D5}" srcOrd="0" destOrd="0" parTransId="{91BBC1C4-D41D-344D-ADA4-86AC55445994}" sibTransId="{4BF88712-935E-CB45-8422-3732E0B6B515}"/>
    <dgm:cxn modelId="{15B190F4-7E92-6A42-A4C9-A67235D1FDEC}" srcId="{A517A0C4-200F-5446-9840-06771E9EDBD8}" destId="{988FE5E0-12FB-9C40-B661-7B349B512668}" srcOrd="2" destOrd="0" parTransId="{CE8D5C4D-3D7F-0F45-9A26-E837BB808969}" sibTransId="{BA1FCF50-059D-0E46-9452-4740EF0E8A9B}"/>
    <dgm:cxn modelId="{36F8CC9A-5C18-484C-9195-F86C4EA271DF}" type="presParOf" srcId="{DE2BEBD8-40F2-AB42-B0D2-0E7B9FBC7CB8}" destId="{0284E9FE-3B12-584F-BF3E-C6CB70BBAEB7}" srcOrd="0" destOrd="0" presId="urn:microsoft.com/office/officeart/2008/layout/VerticalCurvedList"/>
    <dgm:cxn modelId="{D65D2108-E3E2-084D-9FBC-BF6763FD3BC6}" type="presParOf" srcId="{0284E9FE-3B12-584F-BF3E-C6CB70BBAEB7}" destId="{90BE03B2-8860-DD44-808D-800E133C01F8}" srcOrd="0" destOrd="0" presId="urn:microsoft.com/office/officeart/2008/layout/VerticalCurvedList"/>
    <dgm:cxn modelId="{619F90CD-40C7-F34E-8D58-F3AB49BF987F}" type="presParOf" srcId="{90BE03B2-8860-DD44-808D-800E133C01F8}" destId="{920B368E-B17F-114C-809F-976622408051}" srcOrd="0" destOrd="0" presId="urn:microsoft.com/office/officeart/2008/layout/VerticalCurvedList"/>
    <dgm:cxn modelId="{E1B682D2-2AAA-5F4D-AC97-E1ADB15099FC}" type="presParOf" srcId="{90BE03B2-8860-DD44-808D-800E133C01F8}" destId="{FFB7C448-DB67-2047-B745-27B0F8371241}" srcOrd="1" destOrd="0" presId="urn:microsoft.com/office/officeart/2008/layout/VerticalCurvedList"/>
    <dgm:cxn modelId="{F92ECCAA-22A7-3F4D-9EE8-732EC7B48ECA}" type="presParOf" srcId="{90BE03B2-8860-DD44-808D-800E133C01F8}" destId="{8681B438-209C-DD4A-A735-42BDFEE0D469}" srcOrd="2" destOrd="0" presId="urn:microsoft.com/office/officeart/2008/layout/VerticalCurvedList"/>
    <dgm:cxn modelId="{2A838864-02CE-2E42-B99D-5E769CDDE846}" type="presParOf" srcId="{90BE03B2-8860-DD44-808D-800E133C01F8}" destId="{4BCC5F7F-692B-664B-8016-A66E43286BA3}" srcOrd="3" destOrd="0" presId="urn:microsoft.com/office/officeart/2008/layout/VerticalCurvedList"/>
    <dgm:cxn modelId="{DEE6E578-6F50-B348-88F6-15DA62719158}" type="presParOf" srcId="{0284E9FE-3B12-584F-BF3E-C6CB70BBAEB7}" destId="{05CD9CE1-295F-304C-BC05-9A56728DA889}" srcOrd="1" destOrd="0" presId="urn:microsoft.com/office/officeart/2008/layout/VerticalCurvedList"/>
    <dgm:cxn modelId="{A61F8700-097C-8644-B986-BDD15235C2BD}" type="presParOf" srcId="{0284E9FE-3B12-584F-BF3E-C6CB70BBAEB7}" destId="{4701C68B-2005-DD40-842B-51E9799447AA}" srcOrd="2" destOrd="0" presId="urn:microsoft.com/office/officeart/2008/layout/VerticalCurvedList"/>
    <dgm:cxn modelId="{764F18AD-9AFB-E64C-B124-913497FC1CCB}" type="presParOf" srcId="{4701C68B-2005-DD40-842B-51E9799447AA}" destId="{EE30F996-AE3F-9140-ABC4-97F921AD613B}" srcOrd="0" destOrd="0" presId="urn:microsoft.com/office/officeart/2008/layout/VerticalCurvedList"/>
    <dgm:cxn modelId="{E208C631-025D-CE4C-BA79-AE4323C427E0}" type="presParOf" srcId="{0284E9FE-3B12-584F-BF3E-C6CB70BBAEB7}" destId="{CE71EBD0-CCF2-C94C-9A73-043A4DD35D0A}" srcOrd="3" destOrd="0" presId="urn:microsoft.com/office/officeart/2008/layout/VerticalCurvedList"/>
    <dgm:cxn modelId="{4027293E-B104-2244-84AF-AD3A36917863}" type="presParOf" srcId="{0284E9FE-3B12-584F-BF3E-C6CB70BBAEB7}" destId="{A993122C-B592-8E48-A426-26381457CCE5}" srcOrd="4" destOrd="0" presId="urn:microsoft.com/office/officeart/2008/layout/VerticalCurvedList"/>
    <dgm:cxn modelId="{8F69ADE8-CF89-2546-9A73-72963E16D1CE}" type="presParOf" srcId="{A993122C-B592-8E48-A426-26381457CCE5}" destId="{DB8A81AE-A614-294D-AD59-45032AC9BEB9}" srcOrd="0" destOrd="0" presId="urn:microsoft.com/office/officeart/2008/layout/VerticalCurvedList"/>
    <dgm:cxn modelId="{3202515B-16AB-3149-B7F2-6B9A52FE2FC6}" type="presParOf" srcId="{0284E9FE-3B12-584F-BF3E-C6CB70BBAEB7}" destId="{04282E7F-8913-7949-BE21-236A38AB4E0E}" srcOrd="5" destOrd="0" presId="urn:microsoft.com/office/officeart/2008/layout/VerticalCurvedList"/>
    <dgm:cxn modelId="{F3A6C9DF-A1AF-9340-9BDB-BB1644B70A84}" type="presParOf" srcId="{0284E9FE-3B12-584F-BF3E-C6CB70BBAEB7}" destId="{C15112D8-9154-DC4B-990A-6BEDD87B3DF4}" srcOrd="6" destOrd="0" presId="urn:microsoft.com/office/officeart/2008/layout/VerticalCurvedList"/>
    <dgm:cxn modelId="{C0C74602-6333-3643-B89C-0ADD6F7D3BEB}" type="presParOf" srcId="{C15112D8-9154-DC4B-990A-6BEDD87B3DF4}" destId="{636FAD86-8FD3-874A-A7E9-0CD98B5DF52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A517A0C4-200F-5446-9840-06771E9EDBD8}" type="doc">
      <dgm:prSet loTypeId="urn:microsoft.com/office/officeart/2008/layout/VerticalCurvedList" loCatId="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69974F41-A651-244F-AB68-13A23825D7D5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  <a:latin typeface="Times New Roman" charset="0"/>
              <a:ea typeface="Times New Roman" charset="0"/>
              <a:cs typeface="Times New Roman" charset="0"/>
            </a:rPr>
            <a:t>введено понятие «последний отчетный год» при реорганизации, ликвидации</a:t>
          </a:r>
          <a:endParaRPr lang="ru-RU" sz="2000" b="1" dirty="0">
            <a:solidFill>
              <a:schemeClr val="tx1"/>
            </a:solidFill>
            <a:latin typeface="Times New Roman" charset="0"/>
            <a:ea typeface="Times New Roman" charset="0"/>
            <a:cs typeface="Times New Roman" charset="0"/>
          </a:endParaRPr>
        </a:p>
      </dgm:t>
    </dgm:pt>
    <dgm:pt modelId="{91BBC1C4-D41D-344D-ADA4-86AC55445994}" type="parTrans" cxnId="{0D6FFC8F-A32A-7942-A1BB-9A1A0719F789}">
      <dgm:prSet/>
      <dgm:spPr/>
      <dgm:t>
        <a:bodyPr/>
        <a:lstStyle/>
        <a:p>
          <a:endParaRPr lang="ru-RU" b="1">
            <a:solidFill>
              <a:schemeClr val="tx1"/>
            </a:solidFill>
            <a:latin typeface="Times New Roman" charset="0"/>
            <a:ea typeface="Times New Roman" charset="0"/>
            <a:cs typeface="Times New Roman" charset="0"/>
          </a:endParaRPr>
        </a:p>
      </dgm:t>
    </dgm:pt>
    <dgm:pt modelId="{4BF88712-935E-CB45-8422-3732E0B6B515}" type="sibTrans" cxnId="{0D6FFC8F-A32A-7942-A1BB-9A1A0719F789}">
      <dgm:prSet/>
      <dgm:spPr/>
      <dgm:t>
        <a:bodyPr/>
        <a:lstStyle/>
        <a:p>
          <a:endParaRPr lang="ru-RU" b="1">
            <a:solidFill>
              <a:schemeClr val="tx1"/>
            </a:solidFill>
            <a:latin typeface="Times New Roman" charset="0"/>
            <a:ea typeface="Times New Roman" charset="0"/>
            <a:cs typeface="Times New Roman" charset="0"/>
          </a:endParaRPr>
        </a:p>
      </dgm:t>
    </dgm:pt>
    <dgm:pt modelId="{6BD31FC0-792C-DF41-BE61-1EDE39B421C7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  <a:latin typeface="Times New Roman" charset="0"/>
              <a:ea typeface="Times New Roman" charset="0"/>
              <a:cs typeface="Times New Roman" charset="0"/>
            </a:rPr>
            <a:t>Регистры + показатели отчетности при реорганизации = основа для формирования отчетности</a:t>
          </a:r>
          <a:endParaRPr lang="ru-RU" sz="2000" b="1" dirty="0">
            <a:solidFill>
              <a:schemeClr val="tx1"/>
            </a:solidFill>
            <a:latin typeface="Times New Roman" charset="0"/>
            <a:ea typeface="Times New Roman" charset="0"/>
            <a:cs typeface="Times New Roman" charset="0"/>
          </a:endParaRPr>
        </a:p>
      </dgm:t>
    </dgm:pt>
    <dgm:pt modelId="{CC47024F-AA5C-434C-97F1-5D613254E742}" type="parTrans" cxnId="{6C30AC5B-CE7E-C943-AAAA-1884D235A99D}">
      <dgm:prSet/>
      <dgm:spPr/>
      <dgm:t>
        <a:bodyPr/>
        <a:lstStyle/>
        <a:p>
          <a:endParaRPr lang="ru-RU" b="1">
            <a:solidFill>
              <a:schemeClr val="tx1"/>
            </a:solidFill>
            <a:latin typeface="Times New Roman" charset="0"/>
            <a:ea typeface="Times New Roman" charset="0"/>
            <a:cs typeface="Times New Roman" charset="0"/>
          </a:endParaRPr>
        </a:p>
      </dgm:t>
    </dgm:pt>
    <dgm:pt modelId="{8F991A08-7E37-8641-A6F4-32D198BA76EC}" type="sibTrans" cxnId="{6C30AC5B-CE7E-C943-AAAA-1884D235A99D}">
      <dgm:prSet/>
      <dgm:spPr/>
      <dgm:t>
        <a:bodyPr/>
        <a:lstStyle/>
        <a:p>
          <a:endParaRPr lang="ru-RU" b="1">
            <a:solidFill>
              <a:schemeClr val="tx1"/>
            </a:solidFill>
            <a:latin typeface="Times New Roman" charset="0"/>
            <a:ea typeface="Times New Roman" charset="0"/>
            <a:cs typeface="Times New Roman" charset="0"/>
          </a:endParaRPr>
        </a:p>
      </dgm:t>
    </dgm:pt>
    <dgm:pt modelId="{988FE5E0-12FB-9C40-B661-7B349B512668}">
      <dgm:prSet phldrT="[Текст]" custT="1"/>
      <dgm:spPr/>
      <dgm:t>
        <a:bodyPr/>
        <a:lstStyle/>
        <a:p>
          <a:r>
            <a:rPr lang="ru-RU" sz="2200" b="1" dirty="0" smtClean="0">
              <a:solidFill>
                <a:schemeClr val="tx1"/>
              </a:solidFill>
              <a:latin typeface="Times New Roman" charset="0"/>
              <a:ea typeface="Times New Roman" charset="0"/>
              <a:cs typeface="Times New Roman" charset="0"/>
            </a:rPr>
            <a:t>Не нарушаем 15.15.6 </a:t>
          </a:r>
          <a:r>
            <a:rPr lang="mr-IN" sz="2200" b="1" dirty="0" smtClean="0">
              <a:solidFill>
                <a:schemeClr val="tx1"/>
              </a:solidFill>
              <a:latin typeface="Times New Roman" charset="0"/>
              <a:ea typeface="Times New Roman" charset="0"/>
              <a:cs typeface="Times New Roman" charset="0"/>
            </a:rPr>
            <a:t>–</a:t>
          </a:r>
          <a:r>
            <a:rPr lang="ru-RU" sz="2200" b="1" dirty="0" smtClean="0">
              <a:solidFill>
                <a:schemeClr val="tx1"/>
              </a:solidFill>
              <a:latin typeface="Times New Roman" charset="0"/>
              <a:ea typeface="Times New Roman" charset="0"/>
              <a:cs typeface="Times New Roman" charset="0"/>
            </a:rPr>
            <a:t> не ждем опоздавших, но даем шанс и уведомляем контролеров!</a:t>
          </a:r>
          <a:endParaRPr lang="ru-RU" sz="2200" b="1" dirty="0">
            <a:solidFill>
              <a:schemeClr val="tx1"/>
            </a:solidFill>
            <a:latin typeface="Times New Roman" charset="0"/>
            <a:ea typeface="Times New Roman" charset="0"/>
            <a:cs typeface="Times New Roman" charset="0"/>
          </a:endParaRPr>
        </a:p>
      </dgm:t>
    </dgm:pt>
    <dgm:pt modelId="{CE8D5C4D-3D7F-0F45-9A26-E837BB808969}" type="parTrans" cxnId="{15B190F4-7E92-6A42-A4C9-A67235D1FDEC}">
      <dgm:prSet/>
      <dgm:spPr/>
      <dgm:t>
        <a:bodyPr/>
        <a:lstStyle/>
        <a:p>
          <a:endParaRPr lang="ru-RU" b="1">
            <a:solidFill>
              <a:schemeClr val="tx1"/>
            </a:solidFill>
            <a:latin typeface="Times New Roman" charset="0"/>
            <a:ea typeface="Times New Roman" charset="0"/>
            <a:cs typeface="Times New Roman" charset="0"/>
          </a:endParaRPr>
        </a:p>
      </dgm:t>
    </dgm:pt>
    <dgm:pt modelId="{BA1FCF50-059D-0E46-9452-4740EF0E8A9B}" type="sibTrans" cxnId="{15B190F4-7E92-6A42-A4C9-A67235D1FDEC}">
      <dgm:prSet/>
      <dgm:spPr/>
      <dgm:t>
        <a:bodyPr/>
        <a:lstStyle/>
        <a:p>
          <a:endParaRPr lang="ru-RU" b="1">
            <a:solidFill>
              <a:schemeClr val="tx1"/>
            </a:solidFill>
            <a:latin typeface="Times New Roman" charset="0"/>
            <a:ea typeface="Times New Roman" charset="0"/>
            <a:cs typeface="Times New Roman" charset="0"/>
          </a:endParaRPr>
        </a:p>
      </dgm:t>
    </dgm:pt>
    <dgm:pt modelId="{11EBEE1B-4091-D94C-9BD9-0E090008B9D5}">
      <dgm:prSet phldrT="[Текст]" custT="1"/>
      <dgm:spPr/>
      <dgm:t>
        <a:bodyPr/>
        <a:lstStyle/>
        <a:p>
          <a:r>
            <a:rPr lang="ru-RU" sz="1900" b="1" dirty="0" smtClean="0">
              <a:solidFill>
                <a:schemeClr val="tx1"/>
              </a:solidFill>
              <a:latin typeface="Times New Roman" charset="0"/>
              <a:ea typeface="Times New Roman" charset="0"/>
              <a:cs typeface="Times New Roman" charset="0"/>
            </a:rPr>
            <a:t>Отчетность реорганизованного (ликвидированного) субъекта отчетности включаем на каждую отчетную дату</a:t>
          </a:r>
          <a:endParaRPr lang="ru-RU" sz="1900" b="1" dirty="0">
            <a:solidFill>
              <a:schemeClr val="tx1"/>
            </a:solidFill>
            <a:latin typeface="Times New Roman" charset="0"/>
            <a:ea typeface="Times New Roman" charset="0"/>
            <a:cs typeface="Times New Roman" charset="0"/>
          </a:endParaRPr>
        </a:p>
      </dgm:t>
    </dgm:pt>
    <dgm:pt modelId="{CE763897-BF45-9D4A-8221-142A5BE91B37}" type="parTrans" cxnId="{7F6E0285-8D6D-3A4E-9E2E-B4DE9926628F}">
      <dgm:prSet/>
      <dgm:spPr/>
      <dgm:t>
        <a:bodyPr/>
        <a:lstStyle/>
        <a:p>
          <a:endParaRPr lang="ru-RU"/>
        </a:p>
      </dgm:t>
    </dgm:pt>
    <dgm:pt modelId="{39B7E889-7072-E54F-A27F-57FF66A390F1}" type="sibTrans" cxnId="{7F6E0285-8D6D-3A4E-9E2E-B4DE9926628F}">
      <dgm:prSet/>
      <dgm:spPr/>
      <dgm:t>
        <a:bodyPr/>
        <a:lstStyle/>
        <a:p>
          <a:endParaRPr lang="ru-RU"/>
        </a:p>
      </dgm:t>
    </dgm:pt>
    <dgm:pt modelId="{DE2BEBD8-40F2-AB42-B0D2-0E7B9FBC7CB8}" type="pres">
      <dgm:prSet presAssocID="{A517A0C4-200F-5446-9840-06771E9EDBD8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0284E9FE-3B12-584F-BF3E-C6CB70BBAEB7}" type="pres">
      <dgm:prSet presAssocID="{A517A0C4-200F-5446-9840-06771E9EDBD8}" presName="Name1" presStyleCnt="0"/>
      <dgm:spPr/>
    </dgm:pt>
    <dgm:pt modelId="{90BE03B2-8860-DD44-808D-800E133C01F8}" type="pres">
      <dgm:prSet presAssocID="{A517A0C4-200F-5446-9840-06771E9EDBD8}" presName="cycle" presStyleCnt="0"/>
      <dgm:spPr/>
    </dgm:pt>
    <dgm:pt modelId="{920B368E-B17F-114C-809F-976622408051}" type="pres">
      <dgm:prSet presAssocID="{A517A0C4-200F-5446-9840-06771E9EDBD8}" presName="srcNode" presStyleLbl="node1" presStyleIdx="0" presStyleCnt="4"/>
      <dgm:spPr/>
    </dgm:pt>
    <dgm:pt modelId="{FFB7C448-DB67-2047-B745-27B0F8371241}" type="pres">
      <dgm:prSet presAssocID="{A517A0C4-200F-5446-9840-06771E9EDBD8}" presName="conn" presStyleLbl="parChTrans1D2" presStyleIdx="0" presStyleCnt="1"/>
      <dgm:spPr/>
      <dgm:t>
        <a:bodyPr/>
        <a:lstStyle/>
        <a:p>
          <a:endParaRPr lang="ru-RU"/>
        </a:p>
      </dgm:t>
    </dgm:pt>
    <dgm:pt modelId="{8681B438-209C-DD4A-A735-42BDFEE0D469}" type="pres">
      <dgm:prSet presAssocID="{A517A0C4-200F-5446-9840-06771E9EDBD8}" presName="extraNode" presStyleLbl="node1" presStyleIdx="0" presStyleCnt="4"/>
      <dgm:spPr/>
    </dgm:pt>
    <dgm:pt modelId="{4BCC5F7F-692B-664B-8016-A66E43286BA3}" type="pres">
      <dgm:prSet presAssocID="{A517A0C4-200F-5446-9840-06771E9EDBD8}" presName="dstNode" presStyleLbl="node1" presStyleIdx="0" presStyleCnt="4"/>
      <dgm:spPr/>
    </dgm:pt>
    <dgm:pt modelId="{05CD9CE1-295F-304C-BC05-9A56728DA889}" type="pres">
      <dgm:prSet presAssocID="{69974F41-A651-244F-AB68-13A23825D7D5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01C68B-2005-DD40-842B-51E9799447AA}" type="pres">
      <dgm:prSet presAssocID="{69974F41-A651-244F-AB68-13A23825D7D5}" presName="accent_1" presStyleCnt="0"/>
      <dgm:spPr/>
    </dgm:pt>
    <dgm:pt modelId="{EE30F996-AE3F-9140-ABC4-97F921AD613B}" type="pres">
      <dgm:prSet presAssocID="{69974F41-A651-244F-AB68-13A23825D7D5}" presName="accentRepeatNode" presStyleLbl="solidFgAcc1" presStyleIdx="0" presStyleCnt="4"/>
      <dgm:spPr/>
    </dgm:pt>
    <dgm:pt modelId="{CE71EBD0-CCF2-C94C-9A73-043A4DD35D0A}" type="pres">
      <dgm:prSet presAssocID="{6BD31FC0-792C-DF41-BE61-1EDE39B421C7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93122C-B592-8E48-A426-26381457CCE5}" type="pres">
      <dgm:prSet presAssocID="{6BD31FC0-792C-DF41-BE61-1EDE39B421C7}" presName="accent_2" presStyleCnt="0"/>
      <dgm:spPr/>
    </dgm:pt>
    <dgm:pt modelId="{DB8A81AE-A614-294D-AD59-45032AC9BEB9}" type="pres">
      <dgm:prSet presAssocID="{6BD31FC0-792C-DF41-BE61-1EDE39B421C7}" presName="accentRepeatNode" presStyleLbl="solidFgAcc1" presStyleIdx="1" presStyleCnt="4"/>
      <dgm:spPr/>
    </dgm:pt>
    <dgm:pt modelId="{E822E1AD-A43B-404A-B171-CCFA89BDB782}" type="pres">
      <dgm:prSet presAssocID="{11EBEE1B-4091-D94C-9BD9-0E090008B9D5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67E622-B585-D242-A8FD-7F0671878F57}" type="pres">
      <dgm:prSet presAssocID="{11EBEE1B-4091-D94C-9BD9-0E090008B9D5}" presName="accent_3" presStyleCnt="0"/>
      <dgm:spPr/>
    </dgm:pt>
    <dgm:pt modelId="{0FF0901F-B22B-E74D-A3EF-9737993B19AA}" type="pres">
      <dgm:prSet presAssocID="{11EBEE1B-4091-D94C-9BD9-0E090008B9D5}" presName="accentRepeatNode" presStyleLbl="solidFgAcc1" presStyleIdx="2" presStyleCnt="4"/>
      <dgm:spPr/>
    </dgm:pt>
    <dgm:pt modelId="{069B51A3-7C9A-744E-AF42-08252A695F24}" type="pres">
      <dgm:prSet presAssocID="{988FE5E0-12FB-9C40-B661-7B349B512668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CF07F1-1FCC-6B46-A983-C4D03BF8F09D}" type="pres">
      <dgm:prSet presAssocID="{988FE5E0-12FB-9C40-B661-7B349B512668}" presName="accent_4" presStyleCnt="0"/>
      <dgm:spPr/>
    </dgm:pt>
    <dgm:pt modelId="{636FAD86-8FD3-874A-A7E9-0CD98B5DF528}" type="pres">
      <dgm:prSet presAssocID="{988FE5E0-12FB-9C40-B661-7B349B512668}" presName="accentRepeatNode" presStyleLbl="solidFgAcc1" presStyleIdx="3" presStyleCnt="4"/>
      <dgm:spPr/>
    </dgm:pt>
  </dgm:ptLst>
  <dgm:cxnLst>
    <dgm:cxn modelId="{6C30AC5B-CE7E-C943-AAAA-1884D235A99D}" srcId="{A517A0C4-200F-5446-9840-06771E9EDBD8}" destId="{6BD31FC0-792C-DF41-BE61-1EDE39B421C7}" srcOrd="1" destOrd="0" parTransId="{CC47024F-AA5C-434C-97F1-5D613254E742}" sibTransId="{8F991A08-7E37-8641-A6F4-32D198BA76EC}"/>
    <dgm:cxn modelId="{09707213-1A95-284A-8F59-05D700C24A95}" type="presOf" srcId="{69974F41-A651-244F-AB68-13A23825D7D5}" destId="{05CD9CE1-295F-304C-BC05-9A56728DA889}" srcOrd="0" destOrd="0" presId="urn:microsoft.com/office/officeart/2008/layout/VerticalCurvedList"/>
    <dgm:cxn modelId="{62F3ABA0-C3B9-0142-8CD7-7C11E27FBED1}" type="presOf" srcId="{988FE5E0-12FB-9C40-B661-7B349B512668}" destId="{069B51A3-7C9A-744E-AF42-08252A695F24}" srcOrd="0" destOrd="0" presId="urn:microsoft.com/office/officeart/2008/layout/VerticalCurvedList"/>
    <dgm:cxn modelId="{D3A34EC8-947C-3642-99E3-308015B097FE}" type="presOf" srcId="{4BF88712-935E-CB45-8422-3732E0B6B515}" destId="{FFB7C448-DB67-2047-B745-27B0F8371241}" srcOrd="0" destOrd="0" presId="urn:microsoft.com/office/officeart/2008/layout/VerticalCurvedList"/>
    <dgm:cxn modelId="{7F6E0285-8D6D-3A4E-9E2E-B4DE9926628F}" srcId="{A517A0C4-200F-5446-9840-06771E9EDBD8}" destId="{11EBEE1B-4091-D94C-9BD9-0E090008B9D5}" srcOrd="2" destOrd="0" parTransId="{CE763897-BF45-9D4A-8221-142A5BE91B37}" sibTransId="{39B7E889-7072-E54F-A27F-57FF66A390F1}"/>
    <dgm:cxn modelId="{1C3D0729-74F1-8048-BAB3-029BB5EF068B}" type="presOf" srcId="{6BD31FC0-792C-DF41-BE61-1EDE39B421C7}" destId="{CE71EBD0-CCF2-C94C-9A73-043A4DD35D0A}" srcOrd="0" destOrd="0" presId="urn:microsoft.com/office/officeart/2008/layout/VerticalCurvedList"/>
    <dgm:cxn modelId="{0D6FFC8F-A32A-7942-A1BB-9A1A0719F789}" srcId="{A517A0C4-200F-5446-9840-06771E9EDBD8}" destId="{69974F41-A651-244F-AB68-13A23825D7D5}" srcOrd="0" destOrd="0" parTransId="{91BBC1C4-D41D-344D-ADA4-86AC55445994}" sibTransId="{4BF88712-935E-CB45-8422-3732E0B6B515}"/>
    <dgm:cxn modelId="{18EBDCDA-AC5B-5644-AA14-48F1A6B09FF4}" type="presOf" srcId="{A517A0C4-200F-5446-9840-06771E9EDBD8}" destId="{DE2BEBD8-40F2-AB42-B0D2-0E7B9FBC7CB8}" srcOrd="0" destOrd="0" presId="urn:microsoft.com/office/officeart/2008/layout/VerticalCurvedList"/>
    <dgm:cxn modelId="{15B190F4-7E92-6A42-A4C9-A67235D1FDEC}" srcId="{A517A0C4-200F-5446-9840-06771E9EDBD8}" destId="{988FE5E0-12FB-9C40-B661-7B349B512668}" srcOrd="3" destOrd="0" parTransId="{CE8D5C4D-3D7F-0F45-9A26-E837BB808969}" sibTransId="{BA1FCF50-059D-0E46-9452-4740EF0E8A9B}"/>
    <dgm:cxn modelId="{8967D24F-4BC7-D349-A7BC-3ABBCFDAAA5F}" type="presOf" srcId="{11EBEE1B-4091-D94C-9BD9-0E090008B9D5}" destId="{E822E1AD-A43B-404A-B171-CCFA89BDB782}" srcOrd="0" destOrd="0" presId="urn:microsoft.com/office/officeart/2008/layout/VerticalCurvedList"/>
    <dgm:cxn modelId="{0F3D0446-06FE-5C4C-ADAA-DD00367E8BBE}" type="presParOf" srcId="{DE2BEBD8-40F2-AB42-B0D2-0E7B9FBC7CB8}" destId="{0284E9FE-3B12-584F-BF3E-C6CB70BBAEB7}" srcOrd="0" destOrd="0" presId="urn:microsoft.com/office/officeart/2008/layout/VerticalCurvedList"/>
    <dgm:cxn modelId="{F438D376-A92A-6749-8B58-93A4D22E9FE7}" type="presParOf" srcId="{0284E9FE-3B12-584F-BF3E-C6CB70BBAEB7}" destId="{90BE03B2-8860-DD44-808D-800E133C01F8}" srcOrd="0" destOrd="0" presId="urn:microsoft.com/office/officeart/2008/layout/VerticalCurvedList"/>
    <dgm:cxn modelId="{E8FB0666-519D-4D4C-8120-B6D5DC9B7C68}" type="presParOf" srcId="{90BE03B2-8860-DD44-808D-800E133C01F8}" destId="{920B368E-B17F-114C-809F-976622408051}" srcOrd="0" destOrd="0" presId="urn:microsoft.com/office/officeart/2008/layout/VerticalCurvedList"/>
    <dgm:cxn modelId="{7A45F759-8827-0046-8AE4-66F24579CECA}" type="presParOf" srcId="{90BE03B2-8860-DD44-808D-800E133C01F8}" destId="{FFB7C448-DB67-2047-B745-27B0F8371241}" srcOrd="1" destOrd="0" presId="urn:microsoft.com/office/officeart/2008/layout/VerticalCurvedList"/>
    <dgm:cxn modelId="{4EC12876-B650-594D-B1FF-6144618A3A67}" type="presParOf" srcId="{90BE03B2-8860-DD44-808D-800E133C01F8}" destId="{8681B438-209C-DD4A-A735-42BDFEE0D469}" srcOrd="2" destOrd="0" presId="urn:microsoft.com/office/officeart/2008/layout/VerticalCurvedList"/>
    <dgm:cxn modelId="{742334F4-F3DC-0F43-8597-9A432C29DCB4}" type="presParOf" srcId="{90BE03B2-8860-DD44-808D-800E133C01F8}" destId="{4BCC5F7F-692B-664B-8016-A66E43286BA3}" srcOrd="3" destOrd="0" presId="urn:microsoft.com/office/officeart/2008/layout/VerticalCurvedList"/>
    <dgm:cxn modelId="{5A716FF5-302F-7E4B-8F89-87E4B394C915}" type="presParOf" srcId="{0284E9FE-3B12-584F-BF3E-C6CB70BBAEB7}" destId="{05CD9CE1-295F-304C-BC05-9A56728DA889}" srcOrd="1" destOrd="0" presId="urn:microsoft.com/office/officeart/2008/layout/VerticalCurvedList"/>
    <dgm:cxn modelId="{08EFBD2E-B948-DC45-AE04-24BD3FB84FBB}" type="presParOf" srcId="{0284E9FE-3B12-584F-BF3E-C6CB70BBAEB7}" destId="{4701C68B-2005-DD40-842B-51E9799447AA}" srcOrd="2" destOrd="0" presId="urn:microsoft.com/office/officeart/2008/layout/VerticalCurvedList"/>
    <dgm:cxn modelId="{40C8C941-40A7-834F-BB4A-E5722F3F9B8D}" type="presParOf" srcId="{4701C68B-2005-DD40-842B-51E9799447AA}" destId="{EE30F996-AE3F-9140-ABC4-97F921AD613B}" srcOrd="0" destOrd="0" presId="urn:microsoft.com/office/officeart/2008/layout/VerticalCurvedList"/>
    <dgm:cxn modelId="{638C2D9A-93C5-AB43-B5E3-7BCB031CB24C}" type="presParOf" srcId="{0284E9FE-3B12-584F-BF3E-C6CB70BBAEB7}" destId="{CE71EBD0-CCF2-C94C-9A73-043A4DD35D0A}" srcOrd="3" destOrd="0" presId="urn:microsoft.com/office/officeart/2008/layout/VerticalCurvedList"/>
    <dgm:cxn modelId="{0CBC51CC-997D-9149-84EA-57B67DC2BA87}" type="presParOf" srcId="{0284E9FE-3B12-584F-BF3E-C6CB70BBAEB7}" destId="{A993122C-B592-8E48-A426-26381457CCE5}" srcOrd="4" destOrd="0" presId="urn:microsoft.com/office/officeart/2008/layout/VerticalCurvedList"/>
    <dgm:cxn modelId="{EE8D495B-9A3A-F34F-8CAE-6627154A080A}" type="presParOf" srcId="{A993122C-B592-8E48-A426-26381457CCE5}" destId="{DB8A81AE-A614-294D-AD59-45032AC9BEB9}" srcOrd="0" destOrd="0" presId="urn:microsoft.com/office/officeart/2008/layout/VerticalCurvedList"/>
    <dgm:cxn modelId="{0478F8B3-71D7-FE45-941E-E3DE1CFCFA47}" type="presParOf" srcId="{0284E9FE-3B12-584F-BF3E-C6CB70BBAEB7}" destId="{E822E1AD-A43B-404A-B171-CCFA89BDB782}" srcOrd="5" destOrd="0" presId="urn:microsoft.com/office/officeart/2008/layout/VerticalCurvedList"/>
    <dgm:cxn modelId="{0B1AAE7B-1E36-404C-A811-22BA78916E04}" type="presParOf" srcId="{0284E9FE-3B12-584F-BF3E-C6CB70BBAEB7}" destId="{5A67E622-B585-D242-A8FD-7F0671878F57}" srcOrd="6" destOrd="0" presId="urn:microsoft.com/office/officeart/2008/layout/VerticalCurvedList"/>
    <dgm:cxn modelId="{7C4831CD-9267-3A47-89EC-2AD665007F17}" type="presParOf" srcId="{5A67E622-B585-D242-A8FD-7F0671878F57}" destId="{0FF0901F-B22B-E74D-A3EF-9737993B19AA}" srcOrd="0" destOrd="0" presId="urn:microsoft.com/office/officeart/2008/layout/VerticalCurvedList"/>
    <dgm:cxn modelId="{F403C423-1ECB-7442-8884-BC1C60082C97}" type="presParOf" srcId="{0284E9FE-3B12-584F-BF3E-C6CB70BBAEB7}" destId="{069B51A3-7C9A-744E-AF42-08252A695F24}" srcOrd="7" destOrd="0" presId="urn:microsoft.com/office/officeart/2008/layout/VerticalCurvedList"/>
    <dgm:cxn modelId="{BD468B59-CFB1-E54B-B786-63109FCE46AC}" type="presParOf" srcId="{0284E9FE-3B12-584F-BF3E-C6CB70BBAEB7}" destId="{9FCF07F1-1FCC-6B46-A983-C4D03BF8F09D}" srcOrd="8" destOrd="0" presId="urn:microsoft.com/office/officeart/2008/layout/VerticalCurvedList"/>
    <dgm:cxn modelId="{F10AC978-E207-104B-B11B-3D2FE7BF9507}" type="presParOf" srcId="{9FCF07F1-1FCC-6B46-A983-C4D03BF8F09D}" destId="{636FAD86-8FD3-874A-A7E9-0CD98B5DF52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C18299-7689-A449-A63D-6C8EFC483CC5}">
      <dsp:nvSpPr>
        <dsp:cNvPr id="0" name=""/>
        <dsp:cNvSpPr/>
      </dsp:nvSpPr>
      <dsp:spPr>
        <a:xfrm>
          <a:off x="7185" y="1546038"/>
          <a:ext cx="2200137" cy="11000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Times New Roman" charset="0"/>
              <a:ea typeface="Times New Roman" charset="0"/>
              <a:cs typeface="Times New Roman" charset="0"/>
            </a:rPr>
            <a:t>15.15.6</a:t>
          </a:r>
          <a:endParaRPr lang="ru-RU" sz="2400" b="1" kern="1200" dirty="0">
            <a:latin typeface="Times New Roman" charset="0"/>
            <a:ea typeface="Times New Roman" charset="0"/>
            <a:cs typeface="Times New Roman" charset="0"/>
          </a:endParaRPr>
        </a:p>
      </dsp:txBody>
      <dsp:txXfrm>
        <a:off x="39405" y="1578258"/>
        <a:ext cx="2135697" cy="1035628"/>
      </dsp:txXfrm>
    </dsp:sp>
    <dsp:sp modelId="{E9EE1115-D48D-7C40-A4DA-57DFCACE7CCC}">
      <dsp:nvSpPr>
        <dsp:cNvPr id="0" name=""/>
        <dsp:cNvSpPr/>
      </dsp:nvSpPr>
      <dsp:spPr>
        <a:xfrm rot="18485833">
          <a:off x="1934175" y="1514896"/>
          <a:ext cx="1426350" cy="39863"/>
        </a:xfrm>
        <a:custGeom>
          <a:avLst/>
          <a:gdLst/>
          <a:ahLst/>
          <a:cxnLst/>
          <a:rect l="0" t="0" r="0" b="0"/>
          <a:pathLst>
            <a:path>
              <a:moveTo>
                <a:pt x="0" y="19931"/>
              </a:moveTo>
              <a:lnTo>
                <a:pt x="1426350" y="19931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>
            <a:latin typeface="Times New Roman" charset="0"/>
            <a:ea typeface="Times New Roman" charset="0"/>
            <a:cs typeface="Times New Roman" charset="0"/>
          </a:endParaRPr>
        </a:p>
      </dsp:txBody>
      <dsp:txXfrm>
        <a:off x="2611691" y="1499169"/>
        <a:ext cx="71317" cy="71317"/>
      </dsp:txXfrm>
    </dsp:sp>
    <dsp:sp modelId="{B02DB549-A023-4E40-AF1D-6E9A67B25001}">
      <dsp:nvSpPr>
        <dsp:cNvPr id="0" name=""/>
        <dsp:cNvSpPr/>
      </dsp:nvSpPr>
      <dsp:spPr>
        <a:xfrm>
          <a:off x="3087377" y="238512"/>
          <a:ext cx="2200137" cy="147014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latin typeface="Times New Roman" charset="0"/>
              <a:ea typeface="Times New Roman" charset="0"/>
              <a:cs typeface="Times New Roman" charset="0"/>
            </a:rPr>
            <a:t>нарушение сроков</a:t>
          </a:r>
          <a:endParaRPr lang="ru-RU" sz="2800" kern="1200" dirty="0">
            <a:latin typeface="Times New Roman" charset="0"/>
            <a:ea typeface="Times New Roman" charset="0"/>
            <a:cs typeface="Times New Roman" charset="0"/>
          </a:endParaRPr>
        </a:p>
      </dsp:txBody>
      <dsp:txXfrm>
        <a:off x="3130436" y="281571"/>
        <a:ext cx="2114019" cy="1384024"/>
      </dsp:txXfrm>
    </dsp:sp>
    <dsp:sp modelId="{733FAA9D-FCC3-A24B-BF91-A4A2373407C6}">
      <dsp:nvSpPr>
        <dsp:cNvPr id="0" name=""/>
        <dsp:cNvSpPr/>
      </dsp:nvSpPr>
      <dsp:spPr>
        <a:xfrm rot="2573537">
          <a:off x="2046740" y="2484928"/>
          <a:ext cx="1201219" cy="39863"/>
        </a:xfrm>
        <a:custGeom>
          <a:avLst/>
          <a:gdLst/>
          <a:ahLst/>
          <a:cxnLst/>
          <a:rect l="0" t="0" r="0" b="0"/>
          <a:pathLst>
            <a:path>
              <a:moveTo>
                <a:pt x="0" y="19931"/>
              </a:moveTo>
              <a:lnTo>
                <a:pt x="1201219" y="19931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>
            <a:latin typeface="Times New Roman" charset="0"/>
            <a:ea typeface="Times New Roman" charset="0"/>
            <a:cs typeface="Times New Roman" charset="0"/>
          </a:endParaRPr>
        </a:p>
      </dsp:txBody>
      <dsp:txXfrm>
        <a:off x="2617319" y="2474830"/>
        <a:ext cx="60060" cy="60060"/>
      </dsp:txXfrm>
    </dsp:sp>
    <dsp:sp modelId="{AC77576C-A1B3-0245-9C1C-8C3FCBD7DE1A}">
      <dsp:nvSpPr>
        <dsp:cNvPr id="0" name=""/>
        <dsp:cNvSpPr/>
      </dsp:nvSpPr>
      <dsp:spPr>
        <a:xfrm>
          <a:off x="3087377" y="1873665"/>
          <a:ext cx="2200137" cy="207996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latin typeface="Times New Roman" charset="0"/>
              <a:ea typeface="Times New Roman" charset="0"/>
              <a:cs typeface="Times New Roman" charset="0"/>
            </a:rPr>
            <a:t>нарушение порядка учета и отчетности</a:t>
          </a:r>
          <a:endParaRPr lang="ru-RU" sz="2800" kern="1200" dirty="0">
            <a:latin typeface="Times New Roman" charset="0"/>
            <a:ea typeface="Times New Roman" charset="0"/>
            <a:cs typeface="Times New Roman" charset="0"/>
          </a:endParaRPr>
        </a:p>
      </dsp:txBody>
      <dsp:txXfrm>
        <a:off x="3148297" y="1934585"/>
        <a:ext cx="2078297" cy="1958125"/>
      </dsp:txXfrm>
    </dsp:sp>
    <dsp:sp modelId="{FC044E22-D9F8-E444-9378-1C4C644EBB2F}">
      <dsp:nvSpPr>
        <dsp:cNvPr id="0" name=""/>
        <dsp:cNvSpPr/>
      </dsp:nvSpPr>
      <dsp:spPr>
        <a:xfrm rot="18289469">
          <a:off x="4957003" y="2261177"/>
          <a:ext cx="1541077" cy="39863"/>
        </a:xfrm>
        <a:custGeom>
          <a:avLst/>
          <a:gdLst/>
          <a:ahLst/>
          <a:cxnLst/>
          <a:rect l="0" t="0" r="0" b="0"/>
          <a:pathLst>
            <a:path>
              <a:moveTo>
                <a:pt x="0" y="19931"/>
              </a:moveTo>
              <a:lnTo>
                <a:pt x="1541077" y="19931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>
            <a:latin typeface="Times New Roman" charset="0"/>
            <a:ea typeface="Times New Roman" charset="0"/>
            <a:cs typeface="Times New Roman" charset="0"/>
          </a:endParaRPr>
        </a:p>
      </dsp:txBody>
      <dsp:txXfrm>
        <a:off x="5689015" y="2242582"/>
        <a:ext cx="77053" cy="77053"/>
      </dsp:txXfrm>
    </dsp:sp>
    <dsp:sp modelId="{63E4DE3C-E817-2D4F-AD0C-FDCA28727F89}">
      <dsp:nvSpPr>
        <dsp:cNvPr id="0" name=""/>
        <dsp:cNvSpPr/>
      </dsp:nvSpPr>
      <dsp:spPr>
        <a:xfrm>
          <a:off x="6167570" y="1098535"/>
          <a:ext cx="2200137" cy="11000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charset="0"/>
              <a:ea typeface="Times New Roman" charset="0"/>
              <a:cs typeface="Times New Roman" charset="0"/>
            </a:rPr>
            <a:t>незначительное</a:t>
          </a:r>
          <a:endParaRPr lang="ru-RU" sz="2400" kern="1200" dirty="0">
            <a:latin typeface="Times New Roman" charset="0"/>
            <a:ea typeface="Times New Roman" charset="0"/>
            <a:cs typeface="Times New Roman" charset="0"/>
          </a:endParaRPr>
        </a:p>
      </dsp:txBody>
      <dsp:txXfrm>
        <a:off x="6199790" y="1130755"/>
        <a:ext cx="2135697" cy="1035628"/>
      </dsp:txXfrm>
    </dsp:sp>
    <dsp:sp modelId="{E6E73646-B04A-EA4E-91C5-3749CC5FD3A6}">
      <dsp:nvSpPr>
        <dsp:cNvPr id="0" name=""/>
        <dsp:cNvSpPr/>
      </dsp:nvSpPr>
      <dsp:spPr>
        <a:xfrm>
          <a:off x="5287515" y="2893717"/>
          <a:ext cx="880054" cy="39863"/>
        </a:xfrm>
        <a:custGeom>
          <a:avLst/>
          <a:gdLst/>
          <a:ahLst/>
          <a:cxnLst/>
          <a:rect l="0" t="0" r="0" b="0"/>
          <a:pathLst>
            <a:path>
              <a:moveTo>
                <a:pt x="0" y="19931"/>
              </a:moveTo>
              <a:lnTo>
                <a:pt x="880054" y="19931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>
            <a:latin typeface="Times New Roman" charset="0"/>
            <a:ea typeface="Times New Roman" charset="0"/>
            <a:cs typeface="Times New Roman" charset="0"/>
          </a:endParaRPr>
        </a:p>
      </dsp:txBody>
      <dsp:txXfrm>
        <a:off x="5705541" y="2891647"/>
        <a:ext cx="44002" cy="44002"/>
      </dsp:txXfrm>
    </dsp:sp>
    <dsp:sp modelId="{B2143D9A-748E-AB45-A6C3-9BD3BB4C9880}">
      <dsp:nvSpPr>
        <dsp:cNvPr id="0" name=""/>
        <dsp:cNvSpPr/>
      </dsp:nvSpPr>
      <dsp:spPr>
        <a:xfrm>
          <a:off x="6167570" y="2363614"/>
          <a:ext cx="2200137" cy="11000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charset="0"/>
              <a:ea typeface="Times New Roman" charset="0"/>
              <a:cs typeface="Times New Roman" charset="0"/>
            </a:rPr>
            <a:t>значительное</a:t>
          </a:r>
          <a:endParaRPr lang="ru-RU" sz="2400" kern="1200" dirty="0">
            <a:latin typeface="Times New Roman" charset="0"/>
            <a:ea typeface="Times New Roman" charset="0"/>
            <a:cs typeface="Times New Roman" charset="0"/>
          </a:endParaRPr>
        </a:p>
      </dsp:txBody>
      <dsp:txXfrm>
        <a:off x="6199790" y="2395834"/>
        <a:ext cx="2135697" cy="1035628"/>
      </dsp:txXfrm>
    </dsp:sp>
    <dsp:sp modelId="{53955375-4CEB-6440-A95B-54E48032A8FB}">
      <dsp:nvSpPr>
        <dsp:cNvPr id="0" name=""/>
        <dsp:cNvSpPr/>
      </dsp:nvSpPr>
      <dsp:spPr>
        <a:xfrm rot="3310531">
          <a:off x="4957003" y="3526256"/>
          <a:ext cx="1541077" cy="39863"/>
        </a:xfrm>
        <a:custGeom>
          <a:avLst/>
          <a:gdLst/>
          <a:ahLst/>
          <a:cxnLst/>
          <a:rect l="0" t="0" r="0" b="0"/>
          <a:pathLst>
            <a:path>
              <a:moveTo>
                <a:pt x="0" y="19931"/>
              </a:moveTo>
              <a:lnTo>
                <a:pt x="1541077" y="19931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>
            <a:latin typeface="Times New Roman" charset="0"/>
            <a:ea typeface="Times New Roman" charset="0"/>
            <a:cs typeface="Times New Roman" charset="0"/>
          </a:endParaRPr>
        </a:p>
      </dsp:txBody>
      <dsp:txXfrm>
        <a:off x="5689015" y="3507661"/>
        <a:ext cx="77053" cy="77053"/>
      </dsp:txXfrm>
    </dsp:sp>
    <dsp:sp modelId="{70463E1B-DB62-184B-826B-67D72789437D}">
      <dsp:nvSpPr>
        <dsp:cNvPr id="0" name=""/>
        <dsp:cNvSpPr/>
      </dsp:nvSpPr>
      <dsp:spPr>
        <a:xfrm>
          <a:off x="6167570" y="3628693"/>
          <a:ext cx="2200137" cy="11000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charset="0"/>
              <a:ea typeface="Times New Roman" charset="0"/>
              <a:cs typeface="Times New Roman" charset="0"/>
            </a:rPr>
            <a:t>грубое</a:t>
          </a:r>
          <a:endParaRPr lang="ru-RU" sz="2400" kern="1200" dirty="0">
            <a:latin typeface="Times New Roman" charset="0"/>
            <a:ea typeface="Times New Roman" charset="0"/>
            <a:cs typeface="Times New Roman" charset="0"/>
          </a:endParaRPr>
        </a:p>
      </dsp:txBody>
      <dsp:txXfrm>
        <a:off x="6199790" y="3660913"/>
        <a:ext cx="2135697" cy="1035628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343C04-73BE-2746-813D-73A460D8DEC8}">
      <dsp:nvSpPr>
        <dsp:cNvPr id="0" name=""/>
        <dsp:cNvSpPr/>
      </dsp:nvSpPr>
      <dsp:spPr>
        <a:xfrm>
          <a:off x="10379" y="2454422"/>
          <a:ext cx="1910138" cy="1265634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latin typeface="Times New Roman" charset="0"/>
              <a:ea typeface="Times New Roman" charset="0"/>
              <a:cs typeface="Times New Roman" charset="0"/>
            </a:rPr>
            <a:t>Последний отчетный год</a:t>
          </a:r>
          <a:endParaRPr lang="ru-RU" sz="2200" b="1" kern="1200" dirty="0">
            <a:latin typeface="Times New Roman" charset="0"/>
            <a:ea typeface="Times New Roman" charset="0"/>
            <a:cs typeface="Times New Roman" charset="0"/>
          </a:endParaRPr>
        </a:p>
      </dsp:txBody>
      <dsp:txXfrm>
        <a:off x="47448" y="2491491"/>
        <a:ext cx="1836000" cy="1191496"/>
      </dsp:txXfrm>
    </dsp:sp>
    <dsp:sp modelId="{46B0226B-2ADA-8446-ABE6-A869C7923E10}">
      <dsp:nvSpPr>
        <dsp:cNvPr id="0" name=""/>
        <dsp:cNvSpPr/>
      </dsp:nvSpPr>
      <dsp:spPr>
        <a:xfrm rot="17950601">
          <a:off x="1532480" y="2410589"/>
          <a:ext cx="1514308" cy="31126"/>
        </a:xfrm>
        <a:custGeom>
          <a:avLst/>
          <a:gdLst/>
          <a:ahLst/>
          <a:cxnLst/>
          <a:rect l="0" t="0" r="0" b="0"/>
          <a:pathLst>
            <a:path>
              <a:moveTo>
                <a:pt x="0" y="15563"/>
              </a:moveTo>
              <a:lnTo>
                <a:pt x="1514308" y="1556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>
            <a:latin typeface="Times New Roman" charset="0"/>
            <a:ea typeface="Times New Roman" charset="0"/>
            <a:cs typeface="Times New Roman" charset="0"/>
          </a:endParaRPr>
        </a:p>
      </dsp:txBody>
      <dsp:txXfrm>
        <a:off x="2251776" y="2388295"/>
        <a:ext cx="75715" cy="75715"/>
      </dsp:txXfrm>
    </dsp:sp>
    <dsp:sp modelId="{CCD11632-7974-A548-8C1B-43D6A2564F69}">
      <dsp:nvSpPr>
        <dsp:cNvPr id="0" name=""/>
        <dsp:cNvSpPr/>
      </dsp:nvSpPr>
      <dsp:spPr>
        <a:xfrm>
          <a:off x="2658750" y="1132248"/>
          <a:ext cx="2249079" cy="1265634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latin typeface="Times New Roman" charset="0"/>
              <a:ea typeface="Times New Roman" charset="0"/>
              <a:cs typeface="Times New Roman" charset="0"/>
            </a:rPr>
            <a:t>Реорганизация</a:t>
          </a:r>
          <a:endParaRPr lang="ru-RU" sz="2200" b="1" kern="1200" dirty="0">
            <a:latin typeface="Times New Roman" charset="0"/>
            <a:ea typeface="Times New Roman" charset="0"/>
            <a:cs typeface="Times New Roman" charset="0"/>
          </a:endParaRPr>
        </a:p>
      </dsp:txBody>
      <dsp:txXfrm>
        <a:off x="2695819" y="1169317"/>
        <a:ext cx="2174941" cy="1191496"/>
      </dsp:txXfrm>
    </dsp:sp>
    <dsp:sp modelId="{A54E1219-A152-844F-ADD0-396C9E3BA9C6}">
      <dsp:nvSpPr>
        <dsp:cNvPr id="0" name=""/>
        <dsp:cNvSpPr/>
      </dsp:nvSpPr>
      <dsp:spPr>
        <a:xfrm rot="18617735">
          <a:off x="4706204" y="1314187"/>
          <a:ext cx="1141482" cy="31126"/>
        </a:xfrm>
        <a:custGeom>
          <a:avLst/>
          <a:gdLst/>
          <a:ahLst/>
          <a:cxnLst/>
          <a:rect l="0" t="0" r="0" b="0"/>
          <a:pathLst>
            <a:path>
              <a:moveTo>
                <a:pt x="0" y="15563"/>
              </a:moveTo>
              <a:lnTo>
                <a:pt x="1141482" y="1556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>
            <a:latin typeface="Times New Roman" charset="0"/>
            <a:ea typeface="Times New Roman" charset="0"/>
            <a:cs typeface="Times New Roman" charset="0"/>
          </a:endParaRPr>
        </a:p>
      </dsp:txBody>
      <dsp:txXfrm>
        <a:off x="5248408" y="1301214"/>
        <a:ext cx="57074" cy="57074"/>
      </dsp:txXfrm>
    </dsp:sp>
    <dsp:sp modelId="{096857F4-9D46-5C46-A19F-D3A8A03CBDC5}">
      <dsp:nvSpPr>
        <dsp:cNvPr id="0" name=""/>
        <dsp:cNvSpPr/>
      </dsp:nvSpPr>
      <dsp:spPr>
        <a:xfrm>
          <a:off x="5646061" y="93016"/>
          <a:ext cx="3337510" cy="1602840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solidFill>
                <a:srgbClr val="002060"/>
              </a:solidFill>
              <a:latin typeface="Times New Roman" charset="0"/>
              <a:ea typeface="Times New Roman" charset="0"/>
              <a:cs typeface="Times New Roman" charset="0"/>
            </a:rPr>
            <a:t>Слияние, разделение, выделение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charset="0"/>
              <a:ea typeface="Times New Roman" charset="0"/>
              <a:cs typeface="Times New Roman" charset="0"/>
            </a:rPr>
            <a:t>с 1 января до даты записи в ЕГРЮЛ о возникшем </a:t>
          </a:r>
          <a:r>
            <a:rPr lang="ru-RU" sz="2000" b="1" kern="1200" dirty="0" err="1" smtClean="0">
              <a:latin typeface="Times New Roman" charset="0"/>
              <a:ea typeface="Times New Roman" charset="0"/>
              <a:cs typeface="Times New Roman" charset="0"/>
            </a:rPr>
            <a:t>юрлице</a:t>
          </a:r>
          <a:endParaRPr lang="ru-RU" sz="2000" b="1" kern="1200" dirty="0">
            <a:latin typeface="Times New Roman" charset="0"/>
            <a:ea typeface="Times New Roman" charset="0"/>
            <a:cs typeface="Times New Roman" charset="0"/>
          </a:endParaRPr>
        </a:p>
      </dsp:txBody>
      <dsp:txXfrm>
        <a:off x="5693007" y="139962"/>
        <a:ext cx="3243618" cy="1508948"/>
      </dsp:txXfrm>
    </dsp:sp>
    <dsp:sp modelId="{26130CC6-4BE8-1544-BE3E-1345769EB202}">
      <dsp:nvSpPr>
        <dsp:cNvPr id="0" name=""/>
        <dsp:cNvSpPr/>
      </dsp:nvSpPr>
      <dsp:spPr>
        <a:xfrm rot="2982265">
          <a:off x="4706204" y="2184817"/>
          <a:ext cx="1141482" cy="31126"/>
        </a:xfrm>
        <a:custGeom>
          <a:avLst/>
          <a:gdLst/>
          <a:ahLst/>
          <a:cxnLst/>
          <a:rect l="0" t="0" r="0" b="0"/>
          <a:pathLst>
            <a:path>
              <a:moveTo>
                <a:pt x="0" y="15563"/>
              </a:moveTo>
              <a:lnTo>
                <a:pt x="1141482" y="1556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>
            <a:latin typeface="Times New Roman" charset="0"/>
            <a:ea typeface="Times New Roman" charset="0"/>
            <a:cs typeface="Times New Roman" charset="0"/>
          </a:endParaRPr>
        </a:p>
      </dsp:txBody>
      <dsp:txXfrm>
        <a:off x="5248408" y="2171843"/>
        <a:ext cx="57074" cy="57074"/>
      </dsp:txXfrm>
    </dsp:sp>
    <dsp:sp modelId="{28927118-B0C0-1341-8203-9848A5F3DAC9}">
      <dsp:nvSpPr>
        <dsp:cNvPr id="0" name=""/>
        <dsp:cNvSpPr/>
      </dsp:nvSpPr>
      <dsp:spPr>
        <a:xfrm>
          <a:off x="5646061" y="1834275"/>
          <a:ext cx="3337510" cy="1602840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solidFill>
                <a:srgbClr val="002060"/>
              </a:solidFill>
              <a:latin typeface="Times New Roman" charset="0"/>
              <a:ea typeface="Times New Roman" charset="0"/>
              <a:cs typeface="Times New Roman" charset="0"/>
            </a:rPr>
            <a:t>Присоединение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charset="0"/>
              <a:ea typeface="Times New Roman" charset="0"/>
              <a:cs typeface="Times New Roman" charset="0"/>
            </a:rPr>
            <a:t>с 1 января до даты записи в ЕГРЮЛ о прекращении деятельности</a:t>
          </a:r>
          <a:endParaRPr lang="ru-RU" sz="2000" b="1" kern="1200" dirty="0">
            <a:latin typeface="Times New Roman" charset="0"/>
            <a:ea typeface="Times New Roman" charset="0"/>
            <a:cs typeface="Times New Roman" charset="0"/>
          </a:endParaRPr>
        </a:p>
      </dsp:txBody>
      <dsp:txXfrm>
        <a:off x="5693007" y="1881221"/>
        <a:ext cx="3243618" cy="1508948"/>
      </dsp:txXfrm>
    </dsp:sp>
    <dsp:sp modelId="{D531DA64-AF7C-C048-A46C-D88B1AA52C8F}">
      <dsp:nvSpPr>
        <dsp:cNvPr id="0" name=""/>
        <dsp:cNvSpPr/>
      </dsp:nvSpPr>
      <dsp:spPr>
        <a:xfrm rot="3649399">
          <a:off x="1532480" y="3732763"/>
          <a:ext cx="1514308" cy="31126"/>
        </a:xfrm>
        <a:custGeom>
          <a:avLst/>
          <a:gdLst/>
          <a:ahLst/>
          <a:cxnLst/>
          <a:rect l="0" t="0" r="0" b="0"/>
          <a:pathLst>
            <a:path>
              <a:moveTo>
                <a:pt x="0" y="15563"/>
              </a:moveTo>
              <a:lnTo>
                <a:pt x="1514308" y="1556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>
            <a:latin typeface="Times New Roman" charset="0"/>
            <a:ea typeface="Times New Roman" charset="0"/>
            <a:cs typeface="Times New Roman" charset="0"/>
          </a:endParaRPr>
        </a:p>
      </dsp:txBody>
      <dsp:txXfrm>
        <a:off x="2251776" y="3710468"/>
        <a:ext cx="75715" cy="75715"/>
      </dsp:txXfrm>
    </dsp:sp>
    <dsp:sp modelId="{C6AF1430-6CE0-EB42-8BF3-566154EF42F0}">
      <dsp:nvSpPr>
        <dsp:cNvPr id="0" name=""/>
        <dsp:cNvSpPr/>
      </dsp:nvSpPr>
      <dsp:spPr>
        <a:xfrm>
          <a:off x="2658750" y="3776596"/>
          <a:ext cx="2249079" cy="1265634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latin typeface="Times New Roman" charset="0"/>
              <a:ea typeface="Times New Roman" charset="0"/>
              <a:cs typeface="Times New Roman" charset="0"/>
            </a:rPr>
            <a:t>Ликвидация</a:t>
          </a:r>
          <a:endParaRPr lang="ru-RU" sz="2200" b="1" kern="1200" dirty="0">
            <a:latin typeface="Times New Roman" charset="0"/>
            <a:ea typeface="Times New Roman" charset="0"/>
            <a:cs typeface="Times New Roman" charset="0"/>
          </a:endParaRPr>
        </a:p>
      </dsp:txBody>
      <dsp:txXfrm>
        <a:off x="2695819" y="3813665"/>
        <a:ext cx="2174941" cy="1191496"/>
      </dsp:txXfrm>
    </dsp:sp>
    <dsp:sp modelId="{1091F2D0-9F9C-344A-A3FD-D53C26920535}">
      <dsp:nvSpPr>
        <dsp:cNvPr id="0" name=""/>
        <dsp:cNvSpPr/>
      </dsp:nvSpPr>
      <dsp:spPr>
        <a:xfrm>
          <a:off x="4907829" y="4393849"/>
          <a:ext cx="738232" cy="31126"/>
        </a:xfrm>
        <a:custGeom>
          <a:avLst/>
          <a:gdLst/>
          <a:ahLst/>
          <a:cxnLst/>
          <a:rect l="0" t="0" r="0" b="0"/>
          <a:pathLst>
            <a:path>
              <a:moveTo>
                <a:pt x="0" y="15563"/>
              </a:moveTo>
              <a:lnTo>
                <a:pt x="738232" y="1556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>
            <a:latin typeface="Times New Roman" charset="0"/>
            <a:ea typeface="Times New Roman" charset="0"/>
            <a:cs typeface="Times New Roman" charset="0"/>
          </a:endParaRPr>
        </a:p>
      </dsp:txBody>
      <dsp:txXfrm>
        <a:off x="5258490" y="4390957"/>
        <a:ext cx="36911" cy="36911"/>
      </dsp:txXfrm>
    </dsp:sp>
    <dsp:sp modelId="{47C72CA7-1653-6742-B474-18FA206B9A52}">
      <dsp:nvSpPr>
        <dsp:cNvPr id="0" name=""/>
        <dsp:cNvSpPr/>
      </dsp:nvSpPr>
      <dsp:spPr>
        <a:xfrm>
          <a:off x="5646061" y="3575534"/>
          <a:ext cx="3330478" cy="1667758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charset="0"/>
              <a:ea typeface="Times New Roman" charset="0"/>
              <a:cs typeface="Times New Roman" charset="0"/>
            </a:rPr>
            <a:t>с 1 января до даты внесения записи в ЕГРЮЛ о ликвидации</a:t>
          </a:r>
          <a:endParaRPr lang="ru-RU" sz="2000" b="1" kern="1200" dirty="0">
            <a:latin typeface="Times New Roman" charset="0"/>
            <a:ea typeface="Times New Roman" charset="0"/>
            <a:cs typeface="Times New Roman" charset="0"/>
          </a:endParaRPr>
        </a:p>
      </dsp:txBody>
      <dsp:txXfrm>
        <a:off x="5694908" y="3624381"/>
        <a:ext cx="3232784" cy="1570064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66FC03-EEDC-4B49-8BFA-A6E586F855EB}">
      <dsp:nvSpPr>
        <dsp:cNvPr id="0" name=""/>
        <dsp:cNvSpPr/>
      </dsp:nvSpPr>
      <dsp:spPr>
        <a:xfrm>
          <a:off x="4322618" y="2199211"/>
          <a:ext cx="3385501" cy="3917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5855"/>
              </a:lnTo>
              <a:lnTo>
                <a:pt x="3385501" y="195855"/>
              </a:lnTo>
              <a:lnTo>
                <a:pt x="3385501" y="391710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12F662-F555-F648-9000-57024C134580}">
      <dsp:nvSpPr>
        <dsp:cNvPr id="0" name=""/>
        <dsp:cNvSpPr/>
      </dsp:nvSpPr>
      <dsp:spPr>
        <a:xfrm>
          <a:off x="4322618" y="2199211"/>
          <a:ext cx="1128500" cy="3917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5855"/>
              </a:lnTo>
              <a:lnTo>
                <a:pt x="1128500" y="195855"/>
              </a:lnTo>
              <a:lnTo>
                <a:pt x="1128500" y="391710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D75B3A4-A454-004A-8591-6E28B5CEEE6D}">
      <dsp:nvSpPr>
        <dsp:cNvPr id="0" name=""/>
        <dsp:cNvSpPr/>
      </dsp:nvSpPr>
      <dsp:spPr>
        <a:xfrm>
          <a:off x="3194117" y="2199211"/>
          <a:ext cx="1128500" cy="391710"/>
        </a:xfrm>
        <a:custGeom>
          <a:avLst/>
          <a:gdLst/>
          <a:ahLst/>
          <a:cxnLst/>
          <a:rect l="0" t="0" r="0" b="0"/>
          <a:pathLst>
            <a:path>
              <a:moveTo>
                <a:pt x="1128500" y="0"/>
              </a:moveTo>
              <a:lnTo>
                <a:pt x="1128500" y="195855"/>
              </a:lnTo>
              <a:lnTo>
                <a:pt x="0" y="195855"/>
              </a:lnTo>
              <a:lnTo>
                <a:pt x="0" y="391710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AA87E9-3944-094E-B249-F5313689E1B2}">
      <dsp:nvSpPr>
        <dsp:cNvPr id="0" name=""/>
        <dsp:cNvSpPr/>
      </dsp:nvSpPr>
      <dsp:spPr>
        <a:xfrm>
          <a:off x="937116" y="2199211"/>
          <a:ext cx="3385501" cy="391710"/>
        </a:xfrm>
        <a:custGeom>
          <a:avLst/>
          <a:gdLst/>
          <a:ahLst/>
          <a:cxnLst/>
          <a:rect l="0" t="0" r="0" b="0"/>
          <a:pathLst>
            <a:path>
              <a:moveTo>
                <a:pt x="3385501" y="0"/>
              </a:moveTo>
              <a:lnTo>
                <a:pt x="3385501" y="195855"/>
              </a:lnTo>
              <a:lnTo>
                <a:pt x="0" y="195855"/>
              </a:lnTo>
              <a:lnTo>
                <a:pt x="0" y="391710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C89BDB-08AA-2949-BABD-E336E574DD0E}">
      <dsp:nvSpPr>
        <dsp:cNvPr id="0" name=""/>
        <dsp:cNvSpPr/>
      </dsp:nvSpPr>
      <dsp:spPr>
        <a:xfrm>
          <a:off x="3389973" y="105339"/>
          <a:ext cx="1865290" cy="2093872"/>
        </a:xfrm>
        <a:prstGeom prst="roundRect">
          <a:avLst/>
        </a:prstGeom>
        <a:solidFill>
          <a:schemeClr val="accent3">
            <a:lumMod val="20000"/>
            <a:lumOff val="80000"/>
          </a:schemeClr>
        </a:solidFill>
        <a:ln w="381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>
              <a:latin typeface="Times New Roman" charset="0"/>
              <a:ea typeface="Times New Roman" charset="0"/>
              <a:cs typeface="Times New Roman" charset="0"/>
            </a:rPr>
            <a:t>Бюджетная отчетность</a:t>
          </a:r>
          <a:endParaRPr lang="ru-RU" sz="2100" b="1" kern="1200" dirty="0">
            <a:latin typeface="Times New Roman" charset="0"/>
            <a:ea typeface="Times New Roman" charset="0"/>
            <a:cs typeface="Times New Roman" charset="0"/>
          </a:endParaRPr>
        </a:p>
      </dsp:txBody>
      <dsp:txXfrm>
        <a:off x="3481029" y="196395"/>
        <a:ext cx="1683178" cy="1911760"/>
      </dsp:txXfrm>
    </dsp:sp>
    <dsp:sp modelId="{BA4E14B5-0772-7D4D-9F1A-D5777D6A8C6F}">
      <dsp:nvSpPr>
        <dsp:cNvPr id="0" name=""/>
        <dsp:cNvSpPr/>
      </dsp:nvSpPr>
      <dsp:spPr>
        <a:xfrm>
          <a:off x="4471" y="2590922"/>
          <a:ext cx="1865290" cy="2446085"/>
        </a:xfrm>
        <a:prstGeom prst="roundRect">
          <a:avLst/>
        </a:prstGeom>
        <a:solidFill>
          <a:schemeClr val="accent3">
            <a:lumMod val="20000"/>
            <a:lumOff val="80000"/>
          </a:schemeClr>
        </a:solidFill>
        <a:ln w="381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>
              <a:latin typeface="Times New Roman" charset="0"/>
              <a:ea typeface="Times New Roman" charset="0"/>
              <a:cs typeface="Times New Roman" charset="0"/>
            </a:rPr>
            <a:t>Главная книга, регистры бюджетного учета</a:t>
          </a:r>
          <a:endParaRPr lang="ru-RU" sz="2100" b="1" kern="1200" dirty="0">
            <a:latin typeface="Times New Roman" charset="0"/>
            <a:ea typeface="Times New Roman" charset="0"/>
            <a:cs typeface="Times New Roman" charset="0"/>
          </a:endParaRPr>
        </a:p>
      </dsp:txBody>
      <dsp:txXfrm>
        <a:off x="95527" y="2681978"/>
        <a:ext cx="1683178" cy="2263973"/>
      </dsp:txXfrm>
    </dsp:sp>
    <dsp:sp modelId="{11AA1088-E4C6-1F41-B410-52658CD273E1}">
      <dsp:nvSpPr>
        <dsp:cNvPr id="0" name=""/>
        <dsp:cNvSpPr/>
      </dsp:nvSpPr>
      <dsp:spPr>
        <a:xfrm>
          <a:off x="2261472" y="2590922"/>
          <a:ext cx="1865290" cy="2446085"/>
        </a:xfrm>
        <a:prstGeom prst="roundRect">
          <a:avLst/>
        </a:prstGeom>
        <a:solidFill>
          <a:schemeClr val="accent3">
            <a:lumMod val="20000"/>
            <a:lumOff val="80000"/>
          </a:schemeClr>
        </a:solidFill>
        <a:ln w="381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>
              <a:latin typeface="Times New Roman" charset="0"/>
              <a:ea typeface="Times New Roman" charset="0"/>
              <a:cs typeface="Times New Roman" charset="0"/>
            </a:rPr>
            <a:t>Плановые (прогнозные) показатели</a:t>
          </a:r>
          <a:endParaRPr lang="ru-RU" sz="2100" b="1" kern="1200" dirty="0">
            <a:latin typeface="Times New Roman" charset="0"/>
            <a:ea typeface="Times New Roman" charset="0"/>
            <a:cs typeface="Times New Roman" charset="0"/>
          </a:endParaRPr>
        </a:p>
      </dsp:txBody>
      <dsp:txXfrm>
        <a:off x="2352528" y="2681978"/>
        <a:ext cx="1683178" cy="2263973"/>
      </dsp:txXfrm>
    </dsp:sp>
    <dsp:sp modelId="{CC65529B-BDCD-F146-B4CD-854DCE44D85F}">
      <dsp:nvSpPr>
        <dsp:cNvPr id="0" name=""/>
        <dsp:cNvSpPr/>
      </dsp:nvSpPr>
      <dsp:spPr>
        <a:xfrm>
          <a:off x="4518473" y="2590922"/>
          <a:ext cx="1865290" cy="2446085"/>
        </a:xfrm>
        <a:prstGeom prst="roundRect">
          <a:avLst/>
        </a:prstGeom>
        <a:solidFill>
          <a:schemeClr val="accent3">
            <a:lumMod val="20000"/>
            <a:lumOff val="80000"/>
          </a:schemeClr>
        </a:solidFill>
        <a:ln w="381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>
              <a:latin typeface="Times New Roman" charset="0"/>
              <a:ea typeface="Times New Roman" charset="0"/>
              <a:cs typeface="Times New Roman" charset="0"/>
            </a:rPr>
            <a:t>Показатели бюджетной отчетности ПБС</a:t>
          </a:r>
          <a:endParaRPr lang="ru-RU" sz="2100" b="1" kern="1200" dirty="0">
            <a:latin typeface="Times New Roman" charset="0"/>
            <a:ea typeface="Times New Roman" charset="0"/>
            <a:cs typeface="Times New Roman" charset="0"/>
          </a:endParaRPr>
        </a:p>
      </dsp:txBody>
      <dsp:txXfrm>
        <a:off x="4609529" y="2681978"/>
        <a:ext cx="1683178" cy="2263973"/>
      </dsp:txXfrm>
    </dsp:sp>
    <dsp:sp modelId="{8C63A381-F93F-0E40-A1E2-7C716245E117}">
      <dsp:nvSpPr>
        <dsp:cNvPr id="0" name=""/>
        <dsp:cNvSpPr/>
      </dsp:nvSpPr>
      <dsp:spPr>
        <a:xfrm>
          <a:off x="6775474" y="2590922"/>
          <a:ext cx="1865290" cy="2446085"/>
        </a:xfrm>
        <a:prstGeom prst="roundRect">
          <a:avLst/>
        </a:prstGeom>
        <a:solidFill>
          <a:schemeClr val="accent3">
            <a:lumMod val="20000"/>
            <a:lumOff val="80000"/>
          </a:schemeClr>
        </a:solidFill>
        <a:ln w="381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i="0" kern="1200" dirty="0" smtClean="0">
              <a:solidFill>
                <a:srgbClr val="002060"/>
              </a:solidFill>
              <a:latin typeface="Times New Roman" charset="0"/>
              <a:ea typeface="Times New Roman" charset="0"/>
              <a:cs typeface="Times New Roman" charset="0"/>
            </a:rPr>
            <a:t>Последняя бюджетная отчетность</a:t>
          </a:r>
          <a:endParaRPr lang="ru-RU" sz="2500" b="1" i="0" kern="1200" dirty="0">
            <a:solidFill>
              <a:srgbClr val="002060"/>
            </a:solidFill>
            <a:latin typeface="Times New Roman" charset="0"/>
            <a:ea typeface="Times New Roman" charset="0"/>
            <a:cs typeface="Times New Roman" charset="0"/>
          </a:endParaRPr>
        </a:p>
      </dsp:txBody>
      <dsp:txXfrm>
        <a:off x="6866530" y="2681978"/>
        <a:ext cx="1683178" cy="2263973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5EDDD0-843C-1748-BCF6-DFA60A1B98AC}">
      <dsp:nvSpPr>
        <dsp:cNvPr id="0" name=""/>
        <dsp:cNvSpPr/>
      </dsp:nvSpPr>
      <dsp:spPr>
        <a:xfrm>
          <a:off x="0" y="0"/>
          <a:ext cx="6995160" cy="1484514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FFFCC1"/>
            </a:gs>
            <a:gs pos="99000">
              <a:schemeClr val="accent6">
                <a:lumMod val="20000"/>
                <a:lumOff val="8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b="1" kern="1200" dirty="0" smtClean="0">
              <a:solidFill>
                <a:srgbClr val="002060"/>
              </a:solidFill>
              <a:latin typeface="Times New Roman" charset="0"/>
              <a:ea typeface="Times New Roman" charset="0"/>
              <a:cs typeface="Times New Roman" charset="0"/>
            </a:rPr>
            <a:t>Промежуточный ликвидационный баланс</a:t>
          </a:r>
          <a:endParaRPr lang="ru-RU" sz="3500" b="1" kern="1200" dirty="0">
            <a:solidFill>
              <a:srgbClr val="002060"/>
            </a:solidFill>
            <a:latin typeface="Times New Roman" charset="0"/>
            <a:ea typeface="Times New Roman" charset="0"/>
            <a:cs typeface="Times New Roman" charset="0"/>
          </a:endParaRPr>
        </a:p>
      </dsp:txBody>
      <dsp:txXfrm>
        <a:off x="43480" y="43480"/>
        <a:ext cx="5393252" cy="1397554"/>
      </dsp:txXfrm>
    </dsp:sp>
    <dsp:sp modelId="{82CBB498-8860-7E4C-BCF0-142E1C20D175}">
      <dsp:nvSpPr>
        <dsp:cNvPr id="0" name=""/>
        <dsp:cNvSpPr/>
      </dsp:nvSpPr>
      <dsp:spPr>
        <a:xfrm>
          <a:off x="617219" y="1731933"/>
          <a:ext cx="6995160" cy="1484514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FFFCC1"/>
            </a:gs>
            <a:gs pos="99000">
              <a:schemeClr val="accent6">
                <a:lumMod val="20000"/>
                <a:lumOff val="8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b="1" kern="1200" dirty="0" smtClean="0">
              <a:solidFill>
                <a:srgbClr val="002060"/>
              </a:solidFill>
              <a:latin typeface="Times New Roman" charset="0"/>
              <a:ea typeface="Times New Roman" charset="0"/>
              <a:cs typeface="Times New Roman" charset="0"/>
            </a:rPr>
            <a:t>Ликвидационный баланс</a:t>
          </a:r>
          <a:endParaRPr lang="ru-RU" sz="3500" b="1" kern="1200" dirty="0">
            <a:solidFill>
              <a:srgbClr val="002060"/>
            </a:solidFill>
            <a:latin typeface="Times New Roman" charset="0"/>
            <a:ea typeface="Times New Roman" charset="0"/>
            <a:cs typeface="Times New Roman" charset="0"/>
          </a:endParaRPr>
        </a:p>
      </dsp:txBody>
      <dsp:txXfrm>
        <a:off x="660699" y="1775413"/>
        <a:ext cx="5326045" cy="1397554"/>
      </dsp:txXfrm>
    </dsp:sp>
    <dsp:sp modelId="{68C09F6C-0EC8-3F41-A5FD-6B4214CEA97D}">
      <dsp:nvSpPr>
        <dsp:cNvPr id="0" name=""/>
        <dsp:cNvSpPr/>
      </dsp:nvSpPr>
      <dsp:spPr>
        <a:xfrm>
          <a:off x="1234439" y="3463867"/>
          <a:ext cx="6995160" cy="1484514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FFFCC1"/>
            </a:gs>
            <a:gs pos="99000">
              <a:schemeClr val="accent6">
                <a:lumMod val="20000"/>
                <a:lumOff val="8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b="1" kern="1200" dirty="0" smtClean="0">
              <a:solidFill>
                <a:srgbClr val="002060"/>
              </a:solidFill>
              <a:latin typeface="Times New Roman" charset="0"/>
              <a:ea typeface="Times New Roman" charset="0"/>
              <a:cs typeface="Times New Roman" charset="0"/>
            </a:rPr>
            <a:t>Последняя бюджетная отчетность</a:t>
          </a:r>
          <a:endParaRPr lang="ru-RU" sz="3500" b="1" kern="1200" dirty="0">
            <a:solidFill>
              <a:srgbClr val="002060"/>
            </a:solidFill>
            <a:latin typeface="Times New Roman" charset="0"/>
            <a:ea typeface="Times New Roman" charset="0"/>
            <a:cs typeface="Times New Roman" charset="0"/>
          </a:endParaRPr>
        </a:p>
      </dsp:txBody>
      <dsp:txXfrm>
        <a:off x="1277919" y="3507347"/>
        <a:ext cx="5326045" cy="1397554"/>
      </dsp:txXfrm>
    </dsp:sp>
    <dsp:sp modelId="{1B30CD41-F5D9-3C42-8538-1D89C505BA09}">
      <dsp:nvSpPr>
        <dsp:cNvPr id="0" name=""/>
        <dsp:cNvSpPr/>
      </dsp:nvSpPr>
      <dsp:spPr>
        <a:xfrm>
          <a:off x="6030225" y="1125756"/>
          <a:ext cx="964934" cy="964934"/>
        </a:xfrm>
        <a:prstGeom prst="downArrow">
          <a:avLst>
            <a:gd name="adj1" fmla="val 55000"/>
            <a:gd name="adj2" fmla="val 45000"/>
          </a:avLst>
        </a:prstGeom>
        <a:gradFill rotWithShape="0">
          <a:gsLst>
            <a:gs pos="0">
              <a:schemeClr val="tx2">
                <a:lumMod val="60000"/>
                <a:lumOff val="40000"/>
              </a:schemeClr>
            </a:gs>
            <a:gs pos="99000">
              <a:schemeClr val="accent3">
                <a:lumMod val="20000"/>
                <a:lumOff val="80000"/>
              </a:schemeClr>
            </a:gs>
          </a:gsLst>
          <a:lin ang="16200000" scaled="0"/>
        </a:gradFill>
        <a:ln w="9525" cap="flat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>
        <a:off x="6247335" y="1125756"/>
        <a:ext cx="530714" cy="726113"/>
      </dsp:txXfrm>
    </dsp:sp>
    <dsp:sp modelId="{F5BB92E1-4D00-D44E-A955-AFB23F5248F1}">
      <dsp:nvSpPr>
        <dsp:cNvPr id="0" name=""/>
        <dsp:cNvSpPr/>
      </dsp:nvSpPr>
      <dsp:spPr>
        <a:xfrm>
          <a:off x="6647445" y="2847793"/>
          <a:ext cx="964934" cy="964934"/>
        </a:xfrm>
        <a:prstGeom prst="downArrow">
          <a:avLst>
            <a:gd name="adj1" fmla="val 55000"/>
            <a:gd name="adj2" fmla="val 45000"/>
          </a:avLst>
        </a:prstGeom>
        <a:gradFill rotWithShape="0">
          <a:gsLst>
            <a:gs pos="0">
              <a:schemeClr val="tx2">
                <a:lumMod val="60000"/>
                <a:lumOff val="40000"/>
              </a:schemeClr>
            </a:gs>
            <a:gs pos="99000">
              <a:schemeClr val="accent3">
                <a:lumMod val="20000"/>
                <a:lumOff val="80000"/>
              </a:schemeClr>
            </a:gs>
          </a:gsLst>
          <a:lin ang="16200000" scaled="0"/>
        </a:gradFill>
        <a:ln w="9525" cap="flat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>
        <a:off x="6864555" y="2847793"/>
        <a:ext cx="530714" cy="726113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DDBD83-8FBC-034A-8A02-C334E7B911C2}">
      <dsp:nvSpPr>
        <dsp:cNvPr id="0" name=""/>
        <dsp:cNvSpPr/>
      </dsp:nvSpPr>
      <dsp:spPr>
        <a:xfrm>
          <a:off x="0" y="470014"/>
          <a:ext cx="8759868" cy="1275770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0" tIns="95250" rIns="254000" bIns="202529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dirty="0" smtClean="0">
              <a:latin typeface="Times New Roman" charset="0"/>
              <a:ea typeface="Times New Roman" charset="0"/>
              <a:cs typeface="Times New Roman" charset="0"/>
            </a:rPr>
            <a:t>2018 год</a:t>
          </a:r>
          <a:endParaRPr lang="ru-RU" sz="2500" b="1" kern="1200" dirty="0">
            <a:latin typeface="Times New Roman" charset="0"/>
            <a:ea typeface="Times New Roman" charset="0"/>
            <a:cs typeface="Times New Roman" charset="0"/>
          </a:endParaRPr>
        </a:p>
      </dsp:txBody>
      <dsp:txXfrm>
        <a:off x="0" y="788957"/>
        <a:ext cx="8440926" cy="637885"/>
      </dsp:txXfrm>
    </dsp:sp>
    <dsp:sp modelId="{3AC9191A-6D1E-AF4C-AA29-2FF05DAFA1C2}">
      <dsp:nvSpPr>
        <dsp:cNvPr id="0" name=""/>
        <dsp:cNvSpPr/>
      </dsp:nvSpPr>
      <dsp:spPr>
        <a:xfrm>
          <a:off x="0" y="1453818"/>
          <a:ext cx="2698039" cy="245760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charset="0"/>
              <a:ea typeface="Times New Roman" charset="0"/>
              <a:cs typeface="Times New Roman" charset="0"/>
            </a:rPr>
            <a:t>Оптимизация форм отчетности</a:t>
          </a:r>
          <a:endParaRPr lang="ru-RU" sz="2400" kern="1200" dirty="0">
            <a:latin typeface="Times New Roman" charset="0"/>
            <a:ea typeface="Times New Roman" charset="0"/>
            <a:cs typeface="Times New Roman" charset="0"/>
          </a:endParaRPr>
        </a:p>
      </dsp:txBody>
      <dsp:txXfrm>
        <a:off x="0" y="1453818"/>
        <a:ext cx="2698039" cy="2457603"/>
      </dsp:txXfrm>
    </dsp:sp>
    <dsp:sp modelId="{8B600BCE-F2DF-9E4C-AF29-773E140FC532}">
      <dsp:nvSpPr>
        <dsp:cNvPr id="0" name=""/>
        <dsp:cNvSpPr/>
      </dsp:nvSpPr>
      <dsp:spPr>
        <a:xfrm>
          <a:off x="2698039" y="895271"/>
          <a:ext cx="6061828" cy="1275770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0" tIns="95250" rIns="254000" bIns="202529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dirty="0" smtClean="0">
              <a:latin typeface="Times New Roman" charset="0"/>
              <a:ea typeface="Times New Roman" charset="0"/>
              <a:cs typeface="Times New Roman" charset="0"/>
            </a:rPr>
            <a:t>2019 год</a:t>
          </a:r>
          <a:endParaRPr lang="ru-RU" sz="2500" b="1" kern="1200" dirty="0">
            <a:latin typeface="Times New Roman" charset="0"/>
            <a:ea typeface="Times New Roman" charset="0"/>
            <a:cs typeface="Times New Roman" charset="0"/>
          </a:endParaRPr>
        </a:p>
      </dsp:txBody>
      <dsp:txXfrm>
        <a:off x="2698039" y="1214214"/>
        <a:ext cx="5742886" cy="637885"/>
      </dsp:txXfrm>
    </dsp:sp>
    <dsp:sp modelId="{5FEA3F40-1FB7-064C-AEFF-5D649EB343D6}">
      <dsp:nvSpPr>
        <dsp:cNvPr id="0" name=""/>
        <dsp:cNvSpPr/>
      </dsp:nvSpPr>
      <dsp:spPr>
        <a:xfrm>
          <a:off x="2698039" y="1879074"/>
          <a:ext cx="2698039" cy="245760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charset="0"/>
              <a:ea typeface="Times New Roman" charset="0"/>
              <a:cs typeface="Times New Roman" charset="0"/>
            </a:rPr>
            <a:t>Нацпроекты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charset="0"/>
              <a:ea typeface="Times New Roman" charset="0"/>
              <a:cs typeface="Times New Roman" charset="0"/>
            </a:rPr>
            <a:t>Оптимизация форм отчетности</a:t>
          </a:r>
        </a:p>
      </dsp:txBody>
      <dsp:txXfrm>
        <a:off x="2698039" y="1879074"/>
        <a:ext cx="2698039" cy="2457603"/>
      </dsp:txXfrm>
    </dsp:sp>
    <dsp:sp modelId="{8FBB130F-FE1A-534A-8E25-00DE09C136C1}">
      <dsp:nvSpPr>
        <dsp:cNvPr id="0" name=""/>
        <dsp:cNvSpPr/>
      </dsp:nvSpPr>
      <dsp:spPr>
        <a:xfrm>
          <a:off x="5396078" y="1320528"/>
          <a:ext cx="3363789" cy="1275770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0" tIns="95250" rIns="254000" bIns="202529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dirty="0" smtClean="0">
              <a:latin typeface="Times New Roman" charset="0"/>
              <a:ea typeface="Times New Roman" charset="0"/>
              <a:cs typeface="Times New Roman" charset="0"/>
            </a:rPr>
            <a:t>2020 </a:t>
          </a:r>
          <a:r>
            <a:rPr lang="mr-IN" sz="2500" b="1" kern="1200" dirty="0" smtClean="0">
              <a:latin typeface="Times New Roman" charset="0"/>
              <a:ea typeface="Times New Roman" charset="0"/>
              <a:cs typeface="Times New Roman" charset="0"/>
            </a:rPr>
            <a:t>–</a:t>
          </a:r>
          <a:r>
            <a:rPr lang="ru-RU" sz="2500" b="1" kern="1200" dirty="0" smtClean="0">
              <a:latin typeface="Times New Roman" charset="0"/>
              <a:ea typeface="Times New Roman" charset="0"/>
              <a:cs typeface="Times New Roman" charset="0"/>
            </a:rPr>
            <a:t> 2022 гг.</a:t>
          </a:r>
          <a:endParaRPr lang="ru-RU" sz="2500" b="1" kern="1200" dirty="0">
            <a:latin typeface="Times New Roman" charset="0"/>
            <a:ea typeface="Times New Roman" charset="0"/>
            <a:cs typeface="Times New Roman" charset="0"/>
          </a:endParaRPr>
        </a:p>
      </dsp:txBody>
      <dsp:txXfrm>
        <a:off x="5396078" y="1639471"/>
        <a:ext cx="3044847" cy="637885"/>
      </dsp:txXfrm>
    </dsp:sp>
    <dsp:sp modelId="{ED9D0C96-C008-E34D-9A76-8E825109095E}">
      <dsp:nvSpPr>
        <dsp:cNvPr id="0" name=""/>
        <dsp:cNvSpPr/>
      </dsp:nvSpPr>
      <dsp:spPr>
        <a:xfrm>
          <a:off x="5396078" y="2343659"/>
          <a:ext cx="2698039" cy="317989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charset="0"/>
              <a:ea typeface="Times New Roman" charset="0"/>
              <a:cs typeface="Times New Roman" charset="0"/>
            </a:rPr>
            <a:t>Расширение периметра консолидации</a:t>
          </a:r>
          <a:endParaRPr lang="ru-RU" sz="2400" kern="1200" dirty="0">
            <a:latin typeface="Times New Roman" charset="0"/>
            <a:ea typeface="Times New Roman" charset="0"/>
            <a:cs typeface="Times New Roman" charset="0"/>
          </a:endParaRP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charset="0"/>
              <a:ea typeface="Times New Roman" charset="0"/>
              <a:cs typeface="Times New Roman" charset="0"/>
            </a:rPr>
            <a:t>Новый ППО (муниципальный округ)</a:t>
          </a:r>
          <a:endParaRPr lang="ru-RU" sz="2400" kern="1200" dirty="0">
            <a:latin typeface="Times New Roman" charset="0"/>
            <a:ea typeface="Times New Roman" charset="0"/>
            <a:cs typeface="Times New Roman" charset="0"/>
          </a:endParaRP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charset="0"/>
              <a:ea typeface="Times New Roman" charset="0"/>
              <a:cs typeface="Times New Roman" charset="0"/>
            </a:rPr>
            <a:t>Отчетность в весеннюю сессию</a:t>
          </a:r>
          <a:endParaRPr lang="ru-RU" sz="2400" kern="1200" dirty="0"/>
        </a:p>
      </dsp:txBody>
      <dsp:txXfrm>
        <a:off x="5396078" y="2343659"/>
        <a:ext cx="2698039" cy="317989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22D26F-7B09-0D49-A067-70F220D0B5B3}">
      <dsp:nvSpPr>
        <dsp:cNvPr id="0" name=""/>
        <dsp:cNvSpPr/>
      </dsp:nvSpPr>
      <dsp:spPr>
        <a:xfrm>
          <a:off x="768649" y="827"/>
          <a:ext cx="3103830" cy="1241532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5560" tIns="17780" rIns="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rgbClr val="002060"/>
              </a:solidFill>
            </a:rPr>
            <a:t>Февраль 2019</a:t>
          </a:r>
          <a:endParaRPr lang="ru-RU" sz="2800" b="1" kern="1200" dirty="0">
            <a:solidFill>
              <a:srgbClr val="002060"/>
            </a:solidFill>
          </a:endParaRPr>
        </a:p>
      </dsp:txBody>
      <dsp:txXfrm>
        <a:off x="1389415" y="827"/>
        <a:ext cx="1862298" cy="1241532"/>
      </dsp:txXfrm>
    </dsp:sp>
    <dsp:sp modelId="{8A238791-0CCD-1040-B179-C492FD02C917}">
      <dsp:nvSpPr>
        <dsp:cNvPr id="0" name=""/>
        <dsp:cNvSpPr/>
      </dsp:nvSpPr>
      <dsp:spPr>
        <a:xfrm>
          <a:off x="3468982" y="106357"/>
          <a:ext cx="2576179" cy="1030471"/>
        </a:xfrm>
        <a:prstGeom prst="chevron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35560" rIns="0" bIns="35560" numCol="1" spcCol="1270" anchor="ctr" anchorCtr="0">
          <a:noAutofit/>
        </a:bodyPr>
        <a:lstStyle/>
        <a:p>
          <a:pPr lvl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600" b="1" kern="1200" dirty="0" smtClean="0">
              <a:solidFill>
                <a:srgbClr val="002060"/>
              </a:solidFill>
            </a:rPr>
            <a:t>191н</a:t>
          </a:r>
          <a:endParaRPr lang="ru-RU" sz="5600" b="1" kern="1200" dirty="0">
            <a:solidFill>
              <a:srgbClr val="002060"/>
            </a:solidFill>
          </a:endParaRPr>
        </a:p>
      </dsp:txBody>
      <dsp:txXfrm>
        <a:off x="3984218" y="106357"/>
        <a:ext cx="1545708" cy="1030471"/>
      </dsp:txXfrm>
    </dsp:sp>
    <dsp:sp modelId="{874583BF-61E3-A449-8C16-0C85BD2C5F3C}">
      <dsp:nvSpPr>
        <dsp:cNvPr id="0" name=""/>
        <dsp:cNvSpPr/>
      </dsp:nvSpPr>
      <dsp:spPr>
        <a:xfrm>
          <a:off x="5684496" y="106357"/>
          <a:ext cx="2576179" cy="1030471"/>
        </a:xfrm>
        <a:prstGeom prst="chevron">
          <a:avLst/>
        </a:prstGeom>
        <a:solidFill>
          <a:schemeClr val="accent3">
            <a:tint val="40000"/>
            <a:alpha val="90000"/>
            <a:hueOff val="1530979"/>
            <a:satOff val="-1970"/>
            <a:lumOff val="-154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1530979"/>
              <a:satOff val="-1970"/>
              <a:lumOff val="-154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35560" rIns="0" bIns="35560" numCol="1" spcCol="1270" anchor="ctr" anchorCtr="0">
          <a:noAutofit/>
        </a:bodyPr>
        <a:lstStyle/>
        <a:p>
          <a:pPr lvl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600" b="1" kern="1200" dirty="0" smtClean="0">
              <a:solidFill>
                <a:srgbClr val="002060"/>
              </a:solidFill>
            </a:rPr>
            <a:t>33н</a:t>
          </a:r>
          <a:endParaRPr lang="ru-RU" sz="5600" b="1" kern="1200" dirty="0">
            <a:solidFill>
              <a:srgbClr val="002060"/>
            </a:solidFill>
          </a:endParaRPr>
        </a:p>
      </dsp:txBody>
      <dsp:txXfrm>
        <a:off x="6199732" y="106357"/>
        <a:ext cx="1545708" cy="1030471"/>
      </dsp:txXfrm>
    </dsp:sp>
    <dsp:sp modelId="{09C87E78-7E79-B749-99B4-9D87AE993ACD}">
      <dsp:nvSpPr>
        <dsp:cNvPr id="0" name=""/>
        <dsp:cNvSpPr/>
      </dsp:nvSpPr>
      <dsp:spPr>
        <a:xfrm>
          <a:off x="768649" y="1416173"/>
          <a:ext cx="3103830" cy="1241532"/>
        </a:xfrm>
        <a:prstGeom prst="chevron">
          <a:avLst/>
        </a:prstGeom>
        <a:gradFill rotWithShape="0">
          <a:gsLst>
            <a:gs pos="0">
              <a:schemeClr val="accent3">
                <a:hueOff val="3750088"/>
                <a:satOff val="-5627"/>
                <a:lumOff val="-915"/>
                <a:alphaOff val="0"/>
                <a:tint val="50000"/>
                <a:satMod val="300000"/>
              </a:schemeClr>
            </a:gs>
            <a:gs pos="35000">
              <a:schemeClr val="accent3">
                <a:hueOff val="3750088"/>
                <a:satOff val="-5627"/>
                <a:lumOff val="-915"/>
                <a:alphaOff val="0"/>
                <a:tint val="37000"/>
                <a:satMod val="300000"/>
              </a:schemeClr>
            </a:gs>
            <a:gs pos="100000">
              <a:schemeClr val="accent3">
                <a:hueOff val="3750088"/>
                <a:satOff val="-5627"/>
                <a:lumOff val="-91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5560" tIns="17780" rIns="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rgbClr val="002060"/>
              </a:solidFill>
            </a:rPr>
            <a:t>Май 2019</a:t>
          </a:r>
          <a:endParaRPr lang="ru-RU" sz="2800" b="1" kern="1200" dirty="0">
            <a:solidFill>
              <a:srgbClr val="002060"/>
            </a:solidFill>
          </a:endParaRPr>
        </a:p>
      </dsp:txBody>
      <dsp:txXfrm>
        <a:off x="1389415" y="1416173"/>
        <a:ext cx="1862298" cy="1241532"/>
      </dsp:txXfrm>
    </dsp:sp>
    <dsp:sp modelId="{493EE531-FCD7-804E-9DCD-8F5086320687}">
      <dsp:nvSpPr>
        <dsp:cNvPr id="0" name=""/>
        <dsp:cNvSpPr/>
      </dsp:nvSpPr>
      <dsp:spPr>
        <a:xfrm>
          <a:off x="3468982" y="1521704"/>
          <a:ext cx="2576179" cy="1030471"/>
        </a:xfrm>
        <a:prstGeom prst="chevron">
          <a:avLst/>
        </a:prstGeom>
        <a:solidFill>
          <a:schemeClr val="accent3">
            <a:tint val="40000"/>
            <a:alpha val="90000"/>
            <a:hueOff val="3061958"/>
            <a:satOff val="-3941"/>
            <a:lumOff val="-307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3061958"/>
              <a:satOff val="-3941"/>
              <a:lumOff val="-307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35560" rIns="0" bIns="35560" numCol="1" spcCol="1270" anchor="ctr" anchorCtr="0">
          <a:noAutofit/>
        </a:bodyPr>
        <a:lstStyle/>
        <a:p>
          <a:pPr lvl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600" b="1" kern="1200" dirty="0" smtClean="0">
              <a:solidFill>
                <a:srgbClr val="002060"/>
              </a:solidFill>
            </a:rPr>
            <a:t>191н</a:t>
          </a:r>
          <a:endParaRPr lang="ru-RU" sz="5600" b="1" kern="1200" dirty="0">
            <a:solidFill>
              <a:srgbClr val="002060"/>
            </a:solidFill>
          </a:endParaRPr>
        </a:p>
      </dsp:txBody>
      <dsp:txXfrm>
        <a:off x="3984218" y="1521704"/>
        <a:ext cx="1545708" cy="1030471"/>
      </dsp:txXfrm>
    </dsp:sp>
    <dsp:sp modelId="{A2BCE841-8699-3444-84FF-348E9048EF6F}">
      <dsp:nvSpPr>
        <dsp:cNvPr id="0" name=""/>
        <dsp:cNvSpPr/>
      </dsp:nvSpPr>
      <dsp:spPr>
        <a:xfrm>
          <a:off x="5684496" y="1521704"/>
          <a:ext cx="2576179" cy="1030471"/>
        </a:xfrm>
        <a:prstGeom prst="chevron">
          <a:avLst/>
        </a:prstGeom>
        <a:solidFill>
          <a:schemeClr val="accent3">
            <a:tint val="40000"/>
            <a:alpha val="90000"/>
            <a:hueOff val="4592937"/>
            <a:satOff val="-5911"/>
            <a:lumOff val="-461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4592937"/>
              <a:satOff val="-5911"/>
              <a:lumOff val="-461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35560" rIns="0" bIns="35560" numCol="1" spcCol="1270" anchor="ctr" anchorCtr="0">
          <a:noAutofit/>
        </a:bodyPr>
        <a:lstStyle/>
        <a:p>
          <a:pPr lvl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600" b="1" kern="1200" dirty="0" smtClean="0">
              <a:solidFill>
                <a:srgbClr val="002060"/>
              </a:solidFill>
            </a:rPr>
            <a:t>33н</a:t>
          </a:r>
          <a:endParaRPr lang="ru-RU" sz="5600" b="1" kern="1200" dirty="0">
            <a:solidFill>
              <a:srgbClr val="002060"/>
            </a:solidFill>
          </a:endParaRPr>
        </a:p>
      </dsp:txBody>
      <dsp:txXfrm>
        <a:off x="6199732" y="1521704"/>
        <a:ext cx="1545708" cy="1030471"/>
      </dsp:txXfrm>
    </dsp:sp>
    <dsp:sp modelId="{048729F4-A465-134F-A9D3-FD72B751D752}">
      <dsp:nvSpPr>
        <dsp:cNvPr id="0" name=""/>
        <dsp:cNvSpPr/>
      </dsp:nvSpPr>
      <dsp:spPr>
        <a:xfrm>
          <a:off x="768649" y="2831520"/>
          <a:ext cx="3103830" cy="1241532"/>
        </a:xfrm>
        <a:prstGeom prst="chevron">
          <a:avLst/>
        </a:prstGeom>
        <a:gradFill rotWithShape="0">
          <a:gsLst>
            <a:gs pos="0">
              <a:schemeClr val="accent3">
                <a:hueOff val="7500176"/>
                <a:satOff val="-11253"/>
                <a:lumOff val="-1830"/>
                <a:alphaOff val="0"/>
                <a:tint val="50000"/>
                <a:satMod val="300000"/>
              </a:schemeClr>
            </a:gs>
            <a:gs pos="35000">
              <a:schemeClr val="accent3">
                <a:hueOff val="7500176"/>
                <a:satOff val="-11253"/>
                <a:lumOff val="-1830"/>
                <a:alphaOff val="0"/>
                <a:tint val="37000"/>
                <a:satMod val="300000"/>
              </a:schemeClr>
            </a:gs>
            <a:gs pos="100000">
              <a:schemeClr val="accent3">
                <a:hueOff val="7500176"/>
                <a:satOff val="-11253"/>
                <a:lumOff val="-183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5560" tIns="17780" rIns="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rgbClr val="002060"/>
              </a:solidFill>
            </a:rPr>
            <a:t>Август</a:t>
          </a:r>
          <a:r>
            <a:rPr lang="en-US" sz="2800" b="1" kern="1200" dirty="0" smtClean="0">
              <a:solidFill>
                <a:srgbClr val="002060"/>
              </a:solidFill>
            </a:rPr>
            <a:t> /</a:t>
          </a:r>
          <a:r>
            <a:rPr lang="ru-RU" sz="2800" b="1" kern="1200" dirty="0" smtClean="0">
              <a:solidFill>
                <a:srgbClr val="002060"/>
              </a:solidFill>
            </a:rPr>
            <a:t> октябрь 2019</a:t>
          </a:r>
          <a:endParaRPr lang="ru-RU" sz="2800" b="1" kern="1200" dirty="0">
            <a:solidFill>
              <a:srgbClr val="002060"/>
            </a:solidFill>
          </a:endParaRPr>
        </a:p>
      </dsp:txBody>
      <dsp:txXfrm>
        <a:off x="1389415" y="2831520"/>
        <a:ext cx="1862298" cy="1241532"/>
      </dsp:txXfrm>
    </dsp:sp>
    <dsp:sp modelId="{0ACE9C18-2340-D84D-8C85-BA80ED35A462}">
      <dsp:nvSpPr>
        <dsp:cNvPr id="0" name=""/>
        <dsp:cNvSpPr/>
      </dsp:nvSpPr>
      <dsp:spPr>
        <a:xfrm>
          <a:off x="3468982" y="2937051"/>
          <a:ext cx="2576179" cy="1030471"/>
        </a:xfrm>
        <a:prstGeom prst="chevron">
          <a:avLst/>
        </a:prstGeom>
        <a:solidFill>
          <a:schemeClr val="accent3">
            <a:tint val="40000"/>
            <a:alpha val="90000"/>
            <a:hueOff val="6123917"/>
            <a:satOff val="-7882"/>
            <a:lumOff val="-614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6123917"/>
              <a:satOff val="-7882"/>
              <a:lumOff val="-614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35560" rIns="0" bIns="35560" numCol="1" spcCol="1270" anchor="ctr" anchorCtr="0">
          <a:noAutofit/>
        </a:bodyPr>
        <a:lstStyle/>
        <a:p>
          <a:pPr lvl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600" b="1" kern="1200" dirty="0" smtClean="0">
              <a:solidFill>
                <a:srgbClr val="002060"/>
              </a:solidFill>
            </a:rPr>
            <a:t>191н</a:t>
          </a:r>
          <a:endParaRPr lang="ru-RU" sz="5600" b="1" kern="1200" dirty="0">
            <a:solidFill>
              <a:srgbClr val="002060"/>
            </a:solidFill>
          </a:endParaRPr>
        </a:p>
      </dsp:txBody>
      <dsp:txXfrm>
        <a:off x="3984218" y="2937051"/>
        <a:ext cx="1545708" cy="1030471"/>
      </dsp:txXfrm>
    </dsp:sp>
    <dsp:sp modelId="{11D2D810-8E23-AC4E-AD4A-8480D1BBC422}">
      <dsp:nvSpPr>
        <dsp:cNvPr id="0" name=""/>
        <dsp:cNvSpPr/>
      </dsp:nvSpPr>
      <dsp:spPr>
        <a:xfrm>
          <a:off x="5684496" y="2937051"/>
          <a:ext cx="2576179" cy="1030471"/>
        </a:xfrm>
        <a:prstGeom prst="chevron">
          <a:avLst/>
        </a:prstGeom>
        <a:solidFill>
          <a:schemeClr val="accent3">
            <a:tint val="40000"/>
            <a:alpha val="90000"/>
            <a:hueOff val="7654896"/>
            <a:satOff val="-9852"/>
            <a:lumOff val="-768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7654896"/>
              <a:satOff val="-9852"/>
              <a:lumOff val="-76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35560" rIns="0" bIns="35560" numCol="1" spcCol="1270" anchor="ctr" anchorCtr="0">
          <a:noAutofit/>
        </a:bodyPr>
        <a:lstStyle/>
        <a:p>
          <a:pPr lvl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600" b="1" kern="1200" dirty="0" smtClean="0">
              <a:solidFill>
                <a:srgbClr val="002060"/>
              </a:solidFill>
            </a:rPr>
            <a:t>33н</a:t>
          </a:r>
          <a:endParaRPr lang="ru-RU" sz="5600" b="1" kern="1200" dirty="0">
            <a:solidFill>
              <a:srgbClr val="002060"/>
            </a:solidFill>
          </a:endParaRPr>
        </a:p>
      </dsp:txBody>
      <dsp:txXfrm>
        <a:off x="6199732" y="2937051"/>
        <a:ext cx="1545708" cy="1030471"/>
      </dsp:txXfrm>
    </dsp:sp>
    <dsp:sp modelId="{087915F1-CC23-D249-B619-4809E451DD7B}">
      <dsp:nvSpPr>
        <dsp:cNvPr id="0" name=""/>
        <dsp:cNvSpPr/>
      </dsp:nvSpPr>
      <dsp:spPr>
        <a:xfrm>
          <a:off x="768649" y="4246867"/>
          <a:ext cx="3103830" cy="1241532"/>
        </a:xfrm>
        <a:prstGeom prst="chevron">
          <a:avLst/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tint val="50000"/>
                <a:satMod val="300000"/>
              </a:schemeClr>
            </a:gs>
            <a:gs pos="35000">
              <a:schemeClr val="accent3">
                <a:hueOff val="11250264"/>
                <a:satOff val="-16880"/>
                <a:lumOff val="-2745"/>
                <a:alphaOff val="0"/>
                <a:tint val="37000"/>
                <a:satMod val="30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5560" tIns="17780" rIns="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rgbClr val="002060"/>
              </a:solidFill>
            </a:rPr>
            <a:t>Декабрь</a:t>
          </a:r>
          <a:endParaRPr lang="ru-RU" sz="2800" b="1" kern="1200" dirty="0">
            <a:solidFill>
              <a:srgbClr val="002060"/>
            </a:solidFill>
          </a:endParaRPr>
        </a:p>
      </dsp:txBody>
      <dsp:txXfrm>
        <a:off x="1389415" y="4246867"/>
        <a:ext cx="1862298" cy="1241532"/>
      </dsp:txXfrm>
    </dsp:sp>
    <dsp:sp modelId="{E1A0EBAE-B755-3C43-88D9-E69EB0151B0F}">
      <dsp:nvSpPr>
        <dsp:cNvPr id="0" name=""/>
        <dsp:cNvSpPr/>
      </dsp:nvSpPr>
      <dsp:spPr>
        <a:xfrm>
          <a:off x="3468982" y="4352397"/>
          <a:ext cx="2576179" cy="1030471"/>
        </a:xfrm>
        <a:prstGeom prst="chevron">
          <a:avLst/>
        </a:prstGeom>
        <a:solidFill>
          <a:schemeClr val="accent3">
            <a:tint val="40000"/>
            <a:alpha val="90000"/>
            <a:hueOff val="9185875"/>
            <a:satOff val="-11823"/>
            <a:lumOff val="-921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9185875"/>
              <a:satOff val="-11823"/>
              <a:lumOff val="-921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35560" rIns="0" bIns="35560" numCol="1" spcCol="1270" anchor="ctr" anchorCtr="0">
          <a:noAutofit/>
        </a:bodyPr>
        <a:lstStyle/>
        <a:p>
          <a:pPr lvl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600" b="1" kern="1200" dirty="0" smtClean="0">
              <a:solidFill>
                <a:srgbClr val="002060"/>
              </a:solidFill>
            </a:rPr>
            <a:t>191н</a:t>
          </a:r>
          <a:endParaRPr lang="ru-RU" sz="5600" b="1" kern="1200" dirty="0">
            <a:solidFill>
              <a:srgbClr val="002060"/>
            </a:solidFill>
          </a:endParaRPr>
        </a:p>
      </dsp:txBody>
      <dsp:txXfrm>
        <a:off x="3984218" y="4352397"/>
        <a:ext cx="1545708" cy="1030471"/>
      </dsp:txXfrm>
    </dsp:sp>
    <dsp:sp modelId="{3EE97DC9-D7C4-E047-A7EA-7235FEFDD45E}">
      <dsp:nvSpPr>
        <dsp:cNvPr id="0" name=""/>
        <dsp:cNvSpPr/>
      </dsp:nvSpPr>
      <dsp:spPr>
        <a:xfrm>
          <a:off x="5684496" y="4352397"/>
          <a:ext cx="2576179" cy="1030471"/>
        </a:xfrm>
        <a:prstGeom prst="chevron">
          <a:avLst/>
        </a:prstGeom>
        <a:solidFill>
          <a:schemeClr val="accent3">
            <a:tint val="40000"/>
            <a:alpha val="90000"/>
            <a:hueOff val="10716854"/>
            <a:satOff val="-13793"/>
            <a:lumOff val="-1075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10716854"/>
              <a:satOff val="-13793"/>
              <a:lumOff val="-107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35560" rIns="0" bIns="35560" numCol="1" spcCol="1270" anchor="ctr" anchorCtr="0">
          <a:noAutofit/>
        </a:bodyPr>
        <a:lstStyle/>
        <a:p>
          <a:pPr lvl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600" b="1" kern="1200" dirty="0" smtClean="0">
              <a:solidFill>
                <a:srgbClr val="002060"/>
              </a:solidFill>
            </a:rPr>
            <a:t>33н</a:t>
          </a:r>
          <a:endParaRPr lang="ru-RU" sz="5600" b="1" kern="1200" dirty="0">
            <a:solidFill>
              <a:srgbClr val="002060"/>
            </a:solidFill>
          </a:endParaRPr>
        </a:p>
      </dsp:txBody>
      <dsp:txXfrm>
        <a:off x="6199732" y="4352397"/>
        <a:ext cx="1545708" cy="103047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731C2C-00CB-7949-8919-B04D706B3B09}">
      <dsp:nvSpPr>
        <dsp:cNvPr id="0" name=""/>
        <dsp:cNvSpPr/>
      </dsp:nvSpPr>
      <dsp:spPr>
        <a:xfrm>
          <a:off x="-5229629" y="-807074"/>
          <a:ext cx="6275049" cy="6275049"/>
        </a:xfrm>
        <a:prstGeom prst="blockArc">
          <a:avLst>
            <a:gd name="adj1" fmla="val 18900000"/>
            <a:gd name="adj2" fmla="val 2700000"/>
            <a:gd name="adj3" fmla="val 344"/>
          </a:avLst>
        </a:prstGeom>
        <a:noFill/>
        <a:ln w="25400" cap="flat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8CB4FF-9239-EE4F-A964-81DC1D8CF1A3}">
      <dsp:nvSpPr>
        <dsp:cNvPr id="0" name=""/>
        <dsp:cNvSpPr/>
      </dsp:nvSpPr>
      <dsp:spPr>
        <a:xfrm>
          <a:off x="856789" y="665856"/>
          <a:ext cx="6495736" cy="1331525"/>
        </a:xfrm>
        <a:prstGeom prst="rect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alpha val="9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56899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smtClean="0"/>
            <a:t>Безвозмездная передача (получение) ФА (кроме денежных средств) и НФА</a:t>
          </a:r>
          <a:endParaRPr lang="ru-RU" sz="2800" b="1" kern="1200" dirty="0"/>
        </a:p>
      </dsp:txBody>
      <dsp:txXfrm>
        <a:off x="856789" y="665856"/>
        <a:ext cx="6495736" cy="1331525"/>
      </dsp:txXfrm>
    </dsp:sp>
    <dsp:sp modelId="{2A2D0E40-A992-4747-9EF4-BDE31ABA331F}">
      <dsp:nvSpPr>
        <dsp:cNvPr id="0" name=""/>
        <dsp:cNvSpPr/>
      </dsp:nvSpPr>
      <dsp:spPr>
        <a:xfrm>
          <a:off x="24586" y="499415"/>
          <a:ext cx="1664407" cy="1664407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7854F997-863A-4843-A642-9234A73B3F62}">
      <dsp:nvSpPr>
        <dsp:cNvPr id="0" name=""/>
        <dsp:cNvSpPr/>
      </dsp:nvSpPr>
      <dsp:spPr>
        <a:xfrm>
          <a:off x="856789" y="2663517"/>
          <a:ext cx="6495736" cy="1331525"/>
        </a:xfrm>
        <a:prstGeom prst="rect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40000"/>
                <a:tint val="50000"/>
                <a:satMod val="300000"/>
              </a:schemeClr>
            </a:gs>
            <a:gs pos="35000">
              <a:schemeClr val="accent3">
                <a:alpha val="90000"/>
                <a:hueOff val="0"/>
                <a:satOff val="0"/>
                <a:lumOff val="0"/>
                <a:alphaOff val="-40000"/>
                <a:tint val="37000"/>
                <a:satMod val="30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4000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56899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smtClean="0"/>
            <a:t>Перечисления и финансовый результат</a:t>
          </a:r>
          <a:endParaRPr lang="ru-RU" sz="2800" b="1" kern="1200" dirty="0"/>
        </a:p>
      </dsp:txBody>
      <dsp:txXfrm>
        <a:off x="856789" y="2663517"/>
        <a:ext cx="6495736" cy="1331525"/>
      </dsp:txXfrm>
    </dsp:sp>
    <dsp:sp modelId="{81A1FA34-36BD-AA4A-9D92-784DB65D1CD3}">
      <dsp:nvSpPr>
        <dsp:cNvPr id="0" name=""/>
        <dsp:cNvSpPr/>
      </dsp:nvSpPr>
      <dsp:spPr>
        <a:xfrm>
          <a:off x="24586" y="2497077"/>
          <a:ext cx="1664407" cy="1664407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D70BCF-B738-AD44-BF36-7600B8F3007E}">
      <dsp:nvSpPr>
        <dsp:cNvPr id="0" name=""/>
        <dsp:cNvSpPr/>
      </dsp:nvSpPr>
      <dsp:spPr>
        <a:xfrm>
          <a:off x="3932" y="2416261"/>
          <a:ext cx="1333155" cy="666577"/>
        </a:xfrm>
        <a:prstGeom prst="roundRect">
          <a:avLst>
            <a:gd name="adj" fmla="val 10000"/>
          </a:avLst>
        </a:prstGeom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latin typeface="Times New Roman" charset="0"/>
              <a:ea typeface="Times New Roman" charset="0"/>
              <a:cs typeface="Times New Roman" charset="0"/>
            </a:rPr>
            <a:t>Передача </a:t>
          </a:r>
          <a:r>
            <a:rPr lang="ru-RU" sz="2200" kern="1200" smtClean="0">
              <a:latin typeface="Times New Roman" charset="0"/>
              <a:ea typeface="Times New Roman" charset="0"/>
              <a:cs typeface="Times New Roman" charset="0"/>
            </a:rPr>
            <a:t>/ получение</a:t>
          </a:r>
          <a:endParaRPr lang="ru-RU" sz="2200" kern="1200" dirty="0">
            <a:latin typeface="Times New Roman" charset="0"/>
            <a:ea typeface="Times New Roman" charset="0"/>
            <a:cs typeface="Times New Roman" charset="0"/>
          </a:endParaRPr>
        </a:p>
      </dsp:txBody>
      <dsp:txXfrm>
        <a:off x="23455" y="2435784"/>
        <a:ext cx="1294109" cy="627531"/>
      </dsp:txXfrm>
    </dsp:sp>
    <dsp:sp modelId="{47D77141-C67C-BD48-87DE-BD8509D8E027}">
      <dsp:nvSpPr>
        <dsp:cNvPr id="0" name=""/>
        <dsp:cNvSpPr/>
      </dsp:nvSpPr>
      <dsp:spPr>
        <a:xfrm rot="18289469">
          <a:off x="1136817" y="2355358"/>
          <a:ext cx="933804" cy="21818"/>
        </a:xfrm>
        <a:custGeom>
          <a:avLst/>
          <a:gdLst/>
          <a:ahLst/>
          <a:cxnLst/>
          <a:rect l="0" t="0" r="0" b="0"/>
          <a:pathLst>
            <a:path>
              <a:moveTo>
                <a:pt x="0" y="10909"/>
              </a:moveTo>
              <a:lnTo>
                <a:pt x="933804" y="10909"/>
              </a:lnTo>
            </a:path>
          </a:pathLst>
        </a:custGeom>
        <a:noFill/>
        <a:ln w="25400" cap="flat" cmpd="sng" algn="ctr">
          <a:solidFill>
            <a:schemeClr val="accent3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>
            <a:latin typeface="Times New Roman" charset="0"/>
            <a:ea typeface="Times New Roman" charset="0"/>
            <a:cs typeface="Times New Roman" charset="0"/>
          </a:endParaRPr>
        </a:p>
      </dsp:txBody>
      <dsp:txXfrm>
        <a:off x="1580374" y="2342922"/>
        <a:ext cx="46690" cy="46690"/>
      </dsp:txXfrm>
    </dsp:sp>
    <dsp:sp modelId="{7B6DA366-F440-C743-A332-C2B56D2018EC}">
      <dsp:nvSpPr>
        <dsp:cNvPr id="0" name=""/>
        <dsp:cNvSpPr/>
      </dsp:nvSpPr>
      <dsp:spPr>
        <a:xfrm>
          <a:off x="1870350" y="1649696"/>
          <a:ext cx="1333155" cy="66657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tint val="99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tint val="99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tint val="99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latin typeface="Times New Roman" charset="0"/>
              <a:ea typeface="Times New Roman" charset="0"/>
              <a:cs typeface="Times New Roman" charset="0"/>
            </a:rPr>
            <a:t>Внутри ППО</a:t>
          </a:r>
          <a:endParaRPr lang="ru-RU" sz="2200" kern="1200" dirty="0">
            <a:latin typeface="Times New Roman" charset="0"/>
            <a:ea typeface="Times New Roman" charset="0"/>
            <a:cs typeface="Times New Roman" charset="0"/>
          </a:endParaRPr>
        </a:p>
      </dsp:txBody>
      <dsp:txXfrm>
        <a:off x="1889873" y="1669219"/>
        <a:ext cx="1294109" cy="627531"/>
      </dsp:txXfrm>
    </dsp:sp>
    <dsp:sp modelId="{33A4127A-FDB5-4340-A1BC-DC0F6DAC0CE2}">
      <dsp:nvSpPr>
        <dsp:cNvPr id="0" name=""/>
        <dsp:cNvSpPr/>
      </dsp:nvSpPr>
      <dsp:spPr>
        <a:xfrm rot="19457599">
          <a:off x="3141780" y="1780434"/>
          <a:ext cx="656714" cy="21818"/>
        </a:xfrm>
        <a:custGeom>
          <a:avLst/>
          <a:gdLst/>
          <a:ahLst/>
          <a:cxnLst/>
          <a:rect l="0" t="0" r="0" b="0"/>
          <a:pathLst>
            <a:path>
              <a:moveTo>
                <a:pt x="0" y="10909"/>
              </a:moveTo>
              <a:lnTo>
                <a:pt x="656714" y="10909"/>
              </a:lnTo>
            </a:path>
          </a:pathLst>
        </a:custGeom>
        <a:noFill/>
        <a:ln w="25400" cap="flat" cmpd="sng" algn="ctr">
          <a:solidFill>
            <a:schemeClr val="accent3">
              <a:tint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>
            <a:latin typeface="Times New Roman" charset="0"/>
            <a:ea typeface="Times New Roman" charset="0"/>
            <a:cs typeface="Times New Roman" charset="0"/>
          </a:endParaRPr>
        </a:p>
      </dsp:txBody>
      <dsp:txXfrm>
        <a:off x="3453719" y="1774926"/>
        <a:ext cx="32835" cy="32835"/>
      </dsp:txXfrm>
    </dsp:sp>
    <dsp:sp modelId="{8A8047B4-01B1-5248-8241-CEFA6ACEF31E}">
      <dsp:nvSpPr>
        <dsp:cNvPr id="0" name=""/>
        <dsp:cNvSpPr/>
      </dsp:nvSpPr>
      <dsp:spPr>
        <a:xfrm>
          <a:off x="3736768" y="1266414"/>
          <a:ext cx="1333155" cy="66657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tint val="8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tint val="8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tint val="8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latin typeface="Times New Roman" charset="0"/>
              <a:ea typeface="Times New Roman" charset="0"/>
              <a:cs typeface="Times New Roman" charset="0"/>
            </a:rPr>
            <a:t>передает</a:t>
          </a:r>
          <a:endParaRPr lang="ru-RU" sz="2200" kern="1200" dirty="0">
            <a:latin typeface="Times New Roman" charset="0"/>
            <a:ea typeface="Times New Roman" charset="0"/>
            <a:cs typeface="Times New Roman" charset="0"/>
          </a:endParaRPr>
        </a:p>
      </dsp:txBody>
      <dsp:txXfrm>
        <a:off x="3756291" y="1285937"/>
        <a:ext cx="1294109" cy="627531"/>
      </dsp:txXfrm>
    </dsp:sp>
    <dsp:sp modelId="{A5074600-DF33-854C-96F1-11C9B4DADCEC}">
      <dsp:nvSpPr>
        <dsp:cNvPr id="0" name=""/>
        <dsp:cNvSpPr/>
      </dsp:nvSpPr>
      <dsp:spPr>
        <a:xfrm>
          <a:off x="5069924" y="1588793"/>
          <a:ext cx="533262" cy="21818"/>
        </a:xfrm>
        <a:custGeom>
          <a:avLst/>
          <a:gdLst/>
          <a:ahLst/>
          <a:cxnLst/>
          <a:rect l="0" t="0" r="0" b="0"/>
          <a:pathLst>
            <a:path>
              <a:moveTo>
                <a:pt x="0" y="10909"/>
              </a:moveTo>
              <a:lnTo>
                <a:pt x="533262" y="10909"/>
              </a:lnTo>
            </a:path>
          </a:pathLst>
        </a:custGeom>
        <a:noFill/>
        <a:ln w="25400" cap="flat" cmpd="sng" algn="ctr">
          <a:solidFill>
            <a:schemeClr val="accent3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>
            <a:latin typeface="Times New Roman" charset="0"/>
            <a:ea typeface="Times New Roman" charset="0"/>
            <a:cs typeface="Times New Roman" charset="0"/>
          </a:endParaRPr>
        </a:p>
      </dsp:txBody>
      <dsp:txXfrm>
        <a:off x="5323224" y="1586371"/>
        <a:ext cx="26663" cy="26663"/>
      </dsp:txXfrm>
    </dsp:sp>
    <dsp:sp modelId="{F4E02F4E-FF22-6C4C-B950-B3E52B40145E}">
      <dsp:nvSpPr>
        <dsp:cNvPr id="0" name=""/>
        <dsp:cNvSpPr/>
      </dsp:nvSpPr>
      <dsp:spPr>
        <a:xfrm>
          <a:off x="5603186" y="1266414"/>
          <a:ext cx="1333155" cy="66657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tint val="7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tint val="7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tint val="7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Times New Roman" charset="0"/>
              <a:ea typeface="Times New Roman" charset="0"/>
              <a:cs typeface="Times New Roman" charset="0"/>
            </a:rPr>
            <a:t>241</a:t>
          </a:r>
          <a:endParaRPr lang="ru-RU" sz="2400" b="1" kern="1200" dirty="0">
            <a:latin typeface="Times New Roman" charset="0"/>
            <a:ea typeface="Times New Roman" charset="0"/>
            <a:cs typeface="Times New Roman" charset="0"/>
          </a:endParaRPr>
        </a:p>
      </dsp:txBody>
      <dsp:txXfrm>
        <a:off x="5622709" y="1285937"/>
        <a:ext cx="1294109" cy="627531"/>
      </dsp:txXfrm>
    </dsp:sp>
    <dsp:sp modelId="{7099B9BF-2F55-A142-93B1-478555E98D43}">
      <dsp:nvSpPr>
        <dsp:cNvPr id="0" name=""/>
        <dsp:cNvSpPr/>
      </dsp:nvSpPr>
      <dsp:spPr>
        <a:xfrm>
          <a:off x="6936342" y="1588793"/>
          <a:ext cx="533262" cy="21818"/>
        </a:xfrm>
        <a:custGeom>
          <a:avLst/>
          <a:gdLst/>
          <a:ahLst/>
          <a:cxnLst/>
          <a:rect l="0" t="0" r="0" b="0"/>
          <a:pathLst>
            <a:path>
              <a:moveTo>
                <a:pt x="0" y="10909"/>
              </a:moveTo>
              <a:lnTo>
                <a:pt x="533262" y="10909"/>
              </a:lnTo>
            </a:path>
          </a:pathLst>
        </a:custGeom>
        <a:noFill/>
        <a:ln w="25400" cap="flat" cmpd="sng" algn="ctr">
          <a:solidFill>
            <a:schemeClr val="accent3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>
            <a:latin typeface="Times New Roman" charset="0"/>
            <a:ea typeface="Times New Roman" charset="0"/>
            <a:cs typeface="Times New Roman" charset="0"/>
          </a:endParaRPr>
        </a:p>
      </dsp:txBody>
      <dsp:txXfrm>
        <a:off x="7189642" y="1586371"/>
        <a:ext cx="26663" cy="26663"/>
      </dsp:txXfrm>
    </dsp:sp>
    <dsp:sp modelId="{3102D46C-6F40-4746-AA2B-14C3FD88FFF0}">
      <dsp:nvSpPr>
        <dsp:cNvPr id="0" name=""/>
        <dsp:cNvSpPr/>
      </dsp:nvSpPr>
      <dsp:spPr>
        <a:xfrm>
          <a:off x="7469604" y="1266414"/>
          <a:ext cx="1333155" cy="66657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tint val="7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tint val="7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tint val="7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Times New Roman" charset="0"/>
              <a:ea typeface="Times New Roman" charset="0"/>
              <a:cs typeface="Times New Roman" charset="0"/>
            </a:rPr>
            <a:t>281</a:t>
          </a:r>
          <a:endParaRPr lang="ru-RU" sz="2400" b="1" kern="1200" dirty="0">
            <a:latin typeface="Times New Roman" charset="0"/>
            <a:ea typeface="Times New Roman" charset="0"/>
            <a:cs typeface="Times New Roman" charset="0"/>
          </a:endParaRPr>
        </a:p>
      </dsp:txBody>
      <dsp:txXfrm>
        <a:off x="7489127" y="1285937"/>
        <a:ext cx="1294109" cy="627531"/>
      </dsp:txXfrm>
    </dsp:sp>
    <dsp:sp modelId="{51E78CE8-32FC-374E-973F-4FE6D6807CD0}">
      <dsp:nvSpPr>
        <dsp:cNvPr id="0" name=""/>
        <dsp:cNvSpPr/>
      </dsp:nvSpPr>
      <dsp:spPr>
        <a:xfrm rot="2142401">
          <a:off x="3141780" y="2163717"/>
          <a:ext cx="656714" cy="21818"/>
        </a:xfrm>
        <a:custGeom>
          <a:avLst/>
          <a:gdLst/>
          <a:ahLst/>
          <a:cxnLst/>
          <a:rect l="0" t="0" r="0" b="0"/>
          <a:pathLst>
            <a:path>
              <a:moveTo>
                <a:pt x="0" y="10909"/>
              </a:moveTo>
              <a:lnTo>
                <a:pt x="656714" y="10909"/>
              </a:lnTo>
            </a:path>
          </a:pathLst>
        </a:custGeom>
        <a:noFill/>
        <a:ln w="25400" cap="flat" cmpd="sng" algn="ctr">
          <a:solidFill>
            <a:schemeClr val="accent3">
              <a:tint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>
            <a:latin typeface="Times New Roman" charset="0"/>
            <a:ea typeface="Times New Roman" charset="0"/>
            <a:cs typeface="Times New Roman" charset="0"/>
          </a:endParaRPr>
        </a:p>
      </dsp:txBody>
      <dsp:txXfrm>
        <a:off x="3453719" y="2158208"/>
        <a:ext cx="32835" cy="32835"/>
      </dsp:txXfrm>
    </dsp:sp>
    <dsp:sp modelId="{6A270B9A-391C-3246-A9EF-4B392A2E263B}">
      <dsp:nvSpPr>
        <dsp:cNvPr id="0" name=""/>
        <dsp:cNvSpPr/>
      </dsp:nvSpPr>
      <dsp:spPr>
        <a:xfrm>
          <a:off x="3736768" y="2032978"/>
          <a:ext cx="1333155" cy="66657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tint val="8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tint val="8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tint val="8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latin typeface="Times New Roman" charset="0"/>
              <a:ea typeface="Times New Roman" charset="0"/>
              <a:cs typeface="Times New Roman" charset="0"/>
            </a:rPr>
            <a:t>получает</a:t>
          </a:r>
          <a:endParaRPr lang="ru-RU" sz="2200" kern="1200" dirty="0">
            <a:latin typeface="Times New Roman" charset="0"/>
            <a:ea typeface="Times New Roman" charset="0"/>
            <a:cs typeface="Times New Roman" charset="0"/>
          </a:endParaRPr>
        </a:p>
      </dsp:txBody>
      <dsp:txXfrm>
        <a:off x="3756291" y="2052501"/>
        <a:ext cx="1294109" cy="627531"/>
      </dsp:txXfrm>
    </dsp:sp>
    <dsp:sp modelId="{AC49A770-C1D7-E140-A9CF-C4BC4614E3BC}">
      <dsp:nvSpPr>
        <dsp:cNvPr id="0" name=""/>
        <dsp:cNvSpPr/>
      </dsp:nvSpPr>
      <dsp:spPr>
        <a:xfrm>
          <a:off x="5069924" y="2355358"/>
          <a:ext cx="533262" cy="21818"/>
        </a:xfrm>
        <a:custGeom>
          <a:avLst/>
          <a:gdLst/>
          <a:ahLst/>
          <a:cxnLst/>
          <a:rect l="0" t="0" r="0" b="0"/>
          <a:pathLst>
            <a:path>
              <a:moveTo>
                <a:pt x="0" y="10909"/>
              </a:moveTo>
              <a:lnTo>
                <a:pt x="533262" y="10909"/>
              </a:lnTo>
            </a:path>
          </a:pathLst>
        </a:custGeom>
        <a:noFill/>
        <a:ln w="25400" cap="flat" cmpd="sng" algn="ctr">
          <a:solidFill>
            <a:schemeClr val="accent3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>
            <a:latin typeface="Times New Roman" charset="0"/>
            <a:ea typeface="Times New Roman" charset="0"/>
            <a:cs typeface="Times New Roman" charset="0"/>
          </a:endParaRPr>
        </a:p>
      </dsp:txBody>
      <dsp:txXfrm>
        <a:off x="5323224" y="2352936"/>
        <a:ext cx="26663" cy="26663"/>
      </dsp:txXfrm>
    </dsp:sp>
    <dsp:sp modelId="{FC9AAAE5-FCD9-A243-B697-6521284270DE}">
      <dsp:nvSpPr>
        <dsp:cNvPr id="0" name=""/>
        <dsp:cNvSpPr/>
      </dsp:nvSpPr>
      <dsp:spPr>
        <a:xfrm>
          <a:off x="5603186" y="2032978"/>
          <a:ext cx="1333155" cy="66657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tint val="7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tint val="7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tint val="7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Times New Roman" charset="0"/>
              <a:ea typeface="Times New Roman" charset="0"/>
              <a:cs typeface="Times New Roman" charset="0"/>
            </a:rPr>
            <a:t>191 (189)</a:t>
          </a:r>
          <a:endParaRPr lang="ru-RU" sz="2400" b="1" kern="1200" dirty="0">
            <a:latin typeface="Times New Roman" charset="0"/>
            <a:ea typeface="Times New Roman" charset="0"/>
            <a:cs typeface="Times New Roman" charset="0"/>
          </a:endParaRPr>
        </a:p>
      </dsp:txBody>
      <dsp:txXfrm>
        <a:off x="5622709" y="2052501"/>
        <a:ext cx="1294109" cy="627531"/>
      </dsp:txXfrm>
    </dsp:sp>
    <dsp:sp modelId="{19FCF3DB-BC46-4D44-AF52-2EB59308C4C0}">
      <dsp:nvSpPr>
        <dsp:cNvPr id="0" name=""/>
        <dsp:cNvSpPr/>
      </dsp:nvSpPr>
      <dsp:spPr>
        <a:xfrm>
          <a:off x="6936342" y="2355358"/>
          <a:ext cx="533262" cy="21818"/>
        </a:xfrm>
        <a:custGeom>
          <a:avLst/>
          <a:gdLst/>
          <a:ahLst/>
          <a:cxnLst/>
          <a:rect l="0" t="0" r="0" b="0"/>
          <a:pathLst>
            <a:path>
              <a:moveTo>
                <a:pt x="0" y="10909"/>
              </a:moveTo>
              <a:lnTo>
                <a:pt x="533262" y="10909"/>
              </a:lnTo>
            </a:path>
          </a:pathLst>
        </a:custGeom>
        <a:noFill/>
        <a:ln w="25400" cap="flat" cmpd="sng" algn="ctr">
          <a:solidFill>
            <a:schemeClr val="accent3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>
            <a:latin typeface="Times New Roman" charset="0"/>
            <a:ea typeface="Times New Roman" charset="0"/>
            <a:cs typeface="Times New Roman" charset="0"/>
          </a:endParaRPr>
        </a:p>
      </dsp:txBody>
      <dsp:txXfrm>
        <a:off x="7189642" y="2352936"/>
        <a:ext cx="26663" cy="26663"/>
      </dsp:txXfrm>
    </dsp:sp>
    <dsp:sp modelId="{240A99EC-7C41-B24E-B5A1-BBF13CBD0262}">
      <dsp:nvSpPr>
        <dsp:cNvPr id="0" name=""/>
        <dsp:cNvSpPr/>
      </dsp:nvSpPr>
      <dsp:spPr>
        <a:xfrm>
          <a:off x="7469604" y="2032978"/>
          <a:ext cx="1333155" cy="66657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tint val="7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tint val="7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tint val="7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Times New Roman" charset="0"/>
              <a:ea typeface="Times New Roman" charset="0"/>
              <a:cs typeface="Times New Roman" charset="0"/>
            </a:rPr>
            <a:t>195</a:t>
          </a:r>
          <a:endParaRPr lang="ru-RU" sz="2400" b="1" kern="1200" dirty="0">
            <a:latin typeface="Times New Roman" charset="0"/>
            <a:ea typeface="Times New Roman" charset="0"/>
            <a:cs typeface="Times New Roman" charset="0"/>
          </a:endParaRPr>
        </a:p>
      </dsp:txBody>
      <dsp:txXfrm>
        <a:off x="7489127" y="2052501"/>
        <a:ext cx="1294109" cy="627531"/>
      </dsp:txXfrm>
    </dsp:sp>
    <dsp:sp modelId="{77CB688C-2EAA-E140-B3C1-42FF5DB8140A}">
      <dsp:nvSpPr>
        <dsp:cNvPr id="0" name=""/>
        <dsp:cNvSpPr/>
      </dsp:nvSpPr>
      <dsp:spPr>
        <a:xfrm rot="3310531">
          <a:off x="1136817" y="3121922"/>
          <a:ext cx="933804" cy="21818"/>
        </a:xfrm>
        <a:custGeom>
          <a:avLst/>
          <a:gdLst/>
          <a:ahLst/>
          <a:cxnLst/>
          <a:rect l="0" t="0" r="0" b="0"/>
          <a:pathLst>
            <a:path>
              <a:moveTo>
                <a:pt x="0" y="10909"/>
              </a:moveTo>
              <a:lnTo>
                <a:pt x="933804" y="10909"/>
              </a:lnTo>
            </a:path>
          </a:pathLst>
        </a:custGeom>
        <a:noFill/>
        <a:ln w="25400" cap="flat" cmpd="sng" algn="ctr">
          <a:solidFill>
            <a:schemeClr val="accent3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>
            <a:latin typeface="Times New Roman" charset="0"/>
            <a:ea typeface="Times New Roman" charset="0"/>
            <a:cs typeface="Times New Roman" charset="0"/>
          </a:endParaRPr>
        </a:p>
      </dsp:txBody>
      <dsp:txXfrm>
        <a:off x="1580374" y="3109487"/>
        <a:ext cx="46690" cy="46690"/>
      </dsp:txXfrm>
    </dsp:sp>
    <dsp:sp modelId="{043F985C-17DF-6C47-8D39-78E2FA978EA4}">
      <dsp:nvSpPr>
        <dsp:cNvPr id="0" name=""/>
        <dsp:cNvSpPr/>
      </dsp:nvSpPr>
      <dsp:spPr>
        <a:xfrm>
          <a:off x="1870350" y="3182825"/>
          <a:ext cx="1333155" cy="666577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chemeClr val="accent2">
                <a:lumMod val="0"/>
                <a:lumOff val="100000"/>
              </a:schemeClr>
            </a:gs>
            <a:gs pos="35000">
              <a:schemeClr val="accent2">
                <a:lumMod val="0"/>
                <a:lumOff val="100000"/>
              </a:schemeClr>
            </a:gs>
            <a:gs pos="100000">
              <a:srgbClr val="F66B88"/>
            </a:gs>
          </a:gsLst>
          <a:path path="circle">
            <a:fillToRect l="50000" t="-80000" r="50000" b="180000"/>
          </a:path>
          <a:tileRect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latin typeface="Times New Roman" charset="0"/>
              <a:ea typeface="Times New Roman" charset="0"/>
              <a:cs typeface="Times New Roman" charset="0"/>
            </a:rPr>
            <a:t>Между ППО</a:t>
          </a:r>
          <a:endParaRPr lang="ru-RU" sz="2200" kern="1200" dirty="0">
            <a:latin typeface="Times New Roman" charset="0"/>
            <a:ea typeface="Times New Roman" charset="0"/>
            <a:cs typeface="Times New Roman" charset="0"/>
          </a:endParaRPr>
        </a:p>
      </dsp:txBody>
      <dsp:txXfrm>
        <a:off x="1889873" y="3202348"/>
        <a:ext cx="1294109" cy="627531"/>
      </dsp:txXfrm>
    </dsp:sp>
    <dsp:sp modelId="{8EAAE8BA-8A05-4E4C-BDD4-AE72EB43C0B7}">
      <dsp:nvSpPr>
        <dsp:cNvPr id="0" name=""/>
        <dsp:cNvSpPr/>
      </dsp:nvSpPr>
      <dsp:spPr>
        <a:xfrm rot="19457599">
          <a:off x="3141780" y="3313564"/>
          <a:ext cx="656714" cy="21818"/>
        </a:xfrm>
        <a:custGeom>
          <a:avLst/>
          <a:gdLst/>
          <a:ahLst/>
          <a:cxnLst/>
          <a:rect l="0" t="0" r="0" b="0"/>
          <a:pathLst>
            <a:path>
              <a:moveTo>
                <a:pt x="0" y="10909"/>
              </a:moveTo>
              <a:lnTo>
                <a:pt x="656714" y="10909"/>
              </a:lnTo>
            </a:path>
          </a:pathLst>
        </a:custGeom>
        <a:noFill/>
        <a:ln w="25400" cap="flat" cmpd="sng" algn="ctr">
          <a:solidFill>
            <a:schemeClr val="accent3">
              <a:tint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>
            <a:latin typeface="Times New Roman" charset="0"/>
            <a:ea typeface="Times New Roman" charset="0"/>
            <a:cs typeface="Times New Roman" charset="0"/>
          </a:endParaRPr>
        </a:p>
      </dsp:txBody>
      <dsp:txXfrm>
        <a:off x="3453719" y="3308055"/>
        <a:ext cx="32835" cy="32835"/>
      </dsp:txXfrm>
    </dsp:sp>
    <dsp:sp modelId="{3C4EE06B-C4F9-0248-8CB6-DF4AC82A5259}">
      <dsp:nvSpPr>
        <dsp:cNvPr id="0" name=""/>
        <dsp:cNvSpPr/>
      </dsp:nvSpPr>
      <dsp:spPr>
        <a:xfrm>
          <a:off x="3736768" y="2799543"/>
          <a:ext cx="1333155" cy="666577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chemeClr val="accent2">
                <a:lumMod val="0"/>
                <a:lumOff val="100000"/>
              </a:schemeClr>
            </a:gs>
            <a:gs pos="35000">
              <a:schemeClr val="accent2">
                <a:lumMod val="0"/>
                <a:lumOff val="100000"/>
              </a:schemeClr>
            </a:gs>
            <a:gs pos="100000">
              <a:srgbClr val="F66B88"/>
            </a:gs>
          </a:gsLst>
          <a:path path="circle">
            <a:fillToRect l="50000" t="-80000" r="50000" b="180000"/>
          </a:path>
          <a:tileRect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latin typeface="Times New Roman" charset="0"/>
              <a:ea typeface="Times New Roman" charset="0"/>
              <a:cs typeface="Times New Roman" charset="0"/>
            </a:rPr>
            <a:t>передает</a:t>
          </a:r>
          <a:endParaRPr lang="ru-RU" sz="2200" kern="1200" dirty="0">
            <a:latin typeface="Times New Roman" charset="0"/>
            <a:ea typeface="Times New Roman" charset="0"/>
            <a:cs typeface="Times New Roman" charset="0"/>
          </a:endParaRPr>
        </a:p>
      </dsp:txBody>
      <dsp:txXfrm>
        <a:off x="3756291" y="2819066"/>
        <a:ext cx="1294109" cy="627531"/>
      </dsp:txXfrm>
    </dsp:sp>
    <dsp:sp modelId="{209C86CE-88C4-5942-A6AF-08BDFE993C31}">
      <dsp:nvSpPr>
        <dsp:cNvPr id="0" name=""/>
        <dsp:cNvSpPr/>
      </dsp:nvSpPr>
      <dsp:spPr>
        <a:xfrm>
          <a:off x="5069924" y="3121922"/>
          <a:ext cx="533262" cy="21818"/>
        </a:xfrm>
        <a:custGeom>
          <a:avLst/>
          <a:gdLst/>
          <a:ahLst/>
          <a:cxnLst/>
          <a:rect l="0" t="0" r="0" b="0"/>
          <a:pathLst>
            <a:path>
              <a:moveTo>
                <a:pt x="0" y="10909"/>
              </a:moveTo>
              <a:lnTo>
                <a:pt x="533262" y="10909"/>
              </a:lnTo>
            </a:path>
          </a:pathLst>
        </a:custGeom>
        <a:noFill/>
        <a:ln w="25400" cap="flat" cmpd="sng" algn="ctr">
          <a:solidFill>
            <a:schemeClr val="accent3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>
            <a:latin typeface="Times New Roman" charset="0"/>
            <a:ea typeface="Times New Roman" charset="0"/>
            <a:cs typeface="Times New Roman" charset="0"/>
          </a:endParaRPr>
        </a:p>
      </dsp:txBody>
      <dsp:txXfrm>
        <a:off x="5323224" y="3119500"/>
        <a:ext cx="26663" cy="26663"/>
      </dsp:txXfrm>
    </dsp:sp>
    <dsp:sp modelId="{6302BD1A-A022-6847-B030-1162CE8E7C34}">
      <dsp:nvSpPr>
        <dsp:cNvPr id="0" name=""/>
        <dsp:cNvSpPr/>
      </dsp:nvSpPr>
      <dsp:spPr>
        <a:xfrm>
          <a:off x="5603186" y="2799543"/>
          <a:ext cx="1333155" cy="666577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chemeClr val="accent2">
                <a:lumMod val="0"/>
                <a:lumOff val="100000"/>
              </a:schemeClr>
            </a:gs>
            <a:gs pos="35000">
              <a:schemeClr val="accent2">
                <a:lumMod val="0"/>
                <a:lumOff val="100000"/>
              </a:schemeClr>
            </a:gs>
            <a:gs pos="100000">
              <a:srgbClr val="F66B88"/>
            </a:gs>
          </a:gsLst>
          <a:path path="circle">
            <a:fillToRect l="50000" t="-80000" r="50000" b="180000"/>
          </a:path>
          <a:tileRect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Times New Roman" charset="0"/>
              <a:ea typeface="Times New Roman" charset="0"/>
              <a:cs typeface="Times New Roman" charset="0"/>
            </a:rPr>
            <a:t>251</a:t>
          </a:r>
          <a:endParaRPr lang="ru-RU" sz="2400" b="1" kern="1200" dirty="0">
            <a:latin typeface="Times New Roman" charset="0"/>
            <a:ea typeface="Times New Roman" charset="0"/>
            <a:cs typeface="Times New Roman" charset="0"/>
          </a:endParaRPr>
        </a:p>
      </dsp:txBody>
      <dsp:txXfrm>
        <a:off x="5622709" y="2819066"/>
        <a:ext cx="1294109" cy="627531"/>
      </dsp:txXfrm>
    </dsp:sp>
    <dsp:sp modelId="{EBC37F26-C80A-1845-9271-91B8C7BAB5A9}">
      <dsp:nvSpPr>
        <dsp:cNvPr id="0" name=""/>
        <dsp:cNvSpPr/>
      </dsp:nvSpPr>
      <dsp:spPr>
        <a:xfrm>
          <a:off x="6936342" y="3121922"/>
          <a:ext cx="533262" cy="21818"/>
        </a:xfrm>
        <a:custGeom>
          <a:avLst/>
          <a:gdLst/>
          <a:ahLst/>
          <a:cxnLst/>
          <a:rect l="0" t="0" r="0" b="0"/>
          <a:pathLst>
            <a:path>
              <a:moveTo>
                <a:pt x="0" y="10909"/>
              </a:moveTo>
              <a:lnTo>
                <a:pt x="533262" y="10909"/>
              </a:lnTo>
            </a:path>
          </a:pathLst>
        </a:custGeom>
        <a:noFill/>
        <a:ln w="25400" cap="flat" cmpd="sng" algn="ctr">
          <a:solidFill>
            <a:schemeClr val="accent3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>
            <a:latin typeface="Times New Roman" charset="0"/>
            <a:ea typeface="Times New Roman" charset="0"/>
            <a:cs typeface="Times New Roman" charset="0"/>
          </a:endParaRPr>
        </a:p>
      </dsp:txBody>
      <dsp:txXfrm>
        <a:off x="7189642" y="3119500"/>
        <a:ext cx="26663" cy="26663"/>
      </dsp:txXfrm>
    </dsp:sp>
    <dsp:sp modelId="{BDB76C4D-D562-1347-857D-1D5DFF6F679C}">
      <dsp:nvSpPr>
        <dsp:cNvPr id="0" name=""/>
        <dsp:cNvSpPr/>
      </dsp:nvSpPr>
      <dsp:spPr>
        <a:xfrm>
          <a:off x="7469604" y="2799543"/>
          <a:ext cx="1333155" cy="666577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chemeClr val="accent2">
                <a:lumMod val="0"/>
                <a:lumOff val="100000"/>
              </a:schemeClr>
            </a:gs>
            <a:gs pos="35000">
              <a:schemeClr val="accent2">
                <a:lumMod val="0"/>
                <a:lumOff val="100000"/>
              </a:schemeClr>
            </a:gs>
            <a:gs pos="100000">
              <a:srgbClr val="F66B88"/>
            </a:gs>
          </a:gsLst>
          <a:path path="circle">
            <a:fillToRect l="50000" t="-80000" r="50000" b="180000"/>
          </a:path>
          <a:tileRect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Times New Roman" charset="0"/>
              <a:ea typeface="Times New Roman" charset="0"/>
              <a:cs typeface="Times New Roman" charset="0"/>
            </a:rPr>
            <a:t>251</a:t>
          </a:r>
          <a:endParaRPr lang="ru-RU" sz="2400" b="1" kern="1200" dirty="0">
            <a:latin typeface="Times New Roman" charset="0"/>
            <a:ea typeface="Times New Roman" charset="0"/>
            <a:cs typeface="Times New Roman" charset="0"/>
          </a:endParaRPr>
        </a:p>
      </dsp:txBody>
      <dsp:txXfrm>
        <a:off x="7489127" y="2819066"/>
        <a:ext cx="1294109" cy="627531"/>
      </dsp:txXfrm>
    </dsp:sp>
    <dsp:sp modelId="{BD6BDB26-341B-4043-90BF-E9A0106962BD}">
      <dsp:nvSpPr>
        <dsp:cNvPr id="0" name=""/>
        <dsp:cNvSpPr/>
      </dsp:nvSpPr>
      <dsp:spPr>
        <a:xfrm rot="2142401">
          <a:off x="3141780" y="3696846"/>
          <a:ext cx="656714" cy="21818"/>
        </a:xfrm>
        <a:custGeom>
          <a:avLst/>
          <a:gdLst/>
          <a:ahLst/>
          <a:cxnLst/>
          <a:rect l="0" t="0" r="0" b="0"/>
          <a:pathLst>
            <a:path>
              <a:moveTo>
                <a:pt x="0" y="10909"/>
              </a:moveTo>
              <a:lnTo>
                <a:pt x="656714" y="10909"/>
              </a:lnTo>
            </a:path>
          </a:pathLst>
        </a:custGeom>
        <a:noFill/>
        <a:ln w="25400" cap="flat" cmpd="sng" algn="ctr">
          <a:solidFill>
            <a:schemeClr val="accent3">
              <a:tint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>
            <a:latin typeface="Times New Roman" charset="0"/>
            <a:ea typeface="Times New Roman" charset="0"/>
            <a:cs typeface="Times New Roman" charset="0"/>
          </a:endParaRPr>
        </a:p>
      </dsp:txBody>
      <dsp:txXfrm>
        <a:off x="3453719" y="3691337"/>
        <a:ext cx="32835" cy="32835"/>
      </dsp:txXfrm>
    </dsp:sp>
    <dsp:sp modelId="{3C73D5BE-63E0-3F45-9BFB-A5C2D02BEDB5}">
      <dsp:nvSpPr>
        <dsp:cNvPr id="0" name=""/>
        <dsp:cNvSpPr/>
      </dsp:nvSpPr>
      <dsp:spPr>
        <a:xfrm>
          <a:off x="3736768" y="3566107"/>
          <a:ext cx="1333155" cy="666577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chemeClr val="accent2">
                <a:lumMod val="0"/>
                <a:lumOff val="100000"/>
              </a:schemeClr>
            </a:gs>
            <a:gs pos="35000">
              <a:schemeClr val="accent2">
                <a:lumMod val="0"/>
                <a:lumOff val="100000"/>
              </a:schemeClr>
            </a:gs>
            <a:gs pos="100000">
              <a:srgbClr val="F66B88"/>
            </a:gs>
          </a:gsLst>
          <a:path path="circle">
            <a:fillToRect l="50000" t="-80000" r="50000" b="180000"/>
          </a:path>
          <a:tileRect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latin typeface="Times New Roman" charset="0"/>
              <a:ea typeface="Times New Roman" charset="0"/>
              <a:cs typeface="Times New Roman" charset="0"/>
            </a:rPr>
            <a:t>получает</a:t>
          </a:r>
          <a:endParaRPr lang="ru-RU" sz="2200" kern="1200" dirty="0">
            <a:latin typeface="Times New Roman" charset="0"/>
            <a:ea typeface="Times New Roman" charset="0"/>
            <a:cs typeface="Times New Roman" charset="0"/>
          </a:endParaRPr>
        </a:p>
      </dsp:txBody>
      <dsp:txXfrm>
        <a:off x="3756291" y="3585630"/>
        <a:ext cx="1294109" cy="627531"/>
      </dsp:txXfrm>
    </dsp:sp>
    <dsp:sp modelId="{9D49343A-F35C-DD49-9F3C-1C67BC973F62}">
      <dsp:nvSpPr>
        <dsp:cNvPr id="0" name=""/>
        <dsp:cNvSpPr/>
      </dsp:nvSpPr>
      <dsp:spPr>
        <a:xfrm>
          <a:off x="5069924" y="3888487"/>
          <a:ext cx="533262" cy="21818"/>
        </a:xfrm>
        <a:custGeom>
          <a:avLst/>
          <a:gdLst/>
          <a:ahLst/>
          <a:cxnLst/>
          <a:rect l="0" t="0" r="0" b="0"/>
          <a:pathLst>
            <a:path>
              <a:moveTo>
                <a:pt x="0" y="10909"/>
              </a:moveTo>
              <a:lnTo>
                <a:pt x="533262" y="10909"/>
              </a:lnTo>
            </a:path>
          </a:pathLst>
        </a:custGeom>
        <a:noFill/>
        <a:ln w="25400" cap="flat" cmpd="sng" algn="ctr">
          <a:solidFill>
            <a:schemeClr val="accent3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>
            <a:latin typeface="Times New Roman" charset="0"/>
            <a:ea typeface="Times New Roman" charset="0"/>
            <a:cs typeface="Times New Roman" charset="0"/>
          </a:endParaRPr>
        </a:p>
      </dsp:txBody>
      <dsp:txXfrm>
        <a:off x="5323224" y="3886065"/>
        <a:ext cx="26663" cy="26663"/>
      </dsp:txXfrm>
    </dsp:sp>
    <dsp:sp modelId="{E47B6E1D-A62F-344C-AE1C-D00631ADE1A1}">
      <dsp:nvSpPr>
        <dsp:cNvPr id="0" name=""/>
        <dsp:cNvSpPr/>
      </dsp:nvSpPr>
      <dsp:spPr>
        <a:xfrm>
          <a:off x="5603186" y="3566107"/>
          <a:ext cx="1333155" cy="666577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chemeClr val="accent2">
                <a:lumMod val="0"/>
                <a:lumOff val="100000"/>
              </a:schemeClr>
            </a:gs>
            <a:gs pos="35000">
              <a:schemeClr val="accent2">
                <a:lumMod val="0"/>
                <a:lumOff val="100000"/>
              </a:schemeClr>
            </a:gs>
            <a:gs pos="100000">
              <a:srgbClr val="F66B88"/>
            </a:gs>
          </a:gsLst>
          <a:path path="circle">
            <a:fillToRect l="50000" t="-80000" r="50000" b="180000"/>
          </a:path>
          <a:tileRect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Times New Roman" charset="0"/>
              <a:ea typeface="Times New Roman" charset="0"/>
              <a:cs typeface="Times New Roman" charset="0"/>
            </a:rPr>
            <a:t>191 (189)</a:t>
          </a:r>
          <a:endParaRPr lang="ru-RU" sz="2400" b="1" kern="1200" dirty="0">
            <a:latin typeface="Times New Roman" charset="0"/>
            <a:ea typeface="Times New Roman" charset="0"/>
            <a:cs typeface="Times New Roman" charset="0"/>
          </a:endParaRPr>
        </a:p>
      </dsp:txBody>
      <dsp:txXfrm>
        <a:off x="5622709" y="3585630"/>
        <a:ext cx="1294109" cy="627531"/>
      </dsp:txXfrm>
    </dsp:sp>
    <dsp:sp modelId="{9781405C-999B-EA4B-A99C-FB5836752C42}">
      <dsp:nvSpPr>
        <dsp:cNvPr id="0" name=""/>
        <dsp:cNvSpPr/>
      </dsp:nvSpPr>
      <dsp:spPr>
        <a:xfrm>
          <a:off x="6936342" y="3888487"/>
          <a:ext cx="533262" cy="21818"/>
        </a:xfrm>
        <a:custGeom>
          <a:avLst/>
          <a:gdLst/>
          <a:ahLst/>
          <a:cxnLst/>
          <a:rect l="0" t="0" r="0" b="0"/>
          <a:pathLst>
            <a:path>
              <a:moveTo>
                <a:pt x="0" y="10909"/>
              </a:moveTo>
              <a:lnTo>
                <a:pt x="533262" y="10909"/>
              </a:lnTo>
            </a:path>
          </a:pathLst>
        </a:custGeom>
        <a:noFill/>
        <a:ln w="25400" cap="flat" cmpd="sng" algn="ctr">
          <a:solidFill>
            <a:schemeClr val="accent3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>
            <a:latin typeface="Times New Roman" charset="0"/>
            <a:ea typeface="Times New Roman" charset="0"/>
            <a:cs typeface="Times New Roman" charset="0"/>
          </a:endParaRPr>
        </a:p>
      </dsp:txBody>
      <dsp:txXfrm>
        <a:off x="7189642" y="3886065"/>
        <a:ext cx="26663" cy="26663"/>
      </dsp:txXfrm>
    </dsp:sp>
    <dsp:sp modelId="{579B3AFC-C6F1-2248-A6FE-643804B03858}">
      <dsp:nvSpPr>
        <dsp:cNvPr id="0" name=""/>
        <dsp:cNvSpPr/>
      </dsp:nvSpPr>
      <dsp:spPr>
        <a:xfrm>
          <a:off x="7469604" y="3566107"/>
          <a:ext cx="1333155" cy="666577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chemeClr val="accent2">
                <a:lumMod val="0"/>
                <a:lumOff val="100000"/>
              </a:schemeClr>
            </a:gs>
            <a:gs pos="35000">
              <a:schemeClr val="accent2">
                <a:lumMod val="0"/>
                <a:lumOff val="100000"/>
              </a:schemeClr>
            </a:gs>
            <a:gs pos="100000">
              <a:srgbClr val="F66B88"/>
            </a:gs>
          </a:gsLst>
          <a:path path="circle">
            <a:fillToRect l="50000" t="-80000" r="50000" b="180000"/>
          </a:path>
          <a:tileRect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Times New Roman" charset="0"/>
              <a:ea typeface="Times New Roman" charset="0"/>
              <a:cs typeface="Times New Roman" charset="0"/>
            </a:rPr>
            <a:t>195</a:t>
          </a:r>
          <a:endParaRPr lang="ru-RU" sz="2400" b="1" kern="1200" dirty="0">
            <a:latin typeface="Times New Roman" charset="0"/>
            <a:ea typeface="Times New Roman" charset="0"/>
            <a:cs typeface="Times New Roman" charset="0"/>
          </a:endParaRPr>
        </a:p>
      </dsp:txBody>
      <dsp:txXfrm>
        <a:off x="7489127" y="3585630"/>
        <a:ext cx="1294109" cy="62753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D80D01-E070-5E4C-8DEC-7C30B2368F4D}">
      <dsp:nvSpPr>
        <dsp:cNvPr id="0" name=""/>
        <dsp:cNvSpPr/>
      </dsp:nvSpPr>
      <dsp:spPr>
        <a:xfrm>
          <a:off x="0" y="368643"/>
          <a:ext cx="2923230" cy="1169292"/>
        </a:xfrm>
        <a:prstGeom prst="chevron">
          <a:avLst/>
        </a:prstGeom>
        <a:gradFill rotWithShape="0">
          <a:gsLst>
            <a:gs pos="0">
              <a:schemeClr val="accent3">
                <a:shade val="5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shade val="5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shade val="5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4016" tIns="41339" rIns="41339" bIns="41339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b="1" kern="1200" smtClean="0">
              <a:latin typeface="Bookman Old Style" charset="0"/>
              <a:ea typeface="Bookman Old Style" charset="0"/>
              <a:cs typeface="Bookman Old Style" charset="0"/>
            </a:rPr>
            <a:t>счет 205</a:t>
          </a:r>
          <a:endParaRPr lang="ru-RU" sz="3100" b="1" kern="1200" dirty="0">
            <a:latin typeface="Bookman Old Style" charset="0"/>
            <a:ea typeface="Bookman Old Style" charset="0"/>
            <a:cs typeface="Bookman Old Style" charset="0"/>
          </a:endParaRPr>
        </a:p>
      </dsp:txBody>
      <dsp:txXfrm>
        <a:off x="584646" y="368643"/>
        <a:ext cx="1753938" cy="1169292"/>
      </dsp:txXfrm>
    </dsp:sp>
    <dsp:sp modelId="{1F800A95-8F38-0D4D-9795-EA4E20EEB5CF}">
      <dsp:nvSpPr>
        <dsp:cNvPr id="0" name=""/>
        <dsp:cNvSpPr/>
      </dsp:nvSpPr>
      <dsp:spPr>
        <a:xfrm>
          <a:off x="2633306" y="356809"/>
          <a:ext cx="2923230" cy="1169292"/>
        </a:xfrm>
        <a:prstGeom prst="chevron">
          <a:avLst/>
        </a:prstGeom>
        <a:gradFill rotWithShape="0">
          <a:gsLst>
            <a:gs pos="0">
              <a:schemeClr val="accent3">
                <a:shade val="50000"/>
                <a:hueOff val="178371"/>
                <a:satOff val="-2846"/>
                <a:lumOff val="27405"/>
                <a:alphaOff val="0"/>
                <a:tint val="50000"/>
                <a:satMod val="300000"/>
              </a:schemeClr>
            </a:gs>
            <a:gs pos="35000">
              <a:schemeClr val="accent3">
                <a:shade val="50000"/>
                <a:hueOff val="178371"/>
                <a:satOff val="-2846"/>
                <a:lumOff val="27405"/>
                <a:alphaOff val="0"/>
                <a:tint val="37000"/>
                <a:satMod val="300000"/>
              </a:schemeClr>
            </a:gs>
            <a:gs pos="100000">
              <a:schemeClr val="accent3">
                <a:shade val="50000"/>
                <a:hueOff val="178371"/>
                <a:satOff val="-2846"/>
                <a:lumOff val="2740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4016" tIns="41339" rIns="41339" bIns="41339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b="1" kern="1200" smtClean="0">
              <a:latin typeface="Bookman Old Style" charset="0"/>
              <a:ea typeface="Bookman Old Style" charset="0"/>
              <a:cs typeface="Bookman Old Style" charset="0"/>
            </a:rPr>
            <a:t>Деньги!!!</a:t>
          </a:r>
          <a:endParaRPr lang="ru-RU" sz="3100" b="1" kern="1200" dirty="0">
            <a:latin typeface="Bookman Old Style" charset="0"/>
            <a:ea typeface="Bookman Old Style" charset="0"/>
            <a:cs typeface="Bookman Old Style" charset="0"/>
          </a:endParaRPr>
        </a:p>
      </dsp:txBody>
      <dsp:txXfrm>
        <a:off x="3217952" y="356809"/>
        <a:ext cx="1753938" cy="1169292"/>
      </dsp:txXfrm>
    </dsp:sp>
    <dsp:sp modelId="{76B1A636-301F-564E-A7A8-A5443028A752}">
      <dsp:nvSpPr>
        <dsp:cNvPr id="0" name=""/>
        <dsp:cNvSpPr/>
      </dsp:nvSpPr>
      <dsp:spPr>
        <a:xfrm>
          <a:off x="5264213" y="356809"/>
          <a:ext cx="2923230" cy="1169292"/>
        </a:xfrm>
        <a:prstGeom prst="chevron">
          <a:avLst/>
        </a:prstGeom>
        <a:gradFill rotWithShape="0">
          <a:gsLst>
            <a:gs pos="0">
              <a:schemeClr val="accent3">
                <a:shade val="50000"/>
                <a:hueOff val="178371"/>
                <a:satOff val="-2846"/>
                <a:lumOff val="27405"/>
                <a:alphaOff val="0"/>
                <a:tint val="50000"/>
                <a:satMod val="300000"/>
              </a:schemeClr>
            </a:gs>
            <a:gs pos="35000">
              <a:schemeClr val="accent3">
                <a:shade val="50000"/>
                <a:hueOff val="178371"/>
                <a:satOff val="-2846"/>
                <a:lumOff val="27405"/>
                <a:alphaOff val="0"/>
                <a:tint val="37000"/>
                <a:satMod val="300000"/>
              </a:schemeClr>
            </a:gs>
            <a:gs pos="100000">
              <a:schemeClr val="accent3">
                <a:shade val="50000"/>
                <a:hueOff val="178371"/>
                <a:satOff val="-2846"/>
                <a:lumOff val="2740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4016" tIns="41339" rIns="41339" bIns="41339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b="1" kern="1200" smtClean="0">
              <a:latin typeface="Bookman Old Style" charset="0"/>
              <a:ea typeface="Bookman Old Style" charset="0"/>
              <a:cs typeface="Bookman Old Style" charset="0"/>
            </a:rPr>
            <a:t>Аренда</a:t>
          </a:r>
          <a:endParaRPr lang="ru-RU" sz="3100" b="1" kern="1200" dirty="0">
            <a:latin typeface="Bookman Old Style" charset="0"/>
            <a:ea typeface="Bookman Old Style" charset="0"/>
            <a:cs typeface="Bookman Old Style" charset="0"/>
          </a:endParaRPr>
        </a:p>
      </dsp:txBody>
      <dsp:txXfrm>
        <a:off x="5848859" y="356809"/>
        <a:ext cx="1753938" cy="116929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D80D01-E070-5E4C-8DEC-7C30B2368F4D}">
      <dsp:nvSpPr>
        <dsp:cNvPr id="0" name=""/>
        <dsp:cNvSpPr/>
      </dsp:nvSpPr>
      <dsp:spPr>
        <a:xfrm>
          <a:off x="2399" y="356809"/>
          <a:ext cx="2923230" cy="1169292"/>
        </a:xfrm>
        <a:prstGeom prst="chevron">
          <a:avLst/>
        </a:prstGeom>
        <a:gradFill rotWithShape="0">
          <a:gsLst>
            <a:gs pos="0">
              <a:schemeClr val="accent1">
                <a:shade val="5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shade val="5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shade val="5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4016" tIns="41339" rIns="41339" bIns="41339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b="1" kern="1200" smtClean="0">
              <a:latin typeface="Bookman Old Style" charset="0"/>
              <a:ea typeface="Bookman Old Style" charset="0"/>
              <a:cs typeface="Bookman Old Style" charset="0"/>
            </a:rPr>
            <a:t>счет 210.05</a:t>
          </a:r>
          <a:endParaRPr lang="ru-RU" sz="3100" b="1" kern="1200" dirty="0">
            <a:latin typeface="Bookman Old Style" charset="0"/>
            <a:ea typeface="Bookman Old Style" charset="0"/>
            <a:cs typeface="Bookman Old Style" charset="0"/>
          </a:endParaRPr>
        </a:p>
      </dsp:txBody>
      <dsp:txXfrm>
        <a:off x="587045" y="356809"/>
        <a:ext cx="1753938" cy="1169292"/>
      </dsp:txXfrm>
    </dsp:sp>
    <dsp:sp modelId="{1F800A95-8F38-0D4D-9795-EA4E20EEB5CF}">
      <dsp:nvSpPr>
        <dsp:cNvPr id="0" name=""/>
        <dsp:cNvSpPr/>
      </dsp:nvSpPr>
      <dsp:spPr>
        <a:xfrm>
          <a:off x="2633306" y="356809"/>
          <a:ext cx="2923230" cy="1169292"/>
        </a:xfrm>
        <a:prstGeom prst="chevron">
          <a:avLst/>
        </a:prstGeom>
        <a:gradFill rotWithShape="0">
          <a:gsLst>
            <a:gs pos="0">
              <a:schemeClr val="accent1">
                <a:shade val="50000"/>
                <a:hueOff val="240958"/>
                <a:satOff val="-5040"/>
                <a:lumOff val="28042"/>
                <a:alphaOff val="0"/>
                <a:tint val="50000"/>
                <a:satMod val="300000"/>
              </a:schemeClr>
            </a:gs>
            <a:gs pos="35000">
              <a:schemeClr val="accent1">
                <a:shade val="50000"/>
                <a:hueOff val="240958"/>
                <a:satOff val="-5040"/>
                <a:lumOff val="28042"/>
                <a:alphaOff val="0"/>
                <a:tint val="37000"/>
                <a:satMod val="300000"/>
              </a:schemeClr>
            </a:gs>
            <a:gs pos="100000">
              <a:schemeClr val="accent1">
                <a:shade val="50000"/>
                <a:hueOff val="240958"/>
                <a:satOff val="-5040"/>
                <a:lumOff val="28042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8014" tIns="36005" rIns="36005" bIns="36005" numCol="1" spcCol="1270" anchor="ctr" anchorCtr="0">
          <a:noAutofit/>
        </a:bodyPr>
        <a:lstStyle/>
        <a:p>
          <a:pPr marL="1270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tabLst/>
          </a:pPr>
          <a:r>
            <a:rPr lang="ru-RU" sz="2700" b="1" kern="1200" smtClean="0">
              <a:latin typeface="Bookman Old Style" charset="0"/>
              <a:ea typeface="Bookman Old Style" charset="0"/>
              <a:cs typeface="Bookman Old Style" charset="0"/>
            </a:rPr>
            <a:t>Расчеты</a:t>
          </a:r>
          <a:r>
            <a:rPr lang="ru-RU" sz="2800" b="1" kern="1200" smtClean="0">
              <a:latin typeface="Bookman Old Style" charset="0"/>
              <a:ea typeface="Bookman Old Style" charset="0"/>
              <a:cs typeface="Bookman Old Style" charset="0"/>
            </a:rPr>
            <a:t> !!!</a:t>
          </a:r>
          <a:endParaRPr lang="ru-RU" sz="2800" b="1" kern="1200" dirty="0">
            <a:latin typeface="Bookman Old Style" charset="0"/>
            <a:ea typeface="Bookman Old Style" charset="0"/>
            <a:cs typeface="Bookman Old Style" charset="0"/>
          </a:endParaRPr>
        </a:p>
      </dsp:txBody>
      <dsp:txXfrm>
        <a:off x="3217952" y="356809"/>
        <a:ext cx="1753938" cy="1169292"/>
      </dsp:txXfrm>
    </dsp:sp>
    <dsp:sp modelId="{76B1A636-301F-564E-A7A8-A5443028A752}">
      <dsp:nvSpPr>
        <dsp:cNvPr id="0" name=""/>
        <dsp:cNvSpPr/>
      </dsp:nvSpPr>
      <dsp:spPr>
        <a:xfrm>
          <a:off x="5266612" y="330302"/>
          <a:ext cx="2923230" cy="1169292"/>
        </a:xfrm>
        <a:prstGeom prst="chevron">
          <a:avLst/>
        </a:prstGeom>
        <a:gradFill rotWithShape="0">
          <a:gsLst>
            <a:gs pos="0">
              <a:schemeClr val="accent1">
                <a:shade val="50000"/>
                <a:hueOff val="240958"/>
                <a:satOff val="-5040"/>
                <a:lumOff val="28042"/>
                <a:alphaOff val="0"/>
                <a:tint val="50000"/>
                <a:satMod val="300000"/>
              </a:schemeClr>
            </a:gs>
            <a:gs pos="35000">
              <a:schemeClr val="accent1">
                <a:shade val="50000"/>
                <a:hueOff val="240958"/>
                <a:satOff val="-5040"/>
                <a:lumOff val="28042"/>
                <a:alphaOff val="0"/>
                <a:tint val="37000"/>
                <a:satMod val="300000"/>
              </a:schemeClr>
            </a:gs>
            <a:gs pos="100000">
              <a:schemeClr val="accent1">
                <a:shade val="50000"/>
                <a:hueOff val="240958"/>
                <a:satOff val="-5040"/>
                <a:lumOff val="28042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4013" tIns="34671" rIns="34671" bIns="34671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smtClean="0">
              <a:latin typeface="Bookman Old Style" charset="0"/>
              <a:ea typeface="Bookman Old Style" charset="0"/>
              <a:cs typeface="Bookman Old Style" charset="0"/>
            </a:rPr>
            <a:t>Безвозм пользов</a:t>
          </a:r>
          <a:endParaRPr lang="ru-RU" sz="2600" b="1" kern="1200" dirty="0">
            <a:latin typeface="Bookman Old Style" charset="0"/>
            <a:ea typeface="Bookman Old Style" charset="0"/>
            <a:cs typeface="Bookman Old Style" charset="0"/>
          </a:endParaRPr>
        </a:p>
      </dsp:txBody>
      <dsp:txXfrm>
        <a:off x="5851258" y="330302"/>
        <a:ext cx="1753938" cy="116929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0E8B09-4006-5642-9BD5-84E88F946979}">
      <dsp:nvSpPr>
        <dsp:cNvPr id="0" name=""/>
        <dsp:cNvSpPr/>
      </dsp:nvSpPr>
      <dsp:spPr>
        <a:xfrm>
          <a:off x="1527" y="130228"/>
          <a:ext cx="1755847" cy="87792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060" tIns="66040" rIns="99060" bIns="66040" numCol="1" spcCol="1270" anchor="ctr" anchorCtr="0">
          <a:noAutofit/>
        </a:bodyPr>
        <a:lstStyle/>
        <a:p>
          <a:pPr lvl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200" b="1" kern="1200" dirty="0" smtClean="0">
              <a:latin typeface="Times New Roman" charset="0"/>
              <a:ea typeface="Times New Roman" charset="0"/>
              <a:cs typeface="Times New Roman" charset="0"/>
            </a:rPr>
            <a:t>150</a:t>
          </a:r>
          <a:endParaRPr lang="ru-RU" sz="5200" b="1" kern="1200" dirty="0">
            <a:latin typeface="Times New Roman" charset="0"/>
            <a:ea typeface="Times New Roman" charset="0"/>
            <a:cs typeface="Times New Roman" charset="0"/>
          </a:endParaRPr>
        </a:p>
      </dsp:txBody>
      <dsp:txXfrm>
        <a:off x="27240" y="155941"/>
        <a:ext cx="1704421" cy="826497"/>
      </dsp:txXfrm>
    </dsp:sp>
    <dsp:sp modelId="{3F61542A-419D-3A41-AAFF-E0714B96CAEA}">
      <dsp:nvSpPr>
        <dsp:cNvPr id="0" name=""/>
        <dsp:cNvSpPr/>
      </dsp:nvSpPr>
      <dsp:spPr>
        <a:xfrm>
          <a:off x="177112" y="1008151"/>
          <a:ext cx="175584" cy="6584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58442"/>
              </a:lnTo>
              <a:lnTo>
                <a:pt x="175584" y="658442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74C005-F220-CB42-8B4F-758F4F455180}">
      <dsp:nvSpPr>
        <dsp:cNvPr id="0" name=""/>
        <dsp:cNvSpPr/>
      </dsp:nvSpPr>
      <dsp:spPr>
        <a:xfrm>
          <a:off x="352697" y="1227632"/>
          <a:ext cx="1404677" cy="877923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 val="4400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solidFill>
                <a:srgbClr val="002060"/>
              </a:solidFill>
              <a:latin typeface="Times New Roman" charset="0"/>
              <a:ea typeface="Times New Roman" charset="0"/>
              <a:cs typeface="Times New Roman" charset="0"/>
            </a:rPr>
            <a:t>Безвозмездные</a:t>
          </a:r>
          <a:endParaRPr lang="ru-RU" sz="1500" b="1" kern="1200" dirty="0">
            <a:solidFill>
              <a:srgbClr val="002060"/>
            </a:solidFill>
            <a:latin typeface="Times New Roman" charset="0"/>
            <a:ea typeface="Times New Roman" charset="0"/>
            <a:cs typeface="Times New Roman" charset="0"/>
          </a:endParaRPr>
        </a:p>
      </dsp:txBody>
      <dsp:txXfrm>
        <a:off x="378410" y="1253345"/>
        <a:ext cx="1353251" cy="826497"/>
      </dsp:txXfrm>
    </dsp:sp>
    <dsp:sp modelId="{945E6CE1-2F80-C14A-B9AB-EEDC183876F4}">
      <dsp:nvSpPr>
        <dsp:cNvPr id="0" name=""/>
        <dsp:cNvSpPr/>
      </dsp:nvSpPr>
      <dsp:spPr>
        <a:xfrm>
          <a:off x="177112" y="1008151"/>
          <a:ext cx="175584" cy="17558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55847"/>
              </a:lnTo>
              <a:lnTo>
                <a:pt x="175584" y="1755847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9230AE-5320-E14B-83B1-31EEFF5FDFD3}">
      <dsp:nvSpPr>
        <dsp:cNvPr id="0" name=""/>
        <dsp:cNvSpPr/>
      </dsp:nvSpPr>
      <dsp:spPr>
        <a:xfrm>
          <a:off x="352697" y="2325037"/>
          <a:ext cx="1404677" cy="877923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 val="4400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solidFill>
                <a:srgbClr val="002060"/>
              </a:solidFill>
              <a:latin typeface="Times New Roman" charset="0"/>
              <a:ea typeface="Times New Roman" charset="0"/>
              <a:cs typeface="Times New Roman" charset="0"/>
            </a:rPr>
            <a:t>Денежные</a:t>
          </a:r>
          <a:endParaRPr lang="ru-RU" sz="1500" b="1" kern="1200" dirty="0">
            <a:solidFill>
              <a:srgbClr val="002060"/>
            </a:solidFill>
            <a:latin typeface="Times New Roman" charset="0"/>
            <a:ea typeface="Times New Roman" charset="0"/>
            <a:cs typeface="Times New Roman" charset="0"/>
          </a:endParaRPr>
        </a:p>
      </dsp:txBody>
      <dsp:txXfrm>
        <a:off x="378410" y="2350750"/>
        <a:ext cx="1353251" cy="826497"/>
      </dsp:txXfrm>
    </dsp:sp>
    <dsp:sp modelId="{8FE3D58C-AEEE-4C43-8855-C76BBBF48260}">
      <dsp:nvSpPr>
        <dsp:cNvPr id="0" name=""/>
        <dsp:cNvSpPr/>
      </dsp:nvSpPr>
      <dsp:spPr>
        <a:xfrm>
          <a:off x="177112" y="1008151"/>
          <a:ext cx="175584" cy="28532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53252"/>
              </a:lnTo>
              <a:lnTo>
                <a:pt x="175584" y="2853252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CF6697-A3FF-6541-A6CA-D054D69D5275}">
      <dsp:nvSpPr>
        <dsp:cNvPr id="0" name=""/>
        <dsp:cNvSpPr/>
      </dsp:nvSpPr>
      <dsp:spPr>
        <a:xfrm>
          <a:off x="352697" y="3422442"/>
          <a:ext cx="1404677" cy="877923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 val="4400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500" b="1" kern="1200" dirty="0" smtClean="0">
              <a:solidFill>
                <a:srgbClr val="002060"/>
              </a:solidFill>
              <a:latin typeface="Times New Roman" charset="0"/>
              <a:ea typeface="Times New Roman" charset="0"/>
              <a:cs typeface="Times New Roman" charset="0"/>
            </a:rPr>
            <a:t>Текущий характер</a:t>
          </a:r>
        </a:p>
      </dsp:txBody>
      <dsp:txXfrm>
        <a:off x="378410" y="3448155"/>
        <a:ext cx="1353251" cy="826497"/>
      </dsp:txXfrm>
    </dsp:sp>
    <dsp:sp modelId="{3D16F61B-BC5C-D94A-943C-77B40FD4407D}">
      <dsp:nvSpPr>
        <dsp:cNvPr id="0" name=""/>
        <dsp:cNvSpPr/>
      </dsp:nvSpPr>
      <dsp:spPr>
        <a:xfrm>
          <a:off x="2196337" y="130228"/>
          <a:ext cx="1755847" cy="87792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060" tIns="66040" rIns="99060" bIns="66040" numCol="1" spcCol="1270" anchor="ctr" anchorCtr="0">
          <a:noAutofit/>
        </a:bodyPr>
        <a:lstStyle/>
        <a:p>
          <a:pPr lvl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200" b="1" kern="1200" dirty="0" smtClean="0">
              <a:latin typeface="Times New Roman" charset="0"/>
              <a:ea typeface="Times New Roman" charset="0"/>
              <a:cs typeface="Times New Roman" charset="0"/>
            </a:rPr>
            <a:t>160</a:t>
          </a:r>
          <a:endParaRPr lang="ru-RU" sz="5200" b="1" kern="1200" dirty="0">
            <a:latin typeface="Times New Roman" charset="0"/>
            <a:ea typeface="Times New Roman" charset="0"/>
            <a:cs typeface="Times New Roman" charset="0"/>
          </a:endParaRPr>
        </a:p>
      </dsp:txBody>
      <dsp:txXfrm>
        <a:off x="2222050" y="155941"/>
        <a:ext cx="1704421" cy="826497"/>
      </dsp:txXfrm>
    </dsp:sp>
    <dsp:sp modelId="{15441A10-3D96-AD40-8255-8240070FFE18}">
      <dsp:nvSpPr>
        <dsp:cNvPr id="0" name=""/>
        <dsp:cNvSpPr/>
      </dsp:nvSpPr>
      <dsp:spPr>
        <a:xfrm>
          <a:off x="2371921" y="1008151"/>
          <a:ext cx="175584" cy="6584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58442"/>
              </a:lnTo>
              <a:lnTo>
                <a:pt x="175584" y="658442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A15C7F-BA24-2143-9DDA-F3BB04B7BFC0}">
      <dsp:nvSpPr>
        <dsp:cNvPr id="0" name=""/>
        <dsp:cNvSpPr/>
      </dsp:nvSpPr>
      <dsp:spPr>
        <a:xfrm>
          <a:off x="2547506" y="1227632"/>
          <a:ext cx="1404677" cy="877923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 val="4400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solidFill>
                <a:srgbClr val="002060"/>
              </a:solidFill>
              <a:latin typeface="Times New Roman" charset="0"/>
              <a:ea typeface="Times New Roman" charset="0"/>
              <a:cs typeface="Times New Roman" charset="0"/>
            </a:rPr>
            <a:t>Безвозмездные</a:t>
          </a:r>
          <a:endParaRPr lang="ru-RU" sz="1500" b="1" kern="1200" dirty="0">
            <a:solidFill>
              <a:srgbClr val="002060"/>
            </a:solidFill>
            <a:latin typeface="Times New Roman" charset="0"/>
            <a:ea typeface="Times New Roman" charset="0"/>
            <a:cs typeface="Times New Roman" charset="0"/>
          </a:endParaRPr>
        </a:p>
      </dsp:txBody>
      <dsp:txXfrm>
        <a:off x="2573219" y="1253345"/>
        <a:ext cx="1353251" cy="826497"/>
      </dsp:txXfrm>
    </dsp:sp>
    <dsp:sp modelId="{89B7002B-5EF3-3344-9909-A3062CB54919}">
      <dsp:nvSpPr>
        <dsp:cNvPr id="0" name=""/>
        <dsp:cNvSpPr/>
      </dsp:nvSpPr>
      <dsp:spPr>
        <a:xfrm>
          <a:off x="2371921" y="1008151"/>
          <a:ext cx="175584" cy="17558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55847"/>
              </a:lnTo>
              <a:lnTo>
                <a:pt x="175584" y="1755847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EFD36D-CD0B-FD44-B82B-B274B25CA509}">
      <dsp:nvSpPr>
        <dsp:cNvPr id="0" name=""/>
        <dsp:cNvSpPr/>
      </dsp:nvSpPr>
      <dsp:spPr>
        <a:xfrm>
          <a:off x="2547506" y="2325037"/>
          <a:ext cx="1404677" cy="877923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 val="4400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solidFill>
                <a:srgbClr val="002060"/>
              </a:solidFill>
              <a:latin typeface="Times New Roman" charset="0"/>
              <a:ea typeface="Times New Roman" charset="0"/>
              <a:cs typeface="Times New Roman" charset="0"/>
            </a:rPr>
            <a:t>Денежные</a:t>
          </a:r>
          <a:endParaRPr lang="ru-RU" sz="1500" b="1" kern="1200" dirty="0">
            <a:solidFill>
              <a:srgbClr val="002060"/>
            </a:solidFill>
            <a:latin typeface="Times New Roman" charset="0"/>
            <a:ea typeface="Times New Roman" charset="0"/>
            <a:cs typeface="Times New Roman" charset="0"/>
          </a:endParaRPr>
        </a:p>
      </dsp:txBody>
      <dsp:txXfrm>
        <a:off x="2573219" y="2350750"/>
        <a:ext cx="1353251" cy="826497"/>
      </dsp:txXfrm>
    </dsp:sp>
    <dsp:sp modelId="{A72FE5EC-F0C2-F740-A34C-D68C3D8DE151}">
      <dsp:nvSpPr>
        <dsp:cNvPr id="0" name=""/>
        <dsp:cNvSpPr/>
      </dsp:nvSpPr>
      <dsp:spPr>
        <a:xfrm>
          <a:off x="2371921" y="1008151"/>
          <a:ext cx="175584" cy="28532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53252"/>
              </a:lnTo>
              <a:lnTo>
                <a:pt x="175584" y="2853252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2CF338-A5CC-954F-9EA5-7E7FCA05A7CE}">
      <dsp:nvSpPr>
        <dsp:cNvPr id="0" name=""/>
        <dsp:cNvSpPr/>
      </dsp:nvSpPr>
      <dsp:spPr>
        <a:xfrm>
          <a:off x="2547506" y="3422442"/>
          <a:ext cx="1404677" cy="877923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 val="4400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500" b="1" kern="1200" dirty="0" smtClean="0">
              <a:solidFill>
                <a:srgbClr val="002060"/>
              </a:solidFill>
              <a:latin typeface="Times New Roman" charset="0"/>
              <a:ea typeface="Times New Roman" charset="0"/>
              <a:cs typeface="Times New Roman" charset="0"/>
            </a:rPr>
            <a:t>Капитальный характер</a:t>
          </a:r>
        </a:p>
      </dsp:txBody>
      <dsp:txXfrm>
        <a:off x="2573219" y="3448155"/>
        <a:ext cx="1353251" cy="826497"/>
      </dsp:txXfrm>
    </dsp:sp>
    <dsp:sp modelId="{96BC2E60-3448-7443-BFBF-CAA567B9D2EB}">
      <dsp:nvSpPr>
        <dsp:cNvPr id="0" name=""/>
        <dsp:cNvSpPr/>
      </dsp:nvSpPr>
      <dsp:spPr>
        <a:xfrm>
          <a:off x="4391146" y="130228"/>
          <a:ext cx="1755847" cy="87792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060" tIns="66040" rIns="99060" bIns="66040" numCol="1" spcCol="1270" anchor="ctr" anchorCtr="0">
          <a:noAutofit/>
        </a:bodyPr>
        <a:lstStyle/>
        <a:p>
          <a:pPr lvl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200" b="1" kern="1200" smtClean="0">
              <a:latin typeface="Times New Roman" charset="0"/>
              <a:ea typeface="Times New Roman" charset="0"/>
              <a:cs typeface="Times New Roman" charset="0"/>
            </a:rPr>
            <a:t>191</a:t>
          </a:r>
          <a:r>
            <a:rPr lang="ru-RU" sz="5200" b="1" kern="1200" baseline="30000" smtClean="0">
              <a:latin typeface="Times New Roman" charset="0"/>
              <a:ea typeface="Times New Roman" charset="0"/>
              <a:cs typeface="Times New Roman" charset="0"/>
            </a:rPr>
            <a:t>*</a:t>
          </a:r>
          <a:endParaRPr lang="ru-RU" sz="5200" b="1" kern="1200" baseline="30000" dirty="0">
            <a:latin typeface="Times New Roman" charset="0"/>
            <a:ea typeface="Times New Roman" charset="0"/>
            <a:cs typeface="Times New Roman" charset="0"/>
          </a:endParaRPr>
        </a:p>
      </dsp:txBody>
      <dsp:txXfrm>
        <a:off x="4416859" y="155941"/>
        <a:ext cx="1704421" cy="826497"/>
      </dsp:txXfrm>
    </dsp:sp>
    <dsp:sp modelId="{3345E9D7-69E6-7547-9942-46D0171D5449}">
      <dsp:nvSpPr>
        <dsp:cNvPr id="0" name=""/>
        <dsp:cNvSpPr/>
      </dsp:nvSpPr>
      <dsp:spPr>
        <a:xfrm>
          <a:off x="4566731" y="1008151"/>
          <a:ext cx="175584" cy="6584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58442"/>
              </a:lnTo>
              <a:lnTo>
                <a:pt x="175584" y="658442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EBE514-1A43-A949-A44C-CF1A35E886F8}">
      <dsp:nvSpPr>
        <dsp:cNvPr id="0" name=""/>
        <dsp:cNvSpPr/>
      </dsp:nvSpPr>
      <dsp:spPr>
        <a:xfrm>
          <a:off x="4742315" y="1227632"/>
          <a:ext cx="1404677" cy="877923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 val="4400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solidFill>
                <a:srgbClr val="002060"/>
              </a:solidFill>
              <a:latin typeface="Times New Roman" charset="0"/>
              <a:ea typeface="Times New Roman" charset="0"/>
              <a:cs typeface="Times New Roman" charset="0"/>
            </a:rPr>
            <a:t>Безвозмездные</a:t>
          </a:r>
          <a:endParaRPr lang="ru-RU" sz="1500" b="1" kern="1200" dirty="0">
            <a:solidFill>
              <a:srgbClr val="002060"/>
            </a:solidFill>
            <a:latin typeface="Times New Roman" charset="0"/>
            <a:ea typeface="Times New Roman" charset="0"/>
            <a:cs typeface="Times New Roman" charset="0"/>
          </a:endParaRPr>
        </a:p>
      </dsp:txBody>
      <dsp:txXfrm>
        <a:off x="4768028" y="1253345"/>
        <a:ext cx="1353251" cy="826497"/>
      </dsp:txXfrm>
    </dsp:sp>
    <dsp:sp modelId="{1D1D712A-CCD2-1D48-A2DF-CD8D3164995F}">
      <dsp:nvSpPr>
        <dsp:cNvPr id="0" name=""/>
        <dsp:cNvSpPr/>
      </dsp:nvSpPr>
      <dsp:spPr>
        <a:xfrm>
          <a:off x="4566731" y="1008151"/>
          <a:ext cx="175584" cy="17558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55847"/>
              </a:lnTo>
              <a:lnTo>
                <a:pt x="175584" y="1755847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C47B45-092C-1343-9091-4C319E1E94B6}">
      <dsp:nvSpPr>
        <dsp:cNvPr id="0" name=""/>
        <dsp:cNvSpPr/>
      </dsp:nvSpPr>
      <dsp:spPr>
        <a:xfrm>
          <a:off x="4742315" y="2325037"/>
          <a:ext cx="1404677" cy="877923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 val="4400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err="1" smtClean="0">
              <a:solidFill>
                <a:srgbClr val="002060"/>
              </a:solidFill>
              <a:latin typeface="Times New Roman" charset="0"/>
              <a:ea typeface="Times New Roman" charset="0"/>
              <a:cs typeface="Times New Roman" charset="0"/>
            </a:rPr>
            <a:t>Неденежные</a:t>
          </a:r>
          <a:endParaRPr lang="ru-RU" sz="1500" b="1" kern="1200" dirty="0">
            <a:solidFill>
              <a:srgbClr val="002060"/>
            </a:solidFill>
            <a:latin typeface="Times New Roman" charset="0"/>
            <a:ea typeface="Times New Roman" charset="0"/>
            <a:cs typeface="Times New Roman" charset="0"/>
          </a:endParaRPr>
        </a:p>
      </dsp:txBody>
      <dsp:txXfrm>
        <a:off x="4768028" y="2350750"/>
        <a:ext cx="1353251" cy="826497"/>
      </dsp:txXfrm>
    </dsp:sp>
    <dsp:sp modelId="{202003D4-5340-C340-940F-2998AD7C42DE}">
      <dsp:nvSpPr>
        <dsp:cNvPr id="0" name=""/>
        <dsp:cNvSpPr/>
      </dsp:nvSpPr>
      <dsp:spPr>
        <a:xfrm>
          <a:off x="4566731" y="1008151"/>
          <a:ext cx="175584" cy="28532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53252"/>
              </a:lnTo>
              <a:lnTo>
                <a:pt x="175584" y="2853252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1F66DF-D50B-764A-8EA6-F4CF3FD584DD}">
      <dsp:nvSpPr>
        <dsp:cNvPr id="0" name=""/>
        <dsp:cNvSpPr/>
      </dsp:nvSpPr>
      <dsp:spPr>
        <a:xfrm>
          <a:off x="4742315" y="3422442"/>
          <a:ext cx="1404677" cy="877923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 val="4400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500" b="1" kern="1200" dirty="0" smtClean="0">
              <a:solidFill>
                <a:srgbClr val="002060"/>
              </a:solidFill>
              <a:latin typeface="Times New Roman" charset="0"/>
              <a:ea typeface="Times New Roman" charset="0"/>
              <a:cs typeface="Times New Roman" charset="0"/>
            </a:rPr>
            <a:t>Текущий характер</a:t>
          </a:r>
        </a:p>
      </dsp:txBody>
      <dsp:txXfrm>
        <a:off x="4768028" y="3448155"/>
        <a:ext cx="1353251" cy="826497"/>
      </dsp:txXfrm>
    </dsp:sp>
    <dsp:sp modelId="{A2CD2F56-1B50-4F45-8A6A-E8150A99109A}">
      <dsp:nvSpPr>
        <dsp:cNvPr id="0" name=""/>
        <dsp:cNvSpPr/>
      </dsp:nvSpPr>
      <dsp:spPr>
        <a:xfrm>
          <a:off x="6585955" y="130228"/>
          <a:ext cx="1755847" cy="87792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060" tIns="66040" rIns="99060" bIns="66040" numCol="1" spcCol="1270" anchor="ctr" anchorCtr="0">
          <a:noAutofit/>
        </a:bodyPr>
        <a:lstStyle/>
        <a:p>
          <a:pPr lvl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200" b="1" kern="1200" dirty="0" smtClean="0">
              <a:latin typeface="Times New Roman" charset="0"/>
              <a:ea typeface="Times New Roman" charset="0"/>
              <a:cs typeface="Times New Roman" charset="0"/>
            </a:rPr>
            <a:t>195</a:t>
          </a:r>
          <a:r>
            <a:rPr lang="ru-RU" sz="5200" b="1" kern="1200" baseline="30000" dirty="0" smtClean="0">
              <a:latin typeface="Times New Roman" charset="0"/>
              <a:ea typeface="Times New Roman" charset="0"/>
              <a:cs typeface="Times New Roman" charset="0"/>
            </a:rPr>
            <a:t>*</a:t>
          </a:r>
          <a:endParaRPr lang="ru-RU" sz="5200" b="1" kern="1200" baseline="30000" dirty="0">
            <a:latin typeface="Times New Roman" charset="0"/>
            <a:ea typeface="Times New Roman" charset="0"/>
            <a:cs typeface="Times New Roman" charset="0"/>
          </a:endParaRPr>
        </a:p>
      </dsp:txBody>
      <dsp:txXfrm>
        <a:off x="6611668" y="155941"/>
        <a:ext cx="1704421" cy="826497"/>
      </dsp:txXfrm>
    </dsp:sp>
    <dsp:sp modelId="{1CBDAD5B-D4DC-A444-9023-9B8CEFF05FE9}">
      <dsp:nvSpPr>
        <dsp:cNvPr id="0" name=""/>
        <dsp:cNvSpPr/>
      </dsp:nvSpPr>
      <dsp:spPr>
        <a:xfrm>
          <a:off x="6761540" y="1008151"/>
          <a:ext cx="175584" cy="6584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58442"/>
              </a:lnTo>
              <a:lnTo>
                <a:pt x="175584" y="658442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619117-E419-F44C-B591-EEE97D9ADC2D}">
      <dsp:nvSpPr>
        <dsp:cNvPr id="0" name=""/>
        <dsp:cNvSpPr/>
      </dsp:nvSpPr>
      <dsp:spPr>
        <a:xfrm>
          <a:off x="6937125" y="1227632"/>
          <a:ext cx="1404677" cy="877923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 val="4400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solidFill>
                <a:srgbClr val="002060"/>
              </a:solidFill>
              <a:latin typeface="Times New Roman" charset="0"/>
              <a:ea typeface="Times New Roman" charset="0"/>
              <a:cs typeface="Times New Roman" charset="0"/>
            </a:rPr>
            <a:t>Безвозмездные</a:t>
          </a:r>
          <a:endParaRPr lang="ru-RU" sz="1500" b="1" kern="1200" dirty="0">
            <a:solidFill>
              <a:srgbClr val="002060"/>
            </a:solidFill>
            <a:latin typeface="Times New Roman" charset="0"/>
            <a:ea typeface="Times New Roman" charset="0"/>
            <a:cs typeface="Times New Roman" charset="0"/>
          </a:endParaRPr>
        </a:p>
      </dsp:txBody>
      <dsp:txXfrm>
        <a:off x="6962838" y="1253345"/>
        <a:ext cx="1353251" cy="826497"/>
      </dsp:txXfrm>
    </dsp:sp>
    <dsp:sp modelId="{36ECCB23-5AB6-3940-927B-F5CA9004AAF3}">
      <dsp:nvSpPr>
        <dsp:cNvPr id="0" name=""/>
        <dsp:cNvSpPr/>
      </dsp:nvSpPr>
      <dsp:spPr>
        <a:xfrm>
          <a:off x="6761540" y="1008151"/>
          <a:ext cx="175584" cy="17558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55847"/>
              </a:lnTo>
              <a:lnTo>
                <a:pt x="175584" y="1755847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668FDC-CC4C-2249-A3DB-C939F3701FDE}">
      <dsp:nvSpPr>
        <dsp:cNvPr id="0" name=""/>
        <dsp:cNvSpPr/>
      </dsp:nvSpPr>
      <dsp:spPr>
        <a:xfrm>
          <a:off x="6937125" y="2325037"/>
          <a:ext cx="1404677" cy="877923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 val="4400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err="1" smtClean="0">
              <a:solidFill>
                <a:srgbClr val="002060"/>
              </a:solidFill>
              <a:latin typeface="Times New Roman" charset="0"/>
              <a:ea typeface="Times New Roman" charset="0"/>
              <a:cs typeface="Times New Roman" charset="0"/>
            </a:rPr>
            <a:t>Неденежные</a:t>
          </a:r>
          <a:endParaRPr lang="ru-RU" sz="1500" b="1" kern="1200" dirty="0">
            <a:solidFill>
              <a:srgbClr val="002060"/>
            </a:solidFill>
            <a:latin typeface="Times New Roman" charset="0"/>
            <a:ea typeface="Times New Roman" charset="0"/>
            <a:cs typeface="Times New Roman" charset="0"/>
          </a:endParaRPr>
        </a:p>
      </dsp:txBody>
      <dsp:txXfrm>
        <a:off x="6962838" y="2350750"/>
        <a:ext cx="1353251" cy="826497"/>
      </dsp:txXfrm>
    </dsp:sp>
    <dsp:sp modelId="{AD136DE6-6630-2B4C-8C87-882964AD007C}">
      <dsp:nvSpPr>
        <dsp:cNvPr id="0" name=""/>
        <dsp:cNvSpPr/>
      </dsp:nvSpPr>
      <dsp:spPr>
        <a:xfrm>
          <a:off x="6761540" y="1008151"/>
          <a:ext cx="175584" cy="28532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53252"/>
              </a:lnTo>
              <a:lnTo>
                <a:pt x="175584" y="2853252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E9607F-57F8-8A4B-B839-B4E9DFE71E96}">
      <dsp:nvSpPr>
        <dsp:cNvPr id="0" name=""/>
        <dsp:cNvSpPr/>
      </dsp:nvSpPr>
      <dsp:spPr>
        <a:xfrm>
          <a:off x="6937125" y="3422442"/>
          <a:ext cx="1404677" cy="877923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 val="4400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500" b="1" kern="1200" dirty="0" smtClean="0">
              <a:solidFill>
                <a:srgbClr val="002060"/>
              </a:solidFill>
              <a:latin typeface="Times New Roman" charset="0"/>
              <a:ea typeface="Times New Roman" charset="0"/>
              <a:cs typeface="Times New Roman" charset="0"/>
            </a:rPr>
            <a:t>Капитальный характер</a:t>
          </a:r>
        </a:p>
      </dsp:txBody>
      <dsp:txXfrm>
        <a:off x="6962838" y="3448155"/>
        <a:ext cx="1353251" cy="82649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B7C448-DB67-2047-B745-27B0F8371241}">
      <dsp:nvSpPr>
        <dsp:cNvPr id="0" name=""/>
        <dsp:cNvSpPr/>
      </dsp:nvSpPr>
      <dsp:spPr>
        <a:xfrm>
          <a:off x="-6000867" y="-918479"/>
          <a:ext cx="7145557" cy="7145557"/>
        </a:xfrm>
        <a:prstGeom prst="blockArc">
          <a:avLst>
            <a:gd name="adj1" fmla="val 18900000"/>
            <a:gd name="adj2" fmla="val 2700000"/>
            <a:gd name="adj3" fmla="val 302"/>
          </a:avLst>
        </a:pr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CD9CE1-295F-304C-BC05-9A56728DA889}">
      <dsp:nvSpPr>
        <dsp:cNvPr id="0" name=""/>
        <dsp:cNvSpPr/>
      </dsp:nvSpPr>
      <dsp:spPr>
        <a:xfrm>
          <a:off x="736833" y="530859"/>
          <a:ext cx="7502634" cy="1061719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42740" tIns="58420" rIns="58420" bIns="5842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>
              <a:solidFill>
                <a:schemeClr val="tx1"/>
              </a:solidFill>
              <a:latin typeface="Times New Roman" charset="0"/>
              <a:ea typeface="Times New Roman" charset="0"/>
              <a:cs typeface="Times New Roman" charset="0"/>
            </a:rPr>
            <a:t>форма 0503169 - дополнение счетами 0 210 05,      0 210 10</a:t>
          </a:r>
          <a:endParaRPr lang="ru-RU" sz="2300" b="1" kern="1200" dirty="0">
            <a:solidFill>
              <a:schemeClr val="tx1"/>
            </a:solidFill>
            <a:latin typeface="Times New Roman" charset="0"/>
            <a:ea typeface="Times New Roman" charset="0"/>
            <a:cs typeface="Times New Roman" charset="0"/>
          </a:endParaRPr>
        </a:p>
      </dsp:txBody>
      <dsp:txXfrm>
        <a:off x="736833" y="530859"/>
        <a:ext cx="7502634" cy="1061719"/>
      </dsp:txXfrm>
    </dsp:sp>
    <dsp:sp modelId="{EE30F996-AE3F-9140-ABC4-97F921AD613B}">
      <dsp:nvSpPr>
        <dsp:cNvPr id="0" name=""/>
        <dsp:cNvSpPr/>
      </dsp:nvSpPr>
      <dsp:spPr>
        <a:xfrm>
          <a:off x="73258" y="398144"/>
          <a:ext cx="1327149" cy="132714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71EBD0-CCF2-C94C-9A73-043A4DD35D0A}">
      <dsp:nvSpPr>
        <dsp:cNvPr id="0" name=""/>
        <dsp:cNvSpPr/>
      </dsp:nvSpPr>
      <dsp:spPr>
        <a:xfrm>
          <a:off x="1122768" y="2123439"/>
          <a:ext cx="7116699" cy="1061719"/>
        </a:xfrm>
        <a:prstGeom prst="rect">
          <a:avLst/>
        </a:prstGeom>
        <a:gradFill rotWithShape="0">
          <a:gsLst>
            <a:gs pos="0">
              <a:schemeClr val="accent3">
                <a:hueOff val="5625132"/>
                <a:satOff val="-8440"/>
                <a:lumOff val="-1373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5625132"/>
                <a:satOff val="-8440"/>
                <a:lumOff val="-1373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42740" tIns="58420" rIns="58420" bIns="5842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>
              <a:solidFill>
                <a:schemeClr val="tx1"/>
              </a:solidFill>
              <a:latin typeface="Times New Roman" charset="0"/>
              <a:ea typeface="Times New Roman" charset="0"/>
              <a:cs typeface="Times New Roman" charset="0"/>
            </a:rPr>
            <a:t>форма 0503323 - уточнение некорректных кодов КОСГУ</a:t>
          </a:r>
          <a:endParaRPr lang="ru-RU" sz="2300" b="1" kern="1200" dirty="0">
            <a:solidFill>
              <a:schemeClr val="tx1"/>
            </a:solidFill>
            <a:latin typeface="Times New Roman" charset="0"/>
            <a:ea typeface="Times New Roman" charset="0"/>
            <a:cs typeface="Times New Roman" charset="0"/>
          </a:endParaRPr>
        </a:p>
      </dsp:txBody>
      <dsp:txXfrm>
        <a:off x="1122768" y="2123439"/>
        <a:ext cx="7116699" cy="1061719"/>
      </dsp:txXfrm>
    </dsp:sp>
    <dsp:sp modelId="{DB8A81AE-A614-294D-AD59-45032AC9BEB9}">
      <dsp:nvSpPr>
        <dsp:cNvPr id="0" name=""/>
        <dsp:cNvSpPr/>
      </dsp:nvSpPr>
      <dsp:spPr>
        <a:xfrm>
          <a:off x="459193" y="1990724"/>
          <a:ext cx="1327149" cy="132714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5625132"/>
              <a:satOff val="-8440"/>
              <a:lumOff val="-1373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282E7F-8913-7949-BE21-236A38AB4E0E}">
      <dsp:nvSpPr>
        <dsp:cNvPr id="0" name=""/>
        <dsp:cNvSpPr/>
      </dsp:nvSpPr>
      <dsp:spPr>
        <a:xfrm>
          <a:off x="736833" y="3716019"/>
          <a:ext cx="7502634" cy="1061719"/>
        </a:xfrm>
        <a:prstGeom prst="rect">
          <a:avLst/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42740" tIns="58420" rIns="58420" bIns="5842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>
              <a:solidFill>
                <a:schemeClr val="tx1"/>
              </a:solidFill>
              <a:latin typeface="Times New Roman" charset="0"/>
              <a:ea typeface="Times New Roman" charset="0"/>
              <a:cs typeface="Times New Roman" charset="0"/>
            </a:rPr>
            <a:t>терминология (субъекты консолидированной отчетности вместо пользователей (ЦБ!), периметр консолидации)</a:t>
          </a:r>
          <a:endParaRPr lang="ru-RU" sz="2300" b="1" kern="1200" dirty="0">
            <a:solidFill>
              <a:schemeClr val="tx1"/>
            </a:solidFill>
            <a:latin typeface="Times New Roman" charset="0"/>
            <a:ea typeface="Times New Roman" charset="0"/>
            <a:cs typeface="Times New Roman" charset="0"/>
          </a:endParaRPr>
        </a:p>
      </dsp:txBody>
      <dsp:txXfrm>
        <a:off x="736833" y="3716019"/>
        <a:ext cx="7502634" cy="1061719"/>
      </dsp:txXfrm>
    </dsp:sp>
    <dsp:sp modelId="{636FAD86-8FD3-874A-A7E9-0CD98B5DF528}">
      <dsp:nvSpPr>
        <dsp:cNvPr id="0" name=""/>
        <dsp:cNvSpPr/>
      </dsp:nvSpPr>
      <dsp:spPr>
        <a:xfrm>
          <a:off x="73258" y="3583304"/>
          <a:ext cx="1327149" cy="132714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B7C448-DB67-2047-B745-27B0F8371241}">
      <dsp:nvSpPr>
        <dsp:cNvPr id="0" name=""/>
        <dsp:cNvSpPr/>
      </dsp:nvSpPr>
      <dsp:spPr>
        <a:xfrm>
          <a:off x="-6002452" y="-918479"/>
          <a:ext cx="7145557" cy="7145557"/>
        </a:xfrm>
        <a:prstGeom prst="blockArc">
          <a:avLst>
            <a:gd name="adj1" fmla="val 18900000"/>
            <a:gd name="adj2" fmla="val 2700000"/>
            <a:gd name="adj3" fmla="val 302"/>
          </a:avLst>
        </a:pr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CD9CE1-295F-304C-BC05-9A56728DA889}">
      <dsp:nvSpPr>
        <dsp:cNvPr id="0" name=""/>
        <dsp:cNvSpPr/>
      </dsp:nvSpPr>
      <dsp:spPr>
        <a:xfrm>
          <a:off x="598286" y="408125"/>
          <a:ext cx="7639596" cy="816674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8236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latin typeface="Times New Roman" charset="0"/>
              <a:ea typeface="Times New Roman" charset="0"/>
              <a:cs typeface="Times New Roman" charset="0"/>
            </a:rPr>
            <a:t>введено понятие «последний отчетный год» при реорганизации, ликвидации</a:t>
          </a:r>
          <a:endParaRPr lang="ru-RU" sz="2000" b="1" kern="1200" dirty="0">
            <a:solidFill>
              <a:schemeClr val="tx1"/>
            </a:solidFill>
            <a:latin typeface="Times New Roman" charset="0"/>
            <a:ea typeface="Times New Roman" charset="0"/>
            <a:cs typeface="Times New Roman" charset="0"/>
          </a:endParaRPr>
        </a:p>
      </dsp:txBody>
      <dsp:txXfrm>
        <a:off x="598286" y="408125"/>
        <a:ext cx="7639596" cy="816674"/>
      </dsp:txXfrm>
    </dsp:sp>
    <dsp:sp modelId="{EE30F996-AE3F-9140-ABC4-97F921AD613B}">
      <dsp:nvSpPr>
        <dsp:cNvPr id="0" name=""/>
        <dsp:cNvSpPr/>
      </dsp:nvSpPr>
      <dsp:spPr>
        <a:xfrm>
          <a:off x="87864" y="306040"/>
          <a:ext cx="1020843" cy="102084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71EBD0-CCF2-C94C-9A73-043A4DD35D0A}">
      <dsp:nvSpPr>
        <dsp:cNvPr id="0" name=""/>
        <dsp:cNvSpPr/>
      </dsp:nvSpPr>
      <dsp:spPr>
        <a:xfrm>
          <a:off x="1066505" y="1633349"/>
          <a:ext cx="7171378" cy="816674"/>
        </a:xfrm>
        <a:prstGeom prst="rect">
          <a:avLst/>
        </a:prstGeom>
        <a:gradFill rotWithShape="0">
          <a:gsLst>
            <a:gs pos="0">
              <a:schemeClr val="accent2">
                <a:hueOff val="1560506"/>
                <a:satOff val="-1946"/>
                <a:lumOff val="458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1560506"/>
                <a:satOff val="-1946"/>
                <a:lumOff val="458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8236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latin typeface="Times New Roman" charset="0"/>
              <a:ea typeface="Times New Roman" charset="0"/>
              <a:cs typeface="Times New Roman" charset="0"/>
            </a:rPr>
            <a:t>Регистры + показатели отчетности при реорганизации = основа для формирования отчетности</a:t>
          </a:r>
          <a:endParaRPr lang="ru-RU" sz="2000" b="1" kern="1200" dirty="0">
            <a:solidFill>
              <a:schemeClr val="tx1"/>
            </a:solidFill>
            <a:latin typeface="Times New Roman" charset="0"/>
            <a:ea typeface="Times New Roman" charset="0"/>
            <a:cs typeface="Times New Roman" charset="0"/>
          </a:endParaRPr>
        </a:p>
      </dsp:txBody>
      <dsp:txXfrm>
        <a:off x="1066505" y="1633349"/>
        <a:ext cx="7171378" cy="816674"/>
      </dsp:txXfrm>
    </dsp:sp>
    <dsp:sp modelId="{DB8A81AE-A614-294D-AD59-45032AC9BEB9}">
      <dsp:nvSpPr>
        <dsp:cNvPr id="0" name=""/>
        <dsp:cNvSpPr/>
      </dsp:nvSpPr>
      <dsp:spPr>
        <a:xfrm>
          <a:off x="556083" y="1531265"/>
          <a:ext cx="1020843" cy="102084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1560506"/>
              <a:satOff val="-1946"/>
              <a:lumOff val="45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22E1AD-A43B-404A-B171-CCFA89BDB782}">
      <dsp:nvSpPr>
        <dsp:cNvPr id="0" name=""/>
        <dsp:cNvSpPr/>
      </dsp:nvSpPr>
      <dsp:spPr>
        <a:xfrm>
          <a:off x="1066505" y="2858574"/>
          <a:ext cx="7171378" cy="816674"/>
        </a:xfrm>
        <a:prstGeom prst="rect">
          <a:avLst/>
        </a:prstGeom>
        <a:gradFill rotWithShape="0">
          <a:gsLst>
            <a:gs pos="0">
              <a:schemeClr val="accent2">
                <a:hueOff val="3121013"/>
                <a:satOff val="-3893"/>
                <a:lumOff val="915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3121013"/>
                <a:satOff val="-3893"/>
                <a:lumOff val="915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8236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>
              <a:solidFill>
                <a:schemeClr val="tx1"/>
              </a:solidFill>
              <a:latin typeface="Times New Roman" charset="0"/>
              <a:ea typeface="Times New Roman" charset="0"/>
              <a:cs typeface="Times New Roman" charset="0"/>
            </a:rPr>
            <a:t>Отчетность реорганизованного (ликвидированного) субъекта отчетности включаем на каждую отчетную дату</a:t>
          </a:r>
          <a:endParaRPr lang="ru-RU" sz="1900" b="1" kern="1200" dirty="0">
            <a:solidFill>
              <a:schemeClr val="tx1"/>
            </a:solidFill>
            <a:latin typeface="Times New Roman" charset="0"/>
            <a:ea typeface="Times New Roman" charset="0"/>
            <a:cs typeface="Times New Roman" charset="0"/>
          </a:endParaRPr>
        </a:p>
      </dsp:txBody>
      <dsp:txXfrm>
        <a:off x="1066505" y="2858574"/>
        <a:ext cx="7171378" cy="816674"/>
      </dsp:txXfrm>
    </dsp:sp>
    <dsp:sp modelId="{0FF0901F-B22B-E74D-A3EF-9737993B19AA}">
      <dsp:nvSpPr>
        <dsp:cNvPr id="0" name=""/>
        <dsp:cNvSpPr/>
      </dsp:nvSpPr>
      <dsp:spPr>
        <a:xfrm>
          <a:off x="556083" y="2756490"/>
          <a:ext cx="1020843" cy="102084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3121013"/>
              <a:satOff val="-3893"/>
              <a:lumOff val="91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9B51A3-7C9A-744E-AF42-08252A695F24}">
      <dsp:nvSpPr>
        <dsp:cNvPr id="0" name=""/>
        <dsp:cNvSpPr/>
      </dsp:nvSpPr>
      <dsp:spPr>
        <a:xfrm>
          <a:off x="598286" y="4083799"/>
          <a:ext cx="7639596" cy="816674"/>
        </a:xfrm>
        <a:prstGeom prst="rect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8236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solidFill>
                <a:schemeClr val="tx1"/>
              </a:solidFill>
              <a:latin typeface="Times New Roman" charset="0"/>
              <a:ea typeface="Times New Roman" charset="0"/>
              <a:cs typeface="Times New Roman" charset="0"/>
            </a:rPr>
            <a:t>Не нарушаем 15.15.6 </a:t>
          </a:r>
          <a:r>
            <a:rPr lang="mr-IN" sz="2200" b="1" kern="1200" dirty="0" smtClean="0">
              <a:solidFill>
                <a:schemeClr val="tx1"/>
              </a:solidFill>
              <a:latin typeface="Times New Roman" charset="0"/>
              <a:ea typeface="Times New Roman" charset="0"/>
              <a:cs typeface="Times New Roman" charset="0"/>
            </a:rPr>
            <a:t>–</a:t>
          </a:r>
          <a:r>
            <a:rPr lang="ru-RU" sz="2200" b="1" kern="1200" dirty="0" smtClean="0">
              <a:solidFill>
                <a:schemeClr val="tx1"/>
              </a:solidFill>
              <a:latin typeface="Times New Roman" charset="0"/>
              <a:ea typeface="Times New Roman" charset="0"/>
              <a:cs typeface="Times New Roman" charset="0"/>
            </a:rPr>
            <a:t> не ждем опоздавших, но даем шанс и уведомляем контролеров!</a:t>
          </a:r>
          <a:endParaRPr lang="ru-RU" sz="2200" b="1" kern="1200" dirty="0">
            <a:solidFill>
              <a:schemeClr val="tx1"/>
            </a:solidFill>
            <a:latin typeface="Times New Roman" charset="0"/>
            <a:ea typeface="Times New Roman" charset="0"/>
            <a:cs typeface="Times New Roman" charset="0"/>
          </a:endParaRPr>
        </a:p>
      </dsp:txBody>
      <dsp:txXfrm>
        <a:off x="598286" y="4083799"/>
        <a:ext cx="7639596" cy="816674"/>
      </dsp:txXfrm>
    </dsp:sp>
    <dsp:sp modelId="{636FAD86-8FD3-874A-A7E9-0CD98B5DF528}">
      <dsp:nvSpPr>
        <dsp:cNvPr id="0" name=""/>
        <dsp:cNvSpPr/>
      </dsp:nvSpPr>
      <dsp:spPr>
        <a:xfrm>
          <a:off x="87864" y="3981714"/>
          <a:ext cx="1020843" cy="102084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2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9" y="2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2487D5-B714-7E4A-B570-3D34B091A04A}" type="datetimeFigureOut">
              <a:rPr lang="en-US" smtClean="0"/>
              <a:pPr/>
              <a:t>12/18/19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9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35AF29-335D-A348-BBFE-1B6F99F3EC6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994377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2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9" y="2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DA8CF0-9288-6E43-8350-3311193DC481}" type="datetimeFigureOut">
              <a:rPr lang="en-US" smtClean="0"/>
              <a:pPr/>
              <a:t>12/18/19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8"/>
            <a:ext cx="5438140" cy="44669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9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3E209D-CC24-404D-BA45-4E524A1169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808380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824163" y="49213"/>
            <a:ext cx="4275137" cy="320833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Заметки 2"/>
          <p:cNvSpPr>
            <a:spLocks noGrp="1"/>
          </p:cNvSpPr>
          <p:nvPr>
            <p:ph type="body" idx="1"/>
          </p:nvPr>
        </p:nvSpPr>
        <p:spPr>
          <a:xfrm>
            <a:off x="150959" y="3297327"/>
            <a:ext cx="9657173" cy="350035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indent="287463" algn="just">
              <a:spcAft>
                <a:spcPts val="300"/>
              </a:spcAft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7185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30610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Представление Справок (ф. 0503125) по счетам 120551000, 120561000 осуществляется с указанием в 1 – 17 разряде номера счета бюджетного учета кодов (составных частей кодов) классификации доходов бюджетов в соответствии с приказом Минфина России от 08.06.2018 № 132н и с отражением отдельно показателей расчетов дебиторской и кредиторской задолженности  в графах 7 и 8 Справки (ф. 0503125) соответственно.</a:t>
            </a:r>
            <a:endParaRPr lang="ru-RU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98596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5854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14324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55966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253947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284692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8700926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040110195 "Доходы от безвозмездных </a:t>
            </a:r>
            <a:r>
              <a:rPr lang="ru-RU" sz="1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неденежных</a:t>
            </a: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поступлений капитального характера от сектора государственного управления и организаций государственного сектора"</a:t>
            </a:r>
            <a:endParaRPr lang="ru-RU" sz="1200" dirty="0" smtClean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176 - </a:t>
            </a: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финансовый результат </a:t>
            </a:r>
            <a:r>
              <a:rPr lang="ru-RU" sz="12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от оценки </a:t>
            </a: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финансовых и нефинансовых активов и обязательств, в том числе: основных средств, нематериальных активов, непроизведенных активов, материальных запасов;</a:t>
            </a:r>
            <a:endParaRPr lang="ru-RU" sz="1050" dirty="0" smtClean="0">
              <a:solidFill>
                <a:prstClr val="black"/>
              </a:solidFill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15977D-9A5A-45CA-A236-9BBFF46B9CF6}" type="slidenum">
              <a:rPr lang="ru-RU" smtClean="0">
                <a:solidFill>
                  <a:prstClr val="black"/>
                </a:solidFill>
              </a:rPr>
              <a:pPr/>
              <a:t>26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501075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598513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783867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3776791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5192201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2969467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i="1" dirty="0" smtClean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240119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lvl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0786800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802879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668820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321040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427303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81320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831178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52588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085816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406745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305754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637767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891679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622258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007409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Раскрытие информации об активах, обязательствах, иных объектах бухгалтерского учета в Промежуточном ликвидационном балансе и прилагаемых к нему материалах (отчетах и Пояснительной записке (ф.0503160) осуществляется в целях обеспечения работы ликвидационной комиссии реорганизуемого (ликвидируемого) субъекта бюджетной отчетности.</a:t>
            </a:r>
          </a:p>
          <a:p>
            <a:endParaRPr lang="ru-RU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673106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14077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6615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270030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987484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ru-RU" b="0" dirty="0" smtClean="0">
              <a:solidFill>
                <a:srgbClr val="002060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46926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ru-RU" b="0" dirty="0" smtClean="0">
              <a:solidFill>
                <a:srgbClr val="002060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2769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1393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09281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08892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2D350B4-811D-9C49-8D4A-B431FFD4595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537914" y="273554"/>
            <a:ext cx="4981978" cy="234446"/>
          </a:xfrm>
          <a:prstGeom prst="rect">
            <a:avLst/>
          </a:prstGeom>
        </p:spPr>
      </p:pic>
      <p:sp>
        <p:nvSpPr>
          <p:cNvPr id="8" name="Slide Number Placeholder 12"/>
          <p:cNvSpPr txBox="1">
            <a:spLocks/>
          </p:cNvSpPr>
          <p:nvPr userDrawn="1"/>
        </p:nvSpPr>
        <p:spPr>
          <a:xfrm>
            <a:off x="8516509" y="97634"/>
            <a:ext cx="848799" cy="5374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2200" kern="1200">
                <a:solidFill>
                  <a:srgbClr val="DEAA46"/>
                </a:solidFill>
                <a:latin typeface="DINPro-Light"/>
                <a:ea typeface="+mn-ea"/>
                <a:cs typeface="DINPro-Light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2D350B4-811D-9C49-8D4A-B431FFD459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48787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2D350B4-811D-9C49-8D4A-B431FFD459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78546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2D350B4-811D-9C49-8D4A-B431FFD459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00824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11909" y="207421"/>
            <a:ext cx="7920182" cy="380232"/>
          </a:xfrm>
        </p:spPr>
        <p:txBody>
          <a:bodyPr/>
          <a:lstStyle>
            <a:lvl1pPr>
              <a:defRPr sz="2471" b="1" i="0">
                <a:solidFill>
                  <a:srgbClr val="252523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16338" y="1172023"/>
            <a:ext cx="8711322" cy="244362"/>
          </a:xfrm>
        </p:spPr>
        <p:txBody>
          <a:bodyPr/>
          <a:lstStyle>
            <a:lvl1pPr>
              <a:defRPr sz="1588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226B11-92FD-43EB-B003-B0D0C88432D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18.12.2019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CAACBE-3CA2-42B4-BAD1-73B4871560E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484540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12"/>
          <p:cNvSpPr txBox="1">
            <a:spLocks/>
          </p:cNvSpPr>
          <p:nvPr userDrawn="1"/>
        </p:nvSpPr>
        <p:spPr>
          <a:xfrm>
            <a:off x="8516509" y="97634"/>
            <a:ext cx="848799" cy="5374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2200" kern="1200">
                <a:solidFill>
                  <a:srgbClr val="DEAA46"/>
                </a:solidFill>
                <a:latin typeface="DINPro-Light"/>
                <a:ea typeface="+mn-ea"/>
                <a:cs typeface="DINPro-Light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2D350B4-811D-9C49-8D4A-B431FFD459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95394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42585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2D350B4-811D-9C49-8D4A-B431FFD459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74140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2D350B4-811D-9C49-8D4A-B431FFD459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7469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2D350B4-811D-9C49-8D4A-B431FFD459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72280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2D350B4-811D-9C49-8D4A-B431FFD459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35829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2D350B4-811D-9C49-8D4A-B431FFD459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8236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2D350B4-811D-9C49-8D4A-B431FFD459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317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4">
            <a:alphaModFix amt="33000"/>
            <a:lum bright="20000"/>
          </a:blip>
          <a:stretch>
            <a:fillRect/>
          </a:stretch>
        </p:blipFill>
        <p:spPr>
          <a:xfrm>
            <a:off x="5334759" y="-451827"/>
            <a:ext cx="4584602" cy="5030792"/>
          </a:xfrm>
          <a:prstGeom prst="rect">
            <a:avLst/>
          </a:prstGeom>
        </p:spPr>
      </p:pic>
      <p:sp>
        <p:nvSpPr>
          <p:cNvPr id="982" name="AutoShape 981"/>
          <p:cNvSpPr>
            <a:spLocks noChangeAspect="1" noChangeArrowheads="1" noTextEdit="1"/>
          </p:cNvSpPr>
          <p:nvPr userDrawn="1"/>
        </p:nvSpPr>
        <p:spPr bwMode="auto">
          <a:xfrm>
            <a:off x="309563" y="247650"/>
            <a:ext cx="1787525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grpSp>
        <p:nvGrpSpPr>
          <p:cNvPr id="983" name="Group 1183"/>
          <p:cNvGrpSpPr>
            <a:grpSpLocks/>
          </p:cNvGrpSpPr>
          <p:nvPr userDrawn="1"/>
        </p:nvGrpSpPr>
        <p:grpSpPr bwMode="auto">
          <a:xfrm>
            <a:off x="309563" y="244475"/>
            <a:ext cx="250825" cy="481013"/>
            <a:chOff x="195" y="154"/>
            <a:chExt cx="158" cy="303"/>
          </a:xfrm>
        </p:grpSpPr>
        <p:sp>
          <p:nvSpPr>
            <p:cNvPr id="1758" name="Freeform 983"/>
            <p:cNvSpPr>
              <a:spLocks noEditPoints="1"/>
            </p:cNvSpPr>
            <p:nvPr userDrawn="1"/>
          </p:nvSpPr>
          <p:spPr bwMode="auto">
            <a:xfrm>
              <a:off x="195" y="196"/>
              <a:ext cx="136" cy="261"/>
            </a:xfrm>
            <a:custGeom>
              <a:avLst/>
              <a:gdLst>
                <a:gd name="T0" fmla="*/ 284 w 304"/>
                <a:gd name="T1" fmla="*/ 540 h 573"/>
                <a:gd name="T2" fmla="*/ 283 w 304"/>
                <a:gd name="T3" fmla="*/ 491 h 573"/>
                <a:gd name="T4" fmla="*/ 252 w 304"/>
                <a:gd name="T5" fmla="*/ 499 h 573"/>
                <a:gd name="T6" fmla="*/ 248 w 304"/>
                <a:gd name="T7" fmla="*/ 484 h 573"/>
                <a:gd name="T8" fmla="*/ 244 w 304"/>
                <a:gd name="T9" fmla="*/ 514 h 573"/>
                <a:gd name="T10" fmla="*/ 304 w 304"/>
                <a:gd name="T11" fmla="*/ 573 h 573"/>
                <a:gd name="T12" fmla="*/ 272 w 304"/>
                <a:gd name="T13" fmla="*/ 559 h 573"/>
                <a:gd name="T14" fmla="*/ 206 w 304"/>
                <a:gd name="T15" fmla="*/ 522 h 573"/>
                <a:gd name="T16" fmla="*/ 184 w 304"/>
                <a:gd name="T17" fmla="*/ 521 h 573"/>
                <a:gd name="T18" fmla="*/ 207 w 304"/>
                <a:gd name="T19" fmla="*/ 466 h 573"/>
                <a:gd name="T20" fmla="*/ 273 w 304"/>
                <a:gd name="T21" fmla="*/ 446 h 573"/>
                <a:gd name="T22" fmla="*/ 258 w 304"/>
                <a:gd name="T23" fmla="*/ 395 h 573"/>
                <a:gd name="T24" fmla="*/ 244 w 304"/>
                <a:gd name="T25" fmla="*/ 433 h 573"/>
                <a:gd name="T26" fmla="*/ 214 w 304"/>
                <a:gd name="T27" fmla="*/ 427 h 573"/>
                <a:gd name="T28" fmla="*/ 193 w 304"/>
                <a:gd name="T29" fmla="*/ 433 h 573"/>
                <a:gd name="T30" fmla="*/ 181 w 304"/>
                <a:gd name="T31" fmla="*/ 416 h 573"/>
                <a:gd name="T32" fmla="*/ 168 w 304"/>
                <a:gd name="T33" fmla="*/ 375 h 573"/>
                <a:gd name="T34" fmla="*/ 218 w 304"/>
                <a:gd name="T35" fmla="*/ 344 h 573"/>
                <a:gd name="T36" fmla="*/ 209 w 304"/>
                <a:gd name="T37" fmla="*/ 297 h 573"/>
                <a:gd name="T38" fmla="*/ 190 w 304"/>
                <a:gd name="T39" fmla="*/ 332 h 573"/>
                <a:gd name="T40" fmla="*/ 164 w 304"/>
                <a:gd name="T41" fmla="*/ 301 h 573"/>
                <a:gd name="T42" fmla="*/ 124 w 304"/>
                <a:gd name="T43" fmla="*/ 330 h 573"/>
                <a:gd name="T44" fmla="*/ 97 w 304"/>
                <a:gd name="T45" fmla="*/ 339 h 573"/>
                <a:gd name="T46" fmla="*/ 86 w 304"/>
                <a:gd name="T47" fmla="*/ 318 h 573"/>
                <a:gd name="T48" fmla="*/ 92 w 304"/>
                <a:gd name="T49" fmla="*/ 275 h 573"/>
                <a:gd name="T50" fmla="*/ 64 w 304"/>
                <a:gd name="T51" fmla="*/ 262 h 573"/>
                <a:gd name="T52" fmla="*/ 7 w 304"/>
                <a:gd name="T53" fmla="*/ 225 h 573"/>
                <a:gd name="T54" fmla="*/ 33 w 304"/>
                <a:gd name="T55" fmla="*/ 178 h 573"/>
                <a:gd name="T56" fmla="*/ 6 w 304"/>
                <a:gd name="T57" fmla="*/ 105 h 573"/>
                <a:gd name="T58" fmla="*/ 66 w 304"/>
                <a:gd name="T59" fmla="*/ 93 h 573"/>
                <a:gd name="T60" fmla="*/ 102 w 304"/>
                <a:gd name="T61" fmla="*/ 87 h 573"/>
                <a:gd name="T62" fmla="*/ 136 w 304"/>
                <a:gd name="T63" fmla="*/ 113 h 573"/>
                <a:gd name="T64" fmla="*/ 177 w 304"/>
                <a:gd name="T65" fmla="*/ 216 h 573"/>
                <a:gd name="T66" fmla="*/ 229 w 304"/>
                <a:gd name="T67" fmla="*/ 193 h 573"/>
                <a:gd name="T68" fmla="*/ 242 w 304"/>
                <a:gd name="T69" fmla="*/ 167 h 573"/>
                <a:gd name="T70" fmla="*/ 220 w 304"/>
                <a:gd name="T71" fmla="*/ 108 h 573"/>
                <a:gd name="T72" fmla="*/ 185 w 304"/>
                <a:gd name="T73" fmla="*/ 122 h 573"/>
                <a:gd name="T74" fmla="*/ 149 w 304"/>
                <a:gd name="T75" fmla="*/ 111 h 573"/>
                <a:gd name="T76" fmla="*/ 174 w 304"/>
                <a:gd name="T77" fmla="*/ 95 h 573"/>
                <a:gd name="T78" fmla="*/ 151 w 304"/>
                <a:gd name="T79" fmla="*/ 83 h 573"/>
                <a:gd name="T80" fmla="*/ 186 w 304"/>
                <a:gd name="T81" fmla="*/ 47 h 573"/>
                <a:gd name="T82" fmla="*/ 251 w 304"/>
                <a:gd name="T83" fmla="*/ 61 h 573"/>
                <a:gd name="T84" fmla="*/ 295 w 304"/>
                <a:gd name="T85" fmla="*/ 82 h 573"/>
                <a:gd name="T86" fmla="*/ 304 w 304"/>
                <a:gd name="T87" fmla="*/ 573 h 5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04" h="573">
                  <a:moveTo>
                    <a:pt x="283" y="491"/>
                  </a:moveTo>
                  <a:lnTo>
                    <a:pt x="283" y="491"/>
                  </a:lnTo>
                  <a:cubicBezTo>
                    <a:pt x="278" y="504"/>
                    <a:pt x="269" y="533"/>
                    <a:pt x="284" y="540"/>
                  </a:cubicBezTo>
                  <a:cubicBezTo>
                    <a:pt x="283" y="530"/>
                    <a:pt x="285" y="505"/>
                    <a:pt x="290" y="489"/>
                  </a:cubicBezTo>
                  <a:cubicBezTo>
                    <a:pt x="292" y="480"/>
                    <a:pt x="301" y="445"/>
                    <a:pt x="298" y="439"/>
                  </a:cubicBezTo>
                  <a:cubicBezTo>
                    <a:pt x="297" y="452"/>
                    <a:pt x="291" y="474"/>
                    <a:pt x="283" y="491"/>
                  </a:cubicBezTo>
                  <a:close/>
                  <a:moveTo>
                    <a:pt x="248" y="484"/>
                  </a:moveTo>
                  <a:lnTo>
                    <a:pt x="248" y="484"/>
                  </a:lnTo>
                  <a:cubicBezTo>
                    <a:pt x="246" y="489"/>
                    <a:pt x="244" y="498"/>
                    <a:pt x="252" y="499"/>
                  </a:cubicBezTo>
                  <a:cubicBezTo>
                    <a:pt x="256" y="488"/>
                    <a:pt x="261" y="481"/>
                    <a:pt x="267" y="473"/>
                  </a:cubicBezTo>
                  <a:cubicBezTo>
                    <a:pt x="272" y="467"/>
                    <a:pt x="280" y="457"/>
                    <a:pt x="284" y="451"/>
                  </a:cubicBezTo>
                  <a:cubicBezTo>
                    <a:pt x="274" y="463"/>
                    <a:pt x="253" y="475"/>
                    <a:pt x="248" y="484"/>
                  </a:cubicBezTo>
                  <a:close/>
                  <a:moveTo>
                    <a:pt x="244" y="522"/>
                  </a:moveTo>
                  <a:lnTo>
                    <a:pt x="244" y="522"/>
                  </a:lnTo>
                  <a:cubicBezTo>
                    <a:pt x="244" y="519"/>
                    <a:pt x="244" y="518"/>
                    <a:pt x="244" y="514"/>
                  </a:cubicBezTo>
                  <a:cubicBezTo>
                    <a:pt x="241" y="514"/>
                    <a:pt x="236" y="513"/>
                    <a:pt x="233" y="509"/>
                  </a:cubicBezTo>
                  <a:cubicBezTo>
                    <a:pt x="229" y="517"/>
                    <a:pt x="235" y="522"/>
                    <a:pt x="244" y="522"/>
                  </a:cubicBezTo>
                  <a:close/>
                  <a:moveTo>
                    <a:pt x="304" y="573"/>
                  </a:moveTo>
                  <a:lnTo>
                    <a:pt x="304" y="573"/>
                  </a:lnTo>
                  <a:cubicBezTo>
                    <a:pt x="296" y="569"/>
                    <a:pt x="289" y="562"/>
                    <a:pt x="286" y="555"/>
                  </a:cubicBezTo>
                  <a:cubicBezTo>
                    <a:pt x="282" y="557"/>
                    <a:pt x="277" y="559"/>
                    <a:pt x="272" y="559"/>
                  </a:cubicBezTo>
                  <a:cubicBezTo>
                    <a:pt x="260" y="560"/>
                    <a:pt x="249" y="551"/>
                    <a:pt x="246" y="542"/>
                  </a:cubicBezTo>
                  <a:cubicBezTo>
                    <a:pt x="237" y="550"/>
                    <a:pt x="227" y="549"/>
                    <a:pt x="220" y="546"/>
                  </a:cubicBezTo>
                  <a:cubicBezTo>
                    <a:pt x="210" y="541"/>
                    <a:pt x="206" y="530"/>
                    <a:pt x="206" y="522"/>
                  </a:cubicBezTo>
                  <a:cubicBezTo>
                    <a:pt x="204" y="524"/>
                    <a:pt x="204" y="528"/>
                    <a:pt x="203" y="532"/>
                  </a:cubicBezTo>
                  <a:cubicBezTo>
                    <a:pt x="202" y="537"/>
                    <a:pt x="198" y="541"/>
                    <a:pt x="193" y="542"/>
                  </a:cubicBezTo>
                  <a:cubicBezTo>
                    <a:pt x="197" y="530"/>
                    <a:pt x="187" y="530"/>
                    <a:pt x="184" y="521"/>
                  </a:cubicBezTo>
                  <a:cubicBezTo>
                    <a:pt x="181" y="509"/>
                    <a:pt x="187" y="500"/>
                    <a:pt x="195" y="496"/>
                  </a:cubicBezTo>
                  <a:cubicBezTo>
                    <a:pt x="189" y="493"/>
                    <a:pt x="187" y="486"/>
                    <a:pt x="190" y="477"/>
                  </a:cubicBezTo>
                  <a:cubicBezTo>
                    <a:pt x="192" y="470"/>
                    <a:pt x="201" y="465"/>
                    <a:pt x="207" y="466"/>
                  </a:cubicBezTo>
                  <a:cubicBezTo>
                    <a:pt x="201" y="472"/>
                    <a:pt x="205" y="480"/>
                    <a:pt x="212" y="480"/>
                  </a:cubicBezTo>
                  <a:cubicBezTo>
                    <a:pt x="220" y="480"/>
                    <a:pt x="228" y="469"/>
                    <a:pt x="239" y="463"/>
                  </a:cubicBezTo>
                  <a:cubicBezTo>
                    <a:pt x="251" y="456"/>
                    <a:pt x="261" y="455"/>
                    <a:pt x="273" y="446"/>
                  </a:cubicBezTo>
                  <a:cubicBezTo>
                    <a:pt x="265" y="445"/>
                    <a:pt x="258" y="448"/>
                    <a:pt x="254" y="454"/>
                  </a:cubicBezTo>
                  <a:cubicBezTo>
                    <a:pt x="252" y="441"/>
                    <a:pt x="263" y="436"/>
                    <a:pt x="270" y="431"/>
                  </a:cubicBezTo>
                  <a:cubicBezTo>
                    <a:pt x="285" y="421"/>
                    <a:pt x="269" y="398"/>
                    <a:pt x="258" y="395"/>
                  </a:cubicBezTo>
                  <a:cubicBezTo>
                    <a:pt x="242" y="391"/>
                    <a:pt x="232" y="400"/>
                    <a:pt x="233" y="412"/>
                  </a:cubicBezTo>
                  <a:cubicBezTo>
                    <a:pt x="235" y="426"/>
                    <a:pt x="248" y="422"/>
                    <a:pt x="253" y="419"/>
                  </a:cubicBezTo>
                  <a:cubicBezTo>
                    <a:pt x="253" y="427"/>
                    <a:pt x="247" y="432"/>
                    <a:pt x="244" y="433"/>
                  </a:cubicBezTo>
                  <a:cubicBezTo>
                    <a:pt x="240" y="435"/>
                    <a:pt x="230" y="436"/>
                    <a:pt x="224" y="430"/>
                  </a:cubicBezTo>
                  <a:cubicBezTo>
                    <a:pt x="223" y="434"/>
                    <a:pt x="222" y="436"/>
                    <a:pt x="219" y="438"/>
                  </a:cubicBezTo>
                  <a:cubicBezTo>
                    <a:pt x="217" y="432"/>
                    <a:pt x="217" y="431"/>
                    <a:pt x="214" y="427"/>
                  </a:cubicBezTo>
                  <a:cubicBezTo>
                    <a:pt x="212" y="436"/>
                    <a:pt x="206" y="440"/>
                    <a:pt x="199" y="439"/>
                  </a:cubicBezTo>
                  <a:cubicBezTo>
                    <a:pt x="201" y="435"/>
                    <a:pt x="200" y="430"/>
                    <a:pt x="199" y="427"/>
                  </a:cubicBezTo>
                  <a:cubicBezTo>
                    <a:pt x="198" y="429"/>
                    <a:pt x="196" y="431"/>
                    <a:pt x="193" y="433"/>
                  </a:cubicBezTo>
                  <a:cubicBezTo>
                    <a:pt x="192" y="431"/>
                    <a:pt x="192" y="429"/>
                    <a:pt x="191" y="428"/>
                  </a:cubicBezTo>
                  <a:cubicBezTo>
                    <a:pt x="188" y="432"/>
                    <a:pt x="183" y="435"/>
                    <a:pt x="177" y="435"/>
                  </a:cubicBezTo>
                  <a:cubicBezTo>
                    <a:pt x="181" y="431"/>
                    <a:pt x="183" y="423"/>
                    <a:pt x="181" y="416"/>
                  </a:cubicBezTo>
                  <a:cubicBezTo>
                    <a:pt x="176" y="425"/>
                    <a:pt x="156" y="427"/>
                    <a:pt x="153" y="411"/>
                  </a:cubicBezTo>
                  <a:cubicBezTo>
                    <a:pt x="160" y="414"/>
                    <a:pt x="165" y="411"/>
                    <a:pt x="166" y="407"/>
                  </a:cubicBezTo>
                  <a:cubicBezTo>
                    <a:pt x="168" y="401"/>
                    <a:pt x="161" y="386"/>
                    <a:pt x="168" y="375"/>
                  </a:cubicBezTo>
                  <a:cubicBezTo>
                    <a:pt x="173" y="366"/>
                    <a:pt x="178" y="361"/>
                    <a:pt x="192" y="359"/>
                  </a:cubicBezTo>
                  <a:cubicBezTo>
                    <a:pt x="191" y="357"/>
                    <a:pt x="190" y="356"/>
                    <a:pt x="190" y="353"/>
                  </a:cubicBezTo>
                  <a:cubicBezTo>
                    <a:pt x="202" y="358"/>
                    <a:pt x="213" y="354"/>
                    <a:pt x="218" y="344"/>
                  </a:cubicBezTo>
                  <a:cubicBezTo>
                    <a:pt x="216" y="345"/>
                    <a:pt x="212" y="346"/>
                    <a:pt x="209" y="346"/>
                  </a:cubicBezTo>
                  <a:cubicBezTo>
                    <a:pt x="220" y="337"/>
                    <a:pt x="219" y="312"/>
                    <a:pt x="211" y="298"/>
                  </a:cubicBezTo>
                  <a:cubicBezTo>
                    <a:pt x="210" y="298"/>
                    <a:pt x="210" y="297"/>
                    <a:pt x="209" y="297"/>
                  </a:cubicBezTo>
                  <a:cubicBezTo>
                    <a:pt x="206" y="302"/>
                    <a:pt x="199" y="302"/>
                    <a:pt x="195" y="306"/>
                  </a:cubicBezTo>
                  <a:cubicBezTo>
                    <a:pt x="194" y="304"/>
                    <a:pt x="193" y="304"/>
                    <a:pt x="192" y="303"/>
                  </a:cubicBezTo>
                  <a:cubicBezTo>
                    <a:pt x="192" y="303"/>
                    <a:pt x="191" y="323"/>
                    <a:pt x="190" y="332"/>
                  </a:cubicBezTo>
                  <a:cubicBezTo>
                    <a:pt x="188" y="341"/>
                    <a:pt x="179" y="340"/>
                    <a:pt x="175" y="345"/>
                  </a:cubicBezTo>
                  <a:cubicBezTo>
                    <a:pt x="169" y="339"/>
                    <a:pt x="159" y="339"/>
                    <a:pt x="160" y="328"/>
                  </a:cubicBezTo>
                  <a:cubicBezTo>
                    <a:pt x="162" y="317"/>
                    <a:pt x="164" y="308"/>
                    <a:pt x="164" y="301"/>
                  </a:cubicBezTo>
                  <a:cubicBezTo>
                    <a:pt x="161" y="307"/>
                    <a:pt x="155" y="331"/>
                    <a:pt x="153" y="339"/>
                  </a:cubicBezTo>
                  <a:cubicBezTo>
                    <a:pt x="149" y="349"/>
                    <a:pt x="139" y="346"/>
                    <a:pt x="133" y="349"/>
                  </a:cubicBezTo>
                  <a:cubicBezTo>
                    <a:pt x="129" y="342"/>
                    <a:pt x="120" y="340"/>
                    <a:pt x="124" y="330"/>
                  </a:cubicBezTo>
                  <a:cubicBezTo>
                    <a:pt x="125" y="327"/>
                    <a:pt x="140" y="295"/>
                    <a:pt x="142" y="289"/>
                  </a:cubicBezTo>
                  <a:cubicBezTo>
                    <a:pt x="137" y="297"/>
                    <a:pt x="123" y="325"/>
                    <a:pt x="118" y="332"/>
                  </a:cubicBezTo>
                  <a:cubicBezTo>
                    <a:pt x="113" y="341"/>
                    <a:pt x="104" y="337"/>
                    <a:pt x="97" y="339"/>
                  </a:cubicBezTo>
                  <a:cubicBezTo>
                    <a:pt x="96" y="333"/>
                    <a:pt x="87" y="326"/>
                    <a:pt x="93" y="316"/>
                  </a:cubicBezTo>
                  <a:cubicBezTo>
                    <a:pt x="102" y="302"/>
                    <a:pt x="120" y="278"/>
                    <a:pt x="122" y="275"/>
                  </a:cubicBezTo>
                  <a:cubicBezTo>
                    <a:pt x="118" y="279"/>
                    <a:pt x="88" y="316"/>
                    <a:pt x="86" y="318"/>
                  </a:cubicBezTo>
                  <a:cubicBezTo>
                    <a:pt x="79" y="324"/>
                    <a:pt x="69" y="319"/>
                    <a:pt x="63" y="319"/>
                  </a:cubicBezTo>
                  <a:cubicBezTo>
                    <a:pt x="63" y="312"/>
                    <a:pt x="57" y="305"/>
                    <a:pt x="65" y="297"/>
                  </a:cubicBezTo>
                  <a:cubicBezTo>
                    <a:pt x="72" y="290"/>
                    <a:pt x="88" y="278"/>
                    <a:pt x="92" y="275"/>
                  </a:cubicBezTo>
                  <a:cubicBezTo>
                    <a:pt x="81" y="282"/>
                    <a:pt x="68" y="294"/>
                    <a:pt x="60" y="296"/>
                  </a:cubicBezTo>
                  <a:cubicBezTo>
                    <a:pt x="47" y="299"/>
                    <a:pt x="42" y="294"/>
                    <a:pt x="37" y="292"/>
                  </a:cubicBezTo>
                  <a:cubicBezTo>
                    <a:pt x="41" y="280"/>
                    <a:pt x="36" y="274"/>
                    <a:pt x="64" y="262"/>
                  </a:cubicBezTo>
                  <a:cubicBezTo>
                    <a:pt x="39" y="271"/>
                    <a:pt x="28" y="266"/>
                    <a:pt x="20" y="259"/>
                  </a:cubicBezTo>
                  <a:cubicBezTo>
                    <a:pt x="23" y="250"/>
                    <a:pt x="32" y="243"/>
                    <a:pt x="39" y="240"/>
                  </a:cubicBezTo>
                  <a:cubicBezTo>
                    <a:pt x="24" y="241"/>
                    <a:pt x="14" y="234"/>
                    <a:pt x="7" y="225"/>
                  </a:cubicBezTo>
                  <a:cubicBezTo>
                    <a:pt x="13" y="218"/>
                    <a:pt x="24" y="212"/>
                    <a:pt x="36" y="211"/>
                  </a:cubicBezTo>
                  <a:cubicBezTo>
                    <a:pt x="18" y="208"/>
                    <a:pt x="3" y="196"/>
                    <a:pt x="1" y="183"/>
                  </a:cubicBezTo>
                  <a:cubicBezTo>
                    <a:pt x="9" y="178"/>
                    <a:pt x="21" y="177"/>
                    <a:pt x="33" y="178"/>
                  </a:cubicBezTo>
                  <a:cubicBezTo>
                    <a:pt x="14" y="171"/>
                    <a:pt x="0" y="156"/>
                    <a:pt x="0" y="143"/>
                  </a:cubicBezTo>
                  <a:cubicBezTo>
                    <a:pt x="10" y="140"/>
                    <a:pt x="21" y="142"/>
                    <a:pt x="30" y="144"/>
                  </a:cubicBezTo>
                  <a:cubicBezTo>
                    <a:pt x="20" y="137"/>
                    <a:pt x="5" y="124"/>
                    <a:pt x="6" y="105"/>
                  </a:cubicBezTo>
                  <a:cubicBezTo>
                    <a:pt x="16" y="102"/>
                    <a:pt x="33" y="109"/>
                    <a:pt x="40" y="112"/>
                  </a:cubicBezTo>
                  <a:cubicBezTo>
                    <a:pt x="17" y="99"/>
                    <a:pt x="9" y="69"/>
                    <a:pt x="21" y="52"/>
                  </a:cubicBezTo>
                  <a:cubicBezTo>
                    <a:pt x="28" y="56"/>
                    <a:pt x="60" y="89"/>
                    <a:pt x="66" y="93"/>
                  </a:cubicBezTo>
                  <a:cubicBezTo>
                    <a:pt x="49" y="74"/>
                    <a:pt x="41" y="60"/>
                    <a:pt x="37" y="47"/>
                  </a:cubicBezTo>
                  <a:cubicBezTo>
                    <a:pt x="31" y="33"/>
                    <a:pt x="31" y="8"/>
                    <a:pt x="48" y="0"/>
                  </a:cubicBezTo>
                  <a:cubicBezTo>
                    <a:pt x="56" y="19"/>
                    <a:pt x="85" y="67"/>
                    <a:pt x="102" y="87"/>
                  </a:cubicBezTo>
                  <a:cubicBezTo>
                    <a:pt x="103" y="86"/>
                    <a:pt x="105" y="84"/>
                    <a:pt x="107" y="83"/>
                  </a:cubicBezTo>
                  <a:cubicBezTo>
                    <a:pt x="111" y="96"/>
                    <a:pt x="122" y="112"/>
                    <a:pt x="132" y="120"/>
                  </a:cubicBezTo>
                  <a:cubicBezTo>
                    <a:pt x="133" y="119"/>
                    <a:pt x="134" y="116"/>
                    <a:pt x="136" y="113"/>
                  </a:cubicBezTo>
                  <a:cubicBezTo>
                    <a:pt x="147" y="129"/>
                    <a:pt x="175" y="152"/>
                    <a:pt x="184" y="165"/>
                  </a:cubicBezTo>
                  <a:cubicBezTo>
                    <a:pt x="191" y="176"/>
                    <a:pt x="192" y="185"/>
                    <a:pt x="182" y="195"/>
                  </a:cubicBezTo>
                  <a:cubicBezTo>
                    <a:pt x="178" y="199"/>
                    <a:pt x="170" y="206"/>
                    <a:pt x="177" y="216"/>
                  </a:cubicBezTo>
                  <a:cubicBezTo>
                    <a:pt x="187" y="231"/>
                    <a:pt x="211" y="231"/>
                    <a:pt x="218" y="217"/>
                  </a:cubicBezTo>
                  <a:cubicBezTo>
                    <a:pt x="203" y="216"/>
                    <a:pt x="198" y="197"/>
                    <a:pt x="208" y="186"/>
                  </a:cubicBezTo>
                  <a:cubicBezTo>
                    <a:pt x="212" y="193"/>
                    <a:pt x="220" y="197"/>
                    <a:pt x="229" y="193"/>
                  </a:cubicBezTo>
                  <a:cubicBezTo>
                    <a:pt x="235" y="191"/>
                    <a:pt x="239" y="188"/>
                    <a:pt x="241" y="185"/>
                  </a:cubicBezTo>
                  <a:cubicBezTo>
                    <a:pt x="229" y="189"/>
                    <a:pt x="219" y="182"/>
                    <a:pt x="220" y="169"/>
                  </a:cubicBezTo>
                  <a:cubicBezTo>
                    <a:pt x="230" y="178"/>
                    <a:pt x="240" y="169"/>
                    <a:pt x="242" y="167"/>
                  </a:cubicBezTo>
                  <a:cubicBezTo>
                    <a:pt x="248" y="160"/>
                    <a:pt x="250" y="152"/>
                    <a:pt x="248" y="139"/>
                  </a:cubicBezTo>
                  <a:cubicBezTo>
                    <a:pt x="245" y="128"/>
                    <a:pt x="234" y="111"/>
                    <a:pt x="227" y="105"/>
                  </a:cubicBezTo>
                  <a:cubicBezTo>
                    <a:pt x="226" y="106"/>
                    <a:pt x="224" y="108"/>
                    <a:pt x="220" y="108"/>
                  </a:cubicBezTo>
                  <a:cubicBezTo>
                    <a:pt x="218" y="107"/>
                    <a:pt x="214" y="105"/>
                    <a:pt x="212" y="105"/>
                  </a:cubicBezTo>
                  <a:cubicBezTo>
                    <a:pt x="205" y="102"/>
                    <a:pt x="197" y="104"/>
                    <a:pt x="193" y="107"/>
                  </a:cubicBezTo>
                  <a:cubicBezTo>
                    <a:pt x="184" y="112"/>
                    <a:pt x="185" y="118"/>
                    <a:pt x="185" y="122"/>
                  </a:cubicBezTo>
                  <a:cubicBezTo>
                    <a:pt x="172" y="115"/>
                    <a:pt x="177" y="103"/>
                    <a:pt x="193" y="98"/>
                  </a:cubicBezTo>
                  <a:cubicBezTo>
                    <a:pt x="182" y="98"/>
                    <a:pt x="172" y="109"/>
                    <a:pt x="170" y="110"/>
                  </a:cubicBezTo>
                  <a:cubicBezTo>
                    <a:pt x="163" y="115"/>
                    <a:pt x="154" y="114"/>
                    <a:pt x="149" y="111"/>
                  </a:cubicBezTo>
                  <a:cubicBezTo>
                    <a:pt x="139" y="106"/>
                    <a:pt x="136" y="94"/>
                    <a:pt x="139" y="91"/>
                  </a:cubicBezTo>
                  <a:cubicBezTo>
                    <a:pt x="140" y="96"/>
                    <a:pt x="144" y="100"/>
                    <a:pt x="149" y="100"/>
                  </a:cubicBezTo>
                  <a:cubicBezTo>
                    <a:pt x="158" y="101"/>
                    <a:pt x="167" y="98"/>
                    <a:pt x="174" y="95"/>
                  </a:cubicBezTo>
                  <a:cubicBezTo>
                    <a:pt x="179" y="92"/>
                    <a:pt x="189" y="91"/>
                    <a:pt x="195" y="91"/>
                  </a:cubicBezTo>
                  <a:cubicBezTo>
                    <a:pt x="183" y="84"/>
                    <a:pt x="165" y="85"/>
                    <a:pt x="159" y="95"/>
                  </a:cubicBezTo>
                  <a:cubicBezTo>
                    <a:pt x="155" y="92"/>
                    <a:pt x="152" y="89"/>
                    <a:pt x="151" y="83"/>
                  </a:cubicBezTo>
                  <a:cubicBezTo>
                    <a:pt x="148" y="65"/>
                    <a:pt x="161" y="56"/>
                    <a:pt x="176" y="56"/>
                  </a:cubicBezTo>
                  <a:cubicBezTo>
                    <a:pt x="176" y="52"/>
                    <a:pt x="179" y="50"/>
                    <a:pt x="183" y="51"/>
                  </a:cubicBezTo>
                  <a:cubicBezTo>
                    <a:pt x="182" y="49"/>
                    <a:pt x="184" y="47"/>
                    <a:pt x="186" y="47"/>
                  </a:cubicBezTo>
                  <a:lnTo>
                    <a:pt x="243" y="47"/>
                  </a:lnTo>
                  <a:cubicBezTo>
                    <a:pt x="255" y="47"/>
                    <a:pt x="275" y="46"/>
                    <a:pt x="277" y="43"/>
                  </a:cubicBezTo>
                  <a:cubicBezTo>
                    <a:pt x="277" y="50"/>
                    <a:pt x="261" y="59"/>
                    <a:pt x="251" y="61"/>
                  </a:cubicBezTo>
                  <a:cubicBezTo>
                    <a:pt x="259" y="62"/>
                    <a:pt x="267" y="61"/>
                    <a:pt x="274" y="58"/>
                  </a:cubicBezTo>
                  <a:cubicBezTo>
                    <a:pt x="270" y="63"/>
                    <a:pt x="266" y="67"/>
                    <a:pt x="259" y="69"/>
                  </a:cubicBezTo>
                  <a:cubicBezTo>
                    <a:pt x="266" y="78"/>
                    <a:pt x="281" y="83"/>
                    <a:pt x="295" y="82"/>
                  </a:cubicBezTo>
                  <a:cubicBezTo>
                    <a:pt x="291" y="86"/>
                    <a:pt x="285" y="89"/>
                    <a:pt x="279" y="88"/>
                  </a:cubicBezTo>
                  <a:cubicBezTo>
                    <a:pt x="291" y="106"/>
                    <a:pt x="301" y="126"/>
                    <a:pt x="304" y="153"/>
                  </a:cubicBezTo>
                  <a:lnTo>
                    <a:pt x="304" y="57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59" name="Freeform 984"/>
            <p:cNvSpPr>
              <a:spLocks/>
            </p:cNvSpPr>
            <p:nvPr userDrawn="1"/>
          </p:nvSpPr>
          <p:spPr bwMode="auto">
            <a:xfrm>
              <a:off x="324" y="447"/>
              <a:ext cx="7" cy="7"/>
            </a:xfrm>
            <a:custGeom>
              <a:avLst/>
              <a:gdLst>
                <a:gd name="T0" fmla="*/ 15 w 15"/>
                <a:gd name="T1" fmla="*/ 13 h 17"/>
                <a:gd name="T2" fmla="*/ 15 w 15"/>
                <a:gd name="T3" fmla="*/ 13 h 17"/>
                <a:gd name="T4" fmla="*/ 15 w 15"/>
                <a:gd name="T5" fmla="*/ 17 h 17"/>
                <a:gd name="T6" fmla="*/ 0 w 15"/>
                <a:gd name="T7" fmla="*/ 2 h 17"/>
                <a:gd name="T8" fmla="*/ 1 w 15"/>
                <a:gd name="T9" fmla="*/ 0 h 17"/>
                <a:gd name="T10" fmla="*/ 15 w 15"/>
                <a:gd name="T11" fmla="*/ 13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7">
                  <a:moveTo>
                    <a:pt x="15" y="13"/>
                  </a:moveTo>
                  <a:lnTo>
                    <a:pt x="15" y="13"/>
                  </a:lnTo>
                  <a:lnTo>
                    <a:pt x="15" y="17"/>
                  </a:lnTo>
                  <a:cubicBezTo>
                    <a:pt x="10" y="16"/>
                    <a:pt x="1" y="8"/>
                    <a:pt x="0" y="2"/>
                  </a:cubicBezTo>
                  <a:cubicBezTo>
                    <a:pt x="1" y="1"/>
                    <a:pt x="1" y="0"/>
                    <a:pt x="1" y="0"/>
                  </a:cubicBezTo>
                  <a:cubicBezTo>
                    <a:pt x="3" y="5"/>
                    <a:pt x="9" y="13"/>
                    <a:pt x="15" y="1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60" name="Freeform 985"/>
            <p:cNvSpPr>
              <a:spLocks/>
            </p:cNvSpPr>
            <p:nvPr userDrawn="1"/>
          </p:nvSpPr>
          <p:spPr bwMode="auto">
            <a:xfrm>
              <a:off x="323" y="398"/>
              <a:ext cx="8" cy="53"/>
            </a:xfrm>
            <a:custGeom>
              <a:avLst/>
              <a:gdLst>
                <a:gd name="T0" fmla="*/ 19 w 19"/>
                <a:gd name="T1" fmla="*/ 108 h 116"/>
                <a:gd name="T2" fmla="*/ 19 w 19"/>
                <a:gd name="T3" fmla="*/ 108 h 116"/>
                <a:gd name="T4" fmla="*/ 19 w 19"/>
                <a:gd name="T5" fmla="*/ 116 h 116"/>
                <a:gd name="T6" fmla="*/ 7 w 19"/>
                <a:gd name="T7" fmla="*/ 104 h 116"/>
                <a:gd name="T8" fmla="*/ 12 w 19"/>
                <a:gd name="T9" fmla="*/ 94 h 116"/>
                <a:gd name="T10" fmla="*/ 6 w 19"/>
                <a:gd name="T11" fmla="*/ 96 h 116"/>
                <a:gd name="T12" fmla="*/ 7 w 19"/>
                <a:gd name="T13" fmla="*/ 71 h 116"/>
                <a:gd name="T14" fmla="*/ 4 w 19"/>
                <a:gd name="T15" fmla="*/ 96 h 116"/>
                <a:gd name="T16" fmla="*/ 2 w 19"/>
                <a:gd name="T17" fmla="*/ 96 h 116"/>
                <a:gd name="T18" fmla="*/ 7 w 19"/>
                <a:gd name="T19" fmla="*/ 45 h 116"/>
                <a:gd name="T20" fmla="*/ 16 w 19"/>
                <a:gd name="T21" fmla="*/ 0 h 116"/>
                <a:gd name="T22" fmla="*/ 18 w 19"/>
                <a:gd name="T23" fmla="*/ 54 h 116"/>
                <a:gd name="T24" fmla="*/ 19 w 19"/>
                <a:gd name="T25" fmla="*/ 108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" h="116">
                  <a:moveTo>
                    <a:pt x="19" y="108"/>
                  </a:moveTo>
                  <a:lnTo>
                    <a:pt x="19" y="108"/>
                  </a:lnTo>
                  <a:lnTo>
                    <a:pt x="19" y="116"/>
                  </a:lnTo>
                  <a:cubicBezTo>
                    <a:pt x="13" y="114"/>
                    <a:pt x="8" y="107"/>
                    <a:pt x="7" y="104"/>
                  </a:cubicBezTo>
                  <a:cubicBezTo>
                    <a:pt x="10" y="101"/>
                    <a:pt x="11" y="97"/>
                    <a:pt x="12" y="94"/>
                  </a:cubicBezTo>
                  <a:cubicBezTo>
                    <a:pt x="9" y="96"/>
                    <a:pt x="8" y="96"/>
                    <a:pt x="6" y="96"/>
                  </a:cubicBezTo>
                  <a:cubicBezTo>
                    <a:pt x="5" y="90"/>
                    <a:pt x="6" y="79"/>
                    <a:pt x="7" y="71"/>
                  </a:cubicBezTo>
                  <a:cubicBezTo>
                    <a:pt x="5" y="76"/>
                    <a:pt x="3" y="89"/>
                    <a:pt x="4" y="96"/>
                  </a:cubicBezTo>
                  <a:cubicBezTo>
                    <a:pt x="4" y="96"/>
                    <a:pt x="2" y="96"/>
                    <a:pt x="2" y="96"/>
                  </a:cubicBezTo>
                  <a:cubicBezTo>
                    <a:pt x="0" y="82"/>
                    <a:pt x="3" y="61"/>
                    <a:pt x="7" y="45"/>
                  </a:cubicBezTo>
                  <a:cubicBezTo>
                    <a:pt x="11" y="28"/>
                    <a:pt x="14" y="17"/>
                    <a:pt x="16" y="0"/>
                  </a:cubicBezTo>
                  <a:cubicBezTo>
                    <a:pt x="18" y="14"/>
                    <a:pt x="18" y="36"/>
                    <a:pt x="18" y="54"/>
                  </a:cubicBezTo>
                  <a:cubicBezTo>
                    <a:pt x="17" y="60"/>
                    <a:pt x="18" y="99"/>
                    <a:pt x="19" y="10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61" name="Freeform 986"/>
            <p:cNvSpPr>
              <a:spLocks/>
            </p:cNvSpPr>
            <p:nvPr userDrawn="1"/>
          </p:nvSpPr>
          <p:spPr bwMode="auto">
            <a:xfrm>
              <a:off x="306" y="393"/>
              <a:ext cx="22" cy="57"/>
            </a:xfrm>
            <a:custGeom>
              <a:avLst/>
              <a:gdLst>
                <a:gd name="T0" fmla="*/ 48 w 50"/>
                <a:gd name="T1" fmla="*/ 0 h 125"/>
                <a:gd name="T2" fmla="*/ 48 w 50"/>
                <a:gd name="T3" fmla="*/ 0 h 125"/>
                <a:gd name="T4" fmla="*/ 38 w 50"/>
                <a:gd name="T5" fmla="*/ 47 h 125"/>
                <a:gd name="T6" fmla="*/ 25 w 50"/>
                <a:gd name="T7" fmla="*/ 84 h 125"/>
                <a:gd name="T8" fmla="*/ 45 w 50"/>
                <a:gd name="T9" fmla="*/ 111 h 125"/>
                <a:gd name="T10" fmla="*/ 31 w 50"/>
                <a:gd name="T11" fmla="*/ 122 h 125"/>
                <a:gd name="T12" fmla="*/ 4 w 50"/>
                <a:gd name="T13" fmla="*/ 112 h 125"/>
                <a:gd name="T14" fmla="*/ 2 w 50"/>
                <a:gd name="T15" fmla="*/ 107 h 125"/>
                <a:gd name="T16" fmla="*/ 11 w 50"/>
                <a:gd name="T17" fmla="*/ 108 h 125"/>
                <a:gd name="T18" fmla="*/ 0 w 50"/>
                <a:gd name="T19" fmla="*/ 89 h 125"/>
                <a:gd name="T20" fmla="*/ 1 w 50"/>
                <a:gd name="T21" fmla="*/ 81 h 125"/>
                <a:gd name="T22" fmla="*/ 13 w 50"/>
                <a:gd name="T23" fmla="*/ 65 h 125"/>
                <a:gd name="T24" fmla="*/ 8 w 50"/>
                <a:gd name="T25" fmla="*/ 66 h 125"/>
                <a:gd name="T26" fmla="*/ 29 w 50"/>
                <a:gd name="T27" fmla="*/ 33 h 125"/>
                <a:gd name="T28" fmla="*/ 48 w 50"/>
                <a:gd name="T29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0" h="125">
                  <a:moveTo>
                    <a:pt x="48" y="0"/>
                  </a:moveTo>
                  <a:lnTo>
                    <a:pt x="48" y="0"/>
                  </a:lnTo>
                  <a:cubicBezTo>
                    <a:pt x="50" y="12"/>
                    <a:pt x="42" y="34"/>
                    <a:pt x="38" y="47"/>
                  </a:cubicBezTo>
                  <a:cubicBezTo>
                    <a:pt x="33" y="59"/>
                    <a:pt x="26" y="69"/>
                    <a:pt x="25" y="84"/>
                  </a:cubicBezTo>
                  <a:cubicBezTo>
                    <a:pt x="24" y="101"/>
                    <a:pt x="30" y="113"/>
                    <a:pt x="45" y="111"/>
                  </a:cubicBezTo>
                  <a:cubicBezTo>
                    <a:pt x="43" y="117"/>
                    <a:pt x="38" y="120"/>
                    <a:pt x="31" y="122"/>
                  </a:cubicBezTo>
                  <a:cubicBezTo>
                    <a:pt x="19" y="125"/>
                    <a:pt x="9" y="119"/>
                    <a:pt x="4" y="112"/>
                  </a:cubicBezTo>
                  <a:cubicBezTo>
                    <a:pt x="3" y="110"/>
                    <a:pt x="3" y="109"/>
                    <a:pt x="2" y="107"/>
                  </a:cubicBezTo>
                  <a:cubicBezTo>
                    <a:pt x="5" y="104"/>
                    <a:pt x="10" y="106"/>
                    <a:pt x="11" y="108"/>
                  </a:cubicBezTo>
                  <a:cubicBezTo>
                    <a:pt x="16" y="97"/>
                    <a:pt x="10" y="91"/>
                    <a:pt x="0" y="89"/>
                  </a:cubicBezTo>
                  <a:cubicBezTo>
                    <a:pt x="0" y="86"/>
                    <a:pt x="0" y="83"/>
                    <a:pt x="1" y="81"/>
                  </a:cubicBezTo>
                  <a:cubicBezTo>
                    <a:pt x="10" y="80"/>
                    <a:pt x="13" y="70"/>
                    <a:pt x="13" y="65"/>
                  </a:cubicBezTo>
                  <a:cubicBezTo>
                    <a:pt x="11" y="66"/>
                    <a:pt x="9" y="66"/>
                    <a:pt x="8" y="66"/>
                  </a:cubicBezTo>
                  <a:cubicBezTo>
                    <a:pt x="11" y="56"/>
                    <a:pt x="21" y="43"/>
                    <a:pt x="29" y="33"/>
                  </a:cubicBezTo>
                  <a:cubicBezTo>
                    <a:pt x="36" y="25"/>
                    <a:pt x="45" y="13"/>
                    <a:pt x="4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62" name="Freeform 987"/>
            <p:cNvSpPr>
              <a:spLocks/>
            </p:cNvSpPr>
            <p:nvPr userDrawn="1"/>
          </p:nvSpPr>
          <p:spPr bwMode="auto">
            <a:xfrm>
              <a:off x="278" y="388"/>
              <a:ext cx="49" cy="58"/>
            </a:xfrm>
            <a:custGeom>
              <a:avLst/>
              <a:gdLst>
                <a:gd name="T0" fmla="*/ 105 w 110"/>
                <a:gd name="T1" fmla="*/ 0 h 127"/>
                <a:gd name="T2" fmla="*/ 105 w 110"/>
                <a:gd name="T3" fmla="*/ 0 h 127"/>
                <a:gd name="T4" fmla="*/ 102 w 110"/>
                <a:gd name="T5" fmla="*/ 20 h 127"/>
                <a:gd name="T6" fmla="*/ 73 w 110"/>
                <a:gd name="T7" fmla="*/ 48 h 127"/>
                <a:gd name="T8" fmla="*/ 60 w 110"/>
                <a:gd name="T9" fmla="*/ 61 h 127"/>
                <a:gd name="T10" fmla="*/ 66 w 110"/>
                <a:gd name="T11" fmla="*/ 81 h 127"/>
                <a:gd name="T12" fmla="*/ 71 w 110"/>
                <a:gd name="T13" fmla="*/ 80 h 127"/>
                <a:gd name="T14" fmla="*/ 66 w 110"/>
                <a:gd name="T15" fmla="*/ 87 h 127"/>
                <a:gd name="T16" fmla="*/ 48 w 110"/>
                <a:gd name="T17" fmla="*/ 82 h 127"/>
                <a:gd name="T18" fmla="*/ 52 w 110"/>
                <a:gd name="T19" fmla="*/ 103 h 127"/>
                <a:gd name="T20" fmla="*/ 72 w 110"/>
                <a:gd name="T21" fmla="*/ 114 h 127"/>
                <a:gd name="T22" fmla="*/ 57 w 110"/>
                <a:gd name="T23" fmla="*/ 118 h 127"/>
                <a:gd name="T24" fmla="*/ 27 w 110"/>
                <a:gd name="T25" fmla="*/ 110 h 127"/>
                <a:gd name="T26" fmla="*/ 25 w 110"/>
                <a:gd name="T27" fmla="*/ 93 h 127"/>
                <a:gd name="T28" fmla="*/ 12 w 110"/>
                <a:gd name="T29" fmla="*/ 114 h 127"/>
                <a:gd name="T30" fmla="*/ 3 w 110"/>
                <a:gd name="T31" fmla="*/ 97 h 127"/>
                <a:gd name="T32" fmla="*/ 22 w 110"/>
                <a:gd name="T33" fmla="*/ 74 h 127"/>
                <a:gd name="T34" fmla="*/ 8 w 110"/>
                <a:gd name="T35" fmla="*/ 65 h 127"/>
                <a:gd name="T36" fmla="*/ 16 w 110"/>
                <a:gd name="T37" fmla="*/ 48 h 127"/>
                <a:gd name="T38" fmla="*/ 34 w 110"/>
                <a:gd name="T39" fmla="*/ 60 h 127"/>
                <a:gd name="T40" fmla="*/ 56 w 110"/>
                <a:gd name="T41" fmla="*/ 43 h 127"/>
                <a:gd name="T42" fmla="*/ 90 w 110"/>
                <a:gd name="T43" fmla="*/ 26 h 127"/>
                <a:gd name="T44" fmla="*/ 105 w 110"/>
                <a:gd name="T45" fmla="*/ 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0" h="127">
                  <a:moveTo>
                    <a:pt x="105" y="0"/>
                  </a:moveTo>
                  <a:lnTo>
                    <a:pt x="105" y="0"/>
                  </a:lnTo>
                  <a:cubicBezTo>
                    <a:pt x="110" y="8"/>
                    <a:pt x="106" y="15"/>
                    <a:pt x="102" y="20"/>
                  </a:cubicBezTo>
                  <a:cubicBezTo>
                    <a:pt x="94" y="31"/>
                    <a:pt x="84" y="40"/>
                    <a:pt x="73" y="48"/>
                  </a:cubicBezTo>
                  <a:cubicBezTo>
                    <a:pt x="69" y="52"/>
                    <a:pt x="63" y="55"/>
                    <a:pt x="60" y="61"/>
                  </a:cubicBezTo>
                  <a:cubicBezTo>
                    <a:pt x="56" y="68"/>
                    <a:pt x="57" y="80"/>
                    <a:pt x="66" y="81"/>
                  </a:cubicBezTo>
                  <a:cubicBezTo>
                    <a:pt x="68" y="81"/>
                    <a:pt x="70" y="80"/>
                    <a:pt x="71" y="80"/>
                  </a:cubicBezTo>
                  <a:cubicBezTo>
                    <a:pt x="71" y="82"/>
                    <a:pt x="69" y="86"/>
                    <a:pt x="66" y="87"/>
                  </a:cubicBezTo>
                  <a:cubicBezTo>
                    <a:pt x="59" y="92"/>
                    <a:pt x="51" y="86"/>
                    <a:pt x="48" y="82"/>
                  </a:cubicBezTo>
                  <a:cubicBezTo>
                    <a:pt x="39" y="90"/>
                    <a:pt x="44" y="101"/>
                    <a:pt x="52" y="103"/>
                  </a:cubicBezTo>
                  <a:cubicBezTo>
                    <a:pt x="61" y="104"/>
                    <a:pt x="73" y="104"/>
                    <a:pt x="72" y="114"/>
                  </a:cubicBezTo>
                  <a:cubicBezTo>
                    <a:pt x="65" y="111"/>
                    <a:pt x="61" y="115"/>
                    <a:pt x="57" y="118"/>
                  </a:cubicBezTo>
                  <a:cubicBezTo>
                    <a:pt x="45" y="127"/>
                    <a:pt x="32" y="121"/>
                    <a:pt x="27" y="110"/>
                  </a:cubicBezTo>
                  <a:cubicBezTo>
                    <a:pt x="26" y="107"/>
                    <a:pt x="24" y="97"/>
                    <a:pt x="25" y="93"/>
                  </a:cubicBezTo>
                  <a:cubicBezTo>
                    <a:pt x="13" y="98"/>
                    <a:pt x="17" y="109"/>
                    <a:pt x="12" y="114"/>
                  </a:cubicBezTo>
                  <a:cubicBezTo>
                    <a:pt x="12" y="106"/>
                    <a:pt x="4" y="103"/>
                    <a:pt x="3" y="97"/>
                  </a:cubicBezTo>
                  <a:cubicBezTo>
                    <a:pt x="0" y="87"/>
                    <a:pt x="8" y="74"/>
                    <a:pt x="22" y="74"/>
                  </a:cubicBezTo>
                  <a:cubicBezTo>
                    <a:pt x="14" y="74"/>
                    <a:pt x="9" y="71"/>
                    <a:pt x="8" y="65"/>
                  </a:cubicBezTo>
                  <a:cubicBezTo>
                    <a:pt x="6" y="55"/>
                    <a:pt x="11" y="50"/>
                    <a:pt x="16" y="48"/>
                  </a:cubicBezTo>
                  <a:cubicBezTo>
                    <a:pt x="12" y="56"/>
                    <a:pt x="21" y="67"/>
                    <a:pt x="34" y="60"/>
                  </a:cubicBezTo>
                  <a:cubicBezTo>
                    <a:pt x="40" y="57"/>
                    <a:pt x="48" y="47"/>
                    <a:pt x="56" y="43"/>
                  </a:cubicBezTo>
                  <a:cubicBezTo>
                    <a:pt x="68" y="37"/>
                    <a:pt x="77" y="35"/>
                    <a:pt x="90" y="26"/>
                  </a:cubicBezTo>
                  <a:cubicBezTo>
                    <a:pt x="98" y="21"/>
                    <a:pt x="105" y="12"/>
                    <a:pt x="10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63" name="Freeform 988"/>
            <p:cNvSpPr>
              <a:spLocks/>
            </p:cNvSpPr>
            <p:nvPr userDrawn="1"/>
          </p:nvSpPr>
          <p:spPr bwMode="auto">
            <a:xfrm>
              <a:off x="311" y="383"/>
              <a:ext cx="13" cy="16"/>
            </a:xfrm>
            <a:custGeom>
              <a:avLst/>
              <a:gdLst>
                <a:gd name="T0" fmla="*/ 20 w 30"/>
                <a:gd name="T1" fmla="*/ 0 h 34"/>
                <a:gd name="T2" fmla="*/ 20 w 30"/>
                <a:gd name="T3" fmla="*/ 0 h 34"/>
                <a:gd name="T4" fmla="*/ 15 w 30"/>
                <a:gd name="T5" fmla="*/ 30 h 34"/>
                <a:gd name="T6" fmla="*/ 0 w 30"/>
                <a:gd name="T7" fmla="*/ 34 h 34"/>
                <a:gd name="T8" fmla="*/ 14 w 30"/>
                <a:gd name="T9" fmla="*/ 22 h 34"/>
                <a:gd name="T10" fmla="*/ 20 w 30"/>
                <a:gd name="T1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34">
                  <a:moveTo>
                    <a:pt x="20" y="0"/>
                  </a:moveTo>
                  <a:lnTo>
                    <a:pt x="20" y="0"/>
                  </a:lnTo>
                  <a:cubicBezTo>
                    <a:pt x="30" y="15"/>
                    <a:pt x="24" y="31"/>
                    <a:pt x="15" y="30"/>
                  </a:cubicBezTo>
                  <a:cubicBezTo>
                    <a:pt x="8" y="30"/>
                    <a:pt x="5" y="30"/>
                    <a:pt x="0" y="34"/>
                  </a:cubicBezTo>
                  <a:cubicBezTo>
                    <a:pt x="2" y="27"/>
                    <a:pt x="11" y="24"/>
                    <a:pt x="14" y="22"/>
                  </a:cubicBezTo>
                  <a:cubicBezTo>
                    <a:pt x="19" y="18"/>
                    <a:pt x="22" y="14"/>
                    <a:pt x="2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64" name="Freeform 989"/>
            <p:cNvSpPr>
              <a:spLocks/>
            </p:cNvSpPr>
            <p:nvPr userDrawn="1"/>
          </p:nvSpPr>
          <p:spPr bwMode="auto">
            <a:xfrm>
              <a:off x="281" y="377"/>
              <a:ext cx="4" cy="14"/>
            </a:xfrm>
            <a:custGeom>
              <a:avLst/>
              <a:gdLst>
                <a:gd name="T0" fmla="*/ 4 w 9"/>
                <a:gd name="T1" fmla="*/ 0 h 31"/>
                <a:gd name="T2" fmla="*/ 4 w 9"/>
                <a:gd name="T3" fmla="*/ 0 h 31"/>
                <a:gd name="T4" fmla="*/ 4 w 9"/>
                <a:gd name="T5" fmla="*/ 12 h 31"/>
                <a:gd name="T6" fmla="*/ 9 w 9"/>
                <a:gd name="T7" fmla="*/ 8 h 31"/>
                <a:gd name="T8" fmla="*/ 8 w 9"/>
                <a:gd name="T9" fmla="*/ 25 h 31"/>
                <a:gd name="T10" fmla="*/ 3 w 9"/>
                <a:gd name="T11" fmla="*/ 31 h 31"/>
                <a:gd name="T12" fmla="*/ 2 w 9"/>
                <a:gd name="T13" fmla="*/ 26 h 31"/>
                <a:gd name="T14" fmla="*/ 0 w 9"/>
                <a:gd name="T15" fmla="*/ 9 h 31"/>
                <a:gd name="T16" fmla="*/ 4 w 9"/>
                <a:gd name="T17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31">
                  <a:moveTo>
                    <a:pt x="4" y="0"/>
                  </a:moveTo>
                  <a:lnTo>
                    <a:pt x="4" y="0"/>
                  </a:lnTo>
                  <a:cubicBezTo>
                    <a:pt x="3" y="5"/>
                    <a:pt x="3" y="8"/>
                    <a:pt x="4" y="12"/>
                  </a:cubicBezTo>
                  <a:cubicBezTo>
                    <a:pt x="6" y="11"/>
                    <a:pt x="8" y="9"/>
                    <a:pt x="9" y="8"/>
                  </a:cubicBezTo>
                  <a:cubicBezTo>
                    <a:pt x="8" y="12"/>
                    <a:pt x="8" y="20"/>
                    <a:pt x="8" y="25"/>
                  </a:cubicBezTo>
                  <a:cubicBezTo>
                    <a:pt x="7" y="26"/>
                    <a:pt x="5" y="29"/>
                    <a:pt x="3" y="31"/>
                  </a:cubicBezTo>
                  <a:cubicBezTo>
                    <a:pt x="3" y="31"/>
                    <a:pt x="2" y="28"/>
                    <a:pt x="2" y="26"/>
                  </a:cubicBezTo>
                  <a:cubicBezTo>
                    <a:pt x="4" y="20"/>
                    <a:pt x="3" y="14"/>
                    <a:pt x="0" y="9"/>
                  </a:cubicBezTo>
                  <a:cubicBezTo>
                    <a:pt x="0" y="8"/>
                    <a:pt x="3" y="2"/>
                    <a:pt x="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65" name="Freeform 990"/>
            <p:cNvSpPr>
              <a:spLocks/>
            </p:cNvSpPr>
            <p:nvPr userDrawn="1"/>
          </p:nvSpPr>
          <p:spPr bwMode="auto">
            <a:xfrm>
              <a:off x="285" y="377"/>
              <a:ext cx="7" cy="17"/>
            </a:xfrm>
            <a:custGeom>
              <a:avLst/>
              <a:gdLst>
                <a:gd name="T0" fmla="*/ 10 w 15"/>
                <a:gd name="T1" fmla="*/ 1 h 37"/>
                <a:gd name="T2" fmla="*/ 10 w 15"/>
                <a:gd name="T3" fmla="*/ 1 h 37"/>
                <a:gd name="T4" fmla="*/ 15 w 15"/>
                <a:gd name="T5" fmla="*/ 0 h 37"/>
                <a:gd name="T6" fmla="*/ 10 w 15"/>
                <a:gd name="T7" fmla="*/ 12 h 37"/>
                <a:gd name="T8" fmla="*/ 2 w 15"/>
                <a:gd name="T9" fmla="*/ 37 h 37"/>
                <a:gd name="T10" fmla="*/ 2 w 15"/>
                <a:gd name="T11" fmla="*/ 31 h 37"/>
                <a:gd name="T12" fmla="*/ 2 w 15"/>
                <a:gd name="T13" fmla="*/ 6 h 37"/>
                <a:gd name="T14" fmla="*/ 7 w 15"/>
                <a:gd name="T15" fmla="*/ 2 h 37"/>
                <a:gd name="T16" fmla="*/ 5 w 15"/>
                <a:gd name="T17" fmla="*/ 19 h 37"/>
                <a:gd name="T18" fmla="*/ 10 w 15"/>
                <a:gd name="T19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37">
                  <a:moveTo>
                    <a:pt x="10" y="1"/>
                  </a:moveTo>
                  <a:lnTo>
                    <a:pt x="10" y="1"/>
                  </a:lnTo>
                  <a:cubicBezTo>
                    <a:pt x="11" y="0"/>
                    <a:pt x="13" y="0"/>
                    <a:pt x="15" y="0"/>
                  </a:cubicBezTo>
                  <a:cubicBezTo>
                    <a:pt x="12" y="4"/>
                    <a:pt x="11" y="8"/>
                    <a:pt x="10" y="12"/>
                  </a:cubicBezTo>
                  <a:cubicBezTo>
                    <a:pt x="9" y="23"/>
                    <a:pt x="12" y="33"/>
                    <a:pt x="2" y="37"/>
                  </a:cubicBezTo>
                  <a:cubicBezTo>
                    <a:pt x="2" y="37"/>
                    <a:pt x="2" y="32"/>
                    <a:pt x="2" y="31"/>
                  </a:cubicBezTo>
                  <a:cubicBezTo>
                    <a:pt x="0" y="21"/>
                    <a:pt x="1" y="12"/>
                    <a:pt x="2" y="6"/>
                  </a:cubicBezTo>
                  <a:cubicBezTo>
                    <a:pt x="3" y="5"/>
                    <a:pt x="5" y="3"/>
                    <a:pt x="7" y="2"/>
                  </a:cubicBezTo>
                  <a:cubicBezTo>
                    <a:pt x="5" y="7"/>
                    <a:pt x="4" y="14"/>
                    <a:pt x="5" y="19"/>
                  </a:cubicBezTo>
                  <a:cubicBezTo>
                    <a:pt x="6" y="12"/>
                    <a:pt x="6" y="7"/>
                    <a:pt x="1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66" name="Freeform 991"/>
            <p:cNvSpPr>
              <a:spLocks/>
            </p:cNvSpPr>
            <p:nvPr userDrawn="1"/>
          </p:nvSpPr>
          <p:spPr bwMode="auto">
            <a:xfrm>
              <a:off x="290" y="374"/>
              <a:ext cx="7" cy="19"/>
            </a:xfrm>
            <a:custGeom>
              <a:avLst/>
              <a:gdLst>
                <a:gd name="T0" fmla="*/ 16 w 16"/>
                <a:gd name="T1" fmla="*/ 0 h 42"/>
                <a:gd name="T2" fmla="*/ 16 w 16"/>
                <a:gd name="T3" fmla="*/ 0 h 42"/>
                <a:gd name="T4" fmla="*/ 8 w 16"/>
                <a:gd name="T5" fmla="*/ 24 h 42"/>
                <a:gd name="T6" fmla="*/ 9 w 16"/>
                <a:gd name="T7" fmla="*/ 42 h 42"/>
                <a:gd name="T8" fmla="*/ 2 w 16"/>
                <a:gd name="T9" fmla="*/ 27 h 42"/>
                <a:gd name="T10" fmla="*/ 16 w 16"/>
                <a:gd name="T11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42">
                  <a:moveTo>
                    <a:pt x="16" y="0"/>
                  </a:moveTo>
                  <a:lnTo>
                    <a:pt x="16" y="0"/>
                  </a:lnTo>
                  <a:cubicBezTo>
                    <a:pt x="9" y="7"/>
                    <a:pt x="6" y="15"/>
                    <a:pt x="8" y="24"/>
                  </a:cubicBezTo>
                  <a:cubicBezTo>
                    <a:pt x="8" y="31"/>
                    <a:pt x="12" y="33"/>
                    <a:pt x="9" y="42"/>
                  </a:cubicBezTo>
                  <a:cubicBezTo>
                    <a:pt x="9" y="37"/>
                    <a:pt x="3" y="34"/>
                    <a:pt x="2" y="27"/>
                  </a:cubicBezTo>
                  <a:cubicBezTo>
                    <a:pt x="0" y="14"/>
                    <a:pt x="8" y="4"/>
                    <a:pt x="16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67" name="Freeform 992"/>
            <p:cNvSpPr>
              <a:spLocks/>
            </p:cNvSpPr>
            <p:nvPr userDrawn="1"/>
          </p:nvSpPr>
          <p:spPr bwMode="auto">
            <a:xfrm>
              <a:off x="316" y="372"/>
              <a:ext cx="9" cy="21"/>
            </a:xfrm>
            <a:custGeom>
              <a:avLst/>
              <a:gdLst>
                <a:gd name="T0" fmla="*/ 0 w 21"/>
                <a:gd name="T1" fmla="*/ 0 h 46"/>
                <a:gd name="T2" fmla="*/ 0 w 21"/>
                <a:gd name="T3" fmla="*/ 0 h 46"/>
                <a:gd name="T4" fmla="*/ 13 w 21"/>
                <a:gd name="T5" fmla="*/ 16 h 46"/>
                <a:gd name="T6" fmla="*/ 16 w 21"/>
                <a:gd name="T7" fmla="*/ 46 h 46"/>
                <a:gd name="T8" fmla="*/ 6 w 21"/>
                <a:gd name="T9" fmla="*/ 21 h 46"/>
                <a:gd name="T10" fmla="*/ 0 w 21"/>
                <a:gd name="T11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46">
                  <a:moveTo>
                    <a:pt x="0" y="0"/>
                  </a:moveTo>
                  <a:lnTo>
                    <a:pt x="0" y="0"/>
                  </a:lnTo>
                  <a:cubicBezTo>
                    <a:pt x="4" y="9"/>
                    <a:pt x="11" y="15"/>
                    <a:pt x="13" y="16"/>
                  </a:cubicBezTo>
                  <a:cubicBezTo>
                    <a:pt x="18" y="30"/>
                    <a:pt x="21" y="37"/>
                    <a:pt x="16" y="46"/>
                  </a:cubicBezTo>
                  <a:cubicBezTo>
                    <a:pt x="16" y="33"/>
                    <a:pt x="12" y="27"/>
                    <a:pt x="6" y="21"/>
                  </a:cubicBezTo>
                  <a:cubicBezTo>
                    <a:pt x="5" y="18"/>
                    <a:pt x="1" y="5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68" name="Freeform 993"/>
            <p:cNvSpPr>
              <a:spLocks/>
            </p:cNvSpPr>
            <p:nvPr userDrawn="1"/>
          </p:nvSpPr>
          <p:spPr bwMode="auto">
            <a:xfrm>
              <a:off x="291" y="372"/>
              <a:ext cx="19" cy="21"/>
            </a:xfrm>
            <a:custGeom>
              <a:avLst/>
              <a:gdLst>
                <a:gd name="T0" fmla="*/ 26 w 43"/>
                <a:gd name="T1" fmla="*/ 0 h 47"/>
                <a:gd name="T2" fmla="*/ 26 w 43"/>
                <a:gd name="T3" fmla="*/ 0 h 47"/>
                <a:gd name="T4" fmla="*/ 43 w 43"/>
                <a:gd name="T5" fmla="*/ 4 h 47"/>
                <a:gd name="T6" fmla="*/ 16 w 43"/>
                <a:gd name="T7" fmla="*/ 21 h 47"/>
                <a:gd name="T8" fmla="*/ 31 w 43"/>
                <a:gd name="T9" fmla="*/ 38 h 47"/>
                <a:gd name="T10" fmla="*/ 21 w 43"/>
                <a:gd name="T11" fmla="*/ 40 h 47"/>
                <a:gd name="T12" fmla="*/ 35 w 43"/>
                <a:gd name="T13" fmla="*/ 37 h 47"/>
                <a:gd name="T14" fmla="*/ 11 w 43"/>
                <a:gd name="T15" fmla="*/ 38 h 47"/>
                <a:gd name="T16" fmla="*/ 26 w 43"/>
                <a:gd name="T17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" h="47">
                  <a:moveTo>
                    <a:pt x="26" y="0"/>
                  </a:moveTo>
                  <a:lnTo>
                    <a:pt x="26" y="0"/>
                  </a:lnTo>
                  <a:cubicBezTo>
                    <a:pt x="31" y="0"/>
                    <a:pt x="38" y="1"/>
                    <a:pt x="43" y="4"/>
                  </a:cubicBezTo>
                  <a:cubicBezTo>
                    <a:pt x="27" y="2"/>
                    <a:pt x="17" y="9"/>
                    <a:pt x="16" y="21"/>
                  </a:cubicBezTo>
                  <a:cubicBezTo>
                    <a:pt x="14" y="29"/>
                    <a:pt x="19" y="39"/>
                    <a:pt x="31" y="38"/>
                  </a:cubicBezTo>
                  <a:cubicBezTo>
                    <a:pt x="30" y="39"/>
                    <a:pt x="26" y="41"/>
                    <a:pt x="21" y="40"/>
                  </a:cubicBezTo>
                  <a:cubicBezTo>
                    <a:pt x="27" y="43"/>
                    <a:pt x="31" y="40"/>
                    <a:pt x="35" y="37"/>
                  </a:cubicBezTo>
                  <a:cubicBezTo>
                    <a:pt x="31" y="45"/>
                    <a:pt x="17" y="47"/>
                    <a:pt x="11" y="38"/>
                  </a:cubicBezTo>
                  <a:cubicBezTo>
                    <a:pt x="0" y="24"/>
                    <a:pt x="10" y="2"/>
                    <a:pt x="26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69" name="Freeform 994"/>
            <p:cNvSpPr>
              <a:spLocks/>
            </p:cNvSpPr>
            <p:nvPr userDrawn="1"/>
          </p:nvSpPr>
          <p:spPr bwMode="auto">
            <a:xfrm>
              <a:off x="321" y="370"/>
              <a:ext cx="10" cy="27"/>
            </a:xfrm>
            <a:custGeom>
              <a:avLst/>
              <a:gdLst>
                <a:gd name="T0" fmla="*/ 22 w 22"/>
                <a:gd name="T1" fmla="*/ 50 h 60"/>
                <a:gd name="T2" fmla="*/ 22 w 22"/>
                <a:gd name="T3" fmla="*/ 50 h 60"/>
                <a:gd name="T4" fmla="*/ 22 w 22"/>
                <a:gd name="T5" fmla="*/ 60 h 60"/>
                <a:gd name="T6" fmla="*/ 0 w 22"/>
                <a:gd name="T7" fmla="*/ 0 h 60"/>
                <a:gd name="T8" fmla="*/ 11 w 22"/>
                <a:gd name="T9" fmla="*/ 26 h 60"/>
                <a:gd name="T10" fmla="*/ 21 w 22"/>
                <a:gd name="T11" fmla="*/ 41 h 60"/>
                <a:gd name="T12" fmla="*/ 22 w 22"/>
                <a:gd name="T13" fmla="*/ 5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60">
                  <a:moveTo>
                    <a:pt x="22" y="50"/>
                  </a:moveTo>
                  <a:lnTo>
                    <a:pt x="22" y="50"/>
                  </a:lnTo>
                  <a:lnTo>
                    <a:pt x="22" y="60"/>
                  </a:lnTo>
                  <a:cubicBezTo>
                    <a:pt x="13" y="44"/>
                    <a:pt x="1" y="27"/>
                    <a:pt x="0" y="0"/>
                  </a:cubicBezTo>
                  <a:cubicBezTo>
                    <a:pt x="2" y="10"/>
                    <a:pt x="6" y="18"/>
                    <a:pt x="11" y="26"/>
                  </a:cubicBezTo>
                  <a:cubicBezTo>
                    <a:pt x="14" y="30"/>
                    <a:pt x="20" y="35"/>
                    <a:pt x="21" y="41"/>
                  </a:cubicBezTo>
                  <a:cubicBezTo>
                    <a:pt x="21" y="44"/>
                    <a:pt x="20" y="47"/>
                    <a:pt x="22" y="5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70" name="Freeform 995"/>
            <p:cNvSpPr>
              <a:spLocks/>
            </p:cNvSpPr>
            <p:nvPr userDrawn="1"/>
          </p:nvSpPr>
          <p:spPr bwMode="auto">
            <a:xfrm>
              <a:off x="283" y="369"/>
              <a:ext cx="11" cy="11"/>
            </a:xfrm>
            <a:custGeom>
              <a:avLst/>
              <a:gdLst>
                <a:gd name="T0" fmla="*/ 20 w 25"/>
                <a:gd name="T1" fmla="*/ 0 h 24"/>
                <a:gd name="T2" fmla="*/ 20 w 25"/>
                <a:gd name="T3" fmla="*/ 0 h 24"/>
                <a:gd name="T4" fmla="*/ 8 w 25"/>
                <a:gd name="T5" fmla="*/ 12 h 24"/>
                <a:gd name="T6" fmla="*/ 25 w 25"/>
                <a:gd name="T7" fmla="*/ 3 h 24"/>
                <a:gd name="T8" fmla="*/ 17 w 25"/>
                <a:gd name="T9" fmla="*/ 15 h 24"/>
                <a:gd name="T10" fmla="*/ 0 w 25"/>
                <a:gd name="T11" fmla="*/ 24 h 24"/>
                <a:gd name="T12" fmla="*/ 20 w 25"/>
                <a:gd name="T1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24">
                  <a:moveTo>
                    <a:pt x="20" y="0"/>
                  </a:moveTo>
                  <a:lnTo>
                    <a:pt x="20" y="0"/>
                  </a:lnTo>
                  <a:cubicBezTo>
                    <a:pt x="19" y="2"/>
                    <a:pt x="12" y="8"/>
                    <a:pt x="8" y="12"/>
                  </a:cubicBezTo>
                  <a:cubicBezTo>
                    <a:pt x="13" y="10"/>
                    <a:pt x="19" y="5"/>
                    <a:pt x="25" y="3"/>
                  </a:cubicBezTo>
                  <a:cubicBezTo>
                    <a:pt x="24" y="4"/>
                    <a:pt x="18" y="14"/>
                    <a:pt x="17" y="15"/>
                  </a:cubicBezTo>
                  <a:cubicBezTo>
                    <a:pt x="10" y="17"/>
                    <a:pt x="5" y="20"/>
                    <a:pt x="0" y="24"/>
                  </a:cubicBezTo>
                  <a:cubicBezTo>
                    <a:pt x="0" y="7"/>
                    <a:pt x="8" y="2"/>
                    <a:pt x="2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71" name="Freeform 996"/>
            <p:cNvSpPr>
              <a:spLocks/>
            </p:cNvSpPr>
            <p:nvPr userDrawn="1"/>
          </p:nvSpPr>
          <p:spPr bwMode="auto">
            <a:xfrm>
              <a:off x="282" y="369"/>
              <a:ext cx="4" cy="3"/>
            </a:xfrm>
            <a:custGeom>
              <a:avLst/>
              <a:gdLst>
                <a:gd name="T0" fmla="*/ 4 w 9"/>
                <a:gd name="T1" fmla="*/ 1 h 6"/>
                <a:gd name="T2" fmla="*/ 4 w 9"/>
                <a:gd name="T3" fmla="*/ 1 h 6"/>
                <a:gd name="T4" fmla="*/ 9 w 9"/>
                <a:gd name="T5" fmla="*/ 0 h 6"/>
                <a:gd name="T6" fmla="*/ 0 w 9"/>
                <a:gd name="T7" fmla="*/ 6 h 6"/>
                <a:gd name="T8" fmla="*/ 4 w 9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6">
                  <a:moveTo>
                    <a:pt x="4" y="1"/>
                  </a:moveTo>
                  <a:lnTo>
                    <a:pt x="4" y="1"/>
                  </a:lnTo>
                  <a:lnTo>
                    <a:pt x="9" y="0"/>
                  </a:lnTo>
                  <a:lnTo>
                    <a:pt x="0" y="6"/>
                  </a:lnTo>
                  <a:lnTo>
                    <a:pt x="4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72" name="Freeform 997"/>
            <p:cNvSpPr>
              <a:spLocks/>
            </p:cNvSpPr>
            <p:nvPr userDrawn="1"/>
          </p:nvSpPr>
          <p:spPr bwMode="auto">
            <a:xfrm>
              <a:off x="277" y="370"/>
              <a:ext cx="10" cy="12"/>
            </a:xfrm>
            <a:custGeom>
              <a:avLst/>
              <a:gdLst>
                <a:gd name="T0" fmla="*/ 4 w 24"/>
                <a:gd name="T1" fmla="*/ 3 h 27"/>
                <a:gd name="T2" fmla="*/ 4 w 24"/>
                <a:gd name="T3" fmla="*/ 3 h 27"/>
                <a:gd name="T4" fmla="*/ 13 w 24"/>
                <a:gd name="T5" fmla="*/ 0 h 27"/>
                <a:gd name="T6" fmla="*/ 8 w 24"/>
                <a:gd name="T7" fmla="*/ 10 h 27"/>
                <a:gd name="T8" fmla="*/ 19 w 24"/>
                <a:gd name="T9" fmla="*/ 0 h 27"/>
                <a:gd name="T10" fmla="*/ 24 w 24"/>
                <a:gd name="T11" fmla="*/ 1 h 27"/>
                <a:gd name="T12" fmla="*/ 7 w 24"/>
                <a:gd name="T13" fmla="*/ 27 h 27"/>
                <a:gd name="T14" fmla="*/ 4 w 24"/>
                <a:gd name="T15" fmla="*/ 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27">
                  <a:moveTo>
                    <a:pt x="4" y="3"/>
                  </a:moveTo>
                  <a:lnTo>
                    <a:pt x="4" y="3"/>
                  </a:lnTo>
                  <a:cubicBezTo>
                    <a:pt x="7" y="2"/>
                    <a:pt x="14" y="0"/>
                    <a:pt x="13" y="0"/>
                  </a:cubicBezTo>
                  <a:cubicBezTo>
                    <a:pt x="12" y="1"/>
                    <a:pt x="9" y="5"/>
                    <a:pt x="8" y="10"/>
                  </a:cubicBezTo>
                  <a:cubicBezTo>
                    <a:pt x="10" y="6"/>
                    <a:pt x="16" y="2"/>
                    <a:pt x="19" y="0"/>
                  </a:cubicBezTo>
                  <a:cubicBezTo>
                    <a:pt x="20" y="1"/>
                    <a:pt x="23" y="0"/>
                    <a:pt x="24" y="1"/>
                  </a:cubicBezTo>
                  <a:cubicBezTo>
                    <a:pt x="14" y="9"/>
                    <a:pt x="10" y="18"/>
                    <a:pt x="7" y="27"/>
                  </a:cubicBezTo>
                  <a:cubicBezTo>
                    <a:pt x="0" y="19"/>
                    <a:pt x="1" y="11"/>
                    <a:pt x="4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73" name="Freeform 998"/>
            <p:cNvSpPr>
              <a:spLocks/>
            </p:cNvSpPr>
            <p:nvPr userDrawn="1"/>
          </p:nvSpPr>
          <p:spPr bwMode="auto">
            <a:xfrm>
              <a:off x="272" y="368"/>
              <a:ext cx="10" cy="24"/>
            </a:xfrm>
            <a:custGeom>
              <a:avLst/>
              <a:gdLst>
                <a:gd name="T0" fmla="*/ 12 w 22"/>
                <a:gd name="T1" fmla="*/ 0 h 53"/>
                <a:gd name="T2" fmla="*/ 12 w 22"/>
                <a:gd name="T3" fmla="*/ 0 h 53"/>
                <a:gd name="T4" fmla="*/ 12 w 22"/>
                <a:gd name="T5" fmla="*/ 7 h 53"/>
                <a:gd name="T6" fmla="*/ 18 w 22"/>
                <a:gd name="T7" fmla="*/ 34 h 53"/>
                <a:gd name="T8" fmla="*/ 19 w 22"/>
                <a:gd name="T9" fmla="*/ 30 h 53"/>
                <a:gd name="T10" fmla="*/ 21 w 22"/>
                <a:gd name="T11" fmla="*/ 41 h 53"/>
                <a:gd name="T12" fmla="*/ 11 w 22"/>
                <a:gd name="T13" fmla="*/ 53 h 53"/>
                <a:gd name="T14" fmla="*/ 10 w 22"/>
                <a:gd name="T15" fmla="*/ 32 h 53"/>
                <a:gd name="T16" fmla="*/ 12 w 22"/>
                <a:gd name="T17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53">
                  <a:moveTo>
                    <a:pt x="12" y="0"/>
                  </a:moveTo>
                  <a:lnTo>
                    <a:pt x="12" y="0"/>
                  </a:lnTo>
                  <a:cubicBezTo>
                    <a:pt x="12" y="0"/>
                    <a:pt x="11" y="4"/>
                    <a:pt x="12" y="7"/>
                  </a:cubicBezTo>
                  <a:cubicBezTo>
                    <a:pt x="9" y="15"/>
                    <a:pt x="8" y="26"/>
                    <a:pt x="18" y="34"/>
                  </a:cubicBezTo>
                  <a:cubicBezTo>
                    <a:pt x="18" y="32"/>
                    <a:pt x="18" y="31"/>
                    <a:pt x="19" y="30"/>
                  </a:cubicBezTo>
                  <a:cubicBezTo>
                    <a:pt x="21" y="32"/>
                    <a:pt x="22" y="38"/>
                    <a:pt x="21" y="41"/>
                  </a:cubicBezTo>
                  <a:cubicBezTo>
                    <a:pt x="20" y="47"/>
                    <a:pt x="16" y="51"/>
                    <a:pt x="11" y="53"/>
                  </a:cubicBezTo>
                  <a:cubicBezTo>
                    <a:pt x="15" y="45"/>
                    <a:pt x="10" y="33"/>
                    <a:pt x="10" y="32"/>
                  </a:cubicBezTo>
                  <a:cubicBezTo>
                    <a:pt x="5" y="21"/>
                    <a:pt x="0" y="9"/>
                    <a:pt x="1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74" name="Freeform 999"/>
            <p:cNvSpPr>
              <a:spLocks/>
            </p:cNvSpPr>
            <p:nvPr userDrawn="1"/>
          </p:nvSpPr>
          <p:spPr bwMode="auto">
            <a:xfrm>
              <a:off x="322" y="368"/>
              <a:ext cx="9" cy="19"/>
            </a:xfrm>
            <a:custGeom>
              <a:avLst/>
              <a:gdLst>
                <a:gd name="T0" fmla="*/ 20 w 20"/>
                <a:gd name="T1" fmla="*/ 32 h 42"/>
                <a:gd name="T2" fmla="*/ 20 w 20"/>
                <a:gd name="T3" fmla="*/ 32 h 42"/>
                <a:gd name="T4" fmla="*/ 20 w 20"/>
                <a:gd name="T5" fmla="*/ 42 h 42"/>
                <a:gd name="T6" fmla="*/ 0 w 20"/>
                <a:gd name="T7" fmla="*/ 0 h 42"/>
                <a:gd name="T8" fmla="*/ 20 w 20"/>
                <a:gd name="T9" fmla="*/ 3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42">
                  <a:moveTo>
                    <a:pt x="20" y="32"/>
                  </a:moveTo>
                  <a:lnTo>
                    <a:pt x="20" y="32"/>
                  </a:lnTo>
                  <a:lnTo>
                    <a:pt x="20" y="42"/>
                  </a:lnTo>
                  <a:cubicBezTo>
                    <a:pt x="11" y="31"/>
                    <a:pt x="2" y="17"/>
                    <a:pt x="0" y="0"/>
                  </a:cubicBezTo>
                  <a:cubicBezTo>
                    <a:pt x="13" y="3"/>
                    <a:pt x="18" y="14"/>
                    <a:pt x="20" y="3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75" name="Freeform 1000"/>
            <p:cNvSpPr>
              <a:spLocks/>
            </p:cNvSpPr>
            <p:nvPr userDrawn="1"/>
          </p:nvSpPr>
          <p:spPr bwMode="auto">
            <a:xfrm>
              <a:off x="290" y="368"/>
              <a:ext cx="8" cy="5"/>
            </a:xfrm>
            <a:custGeom>
              <a:avLst/>
              <a:gdLst>
                <a:gd name="T0" fmla="*/ 8 w 17"/>
                <a:gd name="T1" fmla="*/ 4 h 11"/>
                <a:gd name="T2" fmla="*/ 8 w 17"/>
                <a:gd name="T3" fmla="*/ 4 h 11"/>
                <a:gd name="T4" fmla="*/ 17 w 17"/>
                <a:gd name="T5" fmla="*/ 0 h 11"/>
                <a:gd name="T6" fmla="*/ 12 w 17"/>
                <a:gd name="T7" fmla="*/ 5 h 11"/>
                <a:gd name="T8" fmla="*/ 0 w 17"/>
                <a:gd name="T9" fmla="*/ 11 h 11"/>
                <a:gd name="T10" fmla="*/ 8 w 17"/>
                <a:gd name="T11" fmla="*/ 4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11">
                  <a:moveTo>
                    <a:pt x="8" y="4"/>
                  </a:moveTo>
                  <a:lnTo>
                    <a:pt x="8" y="4"/>
                  </a:lnTo>
                  <a:cubicBezTo>
                    <a:pt x="10" y="3"/>
                    <a:pt x="13" y="2"/>
                    <a:pt x="17" y="0"/>
                  </a:cubicBezTo>
                  <a:cubicBezTo>
                    <a:pt x="15" y="2"/>
                    <a:pt x="13" y="4"/>
                    <a:pt x="12" y="5"/>
                  </a:cubicBezTo>
                  <a:cubicBezTo>
                    <a:pt x="8" y="6"/>
                    <a:pt x="3" y="9"/>
                    <a:pt x="0" y="11"/>
                  </a:cubicBezTo>
                  <a:cubicBezTo>
                    <a:pt x="0" y="10"/>
                    <a:pt x="6" y="5"/>
                    <a:pt x="8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76" name="Freeform 1001"/>
            <p:cNvSpPr>
              <a:spLocks/>
            </p:cNvSpPr>
            <p:nvPr userDrawn="1"/>
          </p:nvSpPr>
          <p:spPr bwMode="auto">
            <a:xfrm>
              <a:off x="317" y="368"/>
              <a:ext cx="1" cy="2"/>
            </a:xfrm>
            <a:custGeom>
              <a:avLst/>
              <a:gdLst>
                <a:gd name="T0" fmla="*/ 0 w 2"/>
                <a:gd name="T1" fmla="*/ 0 h 5"/>
                <a:gd name="T2" fmla="*/ 0 w 2"/>
                <a:gd name="T3" fmla="*/ 0 h 5"/>
                <a:gd name="T4" fmla="*/ 1 w 2"/>
                <a:gd name="T5" fmla="*/ 0 h 5"/>
                <a:gd name="T6" fmla="*/ 2 w 2"/>
                <a:gd name="T7" fmla="*/ 5 h 5"/>
                <a:gd name="T8" fmla="*/ 0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2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77" name="Freeform 1002"/>
            <p:cNvSpPr>
              <a:spLocks/>
            </p:cNvSpPr>
            <p:nvPr userDrawn="1"/>
          </p:nvSpPr>
          <p:spPr bwMode="auto">
            <a:xfrm>
              <a:off x="315" y="367"/>
              <a:ext cx="7" cy="11"/>
            </a:xfrm>
            <a:custGeom>
              <a:avLst/>
              <a:gdLst>
                <a:gd name="T0" fmla="*/ 0 w 16"/>
                <a:gd name="T1" fmla="*/ 1 h 23"/>
                <a:gd name="T2" fmla="*/ 0 w 16"/>
                <a:gd name="T3" fmla="*/ 1 h 23"/>
                <a:gd name="T4" fmla="*/ 4 w 16"/>
                <a:gd name="T5" fmla="*/ 1 h 23"/>
                <a:gd name="T6" fmla="*/ 10 w 16"/>
                <a:gd name="T7" fmla="*/ 12 h 23"/>
                <a:gd name="T8" fmla="*/ 9 w 16"/>
                <a:gd name="T9" fmla="*/ 1 h 23"/>
                <a:gd name="T10" fmla="*/ 14 w 16"/>
                <a:gd name="T11" fmla="*/ 1 h 23"/>
                <a:gd name="T12" fmla="*/ 16 w 16"/>
                <a:gd name="T13" fmla="*/ 23 h 23"/>
                <a:gd name="T14" fmla="*/ 8 w 16"/>
                <a:gd name="T15" fmla="*/ 15 h 23"/>
                <a:gd name="T16" fmla="*/ 0 w 16"/>
                <a:gd name="T17" fmla="*/ 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23">
                  <a:moveTo>
                    <a:pt x="0" y="1"/>
                  </a:moveTo>
                  <a:lnTo>
                    <a:pt x="0" y="1"/>
                  </a:lnTo>
                  <a:lnTo>
                    <a:pt x="4" y="1"/>
                  </a:lnTo>
                  <a:cubicBezTo>
                    <a:pt x="5" y="3"/>
                    <a:pt x="6" y="6"/>
                    <a:pt x="10" y="12"/>
                  </a:cubicBezTo>
                  <a:cubicBezTo>
                    <a:pt x="10" y="6"/>
                    <a:pt x="9" y="1"/>
                    <a:pt x="9" y="1"/>
                  </a:cubicBezTo>
                  <a:cubicBezTo>
                    <a:pt x="9" y="1"/>
                    <a:pt x="13" y="0"/>
                    <a:pt x="14" y="1"/>
                  </a:cubicBezTo>
                  <a:cubicBezTo>
                    <a:pt x="13" y="10"/>
                    <a:pt x="15" y="16"/>
                    <a:pt x="16" y="23"/>
                  </a:cubicBezTo>
                  <a:cubicBezTo>
                    <a:pt x="13" y="22"/>
                    <a:pt x="8" y="16"/>
                    <a:pt x="8" y="15"/>
                  </a:cubicBezTo>
                  <a:cubicBezTo>
                    <a:pt x="5" y="11"/>
                    <a:pt x="2" y="5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78" name="Freeform 1003"/>
            <p:cNvSpPr>
              <a:spLocks/>
            </p:cNvSpPr>
            <p:nvPr userDrawn="1"/>
          </p:nvSpPr>
          <p:spPr bwMode="auto">
            <a:xfrm>
              <a:off x="308" y="367"/>
              <a:ext cx="9" cy="12"/>
            </a:xfrm>
            <a:custGeom>
              <a:avLst/>
              <a:gdLst>
                <a:gd name="T0" fmla="*/ 0 w 21"/>
                <a:gd name="T1" fmla="*/ 0 h 27"/>
                <a:gd name="T2" fmla="*/ 0 w 21"/>
                <a:gd name="T3" fmla="*/ 0 h 27"/>
                <a:gd name="T4" fmla="*/ 4 w 21"/>
                <a:gd name="T5" fmla="*/ 1 h 27"/>
                <a:gd name="T6" fmla="*/ 12 w 21"/>
                <a:gd name="T7" fmla="*/ 12 h 27"/>
                <a:gd name="T8" fmla="*/ 8 w 21"/>
                <a:gd name="T9" fmla="*/ 1 h 27"/>
                <a:gd name="T10" fmla="*/ 12 w 21"/>
                <a:gd name="T11" fmla="*/ 1 h 27"/>
                <a:gd name="T12" fmla="*/ 21 w 21"/>
                <a:gd name="T13" fmla="*/ 27 h 27"/>
                <a:gd name="T14" fmla="*/ 0 w 21"/>
                <a:gd name="T1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27">
                  <a:moveTo>
                    <a:pt x="0" y="0"/>
                  </a:moveTo>
                  <a:lnTo>
                    <a:pt x="0" y="0"/>
                  </a:lnTo>
                  <a:cubicBezTo>
                    <a:pt x="1" y="1"/>
                    <a:pt x="4" y="1"/>
                    <a:pt x="4" y="1"/>
                  </a:cubicBezTo>
                  <a:cubicBezTo>
                    <a:pt x="5" y="2"/>
                    <a:pt x="11" y="11"/>
                    <a:pt x="12" y="12"/>
                  </a:cubicBezTo>
                  <a:cubicBezTo>
                    <a:pt x="11" y="7"/>
                    <a:pt x="9" y="3"/>
                    <a:pt x="8" y="1"/>
                  </a:cubicBezTo>
                  <a:lnTo>
                    <a:pt x="12" y="1"/>
                  </a:lnTo>
                  <a:cubicBezTo>
                    <a:pt x="13" y="2"/>
                    <a:pt x="21" y="27"/>
                    <a:pt x="21" y="27"/>
                  </a:cubicBezTo>
                  <a:cubicBezTo>
                    <a:pt x="18" y="24"/>
                    <a:pt x="2" y="7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79" name="Freeform 1004"/>
            <p:cNvSpPr>
              <a:spLocks/>
            </p:cNvSpPr>
            <p:nvPr userDrawn="1"/>
          </p:nvSpPr>
          <p:spPr bwMode="auto">
            <a:xfrm>
              <a:off x="303" y="367"/>
              <a:ext cx="4" cy="1"/>
            </a:xfrm>
            <a:custGeom>
              <a:avLst/>
              <a:gdLst>
                <a:gd name="T0" fmla="*/ 7 w 10"/>
                <a:gd name="T1" fmla="*/ 0 h 3"/>
                <a:gd name="T2" fmla="*/ 7 w 10"/>
                <a:gd name="T3" fmla="*/ 0 h 3"/>
                <a:gd name="T4" fmla="*/ 9 w 10"/>
                <a:gd name="T5" fmla="*/ 0 h 3"/>
                <a:gd name="T6" fmla="*/ 10 w 10"/>
                <a:gd name="T7" fmla="*/ 1 h 3"/>
                <a:gd name="T8" fmla="*/ 0 w 10"/>
                <a:gd name="T9" fmla="*/ 3 h 3"/>
                <a:gd name="T10" fmla="*/ 7 w 10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3">
                  <a:moveTo>
                    <a:pt x="7" y="0"/>
                  </a:moveTo>
                  <a:lnTo>
                    <a:pt x="7" y="0"/>
                  </a:lnTo>
                  <a:lnTo>
                    <a:pt x="9" y="0"/>
                  </a:lnTo>
                  <a:lnTo>
                    <a:pt x="10" y="1"/>
                  </a:lnTo>
                  <a:lnTo>
                    <a:pt x="0" y="3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80" name="Freeform 1005"/>
            <p:cNvSpPr>
              <a:spLocks/>
            </p:cNvSpPr>
            <p:nvPr userDrawn="1"/>
          </p:nvSpPr>
          <p:spPr bwMode="auto">
            <a:xfrm>
              <a:off x="292" y="365"/>
              <a:ext cx="18" cy="11"/>
            </a:xfrm>
            <a:custGeom>
              <a:avLst/>
              <a:gdLst>
                <a:gd name="T0" fmla="*/ 22 w 41"/>
                <a:gd name="T1" fmla="*/ 0 h 24"/>
                <a:gd name="T2" fmla="*/ 22 w 41"/>
                <a:gd name="T3" fmla="*/ 0 h 24"/>
                <a:gd name="T4" fmla="*/ 30 w 41"/>
                <a:gd name="T5" fmla="*/ 4 h 24"/>
                <a:gd name="T6" fmla="*/ 17 w 41"/>
                <a:gd name="T7" fmla="*/ 10 h 24"/>
                <a:gd name="T8" fmla="*/ 35 w 41"/>
                <a:gd name="T9" fmla="*/ 7 h 24"/>
                <a:gd name="T10" fmla="*/ 41 w 41"/>
                <a:gd name="T11" fmla="*/ 17 h 24"/>
                <a:gd name="T12" fmla="*/ 0 w 41"/>
                <a:gd name="T13" fmla="*/ 24 h 24"/>
                <a:gd name="T14" fmla="*/ 22 w 41"/>
                <a:gd name="T1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1" h="24">
                  <a:moveTo>
                    <a:pt x="22" y="0"/>
                  </a:moveTo>
                  <a:lnTo>
                    <a:pt x="22" y="0"/>
                  </a:lnTo>
                  <a:cubicBezTo>
                    <a:pt x="24" y="1"/>
                    <a:pt x="27" y="3"/>
                    <a:pt x="30" y="4"/>
                  </a:cubicBezTo>
                  <a:cubicBezTo>
                    <a:pt x="27" y="5"/>
                    <a:pt x="20" y="7"/>
                    <a:pt x="17" y="10"/>
                  </a:cubicBezTo>
                  <a:cubicBezTo>
                    <a:pt x="19" y="10"/>
                    <a:pt x="30" y="7"/>
                    <a:pt x="35" y="7"/>
                  </a:cubicBezTo>
                  <a:cubicBezTo>
                    <a:pt x="37" y="10"/>
                    <a:pt x="41" y="16"/>
                    <a:pt x="41" y="17"/>
                  </a:cubicBezTo>
                  <a:cubicBezTo>
                    <a:pt x="30" y="10"/>
                    <a:pt x="13" y="12"/>
                    <a:pt x="0" y="24"/>
                  </a:cubicBezTo>
                  <a:cubicBezTo>
                    <a:pt x="4" y="15"/>
                    <a:pt x="19" y="1"/>
                    <a:pt x="2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81" name="Freeform 1006"/>
            <p:cNvSpPr>
              <a:spLocks/>
            </p:cNvSpPr>
            <p:nvPr userDrawn="1"/>
          </p:nvSpPr>
          <p:spPr bwMode="auto">
            <a:xfrm>
              <a:off x="287" y="362"/>
              <a:ext cx="7" cy="2"/>
            </a:xfrm>
            <a:custGeom>
              <a:avLst/>
              <a:gdLst>
                <a:gd name="T0" fmla="*/ 15 w 15"/>
                <a:gd name="T1" fmla="*/ 0 h 5"/>
                <a:gd name="T2" fmla="*/ 15 w 15"/>
                <a:gd name="T3" fmla="*/ 0 h 5"/>
                <a:gd name="T4" fmla="*/ 9 w 15"/>
                <a:gd name="T5" fmla="*/ 4 h 5"/>
                <a:gd name="T6" fmla="*/ 0 w 15"/>
                <a:gd name="T7" fmla="*/ 5 h 5"/>
                <a:gd name="T8" fmla="*/ 7 w 15"/>
                <a:gd name="T9" fmla="*/ 2 h 5"/>
                <a:gd name="T10" fmla="*/ 15 w 15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5">
                  <a:moveTo>
                    <a:pt x="15" y="0"/>
                  </a:moveTo>
                  <a:lnTo>
                    <a:pt x="15" y="0"/>
                  </a:lnTo>
                  <a:cubicBezTo>
                    <a:pt x="13" y="1"/>
                    <a:pt x="11" y="3"/>
                    <a:pt x="9" y="4"/>
                  </a:cubicBezTo>
                  <a:cubicBezTo>
                    <a:pt x="7" y="4"/>
                    <a:pt x="5" y="5"/>
                    <a:pt x="0" y="5"/>
                  </a:cubicBezTo>
                  <a:cubicBezTo>
                    <a:pt x="1" y="5"/>
                    <a:pt x="6" y="2"/>
                    <a:pt x="7" y="2"/>
                  </a:cubicBezTo>
                  <a:cubicBezTo>
                    <a:pt x="10" y="2"/>
                    <a:pt x="12" y="1"/>
                    <a:pt x="1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82" name="Freeform 1007"/>
            <p:cNvSpPr>
              <a:spLocks/>
            </p:cNvSpPr>
            <p:nvPr userDrawn="1"/>
          </p:nvSpPr>
          <p:spPr bwMode="auto">
            <a:xfrm>
              <a:off x="278" y="362"/>
              <a:ext cx="12" cy="8"/>
            </a:xfrm>
            <a:custGeom>
              <a:avLst/>
              <a:gdLst>
                <a:gd name="T0" fmla="*/ 13 w 28"/>
                <a:gd name="T1" fmla="*/ 0 h 18"/>
                <a:gd name="T2" fmla="*/ 13 w 28"/>
                <a:gd name="T3" fmla="*/ 0 h 18"/>
                <a:gd name="T4" fmla="*/ 24 w 28"/>
                <a:gd name="T5" fmla="*/ 2 h 18"/>
                <a:gd name="T6" fmla="*/ 10 w 28"/>
                <a:gd name="T7" fmla="*/ 9 h 18"/>
                <a:gd name="T8" fmla="*/ 28 w 28"/>
                <a:gd name="T9" fmla="*/ 5 h 18"/>
                <a:gd name="T10" fmla="*/ 21 w 28"/>
                <a:gd name="T11" fmla="*/ 11 h 18"/>
                <a:gd name="T12" fmla="*/ 0 w 28"/>
                <a:gd name="T13" fmla="*/ 18 h 18"/>
                <a:gd name="T14" fmla="*/ 13 w 28"/>
                <a:gd name="T15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18">
                  <a:moveTo>
                    <a:pt x="13" y="0"/>
                  </a:moveTo>
                  <a:lnTo>
                    <a:pt x="13" y="0"/>
                  </a:lnTo>
                  <a:cubicBezTo>
                    <a:pt x="17" y="1"/>
                    <a:pt x="20" y="2"/>
                    <a:pt x="24" y="2"/>
                  </a:cubicBezTo>
                  <a:cubicBezTo>
                    <a:pt x="19" y="4"/>
                    <a:pt x="15" y="5"/>
                    <a:pt x="10" y="9"/>
                  </a:cubicBezTo>
                  <a:cubicBezTo>
                    <a:pt x="17" y="6"/>
                    <a:pt x="23" y="6"/>
                    <a:pt x="28" y="5"/>
                  </a:cubicBezTo>
                  <a:cubicBezTo>
                    <a:pt x="26" y="7"/>
                    <a:pt x="22" y="10"/>
                    <a:pt x="21" y="11"/>
                  </a:cubicBezTo>
                  <a:cubicBezTo>
                    <a:pt x="14" y="15"/>
                    <a:pt x="6" y="17"/>
                    <a:pt x="0" y="18"/>
                  </a:cubicBezTo>
                  <a:cubicBezTo>
                    <a:pt x="0" y="10"/>
                    <a:pt x="4" y="3"/>
                    <a:pt x="1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83" name="Freeform 1008"/>
            <p:cNvSpPr>
              <a:spLocks/>
            </p:cNvSpPr>
            <p:nvPr userDrawn="1"/>
          </p:nvSpPr>
          <p:spPr bwMode="auto">
            <a:xfrm>
              <a:off x="267" y="360"/>
              <a:ext cx="16" cy="27"/>
            </a:xfrm>
            <a:custGeom>
              <a:avLst/>
              <a:gdLst>
                <a:gd name="T0" fmla="*/ 33 w 36"/>
                <a:gd name="T1" fmla="*/ 0 h 59"/>
                <a:gd name="T2" fmla="*/ 33 w 36"/>
                <a:gd name="T3" fmla="*/ 0 h 59"/>
                <a:gd name="T4" fmla="*/ 36 w 36"/>
                <a:gd name="T5" fmla="*/ 3 h 59"/>
                <a:gd name="T6" fmla="*/ 24 w 36"/>
                <a:gd name="T7" fmla="*/ 14 h 59"/>
                <a:gd name="T8" fmla="*/ 16 w 36"/>
                <a:gd name="T9" fmla="*/ 25 h 59"/>
                <a:gd name="T10" fmla="*/ 18 w 36"/>
                <a:gd name="T11" fmla="*/ 43 h 59"/>
                <a:gd name="T12" fmla="*/ 7 w 36"/>
                <a:gd name="T13" fmla="*/ 55 h 59"/>
                <a:gd name="T14" fmla="*/ 19 w 36"/>
                <a:gd name="T15" fmla="*/ 46 h 59"/>
                <a:gd name="T16" fmla="*/ 13 w 36"/>
                <a:gd name="T17" fmla="*/ 58 h 59"/>
                <a:gd name="T18" fmla="*/ 0 w 36"/>
                <a:gd name="T19" fmla="*/ 55 h 59"/>
                <a:gd name="T20" fmla="*/ 10 w 36"/>
                <a:gd name="T21" fmla="*/ 15 h 59"/>
                <a:gd name="T22" fmla="*/ 33 w 36"/>
                <a:gd name="T23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6" h="59">
                  <a:moveTo>
                    <a:pt x="33" y="0"/>
                  </a:moveTo>
                  <a:lnTo>
                    <a:pt x="33" y="0"/>
                  </a:lnTo>
                  <a:cubicBezTo>
                    <a:pt x="34" y="1"/>
                    <a:pt x="35" y="2"/>
                    <a:pt x="36" y="3"/>
                  </a:cubicBezTo>
                  <a:cubicBezTo>
                    <a:pt x="30" y="5"/>
                    <a:pt x="25" y="12"/>
                    <a:pt x="24" y="14"/>
                  </a:cubicBezTo>
                  <a:cubicBezTo>
                    <a:pt x="22" y="15"/>
                    <a:pt x="17" y="19"/>
                    <a:pt x="16" y="25"/>
                  </a:cubicBezTo>
                  <a:cubicBezTo>
                    <a:pt x="14" y="31"/>
                    <a:pt x="15" y="36"/>
                    <a:pt x="18" y="43"/>
                  </a:cubicBezTo>
                  <a:cubicBezTo>
                    <a:pt x="17" y="49"/>
                    <a:pt x="14" y="55"/>
                    <a:pt x="7" y="55"/>
                  </a:cubicBezTo>
                  <a:cubicBezTo>
                    <a:pt x="14" y="56"/>
                    <a:pt x="17" y="52"/>
                    <a:pt x="19" y="46"/>
                  </a:cubicBezTo>
                  <a:cubicBezTo>
                    <a:pt x="21" y="51"/>
                    <a:pt x="18" y="56"/>
                    <a:pt x="13" y="58"/>
                  </a:cubicBezTo>
                  <a:cubicBezTo>
                    <a:pt x="9" y="59"/>
                    <a:pt x="3" y="59"/>
                    <a:pt x="0" y="55"/>
                  </a:cubicBezTo>
                  <a:cubicBezTo>
                    <a:pt x="19" y="52"/>
                    <a:pt x="2" y="29"/>
                    <a:pt x="10" y="15"/>
                  </a:cubicBezTo>
                  <a:cubicBezTo>
                    <a:pt x="13" y="9"/>
                    <a:pt x="20" y="2"/>
                    <a:pt x="3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84" name="Freeform 1009"/>
            <p:cNvSpPr>
              <a:spLocks/>
            </p:cNvSpPr>
            <p:nvPr userDrawn="1"/>
          </p:nvSpPr>
          <p:spPr bwMode="auto">
            <a:xfrm>
              <a:off x="286" y="360"/>
              <a:ext cx="15" cy="9"/>
            </a:xfrm>
            <a:custGeom>
              <a:avLst/>
              <a:gdLst>
                <a:gd name="T0" fmla="*/ 26 w 33"/>
                <a:gd name="T1" fmla="*/ 0 h 20"/>
                <a:gd name="T2" fmla="*/ 26 w 33"/>
                <a:gd name="T3" fmla="*/ 0 h 20"/>
                <a:gd name="T4" fmla="*/ 28 w 33"/>
                <a:gd name="T5" fmla="*/ 4 h 20"/>
                <a:gd name="T6" fmla="*/ 15 w 33"/>
                <a:gd name="T7" fmla="*/ 13 h 20"/>
                <a:gd name="T8" fmla="*/ 30 w 33"/>
                <a:gd name="T9" fmla="*/ 7 h 20"/>
                <a:gd name="T10" fmla="*/ 33 w 33"/>
                <a:gd name="T11" fmla="*/ 10 h 20"/>
                <a:gd name="T12" fmla="*/ 0 w 33"/>
                <a:gd name="T13" fmla="*/ 20 h 20"/>
                <a:gd name="T14" fmla="*/ 26 w 33"/>
                <a:gd name="T15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3" h="20">
                  <a:moveTo>
                    <a:pt x="26" y="0"/>
                  </a:moveTo>
                  <a:lnTo>
                    <a:pt x="26" y="0"/>
                  </a:lnTo>
                  <a:cubicBezTo>
                    <a:pt x="27" y="1"/>
                    <a:pt x="27" y="2"/>
                    <a:pt x="28" y="4"/>
                  </a:cubicBezTo>
                  <a:cubicBezTo>
                    <a:pt x="24" y="6"/>
                    <a:pt x="19" y="10"/>
                    <a:pt x="15" y="13"/>
                  </a:cubicBezTo>
                  <a:cubicBezTo>
                    <a:pt x="20" y="11"/>
                    <a:pt x="26" y="8"/>
                    <a:pt x="30" y="7"/>
                  </a:cubicBezTo>
                  <a:cubicBezTo>
                    <a:pt x="31" y="8"/>
                    <a:pt x="32" y="9"/>
                    <a:pt x="33" y="10"/>
                  </a:cubicBezTo>
                  <a:cubicBezTo>
                    <a:pt x="20" y="19"/>
                    <a:pt x="6" y="20"/>
                    <a:pt x="0" y="20"/>
                  </a:cubicBezTo>
                  <a:cubicBezTo>
                    <a:pt x="5" y="11"/>
                    <a:pt x="20" y="3"/>
                    <a:pt x="26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85" name="Freeform 1010"/>
            <p:cNvSpPr>
              <a:spLocks/>
            </p:cNvSpPr>
            <p:nvPr userDrawn="1"/>
          </p:nvSpPr>
          <p:spPr bwMode="auto">
            <a:xfrm>
              <a:off x="282" y="348"/>
              <a:ext cx="16" cy="16"/>
            </a:xfrm>
            <a:custGeom>
              <a:avLst/>
              <a:gdLst>
                <a:gd name="T0" fmla="*/ 33 w 35"/>
                <a:gd name="T1" fmla="*/ 0 h 35"/>
                <a:gd name="T2" fmla="*/ 33 w 35"/>
                <a:gd name="T3" fmla="*/ 0 h 35"/>
                <a:gd name="T4" fmla="*/ 33 w 35"/>
                <a:gd name="T5" fmla="*/ 7 h 35"/>
                <a:gd name="T6" fmla="*/ 25 w 35"/>
                <a:gd name="T7" fmla="*/ 19 h 35"/>
                <a:gd name="T8" fmla="*/ 33 w 35"/>
                <a:gd name="T9" fmla="*/ 11 h 35"/>
                <a:gd name="T10" fmla="*/ 35 w 35"/>
                <a:gd name="T11" fmla="*/ 25 h 35"/>
                <a:gd name="T12" fmla="*/ 27 w 35"/>
                <a:gd name="T13" fmla="*/ 29 h 35"/>
                <a:gd name="T14" fmla="*/ 0 w 35"/>
                <a:gd name="T15" fmla="*/ 23 h 35"/>
                <a:gd name="T16" fmla="*/ 26 w 35"/>
                <a:gd name="T17" fmla="*/ 26 h 35"/>
                <a:gd name="T18" fmla="*/ 4 w 35"/>
                <a:gd name="T19" fmla="*/ 24 h 35"/>
                <a:gd name="T20" fmla="*/ 26 w 35"/>
                <a:gd name="T21" fmla="*/ 8 h 35"/>
                <a:gd name="T22" fmla="*/ 33 w 35"/>
                <a:gd name="T23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" h="35">
                  <a:moveTo>
                    <a:pt x="33" y="0"/>
                  </a:moveTo>
                  <a:lnTo>
                    <a:pt x="33" y="0"/>
                  </a:lnTo>
                  <a:lnTo>
                    <a:pt x="33" y="7"/>
                  </a:lnTo>
                  <a:cubicBezTo>
                    <a:pt x="32" y="12"/>
                    <a:pt x="27" y="17"/>
                    <a:pt x="25" y="19"/>
                  </a:cubicBezTo>
                  <a:cubicBezTo>
                    <a:pt x="28" y="18"/>
                    <a:pt x="32" y="13"/>
                    <a:pt x="33" y="11"/>
                  </a:cubicBezTo>
                  <a:cubicBezTo>
                    <a:pt x="33" y="18"/>
                    <a:pt x="34" y="21"/>
                    <a:pt x="35" y="25"/>
                  </a:cubicBezTo>
                  <a:cubicBezTo>
                    <a:pt x="34" y="26"/>
                    <a:pt x="30" y="28"/>
                    <a:pt x="27" y="29"/>
                  </a:cubicBezTo>
                  <a:cubicBezTo>
                    <a:pt x="15" y="35"/>
                    <a:pt x="3" y="30"/>
                    <a:pt x="0" y="23"/>
                  </a:cubicBezTo>
                  <a:cubicBezTo>
                    <a:pt x="4" y="27"/>
                    <a:pt x="16" y="32"/>
                    <a:pt x="26" y="26"/>
                  </a:cubicBezTo>
                  <a:cubicBezTo>
                    <a:pt x="18" y="29"/>
                    <a:pt x="9" y="28"/>
                    <a:pt x="4" y="24"/>
                  </a:cubicBezTo>
                  <a:cubicBezTo>
                    <a:pt x="11" y="24"/>
                    <a:pt x="23" y="21"/>
                    <a:pt x="26" y="8"/>
                  </a:cubicBezTo>
                  <a:cubicBezTo>
                    <a:pt x="29" y="6"/>
                    <a:pt x="32" y="3"/>
                    <a:pt x="3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86" name="Freeform 1011"/>
            <p:cNvSpPr>
              <a:spLocks/>
            </p:cNvSpPr>
            <p:nvPr userDrawn="1"/>
          </p:nvSpPr>
          <p:spPr bwMode="auto">
            <a:xfrm>
              <a:off x="291" y="332"/>
              <a:ext cx="6" cy="19"/>
            </a:xfrm>
            <a:custGeom>
              <a:avLst/>
              <a:gdLst>
                <a:gd name="T0" fmla="*/ 13 w 13"/>
                <a:gd name="T1" fmla="*/ 0 h 41"/>
                <a:gd name="T2" fmla="*/ 13 w 13"/>
                <a:gd name="T3" fmla="*/ 0 h 41"/>
                <a:gd name="T4" fmla="*/ 13 w 13"/>
                <a:gd name="T5" fmla="*/ 30 h 41"/>
                <a:gd name="T6" fmla="*/ 2 w 13"/>
                <a:gd name="T7" fmla="*/ 41 h 41"/>
                <a:gd name="T8" fmla="*/ 0 w 13"/>
                <a:gd name="T9" fmla="*/ 1 h 41"/>
                <a:gd name="T10" fmla="*/ 7 w 13"/>
                <a:gd name="T11" fmla="*/ 5 h 41"/>
                <a:gd name="T12" fmla="*/ 9 w 13"/>
                <a:gd name="T13" fmla="*/ 25 h 41"/>
                <a:gd name="T14" fmla="*/ 10 w 13"/>
                <a:gd name="T15" fmla="*/ 5 h 41"/>
                <a:gd name="T16" fmla="*/ 13 w 13"/>
                <a:gd name="T17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41">
                  <a:moveTo>
                    <a:pt x="13" y="0"/>
                  </a:moveTo>
                  <a:lnTo>
                    <a:pt x="13" y="0"/>
                  </a:lnTo>
                  <a:lnTo>
                    <a:pt x="13" y="30"/>
                  </a:lnTo>
                  <a:cubicBezTo>
                    <a:pt x="12" y="34"/>
                    <a:pt x="7" y="40"/>
                    <a:pt x="2" y="41"/>
                  </a:cubicBezTo>
                  <a:cubicBezTo>
                    <a:pt x="7" y="30"/>
                    <a:pt x="8" y="15"/>
                    <a:pt x="0" y="1"/>
                  </a:cubicBezTo>
                  <a:cubicBezTo>
                    <a:pt x="2" y="2"/>
                    <a:pt x="6" y="4"/>
                    <a:pt x="7" y="5"/>
                  </a:cubicBezTo>
                  <a:cubicBezTo>
                    <a:pt x="8" y="8"/>
                    <a:pt x="9" y="18"/>
                    <a:pt x="9" y="25"/>
                  </a:cubicBezTo>
                  <a:cubicBezTo>
                    <a:pt x="11" y="18"/>
                    <a:pt x="10" y="7"/>
                    <a:pt x="10" y="5"/>
                  </a:cubicBezTo>
                  <a:cubicBezTo>
                    <a:pt x="10" y="3"/>
                    <a:pt x="11" y="2"/>
                    <a:pt x="1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87" name="Freeform 1012"/>
            <p:cNvSpPr>
              <a:spLocks/>
            </p:cNvSpPr>
            <p:nvPr userDrawn="1"/>
          </p:nvSpPr>
          <p:spPr bwMode="auto">
            <a:xfrm>
              <a:off x="268" y="331"/>
              <a:ext cx="12" cy="20"/>
            </a:xfrm>
            <a:custGeom>
              <a:avLst/>
              <a:gdLst>
                <a:gd name="T0" fmla="*/ 15 w 27"/>
                <a:gd name="T1" fmla="*/ 1 h 44"/>
                <a:gd name="T2" fmla="*/ 15 w 27"/>
                <a:gd name="T3" fmla="*/ 1 h 44"/>
                <a:gd name="T4" fmla="*/ 14 w 27"/>
                <a:gd name="T5" fmla="*/ 28 h 44"/>
                <a:gd name="T6" fmla="*/ 21 w 27"/>
                <a:gd name="T7" fmla="*/ 0 h 44"/>
                <a:gd name="T8" fmla="*/ 27 w 27"/>
                <a:gd name="T9" fmla="*/ 5 h 44"/>
                <a:gd name="T10" fmla="*/ 26 w 27"/>
                <a:gd name="T11" fmla="*/ 32 h 44"/>
                <a:gd name="T12" fmla="*/ 13 w 27"/>
                <a:gd name="T13" fmla="*/ 44 h 44"/>
                <a:gd name="T14" fmla="*/ 1 w 27"/>
                <a:gd name="T15" fmla="*/ 33 h 44"/>
                <a:gd name="T16" fmla="*/ 6 w 27"/>
                <a:gd name="T17" fmla="*/ 4 h 44"/>
                <a:gd name="T18" fmla="*/ 15 w 27"/>
                <a:gd name="T19" fmla="*/ 1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" h="44">
                  <a:moveTo>
                    <a:pt x="15" y="1"/>
                  </a:moveTo>
                  <a:lnTo>
                    <a:pt x="15" y="1"/>
                  </a:lnTo>
                  <a:cubicBezTo>
                    <a:pt x="15" y="6"/>
                    <a:pt x="14" y="20"/>
                    <a:pt x="14" y="28"/>
                  </a:cubicBezTo>
                  <a:cubicBezTo>
                    <a:pt x="16" y="23"/>
                    <a:pt x="20" y="2"/>
                    <a:pt x="21" y="0"/>
                  </a:cubicBezTo>
                  <a:cubicBezTo>
                    <a:pt x="21" y="3"/>
                    <a:pt x="25" y="3"/>
                    <a:pt x="27" y="5"/>
                  </a:cubicBezTo>
                  <a:cubicBezTo>
                    <a:pt x="26" y="9"/>
                    <a:pt x="26" y="30"/>
                    <a:pt x="26" y="32"/>
                  </a:cubicBezTo>
                  <a:cubicBezTo>
                    <a:pt x="25" y="43"/>
                    <a:pt x="17" y="41"/>
                    <a:pt x="13" y="44"/>
                  </a:cubicBezTo>
                  <a:cubicBezTo>
                    <a:pt x="9" y="41"/>
                    <a:pt x="0" y="39"/>
                    <a:pt x="1" y="33"/>
                  </a:cubicBezTo>
                  <a:cubicBezTo>
                    <a:pt x="3" y="22"/>
                    <a:pt x="5" y="13"/>
                    <a:pt x="6" y="4"/>
                  </a:cubicBezTo>
                  <a:cubicBezTo>
                    <a:pt x="9" y="2"/>
                    <a:pt x="12" y="3"/>
                    <a:pt x="15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88" name="Freeform 1013"/>
            <p:cNvSpPr>
              <a:spLocks/>
            </p:cNvSpPr>
            <p:nvPr userDrawn="1"/>
          </p:nvSpPr>
          <p:spPr bwMode="auto">
            <a:xfrm>
              <a:off x="251" y="327"/>
              <a:ext cx="17" cy="26"/>
            </a:xfrm>
            <a:custGeom>
              <a:avLst/>
              <a:gdLst>
                <a:gd name="T0" fmla="*/ 28 w 38"/>
                <a:gd name="T1" fmla="*/ 0 h 57"/>
                <a:gd name="T2" fmla="*/ 28 w 38"/>
                <a:gd name="T3" fmla="*/ 0 h 57"/>
                <a:gd name="T4" fmla="*/ 18 w 38"/>
                <a:gd name="T5" fmla="*/ 36 h 57"/>
                <a:gd name="T6" fmla="*/ 34 w 38"/>
                <a:gd name="T7" fmla="*/ 1 h 57"/>
                <a:gd name="T8" fmla="*/ 38 w 38"/>
                <a:gd name="T9" fmla="*/ 8 h 57"/>
                <a:gd name="T10" fmla="*/ 25 w 38"/>
                <a:gd name="T11" fmla="*/ 50 h 57"/>
                <a:gd name="T12" fmla="*/ 11 w 38"/>
                <a:gd name="T13" fmla="*/ 57 h 57"/>
                <a:gd name="T14" fmla="*/ 2 w 38"/>
                <a:gd name="T15" fmla="*/ 43 h 57"/>
                <a:gd name="T16" fmla="*/ 21 w 38"/>
                <a:gd name="T17" fmla="*/ 1 h 57"/>
                <a:gd name="T18" fmla="*/ 28 w 38"/>
                <a:gd name="T1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" h="57">
                  <a:moveTo>
                    <a:pt x="28" y="0"/>
                  </a:moveTo>
                  <a:lnTo>
                    <a:pt x="28" y="0"/>
                  </a:lnTo>
                  <a:cubicBezTo>
                    <a:pt x="26" y="8"/>
                    <a:pt x="19" y="32"/>
                    <a:pt x="18" y="36"/>
                  </a:cubicBezTo>
                  <a:cubicBezTo>
                    <a:pt x="23" y="29"/>
                    <a:pt x="31" y="8"/>
                    <a:pt x="34" y="1"/>
                  </a:cubicBezTo>
                  <a:cubicBezTo>
                    <a:pt x="35" y="4"/>
                    <a:pt x="37" y="6"/>
                    <a:pt x="38" y="8"/>
                  </a:cubicBezTo>
                  <a:cubicBezTo>
                    <a:pt x="35" y="19"/>
                    <a:pt x="27" y="46"/>
                    <a:pt x="25" y="50"/>
                  </a:cubicBezTo>
                  <a:cubicBezTo>
                    <a:pt x="23" y="56"/>
                    <a:pt x="14" y="54"/>
                    <a:pt x="11" y="57"/>
                  </a:cubicBezTo>
                  <a:cubicBezTo>
                    <a:pt x="8" y="54"/>
                    <a:pt x="0" y="50"/>
                    <a:pt x="2" y="43"/>
                  </a:cubicBezTo>
                  <a:cubicBezTo>
                    <a:pt x="5" y="34"/>
                    <a:pt x="17" y="9"/>
                    <a:pt x="21" y="1"/>
                  </a:cubicBezTo>
                  <a:cubicBezTo>
                    <a:pt x="23" y="1"/>
                    <a:pt x="26" y="1"/>
                    <a:pt x="2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89" name="Freeform 1014"/>
            <p:cNvSpPr>
              <a:spLocks/>
            </p:cNvSpPr>
            <p:nvPr userDrawn="1"/>
          </p:nvSpPr>
          <p:spPr bwMode="auto">
            <a:xfrm>
              <a:off x="237" y="320"/>
              <a:ext cx="20" cy="29"/>
            </a:xfrm>
            <a:custGeom>
              <a:avLst/>
              <a:gdLst>
                <a:gd name="T0" fmla="*/ 32 w 46"/>
                <a:gd name="T1" fmla="*/ 2 h 63"/>
                <a:gd name="T2" fmla="*/ 32 w 46"/>
                <a:gd name="T3" fmla="*/ 2 h 63"/>
                <a:gd name="T4" fmla="*/ 44 w 46"/>
                <a:gd name="T5" fmla="*/ 0 h 63"/>
                <a:gd name="T6" fmla="*/ 19 w 46"/>
                <a:gd name="T7" fmla="*/ 40 h 63"/>
                <a:gd name="T8" fmla="*/ 44 w 46"/>
                <a:gd name="T9" fmla="*/ 8 h 63"/>
                <a:gd name="T10" fmla="*/ 46 w 46"/>
                <a:gd name="T11" fmla="*/ 15 h 63"/>
                <a:gd name="T12" fmla="*/ 21 w 46"/>
                <a:gd name="T13" fmla="*/ 59 h 63"/>
                <a:gd name="T14" fmla="*/ 6 w 46"/>
                <a:gd name="T15" fmla="*/ 62 h 63"/>
                <a:gd name="T16" fmla="*/ 1 w 46"/>
                <a:gd name="T17" fmla="*/ 48 h 63"/>
                <a:gd name="T18" fmla="*/ 32 w 46"/>
                <a:gd name="T19" fmla="*/ 2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6" h="63">
                  <a:moveTo>
                    <a:pt x="32" y="2"/>
                  </a:moveTo>
                  <a:lnTo>
                    <a:pt x="32" y="2"/>
                  </a:lnTo>
                  <a:cubicBezTo>
                    <a:pt x="35" y="2"/>
                    <a:pt x="40" y="2"/>
                    <a:pt x="44" y="0"/>
                  </a:cubicBezTo>
                  <a:cubicBezTo>
                    <a:pt x="43" y="1"/>
                    <a:pt x="23" y="31"/>
                    <a:pt x="19" y="40"/>
                  </a:cubicBezTo>
                  <a:cubicBezTo>
                    <a:pt x="24" y="36"/>
                    <a:pt x="39" y="14"/>
                    <a:pt x="44" y="8"/>
                  </a:cubicBezTo>
                  <a:cubicBezTo>
                    <a:pt x="45" y="10"/>
                    <a:pt x="46" y="12"/>
                    <a:pt x="46" y="15"/>
                  </a:cubicBezTo>
                  <a:cubicBezTo>
                    <a:pt x="43" y="21"/>
                    <a:pt x="24" y="57"/>
                    <a:pt x="21" y="59"/>
                  </a:cubicBezTo>
                  <a:cubicBezTo>
                    <a:pt x="17" y="63"/>
                    <a:pt x="11" y="60"/>
                    <a:pt x="6" y="62"/>
                  </a:cubicBezTo>
                  <a:cubicBezTo>
                    <a:pt x="4" y="58"/>
                    <a:pt x="0" y="55"/>
                    <a:pt x="1" y="48"/>
                  </a:cubicBezTo>
                  <a:cubicBezTo>
                    <a:pt x="2" y="42"/>
                    <a:pt x="29" y="7"/>
                    <a:pt x="32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90" name="Freeform 1015"/>
            <p:cNvSpPr>
              <a:spLocks/>
            </p:cNvSpPr>
            <p:nvPr userDrawn="1"/>
          </p:nvSpPr>
          <p:spPr bwMode="auto">
            <a:xfrm>
              <a:off x="288" y="314"/>
              <a:ext cx="10" cy="19"/>
            </a:xfrm>
            <a:custGeom>
              <a:avLst/>
              <a:gdLst>
                <a:gd name="T0" fmla="*/ 23 w 24"/>
                <a:gd name="T1" fmla="*/ 30 h 43"/>
                <a:gd name="T2" fmla="*/ 23 w 24"/>
                <a:gd name="T3" fmla="*/ 30 h 43"/>
                <a:gd name="T4" fmla="*/ 16 w 24"/>
                <a:gd name="T5" fmla="*/ 43 h 43"/>
                <a:gd name="T6" fmla="*/ 3 w 24"/>
                <a:gd name="T7" fmla="*/ 35 h 43"/>
                <a:gd name="T8" fmla="*/ 0 w 24"/>
                <a:gd name="T9" fmla="*/ 4 h 43"/>
                <a:gd name="T10" fmla="*/ 6 w 24"/>
                <a:gd name="T11" fmla="*/ 6 h 43"/>
                <a:gd name="T12" fmla="*/ 13 w 24"/>
                <a:gd name="T13" fmla="*/ 27 h 43"/>
                <a:gd name="T14" fmla="*/ 11 w 24"/>
                <a:gd name="T15" fmla="*/ 4 h 43"/>
                <a:gd name="T16" fmla="*/ 15 w 24"/>
                <a:gd name="T17" fmla="*/ 0 h 43"/>
                <a:gd name="T18" fmla="*/ 23 w 24"/>
                <a:gd name="T19" fmla="*/ 3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43">
                  <a:moveTo>
                    <a:pt x="23" y="30"/>
                  </a:moveTo>
                  <a:lnTo>
                    <a:pt x="23" y="30"/>
                  </a:lnTo>
                  <a:cubicBezTo>
                    <a:pt x="24" y="37"/>
                    <a:pt x="19" y="38"/>
                    <a:pt x="16" y="43"/>
                  </a:cubicBezTo>
                  <a:cubicBezTo>
                    <a:pt x="12" y="40"/>
                    <a:pt x="4" y="39"/>
                    <a:pt x="3" y="35"/>
                  </a:cubicBezTo>
                  <a:cubicBezTo>
                    <a:pt x="2" y="29"/>
                    <a:pt x="1" y="11"/>
                    <a:pt x="0" y="4"/>
                  </a:cubicBezTo>
                  <a:cubicBezTo>
                    <a:pt x="2" y="5"/>
                    <a:pt x="4" y="5"/>
                    <a:pt x="6" y="6"/>
                  </a:cubicBezTo>
                  <a:cubicBezTo>
                    <a:pt x="7" y="11"/>
                    <a:pt x="12" y="23"/>
                    <a:pt x="13" y="27"/>
                  </a:cubicBezTo>
                  <a:cubicBezTo>
                    <a:pt x="13" y="21"/>
                    <a:pt x="11" y="4"/>
                    <a:pt x="11" y="4"/>
                  </a:cubicBezTo>
                  <a:cubicBezTo>
                    <a:pt x="11" y="4"/>
                    <a:pt x="14" y="1"/>
                    <a:pt x="15" y="0"/>
                  </a:cubicBezTo>
                  <a:cubicBezTo>
                    <a:pt x="17" y="8"/>
                    <a:pt x="21" y="19"/>
                    <a:pt x="23" y="3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91" name="Freeform 1016"/>
            <p:cNvSpPr>
              <a:spLocks/>
            </p:cNvSpPr>
            <p:nvPr userDrawn="1"/>
          </p:nvSpPr>
          <p:spPr bwMode="auto">
            <a:xfrm>
              <a:off x="277" y="313"/>
              <a:ext cx="11" cy="20"/>
            </a:xfrm>
            <a:custGeom>
              <a:avLst/>
              <a:gdLst>
                <a:gd name="T0" fmla="*/ 14 w 23"/>
                <a:gd name="T1" fmla="*/ 3 h 46"/>
                <a:gd name="T2" fmla="*/ 14 w 23"/>
                <a:gd name="T3" fmla="*/ 3 h 46"/>
                <a:gd name="T4" fmla="*/ 16 w 23"/>
                <a:gd name="T5" fmla="*/ 0 h 46"/>
                <a:gd name="T6" fmla="*/ 21 w 23"/>
                <a:gd name="T7" fmla="*/ 6 h 46"/>
                <a:gd name="T8" fmla="*/ 22 w 23"/>
                <a:gd name="T9" fmla="*/ 36 h 46"/>
                <a:gd name="T10" fmla="*/ 12 w 23"/>
                <a:gd name="T11" fmla="*/ 46 h 46"/>
                <a:gd name="T12" fmla="*/ 0 w 23"/>
                <a:gd name="T13" fmla="*/ 35 h 46"/>
                <a:gd name="T14" fmla="*/ 3 w 23"/>
                <a:gd name="T15" fmla="*/ 8 h 46"/>
                <a:gd name="T16" fmla="*/ 5 w 23"/>
                <a:gd name="T17" fmla="*/ 10 h 46"/>
                <a:gd name="T18" fmla="*/ 10 w 23"/>
                <a:gd name="T19" fmla="*/ 6 h 46"/>
                <a:gd name="T20" fmla="*/ 12 w 23"/>
                <a:gd name="T21" fmla="*/ 29 h 46"/>
                <a:gd name="T22" fmla="*/ 14 w 23"/>
                <a:gd name="T23" fmla="*/ 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46">
                  <a:moveTo>
                    <a:pt x="14" y="3"/>
                  </a:moveTo>
                  <a:lnTo>
                    <a:pt x="14" y="3"/>
                  </a:lnTo>
                  <a:cubicBezTo>
                    <a:pt x="15" y="2"/>
                    <a:pt x="16" y="2"/>
                    <a:pt x="16" y="0"/>
                  </a:cubicBezTo>
                  <a:cubicBezTo>
                    <a:pt x="17" y="3"/>
                    <a:pt x="19" y="5"/>
                    <a:pt x="21" y="6"/>
                  </a:cubicBezTo>
                  <a:cubicBezTo>
                    <a:pt x="21" y="11"/>
                    <a:pt x="22" y="33"/>
                    <a:pt x="22" y="36"/>
                  </a:cubicBezTo>
                  <a:cubicBezTo>
                    <a:pt x="23" y="42"/>
                    <a:pt x="16" y="43"/>
                    <a:pt x="12" y="46"/>
                  </a:cubicBezTo>
                  <a:cubicBezTo>
                    <a:pt x="7" y="42"/>
                    <a:pt x="0" y="41"/>
                    <a:pt x="0" y="35"/>
                  </a:cubicBezTo>
                  <a:cubicBezTo>
                    <a:pt x="0" y="27"/>
                    <a:pt x="3" y="14"/>
                    <a:pt x="3" y="8"/>
                  </a:cubicBezTo>
                  <a:cubicBezTo>
                    <a:pt x="4" y="8"/>
                    <a:pt x="5" y="9"/>
                    <a:pt x="5" y="10"/>
                  </a:cubicBezTo>
                  <a:cubicBezTo>
                    <a:pt x="7" y="7"/>
                    <a:pt x="9" y="7"/>
                    <a:pt x="10" y="6"/>
                  </a:cubicBezTo>
                  <a:cubicBezTo>
                    <a:pt x="10" y="9"/>
                    <a:pt x="10" y="21"/>
                    <a:pt x="12" y="29"/>
                  </a:cubicBezTo>
                  <a:cubicBezTo>
                    <a:pt x="13" y="21"/>
                    <a:pt x="13" y="11"/>
                    <a:pt x="14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92" name="Freeform 1017"/>
            <p:cNvSpPr>
              <a:spLocks/>
            </p:cNvSpPr>
            <p:nvPr userDrawn="1"/>
          </p:nvSpPr>
          <p:spPr bwMode="auto">
            <a:xfrm>
              <a:off x="273" y="313"/>
              <a:ext cx="3" cy="6"/>
            </a:xfrm>
            <a:custGeom>
              <a:avLst/>
              <a:gdLst>
                <a:gd name="T0" fmla="*/ 3 w 5"/>
                <a:gd name="T1" fmla="*/ 0 h 12"/>
                <a:gd name="T2" fmla="*/ 3 w 5"/>
                <a:gd name="T3" fmla="*/ 0 h 12"/>
                <a:gd name="T4" fmla="*/ 5 w 5"/>
                <a:gd name="T5" fmla="*/ 1 h 12"/>
                <a:gd name="T6" fmla="*/ 0 w 5"/>
                <a:gd name="T7" fmla="*/ 12 h 12"/>
                <a:gd name="T8" fmla="*/ 3 w 5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2">
                  <a:moveTo>
                    <a:pt x="3" y="0"/>
                  </a:moveTo>
                  <a:lnTo>
                    <a:pt x="3" y="0"/>
                  </a:lnTo>
                  <a:lnTo>
                    <a:pt x="5" y="1"/>
                  </a:lnTo>
                  <a:lnTo>
                    <a:pt x="0" y="1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93" name="Freeform 1018"/>
            <p:cNvSpPr>
              <a:spLocks/>
            </p:cNvSpPr>
            <p:nvPr userDrawn="1"/>
          </p:nvSpPr>
          <p:spPr bwMode="auto">
            <a:xfrm>
              <a:off x="265" y="312"/>
              <a:ext cx="13" cy="19"/>
            </a:xfrm>
            <a:custGeom>
              <a:avLst/>
              <a:gdLst>
                <a:gd name="T0" fmla="*/ 20 w 28"/>
                <a:gd name="T1" fmla="*/ 0 h 42"/>
                <a:gd name="T2" fmla="*/ 20 w 28"/>
                <a:gd name="T3" fmla="*/ 0 h 42"/>
                <a:gd name="T4" fmla="*/ 15 w 28"/>
                <a:gd name="T5" fmla="*/ 24 h 42"/>
                <a:gd name="T6" fmla="*/ 24 w 28"/>
                <a:gd name="T7" fmla="*/ 4 h 42"/>
                <a:gd name="T8" fmla="*/ 28 w 28"/>
                <a:gd name="T9" fmla="*/ 7 h 42"/>
                <a:gd name="T10" fmla="*/ 23 w 28"/>
                <a:gd name="T11" fmla="*/ 35 h 42"/>
                <a:gd name="T12" fmla="*/ 9 w 28"/>
                <a:gd name="T13" fmla="*/ 42 h 42"/>
                <a:gd name="T14" fmla="*/ 4 w 28"/>
                <a:gd name="T15" fmla="*/ 25 h 42"/>
                <a:gd name="T16" fmla="*/ 14 w 28"/>
                <a:gd name="T17" fmla="*/ 3 h 42"/>
                <a:gd name="T18" fmla="*/ 20 w 28"/>
                <a:gd name="T1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42">
                  <a:moveTo>
                    <a:pt x="20" y="0"/>
                  </a:moveTo>
                  <a:lnTo>
                    <a:pt x="20" y="0"/>
                  </a:lnTo>
                  <a:cubicBezTo>
                    <a:pt x="19" y="7"/>
                    <a:pt x="16" y="19"/>
                    <a:pt x="15" y="24"/>
                  </a:cubicBezTo>
                  <a:cubicBezTo>
                    <a:pt x="19" y="18"/>
                    <a:pt x="22" y="9"/>
                    <a:pt x="24" y="4"/>
                  </a:cubicBezTo>
                  <a:lnTo>
                    <a:pt x="28" y="7"/>
                  </a:lnTo>
                  <a:cubicBezTo>
                    <a:pt x="27" y="14"/>
                    <a:pt x="24" y="31"/>
                    <a:pt x="23" y="35"/>
                  </a:cubicBezTo>
                  <a:cubicBezTo>
                    <a:pt x="21" y="41"/>
                    <a:pt x="15" y="40"/>
                    <a:pt x="9" y="42"/>
                  </a:cubicBezTo>
                  <a:cubicBezTo>
                    <a:pt x="6" y="37"/>
                    <a:pt x="0" y="34"/>
                    <a:pt x="4" y="25"/>
                  </a:cubicBezTo>
                  <a:cubicBezTo>
                    <a:pt x="6" y="20"/>
                    <a:pt x="12" y="6"/>
                    <a:pt x="14" y="3"/>
                  </a:cubicBezTo>
                  <a:cubicBezTo>
                    <a:pt x="16" y="2"/>
                    <a:pt x="18" y="3"/>
                    <a:pt x="2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94" name="Freeform 1019"/>
            <p:cNvSpPr>
              <a:spLocks/>
            </p:cNvSpPr>
            <p:nvPr userDrawn="1"/>
          </p:nvSpPr>
          <p:spPr bwMode="auto">
            <a:xfrm>
              <a:off x="295" y="311"/>
              <a:ext cx="2" cy="9"/>
            </a:xfrm>
            <a:custGeom>
              <a:avLst/>
              <a:gdLst>
                <a:gd name="T0" fmla="*/ 0 w 5"/>
                <a:gd name="T1" fmla="*/ 3 h 20"/>
                <a:gd name="T2" fmla="*/ 0 w 5"/>
                <a:gd name="T3" fmla="*/ 3 h 20"/>
                <a:gd name="T4" fmla="*/ 1 w 5"/>
                <a:gd name="T5" fmla="*/ 0 h 20"/>
                <a:gd name="T6" fmla="*/ 5 w 5"/>
                <a:gd name="T7" fmla="*/ 2 h 20"/>
                <a:gd name="T8" fmla="*/ 5 w 5"/>
                <a:gd name="T9" fmla="*/ 20 h 20"/>
                <a:gd name="T10" fmla="*/ 0 w 5"/>
                <a:gd name="T11" fmla="*/ 3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20">
                  <a:moveTo>
                    <a:pt x="0" y="3"/>
                  </a:moveTo>
                  <a:lnTo>
                    <a:pt x="0" y="3"/>
                  </a:lnTo>
                  <a:cubicBezTo>
                    <a:pt x="1" y="2"/>
                    <a:pt x="1" y="1"/>
                    <a:pt x="1" y="0"/>
                  </a:cubicBezTo>
                  <a:cubicBezTo>
                    <a:pt x="2" y="1"/>
                    <a:pt x="4" y="2"/>
                    <a:pt x="5" y="2"/>
                  </a:cubicBezTo>
                  <a:lnTo>
                    <a:pt x="5" y="2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95" name="Freeform 1020"/>
            <p:cNvSpPr>
              <a:spLocks/>
            </p:cNvSpPr>
            <p:nvPr userDrawn="1"/>
          </p:nvSpPr>
          <p:spPr bwMode="auto">
            <a:xfrm>
              <a:off x="256" y="309"/>
              <a:ext cx="15" cy="18"/>
            </a:xfrm>
            <a:custGeom>
              <a:avLst/>
              <a:gdLst>
                <a:gd name="T0" fmla="*/ 19 w 32"/>
                <a:gd name="T1" fmla="*/ 0 h 39"/>
                <a:gd name="T2" fmla="*/ 19 w 32"/>
                <a:gd name="T3" fmla="*/ 0 h 39"/>
                <a:gd name="T4" fmla="*/ 22 w 32"/>
                <a:gd name="T5" fmla="*/ 5 h 39"/>
                <a:gd name="T6" fmla="*/ 14 w 32"/>
                <a:gd name="T7" fmla="*/ 25 h 39"/>
                <a:gd name="T8" fmla="*/ 26 w 32"/>
                <a:gd name="T9" fmla="*/ 8 h 39"/>
                <a:gd name="T10" fmla="*/ 32 w 32"/>
                <a:gd name="T11" fmla="*/ 9 h 39"/>
                <a:gd name="T12" fmla="*/ 20 w 32"/>
                <a:gd name="T13" fmla="*/ 34 h 39"/>
                <a:gd name="T14" fmla="*/ 5 w 32"/>
                <a:gd name="T15" fmla="*/ 39 h 39"/>
                <a:gd name="T16" fmla="*/ 2 w 32"/>
                <a:gd name="T17" fmla="*/ 25 h 39"/>
                <a:gd name="T18" fmla="*/ 19 w 32"/>
                <a:gd name="T1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" h="39">
                  <a:moveTo>
                    <a:pt x="19" y="0"/>
                  </a:moveTo>
                  <a:lnTo>
                    <a:pt x="19" y="0"/>
                  </a:lnTo>
                  <a:cubicBezTo>
                    <a:pt x="20" y="2"/>
                    <a:pt x="21" y="3"/>
                    <a:pt x="22" y="5"/>
                  </a:cubicBezTo>
                  <a:cubicBezTo>
                    <a:pt x="20" y="11"/>
                    <a:pt x="15" y="20"/>
                    <a:pt x="14" y="25"/>
                  </a:cubicBezTo>
                  <a:cubicBezTo>
                    <a:pt x="17" y="23"/>
                    <a:pt x="24" y="11"/>
                    <a:pt x="26" y="8"/>
                  </a:cubicBezTo>
                  <a:cubicBezTo>
                    <a:pt x="28" y="8"/>
                    <a:pt x="30" y="9"/>
                    <a:pt x="32" y="9"/>
                  </a:cubicBezTo>
                  <a:cubicBezTo>
                    <a:pt x="29" y="15"/>
                    <a:pt x="25" y="24"/>
                    <a:pt x="20" y="34"/>
                  </a:cubicBezTo>
                  <a:cubicBezTo>
                    <a:pt x="18" y="39"/>
                    <a:pt x="10" y="38"/>
                    <a:pt x="5" y="39"/>
                  </a:cubicBezTo>
                  <a:cubicBezTo>
                    <a:pt x="3" y="33"/>
                    <a:pt x="0" y="30"/>
                    <a:pt x="2" y="25"/>
                  </a:cubicBezTo>
                  <a:cubicBezTo>
                    <a:pt x="5" y="18"/>
                    <a:pt x="15" y="6"/>
                    <a:pt x="1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96" name="Freeform 1021"/>
            <p:cNvSpPr>
              <a:spLocks/>
            </p:cNvSpPr>
            <p:nvPr userDrawn="1"/>
          </p:nvSpPr>
          <p:spPr bwMode="auto">
            <a:xfrm>
              <a:off x="247" y="305"/>
              <a:ext cx="17" cy="15"/>
            </a:xfrm>
            <a:custGeom>
              <a:avLst/>
              <a:gdLst>
                <a:gd name="T0" fmla="*/ 26 w 40"/>
                <a:gd name="T1" fmla="*/ 0 h 33"/>
                <a:gd name="T2" fmla="*/ 26 w 40"/>
                <a:gd name="T3" fmla="*/ 0 h 33"/>
                <a:gd name="T4" fmla="*/ 30 w 40"/>
                <a:gd name="T5" fmla="*/ 2 h 33"/>
                <a:gd name="T6" fmla="*/ 17 w 40"/>
                <a:gd name="T7" fmla="*/ 19 h 33"/>
                <a:gd name="T8" fmla="*/ 36 w 40"/>
                <a:gd name="T9" fmla="*/ 3 h 33"/>
                <a:gd name="T10" fmla="*/ 40 w 40"/>
                <a:gd name="T11" fmla="*/ 1 h 33"/>
                <a:gd name="T12" fmla="*/ 40 w 40"/>
                <a:gd name="T13" fmla="*/ 6 h 33"/>
                <a:gd name="T14" fmla="*/ 23 w 40"/>
                <a:gd name="T15" fmla="*/ 28 h 33"/>
                <a:gd name="T16" fmla="*/ 5 w 40"/>
                <a:gd name="T17" fmla="*/ 33 h 33"/>
                <a:gd name="T18" fmla="*/ 6 w 40"/>
                <a:gd name="T19" fmla="*/ 15 h 33"/>
                <a:gd name="T20" fmla="*/ 26 w 40"/>
                <a:gd name="T21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0" h="33">
                  <a:moveTo>
                    <a:pt x="26" y="0"/>
                  </a:moveTo>
                  <a:lnTo>
                    <a:pt x="26" y="0"/>
                  </a:lnTo>
                  <a:cubicBezTo>
                    <a:pt x="28" y="1"/>
                    <a:pt x="29" y="1"/>
                    <a:pt x="30" y="2"/>
                  </a:cubicBezTo>
                  <a:cubicBezTo>
                    <a:pt x="26" y="6"/>
                    <a:pt x="21" y="13"/>
                    <a:pt x="17" y="19"/>
                  </a:cubicBezTo>
                  <a:cubicBezTo>
                    <a:pt x="22" y="15"/>
                    <a:pt x="34" y="4"/>
                    <a:pt x="36" y="3"/>
                  </a:cubicBezTo>
                  <a:cubicBezTo>
                    <a:pt x="38" y="3"/>
                    <a:pt x="39" y="2"/>
                    <a:pt x="40" y="1"/>
                  </a:cubicBezTo>
                  <a:cubicBezTo>
                    <a:pt x="40" y="3"/>
                    <a:pt x="40" y="5"/>
                    <a:pt x="40" y="6"/>
                  </a:cubicBezTo>
                  <a:cubicBezTo>
                    <a:pt x="37" y="11"/>
                    <a:pt x="26" y="24"/>
                    <a:pt x="23" y="28"/>
                  </a:cubicBezTo>
                  <a:cubicBezTo>
                    <a:pt x="18" y="32"/>
                    <a:pt x="12" y="32"/>
                    <a:pt x="5" y="33"/>
                  </a:cubicBezTo>
                  <a:cubicBezTo>
                    <a:pt x="4" y="26"/>
                    <a:pt x="0" y="20"/>
                    <a:pt x="6" y="15"/>
                  </a:cubicBezTo>
                  <a:cubicBezTo>
                    <a:pt x="9" y="11"/>
                    <a:pt x="24" y="1"/>
                    <a:pt x="26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97" name="Freeform 1022"/>
            <p:cNvSpPr>
              <a:spLocks/>
            </p:cNvSpPr>
            <p:nvPr userDrawn="1"/>
          </p:nvSpPr>
          <p:spPr bwMode="auto">
            <a:xfrm>
              <a:off x="239" y="299"/>
              <a:ext cx="18" cy="13"/>
            </a:xfrm>
            <a:custGeom>
              <a:avLst/>
              <a:gdLst>
                <a:gd name="T0" fmla="*/ 9 w 40"/>
                <a:gd name="T1" fmla="*/ 6 h 27"/>
                <a:gd name="T2" fmla="*/ 9 w 40"/>
                <a:gd name="T3" fmla="*/ 6 h 27"/>
                <a:gd name="T4" fmla="*/ 36 w 40"/>
                <a:gd name="T5" fmla="*/ 0 h 27"/>
                <a:gd name="T6" fmla="*/ 36 w 40"/>
                <a:gd name="T7" fmla="*/ 5 h 27"/>
                <a:gd name="T8" fmla="*/ 15 w 40"/>
                <a:gd name="T9" fmla="*/ 14 h 27"/>
                <a:gd name="T10" fmla="*/ 36 w 40"/>
                <a:gd name="T11" fmla="*/ 10 h 27"/>
                <a:gd name="T12" fmla="*/ 40 w 40"/>
                <a:gd name="T13" fmla="*/ 12 h 27"/>
                <a:gd name="T14" fmla="*/ 20 w 40"/>
                <a:gd name="T15" fmla="*/ 23 h 27"/>
                <a:gd name="T16" fmla="*/ 0 w 40"/>
                <a:gd name="T17" fmla="*/ 21 h 27"/>
                <a:gd name="T18" fmla="*/ 9 w 40"/>
                <a:gd name="T19" fmla="*/ 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" h="27">
                  <a:moveTo>
                    <a:pt x="9" y="6"/>
                  </a:moveTo>
                  <a:lnTo>
                    <a:pt x="9" y="6"/>
                  </a:lnTo>
                  <a:cubicBezTo>
                    <a:pt x="12" y="5"/>
                    <a:pt x="36" y="0"/>
                    <a:pt x="36" y="0"/>
                  </a:cubicBezTo>
                  <a:cubicBezTo>
                    <a:pt x="36" y="2"/>
                    <a:pt x="36" y="3"/>
                    <a:pt x="36" y="5"/>
                  </a:cubicBezTo>
                  <a:cubicBezTo>
                    <a:pt x="29" y="8"/>
                    <a:pt x="21" y="12"/>
                    <a:pt x="15" y="14"/>
                  </a:cubicBezTo>
                  <a:cubicBezTo>
                    <a:pt x="23" y="14"/>
                    <a:pt x="34" y="10"/>
                    <a:pt x="36" y="10"/>
                  </a:cubicBezTo>
                  <a:cubicBezTo>
                    <a:pt x="37" y="10"/>
                    <a:pt x="40" y="12"/>
                    <a:pt x="40" y="12"/>
                  </a:cubicBezTo>
                  <a:cubicBezTo>
                    <a:pt x="36" y="14"/>
                    <a:pt x="28" y="20"/>
                    <a:pt x="20" y="23"/>
                  </a:cubicBezTo>
                  <a:cubicBezTo>
                    <a:pt x="12" y="27"/>
                    <a:pt x="3" y="23"/>
                    <a:pt x="0" y="21"/>
                  </a:cubicBezTo>
                  <a:cubicBezTo>
                    <a:pt x="1" y="15"/>
                    <a:pt x="3" y="8"/>
                    <a:pt x="9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98" name="Freeform 1023"/>
            <p:cNvSpPr>
              <a:spLocks/>
            </p:cNvSpPr>
            <p:nvPr userDrawn="1"/>
          </p:nvSpPr>
          <p:spPr bwMode="auto">
            <a:xfrm>
              <a:off x="223" y="298"/>
              <a:ext cx="10" cy="1"/>
            </a:xfrm>
            <a:custGeom>
              <a:avLst/>
              <a:gdLst>
                <a:gd name="T0" fmla="*/ 0 w 23"/>
                <a:gd name="T1" fmla="*/ 2 h 3"/>
                <a:gd name="T2" fmla="*/ 0 w 23"/>
                <a:gd name="T3" fmla="*/ 2 h 3"/>
                <a:gd name="T4" fmla="*/ 23 w 23"/>
                <a:gd name="T5" fmla="*/ 0 h 3"/>
                <a:gd name="T6" fmla="*/ 23 w 23"/>
                <a:gd name="T7" fmla="*/ 2 h 3"/>
                <a:gd name="T8" fmla="*/ 0 w 23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3">
                  <a:moveTo>
                    <a:pt x="0" y="2"/>
                  </a:moveTo>
                  <a:lnTo>
                    <a:pt x="0" y="2"/>
                  </a:lnTo>
                  <a:cubicBezTo>
                    <a:pt x="11" y="0"/>
                    <a:pt x="20" y="0"/>
                    <a:pt x="23" y="0"/>
                  </a:cubicBezTo>
                  <a:cubicBezTo>
                    <a:pt x="23" y="1"/>
                    <a:pt x="23" y="2"/>
                    <a:pt x="23" y="2"/>
                  </a:cubicBezTo>
                  <a:cubicBezTo>
                    <a:pt x="16" y="3"/>
                    <a:pt x="11" y="2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99" name="Freeform 1024"/>
            <p:cNvSpPr>
              <a:spLocks/>
            </p:cNvSpPr>
            <p:nvPr userDrawn="1"/>
          </p:nvSpPr>
          <p:spPr bwMode="auto">
            <a:xfrm>
              <a:off x="200" y="293"/>
              <a:ext cx="38" cy="12"/>
            </a:xfrm>
            <a:custGeom>
              <a:avLst/>
              <a:gdLst>
                <a:gd name="T0" fmla="*/ 0 w 84"/>
                <a:gd name="T1" fmla="*/ 12 h 27"/>
                <a:gd name="T2" fmla="*/ 0 w 84"/>
                <a:gd name="T3" fmla="*/ 12 h 27"/>
                <a:gd name="T4" fmla="*/ 36 w 84"/>
                <a:gd name="T5" fmla="*/ 0 h 27"/>
                <a:gd name="T6" fmla="*/ 80 w 84"/>
                <a:gd name="T7" fmla="*/ 2 h 27"/>
                <a:gd name="T8" fmla="*/ 74 w 84"/>
                <a:gd name="T9" fmla="*/ 9 h 27"/>
                <a:gd name="T10" fmla="*/ 34 w 84"/>
                <a:gd name="T11" fmla="*/ 13 h 27"/>
                <a:gd name="T12" fmla="*/ 76 w 84"/>
                <a:gd name="T13" fmla="*/ 14 h 27"/>
                <a:gd name="T14" fmla="*/ 84 w 84"/>
                <a:gd name="T15" fmla="*/ 20 h 27"/>
                <a:gd name="T16" fmla="*/ 35 w 84"/>
                <a:gd name="T17" fmla="*/ 26 h 27"/>
                <a:gd name="T18" fmla="*/ 0 w 84"/>
                <a:gd name="T19" fmla="*/ 1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4" h="27">
                  <a:moveTo>
                    <a:pt x="0" y="12"/>
                  </a:moveTo>
                  <a:lnTo>
                    <a:pt x="0" y="12"/>
                  </a:lnTo>
                  <a:cubicBezTo>
                    <a:pt x="8" y="5"/>
                    <a:pt x="21" y="0"/>
                    <a:pt x="36" y="0"/>
                  </a:cubicBezTo>
                  <a:cubicBezTo>
                    <a:pt x="50" y="1"/>
                    <a:pt x="64" y="1"/>
                    <a:pt x="80" y="2"/>
                  </a:cubicBezTo>
                  <a:cubicBezTo>
                    <a:pt x="77" y="4"/>
                    <a:pt x="75" y="7"/>
                    <a:pt x="74" y="9"/>
                  </a:cubicBezTo>
                  <a:cubicBezTo>
                    <a:pt x="60" y="10"/>
                    <a:pt x="50" y="10"/>
                    <a:pt x="34" y="13"/>
                  </a:cubicBezTo>
                  <a:cubicBezTo>
                    <a:pt x="49" y="15"/>
                    <a:pt x="71" y="15"/>
                    <a:pt x="76" y="14"/>
                  </a:cubicBezTo>
                  <a:cubicBezTo>
                    <a:pt x="77" y="17"/>
                    <a:pt x="80" y="19"/>
                    <a:pt x="84" y="20"/>
                  </a:cubicBezTo>
                  <a:cubicBezTo>
                    <a:pt x="63" y="23"/>
                    <a:pt x="48" y="25"/>
                    <a:pt x="35" y="26"/>
                  </a:cubicBezTo>
                  <a:cubicBezTo>
                    <a:pt x="18" y="27"/>
                    <a:pt x="7" y="23"/>
                    <a:pt x="0" y="1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00" name="Freeform 1025"/>
            <p:cNvSpPr>
              <a:spLocks/>
            </p:cNvSpPr>
            <p:nvPr userDrawn="1"/>
          </p:nvSpPr>
          <p:spPr bwMode="auto">
            <a:xfrm>
              <a:off x="234" y="292"/>
              <a:ext cx="24" cy="10"/>
            </a:xfrm>
            <a:custGeom>
              <a:avLst/>
              <a:gdLst>
                <a:gd name="T0" fmla="*/ 13 w 52"/>
                <a:gd name="T1" fmla="*/ 2 h 22"/>
                <a:gd name="T2" fmla="*/ 13 w 52"/>
                <a:gd name="T3" fmla="*/ 2 h 22"/>
                <a:gd name="T4" fmla="*/ 42 w 52"/>
                <a:gd name="T5" fmla="*/ 1 h 22"/>
                <a:gd name="T6" fmla="*/ 46 w 52"/>
                <a:gd name="T7" fmla="*/ 5 h 22"/>
                <a:gd name="T8" fmla="*/ 23 w 52"/>
                <a:gd name="T9" fmla="*/ 10 h 22"/>
                <a:gd name="T10" fmla="*/ 52 w 52"/>
                <a:gd name="T11" fmla="*/ 9 h 22"/>
                <a:gd name="T12" fmla="*/ 48 w 52"/>
                <a:gd name="T13" fmla="*/ 15 h 22"/>
                <a:gd name="T14" fmla="*/ 18 w 52"/>
                <a:gd name="T15" fmla="*/ 20 h 22"/>
                <a:gd name="T16" fmla="*/ 0 w 52"/>
                <a:gd name="T17" fmla="*/ 13 h 22"/>
                <a:gd name="T18" fmla="*/ 13 w 52"/>
                <a:gd name="T19" fmla="*/ 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" h="22">
                  <a:moveTo>
                    <a:pt x="13" y="2"/>
                  </a:moveTo>
                  <a:lnTo>
                    <a:pt x="13" y="2"/>
                  </a:lnTo>
                  <a:cubicBezTo>
                    <a:pt x="21" y="1"/>
                    <a:pt x="37" y="0"/>
                    <a:pt x="42" y="1"/>
                  </a:cubicBezTo>
                  <a:cubicBezTo>
                    <a:pt x="43" y="2"/>
                    <a:pt x="45" y="4"/>
                    <a:pt x="46" y="5"/>
                  </a:cubicBezTo>
                  <a:cubicBezTo>
                    <a:pt x="41" y="7"/>
                    <a:pt x="30" y="8"/>
                    <a:pt x="23" y="10"/>
                  </a:cubicBezTo>
                  <a:cubicBezTo>
                    <a:pt x="30" y="11"/>
                    <a:pt x="45" y="9"/>
                    <a:pt x="52" y="9"/>
                  </a:cubicBezTo>
                  <a:cubicBezTo>
                    <a:pt x="49" y="11"/>
                    <a:pt x="48" y="13"/>
                    <a:pt x="48" y="15"/>
                  </a:cubicBezTo>
                  <a:cubicBezTo>
                    <a:pt x="42" y="17"/>
                    <a:pt x="18" y="20"/>
                    <a:pt x="18" y="20"/>
                  </a:cubicBezTo>
                  <a:cubicBezTo>
                    <a:pt x="7" y="22"/>
                    <a:pt x="4" y="18"/>
                    <a:pt x="0" y="13"/>
                  </a:cubicBezTo>
                  <a:cubicBezTo>
                    <a:pt x="2" y="7"/>
                    <a:pt x="7" y="2"/>
                    <a:pt x="13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01" name="Freeform 1026"/>
            <p:cNvSpPr>
              <a:spLocks/>
            </p:cNvSpPr>
            <p:nvPr userDrawn="1"/>
          </p:nvSpPr>
          <p:spPr bwMode="auto">
            <a:xfrm>
              <a:off x="245" y="286"/>
              <a:ext cx="7" cy="2"/>
            </a:xfrm>
            <a:custGeom>
              <a:avLst/>
              <a:gdLst>
                <a:gd name="T0" fmla="*/ 0 w 15"/>
                <a:gd name="T1" fmla="*/ 0 h 3"/>
                <a:gd name="T2" fmla="*/ 0 w 15"/>
                <a:gd name="T3" fmla="*/ 0 h 3"/>
                <a:gd name="T4" fmla="*/ 15 w 15"/>
                <a:gd name="T5" fmla="*/ 1 h 3"/>
                <a:gd name="T6" fmla="*/ 13 w 15"/>
                <a:gd name="T7" fmla="*/ 3 h 3"/>
                <a:gd name="T8" fmla="*/ 0 w 15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3">
                  <a:moveTo>
                    <a:pt x="0" y="0"/>
                  </a:moveTo>
                  <a:lnTo>
                    <a:pt x="0" y="0"/>
                  </a:lnTo>
                  <a:cubicBezTo>
                    <a:pt x="5" y="0"/>
                    <a:pt x="11" y="1"/>
                    <a:pt x="15" y="1"/>
                  </a:cubicBezTo>
                  <a:cubicBezTo>
                    <a:pt x="15" y="1"/>
                    <a:pt x="14" y="2"/>
                    <a:pt x="13" y="3"/>
                  </a:cubicBezTo>
                  <a:cubicBezTo>
                    <a:pt x="9" y="2"/>
                    <a:pt x="3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02" name="Freeform 1027"/>
            <p:cNvSpPr>
              <a:spLocks/>
            </p:cNvSpPr>
            <p:nvPr userDrawn="1"/>
          </p:nvSpPr>
          <p:spPr bwMode="auto">
            <a:xfrm>
              <a:off x="222" y="286"/>
              <a:ext cx="9" cy="2"/>
            </a:xfrm>
            <a:custGeom>
              <a:avLst/>
              <a:gdLst>
                <a:gd name="T0" fmla="*/ 0 w 21"/>
                <a:gd name="T1" fmla="*/ 0 h 4"/>
                <a:gd name="T2" fmla="*/ 0 w 21"/>
                <a:gd name="T3" fmla="*/ 0 h 4"/>
                <a:gd name="T4" fmla="*/ 19 w 21"/>
                <a:gd name="T5" fmla="*/ 2 h 4"/>
                <a:gd name="T6" fmla="*/ 21 w 21"/>
                <a:gd name="T7" fmla="*/ 4 h 4"/>
                <a:gd name="T8" fmla="*/ 0 w 21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4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19" y="2"/>
                    <a:pt x="19" y="2"/>
                  </a:cubicBezTo>
                  <a:cubicBezTo>
                    <a:pt x="20" y="3"/>
                    <a:pt x="20" y="4"/>
                    <a:pt x="21" y="4"/>
                  </a:cubicBezTo>
                  <a:cubicBezTo>
                    <a:pt x="21" y="4"/>
                    <a:pt x="4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03" name="Freeform 1028"/>
            <p:cNvSpPr>
              <a:spLocks/>
            </p:cNvSpPr>
            <p:nvPr userDrawn="1"/>
          </p:nvSpPr>
          <p:spPr bwMode="auto">
            <a:xfrm>
              <a:off x="285" y="284"/>
              <a:ext cx="12" cy="11"/>
            </a:xfrm>
            <a:custGeom>
              <a:avLst/>
              <a:gdLst>
                <a:gd name="T0" fmla="*/ 6 w 26"/>
                <a:gd name="T1" fmla="*/ 0 h 24"/>
                <a:gd name="T2" fmla="*/ 6 w 26"/>
                <a:gd name="T3" fmla="*/ 0 h 24"/>
                <a:gd name="T4" fmla="*/ 26 w 26"/>
                <a:gd name="T5" fmla="*/ 3 h 24"/>
                <a:gd name="T6" fmla="*/ 26 w 26"/>
                <a:gd name="T7" fmla="*/ 22 h 24"/>
                <a:gd name="T8" fmla="*/ 6 w 26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4">
                  <a:moveTo>
                    <a:pt x="6" y="0"/>
                  </a:moveTo>
                  <a:lnTo>
                    <a:pt x="6" y="0"/>
                  </a:lnTo>
                  <a:cubicBezTo>
                    <a:pt x="13" y="5"/>
                    <a:pt x="18" y="5"/>
                    <a:pt x="26" y="3"/>
                  </a:cubicBezTo>
                  <a:lnTo>
                    <a:pt x="26" y="22"/>
                  </a:lnTo>
                  <a:cubicBezTo>
                    <a:pt x="13" y="24"/>
                    <a:pt x="0" y="14"/>
                    <a:pt x="6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04" name="Freeform 1029"/>
            <p:cNvSpPr>
              <a:spLocks/>
            </p:cNvSpPr>
            <p:nvPr userDrawn="1"/>
          </p:nvSpPr>
          <p:spPr bwMode="auto">
            <a:xfrm>
              <a:off x="324" y="280"/>
              <a:ext cx="2" cy="5"/>
            </a:xfrm>
            <a:custGeom>
              <a:avLst/>
              <a:gdLst>
                <a:gd name="T0" fmla="*/ 3 w 4"/>
                <a:gd name="T1" fmla="*/ 0 h 11"/>
                <a:gd name="T2" fmla="*/ 3 w 4"/>
                <a:gd name="T3" fmla="*/ 0 h 11"/>
                <a:gd name="T4" fmla="*/ 4 w 4"/>
                <a:gd name="T5" fmla="*/ 11 h 11"/>
                <a:gd name="T6" fmla="*/ 0 w 4"/>
                <a:gd name="T7" fmla="*/ 11 h 11"/>
                <a:gd name="T8" fmla="*/ 3 w 4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1">
                  <a:moveTo>
                    <a:pt x="3" y="0"/>
                  </a:moveTo>
                  <a:lnTo>
                    <a:pt x="3" y="0"/>
                  </a:lnTo>
                  <a:cubicBezTo>
                    <a:pt x="4" y="3"/>
                    <a:pt x="4" y="7"/>
                    <a:pt x="4" y="11"/>
                  </a:cubicBezTo>
                  <a:lnTo>
                    <a:pt x="0" y="11"/>
                  </a:lnTo>
                  <a:cubicBezTo>
                    <a:pt x="0" y="8"/>
                    <a:pt x="2" y="4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05" name="Freeform 1030"/>
            <p:cNvSpPr>
              <a:spLocks/>
            </p:cNvSpPr>
            <p:nvPr userDrawn="1"/>
          </p:nvSpPr>
          <p:spPr bwMode="auto">
            <a:xfrm>
              <a:off x="232" y="280"/>
              <a:ext cx="23" cy="11"/>
            </a:xfrm>
            <a:custGeom>
              <a:avLst/>
              <a:gdLst>
                <a:gd name="T0" fmla="*/ 0 w 53"/>
                <a:gd name="T1" fmla="*/ 11 h 24"/>
                <a:gd name="T2" fmla="*/ 0 w 53"/>
                <a:gd name="T3" fmla="*/ 11 h 24"/>
                <a:gd name="T4" fmla="*/ 24 w 53"/>
                <a:gd name="T5" fmla="*/ 2 h 24"/>
                <a:gd name="T6" fmla="*/ 53 w 53"/>
                <a:gd name="T7" fmla="*/ 8 h 24"/>
                <a:gd name="T8" fmla="*/ 47 w 53"/>
                <a:gd name="T9" fmla="*/ 13 h 24"/>
                <a:gd name="T10" fmla="*/ 21 w 53"/>
                <a:gd name="T11" fmla="*/ 13 h 24"/>
                <a:gd name="T12" fmla="*/ 43 w 53"/>
                <a:gd name="T13" fmla="*/ 17 h 24"/>
                <a:gd name="T14" fmla="*/ 46 w 53"/>
                <a:gd name="T15" fmla="*/ 23 h 24"/>
                <a:gd name="T16" fmla="*/ 17 w 53"/>
                <a:gd name="T17" fmla="*/ 23 h 24"/>
                <a:gd name="T18" fmla="*/ 0 w 53"/>
                <a:gd name="T19" fmla="*/ 1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3" h="24">
                  <a:moveTo>
                    <a:pt x="0" y="11"/>
                  </a:moveTo>
                  <a:lnTo>
                    <a:pt x="0" y="11"/>
                  </a:lnTo>
                  <a:cubicBezTo>
                    <a:pt x="4" y="2"/>
                    <a:pt x="14" y="0"/>
                    <a:pt x="24" y="2"/>
                  </a:cubicBezTo>
                  <a:cubicBezTo>
                    <a:pt x="34" y="5"/>
                    <a:pt x="42" y="6"/>
                    <a:pt x="53" y="8"/>
                  </a:cubicBezTo>
                  <a:cubicBezTo>
                    <a:pt x="50" y="9"/>
                    <a:pt x="49" y="10"/>
                    <a:pt x="47" y="13"/>
                  </a:cubicBezTo>
                  <a:cubicBezTo>
                    <a:pt x="40" y="13"/>
                    <a:pt x="30" y="11"/>
                    <a:pt x="21" y="13"/>
                  </a:cubicBezTo>
                  <a:cubicBezTo>
                    <a:pt x="28" y="15"/>
                    <a:pt x="37" y="17"/>
                    <a:pt x="43" y="17"/>
                  </a:cubicBezTo>
                  <a:cubicBezTo>
                    <a:pt x="44" y="19"/>
                    <a:pt x="46" y="23"/>
                    <a:pt x="46" y="23"/>
                  </a:cubicBezTo>
                  <a:cubicBezTo>
                    <a:pt x="40" y="23"/>
                    <a:pt x="26" y="24"/>
                    <a:pt x="17" y="23"/>
                  </a:cubicBezTo>
                  <a:cubicBezTo>
                    <a:pt x="9" y="22"/>
                    <a:pt x="3" y="16"/>
                    <a:pt x="0" y="1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06" name="Freeform 1031"/>
            <p:cNvSpPr>
              <a:spLocks/>
            </p:cNvSpPr>
            <p:nvPr userDrawn="1"/>
          </p:nvSpPr>
          <p:spPr bwMode="auto">
            <a:xfrm>
              <a:off x="314" y="278"/>
              <a:ext cx="2" cy="7"/>
            </a:xfrm>
            <a:custGeom>
              <a:avLst/>
              <a:gdLst>
                <a:gd name="T0" fmla="*/ 6 w 6"/>
                <a:gd name="T1" fmla="*/ 0 h 16"/>
                <a:gd name="T2" fmla="*/ 6 w 6"/>
                <a:gd name="T3" fmla="*/ 0 h 16"/>
                <a:gd name="T4" fmla="*/ 5 w 6"/>
                <a:gd name="T5" fmla="*/ 16 h 16"/>
                <a:gd name="T6" fmla="*/ 0 w 6"/>
                <a:gd name="T7" fmla="*/ 16 h 16"/>
                <a:gd name="T8" fmla="*/ 6 w 6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6">
                  <a:moveTo>
                    <a:pt x="6" y="0"/>
                  </a:moveTo>
                  <a:lnTo>
                    <a:pt x="6" y="0"/>
                  </a:lnTo>
                  <a:cubicBezTo>
                    <a:pt x="6" y="6"/>
                    <a:pt x="5" y="12"/>
                    <a:pt x="5" y="16"/>
                  </a:cubicBezTo>
                  <a:lnTo>
                    <a:pt x="0" y="16"/>
                  </a:lnTo>
                  <a:cubicBezTo>
                    <a:pt x="2" y="11"/>
                    <a:pt x="5" y="7"/>
                    <a:pt x="6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07" name="Freeform 1032"/>
            <p:cNvSpPr>
              <a:spLocks/>
            </p:cNvSpPr>
            <p:nvPr userDrawn="1"/>
          </p:nvSpPr>
          <p:spPr bwMode="auto">
            <a:xfrm>
              <a:off x="307" y="276"/>
              <a:ext cx="5" cy="9"/>
            </a:xfrm>
            <a:custGeom>
              <a:avLst/>
              <a:gdLst>
                <a:gd name="T0" fmla="*/ 12 w 12"/>
                <a:gd name="T1" fmla="*/ 0 h 20"/>
                <a:gd name="T2" fmla="*/ 12 w 12"/>
                <a:gd name="T3" fmla="*/ 0 h 20"/>
                <a:gd name="T4" fmla="*/ 6 w 12"/>
                <a:gd name="T5" fmla="*/ 20 h 20"/>
                <a:gd name="T6" fmla="*/ 0 w 12"/>
                <a:gd name="T7" fmla="*/ 20 h 20"/>
                <a:gd name="T8" fmla="*/ 12 w 12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20">
                  <a:moveTo>
                    <a:pt x="12" y="0"/>
                  </a:moveTo>
                  <a:lnTo>
                    <a:pt x="12" y="0"/>
                  </a:lnTo>
                  <a:cubicBezTo>
                    <a:pt x="11" y="7"/>
                    <a:pt x="7" y="16"/>
                    <a:pt x="6" y="20"/>
                  </a:cubicBezTo>
                  <a:lnTo>
                    <a:pt x="0" y="20"/>
                  </a:lnTo>
                  <a:cubicBezTo>
                    <a:pt x="2" y="16"/>
                    <a:pt x="10" y="7"/>
                    <a:pt x="1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08" name="Freeform 1033"/>
            <p:cNvSpPr>
              <a:spLocks/>
            </p:cNvSpPr>
            <p:nvPr userDrawn="1"/>
          </p:nvSpPr>
          <p:spPr bwMode="auto">
            <a:xfrm>
              <a:off x="197" y="278"/>
              <a:ext cx="41" cy="14"/>
            </a:xfrm>
            <a:custGeom>
              <a:avLst/>
              <a:gdLst>
                <a:gd name="T0" fmla="*/ 0 w 90"/>
                <a:gd name="T1" fmla="*/ 6 h 32"/>
                <a:gd name="T2" fmla="*/ 0 w 90"/>
                <a:gd name="T3" fmla="*/ 6 h 32"/>
                <a:gd name="T4" fmla="*/ 42 w 90"/>
                <a:gd name="T5" fmla="*/ 4 h 32"/>
                <a:gd name="T6" fmla="*/ 76 w 90"/>
                <a:gd name="T7" fmla="*/ 12 h 32"/>
                <a:gd name="T8" fmla="*/ 73 w 90"/>
                <a:gd name="T9" fmla="*/ 17 h 32"/>
                <a:gd name="T10" fmla="*/ 74 w 90"/>
                <a:gd name="T11" fmla="*/ 19 h 32"/>
                <a:gd name="T12" fmla="*/ 34 w 90"/>
                <a:gd name="T13" fmla="*/ 15 h 32"/>
                <a:gd name="T14" fmla="*/ 78 w 90"/>
                <a:gd name="T15" fmla="*/ 24 h 32"/>
                <a:gd name="T16" fmla="*/ 90 w 90"/>
                <a:gd name="T17" fmla="*/ 31 h 32"/>
                <a:gd name="T18" fmla="*/ 37 w 90"/>
                <a:gd name="T19" fmla="*/ 30 h 32"/>
                <a:gd name="T20" fmla="*/ 0 w 90"/>
                <a:gd name="T21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0" h="32">
                  <a:moveTo>
                    <a:pt x="0" y="6"/>
                  </a:moveTo>
                  <a:lnTo>
                    <a:pt x="0" y="6"/>
                  </a:lnTo>
                  <a:cubicBezTo>
                    <a:pt x="11" y="0"/>
                    <a:pt x="30" y="1"/>
                    <a:pt x="42" y="4"/>
                  </a:cubicBezTo>
                  <a:cubicBezTo>
                    <a:pt x="52" y="6"/>
                    <a:pt x="70" y="10"/>
                    <a:pt x="76" y="12"/>
                  </a:cubicBezTo>
                  <a:cubicBezTo>
                    <a:pt x="75" y="13"/>
                    <a:pt x="74" y="15"/>
                    <a:pt x="73" y="17"/>
                  </a:cubicBezTo>
                  <a:cubicBezTo>
                    <a:pt x="73" y="18"/>
                    <a:pt x="73" y="18"/>
                    <a:pt x="74" y="19"/>
                  </a:cubicBezTo>
                  <a:cubicBezTo>
                    <a:pt x="73" y="19"/>
                    <a:pt x="48" y="14"/>
                    <a:pt x="34" y="15"/>
                  </a:cubicBezTo>
                  <a:cubicBezTo>
                    <a:pt x="47" y="20"/>
                    <a:pt x="77" y="24"/>
                    <a:pt x="78" y="24"/>
                  </a:cubicBezTo>
                  <a:cubicBezTo>
                    <a:pt x="81" y="28"/>
                    <a:pt x="86" y="30"/>
                    <a:pt x="90" y="31"/>
                  </a:cubicBezTo>
                  <a:cubicBezTo>
                    <a:pt x="86" y="32"/>
                    <a:pt x="46" y="31"/>
                    <a:pt x="37" y="30"/>
                  </a:cubicBezTo>
                  <a:cubicBezTo>
                    <a:pt x="24" y="28"/>
                    <a:pt x="4" y="20"/>
                    <a:pt x="0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09" name="Freeform 1034"/>
            <p:cNvSpPr>
              <a:spLocks/>
            </p:cNvSpPr>
            <p:nvPr userDrawn="1"/>
          </p:nvSpPr>
          <p:spPr bwMode="auto">
            <a:xfrm>
              <a:off x="317" y="277"/>
              <a:ext cx="4" cy="8"/>
            </a:xfrm>
            <a:custGeom>
              <a:avLst/>
              <a:gdLst>
                <a:gd name="T0" fmla="*/ 7 w 9"/>
                <a:gd name="T1" fmla="*/ 0 h 19"/>
                <a:gd name="T2" fmla="*/ 7 w 9"/>
                <a:gd name="T3" fmla="*/ 0 h 19"/>
                <a:gd name="T4" fmla="*/ 8 w 9"/>
                <a:gd name="T5" fmla="*/ 19 h 19"/>
                <a:gd name="T6" fmla="*/ 0 w 9"/>
                <a:gd name="T7" fmla="*/ 19 h 19"/>
                <a:gd name="T8" fmla="*/ 7 w 9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9">
                  <a:moveTo>
                    <a:pt x="7" y="0"/>
                  </a:moveTo>
                  <a:lnTo>
                    <a:pt x="7" y="0"/>
                  </a:lnTo>
                  <a:cubicBezTo>
                    <a:pt x="8" y="5"/>
                    <a:pt x="9" y="13"/>
                    <a:pt x="8" y="19"/>
                  </a:cubicBezTo>
                  <a:lnTo>
                    <a:pt x="0" y="19"/>
                  </a:lnTo>
                  <a:cubicBezTo>
                    <a:pt x="1" y="12"/>
                    <a:pt x="5" y="6"/>
                    <a:pt x="7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10" name="Freeform 1035"/>
            <p:cNvSpPr>
              <a:spLocks/>
            </p:cNvSpPr>
            <p:nvPr userDrawn="1"/>
          </p:nvSpPr>
          <p:spPr bwMode="auto">
            <a:xfrm>
              <a:off x="327" y="276"/>
              <a:ext cx="4" cy="9"/>
            </a:xfrm>
            <a:custGeom>
              <a:avLst/>
              <a:gdLst>
                <a:gd name="T0" fmla="*/ 8 w 9"/>
                <a:gd name="T1" fmla="*/ 0 h 20"/>
                <a:gd name="T2" fmla="*/ 8 w 9"/>
                <a:gd name="T3" fmla="*/ 0 h 20"/>
                <a:gd name="T4" fmla="*/ 9 w 9"/>
                <a:gd name="T5" fmla="*/ 20 h 20"/>
                <a:gd name="T6" fmla="*/ 0 w 9"/>
                <a:gd name="T7" fmla="*/ 20 h 20"/>
                <a:gd name="T8" fmla="*/ 8 w 9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20">
                  <a:moveTo>
                    <a:pt x="8" y="0"/>
                  </a:moveTo>
                  <a:lnTo>
                    <a:pt x="8" y="0"/>
                  </a:lnTo>
                  <a:cubicBezTo>
                    <a:pt x="9" y="6"/>
                    <a:pt x="8" y="15"/>
                    <a:pt x="9" y="20"/>
                  </a:cubicBezTo>
                  <a:lnTo>
                    <a:pt x="0" y="20"/>
                  </a:lnTo>
                  <a:cubicBezTo>
                    <a:pt x="2" y="13"/>
                    <a:pt x="6" y="8"/>
                    <a:pt x="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11" name="Freeform 1036"/>
            <p:cNvSpPr>
              <a:spLocks/>
            </p:cNvSpPr>
            <p:nvPr userDrawn="1"/>
          </p:nvSpPr>
          <p:spPr bwMode="auto">
            <a:xfrm>
              <a:off x="222" y="274"/>
              <a:ext cx="11" cy="4"/>
            </a:xfrm>
            <a:custGeom>
              <a:avLst/>
              <a:gdLst>
                <a:gd name="T0" fmla="*/ 0 w 24"/>
                <a:gd name="T1" fmla="*/ 0 h 9"/>
                <a:gd name="T2" fmla="*/ 0 w 24"/>
                <a:gd name="T3" fmla="*/ 0 h 9"/>
                <a:gd name="T4" fmla="*/ 22 w 24"/>
                <a:gd name="T5" fmla="*/ 6 h 9"/>
                <a:gd name="T6" fmla="*/ 24 w 24"/>
                <a:gd name="T7" fmla="*/ 9 h 9"/>
                <a:gd name="T8" fmla="*/ 0 w 24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9">
                  <a:moveTo>
                    <a:pt x="0" y="0"/>
                  </a:moveTo>
                  <a:lnTo>
                    <a:pt x="0" y="0"/>
                  </a:lnTo>
                  <a:cubicBezTo>
                    <a:pt x="7" y="2"/>
                    <a:pt x="19" y="5"/>
                    <a:pt x="22" y="6"/>
                  </a:cubicBezTo>
                  <a:cubicBezTo>
                    <a:pt x="23" y="7"/>
                    <a:pt x="23" y="8"/>
                    <a:pt x="24" y="9"/>
                  </a:cubicBezTo>
                  <a:cubicBezTo>
                    <a:pt x="23" y="8"/>
                    <a:pt x="6" y="3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12" name="Freeform 1037"/>
            <p:cNvSpPr>
              <a:spLocks/>
            </p:cNvSpPr>
            <p:nvPr userDrawn="1"/>
          </p:nvSpPr>
          <p:spPr bwMode="auto">
            <a:xfrm>
              <a:off x="320" y="268"/>
              <a:ext cx="5" cy="17"/>
            </a:xfrm>
            <a:custGeom>
              <a:avLst/>
              <a:gdLst>
                <a:gd name="T0" fmla="*/ 7 w 11"/>
                <a:gd name="T1" fmla="*/ 0 h 38"/>
                <a:gd name="T2" fmla="*/ 7 w 11"/>
                <a:gd name="T3" fmla="*/ 0 h 38"/>
                <a:gd name="T4" fmla="*/ 11 w 11"/>
                <a:gd name="T5" fmla="*/ 24 h 38"/>
                <a:gd name="T6" fmla="*/ 5 w 11"/>
                <a:gd name="T7" fmla="*/ 38 h 38"/>
                <a:gd name="T8" fmla="*/ 2 w 11"/>
                <a:gd name="T9" fmla="*/ 38 h 38"/>
                <a:gd name="T10" fmla="*/ 0 w 11"/>
                <a:gd name="T11" fmla="*/ 17 h 38"/>
                <a:gd name="T12" fmla="*/ 2 w 11"/>
                <a:gd name="T13" fmla="*/ 6 h 38"/>
                <a:gd name="T14" fmla="*/ 5 w 11"/>
                <a:gd name="T15" fmla="*/ 25 h 38"/>
                <a:gd name="T16" fmla="*/ 7 w 11"/>
                <a:gd name="T1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38">
                  <a:moveTo>
                    <a:pt x="7" y="0"/>
                  </a:moveTo>
                  <a:lnTo>
                    <a:pt x="7" y="0"/>
                  </a:lnTo>
                  <a:cubicBezTo>
                    <a:pt x="7" y="0"/>
                    <a:pt x="11" y="18"/>
                    <a:pt x="11" y="24"/>
                  </a:cubicBezTo>
                  <a:cubicBezTo>
                    <a:pt x="9" y="29"/>
                    <a:pt x="7" y="34"/>
                    <a:pt x="5" y="38"/>
                  </a:cubicBezTo>
                  <a:lnTo>
                    <a:pt x="2" y="38"/>
                  </a:lnTo>
                  <a:cubicBezTo>
                    <a:pt x="2" y="33"/>
                    <a:pt x="2" y="24"/>
                    <a:pt x="0" y="17"/>
                  </a:cubicBezTo>
                  <a:cubicBezTo>
                    <a:pt x="1" y="13"/>
                    <a:pt x="2" y="9"/>
                    <a:pt x="2" y="6"/>
                  </a:cubicBezTo>
                  <a:cubicBezTo>
                    <a:pt x="4" y="13"/>
                    <a:pt x="4" y="16"/>
                    <a:pt x="5" y="25"/>
                  </a:cubicBezTo>
                  <a:cubicBezTo>
                    <a:pt x="6" y="16"/>
                    <a:pt x="7" y="7"/>
                    <a:pt x="7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13" name="Freeform 1038"/>
            <p:cNvSpPr>
              <a:spLocks/>
            </p:cNvSpPr>
            <p:nvPr userDrawn="1"/>
          </p:nvSpPr>
          <p:spPr bwMode="auto">
            <a:xfrm>
              <a:off x="311" y="269"/>
              <a:ext cx="6" cy="16"/>
            </a:xfrm>
            <a:custGeom>
              <a:avLst/>
              <a:gdLst>
                <a:gd name="T0" fmla="*/ 11 w 15"/>
                <a:gd name="T1" fmla="*/ 0 h 36"/>
                <a:gd name="T2" fmla="*/ 11 w 15"/>
                <a:gd name="T3" fmla="*/ 0 h 36"/>
                <a:gd name="T4" fmla="*/ 5 w 15"/>
                <a:gd name="T5" fmla="*/ 36 h 36"/>
                <a:gd name="T6" fmla="*/ 0 w 15"/>
                <a:gd name="T7" fmla="*/ 36 h 36"/>
                <a:gd name="T8" fmla="*/ 6 w 15"/>
                <a:gd name="T9" fmla="*/ 1 h 36"/>
                <a:gd name="T10" fmla="*/ 7 w 15"/>
                <a:gd name="T11" fmla="*/ 21 h 36"/>
                <a:gd name="T12" fmla="*/ 11 w 15"/>
                <a:gd name="T13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36">
                  <a:moveTo>
                    <a:pt x="11" y="0"/>
                  </a:moveTo>
                  <a:lnTo>
                    <a:pt x="11" y="0"/>
                  </a:lnTo>
                  <a:cubicBezTo>
                    <a:pt x="15" y="20"/>
                    <a:pt x="11" y="27"/>
                    <a:pt x="5" y="36"/>
                  </a:cubicBezTo>
                  <a:lnTo>
                    <a:pt x="0" y="36"/>
                  </a:lnTo>
                  <a:cubicBezTo>
                    <a:pt x="3" y="30"/>
                    <a:pt x="6" y="12"/>
                    <a:pt x="6" y="1"/>
                  </a:cubicBezTo>
                  <a:cubicBezTo>
                    <a:pt x="6" y="2"/>
                    <a:pt x="8" y="13"/>
                    <a:pt x="7" y="21"/>
                  </a:cubicBezTo>
                  <a:cubicBezTo>
                    <a:pt x="9" y="13"/>
                    <a:pt x="10" y="8"/>
                    <a:pt x="1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14" name="Freeform 1039"/>
            <p:cNvSpPr>
              <a:spLocks/>
            </p:cNvSpPr>
            <p:nvPr userDrawn="1"/>
          </p:nvSpPr>
          <p:spPr bwMode="auto">
            <a:xfrm>
              <a:off x="295" y="267"/>
              <a:ext cx="13" cy="14"/>
            </a:xfrm>
            <a:custGeom>
              <a:avLst/>
              <a:gdLst>
                <a:gd name="T0" fmla="*/ 28 w 28"/>
                <a:gd name="T1" fmla="*/ 0 h 31"/>
                <a:gd name="T2" fmla="*/ 28 w 28"/>
                <a:gd name="T3" fmla="*/ 0 h 31"/>
                <a:gd name="T4" fmla="*/ 16 w 28"/>
                <a:gd name="T5" fmla="*/ 23 h 31"/>
                <a:gd name="T6" fmla="*/ 27 w 28"/>
                <a:gd name="T7" fmla="*/ 13 h 31"/>
                <a:gd name="T8" fmla="*/ 24 w 28"/>
                <a:gd name="T9" fmla="*/ 24 h 31"/>
                <a:gd name="T10" fmla="*/ 0 w 28"/>
                <a:gd name="T11" fmla="*/ 20 h 31"/>
                <a:gd name="T12" fmla="*/ 28 w 28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31">
                  <a:moveTo>
                    <a:pt x="28" y="0"/>
                  </a:moveTo>
                  <a:lnTo>
                    <a:pt x="28" y="0"/>
                  </a:lnTo>
                  <a:cubicBezTo>
                    <a:pt x="28" y="10"/>
                    <a:pt x="23" y="20"/>
                    <a:pt x="16" y="23"/>
                  </a:cubicBezTo>
                  <a:cubicBezTo>
                    <a:pt x="24" y="21"/>
                    <a:pt x="27" y="13"/>
                    <a:pt x="27" y="13"/>
                  </a:cubicBezTo>
                  <a:cubicBezTo>
                    <a:pt x="27" y="15"/>
                    <a:pt x="26" y="21"/>
                    <a:pt x="24" y="24"/>
                  </a:cubicBezTo>
                  <a:cubicBezTo>
                    <a:pt x="16" y="31"/>
                    <a:pt x="3" y="29"/>
                    <a:pt x="0" y="20"/>
                  </a:cubicBezTo>
                  <a:cubicBezTo>
                    <a:pt x="14" y="26"/>
                    <a:pt x="24" y="15"/>
                    <a:pt x="2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15" name="Freeform 1040"/>
            <p:cNvSpPr>
              <a:spLocks/>
            </p:cNvSpPr>
            <p:nvPr userDrawn="1"/>
          </p:nvSpPr>
          <p:spPr bwMode="auto">
            <a:xfrm>
              <a:off x="231" y="268"/>
              <a:ext cx="26" cy="15"/>
            </a:xfrm>
            <a:custGeom>
              <a:avLst/>
              <a:gdLst>
                <a:gd name="T0" fmla="*/ 0 w 59"/>
                <a:gd name="T1" fmla="*/ 7 h 34"/>
                <a:gd name="T2" fmla="*/ 0 w 59"/>
                <a:gd name="T3" fmla="*/ 7 h 34"/>
                <a:gd name="T4" fmla="*/ 24 w 59"/>
                <a:gd name="T5" fmla="*/ 4 h 34"/>
                <a:gd name="T6" fmla="*/ 47 w 59"/>
                <a:gd name="T7" fmla="*/ 15 h 34"/>
                <a:gd name="T8" fmla="*/ 48 w 59"/>
                <a:gd name="T9" fmla="*/ 21 h 34"/>
                <a:gd name="T10" fmla="*/ 24 w 59"/>
                <a:gd name="T11" fmla="*/ 15 h 34"/>
                <a:gd name="T12" fmla="*/ 50 w 59"/>
                <a:gd name="T13" fmla="*/ 25 h 34"/>
                <a:gd name="T14" fmla="*/ 59 w 59"/>
                <a:gd name="T15" fmla="*/ 34 h 34"/>
                <a:gd name="T16" fmla="*/ 13 w 59"/>
                <a:gd name="T17" fmla="*/ 24 h 34"/>
                <a:gd name="T18" fmla="*/ 0 w 59"/>
                <a:gd name="T19" fmla="*/ 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9" h="34">
                  <a:moveTo>
                    <a:pt x="0" y="7"/>
                  </a:moveTo>
                  <a:lnTo>
                    <a:pt x="0" y="7"/>
                  </a:lnTo>
                  <a:cubicBezTo>
                    <a:pt x="6" y="2"/>
                    <a:pt x="15" y="0"/>
                    <a:pt x="24" y="4"/>
                  </a:cubicBezTo>
                  <a:cubicBezTo>
                    <a:pt x="26" y="5"/>
                    <a:pt x="41" y="12"/>
                    <a:pt x="47" y="15"/>
                  </a:cubicBezTo>
                  <a:cubicBezTo>
                    <a:pt x="47" y="17"/>
                    <a:pt x="48" y="20"/>
                    <a:pt x="48" y="21"/>
                  </a:cubicBezTo>
                  <a:cubicBezTo>
                    <a:pt x="43" y="19"/>
                    <a:pt x="33" y="16"/>
                    <a:pt x="24" y="15"/>
                  </a:cubicBezTo>
                  <a:cubicBezTo>
                    <a:pt x="34" y="21"/>
                    <a:pt x="46" y="24"/>
                    <a:pt x="50" y="25"/>
                  </a:cubicBezTo>
                  <a:cubicBezTo>
                    <a:pt x="52" y="28"/>
                    <a:pt x="54" y="31"/>
                    <a:pt x="59" y="34"/>
                  </a:cubicBezTo>
                  <a:cubicBezTo>
                    <a:pt x="44" y="31"/>
                    <a:pt x="25" y="29"/>
                    <a:pt x="13" y="24"/>
                  </a:cubicBezTo>
                  <a:cubicBezTo>
                    <a:pt x="9" y="22"/>
                    <a:pt x="1" y="15"/>
                    <a:pt x="0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16" name="Freeform 1041"/>
            <p:cNvSpPr>
              <a:spLocks/>
            </p:cNvSpPr>
            <p:nvPr userDrawn="1"/>
          </p:nvSpPr>
          <p:spPr bwMode="auto">
            <a:xfrm>
              <a:off x="250" y="268"/>
              <a:ext cx="6" cy="3"/>
            </a:xfrm>
            <a:custGeom>
              <a:avLst/>
              <a:gdLst>
                <a:gd name="T0" fmla="*/ 0 w 14"/>
                <a:gd name="T1" fmla="*/ 0 h 8"/>
                <a:gd name="T2" fmla="*/ 0 w 14"/>
                <a:gd name="T3" fmla="*/ 0 h 8"/>
                <a:gd name="T4" fmla="*/ 14 w 14"/>
                <a:gd name="T5" fmla="*/ 8 h 8"/>
                <a:gd name="T6" fmla="*/ 12 w 14"/>
                <a:gd name="T7" fmla="*/ 8 h 8"/>
                <a:gd name="T8" fmla="*/ 0 w 14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8">
                  <a:moveTo>
                    <a:pt x="0" y="0"/>
                  </a:moveTo>
                  <a:lnTo>
                    <a:pt x="0" y="0"/>
                  </a:lnTo>
                  <a:cubicBezTo>
                    <a:pt x="5" y="2"/>
                    <a:pt x="10" y="6"/>
                    <a:pt x="14" y="8"/>
                  </a:cubicBezTo>
                  <a:lnTo>
                    <a:pt x="12" y="8"/>
                  </a:lnTo>
                  <a:cubicBezTo>
                    <a:pt x="8" y="6"/>
                    <a:pt x="5" y="3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17" name="Freeform 1042"/>
            <p:cNvSpPr>
              <a:spLocks/>
            </p:cNvSpPr>
            <p:nvPr userDrawn="1"/>
          </p:nvSpPr>
          <p:spPr bwMode="auto">
            <a:xfrm>
              <a:off x="298" y="263"/>
              <a:ext cx="16" cy="22"/>
            </a:xfrm>
            <a:custGeom>
              <a:avLst/>
              <a:gdLst>
                <a:gd name="T0" fmla="*/ 34 w 37"/>
                <a:gd name="T1" fmla="*/ 0 h 50"/>
                <a:gd name="T2" fmla="*/ 34 w 37"/>
                <a:gd name="T3" fmla="*/ 0 h 50"/>
                <a:gd name="T4" fmla="*/ 18 w 37"/>
                <a:gd name="T5" fmla="*/ 50 h 50"/>
                <a:gd name="T6" fmla="*/ 0 w 37"/>
                <a:gd name="T7" fmla="*/ 50 h 50"/>
                <a:gd name="T8" fmla="*/ 2 w 37"/>
                <a:gd name="T9" fmla="*/ 49 h 50"/>
                <a:gd name="T10" fmla="*/ 32 w 37"/>
                <a:gd name="T11" fmla="*/ 0 h 50"/>
                <a:gd name="T12" fmla="*/ 31 w 37"/>
                <a:gd name="T13" fmla="*/ 19 h 50"/>
                <a:gd name="T14" fmla="*/ 34 w 37"/>
                <a:gd name="T15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" h="50">
                  <a:moveTo>
                    <a:pt x="34" y="0"/>
                  </a:moveTo>
                  <a:lnTo>
                    <a:pt x="34" y="0"/>
                  </a:lnTo>
                  <a:cubicBezTo>
                    <a:pt x="37" y="21"/>
                    <a:pt x="31" y="38"/>
                    <a:pt x="18" y="50"/>
                  </a:cubicBezTo>
                  <a:lnTo>
                    <a:pt x="0" y="50"/>
                  </a:lnTo>
                  <a:lnTo>
                    <a:pt x="2" y="49"/>
                  </a:lnTo>
                  <a:cubicBezTo>
                    <a:pt x="21" y="42"/>
                    <a:pt x="29" y="25"/>
                    <a:pt x="32" y="0"/>
                  </a:cubicBezTo>
                  <a:cubicBezTo>
                    <a:pt x="32" y="5"/>
                    <a:pt x="32" y="14"/>
                    <a:pt x="31" y="19"/>
                  </a:cubicBezTo>
                  <a:cubicBezTo>
                    <a:pt x="33" y="13"/>
                    <a:pt x="33" y="6"/>
                    <a:pt x="3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18" name="Freeform 1043"/>
            <p:cNvSpPr>
              <a:spLocks/>
            </p:cNvSpPr>
            <p:nvPr userDrawn="1"/>
          </p:nvSpPr>
          <p:spPr bwMode="auto">
            <a:xfrm>
              <a:off x="197" y="261"/>
              <a:ext cx="39" cy="21"/>
            </a:xfrm>
            <a:custGeom>
              <a:avLst/>
              <a:gdLst>
                <a:gd name="T0" fmla="*/ 0 w 87"/>
                <a:gd name="T1" fmla="*/ 3 h 45"/>
                <a:gd name="T2" fmla="*/ 0 w 87"/>
                <a:gd name="T3" fmla="*/ 3 h 45"/>
                <a:gd name="T4" fmla="*/ 40 w 87"/>
                <a:gd name="T5" fmla="*/ 8 h 45"/>
                <a:gd name="T6" fmla="*/ 72 w 87"/>
                <a:gd name="T7" fmla="*/ 23 h 45"/>
                <a:gd name="T8" fmla="*/ 76 w 87"/>
                <a:gd name="T9" fmla="*/ 31 h 45"/>
                <a:gd name="T10" fmla="*/ 28 w 87"/>
                <a:gd name="T11" fmla="*/ 17 h 45"/>
                <a:gd name="T12" fmla="*/ 83 w 87"/>
                <a:gd name="T13" fmla="*/ 38 h 45"/>
                <a:gd name="T14" fmla="*/ 87 w 87"/>
                <a:gd name="T15" fmla="*/ 42 h 45"/>
                <a:gd name="T16" fmla="*/ 80 w 87"/>
                <a:gd name="T17" fmla="*/ 45 h 45"/>
                <a:gd name="T18" fmla="*/ 43 w 87"/>
                <a:gd name="T19" fmla="*/ 37 h 45"/>
                <a:gd name="T20" fmla="*/ 0 w 87"/>
                <a:gd name="T21" fmla="*/ 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7" h="45">
                  <a:moveTo>
                    <a:pt x="0" y="3"/>
                  </a:moveTo>
                  <a:lnTo>
                    <a:pt x="0" y="3"/>
                  </a:lnTo>
                  <a:cubicBezTo>
                    <a:pt x="10" y="0"/>
                    <a:pt x="30" y="4"/>
                    <a:pt x="40" y="8"/>
                  </a:cubicBezTo>
                  <a:cubicBezTo>
                    <a:pt x="46" y="11"/>
                    <a:pt x="67" y="19"/>
                    <a:pt x="72" y="23"/>
                  </a:cubicBezTo>
                  <a:cubicBezTo>
                    <a:pt x="74" y="26"/>
                    <a:pt x="74" y="28"/>
                    <a:pt x="76" y="31"/>
                  </a:cubicBezTo>
                  <a:cubicBezTo>
                    <a:pt x="68" y="28"/>
                    <a:pt x="49" y="21"/>
                    <a:pt x="28" y="17"/>
                  </a:cubicBezTo>
                  <a:cubicBezTo>
                    <a:pt x="43" y="24"/>
                    <a:pt x="68" y="33"/>
                    <a:pt x="83" y="38"/>
                  </a:cubicBezTo>
                  <a:cubicBezTo>
                    <a:pt x="84" y="39"/>
                    <a:pt x="86" y="41"/>
                    <a:pt x="87" y="42"/>
                  </a:cubicBezTo>
                  <a:cubicBezTo>
                    <a:pt x="84" y="42"/>
                    <a:pt x="82" y="44"/>
                    <a:pt x="80" y="45"/>
                  </a:cubicBezTo>
                  <a:cubicBezTo>
                    <a:pt x="75" y="45"/>
                    <a:pt x="49" y="39"/>
                    <a:pt x="43" y="37"/>
                  </a:cubicBezTo>
                  <a:cubicBezTo>
                    <a:pt x="24" y="31"/>
                    <a:pt x="2" y="18"/>
                    <a:pt x="0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19" name="Freeform 1044"/>
            <p:cNvSpPr>
              <a:spLocks/>
            </p:cNvSpPr>
            <p:nvPr userDrawn="1"/>
          </p:nvSpPr>
          <p:spPr bwMode="auto">
            <a:xfrm>
              <a:off x="222" y="260"/>
              <a:ext cx="13" cy="8"/>
            </a:xfrm>
            <a:custGeom>
              <a:avLst/>
              <a:gdLst>
                <a:gd name="T0" fmla="*/ 0 w 29"/>
                <a:gd name="T1" fmla="*/ 0 h 16"/>
                <a:gd name="T2" fmla="*/ 0 w 29"/>
                <a:gd name="T3" fmla="*/ 0 h 16"/>
                <a:gd name="T4" fmla="*/ 29 w 29"/>
                <a:gd name="T5" fmla="*/ 15 h 16"/>
                <a:gd name="T6" fmla="*/ 25 w 29"/>
                <a:gd name="T7" fmla="*/ 16 h 16"/>
                <a:gd name="T8" fmla="*/ 0 w 29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6">
                  <a:moveTo>
                    <a:pt x="0" y="0"/>
                  </a:moveTo>
                  <a:lnTo>
                    <a:pt x="0" y="0"/>
                  </a:lnTo>
                  <a:cubicBezTo>
                    <a:pt x="10" y="5"/>
                    <a:pt x="27" y="14"/>
                    <a:pt x="29" y="15"/>
                  </a:cubicBezTo>
                  <a:cubicBezTo>
                    <a:pt x="28" y="15"/>
                    <a:pt x="27" y="15"/>
                    <a:pt x="25" y="16"/>
                  </a:cubicBezTo>
                  <a:cubicBezTo>
                    <a:pt x="25" y="16"/>
                    <a:pt x="7" y="6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20" name="Freeform 1045"/>
            <p:cNvSpPr>
              <a:spLocks/>
            </p:cNvSpPr>
            <p:nvPr userDrawn="1"/>
          </p:nvSpPr>
          <p:spPr bwMode="auto">
            <a:xfrm>
              <a:off x="315" y="257"/>
              <a:ext cx="6" cy="25"/>
            </a:xfrm>
            <a:custGeom>
              <a:avLst/>
              <a:gdLst>
                <a:gd name="T0" fmla="*/ 3 w 12"/>
                <a:gd name="T1" fmla="*/ 0 h 55"/>
                <a:gd name="T2" fmla="*/ 3 w 12"/>
                <a:gd name="T3" fmla="*/ 0 h 55"/>
                <a:gd name="T4" fmla="*/ 12 w 12"/>
                <a:gd name="T5" fmla="*/ 27 h 55"/>
                <a:gd name="T6" fmla="*/ 3 w 12"/>
                <a:gd name="T7" fmla="*/ 55 h 55"/>
                <a:gd name="T8" fmla="*/ 0 w 12"/>
                <a:gd name="T9" fmla="*/ 24 h 55"/>
                <a:gd name="T10" fmla="*/ 1 w 12"/>
                <a:gd name="T11" fmla="*/ 1 h 55"/>
                <a:gd name="T12" fmla="*/ 7 w 12"/>
                <a:gd name="T13" fmla="*/ 28 h 55"/>
                <a:gd name="T14" fmla="*/ 3 w 12"/>
                <a:gd name="T15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55">
                  <a:moveTo>
                    <a:pt x="3" y="0"/>
                  </a:moveTo>
                  <a:lnTo>
                    <a:pt x="3" y="0"/>
                  </a:lnTo>
                  <a:cubicBezTo>
                    <a:pt x="6" y="6"/>
                    <a:pt x="12" y="22"/>
                    <a:pt x="12" y="27"/>
                  </a:cubicBezTo>
                  <a:cubicBezTo>
                    <a:pt x="12" y="39"/>
                    <a:pt x="6" y="48"/>
                    <a:pt x="3" y="55"/>
                  </a:cubicBezTo>
                  <a:cubicBezTo>
                    <a:pt x="4" y="45"/>
                    <a:pt x="3" y="33"/>
                    <a:pt x="0" y="24"/>
                  </a:cubicBezTo>
                  <a:cubicBezTo>
                    <a:pt x="1" y="17"/>
                    <a:pt x="1" y="8"/>
                    <a:pt x="1" y="1"/>
                  </a:cubicBezTo>
                  <a:cubicBezTo>
                    <a:pt x="2" y="4"/>
                    <a:pt x="6" y="19"/>
                    <a:pt x="7" y="28"/>
                  </a:cubicBezTo>
                  <a:cubicBezTo>
                    <a:pt x="7" y="20"/>
                    <a:pt x="4" y="6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21" name="Freeform 1046"/>
            <p:cNvSpPr>
              <a:spLocks/>
            </p:cNvSpPr>
            <p:nvPr userDrawn="1"/>
          </p:nvSpPr>
          <p:spPr bwMode="auto">
            <a:xfrm>
              <a:off x="323" y="257"/>
              <a:ext cx="7" cy="27"/>
            </a:xfrm>
            <a:custGeom>
              <a:avLst/>
              <a:gdLst>
                <a:gd name="T0" fmla="*/ 0 w 15"/>
                <a:gd name="T1" fmla="*/ 0 h 60"/>
                <a:gd name="T2" fmla="*/ 0 w 15"/>
                <a:gd name="T3" fmla="*/ 0 h 60"/>
                <a:gd name="T4" fmla="*/ 7 w 15"/>
                <a:gd name="T5" fmla="*/ 29 h 60"/>
                <a:gd name="T6" fmla="*/ 2 w 15"/>
                <a:gd name="T7" fmla="*/ 1 h 60"/>
                <a:gd name="T8" fmla="*/ 7 w 15"/>
                <a:gd name="T9" fmla="*/ 15 h 60"/>
                <a:gd name="T10" fmla="*/ 15 w 15"/>
                <a:gd name="T11" fmla="*/ 42 h 60"/>
                <a:gd name="T12" fmla="*/ 7 w 15"/>
                <a:gd name="T13" fmla="*/ 60 h 60"/>
                <a:gd name="T14" fmla="*/ 4 w 15"/>
                <a:gd name="T15" fmla="*/ 31 h 60"/>
                <a:gd name="T16" fmla="*/ 1 w 15"/>
                <a:gd name="T17" fmla="*/ 20 h 60"/>
                <a:gd name="T18" fmla="*/ 0 w 15"/>
                <a:gd name="T1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60">
                  <a:moveTo>
                    <a:pt x="0" y="0"/>
                  </a:moveTo>
                  <a:lnTo>
                    <a:pt x="0" y="0"/>
                  </a:lnTo>
                  <a:cubicBezTo>
                    <a:pt x="1" y="6"/>
                    <a:pt x="7" y="26"/>
                    <a:pt x="7" y="29"/>
                  </a:cubicBezTo>
                  <a:cubicBezTo>
                    <a:pt x="6" y="19"/>
                    <a:pt x="4" y="10"/>
                    <a:pt x="2" y="1"/>
                  </a:cubicBezTo>
                  <a:cubicBezTo>
                    <a:pt x="2" y="1"/>
                    <a:pt x="6" y="12"/>
                    <a:pt x="7" y="15"/>
                  </a:cubicBezTo>
                  <a:cubicBezTo>
                    <a:pt x="9" y="22"/>
                    <a:pt x="14" y="35"/>
                    <a:pt x="15" y="42"/>
                  </a:cubicBezTo>
                  <a:cubicBezTo>
                    <a:pt x="13" y="49"/>
                    <a:pt x="10" y="54"/>
                    <a:pt x="7" y="60"/>
                  </a:cubicBezTo>
                  <a:cubicBezTo>
                    <a:pt x="7" y="50"/>
                    <a:pt x="6" y="41"/>
                    <a:pt x="4" y="31"/>
                  </a:cubicBezTo>
                  <a:cubicBezTo>
                    <a:pt x="3" y="28"/>
                    <a:pt x="1" y="24"/>
                    <a:pt x="1" y="20"/>
                  </a:cubicBezTo>
                  <a:cubicBezTo>
                    <a:pt x="0" y="14"/>
                    <a:pt x="0" y="4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22" name="Freeform 1047"/>
            <p:cNvSpPr>
              <a:spLocks/>
            </p:cNvSpPr>
            <p:nvPr userDrawn="1"/>
          </p:nvSpPr>
          <p:spPr bwMode="auto">
            <a:xfrm>
              <a:off x="235" y="256"/>
              <a:ext cx="26" cy="18"/>
            </a:xfrm>
            <a:custGeom>
              <a:avLst/>
              <a:gdLst>
                <a:gd name="T0" fmla="*/ 0 w 58"/>
                <a:gd name="T1" fmla="*/ 0 h 39"/>
                <a:gd name="T2" fmla="*/ 0 w 58"/>
                <a:gd name="T3" fmla="*/ 0 h 39"/>
                <a:gd name="T4" fmla="*/ 58 w 58"/>
                <a:gd name="T5" fmla="*/ 34 h 39"/>
                <a:gd name="T6" fmla="*/ 51 w 58"/>
                <a:gd name="T7" fmla="*/ 34 h 39"/>
                <a:gd name="T8" fmla="*/ 23 w 58"/>
                <a:gd name="T9" fmla="*/ 18 h 39"/>
                <a:gd name="T10" fmla="*/ 45 w 58"/>
                <a:gd name="T11" fmla="*/ 35 h 39"/>
                <a:gd name="T12" fmla="*/ 38 w 58"/>
                <a:gd name="T13" fmla="*/ 39 h 39"/>
                <a:gd name="T14" fmla="*/ 12 w 58"/>
                <a:gd name="T15" fmla="*/ 26 h 39"/>
                <a:gd name="T16" fmla="*/ 0 w 58"/>
                <a:gd name="T17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8" h="39">
                  <a:moveTo>
                    <a:pt x="0" y="0"/>
                  </a:moveTo>
                  <a:lnTo>
                    <a:pt x="0" y="0"/>
                  </a:lnTo>
                  <a:cubicBezTo>
                    <a:pt x="27" y="2"/>
                    <a:pt x="41" y="22"/>
                    <a:pt x="58" y="34"/>
                  </a:cubicBezTo>
                  <a:cubicBezTo>
                    <a:pt x="56" y="34"/>
                    <a:pt x="54" y="34"/>
                    <a:pt x="51" y="34"/>
                  </a:cubicBezTo>
                  <a:cubicBezTo>
                    <a:pt x="48" y="33"/>
                    <a:pt x="33" y="22"/>
                    <a:pt x="23" y="18"/>
                  </a:cubicBezTo>
                  <a:cubicBezTo>
                    <a:pt x="28" y="25"/>
                    <a:pt x="38" y="29"/>
                    <a:pt x="45" y="35"/>
                  </a:cubicBezTo>
                  <a:cubicBezTo>
                    <a:pt x="43" y="36"/>
                    <a:pt x="41" y="37"/>
                    <a:pt x="38" y="39"/>
                  </a:cubicBezTo>
                  <a:cubicBezTo>
                    <a:pt x="34" y="37"/>
                    <a:pt x="18" y="28"/>
                    <a:pt x="12" y="26"/>
                  </a:cubicBezTo>
                  <a:cubicBezTo>
                    <a:pt x="5" y="18"/>
                    <a:pt x="0" y="8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23" name="Freeform 1048"/>
            <p:cNvSpPr>
              <a:spLocks/>
            </p:cNvSpPr>
            <p:nvPr userDrawn="1"/>
          </p:nvSpPr>
          <p:spPr bwMode="auto">
            <a:xfrm>
              <a:off x="251" y="255"/>
              <a:ext cx="3" cy="4"/>
            </a:xfrm>
            <a:custGeom>
              <a:avLst/>
              <a:gdLst>
                <a:gd name="T0" fmla="*/ 0 w 7"/>
                <a:gd name="T1" fmla="*/ 0 h 10"/>
                <a:gd name="T2" fmla="*/ 0 w 7"/>
                <a:gd name="T3" fmla="*/ 0 h 10"/>
                <a:gd name="T4" fmla="*/ 7 w 7"/>
                <a:gd name="T5" fmla="*/ 7 h 10"/>
                <a:gd name="T6" fmla="*/ 7 w 7"/>
                <a:gd name="T7" fmla="*/ 10 h 10"/>
                <a:gd name="T8" fmla="*/ 0 w 7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0">
                  <a:moveTo>
                    <a:pt x="0" y="0"/>
                  </a:moveTo>
                  <a:lnTo>
                    <a:pt x="0" y="0"/>
                  </a:lnTo>
                  <a:cubicBezTo>
                    <a:pt x="2" y="2"/>
                    <a:pt x="5" y="5"/>
                    <a:pt x="7" y="7"/>
                  </a:cubicBezTo>
                  <a:cubicBezTo>
                    <a:pt x="7" y="8"/>
                    <a:pt x="7" y="9"/>
                    <a:pt x="7" y="10"/>
                  </a:cubicBezTo>
                  <a:cubicBezTo>
                    <a:pt x="5" y="7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24" name="Freeform 1049"/>
            <p:cNvSpPr>
              <a:spLocks/>
            </p:cNvSpPr>
            <p:nvPr userDrawn="1"/>
          </p:nvSpPr>
          <p:spPr bwMode="auto">
            <a:xfrm>
              <a:off x="252" y="251"/>
              <a:ext cx="45" cy="64"/>
            </a:xfrm>
            <a:custGeom>
              <a:avLst/>
              <a:gdLst>
                <a:gd name="T0" fmla="*/ 13 w 100"/>
                <a:gd name="T1" fmla="*/ 95 h 142"/>
                <a:gd name="T2" fmla="*/ 13 w 100"/>
                <a:gd name="T3" fmla="*/ 95 h 142"/>
                <a:gd name="T4" fmla="*/ 0 w 100"/>
                <a:gd name="T5" fmla="*/ 82 h 142"/>
                <a:gd name="T6" fmla="*/ 16 w 100"/>
                <a:gd name="T7" fmla="*/ 74 h 142"/>
                <a:gd name="T8" fmla="*/ 30 w 100"/>
                <a:gd name="T9" fmla="*/ 78 h 142"/>
                <a:gd name="T10" fmla="*/ 31 w 100"/>
                <a:gd name="T11" fmla="*/ 76 h 142"/>
                <a:gd name="T12" fmla="*/ 2 w 100"/>
                <a:gd name="T13" fmla="*/ 51 h 142"/>
                <a:gd name="T14" fmla="*/ 37 w 100"/>
                <a:gd name="T15" fmla="*/ 61 h 142"/>
                <a:gd name="T16" fmla="*/ 38 w 100"/>
                <a:gd name="T17" fmla="*/ 60 h 142"/>
                <a:gd name="T18" fmla="*/ 14 w 100"/>
                <a:gd name="T19" fmla="*/ 36 h 142"/>
                <a:gd name="T20" fmla="*/ 8 w 100"/>
                <a:gd name="T21" fmla="*/ 0 h 142"/>
                <a:gd name="T22" fmla="*/ 55 w 100"/>
                <a:gd name="T23" fmla="*/ 52 h 142"/>
                <a:gd name="T24" fmla="*/ 42 w 100"/>
                <a:gd name="T25" fmla="*/ 83 h 142"/>
                <a:gd name="T26" fmla="*/ 62 w 100"/>
                <a:gd name="T27" fmla="*/ 110 h 142"/>
                <a:gd name="T28" fmla="*/ 93 w 100"/>
                <a:gd name="T29" fmla="*/ 98 h 142"/>
                <a:gd name="T30" fmla="*/ 100 w 100"/>
                <a:gd name="T31" fmla="*/ 98 h 142"/>
                <a:gd name="T32" fmla="*/ 100 w 100"/>
                <a:gd name="T33" fmla="*/ 110 h 142"/>
                <a:gd name="T34" fmla="*/ 98 w 100"/>
                <a:gd name="T35" fmla="*/ 112 h 142"/>
                <a:gd name="T36" fmla="*/ 100 w 100"/>
                <a:gd name="T37" fmla="*/ 120 h 142"/>
                <a:gd name="T38" fmla="*/ 100 w 100"/>
                <a:gd name="T39" fmla="*/ 129 h 142"/>
                <a:gd name="T40" fmla="*/ 96 w 100"/>
                <a:gd name="T41" fmla="*/ 126 h 142"/>
                <a:gd name="T42" fmla="*/ 100 w 100"/>
                <a:gd name="T43" fmla="*/ 131 h 142"/>
                <a:gd name="T44" fmla="*/ 100 w 100"/>
                <a:gd name="T45" fmla="*/ 133 h 142"/>
                <a:gd name="T46" fmla="*/ 96 w 100"/>
                <a:gd name="T47" fmla="*/ 131 h 142"/>
                <a:gd name="T48" fmla="*/ 91 w 100"/>
                <a:gd name="T49" fmla="*/ 115 h 142"/>
                <a:gd name="T50" fmla="*/ 89 w 100"/>
                <a:gd name="T51" fmla="*/ 116 h 142"/>
                <a:gd name="T52" fmla="*/ 94 w 100"/>
                <a:gd name="T53" fmla="*/ 130 h 142"/>
                <a:gd name="T54" fmla="*/ 87 w 100"/>
                <a:gd name="T55" fmla="*/ 142 h 142"/>
                <a:gd name="T56" fmla="*/ 74 w 100"/>
                <a:gd name="T57" fmla="*/ 134 h 142"/>
                <a:gd name="T58" fmla="*/ 72 w 100"/>
                <a:gd name="T59" fmla="*/ 120 h 142"/>
                <a:gd name="T60" fmla="*/ 70 w 100"/>
                <a:gd name="T61" fmla="*/ 120 h 142"/>
                <a:gd name="T62" fmla="*/ 71 w 100"/>
                <a:gd name="T63" fmla="*/ 133 h 142"/>
                <a:gd name="T64" fmla="*/ 61 w 100"/>
                <a:gd name="T65" fmla="*/ 142 h 142"/>
                <a:gd name="T66" fmla="*/ 52 w 100"/>
                <a:gd name="T67" fmla="*/ 132 h 142"/>
                <a:gd name="T68" fmla="*/ 55 w 100"/>
                <a:gd name="T69" fmla="*/ 119 h 142"/>
                <a:gd name="T70" fmla="*/ 54 w 100"/>
                <a:gd name="T71" fmla="*/ 118 h 142"/>
                <a:gd name="T72" fmla="*/ 48 w 100"/>
                <a:gd name="T73" fmla="*/ 133 h 142"/>
                <a:gd name="T74" fmla="*/ 34 w 100"/>
                <a:gd name="T75" fmla="*/ 134 h 142"/>
                <a:gd name="T76" fmla="*/ 30 w 100"/>
                <a:gd name="T77" fmla="*/ 121 h 142"/>
                <a:gd name="T78" fmla="*/ 38 w 100"/>
                <a:gd name="T79" fmla="*/ 111 h 142"/>
                <a:gd name="T80" fmla="*/ 36 w 100"/>
                <a:gd name="T81" fmla="*/ 110 h 142"/>
                <a:gd name="T82" fmla="*/ 26 w 100"/>
                <a:gd name="T83" fmla="*/ 120 h 142"/>
                <a:gd name="T84" fmla="*/ 8 w 100"/>
                <a:gd name="T85" fmla="*/ 116 h 142"/>
                <a:gd name="T86" fmla="*/ 14 w 100"/>
                <a:gd name="T87" fmla="*/ 100 h 142"/>
                <a:gd name="T88" fmla="*/ 28 w 100"/>
                <a:gd name="T89" fmla="*/ 97 h 142"/>
                <a:gd name="T90" fmla="*/ 27 w 100"/>
                <a:gd name="T91" fmla="*/ 95 h 142"/>
                <a:gd name="T92" fmla="*/ 13 w 100"/>
                <a:gd name="T93" fmla="*/ 9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00" h="142">
                  <a:moveTo>
                    <a:pt x="13" y="95"/>
                  </a:moveTo>
                  <a:lnTo>
                    <a:pt x="13" y="95"/>
                  </a:lnTo>
                  <a:cubicBezTo>
                    <a:pt x="5" y="94"/>
                    <a:pt x="2" y="86"/>
                    <a:pt x="0" y="82"/>
                  </a:cubicBezTo>
                  <a:cubicBezTo>
                    <a:pt x="3" y="80"/>
                    <a:pt x="8" y="72"/>
                    <a:pt x="16" y="74"/>
                  </a:cubicBezTo>
                  <a:cubicBezTo>
                    <a:pt x="21" y="75"/>
                    <a:pt x="26" y="76"/>
                    <a:pt x="30" y="78"/>
                  </a:cubicBezTo>
                  <a:cubicBezTo>
                    <a:pt x="31" y="77"/>
                    <a:pt x="31" y="77"/>
                    <a:pt x="31" y="76"/>
                  </a:cubicBezTo>
                  <a:cubicBezTo>
                    <a:pt x="14" y="72"/>
                    <a:pt x="2" y="65"/>
                    <a:pt x="2" y="51"/>
                  </a:cubicBezTo>
                  <a:cubicBezTo>
                    <a:pt x="15" y="42"/>
                    <a:pt x="28" y="50"/>
                    <a:pt x="37" y="61"/>
                  </a:cubicBezTo>
                  <a:lnTo>
                    <a:pt x="38" y="60"/>
                  </a:lnTo>
                  <a:cubicBezTo>
                    <a:pt x="31" y="49"/>
                    <a:pt x="22" y="44"/>
                    <a:pt x="14" y="36"/>
                  </a:cubicBezTo>
                  <a:cubicBezTo>
                    <a:pt x="7" y="28"/>
                    <a:pt x="4" y="12"/>
                    <a:pt x="8" y="0"/>
                  </a:cubicBezTo>
                  <a:cubicBezTo>
                    <a:pt x="23" y="19"/>
                    <a:pt x="49" y="37"/>
                    <a:pt x="55" y="52"/>
                  </a:cubicBezTo>
                  <a:cubicBezTo>
                    <a:pt x="62" y="68"/>
                    <a:pt x="45" y="72"/>
                    <a:pt x="42" y="83"/>
                  </a:cubicBezTo>
                  <a:cubicBezTo>
                    <a:pt x="39" y="96"/>
                    <a:pt x="47" y="105"/>
                    <a:pt x="62" y="110"/>
                  </a:cubicBezTo>
                  <a:cubicBezTo>
                    <a:pt x="74" y="114"/>
                    <a:pt x="88" y="110"/>
                    <a:pt x="93" y="98"/>
                  </a:cubicBezTo>
                  <a:cubicBezTo>
                    <a:pt x="96" y="98"/>
                    <a:pt x="97" y="99"/>
                    <a:pt x="100" y="98"/>
                  </a:cubicBezTo>
                  <a:lnTo>
                    <a:pt x="100" y="110"/>
                  </a:lnTo>
                  <a:cubicBezTo>
                    <a:pt x="98" y="111"/>
                    <a:pt x="100" y="110"/>
                    <a:pt x="98" y="112"/>
                  </a:cubicBezTo>
                  <a:cubicBezTo>
                    <a:pt x="99" y="115"/>
                    <a:pt x="100" y="118"/>
                    <a:pt x="100" y="120"/>
                  </a:cubicBezTo>
                  <a:lnTo>
                    <a:pt x="100" y="129"/>
                  </a:lnTo>
                  <a:cubicBezTo>
                    <a:pt x="99" y="129"/>
                    <a:pt x="98" y="129"/>
                    <a:pt x="96" y="126"/>
                  </a:cubicBezTo>
                  <a:cubicBezTo>
                    <a:pt x="97" y="129"/>
                    <a:pt x="98" y="130"/>
                    <a:pt x="100" y="131"/>
                  </a:cubicBezTo>
                  <a:lnTo>
                    <a:pt x="100" y="133"/>
                  </a:lnTo>
                  <a:cubicBezTo>
                    <a:pt x="99" y="133"/>
                    <a:pt x="97" y="132"/>
                    <a:pt x="96" y="131"/>
                  </a:cubicBezTo>
                  <a:cubicBezTo>
                    <a:pt x="94" y="127"/>
                    <a:pt x="93" y="119"/>
                    <a:pt x="91" y="115"/>
                  </a:cubicBezTo>
                  <a:cubicBezTo>
                    <a:pt x="91" y="114"/>
                    <a:pt x="89" y="114"/>
                    <a:pt x="89" y="116"/>
                  </a:cubicBezTo>
                  <a:cubicBezTo>
                    <a:pt x="90" y="118"/>
                    <a:pt x="93" y="128"/>
                    <a:pt x="94" y="130"/>
                  </a:cubicBezTo>
                  <a:cubicBezTo>
                    <a:pt x="95" y="137"/>
                    <a:pt x="90" y="138"/>
                    <a:pt x="87" y="142"/>
                  </a:cubicBezTo>
                  <a:cubicBezTo>
                    <a:pt x="81" y="139"/>
                    <a:pt x="75" y="141"/>
                    <a:pt x="74" y="134"/>
                  </a:cubicBezTo>
                  <a:cubicBezTo>
                    <a:pt x="73" y="129"/>
                    <a:pt x="73" y="125"/>
                    <a:pt x="72" y="120"/>
                  </a:cubicBezTo>
                  <a:cubicBezTo>
                    <a:pt x="72" y="119"/>
                    <a:pt x="70" y="119"/>
                    <a:pt x="70" y="120"/>
                  </a:cubicBezTo>
                  <a:cubicBezTo>
                    <a:pt x="71" y="125"/>
                    <a:pt x="71" y="132"/>
                    <a:pt x="71" y="133"/>
                  </a:cubicBezTo>
                  <a:cubicBezTo>
                    <a:pt x="71" y="139"/>
                    <a:pt x="65" y="139"/>
                    <a:pt x="61" y="142"/>
                  </a:cubicBezTo>
                  <a:cubicBezTo>
                    <a:pt x="57" y="139"/>
                    <a:pt x="51" y="138"/>
                    <a:pt x="52" y="132"/>
                  </a:cubicBezTo>
                  <a:cubicBezTo>
                    <a:pt x="52" y="130"/>
                    <a:pt x="55" y="122"/>
                    <a:pt x="55" y="119"/>
                  </a:cubicBezTo>
                  <a:cubicBezTo>
                    <a:pt x="56" y="118"/>
                    <a:pt x="54" y="118"/>
                    <a:pt x="54" y="118"/>
                  </a:cubicBezTo>
                  <a:cubicBezTo>
                    <a:pt x="53" y="122"/>
                    <a:pt x="50" y="129"/>
                    <a:pt x="48" y="133"/>
                  </a:cubicBezTo>
                  <a:cubicBezTo>
                    <a:pt x="45" y="138"/>
                    <a:pt x="40" y="134"/>
                    <a:pt x="34" y="134"/>
                  </a:cubicBezTo>
                  <a:cubicBezTo>
                    <a:pt x="32" y="130"/>
                    <a:pt x="26" y="126"/>
                    <a:pt x="30" y="121"/>
                  </a:cubicBezTo>
                  <a:cubicBezTo>
                    <a:pt x="31" y="119"/>
                    <a:pt x="38" y="111"/>
                    <a:pt x="38" y="111"/>
                  </a:cubicBezTo>
                  <a:cubicBezTo>
                    <a:pt x="38" y="110"/>
                    <a:pt x="37" y="109"/>
                    <a:pt x="36" y="110"/>
                  </a:cubicBezTo>
                  <a:cubicBezTo>
                    <a:pt x="34" y="111"/>
                    <a:pt x="31" y="115"/>
                    <a:pt x="26" y="120"/>
                  </a:cubicBezTo>
                  <a:cubicBezTo>
                    <a:pt x="21" y="124"/>
                    <a:pt x="11" y="116"/>
                    <a:pt x="8" y="116"/>
                  </a:cubicBezTo>
                  <a:cubicBezTo>
                    <a:pt x="9" y="111"/>
                    <a:pt x="8" y="103"/>
                    <a:pt x="14" y="100"/>
                  </a:cubicBezTo>
                  <a:cubicBezTo>
                    <a:pt x="19" y="98"/>
                    <a:pt x="26" y="97"/>
                    <a:pt x="28" y="97"/>
                  </a:cubicBezTo>
                  <a:cubicBezTo>
                    <a:pt x="28" y="96"/>
                    <a:pt x="27" y="95"/>
                    <a:pt x="27" y="95"/>
                  </a:cubicBezTo>
                  <a:cubicBezTo>
                    <a:pt x="23" y="96"/>
                    <a:pt x="17" y="96"/>
                    <a:pt x="13" y="9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25" name="Freeform 1050"/>
            <p:cNvSpPr>
              <a:spLocks/>
            </p:cNvSpPr>
            <p:nvPr userDrawn="1"/>
          </p:nvSpPr>
          <p:spPr bwMode="auto">
            <a:xfrm>
              <a:off x="224" y="248"/>
              <a:ext cx="10" cy="7"/>
            </a:xfrm>
            <a:custGeom>
              <a:avLst/>
              <a:gdLst>
                <a:gd name="T0" fmla="*/ 0 w 22"/>
                <a:gd name="T1" fmla="*/ 0 h 16"/>
                <a:gd name="T2" fmla="*/ 0 w 22"/>
                <a:gd name="T3" fmla="*/ 0 h 16"/>
                <a:gd name="T4" fmla="*/ 22 w 22"/>
                <a:gd name="T5" fmla="*/ 14 h 16"/>
                <a:gd name="T6" fmla="*/ 20 w 22"/>
                <a:gd name="T7" fmla="*/ 14 h 16"/>
                <a:gd name="T8" fmla="*/ 20 w 22"/>
                <a:gd name="T9" fmla="*/ 16 h 16"/>
                <a:gd name="T10" fmla="*/ 0 w 22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16">
                  <a:moveTo>
                    <a:pt x="0" y="0"/>
                  </a:moveTo>
                  <a:lnTo>
                    <a:pt x="0" y="0"/>
                  </a:lnTo>
                  <a:cubicBezTo>
                    <a:pt x="6" y="3"/>
                    <a:pt x="19" y="11"/>
                    <a:pt x="22" y="14"/>
                  </a:cubicBezTo>
                  <a:cubicBezTo>
                    <a:pt x="21" y="14"/>
                    <a:pt x="21" y="14"/>
                    <a:pt x="20" y="14"/>
                  </a:cubicBezTo>
                  <a:cubicBezTo>
                    <a:pt x="20" y="15"/>
                    <a:pt x="20" y="16"/>
                    <a:pt x="20" y="16"/>
                  </a:cubicBezTo>
                  <a:cubicBezTo>
                    <a:pt x="16" y="12"/>
                    <a:pt x="5" y="4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26" name="Freeform 1051"/>
            <p:cNvSpPr>
              <a:spLocks/>
            </p:cNvSpPr>
            <p:nvPr userDrawn="1"/>
          </p:nvSpPr>
          <p:spPr bwMode="auto">
            <a:xfrm>
              <a:off x="315" y="243"/>
              <a:ext cx="8" cy="31"/>
            </a:xfrm>
            <a:custGeom>
              <a:avLst/>
              <a:gdLst>
                <a:gd name="T0" fmla="*/ 2 w 17"/>
                <a:gd name="T1" fmla="*/ 0 h 68"/>
                <a:gd name="T2" fmla="*/ 2 w 17"/>
                <a:gd name="T3" fmla="*/ 0 h 68"/>
                <a:gd name="T4" fmla="*/ 9 w 17"/>
                <a:gd name="T5" fmla="*/ 14 h 68"/>
                <a:gd name="T6" fmla="*/ 16 w 17"/>
                <a:gd name="T7" fmla="*/ 68 h 68"/>
                <a:gd name="T8" fmla="*/ 0 w 17"/>
                <a:gd name="T9" fmla="*/ 16 h 68"/>
                <a:gd name="T10" fmla="*/ 14 w 17"/>
                <a:gd name="T11" fmla="*/ 42 h 68"/>
                <a:gd name="T12" fmla="*/ 2 w 17"/>
                <a:gd name="T13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68">
                  <a:moveTo>
                    <a:pt x="2" y="0"/>
                  </a:moveTo>
                  <a:lnTo>
                    <a:pt x="2" y="0"/>
                  </a:lnTo>
                  <a:cubicBezTo>
                    <a:pt x="2" y="0"/>
                    <a:pt x="8" y="12"/>
                    <a:pt x="9" y="14"/>
                  </a:cubicBezTo>
                  <a:cubicBezTo>
                    <a:pt x="16" y="25"/>
                    <a:pt x="17" y="44"/>
                    <a:pt x="16" y="68"/>
                  </a:cubicBezTo>
                  <a:cubicBezTo>
                    <a:pt x="12" y="44"/>
                    <a:pt x="1" y="26"/>
                    <a:pt x="0" y="16"/>
                  </a:cubicBezTo>
                  <a:cubicBezTo>
                    <a:pt x="5" y="22"/>
                    <a:pt x="10" y="31"/>
                    <a:pt x="14" y="42"/>
                  </a:cubicBezTo>
                  <a:cubicBezTo>
                    <a:pt x="13" y="36"/>
                    <a:pt x="5" y="7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27" name="Freeform 1052"/>
            <p:cNvSpPr>
              <a:spLocks/>
            </p:cNvSpPr>
            <p:nvPr userDrawn="1"/>
          </p:nvSpPr>
          <p:spPr bwMode="auto">
            <a:xfrm>
              <a:off x="199" y="245"/>
              <a:ext cx="40" cy="25"/>
            </a:xfrm>
            <a:custGeom>
              <a:avLst/>
              <a:gdLst>
                <a:gd name="T0" fmla="*/ 1 w 88"/>
                <a:gd name="T1" fmla="*/ 1 h 55"/>
                <a:gd name="T2" fmla="*/ 1 w 88"/>
                <a:gd name="T3" fmla="*/ 1 h 55"/>
                <a:gd name="T4" fmla="*/ 45 w 88"/>
                <a:gd name="T5" fmla="*/ 15 h 55"/>
                <a:gd name="T6" fmla="*/ 79 w 88"/>
                <a:gd name="T7" fmla="*/ 37 h 55"/>
                <a:gd name="T8" fmla="*/ 88 w 88"/>
                <a:gd name="T9" fmla="*/ 49 h 55"/>
                <a:gd name="T10" fmla="*/ 81 w 88"/>
                <a:gd name="T11" fmla="*/ 49 h 55"/>
                <a:gd name="T12" fmla="*/ 31 w 88"/>
                <a:gd name="T13" fmla="*/ 23 h 55"/>
                <a:gd name="T14" fmla="*/ 73 w 88"/>
                <a:gd name="T15" fmla="*/ 51 h 55"/>
                <a:gd name="T16" fmla="*/ 67 w 88"/>
                <a:gd name="T17" fmla="*/ 55 h 55"/>
                <a:gd name="T18" fmla="*/ 27 w 88"/>
                <a:gd name="T19" fmla="*/ 37 h 55"/>
                <a:gd name="T20" fmla="*/ 1 w 88"/>
                <a:gd name="T21" fmla="*/ 1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8" h="55">
                  <a:moveTo>
                    <a:pt x="1" y="1"/>
                  </a:moveTo>
                  <a:lnTo>
                    <a:pt x="1" y="1"/>
                  </a:lnTo>
                  <a:cubicBezTo>
                    <a:pt x="16" y="0"/>
                    <a:pt x="33" y="8"/>
                    <a:pt x="45" y="15"/>
                  </a:cubicBezTo>
                  <a:cubicBezTo>
                    <a:pt x="53" y="20"/>
                    <a:pt x="68" y="29"/>
                    <a:pt x="79" y="37"/>
                  </a:cubicBezTo>
                  <a:cubicBezTo>
                    <a:pt x="81" y="42"/>
                    <a:pt x="82" y="41"/>
                    <a:pt x="88" y="49"/>
                  </a:cubicBezTo>
                  <a:cubicBezTo>
                    <a:pt x="83" y="48"/>
                    <a:pt x="83" y="49"/>
                    <a:pt x="81" y="49"/>
                  </a:cubicBezTo>
                  <a:cubicBezTo>
                    <a:pt x="75" y="45"/>
                    <a:pt x="47" y="29"/>
                    <a:pt x="31" y="23"/>
                  </a:cubicBezTo>
                  <a:cubicBezTo>
                    <a:pt x="44" y="34"/>
                    <a:pt x="68" y="48"/>
                    <a:pt x="73" y="51"/>
                  </a:cubicBezTo>
                  <a:cubicBezTo>
                    <a:pt x="70" y="52"/>
                    <a:pt x="68" y="54"/>
                    <a:pt x="67" y="55"/>
                  </a:cubicBezTo>
                  <a:cubicBezTo>
                    <a:pt x="58" y="52"/>
                    <a:pt x="35" y="43"/>
                    <a:pt x="27" y="37"/>
                  </a:cubicBezTo>
                  <a:cubicBezTo>
                    <a:pt x="15" y="29"/>
                    <a:pt x="0" y="18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28" name="Freeform 1053"/>
            <p:cNvSpPr>
              <a:spLocks/>
            </p:cNvSpPr>
            <p:nvPr userDrawn="1"/>
          </p:nvSpPr>
          <p:spPr bwMode="auto">
            <a:xfrm>
              <a:off x="317" y="243"/>
              <a:ext cx="14" cy="32"/>
            </a:xfrm>
            <a:custGeom>
              <a:avLst/>
              <a:gdLst>
                <a:gd name="T0" fmla="*/ 0 w 31"/>
                <a:gd name="T1" fmla="*/ 0 h 72"/>
                <a:gd name="T2" fmla="*/ 0 w 31"/>
                <a:gd name="T3" fmla="*/ 0 h 72"/>
                <a:gd name="T4" fmla="*/ 27 w 31"/>
                <a:gd name="T5" fmla="*/ 38 h 72"/>
                <a:gd name="T6" fmla="*/ 30 w 31"/>
                <a:gd name="T7" fmla="*/ 72 h 72"/>
                <a:gd name="T8" fmla="*/ 0 w 31"/>
                <a:gd name="T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72">
                  <a:moveTo>
                    <a:pt x="0" y="0"/>
                  </a:moveTo>
                  <a:lnTo>
                    <a:pt x="0" y="0"/>
                  </a:lnTo>
                  <a:cubicBezTo>
                    <a:pt x="10" y="12"/>
                    <a:pt x="23" y="29"/>
                    <a:pt x="27" y="38"/>
                  </a:cubicBezTo>
                  <a:cubicBezTo>
                    <a:pt x="31" y="52"/>
                    <a:pt x="30" y="64"/>
                    <a:pt x="30" y="72"/>
                  </a:cubicBezTo>
                  <a:cubicBezTo>
                    <a:pt x="25" y="46"/>
                    <a:pt x="15" y="23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29" name="Freeform 1054"/>
            <p:cNvSpPr>
              <a:spLocks/>
            </p:cNvSpPr>
            <p:nvPr userDrawn="1"/>
          </p:nvSpPr>
          <p:spPr bwMode="auto">
            <a:xfrm>
              <a:off x="305" y="243"/>
              <a:ext cx="11" cy="33"/>
            </a:xfrm>
            <a:custGeom>
              <a:avLst/>
              <a:gdLst>
                <a:gd name="T0" fmla="*/ 10 w 25"/>
                <a:gd name="T1" fmla="*/ 0 h 74"/>
                <a:gd name="T2" fmla="*/ 10 w 25"/>
                <a:gd name="T3" fmla="*/ 0 h 74"/>
                <a:gd name="T4" fmla="*/ 23 w 25"/>
                <a:gd name="T5" fmla="*/ 16 h 74"/>
                <a:gd name="T6" fmla="*/ 21 w 25"/>
                <a:gd name="T7" fmla="*/ 69 h 74"/>
                <a:gd name="T8" fmla="*/ 13 w 25"/>
                <a:gd name="T9" fmla="*/ 29 h 74"/>
                <a:gd name="T10" fmla="*/ 6 w 25"/>
                <a:gd name="T11" fmla="*/ 74 h 74"/>
                <a:gd name="T12" fmla="*/ 6 w 25"/>
                <a:gd name="T13" fmla="*/ 20 h 74"/>
                <a:gd name="T14" fmla="*/ 0 w 25"/>
                <a:gd name="T15" fmla="*/ 8 h 74"/>
                <a:gd name="T16" fmla="*/ 20 w 25"/>
                <a:gd name="T17" fmla="*/ 30 h 74"/>
                <a:gd name="T18" fmla="*/ 10 w 25"/>
                <a:gd name="T19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74">
                  <a:moveTo>
                    <a:pt x="10" y="0"/>
                  </a:moveTo>
                  <a:lnTo>
                    <a:pt x="10" y="0"/>
                  </a:lnTo>
                  <a:cubicBezTo>
                    <a:pt x="14" y="4"/>
                    <a:pt x="21" y="11"/>
                    <a:pt x="23" y="16"/>
                  </a:cubicBezTo>
                  <a:cubicBezTo>
                    <a:pt x="25" y="30"/>
                    <a:pt x="24" y="56"/>
                    <a:pt x="21" y="69"/>
                  </a:cubicBezTo>
                  <a:cubicBezTo>
                    <a:pt x="21" y="56"/>
                    <a:pt x="19" y="37"/>
                    <a:pt x="13" y="29"/>
                  </a:cubicBezTo>
                  <a:cubicBezTo>
                    <a:pt x="17" y="43"/>
                    <a:pt x="14" y="58"/>
                    <a:pt x="6" y="74"/>
                  </a:cubicBezTo>
                  <a:cubicBezTo>
                    <a:pt x="10" y="60"/>
                    <a:pt x="11" y="34"/>
                    <a:pt x="6" y="20"/>
                  </a:cubicBezTo>
                  <a:cubicBezTo>
                    <a:pt x="5" y="16"/>
                    <a:pt x="2" y="11"/>
                    <a:pt x="0" y="8"/>
                  </a:cubicBezTo>
                  <a:cubicBezTo>
                    <a:pt x="6" y="11"/>
                    <a:pt x="17" y="23"/>
                    <a:pt x="20" y="30"/>
                  </a:cubicBezTo>
                  <a:cubicBezTo>
                    <a:pt x="17" y="18"/>
                    <a:pt x="14" y="10"/>
                    <a:pt x="1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30" name="Freeform 1055"/>
            <p:cNvSpPr>
              <a:spLocks/>
            </p:cNvSpPr>
            <p:nvPr userDrawn="1"/>
          </p:nvSpPr>
          <p:spPr bwMode="auto">
            <a:xfrm>
              <a:off x="276" y="241"/>
              <a:ext cx="14" cy="8"/>
            </a:xfrm>
            <a:custGeom>
              <a:avLst/>
              <a:gdLst>
                <a:gd name="T0" fmla="*/ 5 w 32"/>
                <a:gd name="T1" fmla="*/ 6 h 16"/>
                <a:gd name="T2" fmla="*/ 5 w 32"/>
                <a:gd name="T3" fmla="*/ 6 h 16"/>
                <a:gd name="T4" fmla="*/ 32 w 32"/>
                <a:gd name="T5" fmla="*/ 2 h 16"/>
                <a:gd name="T6" fmla="*/ 2 w 32"/>
                <a:gd name="T7" fmla="*/ 16 h 16"/>
                <a:gd name="T8" fmla="*/ 5 w 32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16">
                  <a:moveTo>
                    <a:pt x="5" y="6"/>
                  </a:moveTo>
                  <a:lnTo>
                    <a:pt x="5" y="6"/>
                  </a:lnTo>
                  <a:cubicBezTo>
                    <a:pt x="12" y="1"/>
                    <a:pt x="20" y="0"/>
                    <a:pt x="32" y="2"/>
                  </a:cubicBezTo>
                  <a:cubicBezTo>
                    <a:pt x="23" y="2"/>
                    <a:pt x="6" y="0"/>
                    <a:pt x="2" y="16"/>
                  </a:cubicBezTo>
                  <a:cubicBezTo>
                    <a:pt x="0" y="13"/>
                    <a:pt x="1" y="8"/>
                    <a:pt x="5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31" name="Freeform 1056"/>
            <p:cNvSpPr>
              <a:spLocks/>
            </p:cNvSpPr>
            <p:nvPr userDrawn="1"/>
          </p:nvSpPr>
          <p:spPr bwMode="auto">
            <a:xfrm>
              <a:off x="259" y="238"/>
              <a:ext cx="26" cy="9"/>
            </a:xfrm>
            <a:custGeom>
              <a:avLst/>
              <a:gdLst>
                <a:gd name="T0" fmla="*/ 44 w 59"/>
                <a:gd name="T1" fmla="*/ 2 h 20"/>
                <a:gd name="T2" fmla="*/ 44 w 59"/>
                <a:gd name="T3" fmla="*/ 2 h 20"/>
                <a:gd name="T4" fmla="*/ 59 w 59"/>
                <a:gd name="T5" fmla="*/ 3 h 20"/>
                <a:gd name="T6" fmla="*/ 22 w 59"/>
                <a:gd name="T7" fmla="*/ 18 h 20"/>
                <a:gd name="T8" fmla="*/ 0 w 59"/>
                <a:gd name="T9" fmla="*/ 9 h 20"/>
                <a:gd name="T10" fmla="*/ 19 w 59"/>
                <a:gd name="T11" fmla="*/ 10 h 20"/>
                <a:gd name="T12" fmla="*/ 44 w 59"/>
                <a:gd name="T13" fmla="*/ 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9" h="20">
                  <a:moveTo>
                    <a:pt x="44" y="2"/>
                  </a:moveTo>
                  <a:lnTo>
                    <a:pt x="44" y="2"/>
                  </a:lnTo>
                  <a:cubicBezTo>
                    <a:pt x="47" y="1"/>
                    <a:pt x="54" y="0"/>
                    <a:pt x="59" y="3"/>
                  </a:cubicBezTo>
                  <a:cubicBezTo>
                    <a:pt x="33" y="3"/>
                    <a:pt x="32" y="15"/>
                    <a:pt x="22" y="18"/>
                  </a:cubicBezTo>
                  <a:cubicBezTo>
                    <a:pt x="14" y="20"/>
                    <a:pt x="4" y="17"/>
                    <a:pt x="0" y="9"/>
                  </a:cubicBezTo>
                  <a:cubicBezTo>
                    <a:pt x="6" y="12"/>
                    <a:pt x="12" y="12"/>
                    <a:pt x="19" y="10"/>
                  </a:cubicBezTo>
                  <a:cubicBezTo>
                    <a:pt x="27" y="8"/>
                    <a:pt x="34" y="3"/>
                    <a:pt x="44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32" name="Freeform 1057"/>
            <p:cNvSpPr>
              <a:spLocks/>
            </p:cNvSpPr>
            <p:nvPr userDrawn="1"/>
          </p:nvSpPr>
          <p:spPr bwMode="auto">
            <a:xfrm>
              <a:off x="308" y="236"/>
              <a:ext cx="12" cy="19"/>
            </a:xfrm>
            <a:custGeom>
              <a:avLst/>
              <a:gdLst>
                <a:gd name="T0" fmla="*/ 0 w 26"/>
                <a:gd name="T1" fmla="*/ 0 h 42"/>
                <a:gd name="T2" fmla="*/ 0 w 26"/>
                <a:gd name="T3" fmla="*/ 0 h 42"/>
                <a:gd name="T4" fmla="*/ 15 w 26"/>
                <a:gd name="T5" fmla="*/ 20 h 42"/>
                <a:gd name="T6" fmla="*/ 2 w 26"/>
                <a:gd name="T7" fmla="*/ 0 h 42"/>
                <a:gd name="T8" fmla="*/ 14 w 26"/>
                <a:gd name="T9" fmla="*/ 9 h 42"/>
                <a:gd name="T10" fmla="*/ 26 w 26"/>
                <a:gd name="T11" fmla="*/ 42 h 42"/>
                <a:gd name="T12" fmla="*/ 3 w 26"/>
                <a:gd name="T13" fmla="*/ 13 h 42"/>
                <a:gd name="T14" fmla="*/ 0 w 26"/>
                <a:gd name="T15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" h="42">
                  <a:moveTo>
                    <a:pt x="0" y="0"/>
                  </a:moveTo>
                  <a:lnTo>
                    <a:pt x="0" y="0"/>
                  </a:lnTo>
                  <a:cubicBezTo>
                    <a:pt x="3" y="4"/>
                    <a:pt x="11" y="16"/>
                    <a:pt x="15" y="20"/>
                  </a:cubicBezTo>
                  <a:cubicBezTo>
                    <a:pt x="12" y="13"/>
                    <a:pt x="6" y="6"/>
                    <a:pt x="2" y="0"/>
                  </a:cubicBezTo>
                  <a:cubicBezTo>
                    <a:pt x="4" y="3"/>
                    <a:pt x="11" y="7"/>
                    <a:pt x="14" y="9"/>
                  </a:cubicBezTo>
                  <a:cubicBezTo>
                    <a:pt x="18" y="16"/>
                    <a:pt x="24" y="33"/>
                    <a:pt x="26" y="42"/>
                  </a:cubicBezTo>
                  <a:cubicBezTo>
                    <a:pt x="18" y="30"/>
                    <a:pt x="8" y="18"/>
                    <a:pt x="3" y="13"/>
                  </a:cubicBezTo>
                  <a:cubicBezTo>
                    <a:pt x="3" y="9"/>
                    <a:pt x="1" y="4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33" name="Freeform 1058"/>
            <p:cNvSpPr>
              <a:spLocks/>
            </p:cNvSpPr>
            <p:nvPr userDrawn="1"/>
          </p:nvSpPr>
          <p:spPr bwMode="auto">
            <a:xfrm>
              <a:off x="238" y="237"/>
              <a:ext cx="17" cy="28"/>
            </a:xfrm>
            <a:custGeom>
              <a:avLst/>
              <a:gdLst>
                <a:gd name="T0" fmla="*/ 8 w 38"/>
                <a:gd name="T1" fmla="*/ 0 h 62"/>
                <a:gd name="T2" fmla="*/ 8 w 38"/>
                <a:gd name="T3" fmla="*/ 0 h 62"/>
                <a:gd name="T4" fmla="*/ 35 w 38"/>
                <a:gd name="T5" fmla="*/ 34 h 62"/>
                <a:gd name="T6" fmla="*/ 34 w 38"/>
                <a:gd name="T7" fmla="*/ 44 h 62"/>
                <a:gd name="T8" fmla="*/ 19 w 38"/>
                <a:gd name="T9" fmla="*/ 28 h 62"/>
                <a:gd name="T10" fmla="*/ 35 w 38"/>
                <a:gd name="T11" fmla="*/ 51 h 62"/>
                <a:gd name="T12" fmla="*/ 38 w 38"/>
                <a:gd name="T13" fmla="*/ 62 h 62"/>
                <a:gd name="T14" fmla="*/ 15 w 38"/>
                <a:gd name="T15" fmla="*/ 42 h 62"/>
                <a:gd name="T16" fmla="*/ 8 w 38"/>
                <a:gd name="T17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" h="62">
                  <a:moveTo>
                    <a:pt x="8" y="0"/>
                  </a:moveTo>
                  <a:lnTo>
                    <a:pt x="8" y="0"/>
                  </a:lnTo>
                  <a:cubicBezTo>
                    <a:pt x="13" y="14"/>
                    <a:pt x="27" y="28"/>
                    <a:pt x="35" y="34"/>
                  </a:cubicBezTo>
                  <a:cubicBezTo>
                    <a:pt x="34" y="38"/>
                    <a:pt x="34" y="41"/>
                    <a:pt x="34" y="44"/>
                  </a:cubicBezTo>
                  <a:cubicBezTo>
                    <a:pt x="32" y="42"/>
                    <a:pt x="25" y="34"/>
                    <a:pt x="19" y="28"/>
                  </a:cubicBezTo>
                  <a:cubicBezTo>
                    <a:pt x="23" y="38"/>
                    <a:pt x="31" y="47"/>
                    <a:pt x="35" y="51"/>
                  </a:cubicBezTo>
                  <a:cubicBezTo>
                    <a:pt x="35" y="54"/>
                    <a:pt x="36" y="58"/>
                    <a:pt x="38" y="62"/>
                  </a:cubicBezTo>
                  <a:cubicBezTo>
                    <a:pt x="32" y="57"/>
                    <a:pt x="20" y="47"/>
                    <a:pt x="15" y="42"/>
                  </a:cubicBezTo>
                  <a:cubicBezTo>
                    <a:pt x="5" y="31"/>
                    <a:pt x="0" y="14"/>
                    <a:pt x="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34" name="Freeform 1059"/>
            <p:cNvSpPr>
              <a:spLocks/>
            </p:cNvSpPr>
            <p:nvPr userDrawn="1"/>
          </p:nvSpPr>
          <p:spPr bwMode="auto">
            <a:xfrm>
              <a:off x="228" y="231"/>
              <a:ext cx="10" cy="14"/>
            </a:xfrm>
            <a:custGeom>
              <a:avLst/>
              <a:gdLst>
                <a:gd name="T0" fmla="*/ 0 w 23"/>
                <a:gd name="T1" fmla="*/ 0 h 30"/>
                <a:gd name="T2" fmla="*/ 0 w 23"/>
                <a:gd name="T3" fmla="*/ 0 h 30"/>
                <a:gd name="T4" fmla="*/ 23 w 23"/>
                <a:gd name="T5" fmla="*/ 26 h 30"/>
                <a:gd name="T6" fmla="*/ 23 w 23"/>
                <a:gd name="T7" fmla="*/ 30 h 30"/>
                <a:gd name="T8" fmla="*/ 0 w 23"/>
                <a:gd name="T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30">
                  <a:moveTo>
                    <a:pt x="0" y="0"/>
                  </a:moveTo>
                  <a:lnTo>
                    <a:pt x="0" y="0"/>
                  </a:lnTo>
                  <a:cubicBezTo>
                    <a:pt x="7" y="10"/>
                    <a:pt x="21" y="25"/>
                    <a:pt x="23" y="26"/>
                  </a:cubicBezTo>
                  <a:cubicBezTo>
                    <a:pt x="23" y="27"/>
                    <a:pt x="23" y="28"/>
                    <a:pt x="23" y="30"/>
                  </a:cubicBezTo>
                  <a:cubicBezTo>
                    <a:pt x="16" y="23"/>
                    <a:pt x="5" y="9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35" name="Freeform 1060"/>
            <p:cNvSpPr>
              <a:spLocks/>
            </p:cNvSpPr>
            <p:nvPr userDrawn="1"/>
          </p:nvSpPr>
          <p:spPr bwMode="auto">
            <a:xfrm>
              <a:off x="311" y="233"/>
              <a:ext cx="17" cy="24"/>
            </a:xfrm>
            <a:custGeom>
              <a:avLst/>
              <a:gdLst>
                <a:gd name="T0" fmla="*/ 0 w 38"/>
                <a:gd name="T1" fmla="*/ 0 h 52"/>
                <a:gd name="T2" fmla="*/ 0 w 38"/>
                <a:gd name="T3" fmla="*/ 0 h 52"/>
                <a:gd name="T4" fmla="*/ 18 w 38"/>
                <a:gd name="T5" fmla="*/ 19 h 52"/>
                <a:gd name="T6" fmla="*/ 1 w 38"/>
                <a:gd name="T7" fmla="*/ 0 h 52"/>
                <a:gd name="T8" fmla="*/ 16 w 38"/>
                <a:gd name="T9" fmla="*/ 6 h 52"/>
                <a:gd name="T10" fmla="*/ 38 w 38"/>
                <a:gd name="T11" fmla="*/ 52 h 52"/>
                <a:gd name="T12" fmla="*/ 0 w 38"/>
                <a:gd name="T1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52">
                  <a:moveTo>
                    <a:pt x="0" y="0"/>
                  </a:moveTo>
                  <a:lnTo>
                    <a:pt x="0" y="0"/>
                  </a:lnTo>
                  <a:cubicBezTo>
                    <a:pt x="4" y="3"/>
                    <a:pt x="15" y="17"/>
                    <a:pt x="18" y="19"/>
                  </a:cubicBezTo>
                  <a:cubicBezTo>
                    <a:pt x="16" y="13"/>
                    <a:pt x="5" y="4"/>
                    <a:pt x="1" y="0"/>
                  </a:cubicBezTo>
                  <a:cubicBezTo>
                    <a:pt x="5" y="2"/>
                    <a:pt x="11" y="5"/>
                    <a:pt x="16" y="6"/>
                  </a:cubicBezTo>
                  <a:cubicBezTo>
                    <a:pt x="19" y="10"/>
                    <a:pt x="34" y="34"/>
                    <a:pt x="38" y="52"/>
                  </a:cubicBezTo>
                  <a:cubicBezTo>
                    <a:pt x="24" y="29"/>
                    <a:pt x="10" y="2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36" name="Freeform 1061"/>
            <p:cNvSpPr>
              <a:spLocks/>
            </p:cNvSpPr>
            <p:nvPr userDrawn="1"/>
          </p:nvSpPr>
          <p:spPr bwMode="auto">
            <a:xfrm>
              <a:off x="292" y="231"/>
              <a:ext cx="20" cy="21"/>
            </a:xfrm>
            <a:custGeom>
              <a:avLst/>
              <a:gdLst>
                <a:gd name="T0" fmla="*/ 11 w 44"/>
                <a:gd name="T1" fmla="*/ 0 h 47"/>
                <a:gd name="T2" fmla="*/ 11 w 44"/>
                <a:gd name="T3" fmla="*/ 0 h 47"/>
                <a:gd name="T4" fmla="*/ 35 w 44"/>
                <a:gd name="T5" fmla="*/ 22 h 47"/>
                <a:gd name="T6" fmla="*/ 44 w 44"/>
                <a:gd name="T7" fmla="*/ 47 h 47"/>
                <a:gd name="T8" fmla="*/ 26 w 44"/>
                <a:gd name="T9" fmla="*/ 32 h 47"/>
                <a:gd name="T10" fmla="*/ 9 w 44"/>
                <a:gd name="T11" fmla="*/ 18 h 47"/>
                <a:gd name="T12" fmla="*/ 0 w 44"/>
                <a:gd name="T13" fmla="*/ 6 h 47"/>
                <a:gd name="T14" fmla="*/ 32 w 44"/>
                <a:gd name="T15" fmla="*/ 29 h 47"/>
                <a:gd name="T16" fmla="*/ 11 w 44"/>
                <a:gd name="T17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47">
                  <a:moveTo>
                    <a:pt x="11" y="0"/>
                  </a:moveTo>
                  <a:lnTo>
                    <a:pt x="11" y="0"/>
                  </a:lnTo>
                  <a:cubicBezTo>
                    <a:pt x="19" y="4"/>
                    <a:pt x="32" y="15"/>
                    <a:pt x="35" y="22"/>
                  </a:cubicBezTo>
                  <a:cubicBezTo>
                    <a:pt x="38" y="28"/>
                    <a:pt x="44" y="45"/>
                    <a:pt x="44" y="47"/>
                  </a:cubicBezTo>
                  <a:cubicBezTo>
                    <a:pt x="39" y="41"/>
                    <a:pt x="34" y="35"/>
                    <a:pt x="26" y="32"/>
                  </a:cubicBezTo>
                  <a:cubicBezTo>
                    <a:pt x="22" y="27"/>
                    <a:pt x="15" y="21"/>
                    <a:pt x="9" y="18"/>
                  </a:cubicBezTo>
                  <a:cubicBezTo>
                    <a:pt x="7" y="15"/>
                    <a:pt x="2" y="9"/>
                    <a:pt x="0" y="6"/>
                  </a:cubicBezTo>
                  <a:cubicBezTo>
                    <a:pt x="6" y="11"/>
                    <a:pt x="23" y="24"/>
                    <a:pt x="32" y="29"/>
                  </a:cubicBezTo>
                  <a:cubicBezTo>
                    <a:pt x="26" y="18"/>
                    <a:pt x="18" y="7"/>
                    <a:pt x="1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37" name="Freeform 1062"/>
            <p:cNvSpPr>
              <a:spLocks/>
            </p:cNvSpPr>
            <p:nvPr userDrawn="1"/>
          </p:nvSpPr>
          <p:spPr bwMode="auto">
            <a:xfrm>
              <a:off x="301" y="227"/>
              <a:ext cx="13" cy="12"/>
            </a:xfrm>
            <a:custGeom>
              <a:avLst/>
              <a:gdLst>
                <a:gd name="T0" fmla="*/ 0 w 29"/>
                <a:gd name="T1" fmla="*/ 0 h 26"/>
                <a:gd name="T2" fmla="*/ 0 w 29"/>
                <a:gd name="T3" fmla="*/ 0 h 26"/>
                <a:gd name="T4" fmla="*/ 12 w 29"/>
                <a:gd name="T5" fmla="*/ 2 h 26"/>
                <a:gd name="T6" fmla="*/ 29 w 29"/>
                <a:gd name="T7" fmla="*/ 26 h 26"/>
                <a:gd name="T8" fmla="*/ 0 w 29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6">
                  <a:moveTo>
                    <a:pt x="0" y="0"/>
                  </a:moveTo>
                  <a:lnTo>
                    <a:pt x="0" y="0"/>
                  </a:lnTo>
                  <a:cubicBezTo>
                    <a:pt x="4" y="1"/>
                    <a:pt x="9" y="2"/>
                    <a:pt x="12" y="2"/>
                  </a:cubicBezTo>
                  <a:cubicBezTo>
                    <a:pt x="17" y="6"/>
                    <a:pt x="23" y="15"/>
                    <a:pt x="29" y="26"/>
                  </a:cubicBezTo>
                  <a:cubicBezTo>
                    <a:pt x="17" y="19"/>
                    <a:pt x="6" y="6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38" name="Freeform 1063"/>
            <p:cNvSpPr>
              <a:spLocks/>
            </p:cNvSpPr>
            <p:nvPr userDrawn="1"/>
          </p:nvSpPr>
          <p:spPr bwMode="auto">
            <a:xfrm>
              <a:off x="307" y="228"/>
              <a:ext cx="16" cy="8"/>
            </a:xfrm>
            <a:custGeom>
              <a:avLst/>
              <a:gdLst>
                <a:gd name="T0" fmla="*/ 5 w 34"/>
                <a:gd name="T1" fmla="*/ 0 h 18"/>
                <a:gd name="T2" fmla="*/ 5 w 34"/>
                <a:gd name="T3" fmla="*/ 0 h 18"/>
                <a:gd name="T4" fmla="*/ 34 w 34"/>
                <a:gd name="T5" fmla="*/ 15 h 18"/>
                <a:gd name="T6" fmla="*/ 0 w 34"/>
                <a:gd name="T7" fmla="*/ 0 h 18"/>
                <a:gd name="T8" fmla="*/ 5 w 34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8">
                  <a:moveTo>
                    <a:pt x="5" y="0"/>
                  </a:moveTo>
                  <a:lnTo>
                    <a:pt x="5" y="0"/>
                  </a:lnTo>
                  <a:cubicBezTo>
                    <a:pt x="8" y="6"/>
                    <a:pt x="21" y="14"/>
                    <a:pt x="34" y="15"/>
                  </a:cubicBezTo>
                  <a:cubicBezTo>
                    <a:pt x="20" y="18"/>
                    <a:pt x="4" y="8"/>
                    <a:pt x="0" y="0"/>
                  </a:cubicBezTo>
                  <a:cubicBezTo>
                    <a:pt x="1" y="0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39" name="Freeform 1064"/>
            <p:cNvSpPr>
              <a:spLocks/>
            </p:cNvSpPr>
            <p:nvPr userDrawn="1"/>
          </p:nvSpPr>
          <p:spPr bwMode="auto">
            <a:xfrm>
              <a:off x="289" y="224"/>
              <a:ext cx="2" cy="1"/>
            </a:xfrm>
            <a:custGeom>
              <a:avLst/>
              <a:gdLst>
                <a:gd name="T0" fmla="*/ 5 w 5"/>
                <a:gd name="T1" fmla="*/ 0 h 3"/>
                <a:gd name="T2" fmla="*/ 5 w 5"/>
                <a:gd name="T3" fmla="*/ 0 h 3"/>
                <a:gd name="T4" fmla="*/ 0 w 5"/>
                <a:gd name="T5" fmla="*/ 3 h 3"/>
                <a:gd name="T6" fmla="*/ 5 w 5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3">
                  <a:moveTo>
                    <a:pt x="5" y="0"/>
                  </a:moveTo>
                  <a:lnTo>
                    <a:pt x="5" y="0"/>
                  </a:lnTo>
                  <a:cubicBezTo>
                    <a:pt x="4" y="1"/>
                    <a:pt x="1" y="3"/>
                    <a:pt x="0" y="3"/>
                  </a:cubicBezTo>
                  <a:cubicBezTo>
                    <a:pt x="2" y="1"/>
                    <a:pt x="4" y="0"/>
                    <a:pt x="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40" name="Freeform 1065"/>
            <p:cNvSpPr>
              <a:spLocks/>
            </p:cNvSpPr>
            <p:nvPr userDrawn="1"/>
          </p:nvSpPr>
          <p:spPr bwMode="auto">
            <a:xfrm>
              <a:off x="286" y="223"/>
              <a:ext cx="4" cy="2"/>
            </a:xfrm>
            <a:custGeom>
              <a:avLst/>
              <a:gdLst>
                <a:gd name="T0" fmla="*/ 0 w 9"/>
                <a:gd name="T1" fmla="*/ 0 h 5"/>
                <a:gd name="T2" fmla="*/ 0 w 9"/>
                <a:gd name="T3" fmla="*/ 0 h 5"/>
                <a:gd name="T4" fmla="*/ 9 w 9"/>
                <a:gd name="T5" fmla="*/ 1 h 5"/>
                <a:gd name="T6" fmla="*/ 1 w 9"/>
                <a:gd name="T7" fmla="*/ 5 h 5"/>
                <a:gd name="T8" fmla="*/ 0 w 9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5">
                  <a:moveTo>
                    <a:pt x="0" y="0"/>
                  </a:moveTo>
                  <a:lnTo>
                    <a:pt x="0" y="0"/>
                  </a:lnTo>
                  <a:cubicBezTo>
                    <a:pt x="3" y="0"/>
                    <a:pt x="8" y="1"/>
                    <a:pt x="9" y="1"/>
                  </a:cubicBezTo>
                  <a:cubicBezTo>
                    <a:pt x="7" y="2"/>
                    <a:pt x="3" y="4"/>
                    <a:pt x="1" y="5"/>
                  </a:cubicBezTo>
                  <a:cubicBezTo>
                    <a:pt x="2" y="3"/>
                    <a:pt x="2" y="1"/>
                    <a:pt x="0" y="0"/>
                  </a:cubicBez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41" name="Freeform 1066"/>
            <p:cNvSpPr>
              <a:spLocks/>
            </p:cNvSpPr>
            <p:nvPr userDrawn="1"/>
          </p:nvSpPr>
          <p:spPr bwMode="auto">
            <a:xfrm>
              <a:off x="283" y="223"/>
              <a:ext cx="2" cy="3"/>
            </a:xfrm>
            <a:custGeom>
              <a:avLst/>
              <a:gdLst>
                <a:gd name="T0" fmla="*/ 1 w 4"/>
                <a:gd name="T1" fmla="*/ 0 h 6"/>
                <a:gd name="T2" fmla="*/ 1 w 4"/>
                <a:gd name="T3" fmla="*/ 0 h 6"/>
                <a:gd name="T4" fmla="*/ 3 w 4"/>
                <a:gd name="T5" fmla="*/ 3 h 6"/>
                <a:gd name="T6" fmla="*/ 4 w 4"/>
                <a:gd name="T7" fmla="*/ 6 h 6"/>
                <a:gd name="T8" fmla="*/ 1 w 4"/>
                <a:gd name="T9" fmla="*/ 3 h 6"/>
                <a:gd name="T10" fmla="*/ 1 w 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6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2" y="1"/>
                    <a:pt x="3" y="3"/>
                  </a:cubicBezTo>
                  <a:cubicBezTo>
                    <a:pt x="3" y="3"/>
                    <a:pt x="4" y="6"/>
                    <a:pt x="4" y="6"/>
                  </a:cubicBezTo>
                  <a:cubicBezTo>
                    <a:pt x="4" y="6"/>
                    <a:pt x="1" y="5"/>
                    <a:pt x="1" y="3"/>
                  </a:cubicBezTo>
                  <a:cubicBezTo>
                    <a:pt x="0" y="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42" name="Freeform 1067"/>
            <p:cNvSpPr>
              <a:spLocks/>
            </p:cNvSpPr>
            <p:nvPr userDrawn="1"/>
          </p:nvSpPr>
          <p:spPr bwMode="auto">
            <a:xfrm>
              <a:off x="282" y="223"/>
              <a:ext cx="3" cy="5"/>
            </a:xfrm>
            <a:custGeom>
              <a:avLst/>
              <a:gdLst>
                <a:gd name="T0" fmla="*/ 0 w 8"/>
                <a:gd name="T1" fmla="*/ 0 h 10"/>
                <a:gd name="T2" fmla="*/ 0 w 8"/>
                <a:gd name="T3" fmla="*/ 0 h 10"/>
                <a:gd name="T4" fmla="*/ 2 w 8"/>
                <a:gd name="T5" fmla="*/ 0 h 10"/>
                <a:gd name="T6" fmla="*/ 8 w 8"/>
                <a:gd name="T7" fmla="*/ 7 h 10"/>
                <a:gd name="T8" fmla="*/ 5 w 8"/>
                <a:gd name="T9" fmla="*/ 10 h 10"/>
                <a:gd name="T10" fmla="*/ 0 w 8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2" y="0"/>
                    <a:pt x="2" y="0"/>
                  </a:cubicBezTo>
                  <a:cubicBezTo>
                    <a:pt x="2" y="4"/>
                    <a:pt x="3" y="6"/>
                    <a:pt x="8" y="7"/>
                  </a:cubicBezTo>
                  <a:cubicBezTo>
                    <a:pt x="7" y="8"/>
                    <a:pt x="6" y="9"/>
                    <a:pt x="5" y="10"/>
                  </a:cubicBezTo>
                  <a:cubicBezTo>
                    <a:pt x="2" y="8"/>
                    <a:pt x="0" y="2"/>
                    <a:pt x="0" y="0"/>
                  </a:cubicBez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43" name="Freeform 1068"/>
            <p:cNvSpPr>
              <a:spLocks/>
            </p:cNvSpPr>
            <p:nvPr userDrawn="1"/>
          </p:nvSpPr>
          <p:spPr bwMode="auto">
            <a:xfrm>
              <a:off x="264" y="223"/>
              <a:ext cx="31" cy="22"/>
            </a:xfrm>
            <a:custGeom>
              <a:avLst/>
              <a:gdLst>
                <a:gd name="T0" fmla="*/ 2 w 71"/>
                <a:gd name="T1" fmla="*/ 12 h 47"/>
                <a:gd name="T2" fmla="*/ 2 w 71"/>
                <a:gd name="T3" fmla="*/ 12 h 47"/>
                <a:gd name="T4" fmla="*/ 24 w 71"/>
                <a:gd name="T5" fmla="*/ 0 h 47"/>
                <a:gd name="T6" fmla="*/ 71 w 71"/>
                <a:gd name="T7" fmla="*/ 44 h 47"/>
                <a:gd name="T8" fmla="*/ 59 w 71"/>
                <a:gd name="T9" fmla="*/ 39 h 47"/>
                <a:gd name="T10" fmla="*/ 26 w 71"/>
                <a:gd name="T11" fmla="*/ 25 h 47"/>
                <a:gd name="T12" fmla="*/ 5 w 71"/>
                <a:gd name="T13" fmla="*/ 32 h 47"/>
                <a:gd name="T14" fmla="*/ 2 w 71"/>
                <a:gd name="T15" fmla="*/ 1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1" h="47">
                  <a:moveTo>
                    <a:pt x="2" y="12"/>
                  </a:moveTo>
                  <a:lnTo>
                    <a:pt x="2" y="12"/>
                  </a:lnTo>
                  <a:cubicBezTo>
                    <a:pt x="4" y="6"/>
                    <a:pt x="13" y="0"/>
                    <a:pt x="24" y="0"/>
                  </a:cubicBezTo>
                  <a:cubicBezTo>
                    <a:pt x="37" y="19"/>
                    <a:pt x="51" y="32"/>
                    <a:pt x="71" y="44"/>
                  </a:cubicBezTo>
                  <a:cubicBezTo>
                    <a:pt x="69" y="47"/>
                    <a:pt x="63" y="41"/>
                    <a:pt x="59" y="39"/>
                  </a:cubicBezTo>
                  <a:cubicBezTo>
                    <a:pt x="50" y="33"/>
                    <a:pt x="38" y="25"/>
                    <a:pt x="26" y="25"/>
                  </a:cubicBezTo>
                  <a:cubicBezTo>
                    <a:pt x="17" y="24"/>
                    <a:pt x="10" y="27"/>
                    <a:pt x="5" y="32"/>
                  </a:cubicBezTo>
                  <a:cubicBezTo>
                    <a:pt x="1" y="28"/>
                    <a:pt x="0" y="18"/>
                    <a:pt x="2" y="1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44" name="Freeform 1069"/>
            <p:cNvSpPr>
              <a:spLocks/>
            </p:cNvSpPr>
            <p:nvPr userDrawn="1"/>
          </p:nvSpPr>
          <p:spPr bwMode="auto">
            <a:xfrm>
              <a:off x="202" y="222"/>
              <a:ext cx="41" cy="38"/>
            </a:xfrm>
            <a:custGeom>
              <a:avLst/>
              <a:gdLst>
                <a:gd name="T0" fmla="*/ 7 w 93"/>
                <a:gd name="T1" fmla="*/ 0 h 83"/>
                <a:gd name="T2" fmla="*/ 7 w 93"/>
                <a:gd name="T3" fmla="*/ 0 h 83"/>
                <a:gd name="T4" fmla="*/ 93 w 93"/>
                <a:gd name="T5" fmla="*/ 75 h 83"/>
                <a:gd name="T6" fmla="*/ 75 w 93"/>
                <a:gd name="T7" fmla="*/ 71 h 83"/>
                <a:gd name="T8" fmla="*/ 32 w 93"/>
                <a:gd name="T9" fmla="*/ 41 h 83"/>
                <a:gd name="T10" fmla="*/ 71 w 93"/>
                <a:gd name="T11" fmla="*/ 76 h 83"/>
                <a:gd name="T12" fmla="*/ 73 w 93"/>
                <a:gd name="T13" fmla="*/ 83 h 83"/>
                <a:gd name="T14" fmla="*/ 19 w 93"/>
                <a:gd name="T15" fmla="*/ 46 h 83"/>
                <a:gd name="T16" fmla="*/ 7 w 93"/>
                <a:gd name="T17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3" h="83">
                  <a:moveTo>
                    <a:pt x="7" y="0"/>
                  </a:moveTo>
                  <a:lnTo>
                    <a:pt x="7" y="0"/>
                  </a:lnTo>
                  <a:cubicBezTo>
                    <a:pt x="16" y="6"/>
                    <a:pt x="56" y="50"/>
                    <a:pt x="93" y="75"/>
                  </a:cubicBezTo>
                  <a:cubicBezTo>
                    <a:pt x="88" y="73"/>
                    <a:pt x="80" y="71"/>
                    <a:pt x="75" y="71"/>
                  </a:cubicBezTo>
                  <a:cubicBezTo>
                    <a:pt x="72" y="69"/>
                    <a:pt x="45" y="49"/>
                    <a:pt x="32" y="41"/>
                  </a:cubicBezTo>
                  <a:cubicBezTo>
                    <a:pt x="43" y="54"/>
                    <a:pt x="65" y="71"/>
                    <a:pt x="71" y="76"/>
                  </a:cubicBezTo>
                  <a:cubicBezTo>
                    <a:pt x="71" y="77"/>
                    <a:pt x="71" y="80"/>
                    <a:pt x="73" y="83"/>
                  </a:cubicBezTo>
                  <a:cubicBezTo>
                    <a:pt x="59" y="74"/>
                    <a:pt x="35" y="62"/>
                    <a:pt x="19" y="46"/>
                  </a:cubicBezTo>
                  <a:cubicBezTo>
                    <a:pt x="7" y="35"/>
                    <a:pt x="0" y="17"/>
                    <a:pt x="7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45" name="Freeform 1070"/>
            <p:cNvSpPr>
              <a:spLocks/>
            </p:cNvSpPr>
            <p:nvPr userDrawn="1"/>
          </p:nvSpPr>
          <p:spPr bwMode="auto">
            <a:xfrm>
              <a:off x="274" y="220"/>
              <a:ext cx="34" cy="40"/>
            </a:xfrm>
            <a:custGeom>
              <a:avLst/>
              <a:gdLst>
                <a:gd name="T0" fmla="*/ 2 w 76"/>
                <a:gd name="T1" fmla="*/ 6 h 89"/>
                <a:gd name="T2" fmla="*/ 2 w 76"/>
                <a:gd name="T3" fmla="*/ 6 h 89"/>
                <a:gd name="T4" fmla="*/ 7 w 76"/>
                <a:gd name="T5" fmla="*/ 3 h 89"/>
                <a:gd name="T6" fmla="*/ 23 w 76"/>
                <a:gd name="T7" fmla="*/ 28 h 89"/>
                <a:gd name="T8" fmla="*/ 45 w 76"/>
                <a:gd name="T9" fmla="*/ 42 h 89"/>
                <a:gd name="T10" fmla="*/ 68 w 76"/>
                <a:gd name="T11" fmla="*/ 62 h 89"/>
                <a:gd name="T12" fmla="*/ 75 w 76"/>
                <a:gd name="T13" fmla="*/ 89 h 89"/>
                <a:gd name="T14" fmla="*/ 46 w 76"/>
                <a:gd name="T15" fmla="*/ 48 h 89"/>
                <a:gd name="T16" fmla="*/ 17 w 76"/>
                <a:gd name="T17" fmla="*/ 25 h 89"/>
                <a:gd name="T18" fmla="*/ 2 w 76"/>
                <a:gd name="T19" fmla="*/ 6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6" h="89">
                  <a:moveTo>
                    <a:pt x="2" y="6"/>
                  </a:moveTo>
                  <a:lnTo>
                    <a:pt x="2" y="6"/>
                  </a:lnTo>
                  <a:cubicBezTo>
                    <a:pt x="0" y="2"/>
                    <a:pt x="6" y="0"/>
                    <a:pt x="7" y="3"/>
                  </a:cubicBezTo>
                  <a:cubicBezTo>
                    <a:pt x="11" y="13"/>
                    <a:pt x="17" y="22"/>
                    <a:pt x="23" y="28"/>
                  </a:cubicBezTo>
                  <a:cubicBezTo>
                    <a:pt x="28" y="33"/>
                    <a:pt x="38" y="39"/>
                    <a:pt x="45" y="42"/>
                  </a:cubicBezTo>
                  <a:cubicBezTo>
                    <a:pt x="52" y="46"/>
                    <a:pt x="64" y="55"/>
                    <a:pt x="68" y="62"/>
                  </a:cubicBezTo>
                  <a:cubicBezTo>
                    <a:pt x="72" y="69"/>
                    <a:pt x="76" y="79"/>
                    <a:pt x="75" y="89"/>
                  </a:cubicBezTo>
                  <a:cubicBezTo>
                    <a:pt x="71" y="75"/>
                    <a:pt x="59" y="56"/>
                    <a:pt x="46" y="48"/>
                  </a:cubicBezTo>
                  <a:cubicBezTo>
                    <a:pt x="35" y="41"/>
                    <a:pt x="24" y="34"/>
                    <a:pt x="17" y="25"/>
                  </a:cubicBezTo>
                  <a:cubicBezTo>
                    <a:pt x="12" y="19"/>
                    <a:pt x="6" y="13"/>
                    <a:pt x="2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46" name="Freeform 1071"/>
            <p:cNvSpPr>
              <a:spLocks/>
            </p:cNvSpPr>
            <p:nvPr userDrawn="1"/>
          </p:nvSpPr>
          <p:spPr bwMode="auto">
            <a:xfrm>
              <a:off x="278" y="218"/>
              <a:ext cx="38" cy="24"/>
            </a:xfrm>
            <a:custGeom>
              <a:avLst/>
              <a:gdLst>
                <a:gd name="T0" fmla="*/ 2 w 85"/>
                <a:gd name="T1" fmla="*/ 1 h 53"/>
                <a:gd name="T2" fmla="*/ 2 w 85"/>
                <a:gd name="T3" fmla="*/ 1 h 53"/>
                <a:gd name="T4" fmla="*/ 78 w 85"/>
                <a:gd name="T5" fmla="*/ 2 h 53"/>
                <a:gd name="T6" fmla="*/ 85 w 85"/>
                <a:gd name="T7" fmla="*/ 0 h 53"/>
                <a:gd name="T8" fmla="*/ 77 w 85"/>
                <a:gd name="T9" fmla="*/ 6 h 53"/>
                <a:gd name="T10" fmla="*/ 30 w 85"/>
                <a:gd name="T11" fmla="*/ 12 h 53"/>
                <a:gd name="T12" fmla="*/ 7 w 85"/>
                <a:gd name="T13" fmla="*/ 10 h 53"/>
                <a:gd name="T14" fmla="*/ 13 w 85"/>
                <a:gd name="T15" fmla="*/ 23 h 53"/>
                <a:gd name="T16" fmla="*/ 30 w 85"/>
                <a:gd name="T17" fmla="*/ 16 h 53"/>
                <a:gd name="T18" fmla="*/ 59 w 85"/>
                <a:gd name="T19" fmla="*/ 14 h 53"/>
                <a:gd name="T20" fmla="*/ 81 w 85"/>
                <a:gd name="T21" fmla="*/ 15 h 53"/>
                <a:gd name="T22" fmla="*/ 46 w 85"/>
                <a:gd name="T23" fmla="*/ 18 h 53"/>
                <a:gd name="T24" fmla="*/ 69 w 85"/>
                <a:gd name="T25" fmla="*/ 50 h 53"/>
                <a:gd name="T26" fmla="*/ 35 w 85"/>
                <a:gd name="T27" fmla="*/ 21 h 53"/>
                <a:gd name="T28" fmla="*/ 60 w 85"/>
                <a:gd name="T29" fmla="*/ 53 h 53"/>
                <a:gd name="T30" fmla="*/ 27 w 85"/>
                <a:gd name="T31" fmla="*/ 27 h 53"/>
                <a:gd name="T32" fmla="*/ 39 w 85"/>
                <a:gd name="T33" fmla="*/ 45 h 53"/>
                <a:gd name="T34" fmla="*/ 19 w 85"/>
                <a:gd name="T35" fmla="*/ 32 h 53"/>
                <a:gd name="T36" fmla="*/ 0 w 85"/>
                <a:gd name="T37" fmla="*/ 4 h 53"/>
                <a:gd name="T38" fmla="*/ 2 w 85"/>
                <a:gd name="T39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" h="53">
                  <a:moveTo>
                    <a:pt x="2" y="1"/>
                  </a:moveTo>
                  <a:lnTo>
                    <a:pt x="2" y="1"/>
                  </a:lnTo>
                  <a:cubicBezTo>
                    <a:pt x="16" y="1"/>
                    <a:pt x="61" y="2"/>
                    <a:pt x="78" y="2"/>
                  </a:cubicBezTo>
                  <a:cubicBezTo>
                    <a:pt x="80" y="2"/>
                    <a:pt x="83" y="1"/>
                    <a:pt x="85" y="0"/>
                  </a:cubicBezTo>
                  <a:cubicBezTo>
                    <a:pt x="84" y="2"/>
                    <a:pt x="79" y="4"/>
                    <a:pt x="77" y="6"/>
                  </a:cubicBezTo>
                  <a:cubicBezTo>
                    <a:pt x="64" y="12"/>
                    <a:pt x="47" y="14"/>
                    <a:pt x="30" y="12"/>
                  </a:cubicBezTo>
                  <a:cubicBezTo>
                    <a:pt x="26" y="11"/>
                    <a:pt x="15" y="7"/>
                    <a:pt x="7" y="10"/>
                  </a:cubicBezTo>
                  <a:cubicBezTo>
                    <a:pt x="7" y="14"/>
                    <a:pt x="12" y="21"/>
                    <a:pt x="13" y="23"/>
                  </a:cubicBezTo>
                  <a:cubicBezTo>
                    <a:pt x="18" y="19"/>
                    <a:pt x="23" y="18"/>
                    <a:pt x="30" y="16"/>
                  </a:cubicBezTo>
                  <a:cubicBezTo>
                    <a:pt x="39" y="13"/>
                    <a:pt x="49" y="13"/>
                    <a:pt x="59" y="14"/>
                  </a:cubicBezTo>
                  <a:cubicBezTo>
                    <a:pt x="65" y="15"/>
                    <a:pt x="74" y="16"/>
                    <a:pt x="81" y="15"/>
                  </a:cubicBezTo>
                  <a:cubicBezTo>
                    <a:pt x="73" y="21"/>
                    <a:pt x="60" y="22"/>
                    <a:pt x="46" y="18"/>
                  </a:cubicBezTo>
                  <a:cubicBezTo>
                    <a:pt x="56" y="25"/>
                    <a:pt x="67" y="37"/>
                    <a:pt x="69" y="50"/>
                  </a:cubicBezTo>
                  <a:cubicBezTo>
                    <a:pt x="61" y="38"/>
                    <a:pt x="48" y="28"/>
                    <a:pt x="35" y="21"/>
                  </a:cubicBezTo>
                  <a:cubicBezTo>
                    <a:pt x="45" y="30"/>
                    <a:pt x="56" y="45"/>
                    <a:pt x="60" y="53"/>
                  </a:cubicBezTo>
                  <a:cubicBezTo>
                    <a:pt x="49" y="47"/>
                    <a:pt x="35" y="36"/>
                    <a:pt x="27" y="27"/>
                  </a:cubicBezTo>
                  <a:cubicBezTo>
                    <a:pt x="29" y="32"/>
                    <a:pt x="34" y="40"/>
                    <a:pt x="39" y="45"/>
                  </a:cubicBezTo>
                  <a:cubicBezTo>
                    <a:pt x="37" y="44"/>
                    <a:pt x="26" y="39"/>
                    <a:pt x="19" y="32"/>
                  </a:cubicBezTo>
                  <a:cubicBezTo>
                    <a:pt x="12" y="26"/>
                    <a:pt x="4" y="13"/>
                    <a:pt x="0" y="4"/>
                  </a:cubicBezTo>
                  <a:cubicBezTo>
                    <a:pt x="0" y="2"/>
                    <a:pt x="1" y="1"/>
                    <a:pt x="2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47" name="Freeform 1072"/>
            <p:cNvSpPr>
              <a:spLocks/>
            </p:cNvSpPr>
            <p:nvPr userDrawn="1"/>
          </p:nvSpPr>
          <p:spPr bwMode="auto">
            <a:xfrm>
              <a:off x="210" y="199"/>
              <a:ext cx="32" cy="55"/>
            </a:xfrm>
            <a:custGeom>
              <a:avLst/>
              <a:gdLst>
                <a:gd name="T0" fmla="*/ 13 w 70"/>
                <a:gd name="T1" fmla="*/ 0 h 121"/>
                <a:gd name="T2" fmla="*/ 13 w 70"/>
                <a:gd name="T3" fmla="*/ 0 h 121"/>
                <a:gd name="T4" fmla="*/ 66 w 70"/>
                <a:gd name="T5" fmla="*/ 84 h 121"/>
                <a:gd name="T6" fmla="*/ 63 w 70"/>
                <a:gd name="T7" fmla="*/ 95 h 121"/>
                <a:gd name="T8" fmla="*/ 24 w 70"/>
                <a:gd name="T9" fmla="*/ 47 h 121"/>
                <a:gd name="T10" fmla="*/ 63 w 70"/>
                <a:gd name="T11" fmla="*/ 104 h 121"/>
                <a:gd name="T12" fmla="*/ 70 w 70"/>
                <a:gd name="T13" fmla="*/ 121 h 121"/>
                <a:gd name="T14" fmla="*/ 7 w 70"/>
                <a:gd name="T15" fmla="*/ 40 h 121"/>
                <a:gd name="T16" fmla="*/ 13 w 70"/>
                <a:gd name="T17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0" h="121">
                  <a:moveTo>
                    <a:pt x="13" y="0"/>
                  </a:moveTo>
                  <a:lnTo>
                    <a:pt x="13" y="0"/>
                  </a:lnTo>
                  <a:cubicBezTo>
                    <a:pt x="19" y="12"/>
                    <a:pt x="47" y="63"/>
                    <a:pt x="66" y="84"/>
                  </a:cubicBezTo>
                  <a:cubicBezTo>
                    <a:pt x="65" y="87"/>
                    <a:pt x="63" y="91"/>
                    <a:pt x="63" y="95"/>
                  </a:cubicBezTo>
                  <a:cubicBezTo>
                    <a:pt x="52" y="83"/>
                    <a:pt x="38" y="62"/>
                    <a:pt x="24" y="47"/>
                  </a:cubicBezTo>
                  <a:cubicBezTo>
                    <a:pt x="32" y="67"/>
                    <a:pt x="52" y="94"/>
                    <a:pt x="63" y="104"/>
                  </a:cubicBezTo>
                  <a:cubicBezTo>
                    <a:pt x="64" y="108"/>
                    <a:pt x="66" y="116"/>
                    <a:pt x="70" y="121"/>
                  </a:cubicBezTo>
                  <a:cubicBezTo>
                    <a:pt x="44" y="101"/>
                    <a:pt x="14" y="64"/>
                    <a:pt x="7" y="40"/>
                  </a:cubicBezTo>
                  <a:cubicBezTo>
                    <a:pt x="0" y="17"/>
                    <a:pt x="6" y="6"/>
                    <a:pt x="1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48" name="Freeform 1073"/>
            <p:cNvSpPr>
              <a:spLocks/>
            </p:cNvSpPr>
            <p:nvPr userDrawn="1"/>
          </p:nvSpPr>
          <p:spPr bwMode="auto">
            <a:xfrm>
              <a:off x="305" y="278"/>
              <a:ext cx="4" cy="5"/>
            </a:xfrm>
            <a:custGeom>
              <a:avLst/>
              <a:gdLst>
                <a:gd name="T0" fmla="*/ 9 w 9"/>
                <a:gd name="T1" fmla="*/ 0 h 11"/>
                <a:gd name="T2" fmla="*/ 9 w 9"/>
                <a:gd name="T3" fmla="*/ 0 h 11"/>
                <a:gd name="T4" fmla="*/ 0 w 9"/>
                <a:gd name="T5" fmla="*/ 11 h 11"/>
                <a:gd name="T6" fmla="*/ 9 w 9"/>
                <a:gd name="T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1">
                  <a:moveTo>
                    <a:pt x="9" y="0"/>
                  </a:moveTo>
                  <a:lnTo>
                    <a:pt x="9" y="0"/>
                  </a:lnTo>
                  <a:cubicBezTo>
                    <a:pt x="8" y="4"/>
                    <a:pt x="5" y="8"/>
                    <a:pt x="0" y="11"/>
                  </a:cubicBezTo>
                  <a:cubicBezTo>
                    <a:pt x="4" y="7"/>
                    <a:pt x="5" y="5"/>
                    <a:pt x="9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49" name="Freeform 1074"/>
            <p:cNvSpPr>
              <a:spLocks/>
            </p:cNvSpPr>
            <p:nvPr userDrawn="1"/>
          </p:nvSpPr>
          <p:spPr bwMode="auto">
            <a:xfrm>
              <a:off x="288" y="285"/>
              <a:ext cx="6" cy="7"/>
            </a:xfrm>
            <a:custGeom>
              <a:avLst/>
              <a:gdLst>
                <a:gd name="T0" fmla="*/ 3 w 13"/>
                <a:gd name="T1" fmla="*/ 0 h 15"/>
                <a:gd name="T2" fmla="*/ 3 w 13"/>
                <a:gd name="T3" fmla="*/ 0 h 15"/>
                <a:gd name="T4" fmla="*/ 13 w 13"/>
                <a:gd name="T5" fmla="*/ 4 h 15"/>
                <a:gd name="T6" fmla="*/ 4 w 13"/>
                <a:gd name="T7" fmla="*/ 4 h 15"/>
                <a:gd name="T8" fmla="*/ 10 w 13"/>
                <a:gd name="T9" fmla="*/ 15 h 15"/>
                <a:gd name="T10" fmla="*/ 3 w 13"/>
                <a:gd name="T11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5">
                  <a:moveTo>
                    <a:pt x="3" y="0"/>
                  </a:moveTo>
                  <a:lnTo>
                    <a:pt x="3" y="0"/>
                  </a:lnTo>
                  <a:cubicBezTo>
                    <a:pt x="5" y="2"/>
                    <a:pt x="9" y="4"/>
                    <a:pt x="13" y="4"/>
                  </a:cubicBezTo>
                  <a:cubicBezTo>
                    <a:pt x="10" y="5"/>
                    <a:pt x="7" y="5"/>
                    <a:pt x="4" y="4"/>
                  </a:cubicBezTo>
                  <a:cubicBezTo>
                    <a:pt x="4" y="6"/>
                    <a:pt x="6" y="12"/>
                    <a:pt x="10" y="15"/>
                  </a:cubicBezTo>
                  <a:cubicBezTo>
                    <a:pt x="4" y="13"/>
                    <a:pt x="0" y="4"/>
                    <a:pt x="3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50" name="Freeform 1075"/>
            <p:cNvSpPr>
              <a:spLocks/>
            </p:cNvSpPr>
            <p:nvPr userDrawn="1"/>
          </p:nvSpPr>
          <p:spPr bwMode="auto">
            <a:xfrm>
              <a:off x="268" y="230"/>
              <a:ext cx="4" cy="4"/>
            </a:xfrm>
            <a:custGeom>
              <a:avLst/>
              <a:gdLst>
                <a:gd name="T0" fmla="*/ 5 w 8"/>
                <a:gd name="T1" fmla="*/ 1 h 7"/>
                <a:gd name="T2" fmla="*/ 5 w 8"/>
                <a:gd name="T3" fmla="*/ 1 h 7"/>
                <a:gd name="T4" fmla="*/ 6 w 8"/>
                <a:gd name="T5" fmla="*/ 4 h 7"/>
                <a:gd name="T6" fmla="*/ 8 w 8"/>
                <a:gd name="T7" fmla="*/ 5 h 7"/>
                <a:gd name="T8" fmla="*/ 0 w 8"/>
                <a:gd name="T9" fmla="*/ 7 h 7"/>
                <a:gd name="T10" fmla="*/ 5 w 8"/>
                <a:gd name="T11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7">
                  <a:moveTo>
                    <a:pt x="5" y="1"/>
                  </a:moveTo>
                  <a:lnTo>
                    <a:pt x="5" y="1"/>
                  </a:lnTo>
                  <a:cubicBezTo>
                    <a:pt x="8" y="0"/>
                    <a:pt x="6" y="3"/>
                    <a:pt x="6" y="4"/>
                  </a:cubicBezTo>
                  <a:cubicBezTo>
                    <a:pt x="8" y="3"/>
                    <a:pt x="8" y="4"/>
                    <a:pt x="8" y="5"/>
                  </a:cubicBezTo>
                  <a:cubicBezTo>
                    <a:pt x="5" y="5"/>
                    <a:pt x="3" y="6"/>
                    <a:pt x="0" y="7"/>
                  </a:cubicBezTo>
                  <a:cubicBezTo>
                    <a:pt x="1" y="5"/>
                    <a:pt x="2" y="2"/>
                    <a:pt x="5" y="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51" name="Freeform 1076"/>
            <p:cNvSpPr>
              <a:spLocks/>
            </p:cNvSpPr>
            <p:nvPr userDrawn="1"/>
          </p:nvSpPr>
          <p:spPr bwMode="auto">
            <a:xfrm>
              <a:off x="246" y="221"/>
              <a:ext cx="2" cy="3"/>
            </a:xfrm>
            <a:custGeom>
              <a:avLst/>
              <a:gdLst>
                <a:gd name="T0" fmla="*/ 5 w 5"/>
                <a:gd name="T1" fmla="*/ 0 h 6"/>
                <a:gd name="T2" fmla="*/ 5 w 5"/>
                <a:gd name="T3" fmla="*/ 0 h 6"/>
                <a:gd name="T4" fmla="*/ 3 w 5"/>
                <a:gd name="T5" fmla="*/ 6 h 6"/>
                <a:gd name="T6" fmla="*/ 5 w 5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6">
                  <a:moveTo>
                    <a:pt x="5" y="0"/>
                  </a:moveTo>
                  <a:lnTo>
                    <a:pt x="5" y="0"/>
                  </a:lnTo>
                  <a:cubicBezTo>
                    <a:pt x="3" y="2"/>
                    <a:pt x="3" y="3"/>
                    <a:pt x="3" y="6"/>
                  </a:cubicBezTo>
                  <a:cubicBezTo>
                    <a:pt x="0" y="4"/>
                    <a:pt x="2" y="0"/>
                    <a:pt x="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52" name="Freeform 1077"/>
            <p:cNvSpPr>
              <a:spLocks/>
            </p:cNvSpPr>
            <p:nvPr userDrawn="1"/>
          </p:nvSpPr>
          <p:spPr bwMode="auto">
            <a:xfrm>
              <a:off x="209" y="201"/>
              <a:ext cx="16" cy="29"/>
            </a:xfrm>
            <a:custGeom>
              <a:avLst/>
              <a:gdLst>
                <a:gd name="T0" fmla="*/ 16 w 36"/>
                <a:gd name="T1" fmla="*/ 0 h 63"/>
                <a:gd name="T2" fmla="*/ 16 w 36"/>
                <a:gd name="T3" fmla="*/ 0 h 63"/>
                <a:gd name="T4" fmla="*/ 36 w 36"/>
                <a:gd name="T5" fmla="*/ 36 h 63"/>
                <a:gd name="T6" fmla="*/ 15 w 36"/>
                <a:gd name="T7" fmla="*/ 5 h 63"/>
                <a:gd name="T8" fmla="*/ 26 w 36"/>
                <a:gd name="T9" fmla="*/ 63 h 63"/>
                <a:gd name="T10" fmla="*/ 16 w 36"/>
                <a:gd name="T11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63">
                  <a:moveTo>
                    <a:pt x="16" y="0"/>
                  </a:moveTo>
                  <a:lnTo>
                    <a:pt x="16" y="0"/>
                  </a:lnTo>
                  <a:cubicBezTo>
                    <a:pt x="18" y="5"/>
                    <a:pt x="29" y="25"/>
                    <a:pt x="36" y="36"/>
                  </a:cubicBezTo>
                  <a:cubicBezTo>
                    <a:pt x="29" y="26"/>
                    <a:pt x="19" y="12"/>
                    <a:pt x="15" y="5"/>
                  </a:cubicBezTo>
                  <a:cubicBezTo>
                    <a:pt x="5" y="20"/>
                    <a:pt x="20" y="48"/>
                    <a:pt x="26" y="63"/>
                  </a:cubicBezTo>
                  <a:cubicBezTo>
                    <a:pt x="17" y="49"/>
                    <a:pt x="0" y="15"/>
                    <a:pt x="1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53" name="Freeform 1078"/>
            <p:cNvSpPr>
              <a:spLocks/>
            </p:cNvSpPr>
            <p:nvPr userDrawn="1"/>
          </p:nvSpPr>
          <p:spPr bwMode="auto">
            <a:xfrm>
              <a:off x="201" y="247"/>
              <a:ext cx="17" cy="15"/>
            </a:xfrm>
            <a:custGeom>
              <a:avLst/>
              <a:gdLst>
                <a:gd name="T0" fmla="*/ 0 w 38"/>
                <a:gd name="T1" fmla="*/ 0 h 34"/>
                <a:gd name="T2" fmla="*/ 0 w 38"/>
                <a:gd name="T3" fmla="*/ 0 h 34"/>
                <a:gd name="T4" fmla="*/ 38 w 38"/>
                <a:gd name="T5" fmla="*/ 14 h 34"/>
                <a:gd name="T6" fmla="*/ 3 w 38"/>
                <a:gd name="T7" fmla="*/ 3 h 34"/>
                <a:gd name="T8" fmla="*/ 29 w 38"/>
                <a:gd name="T9" fmla="*/ 34 h 34"/>
                <a:gd name="T10" fmla="*/ 0 w 38"/>
                <a:gd name="T1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34">
                  <a:moveTo>
                    <a:pt x="0" y="0"/>
                  </a:moveTo>
                  <a:lnTo>
                    <a:pt x="0" y="0"/>
                  </a:lnTo>
                  <a:cubicBezTo>
                    <a:pt x="12" y="1"/>
                    <a:pt x="29" y="7"/>
                    <a:pt x="38" y="14"/>
                  </a:cubicBezTo>
                  <a:cubicBezTo>
                    <a:pt x="32" y="10"/>
                    <a:pt x="13" y="4"/>
                    <a:pt x="3" y="3"/>
                  </a:cubicBezTo>
                  <a:cubicBezTo>
                    <a:pt x="8" y="21"/>
                    <a:pt x="19" y="27"/>
                    <a:pt x="29" y="34"/>
                  </a:cubicBezTo>
                  <a:cubicBezTo>
                    <a:pt x="18" y="28"/>
                    <a:pt x="0" y="14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54" name="Freeform 1079"/>
            <p:cNvSpPr>
              <a:spLocks/>
            </p:cNvSpPr>
            <p:nvPr userDrawn="1"/>
          </p:nvSpPr>
          <p:spPr bwMode="auto">
            <a:xfrm>
              <a:off x="203" y="225"/>
              <a:ext cx="17" cy="21"/>
            </a:xfrm>
            <a:custGeom>
              <a:avLst/>
              <a:gdLst>
                <a:gd name="T0" fmla="*/ 6 w 39"/>
                <a:gd name="T1" fmla="*/ 0 h 48"/>
                <a:gd name="T2" fmla="*/ 6 w 39"/>
                <a:gd name="T3" fmla="*/ 0 h 48"/>
                <a:gd name="T4" fmla="*/ 39 w 39"/>
                <a:gd name="T5" fmla="*/ 31 h 48"/>
                <a:gd name="T6" fmla="*/ 8 w 39"/>
                <a:gd name="T7" fmla="*/ 5 h 48"/>
                <a:gd name="T8" fmla="*/ 27 w 39"/>
                <a:gd name="T9" fmla="*/ 48 h 48"/>
                <a:gd name="T10" fmla="*/ 6 w 39"/>
                <a:gd name="T11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48">
                  <a:moveTo>
                    <a:pt x="6" y="0"/>
                  </a:moveTo>
                  <a:lnTo>
                    <a:pt x="6" y="0"/>
                  </a:lnTo>
                  <a:cubicBezTo>
                    <a:pt x="11" y="3"/>
                    <a:pt x="33" y="24"/>
                    <a:pt x="39" y="31"/>
                  </a:cubicBezTo>
                  <a:cubicBezTo>
                    <a:pt x="31" y="24"/>
                    <a:pt x="17" y="10"/>
                    <a:pt x="8" y="5"/>
                  </a:cubicBezTo>
                  <a:cubicBezTo>
                    <a:pt x="6" y="24"/>
                    <a:pt x="22" y="42"/>
                    <a:pt x="27" y="48"/>
                  </a:cubicBezTo>
                  <a:cubicBezTo>
                    <a:pt x="17" y="40"/>
                    <a:pt x="0" y="20"/>
                    <a:pt x="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55" name="Freeform 1080"/>
            <p:cNvSpPr>
              <a:spLocks/>
            </p:cNvSpPr>
            <p:nvPr userDrawn="1"/>
          </p:nvSpPr>
          <p:spPr bwMode="auto">
            <a:xfrm>
              <a:off x="240" y="239"/>
              <a:ext cx="9" cy="19"/>
            </a:xfrm>
            <a:custGeom>
              <a:avLst/>
              <a:gdLst>
                <a:gd name="T0" fmla="*/ 5 w 20"/>
                <a:gd name="T1" fmla="*/ 0 h 41"/>
                <a:gd name="T2" fmla="*/ 5 w 20"/>
                <a:gd name="T3" fmla="*/ 0 h 41"/>
                <a:gd name="T4" fmla="*/ 15 w 20"/>
                <a:gd name="T5" fmla="*/ 16 h 41"/>
                <a:gd name="T6" fmla="*/ 6 w 20"/>
                <a:gd name="T7" fmla="*/ 8 h 41"/>
                <a:gd name="T8" fmla="*/ 20 w 20"/>
                <a:gd name="T9" fmla="*/ 41 h 41"/>
                <a:gd name="T10" fmla="*/ 5 w 20"/>
                <a:gd name="T11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41">
                  <a:moveTo>
                    <a:pt x="5" y="0"/>
                  </a:moveTo>
                  <a:lnTo>
                    <a:pt x="5" y="0"/>
                  </a:lnTo>
                  <a:cubicBezTo>
                    <a:pt x="8" y="6"/>
                    <a:pt x="10" y="11"/>
                    <a:pt x="15" y="16"/>
                  </a:cubicBezTo>
                  <a:cubicBezTo>
                    <a:pt x="11" y="14"/>
                    <a:pt x="6" y="9"/>
                    <a:pt x="6" y="8"/>
                  </a:cubicBezTo>
                  <a:cubicBezTo>
                    <a:pt x="4" y="17"/>
                    <a:pt x="13" y="34"/>
                    <a:pt x="20" y="41"/>
                  </a:cubicBezTo>
                  <a:cubicBezTo>
                    <a:pt x="4" y="29"/>
                    <a:pt x="0" y="11"/>
                    <a:pt x="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56" name="Freeform 1081"/>
            <p:cNvSpPr>
              <a:spLocks/>
            </p:cNvSpPr>
            <p:nvPr userDrawn="1"/>
          </p:nvSpPr>
          <p:spPr bwMode="auto">
            <a:xfrm>
              <a:off x="237" y="257"/>
              <a:ext cx="10" cy="11"/>
            </a:xfrm>
            <a:custGeom>
              <a:avLst/>
              <a:gdLst>
                <a:gd name="T0" fmla="*/ 0 w 23"/>
                <a:gd name="T1" fmla="*/ 0 h 23"/>
                <a:gd name="T2" fmla="*/ 0 w 23"/>
                <a:gd name="T3" fmla="*/ 0 h 23"/>
                <a:gd name="T4" fmla="*/ 23 w 23"/>
                <a:gd name="T5" fmla="*/ 10 h 23"/>
                <a:gd name="T6" fmla="*/ 3 w 23"/>
                <a:gd name="T7" fmla="*/ 3 h 23"/>
                <a:gd name="T8" fmla="*/ 15 w 23"/>
                <a:gd name="T9" fmla="*/ 23 h 23"/>
                <a:gd name="T10" fmla="*/ 0 w 23"/>
                <a:gd name="T1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23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20" y="7"/>
                    <a:pt x="23" y="10"/>
                  </a:cubicBezTo>
                  <a:cubicBezTo>
                    <a:pt x="17" y="7"/>
                    <a:pt x="11" y="4"/>
                    <a:pt x="3" y="3"/>
                  </a:cubicBezTo>
                  <a:cubicBezTo>
                    <a:pt x="4" y="8"/>
                    <a:pt x="10" y="17"/>
                    <a:pt x="15" y="23"/>
                  </a:cubicBezTo>
                  <a:cubicBezTo>
                    <a:pt x="6" y="17"/>
                    <a:pt x="0" y="6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57" name="Freeform 1082"/>
            <p:cNvSpPr>
              <a:spLocks/>
            </p:cNvSpPr>
            <p:nvPr userDrawn="1"/>
          </p:nvSpPr>
          <p:spPr bwMode="auto">
            <a:xfrm>
              <a:off x="199" y="263"/>
              <a:ext cx="16" cy="13"/>
            </a:xfrm>
            <a:custGeom>
              <a:avLst/>
              <a:gdLst>
                <a:gd name="T0" fmla="*/ 0 w 35"/>
                <a:gd name="T1" fmla="*/ 1 h 28"/>
                <a:gd name="T2" fmla="*/ 0 w 35"/>
                <a:gd name="T3" fmla="*/ 1 h 28"/>
                <a:gd name="T4" fmla="*/ 35 w 35"/>
                <a:gd name="T5" fmla="*/ 8 h 28"/>
                <a:gd name="T6" fmla="*/ 4 w 35"/>
                <a:gd name="T7" fmla="*/ 4 h 28"/>
                <a:gd name="T8" fmla="*/ 33 w 35"/>
                <a:gd name="T9" fmla="*/ 28 h 28"/>
                <a:gd name="T10" fmla="*/ 0 w 35"/>
                <a:gd name="T11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8">
                  <a:moveTo>
                    <a:pt x="0" y="1"/>
                  </a:moveTo>
                  <a:lnTo>
                    <a:pt x="0" y="1"/>
                  </a:lnTo>
                  <a:cubicBezTo>
                    <a:pt x="11" y="0"/>
                    <a:pt x="27" y="4"/>
                    <a:pt x="35" y="8"/>
                  </a:cubicBezTo>
                  <a:cubicBezTo>
                    <a:pt x="24" y="6"/>
                    <a:pt x="19" y="3"/>
                    <a:pt x="4" y="4"/>
                  </a:cubicBezTo>
                  <a:cubicBezTo>
                    <a:pt x="8" y="11"/>
                    <a:pt x="22" y="23"/>
                    <a:pt x="33" y="28"/>
                  </a:cubicBezTo>
                  <a:cubicBezTo>
                    <a:pt x="15" y="22"/>
                    <a:pt x="2" y="9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58" name="Freeform 1083"/>
            <p:cNvSpPr>
              <a:spLocks/>
            </p:cNvSpPr>
            <p:nvPr userDrawn="1"/>
          </p:nvSpPr>
          <p:spPr bwMode="auto">
            <a:xfrm>
              <a:off x="233" y="269"/>
              <a:ext cx="9" cy="9"/>
            </a:xfrm>
            <a:custGeom>
              <a:avLst/>
              <a:gdLst>
                <a:gd name="T0" fmla="*/ 22 w 22"/>
                <a:gd name="T1" fmla="*/ 5 h 20"/>
                <a:gd name="T2" fmla="*/ 22 w 22"/>
                <a:gd name="T3" fmla="*/ 5 h 20"/>
                <a:gd name="T4" fmla="*/ 3 w 22"/>
                <a:gd name="T5" fmla="*/ 6 h 20"/>
                <a:gd name="T6" fmla="*/ 16 w 22"/>
                <a:gd name="T7" fmla="*/ 20 h 20"/>
                <a:gd name="T8" fmla="*/ 0 w 22"/>
                <a:gd name="T9" fmla="*/ 5 h 20"/>
                <a:gd name="T10" fmla="*/ 22 w 22"/>
                <a:gd name="T11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20">
                  <a:moveTo>
                    <a:pt x="22" y="5"/>
                  </a:moveTo>
                  <a:lnTo>
                    <a:pt x="22" y="5"/>
                  </a:lnTo>
                  <a:cubicBezTo>
                    <a:pt x="15" y="3"/>
                    <a:pt x="10" y="2"/>
                    <a:pt x="3" y="6"/>
                  </a:cubicBezTo>
                  <a:cubicBezTo>
                    <a:pt x="4" y="12"/>
                    <a:pt x="11" y="18"/>
                    <a:pt x="16" y="20"/>
                  </a:cubicBezTo>
                  <a:cubicBezTo>
                    <a:pt x="9" y="19"/>
                    <a:pt x="1" y="13"/>
                    <a:pt x="0" y="5"/>
                  </a:cubicBezTo>
                  <a:cubicBezTo>
                    <a:pt x="7" y="0"/>
                    <a:pt x="16" y="2"/>
                    <a:pt x="22" y="5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59" name="Freeform 1084"/>
            <p:cNvSpPr>
              <a:spLocks/>
            </p:cNvSpPr>
            <p:nvPr userDrawn="1"/>
          </p:nvSpPr>
          <p:spPr bwMode="auto">
            <a:xfrm>
              <a:off x="246" y="276"/>
              <a:ext cx="7" cy="3"/>
            </a:xfrm>
            <a:custGeom>
              <a:avLst/>
              <a:gdLst>
                <a:gd name="T0" fmla="*/ 0 w 15"/>
                <a:gd name="T1" fmla="*/ 0 h 6"/>
                <a:gd name="T2" fmla="*/ 0 w 15"/>
                <a:gd name="T3" fmla="*/ 0 h 6"/>
                <a:gd name="T4" fmla="*/ 15 w 15"/>
                <a:gd name="T5" fmla="*/ 4 h 6"/>
                <a:gd name="T6" fmla="*/ 15 w 15"/>
                <a:gd name="T7" fmla="*/ 6 h 6"/>
                <a:gd name="T8" fmla="*/ 0 w 1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6">
                  <a:moveTo>
                    <a:pt x="0" y="0"/>
                  </a:moveTo>
                  <a:lnTo>
                    <a:pt x="0" y="0"/>
                  </a:lnTo>
                  <a:cubicBezTo>
                    <a:pt x="5" y="1"/>
                    <a:pt x="10" y="2"/>
                    <a:pt x="15" y="4"/>
                  </a:cubicBezTo>
                  <a:lnTo>
                    <a:pt x="15" y="6"/>
                  </a:lnTo>
                  <a:cubicBezTo>
                    <a:pt x="11" y="4"/>
                    <a:pt x="5" y="3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60" name="Freeform 1085"/>
            <p:cNvSpPr>
              <a:spLocks/>
            </p:cNvSpPr>
            <p:nvPr userDrawn="1"/>
          </p:nvSpPr>
          <p:spPr bwMode="auto">
            <a:xfrm>
              <a:off x="255" y="273"/>
              <a:ext cx="8" cy="8"/>
            </a:xfrm>
            <a:custGeom>
              <a:avLst/>
              <a:gdLst>
                <a:gd name="T0" fmla="*/ 19 w 19"/>
                <a:gd name="T1" fmla="*/ 4 h 19"/>
                <a:gd name="T2" fmla="*/ 19 w 19"/>
                <a:gd name="T3" fmla="*/ 4 h 19"/>
                <a:gd name="T4" fmla="*/ 3 w 19"/>
                <a:gd name="T5" fmla="*/ 5 h 19"/>
                <a:gd name="T6" fmla="*/ 10 w 19"/>
                <a:gd name="T7" fmla="*/ 19 h 19"/>
                <a:gd name="T8" fmla="*/ 0 w 19"/>
                <a:gd name="T9" fmla="*/ 4 h 19"/>
                <a:gd name="T10" fmla="*/ 19 w 19"/>
                <a:gd name="T11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9">
                  <a:moveTo>
                    <a:pt x="19" y="4"/>
                  </a:moveTo>
                  <a:lnTo>
                    <a:pt x="19" y="4"/>
                  </a:lnTo>
                  <a:cubicBezTo>
                    <a:pt x="13" y="3"/>
                    <a:pt x="7" y="3"/>
                    <a:pt x="3" y="5"/>
                  </a:cubicBezTo>
                  <a:cubicBezTo>
                    <a:pt x="3" y="10"/>
                    <a:pt x="6" y="16"/>
                    <a:pt x="10" y="19"/>
                  </a:cubicBezTo>
                  <a:cubicBezTo>
                    <a:pt x="4" y="17"/>
                    <a:pt x="0" y="9"/>
                    <a:pt x="0" y="4"/>
                  </a:cubicBezTo>
                  <a:cubicBezTo>
                    <a:pt x="4" y="2"/>
                    <a:pt x="11" y="0"/>
                    <a:pt x="19" y="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61" name="Freeform 1086"/>
            <p:cNvSpPr>
              <a:spLocks/>
            </p:cNvSpPr>
            <p:nvPr userDrawn="1"/>
          </p:nvSpPr>
          <p:spPr bwMode="auto">
            <a:xfrm>
              <a:off x="255" y="253"/>
              <a:ext cx="8" cy="16"/>
            </a:xfrm>
            <a:custGeom>
              <a:avLst/>
              <a:gdLst>
                <a:gd name="T0" fmla="*/ 3 w 17"/>
                <a:gd name="T1" fmla="*/ 0 h 34"/>
                <a:gd name="T2" fmla="*/ 3 w 17"/>
                <a:gd name="T3" fmla="*/ 0 h 34"/>
                <a:gd name="T4" fmla="*/ 17 w 17"/>
                <a:gd name="T5" fmla="*/ 15 h 34"/>
                <a:gd name="T6" fmla="*/ 5 w 17"/>
                <a:gd name="T7" fmla="*/ 6 h 34"/>
                <a:gd name="T8" fmla="*/ 14 w 17"/>
                <a:gd name="T9" fmla="*/ 34 h 34"/>
                <a:gd name="T10" fmla="*/ 3 w 17"/>
                <a:gd name="T1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34">
                  <a:moveTo>
                    <a:pt x="3" y="0"/>
                  </a:moveTo>
                  <a:lnTo>
                    <a:pt x="3" y="0"/>
                  </a:lnTo>
                  <a:cubicBezTo>
                    <a:pt x="6" y="4"/>
                    <a:pt x="14" y="12"/>
                    <a:pt x="17" y="15"/>
                  </a:cubicBezTo>
                  <a:cubicBezTo>
                    <a:pt x="12" y="12"/>
                    <a:pt x="8" y="10"/>
                    <a:pt x="5" y="6"/>
                  </a:cubicBezTo>
                  <a:cubicBezTo>
                    <a:pt x="3" y="16"/>
                    <a:pt x="11" y="31"/>
                    <a:pt x="14" y="34"/>
                  </a:cubicBezTo>
                  <a:cubicBezTo>
                    <a:pt x="4" y="26"/>
                    <a:pt x="0" y="13"/>
                    <a:pt x="3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62" name="Freeform 1087"/>
            <p:cNvSpPr>
              <a:spLocks/>
            </p:cNvSpPr>
            <p:nvPr userDrawn="1"/>
          </p:nvSpPr>
          <p:spPr bwMode="auto">
            <a:xfrm>
              <a:off x="263" y="264"/>
              <a:ext cx="9" cy="9"/>
            </a:xfrm>
            <a:custGeom>
              <a:avLst/>
              <a:gdLst>
                <a:gd name="T0" fmla="*/ 0 w 20"/>
                <a:gd name="T1" fmla="*/ 0 h 21"/>
                <a:gd name="T2" fmla="*/ 0 w 20"/>
                <a:gd name="T3" fmla="*/ 0 h 21"/>
                <a:gd name="T4" fmla="*/ 20 w 20"/>
                <a:gd name="T5" fmla="*/ 18 h 21"/>
                <a:gd name="T6" fmla="*/ 20 w 20"/>
                <a:gd name="T7" fmla="*/ 20 h 21"/>
                <a:gd name="T8" fmla="*/ 18 w 20"/>
                <a:gd name="T9" fmla="*/ 21 h 21"/>
                <a:gd name="T10" fmla="*/ 0 w 20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21">
                  <a:moveTo>
                    <a:pt x="0" y="0"/>
                  </a:moveTo>
                  <a:lnTo>
                    <a:pt x="0" y="0"/>
                  </a:lnTo>
                  <a:cubicBezTo>
                    <a:pt x="8" y="5"/>
                    <a:pt x="20" y="18"/>
                    <a:pt x="20" y="18"/>
                  </a:cubicBezTo>
                  <a:lnTo>
                    <a:pt x="20" y="20"/>
                  </a:lnTo>
                  <a:lnTo>
                    <a:pt x="18" y="21"/>
                  </a:lnTo>
                  <a:cubicBezTo>
                    <a:pt x="18" y="21"/>
                    <a:pt x="4" y="7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63" name="Freeform 1088"/>
            <p:cNvSpPr>
              <a:spLocks/>
            </p:cNvSpPr>
            <p:nvPr userDrawn="1"/>
          </p:nvSpPr>
          <p:spPr bwMode="auto">
            <a:xfrm>
              <a:off x="267" y="268"/>
              <a:ext cx="4" cy="5"/>
            </a:xfrm>
            <a:custGeom>
              <a:avLst/>
              <a:gdLst>
                <a:gd name="T0" fmla="*/ 0 w 10"/>
                <a:gd name="T1" fmla="*/ 0 h 11"/>
                <a:gd name="T2" fmla="*/ 0 w 10"/>
                <a:gd name="T3" fmla="*/ 0 h 11"/>
                <a:gd name="T4" fmla="*/ 10 w 10"/>
                <a:gd name="T5" fmla="*/ 10 h 11"/>
                <a:gd name="T6" fmla="*/ 9 w 10"/>
                <a:gd name="T7" fmla="*/ 11 h 11"/>
                <a:gd name="T8" fmla="*/ 0 w 10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1">
                  <a:moveTo>
                    <a:pt x="0" y="0"/>
                  </a:moveTo>
                  <a:lnTo>
                    <a:pt x="0" y="0"/>
                  </a:lnTo>
                  <a:cubicBezTo>
                    <a:pt x="1" y="0"/>
                    <a:pt x="10" y="10"/>
                    <a:pt x="10" y="10"/>
                  </a:cubicBezTo>
                  <a:lnTo>
                    <a:pt x="9" y="11"/>
                  </a:lnTo>
                  <a:cubicBezTo>
                    <a:pt x="9" y="11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64" name="Freeform 1089"/>
            <p:cNvSpPr>
              <a:spLocks/>
            </p:cNvSpPr>
            <p:nvPr userDrawn="1"/>
          </p:nvSpPr>
          <p:spPr bwMode="auto">
            <a:xfrm>
              <a:off x="261" y="278"/>
              <a:ext cx="7" cy="5"/>
            </a:xfrm>
            <a:custGeom>
              <a:avLst/>
              <a:gdLst>
                <a:gd name="T0" fmla="*/ 0 w 15"/>
                <a:gd name="T1" fmla="*/ 0 h 11"/>
                <a:gd name="T2" fmla="*/ 0 w 15"/>
                <a:gd name="T3" fmla="*/ 0 h 11"/>
                <a:gd name="T4" fmla="*/ 15 w 15"/>
                <a:gd name="T5" fmla="*/ 8 h 11"/>
                <a:gd name="T6" fmla="*/ 15 w 15"/>
                <a:gd name="T7" fmla="*/ 10 h 11"/>
                <a:gd name="T8" fmla="*/ 13 w 15"/>
                <a:gd name="T9" fmla="*/ 11 h 11"/>
                <a:gd name="T10" fmla="*/ 0 w 15"/>
                <a:gd name="T11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1">
                  <a:moveTo>
                    <a:pt x="0" y="0"/>
                  </a:moveTo>
                  <a:lnTo>
                    <a:pt x="0" y="0"/>
                  </a:lnTo>
                  <a:cubicBezTo>
                    <a:pt x="8" y="3"/>
                    <a:pt x="13" y="6"/>
                    <a:pt x="15" y="8"/>
                  </a:cubicBezTo>
                  <a:cubicBezTo>
                    <a:pt x="15" y="8"/>
                    <a:pt x="15" y="10"/>
                    <a:pt x="15" y="10"/>
                  </a:cubicBezTo>
                  <a:lnTo>
                    <a:pt x="13" y="11"/>
                  </a:lnTo>
                  <a:cubicBezTo>
                    <a:pt x="10" y="9"/>
                    <a:pt x="6" y="5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65" name="Freeform 1090"/>
            <p:cNvSpPr>
              <a:spLocks/>
            </p:cNvSpPr>
            <p:nvPr userDrawn="1"/>
          </p:nvSpPr>
          <p:spPr bwMode="auto">
            <a:xfrm>
              <a:off x="264" y="280"/>
              <a:ext cx="3" cy="2"/>
            </a:xfrm>
            <a:custGeom>
              <a:avLst/>
              <a:gdLst>
                <a:gd name="T0" fmla="*/ 0 w 6"/>
                <a:gd name="T1" fmla="*/ 0 h 4"/>
                <a:gd name="T2" fmla="*/ 0 w 6"/>
                <a:gd name="T3" fmla="*/ 0 h 4"/>
                <a:gd name="T4" fmla="*/ 6 w 6"/>
                <a:gd name="T5" fmla="*/ 3 h 4"/>
                <a:gd name="T6" fmla="*/ 5 w 6"/>
                <a:gd name="T7" fmla="*/ 4 h 4"/>
                <a:gd name="T8" fmla="*/ 0 w 6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4">
                  <a:moveTo>
                    <a:pt x="0" y="0"/>
                  </a:moveTo>
                  <a:lnTo>
                    <a:pt x="0" y="0"/>
                  </a:lnTo>
                  <a:cubicBezTo>
                    <a:pt x="1" y="0"/>
                    <a:pt x="6" y="3"/>
                    <a:pt x="6" y="3"/>
                  </a:cubicBezTo>
                  <a:lnTo>
                    <a:pt x="5" y="4"/>
                  </a:lnTo>
                  <a:cubicBezTo>
                    <a:pt x="5" y="4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66" name="Freeform 1091"/>
            <p:cNvSpPr>
              <a:spLocks/>
            </p:cNvSpPr>
            <p:nvPr userDrawn="1"/>
          </p:nvSpPr>
          <p:spPr bwMode="auto">
            <a:xfrm>
              <a:off x="223" y="314"/>
              <a:ext cx="25" cy="28"/>
            </a:xfrm>
            <a:custGeom>
              <a:avLst/>
              <a:gdLst>
                <a:gd name="T0" fmla="*/ 53 w 56"/>
                <a:gd name="T1" fmla="*/ 0 h 63"/>
                <a:gd name="T2" fmla="*/ 53 w 56"/>
                <a:gd name="T3" fmla="*/ 0 h 63"/>
                <a:gd name="T4" fmla="*/ 53 w 56"/>
                <a:gd name="T5" fmla="*/ 5 h 63"/>
                <a:gd name="T6" fmla="*/ 24 w 56"/>
                <a:gd name="T7" fmla="*/ 40 h 63"/>
                <a:gd name="T8" fmla="*/ 54 w 56"/>
                <a:gd name="T9" fmla="*/ 11 h 63"/>
                <a:gd name="T10" fmla="*/ 56 w 56"/>
                <a:gd name="T11" fmla="*/ 17 h 63"/>
                <a:gd name="T12" fmla="*/ 23 w 56"/>
                <a:gd name="T13" fmla="*/ 56 h 63"/>
                <a:gd name="T14" fmla="*/ 3 w 56"/>
                <a:gd name="T15" fmla="*/ 58 h 63"/>
                <a:gd name="T16" fmla="*/ 6 w 56"/>
                <a:gd name="T17" fmla="*/ 40 h 63"/>
                <a:gd name="T18" fmla="*/ 53 w 56"/>
                <a:gd name="T1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6" h="63">
                  <a:moveTo>
                    <a:pt x="53" y="0"/>
                  </a:moveTo>
                  <a:lnTo>
                    <a:pt x="53" y="0"/>
                  </a:lnTo>
                  <a:cubicBezTo>
                    <a:pt x="53" y="2"/>
                    <a:pt x="53" y="4"/>
                    <a:pt x="53" y="5"/>
                  </a:cubicBezTo>
                  <a:cubicBezTo>
                    <a:pt x="50" y="9"/>
                    <a:pt x="31" y="30"/>
                    <a:pt x="24" y="40"/>
                  </a:cubicBezTo>
                  <a:cubicBezTo>
                    <a:pt x="31" y="33"/>
                    <a:pt x="49" y="17"/>
                    <a:pt x="54" y="11"/>
                  </a:cubicBezTo>
                  <a:cubicBezTo>
                    <a:pt x="54" y="11"/>
                    <a:pt x="56" y="14"/>
                    <a:pt x="56" y="17"/>
                  </a:cubicBezTo>
                  <a:cubicBezTo>
                    <a:pt x="55" y="17"/>
                    <a:pt x="28" y="50"/>
                    <a:pt x="23" y="56"/>
                  </a:cubicBezTo>
                  <a:cubicBezTo>
                    <a:pt x="17" y="63"/>
                    <a:pt x="9" y="58"/>
                    <a:pt x="3" y="58"/>
                  </a:cubicBezTo>
                  <a:cubicBezTo>
                    <a:pt x="3" y="52"/>
                    <a:pt x="0" y="47"/>
                    <a:pt x="6" y="40"/>
                  </a:cubicBezTo>
                  <a:cubicBezTo>
                    <a:pt x="9" y="37"/>
                    <a:pt x="48" y="4"/>
                    <a:pt x="5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67" name="Freeform 1092"/>
            <p:cNvSpPr>
              <a:spLocks/>
            </p:cNvSpPr>
            <p:nvPr userDrawn="1"/>
          </p:nvSpPr>
          <p:spPr bwMode="auto">
            <a:xfrm>
              <a:off x="213" y="310"/>
              <a:ext cx="34" cy="22"/>
            </a:xfrm>
            <a:custGeom>
              <a:avLst/>
              <a:gdLst>
                <a:gd name="T0" fmla="*/ 0 w 76"/>
                <a:gd name="T1" fmla="*/ 39 h 47"/>
                <a:gd name="T2" fmla="*/ 0 w 76"/>
                <a:gd name="T3" fmla="*/ 39 h 47"/>
                <a:gd name="T4" fmla="*/ 19 w 76"/>
                <a:gd name="T5" fmla="*/ 15 h 47"/>
                <a:gd name="T6" fmla="*/ 57 w 76"/>
                <a:gd name="T7" fmla="*/ 0 h 47"/>
                <a:gd name="T8" fmla="*/ 61 w 76"/>
                <a:gd name="T9" fmla="*/ 1 h 47"/>
                <a:gd name="T10" fmla="*/ 28 w 76"/>
                <a:gd name="T11" fmla="*/ 23 h 47"/>
                <a:gd name="T12" fmla="*/ 67 w 76"/>
                <a:gd name="T13" fmla="*/ 3 h 47"/>
                <a:gd name="T14" fmla="*/ 76 w 76"/>
                <a:gd name="T15" fmla="*/ 2 h 47"/>
                <a:gd name="T16" fmla="*/ 24 w 76"/>
                <a:gd name="T17" fmla="*/ 39 h 47"/>
                <a:gd name="T18" fmla="*/ 0 w 76"/>
                <a:gd name="T19" fmla="*/ 39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6" h="47">
                  <a:moveTo>
                    <a:pt x="0" y="39"/>
                  </a:moveTo>
                  <a:lnTo>
                    <a:pt x="0" y="39"/>
                  </a:lnTo>
                  <a:cubicBezTo>
                    <a:pt x="1" y="33"/>
                    <a:pt x="1" y="22"/>
                    <a:pt x="19" y="15"/>
                  </a:cubicBezTo>
                  <a:cubicBezTo>
                    <a:pt x="24" y="13"/>
                    <a:pt x="52" y="1"/>
                    <a:pt x="57" y="0"/>
                  </a:cubicBezTo>
                  <a:cubicBezTo>
                    <a:pt x="59" y="0"/>
                    <a:pt x="61" y="1"/>
                    <a:pt x="61" y="1"/>
                  </a:cubicBezTo>
                  <a:cubicBezTo>
                    <a:pt x="57" y="3"/>
                    <a:pt x="39" y="15"/>
                    <a:pt x="28" y="23"/>
                  </a:cubicBezTo>
                  <a:cubicBezTo>
                    <a:pt x="41" y="19"/>
                    <a:pt x="65" y="4"/>
                    <a:pt x="67" y="3"/>
                  </a:cubicBezTo>
                  <a:cubicBezTo>
                    <a:pt x="69" y="3"/>
                    <a:pt x="72" y="4"/>
                    <a:pt x="76" y="2"/>
                  </a:cubicBezTo>
                  <a:cubicBezTo>
                    <a:pt x="69" y="7"/>
                    <a:pt x="34" y="34"/>
                    <a:pt x="24" y="39"/>
                  </a:cubicBezTo>
                  <a:cubicBezTo>
                    <a:pt x="9" y="47"/>
                    <a:pt x="5" y="41"/>
                    <a:pt x="0" y="39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68" name="Freeform 1093"/>
            <p:cNvSpPr>
              <a:spLocks/>
            </p:cNvSpPr>
            <p:nvPr userDrawn="1"/>
          </p:nvSpPr>
          <p:spPr bwMode="auto">
            <a:xfrm>
              <a:off x="205" y="302"/>
              <a:ext cx="36" cy="15"/>
            </a:xfrm>
            <a:custGeom>
              <a:avLst/>
              <a:gdLst>
                <a:gd name="T0" fmla="*/ 79 w 79"/>
                <a:gd name="T1" fmla="*/ 0 h 33"/>
                <a:gd name="T2" fmla="*/ 79 w 79"/>
                <a:gd name="T3" fmla="*/ 0 h 33"/>
                <a:gd name="T4" fmla="*/ 75 w 79"/>
                <a:gd name="T5" fmla="*/ 6 h 33"/>
                <a:gd name="T6" fmla="*/ 35 w 79"/>
                <a:gd name="T7" fmla="*/ 17 h 33"/>
                <a:gd name="T8" fmla="*/ 74 w 79"/>
                <a:gd name="T9" fmla="*/ 11 h 33"/>
                <a:gd name="T10" fmla="*/ 74 w 79"/>
                <a:gd name="T11" fmla="*/ 15 h 33"/>
                <a:gd name="T12" fmla="*/ 33 w 79"/>
                <a:gd name="T13" fmla="*/ 29 h 33"/>
                <a:gd name="T14" fmla="*/ 0 w 79"/>
                <a:gd name="T15" fmla="*/ 25 h 33"/>
                <a:gd name="T16" fmla="*/ 24 w 79"/>
                <a:gd name="T17" fmla="*/ 8 h 33"/>
                <a:gd name="T18" fmla="*/ 79 w 79"/>
                <a:gd name="T1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9" h="33">
                  <a:moveTo>
                    <a:pt x="79" y="0"/>
                  </a:moveTo>
                  <a:lnTo>
                    <a:pt x="79" y="0"/>
                  </a:lnTo>
                  <a:cubicBezTo>
                    <a:pt x="77" y="2"/>
                    <a:pt x="76" y="4"/>
                    <a:pt x="75" y="6"/>
                  </a:cubicBezTo>
                  <a:cubicBezTo>
                    <a:pt x="73" y="7"/>
                    <a:pt x="48" y="12"/>
                    <a:pt x="35" y="17"/>
                  </a:cubicBezTo>
                  <a:cubicBezTo>
                    <a:pt x="49" y="17"/>
                    <a:pt x="74" y="11"/>
                    <a:pt x="74" y="11"/>
                  </a:cubicBezTo>
                  <a:cubicBezTo>
                    <a:pt x="74" y="12"/>
                    <a:pt x="74" y="14"/>
                    <a:pt x="74" y="15"/>
                  </a:cubicBezTo>
                  <a:cubicBezTo>
                    <a:pt x="65" y="20"/>
                    <a:pt x="38" y="27"/>
                    <a:pt x="33" y="29"/>
                  </a:cubicBezTo>
                  <a:cubicBezTo>
                    <a:pt x="23" y="33"/>
                    <a:pt x="5" y="31"/>
                    <a:pt x="0" y="25"/>
                  </a:cubicBezTo>
                  <a:cubicBezTo>
                    <a:pt x="5" y="15"/>
                    <a:pt x="15" y="9"/>
                    <a:pt x="24" y="8"/>
                  </a:cubicBezTo>
                  <a:cubicBezTo>
                    <a:pt x="36" y="6"/>
                    <a:pt x="65" y="2"/>
                    <a:pt x="7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69" name="Freeform 1094"/>
            <p:cNvSpPr>
              <a:spLocks/>
            </p:cNvSpPr>
            <p:nvPr userDrawn="1"/>
          </p:nvSpPr>
          <p:spPr bwMode="auto">
            <a:xfrm>
              <a:off x="202" y="294"/>
              <a:ext cx="16" cy="10"/>
            </a:xfrm>
            <a:custGeom>
              <a:avLst/>
              <a:gdLst>
                <a:gd name="T0" fmla="*/ 29 w 35"/>
                <a:gd name="T1" fmla="*/ 0 h 22"/>
                <a:gd name="T2" fmla="*/ 29 w 35"/>
                <a:gd name="T3" fmla="*/ 0 h 22"/>
                <a:gd name="T4" fmla="*/ 4 w 35"/>
                <a:gd name="T5" fmla="*/ 10 h 22"/>
                <a:gd name="T6" fmla="*/ 35 w 35"/>
                <a:gd name="T7" fmla="*/ 20 h 22"/>
                <a:gd name="T8" fmla="*/ 0 w 35"/>
                <a:gd name="T9" fmla="*/ 10 h 22"/>
                <a:gd name="T10" fmla="*/ 29 w 35"/>
                <a:gd name="T1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2">
                  <a:moveTo>
                    <a:pt x="29" y="0"/>
                  </a:moveTo>
                  <a:lnTo>
                    <a:pt x="29" y="0"/>
                  </a:lnTo>
                  <a:cubicBezTo>
                    <a:pt x="20" y="1"/>
                    <a:pt x="9" y="5"/>
                    <a:pt x="4" y="10"/>
                  </a:cubicBezTo>
                  <a:cubicBezTo>
                    <a:pt x="8" y="17"/>
                    <a:pt x="26" y="20"/>
                    <a:pt x="35" y="20"/>
                  </a:cubicBezTo>
                  <a:cubicBezTo>
                    <a:pt x="19" y="22"/>
                    <a:pt x="4" y="18"/>
                    <a:pt x="0" y="10"/>
                  </a:cubicBezTo>
                  <a:cubicBezTo>
                    <a:pt x="6" y="3"/>
                    <a:pt x="20" y="0"/>
                    <a:pt x="29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70" name="Freeform 1095"/>
            <p:cNvSpPr>
              <a:spLocks/>
            </p:cNvSpPr>
            <p:nvPr userDrawn="1"/>
          </p:nvSpPr>
          <p:spPr bwMode="auto">
            <a:xfrm>
              <a:off x="199" y="279"/>
              <a:ext cx="17" cy="11"/>
            </a:xfrm>
            <a:custGeom>
              <a:avLst/>
              <a:gdLst>
                <a:gd name="T0" fmla="*/ 36 w 36"/>
                <a:gd name="T1" fmla="*/ 3 h 23"/>
                <a:gd name="T2" fmla="*/ 36 w 36"/>
                <a:gd name="T3" fmla="*/ 3 h 23"/>
                <a:gd name="T4" fmla="*/ 6 w 36"/>
                <a:gd name="T5" fmla="*/ 6 h 23"/>
                <a:gd name="T6" fmla="*/ 35 w 36"/>
                <a:gd name="T7" fmla="*/ 23 h 23"/>
                <a:gd name="T8" fmla="*/ 0 w 36"/>
                <a:gd name="T9" fmla="*/ 4 h 23"/>
                <a:gd name="T10" fmla="*/ 36 w 36"/>
                <a:gd name="T11" fmla="*/ 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23">
                  <a:moveTo>
                    <a:pt x="36" y="3"/>
                  </a:moveTo>
                  <a:lnTo>
                    <a:pt x="36" y="3"/>
                  </a:lnTo>
                  <a:cubicBezTo>
                    <a:pt x="26" y="2"/>
                    <a:pt x="14" y="2"/>
                    <a:pt x="6" y="6"/>
                  </a:cubicBezTo>
                  <a:cubicBezTo>
                    <a:pt x="9" y="11"/>
                    <a:pt x="21" y="20"/>
                    <a:pt x="35" y="23"/>
                  </a:cubicBezTo>
                  <a:cubicBezTo>
                    <a:pt x="24" y="22"/>
                    <a:pt x="4" y="14"/>
                    <a:pt x="0" y="4"/>
                  </a:cubicBezTo>
                  <a:cubicBezTo>
                    <a:pt x="9" y="0"/>
                    <a:pt x="29" y="0"/>
                    <a:pt x="36" y="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71" name="Freeform 1096"/>
            <p:cNvSpPr>
              <a:spLocks/>
            </p:cNvSpPr>
            <p:nvPr userDrawn="1"/>
          </p:nvSpPr>
          <p:spPr bwMode="auto">
            <a:xfrm>
              <a:off x="233" y="281"/>
              <a:ext cx="9" cy="9"/>
            </a:xfrm>
            <a:custGeom>
              <a:avLst/>
              <a:gdLst>
                <a:gd name="T0" fmla="*/ 21 w 21"/>
                <a:gd name="T1" fmla="*/ 3 h 19"/>
                <a:gd name="T2" fmla="*/ 21 w 21"/>
                <a:gd name="T3" fmla="*/ 3 h 19"/>
                <a:gd name="T4" fmla="*/ 3 w 21"/>
                <a:gd name="T5" fmla="*/ 9 h 19"/>
                <a:gd name="T6" fmla="*/ 16 w 21"/>
                <a:gd name="T7" fmla="*/ 19 h 19"/>
                <a:gd name="T8" fmla="*/ 0 w 21"/>
                <a:gd name="T9" fmla="*/ 8 h 19"/>
                <a:gd name="T10" fmla="*/ 21 w 21"/>
                <a:gd name="T11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9">
                  <a:moveTo>
                    <a:pt x="21" y="3"/>
                  </a:moveTo>
                  <a:lnTo>
                    <a:pt x="21" y="3"/>
                  </a:lnTo>
                  <a:cubicBezTo>
                    <a:pt x="12" y="2"/>
                    <a:pt x="6" y="5"/>
                    <a:pt x="3" y="9"/>
                  </a:cubicBezTo>
                  <a:cubicBezTo>
                    <a:pt x="5" y="14"/>
                    <a:pt x="11" y="18"/>
                    <a:pt x="16" y="19"/>
                  </a:cubicBezTo>
                  <a:cubicBezTo>
                    <a:pt x="9" y="19"/>
                    <a:pt x="2" y="14"/>
                    <a:pt x="0" y="8"/>
                  </a:cubicBezTo>
                  <a:cubicBezTo>
                    <a:pt x="4" y="3"/>
                    <a:pt x="14" y="0"/>
                    <a:pt x="21" y="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72" name="Freeform 1097"/>
            <p:cNvSpPr>
              <a:spLocks/>
            </p:cNvSpPr>
            <p:nvPr userDrawn="1"/>
          </p:nvSpPr>
          <p:spPr bwMode="auto">
            <a:xfrm>
              <a:off x="254" y="284"/>
              <a:ext cx="7" cy="9"/>
            </a:xfrm>
            <a:custGeom>
              <a:avLst/>
              <a:gdLst>
                <a:gd name="T0" fmla="*/ 16 w 16"/>
                <a:gd name="T1" fmla="*/ 2 h 19"/>
                <a:gd name="T2" fmla="*/ 16 w 16"/>
                <a:gd name="T3" fmla="*/ 2 h 19"/>
                <a:gd name="T4" fmla="*/ 3 w 16"/>
                <a:gd name="T5" fmla="*/ 8 h 19"/>
                <a:gd name="T6" fmla="*/ 11 w 16"/>
                <a:gd name="T7" fmla="*/ 19 h 19"/>
                <a:gd name="T8" fmla="*/ 0 w 16"/>
                <a:gd name="T9" fmla="*/ 8 h 19"/>
                <a:gd name="T10" fmla="*/ 16 w 16"/>
                <a:gd name="T11" fmla="*/ 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19">
                  <a:moveTo>
                    <a:pt x="16" y="2"/>
                  </a:moveTo>
                  <a:lnTo>
                    <a:pt x="16" y="2"/>
                  </a:lnTo>
                  <a:cubicBezTo>
                    <a:pt x="10" y="2"/>
                    <a:pt x="6" y="5"/>
                    <a:pt x="3" y="8"/>
                  </a:cubicBezTo>
                  <a:cubicBezTo>
                    <a:pt x="5" y="12"/>
                    <a:pt x="7" y="17"/>
                    <a:pt x="11" y="19"/>
                  </a:cubicBezTo>
                  <a:cubicBezTo>
                    <a:pt x="5" y="18"/>
                    <a:pt x="2" y="13"/>
                    <a:pt x="0" y="8"/>
                  </a:cubicBezTo>
                  <a:cubicBezTo>
                    <a:pt x="3" y="5"/>
                    <a:pt x="8" y="0"/>
                    <a:pt x="16" y="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73" name="Freeform 1098"/>
            <p:cNvSpPr>
              <a:spLocks/>
            </p:cNvSpPr>
            <p:nvPr userDrawn="1"/>
          </p:nvSpPr>
          <p:spPr bwMode="auto">
            <a:xfrm>
              <a:off x="229" y="305"/>
              <a:ext cx="10" cy="3"/>
            </a:xfrm>
            <a:custGeom>
              <a:avLst/>
              <a:gdLst>
                <a:gd name="T0" fmla="*/ 0 w 22"/>
                <a:gd name="T1" fmla="*/ 6 h 6"/>
                <a:gd name="T2" fmla="*/ 0 w 22"/>
                <a:gd name="T3" fmla="*/ 6 h 6"/>
                <a:gd name="T4" fmla="*/ 22 w 22"/>
                <a:gd name="T5" fmla="*/ 0 h 6"/>
                <a:gd name="T6" fmla="*/ 21 w 22"/>
                <a:gd name="T7" fmla="*/ 2 h 6"/>
                <a:gd name="T8" fmla="*/ 0 w 2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6">
                  <a:moveTo>
                    <a:pt x="0" y="6"/>
                  </a:moveTo>
                  <a:lnTo>
                    <a:pt x="0" y="6"/>
                  </a:lnTo>
                  <a:cubicBezTo>
                    <a:pt x="11" y="3"/>
                    <a:pt x="17" y="1"/>
                    <a:pt x="22" y="0"/>
                  </a:cubicBezTo>
                  <a:lnTo>
                    <a:pt x="21" y="2"/>
                  </a:lnTo>
                  <a:cubicBezTo>
                    <a:pt x="15" y="4"/>
                    <a:pt x="9" y="4"/>
                    <a:pt x="0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74" name="Freeform 1099"/>
            <p:cNvSpPr>
              <a:spLocks/>
            </p:cNvSpPr>
            <p:nvPr userDrawn="1"/>
          </p:nvSpPr>
          <p:spPr bwMode="auto">
            <a:xfrm>
              <a:off x="207" y="307"/>
              <a:ext cx="13" cy="9"/>
            </a:xfrm>
            <a:custGeom>
              <a:avLst/>
              <a:gdLst>
                <a:gd name="T0" fmla="*/ 23 w 30"/>
                <a:gd name="T1" fmla="*/ 0 h 21"/>
                <a:gd name="T2" fmla="*/ 23 w 30"/>
                <a:gd name="T3" fmla="*/ 0 h 21"/>
                <a:gd name="T4" fmla="*/ 4 w 30"/>
                <a:gd name="T5" fmla="*/ 13 h 21"/>
                <a:gd name="T6" fmla="*/ 30 w 30"/>
                <a:gd name="T7" fmla="*/ 17 h 21"/>
                <a:gd name="T8" fmla="*/ 0 w 30"/>
                <a:gd name="T9" fmla="*/ 14 h 21"/>
                <a:gd name="T10" fmla="*/ 23 w 30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21">
                  <a:moveTo>
                    <a:pt x="23" y="0"/>
                  </a:moveTo>
                  <a:lnTo>
                    <a:pt x="23" y="0"/>
                  </a:lnTo>
                  <a:cubicBezTo>
                    <a:pt x="16" y="1"/>
                    <a:pt x="8" y="7"/>
                    <a:pt x="4" y="13"/>
                  </a:cubicBezTo>
                  <a:cubicBezTo>
                    <a:pt x="13" y="20"/>
                    <a:pt x="23" y="18"/>
                    <a:pt x="30" y="17"/>
                  </a:cubicBezTo>
                  <a:cubicBezTo>
                    <a:pt x="22" y="20"/>
                    <a:pt x="9" y="21"/>
                    <a:pt x="0" y="14"/>
                  </a:cubicBezTo>
                  <a:cubicBezTo>
                    <a:pt x="5" y="5"/>
                    <a:pt x="15" y="0"/>
                    <a:pt x="23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75" name="Freeform 1100"/>
            <p:cNvSpPr>
              <a:spLocks/>
            </p:cNvSpPr>
            <p:nvPr userDrawn="1"/>
          </p:nvSpPr>
          <p:spPr bwMode="auto">
            <a:xfrm>
              <a:off x="286" y="428"/>
              <a:ext cx="10" cy="14"/>
            </a:xfrm>
            <a:custGeom>
              <a:avLst/>
              <a:gdLst>
                <a:gd name="T0" fmla="*/ 12 w 23"/>
                <a:gd name="T1" fmla="*/ 2 h 31"/>
                <a:gd name="T2" fmla="*/ 12 w 23"/>
                <a:gd name="T3" fmla="*/ 2 h 31"/>
                <a:gd name="T4" fmla="*/ 23 w 23"/>
                <a:gd name="T5" fmla="*/ 31 h 31"/>
                <a:gd name="T6" fmla="*/ 9 w 23"/>
                <a:gd name="T7" fmla="*/ 3 h 31"/>
                <a:gd name="T8" fmla="*/ 0 w 23"/>
                <a:gd name="T9" fmla="*/ 8 h 31"/>
                <a:gd name="T10" fmla="*/ 12 w 23"/>
                <a:gd name="T11" fmla="*/ 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31">
                  <a:moveTo>
                    <a:pt x="12" y="2"/>
                  </a:moveTo>
                  <a:lnTo>
                    <a:pt x="12" y="2"/>
                  </a:lnTo>
                  <a:cubicBezTo>
                    <a:pt x="11" y="8"/>
                    <a:pt x="10" y="26"/>
                    <a:pt x="23" y="31"/>
                  </a:cubicBezTo>
                  <a:cubicBezTo>
                    <a:pt x="10" y="28"/>
                    <a:pt x="7" y="13"/>
                    <a:pt x="9" y="3"/>
                  </a:cubicBezTo>
                  <a:cubicBezTo>
                    <a:pt x="7" y="3"/>
                    <a:pt x="3" y="5"/>
                    <a:pt x="0" y="8"/>
                  </a:cubicBezTo>
                  <a:cubicBezTo>
                    <a:pt x="2" y="3"/>
                    <a:pt x="6" y="0"/>
                    <a:pt x="12" y="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76" name="Freeform 1101"/>
            <p:cNvSpPr>
              <a:spLocks/>
            </p:cNvSpPr>
            <p:nvPr userDrawn="1"/>
          </p:nvSpPr>
          <p:spPr bwMode="auto">
            <a:xfrm>
              <a:off x="281" y="424"/>
              <a:ext cx="9" cy="9"/>
            </a:xfrm>
            <a:custGeom>
              <a:avLst/>
              <a:gdLst>
                <a:gd name="T0" fmla="*/ 19 w 19"/>
                <a:gd name="T1" fmla="*/ 0 h 21"/>
                <a:gd name="T2" fmla="*/ 19 w 19"/>
                <a:gd name="T3" fmla="*/ 0 h 21"/>
                <a:gd name="T4" fmla="*/ 4 w 19"/>
                <a:gd name="T5" fmla="*/ 21 h 21"/>
                <a:gd name="T6" fmla="*/ 19 w 19"/>
                <a:gd name="T7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1">
                  <a:moveTo>
                    <a:pt x="19" y="0"/>
                  </a:moveTo>
                  <a:lnTo>
                    <a:pt x="19" y="0"/>
                  </a:lnTo>
                  <a:cubicBezTo>
                    <a:pt x="5" y="4"/>
                    <a:pt x="4" y="15"/>
                    <a:pt x="4" y="21"/>
                  </a:cubicBezTo>
                  <a:cubicBezTo>
                    <a:pt x="0" y="9"/>
                    <a:pt x="7" y="2"/>
                    <a:pt x="19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77" name="Freeform 1102"/>
            <p:cNvSpPr>
              <a:spLocks/>
            </p:cNvSpPr>
            <p:nvPr userDrawn="1"/>
          </p:nvSpPr>
          <p:spPr bwMode="auto">
            <a:xfrm>
              <a:off x="288" y="418"/>
              <a:ext cx="5" cy="1"/>
            </a:xfrm>
            <a:custGeom>
              <a:avLst/>
              <a:gdLst>
                <a:gd name="T0" fmla="*/ 6 w 11"/>
                <a:gd name="T1" fmla="*/ 0 h 2"/>
                <a:gd name="T2" fmla="*/ 6 w 11"/>
                <a:gd name="T3" fmla="*/ 0 h 2"/>
                <a:gd name="T4" fmla="*/ 4 w 11"/>
                <a:gd name="T5" fmla="*/ 2 h 2"/>
                <a:gd name="T6" fmla="*/ 0 w 11"/>
                <a:gd name="T7" fmla="*/ 1 h 2"/>
                <a:gd name="T8" fmla="*/ 6 w 1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2">
                  <a:moveTo>
                    <a:pt x="6" y="0"/>
                  </a:moveTo>
                  <a:lnTo>
                    <a:pt x="6" y="0"/>
                  </a:lnTo>
                  <a:cubicBezTo>
                    <a:pt x="11" y="0"/>
                    <a:pt x="5" y="2"/>
                    <a:pt x="4" y="2"/>
                  </a:cubicBezTo>
                  <a:cubicBezTo>
                    <a:pt x="1" y="2"/>
                    <a:pt x="1" y="1"/>
                    <a:pt x="0" y="1"/>
                  </a:cubicBezTo>
                  <a:cubicBezTo>
                    <a:pt x="2" y="1"/>
                    <a:pt x="5" y="0"/>
                    <a:pt x="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78" name="Freeform 1103"/>
            <p:cNvSpPr>
              <a:spLocks/>
            </p:cNvSpPr>
            <p:nvPr userDrawn="1"/>
          </p:nvSpPr>
          <p:spPr bwMode="auto">
            <a:xfrm>
              <a:off x="281" y="413"/>
              <a:ext cx="6" cy="8"/>
            </a:xfrm>
            <a:custGeom>
              <a:avLst/>
              <a:gdLst>
                <a:gd name="T0" fmla="*/ 5 w 14"/>
                <a:gd name="T1" fmla="*/ 0 h 16"/>
                <a:gd name="T2" fmla="*/ 5 w 14"/>
                <a:gd name="T3" fmla="*/ 0 h 16"/>
                <a:gd name="T4" fmla="*/ 14 w 14"/>
                <a:gd name="T5" fmla="*/ 15 h 16"/>
                <a:gd name="T6" fmla="*/ 5 w 14"/>
                <a:gd name="T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6">
                  <a:moveTo>
                    <a:pt x="5" y="0"/>
                  </a:moveTo>
                  <a:lnTo>
                    <a:pt x="5" y="0"/>
                  </a:lnTo>
                  <a:cubicBezTo>
                    <a:pt x="5" y="5"/>
                    <a:pt x="6" y="12"/>
                    <a:pt x="14" y="15"/>
                  </a:cubicBezTo>
                  <a:cubicBezTo>
                    <a:pt x="7" y="16"/>
                    <a:pt x="0" y="8"/>
                    <a:pt x="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79" name="Freeform 1104"/>
            <p:cNvSpPr>
              <a:spLocks/>
            </p:cNvSpPr>
            <p:nvPr userDrawn="1"/>
          </p:nvSpPr>
          <p:spPr bwMode="auto">
            <a:xfrm>
              <a:off x="310" y="407"/>
              <a:ext cx="13" cy="37"/>
            </a:xfrm>
            <a:custGeom>
              <a:avLst/>
              <a:gdLst>
                <a:gd name="T0" fmla="*/ 28 w 28"/>
                <a:gd name="T1" fmla="*/ 0 h 83"/>
                <a:gd name="T2" fmla="*/ 28 w 28"/>
                <a:gd name="T3" fmla="*/ 0 h 83"/>
                <a:gd name="T4" fmla="*/ 6 w 28"/>
                <a:gd name="T5" fmla="*/ 45 h 83"/>
                <a:gd name="T6" fmla="*/ 16 w 28"/>
                <a:gd name="T7" fmla="*/ 83 h 83"/>
                <a:gd name="T8" fmla="*/ 4 w 28"/>
                <a:gd name="T9" fmla="*/ 45 h 83"/>
                <a:gd name="T10" fmla="*/ 28 w 28"/>
                <a:gd name="T11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83">
                  <a:moveTo>
                    <a:pt x="28" y="0"/>
                  </a:moveTo>
                  <a:lnTo>
                    <a:pt x="28" y="0"/>
                  </a:lnTo>
                  <a:cubicBezTo>
                    <a:pt x="23" y="12"/>
                    <a:pt x="10" y="28"/>
                    <a:pt x="6" y="45"/>
                  </a:cubicBezTo>
                  <a:cubicBezTo>
                    <a:pt x="3" y="61"/>
                    <a:pt x="8" y="77"/>
                    <a:pt x="16" y="83"/>
                  </a:cubicBezTo>
                  <a:cubicBezTo>
                    <a:pt x="7" y="78"/>
                    <a:pt x="0" y="64"/>
                    <a:pt x="4" y="45"/>
                  </a:cubicBezTo>
                  <a:cubicBezTo>
                    <a:pt x="8" y="28"/>
                    <a:pt x="19" y="14"/>
                    <a:pt x="28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80" name="Freeform 1105"/>
            <p:cNvSpPr>
              <a:spLocks/>
            </p:cNvSpPr>
            <p:nvPr userDrawn="1"/>
          </p:nvSpPr>
          <p:spPr bwMode="auto">
            <a:xfrm>
              <a:off x="290" y="403"/>
              <a:ext cx="26" cy="36"/>
            </a:xfrm>
            <a:custGeom>
              <a:avLst/>
              <a:gdLst>
                <a:gd name="T0" fmla="*/ 58 w 58"/>
                <a:gd name="T1" fmla="*/ 0 h 80"/>
                <a:gd name="T2" fmla="*/ 58 w 58"/>
                <a:gd name="T3" fmla="*/ 0 h 80"/>
                <a:gd name="T4" fmla="*/ 34 w 58"/>
                <a:gd name="T5" fmla="*/ 16 h 80"/>
                <a:gd name="T6" fmla="*/ 8 w 58"/>
                <a:gd name="T7" fmla="*/ 59 h 80"/>
                <a:gd name="T8" fmla="*/ 24 w 58"/>
                <a:gd name="T9" fmla="*/ 78 h 80"/>
                <a:gd name="T10" fmla="*/ 8 w 58"/>
                <a:gd name="T11" fmla="*/ 71 h 80"/>
                <a:gd name="T12" fmla="*/ 26 w 58"/>
                <a:gd name="T13" fmla="*/ 18 h 80"/>
                <a:gd name="T14" fmla="*/ 58 w 58"/>
                <a:gd name="T15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8" h="80">
                  <a:moveTo>
                    <a:pt x="58" y="0"/>
                  </a:moveTo>
                  <a:lnTo>
                    <a:pt x="58" y="0"/>
                  </a:lnTo>
                  <a:cubicBezTo>
                    <a:pt x="51" y="6"/>
                    <a:pt x="38" y="13"/>
                    <a:pt x="34" y="16"/>
                  </a:cubicBezTo>
                  <a:cubicBezTo>
                    <a:pt x="23" y="23"/>
                    <a:pt x="6" y="36"/>
                    <a:pt x="8" y="59"/>
                  </a:cubicBezTo>
                  <a:cubicBezTo>
                    <a:pt x="10" y="78"/>
                    <a:pt x="19" y="78"/>
                    <a:pt x="24" y="78"/>
                  </a:cubicBezTo>
                  <a:cubicBezTo>
                    <a:pt x="17" y="80"/>
                    <a:pt x="11" y="77"/>
                    <a:pt x="8" y="71"/>
                  </a:cubicBezTo>
                  <a:cubicBezTo>
                    <a:pt x="0" y="54"/>
                    <a:pt x="8" y="31"/>
                    <a:pt x="26" y="18"/>
                  </a:cubicBezTo>
                  <a:cubicBezTo>
                    <a:pt x="36" y="12"/>
                    <a:pt x="46" y="7"/>
                    <a:pt x="58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81" name="Freeform 1106"/>
            <p:cNvSpPr>
              <a:spLocks/>
            </p:cNvSpPr>
            <p:nvPr userDrawn="1"/>
          </p:nvSpPr>
          <p:spPr bwMode="auto">
            <a:xfrm>
              <a:off x="300" y="424"/>
              <a:ext cx="8" cy="4"/>
            </a:xfrm>
            <a:custGeom>
              <a:avLst/>
              <a:gdLst>
                <a:gd name="T0" fmla="*/ 0 w 18"/>
                <a:gd name="T1" fmla="*/ 0 h 9"/>
                <a:gd name="T2" fmla="*/ 0 w 18"/>
                <a:gd name="T3" fmla="*/ 0 h 9"/>
                <a:gd name="T4" fmla="*/ 18 w 18"/>
                <a:gd name="T5" fmla="*/ 4 h 9"/>
                <a:gd name="T6" fmla="*/ 0 w 18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9">
                  <a:moveTo>
                    <a:pt x="0" y="0"/>
                  </a:moveTo>
                  <a:lnTo>
                    <a:pt x="0" y="0"/>
                  </a:lnTo>
                  <a:cubicBezTo>
                    <a:pt x="3" y="4"/>
                    <a:pt x="12" y="6"/>
                    <a:pt x="18" y="4"/>
                  </a:cubicBezTo>
                  <a:cubicBezTo>
                    <a:pt x="13" y="9"/>
                    <a:pt x="3" y="7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82" name="Freeform 1107"/>
            <p:cNvSpPr>
              <a:spLocks/>
            </p:cNvSpPr>
            <p:nvPr userDrawn="1"/>
          </p:nvSpPr>
          <p:spPr bwMode="auto">
            <a:xfrm>
              <a:off x="311" y="368"/>
              <a:ext cx="1" cy="2"/>
            </a:xfrm>
            <a:custGeom>
              <a:avLst/>
              <a:gdLst>
                <a:gd name="T0" fmla="*/ 0 w 3"/>
                <a:gd name="T1" fmla="*/ 0 h 5"/>
                <a:gd name="T2" fmla="*/ 0 w 3"/>
                <a:gd name="T3" fmla="*/ 0 h 5"/>
                <a:gd name="T4" fmla="*/ 1 w 3"/>
                <a:gd name="T5" fmla="*/ 0 h 5"/>
                <a:gd name="T6" fmla="*/ 3 w 3"/>
                <a:gd name="T7" fmla="*/ 5 h 5"/>
                <a:gd name="T8" fmla="*/ 0 w 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3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83" name="Freeform 1108"/>
            <p:cNvSpPr>
              <a:spLocks/>
            </p:cNvSpPr>
            <p:nvPr userDrawn="1"/>
          </p:nvSpPr>
          <p:spPr bwMode="auto">
            <a:xfrm>
              <a:off x="296" y="363"/>
              <a:ext cx="3" cy="1"/>
            </a:xfrm>
            <a:custGeom>
              <a:avLst/>
              <a:gdLst>
                <a:gd name="T0" fmla="*/ 7 w 7"/>
                <a:gd name="T1" fmla="*/ 1 h 4"/>
                <a:gd name="T2" fmla="*/ 7 w 7"/>
                <a:gd name="T3" fmla="*/ 1 h 4"/>
                <a:gd name="T4" fmla="*/ 0 w 7"/>
                <a:gd name="T5" fmla="*/ 4 h 4"/>
                <a:gd name="T6" fmla="*/ 7 w 7"/>
                <a:gd name="T7" fmla="*/ 0 h 4"/>
                <a:gd name="T8" fmla="*/ 7 w 7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4">
                  <a:moveTo>
                    <a:pt x="7" y="1"/>
                  </a:moveTo>
                  <a:lnTo>
                    <a:pt x="7" y="1"/>
                  </a:lnTo>
                  <a:lnTo>
                    <a:pt x="0" y="4"/>
                  </a:lnTo>
                  <a:lnTo>
                    <a:pt x="7" y="0"/>
                  </a:lnTo>
                  <a:lnTo>
                    <a:pt x="7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84" name="Freeform 1109"/>
            <p:cNvSpPr>
              <a:spLocks/>
            </p:cNvSpPr>
            <p:nvPr userDrawn="1"/>
          </p:nvSpPr>
          <p:spPr bwMode="auto">
            <a:xfrm>
              <a:off x="215" y="319"/>
              <a:ext cx="8" cy="10"/>
            </a:xfrm>
            <a:custGeom>
              <a:avLst/>
              <a:gdLst>
                <a:gd name="T0" fmla="*/ 12 w 18"/>
                <a:gd name="T1" fmla="*/ 0 h 22"/>
                <a:gd name="T2" fmla="*/ 12 w 18"/>
                <a:gd name="T3" fmla="*/ 0 h 22"/>
                <a:gd name="T4" fmla="*/ 2 w 18"/>
                <a:gd name="T5" fmla="*/ 16 h 22"/>
                <a:gd name="T6" fmla="*/ 18 w 18"/>
                <a:gd name="T7" fmla="*/ 18 h 22"/>
                <a:gd name="T8" fmla="*/ 0 w 18"/>
                <a:gd name="T9" fmla="*/ 18 h 22"/>
                <a:gd name="T10" fmla="*/ 12 w 18"/>
                <a:gd name="T1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22">
                  <a:moveTo>
                    <a:pt x="12" y="0"/>
                  </a:moveTo>
                  <a:lnTo>
                    <a:pt x="12" y="0"/>
                  </a:lnTo>
                  <a:cubicBezTo>
                    <a:pt x="4" y="4"/>
                    <a:pt x="4" y="11"/>
                    <a:pt x="2" y="16"/>
                  </a:cubicBezTo>
                  <a:cubicBezTo>
                    <a:pt x="8" y="16"/>
                    <a:pt x="11" y="20"/>
                    <a:pt x="18" y="18"/>
                  </a:cubicBezTo>
                  <a:cubicBezTo>
                    <a:pt x="9" y="22"/>
                    <a:pt x="7" y="19"/>
                    <a:pt x="0" y="18"/>
                  </a:cubicBezTo>
                  <a:cubicBezTo>
                    <a:pt x="1" y="10"/>
                    <a:pt x="2" y="5"/>
                    <a:pt x="12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85" name="Freeform 1110"/>
            <p:cNvSpPr>
              <a:spLocks/>
            </p:cNvSpPr>
            <p:nvPr userDrawn="1"/>
          </p:nvSpPr>
          <p:spPr bwMode="auto">
            <a:xfrm>
              <a:off x="234" y="311"/>
              <a:ext cx="8" cy="5"/>
            </a:xfrm>
            <a:custGeom>
              <a:avLst/>
              <a:gdLst>
                <a:gd name="T0" fmla="*/ 0 w 20"/>
                <a:gd name="T1" fmla="*/ 11 h 11"/>
                <a:gd name="T2" fmla="*/ 0 w 20"/>
                <a:gd name="T3" fmla="*/ 11 h 11"/>
                <a:gd name="T4" fmla="*/ 18 w 20"/>
                <a:gd name="T5" fmla="*/ 0 h 11"/>
                <a:gd name="T6" fmla="*/ 20 w 20"/>
                <a:gd name="T7" fmla="*/ 0 h 11"/>
                <a:gd name="T8" fmla="*/ 0 w 20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1">
                  <a:moveTo>
                    <a:pt x="0" y="11"/>
                  </a:moveTo>
                  <a:lnTo>
                    <a:pt x="0" y="11"/>
                  </a:lnTo>
                  <a:lnTo>
                    <a:pt x="18" y="0"/>
                  </a:lnTo>
                  <a:lnTo>
                    <a:pt x="20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86" name="Freeform 1111"/>
            <p:cNvSpPr>
              <a:spLocks/>
            </p:cNvSpPr>
            <p:nvPr userDrawn="1"/>
          </p:nvSpPr>
          <p:spPr bwMode="auto">
            <a:xfrm>
              <a:off x="240" y="317"/>
              <a:ext cx="7" cy="8"/>
            </a:xfrm>
            <a:custGeom>
              <a:avLst/>
              <a:gdLst>
                <a:gd name="T0" fmla="*/ 0 w 16"/>
                <a:gd name="T1" fmla="*/ 18 h 18"/>
                <a:gd name="T2" fmla="*/ 0 w 16"/>
                <a:gd name="T3" fmla="*/ 18 h 18"/>
                <a:gd name="T4" fmla="*/ 16 w 16"/>
                <a:gd name="T5" fmla="*/ 0 h 18"/>
                <a:gd name="T6" fmla="*/ 16 w 16"/>
                <a:gd name="T7" fmla="*/ 2 h 18"/>
                <a:gd name="T8" fmla="*/ 0 w 16"/>
                <a:gd name="T9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8">
                  <a:moveTo>
                    <a:pt x="0" y="18"/>
                  </a:moveTo>
                  <a:lnTo>
                    <a:pt x="0" y="18"/>
                  </a:lnTo>
                  <a:lnTo>
                    <a:pt x="16" y="0"/>
                  </a:lnTo>
                  <a:lnTo>
                    <a:pt x="16" y="2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87" name="Freeform 1112"/>
            <p:cNvSpPr>
              <a:spLocks/>
            </p:cNvSpPr>
            <p:nvPr userDrawn="1"/>
          </p:nvSpPr>
          <p:spPr bwMode="auto">
            <a:xfrm>
              <a:off x="225" y="331"/>
              <a:ext cx="9" cy="10"/>
            </a:xfrm>
            <a:custGeom>
              <a:avLst/>
              <a:gdLst>
                <a:gd name="T0" fmla="*/ 8 w 20"/>
                <a:gd name="T1" fmla="*/ 0 h 21"/>
                <a:gd name="T2" fmla="*/ 8 w 20"/>
                <a:gd name="T3" fmla="*/ 0 h 21"/>
                <a:gd name="T4" fmla="*/ 3 w 20"/>
                <a:gd name="T5" fmla="*/ 16 h 21"/>
                <a:gd name="T6" fmla="*/ 20 w 20"/>
                <a:gd name="T7" fmla="*/ 12 h 21"/>
                <a:gd name="T8" fmla="*/ 2 w 20"/>
                <a:gd name="T9" fmla="*/ 18 h 21"/>
                <a:gd name="T10" fmla="*/ 8 w 20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21">
                  <a:moveTo>
                    <a:pt x="8" y="0"/>
                  </a:moveTo>
                  <a:lnTo>
                    <a:pt x="8" y="0"/>
                  </a:lnTo>
                  <a:cubicBezTo>
                    <a:pt x="2" y="6"/>
                    <a:pt x="3" y="11"/>
                    <a:pt x="3" y="16"/>
                  </a:cubicBezTo>
                  <a:cubicBezTo>
                    <a:pt x="10" y="16"/>
                    <a:pt x="14" y="18"/>
                    <a:pt x="20" y="12"/>
                  </a:cubicBezTo>
                  <a:cubicBezTo>
                    <a:pt x="14" y="21"/>
                    <a:pt x="8" y="17"/>
                    <a:pt x="2" y="18"/>
                  </a:cubicBezTo>
                  <a:cubicBezTo>
                    <a:pt x="1" y="9"/>
                    <a:pt x="0" y="7"/>
                    <a:pt x="8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88" name="Freeform 1113"/>
            <p:cNvSpPr>
              <a:spLocks/>
            </p:cNvSpPr>
            <p:nvPr userDrawn="1"/>
          </p:nvSpPr>
          <p:spPr bwMode="auto">
            <a:xfrm>
              <a:off x="250" y="322"/>
              <a:ext cx="6" cy="9"/>
            </a:xfrm>
            <a:custGeom>
              <a:avLst/>
              <a:gdLst>
                <a:gd name="T0" fmla="*/ 0 w 13"/>
                <a:gd name="T1" fmla="*/ 19 h 19"/>
                <a:gd name="T2" fmla="*/ 0 w 13"/>
                <a:gd name="T3" fmla="*/ 19 h 19"/>
                <a:gd name="T4" fmla="*/ 13 w 13"/>
                <a:gd name="T5" fmla="*/ 0 h 19"/>
                <a:gd name="T6" fmla="*/ 13 w 13"/>
                <a:gd name="T7" fmla="*/ 2 h 19"/>
                <a:gd name="T8" fmla="*/ 0 w 13"/>
                <a:gd name="T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9">
                  <a:moveTo>
                    <a:pt x="0" y="19"/>
                  </a:moveTo>
                  <a:lnTo>
                    <a:pt x="0" y="19"/>
                  </a:lnTo>
                  <a:lnTo>
                    <a:pt x="13" y="0"/>
                  </a:lnTo>
                  <a:lnTo>
                    <a:pt x="13" y="2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89" name="Freeform 1114"/>
            <p:cNvSpPr>
              <a:spLocks/>
            </p:cNvSpPr>
            <p:nvPr userDrawn="1"/>
          </p:nvSpPr>
          <p:spPr bwMode="auto">
            <a:xfrm>
              <a:off x="237" y="339"/>
              <a:ext cx="10" cy="9"/>
            </a:xfrm>
            <a:custGeom>
              <a:avLst/>
              <a:gdLst>
                <a:gd name="T0" fmla="*/ 8 w 24"/>
                <a:gd name="T1" fmla="*/ 0 h 20"/>
                <a:gd name="T2" fmla="*/ 8 w 24"/>
                <a:gd name="T3" fmla="*/ 0 h 20"/>
                <a:gd name="T4" fmla="*/ 9 w 24"/>
                <a:gd name="T5" fmla="*/ 16 h 20"/>
                <a:gd name="T6" fmla="*/ 24 w 24"/>
                <a:gd name="T7" fmla="*/ 7 h 20"/>
                <a:gd name="T8" fmla="*/ 8 w 24"/>
                <a:gd name="T9" fmla="*/ 18 h 20"/>
                <a:gd name="T10" fmla="*/ 8 w 24"/>
                <a:gd name="T1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20">
                  <a:moveTo>
                    <a:pt x="8" y="0"/>
                  </a:moveTo>
                  <a:lnTo>
                    <a:pt x="8" y="0"/>
                  </a:lnTo>
                  <a:cubicBezTo>
                    <a:pt x="4" y="9"/>
                    <a:pt x="7" y="11"/>
                    <a:pt x="9" y="16"/>
                  </a:cubicBezTo>
                  <a:cubicBezTo>
                    <a:pt x="15" y="14"/>
                    <a:pt x="20" y="17"/>
                    <a:pt x="24" y="7"/>
                  </a:cubicBezTo>
                  <a:cubicBezTo>
                    <a:pt x="20" y="20"/>
                    <a:pt x="14" y="16"/>
                    <a:pt x="8" y="18"/>
                  </a:cubicBezTo>
                  <a:cubicBezTo>
                    <a:pt x="4" y="10"/>
                    <a:pt x="0" y="10"/>
                    <a:pt x="8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90" name="Freeform 1115"/>
            <p:cNvSpPr>
              <a:spLocks/>
            </p:cNvSpPr>
            <p:nvPr userDrawn="1"/>
          </p:nvSpPr>
          <p:spPr bwMode="auto">
            <a:xfrm>
              <a:off x="261" y="326"/>
              <a:ext cx="4" cy="11"/>
            </a:xfrm>
            <a:custGeom>
              <a:avLst/>
              <a:gdLst>
                <a:gd name="T0" fmla="*/ 0 w 10"/>
                <a:gd name="T1" fmla="*/ 24 h 24"/>
                <a:gd name="T2" fmla="*/ 0 w 10"/>
                <a:gd name="T3" fmla="*/ 24 h 24"/>
                <a:gd name="T4" fmla="*/ 7 w 10"/>
                <a:gd name="T5" fmla="*/ 2 h 24"/>
                <a:gd name="T6" fmla="*/ 10 w 10"/>
                <a:gd name="T7" fmla="*/ 0 h 24"/>
                <a:gd name="T8" fmla="*/ 10 w 10"/>
                <a:gd name="T9" fmla="*/ 2 h 24"/>
                <a:gd name="T10" fmla="*/ 0 w 10"/>
                <a:gd name="T11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24">
                  <a:moveTo>
                    <a:pt x="0" y="24"/>
                  </a:moveTo>
                  <a:lnTo>
                    <a:pt x="0" y="24"/>
                  </a:lnTo>
                  <a:lnTo>
                    <a:pt x="7" y="2"/>
                  </a:lnTo>
                  <a:cubicBezTo>
                    <a:pt x="8" y="2"/>
                    <a:pt x="9" y="1"/>
                    <a:pt x="10" y="0"/>
                  </a:cubicBezTo>
                  <a:lnTo>
                    <a:pt x="10" y="2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91" name="Freeform 1116"/>
            <p:cNvSpPr>
              <a:spLocks/>
            </p:cNvSpPr>
            <p:nvPr userDrawn="1"/>
          </p:nvSpPr>
          <p:spPr bwMode="auto">
            <a:xfrm>
              <a:off x="251" y="344"/>
              <a:ext cx="11" cy="8"/>
            </a:xfrm>
            <a:custGeom>
              <a:avLst/>
              <a:gdLst>
                <a:gd name="T0" fmla="*/ 5 w 24"/>
                <a:gd name="T1" fmla="*/ 0 h 17"/>
                <a:gd name="T2" fmla="*/ 5 w 24"/>
                <a:gd name="T3" fmla="*/ 0 h 17"/>
                <a:gd name="T4" fmla="*/ 10 w 24"/>
                <a:gd name="T5" fmla="*/ 15 h 17"/>
                <a:gd name="T6" fmla="*/ 24 w 24"/>
                <a:gd name="T7" fmla="*/ 4 h 17"/>
                <a:gd name="T8" fmla="*/ 9 w 24"/>
                <a:gd name="T9" fmla="*/ 17 h 17"/>
                <a:gd name="T10" fmla="*/ 5 w 24"/>
                <a:gd name="T1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17">
                  <a:moveTo>
                    <a:pt x="5" y="0"/>
                  </a:moveTo>
                  <a:lnTo>
                    <a:pt x="5" y="0"/>
                  </a:lnTo>
                  <a:cubicBezTo>
                    <a:pt x="3" y="10"/>
                    <a:pt x="7" y="10"/>
                    <a:pt x="10" y="15"/>
                  </a:cubicBezTo>
                  <a:cubicBezTo>
                    <a:pt x="16" y="12"/>
                    <a:pt x="21" y="14"/>
                    <a:pt x="24" y="4"/>
                  </a:cubicBezTo>
                  <a:cubicBezTo>
                    <a:pt x="22" y="17"/>
                    <a:pt x="15" y="14"/>
                    <a:pt x="9" y="17"/>
                  </a:cubicBezTo>
                  <a:cubicBezTo>
                    <a:pt x="4" y="10"/>
                    <a:pt x="0" y="12"/>
                    <a:pt x="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92" name="Freeform 1117"/>
            <p:cNvSpPr>
              <a:spLocks/>
            </p:cNvSpPr>
            <p:nvPr userDrawn="1"/>
          </p:nvSpPr>
          <p:spPr bwMode="auto">
            <a:xfrm>
              <a:off x="275" y="329"/>
              <a:ext cx="2" cy="9"/>
            </a:xfrm>
            <a:custGeom>
              <a:avLst/>
              <a:gdLst>
                <a:gd name="T0" fmla="*/ 0 w 4"/>
                <a:gd name="T1" fmla="*/ 19 h 19"/>
                <a:gd name="T2" fmla="*/ 0 w 4"/>
                <a:gd name="T3" fmla="*/ 19 h 19"/>
                <a:gd name="T4" fmla="*/ 1 w 4"/>
                <a:gd name="T5" fmla="*/ 3 h 19"/>
                <a:gd name="T6" fmla="*/ 4 w 4"/>
                <a:gd name="T7" fmla="*/ 0 h 19"/>
                <a:gd name="T8" fmla="*/ 0 w 4"/>
                <a:gd name="T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9">
                  <a:moveTo>
                    <a:pt x="0" y="19"/>
                  </a:moveTo>
                  <a:lnTo>
                    <a:pt x="0" y="19"/>
                  </a:lnTo>
                  <a:lnTo>
                    <a:pt x="1" y="3"/>
                  </a:lnTo>
                  <a:cubicBezTo>
                    <a:pt x="2" y="2"/>
                    <a:pt x="3" y="1"/>
                    <a:pt x="4" y="0"/>
                  </a:cubicBezTo>
                  <a:lnTo>
                    <a:pt x="0" y="19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93" name="Freeform 1118"/>
            <p:cNvSpPr>
              <a:spLocks/>
            </p:cNvSpPr>
            <p:nvPr userDrawn="1"/>
          </p:nvSpPr>
          <p:spPr bwMode="auto">
            <a:xfrm>
              <a:off x="268" y="343"/>
              <a:ext cx="11" cy="6"/>
            </a:xfrm>
            <a:custGeom>
              <a:avLst/>
              <a:gdLst>
                <a:gd name="T0" fmla="*/ 2 w 24"/>
                <a:gd name="T1" fmla="*/ 0 h 14"/>
                <a:gd name="T2" fmla="*/ 2 w 24"/>
                <a:gd name="T3" fmla="*/ 0 h 14"/>
                <a:gd name="T4" fmla="*/ 11 w 24"/>
                <a:gd name="T5" fmla="*/ 12 h 14"/>
                <a:gd name="T6" fmla="*/ 22 w 24"/>
                <a:gd name="T7" fmla="*/ 0 h 14"/>
                <a:gd name="T8" fmla="*/ 11 w 24"/>
                <a:gd name="T9" fmla="*/ 14 h 14"/>
                <a:gd name="T10" fmla="*/ 2 w 24"/>
                <a:gd name="T1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14">
                  <a:moveTo>
                    <a:pt x="2" y="0"/>
                  </a:moveTo>
                  <a:lnTo>
                    <a:pt x="2" y="0"/>
                  </a:lnTo>
                  <a:cubicBezTo>
                    <a:pt x="2" y="10"/>
                    <a:pt x="8" y="8"/>
                    <a:pt x="11" y="12"/>
                  </a:cubicBezTo>
                  <a:cubicBezTo>
                    <a:pt x="16" y="8"/>
                    <a:pt x="22" y="11"/>
                    <a:pt x="22" y="0"/>
                  </a:cubicBezTo>
                  <a:cubicBezTo>
                    <a:pt x="24" y="14"/>
                    <a:pt x="16" y="10"/>
                    <a:pt x="11" y="14"/>
                  </a:cubicBezTo>
                  <a:cubicBezTo>
                    <a:pt x="5" y="8"/>
                    <a:pt x="0" y="12"/>
                    <a:pt x="2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94" name="Freeform 1119"/>
            <p:cNvSpPr>
              <a:spLocks/>
            </p:cNvSpPr>
            <p:nvPr userDrawn="1"/>
          </p:nvSpPr>
          <p:spPr bwMode="auto">
            <a:xfrm>
              <a:off x="249" y="294"/>
              <a:ext cx="9" cy="2"/>
            </a:xfrm>
            <a:custGeom>
              <a:avLst/>
              <a:gdLst>
                <a:gd name="T0" fmla="*/ 0 w 20"/>
                <a:gd name="T1" fmla="*/ 3 h 3"/>
                <a:gd name="T2" fmla="*/ 0 w 20"/>
                <a:gd name="T3" fmla="*/ 3 h 3"/>
                <a:gd name="T4" fmla="*/ 16 w 20"/>
                <a:gd name="T5" fmla="*/ 0 h 3"/>
                <a:gd name="T6" fmla="*/ 20 w 20"/>
                <a:gd name="T7" fmla="*/ 2 h 3"/>
                <a:gd name="T8" fmla="*/ 0 w 20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3">
                  <a:moveTo>
                    <a:pt x="0" y="3"/>
                  </a:moveTo>
                  <a:lnTo>
                    <a:pt x="0" y="3"/>
                  </a:lnTo>
                  <a:cubicBezTo>
                    <a:pt x="0" y="3"/>
                    <a:pt x="13" y="1"/>
                    <a:pt x="16" y="0"/>
                  </a:cubicBezTo>
                  <a:cubicBezTo>
                    <a:pt x="17" y="1"/>
                    <a:pt x="20" y="2"/>
                    <a:pt x="20" y="2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95" name="Freeform 1120"/>
            <p:cNvSpPr>
              <a:spLocks/>
            </p:cNvSpPr>
            <p:nvPr userDrawn="1"/>
          </p:nvSpPr>
          <p:spPr bwMode="auto">
            <a:xfrm>
              <a:off x="236" y="293"/>
              <a:ext cx="8" cy="7"/>
            </a:xfrm>
            <a:custGeom>
              <a:avLst/>
              <a:gdLst>
                <a:gd name="T0" fmla="*/ 17 w 18"/>
                <a:gd name="T1" fmla="*/ 0 h 16"/>
                <a:gd name="T2" fmla="*/ 17 w 18"/>
                <a:gd name="T3" fmla="*/ 0 h 16"/>
                <a:gd name="T4" fmla="*/ 3 w 18"/>
                <a:gd name="T5" fmla="*/ 9 h 16"/>
                <a:gd name="T6" fmla="*/ 18 w 18"/>
                <a:gd name="T7" fmla="*/ 15 h 16"/>
                <a:gd name="T8" fmla="*/ 0 w 18"/>
                <a:gd name="T9" fmla="*/ 10 h 16"/>
                <a:gd name="T10" fmla="*/ 17 w 18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16">
                  <a:moveTo>
                    <a:pt x="17" y="0"/>
                  </a:moveTo>
                  <a:lnTo>
                    <a:pt x="17" y="0"/>
                  </a:lnTo>
                  <a:cubicBezTo>
                    <a:pt x="8" y="2"/>
                    <a:pt x="5" y="4"/>
                    <a:pt x="3" y="9"/>
                  </a:cubicBezTo>
                  <a:cubicBezTo>
                    <a:pt x="6" y="13"/>
                    <a:pt x="13" y="15"/>
                    <a:pt x="18" y="15"/>
                  </a:cubicBezTo>
                  <a:cubicBezTo>
                    <a:pt x="10" y="16"/>
                    <a:pt x="3" y="14"/>
                    <a:pt x="0" y="10"/>
                  </a:cubicBezTo>
                  <a:cubicBezTo>
                    <a:pt x="3" y="3"/>
                    <a:pt x="8" y="0"/>
                    <a:pt x="17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96" name="Freeform 1121"/>
            <p:cNvSpPr>
              <a:spLocks/>
            </p:cNvSpPr>
            <p:nvPr userDrawn="1"/>
          </p:nvSpPr>
          <p:spPr bwMode="auto">
            <a:xfrm>
              <a:off x="251" y="303"/>
              <a:ext cx="4" cy="1"/>
            </a:xfrm>
            <a:custGeom>
              <a:avLst/>
              <a:gdLst>
                <a:gd name="T0" fmla="*/ 0 w 9"/>
                <a:gd name="T1" fmla="*/ 4 h 4"/>
                <a:gd name="T2" fmla="*/ 0 w 9"/>
                <a:gd name="T3" fmla="*/ 4 h 4"/>
                <a:gd name="T4" fmla="*/ 9 w 9"/>
                <a:gd name="T5" fmla="*/ 0 h 4"/>
                <a:gd name="T6" fmla="*/ 9 w 9"/>
                <a:gd name="T7" fmla="*/ 1 h 4"/>
                <a:gd name="T8" fmla="*/ 0 w 9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4">
                  <a:moveTo>
                    <a:pt x="0" y="4"/>
                  </a:moveTo>
                  <a:lnTo>
                    <a:pt x="0" y="4"/>
                  </a:lnTo>
                  <a:lnTo>
                    <a:pt x="9" y="0"/>
                  </a:lnTo>
                  <a:lnTo>
                    <a:pt x="9" y="1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97" name="Freeform 1122"/>
            <p:cNvSpPr>
              <a:spLocks/>
            </p:cNvSpPr>
            <p:nvPr userDrawn="1"/>
          </p:nvSpPr>
          <p:spPr bwMode="auto">
            <a:xfrm>
              <a:off x="241" y="303"/>
              <a:ext cx="7" cy="8"/>
            </a:xfrm>
            <a:custGeom>
              <a:avLst/>
              <a:gdLst>
                <a:gd name="T0" fmla="*/ 11 w 16"/>
                <a:gd name="T1" fmla="*/ 0 h 18"/>
                <a:gd name="T2" fmla="*/ 11 w 16"/>
                <a:gd name="T3" fmla="*/ 0 h 18"/>
                <a:gd name="T4" fmla="*/ 3 w 16"/>
                <a:gd name="T5" fmla="*/ 11 h 18"/>
                <a:gd name="T6" fmla="*/ 16 w 16"/>
                <a:gd name="T7" fmla="*/ 14 h 18"/>
                <a:gd name="T8" fmla="*/ 0 w 16"/>
                <a:gd name="T9" fmla="*/ 12 h 18"/>
                <a:gd name="T10" fmla="*/ 11 w 16"/>
                <a:gd name="T11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18">
                  <a:moveTo>
                    <a:pt x="11" y="0"/>
                  </a:moveTo>
                  <a:lnTo>
                    <a:pt x="11" y="0"/>
                  </a:lnTo>
                  <a:cubicBezTo>
                    <a:pt x="4" y="2"/>
                    <a:pt x="4" y="6"/>
                    <a:pt x="3" y="11"/>
                  </a:cubicBezTo>
                  <a:cubicBezTo>
                    <a:pt x="6" y="14"/>
                    <a:pt x="12" y="16"/>
                    <a:pt x="16" y="14"/>
                  </a:cubicBezTo>
                  <a:cubicBezTo>
                    <a:pt x="9" y="18"/>
                    <a:pt x="4" y="14"/>
                    <a:pt x="0" y="12"/>
                  </a:cubicBezTo>
                  <a:cubicBezTo>
                    <a:pt x="2" y="5"/>
                    <a:pt x="3" y="1"/>
                    <a:pt x="1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98" name="Freeform 1123"/>
            <p:cNvSpPr>
              <a:spLocks/>
            </p:cNvSpPr>
            <p:nvPr userDrawn="1"/>
          </p:nvSpPr>
          <p:spPr bwMode="auto">
            <a:xfrm>
              <a:off x="248" y="311"/>
              <a:ext cx="9" cy="8"/>
            </a:xfrm>
            <a:custGeom>
              <a:avLst/>
              <a:gdLst>
                <a:gd name="T0" fmla="*/ 7 w 19"/>
                <a:gd name="T1" fmla="*/ 0 h 18"/>
                <a:gd name="T2" fmla="*/ 7 w 19"/>
                <a:gd name="T3" fmla="*/ 0 h 18"/>
                <a:gd name="T4" fmla="*/ 5 w 19"/>
                <a:gd name="T5" fmla="*/ 14 h 18"/>
                <a:gd name="T6" fmla="*/ 19 w 19"/>
                <a:gd name="T7" fmla="*/ 11 h 18"/>
                <a:gd name="T8" fmla="*/ 3 w 19"/>
                <a:gd name="T9" fmla="*/ 17 h 18"/>
                <a:gd name="T10" fmla="*/ 7 w 19"/>
                <a:gd name="T11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8">
                  <a:moveTo>
                    <a:pt x="7" y="0"/>
                  </a:moveTo>
                  <a:lnTo>
                    <a:pt x="7" y="0"/>
                  </a:lnTo>
                  <a:cubicBezTo>
                    <a:pt x="2" y="5"/>
                    <a:pt x="4" y="9"/>
                    <a:pt x="5" y="14"/>
                  </a:cubicBezTo>
                  <a:cubicBezTo>
                    <a:pt x="10" y="14"/>
                    <a:pt x="15" y="15"/>
                    <a:pt x="19" y="11"/>
                  </a:cubicBezTo>
                  <a:cubicBezTo>
                    <a:pt x="14" y="18"/>
                    <a:pt x="9" y="16"/>
                    <a:pt x="3" y="17"/>
                  </a:cubicBezTo>
                  <a:cubicBezTo>
                    <a:pt x="1" y="8"/>
                    <a:pt x="0" y="5"/>
                    <a:pt x="7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99" name="Freeform 1124"/>
            <p:cNvSpPr>
              <a:spLocks/>
            </p:cNvSpPr>
            <p:nvPr userDrawn="1"/>
          </p:nvSpPr>
          <p:spPr bwMode="auto">
            <a:xfrm>
              <a:off x="258" y="306"/>
              <a:ext cx="4" cy="4"/>
            </a:xfrm>
            <a:custGeom>
              <a:avLst/>
              <a:gdLst>
                <a:gd name="T0" fmla="*/ 0 w 9"/>
                <a:gd name="T1" fmla="*/ 8 h 8"/>
                <a:gd name="T2" fmla="*/ 0 w 9"/>
                <a:gd name="T3" fmla="*/ 8 h 8"/>
                <a:gd name="T4" fmla="*/ 7 w 9"/>
                <a:gd name="T5" fmla="*/ 0 h 8"/>
                <a:gd name="T6" fmla="*/ 9 w 9"/>
                <a:gd name="T7" fmla="*/ 1 h 8"/>
                <a:gd name="T8" fmla="*/ 0 w 9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8">
                  <a:moveTo>
                    <a:pt x="0" y="8"/>
                  </a:moveTo>
                  <a:lnTo>
                    <a:pt x="0" y="8"/>
                  </a:lnTo>
                  <a:lnTo>
                    <a:pt x="7" y="0"/>
                  </a:lnTo>
                  <a:lnTo>
                    <a:pt x="9" y="1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00" name="Freeform 1125"/>
            <p:cNvSpPr>
              <a:spLocks/>
            </p:cNvSpPr>
            <p:nvPr userDrawn="1"/>
          </p:nvSpPr>
          <p:spPr bwMode="auto">
            <a:xfrm>
              <a:off x="265" y="312"/>
              <a:ext cx="2" cy="4"/>
            </a:xfrm>
            <a:custGeom>
              <a:avLst/>
              <a:gdLst>
                <a:gd name="T0" fmla="*/ 0 w 5"/>
                <a:gd name="T1" fmla="*/ 10 h 10"/>
                <a:gd name="T2" fmla="*/ 0 w 5"/>
                <a:gd name="T3" fmla="*/ 10 h 10"/>
                <a:gd name="T4" fmla="*/ 4 w 5"/>
                <a:gd name="T5" fmla="*/ 0 h 10"/>
                <a:gd name="T6" fmla="*/ 5 w 5"/>
                <a:gd name="T7" fmla="*/ 2 h 10"/>
                <a:gd name="T8" fmla="*/ 0 w 5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0">
                  <a:moveTo>
                    <a:pt x="0" y="10"/>
                  </a:moveTo>
                  <a:lnTo>
                    <a:pt x="0" y="10"/>
                  </a:lnTo>
                  <a:lnTo>
                    <a:pt x="4" y="0"/>
                  </a:lnTo>
                  <a:lnTo>
                    <a:pt x="5" y="2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01" name="Freeform 1126"/>
            <p:cNvSpPr>
              <a:spLocks/>
            </p:cNvSpPr>
            <p:nvPr userDrawn="1"/>
          </p:nvSpPr>
          <p:spPr bwMode="auto">
            <a:xfrm>
              <a:off x="257" y="319"/>
              <a:ext cx="8" cy="7"/>
            </a:xfrm>
            <a:custGeom>
              <a:avLst/>
              <a:gdLst>
                <a:gd name="T0" fmla="*/ 5 w 19"/>
                <a:gd name="T1" fmla="*/ 0 h 16"/>
                <a:gd name="T2" fmla="*/ 5 w 19"/>
                <a:gd name="T3" fmla="*/ 0 h 16"/>
                <a:gd name="T4" fmla="*/ 7 w 19"/>
                <a:gd name="T5" fmla="*/ 12 h 16"/>
                <a:gd name="T6" fmla="*/ 19 w 19"/>
                <a:gd name="T7" fmla="*/ 8 h 16"/>
                <a:gd name="T8" fmla="*/ 6 w 19"/>
                <a:gd name="T9" fmla="*/ 14 h 16"/>
                <a:gd name="T10" fmla="*/ 5 w 19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6">
                  <a:moveTo>
                    <a:pt x="5" y="0"/>
                  </a:moveTo>
                  <a:lnTo>
                    <a:pt x="5" y="0"/>
                  </a:lnTo>
                  <a:cubicBezTo>
                    <a:pt x="2" y="5"/>
                    <a:pt x="6" y="8"/>
                    <a:pt x="7" y="12"/>
                  </a:cubicBezTo>
                  <a:cubicBezTo>
                    <a:pt x="12" y="12"/>
                    <a:pt x="16" y="12"/>
                    <a:pt x="19" y="8"/>
                  </a:cubicBezTo>
                  <a:cubicBezTo>
                    <a:pt x="16" y="16"/>
                    <a:pt x="11" y="13"/>
                    <a:pt x="6" y="14"/>
                  </a:cubicBezTo>
                  <a:cubicBezTo>
                    <a:pt x="4" y="9"/>
                    <a:pt x="0" y="7"/>
                    <a:pt x="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02" name="Freeform 1127"/>
            <p:cNvSpPr>
              <a:spLocks/>
            </p:cNvSpPr>
            <p:nvPr userDrawn="1"/>
          </p:nvSpPr>
          <p:spPr bwMode="auto">
            <a:xfrm>
              <a:off x="266" y="324"/>
              <a:ext cx="9" cy="6"/>
            </a:xfrm>
            <a:custGeom>
              <a:avLst/>
              <a:gdLst>
                <a:gd name="T0" fmla="*/ 4 w 20"/>
                <a:gd name="T1" fmla="*/ 0 h 14"/>
                <a:gd name="T2" fmla="*/ 4 w 20"/>
                <a:gd name="T3" fmla="*/ 0 h 14"/>
                <a:gd name="T4" fmla="*/ 8 w 20"/>
                <a:gd name="T5" fmla="*/ 11 h 14"/>
                <a:gd name="T6" fmla="*/ 20 w 20"/>
                <a:gd name="T7" fmla="*/ 4 h 14"/>
                <a:gd name="T8" fmla="*/ 8 w 20"/>
                <a:gd name="T9" fmla="*/ 14 h 14"/>
                <a:gd name="T10" fmla="*/ 4 w 20"/>
                <a:gd name="T1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4">
                  <a:moveTo>
                    <a:pt x="4" y="0"/>
                  </a:moveTo>
                  <a:lnTo>
                    <a:pt x="4" y="0"/>
                  </a:lnTo>
                  <a:cubicBezTo>
                    <a:pt x="2" y="6"/>
                    <a:pt x="6" y="7"/>
                    <a:pt x="8" y="11"/>
                  </a:cubicBezTo>
                  <a:cubicBezTo>
                    <a:pt x="14" y="9"/>
                    <a:pt x="18" y="9"/>
                    <a:pt x="20" y="4"/>
                  </a:cubicBezTo>
                  <a:cubicBezTo>
                    <a:pt x="19" y="12"/>
                    <a:pt x="13" y="11"/>
                    <a:pt x="8" y="14"/>
                  </a:cubicBezTo>
                  <a:cubicBezTo>
                    <a:pt x="6" y="9"/>
                    <a:pt x="0" y="7"/>
                    <a:pt x="4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03" name="Freeform 1128"/>
            <p:cNvSpPr>
              <a:spLocks/>
            </p:cNvSpPr>
            <p:nvPr userDrawn="1"/>
          </p:nvSpPr>
          <p:spPr bwMode="auto">
            <a:xfrm>
              <a:off x="278" y="327"/>
              <a:ext cx="9" cy="5"/>
            </a:xfrm>
            <a:custGeom>
              <a:avLst/>
              <a:gdLst>
                <a:gd name="T0" fmla="*/ 1 w 21"/>
                <a:gd name="T1" fmla="*/ 0 h 12"/>
                <a:gd name="T2" fmla="*/ 1 w 21"/>
                <a:gd name="T3" fmla="*/ 0 h 12"/>
                <a:gd name="T4" fmla="*/ 11 w 21"/>
                <a:gd name="T5" fmla="*/ 9 h 12"/>
                <a:gd name="T6" fmla="*/ 19 w 21"/>
                <a:gd name="T7" fmla="*/ 1 h 12"/>
                <a:gd name="T8" fmla="*/ 11 w 21"/>
                <a:gd name="T9" fmla="*/ 12 h 12"/>
                <a:gd name="T10" fmla="*/ 1 w 21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2">
                  <a:moveTo>
                    <a:pt x="1" y="0"/>
                  </a:moveTo>
                  <a:lnTo>
                    <a:pt x="1" y="0"/>
                  </a:lnTo>
                  <a:cubicBezTo>
                    <a:pt x="1" y="6"/>
                    <a:pt x="8" y="6"/>
                    <a:pt x="11" y="9"/>
                  </a:cubicBezTo>
                  <a:cubicBezTo>
                    <a:pt x="15" y="7"/>
                    <a:pt x="19" y="7"/>
                    <a:pt x="19" y="1"/>
                  </a:cubicBezTo>
                  <a:cubicBezTo>
                    <a:pt x="21" y="10"/>
                    <a:pt x="15" y="8"/>
                    <a:pt x="11" y="12"/>
                  </a:cubicBezTo>
                  <a:cubicBezTo>
                    <a:pt x="7" y="8"/>
                    <a:pt x="0" y="9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04" name="Freeform 1129"/>
            <p:cNvSpPr>
              <a:spLocks/>
            </p:cNvSpPr>
            <p:nvPr userDrawn="1"/>
          </p:nvSpPr>
          <p:spPr bwMode="auto">
            <a:xfrm>
              <a:off x="282" y="314"/>
              <a:ext cx="1" cy="7"/>
            </a:xfrm>
            <a:custGeom>
              <a:avLst/>
              <a:gdLst>
                <a:gd name="T0" fmla="*/ 0 w 2"/>
                <a:gd name="T1" fmla="*/ 1 h 15"/>
                <a:gd name="T2" fmla="*/ 0 w 2"/>
                <a:gd name="T3" fmla="*/ 1 h 15"/>
                <a:gd name="T4" fmla="*/ 2 w 2"/>
                <a:gd name="T5" fmla="*/ 0 h 15"/>
                <a:gd name="T6" fmla="*/ 1 w 2"/>
                <a:gd name="T7" fmla="*/ 15 h 15"/>
                <a:gd name="T8" fmla="*/ 0 w 2"/>
                <a:gd name="T9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5">
                  <a:moveTo>
                    <a:pt x="0" y="1"/>
                  </a:moveTo>
                  <a:lnTo>
                    <a:pt x="0" y="1"/>
                  </a:lnTo>
                  <a:lnTo>
                    <a:pt x="2" y="0"/>
                  </a:lnTo>
                  <a:lnTo>
                    <a:pt x="1" y="1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05" name="Freeform 1130"/>
            <p:cNvSpPr>
              <a:spLocks/>
            </p:cNvSpPr>
            <p:nvPr userDrawn="1"/>
          </p:nvSpPr>
          <p:spPr bwMode="auto">
            <a:xfrm>
              <a:off x="290" y="326"/>
              <a:ext cx="8" cy="6"/>
            </a:xfrm>
            <a:custGeom>
              <a:avLst/>
              <a:gdLst>
                <a:gd name="T0" fmla="*/ 16 w 20"/>
                <a:gd name="T1" fmla="*/ 0 h 12"/>
                <a:gd name="T2" fmla="*/ 16 w 20"/>
                <a:gd name="T3" fmla="*/ 0 h 12"/>
                <a:gd name="T4" fmla="*/ 11 w 20"/>
                <a:gd name="T5" fmla="*/ 12 h 12"/>
                <a:gd name="T6" fmla="*/ 0 w 20"/>
                <a:gd name="T7" fmla="*/ 2 h 12"/>
                <a:gd name="T8" fmla="*/ 11 w 20"/>
                <a:gd name="T9" fmla="*/ 10 h 12"/>
                <a:gd name="T10" fmla="*/ 16 w 20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2">
                  <a:moveTo>
                    <a:pt x="16" y="0"/>
                  </a:moveTo>
                  <a:lnTo>
                    <a:pt x="16" y="0"/>
                  </a:lnTo>
                  <a:cubicBezTo>
                    <a:pt x="20" y="7"/>
                    <a:pt x="14" y="8"/>
                    <a:pt x="11" y="12"/>
                  </a:cubicBezTo>
                  <a:cubicBezTo>
                    <a:pt x="7" y="9"/>
                    <a:pt x="0" y="10"/>
                    <a:pt x="0" y="2"/>
                  </a:cubicBezTo>
                  <a:cubicBezTo>
                    <a:pt x="1" y="7"/>
                    <a:pt x="6" y="7"/>
                    <a:pt x="11" y="10"/>
                  </a:cubicBezTo>
                  <a:cubicBezTo>
                    <a:pt x="14" y="6"/>
                    <a:pt x="17" y="6"/>
                    <a:pt x="1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06" name="Freeform 1131"/>
            <p:cNvSpPr>
              <a:spLocks/>
            </p:cNvSpPr>
            <p:nvPr userDrawn="1"/>
          </p:nvSpPr>
          <p:spPr bwMode="auto">
            <a:xfrm>
              <a:off x="291" y="316"/>
              <a:ext cx="2" cy="6"/>
            </a:xfrm>
            <a:custGeom>
              <a:avLst/>
              <a:gdLst>
                <a:gd name="T0" fmla="*/ 0 w 4"/>
                <a:gd name="T1" fmla="*/ 1 h 14"/>
                <a:gd name="T2" fmla="*/ 0 w 4"/>
                <a:gd name="T3" fmla="*/ 1 h 14"/>
                <a:gd name="T4" fmla="*/ 1 w 4"/>
                <a:gd name="T5" fmla="*/ 2 h 14"/>
                <a:gd name="T6" fmla="*/ 2 w 4"/>
                <a:gd name="T7" fmla="*/ 0 h 14"/>
                <a:gd name="T8" fmla="*/ 4 w 4"/>
                <a:gd name="T9" fmla="*/ 14 h 14"/>
                <a:gd name="T10" fmla="*/ 0 w 4"/>
                <a:gd name="T11" fmla="*/ 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14">
                  <a:moveTo>
                    <a:pt x="0" y="1"/>
                  </a:moveTo>
                  <a:lnTo>
                    <a:pt x="0" y="1"/>
                  </a:lnTo>
                  <a:lnTo>
                    <a:pt x="1" y="2"/>
                  </a:lnTo>
                  <a:lnTo>
                    <a:pt x="2" y="0"/>
                  </a:lnTo>
                  <a:lnTo>
                    <a:pt x="4" y="1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07" name="Freeform 1132"/>
            <p:cNvSpPr>
              <a:spLocks/>
            </p:cNvSpPr>
            <p:nvPr userDrawn="1"/>
          </p:nvSpPr>
          <p:spPr bwMode="auto">
            <a:xfrm>
              <a:off x="256" y="297"/>
              <a:ext cx="8" cy="9"/>
            </a:xfrm>
            <a:custGeom>
              <a:avLst/>
              <a:gdLst>
                <a:gd name="T0" fmla="*/ 9 w 18"/>
                <a:gd name="T1" fmla="*/ 0 h 21"/>
                <a:gd name="T2" fmla="*/ 9 w 18"/>
                <a:gd name="T3" fmla="*/ 0 h 21"/>
                <a:gd name="T4" fmla="*/ 4 w 18"/>
                <a:gd name="T5" fmla="*/ 12 h 21"/>
                <a:gd name="T6" fmla="*/ 18 w 18"/>
                <a:gd name="T7" fmla="*/ 15 h 21"/>
                <a:gd name="T8" fmla="*/ 1 w 18"/>
                <a:gd name="T9" fmla="*/ 13 h 21"/>
                <a:gd name="T10" fmla="*/ 9 w 18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21">
                  <a:moveTo>
                    <a:pt x="9" y="0"/>
                  </a:moveTo>
                  <a:lnTo>
                    <a:pt x="9" y="0"/>
                  </a:lnTo>
                  <a:cubicBezTo>
                    <a:pt x="3" y="2"/>
                    <a:pt x="5" y="6"/>
                    <a:pt x="4" y="12"/>
                  </a:cubicBezTo>
                  <a:cubicBezTo>
                    <a:pt x="9" y="14"/>
                    <a:pt x="13" y="18"/>
                    <a:pt x="18" y="15"/>
                  </a:cubicBezTo>
                  <a:cubicBezTo>
                    <a:pt x="12" y="21"/>
                    <a:pt x="7" y="15"/>
                    <a:pt x="1" y="13"/>
                  </a:cubicBezTo>
                  <a:cubicBezTo>
                    <a:pt x="4" y="5"/>
                    <a:pt x="0" y="3"/>
                    <a:pt x="9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08" name="Freeform 1133"/>
            <p:cNvSpPr>
              <a:spLocks noEditPoints="1"/>
            </p:cNvSpPr>
            <p:nvPr userDrawn="1"/>
          </p:nvSpPr>
          <p:spPr bwMode="auto">
            <a:xfrm>
              <a:off x="259" y="289"/>
              <a:ext cx="8" cy="2"/>
            </a:xfrm>
            <a:custGeom>
              <a:avLst/>
              <a:gdLst>
                <a:gd name="T0" fmla="*/ 9 w 18"/>
                <a:gd name="T1" fmla="*/ 2 h 5"/>
                <a:gd name="T2" fmla="*/ 9 w 18"/>
                <a:gd name="T3" fmla="*/ 2 h 5"/>
                <a:gd name="T4" fmla="*/ 16 w 18"/>
                <a:gd name="T5" fmla="*/ 4 h 5"/>
                <a:gd name="T6" fmla="*/ 16 w 18"/>
                <a:gd name="T7" fmla="*/ 3 h 5"/>
                <a:gd name="T8" fmla="*/ 9 w 18"/>
                <a:gd name="T9" fmla="*/ 2 h 5"/>
                <a:gd name="T10" fmla="*/ 0 w 18"/>
                <a:gd name="T11" fmla="*/ 1 h 5"/>
                <a:gd name="T12" fmla="*/ 0 w 18"/>
                <a:gd name="T13" fmla="*/ 1 h 5"/>
                <a:gd name="T14" fmla="*/ 17 w 18"/>
                <a:gd name="T15" fmla="*/ 2 h 5"/>
                <a:gd name="T16" fmla="*/ 18 w 18"/>
                <a:gd name="T17" fmla="*/ 4 h 5"/>
                <a:gd name="T18" fmla="*/ 16 w 18"/>
                <a:gd name="T19" fmla="*/ 5 h 5"/>
                <a:gd name="T20" fmla="*/ 0 w 18"/>
                <a:gd name="T21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" h="5">
                  <a:moveTo>
                    <a:pt x="9" y="2"/>
                  </a:moveTo>
                  <a:lnTo>
                    <a:pt x="9" y="2"/>
                  </a:lnTo>
                  <a:cubicBezTo>
                    <a:pt x="10" y="3"/>
                    <a:pt x="16" y="4"/>
                    <a:pt x="16" y="4"/>
                  </a:cubicBezTo>
                  <a:lnTo>
                    <a:pt x="16" y="3"/>
                  </a:lnTo>
                  <a:cubicBezTo>
                    <a:pt x="16" y="3"/>
                    <a:pt x="10" y="2"/>
                    <a:pt x="9" y="2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8" y="0"/>
                    <a:pt x="17" y="2"/>
                    <a:pt x="17" y="2"/>
                  </a:cubicBezTo>
                  <a:lnTo>
                    <a:pt x="18" y="4"/>
                  </a:lnTo>
                  <a:lnTo>
                    <a:pt x="16" y="5"/>
                  </a:lnTo>
                  <a:cubicBezTo>
                    <a:pt x="12" y="5"/>
                    <a:pt x="8" y="3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09" name="Freeform 1134"/>
            <p:cNvSpPr>
              <a:spLocks noEditPoints="1"/>
            </p:cNvSpPr>
            <p:nvPr userDrawn="1"/>
          </p:nvSpPr>
          <p:spPr bwMode="auto">
            <a:xfrm>
              <a:off x="261" y="297"/>
              <a:ext cx="7" cy="4"/>
            </a:xfrm>
            <a:custGeom>
              <a:avLst/>
              <a:gdLst>
                <a:gd name="T0" fmla="*/ 9 w 15"/>
                <a:gd name="T1" fmla="*/ 5 h 10"/>
                <a:gd name="T2" fmla="*/ 9 w 15"/>
                <a:gd name="T3" fmla="*/ 5 h 10"/>
                <a:gd name="T4" fmla="*/ 14 w 15"/>
                <a:gd name="T5" fmla="*/ 2 h 10"/>
                <a:gd name="T6" fmla="*/ 14 w 15"/>
                <a:gd name="T7" fmla="*/ 1 h 10"/>
                <a:gd name="T8" fmla="*/ 9 w 15"/>
                <a:gd name="T9" fmla="*/ 5 h 10"/>
                <a:gd name="T10" fmla="*/ 0 w 15"/>
                <a:gd name="T11" fmla="*/ 10 h 10"/>
                <a:gd name="T12" fmla="*/ 0 w 15"/>
                <a:gd name="T13" fmla="*/ 10 h 10"/>
                <a:gd name="T14" fmla="*/ 13 w 15"/>
                <a:gd name="T15" fmla="*/ 0 h 10"/>
                <a:gd name="T16" fmla="*/ 15 w 15"/>
                <a:gd name="T17" fmla="*/ 1 h 10"/>
                <a:gd name="T18" fmla="*/ 15 w 15"/>
                <a:gd name="T19" fmla="*/ 3 h 10"/>
                <a:gd name="T20" fmla="*/ 0 w 15"/>
                <a:gd name="T2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" h="10">
                  <a:moveTo>
                    <a:pt x="9" y="5"/>
                  </a:moveTo>
                  <a:lnTo>
                    <a:pt x="9" y="5"/>
                  </a:lnTo>
                  <a:cubicBezTo>
                    <a:pt x="10" y="5"/>
                    <a:pt x="14" y="2"/>
                    <a:pt x="14" y="2"/>
                  </a:cubicBezTo>
                  <a:lnTo>
                    <a:pt x="14" y="1"/>
                  </a:lnTo>
                  <a:cubicBezTo>
                    <a:pt x="14" y="1"/>
                    <a:pt x="10" y="4"/>
                    <a:pt x="9" y="5"/>
                  </a:cubicBezTo>
                  <a:close/>
                  <a:moveTo>
                    <a:pt x="0" y="10"/>
                  </a:moveTo>
                  <a:lnTo>
                    <a:pt x="0" y="10"/>
                  </a:lnTo>
                  <a:cubicBezTo>
                    <a:pt x="7" y="4"/>
                    <a:pt x="13" y="0"/>
                    <a:pt x="13" y="0"/>
                  </a:cubicBezTo>
                  <a:lnTo>
                    <a:pt x="15" y="1"/>
                  </a:lnTo>
                  <a:lnTo>
                    <a:pt x="15" y="3"/>
                  </a:lnTo>
                  <a:cubicBezTo>
                    <a:pt x="15" y="3"/>
                    <a:pt x="8" y="8"/>
                    <a:pt x="0" y="1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10" name="Freeform 1135"/>
            <p:cNvSpPr>
              <a:spLocks/>
            </p:cNvSpPr>
            <p:nvPr userDrawn="1"/>
          </p:nvSpPr>
          <p:spPr bwMode="auto">
            <a:xfrm>
              <a:off x="265" y="305"/>
              <a:ext cx="9" cy="8"/>
            </a:xfrm>
            <a:custGeom>
              <a:avLst/>
              <a:gdLst>
                <a:gd name="T0" fmla="*/ 5 w 20"/>
                <a:gd name="T1" fmla="*/ 0 h 16"/>
                <a:gd name="T2" fmla="*/ 5 w 20"/>
                <a:gd name="T3" fmla="*/ 0 h 16"/>
                <a:gd name="T4" fmla="*/ 8 w 20"/>
                <a:gd name="T5" fmla="*/ 10 h 16"/>
                <a:gd name="T6" fmla="*/ 20 w 20"/>
                <a:gd name="T7" fmla="*/ 10 h 16"/>
                <a:gd name="T8" fmla="*/ 7 w 20"/>
                <a:gd name="T9" fmla="*/ 12 h 16"/>
                <a:gd name="T10" fmla="*/ 5 w 20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6">
                  <a:moveTo>
                    <a:pt x="5" y="0"/>
                  </a:moveTo>
                  <a:lnTo>
                    <a:pt x="5" y="0"/>
                  </a:lnTo>
                  <a:cubicBezTo>
                    <a:pt x="2" y="5"/>
                    <a:pt x="7" y="6"/>
                    <a:pt x="8" y="10"/>
                  </a:cubicBezTo>
                  <a:cubicBezTo>
                    <a:pt x="14" y="9"/>
                    <a:pt x="17" y="14"/>
                    <a:pt x="20" y="10"/>
                  </a:cubicBezTo>
                  <a:cubicBezTo>
                    <a:pt x="16" y="16"/>
                    <a:pt x="12" y="11"/>
                    <a:pt x="7" y="12"/>
                  </a:cubicBezTo>
                  <a:cubicBezTo>
                    <a:pt x="6" y="8"/>
                    <a:pt x="0" y="6"/>
                    <a:pt x="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11" name="Freeform 1136"/>
            <p:cNvSpPr>
              <a:spLocks noEditPoints="1"/>
            </p:cNvSpPr>
            <p:nvPr userDrawn="1"/>
          </p:nvSpPr>
          <p:spPr bwMode="auto">
            <a:xfrm>
              <a:off x="270" y="302"/>
              <a:ext cx="4" cy="5"/>
            </a:xfrm>
            <a:custGeom>
              <a:avLst/>
              <a:gdLst>
                <a:gd name="T0" fmla="*/ 4 w 8"/>
                <a:gd name="T1" fmla="*/ 5 h 12"/>
                <a:gd name="T2" fmla="*/ 4 w 8"/>
                <a:gd name="T3" fmla="*/ 5 h 12"/>
                <a:gd name="T4" fmla="*/ 7 w 8"/>
                <a:gd name="T5" fmla="*/ 1 h 12"/>
                <a:gd name="T6" fmla="*/ 6 w 8"/>
                <a:gd name="T7" fmla="*/ 1 h 12"/>
                <a:gd name="T8" fmla="*/ 4 w 8"/>
                <a:gd name="T9" fmla="*/ 5 h 12"/>
                <a:gd name="T10" fmla="*/ 0 w 8"/>
                <a:gd name="T11" fmla="*/ 12 h 12"/>
                <a:gd name="T12" fmla="*/ 0 w 8"/>
                <a:gd name="T13" fmla="*/ 12 h 12"/>
                <a:gd name="T14" fmla="*/ 5 w 8"/>
                <a:gd name="T15" fmla="*/ 0 h 12"/>
                <a:gd name="T16" fmla="*/ 7 w 8"/>
                <a:gd name="T17" fmla="*/ 0 h 12"/>
                <a:gd name="T18" fmla="*/ 8 w 8"/>
                <a:gd name="T19" fmla="*/ 1 h 12"/>
                <a:gd name="T20" fmla="*/ 0 w 8"/>
                <a:gd name="T21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" h="12">
                  <a:moveTo>
                    <a:pt x="4" y="5"/>
                  </a:moveTo>
                  <a:lnTo>
                    <a:pt x="4" y="5"/>
                  </a:lnTo>
                  <a:cubicBezTo>
                    <a:pt x="5" y="4"/>
                    <a:pt x="7" y="1"/>
                    <a:pt x="7" y="1"/>
                  </a:cubicBezTo>
                  <a:lnTo>
                    <a:pt x="6" y="1"/>
                  </a:lnTo>
                  <a:cubicBezTo>
                    <a:pt x="6" y="1"/>
                    <a:pt x="4" y="4"/>
                    <a:pt x="4" y="5"/>
                  </a:cubicBezTo>
                  <a:close/>
                  <a:moveTo>
                    <a:pt x="0" y="12"/>
                  </a:moveTo>
                  <a:lnTo>
                    <a:pt x="0" y="12"/>
                  </a:lnTo>
                  <a:cubicBezTo>
                    <a:pt x="3" y="4"/>
                    <a:pt x="5" y="0"/>
                    <a:pt x="5" y="0"/>
                  </a:cubicBezTo>
                  <a:lnTo>
                    <a:pt x="7" y="0"/>
                  </a:lnTo>
                  <a:lnTo>
                    <a:pt x="8" y="1"/>
                  </a:lnTo>
                  <a:cubicBezTo>
                    <a:pt x="8" y="1"/>
                    <a:pt x="6" y="7"/>
                    <a:pt x="0" y="1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12" name="Freeform 1137"/>
            <p:cNvSpPr>
              <a:spLocks noEditPoints="1"/>
            </p:cNvSpPr>
            <p:nvPr userDrawn="1"/>
          </p:nvSpPr>
          <p:spPr bwMode="auto">
            <a:xfrm>
              <a:off x="280" y="304"/>
              <a:ext cx="1" cy="6"/>
            </a:xfrm>
            <a:custGeom>
              <a:avLst/>
              <a:gdLst>
                <a:gd name="T0" fmla="*/ 1 w 4"/>
                <a:gd name="T1" fmla="*/ 6 h 12"/>
                <a:gd name="T2" fmla="*/ 1 w 4"/>
                <a:gd name="T3" fmla="*/ 6 h 12"/>
                <a:gd name="T4" fmla="*/ 3 w 4"/>
                <a:gd name="T5" fmla="*/ 1 h 12"/>
                <a:gd name="T6" fmla="*/ 2 w 4"/>
                <a:gd name="T7" fmla="*/ 1 h 12"/>
                <a:gd name="T8" fmla="*/ 1 w 4"/>
                <a:gd name="T9" fmla="*/ 6 h 12"/>
                <a:gd name="T10" fmla="*/ 1 w 4"/>
                <a:gd name="T11" fmla="*/ 12 h 12"/>
                <a:gd name="T12" fmla="*/ 1 w 4"/>
                <a:gd name="T13" fmla="*/ 12 h 12"/>
                <a:gd name="T14" fmla="*/ 0 w 4"/>
                <a:gd name="T15" fmla="*/ 1 h 12"/>
                <a:gd name="T16" fmla="*/ 2 w 4"/>
                <a:gd name="T17" fmla="*/ 0 h 12"/>
                <a:gd name="T18" fmla="*/ 4 w 4"/>
                <a:gd name="T19" fmla="*/ 1 h 12"/>
                <a:gd name="T20" fmla="*/ 1 w 4"/>
                <a:gd name="T21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" h="12">
                  <a:moveTo>
                    <a:pt x="1" y="6"/>
                  </a:moveTo>
                  <a:lnTo>
                    <a:pt x="1" y="6"/>
                  </a:lnTo>
                  <a:cubicBezTo>
                    <a:pt x="2" y="5"/>
                    <a:pt x="3" y="1"/>
                    <a:pt x="3" y="1"/>
                  </a:cubicBezTo>
                  <a:lnTo>
                    <a:pt x="2" y="1"/>
                  </a:lnTo>
                  <a:cubicBezTo>
                    <a:pt x="2" y="1"/>
                    <a:pt x="1" y="5"/>
                    <a:pt x="1" y="6"/>
                  </a:cubicBezTo>
                  <a:close/>
                  <a:moveTo>
                    <a:pt x="1" y="12"/>
                  </a:moveTo>
                  <a:lnTo>
                    <a:pt x="1" y="12"/>
                  </a:lnTo>
                  <a:cubicBezTo>
                    <a:pt x="0" y="7"/>
                    <a:pt x="0" y="1"/>
                    <a:pt x="0" y="1"/>
                  </a:cubicBezTo>
                  <a:lnTo>
                    <a:pt x="2" y="0"/>
                  </a:lnTo>
                  <a:lnTo>
                    <a:pt x="4" y="1"/>
                  </a:lnTo>
                  <a:cubicBezTo>
                    <a:pt x="4" y="1"/>
                    <a:pt x="3" y="7"/>
                    <a:pt x="1" y="1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13" name="Freeform 1138"/>
            <p:cNvSpPr>
              <a:spLocks/>
            </p:cNvSpPr>
            <p:nvPr userDrawn="1"/>
          </p:nvSpPr>
          <p:spPr bwMode="auto">
            <a:xfrm>
              <a:off x="276" y="310"/>
              <a:ext cx="8" cy="4"/>
            </a:xfrm>
            <a:custGeom>
              <a:avLst/>
              <a:gdLst>
                <a:gd name="T0" fmla="*/ 1 w 17"/>
                <a:gd name="T1" fmla="*/ 0 h 10"/>
                <a:gd name="T2" fmla="*/ 1 w 17"/>
                <a:gd name="T3" fmla="*/ 0 h 10"/>
                <a:gd name="T4" fmla="*/ 8 w 17"/>
                <a:gd name="T5" fmla="*/ 8 h 10"/>
                <a:gd name="T6" fmla="*/ 17 w 17"/>
                <a:gd name="T7" fmla="*/ 1 h 10"/>
                <a:gd name="T8" fmla="*/ 8 w 17"/>
                <a:gd name="T9" fmla="*/ 10 h 10"/>
                <a:gd name="T10" fmla="*/ 1 w 17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10">
                  <a:moveTo>
                    <a:pt x="1" y="0"/>
                  </a:moveTo>
                  <a:lnTo>
                    <a:pt x="1" y="0"/>
                  </a:lnTo>
                  <a:cubicBezTo>
                    <a:pt x="1" y="6"/>
                    <a:pt x="6" y="5"/>
                    <a:pt x="8" y="8"/>
                  </a:cubicBezTo>
                  <a:cubicBezTo>
                    <a:pt x="12" y="4"/>
                    <a:pt x="16" y="6"/>
                    <a:pt x="17" y="1"/>
                  </a:cubicBezTo>
                  <a:cubicBezTo>
                    <a:pt x="17" y="9"/>
                    <a:pt x="11" y="6"/>
                    <a:pt x="8" y="10"/>
                  </a:cubicBezTo>
                  <a:cubicBezTo>
                    <a:pt x="6" y="6"/>
                    <a:pt x="0" y="8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14" name="Freeform 1139"/>
            <p:cNvSpPr>
              <a:spLocks noEditPoints="1"/>
            </p:cNvSpPr>
            <p:nvPr userDrawn="1"/>
          </p:nvSpPr>
          <p:spPr bwMode="auto">
            <a:xfrm>
              <a:off x="288" y="304"/>
              <a:ext cx="2" cy="6"/>
            </a:xfrm>
            <a:custGeom>
              <a:avLst/>
              <a:gdLst>
                <a:gd name="T0" fmla="*/ 3 w 5"/>
                <a:gd name="T1" fmla="*/ 8 h 14"/>
                <a:gd name="T2" fmla="*/ 3 w 5"/>
                <a:gd name="T3" fmla="*/ 8 h 14"/>
                <a:gd name="T4" fmla="*/ 2 w 5"/>
                <a:gd name="T5" fmla="*/ 1 h 14"/>
                <a:gd name="T6" fmla="*/ 1 w 5"/>
                <a:gd name="T7" fmla="*/ 2 h 14"/>
                <a:gd name="T8" fmla="*/ 3 w 5"/>
                <a:gd name="T9" fmla="*/ 8 h 14"/>
                <a:gd name="T10" fmla="*/ 4 w 5"/>
                <a:gd name="T11" fmla="*/ 14 h 14"/>
                <a:gd name="T12" fmla="*/ 4 w 5"/>
                <a:gd name="T13" fmla="*/ 14 h 14"/>
                <a:gd name="T14" fmla="*/ 0 w 5"/>
                <a:gd name="T15" fmla="*/ 2 h 14"/>
                <a:gd name="T16" fmla="*/ 2 w 5"/>
                <a:gd name="T17" fmla="*/ 0 h 14"/>
                <a:gd name="T18" fmla="*/ 3 w 5"/>
                <a:gd name="T19" fmla="*/ 1 h 14"/>
                <a:gd name="T20" fmla="*/ 4 w 5"/>
                <a:gd name="T21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" h="14">
                  <a:moveTo>
                    <a:pt x="3" y="8"/>
                  </a:moveTo>
                  <a:lnTo>
                    <a:pt x="3" y="8"/>
                  </a:lnTo>
                  <a:cubicBezTo>
                    <a:pt x="3" y="7"/>
                    <a:pt x="2" y="1"/>
                    <a:pt x="2" y="1"/>
                  </a:cubicBezTo>
                  <a:lnTo>
                    <a:pt x="1" y="2"/>
                  </a:lnTo>
                  <a:cubicBezTo>
                    <a:pt x="1" y="2"/>
                    <a:pt x="3" y="7"/>
                    <a:pt x="3" y="8"/>
                  </a:cubicBezTo>
                  <a:close/>
                  <a:moveTo>
                    <a:pt x="4" y="14"/>
                  </a:moveTo>
                  <a:lnTo>
                    <a:pt x="4" y="14"/>
                  </a:lnTo>
                  <a:cubicBezTo>
                    <a:pt x="1" y="6"/>
                    <a:pt x="0" y="2"/>
                    <a:pt x="0" y="2"/>
                  </a:cubicBezTo>
                  <a:lnTo>
                    <a:pt x="2" y="0"/>
                  </a:lnTo>
                  <a:lnTo>
                    <a:pt x="3" y="1"/>
                  </a:lnTo>
                  <a:cubicBezTo>
                    <a:pt x="3" y="1"/>
                    <a:pt x="5" y="6"/>
                    <a:pt x="4" y="1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15" name="Freeform 1140"/>
            <p:cNvSpPr>
              <a:spLocks/>
            </p:cNvSpPr>
            <p:nvPr userDrawn="1"/>
          </p:nvSpPr>
          <p:spPr bwMode="auto">
            <a:xfrm>
              <a:off x="286" y="309"/>
              <a:ext cx="8" cy="5"/>
            </a:xfrm>
            <a:custGeom>
              <a:avLst/>
              <a:gdLst>
                <a:gd name="T0" fmla="*/ 0 w 19"/>
                <a:gd name="T1" fmla="*/ 4 h 12"/>
                <a:gd name="T2" fmla="*/ 0 w 19"/>
                <a:gd name="T3" fmla="*/ 4 h 12"/>
                <a:gd name="T4" fmla="*/ 10 w 19"/>
                <a:gd name="T5" fmla="*/ 9 h 12"/>
                <a:gd name="T6" fmla="*/ 17 w 19"/>
                <a:gd name="T7" fmla="*/ 0 h 12"/>
                <a:gd name="T8" fmla="*/ 11 w 19"/>
                <a:gd name="T9" fmla="*/ 11 h 12"/>
                <a:gd name="T10" fmla="*/ 0 w 19"/>
                <a:gd name="T1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2">
                  <a:moveTo>
                    <a:pt x="0" y="4"/>
                  </a:moveTo>
                  <a:lnTo>
                    <a:pt x="0" y="4"/>
                  </a:lnTo>
                  <a:cubicBezTo>
                    <a:pt x="2" y="10"/>
                    <a:pt x="7" y="7"/>
                    <a:pt x="10" y="9"/>
                  </a:cubicBezTo>
                  <a:cubicBezTo>
                    <a:pt x="13" y="5"/>
                    <a:pt x="18" y="5"/>
                    <a:pt x="17" y="0"/>
                  </a:cubicBezTo>
                  <a:cubicBezTo>
                    <a:pt x="19" y="8"/>
                    <a:pt x="13" y="7"/>
                    <a:pt x="11" y="11"/>
                  </a:cubicBezTo>
                  <a:cubicBezTo>
                    <a:pt x="6" y="9"/>
                    <a:pt x="1" y="12"/>
                    <a:pt x="0" y="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16" name="Freeform 1141"/>
            <p:cNvSpPr>
              <a:spLocks/>
            </p:cNvSpPr>
            <p:nvPr userDrawn="1"/>
          </p:nvSpPr>
          <p:spPr bwMode="auto">
            <a:xfrm>
              <a:off x="297" y="302"/>
              <a:ext cx="0" cy="2"/>
            </a:xfrm>
            <a:custGeom>
              <a:avLst/>
              <a:gdLst>
                <a:gd name="T0" fmla="*/ 1 w 1"/>
                <a:gd name="T1" fmla="*/ 4 h 4"/>
                <a:gd name="T2" fmla="*/ 1 w 1"/>
                <a:gd name="T3" fmla="*/ 4 h 4"/>
                <a:gd name="T4" fmla="*/ 0 w 1"/>
                <a:gd name="T5" fmla="*/ 0 h 4"/>
                <a:gd name="T6" fmla="*/ 1 w 1"/>
                <a:gd name="T7" fmla="*/ 0 h 4"/>
                <a:gd name="T8" fmla="*/ 1 w 1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4">
                  <a:moveTo>
                    <a:pt x="1" y="4"/>
                  </a:moveTo>
                  <a:lnTo>
                    <a:pt x="1" y="4"/>
                  </a:lnTo>
                  <a:cubicBezTo>
                    <a:pt x="1" y="3"/>
                    <a:pt x="0" y="0"/>
                    <a:pt x="0" y="0"/>
                  </a:cubicBezTo>
                  <a:lnTo>
                    <a:pt x="1" y="0"/>
                  </a:lnTo>
                  <a:lnTo>
                    <a:pt x="1" y="4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17" name="Freeform 1142"/>
            <p:cNvSpPr>
              <a:spLocks/>
            </p:cNvSpPr>
            <p:nvPr userDrawn="1"/>
          </p:nvSpPr>
          <p:spPr bwMode="auto">
            <a:xfrm>
              <a:off x="309" y="154"/>
              <a:ext cx="44" cy="53"/>
            </a:xfrm>
            <a:custGeom>
              <a:avLst/>
              <a:gdLst>
                <a:gd name="T0" fmla="*/ 79 w 99"/>
                <a:gd name="T1" fmla="*/ 113 h 116"/>
                <a:gd name="T2" fmla="*/ 79 w 99"/>
                <a:gd name="T3" fmla="*/ 113 h 116"/>
                <a:gd name="T4" fmla="*/ 50 w 99"/>
                <a:gd name="T5" fmla="*/ 116 h 116"/>
                <a:gd name="T6" fmla="*/ 20 w 99"/>
                <a:gd name="T7" fmla="*/ 113 h 116"/>
                <a:gd name="T8" fmla="*/ 20 w 99"/>
                <a:gd name="T9" fmla="*/ 99 h 116"/>
                <a:gd name="T10" fmla="*/ 8 w 99"/>
                <a:gd name="T11" fmla="*/ 74 h 116"/>
                <a:gd name="T12" fmla="*/ 31 w 99"/>
                <a:gd name="T13" fmla="*/ 38 h 116"/>
                <a:gd name="T14" fmla="*/ 39 w 99"/>
                <a:gd name="T15" fmla="*/ 37 h 116"/>
                <a:gd name="T16" fmla="*/ 39 w 99"/>
                <a:gd name="T17" fmla="*/ 41 h 116"/>
                <a:gd name="T18" fmla="*/ 43 w 99"/>
                <a:gd name="T19" fmla="*/ 40 h 116"/>
                <a:gd name="T20" fmla="*/ 43 w 99"/>
                <a:gd name="T21" fmla="*/ 36 h 116"/>
                <a:gd name="T22" fmla="*/ 45 w 99"/>
                <a:gd name="T23" fmla="*/ 36 h 116"/>
                <a:gd name="T24" fmla="*/ 41 w 99"/>
                <a:gd name="T25" fmla="*/ 28 h 116"/>
                <a:gd name="T26" fmla="*/ 44 w 99"/>
                <a:gd name="T27" fmla="*/ 21 h 116"/>
                <a:gd name="T28" fmla="*/ 41 w 99"/>
                <a:gd name="T29" fmla="*/ 21 h 116"/>
                <a:gd name="T30" fmla="*/ 46 w 99"/>
                <a:gd name="T31" fmla="*/ 14 h 116"/>
                <a:gd name="T32" fmla="*/ 39 w 99"/>
                <a:gd name="T33" fmla="*/ 19 h 116"/>
                <a:gd name="T34" fmla="*/ 39 w 99"/>
                <a:gd name="T35" fmla="*/ 2 h 116"/>
                <a:gd name="T36" fmla="*/ 46 w 99"/>
                <a:gd name="T37" fmla="*/ 6 h 116"/>
                <a:gd name="T38" fmla="*/ 41 w 99"/>
                <a:gd name="T39" fmla="*/ 0 h 116"/>
                <a:gd name="T40" fmla="*/ 59 w 99"/>
                <a:gd name="T41" fmla="*/ 0 h 116"/>
                <a:gd name="T42" fmla="*/ 53 w 99"/>
                <a:gd name="T43" fmla="*/ 6 h 116"/>
                <a:gd name="T44" fmla="*/ 61 w 99"/>
                <a:gd name="T45" fmla="*/ 2 h 116"/>
                <a:gd name="T46" fmla="*/ 61 w 99"/>
                <a:gd name="T47" fmla="*/ 19 h 116"/>
                <a:gd name="T48" fmla="*/ 53 w 99"/>
                <a:gd name="T49" fmla="*/ 14 h 116"/>
                <a:gd name="T50" fmla="*/ 59 w 99"/>
                <a:gd name="T51" fmla="*/ 21 h 116"/>
                <a:gd name="T52" fmla="*/ 56 w 99"/>
                <a:gd name="T53" fmla="*/ 21 h 116"/>
                <a:gd name="T54" fmla="*/ 59 w 99"/>
                <a:gd name="T55" fmla="*/ 28 h 116"/>
                <a:gd name="T56" fmla="*/ 54 w 99"/>
                <a:gd name="T57" fmla="*/ 36 h 116"/>
                <a:gd name="T58" fmla="*/ 56 w 99"/>
                <a:gd name="T59" fmla="*/ 36 h 116"/>
                <a:gd name="T60" fmla="*/ 56 w 99"/>
                <a:gd name="T61" fmla="*/ 40 h 116"/>
                <a:gd name="T62" fmla="*/ 60 w 99"/>
                <a:gd name="T63" fmla="*/ 41 h 116"/>
                <a:gd name="T64" fmla="*/ 61 w 99"/>
                <a:gd name="T65" fmla="*/ 37 h 116"/>
                <a:gd name="T66" fmla="*/ 68 w 99"/>
                <a:gd name="T67" fmla="*/ 38 h 116"/>
                <a:gd name="T68" fmla="*/ 91 w 99"/>
                <a:gd name="T69" fmla="*/ 74 h 116"/>
                <a:gd name="T70" fmla="*/ 79 w 99"/>
                <a:gd name="T71" fmla="*/ 99 h 116"/>
                <a:gd name="T72" fmla="*/ 79 w 99"/>
                <a:gd name="T73" fmla="*/ 113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9" h="116">
                  <a:moveTo>
                    <a:pt x="79" y="113"/>
                  </a:moveTo>
                  <a:lnTo>
                    <a:pt x="79" y="113"/>
                  </a:lnTo>
                  <a:cubicBezTo>
                    <a:pt x="74" y="115"/>
                    <a:pt x="63" y="116"/>
                    <a:pt x="50" y="116"/>
                  </a:cubicBezTo>
                  <a:cubicBezTo>
                    <a:pt x="36" y="116"/>
                    <a:pt x="25" y="115"/>
                    <a:pt x="20" y="113"/>
                  </a:cubicBezTo>
                  <a:lnTo>
                    <a:pt x="20" y="99"/>
                  </a:lnTo>
                  <a:cubicBezTo>
                    <a:pt x="15" y="91"/>
                    <a:pt x="11" y="82"/>
                    <a:pt x="8" y="74"/>
                  </a:cubicBezTo>
                  <a:cubicBezTo>
                    <a:pt x="0" y="52"/>
                    <a:pt x="12" y="42"/>
                    <a:pt x="31" y="38"/>
                  </a:cubicBezTo>
                  <a:cubicBezTo>
                    <a:pt x="33" y="37"/>
                    <a:pt x="36" y="36"/>
                    <a:pt x="39" y="37"/>
                  </a:cubicBezTo>
                  <a:lnTo>
                    <a:pt x="39" y="41"/>
                  </a:lnTo>
                  <a:lnTo>
                    <a:pt x="43" y="40"/>
                  </a:lnTo>
                  <a:lnTo>
                    <a:pt x="43" y="36"/>
                  </a:lnTo>
                  <a:cubicBezTo>
                    <a:pt x="44" y="36"/>
                    <a:pt x="45" y="36"/>
                    <a:pt x="45" y="36"/>
                  </a:cubicBezTo>
                  <a:cubicBezTo>
                    <a:pt x="42" y="35"/>
                    <a:pt x="41" y="32"/>
                    <a:pt x="41" y="28"/>
                  </a:cubicBezTo>
                  <a:cubicBezTo>
                    <a:pt x="41" y="25"/>
                    <a:pt x="42" y="23"/>
                    <a:pt x="44" y="21"/>
                  </a:cubicBezTo>
                  <a:lnTo>
                    <a:pt x="41" y="21"/>
                  </a:lnTo>
                  <a:cubicBezTo>
                    <a:pt x="42" y="19"/>
                    <a:pt x="46" y="16"/>
                    <a:pt x="46" y="14"/>
                  </a:cubicBezTo>
                  <a:cubicBezTo>
                    <a:pt x="44" y="14"/>
                    <a:pt x="40" y="17"/>
                    <a:pt x="39" y="19"/>
                  </a:cubicBezTo>
                  <a:lnTo>
                    <a:pt x="39" y="2"/>
                  </a:lnTo>
                  <a:cubicBezTo>
                    <a:pt x="40" y="4"/>
                    <a:pt x="44" y="6"/>
                    <a:pt x="46" y="6"/>
                  </a:cubicBezTo>
                  <a:cubicBezTo>
                    <a:pt x="46" y="4"/>
                    <a:pt x="42" y="2"/>
                    <a:pt x="41" y="0"/>
                  </a:cubicBezTo>
                  <a:lnTo>
                    <a:pt x="59" y="0"/>
                  </a:lnTo>
                  <a:cubicBezTo>
                    <a:pt x="57" y="2"/>
                    <a:pt x="54" y="4"/>
                    <a:pt x="53" y="6"/>
                  </a:cubicBezTo>
                  <a:cubicBezTo>
                    <a:pt x="55" y="6"/>
                    <a:pt x="59" y="4"/>
                    <a:pt x="61" y="2"/>
                  </a:cubicBezTo>
                  <a:lnTo>
                    <a:pt x="61" y="19"/>
                  </a:lnTo>
                  <a:cubicBezTo>
                    <a:pt x="59" y="17"/>
                    <a:pt x="55" y="14"/>
                    <a:pt x="53" y="14"/>
                  </a:cubicBezTo>
                  <a:cubicBezTo>
                    <a:pt x="54" y="16"/>
                    <a:pt x="57" y="19"/>
                    <a:pt x="59" y="21"/>
                  </a:cubicBezTo>
                  <a:lnTo>
                    <a:pt x="56" y="21"/>
                  </a:lnTo>
                  <a:cubicBezTo>
                    <a:pt x="58" y="23"/>
                    <a:pt x="59" y="25"/>
                    <a:pt x="59" y="28"/>
                  </a:cubicBezTo>
                  <a:cubicBezTo>
                    <a:pt x="59" y="32"/>
                    <a:pt x="57" y="35"/>
                    <a:pt x="54" y="36"/>
                  </a:cubicBezTo>
                  <a:cubicBezTo>
                    <a:pt x="55" y="36"/>
                    <a:pt x="56" y="36"/>
                    <a:pt x="56" y="36"/>
                  </a:cubicBezTo>
                  <a:lnTo>
                    <a:pt x="56" y="40"/>
                  </a:lnTo>
                  <a:lnTo>
                    <a:pt x="60" y="41"/>
                  </a:lnTo>
                  <a:lnTo>
                    <a:pt x="61" y="37"/>
                  </a:lnTo>
                  <a:cubicBezTo>
                    <a:pt x="64" y="36"/>
                    <a:pt x="66" y="37"/>
                    <a:pt x="68" y="38"/>
                  </a:cubicBezTo>
                  <a:cubicBezTo>
                    <a:pt x="87" y="42"/>
                    <a:pt x="99" y="52"/>
                    <a:pt x="91" y="74"/>
                  </a:cubicBezTo>
                  <a:cubicBezTo>
                    <a:pt x="88" y="82"/>
                    <a:pt x="84" y="91"/>
                    <a:pt x="79" y="99"/>
                  </a:cubicBezTo>
                  <a:lnTo>
                    <a:pt x="79" y="11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18" name="Freeform 1143"/>
            <p:cNvSpPr>
              <a:spLocks/>
            </p:cNvSpPr>
            <p:nvPr userDrawn="1"/>
          </p:nvSpPr>
          <p:spPr bwMode="auto">
            <a:xfrm>
              <a:off x="320" y="202"/>
              <a:ext cx="21" cy="2"/>
            </a:xfrm>
            <a:custGeom>
              <a:avLst/>
              <a:gdLst>
                <a:gd name="T0" fmla="*/ 24 w 47"/>
                <a:gd name="T1" fmla="*/ 4 h 4"/>
                <a:gd name="T2" fmla="*/ 24 w 47"/>
                <a:gd name="T3" fmla="*/ 4 h 4"/>
                <a:gd name="T4" fmla="*/ 0 w 47"/>
                <a:gd name="T5" fmla="*/ 2 h 4"/>
                <a:gd name="T6" fmla="*/ 24 w 47"/>
                <a:gd name="T7" fmla="*/ 0 h 4"/>
                <a:gd name="T8" fmla="*/ 47 w 47"/>
                <a:gd name="T9" fmla="*/ 2 h 4"/>
                <a:gd name="T10" fmla="*/ 24 w 47"/>
                <a:gd name="T11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" h="4">
                  <a:moveTo>
                    <a:pt x="24" y="4"/>
                  </a:moveTo>
                  <a:lnTo>
                    <a:pt x="24" y="4"/>
                  </a:lnTo>
                  <a:cubicBezTo>
                    <a:pt x="15" y="4"/>
                    <a:pt x="6" y="3"/>
                    <a:pt x="0" y="2"/>
                  </a:cubicBezTo>
                  <a:cubicBezTo>
                    <a:pt x="6" y="0"/>
                    <a:pt x="15" y="0"/>
                    <a:pt x="24" y="0"/>
                  </a:cubicBezTo>
                  <a:cubicBezTo>
                    <a:pt x="33" y="0"/>
                    <a:pt x="42" y="0"/>
                    <a:pt x="47" y="2"/>
                  </a:cubicBezTo>
                  <a:cubicBezTo>
                    <a:pt x="41" y="3"/>
                    <a:pt x="32" y="4"/>
                    <a:pt x="24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19" name="Freeform 1144"/>
            <p:cNvSpPr>
              <a:spLocks/>
            </p:cNvSpPr>
            <p:nvPr userDrawn="1"/>
          </p:nvSpPr>
          <p:spPr bwMode="auto">
            <a:xfrm>
              <a:off x="319" y="204"/>
              <a:ext cx="24" cy="2"/>
            </a:xfrm>
            <a:custGeom>
              <a:avLst/>
              <a:gdLst>
                <a:gd name="T0" fmla="*/ 0 w 53"/>
                <a:gd name="T1" fmla="*/ 2 h 5"/>
                <a:gd name="T2" fmla="*/ 0 w 53"/>
                <a:gd name="T3" fmla="*/ 2 h 5"/>
                <a:gd name="T4" fmla="*/ 0 w 53"/>
                <a:gd name="T5" fmla="*/ 0 h 5"/>
                <a:gd name="T6" fmla="*/ 27 w 53"/>
                <a:gd name="T7" fmla="*/ 3 h 5"/>
                <a:gd name="T8" fmla="*/ 53 w 53"/>
                <a:gd name="T9" fmla="*/ 0 h 5"/>
                <a:gd name="T10" fmla="*/ 53 w 53"/>
                <a:gd name="T11" fmla="*/ 2 h 5"/>
                <a:gd name="T12" fmla="*/ 27 w 53"/>
                <a:gd name="T13" fmla="*/ 5 h 5"/>
                <a:gd name="T14" fmla="*/ 0 w 53"/>
                <a:gd name="T15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" h="5">
                  <a:moveTo>
                    <a:pt x="0" y="2"/>
                  </a:moveTo>
                  <a:lnTo>
                    <a:pt x="0" y="2"/>
                  </a:lnTo>
                  <a:lnTo>
                    <a:pt x="0" y="0"/>
                  </a:lnTo>
                  <a:cubicBezTo>
                    <a:pt x="5" y="2"/>
                    <a:pt x="16" y="3"/>
                    <a:pt x="27" y="3"/>
                  </a:cubicBezTo>
                  <a:cubicBezTo>
                    <a:pt x="37" y="3"/>
                    <a:pt x="48" y="2"/>
                    <a:pt x="53" y="0"/>
                  </a:cubicBezTo>
                  <a:lnTo>
                    <a:pt x="53" y="2"/>
                  </a:lnTo>
                  <a:cubicBezTo>
                    <a:pt x="48" y="4"/>
                    <a:pt x="40" y="5"/>
                    <a:pt x="27" y="5"/>
                  </a:cubicBezTo>
                  <a:cubicBezTo>
                    <a:pt x="14" y="5"/>
                    <a:pt x="5" y="4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20" name="Freeform 1145"/>
            <p:cNvSpPr>
              <a:spLocks/>
            </p:cNvSpPr>
            <p:nvPr userDrawn="1"/>
          </p:nvSpPr>
          <p:spPr bwMode="auto">
            <a:xfrm>
              <a:off x="343" y="200"/>
              <a:ext cx="0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1 w 1"/>
                <a:gd name="T5" fmla="*/ 2 h 2"/>
                <a:gd name="T6" fmla="*/ 0 w 1"/>
                <a:gd name="T7" fmla="*/ 1 h 2"/>
                <a:gd name="T8" fmla="*/ 1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lnTo>
                    <a:pt x="1" y="2"/>
                  </a:lnTo>
                  <a:cubicBezTo>
                    <a:pt x="1" y="2"/>
                    <a:pt x="0" y="2"/>
                    <a:pt x="0" y="1"/>
                  </a:cubicBezTo>
                  <a:cubicBezTo>
                    <a:pt x="0" y="1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21" name="Freeform 1146"/>
            <p:cNvSpPr>
              <a:spLocks/>
            </p:cNvSpPr>
            <p:nvPr userDrawn="1"/>
          </p:nvSpPr>
          <p:spPr bwMode="auto">
            <a:xfrm>
              <a:off x="333" y="186"/>
              <a:ext cx="1" cy="1"/>
            </a:xfrm>
            <a:custGeom>
              <a:avLst/>
              <a:gdLst>
                <a:gd name="T0" fmla="*/ 1 w 1"/>
                <a:gd name="T1" fmla="*/ 2 h 2"/>
                <a:gd name="T2" fmla="*/ 1 w 1"/>
                <a:gd name="T3" fmla="*/ 2 h 2"/>
                <a:gd name="T4" fmla="*/ 0 w 1"/>
                <a:gd name="T5" fmla="*/ 0 h 2"/>
                <a:gd name="T6" fmla="*/ 1 w 1"/>
                <a:gd name="T7" fmla="*/ 0 h 2"/>
                <a:gd name="T8" fmla="*/ 1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lnTo>
                    <a:pt x="1" y="2"/>
                  </a:lnTo>
                  <a:cubicBezTo>
                    <a:pt x="1" y="1"/>
                    <a:pt x="0" y="0"/>
                    <a:pt x="0" y="0"/>
                  </a:cubicBezTo>
                  <a:lnTo>
                    <a:pt x="1" y="0"/>
                  </a:lnTo>
                  <a:lnTo>
                    <a:pt x="1" y="2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22" name="Freeform 1147"/>
            <p:cNvSpPr>
              <a:spLocks/>
            </p:cNvSpPr>
            <p:nvPr userDrawn="1"/>
          </p:nvSpPr>
          <p:spPr bwMode="auto">
            <a:xfrm>
              <a:off x="347" y="186"/>
              <a:ext cx="2" cy="4"/>
            </a:xfrm>
            <a:custGeom>
              <a:avLst/>
              <a:gdLst>
                <a:gd name="T0" fmla="*/ 3 w 4"/>
                <a:gd name="T1" fmla="*/ 2 h 7"/>
                <a:gd name="T2" fmla="*/ 3 w 4"/>
                <a:gd name="T3" fmla="*/ 2 h 7"/>
                <a:gd name="T4" fmla="*/ 1 w 4"/>
                <a:gd name="T5" fmla="*/ 7 h 7"/>
                <a:gd name="T6" fmla="*/ 0 w 4"/>
                <a:gd name="T7" fmla="*/ 4 h 7"/>
                <a:gd name="T8" fmla="*/ 3 w 4"/>
                <a:gd name="T9" fmla="*/ 0 h 7"/>
                <a:gd name="T10" fmla="*/ 4 w 4"/>
                <a:gd name="T11" fmla="*/ 0 h 7"/>
                <a:gd name="T12" fmla="*/ 3 w 4"/>
                <a:gd name="T13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7">
                  <a:moveTo>
                    <a:pt x="3" y="2"/>
                  </a:moveTo>
                  <a:lnTo>
                    <a:pt x="3" y="2"/>
                  </a:lnTo>
                  <a:cubicBezTo>
                    <a:pt x="3" y="3"/>
                    <a:pt x="2" y="5"/>
                    <a:pt x="1" y="7"/>
                  </a:cubicBezTo>
                  <a:cubicBezTo>
                    <a:pt x="1" y="6"/>
                    <a:pt x="0" y="5"/>
                    <a:pt x="0" y="4"/>
                  </a:cubicBezTo>
                  <a:cubicBezTo>
                    <a:pt x="1" y="3"/>
                    <a:pt x="2" y="2"/>
                    <a:pt x="3" y="0"/>
                  </a:cubicBezTo>
                  <a:lnTo>
                    <a:pt x="4" y="0"/>
                  </a:lnTo>
                  <a:cubicBezTo>
                    <a:pt x="3" y="1"/>
                    <a:pt x="3" y="1"/>
                    <a:pt x="3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23" name="Freeform 1148"/>
            <p:cNvSpPr>
              <a:spLocks/>
            </p:cNvSpPr>
            <p:nvPr userDrawn="1"/>
          </p:nvSpPr>
          <p:spPr bwMode="auto">
            <a:xfrm>
              <a:off x="348" y="181"/>
              <a:ext cx="2" cy="5"/>
            </a:xfrm>
            <a:custGeom>
              <a:avLst/>
              <a:gdLst>
                <a:gd name="T0" fmla="*/ 3 w 4"/>
                <a:gd name="T1" fmla="*/ 9 h 10"/>
                <a:gd name="T2" fmla="*/ 3 w 4"/>
                <a:gd name="T3" fmla="*/ 9 h 10"/>
                <a:gd name="T4" fmla="*/ 3 w 4"/>
                <a:gd name="T5" fmla="*/ 10 h 10"/>
                <a:gd name="T6" fmla="*/ 0 w 4"/>
                <a:gd name="T7" fmla="*/ 5 h 10"/>
                <a:gd name="T8" fmla="*/ 3 w 4"/>
                <a:gd name="T9" fmla="*/ 0 h 10"/>
                <a:gd name="T10" fmla="*/ 4 w 4"/>
                <a:gd name="T11" fmla="*/ 3 h 10"/>
                <a:gd name="T12" fmla="*/ 3 w 4"/>
                <a:gd name="T13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10">
                  <a:moveTo>
                    <a:pt x="3" y="9"/>
                  </a:moveTo>
                  <a:lnTo>
                    <a:pt x="3" y="9"/>
                  </a:lnTo>
                  <a:lnTo>
                    <a:pt x="3" y="10"/>
                  </a:lnTo>
                  <a:cubicBezTo>
                    <a:pt x="2" y="8"/>
                    <a:pt x="1" y="6"/>
                    <a:pt x="0" y="5"/>
                  </a:cubicBezTo>
                  <a:cubicBezTo>
                    <a:pt x="1" y="3"/>
                    <a:pt x="2" y="2"/>
                    <a:pt x="3" y="0"/>
                  </a:cubicBezTo>
                  <a:lnTo>
                    <a:pt x="4" y="3"/>
                  </a:lnTo>
                  <a:cubicBezTo>
                    <a:pt x="4" y="5"/>
                    <a:pt x="4" y="7"/>
                    <a:pt x="3" y="9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24" name="Freeform 1149"/>
            <p:cNvSpPr>
              <a:spLocks/>
            </p:cNvSpPr>
            <p:nvPr userDrawn="1"/>
          </p:nvSpPr>
          <p:spPr bwMode="auto">
            <a:xfrm>
              <a:off x="350" y="181"/>
              <a:ext cx="0" cy="1"/>
            </a:xfrm>
            <a:custGeom>
              <a:avLst/>
              <a:gdLst>
                <a:gd name="T0" fmla="*/ 3 h 3"/>
                <a:gd name="T1" fmla="*/ 3 h 3"/>
                <a:gd name="T2" fmla="*/ 1 h 3"/>
                <a:gd name="T3" fmla="*/ 0 h 3"/>
                <a:gd name="T4" fmla="*/ 3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3">
                  <a:moveTo>
                    <a:pt x="0" y="3"/>
                  </a:moveTo>
                  <a:lnTo>
                    <a:pt x="0" y="3"/>
                  </a:lnTo>
                  <a:lnTo>
                    <a:pt x="0" y="1"/>
                  </a:lnTo>
                  <a:lnTo>
                    <a:pt x="0" y="0"/>
                  </a:lnTo>
                  <a:cubicBezTo>
                    <a:pt x="0" y="1"/>
                    <a:pt x="0" y="2"/>
                    <a:pt x="0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25" name="Freeform 1150"/>
            <p:cNvSpPr>
              <a:spLocks/>
            </p:cNvSpPr>
            <p:nvPr userDrawn="1"/>
          </p:nvSpPr>
          <p:spPr bwMode="auto">
            <a:xfrm>
              <a:off x="347" y="177"/>
              <a:ext cx="3" cy="4"/>
            </a:xfrm>
            <a:custGeom>
              <a:avLst/>
              <a:gdLst>
                <a:gd name="T0" fmla="*/ 5 w 5"/>
                <a:gd name="T1" fmla="*/ 7 h 8"/>
                <a:gd name="T2" fmla="*/ 5 w 5"/>
                <a:gd name="T3" fmla="*/ 7 h 8"/>
                <a:gd name="T4" fmla="*/ 4 w 5"/>
                <a:gd name="T5" fmla="*/ 8 h 8"/>
                <a:gd name="T6" fmla="*/ 0 w 5"/>
                <a:gd name="T7" fmla="*/ 2 h 8"/>
                <a:gd name="T8" fmla="*/ 2 w 5"/>
                <a:gd name="T9" fmla="*/ 0 h 8"/>
                <a:gd name="T10" fmla="*/ 5 w 5"/>
                <a:gd name="T11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8">
                  <a:moveTo>
                    <a:pt x="5" y="7"/>
                  </a:moveTo>
                  <a:lnTo>
                    <a:pt x="5" y="7"/>
                  </a:lnTo>
                  <a:lnTo>
                    <a:pt x="4" y="8"/>
                  </a:lnTo>
                  <a:cubicBezTo>
                    <a:pt x="3" y="6"/>
                    <a:pt x="2" y="4"/>
                    <a:pt x="0" y="2"/>
                  </a:cubicBezTo>
                  <a:cubicBezTo>
                    <a:pt x="1" y="2"/>
                    <a:pt x="1" y="1"/>
                    <a:pt x="2" y="0"/>
                  </a:cubicBezTo>
                  <a:cubicBezTo>
                    <a:pt x="4" y="2"/>
                    <a:pt x="5" y="4"/>
                    <a:pt x="5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26" name="Freeform 1151"/>
            <p:cNvSpPr>
              <a:spLocks/>
            </p:cNvSpPr>
            <p:nvPr userDrawn="1"/>
          </p:nvSpPr>
          <p:spPr bwMode="auto">
            <a:xfrm>
              <a:off x="345" y="175"/>
              <a:ext cx="3" cy="2"/>
            </a:xfrm>
            <a:custGeom>
              <a:avLst/>
              <a:gdLst>
                <a:gd name="T0" fmla="*/ 5 w 5"/>
                <a:gd name="T1" fmla="*/ 3 h 5"/>
                <a:gd name="T2" fmla="*/ 5 w 5"/>
                <a:gd name="T3" fmla="*/ 3 h 5"/>
                <a:gd name="T4" fmla="*/ 4 w 5"/>
                <a:gd name="T5" fmla="*/ 5 h 5"/>
                <a:gd name="T6" fmla="*/ 0 w 5"/>
                <a:gd name="T7" fmla="*/ 0 h 5"/>
                <a:gd name="T8" fmla="*/ 0 w 5"/>
                <a:gd name="T9" fmla="*/ 0 h 5"/>
                <a:gd name="T10" fmla="*/ 5 w 5"/>
                <a:gd name="T11" fmla="*/ 3 h 5"/>
                <a:gd name="T12" fmla="*/ 5 w 5"/>
                <a:gd name="T13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5">
                  <a:moveTo>
                    <a:pt x="5" y="3"/>
                  </a:moveTo>
                  <a:lnTo>
                    <a:pt x="5" y="3"/>
                  </a:lnTo>
                  <a:cubicBezTo>
                    <a:pt x="5" y="4"/>
                    <a:pt x="4" y="5"/>
                    <a:pt x="4" y="5"/>
                  </a:cubicBezTo>
                  <a:cubicBezTo>
                    <a:pt x="3" y="4"/>
                    <a:pt x="1" y="2"/>
                    <a:pt x="0" y="0"/>
                  </a:cubicBezTo>
                  <a:lnTo>
                    <a:pt x="0" y="0"/>
                  </a:lnTo>
                  <a:cubicBezTo>
                    <a:pt x="1" y="1"/>
                    <a:pt x="3" y="2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27" name="Freeform 1152"/>
            <p:cNvSpPr>
              <a:spLocks/>
            </p:cNvSpPr>
            <p:nvPr userDrawn="1"/>
          </p:nvSpPr>
          <p:spPr bwMode="auto">
            <a:xfrm>
              <a:off x="345" y="175"/>
              <a:ext cx="0" cy="0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  <a:gd name="T4" fmla="*/ 1 w 1"/>
                <a:gd name="T5" fmla="*/ 1 h 1"/>
                <a:gd name="T6" fmla="*/ 0 w 1"/>
                <a:gd name="T7" fmla="*/ 0 h 1"/>
                <a:gd name="T8" fmla="*/ 1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28" name="Freeform 1153"/>
            <p:cNvSpPr>
              <a:spLocks/>
            </p:cNvSpPr>
            <p:nvPr userDrawn="1"/>
          </p:nvSpPr>
          <p:spPr bwMode="auto">
            <a:xfrm>
              <a:off x="341" y="174"/>
              <a:ext cx="4" cy="4"/>
            </a:xfrm>
            <a:custGeom>
              <a:avLst/>
              <a:gdLst>
                <a:gd name="T0" fmla="*/ 5 w 7"/>
                <a:gd name="T1" fmla="*/ 1 h 9"/>
                <a:gd name="T2" fmla="*/ 5 w 7"/>
                <a:gd name="T3" fmla="*/ 1 h 9"/>
                <a:gd name="T4" fmla="*/ 7 w 7"/>
                <a:gd name="T5" fmla="*/ 3 h 9"/>
                <a:gd name="T6" fmla="*/ 4 w 7"/>
                <a:gd name="T7" fmla="*/ 9 h 9"/>
                <a:gd name="T8" fmla="*/ 0 w 7"/>
                <a:gd name="T9" fmla="*/ 4 h 9"/>
                <a:gd name="T10" fmla="*/ 3 w 7"/>
                <a:gd name="T11" fmla="*/ 0 h 9"/>
                <a:gd name="T12" fmla="*/ 5 w 7"/>
                <a:gd name="T13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9">
                  <a:moveTo>
                    <a:pt x="5" y="1"/>
                  </a:moveTo>
                  <a:lnTo>
                    <a:pt x="5" y="1"/>
                  </a:lnTo>
                  <a:cubicBezTo>
                    <a:pt x="6" y="2"/>
                    <a:pt x="7" y="3"/>
                    <a:pt x="7" y="3"/>
                  </a:cubicBezTo>
                  <a:cubicBezTo>
                    <a:pt x="6" y="5"/>
                    <a:pt x="5" y="7"/>
                    <a:pt x="4" y="9"/>
                  </a:cubicBezTo>
                  <a:cubicBezTo>
                    <a:pt x="3" y="7"/>
                    <a:pt x="1" y="6"/>
                    <a:pt x="0" y="4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0"/>
                    <a:pt x="4" y="1"/>
                    <a:pt x="5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29" name="Freeform 1154"/>
            <p:cNvSpPr>
              <a:spLocks/>
            </p:cNvSpPr>
            <p:nvPr userDrawn="1"/>
          </p:nvSpPr>
          <p:spPr bwMode="auto">
            <a:xfrm>
              <a:off x="339" y="173"/>
              <a:ext cx="3" cy="2"/>
            </a:xfrm>
            <a:custGeom>
              <a:avLst/>
              <a:gdLst>
                <a:gd name="T0" fmla="*/ 7 w 7"/>
                <a:gd name="T1" fmla="*/ 2 h 5"/>
                <a:gd name="T2" fmla="*/ 7 w 7"/>
                <a:gd name="T3" fmla="*/ 2 h 5"/>
                <a:gd name="T4" fmla="*/ 4 w 7"/>
                <a:gd name="T5" fmla="*/ 5 h 5"/>
                <a:gd name="T6" fmla="*/ 0 w 7"/>
                <a:gd name="T7" fmla="*/ 2 h 5"/>
                <a:gd name="T8" fmla="*/ 1 w 7"/>
                <a:gd name="T9" fmla="*/ 0 h 5"/>
                <a:gd name="T10" fmla="*/ 7 w 7"/>
                <a:gd name="T11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5">
                  <a:moveTo>
                    <a:pt x="7" y="2"/>
                  </a:moveTo>
                  <a:lnTo>
                    <a:pt x="7" y="2"/>
                  </a:lnTo>
                  <a:cubicBezTo>
                    <a:pt x="6" y="3"/>
                    <a:pt x="5" y="4"/>
                    <a:pt x="4" y="5"/>
                  </a:cubicBezTo>
                  <a:cubicBezTo>
                    <a:pt x="3" y="4"/>
                    <a:pt x="2" y="3"/>
                    <a:pt x="0" y="2"/>
                  </a:cubicBezTo>
                  <a:lnTo>
                    <a:pt x="1" y="0"/>
                  </a:lnTo>
                  <a:cubicBezTo>
                    <a:pt x="3" y="0"/>
                    <a:pt x="5" y="1"/>
                    <a:pt x="7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30" name="Freeform 1155"/>
            <p:cNvSpPr>
              <a:spLocks/>
            </p:cNvSpPr>
            <p:nvPr userDrawn="1"/>
          </p:nvSpPr>
          <p:spPr bwMode="auto">
            <a:xfrm>
              <a:off x="339" y="174"/>
              <a:ext cx="2" cy="4"/>
            </a:xfrm>
            <a:custGeom>
              <a:avLst/>
              <a:gdLst>
                <a:gd name="T0" fmla="*/ 1 w 5"/>
                <a:gd name="T1" fmla="*/ 0 h 8"/>
                <a:gd name="T2" fmla="*/ 1 w 5"/>
                <a:gd name="T3" fmla="*/ 0 h 8"/>
                <a:gd name="T4" fmla="*/ 5 w 5"/>
                <a:gd name="T5" fmla="*/ 3 h 8"/>
                <a:gd name="T6" fmla="*/ 1 w 5"/>
                <a:gd name="T7" fmla="*/ 8 h 8"/>
                <a:gd name="T8" fmla="*/ 0 w 5"/>
                <a:gd name="T9" fmla="*/ 7 h 8"/>
                <a:gd name="T10" fmla="*/ 1 w 5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8">
                  <a:moveTo>
                    <a:pt x="1" y="0"/>
                  </a:moveTo>
                  <a:lnTo>
                    <a:pt x="1" y="0"/>
                  </a:lnTo>
                  <a:cubicBezTo>
                    <a:pt x="2" y="1"/>
                    <a:pt x="4" y="2"/>
                    <a:pt x="5" y="3"/>
                  </a:cubicBezTo>
                  <a:cubicBezTo>
                    <a:pt x="3" y="5"/>
                    <a:pt x="2" y="7"/>
                    <a:pt x="1" y="8"/>
                  </a:cubicBezTo>
                  <a:lnTo>
                    <a:pt x="0" y="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31" name="Freeform 1156"/>
            <p:cNvSpPr>
              <a:spLocks/>
            </p:cNvSpPr>
            <p:nvPr userDrawn="1"/>
          </p:nvSpPr>
          <p:spPr bwMode="auto">
            <a:xfrm>
              <a:off x="338" y="178"/>
              <a:ext cx="1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1 w 1"/>
                <a:gd name="T5" fmla="*/ 1 h 2"/>
                <a:gd name="T6" fmla="*/ 0 w 1"/>
                <a:gd name="T7" fmla="*/ 2 h 2"/>
                <a:gd name="T8" fmla="*/ 1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32" name="Freeform 1157"/>
            <p:cNvSpPr>
              <a:spLocks/>
            </p:cNvSpPr>
            <p:nvPr userDrawn="1"/>
          </p:nvSpPr>
          <p:spPr bwMode="auto">
            <a:xfrm>
              <a:off x="338" y="178"/>
              <a:ext cx="3" cy="4"/>
            </a:xfrm>
            <a:custGeom>
              <a:avLst/>
              <a:gdLst>
                <a:gd name="T0" fmla="*/ 1 w 7"/>
                <a:gd name="T1" fmla="*/ 3 h 9"/>
                <a:gd name="T2" fmla="*/ 1 w 7"/>
                <a:gd name="T3" fmla="*/ 3 h 9"/>
                <a:gd name="T4" fmla="*/ 3 w 7"/>
                <a:gd name="T5" fmla="*/ 0 h 9"/>
                <a:gd name="T6" fmla="*/ 7 w 7"/>
                <a:gd name="T7" fmla="*/ 5 h 9"/>
                <a:gd name="T8" fmla="*/ 3 w 7"/>
                <a:gd name="T9" fmla="*/ 9 h 9"/>
                <a:gd name="T10" fmla="*/ 0 w 7"/>
                <a:gd name="T11" fmla="*/ 6 h 9"/>
                <a:gd name="T12" fmla="*/ 1 w 7"/>
                <a:gd name="T13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9">
                  <a:moveTo>
                    <a:pt x="1" y="3"/>
                  </a:moveTo>
                  <a:lnTo>
                    <a:pt x="1" y="3"/>
                  </a:lnTo>
                  <a:cubicBezTo>
                    <a:pt x="1" y="2"/>
                    <a:pt x="2" y="1"/>
                    <a:pt x="3" y="0"/>
                  </a:cubicBezTo>
                  <a:cubicBezTo>
                    <a:pt x="4" y="2"/>
                    <a:pt x="6" y="4"/>
                    <a:pt x="7" y="5"/>
                  </a:cubicBezTo>
                  <a:cubicBezTo>
                    <a:pt x="6" y="7"/>
                    <a:pt x="5" y="8"/>
                    <a:pt x="3" y="9"/>
                  </a:cubicBezTo>
                  <a:cubicBezTo>
                    <a:pt x="2" y="8"/>
                    <a:pt x="1" y="7"/>
                    <a:pt x="0" y="6"/>
                  </a:cubicBezTo>
                  <a:lnTo>
                    <a:pt x="1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33" name="Freeform 1158"/>
            <p:cNvSpPr>
              <a:spLocks/>
            </p:cNvSpPr>
            <p:nvPr userDrawn="1"/>
          </p:nvSpPr>
          <p:spPr bwMode="auto">
            <a:xfrm>
              <a:off x="337" y="181"/>
              <a:ext cx="2" cy="4"/>
            </a:xfrm>
            <a:custGeom>
              <a:avLst/>
              <a:gdLst>
                <a:gd name="T0" fmla="*/ 1 w 4"/>
                <a:gd name="T1" fmla="*/ 0 h 7"/>
                <a:gd name="T2" fmla="*/ 1 w 4"/>
                <a:gd name="T3" fmla="*/ 0 h 7"/>
                <a:gd name="T4" fmla="*/ 4 w 4"/>
                <a:gd name="T5" fmla="*/ 3 h 7"/>
                <a:gd name="T6" fmla="*/ 0 w 4"/>
                <a:gd name="T7" fmla="*/ 7 h 7"/>
                <a:gd name="T8" fmla="*/ 1 w 4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7">
                  <a:moveTo>
                    <a:pt x="1" y="0"/>
                  </a:moveTo>
                  <a:lnTo>
                    <a:pt x="1" y="0"/>
                  </a:lnTo>
                  <a:cubicBezTo>
                    <a:pt x="2" y="1"/>
                    <a:pt x="3" y="2"/>
                    <a:pt x="4" y="3"/>
                  </a:cubicBezTo>
                  <a:cubicBezTo>
                    <a:pt x="2" y="4"/>
                    <a:pt x="1" y="6"/>
                    <a:pt x="0" y="7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34" name="Freeform 1159"/>
            <p:cNvSpPr>
              <a:spLocks/>
            </p:cNvSpPr>
            <p:nvPr userDrawn="1"/>
          </p:nvSpPr>
          <p:spPr bwMode="auto">
            <a:xfrm>
              <a:off x="337" y="185"/>
              <a:ext cx="2" cy="4"/>
            </a:xfrm>
            <a:custGeom>
              <a:avLst/>
              <a:gdLst>
                <a:gd name="T0" fmla="*/ 1 w 5"/>
                <a:gd name="T1" fmla="*/ 1 h 8"/>
                <a:gd name="T2" fmla="*/ 1 w 5"/>
                <a:gd name="T3" fmla="*/ 1 h 8"/>
                <a:gd name="T4" fmla="*/ 2 w 5"/>
                <a:gd name="T5" fmla="*/ 0 h 8"/>
                <a:gd name="T6" fmla="*/ 5 w 5"/>
                <a:gd name="T7" fmla="*/ 5 h 8"/>
                <a:gd name="T8" fmla="*/ 1 w 5"/>
                <a:gd name="T9" fmla="*/ 8 h 8"/>
                <a:gd name="T10" fmla="*/ 1 w 5"/>
                <a:gd name="T11" fmla="*/ 7 h 8"/>
                <a:gd name="T12" fmla="*/ 1 w 5"/>
                <a:gd name="T13" fmla="*/ 7 h 8"/>
                <a:gd name="T14" fmla="*/ 0 w 5"/>
                <a:gd name="T15" fmla="*/ 6 h 8"/>
                <a:gd name="T16" fmla="*/ 1 w 5"/>
                <a:gd name="T17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" h="8">
                  <a:moveTo>
                    <a:pt x="1" y="1"/>
                  </a:moveTo>
                  <a:lnTo>
                    <a:pt x="1" y="1"/>
                  </a:lnTo>
                  <a:lnTo>
                    <a:pt x="2" y="0"/>
                  </a:lnTo>
                  <a:cubicBezTo>
                    <a:pt x="3" y="2"/>
                    <a:pt x="4" y="3"/>
                    <a:pt x="5" y="5"/>
                  </a:cubicBezTo>
                  <a:cubicBezTo>
                    <a:pt x="4" y="6"/>
                    <a:pt x="3" y="7"/>
                    <a:pt x="1" y="8"/>
                  </a:cubicBezTo>
                  <a:lnTo>
                    <a:pt x="1" y="7"/>
                  </a:lnTo>
                  <a:lnTo>
                    <a:pt x="1" y="7"/>
                  </a:lnTo>
                  <a:cubicBezTo>
                    <a:pt x="1" y="7"/>
                    <a:pt x="0" y="7"/>
                    <a:pt x="0" y="6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35" name="Freeform 1160"/>
            <p:cNvSpPr>
              <a:spLocks/>
            </p:cNvSpPr>
            <p:nvPr userDrawn="1"/>
          </p:nvSpPr>
          <p:spPr bwMode="auto">
            <a:xfrm>
              <a:off x="337" y="189"/>
              <a:ext cx="0" cy="1"/>
            </a:xfrm>
            <a:custGeom>
              <a:avLst/>
              <a:gdLst>
                <a:gd name="T0" fmla="*/ 1 w 1"/>
                <a:gd name="T1" fmla="*/ 1 h 2"/>
                <a:gd name="T2" fmla="*/ 1 w 1"/>
                <a:gd name="T3" fmla="*/ 1 h 2"/>
                <a:gd name="T4" fmla="*/ 0 w 1"/>
                <a:gd name="T5" fmla="*/ 2 h 2"/>
                <a:gd name="T6" fmla="*/ 0 w 1"/>
                <a:gd name="T7" fmla="*/ 0 h 2"/>
                <a:gd name="T8" fmla="*/ 1 w 1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1"/>
                  </a:moveTo>
                  <a:lnTo>
                    <a:pt x="1" y="1"/>
                  </a:lnTo>
                  <a:cubicBezTo>
                    <a:pt x="0" y="1"/>
                    <a:pt x="0" y="2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36" name="Freeform 1161"/>
            <p:cNvSpPr>
              <a:spLocks/>
            </p:cNvSpPr>
            <p:nvPr userDrawn="1"/>
          </p:nvSpPr>
          <p:spPr bwMode="auto">
            <a:xfrm>
              <a:off x="342" y="196"/>
              <a:ext cx="3" cy="2"/>
            </a:xfrm>
            <a:custGeom>
              <a:avLst/>
              <a:gdLst>
                <a:gd name="T0" fmla="*/ 0 w 5"/>
                <a:gd name="T1" fmla="*/ 2 h 4"/>
                <a:gd name="T2" fmla="*/ 0 w 5"/>
                <a:gd name="T3" fmla="*/ 2 h 4"/>
                <a:gd name="T4" fmla="*/ 4 w 5"/>
                <a:gd name="T5" fmla="*/ 0 h 4"/>
                <a:gd name="T6" fmla="*/ 5 w 5"/>
                <a:gd name="T7" fmla="*/ 2 h 4"/>
                <a:gd name="T8" fmla="*/ 4 w 5"/>
                <a:gd name="T9" fmla="*/ 4 h 4"/>
                <a:gd name="T10" fmla="*/ 0 w 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4">
                  <a:moveTo>
                    <a:pt x="0" y="2"/>
                  </a:moveTo>
                  <a:lnTo>
                    <a:pt x="0" y="2"/>
                  </a:lnTo>
                  <a:cubicBezTo>
                    <a:pt x="2" y="2"/>
                    <a:pt x="3" y="1"/>
                    <a:pt x="4" y="0"/>
                  </a:cubicBezTo>
                  <a:lnTo>
                    <a:pt x="5" y="2"/>
                  </a:lnTo>
                  <a:cubicBezTo>
                    <a:pt x="4" y="3"/>
                    <a:pt x="4" y="3"/>
                    <a:pt x="4" y="4"/>
                  </a:cubicBezTo>
                  <a:cubicBezTo>
                    <a:pt x="3" y="3"/>
                    <a:pt x="2" y="3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37" name="Freeform 1162"/>
            <p:cNvSpPr>
              <a:spLocks/>
            </p:cNvSpPr>
            <p:nvPr userDrawn="1"/>
          </p:nvSpPr>
          <p:spPr bwMode="auto">
            <a:xfrm>
              <a:off x="343" y="195"/>
              <a:ext cx="1" cy="0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0" y="0"/>
                    <a:pt x="0" y="0"/>
                  </a:cubicBezTo>
                  <a:lnTo>
                    <a:pt x="1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38" name="Freeform 1163"/>
            <p:cNvSpPr>
              <a:spLocks/>
            </p:cNvSpPr>
            <p:nvPr userDrawn="1"/>
          </p:nvSpPr>
          <p:spPr bwMode="auto">
            <a:xfrm>
              <a:off x="344" y="193"/>
              <a:ext cx="2" cy="3"/>
            </a:xfrm>
            <a:custGeom>
              <a:avLst/>
              <a:gdLst>
                <a:gd name="T0" fmla="*/ 0 w 6"/>
                <a:gd name="T1" fmla="*/ 3 h 7"/>
                <a:gd name="T2" fmla="*/ 0 w 6"/>
                <a:gd name="T3" fmla="*/ 3 h 7"/>
                <a:gd name="T4" fmla="*/ 6 w 6"/>
                <a:gd name="T5" fmla="*/ 0 h 7"/>
                <a:gd name="T6" fmla="*/ 2 w 6"/>
                <a:gd name="T7" fmla="*/ 7 h 7"/>
                <a:gd name="T8" fmla="*/ 2 w 6"/>
                <a:gd name="T9" fmla="*/ 6 h 7"/>
                <a:gd name="T10" fmla="*/ 2 w 6"/>
                <a:gd name="T11" fmla="*/ 6 h 7"/>
                <a:gd name="T12" fmla="*/ 1 w 6"/>
                <a:gd name="T13" fmla="*/ 5 h 7"/>
                <a:gd name="T14" fmla="*/ 0 w 6"/>
                <a:gd name="T15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7">
                  <a:moveTo>
                    <a:pt x="0" y="3"/>
                  </a:moveTo>
                  <a:lnTo>
                    <a:pt x="0" y="3"/>
                  </a:lnTo>
                  <a:cubicBezTo>
                    <a:pt x="3" y="2"/>
                    <a:pt x="4" y="1"/>
                    <a:pt x="6" y="0"/>
                  </a:cubicBezTo>
                  <a:cubicBezTo>
                    <a:pt x="4" y="2"/>
                    <a:pt x="3" y="5"/>
                    <a:pt x="2" y="7"/>
                  </a:cubicBezTo>
                  <a:lnTo>
                    <a:pt x="2" y="6"/>
                  </a:lnTo>
                  <a:lnTo>
                    <a:pt x="2" y="6"/>
                  </a:lnTo>
                  <a:lnTo>
                    <a:pt x="1" y="5"/>
                  </a:lnTo>
                  <a:cubicBezTo>
                    <a:pt x="1" y="5"/>
                    <a:pt x="1" y="4"/>
                    <a:pt x="0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39" name="Freeform 1164"/>
            <p:cNvSpPr>
              <a:spLocks/>
            </p:cNvSpPr>
            <p:nvPr userDrawn="1"/>
          </p:nvSpPr>
          <p:spPr bwMode="auto">
            <a:xfrm>
              <a:off x="345" y="189"/>
              <a:ext cx="3" cy="4"/>
            </a:xfrm>
            <a:custGeom>
              <a:avLst/>
              <a:gdLst>
                <a:gd name="T0" fmla="*/ 3 w 6"/>
                <a:gd name="T1" fmla="*/ 8 h 9"/>
                <a:gd name="T2" fmla="*/ 3 w 6"/>
                <a:gd name="T3" fmla="*/ 8 h 9"/>
                <a:gd name="T4" fmla="*/ 3 w 6"/>
                <a:gd name="T5" fmla="*/ 9 h 9"/>
                <a:gd name="T6" fmla="*/ 0 w 6"/>
                <a:gd name="T7" fmla="*/ 4 h 9"/>
                <a:gd name="T8" fmla="*/ 4 w 6"/>
                <a:gd name="T9" fmla="*/ 0 h 9"/>
                <a:gd name="T10" fmla="*/ 6 w 6"/>
                <a:gd name="T11" fmla="*/ 3 h 9"/>
                <a:gd name="T12" fmla="*/ 3 w 6"/>
                <a:gd name="T13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9">
                  <a:moveTo>
                    <a:pt x="3" y="8"/>
                  </a:moveTo>
                  <a:lnTo>
                    <a:pt x="3" y="8"/>
                  </a:lnTo>
                  <a:lnTo>
                    <a:pt x="3" y="9"/>
                  </a:lnTo>
                  <a:cubicBezTo>
                    <a:pt x="2" y="7"/>
                    <a:pt x="1" y="5"/>
                    <a:pt x="0" y="4"/>
                  </a:cubicBezTo>
                  <a:cubicBezTo>
                    <a:pt x="1" y="2"/>
                    <a:pt x="3" y="1"/>
                    <a:pt x="4" y="0"/>
                  </a:cubicBezTo>
                  <a:cubicBezTo>
                    <a:pt x="5" y="1"/>
                    <a:pt x="5" y="2"/>
                    <a:pt x="6" y="3"/>
                  </a:cubicBezTo>
                  <a:cubicBezTo>
                    <a:pt x="5" y="5"/>
                    <a:pt x="4" y="6"/>
                    <a:pt x="3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40" name="Freeform 1165"/>
            <p:cNvSpPr>
              <a:spLocks/>
            </p:cNvSpPr>
            <p:nvPr userDrawn="1"/>
          </p:nvSpPr>
          <p:spPr bwMode="auto">
            <a:xfrm>
              <a:off x="335" y="172"/>
              <a:ext cx="4" cy="14"/>
            </a:xfrm>
            <a:custGeom>
              <a:avLst/>
              <a:gdLst>
                <a:gd name="T0" fmla="*/ 5 w 9"/>
                <a:gd name="T1" fmla="*/ 0 h 32"/>
                <a:gd name="T2" fmla="*/ 5 w 9"/>
                <a:gd name="T3" fmla="*/ 0 h 32"/>
                <a:gd name="T4" fmla="*/ 9 w 9"/>
                <a:gd name="T5" fmla="*/ 1 h 32"/>
                <a:gd name="T6" fmla="*/ 2 w 9"/>
                <a:gd name="T7" fmla="*/ 32 h 32"/>
                <a:gd name="T8" fmla="*/ 2 w 9"/>
                <a:gd name="T9" fmla="*/ 31 h 32"/>
                <a:gd name="T10" fmla="*/ 1 w 9"/>
                <a:gd name="T11" fmla="*/ 32 h 32"/>
                <a:gd name="T12" fmla="*/ 0 w 9"/>
                <a:gd name="T13" fmla="*/ 32 h 32"/>
                <a:gd name="T14" fmla="*/ 5 w 9"/>
                <a:gd name="T1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32">
                  <a:moveTo>
                    <a:pt x="5" y="0"/>
                  </a:moveTo>
                  <a:lnTo>
                    <a:pt x="5" y="0"/>
                  </a:lnTo>
                  <a:cubicBezTo>
                    <a:pt x="6" y="0"/>
                    <a:pt x="8" y="0"/>
                    <a:pt x="9" y="1"/>
                  </a:cubicBezTo>
                  <a:lnTo>
                    <a:pt x="2" y="32"/>
                  </a:lnTo>
                  <a:cubicBezTo>
                    <a:pt x="2" y="32"/>
                    <a:pt x="2" y="32"/>
                    <a:pt x="2" y="31"/>
                  </a:cubicBezTo>
                  <a:lnTo>
                    <a:pt x="1" y="32"/>
                  </a:lnTo>
                  <a:cubicBezTo>
                    <a:pt x="1" y="32"/>
                    <a:pt x="1" y="32"/>
                    <a:pt x="0" y="32"/>
                  </a:cubicBezTo>
                  <a:lnTo>
                    <a:pt x="5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41" name="Freeform 1166"/>
            <p:cNvSpPr>
              <a:spLocks/>
            </p:cNvSpPr>
            <p:nvPr userDrawn="1"/>
          </p:nvSpPr>
          <p:spPr bwMode="auto">
            <a:xfrm>
              <a:off x="339" y="176"/>
              <a:ext cx="4" cy="4"/>
            </a:xfrm>
            <a:custGeom>
              <a:avLst/>
              <a:gdLst>
                <a:gd name="T0" fmla="*/ 4 w 8"/>
                <a:gd name="T1" fmla="*/ 0 h 9"/>
                <a:gd name="T2" fmla="*/ 4 w 8"/>
                <a:gd name="T3" fmla="*/ 0 h 9"/>
                <a:gd name="T4" fmla="*/ 8 w 8"/>
                <a:gd name="T5" fmla="*/ 5 h 9"/>
                <a:gd name="T6" fmla="*/ 5 w 8"/>
                <a:gd name="T7" fmla="*/ 9 h 9"/>
                <a:gd name="T8" fmla="*/ 0 w 8"/>
                <a:gd name="T9" fmla="*/ 5 h 9"/>
                <a:gd name="T10" fmla="*/ 4 w 8"/>
                <a:gd name="T1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9">
                  <a:moveTo>
                    <a:pt x="4" y="0"/>
                  </a:moveTo>
                  <a:lnTo>
                    <a:pt x="4" y="0"/>
                  </a:lnTo>
                  <a:cubicBezTo>
                    <a:pt x="6" y="1"/>
                    <a:pt x="7" y="3"/>
                    <a:pt x="8" y="5"/>
                  </a:cubicBezTo>
                  <a:cubicBezTo>
                    <a:pt x="7" y="6"/>
                    <a:pt x="6" y="8"/>
                    <a:pt x="5" y="9"/>
                  </a:cubicBezTo>
                  <a:cubicBezTo>
                    <a:pt x="3" y="8"/>
                    <a:pt x="2" y="6"/>
                    <a:pt x="0" y="5"/>
                  </a:cubicBezTo>
                  <a:cubicBezTo>
                    <a:pt x="2" y="3"/>
                    <a:pt x="3" y="1"/>
                    <a:pt x="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42" name="Freeform 1167"/>
            <p:cNvSpPr>
              <a:spLocks/>
            </p:cNvSpPr>
            <p:nvPr userDrawn="1"/>
          </p:nvSpPr>
          <p:spPr bwMode="auto">
            <a:xfrm>
              <a:off x="343" y="176"/>
              <a:ext cx="4" cy="5"/>
            </a:xfrm>
            <a:custGeom>
              <a:avLst/>
              <a:gdLst>
                <a:gd name="T0" fmla="*/ 4 w 8"/>
                <a:gd name="T1" fmla="*/ 11 h 11"/>
                <a:gd name="T2" fmla="*/ 4 w 8"/>
                <a:gd name="T3" fmla="*/ 11 h 11"/>
                <a:gd name="T4" fmla="*/ 0 w 8"/>
                <a:gd name="T5" fmla="*/ 6 h 11"/>
                <a:gd name="T6" fmla="*/ 4 w 8"/>
                <a:gd name="T7" fmla="*/ 0 h 11"/>
                <a:gd name="T8" fmla="*/ 8 w 8"/>
                <a:gd name="T9" fmla="*/ 5 h 11"/>
                <a:gd name="T10" fmla="*/ 4 w 8"/>
                <a:gd name="T11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1">
                  <a:moveTo>
                    <a:pt x="4" y="11"/>
                  </a:moveTo>
                  <a:lnTo>
                    <a:pt x="4" y="11"/>
                  </a:lnTo>
                  <a:cubicBezTo>
                    <a:pt x="3" y="9"/>
                    <a:pt x="2" y="7"/>
                    <a:pt x="0" y="6"/>
                  </a:cubicBezTo>
                  <a:cubicBezTo>
                    <a:pt x="2" y="4"/>
                    <a:pt x="3" y="2"/>
                    <a:pt x="4" y="0"/>
                  </a:cubicBezTo>
                  <a:cubicBezTo>
                    <a:pt x="6" y="2"/>
                    <a:pt x="7" y="4"/>
                    <a:pt x="8" y="5"/>
                  </a:cubicBezTo>
                  <a:cubicBezTo>
                    <a:pt x="7" y="7"/>
                    <a:pt x="6" y="9"/>
                    <a:pt x="4" y="1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43" name="Freeform 1168"/>
            <p:cNvSpPr>
              <a:spLocks/>
            </p:cNvSpPr>
            <p:nvPr userDrawn="1"/>
          </p:nvSpPr>
          <p:spPr bwMode="auto">
            <a:xfrm>
              <a:off x="341" y="178"/>
              <a:ext cx="4" cy="5"/>
            </a:xfrm>
            <a:custGeom>
              <a:avLst/>
              <a:gdLst>
                <a:gd name="T0" fmla="*/ 4 w 8"/>
                <a:gd name="T1" fmla="*/ 10 h 10"/>
                <a:gd name="T2" fmla="*/ 4 w 8"/>
                <a:gd name="T3" fmla="*/ 10 h 10"/>
                <a:gd name="T4" fmla="*/ 0 w 8"/>
                <a:gd name="T5" fmla="*/ 5 h 10"/>
                <a:gd name="T6" fmla="*/ 4 w 8"/>
                <a:gd name="T7" fmla="*/ 0 h 10"/>
                <a:gd name="T8" fmla="*/ 8 w 8"/>
                <a:gd name="T9" fmla="*/ 5 h 10"/>
                <a:gd name="T10" fmla="*/ 4 w 8"/>
                <a:gd name="T1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0">
                  <a:moveTo>
                    <a:pt x="4" y="10"/>
                  </a:moveTo>
                  <a:lnTo>
                    <a:pt x="4" y="10"/>
                  </a:lnTo>
                  <a:cubicBezTo>
                    <a:pt x="3" y="8"/>
                    <a:pt x="2" y="7"/>
                    <a:pt x="0" y="5"/>
                  </a:cubicBezTo>
                  <a:cubicBezTo>
                    <a:pt x="2" y="3"/>
                    <a:pt x="3" y="2"/>
                    <a:pt x="4" y="0"/>
                  </a:cubicBezTo>
                  <a:cubicBezTo>
                    <a:pt x="5" y="2"/>
                    <a:pt x="7" y="4"/>
                    <a:pt x="8" y="5"/>
                  </a:cubicBezTo>
                  <a:cubicBezTo>
                    <a:pt x="7" y="7"/>
                    <a:pt x="5" y="8"/>
                    <a:pt x="4" y="1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44" name="Freeform 1169"/>
            <p:cNvSpPr>
              <a:spLocks/>
            </p:cNvSpPr>
            <p:nvPr userDrawn="1"/>
          </p:nvSpPr>
          <p:spPr bwMode="auto">
            <a:xfrm>
              <a:off x="340" y="181"/>
              <a:ext cx="3" cy="4"/>
            </a:xfrm>
            <a:custGeom>
              <a:avLst/>
              <a:gdLst>
                <a:gd name="T0" fmla="*/ 4 w 8"/>
                <a:gd name="T1" fmla="*/ 9 h 9"/>
                <a:gd name="T2" fmla="*/ 4 w 8"/>
                <a:gd name="T3" fmla="*/ 9 h 9"/>
                <a:gd name="T4" fmla="*/ 0 w 8"/>
                <a:gd name="T5" fmla="*/ 4 h 9"/>
                <a:gd name="T6" fmla="*/ 4 w 8"/>
                <a:gd name="T7" fmla="*/ 0 h 9"/>
                <a:gd name="T8" fmla="*/ 8 w 8"/>
                <a:gd name="T9" fmla="*/ 4 h 9"/>
                <a:gd name="T10" fmla="*/ 4 w 8"/>
                <a:gd name="T11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9">
                  <a:moveTo>
                    <a:pt x="4" y="9"/>
                  </a:moveTo>
                  <a:lnTo>
                    <a:pt x="4" y="9"/>
                  </a:lnTo>
                  <a:cubicBezTo>
                    <a:pt x="2" y="7"/>
                    <a:pt x="1" y="6"/>
                    <a:pt x="0" y="4"/>
                  </a:cubicBezTo>
                  <a:cubicBezTo>
                    <a:pt x="1" y="3"/>
                    <a:pt x="2" y="1"/>
                    <a:pt x="4" y="0"/>
                  </a:cubicBezTo>
                  <a:cubicBezTo>
                    <a:pt x="5" y="1"/>
                    <a:pt x="6" y="3"/>
                    <a:pt x="8" y="4"/>
                  </a:cubicBezTo>
                  <a:cubicBezTo>
                    <a:pt x="6" y="6"/>
                    <a:pt x="5" y="7"/>
                    <a:pt x="4" y="9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45" name="Freeform 1170"/>
            <p:cNvSpPr>
              <a:spLocks/>
            </p:cNvSpPr>
            <p:nvPr userDrawn="1"/>
          </p:nvSpPr>
          <p:spPr bwMode="auto">
            <a:xfrm>
              <a:off x="337" y="183"/>
              <a:ext cx="4" cy="4"/>
            </a:xfrm>
            <a:custGeom>
              <a:avLst/>
              <a:gdLst>
                <a:gd name="T0" fmla="*/ 4 w 8"/>
                <a:gd name="T1" fmla="*/ 8 h 8"/>
                <a:gd name="T2" fmla="*/ 4 w 8"/>
                <a:gd name="T3" fmla="*/ 8 h 8"/>
                <a:gd name="T4" fmla="*/ 0 w 8"/>
                <a:gd name="T5" fmla="*/ 4 h 8"/>
                <a:gd name="T6" fmla="*/ 4 w 8"/>
                <a:gd name="T7" fmla="*/ 0 h 8"/>
                <a:gd name="T8" fmla="*/ 8 w 8"/>
                <a:gd name="T9" fmla="*/ 4 h 8"/>
                <a:gd name="T10" fmla="*/ 4 w 8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8">
                  <a:moveTo>
                    <a:pt x="4" y="8"/>
                  </a:moveTo>
                  <a:lnTo>
                    <a:pt x="4" y="8"/>
                  </a:lnTo>
                  <a:cubicBezTo>
                    <a:pt x="3" y="7"/>
                    <a:pt x="2" y="5"/>
                    <a:pt x="0" y="4"/>
                  </a:cubicBezTo>
                  <a:cubicBezTo>
                    <a:pt x="2" y="2"/>
                    <a:pt x="3" y="1"/>
                    <a:pt x="4" y="0"/>
                  </a:cubicBezTo>
                  <a:cubicBezTo>
                    <a:pt x="6" y="1"/>
                    <a:pt x="7" y="3"/>
                    <a:pt x="8" y="4"/>
                  </a:cubicBezTo>
                  <a:cubicBezTo>
                    <a:pt x="7" y="6"/>
                    <a:pt x="5" y="7"/>
                    <a:pt x="4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46" name="Freeform 1171"/>
            <p:cNvSpPr>
              <a:spLocks/>
            </p:cNvSpPr>
            <p:nvPr userDrawn="1"/>
          </p:nvSpPr>
          <p:spPr bwMode="auto">
            <a:xfrm>
              <a:off x="345" y="178"/>
              <a:ext cx="4" cy="5"/>
            </a:xfrm>
            <a:custGeom>
              <a:avLst/>
              <a:gdLst>
                <a:gd name="T0" fmla="*/ 4 w 8"/>
                <a:gd name="T1" fmla="*/ 11 h 11"/>
                <a:gd name="T2" fmla="*/ 4 w 8"/>
                <a:gd name="T3" fmla="*/ 11 h 11"/>
                <a:gd name="T4" fmla="*/ 0 w 8"/>
                <a:gd name="T5" fmla="*/ 5 h 11"/>
                <a:gd name="T6" fmla="*/ 4 w 8"/>
                <a:gd name="T7" fmla="*/ 0 h 11"/>
                <a:gd name="T8" fmla="*/ 8 w 8"/>
                <a:gd name="T9" fmla="*/ 6 h 11"/>
                <a:gd name="T10" fmla="*/ 4 w 8"/>
                <a:gd name="T11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1">
                  <a:moveTo>
                    <a:pt x="4" y="11"/>
                  </a:moveTo>
                  <a:lnTo>
                    <a:pt x="4" y="11"/>
                  </a:lnTo>
                  <a:cubicBezTo>
                    <a:pt x="3" y="9"/>
                    <a:pt x="1" y="7"/>
                    <a:pt x="0" y="5"/>
                  </a:cubicBezTo>
                  <a:cubicBezTo>
                    <a:pt x="1" y="4"/>
                    <a:pt x="3" y="2"/>
                    <a:pt x="4" y="0"/>
                  </a:cubicBezTo>
                  <a:cubicBezTo>
                    <a:pt x="5" y="2"/>
                    <a:pt x="6" y="4"/>
                    <a:pt x="8" y="6"/>
                  </a:cubicBezTo>
                  <a:cubicBezTo>
                    <a:pt x="6" y="8"/>
                    <a:pt x="5" y="10"/>
                    <a:pt x="4" y="1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47" name="Freeform 1172"/>
            <p:cNvSpPr>
              <a:spLocks/>
            </p:cNvSpPr>
            <p:nvPr userDrawn="1"/>
          </p:nvSpPr>
          <p:spPr bwMode="auto">
            <a:xfrm>
              <a:off x="344" y="181"/>
              <a:ext cx="3" cy="5"/>
            </a:xfrm>
            <a:custGeom>
              <a:avLst/>
              <a:gdLst>
                <a:gd name="T0" fmla="*/ 4 w 7"/>
                <a:gd name="T1" fmla="*/ 10 h 10"/>
                <a:gd name="T2" fmla="*/ 4 w 7"/>
                <a:gd name="T3" fmla="*/ 10 h 10"/>
                <a:gd name="T4" fmla="*/ 0 w 7"/>
                <a:gd name="T5" fmla="*/ 5 h 10"/>
                <a:gd name="T6" fmla="*/ 3 w 7"/>
                <a:gd name="T7" fmla="*/ 0 h 10"/>
                <a:gd name="T8" fmla="*/ 7 w 7"/>
                <a:gd name="T9" fmla="*/ 6 h 10"/>
                <a:gd name="T10" fmla="*/ 4 w 7"/>
                <a:gd name="T1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10">
                  <a:moveTo>
                    <a:pt x="4" y="10"/>
                  </a:moveTo>
                  <a:lnTo>
                    <a:pt x="4" y="10"/>
                  </a:lnTo>
                  <a:cubicBezTo>
                    <a:pt x="3" y="8"/>
                    <a:pt x="1" y="6"/>
                    <a:pt x="0" y="5"/>
                  </a:cubicBezTo>
                  <a:cubicBezTo>
                    <a:pt x="1" y="3"/>
                    <a:pt x="2" y="2"/>
                    <a:pt x="3" y="0"/>
                  </a:cubicBezTo>
                  <a:cubicBezTo>
                    <a:pt x="5" y="2"/>
                    <a:pt x="6" y="4"/>
                    <a:pt x="7" y="6"/>
                  </a:cubicBezTo>
                  <a:cubicBezTo>
                    <a:pt x="6" y="7"/>
                    <a:pt x="5" y="9"/>
                    <a:pt x="4" y="1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48" name="Freeform 1173"/>
            <p:cNvSpPr>
              <a:spLocks/>
            </p:cNvSpPr>
            <p:nvPr userDrawn="1"/>
          </p:nvSpPr>
          <p:spPr bwMode="auto">
            <a:xfrm>
              <a:off x="341" y="183"/>
              <a:ext cx="4" cy="5"/>
            </a:xfrm>
            <a:custGeom>
              <a:avLst/>
              <a:gdLst>
                <a:gd name="T0" fmla="*/ 4 w 8"/>
                <a:gd name="T1" fmla="*/ 10 h 10"/>
                <a:gd name="T2" fmla="*/ 4 w 8"/>
                <a:gd name="T3" fmla="*/ 10 h 10"/>
                <a:gd name="T4" fmla="*/ 4 w 8"/>
                <a:gd name="T5" fmla="*/ 10 h 10"/>
                <a:gd name="T6" fmla="*/ 4 w 8"/>
                <a:gd name="T7" fmla="*/ 9 h 10"/>
                <a:gd name="T8" fmla="*/ 4 w 8"/>
                <a:gd name="T9" fmla="*/ 9 h 10"/>
                <a:gd name="T10" fmla="*/ 3 w 8"/>
                <a:gd name="T11" fmla="*/ 9 h 10"/>
                <a:gd name="T12" fmla="*/ 0 w 8"/>
                <a:gd name="T13" fmla="*/ 4 h 10"/>
                <a:gd name="T14" fmla="*/ 4 w 8"/>
                <a:gd name="T15" fmla="*/ 0 h 10"/>
                <a:gd name="T16" fmla="*/ 8 w 8"/>
                <a:gd name="T17" fmla="*/ 6 h 10"/>
                <a:gd name="T18" fmla="*/ 4 w 8"/>
                <a:gd name="T1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" h="10">
                  <a:moveTo>
                    <a:pt x="4" y="10"/>
                  </a:moveTo>
                  <a:lnTo>
                    <a:pt x="4" y="10"/>
                  </a:lnTo>
                  <a:lnTo>
                    <a:pt x="4" y="10"/>
                  </a:lnTo>
                  <a:cubicBezTo>
                    <a:pt x="4" y="9"/>
                    <a:pt x="4" y="9"/>
                    <a:pt x="4" y="9"/>
                  </a:cubicBezTo>
                  <a:lnTo>
                    <a:pt x="4" y="9"/>
                  </a:lnTo>
                  <a:cubicBezTo>
                    <a:pt x="4" y="9"/>
                    <a:pt x="4" y="9"/>
                    <a:pt x="3" y="9"/>
                  </a:cubicBezTo>
                  <a:cubicBezTo>
                    <a:pt x="2" y="7"/>
                    <a:pt x="1" y="6"/>
                    <a:pt x="0" y="4"/>
                  </a:cubicBezTo>
                  <a:cubicBezTo>
                    <a:pt x="1" y="3"/>
                    <a:pt x="3" y="2"/>
                    <a:pt x="4" y="0"/>
                  </a:cubicBezTo>
                  <a:cubicBezTo>
                    <a:pt x="6" y="2"/>
                    <a:pt x="7" y="4"/>
                    <a:pt x="8" y="6"/>
                  </a:cubicBezTo>
                  <a:cubicBezTo>
                    <a:pt x="7" y="7"/>
                    <a:pt x="6" y="9"/>
                    <a:pt x="4" y="1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49" name="Freeform 1174"/>
            <p:cNvSpPr>
              <a:spLocks/>
            </p:cNvSpPr>
            <p:nvPr userDrawn="1"/>
          </p:nvSpPr>
          <p:spPr bwMode="auto">
            <a:xfrm>
              <a:off x="340" y="186"/>
              <a:ext cx="2" cy="2"/>
            </a:xfrm>
            <a:custGeom>
              <a:avLst/>
              <a:gdLst>
                <a:gd name="T0" fmla="*/ 6 w 6"/>
                <a:gd name="T1" fmla="*/ 4 h 5"/>
                <a:gd name="T2" fmla="*/ 6 w 6"/>
                <a:gd name="T3" fmla="*/ 4 h 5"/>
                <a:gd name="T4" fmla="*/ 1 w 6"/>
                <a:gd name="T5" fmla="*/ 5 h 5"/>
                <a:gd name="T6" fmla="*/ 0 w 6"/>
                <a:gd name="T7" fmla="*/ 4 h 5"/>
                <a:gd name="T8" fmla="*/ 4 w 6"/>
                <a:gd name="T9" fmla="*/ 0 h 5"/>
                <a:gd name="T10" fmla="*/ 6 w 6"/>
                <a:gd name="T11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5">
                  <a:moveTo>
                    <a:pt x="6" y="4"/>
                  </a:moveTo>
                  <a:lnTo>
                    <a:pt x="6" y="4"/>
                  </a:lnTo>
                  <a:cubicBezTo>
                    <a:pt x="5" y="4"/>
                    <a:pt x="3" y="4"/>
                    <a:pt x="1" y="5"/>
                  </a:cubicBezTo>
                  <a:cubicBezTo>
                    <a:pt x="0" y="5"/>
                    <a:pt x="0" y="4"/>
                    <a:pt x="0" y="4"/>
                  </a:cubicBezTo>
                  <a:cubicBezTo>
                    <a:pt x="1" y="2"/>
                    <a:pt x="2" y="1"/>
                    <a:pt x="4" y="0"/>
                  </a:cubicBezTo>
                  <a:cubicBezTo>
                    <a:pt x="4" y="1"/>
                    <a:pt x="5" y="2"/>
                    <a:pt x="6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50" name="Freeform 1175"/>
            <p:cNvSpPr>
              <a:spLocks/>
            </p:cNvSpPr>
            <p:nvPr userDrawn="1"/>
          </p:nvSpPr>
          <p:spPr bwMode="auto">
            <a:xfrm>
              <a:off x="343" y="188"/>
              <a:ext cx="0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1 w 1"/>
                <a:gd name="T4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1" y="0"/>
                  </a:cubicBez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51" name="Freeform 1176"/>
            <p:cNvSpPr>
              <a:spLocks/>
            </p:cNvSpPr>
            <p:nvPr userDrawn="1"/>
          </p:nvSpPr>
          <p:spPr bwMode="auto">
            <a:xfrm>
              <a:off x="337" y="187"/>
              <a:ext cx="3" cy="2"/>
            </a:xfrm>
            <a:custGeom>
              <a:avLst/>
              <a:gdLst>
                <a:gd name="T0" fmla="*/ 5 w 5"/>
                <a:gd name="T1" fmla="*/ 2 h 4"/>
                <a:gd name="T2" fmla="*/ 5 w 5"/>
                <a:gd name="T3" fmla="*/ 2 h 4"/>
                <a:gd name="T4" fmla="*/ 1 w 5"/>
                <a:gd name="T5" fmla="*/ 4 h 4"/>
                <a:gd name="T6" fmla="*/ 0 w 5"/>
                <a:gd name="T7" fmla="*/ 4 h 4"/>
                <a:gd name="T8" fmla="*/ 0 w 5"/>
                <a:gd name="T9" fmla="*/ 4 h 4"/>
                <a:gd name="T10" fmla="*/ 4 w 5"/>
                <a:gd name="T11" fmla="*/ 0 h 4"/>
                <a:gd name="T12" fmla="*/ 5 w 5"/>
                <a:gd name="T13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4">
                  <a:moveTo>
                    <a:pt x="5" y="2"/>
                  </a:moveTo>
                  <a:lnTo>
                    <a:pt x="5" y="2"/>
                  </a:lnTo>
                  <a:cubicBezTo>
                    <a:pt x="4" y="2"/>
                    <a:pt x="3" y="3"/>
                    <a:pt x="1" y="4"/>
                  </a:cubicBezTo>
                  <a:cubicBezTo>
                    <a:pt x="1" y="4"/>
                    <a:pt x="1" y="4"/>
                    <a:pt x="0" y="4"/>
                  </a:cubicBezTo>
                  <a:lnTo>
                    <a:pt x="0" y="4"/>
                  </a:lnTo>
                  <a:cubicBezTo>
                    <a:pt x="1" y="2"/>
                    <a:pt x="3" y="1"/>
                    <a:pt x="4" y="0"/>
                  </a:cubicBezTo>
                  <a:cubicBezTo>
                    <a:pt x="4" y="1"/>
                    <a:pt x="5" y="1"/>
                    <a:pt x="5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52" name="Freeform 1177"/>
            <p:cNvSpPr>
              <a:spLocks/>
            </p:cNvSpPr>
            <p:nvPr userDrawn="1"/>
          </p:nvSpPr>
          <p:spPr bwMode="auto">
            <a:xfrm>
              <a:off x="341" y="191"/>
              <a:ext cx="0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  <a:gd name="T4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53" name="Freeform 1178"/>
            <p:cNvSpPr>
              <a:spLocks/>
            </p:cNvSpPr>
            <p:nvPr userDrawn="1"/>
          </p:nvSpPr>
          <p:spPr bwMode="auto">
            <a:xfrm>
              <a:off x="340" y="192"/>
              <a:ext cx="2" cy="2"/>
            </a:xfrm>
            <a:custGeom>
              <a:avLst/>
              <a:gdLst>
                <a:gd name="T0" fmla="*/ 2 w 5"/>
                <a:gd name="T1" fmla="*/ 3 h 3"/>
                <a:gd name="T2" fmla="*/ 2 w 5"/>
                <a:gd name="T3" fmla="*/ 3 h 3"/>
                <a:gd name="T4" fmla="*/ 0 w 5"/>
                <a:gd name="T5" fmla="*/ 3 h 3"/>
                <a:gd name="T6" fmla="*/ 5 w 5"/>
                <a:gd name="T7" fmla="*/ 0 h 3"/>
                <a:gd name="T8" fmla="*/ 5 w 5"/>
                <a:gd name="T9" fmla="*/ 0 h 3"/>
                <a:gd name="T10" fmla="*/ 2 w 5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3">
                  <a:moveTo>
                    <a:pt x="2" y="3"/>
                  </a:moveTo>
                  <a:lnTo>
                    <a:pt x="2" y="3"/>
                  </a:lnTo>
                  <a:cubicBezTo>
                    <a:pt x="1" y="3"/>
                    <a:pt x="1" y="3"/>
                    <a:pt x="0" y="3"/>
                  </a:cubicBezTo>
                  <a:cubicBezTo>
                    <a:pt x="2" y="2"/>
                    <a:pt x="3" y="1"/>
                    <a:pt x="5" y="0"/>
                  </a:cubicBezTo>
                  <a:lnTo>
                    <a:pt x="5" y="0"/>
                  </a:lnTo>
                  <a:cubicBezTo>
                    <a:pt x="4" y="1"/>
                    <a:pt x="3" y="2"/>
                    <a:pt x="2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54" name="Freeform 1179"/>
            <p:cNvSpPr>
              <a:spLocks/>
            </p:cNvSpPr>
            <p:nvPr userDrawn="1"/>
          </p:nvSpPr>
          <p:spPr bwMode="auto">
            <a:xfrm>
              <a:off x="345" y="184"/>
              <a:ext cx="4" cy="4"/>
            </a:xfrm>
            <a:custGeom>
              <a:avLst/>
              <a:gdLst>
                <a:gd name="T0" fmla="*/ 3 w 7"/>
                <a:gd name="T1" fmla="*/ 9 h 9"/>
                <a:gd name="T2" fmla="*/ 3 w 7"/>
                <a:gd name="T3" fmla="*/ 9 h 9"/>
                <a:gd name="T4" fmla="*/ 0 w 7"/>
                <a:gd name="T5" fmla="*/ 4 h 9"/>
                <a:gd name="T6" fmla="*/ 4 w 7"/>
                <a:gd name="T7" fmla="*/ 0 h 9"/>
                <a:gd name="T8" fmla="*/ 7 w 7"/>
                <a:gd name="T9" fmla="*/ 4 h 9"/>
                <a:gd name="T10" fmla="*/ 3 w 7"/>
                <a:gd name="T11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9">
                  <a:moveTo>
                    <a:pt x="3" y="9"/>
                  </a:moveTo>
                  <a:lnTo>
                    <a:pt x="3" y="9"/>
                  </a:lnTo>
                  <a:cubicBezTo>
                    <a:pt x="2" y="7"/>
                    <a:pt x="1" y="6"/>
                    <a:pt x="0" y="4"/>
                  </a:cubicBezTo>
                  <a:cubicBezTo>
                    <a:pt x="2" y="3"/>
                    <a:pt x="3" y="1"/>
                    <a:pt x="4" y="0"/>
                  </a:cubicBezTo>
                  <a:cubicBezTo>
                    <a:pt x="5" y="1"/>
                    <a:pt x="6" y="3"/>
                    <a:pt x="7" y="4"/>
                  </a:cubicBezTo>
                  <a:cubicBezTo>
                    <a:pt x="6" y="6"/>
                    <a:pt x="4" y="7"/>
                    <a:pt x="3" y="9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55" name="Freeform 1180"/>
            <p:cNvSpPr>
              <a:spLocks/>
            </p:cNvSpPr>
            <p:nvPr userDrawn="1"/>
          </p:nvSpPr>
          <p:spPr bwMode="auto">
            <a:xfrm>
              <a:off x="344" y="186"/>
              <a:ext cx="3" cy="4"/>
            </a:xfrm>
            <a:custGeom>
              <a:avLst/>
              <a:gdLst>
                <a:gd name="T0" fmla="*/ 3 w 7"/>
                <a:gd name="T1" fmla="*/ 8 h 8"/>
                <a:gd name="T2" fmla="*/ 3 w 7"/>
                <a:gd name="T3" fmla="*/ 8 h 8"/>
                <a:gd name="T4" fmla="*/ 0 w 7"/>
                <a:gd name="T5" fmla="*/ 4 h 8"/>
                <a:gd name="T6" fmla="*/ 4 w 7"/>
                <a:gd name="T7" fmla="*/ 0 h 8"/>
                <a:gd name="T8" fmla="*/ 7 w 7"/>
                <a:gd name="T9" fmla="*/ 4 h 8"/>
                <a:gd name="T10" fmla="*/ 3 w 7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8">
                  <a:moveTo>
                    <a:pt x="3" y="8"/>
                  </a:moveTo>
                  <a:lnTo>
                    <a:pt x="3" y="8"/>
                  </a:lnTo>
                  <a:cubicBezTo>
                    <a:pt x="2" y="7"/>
                    <a:pt x="1" y="5"/>
                    <a:pt x="0" y="4"/>
                  </a:cubicBezTo>
                  <a:cubicBezTo>
                    <a:pt x="1" y="3"/>
                    <a:pt x="2" y="1"/>
                    <a:pt x="4" y="0"/>
                  </a:cubicBezTo>
                  <a:cubicBezTo>
                    <a:pt x="5" y="1"/>
                    <a:pt x="6" y="3"/>
                    <a:pt x="7" y="4"/>
                  </a:cubicBezTo>
                  <a:cubicBezTo>
                    <a:pt x="5" y="6"/>
                    <a:pt x="4" y="7"/>
                    <a:pt x="3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56" name="Freeform 1181"/>
            <p:cNvSpPr>
              <a:spLocks/>
            </p:cNvSpPr>
            <p:nvPr userDrawn="1"/>
          </p:nvSpPr>
          <p:spPr bwMode="auto">
            <a:xfrm>
              <a:off x="341" y="189"/>
              <a:ext cx="4" cy="3"/>
            </a:xfrm>
            <a:custGeom>
              <a:avLst/>
              <a:gdLst>
                <a:gd name="T0" fmla="*/ 3 w 7"/>
                <a:gd name="T1" fmla="*/ 8 h 8"/>
                <a:gd name="T2" fmla="*/ 3 w 7"/>
                <a:gd name="T3" fmla="*/ 8 h 8"/>
                <a:gd name="T4" fmla="*/ 2 w 7"/>
                <a:gd name="T5" fmla="*/ 7 h 8"/>
                <a:gd name="T6" fmla="*/ 4 w 7"/>
                <a:gd name="T7" fmla="*/ 5 h 8"/>
                <a:gd name="T8" fmla="*/ 3 w 7"/>
                <a:gd name="T9" fmla="*/ 5 h 8"/>
                <a:gd name="T10" fmla="*/ 1 w 7"/>
                <a:gd name="T11" fmla="*/ 4 h 8"/>
                <a:gd name="T12" fmla="*/ 0 w 7"/>
                <a:gd name="T13" fmla="*/ 3 h 8"/>
                <a:gd name="T14" fmla="*/ 4 w 7"/>
                <a:gd name="T15" fmla="*/ 0 h 8"/>
                <a:gd name="T16" fmla="*/ 7 w 7"/>
                <a:gd name="T17" fmla="*/ 4 h 8"/>
                <a:gd name="T18" fmla="*/ 3 w 7"/>
                <a:gd name="T1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" h="8">
                  <a:moveTo>
                    <a:pt x="3" y="8"/>
                  </a:moveTo>
                  <a:lnTo>
                    <a:pt x="3" y="8"/>
                  </a:lnTo>
                  <a:lnTo>
                    <a:pt x="2" y="7"/>
                  </a:lnTo>
                  <a:cubicBezTo>
                    <a:pt x="3" y="6"/>
                    <a:pt x="4" y="6"/>
                    <a:pt x="4" y="5"/>
                  </a:cubicBezTo>
                  <a:lnTo>
                    <a:pt x="3" y="5"/>
                  </a:lnTo>
                  <a:cubicBezTo>
                    <a:pt x="3" y="5"/>
                    <a:pt x="2" y="4"/>
                    <a:pt x="1" y="4"/>
                  </a:cubicBezTo>
                  <a:lnTo>
                    <a:pt x="0" y="3"/>
                  </a:lnTo>
                  <a:cubicBezTo>
                    <a:pt x="2" y="2"/>
                    <a:pt x="3" y="1"/>
                    <a:pt x="4" y="0"/>
                  </a:cubicBezTo>
                  <a:cubicBezTo>
                    <a:pt x="5" y="1"/>
                    <a:pt x="6" y="2"/>
                    <a:pt x="7" y="4"/>
                  </a:cubicBezTo>
                  <a:cubicBezTo>
                    <a:pt x="5" y="5"/>
                    <a:pt x="4" y="6"/>
                    <a:pt x="3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57" name="Freeform 1182"/>
            <p:cNvSpPr>
              <a:spLocks/>
            </p:cNvSpPr>
            <p:nvPr userDrawn="1"/>
          </p:nvSpPr>
          <p:spPr bwMode="auto">
            <a:xfrm>
              <a:off x="341" y="193"/>
              <a:ext cx="2" cy="2"/>
            </a:xfrm>
            <a:custGeom>
              <a:avLst/>
              <a:gdLst>
                <a:gd name="T0" fmla="*/ 3 w 5"/>
                <a:gd name="T1" fmla="*/ 0 h 5"/>
                <a:gd name="T2" fmla="*/ 3 w 5"/>
                <a:gd name="T3" fmla="*/ 0 h 5"/>
                <a:gd name="T4" fmla="*/ 5 w 5"/>
                <a:gd name="T5" fmla="*/ 4 h 5"/>
                <a:gd name="T6" fmla="*/ 4 w 5"/>
                <a:gd name="T7" fmla="*/ 5 h 5"/>
                <a:gd name="T8" fmla="*/ 0 w 5"/>
                <a:gd name="T9" fmla="*/ 4 h 5"/>
                <a:gd name="T10" fmla="*/ 0 w 5"/>
                <a:gd name="T11" fmla="*/ 4 h 5"/>
                <a:gd name="T12" fmla="*/ 1 w 5"/>
                <a:gd name="T13" fmla="*/ 2 h 5"/>
                <a:gd name="T14" fmla="*/ 1 w 5"/>
                <a:gd name="T15" fmla="*/ 2 h 5"/>
                <a:gd name="T16" fmla="*/ 3 w 5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" h="5">
                  <a:moveTo>
                    <a:pt x="3" y="0"/>
                  </a:moveTo>
                  <a:lnTo>
                    <a:pt x="3" y="0"/>
                  </a:lnTo>
                  <a:cubicBezTo>
                    <a:pt x="4" y="1"/>
                    <a:pt x="5" y="3"/>
                    <a:pt x="5" y="4"/>
                  </a:cubicBezTo>
                  <a:lnTo>
                    <a:pt x="4" y="5"/>
                  </a:lnTo>
                  <a:cubicBezTo>
                    <a:pt x="3" y="5"/>
                    <a:pt x="1" y="4"/>
                    <a:pt x="0" y="4"/>
                  </a:cubicBezTo>
                  <a:lnTo>
                    <a:pt x="0" y="4"/>
                  </a:lnTo>
                  <a:cubicBezTo>
                    <a:pt x="0" y="4"/>
                    <a:pt x="1" y="3"/>
                    <a:pt x="1" y="2"/>
                  </a:cubicBezTo>
                  <a:lnTo>
                    <a:pt x="1" y="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984" name="Group 1384"/>
          <p:cNvGrpSpPr>
            <a:grpSpLocks/>
          </p:cNvGrpSpPr>
          <p:nvPr userDrawn="1"/>
        </p:nvGrpSpPr>
        <p:grpSpPr bwMode="auto">
          <a:xfrm>
            <a:off x="369888" y="246063"/>
            <a:ext cx="184150" cy="117475"/>
            <a:chOff x="233" y="155"/>
            <a:chExt cx="116" cy="74"/>
          </a:xfrm>
        </p:grpSpPr>
        <p:sp>
          <p:nvSpPr>
            <p:cNvPr id="1558" name="Freeform 1184"/>
            <p:cNvSpPr>
              <a:spLocks/>
            </p:cNvSpPr>
            <p:nvPr userDrawn="1"/>
          </p:nvSpPr>
          <p:spPr bwMode="auto">
            <a:xfrm>
              <a:off x="343" y="191"/>
              <a:ext cx="3" cy="3"/>
            </a:xfrm>
            <a:custGeom>
              <a:avLst/>
              <a:gdLst>
                <a:gd name="T0" fmla="*/ 4 w 7"/>
                <a:gd name="T1" fmla="*/ 0 h 8"/>
                <a:gd name="T2" fmla="*/ 4 w 7"/>
                <a:gd name="T3" fmla="*/ 0 h 8"/>
                <a:gd name="T4" fmla="*/ 7 w 7"/>
                <a:gd name="T5" fmla="*/ 5 h 8"/>
                <a:gd name="T6" fmla="*/ 2 w 7"/>
                <a:gd name="T7" fmla="*/ 8 h 8"/>
                <a:gd name="T8" fmla="*/ 0 w 7"/>
                <a:gd name="T9" fmla="*/ 4 h 8"/>
                <a:gd name="T10" fmla="*/ 4 w 7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8">
                  <a:moveTo>
                    <a:pt x="4" y="0"/>
                  </a:moveTo>
                  <a:lnTo>
                    <a:pt x="4" y="0"/>
                  </a:lnTo>
                  <a:cubicBezTo>
                    <a:pt x="5" y="2"/>
                    <a:pt x="6" y="4"/>
                    <a:pt x="7" y="5"/>
                  </a:cubicBezTo>
                  <a:cubicBezTo>
                    <a:pt x="6" y="6"/>
                    <a:pt x="4" y="7"/>
                    <a:pt x="2" y="8"/>
                  </a:cubicBezTo>
                  <a:cubicBezTo>
                    <a:pt x="1" y="7"/>
                    <a:pt x="1" y="6"/>
                    <a:pt x="0" y="4"/>
                  </a:cubicBezTo>
                  <a:cubicBezTo>
                    <a:pt x="2" y="3"/>
                    <a:pt x="3" y="2"/>
                    <a:pt x="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59" name="Freeform 1185"/>
            <p:cNvSpPr>
              <a:spLocks/>
            </p:cNvSpPr>
            <p:nvPr userDrawn="1"/>
          </p:nvSpPr>
          <p:spPr bwMode="auto">
            <a:xfrm>
              <a:off x="333" y="184"/>
              <a:ext cx="1" cy="2"/>
            </a:xfrm>
            <a:custGeom>
              <a:avLst/>
              <a:gdLst>
                <a:gd name="T0" fmla="*/ 0 w 2"/>
                <a:gd name="T1" fmla="*/ 0 h 3"/>
                <a:gd name="T2" fmla="*/ 0 w 2"/>
                <a:gd name="T3" fmla="*/ 0 h 3"/>
                <a:gd name="T4" fmla="*/ 2 w 2"/>
                <a:gd name="T5" fmla="*/ 1 h 3"/>
                <a:gd name="T6" fmla="*/ 1 w 2"/>
                <a:gd name="T7" fmla="*/ 3 h 3"/>
                <a:gd name="T8" fmla="*/ 0 w 2"/>
                <a:gd name="T9" fmla="*/ 3 h 3"/>
                <a:gd name="T10" fmla="*/ 0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lnTo>
                    <a:pt x="0" y="0"/>
                  </a:lnTo>
                  <a:lnTo>
                    <a:pt x="2" y="1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60" name="Freeform 1186"/>
            <p:cNvSpPr>
              <a:spLocks/>
            </p:cNvSpPr>
            <p:nvPr userDrawn="1"/>
          </p:nvSpPr>
          <p:spPr bwMode="auto">
            <a:xfrm>
              <a:off x="333" y="182"/>
              <a:ext cx="1" cy="2"/>
            </a:xfrm>
            <a:custGeom>
              <a:avLst/>
              <a:gdLst>
                <a:gd name="T0" fmla="*/ 0 w 2"/>
                <a:gd name="T1" fmla="*/ 0 h 3"/>
                <a:gd name="T2" fmla="*/ 0 w 2"/>
                <a:gd name="T3" fmla="*/ 0 h 3"/>
                <a:gd name="T4" fmla="*/ 2 w 2"/>
                <a:gd name="T5" fmla="*/ 1 h 3"/>
                <a:gd name="T6" fmla="*/ 2 w 2"/>
                <a:gd name="T7" fmla="*/ 3 h 3"/>
                <a:gd name="T8" fmla="*/ 0 w 2"/>
                <a:gd name="T9" fmla="*/ 3 h 3"/>
                <a:gd name="T10" fmla="*/ 0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lnTo>
                    <a:pt x="0" y="0"/>
                  </a:lnTo>
                  <a:lnTo>
                    <a:pt x="2" y="1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61" name="Freeform 1187"/>
            <p:cNvSpPr>
              <a:spLocks/>
            </p:cNvSpPr>
            <p:nvPr userDrawn="1"/>
          </p:nvSpPr>
          <p:spPr bwMode="auto">
            <a:xfrm>
              <a:off x="333" y="181"/>
              <a:ext cx="2" cy="1"/>
            </a:xfrm>
            <a:custGeom>
              <a:avLst/>
              <a:gdLst>
                <a:gd name="T0" fmla="*/ 0 w 3"/>
                <a:gd name="T1" fmla="*/ 0 h 3"/>
                <a:gd name="T2" fmla="*/ 0 w 3"/>
                <a:gd name="T3" fmla="*/ 0 h 3"/>
                <a:gd name="T4" fmla="*/ 3 w 3"/>
                <a:gd name="T5" fmla="*/ 1 h 3"/>
                <a:gd name="T6" fmla="*/ 2 w 3"/>
                <a:gd name="T7" fmla="*/ 3 h 3"/>
                <a:gd name="T8" fmla="*/ 0 w 3"/>
                <a:gd name="T9" fmla="*/ 3 h 3"/>
                <a:gd name="T10" fmla="*/ 0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0" y="0"/>
                  </a:moveTo>
                  <a:lnTo>
                    <a:pt x="0" y="0"/>
                  </a:lnTo>
                  <a:lnTo>
                    <a:pt x="3" y="1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62" name="Freeform 1188"/>
            <p:cNvSpPr>
              <a:spLocks/>
            </p:cNvSpPr>
            <p:nvPr userDrawn="1"/>
          </p:nvSpPr>
          <p:spPr bwMode="auto">
            <a:xfrm>
              <a:off x="333" y="179"/>
              <a:ext cx="2" cy="1"/>
            </a:xfrm>
            <a:custGeom>
              <a:avLst/>
              <a:gdLst>
                <a:gd name="T0" fmla="*/ 1 w 3"/>
                <a:gd name="T1" fmla="*/ 0 h 3"/>
                <a:gd name="T2" fmla="*/ 1 w 3"/>
                <a:gd name="T3" fmla="*/ 0 h 3"/>
                <a:gd name="T4" fmla="*/ 3 w 3"/>
                <a:gd name="T5" fmla="*/ 1 h 3"/>
                <a:gd name="T6" fmla="*/ 3 w 3"/>
                <a:gd name="T7" fmla="*/ 3 h 3"/>
                <a:gd name="T8" fmla="*/ 0 w 3"/>
                <a:gd name="T9" fmla="*/ 2 h 3"/>
                <a:gd name="T10" fmla="*/ 1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1" y="0"/>
                  </a:moveTo>
                  <a:lnTo>
                    <a:pt x="1" y="0"/>
                  </a:lnTo>
                  <a:lnTo>
                    <a:pt x="3" y="1"/>
                  </a:lnTo>
                  <a:lnTo>
                    <a:pt x="3" y="3"/>
                  </a:ln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63" name="Freeform 1189"/>
            <p:cNvSpPr>
              <a:spLocks/>
            </p:cNvSpPr>
            <p:nvPr userDrawn="1"/>
          </p:nvSpPr>
          <p:spPr bwMode="auto">
            <a:xfrm>
              <a:off x="334" y="177"/>
              <a:ext cx="1" cy="1"/>
            </a:xfrm>
            <a:custGeom>
              <a:avLst/>
              <a:gdLst>
                <a:gd name="T0" fmla="*/ 0 w 3"/>
                <a:gd name="T1" fmla="*/ 0 h 3"/>
                <a:gd name="T2" fmla="*/ 0 w 3"/>
                <a:gd name="T3" fmla="*/ 0 h 3"/>
                <a:gd name="T4" fmla="*/ 3 w 3"/>
                <a:gd name="T5" fmla="*/ 1 h 3"/>
                <a:gd name="T6" fmla="*/ 2 w 3"/>
                <a:gd name="T7" fmla="*/ 3 h 3"/>
                <a:gd name="T8" fmla="*/ 0 w 3"/>
                <a:gd name="T9" fmla="*/ 2 h 3"/>
                <a:gd name="T10" fmla="*/ 0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0" y="0"/>
                  </a:moveTo>
                  <a:lnTo>
                    <a:pt x="0" y="0"/>
                  </a:lnTo>
                  <a:lnTo>
                    <a:pt x="3" y="1"/>
                  </a:lnTo>
                  <a:lnTo>
                    <a:pt x="2" y="3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64" name="Freeform 1190"/>
            <p:cNvSpPr>
              <a:spLocks/>
            </p:cNvSpPr>
            <p:nvPr userDrawn="1"/>
          </p:nvSpPr>
          <p:spPr bwMode="auto">
            <a:xfrm>
              <a:off x="334" y="176"/>
              <a:ext cx="1" cy="0"/>
            </a:xfrm>
            <a:custGeom>
              <a:avLst/>
              <a:gdLst>
                <a:gd name="T0" fmla="*/ 0 w 3"/>
                <a:gd name="T1" fmla="*/ 0 h 2"/>
                <a:gd name="T2" fmla="*/ 0 w 3"/>
                <a:gd name="T3" fmla="*/ 0 h 2"/>
                <a:gd name="T4" fmla="*/ 3 w 3"/>
                <a:gd name="T5" fmla="*/ 0 h 2"/>
                <a:gd name="T6" fmla="*/ 3 w 3"/>
                <a:gd name="T7" fmla="*/ 2 h 2"/>
                <a:gd name="T8" fmla="*/ 0 w 3"/>
                <a:gd name="T9" fmla="*/ 1 h 2"/>
                <a:gd name="T10" fmla="*/ 0 w 3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0" y="0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3" y="2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65" name="Freeform 1191"/>
            <p:cNvSpPr>
              <a:spLocks/>
            </p:cNvSpPr>
            <p:nvPr userDrawn="1"/>
          </p:nvSpPr>
          <p:spPr bwMode="auto">
            <a:xfrm>
              <a:off x="334" y="174"/>
              <a:ext cx="2" cy="1"/>
            </a:xfrm>
            <a:custGeom>
              <a:avLst/>
              <a:gdLst>
                <a:gd name="T0" fmla="*/ 0 w 4"/>
                <a:gd name="T1" fmla="*/ 0 h 2"/>
                <a:gd name="T2" fmla="*/ 0 w 4"/>
                <a:gd name="T3" fmla="*/ 0 h 2"/>
                <a:gd name="T4" fmla="*/ 4 w 4"/>
                <a:gd name="T5" fmla="*/ 0 h 2"/>
                <a:gd name="T6" fmla="*/ 4 w 4"/>
                <a:gd name="T7" fmla="*/ 2 h 2"/>
                <a:gd name="T8" fmla="*/ 0 w 4"/>
                <a:gd name="T9" fmla="*/ 1 h 2"/>
                <a:gd name="T10" fmla="*/ 0 w 4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2">
                  <a:moveTo>
                    <a:pt x="0" y="0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4" y="2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66" name="Freeform 1192"/>
            <p:cNvSpPr>
              <a:spLocks/>
            </p:cNvSpPr>
            <p:nvPr userDrawn="1"/>
          </p:nvSpPr>
          <p:spPr bwMode="auto">
            <a:xfrm>
              <a:off x="332" y="198"/>
              <a:ext cx="1" cy="1"/>
            </a:xfrm>
            <a:custGeom>
              <a:avLst/>
              <a:gdLst>
                <a:gd name="T0" fmla="*/ 1 w 2"/>
                <a:gd name="T1" fmla="*/ 1 h 1"/>
                <a:gd name="T2" fmla="*/ 1 w 2"/>
                <a:gd name="T3" fmla="*/ 1 h 1"/>
                <a:gd name="T4" fmla="*/ 0 w 2"/>
                <a:gd name="T5" fmla="*/ 0 h 1"/>
                <a:gd name="T6" fmla="*/ 2 w 2"/>
                <a:gd name="T7" fmla="*/ 0 h 1"/>
                <a:gd name="T8" fmla="*/ 1 w 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lnTo>
                    <a:pt x="1" y="1"/>
                  </a:lnTo>
                  <a:cubicBezTo>
                    <a:pt x="1" y="0"/>
                    <a:pt x="0" y="0"/>
                    <a:pt x="0" y="0"/>
                  </a:cubicBezTo>
                  <a:lnTo>
                    <a:pt x="2" y="0"/>
                  </a:lnTo>
                  <a:cubicBezTo>
                    <a:pt x="1" y="0"/>
                    <a:pt x="1" y="0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67" name="Freeform 1193"/>
            <p:cNvSpPr>
              <a:spLocks/>
            </p:cNvSpPr>
            <p:nvPr userDrawn="1"/>
          </p:nvSpPr>
          <p:spPr bwMode="auto">
            <a:xfrm>
              <a:off x="332" y="199"/>
              <a:ext cx="1" cy="1"/>
            </a:xfrm>
            <a:custGeom>
              <a:avLst/>
              <a:gdLst>
                <a:gd name="T0" fmla="*/ 2 w 2"/>
                <a:gd name="T1" fmla="*/ 2 h 2"/>
                <a:gd name="T2" fmla="*/ 2 w 2"/>
                <a:gd name="T3" fmla="*/ 2 h 2"/>
                <a:gd name="T4" fmla="*/ 0 w 2"/>
                <a:gd name="T5" fmla="*/ 2 h 2"/>
                <a:gd name="T6" fmla="*/ 1 w 2"/>
                <a:gd name="T7" fmla="*/ 0 h 2"/>
                <a:gd name="T8" fmla="*/ 2 w 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lnTo>
                    <a:pt x="2" y="2"/>
                  </a:lnTo>
                  <a:lnTo>
                    <a:pt x="0" y="2"/>
                  </a:lnTo>
                  <a:cubicBezTo>
                    <a:pt x="0" y="1"/>
                    <a:pt x="1" y="1"/>
                    <a:pt x="1" y="0"/>
                  </a:cubicBezTo>
                  <a:cubicBezTo>
                    <a:pt x="1" y="1"/>
                    <a:pt x="1" y="1"/>
                    <a:pt x="2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68" name="Freeform 1194"/>
            <p:cNvSpPr>
              <a:spLocks/>
            </p:cNvSpPr>
            <p:nvPr userDrawn="1"/>
          </p:nvSpPr>
          <p:spPr bwMode="auto">
            <a:xfrm>
              <a:off x="335" y="198"/>
              <a:ext cx="0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0"/>
                    <a:pt x="0" y="0"/>
                  </a:cubicBezTo>
                  <a:lnTo>
                    <a:pt x="1" y="0"/>
                  </a:lnTo>
                  <a:cubicBezTo>
                    <a:pt x="1" y="0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69" name="Freeform 1195"/>
            <p:cNvSpPr>
              <a:spLocks/>
            </p:cNvSpPr>
            <p:nvPr userDrawn="1"/>
          </p:nvSpPr>
          <p:spPr bwMode="auto">
            <a:xfrm>
              <a:off x="334" y="200"/>
              <a:ext cx="1" cy="0"/>
            </a:xfrm>
            <a:custGeom>
              <a:avLst/>
              <a:gdLst>
                <a:gd name="T0" fmla="*/ 2 w 2"/>
                <a:gd name="T1" fmla="*/ 1 h 1"/>
                <a:gd name="T2" fmla="*/ 2 w 2"/>
                <a:gd name="T3" fmla="*/ 1 h 1"/>
                <a:gd name="T4" fmla="*/ 0 w 2"/>
                <a:gd name="T5" fmla="*/ 1 h 1"/>
                <a:gd name="T6" fmla="*/ 1 w 2"/>
                <a:gd name="T7" fmla="*/ 0 h 1"/>
                <a:gd name="T8" fmla="*/ 2 w 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2" y="1"/>
                  </a:moveTo>
                  <a:lnTo>
                    <a:pt x="2" y="1"/>
                  </a:lnTo>
                  <a:lnTo>
                    <a:pt x="0" y="1"/>
                  </a:lnTo>
                  <a:cubicBezTo>
                    <a:pt x="1" y="1"/>
                    <a:pt x="1" y="0"/>
                    <a:pt x="1" y="0"/>
                  </a:cubicBezTo>
                  <a:cubicBezTo>
                    <a:pt x="1" y="0"/>
                    <a:pt x="2" y="1"/>
                    <a:pt x="2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70" name="Freeform 1196"/>
            <p:cNvSpPr>
              <a:spLocks/>
            </p:cNvSpPr>
            <p:nvPr userDrawn="1"/>
          </p:nvSpPr>
          <p:spPr bwMode="auto">
            <a:xfrm>
              <a:off x="337" y="198"/>
              <a:ext cx="0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0"/>
                  </a:cubicBezTo>
                  <a:lnTo>
                    <a:pt x="1" y="0"/>
                  </a:lnTo>
                  <a:cubicBezTo>
                    <a:pt x="1" y="1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71" name="Freeform 1197"/>
            <p:cNvSpPr>
              <a:spLocks/>
            </p:cNvSpPr>
            <p:nvPr userDrawn="1"/>
          </p:nvSpPr>
          <p:spPr bwMode="auto">
            <a:xfrm>
              <a:off x="337" y="200"/>
              <a:ext cx="0" cy="0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72" name="Freeform 1198"/>
            <p:cNvSpPr>
              <a:spLocks/>
            </p:cNvSpPr>
            <p:nvPr userDrawn="1"/>
          </p:nvSpPr>
          <p:spPr bwMode="auto">
            <a:xfrm>
              <a:off x="339" y="199"/>
              <a:ext cx="1" cy="0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0"/>
                    <a:pt x="0" y="0"/>
                  </a:cubicBezTo>
                  <a:lnTo>
                    <a:pt x="1" y="0"/>
                  </a:lnTo>
                  <a:cubicBezTo>
                    <a:pt x="1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73" name="Freeform 1199"/>
            <p:cNvSpPr>
              <a:spLocks/>
            </p:cNvSpPr>
            <p:nvPr userDrawn="1"/>
          </p:nvSpPr>
          <p:spPr bwMode="auto">
            <a:xfrm>
              <a:off x="339" y="200"/>
              <a:ext cx="0" cy="0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74" name="Freeform 1200"/>
            <p:cNvSpPr>
              <a:spLocks/>
            </p:cNvSpPr>
            <p:nvPr userDrawn="1"/>
          </p:nvSpPr>
          <p:spPr bwMode="auto">
            <a:xfrm>
              <a:off x="341" y="199"/>
              <a:ext cx="0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0"/>
                    <a:pt x="0" y="0"/>
                  </a:cubicBezTo>
                  <a:lnTo>
                    <a:pt x="1" y="0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75" name="Freeform 1201"/>
            <p:cNvSpPr>
              <a:spLocks/>
            </p:cNvSpPr>
            <p:nvPr userDrawn="1"/>
          </p:nvSpPr>
          <p:spPr bwMode="auto">
            <a:xfrm>
              <a:off x="341" y="20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76" name="Freeform 1202"/>
            <p:cNvSpPr>
              <a:spLocks/>
            </p:cNvSpPr>
            <p:nvPr userDrawn="1"/>
          </p:nvSpPr>
          <p:spPr bwMode="auto">
            <a:xfrm>
              <a:off x="333" y="198"/>
              <a:ext cx="1" cy="2"/>
            </a:xfrm>
            <a:custGeom>
              <a:avLst/>
              <a:gdLst>
                <a:gd name="T0" fmla="*/ 2 w 3"/>
                <a:gd name="T1" fmla="*/ 0 h 3"/>
                <a:gd name="T2" fmla="*/ 2 w 3"/>
                <a:gd name="T3" fmla="*/ 0 h 3"/>
                <a:gd name="T4" fmla="*/ 3 w 3"/>
                <a:gd name="T5" fmla="*/ 2 h 3"/>
                <a:gd name="T6" fmla="*/ 2 w 3"/>
                <a:gd name="T7" fmla="*/ 3 h 3"/>
                <a:gd name="T8" fmla="*/ 0 w 3"/>
                <a:gd name="T9" fmla="*/ 2 h 3"/>
                <a:gd name="T10" fmla="*/ 2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lnTo>
                    <a:pt x="2" y="0"/>
                  </a:lnTo>
                  <a:cubicBezTo>
                    <a:pt x="2" y="0"/>
                    <a:pt x="3" y="1"/>
                    <a:pt x="3" y="2"/>
                  </a:cubicBezTo>
                  <a:cubicBezTo>
                    <a:pt x="3" y="3"/>
                    <a:pt x="2" y="3"/>
                    <a:pt x="2" y="3"/>
                  </a:cubicBezTo>
                  <a:cubicBezTo>
                    <a:pt x="1" y="3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77" name="Freeform 1203"/>
            <p:cNvSpPr>
              <a:spLocks/>
            </p:cNvSpPr>
            <p:nvPr userDrawn="1"/>
          </p:nvSpPr>
          <p:spPr bwMode="auto">
            <a:xfrm>
              <a:off x="335" y="199"/>
              <a:ext cx="2" cy="1"/>
            </a:xfrm>
            <a:custGeom>
              <a:avLst/>
              <a:gdLst>
                <a:gd name="T0" fmla="*/ 2 w 3"/>
                <a:gd name="T1" fmla="*/ 0 h 3"/>
                <a:gd name="T2" fmla="*/ 2 w 3"/>
                <a:gd name="T3" fmla="*/ 0 h 3"/>
                <a:gd name="T4" fmla="*/ 3 w 3"/>
                <a:gd name="T5" fmla="*/ 1 h 3"/>
                <a:gd name="T6" fmla="*/ 2 w 3"/>
                <a:gd name="T7" fmla="*/ 3 h 3"/>
                <a:gd name="T8" fmla="*/ 0 w 3"/>
                <a:gd name="T9" fmla="*/ 1 h 3"/>
                <a:gd name="T10" fmla="*/ 2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lnTo>
                    <a:pt x="2" y="0"/>
                  </a:lnTo>
                  <a:cubicBezTo>
                    <a:pt x="3" y="0"/>
                    <a:pt x="3" y="0"/>
                    <a:pt x="3" y="1"/>
                  </a:cubicBezTo>
                  <a:cubicBezTo>
                    <a:pt x="3" y="2"/>
                    <a:pt x="3" y="3"/>
                    <a:pt x="2" y="3"/>
                  </a:cubicBezTo>
                  <a:cubicBezTo>
                    <a:pt x="1" y="3"/>
                    <a:pt x="0" y="2"/>
                    <a:pt x="0" y="1"/>
                  </a:cubicBezTo>
                  <a:cubicBezTo>
                    <a:pt x="0" y="0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78" name="Freeform 1204"/>
            <p:cNvSpPr>
              <a:spLocks/>
            </p:cNvSpPr>
            <p:nvPr userDrawn="1"/>
          </p:nvSpPr>
          <p:spPr bwMode="auto">
            <a:xfrm>
              <a:off x="337" y="199"/>
              <a:ext cx="2" cy="1"/>
            </a:xfrm>
            <a:custGeom>
              <a:avLst/>
              <a:gdLst>
                <a:gd name="T0" fmla="*/ 2 w 3"/>
                <a:gd name="T1" fmla="*/ 0 h 3"/>
                <a:gd name="T2" fmla="*/ 2 w 3"/>
                <a:gd name="T3" fmla="*/ 0 h 3"/>
                <a:gd name="T4" fmla="*/ 3 w 3"/>
                <a:gd name="T5" fmla="*/ 1 h 3"/>
                <a:gd name="T6" fmla="*/ 2 w 3"/>
                <a:gd name="T7" fmla="*/ 3 h 3"/>
                <a:gd name="T8" fmla="*/ 0 w 3"/>
                <a:gd name="T9" fmla="*/ 1 h 3"/>
                <a:gd name="T10" fmla="*/ 2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lnTo>
                    <a:pt x="2" y="0"/>
                  </a:lnTo>
                  <a:cubicBezTo>
                    <a:pt x="2" y="0"/>
                    <a:pt x="3" y="1"/>
                    <a:pt x="3" y="1"/>
                  </a:cubicBezTo>
                  <a:cubicBezTo>
                    <a:pt x="3" y="2"/>
                    <a:pt x="2" y="3"/>
                    <a:pt x="2" y="3"/>
                  </a:cubicBezTo>
                  <a:cubicBezTo>
                    <a:pt x="1" y="3"/>
                    <a:pt x="0" y="2"/>
                    <a:pt x="0" y="1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79" name="Freeform 1205"/>
            <p:cNvSpPr>
              <a:spLocks/>
            </p:cNvSpPr>
            <p:nvPr userDrawn="1"/>
          </p:nvSpPr>
          <p:spPr bwMode="auto">
            <a:xfrm>
              <a:off x="340" y="199"/>
              <a:ext cx="1" cy="1"/>
            </a:xfrm>
            <a:custGeom>
              <a:avLst/>
              <a:gdLst>
                <a:gd name="T0" fmla="*/ 1 w 3"/>
                <a:gd name="T1" fmla="*/ 0 h 3"/>
                <a:gd name="T2" fmla="*/ 1 w 3"/>
                <a:gd name="T3" fmla="*/ 0 h 3"/>
                <a:gd name="T4" fmla="*/ 3 w 3"/>
                <a:gd name="T5" fmla="*/ 1 h 3"/>
                <a:gd name="T6" fmla="*/ 1 w 3"/>
                <a:gd name="T7" fmla="*/ 3 h 3"/>
                <a:gd name="T8" fmla="*/ 0 w 3"/>
                <a:gd name="T9" fmla="*/ 1 h 3"/>
                <a:gd name="T10" fmla="*/ 1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1" y="0"/>
                  </a:moveTo>
                  <a:lnTo>
                    <a:pt x="1" y="0"/>
                  </a:lnTo>
                  <a:cubicBezTo>
                    <a:pt x="2" y="0"/>
                    <a:pt x="3" y="1"/>
                    <a:pt x="3" y="1"/>
                  </a:cubicBezTo>
                  <a:cubicBezTo>
                    <a:pt x="3" y="2"/>
                    <a:pt x="2" y="3"/>
                    <a:pt x="1" y="3"/>
                  </a:cubicBezTo>
                  <a:cubicBezTo>
                    <a:pt x="1" y="3"/>
                    <a:pt x="0" y="2"/>
                    <a:pt x="0" y="1"/>
                  </a:cubicBezTo>
                  <a:cubicBezTo>
                    <a:pt x="0" y="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80" name="Freeform 1206"/>
            <p:cNvSpPr>
              <a:spLocks/>
            </p:cNvSpPr>
            <p:nvPr userDrawn="1"/>
          </p:nvSpPr>
          <p:spPr bwMode="auto">
            <a:xfrm>
              <a:off x="341" y="200"/>
              <a:ext cx="2" cy="1"/>
            </a:xfrm>
            <a:custGeom>
              <a:avLst/>
              <a:gdLst>
                <a:gd name="T0" fmla="*/ 2 w 3"/>
                <a:gd name="T1" fmla="*/ 0 h 3"/>
                <a:gd name="T2" fmla="*/ 2 w 3"/>
                <a:gd name="T3" fmla="*/ 0 h 3"/>
                <a:gd name="T4" fmla="*/ 3 w 3"/>
                <a:gd name="T5" fmla="*/ 2 h 3"/>
                <a:gd name="T6" fmla="*/ 2 w 3"/>
                <a:gd name="T7" fmla="*/ 3 h 3"/>
                <a:gd name="T8" fmla="*/ 0 w 3"/>
                <a:gd name="T9" fmla="*/ 2 h 3"/>
                <a:gd name="T10" fmla="*/ 2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lnTo>
                    <a:pt x="2" y="0"/>
                  </a:lnTo>
                  <a:cubicBezTo>
                    <a:pt x="2" y="0"/>
                    <a:pt x="3" y="1"/>
                    <a:pt x="3" y="2"/>
                  </a:cubicBezTo>
                  <a:cubicBezTo>
                    <a:pt x="3" y="2"/>
                    <a:pt x="2" y="3"/>
                    <a:pt x="2" y="3"/>
                  </a:cubicBezTo>
                  <a:cubicBezTo>
                    <a:pt x="1" y="3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81" name="Freeform 1207"/>
            <p:cNvSpPr>
              <a:spLocks/>
            </p:cNvSpPr>
            <p:nvPr userDrawn="1"/>
          </p:nvSpPr>
          <p:spPr bwMode="auto">
            <a:xfrm>
              <a:off x="341" y="177"/>
              <a:ext cx="1" cy="2"/>
            </a:xfrm>
            <a:custGeom>
              <a:avLst/>
              <a:gdLst>
                <a:gd name="T0" fmla="*/ 0 w 2"/>
                <a:gd name="T1" fmla="*/ 0 h 5"/>
                <a:gd name="T2" fmla="*/ 0 w 2"/>
                <a:gd name="T3" fmla="*/ 0 h 5"/>
                <a:gd name="T4" fmla="*/ 2 w 2"/>
                <a:gd name="T5" fmla="*/ 3 h 5"/>
                <a:gd name="T6" fmla="*/ 1 w 2"/>
                <a:gd name="T7" fmla="*/ 5 h 5"/>
                <a:gd name="T8" fmla="*/ 0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0" y="0"/>
                  </a:lnTo>
                  <a:lnTo>
                    <a:pt x="2" y="3"/>
                  </a:lnTo>
                  <a:lnTo>
                    <a:pt x="1" y="5"/>
                  </a:lnTo>
                  <a:cubicBezTo>
                    <a:pt x="1" y="3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82" name="Freeform 1208"/>
            <p:cNvSpPr>
              <a:spLocks/>
            </p:cNvSpPr>
            <p:nvPr userDrawn="1"/>
          </p:nvSpPr>
          <p:spPr bwMode="auto">
            <a:xfrm>
              <a:off x="344" y="180"/>
              <a:ext cx="1" cy="1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0 h 4"/>
                <a:gd name="T4" fmla="*/ 2 w 2"/>
                <a:gd name="T5" fmla="*/ 2 h 4"/>
                <a:gd name="T6" fmla="*/ 0 w 2"/>
                <a:gd name="T7" fmla="*/ 4 h 4"/>
                <a:gd name="T8" fmla="*/ 0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4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83" name="Freeform 1209"/>
            <p:cNvSpPr>
              <a:spLocks/>
            </p:cNvSpPr>
            <p:nvPr userDrawn="1"/>
          </p:nvSpPr>
          <p:spPr bwMode="auto">
            <a:xfrm>
              <a:off x="346" y="182"/>
              <a:ext cx="1" cy="3"/>
            </a:xfrm>
            <a:custGeom>
              <a:avLst/>
              <a:gdLst>
                <a:gd name="T0" fmla="*/ 0 w 2"/>
                <a:gd name="T1" fmla="*/ 0 h 5"/>
                <a:gd name="T2" fmla="*/ 0 w 2"/>
                <a:gd name="T3" fmla="*/ 0 h 5"/>
                <a:gd name="T4" fmla="*/ 2 w 2"/>
                <a:gd name="T5" fmla="*/ 3 h 5"/>
                <a:gd name="T6" fmla="*/ 0 w 2"/>
                <a:gd name="T7" fmla="*/ 5 h 5"/>
                <a:gd name="T8" fmla="*/ 0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0" y="0"/>
                  </a:lnTo>
                  <a:lnTo>
                    <a:pt x="2" y="3"/>
                  </a:lnTo>
                  <a:lnTo>
                    <a:pt x="0" y="5"/>
                  </a:lnTo>
                  <a:cubicBezTo>
                    <a:pt x="1" y="3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84" name="Freeform 1210"/>
            <p:cNvSpPr>
              <a:spLocks/>
            </p:cNvSpPr>
            <p:nvPr userDrawn="1"/>
          </p:nvSpPr>
          <p:spPr bwMode="auto">
            <a:xfrm>
              <a:off x="347" y="185"/>
              <a:ext cx="1" cy="2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0 h 4"/>
                <a:gd name="T4" fmla="*/ 2 w 2"/>
                <a:gd name="T5" fmla="*/ 2 h 4"/>
                <a:gd name="T6" fmla="*/ 0 w 2"/>
                <a:gd name="T7" fmla="*/ 4 h 4"/>
                <a:gd name="T8" fmla="*/ 0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4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85" name="Freeform 1211"/>
            <p:cNvSpPr>
              <a:spLocks/>
            </p:cNvSpPr>
            <p:nvPr userDrawn="1"/>
          </p:nvSpPr>
          <p:spPr bwMode="auto">
            <a:xfrm>
              <a:off x="344" y="185"/>
              <a:ext cx="1" cy="2"/>
            </a:xfrm>
            <a:custGeom>
              <a:avLst/>
              <a:gdLst>
                <a:gd name="T0" fmla="*/ 1 w 2"/>
                <a:gd name="T1" fmla="*/ 0 h 5"/>
                <a:gd name="T2" fmla="*/ 1 w 2"/>
                <a:gd name="T3" fmla="*/ 0 h 5"/>
                <a:gd name="T4" fmla="*/ 2 w 2"/>
                <a:gd name="T5" fmla="*/ 3 h 5"/>
                <a:gd name="T6" fmla="*/ 0 w 2"/>
                <a:gd name="T7" fmla="*/ 5 h 5"/>
                <a:gd name="T8" fmla="*/ 1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1" y="0"/>
                  </a:moveTo>
                  <a:lnTo>
                    <a:pt x="1" y="0"/>
                  </a:lnTo>
                  <a:lnTo>
                    <a:pt x="2" y="3"/>
                  </a:lnTo>
                  <a:lnTo>
                    <a:pt x="0" y="5"/>
                  </a:lnTo>
                  <a:cubicBezTo>
                    <a:pt x="1" y="3"/>
                    <a:pt x="1" y="2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86" name="Freeform 1212"/>
            <p:cNvSpPr>
              <a:spLocks/>
            </p:cNvSpPr>
            <p:nvPr userDrawn="1"/>
          </p:nvSpPr>
          <p:spPr bwMode="auto">
            <a:xfrm>
              <a:off x="340" y="184"/>
              <a:ext cx="1" cy="2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0 h 4"/>
                <a:gd name="T4" fmla="*/ 2 w 2"/>
                <a:gd name="T5" fmla="*/ 2 h 4"/>
                <a:gd name="T6" fmla="*/ 0 w 2"/>
                <a:gd name="T7" fmla="*/ 4 h 4"/>
                <a:gd name="T8" fmla="*/ 0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4"/>
                  </a:lnTo>
                  <a:cubicBezTo>
                    <a:pt x="1" y="3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87" name="Freeform 1213"/>
            <p:cNvSpPr>
              <a:spLocks/>
            </p:cNvSpPr>
            <p:nvPr userDrawn="1"/>
          </p:nvSpPr>
          <p:spPr bwMode="auto">
            <a:xfrm>
              <a:off x="342" y="182"/>
              <a:ext cx="1" cy="2"/>
            </a:xfrm>
            <a:custGeom>
              <a:avLst/>
              <a:gdLst>
                <a:gd name="T0" fmla="*/ 0 w 2"/>
                <a:gd name="T1" fmla="*/ 0 h 5"/>
                <a:gd name="T2" fmla="*/ 0 w 2"/>
                <a:gd name="T3" fmla="*/ 0 h 5"/>
                <a:gd name="T4" fmla="*/ 2 w 2"/>
                <a:gd name="T5" fmla="*/ 3 h 5"/>
                <a:gd name="T6" fmla="*/ 0 w 2"/>
                <a:gd name="T7" fmla="*/ 5 h 5"/>
                <a:gd name="T8" fmla="*/ 0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0" y="0"/>
                  </a:lnTo>
                  <a:lnTo>
                    <a:pt x="2" y="3"/>
                  </a:lnTo>
                  <a:lnTo>
                    <a:pt x="0" y="5"/>
                  </a:lnTo>
                  <a:cubicBezTo>
                    <a:pt x="1" y="3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88" name="Freeform 1214"/>
            <p:cNvSpPr>
              <a:spLocks/>
            </p:cNvSpPr>
            <p:nvPr userDrawn="1"/>
          </p:nvSpPr>
          <p:spPr bwMode="auto">
            <a:xfrm>
              <a:off x="340" y="180"/>
              <a:ext cx="1" cy="1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0 h 4"/>
                <a:gd name="T4" fmla="*/ 2 w 2"/>
                <a:gd name="T5" fmla="*/ 2 h 4"/>
                <a:gd name="T6" fmla="*/ 0 w 2"/>
                <a:gd name="T7" fmla="*/ 4 h 4"/>
                <a:gd name="T8" fmla="*/ 0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4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89" name="Freeform 1215"/>
            <p:cNvSpPr>
              <a:spLocks/>
            </p:cNvSpPr>
            <p:nvPr userDrawn="1"/>
          </p:nvSpPr>
          <p:spPr bwMode="auto">
            <a:xfrm>
              <a:off x="344" y="174"/>
              <a:ext cx="1" cy="2"/>
            </a:xfrm>
            <a:custGeom>
              <a:avLst/>
              <a:gdLst>
                <a:gd name="T0" fmla="*/ 0 w 2"/>
                <a:gd name="T1" fmla="*/ 0 h 5"/>
                <a:gd name="T2" fmla="*/ 0 w 2"/>
                <a:gd name="T3" fmla="*/ 0 h 5"/>
                <a:gd name="T4" fmla="*/ 2 w 2"/>
                <a:gd name="T5" fmla="*/ 2 h 5"/>
                <a:gd name="T6" fmla="*/ 0 w 2"/>
                <a:gd name="T7" fmla="*/ 5 h 5"/>
                <a:gd name="T8" fmla="*/ 0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5"/>
                  </a:lnTo>
                  <a:cubicBezTo>
                    <a:pt x="1" y="3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90" name="Freeform 1216"/>
            <p:cNvSpPr>
              <a:spLocks/>
            </p:cNvSpPr>
            <p:nvPr userDrawn="1"/>
          </p:nvSpPr>
          <p:spPr bwMode="auto">
            <a:xfrm>
              <a:off x="346" y="177"/>
              <a:ext cx="1" cy="2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0 h 4"/>
                <a:gd name="T4" fmla="*/ 2 w 2"/>
                <a:gd name="T5" fmla="*/ 2 h 4"/>
                <a:gd name="T6" fmla="*/ 0 w 2"/>
                <a:gd name="T7" fmla="*/ 4 h 4"/>
                <a:gd name="T8" fmla="*/ 0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4"/>
                  </a:lnTo>
                  <a:cubicBezTo>
                    <a:pt x="1" y="3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91" name="Freeform 1217"/>
            <p:cNvSpPr>
              <a:spLocks/>
            </p:cNvSpPr>
            <p:nvPr userDrawn="1"/>
          </p:nvSpPr>
          <p:spPr bwMode="auto">
            <a:xfrm>
              <a:off x="348" y="180"/>
              <a:ext cx="1" cy="2"/>
            </a:xfrm>
            <a:custGeom>
              <a:avLst/>
              <a:gdLst>
                <a:gd name="T0" fmla="*/ 0 w 2"/>
                <a:gd name="T1" fmla="*/ 0 h 5"/>
                <a:gd name="T2" fmla="*/ 0 w 2"/>
                <a:gd name="T3" fmla="*/ 0 h 5"/>
                <a:gd name="T4" fmla="*/ 2 w 2"/>
                <a:gd name="T5" fmla="*/ 2 h 5"/>
                <a:gd name="T6" fmla="*/ 0 w 2"/>
                <a:gd name="T7" fmla="*/ 5 h 5"/>
                <a:gd name="T8" fmla="*/ 0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5"/>
                  </a:lnTo>
                  <a:cubicBezTo>
                    <a:pt x="1" y="3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92" name="Freeform 1218"/>
            <p:cNvSpPr>
              <a:spLocks/>
            </p:cNvSpPr>
            <p:nvPr userDrawn="1"/>
          </p:nvSpPr>
          <p:spPr bwMode="auto">
            <a:xfrm>
              <a:off x="345" y="187"/>
              <a:ext cx="1" cy="2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0 h 4"/>
                <a:gd name="T4" fmla="*/ 2 w 2"/>
                <a:gd name="T5" fmla="*/ 2 h 4"/>
                <a:gd name="T6" fmla="*/ 0 w 2"/>
                <a:gd name="T7" fmla="*/ 4 h 4"/>
                <a:gd name="T8" fmla="*/ 0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4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93" name="Freeform 1219"/>
            <p:cNvSpPr>
              <a:spLocks/>
            </p:cNvSpPr>
            <p:nvPr userDrawn="1"/>
          </p:nvSpPr>
          <p:spPr bwMode="auto">
            <a:xfrm>
              <a:off x="345" y="191"/>
              <a:ext cx="0" cy="3"/>
            </a:xfrm>
            <a:custGeom>
              <a:avLst/>
              <a:gdLst>
                <a:gd name="T0" fmla="*/ 1 w 2"/>
                <a:gd name="T1" fmla="*/ 0 h 5"/>
                <a:gd name="T2" fmla="*/ 1 w 2"/>
                <a:gd name="T3" fmla="*/ 0 h 5"/>
                <a:gd name="T4" fmla="*/ 2 w 2"/>
                <a:gd name="T5" fmla="*/ 3 h 5"/>
                <a:gd name="T6" fmla="*/ 0 w 2"/>
                <a:gd name="T7" fmla="*/ 5 h 5"/>
                <a:gd name="T8" fmla="*/ 1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1" y="0"/>
                  </a:moveTo>
                  <a:lnTo>
                    <a:pt x="1" y="0"/>
                  </a:lnTo>
                  <a:lnTo>
                    <a:pt x="2" y="3"/>
                  </a:lnTo>
                  <a:lnTo>
                    <a:pt x="0" y="5"/>
                  </a:lnTo>
                  <a:cubicBezTo>
                    <a:pt x="1" y="3"/>
                    <a:pt x="1" y="2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94" name="Freeform 1220"/>
            <p:cNvSpPr>
              <a:spLocks/>
            </p:cNvSpPr>
            <p:nvPr userDrawn="1"/>
          </p:nvSpPr>
          <p:spPr bwMode="auto">
            <a:xfrm>
              <a:off x="338" y="186"/>
              <a:ext cx="0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0" y="3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95" name="Freeform 1221"/>
            <p:cNvSpPr>
              <a:spLocks/>
            </p:cNvSpPr>
            <p:nvPr userDrawn="1"/>
          </p:nvSpPr>
          <p:spPr bwMode="auto">
            <a:xfrm>
              <a:off x="343" y="189"/>
              <a:ext cx="1" cy="2"/>
            </a:xfrm>
            <a:custGeom>
              <a:avLst/>
              <a:gdLst>
                <a:gd name="T0" fmla="*/ 0 w 2"/>
                <a:gd name="T1" fmla="*/ 0 h 5"/>
                <a:gd name="T2" fmla="*/ 0 w 2"/>
                <a:gd name="T3" fmla="*/ 0 h 5"/>
                <a:gd name="T4" fmla="*/ 2 w 2"/>
                <a:gd name="T5" fmla="*/ 3 h 5"/>
                <a:gd name="T6" fmla="*/ 0 w 2"/>
                <a:gd name="T7" fmla="*/ 5 h 5"/>
                <a:gd name="T8" fmla="*/ 0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0" y="0"/>
                  </a:lnTo>
                  <a:lnTo>
                    <a:pt x="2" y="3"/>
                  </a:lnTo>
                  <a:lnTo>
                    <a:pt x="0" y="5"/>
                  </a:lnTo>
                  <a:cubicBezTo>
                    <a:pt x="1" y="3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96" name="Freeform 1222"/>
            <p:cNvSpPr>
              <a:spLocks/>
            </p:cNvSpPr>
            <p:nvPr userDrawn="1"/>
          </p:nvSpPr>
          <p:spPr bwMode="auto">
            <a:xfrm>
              <a:off x="339" y="195"/>
              <a:ext cx="5" cy="2"/>
            </a:xfrm>
            <a:custGeom>
              <a:avLst/>
              <a:gdLst>
                <a:gd name="T0" fmla="*/ 11 w 11"/>
                <a:gd name="T1" fmla="*/ 2 h 4"/>
                <a:gd name="T2" fmla="*/ 11 w 11"/>
                <a:gd name="T3" fmla="*/ 2 h 4"/>
                <a:gd name="T4" fmla="*/ 6 w 11"/>
                <a:gd name="T5" fmla="*/ 4 h 4"/>
                <a:gd name="T6" fmla="*/ 0 w 11"/>
                <a:gd name="T7" fmla="*/ 2 h 4"/>
                <a:gd name="T8" fmla="*/ 3 w 11"/>
                <a:gd name="T9" fmla="*/ 0 h 4"/>
                <a:gd name="T10" fmla="*/ 11 w 11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4">
                  <a:moveTo>
                    <a:pt x="11" y="2"/>
                  </a:moveTo>
                  <a:lnTo>
                    <a:pt x="11" y="2"/>
                  </a:lnTo>
                  <a:cubicBezTo>
                    <a:pt x="10" y="3"/>
                    <a:pt x="8" y="3"/>
                    <a:pt x="6" y="4"/>
                  </a:cubicBezTo>
                  <a:cubicBezTo>
                    <a:pt x="4" y="3"/>
                    <a:pt x="2" y="3"/>
                    <a:pt x="0" y="2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6" y="0"/>
                    <a:pt x="9" y="1"/>
                    <a:pt x="11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97" name="Freeform 1223"/>
            <p:cNvSpPr>
              <a:spLocks/>
            </p:cNvSpPr>
            <p:nvPr userDrawn="1"/>
          </p:nvSpPr>
          <p:spPr bwMode="auto">
            <a:xfrm>
              <a:off x="337" y="188"/>
              <a:ext cx="6" cy="3"/>
            </a:xfrm>
            <a:custGeom>
              <a:avLst/>
              <a:gdLst>
                <a:gd name="T0" fmla="*/ 0 w 13"/>
                <a:gd name="T1" fmla="*/ 6 h 7"/>
                <a:gd name="T2" fmla="*/ 0 w 13"/>
                <a:gd name="T3" fmla="*/ 6 h 7"/>
                <a:gd name="T4" fmla="*/ 13 w 13"/>
                <a:gd name="T5" fmla="*/ 0 h 7"/>
                <a:gd name="T6" fmla="*/ 7 w 13"/>
                <a:gd name="T7" fmla="*/ 7 h 7"/>
                <a:gd name="T8" fmla="*/ 4 w 13"/>
                <a:gd name="T9" fmla="*/ 7 h 7"/>
                <a:gd name="T10" fmla="*/ 5 w 13"/>
                <a:gd name="T11" fmla="*/ 5 h 7"/>
                <a:gd name="T12" fmla="*/ 4 w 13"/>
                <a:gd name="T13" fmla="*/ 5 h 7"/>
                <a:gd name="T14" fmla="*/ 0 w 13"/>
                <a:gd name="T15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7">
                  <a:moveTo>
                    <a:pt x="0" y="6"/>
                  </a:moveTo>
                  <a:lnTo>
                    <a:pt x="0" y="6"/>
                  </a:lnTo>
                  <a:cubicBezTo>
                    <a:pt x="4" y="3"/>
                    <a:pt x="8" y="0"/>
                    <a:pt x="13" y="0"/>
                  </a:cubicBezTo>
                  <a:cubicBezTo>
                    <a:pt x="12" y="2"/>
                    <a:pt x="10" y="5"/>
                    <a:pt x="7" y="7"/>
                  </a:cubicBezTo>
                  <a:cubicBezTo>
                    <a:pt x="6" y="7"/>
                    <a:pt x="5" y="7"/>
                    <a:pt x="4" y="7"/>
                  </a:cubicBezTo>
                  <a:cubicBezTo>
                    <a:pt x="4" y="7"/>
                    <a:pt x="4" y="6"/>
                    <a:pt x="5" y="5"/>
                  </a:cubicBezTo>
                  <a:lnTo>
                    <a:pt x="4" y="5"/>
                  </a:lnTo>
                  <a:cubicBezTo>
                    <a:pt x="4" y="5"/>
                    <a:pt x="2" y="5"/>
                    <a:pt x="0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98" name="Freeform 1224"/>
            <p:cNvSpPr>
              <a:spLocks/>
            </p:cNvSpPr>
            <p:nvPr userDrawn="1"/>
          </p:nvSpPr>
          <p:spPr bwMode="auto">
            <a:xfrm>
              <a:off x="333" y="187"/>
              <a:ext cx="0" cy="2"/>
            </a:xfrm>
            <a:custGeom>
              <a:avLst/>
              <a:gdLst>
                <a:gd name="T0" fmla="*/ 1 w 2"/>
                <a:gd name="T1" fmla="*/ 0 h 5"/>
                <a:gd name="T2" fmla="*/ 1 w 2"/>
                <a:gd name="T3" fmla="*/ 0 h 5"/>
                <a:gd name="T4" fmla="*/ 2 w 2"/>
                <a:gd name="T5" fmla="*/ 3 h 5"/>
                <a:gd name="T6" fmla="*/ 0 w 2"/>
                <a:gd name="T7" fmla="*/ 5 h 5"/>
                <a:gd name="T8" fmla="*/ 0 w 2"/>
                <a:gd name="T9" fmla="*/ 2 h 5"/>
                <a:gd name="T10" fmla="*/ 1 w 2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5">
                  <a:moveTo>
                    <a:pt x="1" y="0"/>
                  </a:moveTo>
                  <a:lnTo>
                    <a:pt x="1" y="0"/>
                  </a:lnTo>
                  <a:cubicBezTo>
                    <a:pt x="2" y="1"/>
                    <a:pt x="2" y="2"/>
                    <a:pt x="2" y="3"/>
                  </a:cubicBezTo>
                  <a:cubicBezTo>
                    <a:pt x="1" y="3"/>
                    <a:pt x="1" y="4"/>
                    <a:pt x="0" y="5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0" y="2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99" name="Freeform 1225"/>
            <p:cNvSpPr>
              <a:spLocks/>
            </p:cNvSpPr>
            <p:nvPr userDrawn="1"/>
          </p:nvSpPr>
          <p:spPr bwMode="auto">
            <a:xfrm>
              <a:off x="335" y="189"/>
              <a:ext cx="2" cy="2"/>
            </a:xfrm>
            <a:custGeom>
              <a:avLst/>
              <a:gdLst>
                <a:gd name="T0" fmla="*/ 4 w 4"/>
                <a:gd name="T1" fmla="*/ 0 h 5"/>
                <a:gd name="T2" fmla="*/ 4 w 4"/>
                <a:gd name="T3" fmla="*/ 0 h 5"/>
                <a:gd name="T4" fmla="*/ 2 w 4"/>
                <a:gd name="T5" fmla="*/ 4 h 5"/>
                <a:gd name="T6" fmla="*/ 0 w 4"/>
                <a:gd name="T7" fmla="*/ 5 h 5"/>
                <a:gd name="T8" fmla="*/ 2 w 4"/>
                <a:gd name="T9" fmla="*/ 1 h 5"/>
                <a:gd name="T10" fmla="*/ 4 w 4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5">
                  <a:moveTo>
                    <a:pt x="4" y="0"/>
                  </a:moveTo>
                  <a:lnTo>
                    <a:pt x="4" y="0"/>
                  </a:lnTo>
                  <a:cubicBezTo>
                    <a:pt x="4" y="1"/>
                    <a:pt x="3" y="3"/>
                    <a:pt x="2" y="4"/>
                  </a:cubicBezTo>
                  <a:cubicBezTo>
                    <a:pt x="2" y="4"/>
                    <a:pt x="1" y="5"/>
                    <a:pt x="0" y="5"/>
                  </a:cubicBezTo>
                  <a:cubicBezTo>
                    <a:pt x="1" y="4"/>
                    <a:pt x="2" y="2"/>
                    <a:pt x="2" y="1"/>
                  </a:cubicBezTo>
                  <a:cubicBezTo>
                    <a:pt x="3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00" name="Freeform 1226"/>
            <p:cNvSpPr>
              <a:spLocks/>
            </p:cNvSpPr>
            <p:nvPr userDrawn="1"/>
          </p:nvSpPr>
          <p:spPr bwMode="auto">
            <a:xfrm>
              <a:off x="337" y="191"/>
              <a:ext cx="5" cy="3"/>
            </a:xfrm>
            <a:custGeom>
              <a:avLst/>
              <a:gdLst>
                <a:gd name="T0" fmla="*/ 4 w 13"/>
                <a:gd name="T1" fmla="*/ 2 h 6"/>
                <a:gd name="T2" fmla="*/ 4 w 13"/>
                <a:gd name="T3" fmla="*/ 2 h 6"/>
                <a:gd name="T4" fmla="*/ 13 w 13"/>
                <a:gd name="T5" fmla="*/ 1 h 6"/>
                <a:gd name="T6" fmla="*/ 6 w 13"/>
                <a:gd name="T7" fmla="*/ 5 h 6"/>
                <a:gd name="T8" fmla="*/ 0 w 13"/>
                <a:gd name="T9" fmla="*/ 6 h 6"/>
                <a:gd name="T10" fmla="*/ 4 w 13"/>
                <a:gd name="T11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6">
                  <a:moveTo>
                    <a:pt x="4" y="2"/>
                  </a:moveTo>
                  <a:lnTo>
                    <a:pt x="4" y="2"/>
                  </a:lnTo>
                  <a:cubicBezTo>
                    <a:pt x="7" y="1"/>
                    <a:pt x="10" y="0"/>
                    <a:pt x="13" y="1"/>
                  </a:cubicBezTo>
                  <a:cubicBezTo>
                    <a:pt x="11" y="3"/>
                    <a:pt x="9" y="4"/>
                    <a:pt x="6" y="5"/>
                  </a:cubicBezTo>
                  <a:cubicBezTo>
                    <a:pt x="5" y="5"/>
                    <a:pt x="3" y="6"/>
                    <a:pt x="0" y="6"/>
                  </a:cubicBezTo>
                  <a:cubicBezTo>
                    <a:pt x="2" y="5"/>
                    <a:pt x="3" y="3"/>
                    <a:pt x="4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01" name="Freeform 1227"/>
            <p:cNvSpPr>
              <a:spLocks/>
            </p:cNvSpPr>
            <p:nvPr userDrawn="1"/>
          </p:nvSpPr>
          <p:spPr bwMode="auto">
            <a:xfrm>
              <a:off x="332" y="187"/>
              <a:ext cx="3" cy="7"/>
            </a:xfrm>
            <a:custGeom>
              <a:avLst/>
              <a:gdLst>
                <a:gd name="T0" fmla="*/ 1 w 7"/>
                <a:gd name="T1" fmla="*/ 7 h 16"/>
                <a:gd name="T2" fmla="*/ 1 w 7"/>
                <a:gd name="T3" fmla="*/ 7 h 16"/>
                <a:gd name="T4" fmla="*/ 7 w 7"/>
                <a:gd name="T5" fmla="*/ 0 h 16"/>
                <a:gd name="T6" fmla="*/ 4 w 7"/>
                <a:gd name="T7" fmla="*/ 11 h 16"/>
                <a:gd name="T8" fmla="*/ 0 w 7"/>
                <a:gd name="T9" fmla="*/ 16 h 16"/>
                <a:gd name="T10" fmla="*/ 1 w 7"/>
                <a:gd name="T11" fmla="*/ 8 h 16"/>
                <a:gd name="T12" fmla="*/ 1 w 7"/>
                <a:gd name="T13" fmla="*/ 7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16">
                  <a:moveTo>
                    <a:pt x="1" y="7"/>
                  </a:moveTo>
                  <a:lnTo>
                    <a:pt x="1" y="7"/>
                  </a:lnTo>
                  <a:cubicBezTo>
                    <a:pt x="3" y="4"/>
                    <a:pt x="5" y="2"/>
                    <a:pt x="7" y="0"/>
                  </a:cubicBezTo>
                  <a:cubicBezTo>
                    <a:pt x="7" y="4"/>
                    <a:pt x="6" y="8"/>
                    <a:pt x="4" y="11"/>
                  </a:cubicBezTo>
                  <a:cubicBezTo>
                    <a:pt x="3" y="13"/>
                    <a:pt x="1" y="14"/>
                    <a:pt x="0" y="16"/>
                  </a:cubicBezTo>
                  <a:cubicBezTo>
                    <a:pt x="1" y="14"/>
                    <a:pt x="1" y="11"/>
                    <a:pt x="1" y="8"/>
                  </a:cubicBezTo>
                  <a:cubicBezTo>
                    <a:pt x="1" y="8"/>
                    <a:pt x="1" y="7"/>
                    <a:pt x="1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02" name="Freeform 1228"/>
            <p:cNvSpPr>
              <a:spLocks/>
            </p:cNvSpPr>
            <p:nvPr userDrawn="1"/>
          </p:nvSpPr>
          <p:spPr bwMode="auto">
            <a:xfrm>
              <a:off x="333" y="194"/>
              <a:ext cx="8" cy="2"/>
            </a:xfrm>
            <a:custGeom>
              <a:avLst/>
              <a:gdLst>
                <a:gd name="T0" fmla="*/ 16 w 16"/>
                <a:gd name="T1" fmla="*/ 1 h 5"/>
                <a:gd name="T2" fmla="*/ 16 w 16"/>
                <a:gd name="T3" fmla="*/ 1 h 5"/>
                <a:gd name="T4" fmla="*/ 9 w 16"/>
                <a:gd name="T5" fmla="*/ 5 h 5"/>
                <a:gd name="T6" fmla="*/ 0 w 16"/>
                <a:gd name="T7" fmla="*/ 5 h 5"/>
                <a:gd name="T8" fmla="*/ 16 w 16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5">
                  <a:moveTo>
                    <a:pt x="16" y="1"/>
                  </a:moveTo>
                  <a:lnTo>
                    <a:pt x="16" y="1"/>
                  </a:lnTo>
                  <a:cubicBezTo>
                    <a:pt x="14" y="3"/>
                    <a:pt x="12" y="4"/>
                    <a:pt x="9" y="5"/>
                  </a:cubicBezTo>
                  <a:cubicBezTo>
                    <a:pt x="6" y="5"/>
                    <a:pt x="3" y="5"/>
                    <a:pt x="0" y="5"/>
                  </a:cubicBezTo>
                  <a:cubicBezTo>
                    <a:pt x="5" y="1"/>
                    <a:pt x="11" y="0"/>
                    <a:pt x="16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03" name="Freeform 1229"/>
            <p:cNvSpPr>
              <a:spLocks/>
            </p:cNvSpPr>
            <p:nvPr userDrawn="1"/>
          </p:nvSpPr>
          <p:spPr bwMode="auto">
            <a:xfrm>
              <a:off x="332" y="191"/>
              <a:ext cx="6" cy="4"/>
            </a:xfrm>
            <a:custGeom>
              <a:avLst/>
              <a:gdLst>
                <a:gd name="T0" fmla="*/ 14 w 14"/>
                <a:gd name="T1" fmla="*/ 0 h 11"/>
                <a:gd name="T2" fmla="*/ 14 w 14"/>
                <a:gd name="T3" fmla="*/ 0 h 11"/>
                <a:gd name="T4" fmla="*/ 0 w 14"/>
                <a:gd name="T5" fmla="*/ 11 h 11"/>
                <a:gd name="T6" fmla="*/ 14 w 14"/>
                <a:gd name="T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1">
                  <a:moveTo>
                    <a:pt x="14" y="0"/>
                  </a:moveTo>
                  <a:lnTo>
                    <a:pt x="14" y="0"/>
                  </a:lnTo>
                  <a:cubicBezTo>
                    <a:pt x="12" y="6"/>
                    <a:pt x="5" y="10"/>
                    <a:pt x="0" y="11"/>
                  </a:cubicBezTo>
                  <a:cubicBezTo>
                    <a:pt x="2" y="6"/>
                    <a:pt x="8" y="1"/>
                    <a:pt x="1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04" name="Freeform 1230"/>
            <p:cNvSpPr>
              <a:spLocks/>
            </p:cNvSpPr>
            <p:nvPr userDrawn="1"/>
          </p:nvSpPr>
          <p:spPr bwMode="auto">
            <a:xfrm>
              <a:off x="319" y="200"/>
              <a:ext cx="0" cy="1"/>
            </a:xfrm>
            <a:custGeom>
              <a:avLst/>
              <a:gdLst>
                <a:gd name="T0" fmla="*/ 0 h 2"/>
                <a:gd name="T1" fmla="*/ 0 h 2"/>
                <a:gd name="T2" fmla="*/ 1 h 2"/>
                <a:gd name="T3" fmla="*/ 2 h 2"/>
                <a:gd name="T4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0"/>
                  </a:ln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05" name="Freeform 1231"/>
            <p:cNvSpPr>
              <a:spLocks/>
            </p:cNvSpPr>
            <p:nvPr userDrawn="1"/>
          </p:nvSpPr>
          <p:spPr bwMode="auto">
            <a:xfrm>
              <a:off x="328" y="186"/>
              <a:ext cx="0" cy="1"/>
            </a:xfrm>
            <a:custGeom>
              <a:avLst/>
              <a:gdLst>
                <a:gd name="T0" fmla="*/ 1 w 1"/>
                <a:gd name="T1" fmla="*/ 2 h 2"/>
                <a:gd name="T2" fmla="*/ 1 w 1"/>
                <a:gd name="T3" fmla="*/ 2 h 2"/>
                <a:gd name="T4" fmla="*/ 0 w 1"/>
                <a:gd name="T5" fmla="*/ 0 h 2"/>
                <a:gd name="T6" fmla="*/ 1 w 1"/>
                <a:gd name="T7" fmla="*/ 0 h 2"/>
                <a:gd name="T8" fmla="*/ 1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lnTo>
                    <a:pt x="1" y="2"/>
                  </a:lnTo>
                  <a:lnTo>
                    <a:pt x="0" y="0"/>
                  </a:lnTo>
                  <a:lnTo>
                    <a:pt x="1" y="0"/>
                  </a:lnTo>
                  <a:cubicBezTo>
                    <a:pt x="1" y="0"/>
                    <a:pt x="1" y="1"/>
                    <a:pt x="1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06" name="Freeform 1232"/>
            <p:cNvSpPr>
              <a:spLocks/>
            </p:cNvSpPr>
            <p:nvPr userDrawn="1"/>
          </p:nvSpPr>
          <p:spPr bwMode="auto">
            <a:xfrm>
              <a:off x="313" y="186"/>
              <a:ext cx="2" cy="4"/>
            </a:xfrm>
            <a:custGeom>
              <a:avLst/>
              <a:gdLst>
                <a:gd name="T0" fmla="*/ 0 w 4"/>
                <a:gd name="T1" fmla="*/ 2 h 7"/>
                <a:gd name="T2" fmla="*/ 0 w 4"/>
                <a:gd name="T3" fmla="*/ 2 h 7"/>
                <a:gd name="T4" fmla="*/ 0 w 4"/>
                <a:gd name="T5" fmla="*/ 0 h 7"/>
                <a:gd name="T6" fmla="*/ 0 w 4"/>
                <a:gd name="T7" fmla="*/ 0 h 7"/>
                <a:gd name="T8" fmla="*/ 4 w 4"/>
                <a:gd name="T9" fmla="*/ 4 h 7"/>
                <a:gd name="T10" fmla="*/ 2 w 4"/>
                <a:gd name="T11" fmla="*/ 7 h 7"/>
                <a:gd name="T12" fmla="*/ 0 w 4"/>
                <a:gd name="T13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7">
                  <a:moveTo>
                    <a:pt x="0" y="2"/>
                  </a:moveTo>
                  <a:lnTo>
                    <a:pt x="0" y="2"/>
                  </a:lnTo>
                  <a:cubicBezTo>
                    <a:pt x="0" y="1"/>
                    <a:pt x="0" y="1"/>
                    <a:pt x="0" y="0"/>
                  </a:cubicBezTo>
                  <a:lnTo>
                    <a:pt x="0" y="0"/>
                  </a:lnTo>
                  <a:cubicBezTo>
                    <a:pt x="1" y="2"/>
                    <a:pt x="3" y="3"/>
                    <a:pt x="4" y="4"/>
                  </a:cubicBezTo>
                  <a:cubicBezTo>
                    <a:pt x="3" y="5"/>
                    <a:pt x="3" y="6"/>
                    <a:pt x="2" y="7"/>
                  </a:cubicBezTo>
                  <a:cubicBezTo>
                    <a:pt x="2" y="5"/>
                    <a:pt x="1" y="3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07" name="Freeform 1233"/>
            <p:cNvSpPr>
              <a:spLocks/>
            </p:cNvSpPr>
            <p:nvPr userDrawn="1"/>
          </p:nvSpPr>
          <p:spPr bwMode="auto">
            <a:xfrm>
              <a:off x="312" y="181"/>
              <a:ext cx="3" cy="5"/>
            </a:xfrm>
            <a:custGeom>
              <a:avLst/>
              <a:gdLst>
                <a:gd name="T0" fmla="*/ 1 w 5"/>
                <a:gd name="T1" fmla="*/ 9 h 10"/>
                <a:gd name="T2" fmla="*/ 1 w 5"/>
                <a:gd name="T3" fmla="*/ 9 h 10"/>
                <a:gd name="T4" fmla="*/ 0 w 5"/>
                <a:gd name="T5" fmla="*/ 3 h 10"/>
                <a:gd name="T6" fmla="*/ 1 w 5"/>
                <a:gd name="T7" fmla="*/ 0 h 10"/>
                <a:gd name="T8" fmla="*/ 5 w 5"/>
                <a:gd name="T9" fmla="*/ 5 h 10"/>
                <a:gd name="T10" fmla="*/ 2 w 5"/>
                <a:gd name="T11" fmla="*/ 10 h 10"/>
                <a:gd name="T12" fmla="*/ 1 w 5"/>
                <a:gd name="T13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0">
                  <a:moveTo>
                    <a:pt x="1" y="9"/>
                  </a:moveTo>
                  <a:lnTo>
                    <a:pt x="1" y="9"/>
                  </a:lnTo>
                  <a:cubicBezTo>
                    <a:pt x="1" y="7"/>
                    <a:pt x="0" y="5"/>
                    <a:pt x="0" y="3"/>
                  </a:cubicBezTo>
                  <a:lnTo>
                    <a:pt x="1" y="0"/>
                  </a:lnTo>
                  <a:cubicBezTo>
                    <a:pt x="3" y="2"/>
                    <a:pt x="4" y="3"/>
                    <a:pt x="5" y="5"/>
                  </a:cubicBezTo>
                  <a:cubicBezTo>
                    <a:pt x="4" y="6"/>
                    <a:pt x="3" y="8"/>
                    <a:pt x="2" y="10"/>
                  </a:cubicBezTo>
                  <a:lnTo>
                    <a:pt x="1" y="9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08" name="Freeform 1234"/>
            <p:cNvSpPr>
              <a:spLocks/>
            </p:cNvSpPr>
            <p:nvPr userDrawn="1"/>
          </p:nvSpPr>
          <p:spPr bwMode="auto">
            <a:xfrm>
              <a:off x="312" y="181"/>
              <a:ext cx="1" cy="1"/>
            </a:xfrm>
            <a:custGeom>
              <a:avLst/>
              <a:gdLst>
                <a:gd name="T0" fmla="*/ 0 w 1"/>
                <a:gd name="T1" fmla="*/ 3 h 3"/>
                <a:gd name="T2" fmla="*/ 0 w 1"/>
                <a:gd name="T3" fmla="*/ 3 h 3"/>
                <a:gd name="T4" fmla="*/ 0 w 1"/>
                <a:gd name="T5" fmla="*/ 0 h 3"/>
                <a:gd name="T6" fmla="*/ 1 w 1"/>
                <a:gd name="T7" fmla="*/ 1 h 3"/>
                <a:gd name="T8" fmla="*/ 0 w 1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3"/>
                  </a:moveTo>
                  <a:lnTo>
                    <a:pt x="0" y="3"/>
                  </a:lnTo>
                  <a:cubicBezTo>
                    <a:pt x="0" y="2"/>
                    <a:pt x="0" y="1"/>
                    <a:pt x="0" y="0"/>
                  </a:cubicBezTo>
                  <a:lnTo>
                    <a:pt x="1" y="1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09" name="Freeform 1235"/>
            <p:cNvSpPr>
              <a:spLocks/>
            </p:cNvSpPr>
            <p:nvPr userDrawn="1"/>
          </p:nvSpPr>
          <p:spPr bwMode="auto">
            <a:xfrm>
              <a:off x="312" y="177"/>
              <a:ext cx="3" cy="4"/>
            </a:xfrm>
            <a:custGeom>
              <a:avLst/>
              <a:gdLst>
                <a:gd name="T0" fmla="*/ 0 w 5"/>
                <a:gd name="T1" fmla="*/ 7 h 8"/>
                <a:gd name="T2" fmla="*/ 0 w 5"/>
                <a:gd name="T3" fmla="*/ 7 h 8"/>
                <a:gd name="T4" fmla="*/ 4 w 5"/>
                <a:gd name="T5" fmla="*/ 0 h 8"/>
                <a:gd name="T6" fmla="*/ 5 w 5"/>
                <a:gd name="T7" fmla="*/ 2 h 8"/>
                <a:gd name="T8" fmla="*/ 1 w 5"/>
                <a:gd name="T9" fmla="*/ 8 h 8"/>
                <a:gd name="T10" fmla="*/ 0 w 5"/>
                <a:gd name="T11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8">
                  <a:moveTo>
                    <a:pt x="0" y="7"/>
                  </a:moveTo>
                  <a:lnTo>
                    <a:pt x="0" y="7"/>
                  </a:lnTo>
                  <a:cubicBezTo>
                    <a:pt x="1" y="4"/>
                    <a:pt x="2" y="2"/>
                    <a:pt x="4" y="0"/>
                  </a:cubicBezTo>
                  <a:cubicBezTo>
                    <a:pt x="4" y="1"/>
                    <a:pt x="5" y="2"/>
                    <a:pt x="5" y="2"/>
                  </a:cubicBezTo>
                  <a:cubicBezTo>
                    <a:pt x="4" y="4"/>
                    <a:pt x="3" y="6"/>
                    <a:pt x="1" y="8"/>
                  </a:cubicBezTo>
                  <a:lnTo>
                    <a:pt x="0" y="7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10" name="Freeform 1236"/>
            <p:cNvSpPr>
              <a:spLocks/>
            </p:cNvSpPr>
            <p:nvPr userDrawn="1"/>
          </p:nvSpPr>
          <p:spPr bwMode="auto">
            <a:xfrm>
              <a:off x="314" y="175"/>
              <a:ext cx="3" cy="2"/>
            </a:xfrm>
            <a:custGeom>
              <a:avLst/>
              <a:gdLst>
                <a:gd name="T0" fmla="*/ 0 w 6"/>
                <a:gd name="T1" fmla="*/ 3 h 5"/>
                <a:gd name="T2" fmla="*/ 0 w 6"/>
                <a:gd name="T3" fmla="*/ 3 h 5"/>
                <a:gd name="T4" fmla="*/ 1 w 6"/>
                <a:gd name="T5" fmla="*/ 3 h 5"/>
                <a:gd name="T6" fmla="*/ 6 w 6"/>
                <a:gd name="T7" fmla="*/ 0 h 5"/>
                <a:gd name="T8" fmla="*/ 6 w 6"/>
                <a:gd name="T9" fmla="*/ 0 h 5"/>
                <a:gd name="T10" fmla="*/ 2 w 6"/>
                <a:gd name="T11" fmla="*/ 5 h 5"/>
                <a:gd name="T12" fmla="*/ 0 w 6"/>
                <a:gd name="T13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5">
                  <a:moveTo>
                    <a:pt x="0" y="3"/>
                  </a:moveTo>
                  <a:lnTo>
                    <a:pt x="0" y="3"/>
                  </a:lnTo>
                  <a:cubicBezTo>
                    <a:pt x="0" y="3"/>
                    <a:pt x="1" y="3"/>
                    <a:pt x="1" y="3"/>
                  </a:cubicBezTo>
                  <a:cubicBezTo>
                    <a:pt x="2" y="2"/>
                    <a:pt x="4" y="1"/>
                    <a:pt x="6" y="0"/>
                  </a:cubicBezTo>
                  <a:lnTo>
                    <a:pt x="6" y="0"/>
                  </a:lnTo>
                  <a:cubicBezTo>
                    <a:pt x="4" y="2"/>
                    <a:pt x="3" y="4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11" name="Freeform 1237"/>
            <p:cNvSpPr>
              <a:spLocks/>
            </p:cNvSpPr>
            <p:nvPr userDrawn="1"/>
          </p:nvSpPr>
          <p:spPr bwMode="auto">
            <a:xfrm>
              <a:off x="317" y="175"/>
              <a:ext cx="0" cy="0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1 w 1"/>
                <a:gd name="T5" fmla="*/ 0 h 1"/>
                <a:gd name="T6" fmla="*/ 0 w 1"/>
                <a:gd name="T7" fmla="*/ 1 h 1"/>
                <a:gd name="T8" fmla="*/ 0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12" name="Freeform 1238"/>
            <p:cNvSpPr>
              <a:spLocks/>
            </p:cNvSpPr>
            <p:nvPr userDrawn="1"/>
          </p:nvSpPr>
          <p:spPr bwMode="auto">
            <a:xfrm>
              <a:off x="317" y="174"/>
              <a:ext cx="4" cy="4"/>
            </a:xfrm>
            <a:custGeom>
              <a:avLst/>
              <a:gdLst>
                <a:gd name="T0" fmla="*/ 2 w 8"/>
                <a:gd name="T1" fmla="*/ 1 h 9"/>
                <a:gd name="T2" fmla="*/ 2 w 8"/>
                <a:gd name="T3" fmla="*/ 1 h 9"/>
                <a:gd name="T4" fmla="*/ 5 w 8"/>
                <a:gd name="T5" fmla="*/ 0 h 9"/>
                <a:gd name="T6" fmla="*/ 8 w 8"/>
                <a:gd name="T7" fmla="*/ 4 h 9"/>
                <a:gd name="T8" fmla="*/ 4 w 8"/>
                <a:gd name="T9" fmla="*/ 9 h 9"/>
                <a:gd name="T10" fmla="*/ 0 w 8"/>
                <a:gd name="T11" fmla="*/ 3 h 9"/>
                <a:gd name="T12" fmla="*/ 2 w 8"/>
                <a:gd name="T13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9">
                  <a:moveTo>
                    <a:pt x="2" y="1"/>
                  </a:moveTo>
                  <a:lnTo>
                    <a:pt x="2" y="1"/>
                  </a:lnTo>
                  <a:cubicBezTo>
                    <a:pt x="3" y="1"/>
                    <a:pt x="4" y="0"/>
                    <a:pt x="5" y="0"/>
                  </a:cubicBezTo>
                  <a:cubicBezTo>
                    <a:pt x="5" y="1"/>
                    <a:pt x="6" y="2"/>
                    <a:pt x="8" y="4"/>
                  </a:cubicBezTo>
                  <a:cubicBezTo>
                    <a:pt x="6" y="6"/>
                    <a:pt x="5" y="7"/>
                    <a:pt x="4" y="9"/>
                  </a:cubicBezTo>
                  <a:cubicBezTo>
                    <a:pt x="2" y="7"/>
                    <a:pt x="1" y="5"/>
                    <a:pt x="0" y="3"/>
                  </a:cubicBezTo>
                  <a:cubicBezTo>
                    <a:pt x="1" y="3"/>
                    <a:pt x="1" y="2"/>
                    <a:pt x="2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13" name="Freeform 1239"/>
            <p:cNvSpPr>
              <a:spLocks/>
            </p:cNvSpPr>
            <p:nvPr userDrawn="1"/>
          </p:nvSpPr>
          <p:spPr bwMode="auto">
            <a:xfrm>
              <a:off x="320" y="173"/>
              <a:ext cx="3" cy="2"/>
            </a:xfrm>
            <a:custGeom>
              <a:avLst/>
              <a:gdLst>
                <a:gd name="T0" fmla="*/ 0 w 7"/>
                <a:gd name="T1" fmla="*/ 2 h 5"/>
                <a:gd name="T2" fmla="*/ 0 w 7"/>
                <a:gd name="T3" fmla="*/ 2 h 5"/>
                <a:gd name="T4" fmla="*/ 7 w 7"/>
                <a:gd name="T5" fmla="*/ 0 h 5"/>
                <a:gd name="T6" fmla="*/ 7 w 7"/>
                <a:gd name="T7" fmla="*/ 2 h 5"/>
                <a:gd name="T8" fmla="*/ 3 w 7"/>
                <a:gd name="T9" fmla="*/ 5 h 5"/>
                <a:gd name="T10" fmla="*/ 0 w 7"/>
                <a:gd name="T11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5">
                  <a:moveTo>
                    <a:pt x="0" y="2"/>
                  </a:moveTo>
                  <a:lnTo>
                    <a:pt x="0" y="2"/>
                  </a:lnTo>
                  <a:cubicBezTo>
                    <a:pt x="3" y="1"/>
                    <a:pt x="5" y="0"/>
                    <a:pt x="7" y="0"/>
                  </a:cubicBezTo>
                  <a:lnTo>
                    <a:pt x="7" y="2"/>
                  </a:lnTo>
                  <a:cubicBezTo>
                    <a:pt x="6" y="3"/>
                    <a:pt x="4" y="4"/>
                    <a:pt x="3" y="5"/>
                  </a:cubicBezTo>
                  <a:cubicBezTo>
                    <a:pt x="2" y="4"/>
                    <a:pt x="1" y="3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14" name="Freeform 1240"/>
            <p:cNvSpPr>
              <a:spLocks/>
            </p:cNvSpPr>
            <p:nvPr userDrawn="1"/>
          </p:nvSpPr>
          <p:spPr bwMode="auto">
            <a:xfrm>
              <a:off x="321" y="174"/>
              <a:ext cx="3" cy="4"/>
            </a:xfrm>
            <a:custGeom>
              <a:avLst/>
              <a:gdLst>
                <a:gd name="T0" fmla="*/ 3 w 5"/>
                <a:gd name="T1" fmla="*/ 0 h 8"/>
                <a:gd name="T2" fmla="*/ 3 w 5"/>
                <a:gd name="T3" fmla="*/ 0 h 8"/>
                <a:gd name="T4" fmla="*/ 5 w 5"/>
                <a:gd name="T5" fmla="*/ 7 h 8"/>
                <a:gd name="T6" fmla="*/ 4 w 5"/>
                <a:gd name="T7" fmla="*/ 8 h 8"/>
                <a:gd name="T8" fmla="*/ 0 w 5"/>
                <a:gd name="T9" fmla="*/ 3 h 8"/>
                <a:gd name="T10" fmla="*/ 3 w 5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8">
                  <a:moveTo>
                    <a:pt x="3" y="0"/>
                  </a:moveTo>
                  <a:lnTo>
                    <a:pt x="3" y="0"/>
                  </a:lnTo>
                  <a:lnTo>
                    <a:pt x="5" y="7"/>
                  </a:lnTo>
                  <a:lnTo>
                    <a:pt x="4" y="8"/>
                  </a:lnTo>
                  <a:cubicBezTo>
                    <a:pt x="2" y="7"/>
                    <a:pt x="1" y="5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15" name="Freeform 1241"/>
            <p:cNvSpPr>
              <a:spLocks/>
            </p:cNvSpPr>
            <p:nvPr userDrawn="1"/>
          </p:nvSpPr>
          <p:spPr bwMode="auto">
            <a:xfrm>
              <a:off x="323" y="178"/>
              <a:ext cx="1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1 w 1"/>
                <a:gd name="T5" fmla="*/ 2 h 2"/>
                <a:gd name="T6" fmla="*/ 0 w 1"/>
                <a:gd name="T7" fmla="*/ 1 h 2"/>
                <a:gd name="T8" fmla="*/ 1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lnTo>
                    <a:pt x="1" y="2"/>
                  </a:ln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16" name="Freeform 1242"/>
            <p:cNvSpPr>
              <a:spLocks/>
            </p:cNvSpPr>
            <p:nvPr userDrawn="1"/>
          </p:nvSpPr>
          <p:spPr bwMode="auto">
            <a:xfrm>
              <a:off x="321" y="178"/>
              <a:ext cx="3" cy="4"/>
            </a:xfrm>
            <a:custGeom>
              <a:avLst/>
              <a:gdLst>
                <a:gd name="T0" fmla="*/ 7 w 7"/>
                <a:gd name="T1" fmla="*/ 3 h 9"/>
                <a:gd name="T2" fmla="*/ 7 w 7"/>
                <a:gd name="T3" fmla="*/ 3 h 9"/>
                <a:gd name="T4" fmla="*/ 7 w 7"/>
                <a:gd name="T5" fmla="*/ 6 h 9"/>
                <a:gd name="T6" fmla="*/ 4 w 7"/>
                <a:gd name="T7" fmla="*/ 9 h 9"/>
                <a:gd name="T8" fmla="*/ 0 w 7"/>
                <a:gd name="T9" fmla="*/ 5 h 9"/>
                <a:gd name="T10" fmla="*/ 5 w 7"/>
                <a:gd name="T11" fmla="*/ 0 h 9"/>
                <a:gd name="T12" fmla="*/ 7 w 7"/>
                <a:gd name="T13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9">
                  <a:moveTo>
                    <a:pt x="7" y="3"/>
                  </a:moveTo>
                  <a:lnTo>
                    <a:pt x="7" y="3"/>
                  </a:lnTo>
                  <a:lnTo>
                    <a:pt x="7" y="6"/>
                  </a:lnTo>
                  <a:cubicBezTo>
                    <a:pt x="6" y="7"/>
                    <a:pt x="5" y="8"/>
                    <a:pt x="4" y="9"/>
                  </a:cubicBezTo>
                  <a:cubicBezTo>
                    <a:pt x="3" y="8"/>
                    <a:pt x="2" y="7"/>
                    <a:pt x="0" y="5"/>
                  </a:cubicBezTo>
                  <a:cubicBezTo>
                    <a:pt x="2" y="4"/>
                    <a:pt x="3" y="2"/>
                    <a:pt x="5" y="0"/>
                  </a:cubicBezTo>
                  <a:cubicBezTo>
                    <a:pt x="5" y="1"/>
                    <a:pt x="6" y="2"/>
                    <a:pt x="7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17" name="Freeform 1243"/>
            <p:cNvSpPr>
              <a:spLocks/>
            </p:cNvSpPr>
            <p:nvPr userDrawn="1"/>
          </p:nvSpPr>
          <p:spPr bwMode="auto">
            <a:xfrm>
              <a:off x="323" y="181"/>
              <a:ext cx="2" cy="4"/>
            </a:xfrm>
            <a:custGeom>
              <a:avLst/>
              <a:gdLst>
                <a:gd name="T0" fmla="*/ 2 w 4"/>
                <a:gd name="T1" fmla="*/ 0 h 7"/>
                <a:gd name="T2" fmla="*/ 2 w 4"/>
                <a:gd name="T3" fmla="*/ 0 h 7"/>
                <a:gd name="T4" fmla="*/ 4 w 4"/>
                <a:gd name="T5" fmla="*/ 7 h 7"/>
                <a:gd name="T6" fmla="*/ 0 w 4"/>
                <a:gd name="T7" fmla="*/ 3 h 7"/>
                <a:gd name="T8" fmla="*/ 2 w 4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7">
                  <a:moveTo>
                    <a:pt x="2" y="0"/>
                  </a:moveTo>
                  <a:lnTo>
                    <a:pt x="2" y="0"/>
                  </a:lnTo>
                  <a:lnTo>
                    <a:pt x="4" y="7"/>
                  </a:lnTo>
                  <a:cubicBezTo>
                    <a:pt x="2" y="6"/>
                    <a:pt x="1" y="4"/>
                    <a:pt x="0" y="3"/>
                  </a:cubicBezTo>
                  <a:cubicBezTo>
                    <a:pt x="1" y="2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18" name="Freeform 1244"/>
            <p:cNvSpPr>
              <a:spLocks/>
            </p:cNvSpPr>
            <p:nvPr userDrawn="1"/>
          </p:nvSpPr>
          <p:spPr bwMode="auto">
            <a:xfrm>
              <a:off x="323" y="185"/>
              <a:ext cx="2" cy="4"/>
            </a:xfrm>
            <a:custGeom>
              <a:avLst/>
              <a:gdLst>
                <a:gd name="T0" fmla="*/ 4 w 5"/>
                <a:gd name="T1" fmla="*/ 1 h 8"/>
                <a:gd name="T2" fmla="*/ 4 w 5"/>
                <a:gd name="T3" fmla="*/ 1 h 8"/>
                <a:gd name="T4" fmla="*/ 5 w 5"/>
                <a:gd name="T5" fmla="*/ 6 h 8"/>
                <a:gd name="T6" fmla="*/ 4 w 5"/>
                <a:gd name="T7" fmla="*/ 7 h 8"/>
                <a:gd name="T8" fmla="*/ 4 w 5"/>
                <a:gd name="T9" fmla="*/ 7 h 8"/>
                <a:gd name="T10" fmla="*/ 4 w 5"/>
                <a:gd name="T11" fmla="*/ 8 h 8"/>
                <a:gd name="T12" fmla="*/ 0 w 5"/>
                <a:gd name="T13" fmla="*/ 5 h 8"/>
                <a:gd name="T14" fmla="*/ 4 w 5"/>
                <a:gd name="T15" fmla="*/ 0 h 8"/>
                <a:gd name="T16" fmla="*/ 4 w 5"/>
                <a:gd name="T17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" h="8">
                  <a:moveTo>
                    <a:pt x="4" y="1"/>
                  </a:moveTo>
                  <a:lnTo>
                    <a:pt x="4" y="1"/>
                  </a:lnTo>
                  <a:lnTo>
                    <a:pt x="5" y="6"/>
                  </a:lnTo>
                  <a:cubicBezTo>
                    <a:pt x="5" y="7"/>
                    <a:pt x="5" y="7"/>
                    <a:pt x="4" y="7"/>
                  </a:cubicBezTo>
                  <a:lnTo>
                    <a:pt x="4" y="7"/>
                  </a:lnTo>
                  <a:lnTo>
                    <a:pt x="4" y="8"/>
                  </a:lnTo>
                  <a:cubicBezTo>
                    <a:pt x="3" y="7"/>
                    <a:pt x="1" y="6"/>
                    <a:pt x="0" y="5"/>
                  </a:cubicBezTo>
                  <a:cubicBezTo>
                    <a:pt x="1" y="3"/>
                    <a:pt x="2" y="2"/>
                    <a:pt x="4" y="0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19" name="Freeform 1245"/>
            <p:cNvSpPr>
              <a:spLocks/>
            </p:cNvSpPr>
            <p:nvPr userDrawn="1"/>
          </p:nvSpPr>
          <p:spPr bwMode="auto">
            <a:xfrm>
              <a:off x="325" y="189"/>
              <a:ext cx="0" cy="1"/>
            </a:xfrm>
            <a:custGeom>
              <a:avLst/>
              <a:gdLst>
                <a:gd name="T0" fmla="*/ 0 w 1"/>
                <a:gd name="T1" fmla="*/ 1 h 2"/>
                <a:gd name="T2" fmla="*/ 0 w 1"/>
                <a:gd name="T3" fmla="*/ 1 h 2"/>
                <a:gd name="T4" fmla="*/ 0 w 1"/>
                <a:gd name="T5" fmla="*/ 0 h 2"/>
                <a:gd name="T6" fmla="*/ 1 w 1"/>
                <a:gd name="T7" fmla="*/ 2 h 2"/>
                <a:gd name="T8" fmla="*/ 0 w 1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1"/>
                  </a:moveTo>
                  <a:lnTo>
                    <a:pt x="0" y="1"/>
                  </a:lnTo>
                  <a:lnTo>
                    <a:pt x="0" y="0"/>
                  </a:lnTo>
                  <a:cubicBezTo>
                    <a:pt x="0" y="1"/>
                    <a:pt x="1" y="1"/>
                    <a:pt x="1" y="2"/>
                  </a:cubicBezTo>
                  <a:cubicBezTo>
                    <a:pt x="0" y="2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20" name="Freeform 1246"/>
            <p:cNvSpPr>
              <a:spLocks/>
            </p:cNvSpPr>
            <p:nvPr userDrawn="1"/>
          </p:nvSpPr>
          <p:spPr bwMode="auto">
            <a:xfrm>
              <a:off x="318" y="196"/>
              <a:ext cx="2" cy="2"/>
            </a:xfrm>
            <a:custGeom>
              <a:avLst/>
              <a:gdLst>
                <a:gd name="T0" fmla="*/ 4 w 4"/>
                <a:gd name="T1" fmla="*/ 2 h 4"/>
                <a:gd name="T2" fmla="*/ 4 w 4"/>
                <a:gd name="T3" fmla="*/ 2 h 4"/>
                <a:gd name="T4" fmla="*/ 1 w 4"/>
                <a:gd name="T5" fmla="*/ 4 h 4"/>
                <a:gd name="T6" fmla="*/ 0 w 4"/>
                <a:gd name="T7" fmla="*/ 2 h 4"/>
                <a:gd name="T8" fmla="*/ 0 w 4"/>
                <a:gd name="T9" fmla="*/ 0 h 4"/>
                <a:gd name="T10" fmla="*/ 4 w 4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lnTo>
                    <a:pt x="4" y="2"/>
                  </a:lnTo>
                  <a:cubicBezTo>
                    <a:pt x="3" y="3"/>
                    <a:pt x="2" y="3"/>
                    <a:pt x="1" y="4"/>
                  </a:cubicBezTo>
                  <a:cubicBezTo>
                    <a:pt x="0" y="3"/>
                    <a:pt x="0" y="3"/>
                    <a:pt x="0" y="2"/>
                  </a:cubicBezTo>
                  <a:lnTo>
                    <a:pt x="0" y="0"/>
                  </a:lnTo>
                  <a:cubicBezTo>
                    <a:pt x="2" y="1"/>
                    <a:pt x="3" y="2"/>
                    <a:pt x="4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21" name="Freeform 1247"/>
            <p:cNvSpPr>
              <a:spLocks/>
            </p:cNvSpPr>
            <p:nvPr userDrawn="1"/>
          </p:nvSpPr>
          <p:spPr bwMode="auto">
            <a:xfrm>
              <a:off x="318" y="195"/>
              <a:ext cx="1" cy="0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1 w 1"/>
                <a:gd name="T5" fmla="*/ 0 h 1"/>
                <a:gd name="T6" fmla="*/ 1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lnTo>
                    <a:pt x="1" y="0"/>
                  </a:lnTo>
                  <a:lnTo>
                    <a:pt x="1" y="0"/>
                  </a:lnTo>
                  <a:cubicBezTo>
                    <a:pt x="1" y="0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22" name="Freeform 1248"/>
            <p:cNvSpPr>
              <a:spLocks/>
            </p:cNvSpPr>
            <p:nvPr userDrawn="1"/>
          </p:nvSpPr>
          <p:spPr bwMode="auto">
            <a:xfrm>
              <a:off x="316" y="193"/>
              <a:ext cx="2" cy="3"/>
            </a:xfrm>
            <a:custGeom>
              <a:avLst/>
              <a:gdLst>
                <a:gd name="T0" fmla="*/ 5 w 5"/>
                <a:gd name="T1" fmla="*/ 3 h 7"/>
                <a:gd name="T2" fmla="*/ 5 w 5"/>
                <a:gd name="T3" fmla="*/ 3 h 7"/>
                <a:gd name="T4" fmla="*/ 4 w 5"/>
                <a:gd name="T5" fmla="*/ 5 h 7"/>
                <a:gd name="T6" fmla="*/ 3 w 5"/>
                <a:gd name="T7" fmla="*/ 6 h 7"/>
                <a:gd name="T8" fmla="*/ 4 w 5"/>
                <a:gd name="T9" fmla="*/ 6 h 7"/>
                <a:gd name="T10" fmla="*/ 3 w 5"/>
                <a:gd name="T11" fmla="*/ 7 h 7"/>
                <a:gd name="T12" fmla="*/ 0 w 5"/>
                <a:gd name="T13" fmla="*/ 0 h 7"/>
                <a:gd name="T14" fmla="*/ 5 w 5"/>
                <a:gd name="T15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7">
                  <a:moveTo>
                    <a:pt x="5" y="3"/>
                  </a:moveTo>
                  <a:lnTo>
                    <a:pt x="5" y="3"/>
                  </a:lnTo>
                  <a:cubicBezTo>
                    <a:pt x="5" y="4"/>
                    <a:pt x="4" y="5"/>
                    <a:pt x="4" y="5"/>
                  </a:cubicBezTo>
                  <a:lnTo>
                    <a:pt x="3" y="6"/>
                  </a:lnTo>
                  <a:lnTo>
                    <a:pt x="4" y="6"/>
                  </a:lnTo>
                  <a:lnTo>
                    <a:pt x="3" y="7"/>
                  </a:lnTo>
                  <a:cubicBezTo>
                    <a:pt x="2" y="5"/>
                    <a:pt x="1" y="2"/>
                    <a:pt x="0" y="0"/>
                  </a:cubicBezTo>
                  <a:cubicBezTo>
                    <a:pt x="1" y="1"/>
                    <a:pt x="3" y="2"/>
                    <a:pt x="5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23" name="Freeform 1249"/>
            <p:cNvSpPr>
              <a:spLocks/>
            </p:cNvSpPr>
            <p:nvPr userDrawn="1"/>
          </p:nvSpPr>
          <p:spPr bwMode="auto">
            <a:xfrm>
              <a:off x="315" y="189"/>
              <a:ext cx="2" cy="4"/>
            </a:xfrm>
            <a:custGeom>
              <a:avLst/>
              <a:gdLst>
                <a:gd name="T0" fmla="*/ 2 w 5"/>
                <a:gd name="T1" fmla="*/ 8 h 9"/>
                <a:gd name="T2" fmla="*/ 2 w 5"/>
                <a:gd name="T3" fmla="*/ 8 h 9"/>
                <a:gd name="T4" fmla="*/ 0 w 5"/>
                <a:gd name="T5" fmla="*/ 3 h 9"/>
                <a:gd name="T6" fmla="*/ 1 w 5"/>
                <a:gd name="T7" fmla="*/ 0 h 9"/>
                <a:gd name="T8" fmla="*/ 5 w 5"/>
                <a:gd name="T9" fmla="*/ 4 h 9"/>
                <a:gd name="T10" fmla="*/ 3 w 5"/>
                <a:gd name="T11" fmla="*/ 9 h 9"/>
                <a:gd name="T12" fmla="*/ 2 w 5"/>
                <a:gd name="T13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9">
                  <a:moveTo>
                    <a:pt x="2" y="8"/>
                  </a:moveTo>
                  <a:lnTo>
                    <a:pt x="2" y="8"/>
                  </a:lnTo>
                  <a:cubicBezTo>
                    <a:pt x="1" y="6"/>
                    <a:pt x="0" y="5"/>
                    <a:pt x="0" y="3"/>
                  </a:cubicBezTo>
                  <a:cubicBezTo>
                    <a:pt x="0" y="2"/>
                    <a:pt x="1" y="1"/>
                    <a:pt x="1" y="0"/>
                  </a:cubicBezTo>
                  <a:cubicBezTo>
                    <a:pt x="3" y="1"/>
                    <a:pt x="4" y="2"/>
                    <a:pt x="5" y="4"/>
                  </a:cubicBezTo>
                  <a:cubicBezTo>
                    <a:pt x="4" y="5"/>
                    <a:pt x="4" y="7"/>
                    <a:pt x="3" y="9"/>
                  </a:cubicBezTo>
                  <a:lnTo>
                    <a:pt x="2" y="8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24" name="Freeform 1250"/>
            <p:cNvSpPr>
              <a:spLocks/>
            </p:cNvSpPr>
            <p:nvPr userDrawn="1"/>
          </p:nvSpPr>
          <p:spPr bwMode="auto">
            <a:xfrm>
              <a:off x="324" y="172"/>
              <a:ext cx="3" cy="14"/>
            </a:xfrm>
            <a:custGeom>
              <a:avLst/>
              <a:gdLst>
                <a:gd name="T0" fmla="*/ 4 w 8"/>
                <a:gd name="T1" fmla="*/ 0 h 32"/>
                <a:gd name="T2" fmla="*/ 4 w 8"/>
                <a:gd name="T3" fmla="*/ 0 h 32"/>
                <a:gd name="T4" fmla="*/ 8 w 8"/>
                <a:gd name="T5" fmla="*/ 32 h 32"/>
                <a:gd name="T6" fmla="*/ 7 w 8"/>
                <a:gd name="T7" fmla="*/ 32 h 32"/>
                <a:gd name="T8" fmla="*/ 6 w 8"/>
                <a:gd name="T9" fmla="*/ 31 h 32"/>
                <a:gd name="T10" fmla="*/ 6 w 8"/>
                <a:gd name="T11" fmla="*/ 32 h 32"/>
                <a:gd name="T12" fmla="*/ 0 w 8"/>
                <a:gd name="T13" fmla="*/ 1 h 32"/>
                <a:gd name="T14" fmla="*/ 4 w 8"/>
                <a:gd name="T1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32">
                  <a:moveTo>
                    <a:pt x="4" y="0"/>
                  </a:moveTo>
                  <a:lnTo>
                    <a:pt x="4" y="0"/>
                  </a:lnTo>
                  <a:lnTo>
                    <a:pt x="8" y="32"/>
                  </a:lnTo>
                  <a:cubicBezTo>
                    <a:pt x="7" y="32"/>
                    <a:pt x="7" y="32"/>
                    <a:pt x="7" y="32"/>
                  </a:cubicBezTo>
                  <a:lnTo>
                    <a:pt x="6" y="31"/>
                  </a:lnTo>
                  <a:cubicBezTo>
                    <a:pt x="6" y="32"/>
                    <a:pt x="6" y="32"/>
                    <a:pt x="6" y="32"/>
                  </a:cubicBezTo>
                  <a:lnTo>
                    <a:pt x="0" y="1"/>
                  </a:lnTo>
                  <a:cubicBezTo>
                    <a:pt x="1" y="0"/>
                    <a:pt x="2" y="0"/>
                    <a:pt x="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25" name="Freeform 1251"/>
            <p:cNvSpPr>
              <a:spLocks/>
            </p:cNvSpPr>
            <p:nvPr userDrawn="1"/>
          </p:nvSpPr>
          <p:spPr bwMode="auto">
            <a:xfrm>
              <a:off x="319" y="176"/>
              <a:ext cx="4" cy="4"/>
            </a:xfrm>
            <a:custGeom>
              <a:avLst/>
              <a:gdLst>
                <a:gd name="T0" fmla="*/ 4 w 8"/>
                <a:gd name="T1" fmla="*/ 0 h 9"/>
                <a:gd name="T2" fmla="*/ 4 w 8"/>
                <a:gd name="T3" fmla="*/ 0 h 9"/>
                <a:gd name="T4" fmla="*/ 8 w 8"/>
                <a:gd name="T5" fmla="*/ 5 h 9"/>
                <a:gd name="T6" fmla="*/ 4 w 8"/>
                <a:gd name="T7" fmla="*/ 9 h 9"/>
                <a:gd name="T8" fmla="*/ 0 w 8"/>
                <a:gd name="T9" fmla="*/ 5 h 9"/>
                <a:gd name="T10" fmla="*/ 4 w 8"/>
                <a:gd name="T1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9">
                  <a:moveTo>
                    <a:pt x="4" y="0"/>
                  </a:moveTo>
                  <a:lnTo>
                    <a:pt x="4" y="0"/>
                  </a:lnTo>
                  <a:cubicBezTo>
                    <a:pt x="5" y="1"/>
                    <a:pt x="7" y="3"/>
                    <a:pt x="8" y="5"/>
                  </a:cubicBezTo>
                  <a:cubicBezTo>
                    <a:pt x="7" y="6"/>
                    <a:pt x="5" y="8"/>
                    <a:pt x="4" y="9"/>
                  </a:cubicBezTo>
                  <a:cubicBezTo>
                    <a:pt x="2" y="8"/>
                    <a:pt x="1" y="6"/>
                    <a:pt x="0" y="5"/>
                  </a:cubicBezTo>
                  <a:cubicBezTo>
                    <a:pt x="1" y="3"/>
                    <a:pt x="3" y="1"/>
                    <a:pt x="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26" name="Freeform 1252"/>
            <p:cNvSpPr>
              <a:spLocks/>
            </p:cNvSpPr>
            <p:nvPr userDrawn="1"/>
          </p:nvSpPr>
          <p:spPr bwMode="auto">
            <a:xfrm>
              <a:off x="315" y="176"/>
              <a:ext cx="4" cy="5"/>
            </a:xfrm>
            <a:custGeom>
              <a:avLst/>
              <a:gdLst>
                <a:gd name="T0" fmla="*/ 4 w 8"/>
                <a:gd name="T1" fmla="*/ 11 h 11"/>
                <a:gd name="T2" fmla="*/ 4 w 8"/>
                <a:gd name="T3" fmla="*/ 11 h 11"/>
                <a:gd name="T4" fmla="*/ 0 w 8"/>
                <a:gd name="T5" fmla="*/ 5 h 11"/>
                <a:gd name="T6" fmla="*/ 4 w 8"/>
                <a:gd name="T7" fmla="*/ 0 h 11"/>
                <a:gd name="T8" fmla="*/ 8 w 8"/>
                <a:gd name="T9" fmla="*/ 6 h 11"/>
                <a:gd name="T10" fmla="*/ 4 w 8"/>
                <a:gd name="T11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1">
                  <a:moveTo>
                    <a:pt x="4" y="11"/>
                  </a:moveTo>
                  <a:lnTo>
                    <a:pt x="4" y="11"/>
                  </a:lnTo>
                  <a:cubicBezTo>
                    <a:pt x="3" y="9"/>
                    <a:pt x="1" y="7"/>
                    <a:pt x="0" y="5"/>
                  </a:cubicBezTo>
                  <a:cubicBezTo>
                    <a:pt x="1" y="4"/>
                    <a:pt x="3" y="2"/>
                    <a:pt x="4" y="0"/>
                  </a:cubicBezTo>
                  <a:cubicBezTo>
                    <a:pt x="5" y="2"/>
                    <a:pt x="7" y="4"/>
                    <a:pt x="8" y="6"/>
                  </a:cubicBezTo>
                  <a:cubicBezTo>
                    <a:pt x="7" y="7"/>
                    <a:pt x="5" y="9"/>
                    <a:pt x="4" y="1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27" name="Freeform 1253"/>
            <p:cNvSpPr>
              <a:spLocks/>
            </p:cNvSpPr>
            <p:nvPr userDrawn="1"/>
          </p:nvSpPr>
          <p:spPr bwMode="auto">
            <a:xfrm>
              <a:off x="317" y="178"/>
              <a:ext cx="3" cy="5"/>
            </a:xfrm>
            <a:custGeom>
              <a:avLst/>
              <a:gdLst>
                <a:gd name="T0" fmla="*/ 4 w 8"/>
                <a:gd name="T1" fmla="*/ 10 h 10"/>
                <a:gd name="T2" fmla="*/ 4 w 8"/>
                <a:gd name="T3" fmla="*/ 10 h 10"/>
                <a:gd name="T4" fmla="*/ 0 w 8"/>
                <a:gd name="T5" fmla="*/ 5 h 10"/>
                <a:gd name="T6" fmla="*/ 4 w 8"/>
                <a:gd name="T7" fmla="*/ 0 h 10"/>
                <a:gd name="T8" fmla="*/ 8 w 8"/>
                <a:gd name="T9" fmla="*/ 5 h 10"/>
                <a:gd name="T10" fmla="*/ 4 w 8"/>
                <a:gd name="T1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0">
                  <a:moveTo>
                    <a:pt x="4" y="10"/>
                  </a:moveTo>
                  <a:lnTo>
                    <a:pt x="4" y="10"/>
                  </a:lnTo>
                  <a:cubicBezTo>
                    <a:pt x="3" y="8"/>
                    <a:pt x="2" y="7"/>
                    <a:pt x="0" y="5"/>
                  </a:cubicBezTo>
                  <a:cubicBezTo>
                    <a:pt x="2" y="4"/>
                    <a:pt x="3" y="2"/>
                    <a:pt x="4" y="0"/>
                  </a:cubicBezTo>
                  <a:cubicBezTo>
                    <a:pt x="6" y="2"/>
                    <a:pt x="7" y="3"/>
                    <a:pt x="8" y="5"/>
                  </a:cubicBezTo>
                  <a:cubicBezTo>
                    <a:pt x="7" y="7"/>
                    <a:pt x="6" y="8"/>
                    <a:pt x="4" y="1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28" name="Freeform 1254"/>
            <p:cNvSpPr>
              <a:spLocks/>
            </p:cNvSpPr>
            <p:nvPr userDrawn="1"/>
          </p:nvSpPr>
          <p:spPr bwMode="auto">
            <a:xfrm>
              <a:off x="319" y="181"/>
              <a:ext cx="4" cy="4"/>
            </a:xfrm>
            <a:custGeom>
              <a:avLst/>
              <a:gdLst>
                <a:gd name="T0" fmla="*/ 4 w 8"/>
                <a:gd name="T1" fmla="*/ 9 h 9"/>
                <a:gd name="T2" fmla="*/ 4 w 8"/>
                <a:gd name="T3" fmla="*/ 9 h 9"/>
                <a:gd name="T4" fmla="*/ 0 w 8"/>
                <a:gd name="T5" fmla="*/ 4 h 9"/>
                <a:gd name="T6" fmla="*/ 4 w 8"/>
                <a:gd name="T7" fmla="*/ 0 h 9"/>
                <a:gd name="T8" fmla="*/ 8 w 8"/>
                <a:gd name="T9" fmla="*/ 4 h 9"/>
                <a:gd name="T10" fmla="*/ 4 w 8"/>
                <a:gd name="T11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9">
                  <a:moveTo>
                    <a:pt x="4" y="9"/>
                  </a:moveTo>
                  <a:lnTo>
                    <a:pt x="4" y="9"/>
                  </a:lnTo>
                  <a:cubicBezTo>
                    <a:pt x="2" y="7"/>
                    <a:pt x="1" y="6"/>
                    <a:pt x="0" y="4"/>
                  </a:cubicBezTo>
                  <a:cubicBezTo>
                    <a:pt x="1" y="3"/>
                    <a:pt x="2" y="1"/>
                    <a:pt x="4" y="0"/>
                  </a:cubicBezTo>
                  <a:cubicBezTo>
                    <a:pt x="5" y="1"/>
                    <a:pt x="6" y="3"/>
                    <a:pt x="8" y="4"/>
                  </a:cubicBezTo>
                  <a:cubicBezTo>
                    <a:pt x="6" y="6"/>
                    <a:pt x="5" y="7"/>
                    <a:pt x="4" y="9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29" name="Freeform 1255"/>
            <p:cNvSpPr>
              <a:spLocks/>
            </p:cNvSpPr>
            <p:nvPr userDrawn="1"/>
          </p:nvSpPr>
          <p:spPr bwMode="auto">
            <a:xfrm>
              <a:off x="321" y="183"/>
              <a:ext cx="3" cy="4"/>
            </a:xfrm>
            <a:custGeom>
              <a:avLst/>
              <a:gdLst>
                <a:gd name="T0" fmla="*/ 4 w 8"/>
                <a:gd name="T1" fmla="*/ 8 h 8"/>
                <a:gd name="T2" fmla="*/ 4 w 8"/>
                <a:gd name="T3" fmla="*/ 8 h 8"/>
                <a:gd name="T4" fmla="*/ 0 w 8"/>
                <a:gd name="T5" fmla="*/ 4 h 8"/>
                <a:gd name="T6" fmla="*/ 4 w 8"/>
                <a:gd name="T7" fmla="*/ 0 h 8"/>
                <a:gd name="T8" fmla="*/ 8 w 8"/>
                <a:gd name="T9" fmla="*/ 4 h 8"/>
                <a:gd name="T10" fmla="*/ 4 w 8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8">
                  <a:moveTo>
                    <a:pt x="4" y="8"/>
                  </a:moveTo>
                  <a:lnTo>
                    <a:pt x="4" y="8"/>
                  </a:lnTo>
                  <a:cubicBezTo>
                    <a:pt x="3" y="7"/>
                    <a:pt x="2" y="6"/>
                    <a:pt x="0" y="4"/>
                  </a:cubicBezTo>
                  <a:cubicBezTo>
                    <a:pt x="2" y="3"/>
                    <a:pt x="3" y="1"/>
                    <a:pt x="4" y="0"/>
                  </a:cubicBezTo>
                  <a:cubicBezTo>
                    <a:pt x="5" y="1"/>
                    <a:pt x="7" y="2"/>
                    <a:pt x="8" y="4"/>
                  </a:cubicBezTo>
                  <a:cubicBezTo>
                    <a:pt x="7" y="5"/>
                    <a:pt x="6" y="7"/>
                    <a:pt x="4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30" name="Freeform 1256"/>
            <p:cNvSpPr>
              <a:spLocks/>
            </p:cNvSpPr>
            <p:nvPr userDrawn="1"/>
          </p:nvSpPr>
          <p:spPr bwMode="auto">
            <a:xfrm>
              <a:off x="313" y="178"/>
              <a:ext cx="3" cy="5"/>
            </a:xfrm>
            <a:custGeom>
              <a:avLst/>
              <a:gdLst>
                <a:gd name="T0" fmla="*/ 3 w 7"/>
                <a:gd name="T1" fmla="*/ 11 h 11"/>
                <a:gd name="T2" fmla="*/ 3 w 7"/>
                <a:gd name="T3" fmla="*/ 11 h 11"/>
                <a:gd name="T4" fmla="*/ 0 w 7"/>
                <a:gd name="T5" fmla="*/ 6 h 11"/>
                <a:gd name="T6" fmla="*/ 4 w 7"/>
                <a:gd name="T7" fmla="*/ 0 h 11"/>
                <a:gd name="T8" fmla="*/ 7 w 7"/>
                <a:gd name="T9" fmla="*/ 5 h 11"/>
                <a:gd name="T10" fmla="*/ 3 w 7"/>
                <a:gd name="T11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11">
                  <a:moveTo>
                    <a:pt x="3" y="11"/>
                  </a:moveTo>
                  <a:lnTo>
                    <a:pt x="3" y="11"/>
                  </a:lnTo>
                  <a:cubicBezTo>
                    <a:pt x="2" y="10"/>
                    <a:pt x="1" y="8"/>
                    <a:pt x="0" y="6"/>
                  </a:cubicBezTo>
                  <a:cubicBezTo>
                    <a:pt x="1" y="4"/>
                    <a:pt x="2" y="2"/>
                    <a:pt x="4" y="0"/>
                  </a:cubicBezTo>
                  <a:cubicBezTo>
                    <a:pt x="5" y="2"/>
                    <a:pt x="6" y="4"/>
                    <a:pt x="7" y="5"/>
                  </a:cubicBezTo>
                  <a:cubicBezTo>
                    <a:pt x="6" y="7"/>
                    <a:pt x="5" y="9"/>
                    <a:pt x="3" y="1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31" name="Freeform 1257"/>
            <p:cNvSpPr>
              <a:spLocks/>
            </p:cNvSpPr>
            <p:nvPr userDrawn="1"/>
          </p:nvSpPr>
          <p:spPr bwMode="auto">
            <a:xfrm>
              <a:off x="315" y="181"/>
              <a:ext cx="4" cy="5"/>
            </a:xfrm>
            <a:custGeom>
              <a:avLst/>
              <a:gdLst>
                <a:gd name="T0" fmla="*/ 4 w 8"/>
                <a:gd name="T1" fmla="*/ 10 h 10"/>
                <a:gd name="T2" fmla="*/ 4 w 8"/>
                <a:gd name="T3" fmla="*/ 10 h 10"/>
                <a:gd name="T4" fmla="*/ 0 w 8"/>
                <a:gd name="T5" fmla="*/ 6 h 10"/>
                <a:gd name="T6" fmla="*/ 4 w 8"/>
                <a:gd name="T7" fmla="*/ 0 h 10"/>
                <a:gd name="T8" fmla="*/ 8 w 8"/>
                <a:gd name="T9" fmla="*/ 5 h 10"/>
                <a:gd name="T10" fmla="*/ 4 w 8"/>
                <a:gd name="T1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0">
                  <a:moveTo>
                    <a:pt x="4" y="10"/>
                  </a:moveTo>
                  <a:lnTo>
                    <a:pt x="4" y="10"/>
                  </a:lnTo>
                  <a:cubicBezTo>
                    <a:pt x="2" y="9"/>
                    <a:pt x="1" y="7"/>
                    <a:pt x="0" y="6"/>
                  </a:cubicBezTo>
                  <a:cubicBezTo>
                    <a:pt x="1" y="4"/>
                    <a:pt x="3" y="2"/>
                    <a:pt x="4" y="0"/>
                  </a:cubicBezTo>
                  <a:cubicBezTo>
                    <a:pt x="5" y="2"/>
                    <a:pt x="6" y="3"/>
                    <a:pt x="8" y="5"/>
                  </a:cubicBezTo>
                  <a:cubicBezTo>
                    <a:pt x="6" y="6"/>
                    <a:pt x="5" y="8"/>
                    <a:pt x="4" y="1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32" name="Freeform 1258"/>
            <p:cNvSpPr>
              <a:spLocks/>
            </p:cNvSpPr>
            <p:nvPr userDrawn="1"/>
          </p:nvSpPr>
          <p:spPr bwMode="auto">
            <a:xfrm>
              <a:off x="317" y="183"/>
              <a:ext cx="3" cy="5"/>
            </a:xfrm>
            <a:custGeom>
              <a:avLst/>
              <a:gdLst>
                <a:gd name="T0" fmla="*/ 4 w 8"/>
                <a:gd name="T1" fmla="*/ 10 h 10"/>
                <a:gd name="T2" fmla="*/ 4 w 8"/>
                <a:gd name="T3" fmla="*/ 10 h 10"/>
                <a:gd name="T4" fmla="*/ 0 w 8"/>
                <a:gd name="T5" fmla="*/ 6 h 10"/>
                <a:gd name="T6" fmla="*/ 4 w 8"/>
                <a:gd name="T7" fmla="*/ 0 h 10"/>
                <a:gd name="T8" fmla="*/ 8 w 8"/>
                <a:gd name="T9" fmla="*/ 4 h 10"/>
                <a:gd name="T10" fmla="*/ 5 w 8"/>
                <a:gd name="T11" fmla="*/ 9 h 10"/>
                <a:gd name="T12" fmla="*/ 5 w 8"/>
                <a:gd name="T13" fmla="*/ 9 h 10"/>
                <a:gd name="T14" fmla="*/ 4 w 8"/>
                <a:gd name="T15" fmla="*/ 9 h 10"/>
                <a:gd name="T16" fmla="*/ 4 w 8"/>
                <a:gd name="T17" fmla="*/ 10 h 10"/>
                <a:gd name="T18" fmla="*/ 4 w 8"/>
                <a:gd name="T1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" h="10">
                  <a:moveTo>
                    <a:pt x="4" y="10"/>
                  </a:moveTo>
                  <a:lnTo>
                    <a:pt x="4" y="10"/>
                  </a:lnTo>
                  <a:cubicBezTo>
                    <a:pt x="3" y="9"/>
                    <a:pt x="1" y="7"/>
                    <a:pt x="0" y="6"/>
                  </a:cubicBezTo>
                  <a:cubicBezTo>
                    <a:pt x="1" y="4"/>
                    <a:pt x="3" y="2"/>
                    <a:pt x="4" y="0"/>
                  </a:cubicBezTo>
                  <a:cubicBezTo>
                    <a:pt x="6" y="2"/>
                    <a:pt x="7" y="3"/>
                    <a:pt x="8" y="4"/>
                  </a:cubicBezTo>
                  <a:cubicBezTo>
                    <a:pt x="7" y="6"/>
                    <a:pt x="6" y="7"/>
                    <a:pt x="5" y="9"/>
                  </a:cubicBezTo>
                  <a:cubicBezTo>
                    <a:pt x="5" y="9"/>
                    <a:pt x="5" y="9"/>
                    <a:pt x="5" y="9"/>
                  </a:cubicBezTo>
                  <a:lnTo>
                    <a:pt x="4" y="9"/>
                  </a:lnTo>
                  <a:cubicBezTo>
                    <a:pt x="4" y="9"/>
                    <a:pt x="4" y="9"/>
                    <a:pt x="4" y="10"/>
                  </a:cubicBezTo>
                  <a:lnTo>
                    <a:pt x="4" y="1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33" name="Freeform 1259"/>
            <p:cNvSpPr>
              <a:spLocks/>
            </p:cNvSpPr>
            <p:nvPr userDrawn="1"/>
          </p:nvSpPr>
          <p:spPr bwMode="auto">
            <a:xfrm>
              <a:off x="320" y="186"/>
              <a:ext cx="3" cy="2"/>
            </a:xfrm>
            <a:custGeom>
              <a:avLst/>
              <a:gdLst>
                <a:gd name="T0" fmla="*/ 0 w 7"/>
                <a:gd name="T1" fmla="*/ 4 h 5"/>
                <a:gd name="T2" fmla="*/ 0 w 7"/>
                <a:gd name="T3" fmla="*/ 4 h 5"/>
                <a:gd name="T4" fmla="*/ 3 w 7"/>
                <a:gd name="T5" fmla="*/ 0 h 5"/>
                <a:gd name="T6" fmla="*/ 7 w 7"/>
                <a:gd name="T7" fmla="*/ 4 h 5"/>
                <a:gd name="T8" fmla="*/ 6 w 7"/>
                <a:gd name="T9" fmla="*/ 5 h 5"/>
                <a:gd name="T10" fmla="*/ 0 w 7"/>
                <a:gd name="T11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5">
                  <a:moveTo>
                    <a:pt x="0" y="4"/>
                  </a:moveTo>
                  <a:lnTo>
                    <a:pt x="0" y="4"/>
                  </a:lnTo>
                  <a:cubicBezTo>
                    <a:pt x="1" y="2"/>
                    <a:pt x="2" y="1"/>
                    <a:pt x="3" y="0"/>
                  </a:cubicBezTo>
                  <a:cubicBezTo>
                    <a:pt x="4" y="1"/>
                    <a:pt x="6" y="2"/>
                    <a:pt x="7" y="4"/>
                  </a:cubicBezTo>
                  <a:cubicBezTo>
                    <a:pt x="6" y="4"/>
                    <a:pt x="6" y="5"/>
                    <a:pt x="6" y="5"/>
                  </a:cubicBezTo>
                  <a:cubicBezTo>
                    <a:pt x="3" y="4"/>
                    <a:pt x="1" y="4"/>
                    <a:pt x="0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34" name="Freeform 1260"/>
            <p:cNvSpPr>
              <a:spLocks/>
            </p:cNvSpPr>
            <p:nvPr userDrawn="1"/>
          </p:nvSpPr>
          <p:spPr bwMode="auto">
            <a:xfrm>
              <a:off x="319" y="18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35" name="Freeform 1261"/>
            <p:cNvSpPr>
              <a:spLocks/>
            </p:cNvSpPr>
            <p:nvPr userDrawn="1"/>
          </p:nvSpPr>
          <p:spPr bwMode="auto">
            <a:xfrm>
              <a:off x="323" y="187"/>
              <a:ext cx="2" cy="2"/>
            </a:xfrm>
            <a:custGeom>
              <a:avLst/>
              <a:gdLst>
                <a:gd name="T0" fmla="*/ 0 w 5"/>
                <a:gd name="T1" fmla="*/ 2 h 4"/>
                <a:gd name="T2" fmla="*/ 0 w 5"/>
                <a:gd name="T3" fmla="*/ 2 h 4"/>
                <a:gd name="T4" fmla="*/ 1 w 5"/>
                <a:gd name="T5" fmla="*/ 0 h 4"/>
                <a:gd name="T6" fmla="*/ 5 w 5"/>
                <a:gd name="T7" fmla="*/ 4 h 4"/>
                <a:gd name="T8" fmla="*/ 4 w 5"/>
                <a:gd name="T9" fmla="*/ 4 h 4"/>
                <a:gd name="T10" fmla="*/ 3 w 5"/>
                <a:gd name="T11" fmla="*/ 4 h 4"/>
                <a:gd name="T12" fmla="*/ 0 w 5"/>
                <a:gd name="T13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4">
                  <a:moveTo>
                    <a:pt x="0" y="2"/>
                  </a:moveTo>
                  <a:lnTo>
                    <a:pt x="0" y="2"/>
                  </a:lnTo>
                  <a:cubicBezTo>
                    <a:pt x="0" y="1"/>
                    <a:pt x="0" y="1"/>
                    <a:pt x="1" y="0"/>
                  </a:cubicBezTo>
                  <a:cubicBezTo>
                    <a:pt x="2" y="1"/>
                    <a:pt x="3" y="2"/>
                    <a:pt x="5" y="4"/>
                  </a:cubicBezTo>
                  <a:lnTo>
                    <a:pt x="4" y="4"/>
                  </a:lnTo>
                  <a:cubicBezTo>
                    <a:pt x="4" y="4"/>
                    <a:pt x="3" y="4"/>
                    <a:pt x="3" y="4"/>
                  </a:cubicBezTo>
                  <a:cubicBezTo>
                    <a:pt x="2" y="3"/>
                    <a:pt x="1" y="2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36" name="Rectangle 1262"/>
            <p:cNvSpPr>
              <a:spLocks noChangeArrowheads="1"/>
            </p:cNvSpPr>
            <p:nvPr userDrawn="1"/>
          </p:nvSpPr>
          <p:spPr bwMode="auto">
            <a:xfrm>
              <a:off x="321" y="191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37" name="Freeform 1263"/>
            <p:cNvSpPr>
              <a:spLocks/>
            </p:cNvSpPr>
            <p:nvPr userDrawn="1"/>
          </p:nvSpPr>
          <p:spPr bwMode="auto">
            <a:xfrm>
              <a:off x="320" y="192"/>
              <a:ext cx="2" cy="2"/>
            </a:xfrm>
            <a:custGeom>
              <a:avLst/>
              <a:gdLst>
                <a:gd name="T0" fmla="*/ 3 w 4"/>
                <a:gd name="T1" fmla="*/ 3 h 3"/>
                <a:gd name="T2" fmla="*/ 3 w 4"/>
                <a:gd name="T3" fmla="*/ 3 h 3"/>
                <a:gd name="T4" fmla="*/ 0 w 4"/>
                <a:gd name="T5" fmla="*/ 0 h 3"/>
                <a:gd name="T6" fmla="*/ 0 w 4"/>
                <a:gd name="T7" fmla="*/ 0 h 3"/>
                <a:gd name="T8" fmla="*/ 4 w 4"/>
                <a:gd name="T9" fmla="*/ 3 h 3"/>
                <a:gd name="T10" fmla="*/ 3 w 4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3">
                  <a:moveTo>
                    <a:pt x="3" y="3"/>
                  </a:moveTo>
                  <a:lnTo>
                    <a:pt x="3" y="3"/>
                  </a:lnTo>
                  <a:cubicBezTo>
                    <a:pt x="2" y="2"/>
                    <a:pt x="1" y="1"/>
                    <a:pt x="0" y="0"/>
                  </a:cubicBezTo>
                  <a:lnTo>
                    <a:pt x="0" y="0"/>
                  </a:lnTo>
                  <a:cubicBezTo>
                    <a:pt x="1" y="1"/>
                    <a:pt x="2" y="2"/>
                    <a:pt x="4" y="3"/>
                  </a:cubicBezTo>
                  <a:cubicBezTo>
                    <a:pt x="3" y="3"/>
                    <a:pt x="3" y="3"/>
                    <a:pt x="3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38" name="Freeform 1264"/>
            <p:cNvSpPr>
              <a:spLocks/>
            </p:cNvSpPr>
            <p:nvPr userDrawn="1"/>
          </p:nvSpPr>
          <p:spPr bwMode="auto">
            <a:xfrm>
              <a:off x="314" y="184"/>
              <a:ext cx="2" cy="4"/>
            </a:xfrm>
            <a:custGeom>
              <a:avLst/>
              <a:gdLst>
                <a:gd name="T0" fmla="*/ 3 w 6"/>
                <a:gd name="T1" fmla="*/ 9 h 9"/>
                <a:gd name="T2" fmla="*/ 3 w 6"/>
                <a:gd name="T3" fmla="*/ 9 h 9"/>
                <a:gd name="T4" fmla="*/ 0 w 6"/>
                <a:gd name="T5" fmla="*/ 4 h 9"/>
                <a:gd name="T6" fmla="*/ 2 w 6"/>
                <a:gd name="T7" fmla="*/ 0 h 9"/>
                <a:gd name="T8" fmla="*/ 6 w 6"/>
                <a:gd name="T9" fmla="*/ 4 h 9"/>
                <a:gd name="T10" fmla="*/ 3 w 6"/>
                <a:gd name="T11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9">
                  <a:moveTo>
                    <a:pt x="3" y="9"/>
                  </a:moveTo>
                  <a:lnTo>
                    <a:pt x="3" y="9"/>
                  </a:lnTo>
                  <a:cubicBezTo>
                    <a:pt x="2" y="7"/>
                    <a:pt x="1" y="6"/>
                    <a:pt x="0" y="4"/>
                  </a:cubicBezTo>
                  <a:cubicBezTo>
                    <a:pt x="0" y="3"/>
                    <a:pt x="1" y="1"/>
                    <a:pt x="2" y="0"/>
                  </a:cubicBezTo>
                  <a:cubicBezTo>
                    <a:pt x="4" y="1"/>
                    <a:pt x="5" y="3"/>
                    <a:pt x="6" y="4"/>
                  </a:cubicBezTo>
                  <a:cubicBezTo>
                    <a:pt x="5" y="6"/>
                    <a:pt x="4" y="7"/>
                    <a:pt x="3" y="9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39" name="Freeform 1265"/>
            <p:cNvSpPr>
              <a:spLocks/>
            </p:cNvSpPr>
            <p:nvPr userDrawn="1"/>
          </p:nvSpPr>
          <p:spPr bwMode="auto">
            <a:xfrm>
              <a:off x="315" y="186"/>
              <a:ext cx="4" cy="4"/>
            </a:xfrm>
            <a:custGeom>
              <a:avLst/>
              <a:gdLst>
                <a:gd name="T0" fmla="*/ 4 w 7"/>
                <a:gd name="T1" fmla="*/ 8 h 8"/>
                <a:gd name="T2" fmla="*/ 4 w 7"/>
                <a:gd name="T3" fmla="*/ 8 h 8"/>
                <a:gd name="T4" fmla="*/ 0 w 7"/>
                <a:gd name="T5" fmla="*/ 4 h 8"/>
                <a:gd name="T6" fmla="*/ 3 w 7"/>
                <a:gd name="T7" fmla="*/ 0 h 8"/>
                <a:gd name="T8" fmla="*/ 7 w 7"/>
                <a:gd name="T9" fmla="*/ 4 h 8"/>
                <a:gd name="T10" fmla="*/ 4 w 7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8">
                  <a:moveTo>
                    <a:pt x="4" y="8"/>
                  </a:moveTo>
                  <a:lnTo>
                    <a:pt x="4" y="8"/>
                  </a:lnTo>
                  <a:cubicBezTo>
                    <a:pt x="3" y="7"/>
                    <a:pt x="1" y="6"/>
                    <a:pt x="0" y="4"/>
                  </a:cubicBezTo>
                  <a:cubicBezTo>
                    <a:pt x="1" y="3"/>
                    <a:pt x="2" y="1"/>
                    <a:pt x="3" y="0"/>
                  </a:cubicBezTo>
                  <a:cubicBezTo>
                    <a:pt x="4" y="1"/>
                    <a:pt x="5" y="3"/>
                    <a:pt x="7" y="4"/>
                  </a:cubicBezTo>
                  <a:cubicBezTo>
                    <a:pt x="6" y="5"/>
                    <a:pt x="5" y="7"/>
                    <a:pt x="4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40" name="Freeform 1266"/>
            <p:cNvSpPr>
              <a:spLocks/>
            </p:cNvSpPr>
            <p:nvPr userDrawn="1"/>
          </p:nvSpPr>
          <p:spPr bwMode="auto">
            <a:xfrm>
              <a:off x="318" y="189"/>
              <a:ext cx="2" cy="3"/>
            </a:xfrm>
            <a:custGeom>
              <a:avLst/>
              <a:gdLst>
                <a:gd name="T0" fmla="*/ 4 w 6"/>
                <a:gd name="T1" fmla="*/ 8 h 8"/>
                <a:gd name="T2" fmla="*/ 4 w 6"/>
                <a:gd name="T3" fmla="*/ 8 h 8"/>
                <a:gd name="T4" fmla="*/ 0 w 6"/>
                <a:gd name="T5" fmla="*/ 4 h 8"/>
                <a:gd name="T6" fmla="*/ 2 w 6"/>
                <a:gd name="T7" fmla="*/ 0 h 8"/>
                <a:gd name="T8" fmla="*/ 6 w 6"/>
                <a:gd name="T9" fmla="*/ 3 h 8"/>
                <a:gd name="T10" fmla="*/ 6 w 6"/>
                <a:gd name="T11" fmla="*/ 4 h 8"/>
                <a:gd name="T12" fmla="*/ 3 w 6"/>
                <a:gd name="T13" fmla="*/ 5 h 8"/>
                <a:gd name="T14" fmla="*/ 2 w 6"/>
                <a:gd name="T15" fmla="*/ 5 h 8"/>
                <a:gd name="T16" fmla="*/ 4 w 6"/>
                <a:gd name="T17" fmla="*/ 7 h 8"/>
                <a:gd name="T18" fmla="*/ 4 w 6"/>
                <a:gd name="T1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8">
                  <a:moveTo>
                    <a:pt x="4" y="8"/>
                  </a:moveTo>
                  <a:lnTo>
                    <a:pt x="4" y="8"/>
                  </a:lnTo>
                  <a:cubicBezTo>
                    <a:pt x="2" y="6"/>
                    <a:pt x="1" y="5"/>
                    <a:pt x="0" y="4"/>
                  </a:cubicBezTo>
                  <a:cubicBezTo>
                    <a:pt x="0" y="2"/>
                    <a:pt x="1" y="1"/>
                    <a:pt x="2" y="0"/>
                  </a:cubicBezTo>
                  <a:cubicBezTo>
                    <a:pt x="3" y="1"/>
                    <a:pt x="5" y="2"/>
                    <a:pt x="6" y="3"/>
                  </a:cubicBezTo>
                  <a:lnTo>
                    <a:pt x="6" y="4"/>
                  </a:lnTo>
                  <a:cubicBezTo>
                    <a:pt x="4" y="4"/>
                    <a:pt x="3" y="5"/>
                    <a:pt x="3" y="5"/>
                  </a:cubicBezTo>
                  <a:lnTo>
                    <a:pt x="2" y="5"/>
                  </a:lnTo>
                  <a:cubicBezTo>
                    <a:pt x="3" y="6"/>
                    <a:pt x="3" y="6"/>
                    <a:pt x="4" y="7"/>
                  </a:cubicBezTo>
                  <a:lnTo>
                    <a:pt x="4" y="8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41" name="Freeform 1267"/>
            <p:cNvSpPr>
              <a:spLocks/>
            </p:cNvSpPr>
            <p:nvPr userDrawn="1"/>
          </p:nvSpPr>
          <p:spPr bwMode="auto">
            <a:xfrm>
              <a:off x="319" y="193"/>
              <a:ext cx="2" cy="2"/>
            </a:xfrm>
            <a:custGeom>
              <a:avLst/>
              <a:gdLst>
                <a:gd name="T0" fmla="*/ 2 w 6"/>
                <a:gd name="T1" fmla="*/ 0 h 5"/>
                <a:gd name="T2" fmla="*/ 2 w 6"/>
                <a:gd name="T3" fmla="*/ 0 h 5"/>
                <a:gd name="T4" fmla="*/ 5 w 6"/>
                <a:gd name="T5" fmla="*/ 2 h 5"/>
                <a:gd name="T6" fmla="*/ 4 w 6"/>
                <a:gd name="T7" fmla="*/ 2 h 5"/>
                <a:gd name="T8" fmla="*/ 6 w 6"/>
                <a:gd name="T9" fmla="*/ 4 h 5"/>
                <a:gd name="T10" fmla="*/ 6 w 6"/>
                <a:gd name="T11" fmla="*/ 4 h 5"/>
                <a:gd name="T12" fmla="*/ 2 w 6"/>
                <a:gd name="T13" fmla="*/ 5 h 5"/>
                <a:gd name="T14" fmla="*/ 0 w 6"/>
                <a:gd name="T15" fmla="*/ 4 h 5"/>
                <a:gd name="T16" fmla="*/ 2 w 6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5">
                  <a:moveTo>
                    <a:pt x="2" y="0"/>
                  </a:moveTo>
                  <a:lnTo>
                    <a:pt x="2" y="0"/>
                  </a:lnTo>
                  <a:lnTo>
                    <a:pt x="5" y="2"/>
                  </a:lnTo>
                  <a:lnTo>
                    <a:pt x="4" y="2"/>
                  </a:lnTo>
                  <a:cubicBezTo>
                    <a:pt x="5" y="3"/>
                    <a:pt x="5" y="4"/>
                    <a:pt x="6" y="4"/>
                  </a:cubicBezTo>
                  <a:lnTo>
                    <a:pt x="6" y="4"/>
                  </a:lnTo>
                  <a:cubicBezTo>
                    <a:pt x="4" y="4"/>
                    <a:pt x="3" y="5"/>
                    <a:pt x="2" y="5"/>
                  </a:cubicBezTo>
                  <a:lnTo>
                    <a:pt x="0" y="4"/>
                  </a:lnTo>
                  <a:cubicBezTo>
                    <a:pt x="1" y="3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42" name="Freeform 1268"/>
            <p:cNvSpPr>
              <a:spLocks/>
            </p:cNvSpPr>
            <p:nvPr userDrawn="1"/>
          </p:nvSpPr>
          <p:spPr bwMode="auto">
            <a:xfrm>
              <a:off x="316" y="191"/>
              <a:ext cx="3" cy="3"/>
            </a:xfrm>
            <a:custGeom>
              <a:avLst/>
              <a:gdLst>
                <a:gd name="T0" fmla="*/ 3 w 7"/>
                <a:gd name="T1" fmla="*/ 0 h 8"/>
                <a:gd name="T2" fmla="*/ 3 w 7"/>
                <a:gd name="T3" fmla="*/ 0 h 8"/>
                <a:gd name="T4" fmla="*/ 7 w 7"/>
                <a:gd name="T5" fmla="*/ 4 h 8"/>
                <a:gd name="T6" fmla="*/ 5 w 7"/>
                <a:gd name="T7" fmla="*/ 8 h 8"/>
                <a:gd name="T8" fmla="*/ 0 w 7"/>
                <a:gd name="T9" fmla="*/ 5 h 8"/>
                <a:gd name="T10" fmla="*/ 3 w 7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8">
                  <a:moveTo>
                    <a:pt x="3" y="0"/>
                  </a:moveTo>
                  <a:lnTo>
                    <a:pt x="3" y="0"/>
                  </a:lnTo>
                  <a:cubicBezTo>
                    <a:pt x="4" y="2"/>
                    <a:pt x="6" y="3"/>
                    <a:pt x="7" y="4"/>
                  </a:cubicBezTo>
                  <a:cubicBezTo>
                    <a:pt x="7" y="6"/>
                    <a:pt x="6" y="7"/>
                    <a:pt x="5" y="8"/>
                  </a:cubicBezTo>
                  <a:cubicBezTo>
                    <a:pt x="3" y="7"/>
                    <a:pt x="2" y="6"/>
                    <a:pt x="0" y="5"/>
                  </a:cubicBezTo>
                  <a:cubicBezTo>
                    <a:pt x="1" y="4"/>
                    <a:pt x="2" y="2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43" name="Freeform 1269"/>
            <p:cNvSpPr>
              <a:spLocks/>
            </p:cNvSpPr>
            <p:nvPr userDrawn="1"/>
          </p:nvSpPr>
          <p:spPr bwMode="auto">
            <a:xfrm>
              <a:off x="328" y="184"/>
              <a:ext cx="1" cy="2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2 w 2"/>
                <a:gd name="T5" fmla="*/ 3 h 3"/>
                <a:gd name="T6" fmla="*/ 0 w 2"/>
                <a:gd name="T7" fmla="*/ 3 h 3"/>
                <a:gd name="T8" fmla="*/ 0 w 2"/>
                <a:gd name="T9" fmla="*/ 1 h 3"/>
                <a:gd name="T10" fmla="*/ 1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44" name="Freeform 1270"/>
            <p:cNvSpPr>
              <a:spLocks/>
            </p:cNvSpPr>
            <p:nvPr userDrawn="1"/>
          </p:nvSpPr>
          <p:spPr bwMode="auto">
            <a:xfrm>
              <a:off x="328" y="182"/>
              <a:ext cx="0" cy="2"/>
            </a:xfrm>
            <a:custGeom>
              <a:avLst/>
              <a:gdLst>
                <a:gd name="T0" fmla="*/ 2 w 2"/>
                <a:gd name="T1" fmla="*/ 0 h 3"/>
                <a:gd name="T2" fmla="*/ 2 w 2"/>
                <a:gd name="T3" fmla="*/ 0 h 3"/>
                <a:gd name="T4" fmla="*/ 2 w 2"/>
                <a:gd name="T5" fmla="*/ 3 h 3"/>
                <a:gd name="T6" fmla="*/ 1 w 2"/>
                <a:gd name="T7" fmla="*/ 3 h 3"/>
                <a:gd name="T8" fmla="*/ 0 w 2"/>
                <a:gd name="T9" fmla="*/ 1 h 3"/>
                <a:gd name="T10" fmla="*/ 2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2" y="0"/>
                  </a:lnTo>
                  <a:lnTo>
                    <a:pt x="2" y="3"/>
                  </a:lnTo>
                  <a:lnTo>
                    <a:pt x="1" y="3"/>
                  </a:lnTo>
                  <a:lnTo>
                    <a:pt x="0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45" name="Freeform 1271"/>
            <p:cNvSpPr>
              <a:spLocks/>
            </p:cNvSpPr>
            <p:nvPr userDrawn="1"/>
          </p:nvSpPr>
          <p:spPr bwMode="auto">
            <a:xfrm>
              <a:off x="328" y="181"/>
              <a:ext cx="0" cy="1"/>
            </a:xfrm>
            <a:custGeom>
              <a:avLst/>
              <a:gdLst>
                <a:gd name="T0" fmla="*/ 2 w 2"/>
                <a:gd name="T1" fmla="*/ 0 h 3"/>
                <a:gd name="T2" fmla="*/ 2 w 2"/>
                <a:gd name="T3" fmla="*/ 0 h 3"/>
                <a:gd name="T4" fmla="*/ 2 w 2"/>
                <a:gd name="T5" fmla="*/ 3 h 3"/>
                <a:gd name="T6" fmla="*/ 0 w 2"/>
                <a:gd name="T7" fmla="*/ 3 h 3"/>
                <a:gd name="T8" fmla="*/ 0 w 2"/>
                <a:gd name="T9" fmla="*/ 1 h 3"/>
                <a:gd name="T10" fmla="*/ 2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2" y="0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46" name="Freeform 1272"/>
            <p:cNvSpPr>
              <a:spLocks/>
            </p:cNvSpPr>
            <p:nvPr userDrawn="1"/>
          </p:nvSpPr>
          <p:spPr bwMode="auto">
            <a:xfrm>
              <a:off x="327" y="179"/>
              <a:ext cx="1" cy="1"/>
            </a:xfrm>
            <a:custGeom>
              <a:avLst/>
              <a:gdLst>
                <a:gd name="T0" fmla="*/ 3 w 3"/>
                <a:gd name="T1" fmla="*/ 0 h 3"/>
                <a:gd name="T2" fmla="*/ 3 w 3"/>
                <a:gd name="T3" fmla="*/ 0 h 3"/>
                <a:gd name="T4" fmla="*/ 3 w 3"/>
                <a:gd name="T5" fmla="*/ 2 h 3"/>
                <a:gd name="T6" fmla="*/ 0 w 3"/>
                <a:gd name="T7" fmla="*/ 3 h 3"/>
                <a:gd name="T8" fmla="*/ 0 w 3"/>
                <a:gd name="T9" fmla="*/ 1 h 3"/>
                <a:gd name="T10" fmla="*/ 3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lnTo>
                    <a:pt x="3" y="0"/>
                  </a:lnTo>
                  <a:lnTo>
                    <a:pt x="3" y="2"/>
                  </a:lnTo>
                  <a:lnTo>
                    <a:pt x="0" y="3"/>
                  </a:lnTo>
                  <a:lnTo>
                    <a:pt x="0" y="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47" name="Freeform 1273"/>
            <p:cNvSpPr>
              <a:spLocks/>
            </p:cNvSpPr>
            <p:nvPr userDrawn="1"/>
          </p:nvSpPr>
          <p:spPr bwMode="auto">
            <a:xfrm>
              <a:off x="327" y="177"/>
              <a:ext cx="1" cy="1"/>
            </a:xfrm>
            <a:custGeom>
              <a:avLst/>
              <a:gdLst>
                <a:gd name="T0" fmla="*/ 3 w 3"/>
                <a:gd name="T1" fmla="*/ 0 h 3"/>
                <a:gd name="T2" fmla="*/ 3 w 3"/>
                <a:gd name="T3" fmla="*/ 0 h 3"/>
                <a:gd name="T4" fmla="*/ 3 w 3"/>
                <a:gd name="T5" fmla="*/ 2 h 3"/>
                <a:gd name="T6" fmla="*/ 0 w 3"/>
                <a:gd name="T7" fmla="*/ 3 h 3"/>
                <a:gd name="T8" fmla="*/ 0 w 3"/>
                <a:gd name="T9" fmla="*/ 1 h 3"/>
                <a:gd name="T10" fmla="*/ 3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lnTo>
                    <a:pt x="3" y="0"/>
                  </a:lnTo>
                  <a:lnTo>
                    <a:pt x="3" y="2"/>
                  </a:lnTo>
                  <a:lnTo>
                    <a:pt x="0" y="3"/>
                  </a:lnTo>
                  <a:lnTo>
                    <a:pt x="0" y="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48" name="Freeform 1274"/>
            <p:cNvSpPr>
              <a:spLocks/>
            </p:cNvSpPr>
            <p:nvPr userDrawn="1"/>
          </p:nvSpPr>
          <p:spPr bwMode="auto">
            <a:xfrm>
              <a:off x="327" y="176"/>
              <a:ext cx="1" cy="0"/>
            </a:xfrm>
            <a:custGeom>
              <a:avLst/>
              <a:gdLst>
                <a:gd name="T0" fmla="*/ 3 w 4"/>
                <a:gd name="T1" fmla="*/ 0 h 2"/>
                <a:gd name="T2" fmla="*/ 3 w 4"/>
                <a:gd name="T3" fmla="*/ 0 h 2"/>
                <a:gd name="T4" fmla="*/ 4 w 4"/>
                <a:gd name="T5" fmla="*/ 1 h 2"/>
                <a:gd name="T6" fmla="*/ 0 w 4"/>
                <a:gd name="T7" fmla="*/ 2 h 2"/>
                <a:gd name="T8" fmla="*/ 0 w 4"/>
                <a:gd name="T9" fmla="*/ 0 h 2"/>
                <a:gd name="T10" fmla="*/ 3 w 4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2">
                  <a:moveTo>
                    <a:pt x="3" y="0"/>
                  </a:moveTo>
                  <a:lnTo>
                    <a:pt x="3" y="0"/>
                  </a:lnTo>
                  <a:lnTo>
                    <a:pt x="4" y="1"/>
                  </a:lnTo>
                  <a:lnTo>
                    <a:pt x="0" y="2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49" name="Freeform 1275"/>
            <p:cNvSpPr>
              <a:spLocks/>
            </p:cNvSpPr>
            <p:nvPr userDrawn="1"/>
          </p:nvSpPr>
          <p:spPr bwMode="auto">
            <a:xfrm>
              <a:off x="327" y="174"/>
              <a:ext cx="1" cy="1"/>
            </a:xfrm>
            <a:custGeom>
              <a:avLst/>
              <a:gdLst>
                <a:gd name="T0" fmla="*/ 3 w 3"/>
                <a:gd name="T1" fmla="*/ 0 h 2"/>
                <a:gd name="T2" fmla="*/ 3 w 3"/>
                <a:gd name="T3" fmla="*/ 0 h 2"/>
                <a:gd name="T4" fmla="*/ 3 w 3"/>
                <a:gd name="T5" fmla="*/ 1 h 2"/>
                <a:gd name="T6" fmla="*/ 0 w 3"/>
                <a:gd name="T7" fmla="*/ 2 h 2"/>
                <a:gd name="T8" fmla="*/ 0 w 3"/>
                <a:gd name="T9" fmla="*/ 0 h 2"/>
                <a:gd name="T10" fmla="*/ 3 w 3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3" y="0"/>
                  </a:moveTo>
                  <a:lnTo>
                    <a:pt x="3" y="0"/>
                  </a:lnTo>
                  <a:lnTo>
                    <a:pt x="3" y="1"/>
                  </a:lnTo>
                  <a:lnTo>
                    <a:pt x="0" y="2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50" name="Freeform 1276"/>
            <p:cNvSpPr>
              <a:spLocks/>
            </p:cNvSpPr>
            <p:nvPr userDrawn="1"/>
          </p:nvSpPr>
          <p:spPr bwMode="auto">
            <a:xfrm>
              <a:off x="329" y="198"/>
              <a:ext cx="1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1" y="0"/>
                    <a:pt x="0" y="0"/>
                    <a:pt x="0" y="0"/>
                  </a:cubicBezTo>
                  <a:lnTo>
                    <a:pt x="1" y="0"/>
                  </a:lnTo>
                  <a:cubicBezTo>
                    <a:pt x="1" y="0"/>
                    <a:pt x="1" y="0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51" name="Freeform 1277"/>
            <p:cNvSpPr>
              <a:spLocks/>
            </p:cNvSpPr>
            <p:nvPr userDrawn="1"/>
          </p:nvSpPr>
          <p:spPr bwMode="auto">
            <a:xfrm>
              <a:off x="329" y="199"/>
              <a:ext cx="1" cy="1"/>
            </a:xfrm>
            <a:custGeom>
              <a:avLst/>
              <a:gdLst>
                <a:gd name="T0" fmla="*/ 0 w 2"/>
                <a:gd name="T1" fmla="*/ 2 h 2"/>
                <a:gd name="T2" fmla="*/ 0 w 2"/>
                <a:gd name="T3" fmla="*/ 2 h 2"/>
                <a:gd name="T4" fmla="*/ 1 w 2"/>
                <a:gd name="T5" fmla="*/ 0 h 2"/>
                <a:gd name="T6" fmla="*/ 2 w 2"/>
                <a:gd name="T7" fmla="*/ 2 h 2"/>
                <a:gd name="T8" fmla="*/ 0 w 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lnTo>
                    <a:pt x="0" y="2"/>
                  </a:lnTo>
                  <a:cubicBezTo>
                    <a:pt x="0" y="1"/>
                    <a:pt x="1" y="1"/>
                    <a:pt x="1" y="0"/>
                  </a:cubicBezTo>
                  <a:cubicBezTo>
                    <a:pt x="1" y="1"/>
                    <a:pt x="1" y="1"/>
                    <a:pt x="2" y="2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52" name="Freeform 1278"/>
            <p:cNvSpPr>
              <a:spLocks/>
            </p:cNvSpPr>
            <p:nvPr userDrawn="1"/>
          </p:nvSpPr>
          <p:spPr bwMode="auto">
            <a:xfrm>
              <a:off x="327" y="198"/>
              <a:ext cx="1" cy="1"/>
            </a:xfrm>
            <a:custGeom>
              <a:avLst/>
              <a:gdLst>
                <a:gd name="T0" fmla="*/ 1 w 2"/>
                <a:gd name="T1" fmla="*/ 1 h 1"/>
                <a:gd name="T2" fmla="*/ 1 w 2"/>
                <a:gd name="T3" fmla="*/ 1 h 1"/>
                <a:gd name="T4" fmla="*/ 0 w 2"/>
                <a:gd name="T5" fmla="*/ 0 h 1"/>
                <a:gd name="T6" fmla="*/ 2 w 2"/>
                <a:gd name="T7" fmla="*/ 0 h 1"/>
                <a:gd name="T8" fmla="*/ 1 w 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0"/>
                    <a:pt x="0" y="0"/>
                  </a:cubicBezTo>
                  <a:lnTo>
                    <a:pt x="2" y="0"/>
                  </a:lnTo>
                  <a:cubicBezTo>
                    <a:pt x="1" y="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53" name="Freeform 1279"/>
            <p:cNvSpPr>
              <a:spLocks/>
            </p:cNvSpPr>
            <p:nvPr userDrawn="1"/>
          </p:nvSpPr>
          <p:spPr bwMode="auto">
            <a:xfrm>
              <a:off x="327" y="200"/>
              <a:ext cx="1" cy="0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1" y="1"/>
                    <a:pt x="1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54" name="Freeform 1280"/>
            <p:cNvSpPr>
              <a:spLocks/>
            </p:cNvSpPr>
            <p:nvPr userDrawn="1"/>
          </p:nvSpPr>
          <p:spPr bwMode="auto">
            <a:xfrm>
              <a:off x="324" y="198"/>
              <a:ext cx="1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1"/>
                    <a:pt x="0" y="0"/>
                  </a:cubicBezTo>
                  <a:lnTo>
                    <a:pt x="1" y="0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55" name="Freeform 1281"/>
            <p:cNvSpPr>
              <a:spLocks/>
            </p:cNvSpPr>
            <p:nvPr userDrawn="1"/>
          </p:nvSpPr>
          <p:spPr bwMode="auto">
            <a:xfrm>
              <a:off x="325" y="200"/>
              <a:ext cx="0" cy="0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1" y="1"/>
                    <a:pt x="1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56" name="Freeform 1282"/>
            <p:cNvSpPr>
              <a:spLocks/>
            </p:cNvSpPr>
            <p:nvPr userDrawn="1"/>
          </p:nvSpPr>
          <p:spPr bwMode="auto">
            <a:xfrm>
              <a:off x="322" y="199"/>
              <a:ext cx="1" cy="0"/>
            </a:xfrm>
            <a:custGeom>
              <a:avLst/>
              <a:gdLst>
                <a:gd name="T0" fmla="*/ 1 w 2"/>
                <a:gd name="T1" fmla="*/ 1 h 1"/>
                <a:gd name="T2" fmla="*/ 1 w 2"/>
                <a:gd name="T3" fmla="*/ 1 h 1"/>
                <a:gd name="T4" fmla="*/ 0 w 2"/>
                <a:gd name="T5" fmla="*/ 0 h 1"/>
                <a:gd name="T6" fmla="*/ 2 w 2"/>
                <a:gd name="T7" fmla="*/ 0 h 1"/>
                <a:gd name="T8" fmla="*/ 1 w 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0"/>
                    <a:pt x="0" y="0"/>
                  </a:cubicBezTo>
                  <a:lnTo>
                    <a:pt x="2" y="0"/>
                  </a:lnTo>
                  <a:cubicBezTo>
                    <a:pt x="1" y="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57" name="Freeform 1283"/>
            <p:cNvSpPr>
              <a:spLocks/>
            </p:cNvSpPr>
            <p:nvPr userDrawn="1"/>
          </p:nvSpPr>
          <p:spPr bwMode="auto">
            <a:xfrm>
              <a:off x="323" y="200"/>
              <a:ext cx="0" cy="0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1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0"/>
                    <a:pt x="1" y="0"/>
                  </a:cubicBezTo>
                  <a:cubicBezTo>
                    <a:pt x="1" y="0"/>
                    <a:pt x="1" y="0"/>
                    <a:pt x="1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58" name="Freeform 1284"/>
            <p:cNvSpPr>
              <a:spLocks/>
            </p:cNvSpPr>
            <p:nvPr userDrawn="1"/>
          </p:nvSpPr>
          <p:spPr bwMode="auto">
            <a:xfrm>
              <a:off x="320" y="199"/>
              <a:ext cx="1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0" y="1"/>
                    <a:pt x="0" y="1"/>
                    <a:pt x="0" y="0"/>
                  </a:cubicBezTo>
                  <a:lnTo>
                    <a:pt x="1" y="0"/>
                  </a:lnTo>
                  <a:cubicBezTo>
                    <a:pt x="1" y="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59" name="Freeform 1285"/>
            <p:cNvSpPr>
              <a:spLocks/>
            </p:cNvSpPr>
            <p:nvPr userDrawn="1"/>
          </p:nvSpPr>
          <p:spPr bwMode="auto">
            <a:xfrm>
              <a:off x="321" y="200"/>
              <a:ext cx="0" cy="0"/>
            </a:xfrm>
            <a:custGeom>
              <a:avLst/>
              <a:gdLst>
                <a:gd name="T0" fmla="*/ 0 w 1"/>
                <a:gd name="T1" fmla="*/ 0 w 1"/>
                <a:gd name="T2" fmla="*/ 0 w 1"/>
                <a:gd name="T3" fmla="*/ 1 w 1"/>
                <a:gd name="T4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60" name="Freeform 1286"/>
            <p:cNvSpPr>
              <a:spLocks/>
            </p:cNvSpPr>
            <p:nvPr userDrawn="1"/>
          </p:nvSpPr>
          <p:spPr bwMode="auto">
            <a:xfrm>
              <a:off x="328" y="198"/>
              <a:ext cx="1" cy="2"/>
            </a:xfrm>
            <a:custGeom>
              <a:avLst/>
              <a:gdLst>
                <a:gd name="T0" fmla="*/ 2 w 4"/>
                <a:gd name="T1" fmla="*/ 0 h 3"/>
                <a:gd name="T2" fmla="*/ 2 w 4"/>
                <a:gd name="T3" fmla="*/ 0 h 3"/>
                <a:gd name="T4" fmla="*/ 4 w 4"/>
                <a:gd name="T5" fmla="*/ 2 h 3"/>
                <a:gd name="T6" fmla="*/ 2 w 4"/>
                <a:gd name="T7" fmla="*/ 3 h 3"/>
                <a:gd name="T8" fmla="*/ 0 w 4"/>
                <a:gd name="T9" fmla="*/ 2 h 3"/>
                <a:gd name="T10" fmla="*/ 2 w 4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3">
                  <a:moveTo>
                    <a:pt x="2" y="0"/>
                  </a:moveTo>
                  <a:lnTo>
                    <a:pt x="2" y="0"/>
                  </a:lnTo>
                  <a:cubicBezTo>
                    <a:pt x="3" y="0"/>
                    <a:pt x="4" y="1"/>
                    <a:pt x="4" y="2"/>
                  </a:cubicBezTo>
                  <a:cubicBezTo>
                    <a:pt x="4" y="3"/>
                    <a:pt x="3" y="3"/>
                    <a:pt x="2" y="3"/>
                  </a:cubicBezTo>
                  <a:cubicBezTo>
                    <a:pt x="1" y="3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61" name="Freeform 1287"/>
            <p:cNvSpPr>
              <a:spLocks/>
            </p:cNvSpPr>
            <p:nvPr userDrawn="1"/>
          </p:nvSpPr>
          <p:spPr bwMode="auto">
            <a:xfrm>
              <a:off x="325" y="199"/>
              <a:ext cx="2" cy="1"/>
            </a:xfrm>
            <a:custGeom>
              <a:avLst/>
              <a:gdLst>
                <a:gd name="T0" fmla="*/ 2 w 3"/>
                <a:gd name="T1" fmla="*/ 0 h 3"/>
                <a:gd name="T2" fmla="*/ 2 w 3"/>
                <a:gd name="T3" fmla="*/ 0 h 3"/>
                <a:gd name="T4" fmla="*/ 3 w 3"/>
                <a:gd name="T5" fmla="*/ 1 h 3"/>
                <a:gd name="T6" fmla="*/ 2 w 3"/>
                <a:gd name="T7" fmla="*/ 3 h 3"/>
                <a:gd name="T8" fmla="*/ 0 w 3"/>
                <a:gd name="T9" fmla="*/ 1 h 3"/>
                <a:gd name="T10" fmla="*/ 2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lnTo>
                    <a:pt x="2" y="0"/>
                  </a:lnTo>
                  <a:cubicBezTo>
                    <a:pt x="2" y="0"/>
                    <a:pt x="3" y="0"/>
                    <a:pt x="3" y="1"/>
                  </a:cubicBezTo>
                  <a:cubicBezTo>
                    <a:pt x="3" y="2"/>
                    <a:pt x="2" y="3"/>
                    <a:pt x="2" y="3"/>
                  </a:cubicBezTo>
                  <a:cubicBezTo>
                    <a:pt x="1" y="3"/>
                    <a:pt x="0" y="2"/>
                    <a:pt x="0" y="1"/>
                  </a:cubicBezTo>
                  <a:cubicBezTo>
                    <a:pt x="0" y="0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62" name="Freeform 1288"/>
            <p:cNvSpPr>
              <a:spLocks/>
            </p:cNvSpPr>
            <p:nvPr userDrawn="1"/>
          </p:nvSpPr>
          <p:spPr bwMode="auto">
            <a:xfrm>
              <a:off x="323" y="199"/>
              <a:ext cx="1" cy="1"/>
            </a:xfrm>
            <a:custGeom>
              <a:avLst/>
              <a:gdLst>
                <a:gd name="T0" fmla="*/ 2 w 3"/>
                <a:gd name="T1" fmla="*/ 0 h 3"/>
                <a:gd name="T2" fmla="*/ 2 w 3"/>
                <a:gd name="T3" fmla="*/ 0 h 3"/>
                <a:gd name="T4" fmla="*/ 3 w 3"/>
                <a:gd name="T5" fmla="*/ 1 h 3"/>
                <a:gd name="T6" fmla="*/ 2 w 3"/>
                <a:gd name="T7" fmla="*/ 3 h 3"/>
                <a:gd name="T8" fmla="*/ 0 w 3"/>
                <a:gd name="T9" fmla="*/ 1 h 3"/>
                <a:gd name="T10" fmla="*/ 2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lnTo>
                    <a:pt x="2" y="0"/>
                  </a:lnTo>
                  <a:cubicBezTo>
                    <a:pt x="3" y="0"/>
                    <a:pt x="3" y="1"/>
                    <a:pt x="3" y="1"/>
                  </a:cubicBezTo>
                  <a:cubicBezTo>
                    <a:pt x="3" y="2"/>
                    <a:pt x="3" y="3"/>
                    <a:pt x="2" y="3"/>
                  </a:cubicBezTo>
                  <a:cubicBezTo>
                    <a:pt x="1" y="3"/>
                    <a:pt x="0" y="2"/>
                    <a:pt x="0" y="1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63" name="Freeform 1289"/>
            <p:cNvSpPr>
              <a:spLocks/>
            </p:cNvSpPr>
            <p:nvPr userDrawn="1"/>
          </p:nvSpPr>
          <p:spPr bwMode="auto">
            <a:xfrm>
              <a:off x="321" y="199"/>
              <a:ext cx="1" cy="1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2 w 2"/>
                <a:gd name="T5" fmla="*/ 1 h 3"/>
                <a:gd name="T6" fmla="*/ 1 w 2"/>
                <a:gd name="T7" fmla="*/ 3 h 3"/>
                <a:gd name="T8" fmla="*/ 0 w 2"/>
                <a:gd name="T9" fmla="*/ 1 h 3"/>
                <a:gd name="T10" fmla="*/ 1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cubicBezTo>
                    <a:pt x="2" y="0"/>
                    <a:pt x="2" y="1"/>
                    <a:pt x="2" y="1"/>
                  </a:cubicBezTo>
                  <a:cubicBezTo>
                    <a:pt x="2" y="2"/>
                    <a:pt x="2" y="3"/>
                    <a:pt x="1" y="3"/>
                  </a:cubicBezTo>
                  <a:cubicBezTo>
                    <a:pt x="0" y="3"/>
                    <a:pt x="0" y="2"/>
                    <a:pt x="0" y="1"/>
                  </a:cubicBezTo>
                  <a:cubicBezTo>
                    <a:pt x="0" y="1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64" name="Freeform 1290"/>
            <p:cNvSpPr>
              <a:spLocks/>
            </p:cNvSpPr>
            <p:nvPr userDrawn="1"/>
          </p:nvSpPr>
          <p:spPr bwMode="auto">
            <a:xfrm>
              <a:off x="320" y="200"/>
              <a:ext cx="0" cy="1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2 w 2"/>
                <a:gd name="T5" fmla="*/ 2 h 3"/>
                <a:gd name="T6" fmla="*/ 1 w 2"/>
                <a:gd name="T7" fmla="*/ 3 h 3"/>
                <a:gd name="T8" fmla="*/ 0 w 2"/>
                <a:gd name="T9" fmla="*/ 2 h 3"/>
                <a:gd name="T10" fmla="*/ 1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2" y="1"/>
                    <a:pt x="2" y="2"/>
                  </a:cubicBezTo>
                  <a:cubicBezTo>
                    <a:pt x="2" y="2"/>
                    <a:pt x="1" y="3"/>
                    <a:pt x="1" y="3"/>
                  </a:cubicBezTo>
                  <a:cubicBezTo>
                    <a:pt x="0" y="3"/>
                    <a:pt x="0" y="2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65" name="Freeform 1291"/>
            <p:cNvSpPr>
              <a:spLocks/>
            </p:cNvSpPr>
            <p:nvPr userDrawn="1"/>
          </p:nvSpPr>
          <p:spPr bwMode="auto">
            <a:xfrm>
              <a:off x="320" y="177"/>
              <a:ext cx="0" cy="2"/>
            </a:xfrm>
            <a:custGeom>
              <a:avLst/>
              <a:gdLst>
                <a:gd name="T0" fmla="*/ 2 w 2"/>
                <a:gd name="T1" fmla="*/ 0 h 5"/>
                <a:gd name="T2" fmla="*/ 2 w 2"/>
                <a:gd name="T3" fmla="*/ 0 h 5"/>
                <a:gd name="T4" fmla="*/ 2 w 2"/>
                <a:gd name="T5" fmla="*/ 5 h 5"/>
                <a:gd name="T6" fmla="*/ 0 w 2"/>
                <a:gd name="T7" fmla="*/ 3 h 5"/>
                <a:gd name="T8" fmla="*/ 2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2" y="0"/>
                  </a:moveTo>
                  <a:lnTo>
                    <a:pt x="2" y="0"/>
                  </a:lnTo>
                  <a:cubicBezTo>
                    <a:pt x="1" y="2"/>
                    <a:pt x="1" y="3"/>
                    <a:pt x="2" y="5"/>
                  </a:cubicBezTo>
                  <a:lnTo>
                    <a:pt x="0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66" name="Freeform 1292"/>
            <p:cNvSpPr>
              <a:spLocks/>
            </p:cNvSpPr>
            <p:nvPr userDrawn="1"/>
          </p:nvSpPr>
          <p:spPr bwMode="auto">
            <a:xfrm>
              <a:off x="317" y="180"/>
              <a:ext cx="2" cy="1"/>
            </a:xfrm>
            <a:custGeom>
              <a:avLst/>
              <a:gdLst>
                <a:gd name="T0" fmla="*/ 3 w 3"/>
                <a:gd name="T1" fmla="*/ 0 h 4"/>
                <a:gd name="T2" fmla="*/ 3 w 3"/>
                <a:gd name="T3" fmla="*/ 0 h 4"/>
                <a:gd name="T4" fmla="*/ 2 w 3"/>
                <a:gd name="T5" fmla="*/ 4 h 4"/>
                <a:gd name="T6" fmla="*/ 0 w 3"/>
                <a:gd name="T7" fmla="*/ 2 h 4"/>
                <a:gd name="T8" fmla="*/ 3 w 3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3" y="0"/>
                  </a:moveTo>
                  <a:lnTo>
                    <a:pt x="3" y="0"/>
                  </a:lnTo>
                  <a:cubicBezTo>
                    <a:pt x="1" y="1"/>
                    <a:pt x="1" y="2"/>
                    <a:pt x="2" y="4"/>
                  </a:cubicBezTo>
                  <a:lnTo>
                    <a:pt x="0" y="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67" name="Freeform 1293"/>
            <p:cNvSpPr>
              <a:spLocks/>
            </p:cNvSpPr>
            <p:nvPr userDrawn="1"/>
          </p:nvSpPr>
          <p:spPr bwMode="auto">
            <a:xfrm>
              <a:off x="315" y="182"/>
              <a:ext cx="1" cy="3"/>
            </a:xfrm>
            <a:custGeom>
              <a:avLst/>
              <a:gdLst>
                <a:gd name="T0" fmla="*/ 2 w 2"/>
                <a:gd name="T1" fmla="*/ 0 h 5"/>
                <a:gd name="T2" fmla="*/ 2 w 2"/>
                <a:gd name="T3" fmla="*/ 0 h 5"/>
                <a:gd name="T4" fmla="*/ 2 w 2"/>
                <a:gd name="T5" fmla="*/ 5 h 5"/>
                <a:gd name="T6" fmla="*/ 0 w 2"/>
                <a:gd name="T7" fmla="*/ 3 h 5"/>
                <a:gd name="T8" fmla="*/ 2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3"/>
                    <a:pt x="2" y="5"/>
                  </a:cubicBezTo>
                  <a:lnTo>
                    <a:pt x="0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68" name="Freeform 1294"/>
            <p:cNvSpPr>
              <a:spLocks/>
            </p:cNvSpPr>
            <p:nvPr userDrawn="1"/>
          </p:nvSpPr>
          <p:spPr bwMode="auto">
            <a:xfrm>
              <a:off x="314" y="185"/>
              <a:ext cx="1" cy="2"/>
            </a:xfrm>
            <a:custGeom>
              <a:avLst/>
              <a:gdLst>
                <a:gd name="T0" fmla="*/ 2 w 2"/>
                <a:gd name="T1" fmla="*/ 0 h 4"/>
                <a:gd name="T2" fmla="*/ 2 w 2"/>
                <a:gd name="T3" fmla="*/ 0 h 4"/>
                <a:gd name="T4" fmla="*/ 2 w 2"/>
                <a:gd name="T5" fmla="*/ 4 h 4"/>
                <a:gd name="T6" fmla="*/ 0 w 2"/>
                <a:gd name="T7" fmla="*/ 2 h 4"/>
                <a:gd name="T8" fmla="*/ 2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2"/>
                    <a:pt x="2" y="4"/>
                  </a:cubicBez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69" name="Freeform 1295"/>
            <p:cNvSpPr>
              <a:spLocks/>
            </p:cNvSpPr>
            <p:nvPr userDrawn="1"/>
          </p:nvSpPr>
          <p:spPr bwMode="auto">
            <a:xfrm>
              <a:off x="317" y="185"/>
              <a:ext cx="1" cy="2"/>
            </a:xfrm>
            <a:custGeom>
              <a:avLst/>
              <a:gdLst>
                <a:gd name="T0" fmla="*/ 2 w 2"/>
                <a:gd name="T1" fmla="*/ 0 h 5"/>
                <a:gd name="T2" fmla="*/ 2 w 2"/>
                <a:gd name="T3" fmla="*/ 0 h 5"/>
                <a:gd name="T4" fmla="*/ 2 w 2"/>
                <a:gd name="T5" fmla="*/ 5 h 5"/>
                <a:gd name="T6" fmla="*/ 0 w 2"/>
                <a:gd name="T7" fmla="*/ 3 h 5"/>
                <a:gd name="T8" fmla="*/ 2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2" y="0"/>
                  </a:moveTo>
                  <a:lnTo>
                    <a:pt x="2" y="0"/>
                  </a:lnTo>
                  <a:cubicBezTo>
                    <a:pt x="1" y="2"/>
                    <a:pt x="1" y="3"/>
                    <a:pt x="2" y="5"/>
                  </a:cubicBezTo>
                  <a:lnTo>
                    <a:pt x="0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70" name="Freeform 1296"/>
            <p:cNvSpPr>
              <a:spLocks/>
            </p:cNvSpPr>
            <p:nvPr userDrawn="1"/>
          </p:nvSpPr>
          <p:spPr bwMode="auto">
            <a:xfrm>
              <a:off x="321" y="184"/>
              <a:ext cx="2" cy="2"/>
            </a:xfrm>
            <a:custGeom>
              <a:avLst/>
              <a:gdLst>
                <a:gd name="T0" fmla="*/ 2 w 3"/>
                <a:gd name="T1" fmla="*/ 0 h 4"/>
                <a:gd name="T2" fmla="*/ 2 w 3"/>
                <a:gd name="T3" fmla="*/ 0 h 4"/>
                <a:gd name="T4" fmla="*/ 3 w 3"/>
                <a:gd name="T5" fmla="*/ 4 h 4"/>
                <a:gd name="T6" fmla="*/ 0 w 3"/>
                <a:gd name="T7" fmla="*/ 2 h 4"/>
                <a:gd name="T8" fmla="*/ 2 w 3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3"/>
                    <a:pt x="3" y="4"/>
                  </a:cubicBez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71" name="Freeform 1297"/>
            <p:cNvSpPr>
              <a:spLocks/>
            </p:cNvSpPr>
            <p:nvPr userDrawn="1"/>
          </p:nvSpPr>
          <p:spPr bwMode="auto">
            <a:xfrm>
              <a:off x="320" y="182"/>
              <a:ext cx="0" cy="2"/>
            </a:xfrm>
            <a:custGeom>
              <a:avLst/>
              <a:gdLst>
                <a:gd name="T0" fmla="*/ 2 w 2"/>
                <a:gd name="T1" fmla="*/ 0 h 5"/>
                <a:gd name="T2" fmla="*/ 2 w 2"/>
                <a:gd name="T3" fmla="*/ 0 h 5"/>
                <a:gd name="T4" fmla="*/ 2 w 2"/>
                <a:gd name="T5" fmla="*/ 5 h 5"/>
                <a:gd name="T6" fmla="*/ 0 w 2"/>
                <a:gd name="T7" fmla="*/ 3 h 5"/>
                <a:gd name="T8" fmla="*/ 2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3"/>
                    <a:pt x="2" y="5"/>
                  </a:cubicBezTo>
                  <a:lnTo>
                    <a:pt x="0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72" name="Freeform 1298"/>
            <p:cNvSpPr>
              <a:spLocks/>
            </p:cNvSpPr>
            <p:nvPr userDrawn="1"/>
          </p:nvSpPr>
          <p:spPr bwMode="auto">
            <a:xfrm>
              <a:off x="321" y="180"/>
              <a:ext cx="1" cy="1"/>
            </a:xfrm>
            <a:custGeom>
              <a:avLst/>
              <a:gdLst>
                <a:gd name="T0" fmla="*/ 2 w 2"/>
                <a:gd name="T1" fmla="*/ 0 h 4"/>
                <a:gd name="T2" fmla="*/ 2 w 2"/>
                <a:gd name="T3" fmla="*/ 0 h 4"/>
                <a:gd name="T4" fmla="*/ 2 w 2"/>
                <a:gd name="T5" fmla="*/ 4 h 4"/>
                <a:gd name="T6" fmla="*/ 0 w 2"/>
                <a:gd name="T7" fmla="*/ 2 h 4"/>
                <a:gd name="T8" fmla="*/ 2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2"/>
                    <a:pt x="2" y="4"/>
                  </a:cubicBez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73" name="Freeform 1299"/>
            <p:cNvSpPr>
              <a:spLocks/>
            </p:cNvSpPr>
            <p:nvPr userDrawn="1"/>
          </p:nvSpPr>
          <p:spPr bwMode="auto">
            <a:xfrm>
              <a:off x="318" y="174"/>
              <a:ext cx="1" cy="2"/>
            </a:xfrm>
            <a:custGeom>
              <a:avLst/>
              <a:gdLst>
                <a:gd name="T0" fmla="*/ 2 w 2"/>
                <a:gd name="T1" fmla="*/ 0 h 5"/>
                <a:gd name="T2" fmla="*/ 2 w 2"/>
                <a:gd name="T3" fmla="*/ 0 h 5"/>
                <a:gd name="T4" fmla="*/ 1 w 2"/>
                <a:gd name="T5" fmla="*/ 5 h 5"/>
                <a:gd name="T6" fmla="*/ 0 w 2"/>
                <a:gd name="T7" fmla="*/ 2 h 5"/>
                <a:gd name="T8" fmla="*/ 2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3"/>
                    <a:pt x="1" y="5"/>
                  </a:cubicBez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74" name="Freeform 1300"/>
            <p:cNvSpPr>
              <a:spLocks/>
            </p:cNvSpPr>
            <p:nvPr userDrawn="1"/>
          </p:nvSpPr>
          <p:spPr bwMode="auto">
            <a:xfrm>
              <a:off x="315" y="177"/>
              <a:ext cx="1" cy="2"/>
            </a:xfrm>
            <a:custGeom>
              <a:avLst/>
              <a:gdLst>
                <a:gd name="T0" fmla="*/ 2 w 2"/>
                <a:gd name="T1" fmla="*/ 0 h 4"/>
                <a:gd name="T2" fmla="*/ 2 w 2"/>
                <a:gd name="T3" fmla="*/ 0 h 4"/>
                <a:gd name="T4" fmla="*/ 2 w 2"/>
                <a:gd name="T5" fmla="*/ 4 h 4"/>
                <a:gd name="T6" fmla="*/ 0 w 2"/>
                <a:gd name="T7" fmla="*/ 2 h 4"/>
                <a:gd name="T8" fmla="*/ 2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3"/>
                    <a:pt x="2" y="4"/>
                  </a:cubicBez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75" name="Freeform 1301"/>
            <p:cNvSpPr>
              <a:spLocks/>
            </p:cNvSpPr>
            <p:nvPr userDrawn="1"/>
          </p:nvSpPr>
          <p:spPr bwMode="auto">
            <a:xfrm>
              <a:off x="314" y="180"/>
              <a:ext cx="0" cy="2"/>
            </a:xfrm>
            <a:custGeom>
              <a:avLst/>
              <a:gdLst>
                <a:gd name="T0" fmla="*/ 1 w 1"/>
                <a:gd name="T1" fmla="*/ 0 h 5"/>
                <a:gd name="T2" fmla="*/ 1 w 1"/>
                <a:gd name="T3" fmla="*/ 0 h 5"/>
                <a:gd name="T4" fmla="*/ 1 w 1"/>
                <a:gd name="T5" fmla="*/ 5 h 5"/>
                <a:gd name="T6" fmla="*/ 0 w 1"/>
                <a:gd name="T7" fmla="*/ 2 h 5"/>
                <a:gd name="T8" fmla="*/ 1 w 1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5">
                  <a:moveTo>
                    <a:pt x="1" y="0"/>
                  </a:moveTo>
                  <a:lnTo>
                    <a:pt x="1" y="0"/>
                  </a:lnTo>
                  <a:cubicBezTo>
                    <a:pt x="0" y="1"/>
                    <a:pt x="0" y="3"/>
                    <a:pt x="1" y="5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76" name="Freeform 1302"/>
            <p:cNvSpPr>
              <a:spLocks/>
            </p:cNvSpPr>
            <p:nvPr userDrawn="1"/>
          </p:nvSpPr>
          <p:spPr bwMode="auto">
            <a:xfrm>
              <a:off x="316" y="187"/>
              <a:ext cx="1" cy="2"/>
            </a:xfrm>
            <a:custGeom>
              <a:avLst/>
              <a:gdLst>
                <a:gd name="T0" fmla="*/ 1 w 2"/>
                <a:gd name="T1" fmla="*/ 0 h 4"/>
                <a:gd name="T2" fmla="*/ 1 w 2"/>
                <a:gd name="T3" fmla="*/ 0 h 4"/>
                <a:gd name="T4" fmla="*/ 2 w 2"/>
                <a:gd name="T5" fmla="*/ 4 h 4"/>
                <a:gd name="T6" fmla="*/ 0 w 2"/>
                <a:gd name="T7" fmla="*/ 2 h 4"/>
                <a:gd name="T8" fmla="*/ 1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2" y="4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77" name="Freeform 1303"/>
            <p:cNvSpPr>
              <a:spLocks/>
            </p:cNvSpPr>
            <p:nvPr userDrawn="1"/>
          </p:nvSpPr>
          <p:spPr bwMode="auto">
            <a:xfrm>
              <a:off x="316" y="191"/>
              <a:ext cx="2" cy="3"/>
            </a:xfrm>
            <a:custGeom>
              <a:avLst/>
              <a:gdLst>
                <a:gd name="T0" fmla="*/ 2 w 3"/>
                <a:gd name="T1" fmla="*/ 0 h 5"/>
                <a:gd name="T2" fmla="*/ 2 w 3"/>
                <a:gd name="T3" fmla="*/ 0 h 5"/>
                <a:gd name="T4" fmla="*/ 3 w 3"/>
                <a:gd name="T5" fmla="*/ 5 h 5"/>
                <a:gd name="T6" fmla="*/ 0 w 3"/>
                <a:gd name="T7" fmla="*/ 3 h 5"/>
                <a:gd name="T8" fmla="*/ 2 w 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2" y="0"/>
                  </a:moveTo>
                  <a:lnTo>
                    <a:pt x="2" y="0"/>
                  </a:lnTo>
                  <a:cubicBezTo>
                    <a:pt x="1" y="2"/>
                    <a:pt x="1" y="3"/>
                    <a:pt x="3" y="5"/>
                  </a:cubicBezTo>
                  <a:lnTo>
                    <a:pt x="0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78" name="Freeform 1304"/>
            <p:cNvSpPr>
              <a:spLocks/>
            </p:cNvSpPr>
            <p:nvPr userDrawn="1"/>
          </p:nvSpPr>
          <p:spPr bwMode="auto">
            <a:xfrm>
              <a:off x="324" y="186"/>
              <a:ext cx="0" cy="2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2 w 2"/>
                <a:gd name="T5" fmla="*/ 3 h 3"/>
                <a:gd name="T6" fmla="*/ 0 w 2"/>
                <a:gd name="T7" fmla="*/ 2 h 3"/>
                <a:gd name="T8" fmla="*/ 1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2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79" name="Freeform 1305"/>
            <p:cNvSpPr>
              <a:spLocks/>
            </p:cNvSpPr>
            <p:nvPr userDrawn="1"/>
          </p:nvSpPr>
          <p:spPr bwMode="auto">
            <a:xfrm>
              <a:off x="318" y="189"/>
              <a:ext cx="1" cy="2"/>
            </a:xfrm>
            <a:custGeom>
              <a:avLst/>
              <a:gdLst>
                <a:gd name="T0" fmla="*/ 2 w 3"/>
                <a:gd name="T1" fmla="*/ 0 h 5"/>
                <a:gd name="T2" fmla="*/ 2 w 3"/>
                <a:gd name="T3" fmla="*/ 0 h 5"/>
                <a:gd name="T4" fmla="*/ 3 w 3"/>
                <a:gd name="T5" fmla="*/ 5 h 5"/>
                <a:gd name="T6" fmla="*/ 0 w 3"/>
                <a:gd name="T7" fmla="*/ 3 h 5"/>
                <a:gd name="T8" fmla="*/ 2 w 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2" y="0"/>
                  </a:moveTo>
                  <a:lnTo>
                    <a:pt x="2" y="0"/>
                  </a:lnTo>
                  <a:cubicBezTo>
                    <a:pt x="1" y="2"/>
                    <a:pt x="2" y="3"/>
                    <a:pt x="3" y="5"/>
                  </a:cubicBezTo>
                  <a:lnTo>
                    <a:pt x="0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80" name="Freeform 1306"/>
            <p:cNvSpPr>
              <a:spLocks/>
            </p:cNvSpPr>
            <p:nvPr userDrawn="1"/>
          </p:nvSpPr>
          <p:spPr bwMode="auto">
            <a:xfrm>
              <a:off x="318" y="195"/>
              <a:ext cx="6" cy="2"/>
            </a:xfrm>
            <a:custGeom>
              <a:avLst/>
              <a:gdLst>
                <a:gd name="T0" fmla="*/ 0 w 12"/>
                <a:gd name="T1" fmla="*/ 2 h 4"/>
                <a:gd name="T2" fmla="*/ 0 w 12"/>
                <a:gd name="T3" fmla="*/ 2 h 4"/>
                <a:gd name="T4" fmla="*/ 8 w 12"/>
                <a:gd name="T5" fmla="*/ 0 h 4"/>
                <a:gd name="T6" fmla="*/ 12 w 12"/>
                <a:gd name="T7" fmla="*/ 2 h 4"/>
                <a:gd name="T8" fmla="*/ 5 w 12"/>
                <a:gd name="T9" fmla="*/ 4 h 4"/>
                <a:gd name="T10" fmla="*/ 0 w 12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4">
                  <a:moveTo>
                    <a:pt x="0" y="2"/>
                  </a:moveTo>
                  <a:lnTo>
                    <a:pt x="0" y="2"/>
                  </a:lnTo>
                  <a:cubicBezTo>
                    <a:pt x="3" y="1"/>
                    <a:pt x="6" y="0"/>
                    <a:pt x="8" y="0"/>
                  </a:cubicBezTo>
                  <a:cubicBezTo>
                    <a:pt x="9" y="1"/>
                    <a:pt x="11" y="2"/>
                    <a:pt x="12" y="2"/>
                  </a:cubicBezTo>
                  <a:cubicBezTo>
                    <a:pt x="9" y="3"/>
                    <a:pt x="7" y="3"/>
                    <a:pt x="5" y="4"/>
                  </a:cubicBezTo>
                  <a:cubicBezTo>
                    <a:pt x="3" y="3"/>
                    <a:pt x="2" y="3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81" name="Freeform 1307"/>
            <p:cNvSpPr>
              <a:spLocks/>
            </p:cNvSpPr>
            <p:nvPr userDrawn="1"/>
          </p:nvSpPr>
          <p:spPr bwMode="auto">
            <a:xfrm>
              <a:off x="320" y="188"/>
              <a:ext cx="5" cy="3"/>
            </a:xfrm>
            <a:custGeom>
              <a:avLst/>
              <a:gdLst>
                <a:gd name="T0" fmla="*/ 12 w 12"/>
                <a:gd name="T1" fmla="*/ 6 h 7"/>
                <a:gd name="T2" fmla="*/ 12 w 12"/>
                <a:gd name="T3" fmla="*/ 6 h 7"/>
                <a:gd name="T4" fmla="*/ 8 w 12"/>
                <a:gd name="T5" fmla="*/ 5 h 7"/>
                <a:gd name="T6" fmla="*/ 8 w 12"/>
                <a:gd name="T7" fmla="*/ 5 h 7"/>
                <a:gd name="T8" fmla="*/ 9 w 12"/>
                <a:gd name="T9" fmla="*/ 7 h 7"/>
                <a:gd name="T10" fmla="*/ 5 w 12"/>
                <a:gd name="T11" fmla="*/ 7 h 7"/>
                <a:gd name="T12" fmla="*/ 0 w 12"/>
                <a:gd name="T13" fmla="*/ 0 h 7"/>
                <a:gd name="T14" fmla="*/ 12 w 12"/>
                <a:gd name="T15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7">
                  <a:moveTo>
                    <a:pt x="12" y="6"/>
                  </a:moveTo>
                  <a:lnTo>
                    <a:pt x="12" y="6"/>
                  </a:lnTo>
                  <a:cubicBezTo>
                    <a:pt x="10" y="5"/>
                    <a:pt x="9" y="5"/>
                    <a:pt x="8" y="5"/>
                  </a:cubicBezTo>
                  <a:lnTo>
                    <a:pt x="8" y="5"/>
                  </a:lnTo>
                  <a:cubicBezTo>
                    <a:pt x="8" y="6"/>
                    <a:pt x="8" y="7"/>
                    <a:pt x="9" y="7"/>
                  </a:cubicBezTo>
                  <a:cubicBezTo>
                    <a:pt x="7" y="7"/>
                    <a:pt x="6" y="7"/>
                    <a:pt x="5" y="7"/>
                  </a:cubicBezTo>
                  <a:cubicBezTo>
                    <a:pt x="3" y="5"/>
                    <a:pt x="1" y="2"/>
                    <a:pt x="0" y="0"/>
                  </a:cubicBezTo>
                  <a:cubicBezTo>
                    <a:pt x="4" y="0"/>
                    <a:pt x="9" y="3"/>
                    <a:pt x="12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82" name="Freeform 1308"/>
            <p:cNvSpPr>
              <a:spLocks/>
            </p:cNvSpPr>
            <p:nvPr userDrawn="1"/>
          </p:nvSpPr>
          <p:spPr bwMode="auto">
            <a:xfrm>
              <a:off x="329" y="187"/>
              <a:ext cx="1" cy="2"/>
            </a:xfrm>
            <a:custGeom>
              <a:avLst/>
              <a:gdLst>
                <a:gd name="T0" fmla="*/ 0 w 2"/>
                <a:gd name="T1" fmla="*/ 0 h 5"/>
                <a:gd name="T2" fmla="*/ 0 w 2"/>
                <a:gd name="T3" fmla="*/ 0 h 5"/>
                <a:gd name="T4" fmla="*/ 2 w 2"/>
                <a:gd name="T5" fmla="*/ 2 h 5"/>
                <a:gd name="T6" fmla="*/ 1 w 2"/>
                <a:gd name="T7" fmla="*/ 5 h 5"/>
                <a:gd name="T8" fmla="*/ 0 w 2"/>
                <a:gd name="T9" fmla="*/ 3 h 5"/>
                <a:gd name="T10" fmla="*/ 0 w 2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0" y="0"/>
                  </a:lnTo>
                  <a:cubicBezTo>
                    <a:pt x="1" y="1"/>
                    <a:pt x="1" y="2"/>
                    <a:pt x="2" y="2"/>
                  </a:cubicBezTo>
                  <a:cubicBezTo>
                    <a:pt x="2" y="3"/>
                    <a:pt x="1" y="4"/>
                    <a:pt x="1" y="5"/>
                  </a:cubicBezTo>
                  <a:cubicBezTo>
                    <a:pt x="1" y="4"/>
                    <a:pt x="0" y="3"/>
                    <a:pt x="0" y="3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83" name="Freeform 1309"/>
            <p:cNvSpPr>
              <a:spLocks/>
            </p:cNvSpPr>
            <p:nvPr userDrawn="1"/>
          </p:nvSpPr>
          <p:spPr bwMode="auto">
            <a:xfrm>
              <a:off x="325" y="189"/>
              <a:ext cx="2" cy="2"/>
            </a:xfrm>
            <a:custGeom>
              <a:avLst/>
              <a:gdLst>
                <a:gd name="T0" fmla="*/ 0 w 4"/>
                <a:gd name="T1" fmla="*/ 0 h 5"/>
                <a:gd name="T2" fmla="*/ 0 w 4"/>
                <a:gd name="T3" fmla="*/ 0 h 5"/>
                <a:gd name="T4" fmla="*/ 3 w 4"/>
                <a:gd name="T5" fmla="*/ 1 h 5"/>
                <a:gd name="T6" fmla="*/ 4 w 4"/>
                <a:gd name="T7" fmla="*/ 5 h 5"/>
                <a:gd name="T8" fmla="*/ 2 w 4"/>
                <a:gd name="T9" fmla="*/ 4 h 5"/>
                <a:gd name="T10" fmla="*/ 0 w 4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5">
                  <a:moveTo>
                    <a:pt x="0" y="0"/>
                  </a:moveTo>
                  <a:lnTo>
                    <a:pt x="0" y="0"/>
                  </a:lnTo>
                  <a:cubicBezTo>
                    <a:pt x="1" y="0"/>
                    <a:pt x="2" y="0"/>
                    <a:pt x="3" y="1"/>
                  </a:cubicBezTo>
                  <a:cubicBezTo>
                    <a:pt x="3" y="2"/>
                    <a:pt x="3" y="4"/>
                    <a:pt x="4" y="5"/>
                  </a:cubicBezTo>
                  <a:cubicBezTo>
                    <a:pt x="3" y="5"/>
                    <a:pt x="3" y="4"/>
                    <a:pt x="2" y="4"/>
                  </a:cubicBezTo>
                  <a:cubicBezTo>
                    <a:pt x="1" y="3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84" name="Freeform 1310"/>
            <p:cNvSpPr>
              <a:spLocks/>
            </p:cNvSpPr>
            <p:nvPr userDrawn="1"/>
          </p:nvSpPr>
          <p:spPr bwMode="auto">
            <a:xfrm>
              <a:off x="320" y="191"/>
              <a:ext cx="5" cy="3"/>
            </a:xfrm>
            <a:custGeom>
              <a:avLst/>
              <a:gdLst>
                <a:gd name="T0" fmla="*/ 9 w 13"/>
                <a:gd name="T1" fmla="*/ 2 h 6"/>
                <a:gd name="T2" fmla="*/ 9 w 13"/>
                <a:gd name="T3" fmla="*/ 2 h 6"/>
                <a:gd name="T4" fmla="*/ 13 w 13"/>
                <a:gd name="T5" fmla="*/ 6 h 6"/>
                <a:gd name="T6" fmla="*/ 7 w 13"/>
                <a:gd name="T7" fmla="*/ 5 h 6"/>
                <a:gd name="T8" fmla="*/ 0 w 13"/>
                <a:gd name="T9" fmla="*/ 1 h 6"/>
                <a:gd name="T10" fmla="*/ 9 w 13"/>
                <a:gd name="T11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6">
                  <a:moveTo>
                    <a:pt x="9" y="2"/>
                  </a:moveTo>
                  <a:lnTo>
                    <a:pt x="9" y="2"/>
                  </a:lnTo>
                  <a:cubicBezTo>
                    <a:pt x="10" y="3"/>
                    <a:pt x="12" y="5"/>
                    <a:pt x="13" y="6"/>
                  </a:cubicBezTo>
                  <a:cubicBezTo>
                    <a:pt x="11" y="6"/>
                    <a:pt x="9" y="5"/>
                    <a:pt x="7" y="5"/>
                  </a:cubicBezTo>
                  <a:cubicBezTo>
                    <a:pt x="4" y="4"/>
                    <a:pt x="2" y="3"/>
                    <a:pt x="0" y="1"/>
                  </a:cubicBezTo>
                  <a:cubicBezTo>
                    <a:pt x="3" y="0"/>
                    <a:pt x="6" y="1"/>
                    <a:pt x="9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85" name="Freeform 1311"/>
            <p:cNvSpPr>
              <a:spLocks/>
            </p:cNvSpPr>
            <p:nvPr userDrawn="1"/>
          </p:nvSpPr>
          <p:spPr bwMode="auto">
            <a:xfrm>
              <a:off x="327" y="187"/>
              <a:ext cx="3" cy="7"/>
            </a:xfrm>
            <a:custGeom>
              <a:avLst/>
              <a:gdLst>
                <a:gd name="T0" fmla="*/ 6 w 7"/>
                <a:gd name="T1" fmla="*/ 7 h 16"/>
                <a:gd name="T2" fmla="*/ 6 w 7"/>
                <a:gd name="T3" fmla="*/ 7 h 16"/>
                <a:gd name="T4" fmla="*/ 6 w 7"/>
                <a:gd name="T5" fmla="*/ 8 h 16"/>
                <a:gd name="T6" fmla="*/ 7 w 7"/>
                <a:gd name="T7" fmla="*/ 16 h 16"/>
                <a:gd name="T8" fmla="*/ 3 w 7"/>
                <a:gd name="T9" fmla="*/ 11 h 16"/>
                <a:gd name="T10" fmla="*/ 0 w 7"/>
                <a:gd name="T11" fmla="*/ 0 h 16"/>
                <a:gd name="T12" fmla="*/ 6 w 7"/>
                <a:gd name="T13" fmla="*/ 7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16">
                  <a:moveTo>
                    <a:pt x="6" y="7"/>
                  </a:moveTo>
                  <a:lnTo>
                    <a:pt x="6" y="7"/>
                  </a:lnTo>
                  <a:cubicBezTo>
                    <a:pt x="6" y="7"/>
                    <a:pt x="6" y="8"/>
                    <a:pt x="6" y="8"/>
                  </a:cubicBezTo>
                  <a:cubicBezTo>
                    <a:pt x="6" y="11"/>
                    <a:pt x="7" y="14"/>
                    <a:pt x="7" y="16"/>
                  </a:cubicBezTo>
                  <a:cubicBezTo>
                    <a:pt x="6" y="14"/>
                    <a:pt x="5" y="13"/>
                    <a:pt x="3" y="11"/>
                  </a:cubicBezTo>
                  <a:cubicBezTo>
                    <a:pt x="1" y="8"/>
                    <a:pt x="0" y="4"/>
                    <a:pt x="0" y="0"/>
                  </a:cubicBezTo>
                  <a:cubicBezTo>
                    <a:pt x="3" y="2"/>
                    <a:pt x="5" y="4"/>
                    <a:pt x="6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86" name="Freeform 1312"/>
            <p:cNvSpPr>
              <a:spLocks/>
            </p:cNvSpPr>
            <p:nvPr userDrawn="1"/>
          </p:nvSpPr>
          <p:spPr bwMode="auto">
            <a:xfrm>
              <a:off x="321" y="194"/>
              <a:ext cx="7" cy="2"/>
            </a:xfrm>
            <a:custGeom>
              <a:avLst/>
              <a:gdLst>
                <a:gd name="T0" fmla="*/ 0 w 16"/>
                <a:gd name="T1" fmla="*/ 1 h 5"/>
                <a:gd name="T2" fmla="*/ 0 w 16"/>
                <a:gd name="T3" fmla="*/ 1 h 5"/>
                <a:gd name="T4" fmla="*/ 16 w 16"/>
                <a:gd name="T5" fmla="*/ 5 h 5"/>
                <a:gd name="T6" fmla="*/ 7 w 16"/>
                <a:gd name="T7" fmla="*/ 5 h 5"/>
                <a:gd name="T8" fmla="*/ 0 w 16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5">
                  <a:moveTo>
                    <a:pt x="0" y="1"/>
                  </a:moveTo>
                  <a:lnTo>
                    <a:pt x="0" y="1"/>
                  </a:lnTo>
                  <a:cubicBezTo>
                    <a:pt x="5" y="0"/>
                    <a:pt x="12" y="1"/>
                    <a:pt x="16" y="5"/>
                  </a:cubicBezTo>
                  <a:cubicBezTo>
                    <a:pt x="13" y="5"/>
                    <a:pt x="10" y="5"/>
                    <a:pt x="7" y="5"/>
                  </a:cubicBezTo>
                  <a:cubicBezTo>
                    <a:pt x="5" y="4"/>
                    <a:pt x="2" y="3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87" name="Freeform 1313"/>
            <p:cNvSpPr>
              <a:spLocks/>
            </p:cNvSpPr>
            <p:nvPr userDrawn="1"/>
          </p:nvSpPr>
          <p:spPr bwMode="auto">
            <a:xfrm>
              <a:off x="324" y="191"/>
              <a:ext cx="6" cy="4"/>
            </a:xfrm>
            <a:custGeom>
              <a:avLst/>
              <a:gdLst>
                <a:gd name="T0" fmla="*/ 0 w 15"/>
                <a:gd name="T1" fmla="*/ 0 h 11"/>
                <a:gd name="T2" fmla="*/ 0 w 15"/>
                <a:gd name="T3" fmla="*/ 0 h 11"/>
                <a:gd name="T4" fmla="*/ 15 w 15"/>
                <a:gd name="T5" fmla="*/ 11 h 11"/>
                <a:gd name="T6" fmla="*/ 0 w 15"/>
                <a:gd name="T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11">
                  <a:moveTo>
                    <a:pt x="0" y="0"/>
                  </a:moveTo>
                  <a:lnTo>
                    <a:pt x="0" y="0"/>
                  </a:lnTo>
                  <a:cubicBezTo>
                    <a:pt x="6" y="1"/>
                    <a:pt x="12" y="6"/>
                    <a:pt x="15" y="11"/>
                  </a:cubicBezTo>
                  <a:cubicBezTo>
                    <a:pt x="9" y="10"/>
                    <a:pt x="3" y="6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88" name="Freeform 1314"/>
            <p:cNvSpPr>
              <a:spLocks/>
            </p:cNvSpPr>
            <p:nvPr userDrawn="1"/>
          </p:nvSpPr>
          <p:spPr bwMode="auto">
            <a:xfrm>
              <a:off x="330" y="198"/>
              <a:ext cx="2" cy="2"/>
            </a:xfrm>
            <a:custGeom>
              <a:avLst/>
              <a:gdLst>
                <a:gd name="T0" fmla="*/ 3 w 3"/>
                <a:gd name="T1" fmla="*/ 2 h 3"/>
                <a:gd name="T2" fmla="*/ 3 w 3"/>
                <a:gd name="T3" fmla="*/ 2 h 3"/>
                <a:gd name="T4" fmla="*/ 2 w 3"/>
                <a:gd name="T5" fmla="*/ 3 h 3"/>
                <a:gd name="T6" fmla="*/ 0 w 3"/>
                <a:gd name="T7" fmla="*/ 2 h 3"/>
                <a:gd name="T8" fmla="*/ 2 w 3"/>
                <a:gd name="T9" fmla="*/ 0 h 3"/>
                <a:gd name="T10" fmla="*/ 3 w 3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3" y="2"/>
                  </a:moveTo>
                  <a:lnTo>
                    <a:pt x="3" y="2"/>
                  </a:lnTo>
                  <a:cubicBezTo>
                    <a:pt x="3" y="3"/>
                    <a:pt x="3" y="3"/>
                    <a:pt x="2" y="3"/>
                  </a:cubicBezTo>
                  <a:cubicBezTo>
                    <a:pt x="1" y="3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3" y="1"/>
                    <a:pt x="3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89" name="Freeform 1315"/>
            <p:cNvSpPr>
              <a:spLocks/>
            </p:cNvSpPr>
            <p:nvPr userDrawn="1"/>
          </p:nvSpPr>
          <p:spPr bwMode="auto">
            <a:xfrm>
              <a:off x="319" y="197"/>
              <a:ext cx="24" cy="3"/>
            </a:xfrm>
            <a:custGeom>
              <a:avLst/>
              <a:gdLst>
                <a:gd name="T0" fmla="*/ 27 w 54"/>
                <a:gd name="T1" fmla="*/ 1 h 6"/>
                <a:gd name="T2" fmla="*/ 27 w 54"/>
                <a:gd name="T3" fmla="*/ 1 h 6"/>
                <a:gd name="T4" fmla="*/ 0 w 54"/>
                <a:gd name="T5" fmla="*/ 6 h 6"/>
                <a:gd name="T6" fmla="*/ 0 w 54"/>
                <a:gd name="T7" fmla="*/ 4 h 6"/>
                <a:gd name="T8" fmla="*/ 27 w 54"/>
                <a:gd name="T9" fmla="*/ 0 h 6"/>
                <a:gd name="T10" fmla="*/ 54 w 54"/>
                <a:gd name="T11" fmla="*/ 4 h 6"/>
                <a:gd name="T12" fmla="*/ 54 w 54"/>
                <a:gd name="T13" fmla="*/ 6 h 6"/>
                <a:gd name="T14" fmla="*/ 27 w 54"/>
                <a:gd name="T15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4" h="6">
                  <a:moveTo>
                    <a:pt x="27" y="1"/>
                  </a:moveTo>
                  <a:lnTo>
                    <a:pt x="27" y="1"/>
                  </a:lnTo>
                  <a:cubicBezTo>
                    <a:pt x="15" y="1"/>
                    <a:pt x="4" y="3"/>
                    <a:pt x="0" y="6"/>
                  </a:cubicBezTo>
                  <a:lnTo>
                    <a:pt x="0" y="4"/>
                  </a:lnTo>
                  <a:cubicBezTo>
                    <a:pt x="4" y="1"/>
                    <a:pt x="15" y="0"/>
                    <a:pt x="27" y="0"/>
                  </a:cubicBezTo>
                  <a:cubicBezTo>
                    <a:pt x="39" y="0"/>
                    <a:pt x="49" y="1"/>
                    <a:pt x="54" y="4"/>
                  </a:cubicBezTo>
                  <a:lnTo>
                    <a:pt x="54" y="6"/>
                  </a:lnTo>
                  <a:cubicBezTo>
                    <a:pt x="49" y="3"/>
                    <a:pt x="39" y="1"/>
                    <a:pt x="27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90" name="Freeform 1316"/>
            <p:cNvSpPr>
              <a:spLocks/>
            </p:cNvSpPr>
            <p:nvPr userDrawn="1"/>
          </p:nvSpPr>
          <p:spPr bwMode="auto">
            <a:xfrm>
              <a:off x="329" y="171"/>
              <a:ext cx="2" cy="16"/>
            </a:xfrm>
            <a:custGeom>
              <a:avLst/>
              <a:gdLst>
                <a:gd name="T0" fmla="*/ 4 w 4"/>
                <a:gd name="T1" fmla="*/ 31 h 35"/>
                <a:gd name="T2" fmla="*/ 4 w 4"/>
                <a:gd name="T3" fmla="*/ 31 h 35"/>
                <a:gd name="T4" fmla="*/ 2 w 4"/>
                <a:gd name="T5" fmla="*/ 35 h 35"/>
                <a:gd name="T6" fmla="*/ 0 w 4"/>
                <a:gd name="T7" fmla="*/ 0 h 35"/>
                <a:gd name="T8" fmla="*/ 2 w 4"/>
                <a:gd name="T9" fmla="*/ 1 h 35"/>
                <a:gd name="T10" fmla="*/ 1 w 4"/>
                <a:gd name="T11" fmla="*/ 3 h 35"/>
                <a:gd name="T12" fmla="*/ 2 w 4"/>
                <a:gd name="T13" fmla="*/ 6 h 35"/>
                <a:gd name="T14" fmla="*/ 1 w 4"/>
                <a:gd name="T15" fmla="*/ 9 h 35"/>
                <a:gd name="T16" fmla="*/ 3 w 4"/>
                <a:gd name="T17" fmla="*/ 12 h 35"/>
                <a:gd name="T18" fmla="*/ 1 w 4"/>
                <a:gd name="T19" fmla="*/ 14 h 35"/>
                <a:gd name="T20" fmla="*/ 3 w 4"/>
                <a:gd name="T21" fmla="*/ 17 h 35"/>
                <a:gd name="T22" fmla="*/ 2 w 4"/>
                <a:gd name="T23" fmla="*/ 19 h 35"/>
                <a:gd name="T24" fmla="*/ 3 w 4"/>
                <a:gd name="T25" fmla="*/ 22 h 35"/>
                <a:gd name="T26" fmla="*/ 2 w 4"/>
                <a:gd name="T27" fmla="*/ 24 h 35"/>
                <a:gd name="T28" fmla="*/ 3 w 4"/>
                <a:gd name="T29" fmla="*/ 26 h 35"/>
                <a:gd name="T30" fmla="*/ 2 w 4"/>
                <a:gd name="T31" fmla="*/ 28 h 35"/>
                <a:gd name="T32" fmla="*/ 4 w 4"/>
                <a:gd name="T33" fmla="*/ 3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" h="35">
                  <a:moveTo>
                    <a:pt x="4" y="31"/>
                  </a:moveTo>
                  <a:lnTo>
                    <a:pt x="4" y="31"/>
                  </a:lnTo>
                  <a:cubicBezTo>
                    <a:pt x="3" y="32"/>
                    <a:pt x="3" y="33"/>
                    <a:pt x="2" y="35"/>
                  </a:cubicBezTo>
                  <a:lnTo>
                    <a:pt x="0" y="0"/>
                  </a:lnTo>
                  <a:cubicBezTo>
                    <a:pt x="1" y="1"/>
                    <a:pt x="1" y="1"/>
                    <a:pt x="2" y="1"/>
                  </a:cubicBezTo>
                  <a:cubicBezTo>
                    <a:pt x="1" y="1"/>
                    <a:pt x="1" y="2"/>
                    <a:pt x="1" y="3"/>
                  </a:cubicBezTo>
                  <a:cubicBezTo>
                    <a:pt x="1" y="4"/>
                    <a:pt x="2" y="5"/>
                    <a:pt x="2" y="6"/>
                  </a:cubicBezTo>
                  <a:cubicBezTo>
                    <a:pt x="2" y="7"/>
                    <a:pt x="1" y="8"/>
                    <a:pt x="1" y="9"/>
                  </a:cubicBezTo>
                  <a:cubicBezTo>
                    <a:pt x="1" y="10"/>
                    <a:pt x="2" y="11"/>
                    <a:pt x="3" y="12"/>
                  </a:cubicBezTo>
                  <a:cubicBezTo>
                    <a:pt x="2" y="12"/>
                    <a:pt x="1" y="13"/>
                    <a:pt x="1" y="14"/>
                  </a:cubicBezTo>
                  <a:cubicBezTo>
                    <a:pt x="1" y="15"/>
                    <a:pt x="2" y="16"/>
                    <a:pt x="3" y="17"/>
                  </a:cubicBezTo>
                  <a:cubicBezTo>
                    <a:pt x="2" y="17"/>
                    <a:pt x="2" y="18"/>
                    <a:pt x="2" y="19"/>
                  </a:cubicBezTo>
                  <a:cubicBezTo>
                    <a:pt x="2" y="20"/>
                    <a:pt x="2" y="21"/>
                    <a:pt x="3" y="22"/>
                  </a:cubicBezTo>
                  <a:cubicBezTo>
                    <a:pt x="2" y="22"/>
                    <a:pt x="2" y="23"/>
                    <a:pt x="2" y="24"/>
                  </a:cubicBezTo>
                  <a:cubicBezTo>
                    <a:pt x="2" y="25"/>
                    <a:pt x="2" y="25"/>
                    <a:pt x="3" y="26"/>
                  </a:cubicBezTo>
                  <a:cubicBezTo>
                    <a:pt x="2" y="26"/>
                    <a:pt x="2" y="27"/>
                    <a:pt x="2" y="28"/>
                  </a:cubicBezTo>
                  <a:cubicBezTo>
                    <a:pt x="2" y="29"/>
                    <a:pt x="3" y="30"/>
                    <a:pt x="4" y="3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91" name="Freeform 1317"/>
            <p:cNvSpPr>
              <a:spLocks/>
            </p:cNvSpPr>
            <p:nvPr userDrawn="1"/>
          </p:nvSpPr>
          <p:spPr bwMode="auto">
            <a:xfrm>
              <a:off x="331" y="171"/>
              <a:ext cx="2" cy="16"/>
            </a:xfrm>
            <a:custGeom>
              <a:avLst/>
              <a:gdLst>
                <a:gd name="T0" fmla="*/ 2 w 4"/>
                <a:gd name="T1" fmla="*/ 1 h 35"/>
                <a:gd name="T2" fmla="*/ 2 w 4"/>
                <a:gd name="T3" fmla="*/ 1 h 35"/>
                <a:gd name="T4" fmla="*/ 4 w 4"/>
                <a:gd name="T5" fmla="*/ 0 h 35"/>
                <a:gd name="T6" fmla="*/ 2 w 4"/>
                <a:gd name="T7" fmla="*/ 35 h 35"/>
                <a:gd name="T8" fmla="*/ 0 w 4"/>
                <a:gd name="T9" fmla="*/ 31 h 35"/>
                <a:gd name="T10" fmla="*/ 2 w 4"/>
                <a:gd name="T11" fmla="*/ 28 h 35"/>
                <a:gd name="T12" fmla="*/ 1 w 4"/>
                <a:gd name="T13" fmla="*/ 26 h 35"/>
                <a:gd name="T14" fmla="*/ 2 w 4"/>
                <a:gd name="T15" fmla="*/ 24 h 35"/>
                <a:gd name="T16" fmla="*/ 1 w 4"/>
                <a:gd name="T17" fmla="*/ 22 h 35"/>
                <a:gd name="T18" fmla="*/ 3 w 4"/>
                <a:gd name="T19" fmla="*/ 19 h 35"/>
                <a:gd name="T20" fmla="*/ 2 w 4"/>
                <a:gd name="T21" fmla="*/ 17 h 35"/>
                <a:gd name="T22" fmla="*/ 3 w 4"/>
                <a:gd name="T23" fmla="*/ 14 h 35"/>
                <a:gd name="T24" fmla="*/ 2 w 4"/>
                <a:gd name="T25" fmla="*/ 12 h 35"/>
                <a:gd name="T26" fmla="*/ 3 w 4"/>
                <a:gd name="T27" fmla="*/ 9 h 35"/>
                <a:gd name="T28" fmla="*/ 2 w 4"/>
                <a:gd name="T29" fmla="*/ 6 h 35"/>
                <a:gd name="T30" fmla="*/ 3 w 4"/>
                <a:gd name="T31" fmla="*/ 3 h 35"/>
                <a:gd name="T32" fmla="*/ 2 w 4"/>
                <a:gd name="T33" fmla="*/ 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" h="35">
                  <a:moveTo>
                    <a:pt x="2" y="1"/>
                  </a:moveTo>
                  <a:lnTo>
                    <a:pt x="2" y="1"/>
                  </a:lnTo>
                  <a:cubicBezTo>
                    <a:pt x="3" y="1"/>
                    <a:pt x="3" y="1"/>
                    <a:pt x="4" y="0"/>
                  </a:cubicBezTo>
                  <a:lnTo>
                    <a:pt x="2" y="35"/>
                  </a:lnTo>
                  <a:cubicBezTo>
                    <a:pt x="2" y="33"/>
                    <a:pt x="1" y="32"/>
                    <a:pt x="0" y="31"/>
                  </a:cubicBezTo>
                  <a:cubicBezTo>
                    <a:pt x="1" y="30"/>
                    <a:pt x="2" y="29"/>
                    <a:pt x="2" y="28"/>
                  </a:cubicBezTo>
                  <a:cubicBezTo>
                    <a:pt x="2" y="27"/>
                    <a:pt x="2" y="26"/>
                    <a:pt x="1" y="26"/>
                  </a:cubicBezTo>
                  <a:cubicBezTo>
                    <a:pt x="2" y="25"/>
                    <a:pt x="2" y="25"/>
                    <a:pt x="2" y="24"/>
                  </a:cubicBezTo>
                  <a:cubicBezTo>
                    <a:pt x="2" y="23"/>
                    <a:pt x="2" y="22"/>
                    <a:pt x="1" y="22"/>
                  </a:cubicBezTo>
                  <a:cubicBezTo>
                    <a:pt x="2" y="21"/>
                    <a:pt x="3" y="20"/>
                    <a:pt x="3" y="19"/>
                  </a:cubicBezTo>
                  <a:cubicBezTo>
                    <a:pt x="3" y="18"/>
                    <a:pt x="2" y="17"/>
                    <a:pt x="2" y="17"/>
                  </a:cubicBezTo>
                  <a:cubicBezTo>
                    <a:pt x="2" y="16"/>
                    <a:pt x="3" y="15"/>
                    <a:pt x="3" y="14"/>
                  </a:cubicBezTo>
                  <a:cubicBezTo>
                    <a:pt x="3" y="13"/>
                    <a:pt x="2" y="12"/>
                    <a:pt x="2" y="12"/>
                  </a:cubicBezTo>
                  <a:cubicBezTo>
                    <a:pt x="3" y="11"/>
                    <a:pt x="3" y="10"/>
                    <a:pt x="3" y="9"/>
                  </a:cubicBezTo>
                  <a:cubicBezTo>
                    <a:pt x="3" y="8"/>
                    <a:pt x="3" y="7"/>
                    <a:pt x="2" y="6"/>
                  </a:cubicBezTo>
                  <a:cubicBezTo>
                    <a:pt x="3" y="5"/>
                    <a:pt x="3" y="4"/>
                    <a:pt x="3" y="3"/>
                  </a:cubicBezTo>
                  <a:cubicBezTo>
                    <a:pt x="3" y="2"/>
                    <a:pt x="3" y="1"/>
                    <a:pt x="2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92" name="Freeform 1318"/>
            <p:cNvSpPr>
              <a:spLocks/>
            </p:cNvSpPr>
            <p:nvPr userDrawn="1"/>
          </p:nvSpPr>
          <p:spPr bwMode="auto">
            <a:xfrm>
              <a:off x="319" y="200"/>
              <a:ext cx="24" cy="2"/>
            </a:xfrm>
            <a:custGeom>
              <a:avLst/>
              <a:gdLst>
                <a:gd name="T0" fmla="*/ 27 w 54"/>
                <a:gd name="T1" fmla="*/ 1 h 4"/>
                <a:gd name="T2" fmla="*/ 27 w 54"/>
                <a:gd name="T3" fmla="*/ 1 h 4"/>
                <a:gd name="T4" fmla="*/ 0 w 54"/>
                <a:gd name="T5" fmla="*/ 4 h 4"/>
                <a:gd name="T6" fmla="*/ 0 w 54"/>
                <a:gd name="T7" fmla="*/ 3 h 4"/>
                <a:gd name="T8" fmla="*/ 27 w 54"/>
                <a:gd name="T9" fmla="*/ 0 h 4"/>
                <a:gd name="T10" fmla="*/ 54 w 54"/>
                <a:gd name="T11" fmla="*/ 3 h 4"/>
                <a:gd name="T12" fmla="*/ 54 w 54"/>
                <a:gd name="T13" fmla="*/ 4 h 4"/>
                <a:gd name="T14" fmla="*/ 27 w 54"/>
                <a:gd name="T15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4" h="4">
                  <a:moveTo>
                    <a:pt x="27" y="1"/>
                  </a:moveTo>
                  <a:lnTo>
                    <a:pt x="27" y="1"/>
                  </a:lnTo>
                  <a:cubicBezTo>
                    <a:pt x="15" y="1"/>
                    <a:pt x="4" y="3"/>
                    <a:pt x="0" y="4"/>
                  </a:cubicBezTo>
                  <a:lnTo>
                    <a:pt x="0" y="3"/>
                  </a:lnTo>
                  <a:cubicBezTo>
                    <a:pt x="4" y="1"/>
                    <a:pt x="15" y="0"/>
                    <a:pt x="27" y="0"/>
                  </a:cubicBezTo>
                  <a:cubicBezTo>
                    <a:pt x="39" y="0"/>
                    <a:pt x="49" y="1"/>
                    <a:pt x="54" y="3"/>
                  </a:cubicBezTo>
                  <a:lnTo>
                    <a:pt x="54" y="4"/>
                  </a:lnTo>
                  <a:cubicBezTo>
                    <a:pt x="49" y="3"/>
                    <a:pt x="39" y="1"/>
                    <a:pt x="27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93" name="Freeform 1319"/>
            <p:cNvSpPr>
              <a:spLocks/>
            </p:cNvSpPr>
            <p:nvPr userDrawn="1"/>
          </p:nvSpPr>
          <p:spPr bwMode="auto">
            <a:xfrm>
              <a:off x="330" y="186"/>
              <a:ext cx="2" cy="9"/>
            </a:xfrm>
            <a:custGeom>
              <a:avLst/>
              <a:gdLst>
                <a:gd name="T0" fmla="*/ 5 w 5"/>
                <a:gd name="T1" fmla="*/ 10 h 20"/>
                <a:gd name="T2" fmla="*/ 5 w 5"/>
                <a:gd name="T3" fmla="*/ 10 h 20"/>
                <a:gd name="T4" fmla="*/ 3 w 5"/>
                <a:gd name="T5" fmla="*/ 20 h 20"/>
                <a:gd name="T6" fmla="*/ 0 w 5"/>
                <a:gd name="T7" fmla="*/ 10 h 20"/>
                <a:gd name="T8" fmla="*/ 3 w 5"/>
                <a:gd name="T9" fmla="*/ 0 h 20"/>
                <a:gd name="T10" fmla="*/ 5 w 5"/>
                <a:gd name="T11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20">
                  <a:moveTo>
                    <a:pt x="5" y="10"/>
                  </a:moveTo>
                  <a:lnTo>
                    <a:pt x="5" y="10"/>
                  </a:lnTo>
                  <a:cubicBezTo>
                    <a:pt x="5" y="14"/>
                    <a:pt x="4" y="17"/>
                    <a:pt x="3" y="20"/>
                  </a:cubicBezTo>
                  <a:cubicBezTo>
                    <a:pt x="1" y="17"/>
                    <a:pt x="0" y="14"/>
                    <a:pt x="0" y="10"/>
                  </a:cubicBezTo>
                  <a:cubicBezTo>
                    <a:pt x="0" y="7"/>
                    <a:pt x="1" y="3"/>
                    <a:pt x="3" y="0"/>
                  </a:cubicBezTo>
                  <a:cubicBezTo>
                    <a:pt x="4" y="3"/>
                    <a:pt x="5" y="7"/>
                    <a:pt x="5" y="1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94" name="Freeform 1320"/>
            <p:cNvSpPr>
              <a:spLocks/>
            </p:cNvSpPr>
            <p:nvPr userDrawn="1"/>
          </p:nvSpPr>
          <p:spPr bwMode="auto">
            <a:xfrm>
              <a:off x="327" y="155"/>
              <a:ext cx="8" cy="8"/>
            </a:xfrm>
            <a:custGeom>
              <a:avLst/>
              <a:gdLst>
                <a:gd name="T0" fmla="*/ 11 w 18"/>
                <a:gd name="T1" fmla="*/ 2 h 17"/>
                <a:gd name="T2" fmla="*/ 11 w 18"/>
                <a:gd name="T3" fmla="*/ 2 h 17"/>
                <a:gd name="T4" fmla="*/ 10 w 18"/>
                <a:gd name="T5" fmla="*/ 5 h 17"/>
                <a:gd name="T6" fmla="*/ 18 w 18"/>
                <a:gd name="T7" fmla="*/ 4 h 17"/>
                <a:gd name="T8" fmla="*/ 18 w 18"/>
                <a:gd name="T9" fmla="*/ 12 h 17"/>
                <a:gd name="T10" fmla="*/ 12 w 18"/>
                <a:gd name="T11" fmla="*/ 10 h 17"/>
                <a:gd name="T12" fmla="*/ 13 w 18"/>
                <a:gd name="T13" fmla="*/ 17 h 17"/>
                <a:gd name="T14" fmla="*/ 4 w 18"/>
                <a:gd name="T15" fmla="*/ 17 h 17"/>
                <a:gd name="T16" fmla="*/ 7 w 18"/>
                <a:gd name="T17" fmla="*/ 11 h 17"/>
                <a:gd name="T18" fmla="*/ 0 w 18"/>
                <a:gd name="T19" fmla="*/ 12 h 17"/>
                <a:gd name="T20" fmla="*/ 0 w 18"/>
                <a:gd name="T21" fmla="*/ 4 h 17"/>
                <a:gd name="T22" fmla="*/ 6 w 18"/>
                <a:gd name="T23" fmla="*/ 6 h 17"/>
                <a:gd name="T24" fmla="*/ 4 w 18"/>
                <a:gd name="T25" fmla="*/ 0 h 17"/>
                <a:gd name="T26" fmla="*/ 13 w 18"/>
                <a:gd name="T27" fmla="*/ 0 h 17"/>
                <a:gd name="T28" fmla="*/ 11 w 18"/>
                <a:gd name="T29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" h="17">
                  <a:moveTo>
                    <a:pt x="11" y="2"/>
                  </a:moveTo>
                  <a:lnTo>
                    <a:pt x="11" y="2"/>
                  </a:lnTo>
                  <a:cubicBezTo>
                    <a:pt x="11" y="3"/>
                    <a:pt x="10" y="4"/>
                    <a:pt x="10" y="5"/>
                  </a:cubicBezTo>
                  <a:cubicBezTo>
                    <a:pt x="11" y="9"/>
                    <a:pt x="17" y="4"/>
                    <a:pt x="18" y="4"/>
                  </a:cubicBezTo>
                  <a:lnTo>
                    <a:pt x="18" y="12"/>
                  </a:lnTo>
                  <a:cubicBezTo>
                    <a:pt x="16" y="11"/>
                    <a:pt x="14" y="9"/>
                    <a:pt x="12" y="10"/>
                  </a:cubicBezTo>
                  <a:cubicBezTo>
                    <a:pt x="8" y="10"/>
                    <a:pt x="12" y="16"/>
                    <a:pt x="13" y="17"/>
                  </a:cubicBezTo>
                  <a:lnTo>
                    <a:pt x="4" y="17"/>
                  </a:lnTo>
                  <a:cubicBezTo>
                    <a:pt x="5" y="16"/>
                    <a:pt x="7" y="13"/>
                    <a:pt x="7" y="11"/>
                  </a:cubicBezTo>
                  <a:cubicBezTo>
                    <a:pt x="7" y="7"/>
                    <a:pt x="1" y="12"/>
                    <a:pt x="0" y="12"/>
                  </a:cubicBezTo>
                  <a:lnTo>
                    <a:pt x="0" y="4"/>
                  </a:lnTo>
                  <a:cubicBezTo>
                    <a:pt x="1" y="5"/>
                    <a:pt x="4" y="7"/>
                    <a:pt x="6" y="6"/>
                  </a:cubicBezTo>
                  <a:cubicBezTo>
                    <a:pt x="10" y="6"/>
                    <a:pt x="5" y="1"/>
                    <a:pt x="4" y="0"/>
                  </a:cubicBezTo>
                  <a:lnTo>
                    <a:pt x="13" y="0"/>
                  </a:lnTo>
                  <a:cubicBezTo>
                    <a:pt x="12" y="1"/>
                    <a:pt x="12" y="2"/>
                    <a:pt x="11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95" name="Freeform 1321"/>
            <p:cNvSpPr>
              <a:spLocks/>
            </p:cNvSpPr>
            <p:nvPr userDrawn="1"/>
          </p:nvSpPr>
          <p:spPr bwMode="auto">
            <a:xfrm>
              <a:off x="328" y="164"/>
              <a:ext cx="6" cy="6"/>
            </a:xfrm>
            <a:custGeom>
              <a:avLst/>
              <a:gdLst>
                <a:gd name="T0" fmla="*/ 7 w 13"/>
                <a:gd name="T1" fmla="*/ 0 h 14"/>
                <a:gd name="T2" fmla="*/ 7 w 13"/>
                <a:gd name="T3" fmla="*/ 0 h 14"/>
                <a:gd name="T4" fmla="*/ 13 w 13"/>
                <a:gd name="T5" fmla="*/ 7 h 14"/>
                <a:gd name="T6" fmla="*/ 7 w 13"/>
                <a:gd name="T7" fmla="*/ 14 h 14"/>
                <a:gd name="T8" fmla="*/ 0 w 13"/>
                <a:gd name="T9" fmla="*/ 7 h 14"/>
                <a:gd name="T10" fmla="*/ 7 w 13"/>
                <a:gd name="T1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4">
                  <a:moveTo>
                    <a:pt x="7" y="0"/>
                  </a:moveTo>
                  <a:lnTo>
                    <a:pt x="7" y="0"/>
                  </a:lnTo>
                  <a:cubicBezTo>
                    <a:pt x="10" y="0"/>
                    <a:pt x="13" y="3"/>
                    <a:pt x="13" y="7"/>
                  </a:cubicBezTo>
                  <a:cubicBezTo>
                    <a:pt x="13" y="11"/>
                    <a:pt x="10" y="14"/>
                    <a:pt x="7" y="14"/>
                  </a:cubicBezTo>
                  <a:cubicBezTo>
                    <a:pt x="3" y="14"/>
                    <a:pt x="0" y="11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96" name="Freeform 1322"/>
            <p:cNvSpPr>
              <a:spLocks/>
            </p:cNvSpPr>
            <p:nvPr userDrawn="1"/>
          </p:nvSpPr>
          <p:spPr bwMode="auto">
            <a:xfrm>
              <a:off x="330" y="181"/>
              <a:ext cx="2" cy="2"/>
            </a:xfrm>
            <a:custGeom>
              <a:avLst/>
              <a:gdLst>
                <a:gd name="T0" fmla="*/ 1 w 3"/>
                <a:gd name="T1" fmla="*/ 0 h 3"/>
                <a:gd name="T2" fmla="*/ 1 w 3"/>
                <a:gd name="T3" fmla="*/ 0 h 3"/>
                <a:gd name="T4" fmla="*/ 2 w 3"/>
                <a:gd name="T5" fmla="*/ 0 h 3"/>
                <a:gd name="T6" fmla="*/ 2 w 3"/>
                <a:gd name="T7" fmla="*/ 0 h 3"/>
                <a:gd name="T8" fmla="*/ 3 w 3"/>
                <a:gd name="T9" fmla="*/ 2 h 3"/>
                <a:gd name="T10" fmla="*/ 2 w 3"/>
                <a:gd name="T11" fmla="*/ 3 h 3"/>
                <a:gd name="T12" fmla="*/ 0 w 3"/>
                <a:gd name="T13" fmla="*/ 2 h 3"/>
                <a:gd name="T14" fmla="*/ 1 w 3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" h="3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cubicBezTo>
                    <a:pt x="3" y="0"/>
                    <a:pt x="3" y="1"/>
                    <a:pt x="3" y="2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1" y="3"/>
                    <a:pt x="0" y="3"/>
                    <a:pt x="0" y="2"/>
                  </a:cubicBezTo>
                  <a:cubicBezTo>
                    <a:pt x="0" y="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97" name="Freeform 1323"/>
            <p:cNvSpPr>
              <a:spLocks/>
            </p:cNvSpPr>
            <p:nvPr userDrawn="1"/>
          </p:nvSpPr>
          <p:spPr bwMode="auto">
            <a:xfrm>
              <a:off x="330" y="183"/>
              <a:ext cx="2" cy="2"/>
            </a:xfrm>
            <a:custGeom>
              <a:avLst/>
              <a:gdLst>
                <a:gd name="T0" fmla="*/ 2 w 3"/>
                <a:gd name="T1" fmla="*/ 0 h 4"/>
                <a:gd name="T2" fmla="*/ 2 w 3"/>
                <a:gd name="T3" fmla="*/ 0 h 4"/>
                <a:gd name="T4" fmla="*/ 3 w 3"/>
                <a:gd name="T5" fmla="*/ 2 h 4"/>
                <a:gd name="T6" fmla="*/ 2 w 3"/>
                <a:gd name="T7" fmla="*/ 4 h 4"/>
                <a:gd name="T8" fmla="*/ 0 w 3"/>
                <a:gd name="T9" fmla="*/ 2 h 4"/>
                <a:gd name="T10" fmla="*/ 1 w 3"/>
                <a:gd name="T11" fmla="*/ 0 h 4"/>
                <a:gd name="T12" fmla="*/ 2 w 3"/>
                <a:gd name="T13" fmla="*/ 1 h 4"/>
                <a:gd name="T14" fmla="*/ 2 w 3"/>
                <a:gd name="T1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" h="4">
                  <a:moveTo>
                    <a:pt x="2" y="0"/>
                  </a:moveTo>
                  <a:lnTo>
                    <a:pt x="2" y="0"/>
                  </a:lnTo>
                  <a:cubicBezTo>
                    <a:pt x="3" y="1"/>
                    <a:pt x="3" y="1"/>
                    <a:pt x="3" y="2"/>
                  </a:cubicBezTo>
                  <a:cubicBezTo>
                    <a:pt x="3" y="3"/>
                    <a:pt x="2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1"/>
                    <a:pt x="1" y="0"/>
                  </a:cubicBezTo>
                  <a:cubicBezTo>
                    <a:pt x="1" y="1"/>
                    <a:pt x="1" y="1"/>
                    <a:pt x="2" y="1"/>
                  </a:cubicBezTo>
                  <a:cubicBezTo>
                    <a:pt x="2" y="1"/>
                    <a:pt x="2" y="1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98" name="Freeform 1324"/>
            <p:cNvSpPr>
              <a:spLocks/>
            </p:cNvSpPr>
            <p:nvPr userDrawn="1"/>
          </p:nvSpPr>
          <p:spPr bwMode="auto">
            <a:xfrm>
              <a:off x="330" y="179"/>
              <a:ext cx="2" cy="2"/>
            </a:xfrm>
            <a:custGeom>
              <a:avLst/>
              <a:gdLst>
                <a:gd name="T0" fmla="*/ 1 w 3"/>
                <a:gd name="T1" fmla="*/ 0 h 4"/>
                <a:gd name="T2" fmla="*/ 1 w 3"/>
                <a:gd name="T3" fmla="*/ 0 h 4"/>
                <a:gd name="T4" fmla="*/ 2 w 3"/>
                <a:gd name="T5" fmla="*/ 0 h 4"/>
                <a:gd name="T6" fmla="*/ 2 w 3"/>
                <a:gd name="T7" fmla="*/ 0 h 4"/>
                <a:gd name="T8" fmla="*/ 3 w 3"/>
                <a:gd name="T9" fmla="*/ 2 h 4"/>
                <a:gd name="T10" fmla="*/ 2 w 3"/>
                <a:gd name="T11" fmla="*/ 4 h 4"/>
                <a:gd name="T12" fmla="*/ 0 w 3"/>
                <a:gd name="T13" fmla="*/ 2 h 4"/>
                <a:gd name="T14" fmla="*/ 1 w 3"/>
                <a:gd name="T1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" h="4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3" y="1"/>
                    <a:pt x="3" y="2"/>
                  </a:cubicBezTo>
                  <a:cubicBezTo>
                    <a:pt x="3" y="3"/>
                    <a:pt x="3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99" name="Freeform 1325"/>
            <p:cNvSpPr>
              <a:spLocks/>
            </p:cNvSpPr>
            <p:nvPr userDrawn="1"/>
          </p:nvSpPr>
          <p:spPr bwMode="auto">
            <a:xfrm>
              <a:off x="330" y="177"/>
              <a:ext cx="2" cy="2"/>
            </a:xfrm>
            <a:custGeom>
              <a:avLst/>
              <a:gdLst>
                <a:gd name="T0" fmla="*/ 1 w 4"/>
                <a:gd name="T1" fmla="*/ 0 h 4"/>
                <a:gd name="T2" fmla="*/ 1 w 4"/>
                <a:gd name="T3" fmla="*/ 0 h 4"/>
                <a:gd name="T4" fmla="*/ 2 w 4"/>
                <a:gd name="T5" fmla="*/ 0 h 4"/>
                <a:gd name="T6" fmla="*/ 2 w 4"/>
                <a:gd name="T7" fmla="*/ 0 h 4"/>
                <a:gd name="T8" fmla="*/ 4 w 4"/>
                <a:gd name="T9" fmla="*/ 2 h 4"/>
                <a:gd name="T10" fmla="*/ 2 w 4"/>
                <a:gd name="T11" fmla="*/ 4 h 4"/>
                <a:gd name="T12" fmla="*/ 0 w 4"/>
                <a:gd name="T13" fmla="*/ 2 h 4"/>
                <a:gd name="T14" fmla="*/ 1 w 4"/>
                <a:gd name="T1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4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ubicBezTo>
                    <a:pt x="4" y="3"/>
                    <a:pt x="3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00" name="Freeform 1326"/>
            <p:cNvSpPr>
              <a:spLocks/>
            </p:cNvSpPr>
            <p:nvPr userDrawn="1"/>
          </p:nvSpPr>
          <p:spPr bwMode="auto">
            <a:xfrm>
              <a:off x="330" y="175"/>
              <a:ext cx="2" cy="1"/>
            </a:xfrm>
            <a:custGeom>
              <a:avLst/>
              <a:gdLst>
                <a:gd name="T0" fmla="*/ 2 w 4"/>
                <a:gd name="T1" fmla="*/ 4 h 4"/>
                <a:gd name="T2" fmla="*/ 2 w 4"/>
                <a:gd name="T3" fmla="*/ 4 h 4"/>
                <a:gd name="T4" fmla="*/ 0 w 4"/>
                <a:gd name="T5" fmla="*/ 2 h 4"/>
                <a:gd name="T6" fmla="*/ 1 w 4"/>
                <a:gd name="T7" fmla="*/ 0 h 4"/>
                <a:gd name="T8" fmla="*/ 2 w 4"/>
                <a:gd name="T9" fmla="*/ 0 h 4"/>
                <a:gd name="T10" fmla="*/ 2 w 4"/>
                <a:gd name="T11" fmla="*/ 0 h 4"/>
                <a:gd name="T12" fmla="*/ 4 w 4"/>
                <a:gd name="T13" fmla="*/ 2 h 4"/>
                <a:gd name="T14" fmla="*/ 2 w 4"/>
                <a:gd name="T15" fmla="*/ 4 h 4"/>
                <a:gd name="T16" fmla="*/ 2 w 4"/>
                <a:gd name="T1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4">
                  <a:moveTo>
                    <a:pt x="2" y="4"/>
                  </a:moveTo>
                  <a:lnTo>
                    <a:pt x="2" y="4"/>
                  </a:ln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ubicBezTo>
                    <a:pt x="4" y="3"/>
                    <a:pt x="3" y="4"/>
                    <a:pt x="2" y="4"/>
                  </a:cubicBezTo>
                  <a:lnTo>
                    <a:pt x="2" y="4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01" name="Freeform 1327"/>
            <p:cNvSpPr>
              <a:spLocks/>
            </p:cNvSpPr>
            <p:nvPr userDrawn="1"/>
          </p:nvSpPr>
          <p:spPr bwMode="auto">
            <a:xfrm>
              <a:off x="330" y="172"/>
              <a:ext cx="2" cy="2"/>
            </a:xfrm>
            <a:custGeom>
              <a:avLst/>
              <a:gdLst>
                <a:gd name="T0" fmla="*/ 3 w 5"/>
                <a:gd name="T1" fmla="*/ 0 h 4"/>
                <a:gd name="T2" fmla="*/ 3 w 5"/>
                <a:gd name="T3" fmla="*/ 0 h 4"/>
                <a:gd name="T4" fmla="*/ 5 w 5"/>
                <a:gd name="T5" fmla="*/ 2 h 4"/>
                <a:gd name="T6" fmla="*/ 3 w 5"/>
                <a:gd name="T7" fmla="*/ 4 h 4"/>
                <a:gd name="T8" fmla="*/ 0 w 5"/>
                <a:gd name="T9" fmla="*/ 2 h 4"/>
                <a:gd name="T10" fmla="*/ 3 w 5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4">
                  <a:moveTo>
                    <a:pt x="3" y="0"/>
                  </a:moveTo>
                  <a:lnTo>
                    <a:pt x="3" y="0"/>
                  </a:lnTo>
                  <a:cubicBezTo>
                    <a:pt x="4" y="0"/>
                    <a:pt x="5" y="1"/>
                    <a:pt x="5" y="2"/>
                  </a:cubicBezTo>
                  <a:cubicBezTo>
                    <a:pt x="5" y="3"/>
                    <a:pt x="4" y="4"/>
                    <a:pt x="3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02" name="Freeform 1328"/>
            <p:cNvSpPr>
              <a:spLocks/>
            </p:cNvSpPr>
            <p:nvPr userDrawn="1"/>
          </p:nvSpPr>
          <p:spPr bwMode="auto">
            <a:xfrm>
              <a:off x="233" y="181"/>
              <a:ext cx="98" cy="48"/>
            </a:xfrm>
            <a:custGeom>
              <a:avLst/>
              <a:gdLst>
                <a:gd name="T0" fmla="*/ 208 w 220"/>
                <a:gd name="T1" fmla="*/ 57 h 105"/>
                <a:gd name="T2" fmla="*/ 208 w 220"/>
                <a:gd name="T3" fmla="*/ 57 h 105"/>
                <a:gd name="T4" fmla="*/ 159 w 220"/>
                <a:gd name="T5" fmla="*/ 81 h 105"/>
                <a:gd name="T6" fmla="*/ 99 w 220"/>
                <a:gd name="T7" fmla="*/ 81 h 105"/>
                <a:gd name="T8" fmla="*/ 63 w 220"/>
                <a:gd name="T9" fmla="*/ 68 h 105"/>
                <a:gd name="T10" fmla="*/ 63 w 220"/>
                <a:gd name="T11" fmla="*/ 22 h 105"/>
                <a:gd name="T12" fmla="*/ 41 w 220"/>
                <a:gd name="T13" fmla="*/ 31 h 105"/>
                <a:gd name="T14" fmla="*/ 39 w 220"/>
                <a:gd name="T15" fmla="*/ 39 h 105"/>
                <a:gd name="T16" fmla="*/ 47 w 220"/>
                <a:gd name="T17" fmla="*/ 74 h 105"/>
                <a:gd name="T18" fmla="*/ 38 w 220"/>
                <a:gd name="T19" fmla="*/ 93 h 105"/>
                <a:gd name="T20" fmla="*/ 42 w 220"/>
                <a:gd name="T21" fmla="*/ 105 h 105"/>
                <a:gd name="T22" fmla="*/ 27 w 220"/>
                <a:gd name="T23" fmla="*/ 85 h 105"/>
                <a:gd name="T24" fmla="*/ 33 w 220"/>
                <a:gd name="T25" fmla="*/ 72 h 105"/>
                <a:gd name="T26" fmla="*/ 11 w 220"/>
                <a:gd name="T27" fmla="*/ 77 h 105"/>
                <a:gd name="T28" fmla="*/ 9 w 220"/>
                <a:gd name="T29" fmla="*/ 87 h 105"/>
                <a:gd name="T30" fmla="*/ 0 w 220"/>
                <a:gd name="T31" fmla="*/ 74 h 105"/>
                <a:gd name="T32" fmla="*/ 11 w 220"/>
                <a:gd name="T33" fmla="*/ 65 h 105"/>
                <a:gd name="T34" fmla="*/ 20 w 220"/>
                <a:gd name="T35" fmla="*/ 63 h 105"/>
                <a:gd name="T36" fmla="*/ 9 w 220"/>
                <a:gd name="T37" fmla="*/ 38 h 105"/>
                <a:gd name="T38" fmla="*/ 33 w 220"/>
                <a:gd name="T39" fmla="*/ 23 h 105"/>
                <a:gd name="T40" fmla="*/ 40 w 220"/>
                <a:gd name="T41" fmla="*/ 16 h 105"/>
                <a:gd name="T42" fmla="*/ 61 w 220"/>
                <a:gd name="T43" fmla="*/ 2 h 105"/>
                <a:gd name="T44" fmla="*/ 74 w 220"/>
                <a:gd name="T45" fmla="*/ 10 h 105"/>
                <a:gd name="T46" fmla="*/ 84 w 220"/>
                <a:gd name="T47" fmla="*/ 16 h 105"/>
                <a:gd name="T48" fmla="*/ 81 w 220"/>
                <a:gd name="T49" fmla="*/ 42 h 105"/>
                <a:gd name="T50" fmla="*/ 76 w 220"/>
                <a:gd name="T51" fmla="*/ 63 h 105"/>
                <a:gd name="T52" fmla="*/ 101 w 220"/>
                <a:gd name="T53" fmla="*/ 79 h 105"/>
                <a:gd name="T54" fmla="*/ 143 w 220"/>
                <a:gd name="T55" fmla="*/ 79 h 105"/>
                <a:gd name="T56" fmla="*/ 188 w 220"/>
                <a:gd name="T57" fmla="*/ 51 h 105"/>
                <a:gd name="T58" fmla="*/ 191 w 220"/>
                <a:gd name="T59" fmla="*/ 48 h 105"/>
                <a:gd name="T60" fmla="*/ 220 w 220"/>
                <a:gd name="T61" fmla="*/ 45 h 105"/>
                <a:gd name="T62" fmla="*/ 208 w 220"/>
                <a:gd name="T63" fmla="*/ 57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20" h="105">
                  <a:moveTo>
                    <a:pt x="208" y="57"/>
                  </a:moveTo>
                  <a:lnTo>
                    <a:pt x="208" y="57"/>
                  </a:lnTo>
                  <a:cubicBezTo>
                    <a:pt x="199" y="66"/>
                    <a:pt x="179" y="77"/>
                    <a:pt x="159" y="81"/>
                  </a:cubicBezTo>
                  <a:cubicBezTo>
                    <a:pt x="143" y="84"/>
                    <a:pt x="111" y="82"/>
                    <a:pt x="99" y="81"/>
                  </a:cubicBezTo>
                  <a:cubicBezTo>
                    <a:pt x="84" y="80"/>
                    <a:pt x="70" y="76"/>
                    <a:pt x="63" y="68"/>
                  </a:cubicBezTo>
                  <a:cubicBezTo>
                    <a:pt x="50" y="54"/>
                    <a:pt x="71" y="36"/>
                    <a:pt x="63" y="22"/>
                  </a:cubicBezTo>
                  <a:cubicBezTo>
                    <a:pt x="56" y="26"/>
                    <a:pt x="51" y="30"/>
                    <a:pt x="41" y="31"/>
                  </a:cubicBezTo>
                  <a:cubicBezTo>
                    <a:pt x="40" y="33"/>
                    <a:pt x="39" y="37"/>
                    <a:pt x="39" y="39"/>
                  </a:cubicBezTo>
                  <a:cubicBezTo>
                    <a:pt x="35" y="55"/>
                    <a:pt x="51" y="58"/>
                    <a:pt x="47" y="74"/>
                  </a:cubicBezTo>
                  <a:cubicBezTo>
                    <a:pt x="45" y="82"/>
                    <a:pt x="40" y="84"/>
                    <a:pt x="38" y="93"/>
                  </a:cubicBezTo>
                  <a:cubicBezTo>
                    <a:pt x="38" y="93"/>
                    <a:pt x="37" y="100"/>
                    <a:pt x="42" y="105"/>
                  </a:cubicBezTo>
                  <a:cubicBezTo>
                    <a:pt x="30" y="105"/>
                    <a:pt x="23" y="95"/>
                    <a:pt x="27" y="85"/>
                  </a:cubicBezTo>
                  <a:cubicBezTo>
                    <a:pt x="29" y="81"/>
                    <a:pt x="33" y="77"/>
                    <a:pt x="33" y="72"/>
                  </a:cubicBezTo>
                  <a:cubicBezTo>
                    <a:pt x="27" y="81"/>
                    <a:pt x="21" y="80"/>
                    <a:pt x="11" y="77"/>
                  </a:cubicBezTo>
                  <a:cubicBezTo>
                    <a:pt x="7" y="76"/>
                    <a:pt x="6" y="82"/>
                    <a:pt x="9" y="87"/>
                  </a:cubicBezTo>
                  <a:cubicBezTo>
                    <a:pt x="2" y="83"/>
                    <a:pt x="0" y="77"/>
                    <a:pt x="0" y="74"/>
                  </a:cubicBezTo>
                  <a:cubicBezTo>
                    <a:pt x="0" y="67"/>
                    <a:pt x="6" y="63"/>
                    <a:pt x="11" y="65"/>
                  </a:cubicBezTo>
                  <a:cubicBezTo>
                    <a:pt x="14" y="65"/>
                    <a:pt x="20" y="69"/>
                    <a:pt x="20" y="63"/>
                  </a:cubicBezTo>
                  <a:cubicBezTo>
                    <a:pt x="21" y="53"/>
                    <a:pt x="6" y="54"/>
                    <a:pt x="9" y="38"/>
                  </a:cubicBezTo>
                  <a:cubicBezTo>
                    <a:pt x="11" y="29"/>
                    <a:pt x="20" y="25"/>
                    <a:pt x="33" y="23"/>
                  </a:cubicBezTo>
                  <a:cubicBezTo>
                    <a:pt x="35" y="22"/>
                    <a:pt x="38" y="19"/>
                    <a:pt x="40" y="16"/>
                  </a:cubicBezTo>
                  <a:cubicBezTo>
                    <a:pt x="48" y="3"/>
                    <a:pt x="56" y="0"/>
                    <a:pt x="61" y="2"/>
                  </a:cubicBezTo>
                  <a:cubicBezTo>
                    <a:pt x="66" y="5"/>
                    <a:pt x="69" y="8"/>
                    <a:pt x="74" y="10"/>
                  </a:cubicBezTo>
                  <a:cubicBezTo>
                    <a:pt x="77" y="12"/>
                    <a:pt x="81" y="13"/>
                    <a:pt x="84" y="16"/>
                  </a:cubicBezTo>
                  <a:cubicBezTo>
                    <a:pt x="89" y="24"/>
                    <a:pt x="84" y="35"/>
                    <a:pt x="81" y="42"/>
                  </a:cubicBezTo>
                  <a:cubicBezTo>
                    <a:pt x="79" y="47"/>
                    <a:pt x="74" y="56"/>
                    <a:pt x="76" y="63"/>
                  </a:cubicBezTo>
                  <a:cubicBezTo>
                    <a:pt x="78" y="72"/>
                    <a:pt x="92" y="77"/>
                    <a:pt x="101" y="79"/>
                  </a:cubicBezTo>
                  <a:cubicBezTo>
                    <a:pt x="108" y="81"/>
                    <a:pt x="130" y="82"/>
                    <a:pt x="143" y="79"/>
                  </a:cubicBezTo>
                  <a:cubicBezTo>
                    <a:pt x="155" y="76"/>
                    <a:pt x="182" y="61"/>
                    <a:pt x="188" y="51"/>
                  </a:cubicBezTo>
                  <a:cubicBezTo>
                    <a:pt x="191" y="48"/>
                    <a:pt x="191" y="48"/>
                    <a:pt x="191" y="48"/>
                  </a:cubicBezTo>
                  <a:cubicBezTo>
                    <a:pt x="200" y="44"/>
                    <a:pt x="220" y="45"/>
                    <a:pt x="220" y="45"/>
                  </a:cubicBezTo>
                  <a:cubicBezTo>
                    <a:pt x="220" y="45"/>
                    <a:pt x="216" y="49"/>
                    <a:pt x="208" y="57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03" name="Freeform 1329"/>
            <p:cNvSpPr>
              <a:spLocks/>
            </p:cNvSpPr>
            <p:nvPr userDrawn="1"/>
          </p:nvSpPr>
          <p:spPr bwMode="auto">
            <a:xfrm>
              <a:off x="298" y="203"/>
              <a:ext cx="25" cy="14"/>
            </a:xfrm>
            <a:custGeom>
              <a:avLst/>
              <a:gdLst>
                <a:gd name="T0" fmla="*/ 45 w 55"/>
                <a:gd name="T1" fmla="*/ 3 h 32"/>
                <a:gd name="T2" fmla="*/ 45 w 55"/>
                <a:gd name="T3" fmla="*/ 3 h 32"/>
                <a:gd name="T4" fmla="*/ 55 w 55"/>
                <a:gd name="T5" fmla="*/ 0 h 32"/>
                <a:gd name="T6" fmla="*/ 0 w 55"/>
                <a:gd name="T7" fmla="*/ 32 h 32"/>
                <a:gd name="T8" fmla="*/ 45 w 55"/>
                <a:gd name="T9" fmla="*/ 3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32">
                  <a:moveTo>
                    <a:pt x="45" y="3"/>
                  </a:moveTo>
                  <a:lnTo>
                    <a:pt x="45" y="3"/>
                  </a:lnTo>
                  <a:cubicBezTo>
                    <a:pt x="48" y="1"/>
                    <a:pt x="55" y="0"/>
                    <a:pt x="55" y="0"/>
                  </a:cubicBezTo>
                  <a:cubicBezTo>
                    <a:pt x="49" y="10"/>
                    <a:pt x="21" y="28"/>
                    <a:pt x="0" y="32"/>
                  </a:cubicBezTo>
                  <a:cubicBezTo>
                    <a:pt x="11" y="29"/>
                    <a:pt x="38" y="15"/>
                    <a:pt x="45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04" name="Freeform 1330"/>
            <p:cNvSpPr>
              <a:spLocks/>
            </p:cNvSpPr>
            <p:nvPr userDrawn="1"/>
          </p:nvSpPr>
          <p:spPr bwMode="auto">
            <a:xfrm>
              <a:off x="302" y="202"/>
              <a:ext cx="26" cy="15"/>
            </a:xfrm>
            <a:custGeom>
              <a:avLst/>
              <a:gdLst>
                <a:gd name="T0" fmla="*/ 59 w 59"/>
                <a:gd name="T1" fmla="*/ 0 h 33"/>
                <a:gd name="T2" fmla="*/ 59 w 59"/>
                <a:gd name="T3" fmla="*/ 0 h 33"/>
                <a:gd name="T4" fmla="*/ 0 w 59"/>
                <a:gd name="T5" fmla="*/ 33 h 33"/>
                <a:gd name="T6" fmla="*/ 50 w 59"/>
                <a:gd name="T7" fmla="*/ 1 h 33"/>
                <a:gd name="T8" fmla="*/ 59 w 59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33">
                  <a:moveTo>
                    <a:pt x="59" y="0"/>
                  </a:moveTo>
                  <a:lnTo>
                    <a:pt x="59" y="0"/>
                  </a:lnTo>
                  <a:cubicBezTo>
                    <a:pt x="52" y="13"/>
                    <a:pt x="25" y="29"/>
                    <a:pt x="0" y="33"/>
                  </a:cubicBezTo>
                  <a:cubicBezTo>
                    <a:pt x="24" y="25"/>
                    <a:pt x="45" y="11"/>
                    <a:pt x="50" y="1"/>
                  </a:cubicBezTo>
                  <a:cubicBezTo>
                    <a:pt x="54" y="0"/>
                    <a:pt x="56" y="0"/>
                    <a:pt x="5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05" name="Freeform 1331"/>
            <p:cNvSpPr>
              <a:spLocks/>
            </p:cNvSpPr>
            <p:nvPr userDrawn="1"/>
          </p:nvSpPr>
          <p:spPr bwMode="auto">
            <a:xfrm>
              <a:off x="235" y="195"/>
              <a:ext cx="18" cy="32"/>
            </a:xfrm>
            <a:custGeom>
              <a:avLst/>
              <a:gdLst>
                <a:gd name="T0" fmla="*/ 26 w 41"/>
                <a:gd name="T1" fmla="*/ 1 h 70"/>
                <a:gd name="T2" fmla="*/ 26 w 41"/>
                <a:gd name="T3" fmla="*/ 1 h 70"/>
                <a:gd name="T4" fmla="*/ 28 w 41"/>
                <a:gd name="T5" fmla="*/ 0 h 70"/>
                <a:gd name="T6" fmla="*/ 27 w 41"/>
                <a:gd name="T7" fmla="*/ 13 h 70"/>
                <a:gd name="T8" fmla="*/ 30 w 41"/>
                <a:gd name="T9" fmla="*/ 0 h 70"/>
                <a:gd name="T10" fmla="*/ 33 w 41"/>
                <a:gd name="T11" fmla="*/ 0 h 70"/>
                <a:gd name="T12" fmla="*/ 34 w 41"/>
                <a:gd name="T13" fmla="*/ 24 h 70"/>
                <a:gd name="T14" fmla="*/ 36 w 41"/>
                <a:gd name="T15" fmla="*/ 49 h 70"/>
                <a:gd name="T16" fmla="*/ 32 w 41"/>
                <a:gd name="T17" fmla="*/ 70 h 70"/>
                <a:gd name="T18" fmla="*/ 28 w 41"/>
                <a:gd name="T19" fmla="*/ 47 h 70"/>
                <a:gd name="T20" fmla="*/ 28 w 41"/>
                <a:gd name="T21" fmla="*/ 33 h 70"/>
                <a:gd name="T22" fmla="*/ 17 w 41"/>
                <a:gd name="T23" fmla="*/ 45 h 70"/>
                <a:gd name="T24" fmla="*/ 0 w 41"/>
                <a:gd name="T25" fmla="*/ 46 h 70"/>
                <a:gd name="T26" fmla="*/ 11 w 41"/>
                <a:gd name="T27" fmla="*/ 41 h 70"/>
                <a:gd name="T28" fmla="*/ 20 w 41"/>
                <a:gd name="T29" fmla="*/ 21 h 70"/>
                <a:gd name="T30" fmla="*/ 15 w 41"/>
                <a:gd name="T31" fmla="*/ 3 h 70"/>
                <a:gd name="T32" fmla="*/ 16 w 41"/>
                <a:gd name="T33" fmla="*/ 13 h 70"/>
                <a:gd name="T34" fmla="*/ 18 w 41"/>
                <a:gd name="T35" fmla="*/ 2 h 70"/>
                <a:gd name="T36" fmla="*/ 20 w 41"/>
                <a:gd name="T37" fmla="*/ 2 h 70"/>
                <a:gd name="T38" fmla="*/ 20 w 41"/>
                <a:gd name="T39" fmla="*/ 13 h 70"/>
                <a:gd name="T40" fmla="*/ 21 w 41"/>
                <a:gd name="T41" fmla="*/ 1 h 70"/>
                <a:gd name="T42" fmla="*/ 23 w 41"/>
                <a:gd name="T43" fmla="*/ 1 h 70"/>
                <a:gd name="T44" fmla="*/ 24 w 41"/>
                <a:gd name="T45" fmla="*/ 13 h 70"/>
                <a:gd name="T46" fmla="*/ 26 w 41"/>
                <a:gd name="T47" fmla="*/ 1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1" h="70">
                  <a:moveTo>
                    <a:pt x="26" y="1"/>
                  </a:moveTo>
                  <a:lnTo>
                    <a:pt x="26" y="1"/>
                  </a:lnTo>
                  <a:lnTo>
                    <a:pt x="28" y="0"/>
                  </a:lnTo>
                  <a:cubicBezTo>
                    <a:pt x="26" y="4"/>
                    <a:pt x="26" y="8"/>
                    <a:pt x="27" y="13"/>
                  </a:cubicBezTo>
                  <a:cubicBezTo>
                    <a:pt x="27" y="7"/>
                    <a:pt x="29" y="2"/>
                    <a:pt x="30" y="0"/>
                  </a:cubicBezTo>
                  <a:cubicBezTo>
                    <a:pt x="31" y="0"/>
                    <a:pt x="33" y="0"/>
                    <a:pt x="33" y="0"/>
                  </a:cubicBezTo>
                  <a:cubicBezTo>
                    <a:pt x="28" y="11"/>
                    <a:pt x="30" y="19"/>
                    <a:pt x="34" y="24"/>
                  </a:cubicBezTo>
                  <a:cubicBezTo>
                    <a:pt x="41" y="32"/>
                    <a:pt x="41" y="40"/>
                    <a:pt x="36" y="49"/>
                  </a:cubicBezTo>
                  <a:cubicBezTo>
                    <a:pt x="34" y="53"/>
                    <a:pt x="26" y="63"/>
                    <a:pt x="32" y="70"/>
                  </a:cubicBezTo>
                  <a:cubicBezTo>
                    <a:pt x="18" y="63"/>
                    <a:pt x="24" y="51"/>
                    <a:pt x="28" y="47"/>
                  </a:cubicBezTo>
                  <a:cubicBezTo>
                    <a:pt x="31" y="43"/>
                    <a:pt x="31" y="36"/>
                    <a:pt x="28" y="33"/>
                  </a:cubicBezTo>
                  <a:cubicBezTo>
                    <a:pt x="28" y="40"/>
                    <a:pt x="22" y="45"/>
                    <a:pt x="17" y="45"/>
                  </a:cubicBezTo>
                  <a:cubicBezTo>
                    <a:pt x="12" y="45"/>
                    <a:pt x="3" y="38"/>
                    <a:pt x="0" y="46"/>
                  </a:cubicBezTo>
                  <a:cubicBezTo>
                    <a:pt x="0" y="38"/>
                    <a:pt x="6" y="40"/>
                    <a:pt x="11" y="41"/>
                  </a:cubicBezTo>
                  <a:cubicBezTo>
                    <a:pt x="26" y="44"/>
                    <a:pt x="26" y="26"/>
                    <a:pt x="20" y="21"/>
                  </a:cubicBezTo>
                  <a:cubicBezTo>
                    <a:pt x="14" y="16"/>
                    <a:pt x="6" y="9"/>
                    <a:pt x="15" y="3"/>
                  </a:cubicBezTo>
                  <a:cubicBezTo>
                    <a:pt x="14" y="6"/>
                    <a:pt x="14" y="10"/>
                    <a:pt x="16" y="13"/>
                  </a:cubicBezTo>
                  <a:cubicBezTo>
                    <a:pt x="15" y="9"/>
                    <a:pt x="17" y="3"/>
                    <a:pt x="18" y="2"/>
                  </a:cubicBezTo>
                  <a:lnTo>
                    <a:pt x="20" y="2"/>
                  </a:lnTo>
                  <a:cubicBezTo>
                    <a:pt x="18" y="5"/>
                    <a:pt x="18" y="9"/>
                    <a:pt x="20" y="13"/>
                  </a:cubicBezTo>
                  <a:cubicBezTo>
                    <a:pt x="19" y="10"/>
                    <a:pt x="20" y="4"/>
                    <a:pt x="21" y="1"/>
                  </a:cubicBezTo>
                  <a:lnTo>
                    <a:pt x="23" y="1"/>
                  </a:lnTo>
                  <a:cubicBezTo>
                    <a:pt x="22" y="4"/>
                    <a:pt x="22" y="8"/>
                    <a:pt x="24" y="13"/>
                  </a:cubicBezTo>
                  <a:cubicBezTo>
                    <a:pt x="23" y="7"/>
                    <a:pt x="25" y="3"/>
                    <a:pt x="26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06" name="Freeform 1332"/>
            <p:cNvSpPr>
              <a:spLocks/>
            </p:cNvSpPr>
            <p:nvPr userDrawn="1"/>
          </p:nvSpPr>
          <p:spPr bwMode="auto">
            <a:xfrm>
              <a:off x="260" y="190"/>
              <a:ext cx="9" cy="23"/>
            </a:xfrm>
            <a:custGeom>
              <a:avLst/>
              <a:gdLst>
                <a:gd name="T0" fmla="*/ 8 w 21"/>
                <a:gd name="T1" fmla="*/ 0 h 51"/>
                <a:gd name="T2" fmla="*/ 8 w 21"/>
                <a:gd name="T3" fmla="*/ 0 h 51"/>
                <a:gd name="T4" fmla="*/ 10 w 21"/>
                <a:gd name="T5" fmla="*/ 0 h 51"/>
                <a:gd name="T6" fmla="*/ 12 w 21"/>
                <a:gd name="T7" fmla="*/ 11 h 51"/>
                <a:gd name="T8" fmla="*/ 13 w 21"/>
                <a:gd name="T9" fmla="*/ 0 h 51"/>
                <a:gd name="T10" fmla="*/ 8 w 21"/>
                <a:gd name="T11" fmla="*/ 27 h 51"/>
                <a:gd name="T12" fmla="*/ 10 w 21"/>
                <a:gd name="T13" fmla="*/ 51 h 51"/>
                <a:gd name="T14" fmla="*/ 0 w 21"/>
                <a:gd name="T15" fmla="*/ 38 h 51"/>
                <a:gd name="T16" fmla="*/ 3 w 21"/>
                <a:gd name="T17" fmla="*/ 22 h 51"/>
                <a:gd name="T18" fmla="*/ 4 w 21"/>
                <a:gd name="T19" fmla="*/ 1 h 51"/>
                <a:gd name="T20" fmla="*/ 7 w 21"/>
                <a:gd name="T21" fmla="*/ 1 h 51"/>
                <a:gd name="T22" fmla="*/ 9 w 21"/>
                <a:gd name="T23" fmla="*/ 12 h 51"/>
                <a:gd name="T24" fmla="*/ 8 w 21"/>
                <a:gd name="T25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" h="51">
                  <a:moveTo>
                    <a:pt x="8" y="0"/>
                  </a:moveTo>
                  <a:lnTo>
                    <a:pt x="8" y="0"/>
                  </a:lnTo>
                  <a:cubicBezTo>
                    <a:pt x="9" y="0"/>
                    <a:pt x="10" y="0"/>
                    <a:pt x="10" y="0"/>
                  </a:cubicBezTo>
                  <a:cubicBezTo>
                    <a:pt x="12" y="3"/>
                    <a:pt x="12" y="7"/>
                    <a:pt x="12" y="11"/>
                  </a:cubicBezTo>
                  <a:cubicBezTo>
                    <a:pt x="13" y="7"/>
                    <a:pt x="14" y="4"/>
                    <a:pt x="13" y="0"/>
                  </a:cubicBezTo>
                  <a:cubicBezTo>
                    <a:pt x="21" y="0"/>
                    <a:pt x="12" y="19"/>
                    <a:pt x="8" y="27"/>
                  </a:cubicBezTo>
                  <a:cubicBezTo>
                    <a:pt x="6" y="31"/>
                    <a:pt x="3" y="42"/>
                    <a:pt x="10" y="51"/>
                  </a:cubicBezTo>
                  <a:cubicBezTo>
                    <a:pt x="7" y="49"/>
                    <a:pt x="0" y="42"/>
                    <a:pt x="0" y="38"/>
                  </a:cubicBezTo>
                  <a:cubicBezTo>
                    <a:pt x="0" y="29"/>
                    <a:pt x="2" y="25"/>
                    <a:pt x="3" y="22"/>
                  </a:cubicBezTo>
                  <a:cubicBezTo>
                    <a:pt x="6" y="15"/>
                    <a:pt x="7" y="7"/>
                    <a:pt x="4" y="1"/>
                  </a:cubicBezTo>
                  <a:cubicBezTo>
                    <a:pt x="5" y="1"/>
                    <a:pt x="6" y="1"/>
                    <a:pt x="7" y="1"/>
                  </a:cubicBezTo>
                  <a:cubicBezTo>
                    <a:pt x="8" y="2"/>
                    <a:pt x="9" y="7"/>
                    <a:pt x="9" y="12"/>
                  </a:cubicBezTo>
                  <a:cubicBezTo>
                    <a:pt x="11" y="7"/>
                    <a:pt x="10" y="2"/>
                    <a:pt x="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07" name="Freeform 1333"/>
            <p:cNvSpPr>
              <a:spLocks/>
            </p:cNvSpPr>
            <p:nvPr userDrawn="1"/>
          </p:nvSpPr>
          <p:spPr bwMode="auto">
            <a:xfrm>
              <a:off x="234" y="187"/>
              <a:ext cx="40" cy="30"/>
            </a:xfrm>
            <a:custGeom>
              <a:avLst/>
              <a:gdLst>
                <a:gd name="T0" fmla="*/ 66 w 90"/>
                <a:gd name="T1" fmla="*/ 1 h 65"/>
                <a:gd name="T2" fmla="*/ 66 w 90"/>
                <a:gd name="T3" fmla="*/ 1 h 65"/>
                <a:gd name="T4" fmla="*/ 75 w 90"/>
                <a:gd name="T5" fmla="*/ 1 h 65"/>
                <a:gd name="T6" fmla="*/ 69 w 90"/>
                <a:gd name="T7" fmla="*/ 48 h 65"/>
                <a:gd name="T8" fmla="*/ 89 w 90"/>
                <a:gd name="T9" fmla="*/ 65 h 65"/>
                <a:gd name="T10" fmla="*/ 67 w 90"/>
                <a:gd name="T11" fmla="*/ 41 h 65"/>
                <a:gd name="T12" fmla="*/ 72 w 90"/>
                <a:gd name="T13" fmla="*/ 4 h 65"/>
                <a:gd name="T14" fmla="*/ 40 w 90"/>
                <a:gd name="T15" fmla="*/ 14 h 65"/>
                <a:gd name="T16" fmla="*/ 11 w 90"/>
                <a:gd name="T17" fmla="*/ 31 h 65"/>
                <a:gd name="T18" fmla="*/ 21 w 90"/>
                <a:gd name="T19" fmla="*/ 42 h 65"/>
                <a:gd name="T20" fmla="*/ 14 w 90"/>
                <a:gd name="T21" fmla="*/ 57 h 65"/>
                <a:gd name="T22" fmla="*/ 0 w 90"/>
                <a:gd name="T23" fmla="*/ 60 h 65"/>
                <a:gd name="T24" fmla="*/ 19 w 90"/>
                <a:gd name="T25" fmla="*/ 52 h 65"/>
                <a:gd name="T26" fmla="*/ 13 w 90"/>
                <a:gd name="T27" fmla="*/ 38 h 65"/>
                <a:gd name="T28" fmla="*/ 8 w 90"/>
                <a:gd name="T29" fmla="*/ 27 h 65"/>
                <a:gd name="T30" fmla="*/ 42 w 90"/>
                <a:gd name="T31" fmla="*/ 10 h 65"/>
                <a:gd name="T32" fmla="*/ 66 w 90"/>
                <a:gd name="T33" fmla="*/ 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0" h="65">
                  <a:moveTo>
                    <a:pt x="66" y="1"/>
                  </a:moveTo>
                  <a:lnTo>
                    <a:pt x="66" y="1"/>
                  </a:lnTo>
                  <a:cubicBezTo>
                    <a:pt x="70" y="0"/>
                    <a:pt x="73" y="0"/>
                    <a:pt x="75" y="1"/>
                  </a:cubicBezTo>
                  <a:cubicBezTo>
                    <a:pt x="90" y="10"/>
                    <a:pt x="68" y="32"/>
                    <a:pt x="69" y="48"/>
                  </a:cubicBezTo>
                  <a:cubicBezTo>
                    <a:pt x="70" y="58"/>
                    <a:pt x="83" y="62"/>
                    <a:pt x="89" y="65"/>
                  </a:cubicBezTo>
                  <a:cubicBezTo>
                    <a:pt x="74" y="63"/>
                    <a:pt x="64" y="55"/>
                    <a:pt x="67" y="41"/>
                  </a:cubicBezTo>
                  <a:cubicBezTo>
                    <a:pt x="68" y="30"/>
                    <a:pt x="85" y="8"/>
                    <a:pt x="72" y="4"/>
                  </a:cubicBezTo>
                  <a:cubicBezTo>
                    <a:pt x="63" y="1"/>
                    <a:pt x="53" y="12"/>
                    <a:pt x="40" y="14"/>
                  </a:cubicBezTo>
                  <a:cubicBezTo>
                    <a:pt x="29" y="16"/>
                    <a:pt x="8" y="16"/>
                    <a:pt x="11" y="31"/>
                  </a:cubicBezTo>
                  <a:cubicBezTo>
                    <a:pt x="12" y="35"/>
                    <a:pt x="18" y="38"/>
                    <a:pt x="21" y="42"/>
                  </a:cubicBezTo>
                  <a:cubicBezTo>
                    <a:pt x="26" y="49"/>
                    <a:pt x="22" y="59"/>
                    <a:pt x="14" y="57"/>
                  </a:cubicBezTo>
                  <a:cubicBezTo>
                    <a:pt x="4" y="54"/>
                    <a:pt x="2" y="55"/>
                    <a:pt x="0" y="60"/>
                  </a:cubicBezTo>
                  <a:cubicBezTo>
                    <a:pt x="1" y="44"/>
                    <a:pt x="16" y="61"/>
                    <a:pt x="19" y="52"/>
                  </a:cubicBezTo>
                  <a:cubicBezTo>
                    <a:pt x="22" y="45"/>
                    <a:pt x="17" y="42"/>
                    <a:pt x="13" y="38"/>
                  </a:cubicBezTo>
                  <a:cubicBezTo>
                    <a:pt x="11" y="36"/>
                    <a:pt x="7" y="32"/>
                    <a:pt x="8" y="27"/>
                  </a:cubicBezTo>
                  <a:cubicBezTo>
                    <a:pt x="10" y="12"/>
                    <a:pt x="30" y="13"/>
                    <a:pt x="42" y="10"/>
                  </a:cubicBezTo>
                  <a:cubicBezTo>
                    <a:pt x="49" y="9"/>
                    <a:pt x="59" y="2"/>
                    <a:pt x="66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08" name="Freeform 1334"/>
            <p:cNvSpPr>
              <a:spLocks/>
            </p:cNvSpPr>
            <p:nvPr userDrawn="1"/>
          </p:nvSpPr>
          <p:spPr bwMode="auto">
            <a:xfrm>
              <a:off x="249" y="182"/>
              <a:ext cx="16" cy="9"/>
            </a:xfrm>
            <a:custGeom>
              <a:avLst/>
              <a:gdLst>
                <a:gd name="T0" fmla="*/ 21 w 36"/>
                <a:gd name="T1" fmla="*/ 1 h 20"/>
                <a:gd name="T2" fmla="*/ 21 w 36"/>
                <a:gd name="T3" fmla="*/ 1 h 20"/>
                <a:gd name="T4" fmla="*/ 25 w 36"/>
                <a:gd name="T5" fmla="*/ 3 h 20"/>
                <a:gd name="T6" fmla="*/ 15 w 36"/>
                <a:gd name="T7" fmla="*/ 8 h 20"/>
                <a:gd name="T8" fmla="*/ 27 w 36"/>
                <a:gd name="T9" fmla="*/ 4 h 20"/>
                <a:gd name="T10" fmla="*/ 29 w 36"/>
                <a:gd name="T11" fmla="*/ 5 h 20"/>
                <a:gd name="T12" fmla="*/ 19 w 36"/>
                <a:gd name="T13" fmla="*/ 10 h 20"/>
                <a:gd name="T14" fmla="*/ 32 w 36"/>
                <a:gd name="T15" fmla="*/ 7 h 20"/>
                <a:gd name="T16" fmla="*/ 36 w 36"/>
                <a:gd name="T17" fmla="*/ 9 h 20"/>
                <a:gd name="T18" fmla="*/ 17 w 36"/>
                <a:gd name="T19" fmla="*/ 16 h 20"/>
                <a:gd name="T20" fmla="*/ 0 w 36"/>
                <a:gd name="T21" fmla="*/ 20 h 20"/>
                <a:gd name="T22" fmla="*/ 7 w 36"/>
                <a:gd name="T23" fmla="*/ 12 h 20"/>
                <a:gd name="T24" fmla="*/ 21 w 36"/>
                <a:gd name="T25" fmla="*/ 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" h="20">
                  <a:moveTo>
                    <a:pt x="21" y="1"/>
                  </a:moveTo>
                  <a:lnTo>
                    <a:pt x="21" y="1"/>
                  </a:lnTo>
                  <a:cubicBezTo>
                    <a:pt x="23" y="1"/>
                    <a:pt x="24" y="2"/>
                    <a:pt x="25" y="3"/>
                  </a:cubicBezTo>
                  <a:cubicBezTo>
                    <a:pt x="21" y="3"/>
                    <a:pt x="18" y="5"/>
                    <a:pt x="15" y="8"/>
                  </a:cubicBezTo>
                  <a:cubicBezTo>
                    <a:pt x="17" y="7"/>
                    <a:pt x="24" y="4"/>
                    <a:pt x="27" y="4"/>
                  </a:cubicBezTo>
                  <a:cubicBezTo>
                    <a:pt x="28" y="5"/>
                    <a:pt x="29" y="5"/>
                    <a:pt x="29" y="5"/>
                  </a:cubicBezTo>
                  <a:cubicBezTo>
                    <a:pt x="28" y="6"/>
                    <a:pt x="22" y="6"/>
                    <a:pt x="19" y="10"/>
                  </a:cubicBezTo>
                  <a:cubicBezTo>
                    <a:pt x="24" y="7"/>
                    <a:pt x="29" y="7"/>
                    <a:pt x="32" y="7"/>
                  </a:cubicBezTo>
                  <a:cubicBezTo>
                    <a:pt x="33" y="8"/>
                    <a:pt x="34" y="9"/>
                    <a:pt x="36" y="9"/>
                  </a:cubicBezTo>
                  <a:cubicBezTo>
                    <a:pt x="30" y="9"/>
                    <a:pt x="26" y="10"/>
                    <a:pt x="17" y="16"/>
                  </a:cubicBezTo>
                  <a:cubicBezTo>
                    <a:pt x="11" y="19"/>
                    <a:pt x="0" y="20"/>
                    <a:pt x="0" y="20"/>
                  </a:cubicBezTo>
                  <a:cubicBezTo>
                    <a:pt x="3" y="18"/>
                    <a:pt x="6" y="13"/>
                    <a:pt x="7" y="12"/>
                  </a:cubicBezTo>
                  <a:cubicBezTo>
                    <a:pt x="10" y="7"/>
                    <a:pt x="16" y="0"/>
                    <a:pt x="2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09" name="Freeform 1335"/>
            <p:cNvSpPr>
              <a:spLocks/>
            </p:cNvSpPr>
            <p:nvPr userDrawn="1"/>
          </p:nvSpPr>
          <p:spPr bwMode="auto">
            <a:xfrm>
              <a:off x="247" y="208"/>
              <a:ext cx="5" cy="8"/>
            </a:xfrm>
            <a:custGeom>
              <a:avLst/>
              <a:gdLst>
                <a:gd name="T0" fmla="*/ 1 w 12"/>
                <a:gd name="T1" fmla="*/ 0 h 19"/>
                <a:gd name="T2" fmla="*/ 1 w 12"/>
                <a:gd name="T3" fmla="*/ 0 h 19"/>
                <a:gd name="T4" fmla="*/ 5 w 12"/>
                <a:gd name="T5" fmla="*/ 19 h 19"/>
                <a:gd name="T6" fmla="*/ 1 w 12"/>
                <a:gd name="T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9">
                  <a:moveTo>
                    <a:pt x="1" y="0"/>
                  </a:moveTo>
                  <a:lnTo>
                    <a:pt x="1" y="0"/>
                  </a:lnTo>
                  <a:cubicBezTo>
                    <a:pt x="2" y="4"/>
                    <a:pt x="12" y="8"/>
                    <a:pt x="5" y="19"/>
                  </a:cubicBezTo>
                  <a:cubicBezTo>
                    <a:pt x="9" y="9"/>
                    <a:pt x="0" y="5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10" name="Freeform 1336"/>
            <p:cNvSpPr>
              <a:spLocks/>
            </p:cNvSpPr>
            <p:nvPr userDrawn="1"/>
          </p:nvSpPr>
          <p:spPr bwMode="auto">
            <a:xfrm>
              <a:off x="273" y="186"/>
              <a:ext cx="30" cy="33"/>
            </a:xfrm>
            <a:custGeom>
              <a:avLst/>
              <a:gdLst>
                <a:gd name="T0" fmla="*/ 30 w 68"/>
                <a:gd name="T1" fmla="*/ 25 h 73"/>
                <a:gd name="T2" fmla="*/ 30 w 68"/>
                <a:gd name="T3" fmla="*/ 25 h 73"/>
                <a:gd name="T4" fmla="*/ 28 w 68"/>
                <a:gd name="T5" fmla="*/ 21 h 73"/>
                <a:gd name="T6" fmla="*/ 29 w 68"/>
                <a:gd name="T7" fmla="*/ 16 h 73"/>
                <a:gd name="T8" fmla="*/ 27 w 68"/>
                <a:gd name="T9" fmla="*/ 16 h 73"/>
                <a:gd name="T10" fmla="*/ 28 w 68"/>
                <a:gd name="T11" fmla="*/ 16 h 73"/>
                <a:gd name="T12" fmla="*/ 30 w 68"/>
                <a:gd name="T13" fmla="*/ 13 h 73"/>
                <a:gd name="T14" fmla="*/ 31 w 68"/>
                <a:gd name="T15" fmla="*/ 12 h 73"/>
                <a:gd name="T16" fmla="*/ 30 w 68"/>
                <a:gd name="T17" fmla="*/ 13 h 73"/>
                <a:gd name="T18" fmla="*/ 27 w 68"/>
                <a:gd name="T19" fmla="*/ 15 h 73"/>
                <a:gd name="T20" fmla="*/ 26 w 68"/>
                <a:gd name="T21" fmla="*/ 15 h 73"/>
                <a:gd name="T22" fmla="*/ 26 w 68"/>
                <a:gd name="T23" fmla="*/ 1 h 73"/>
                <a:gd name="T24" fmla="*/ 27 w 68"/>
                <a:gd name="T25" fmla="*/ 2 h 73"/>
                <a:gd name="T26" fmla="*/ 30 w 68"/>
                <a:gd name="T27" fmla="*/ 4 h 73"/>
                <a:gd name="T28" fmla="*/ 31 w 68"/>
                <a:gd name="T29" fmla="*/ 5 h 73"/>
                <a:gd name="T30" fmla="*/ 30 w 68"/>
                <a:gd name="T31" fmla="*/ 4 h 73"/>
                <a:gd name="T32" fmla="*/ 28 w 68"/>
                <a:gd name="T33" fmla="*/ 1 h 73"/>
                <a:gd name="T34" fmla="*/ 27 w 68"/>
                <a:gd name="T35" fmla="*/ 0 h 73"/>
                <a:gd name="T36" fmla="*/ 42 w 68"/>
                <a:gd name="T37" fmla="*/ 0 h 73"/>
                <a:gd name="T38" fmla="*/ 41 w 68"/>
                <a:gd name="T39" fmla="*/ 1 h 73"/>
                <a:gd name="T40" fmla="*/ 39 w 68"/>
                <a:gd name="T41" fmla="*/ 4 h 73"/>
                <a:gd name="T42" fmla="*/ 38 w 68"/>
                <a:gd name="T43" fmla="*/ 5 h 73"/>
                <a:gd name="T44" fmla="*/ 39 w 68"/>
                <a:gd name="T45" fmla="*/ 4 h 73"/>
                <a:gd name="T46" fmla="*/ 42 w 68"/>
                <a:gd name="T47" fmla="*/ 2 h 73"/>
                <a:gd name="T48" fmla="*/ 42 w 68"/>
                <a:gd name="T49" fmla="*/ 1 h 73"/>
                <a:gd name="T50" fmla="*/ 42 w 68"/>
                <a:gd name="T51" fmla="*/ 15 h 73"/>
                <a:gd name="T52" fmla="*/ 42 w 68"/>
                <a:gd name="T53" fmla="*/ 15 h 73"/>
                <a:gd name="T54" fmla="*/ 39 w 68"/>
                <a:gd name="T55" fmla="*/ 13 h 73"/>
                <a:gd name="T56" fmla="*/ 38 w 68"/>
                <a:gd name="T57" fmla="*/ 12 h 73"/>
                <a:gd name="T58" fmla="*/ 39 w 68"/>
                <a:gd name="T59" fmla="*/ 13 h 73"/>
                <a:gd name="T60" fmla="*/ 41 w 68"/>
                <a:gd name="T61" fmla="*/ 16 h 73"/>
                <a:gd name="T62" fmla="*/ 42 w 68"/>
                <a:gd name="T63" fmla="*/ 16 h 73"/>
                <a:gd name="T64" fmla="*/ 40 w 68"/>
                <a:gd name="T65" fmla="*/ 16 h 73"/>
                <a:gd name="T66" fmla="*/ 41 w 68"/>
                <a:gd name="T67" fmla="*/ 21 h 73"/>
                <a:gd name="T68" fmla="*/ 39 w 68"/>
                <a:gd name="T69" fmla="*/ 25 h 73"/>
                <a:gd name="T70" fmla="*/ 39 w 68"/>
                <a:gd name="T71" fmla="*/ 25 h 73"/>
                <a:gd name="T72" fmla="*/ 39 w 68"/>
                <a:gd name="T73" fmla="*/ 28 h 73"/>
                <a:gd name="T74" fmla="*/ 41 w 68"/>
                <a:gd name="T75" fmla="*/ 29 h 73"/>
                <a:gd name="T76" fmla="*/ 41 w 68"/>
                <a:gd name="T77" fmla="*/ 26 h 73"/>
                <a:gd name="T78" fmla="*/ 42 w 68"/>
                <a:gd name="T79" fmla="*/ 26 h 73"/>
                <a:gd name="T80" fmla="*/ 47 w 68"/>
                <a:gd name="T81" fmla="*/ 27 h 73"/>
                <a:gd name="T82" fmla="*/ 63 w 68"/>
                <a:gd name="T83" fmla="*/ 51 h 73"/>
                <a:gd name="T84" fmla="*/ 56 w 68"/>
                <a:gd name="T85" fmla="*/ 66 h 73"/>
                <a:gd name="T86" fmla="*/ 56 w 68"/>
                <a:gd name="T87" fmla="*/ 73 h 73"/>
                <a:gd name="T88" fmla="*/ 34 w 68"/>
                <a:gd name="T89" fmla="*/ 73 h 73"/>
                <a:gd name="T90" fmla="*/ 12 w 68"/>
                <a:gd name="T91" fmla="*/ 73 h 73"/>
                <a:gd name="T92" fmla="*/ 13 w 68"/>
                <a:gd name="T93" fmla="*/ 66 h 73"/>
                <a:gd name="T94" fmla="*/ 6 w 68"/>
                <a:gd name="T95" fmla="*/ 51 h 73"/>
                <a:gd name="T96" fmla="*/ 22 w 68"/>
                <a:gd name="T97" fmla="*/ 27 h 73"/>
                <a:gd name="T98" fmla="*/ 27 w 68"/>
                <a:gd name="T99" fmla="*/ 26 h 73"/>
                <a:gd name="T100" fmla="*/ 27 w 68"/>
                <a:gd name="T101" fmla="*/ 26 h 73"/>
                <a:gd name="T102" fmla="*/ 28 w 68"/>
                <a:gd name="T103" fmla="*/ 29 h 73"/>
                <a:gd name="T104" fmla="*/ 30 w 68"/>
                <a:gd name="T105" fmla="*/ 28 h 73"/>
                <a:gd name="T106" fmla="*/ 29 w 68"/>
                <a:gd name="T107" fmla="*/ 25 h 73"/>
                <a:gd name="T108" fmla="*/ 30 w 68"/>
                <a:gd name="T109" fmla="*/ 25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8" h="73">
                  <a:moveTo>
                    <a:pt x="30" y="25"/>
                  </a:moveTo>
                  <a:lnTo>
                    <a:pt x="30" y="25"/>
                  </a:lnTo>
                  <a:cubicBezTo>
                    <a:pt x="29" y="24"/>
                    <a:pt x="28" y="22"/>
                    <a:pt x="28" y="21"/>
                  </a:cubicBezTo>
                  <a:cubicBezTo>
                    <a:pt x="28" y="19"/>
                    <a:pt x="28" y="17"/>
                    <a:pt x="29" y="16"/>
                  </a:cubicBezTo>
                  <a:lnTo>
                    <a:pt x="27" y="16"/>
                  </a:lnTo>
                  <a:lnTo>
                    <a:pt x="28" y="16"/>
                  </a:lnTo>
                  <a:cubicBezTo>
                    <a:pt x="29" y="15"/>
                    <a:pt x="29" y="14"/>
                    <a:pt x="30" y="13"/>
                  </a:cubicBezTo>
                  <a:cubicBezTo>
                    <a:pt x="30" y="13"/>
                    <a:pt x="31" y="12"/>
                    <a:pt x="31" y="12"/>
                  </a:cubicBezTo>
                  <a:cubicBezTo>
                    <a:pt x="31" y="12"/>
                    <a:pt x="30" y="12"/>
                    <a:pt x="30" y="13"/>
                  </a:cubicBezTo>
                  <a:cubicBezTo>
                    <a:pt x="29" y="13"/>
                    <a:pt x="28" y="14"/>
                    <a:pt x="27" y="15"/>
                  </a:cubicBezTo>
                  <a:lnTo>
                    <a:pt x="26" y="15"/>
                  </a:lnTo>
                  <a:lnTo>
                    <a:pt x="26" y="1"/>
                  </a:lnTo>
                  <a:lnTo>
                    <a:pt x="27" y="2"/>
                  </a:lnTo>
                  <a:cubicBezTo>
                    <a:pt x="28" y="2"/>
                    <a:pt x="29" y="3"/>
                    <a:pt x="30" y="4"/>
                  </a:cubicBezTo>
                  <a:cubicBezTo>
                    <a:pt x="30" y="4"/>
                    <a:pt x="31" y="5"/>
                    <a:pt x="31" y="5"/>
                  </a:cubicBezTo>
                  <a:cubicBezTo>
                    <a:pt x="31" y="5"/>
                    <a:pt x="30" y="4"/>
                    <a:pt x="30" y="4"/>
                  </a:cubicBezTo>
                  <a:cubicBezTo>
                    <a:pt x="29" y="3"/>
                    <a:pt x="29" y="2"/>
                    <a:pt x="28" y="1"/>
                  </a:cubicBezTo>
                  <a:lnTo>
                    <a:pt x="27" y="0"/>
                  </a:lnTo>
                  <a:lnTo>
                    <a:pt x="42" y="0"/>
                  </a:lnTo>
                  <a:lnTo>
                    <a:pt x="41" y="1"/>
                  </a:lnTo>
                  <a:cubicBezTo>
                    <a:pt x="40" y="2"/>
                    <a:pt x="40" y="3"/>
                    <a:pt x="39" y="4"/>
                  </a:cubicBezTo>
                  <a:cubicBezTo>
                    <a:pt x="38" y="4"/>
                    <a:pt x="38" y="5"/>
                    <a:pt x="38" y="5"/>
                  </a:cubicBezTo>
                  <a:cubicBezTo>
                    <a:pt x="38" y="5"/>
                    <a:pt x="39" y="4"/>
                    <a:pt x="39" y="4"/>
                  </a:cubicBezTo>
                  <a:cubicBezTo>
                    <a:pt x="40" y="3"/>
                    <a:pt x="41" y="2"/>
                    <a:pt x="42" y="2"/>
                  </a:cubicBezTo>
                  <a:lnTo>
                    <a:pt x="42" y="1"/>
                  </a:lnTo>
                  <a:lnTo>
                    <a:pt x="42" y="15"/>
                  </a:lnTo>
                  <a:lnTo>
                    <a:pt x="42" y="15"/>
                  </a:lnTo>
                  <a:cubicBezTo>
                    <a:pt x="41" y="14"/>
                    <a:pt x="40" y="13"/>
                    <a:pt x="39" y="13"/>
                  </a:cubicBezTo>
                  <a:cubicBezTo>
                    <a:pt x="39" y="12"/>
                    <a:pt x="38" y="12"/>
                    <a:pt x="38" y="12"/>
                  </a:cubicBezTo>
                  <a:cubicBezTo>
                    <a:pt x="38" y="12"/>
                    <a:pt x="38" y="13"/>
                    <a:pt x="39" y="13"/>
                  </a:cubicBezTo>
                  <a:cubicBezTo>
                    <a:pt x="40" y="14"/>
                    <a:pt x="40" y="15"/>
                    <a:pt x="41" y="16"/>
                  </a:cubicBezTo>
                  <a:lnTo>
                    <a:pt x="42" y="16"/>
                  </a:lnTo>
                  <a:lnTo>
                    <a:pt x="40" y="16"/>
                  </a:lnTo>
                  <a:cubicBezTo>
                    <a:pt x="41" y="17"/>
                    <a:pt x="41" y="19"/>
                    <a:pt x="41" y="21"/>
                  </a:cubicBezTo>
                  <a:cubicBezTo>
                    <a:pt x="41" y="22"/>
                    <a:pt x="40" y="24"/>
                    <a:pt x="39" y="25"/>
                  </a:cubicBezTo>
                  <a:lnTo>
                    <a:pt x="39" y="25"/>
                  </a:lnTo>
                  <a:lnTo>
                    <a:pt x="39" y="28"/>
                  </a:lnTo>
                  <a:lnTo>
                    <a:pt x="41" y="29"/>
                  </a:lnTo>
                  <a:lnTo>
                    <a:pt x="41" y="26"/>
                  </a:lnTo>
                  <a:lnTo>
                    <a:pt x="42" y="26"/>
                  </a:lnTo>
                  <a:cubicBezTo>
                    <a:pt x="44" y="26"/>
                    <a:pt x="46" y="26"/>
                    <a:pt x="47" y="27"/>
                  </a:cubicBezTo>
                  <a:cubicBezTo>
                    <a:pt x="60" y="30"/>
                    <a:pt x="68" y="36"/>
                    <a:pt x="63" y="51"/>
                  </a:cubicBezTo>
                  <a:cubicBezTo>
                    <a:pt x="61" y="56"/>
                    <a:pt x="59" y="61"/>
                    <a:pt x="56" y="66"/>
                  </a:cubicBezTo>
                  <a:lnTo>
                    <a:pt x="56" y="73"/>
                  </a:lnTo>
                  <a:cubicBezTo>
                    <a:pt x="56" y="73"/>
                    <a:pt x="40" y="73"/>
                    <a:pt x="34" y="73"/>
                  </a:cubicBezTo>
                  <a:cubicBezTo>
                    <a:pt x="28" y="73"/>
                    <a:pt x="12" y="73"/>
                    <a:pt x="12" y="73"/>
                  </a:cubicBezTo>
                  <a:lnTo>
                    <a:pt x="13" y="66"/>
                  </a:lnTo>
                  <a:cubicBezTo>
                    <a:pt x="10" y="61"/>
                    <a:pt x="8" y="56"/>
                    <a:pt x="6" y="51"/>
                  </a:cubicBezTo>
                  <a:cubicBezTo>
                    <a:pt x="0" y="36"/>
                    <a:pt x="9" y="30"/>
                    <a:pt x="22" y="27"/>
                  </a:cubicBezTo>
                  <a:cubicBezTo>
                    <a:pt x="23" y="26"/>
                    <a:pt x="25" y="26"/>
                    <a:pt x="27" y="26"/>
                  </a:cubicBezTo>
                  <a:lnTo>
                    <a:pt x="27" y="26"/>
                  </a:lnTo>
                  <a:lnTo>
                    <a:pt x="28" y="29"/>
                  </a:lnTo>
                  <a:lnTo>
                    <a:pt x="30" y="28"/>
                  </a:lnTo>
                  <a:lnTo>
                    <a:pt x="29" y="25"/>
                  </a:lnTo>
                  <a:lnTo>
                    <a:pt x="30" y="2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11" name="Freeform 1337"/>
            <p:cNvSpPr>
              <a:spLocks/>
            </p:cNvSpPr>
            <p:nvPr userDrawn="1"/>
          </p:nvSpPr>
          <p:spPr bwMode="auto">
            <a:xfrm>
              <a:off x="290" y="208"/>
              <a:ext cx="0" cy="1"/>
            </a:xfrm>
            <a:custGeom>
              <a:avLst/>
              <a:gdLst>
                <a:gd name="T0" fmla="*/ 0 w 1"/>
                <a:gd name="T1" fmla="*/ 2 h 2"/>
                <a:gd name="T2" fmla="*/ 0 w 1"/>
                <a:gd name="T3" fmla="*/ 2 h 2"/>
                <a:gd name="T4" fmla="*/ 0 w 1"/>
                <a:gd name="T5" fmla="*/ 0 h 2"/>
                <a:gd name="T6" fmla="*/ 1 w 1"/>
                <a:gd name="T7" fmla="*/ 0 h 2"/>
                <a:gd name="T8" fmla="*/ 0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lnTo>
                    <a:pt x="0" y="2"/>
                  </a:lnTo>
                  <a:cubicBezTo>
                    <a:pt x="0" y="1"/>
                    <a:pt x="0" y="1"/>
                    <a:pt x="0" y="0"/>
                  </a:cubicBezTo>
                  <a:lnTo>
                    <a:pt x="1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12" name="Freeform 1338"/>
            <p:cNvSpPr>
              <a:spLocks/>
            </p:cNvSpPr>
            <p:nvPr userDrawn="1"/>
          </p:nvSpPr>
          <p:spPr bwMode="auto">
            <a:xfrm>
              <a:off x="299" y="208"/>
              <a:ext cx="1" cy="2"/>
            </a:xfrm>
            <a:custGeom>
              <a:avLst/>
              <a:gdLst>
                <a:gd name="T0" fmla="*/ 2 w 2"/>
                <a:gd name="T1" fmla="*/ 2 h 5"/>
                <a:gd name="T2" fmla="*/ 2 w 2"/>
                <a:gd name="T3" fmla="*/ 2 h 5"/>
                <a:gd name="T4" fmla="*/ 1 w 2"/>
                <a:gd name="T5" fmla="*/ 5 h 5"/>
                <a:gd name="T6" fmla="*/ 0 w 2"/>
                <a:gd name="T7" fmla="*/ 3 h 5"/>
                <a:gd name="T8" fmla="*/ 2 w 2"/>
                <a:gd name="T9" fmla="*/ 0 h 5"/>
                <a:gd name="T10" fmla="*/ 2 w 2"/>
                <a:gd name="T11" fmla="*/ 1 h 5"/>
                <a:gd name="T12" fmla="*/ 2 w 2"/>
                <a:gd name="T13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5">
                  <a:moveTo>
                    <a:pt x="2" y="2"/>
                  </a:moveTo>
                  <a:lnTo>
                    <a:pt x="2" y="2"/>
                  </a:lnTo>
                  <a:cubicBezTo>
                    <a:pt x="2" y="3"/>
                    <a:pt x="1" y="4"/>
                    <a:pt x="1" y="5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2"/>
                    <a:pt x="1" y="1"/>
                    <a:pt x="2" y="0"/>
                  </a:cubicBezTo>
                  <a:lnTo>
                    <a:pt x="2" y="1"/>
                  </a:lnTo>
                  <a:cubicBezTo>
                    <a:pt x="2" y="1"/>
                    <a:pt x="2" y="1"/>
                    <a:pt x="2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13" name="Freeform 1339"/>
            <p:cNvSpPr>
              <a:spLocks/>
            </p:cNvSpPr>
            <p:nvPr userDrawn="1"/>
          </p:nvSpPr>
          <p:spPr bwMode="auto">
            <a:xfrm>
              <a:off x="299" y="205"/>
              <a:ext cx="2" cy="2"/>
            </a:xfrm>
            <a:custGeom>
              <a:avLst/>
              <a:gdLst>
                <a:gd name="T0" fmla="*/ 3 w 3"/>
                <a:gd name="T1" fmla="*/ 6 h 6"/>
                <a:gd name="T2" fmla="*/ 3 w 3"/>
                <a:gd name="T3" fmla="*/ 6 h 6"/>
                <a:gd name="T4" fmla="*/ 2 w 3"/>
                <a:gd name="T5" fmla="*/ 6 h 6"/>
                <a:gd name="T6" fmla="*/ 0 w 3"/>
                <a:gd name="T7" fmla="*/ 3 h 6"/>
                <a:gd name="T8" fmla="*/ 3 w 3"/>
                <a:gd name="T9" fmla="*/ 0 h 6"/>
                <a:gd name="T10" fmla="*/ 3 w 3"/>
                <a:gd name="T11" fmla="*/ 2 h 6"/>
                <a:gd name="T12" fmla="*/ 3 w 3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6">
                  <a:moveTo>
                    <a:pt x="3" y="6"/>
                  </a:moveTo>
                  <a:lnTo>
                    <a:pt x="3" y="6"/>
                  </a:lnTo>
                  <a:lnTo>
                    <a:pt x="2" y="6"/>
                  </a:ln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lnTo>
                    <a:pt x="3" y="2"/>
                  </a:lnTo>
                  <a:cubicBezTo>
                    <a:pt x="3" y="3"/>
                    <a:pt x="3" y="5"/>
                    <a:pt x="3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14" name="Freeform 1340"/>
            <p:cNvSpPr>
              <a:spLocks/>
            </p:cNvSpPr>
            <p:nvPr userDrawn="1"/>
          </p:nvSpPr>
          <p:spPr bwMode="auto">
            <a:xfrm>
              <a:off x="301" y="204"/>
              <a:ext cx="0" cy="1"/>
            </a:xfrm>
            <a:custGeom>
              <a:avLst/>
              <a:gdLst>
                <a:gd name="T0" fmla="*/ 1 w 1"/>
                <a:gd name="T1" fmla="*/ 2 h 2"/>
                <a:gd name="T2" fmla="*/ 1 w 1"/>
                <a:gd name="T3" fmla="*/ 2 h 2"/>
                <a:gd name="T4" fmla="*/ 0 w 1"/>
                <a:gd name="T5" fmla="*/ 1 h 2"/>
                <a:gd name="T6" fmla="*/ 0 w 1"/>
                <a:gd name="T7" fmla="*/ 0 h 2"/>
                <a:gd name="T8" fmla="*/ 1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lnTo>
                    <a:pt x="1" y="2"/>
                  </a:lnTo>
                  <a:lnTo>
                    <a:pt x="0" y="1"/>
                  </a:lnTo>
                  <a:lnTo>
                    <a:pt x="0" y="0"/>
                  </a:lnTo>
                  <a:cubicBezTo>
                    <a:pt x="0" y="0"/>
                    <a:pt x="1" y="1"/>
                    <a:pt x="1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15" name="Freeform 1341"/>
            <p:cNvSpPr>
              <a:spLocks/>
            </p:cNvSpPr>
            <p:nvPr userDrawn="1"/>
          </p:nvSpPr>
          <p:spPr bwMode="auto">
            <a:xfrm>
              <a:off x="299" y="201"/>
              <a:ext cx="2" cy="3"/>
            </a:xfrm>
            <a:custGeom>
              <a:avLst/>
              <a:gdLst>
                <a:gd name="T0" fmla="*/ 3 w 3"/>
                <a:gd name="T1" fmla="*/ 5 h 6"/>
                <a:gd name="T2" fmla="*/ 3 w 3"/>
                <a:gd name="T3" fmla="*/ 5 h 6"/>
                <a:gd name="T4" fmla="*/ 3 w 3"/>
                <a:gd name="T5" fmla="*/ 6 h 6"/>
                <a:gd name="T6" fmla="*/ 0 w 3"/>
                <a:gd name="T7" fmla="*/ 2 h 6"/>
                <a:gd name="T8" fmla="*/ 1 w 3"/>
                <a:gd name="T9" fmla="*/ 0 h 6"/>
                <a:gd name="T10" fmla="*/ 3 w 3"/>
                <a:gd name="T11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3" y="5"/>
                  </a:moveTo>
                  <a:lnTo>
                    <a:pt x="3" y="5"/>
                  </a:lnTo>
                  <a:lnTo>
                    <a:pt x="3" y="6"/>
                  </a:lnTo>
                  <a:cubicBezTo>
                    <a:pt x="2" y="4"/>
                    <a:pt x="1" y="3"/>
                    <a:pt x="0" y="2"/>
                  </a:cubicBezTo>
                  <a:cubicBezTo>
                    <a:pt x="0" y="1"/>
                    <a:pt x="1" y="1"/>
                    <a:pt x="1" y="0"/>
                  </a:cubicBezTo>
                  <a:cubicBezTo>
                    <a:pt x="2" y="2"/>
                    <a:pt x="3" y="3"/>
                    <a:pt x="3" y="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16" name="Freeform 1342"/>
            <p:cNvSpPr>
              <a:spLocks/>
            </p:cNvSpPr>
            <p:nvPr userDrawn="1"/>
          </p:nvSpPr>
          <p:spPr bwMode="auto">
            <a:xfrm>
              <a:off x="298" y="200"/>
              <a:ext cx="2" cy="2"/>
            </a:xfrm>
            <a:custGeom>
              <a:avLst/>
              <a:gdLst>
                <a:gd name="T0" fmla="*/ 4 w 4"/>
                <a:gd name="T1" fmla="*/ 3 h 4"/>
                <a:gd name="T2" fmla="*/ 4 w 4"/>
                <a:gd name="T3" fmla="*/ 3 h 4"/>
                <a:gd name="T4" fmla="*/ 3 w 4"/>
                <a:gd name="T5" fmla="*/ 4 h 4"/>
                <a:gd name="T6" fmla="*/ 0 w 4"/>
                <a:gd name="T7" fmla="*/ 1 h 4"/>
                <a:gd name="T8" fmla="*/ 0 w 4"/>
                <a:gd name="T9" fmla="*/ 0 h 4"/>
                <a:gd name="T10" fmla="*/ 3 w 4"/>
                <a:gd name="T11" fmla="*/ 3 h 4"/>
                <a:gd name="T12" fmla="*/ 4 w 4"/>
                <a:gd name="T13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4">
                  <a:moveTo>
                    <a:pt x="4" y="3"/>
                  </a:moveTo>
                  <a:lnTo>
                    <a:pt x="4" y="3"/>
                  </a:lnTo>
                  <a:lnTo>
                    <a:pt x="3" y="4"/>
                  </a:lnTo>
                  <a:cubicBezTo>
                    <a:pt x="2" y="3"/>
                    <a:pt x="1" y="2"/>
                    <a:pt x="0" y="1"/>
                  </a:cubicBezTo>
                  <a:lnTo>
                    <a:pt x="0" y="0"/>
                  </a:lnTo>
                  <a:cubicBezTo>
                    <a:pt x="1" y="1"/>
                    <a:pt x="2" y="2"/>
                    <a:pt x="3" y="3"/>
                  </a:cubicBezTo>
                  <a:lnTo>
                    <a:pt x="4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17" name="Rectangle 1343"/>
            <p:cNvSpPr>
              <a:spLocks noChangeArrowheads="1"/>
            </p:cNvSpPr>
            <p:nvPr userDrawn="1"/>
          </p:nvSpPr>
          <p:spPr bwMode="auto">
            <a:xfrm>
              <a:off x="298" y="200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18" name="Freeform 1344"/>
            <p:cNvSpPr>
              <a:spLocks/>
            </p:cNvSpPr>
            <p:nvPr userDrawn="1"/>
          </p:nvSpPr>
          <p:spPr bwMode="auto">
            <a:xfrm>
              <a:off x="295" y="199"/>
              <a:ext cx="3" cy="3"/>
            </a:xfrm>
            <a:custGeom>
              <a:avLst/>
              <a:gdLst>
                <a:gd name="T0" fmla="*/ 4 w 5"/>
                <a:gd name="T1" fmla="*/ 1 h 6"/>
                <a:gd name="T2" fmla="*/ 4 w 5"/>
                <a:gd name="T3" fmla="*/ 1 h 6"/>
                <a:gd name="T4" fmla="*/ 5 w 5"/>
                <a:gd name="T5" fmla="*/ 3 h 6"/>
                <a:gd name="T6" fmla="*/ 3 w 5"/>
                <a:gd name="T7" fmla="*/ 6 h 6"/>
                <a:gd name="T8" fmla="*/ 0 w 5"/>
                <a:gd name="T9" fmla="*/ 3 h 6"/>
                <a:gd name="T10" fmla="*/ 2 w 5"/>
                <a:gd name="T11" fmla="*/ 0 h 6"/>
                <a:gd name="T12" fmla="*/ 4 w 5"/>
                <a:gd name="T1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6">
                  <a:moveTo>
                    <a:pt x="4" y="1"/>
                  </a:moveTo>
                  <a:lnTo>
                    <a:pt x="4" y="1"/>
                  </a:lnTo>
                  <a:cubicBezTo>
                    <a:pt x="4" y="2"/>
                    <a:pt x="5" y="2"/>
                    <a:pt x="5" y="3"/>
                  </a:cubicBezTo>
                  <a:cubicBezTo>
                    <a:pt x="4" y="4"/>
                    <a:pt x="4" y="5"/>
                    <a:pt x="3" y="6"/>
                  </a:cubicBez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1" y="1"/>
                    <a:pt x="2" y="0"/>
                  </a:cubicBezTo>
                  <a:cubicBezTo>
                    <a:pt x="3" y="1"/>
                    <a:pt x="3" y="1"/>
                    <a:pt x="4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19" name="Freeform 1345"/>
            <p:cNvSpPr>
              <a:spLocks/>
            </p:cNvSpPr>
            <p:nvPr userDrawn="1"/>
          </p:nvSpPr>
          <p:spPr bwMode="auto">
            <a:xfrm>
              <a:off x="294" y="199"/>
              <a:ext cx="2" cy="1"/>
            </a:xfrm>
            <a:custGeom>
              <a:avLst/>
              <a:gdLst>
                <a:gd name="T0" fmla="*/ 4 w 4"/>
                <a:gd name="T1" fmla="*/ 1 h 4"/>
                <a:gd name="T2" fmla="*/ 4 w 4"/>
                <a:gd name="T3" fmla="*/ 1 h 4"/>
                <a:gd name="T4" fmla="*/ 3 w 4"/>
                <a:gd name="T5" fmla="*/ 4 h 4"/>
                <a:gd name="T6" fmla="*/ 0 w 4"/>
                <a:gd name="T7" fmla="*/ 1 h 4"/>
                <a:gd name="T8" fmla="*/ 0 w 4"/>
                <a:gd name="T9" fmla="*/ 0 h 4"/>
                <a:gd name="T10" fmla="*/ 4 w 4"/>
                <a:gd name="T11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4" y="1"/>
                  </a:moveTo>
                  <a:lnTo>
                    <a:pt x="4" y="1"/>
                  </a:lnTo>
                  <a:cubicBezTo>
                    <a:pt x="4" y="2"/>
                    <a:pt x="3" y="3"/>
                    <a:pt x="3" y="4"/>
                  </a:cubicBezTo>
                  <a:cubicBezTo>
                    <a:pt x="2" y="3"/>
                    <a:pt x="1" y="2"/>
                    <a:pt x="0" y="1"/>
                  </a:cubicBezTo>
                  <a:lnTo>
                    <a:pt x="0" y="0"/>
                  </a:lnTo>
                  <a:cubicBezTo>
                    <a:pt x="2" y="0"/>
                    <a:pt x="3" y="1"/>
                    <a:pt x="4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20" name="Freeform 1346"/>
            <p:cNvSpPr>
              <a:spLocks/>
            </p:cNvSpPr>
            <p:nvPr userDrawn="1"/>
          </p:nvSpPr>
          <p:spPr bwMode="auto">
            <a:xfrm>
              <a:off x="294" y="200"/>
              <a:ext cx="1" cy="2"/>
            </a:xfrm>
            <a:custGeom>
              <a:avLst/>
              <a:gdLst>
                <a:gd name="T0" fmla="*/ 1 w 3"/>
                <a:gd name="T1" fmla="*/ 0 h 6"/>
                <a:gd name="T2" fmla="*/ 1 w 3"/>
                <a:gd name="T3" fmla="*/ 0 h 6"/>
                <a:gd name="T4" fmla="*/ 3 w 3"/>
                <a:gd name="T5" fmla="*/ 2 h 6"/>
                <a:gd name="T6" fmla="*/ 1 w 3"/>
                <a:gd name="T7" fmla="*/ 6 h 6"/>
                <a:gd name="T8" fmla="*/ 0 w 3"/>
                <a:gd name="T9" fmla="*/ 5 h 6"/>
                <a:gd name="T10" fmla="*/ 1 w 3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1" y="0"/>
                  </a:moveTo>
                  <a:lnTo>
                    <a:pt x="1" y="0"/>
                  </a:lnTo>
                  <a:cubicBezTo>
                    <a:pt x="2" y="1"/>
                    <a:pt x="2" y="2"/>
                    <a:pt x="3" y="2"/>
                  </a:cubicBezTo>
                  <a:cubicBezTo>
                    <a:pt x="2" y="3"/>
                    <a:pt x="1" y="5"/>
                    <a:pt x="1" y="6"/>
                  </a:cubicBezTo>
                  <a:lnTo>
                    <a:pt x="0" y="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21" name="Freeform 1347"/>
            <p:cNvSpPr>
              <a:spLocks/>
            </p:cNvSpPr>
            <p:nvPr userDrawn="1"/>
          </p:nvSpPr>
          <p:spPr bwMode="auto">
            <a:xfrm>
              <a:off x="294" y="202"/>
              <a:ext cx="0" cy="1"/>
            </a:xfrm>
            <a:custGeom>
              <a:avLst/>
              <a:gdLst>
                <a:gd name="T0" fmla="*/ 0 h 1"/>
                <a:gd name="T1" fmla="*/ 0 h 1"/>
                <a:gd name="T2" fmla="*/ 0 h 1"/>
                <a:gd name="T3" fmla="*/ 1 h 1"/>
                <a:gd name="T4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22" name="Freeform 1348"/>
            <p:cNvSpPr>
              <a:spLocks/>
            </p:cNvSpPr>
            <p:nvPr userDrawn="1"/>
          </p:nvSpPr>
          <p:spPr bwMode="auto">
            <a:xfrm>
              <a:off x="293" y="203"/>
              <a:ext cx="2" cy="2"/>
            </a:xfrm>
            <a:custGeom>
              <a:avLst/>
              <a:gdLst>
                <a:gd name="T0" fmla="*/ 0 w 4"/>
                <a:gd name="T1" fmla="*/ 1 h 6"/>
                <a:gd name="T2" fmla="*/ 0 w 4"/>
                <a:gd name="T3" fmla="*/ 1 h 6"/>
                <a:gd name="T4" fmla="*/ 2 w 4"/>
                <a:gd name="T5" fmla="*/ 0 h 6"/>
                <a:gd name="T6" fmla="*/ 4 w 4"/>
                <a:gd name="T7" fmla="*/ 3 h 6"/>
                <a:gd name="T8" fmla="*/ 2 w 4"/>
                <a:gd name="T9" fmla="*/ 6 h 6"/>
                <a:gd name="T10" fmla="*/ 0 w 4"/>
                <a:gd name="T11" fmla="*/ 3 h 6"/>
                <a:gd name="T12" fmla="*/ 0 w 4"/>
                <a:gd name="T1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6">
                  <a:moveTo>
                    <a:pt x="0" y="1"/>
                  </a:moveTo>
                  <a:lnTo>
                    <a:pt x="0" y="1"/>
                  </a:lnTo>
                  <a:cubicBezTo>
                    <a:pt x="1" y="1"/>
                    <a:pt x="1" y="0"/>
                    <a:pt x="2" y="0"/>
                  </a:cubicBezTo>
                  <a:cubicBezTo>
                    <a:pt x="3" y="1"/>
                    <a:pt x="4" y="2"/>
                    <a:pt x="4" y="3"/>
                  </a:cubicBezTo>
                  <a:cubicBezTo>
                    <a:pt x="4" y="4"/>
                    <a:pt x="3" y="5"/>
                    <a:pt x="2" y="6"/>
                  </a:cubicBezTo>
                  <a:cubicBezTo>
                    <a:pt x="1" y="5"/>
                    <a:pt x="1" y="4"/>
                    <a:pt x="0" y="3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23" name="Freeform 1349"/>
            <p:cNvSpPr>
              <a:spLocks/>
            </p:cNvSpPr>
            <p:nvPr userDrawn="1"/>
          </p:nvSpPr>
          <p:spPr bwMode="auto">
            <a:xfrm>
              <a:off x="293" y="205"/>
              <a:ext cx="1" cy="2"/>
            </a:xfrm>
            <a:custGeom>
              <a:avLst/>
              <a:gdLst>
                <a:gd name="T0" fmla="*/ 1 w 3"/>
                <a:gd name="T1" fmla="*/ 0 h 5"/>
                <a:gd name="T2" fmla="*/ 1 w 3"/>
                <a:gd name="T3" fmla="*/ 0 h 5"/>
                <a:gd name="T4" fmla="*/ 3 w 3"/>
                <a:gd name="T5" fmla="*/ 2 h 5"/>
                <a:gd name="T6" fmla="*/ 0 w 3"/>
                <a:gd name="T7" fmla="*/ 5 h 5"/>
                <a:gd name="T8" fmla="*/ 1 w 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2" y="1"/>
                    <a:pt x="3" y="2"/>
                  </a:cubicBezTo>
                  <a:cubicBezTo>
                    <a:pt x="2" y="3"/>
                    <a:pt x="1" y="4"/>
                    <a:pt x="0" y="5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24" name="Freeform 1350"/>
            <p:cNvSpPr>
              <a:spLocks/>
            </p:cNvSpPr>
            <p:nvPr userDrawn="1"/>
          </p:nvSpPr>
          <p:spPr bwMode="auto">
            <a:xfrm>
              <a:off x="292" y="207"/>
              <a:ext cx="2" cy="3"/>
            </a:xfrm>
            <a:custGeom>
              <a:avLst/>
              <a:gdLst>
                <a:gd name="T0" fmla="*/ 1 w 3"/>
                <a:gd name="T1" fmla="*/ 0 h 5"/>
                <a:gd name="T2" fmla="*/ 1 w 3"/>
                <a:gd name="T3" fmla="*/ 0 h 5"/>
                <a:gd name="T4" fmla="*/ 1 w 3"/>
                <a:gd name="T5" fmla="*/ 0 h 5"/>
                <a:gd name="T6" fmla="*/ 3 w 3"/>
                <a:gd name="T7" fmla="*/ 2 h 5"/>
                <a:gd name="T8" fmla="*/ 1 w 3"/>
                <a:gd name="T9" fmla="*/ 5 h 5"/>
                <a:gd name="T10" fmla="*/ 1 w 3"/>
                <a:gd name="T11" fmla="*/ 4 h 5"/>
                <a:gd name="T12" fmla="*/ 0 w 3"/>
                <a:gd name="T13" fmla="*/ 4 h 5"/>
                <a:gd name="T14" fmla="*/ 0 w 3"/>
                <a:gd name="T15" fmla="*/ 4 h 5"/>
                <a:gd name="T16" fmla="*/ 1 w 3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" h="5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ubicBezTo>
                    <a:pt x="2" y="0"/>
                    <a:pt x="3" y="1"/>
                    <a:pt x="3" y="2"/>
                  </a:cubicBezTo>
                  <a:cubicBezTo>
                    <a:pt x="2" y="3"/>
                    <a:pt x="2" y="4"/>
                    <a:pt x="1" y="5"/>
                  </a:cubicBezTo>
                  <a:lnTo>
                    <a:pt x="1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25" name="Freeform 1351"/>
            <p:cNvSpPr>
              <a:spLocks/>
            </p:cNvSpPr>
            <p:nvPr userDrawn="1"/>
          </p:nvSpPr>
          <p:spPr bwMode="auto">
            <a:xfrm>
              <a:off x="292" y="210"/>
              <a:ext cx="1" cy="0"/>
            </a:xfrm>
            <a:custGeom>
              <a:avLst/>
              <a:gdLst>
                <a:gd name="T0" fmla="*/ 1 w 1"/>
                <a:gd name="T1" fmla="*/ 1 h 2"/>
                <a:gd name="T2" fmla="*/ 1 w 1"/>
                <a:gd name="T3" fmla="*/ 1 h 2"/>
                <a:gd name="T4" fmla="*/ 0 w 1"/>
                <a:gd name="T5" fmla="*/ 2 h 2"/>
                <a:gd name="T6" fmla="*/ 1 w 1"/>
                <a:gd name="T7" fmla="*/ 0 h 2"/>
                <a:gd name="T8" fmla="*/ 1 w 1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0" y="1"/>
                    <a:pt x="0" y="2"/>
                  </a:cubicBezTo>
                  <a:cubicBezTo>
                    <a:pt x="0" y="1"/>
                    <a:pt x="0" y="1"/>
                    <a:pt x="1" y="0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26" name="Freeform 1352"/>
            <p:cNvSpPr>
              <a:spLocks/>
            </p:cNvSpPr>
            <p:nvPr userDrawn="1"/>
          </p:nvSpPr>
          <p:spPr bwMode="auto">
            <a:xfrm>
              <a:off x="297" y="214"/>
              <a:ext cx="0" cy="0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0" y="1"/>
                    <a:pt x="0" y="0"/>
                    <a:pt x="0" y="0"/>
                  </a:cubicBez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27" name="Freeform 1353"/>
            <p:cNvSpPr>
              <a:spLocks/>
            </p:cNvSpPr>
            <p:nvPr userDrawn="1"/>
          </p:nvSpPr>
          <p:spPr bwMode="auto">
            <a:xfrm>
              <a:off x="297" y="213"/>
              <a:ext cx="1" cy="1"/>
            </a:xfrm>
            <a:custGeom>
              <a:avLst/>
              <a:gdLst>
                <a:gd name="T0" fmla="*/ 0 w 3"/>
                <a:gd name="T1" fmla="*/ 2 h 3"/>
                <a:gd name="T2" fmla="*/ 0 w 3"/>
                <a:gd name="T3" fmla="*/ 2 h 3"/>
                <a:gd name="T4" fmla="*/ 3 w 3"/>
                <a:gd name="T5" fmla="*/ 0 h 3"/>
                <a:gd name="T6" fmla="*/ 1 w 3"/>
                <a:gd name="T7" fmla="*/ 3 h 3"/>
                <a:gd name="T8" fmla="*/ 1 w 3"/>
                <a:gd name="T9" fmla="*/ 3 h 3"/>
                <a:gd name="T10" fmla="*/ 0 w 3"/>
                <a:gd name="T11" fmla="*/ 3 h 3"/>
                <a:gd name="T12" fmla="*/ 0 w 3"/>
                <a:gd name="T13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3">
                  <a:moveTo>
                    <a:pt x="0" y="2"/>
                  </a:moveTo>
                  <a:lnTo>
                    <a:pt x="0" y="2"/>
                  </a:lnTo>
                  <a:cubicBezTo>
                    <a:pt x="1" y="1"/>
                    <a:pt x="2" y="0"/>
                    <a:pt x="3" y="0"/>
                  </a:cubicBezTo>
                  <a:cubicBezTo>
                    <a:pt x="3" y="1"/>
                    <a:pt x="2" y="2"/>
                    <a:pt x="1" y="3"/>
                  </a:cubicBezTo>
                  <a:lnTo>
                    <a:pt x="1" y="3"/>
                  </a:lnTo>
                  <a:lnTo>
                    <a:pt x="0" y="3"/>
                  </a:lnTo>
                  <a:cubicBezTo>
                    <a:pt x="0" y="3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28" name="Freeform 1354"/>
            <p:cNvSpPr>
              <a:spLocks/>
            </p:cNvSpPr>
            <p:nvPr userDrawn="1"/>
          </p:nvSpPr>
          <p:spPr bwMode="auto">
            <a:xfrm>
              <a:off x="298" y="210"/>
              <a:ext cx="1" cy="2"/>
            </a:xfrm>
            <a:custGeom>
              <a:avLst/>
              <a:gdLst>
                <a:gd name="T0" fmla="*/ 2 w 3"/>
                <a:gd name="T1" fmla="*/ 5 h 6"/>
                <a:gd name="T2" fmla="*/ 2 w 3"/>
                <a:gd name="T3" fmla="*/ 5 h 6"/>
                <a:gd name="T4" fmla="*/ 1 w 3"/>
                <a:gd name="T5" fmla="*/ 6 h 6"/>
                <a:gd name="T6" fmla="*/ 0 w 3"/>
                <a:gd name="T7" fmla="*/ 2 h 6"/>
                <a:gd name="T8" fmla="*/ 2 w 3"/>
                <a:gd name="T9" fmla="*/ 0 h 6"/>
                <a:gd name="T10" fmla="*/ 3 w 3"/>
                <a:gd name="T11" fmla="*/ 2 h 6"/>
                <a:gd name="T12" fmla="*/ 2 w 3"/>
                <a:gd name="T13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6">
                  <a:moveTo>
                    <a:pt x="2" y="5"/>
                  </a:moveTo>
                  <a:lnTo>
                    <a:pt x="2" y="5"/>
                  </a:lnTo>
                  <a:lnTo>
                    <a:pt x="1" y="6"/>
                  </a:ln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1"/>
                    <a:pt x="2" y="0"/>
                  </a:cubicBezTo>
                  <a:cubicBezTo>
                    <a:pt x="3" y="0"/>
                    <a:pt x="3" y="1"/>
                    <a:pt x="3" y="2"/>
                  </a:cubicBezTo>
                  <a:cubicBezTo>
                    <a:pt x="3" y="3"/>
                    <a:pt x="2" y="4"/>
                    <a:pt x="2" y="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29" name="Freeform 1355"/>
            <p:cNvSpPr>
              <a:spLocks/>
            </p:cNvSpPr>
            <p:nvPr userDrawn="1"/>
          </p:nvSpPr>
          <p:spPr bwMode="auto">
            <a:xfrm>
              <a:off x="291" y="198"/>
              <a:ext cx="3" cy="10"/>
            </a:xfrm>
            <a:custGeom>
              <a:avLst/>
              <a:gdLst>
                <a:gd name="T0" fmla="*/ 3 w 6"/>
                <a:gd name="T1" fmla="*/ 0 h 22"/>
                <a:gd name="T2" fmla="*/ 3 w 6"/>
                <a:gd name="T3" fmla="*/ 0 h 22"/>
                <a:gd name="T4" fmla="*/ 6 w 6"/>
                <a:gd name="T5" fmla="*/ 1 h 22"/>
                <a:gd name="T6" fmla="*/ 2 w 6"/>
                <a:gd name="T7" fmla="*/ 22 h 22"/>
                <a:gd name="T8" fmla="*/ 1 w 6"/>
                <a:gd name="T9" fmla="*/ 21 h 22"/>
                <a:gd name="T10" fmla="*/ 1 w 6"/>
                <a:gd name="T11" fmla="*/ 21 h 22"/>
                <a:gd name="T12" fmla="*/ 0 w 6"/>
                <a:gd name="T13" fmla="*/ 22 h 22"/>
                <a:gd name="T14" fmla="*/ 3 w 6"/>
                <a:gd name="T1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22">
                  <a:moveTo>
                    <a:pt x="3" y="0"/>
                  </a:moveTo>
                  <a:lnTo>
                    <a:pt x="3" y="0"/>
                  </a:lnTo>
                  <a:cubicBezTo>
                    <a:pt x="4" y="0"/>
                    <a:pt x="5" y="0"/>
                    <a:pt x="6" y="1"/>
                  </a:cubicBezTo>
                  <a:lnTo>
                    <a:pt x="2" y="22"/>
                  </a:lnTo>
                  <a:cubicBezTo>
                    <a:pt x="2" y="21"/>
                    <a:pt x="1" y="21"/>
                    <a:pt x="1" y="21"/>
                  </a:cubicBezTo>
                  <a:lnTo>
                    <a:pt x="1" y="21"/>
                  </a:lnTo>
                  <a:cubicBezTo>
                    <a:pt x="1" y="21"/>
                    <a:pt x="1" y="21"/>
                    <a:pt x="0" y="22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30" name="Freeform 1356"/>
            <p:cNvSpPr>
              <a:spLocks/>
            </p:cNvSpPr>
            <p:nvPr userDrawn="1"/>
          </p:nvSpPr>
          <p:spPr bwMode="auto">
            <a:xfrm>
              <a:off x="294" y="201"/>
              <a:ext cx="2" cy="3"/>
            </a:xfrm>
            <a:custGeom>
              <a:avLst/>
              <a:gdLst>
                <a:gd name="T0" fmla="*/ 3 w 5"/>
                <a:gd name="T1" fmla="*/ 0 h 6"/>
                <a:gd name="T2" fmla="*/ 3 w 5"/>
                <a:gd name="T3" fmla="*/ 0 h 6"/>
                <a:gd name="T4" fmla="*/ 5 w 5"/>
                <a:gd name="T5" fmla="*/ 3 h 6"/>
                <a:gd name="T6" fmla="*/ 3 w 5"/>
                <a:gd name="T7" fmla="*/ 6 h 6"/>
                <a:gd name="T8" fmla="*/ 0 w 5"/>
                <a:gd name="T9" fmla="*/ 3 h 6"/>
                <a:gd name="T10" fmla="*/ 3 w 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6">
                  <a:moveTo>
                    <a:pt x="3" y="0"/>
                  </a:moveTo>
                  <a:lnTo>
                    <a:pt x="3" y="0"/>
                  </a:lnTo>
                  <a:cubicBezTo>
                    <a:pt x="4" y="1"/>
                    <a:pt x="4" y="2"/>
                    <a:pt x="5" y="3"/>
                  </a:cubicBezTo>
                  <a:cubicBezTo>
                    <a:pt x="5" y="4"/>
                    <a:pt x="4" y="5"/>
                    <a:pt x="3" y="6"/>
                  </a:cubicBez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31" name="Freeform 1357"/>
            <p:cNvSpPr>
              <a:spLocks/>
            </p:cNvSpPr>
            <p:nvPr userDrawn="1"/>
          </p:nvSpPr>
          <p:spPr bwMode="auto">
            <a:xfrm>
              <a:off x="297" y="200"/>
              <a:ext cx="2" cy="4"/>
            </a:xfrm>
            <a:custGeom>
              <a:avLst/>
              <a:gdLst>
                <a:gd name="T0" fmla="*/ 3 w 5"/>
                <a:gd name="T1" fmla="*/ 7 h 7"/>
                <a:gd name="T2" fmla="*/ 3 w 5"/>
                <a:gd name="T3" fmla="*/ 7 h 7"/>
                <a:gd name="T4" fmla="*/ 0 w 5"/>
                <a:gd name="T5" fmla="*/ 4 h 7"/>
                <a:gd name="T6" fmla="*/ 3 w 5"/>
                <a:gd name="T7" fmla="*/ 0 h 7"/>
                <a:gd name="T8" fmla="*/ 5 w 5"/>
                <a:gd name="T9" fmla="*/ 4 h 7"/>
                <a:gd name="T10" fmla="*/ 3 w 5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7">
                  <a:moveTo>
                    <a:pt x="3" y="7"/>
                  </a:moveTo>
                  <a:lnTo>
                    <a:pt x="3" y="7"/>
                  </a:lnTo>
                  <a:cubicBezTo>
                    <a:pt x="2" y="6"/>
                    <a:pt x="1" y="5"/>
                    <a:pt x="0" y="4"/>
                  </a:cubicBezTo>
                  <a:cubicBezTo>
                    <a:pt x="1" y="3"/>
                    <a:pt x="2" y="1"/>
                    <a:pt x="3" y="0"/>
                  </a:cubicBezTo>
                  <a:cubicBezTo>
                    <a:pt x="4" y="2"/>
                    <a:pt x="5" y="3"/>
                    <a:pt x="5" y="4"/>
                  </a:cubicBezTo>
                  <a:cubicBezTo>
                    <a:pt x="5" y="5"/>
                    <a:pt x="4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32" name="Freeform 1358"/>
            <p:cNvSpPr>
              <a:spLocks/>
            </p:cNvSpPr>
            <p:nvPr userDrawn="1"/>
          </p:nvSpPr>
          <p:spPr bwMode="auto">
            <a:xfrm>
              <a:off x="295" y="202"/>
              <a:ext cx="3" cy="3"/>
            </a:xfrm>
            <a:custGeom>
              <a:avLst/>
              <a:gdLst>
                <a:gd name="T0" fmla="*/ 3 w 5"/>
                <a:gd name="T1" fmla="*/ 7 h 7"/>
                <a:gd name="T2" fmla="*/ 3 w 5"/>
                <a:gd name="T3" fmla="*/ 7 h 7"/>
                <a:gd name="T4" fmla="*/ 0 w 5"/>
                <a:gd name="T5" fmla="*/ 4 h 7"/>
                <a:gd name="T6" fmla="*/ 3 w 5"/>
                <a:gd name="T7" fmla="*/ 0 h 7"/>
                <a:gd name="T8" fmla="*/ 5 w 5"/>
                <a:gd name="T9" fmla="*/ 4 h 7"/>
                <a:gd name="T10" fmla="*/ 3 w 5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7">
                  <a:moveTo>
                    <a:pt x="3" y="7"/>
                  </a:moveTo>
                  <a:lnTo>
                    <a:pt x="3" y="7"/>
                  </a:lnTo>
                  <a:cubicBezTo>
                    <a:pt x="2" y="6"/>
                    <a:pt x="1" y="5"/>
                    <a:pt x="0" y="4"/>
                  </a:cubicBezTo>
                  <a:cubicBezTo>
                    <a:pt x="1" y="3"/>
                    <a:pt x="2" y="1"/>
                    <a:pt x="3" y="0"/>
                  </a:cubicBezTo>
                  <a:cubicBezTo>
                    <a:pt x="4" y="2"/>
                    <a:pt x="5" y="3"/>
                    <a:pt x="5" y="4"/>
                  </a:cubicBezTo>
                  <a:cubicBezTo>
                    <a:pt x="5" y="5"/>
                    <a:pt x="4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33" name="Freeform 1359"/>
            <p:cNvSpPr>
              <a:spLocks/>
            </p:cNvSpPr>
            <p:nvPr userDrawn="1"/>
          </p:nvSpPr>
          <p:spPr bwMode="auto">
            <a:xfrm>
              <a:off x="294" y="204"/>
              <a:ext cx="2" cy="3"/>
            </a:xfrm>
            <a:custGeom>
              <a:avLst/>
              <a:gdLst>
                <a:gd name="T0" fmla="*/ 3 w 5"/>
                <a:gd name="T1" fmla="*/ 6 h 6"/>
                <a:gd name="T2" fmla="*/ 3 w 5"/>
                <a:gd name="T3" fmla="*/ 6 h 6"/>
                <a:gd name="T4" fmla="*/ 0 w 5"/>
                <a:gd name="T5" fmla="*/ 3 h 6"/>
                <a:gd name="T6" fmla="*/ 3 w 5"/>
                <a:gd name="T7" fmla="*/ 0 h 6"/>
                <a:gd name="T8" fmla="*/ 5 w 5"/>
                <a:gd name="T9" fmla="*/ 3 h 6"/>
                <a:gd name="T10" fmla="*/ 3 w 5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6">
                  <a:moveTo>
                    <a:pt x="3" y="6"/>
                  </a:moveTo>
                  <a:lnTo>
                    <a:pt x="3" y="6"/>
                  </a:ln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1"/>
                    <a:pt x="5" y="2"/>
                    <a:pt x="5" y="3"/>
                  </a:cubicBezTo>
                  <a:cubicBezTo>
                    <a:pt x="5" y="4"/>
                    <a:pt x="4" y="5"/>
                    <a:pt x="3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34" name="Freeform 1360"/>
            <p:cNvSpPr>
              <a:spLocks/>
            </p:cNvSpPr>
            <p:nvPr userDrawn="1"/>
          </p:nvSpPr>
          <p:spPr bwMode="auto">
            <a:xfrm>
              <a:off x="293" y="206"/>
              <a:ext cx="2" cy="2"/>
            </a:xfrm>
            <a:custGeom>
              <a:avLst/>
              <a:gdLst>
                <a:gd name="T0" fmla="*/ 3 w 5"/>
                <a:gd name="T1" fmla="*/ 5 h 5"/>
                <a:gd name="T2" fmla="*/ 3 w 5"/>
                <a:gd name="T3" fmla="*/ 5 h 5"/>
                <a:gd name="T4" fmla="*/ 0 w 5"/>
                <a:gd name="T5" fmla="*/ 2 h 5"/>
                <a:gd name="T6" fmla="*/ 3 w 5"/>
                <a:gd name="T7" fmla="*/ 0 h 5"/>
                <a:gd name="T8" fmla="*/ 5 w 5"/>
                <a:gd name="T9" fmla="*/ 3 h 5"/>
                <a:gd name="T10" fmla="*/ 3 w 5"/>
                <a:gd name="T1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5">
                  <a:moveTo>
                    <a:pt x="3" y="5"/>
                  </a:moveTo>
                  <a:lnTo>
                    <a:pt x="3" y="5"/>
                  </a:lnTo>
                  <a:cubicBezTo>
                    <a:pt x="2" y="4"/>
                    <a:pt x="1" y="3"/>
                    <a:pt x="0" y="2"/>
                  </a:cubicBezTo>
                  <a:cubicBezTo>
                    <a:pt x="1" y="1"/>
                    <a:pt x="2" y="0"/>
                    <a:pt x="3" y="0"/>
                  </a:cubicBezTo>
                  <a:cubicBezTo>
                    <a:pt x="4" y="1"/>
                    <a:pt x="5" y="2"/>
                    <a:pt x="5" y="3"/>
                  </a:cubicBezTo>
                  <a:cubicBezTo>
                    <a:pt x="5" y="3"/>
                    <a:pt x="4" y="4"/>
                    <a:pt x="3" y="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35" name="Freeform 1361"/>
            <p:cNvSpPr>
              <a:spLocks/>
            </p:cNvSpPr>
            <p:nvPr userDrawn="1"/>
          </p:nvSpPr>
          <p:spPr bwMode="auto">
            <a:xfrm>
              <a:off x="298" y="202"/>
              <a:ext cx="2" cy="4"/>
            </a:xfrm>
            <a:custGeom>
              <a:avLst/>
              <a:gdLst>
                <a:gd name="T0" fmla="*/ 3 w 5"/>
                <a:gd name="T1" fmla="*/ 8 h 8"/>
                <a:gd name="T2" fmla="*/ 3 w 5"/>
                <a:gd name="T3" fmla="*/ 8 h 8"/>
                <a:gd name="T4" fmla="*/ 0 w 5"/>
                <a:gd name="T5" fmla="*/ 4 h 8"/>
                <a:gd name="T6" fmla="*/ 3 w 5"/>
                <a:gd name="T7" fmla="*/ 0 h 8"/>
                <a:gd name="T8" fmla="*/ 5 w 5"/>
                <a:gd name="T9" fmla="*/ 4 h 8"/>
                <a:gd name="T10" fmla="*/ 3 w 5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8">
                  <a:moveTo>
                    <a:pt x="3" y="8"/>
                  </a:moveTo>
                  <a:lnTo>
                    <a:pt x="3" y="8"/>
                  </a:lnTo>
                  <a:cubicBezTo>
                    <a:pt x="2" y="6"/>
                    <a:pt x="1" y="5"/>
                    <a:pt x="0" y="4"/>
                  </a:cubicBezTo>
                  <a:cubicBezTo>
                    <a:pt x="1" y="3"/>
                    <a:pt x="2" y="2"/>
                    <a:pt x="3" y="0"/>
                  </a:cubicBezTo>
                  <a:cubicBezTo>
                    <a:pt x="4" y="2"/>
                    <a:pt x="4" y="3"/>
                    <a:pt x="5" y="4"/>
                  </a:cubicBezTo>
                  <a:cubicBezTo>
                    <a:pt x="4" y="6"/>
                    <a:pt x="4" y="7"/>
                    <a:pt x="3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36" name="Freeform 1362"/>
            <p:cNvSpPr>
              <a:spLocks/>
            </p:cNvSpPr>
            <p:nvPr userDrawn="1"/>
          </p:nvSpPr>
          <p:spPr bwMode="auto">
            <a:xfrm>
              <a:off x="297" y="204"/>
              <a:ext cx="2" cy="3"/>
            </a:xfrm>
            <a:custGeom>
              <a:avLst/>
              <a:gdLst>
                <a:gd name="T0" fmla="*/ 3 w 6"/>
                <a:gd name="T1" fmla="*/ 7 h 7"/>
                <a:gd name="T2" fmla="*/ 3 w 6"/>
                <a:gd name="T3" fmla="*/ 7 h 7"/>
                <a:gd name="T4" fmla="*/ 0 w 6"/>
                <a:gd name="T5" fmla="*/ 3 h 7"/>
                <a:gd name="T6" fmla="*/ 3 w 6"/>
                <a:gd name="T7" fmla="*/ 0 h 7"/>
                <a:gd name="T8" fmla="*/ 6 w 6"/>
                <a:gd name="T9" fmla="*/ 4 h 7"/>
                <a:gd name="T10" fmla="*/ 3 w 6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7">
                  <a:moveTo>
                    <a:pt x="3" y="7"/>
                  </a:moveTo>
                  <a:lnTo>
                    <a:pt x="3" y="7"/>
                  </a:lnTo>
                  <a:cubicBezTo>
                    <a:pt x="2" y="6"/>
                    <a:pt x="1" y="5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2"/>
                    <a:pt x="5" y="3"/>
                    <a:pt x="6" y="4"/>
                  </a:cubicBezTo>
                  <a:cubicBezTo>
                    <a:pt x="5" y="5"/>
                    <a:pt x="4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37" name="Freeform 1363"/>
            <p:cNvSpPr>
              <a:spLocks/>
            </p:cNvSpPr>
            <p:nvPr userDrawn="1"/>
          </p:nvSpPr>
          <p:spPr bwMode="auto">
            <a:xfrm>
              <a:off x="295" y="206"/>
              <a:ext cx="3" cy="3"/>
            </a:xfrm>
            <a:custGeom>
              <a:avLst/>
              <a:gdLst>
                <a:gd name="T0" fmla="*/ 3 w 6"/>
                <a:gd name="T1" fmla="*/ 7 h 7"/>
                <a:gd name="T2" fmla="*/ 3 w 6"/>
                <a:gd name="T3" fmla="*/ 7 h 7"/>
                <a:gd name="T4" fmla="*/ 3 w 6"/>
                <a:gd name="T5" fmla="*/ 6 h 7"/>
                <a:gd name="T6" fmla="*/ 3 w 6"/>
                <a:gd name="T7" fmla="*/ 5 h 7"/>
                <a:gd name="T8" fmla="*/ 3 w 6"/>
                <a:gd name="T9" fmla="*/ 5 h 7"/>
                <a:gd name="T10" fmla="*/ 2 w 6"/>
                <a:gd name="T11" fmla="*/ 5 h 7"/>
                <a:gd name="T12" fmla="*/ 0 w 6"/>
                <a:gd name="T13" fmla="*/ 3 h 7"/>
                <a:gd name="T14" fmla="*/ 3 w 6"/>
                <a:gd name="T15" fmla="*/ 0 h 7"/>
                <a:gd name="T16" fmla="*/ 6 w 6"/>
                <a:gd name="T17" fmla="*/ 4 h 7"/>
                <a:gd name="T18" fmla="*/ 3 w 6"/>
                <a:gd name="T1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7">
                  <a:moveTo>
                    <a:pt x="3" y="7"/>
                  </a:moveTo>
                  <a:lnTo>
                    <a:pt x="3" y="7"/>
                  </a:lnTo>
                  <a:lnTo>
                    <a:pt x="3" y="6"/>
                  </a:lnTo>
                  <a:cubicBezTo>
                    <a:pt x="3" y="6"/>
                    <a:pt x="3" y="6"/>
                    <a:pt x="3" y="5"/>
                  </a:cubicBezTo>
                  <a:lnTo>
                    <a:pt x="3" y="5"/>
                  </a:lnTo>
                  <a:lnTo>
                    <a:pt x="2" y="5"/>
                  </a:lnTo>
                  <a:cubicBezTo>
                    <a:pt x="2" y="4"/>
                    <a:pt x="1" y="4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1"/>
                    <a:pt x="5" y="2"/>
                    <a:pt x="6" y="4"/>
                  </a:cubicBezTo>
                  <a:cubicBezTo>
                    <a:pt x="5" y="5"/>
                    <a:pt x="4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38" name="Freeform 1364"/>
            <p:cNvSpPr>
              <a:spLocks/>
            </p:cNvSpPr>
            <p:nvPr userDrawn="1"/>
          </p:nvSpPr>
          <p:spPr bwMode="auto">
            <a:xfrm>
              <a:off x="294" y="207"/>
              <a:ext cx="2" cy="2"/>
            </a:xfrm>
            <a:custGeom>
              <a:avLst/>
              <a:gdLst>
                <a:gd name="T0" fmla="*/ 5 w 5"/>
                <a:gd name="T1" fmla="*/ 3 h 4"/>
                <a:gd name="T2" fmla="*/ 5 w 5"/>
                <a:gd name="T3" fmla="*/ 3 h 4"/>
                <a:gd name="T4" fmla="*/ 1 w 5"/>
                <a:gd name="T5" fmla="*/ 4 h 4"/>
                <a:gd name="T6" fmla="*/ 0 w 5"/>
                <a:gd name="T7" fmla="*/ 2 h 4"/>
                <a:gd name="T8" fmla="*/ 3 w 5"/>
                <a:gd name="T9" fmla="*/ 0 h 4"/>
                <a:gd name="T10" fmla="*/ 5 w 5"/>
                <a:gd name="T11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4">
                  <a:moveTo>
                    <a:pt x="5" y="3"/>
                  </a:moveTo>
                  <a:lnTo>
                    <a:pt x="5" y="3"/>
                  </a:lnTo>
                  <a:cubicBezTo>
                    <a:pt x="4" y="3"/>
                    <a:pt x="2" y="3"/>
                    <a:pt x="1" y="4"/>
                  </a:cubicBezTo>
                  <a:lnTo>
                    <a:pt x="0" y="2"/>
                  </a:lnTo>
                  <a:cubicBezTo>
                    <a:pt x="1" y="2"/>
                    <a:pt x="2" y="1"/>
                    <a:pt x="3" y="0"/>
                  </a:cubicBezTo>
                  <a:cubicBezTo>
                    <a:pt x="3" y="1"/>
                    <a:pt x="4" y="2"/>
                    <a:pt x="5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39" name="Rectangle 1365"/>
            <p:cNvSpPr>
              <a:spLocks noChangeArrowheads="1"/>
            </p:cNvSpPr>
            <p:nvPr userDrawn="1"/>
          </p:nvSpPr>
          <p:spPr bwMode="auto">
            <a:xfrm>
              <a:off x="296" y="209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40" name="Freeform 1366"/>
            <p:cNvSpPr>
              <a:spLocks/>
            </p:cNvSpPr>
            <p:nvPr userDrawn="1"/>
          </p:nvSpPr>
          <p:spPr bwMode="auto">
            <a:xfrm>
              <a:off x="293" y="209"/>
              <a:ext cx="1" cy="1"/>
            </a:xfrm>
            <a:custGeom>
              <a:avLst/>
              <a:gdLst>
                <a:gd name="T0" fmla="*/ 3 w 3"/>
                <a:gd name="T1" fmla="*/ 1 h 3"/>
                <a:gd name="T2" fmla="*/ 3 w 3"/>
                <a:gd name="T3" fmla="*/ 1 h 3"/>
                <a:gd name="T4" fmla="*/ 1 w 3"/>
                <a:gd name="T5" fmla="*/ 2 h 3"/>
                <a:gd name="T6" fmla="*/ 0 w 3"/>
                <a:gd name="T7" fmla="*/ 3 h 3"/>
                <a:gd name="T8" fmla="*/ 0 w 3"/>
                <a:gd name="T9" fmla="*/ 2 h 3"/>
                <a:gd name="T10" fmla="*/ 3 w 3"/>
                <a:gd name="T11" fmla="*/ 0 h 3"/>
                <a:gd name="T12" fmla="*/ 3 w 3"/>
                <a:gd name="T13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3">
                  <a:moveTo>
                    <a:pt x="3" y="1"/>
                  </a:moveTo>
                  <a:lnTo>
                    <a:pt x="3" y="1"/>
                  </a:lnTo>
                  <a:cubicBezTo>
                    <a:pt x="3" y="1"/>
                    <a:pt x="2" y="2"/>
                    <a:pt x="1" y="2"/>
                  </a:cubicBezTo>
                  <a:lnTo>
                    <a:pt x="0" y="3"/>
                  </a:lnTo>
                  <a:lnTo>
                    <a:pt x="0" y="2"/>
                  </a:lnTo>
                  <a:cubicBezTo>
                    <a:pt x="1" y="1"/>
                    <a:pt x="2" y="1"/>
                    <a:pt x="3" y="0"/>
                  </a:cubicBezTo>
                  <a:lnTo>
                    <a:pt x="3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41" name="Freeform 1367"/>
            <p:cNvSpPr>
              <a:spLocks/>
            </p:cNvSpPr>
            <p:nvPr userDrawn="1"/>
          </p:nvSpPr>
          <p:spPr bwMode="auto">
            <a:xfrm>
              <a:off x="295" y="210"/>
              <a:ext cx="0" cy="1"/>
            </a:xfrm>
            <a:custGeom>
              <a:avLst/>
              <a:gdLst>
                <a:gd name="T0" fmla="*/ 1 h 1"/>
                <a:gd name="T1" fmla="*/ 1 h 1"/>
                <a:gd name="T2" fmla="*/ 1 h 1"/>
                <a:gd name="T3" fmla="*/ 0 h 1"/>
                <a:gd name="T4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42" name="Freeform 1368"/>
            <p:cNvSpPr>
              <a:spLocks/>
            </p:cNvSpPr>
            <p:nvPr userDrawn="1"/>
          </p:nvSpPr>
          <p:spPr bwMode="auto">
            <a:xfrm>
              <a:off x="294" y="212"/>
              <a:ext cx="2" cy="1"/>
            </a:xfrm>
            <a:custGeom>
              <a:avLst/>
              <a:gdLst>
                <a:gd name="T0" fmla="*/ 1 w 3"/>
                <a:gd name="T1" fmla="*/ 2 h 2"/>
                <a:gd name="T2" fmla="*/ 1 w 3"/>
                <a:gd name="T3" fmla="*/ 2 h 2"/>
                <a:gd name="T4" fmla="*/ 0 w 3"/>
                <a:gd name="T5" fmla="*/ 2 h 2"/>
                <a:gd name="T6" fmla="*/ 3 w 3"/>
                <a:gd name="T7" fmla="*/ 0 h 2"/>
                <a:gd name="T8" fmla="*/ 3 w 3"/>
                <a:gd name="T9" fmla="*/ 0 h 2"/>
                <a:gd name="T10" fmla="*/ 1 w 3"/>
                <a:gd name="T11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1" y="2"/>
                  </a:moveTo>
                  <a:lnTo>
                    <a:pt x="1" y="2"/>
                  </a:lnTo>
                  <a:cubicBezTo>
                    <a:pt x="1" y="2"/>
                    <a:pt x="1" y="2"/>
                    <a:pt x="0" y="2"/>
                  </a:cubicBezTo>
                  <a:cubicBezTo>
                    <a:pt x="1" y="1"/>
                    <a:pt x="2" y="1"/>
                    <a:pt x="3" y="0"/>
                  </a:cubicBezTo>
                  <a:lnTo>
                    <a:pt x="3" y="0"/>
                  </a:lnTo>
                  <a:lnTo>
                    <a:pt x="1" y="2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43" name="Freeform 1369"/>
            <p:cNvSpPr>
              <a:spLocks/>
            </p:cNvSpPr>
            <p:nvPr userDrawn="1"/>
          </p:nvSpPr>
          <p:spPr bwMode="auto">
            <a:xfrm>
              <a:off x="298" y="206"/>
              <a:ext cx="2" cy="3"/>
            </a:xfrm>
            <a:custGeom>
              <a:avLst/>
              <a:gdLst>
                <a:gd name="T0" fmla="*/ 2 w 5"/>
                <a:gd name="T1" fmla="*/ 6 h 6"/>
                <a:gd name="T2" fmla="*/ 2 w 5"/>
                <a:gd name="T3" fmla="*/ 6 h 6"/>
                <a:gd name="T4" fmla="*/ 0 w 5"/>
                <a:gd name="T5" fmla="*/ 3 h 6"/>
                <a:gd name="T6" fmla="*/ 3 w 5"/>
                <a:gd name="T7" fmla="*/ 0 h 6"/>
                <a:gd name="T8" fmla="*/ 5 w 5"/>
                <a:gd name="T9" fmla="*/ 3 h 6"/>
                <a:gd name="T10" fmla="*/ 2 w 5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6">
                  <a:moveTo>
                    <a:pt x="2" y="6"/>
                  </a:moveTo>
                  <a:lnTo>
                    <a:pt x="2" y="6"/>
                  </a:ln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1"/>
                    <a:pt x="4" y="2"/>
                    <a:pt x="5" y="3"/>
                  </a:cubicBezTo>
                  <a:cubicBezTo>
                    <a:pt x="4" y="4"/>
                    <a:pt x="3" y="5"/>
                    <a:pt x="2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44" name="Freeform 1370"/>
            <p:cNvSpPr>
              <a:spLocks/>
            </p:cNvSpPr>
            <p:nvPr userDrawn="1"/>
          </p:nvSpPr>
          <p:spPr bwMode="auto">
            <a:xfrm>
              <a:off x="297" y="208"/>
              <a:ext cx="2" cy="2"/>
            </a:xfrm>
            <a:custGeom>
              <a:avLst/>
              <a:gdLst>
                <a:gd name="T0" fmla="*/ 2 w 5"/>
                <a:gd name="T1" fmla="*/ 6 h 6"/>
                <a:gd name="T2" fmla="*/ 2 w 5"/>
                <a:gd name="T3" fmla="*/ 6 h 6"/>
                <a:gd name="T4" fmla="*/ 0 w 5"/>
                <a:gd name="T5" fmla="*/ 3 h 6"/>
                <a:gd name="T6" fmla="*/ 3 w 5"/>
                <a:gd name="T7" fmla="*/ 0 h 6"/>
                <a:gd name="T8" fmla="*/ 5 w 5"/>
                <a:gd name="T9" fmla="*/ 3 h 6"/>
                <a:gd name="T10" fmla="*/ 2 w 5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6">
                  <a:moveTo>
                    <a:pt x="2" y="6"/>
                  </a:moveTo>
                  <a:lnTo>
                    <a:pt x="2" y="6"/>
                  </a:ln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1"/>
                    <a:pt x="4" y="2"/>
                    <a:pt x="5" y="3"/>
                  </a:cubicBezTo>
                  <a:cubicBezTo>
                    <a:pt x="4" y="4"/>
                    <a:pt x="3" y="5"/>
                    <a:pt x="2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45" name="Freeform 1371"/>
            <p:cNvSpPr>
              <a:spLocks/>
            </p:cNvSpPr>
            <p:nvPr userDrawn="1"/>
          </p:nvSpPr>
          <p:spPr bwMode="auto">
            <a:xfrm>
              <a:off x="295" y="209"/>
              <a:ext cx="3" cy="3"/>
            </a:xfrm>
            <a:custGeom>
              <a:avLst/>
              <a:gdLst>
                <a:gd name="T0" fmla="*/ 2 w 5"/>
                <a:gd name="T1" fmla="*/ 6 h 6"/>
                <a:gd name="T2" fmla="*/ 2 w 5"/>
                <a:gd name="T3" fmla="*/ 6 h 6"/>
                <a:gd name="T4" fmla="*/ 2 w 5"/>
                <a:gd name="T5" fmla="*/ 6 h 6"/>
                <a:gd name="T6" fmla="*/ 3 w 5"/>
                <a:gd name="T7" fmla="*/ 4 h 6"/>
                <a:gd name="T8" fmla="*/ 2 w 5"/>
                <a:gd name="T9" fmla="*/ 4 h 6"/>
                <a:gd name="T10" fmla="*/ 1 w 5"/>
                <a:gd name="T11" fmla="*/ 4 h 6"/>
                <a:gd name="T12" fmla="*/ 0 w 5"/>
                <a:gd name="T13" fmla="*/ 3 h 6"/>
                <a:gd name="T14" fmla="*/ 3 w 5"/>
                <a:gd name="T15" fmla="*/ 0 h 6"/>
                <a:gd name="T16" fmla="*/ 5 w 5"/>
                <a:gd name="T17" fmla="*/ 3 h 6"/>
                <a:gd name="T18" fmla="*/ 2 w 5"/>
                <a:gd name="T1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6">
                  <a:moveTo>
                    <a:pt x="2" y="6"/>
                  </a:moveTo>
                  <a:lnTo>
                    <a:pt x="2" y="6"/>
                  </a:lnTo>
                  <a:lnTo>
                    <a:pt x="2" y="6"/>
                  </a:lnTo>
                  <a:cubicBezTo>
                    <a:pt x="2" y="5"/>
                    <a:pt x="2" y="5"/>
                    <a:pt x="3" y="4"/>
                  </a:cubicBezTo>
                  <a:lnTo>
                    <a:pt x="2" y="4"/>
                  </a:lnTo>
                  <a:cubicBezTo>
                    <a:pt x="2" y="4"/>
                    <a:pt x="2" y="4"/>
                    <a:pt x="1" y="4"/>
                  </a:cubicBezTo>
                  <a:lnTo>
                    <a:pt x="0" y="3"/>
                  </a:lnTo>
                  <a:cubicBezTo>
                    <a:pt x="1" y="2"/>
                    <a:pt x="2" y="1"/>
                    <a:pt x="3" y="0"/>
                  </a:cubicBezTo>
                  <a:cubicBezTo>
                    <a:pt x="4" y="1"/>
                    <a:pt x="4" y="2"/>
                    <a:pt x="5" y="3"/>
                  </a:cubicBezTo>
                  <a:cubicBezTo>
                    <a:pt x="4" y="4"/>
                    <a:pt x="3" y="5"/>
                    <a:pt x="2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46" name="Freeform 1372"/>
            <p:cNvSpPr>
              <a:spLocks/>
            </p:cNvSpPr>
            <p:nvPr userDrawn="1"/>
          </p:nvSpPr>
          <p:spPr bwMode="auto">
            <a:xfrm>
              <a:off x="295" y="212"/>
              <a:ext cx="2" cy="2"/>
            </a:xfrm>
            <a:custGeom>
              <a:avLst/>
              <a:gdLst>
                <a:gd name="T0" fmla="*/ 3 w 4"/>
                <a:gd name="T1" fmla="*/ 0 h 3"/>
                <a:gd name="T2" fmla="*/ 3 w 4"/>
                <a:gd name="T3" fmla="*/ 0 h 3"/>
                <a:gd name="T4" fmla="*/ 4 w 4"/>
                <a:gd name="T5" fmla="*/ 2 h 3"/>
                <a:gd name="T6" fmla="*/ 3 w 4"/>
                <a:gd name="T7" fmla="*/ 3 h 3"/>
                <a:gd name="T8" fmla="*/ 0 w 4"/>
                <a:gd name="T9" fmla="*/ 3 h 3"/>
                <a:gd name="T10" fmla="*/ 0 w 4"/>
                <a:gd name="T11" fmla="*/ 3 h 3"/>
                <a:gd name="T12" fmla="*/ 1 w 4"/>
                <a:gd name="T13" fmla="*/ 1 h 3"/>
                <a:gd name="T14" fmla="*/ 1 w 4"/>
                <a:gd name="T15" fmla="*/ 1 h 3"/>
                <a:gd name="T16" fmla="*/ 3 w 4"/>
                <a:gd name="T1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3">
                  <a:moveTo>
                    <a:pt x="3" y="0"/>
                  </a:moveTo>
                  <a:lnTo>
                    <a:pt x="3" y="0"/>
                  </a:lnTo>
                  <a:cubicBezTo>
                    <a:pt x="3" y="1"/>
                    <a:pt x="4" y="2"/>
                    <a:pt x="4" y="2"/>
                  </a:cubicBezTo>
                  <a:lnTo>
                    <a:pt x="3" y="3"/>
                  </a:lnTo>
                  <a:cubicBezTo>
                    <a:pt x="2" y="3"/>
                    <a:pt x="1" y="3"/>
                    <a:pt x="0" y="3"/>
                  </a:cubicBezTo>
                  <a:lnTo>
                    <a:pt x="0" y="3"/>
                  </a:lnTo>
                  <a:cubicBezTo>
                    <a:pt x="1" y="2"/>
                    <a:pt x="1" y="2"/>
                    <a:pt x="1" y="1"/>
                  </a:cubicBezTo>
                  <a:lnTo>
                    <a:pt x="1" y="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47" name="Freeform 1373"/>
            <p:cNvSpPr>
              <a:spLocks/>
            </p:cNvSpPr>
            <p:nvPr userDrawn="1"/>
          </p:nvSpPr>
          <p:spPr bwMode="auto">
            <a:xfrm>
              <a:off x="296" y="211"/>
              <a:ext cx="2" cy="2"/>
            </a:xfrm>
            <a:custGeom>
              <a:avLst/>
              <a:gdLst>
                <a:gd name="T0" fmla="*/ 3 w 5"/>
                <a:gd name="T1" fmla="*/ 0 h 5"/>
                <a:gd name="T2" fmla="*/ 3 w 5"/>
                <a:gd name="T3" fmla="*/ 0 h 5"/>
                <a:gd name="T4" fmla="*/ 5 w 5"/>
                <a:gd name="T5" fmla="*/ 3 h 5"/>
                <a:gd name="T6" fmla="*/ 2 w 5"/>
                <a:gd name="T7" fmla="*/ 5 h 5"/>
                <a:gd name="T8" fmla="*/ 0 w 5"/>
                <a:gd name="T9" fmla="*/ 2 h 5"/>
                <a:gd name="T10" fmla="*/ 3 w 5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5">
                  <a:moveTo>
                    <a:pt x="3" y="0"/>
                  </a:moveTo>
                  <a:lnTo>
                    <a:pt x="3" y="0"/>
                  </a:lnTo>
                  <a:cubicBezTo>
                    <a:pt x="4" y="1"/>
                    <a:pt x="4" y="2"/>
                    <a:pt x="5" y="3"/>
                  </a:cubicBezTo>
                  <a:cubicBezTo>
                    <a:pt x="4" y="4"/>
                    <a:pt x="3" y="4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1"/>
                    <a:pt x="2" y="1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48" name="Freeform 1374"/>
            <p:cNvSpPr>
              <a:spLocks/>
            </p:cNvSpPr>
            <p:nvPr userDrawn="1"/>
          </p:nvSpPr>
          <p:spPr bwMode="auto">
            <a:xfrm>
              <a:off x="290" y="206"/>
              <a:ext cx="0" cy="1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0 h 2"/>
                <a:gd name="T4" fmla="*/ 1 w 1"/>
                <a:gd name="T5" fmla="*/ 0 h 2"/>
                <a:gd name="T6" fmla="*/ 1 w 1"/>
                <a:gd name="T7" fmla="*/ 2 h 2"/>
                <a:gd name="T8" fmla="*/ 0 w 1"/>
                <a:gd name="T9" fmla="*/ 2 h 2"/>
                <a:gd name="T10" fmla="*/ 0 w 1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49" name="Freeform 1375"/>
            <p:cNvSpPr>
              <a:spLocks/>
            </p:cNvSpPr>
            <p:nvPr userDrawn="1"/>
          </p:nvSpPr>
          <p:spPr bwMode="auto">
            <a:xfrm>
              <a:off x="290" y="205"/>
              <a:ext cx="0" cy="1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0 h 2"/>
                <a:gd name="T4" fmla="*/ 1 w 1"/>
                <a:gd name="T5" fmla="*/ 1 h 2"/>
                <a:gd name="T6" fmla="*/ 1 w 1"/>
                <a:gd name="T7" fmla="*/ 2 h 2"/>
                <a:gd name="T8" fmla="*/ 0 w 1"/>
                <a:gd name="T9" fmla="*/ 2 h 2"/>
                <a:gd name="T10" fmla="*/ 0 w 1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lnTo>
                    <a:pt x="0" y="0"/>
                  </a:lnTo>
                  <a:lnTo>
                    <a:pt x="1" y="1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50" name="Freeform 1376"/>
            <p:cNvSpPr>
              <a:spLocks/>
            </p:cNvSpPr>
            <p:nvPr userDrawn="1"/>
          </p:nvSpPr>
          <p:spPr bwMode="auto">
            <a:xfrm>
              <a:off x="290" y="204"/>
              <a:ext cx="1" cy="1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0 h 2"/>
                <a:gd name="T4" fmla="*/ 2 w 2"/>
                <a:gd name="T5" fmla="*/ 0 h 2"/>
                <a:gd name="T6" fmla="*/ 2 w 2"/>
                <a:gd name="T7" fmla="*/ 2 h 2"/>
                <a:gd name="T8" fmla="*/ 0 w 2"/>
                <a:gd name="T9" fmla="*/ 1 h 2"/>
                <a:gd name="T10" fmla="*/ 0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51" name="Freeform 1377"/>
            <p:cNvSpPr>
              <a:spLocks/>
            </p:cNvSpPr>
            <p:nvPr userDrawn="1"/>
          </p:nvSpPr>
          <p:spPr bwMode="auto">
            <a:xfrm>
              <a:off x="290" y="203"/>
              <a:ext cx="1" cy="1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0 h 2"/>
                <a:gd name="T4" fmla="*/ 2 w 2"/>
                <a:gd name="T5" fmla="*/ 1 h 2"/>
                <a:gd name="T6" fmla="*/ 2 w 2"/>
                <a:gd name="T7" fmla="*/ 2 h 2"/>
                <a:gd name="T8" fmla="*/ 0 w 2"/>
                <a:gd name="T9" fmla="*/ 2 h 2"/>
                <a:gd name="T10" fmla="*/ 0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0" y="0"/>
                  </a:lnTo>
                  <a:lnTo>
                    <a:pt x="2" y="1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52" name="Freeform 1378"/>
            <p:cNvSpPr>
              <a:spLocks/>
            </p:cNvSpPr>
            <p:nvPr userDrawn="1"/>
          </p:nvSpPr>
          <p:spPr bwMode="auto">
            <a:xfrm>
              <a:off x="290" y="202"/>
              <a:ext cx="1" cy="0"/>
            </a:xfrm>
            <a:custGeom>
              <a:avLst/>
              <a:gdLst>
                <a:gd name="T0" fmla="*/ 0 w 3"/>
                <a:gd name="T1" fmla="*/ 0 h 1"/>
                <a:gd name="T2" fmla="*/ 0 w 3"/>
                <a:gd name="T3" fmla="*/ 0 h 1"/>
                <a:gd name="T4" fmla="*/ 3 w 3"/>
                <a:gd name="T5" fmla="*/ 0 h 1"/>
                <a:gd name="T6" fmla="*/ 2 w 3"/>
                <a:gd name="T7" fmla="*/ 1 h 1"/>
                <a:gd name="T8" fmla="*/ 0 w 3"/>
                <a:gd name="T9" fmla="*/ 1 h 1"/>
                <a:gd name="T10" fmla="*/ 0 w 3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1">
                  <a:moveTo>
                    <a:pt x="0" y="0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53" name="Freeform 1379"/>
            <p:cNvSpPr>
              <a:spLocks/>
            </p:cNvSpPr>
            <p:nvPr userDrawn="1"/>
          </p:nvSpPr>
          <p:spPr bwMode="auto">
            <a:xfrm>
              <a:off x="290" y="200"/>
              <a:ext cx="1" cy="1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0 h 2"/>
                <a:gd name="T4" fmla="*/ 2 w 2"/>
                <a:gd name="T5" fmla="*/ 0 h 2"/>
                <a:gd name="T6" fmla="*/ 2 w 2"/>
                <a:gd name="T7" fmla="*/ 2 h 2"/>
                <a:gd name="T8" fmla="*/ 0 w 2"/>
                <a:gd name="T9" fmla="*/ 1 h 2"/>
                <a:gd name="T10" fmla="*/ 0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54" name="Freeform 1380"/>
            <p:cNvSpPr>
              <a:spLocks/>
            </p:cNvSpPr>
            <p:nvPr userDrawn="1"/>
          </p:nvSpPr>
          <p:spPr bwMode="auto">
            <a:xfrm>
              <a:off x="290" y="199"/>
              <a:ext cx="1" cy="1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0 h 2"/>
                <a:gd name="T4" fmla="*/ 2 w 2"/>
                <a:gd name="T5" fmla="*/ 1 h 2"/>
                <a:gd name="T6" fmla="*/ 2 w 2"/>
                <a:gd name="T7" fmla="*/ 2 h 2"/>
                <a:gd name="T8" fmla="*/ 0 w 2"/>
                <a:gd name="T9" fmla="*/ 1 h 2"/>
                <a:gd name="T10" fmla="*/ 0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0" y="0"/>
                  </a:lnTo>
                  <a:lnTo>
                    <a:pt x="2" y="1"/>
                  </a:lnTo>
                  <a:lnTo>
                    <a:pt x="2" y="2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55" name="Freeform 1381"/>
            <p:cNvSpPr>
              <a:spLocks/>
            </p:cNvSpPr>
            <p:nvPr userDrawn="1"/>
          </p:nvSpPr>
          <p:spPr bwMode="auto">
            <a:xfrm>
              <a:off x="295" y="201"/>
              <a:ext cx="1" cy="2"/>
            </a:xfrm>
            <a:custGeom>
              <a:avLst/>
              <a:gdLst>
                <a:gd name="T0" fmla="*/ 0 w 2"/>
                <a:gd name="T1" fmla="*/ 0 h 3"/>
                <a:gd name="T2" fmla="*/ 0 w 2"/>
                <a:gd name="T3" fmla="*/ 0 h 3"/>
                <a:gd name="T4" fmla="*/ 2 w 2"/>
                <a:gd name="T5" fmla="*/ 2 h 3"/>
                <a:gd name="T6" fmla="*/ 1 w 2"/>
                <a:gd name="T7" fmla="*/ 3 h 3"/>
                <a:gd name="T8" fmla="*/ 0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1" y="3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56" name="Freeform 1382"/>
            <p:cNvSpPr>
              <a:spLocks/>
            </p:cNvSpPr>
            <p:nvPr userDrawn="1"/>
          </p:nvSpPr>
          <p:spPr bwMode="auto">
            <a:xfrm>
              <a:off x="297" y="203"/>
              <a:ext cx="1" cy="2"/>
            </a:xfrm>
            <a:custGeom>
              <a:avLst/>
              <a:gdLst>
                <a:gd name="T0" fmla="*/ 0 w 2"/>
                <a:gd name="T1" fmla="*/ 0 h 3"/>
                <a:gd name="T2" fmla="*/ 0 w 2"/>
                <a:gd name="T3" fmla="*/ 0 h 3"/>
                <a:gd name="T4" fmla="*/ 2 w 2"/>
                <a:gd name="T5" fmla="*/ 2 h 3"/>
                <a:gd name="T6" fmla="*/ 1 w 2"/>
                <a:gd name="T7" fmla="*/ 3 h 3"/>
                <a:gd name="T8" fmla="*/ 0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1" y="3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57" name="Freeform 1383"/>
            <p:cNvSpPr>
              <a:spLocks/>
            </p:cNvSpPr>
            <p:nvPr userDrawn="1"/>
          </p:nvSpPr>
          <p:spPr bwMode="auto">
            <a:xfrm>
              <a:off x="298" y="205"/>
              <a:ext cx="1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1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1"/>
                  </a:lnTo>
                  <a:lnTo>
                    <a:pt x="0" y="3"/>
                  </a:ln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985" name="Group 1585"/>
          <p:cNvGrpSpPr>
            <a:grpSpLocks/>
          </p:cNvGrpSpPr>
          <p:nvPr userDrawn="1"/>
        </p:nvGrpSpPr>
        <p:grpSpPr bwMode="auto">
          <a:xfrm>
            <a:off x="438151" y="295275"/>
            <a:ext cx="303213" cy="430213"/>
            <a:chOff x="276" y="186"/>
            <a:chExt cx="191" cy="271"/>
          </a:xfrm>
        </p:grpSpPr>
        <p:sp>
          <p:nvSpPr>
            <p:cNvPr id="1358" name="Freeform 1385"/>
            <p:cNvSpPr>
              <a:spLocks/>
            </p:cNvSpPr>
            <p:nvPr userDrawn="1"/>
          </p:nvSpPr>
          <p:spPr bwMode="auto">
            <a:xfrm>
              <a:off x="299" y="207"/>
              <a:ext cx="1" cy="1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0" y="3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59" name="Freeform 1386"/>
            <p:cNvSpPr>
              <a:spLocks/>
            </p:cNvSpPr>
            <p:nvPr userDrawn="1"/>
          </p:nvSpPr>
          <p:spPr bwMode="auto">
            <a:xfrm>
              <a:off x="297" y="207"/>
              <a:ext cx="1" cy="1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0" y="3"/>
                  </a:ln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60" name="Freeform 1387"/>
            <p:cNvSpPr>
              <a:spLocks/>
            </p:cNvSpPr>
            <p:nvPr userDrawn="1"/>
          </p:nvSpPr>
          <p:spPr bwMode="auto">
            <a:xfrm>
              <a:off x="294" y="206"/>
              <a:ext cx="1" cy="2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2 w 2"/>
                <a:gd name="T5" fmla="*/ 2 h 3"/>
                <a:gd name="T6" fmla="*/ 0 w 2"/>
                <a:gd name="T7" fmla="*/ 3 h 3"/>
                <a:gd name="T8" fmla="*/ 1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lnTo>
                    <a:pt x="2" y="2"/>
                  </a:lnTo>
                  <a:lnTo>
                    <a:pt x="0" y="3"/>
                  </a:lnTo>
                  <a:cubicBezTo>
                    <a:pt x="1" y="2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61" name="Freeform 1388"/>
            <p:cNvSpPr>
              <a:spLocks/>
            </p:cNvSpPr>
            <p:nvPr userDrawn="1"/>
          </p:nvSpPr>
          <p:spPr bwMode="auto">
            <a:xfrm>
              <a:off x="296" y="205"/>
              <a:ext cx="0" cy="1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1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1"/>
                  </a:lnTo>
                  <a:lnTo>
                    <a:pt x="0" y="3"/>
                  </a:ln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62" name="Freeform 1389"/>
            <p:cNvSpPr>
              <a:spLocks/>
            </p:cNvSpPr>
            <p:nvPr userDrawn="1"/>
          </p:nvSpPr>
          <p:spPr bwMode="auto">
            <a:xfrm>
              <a:off x="294" y="203"/>
              <a:ext cx="1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0" y="3"/>
                  </a:ln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63" name="Freeform 1390"/>
            <p:cNvSpPr>
              <a:spLocks/>
            </p:cNvSpPr>
            <p:nvPr userDrawn="1"/>
          </p:nvSpPr>
          <p:spPr bwMode="auto">
            <a:xfrm>
              <a:off x="297" y="200"/>
              <a:ext cx="1" cy="1"/>
            </a:xfrm>
            <a:custGeom>
              <a:avLst/>
              <a:gdLst>
                <a:gd name="T0" fmla="*/ 0 w 2"/>
                <a:gd name="T1" fmla="*/ 0 h 3"/>
                <a:gd name="T2" fmla="*/ 0 w 2"/>
                <a:gd name="T3" fmla="*/ 0 h 3"/>
                <a:gd name="T4" fmla="*/ 2 w 2"/>
                <a:gd name="T5" fmla="*/ 2 h 3"/>
                <a:gd name="T6" fmla="*/ 0 w 2"/>
                <a:gd name="T7" fmla="*/ 3 h 3"/>
                <a:gd name="T8" fmla="*/ 0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3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64" name="Freeform 1391"/>
            <p:cNvSpPr>
              <a:spLocks/>
            </p:cNvSpPr>
            <p:nvPr userDrawn="1"/>
          </p:nvSpPr>
          <p:spPr bwMode="auto">
            <a:xfrm>
              <a:off x="298" y="201"/>
              <a:ext cx="1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0" y="3"/>
                  </a:ln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65" name="Freeform 1392"/>
            <p:cNvSpPr>
              <a:spLocks/>
            </p:cNvSpPr>
            <p:nvPr userDrawn="1"/>
          </p:nvSpPr>
          <p:spPr bwMode="auto">
            <a:xfrm>
              <a:off x="300" y="204"/>
              <a:ext cx="0" cy="1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1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1"/>
                  </a:lnTo>
                  <a:lnTo>
                    <a:pt x="0" y="3"/>
                  </a:ln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66" name="Freeform 1393"/>
            <p:cNvSpPr>
              <a:spLocks/>
            </p:cNvSpPr>
            <p:nvPr userDrawn="1"/>
          </p:nvSpPr>
          <p:spPr bwMode="auto">
            <a:xfrm>
              <a:off x="298" y="208"/>
              <a:ext cx="0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0" y="3"/>
                  </a:lnTo>
                  <a:cubicBezTo>
                    <a:pt x="1" y="2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67" name="Freeform 1394"/>
            <p:cNvSpPr>
              <a:spLocks/>
            </p:cNvSpPr>
            <p:nvPr userDrawn="1"/>
          </p:nvSpPr>
          <p:spPr bwMode="auto">
            <a:xfrm>
              <a:off x="298" y="211"/>
              <a:ext cx="0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0" y="3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68" name="Freeform 1395"/>
            <p:cNvSpPr>
              <a:spLocks/>
            </p:cNvSpPr>
            <p:nvPr userDrawn="1"/>
          </p:nvSpPr>
          <p:spPr bwMode="auto">
            <a:xfrm>
              <a:off x="293" y="208"/>
              <a:ext cx="1" cy="1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0 h 2"/>
                <a:gd name="T4" fmla="*/ 1 w 1"/>
                <a:gd name="T5" fmla="*/ 1 h 2"/>
                <a:gd name="T6" fmla="*/ 0 w 1"/>
                <a:gd name="T7" fmla="*/ 2 h 2"/>
                <a:gd name="T8" fmla="*/ 0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lnTo>
                    <a:pt x="0" y="0"/>
                  </a:lnTo>
                  <a:lnTo>
                    <a:pt x="1" y="1"/>
                  </a:lnTo>
                  <a:lnTo>
                    <a:pt x="0" y="2"/>
                  </a:ln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69" name="Freeform 1396"/>
            <p:cNvSpPr>
              <a:spLocks/>
            </p:cNvSpPr>
            <p:nvPr userDrawn="1"/>
          </p:nvSpPr>
          <p:spPr bwMode="auto">
            <a:xfrm>
              <a:off x="297" y="210"/>
              <a:ext cx="0" cy="1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0" y="3"/>
                  </a:lnTo>
                  <a:cubicBezTo>
                    <a:pt x="0" y="2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70" name="Freeform 1397"/>
            <p:cNvSpPr>
              <a:spLocks/>
            </p:cNvSpPr>
            <p:nvPr userDrawn="1"/>
          </p:nvSpPr>
          <p:spPr bwMode="auto">
            <a:xfrm>
              <a:off x="294" y="214"/>
              <a:ext cx="3" cy="0"/>
            </a:xfrm>
            <a:custGeom>
              <a:avLst/>
              <a:gdLst>
                <a:gd name="T0" fmla="*/ 0 w 6"/>
                <a:gd name="T1" fmla="*/ 1 h 1"/>
                <a:gd name="T2" fmla="*/ 0 w 6"/>
                <a:gd name="T3" fmla="*/ 1 h 1"/>
                <a:gd name="T4" fmla="*/ 1 w 6"/>
                <a:gd name="T5" fmla="*/ 0 h 1"/>
                <a:gd name="T6" fmla="*/ 6 w 6"/>
                <a:gd name="T7" fmla="*/ 1 h 1"/>
                <a:gd name="T8" fmla="*/ 0 w 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0" y="1"/>
                  </a:moveTo>
                  <a:lnTo>
                    <a:pt x="0" y="1"/>
                  </a:lnTo>
                  <a:cubicBezTo>
                    <a:pt x="1" y="1"/>
                    <a:pt x="1" y="1"/>
                    <a:pt x="1" y="0"/>
                  </a:cubicBezTo>
                  <a:cubicBezTo>
                    <a:pt x="3" y="0"/>
                    <a:pt x="4" y="1"/>
                    <a:pt x="6" y="1"/>
                  </a:cubicBezTo>
                  <a:cubicBezTo>
                    <a:pt x="4" y="1"/>
                    <a:pt x="2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71" name="Freeform 1398"/>
            <p:cNvSpPr>
              <a:spLocks/>
            </p:cNvSpPr>
            <p:nvPr userDrawn="1"/>
          </p:nvSpPr>
          <p:spPr bwMode="auto">
            <a:xfrm>
              <a:off x="293" y="209"/>
              <a:ext cx="3" cy="2"/>
            </a:xfrm>
            <a:custGeom>
              <a:avLst/>
              <a:gdLst>
                <a:gd name="T0" fmla="*/ 0 w 8"/>
                <a:gd name="T1" fmla="*/ 4 h 5"/>
                <a:gd name="T2" fmla="*/ 0 w 8"/>
                <a:gd name="T3" fmla="*/ 4 h 5"/>
                <a:gd name="T4" fmla="*/ 8 w 8"/>
                <a:gd name="T5" fmla="*/ 0 h 5"/>
                <a:gd name="T6" fmla="*/ 4 w 8"/>
                <a:gd name="T7" fmla="*/ 5 h 5"/>
                <a:gd name="T8" fmla="*/ 2 w 8"/>
                <a:gd name="T9" fmla="*/ 5 h 5"/>
                <a:gd name="T10" fmla="*/ 3 w 8"/>
                <a:gd name="T11" fmla="*/ 4 h 5"/>
                <a:gd name="T12" fmla="*/ 2 w 8"/>
                <a:gd name="T13" fmla="*/ 4 h 5"/>
                <a:gd name="T14" fmla="*/ 0 w 8"/>
                <a:gd name="T1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5">
                  <a:moveTo>
                    <a:pt x="0" y="4"/>
                  </a:moveTo>
                  <a:lnTo>
                    <a:pt x="0" y="4"/>
                  </a:lnTo>
                  <a:cubicBezTo>
                    <a:pt x="2" y="2"/>
                    <a:pt x="5" y="1"/>
                    <a:pt x="8" y="0"/>
                  </a:cubicBezTo>
                  <a:cubicBezTo>
                    <a:pt x="7" y="2"/>
                    <a:pt x="6" y="4"/>
                    <a:pt x="4" y="5"/>
                  </a:cubicBezTo>
                  <a:cubicBezTo>
                    <a:pt x="4" y="5"/>
                    <a:pt x="3" y="5"/>
                    <a:pt x="2" y="5"/>
                  </a:cubicBezTo>
                  <a:cubicBezTo>
                    <a:pt x="2" y="5"/>
                    <a:pt x="2" y="4"/>
                    <a:pt x="3" y="4"/>
                  </a:cubicBezTo>
                  <a:lnTo>
                    <a:pt x="2" y="4"/>
                  </a:lnTo>
                  <a:cubicBezTo>
                    <a:pt x="2" y="4"/>
                    <a:pt x="1" y="4"/>
                    <a:pt x="0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72" name="Freeform 1399"/>
            <p:cNvSpPr>
              <a:spLocks/>
            </p:cNvSpPr>
            <p:nvPr userDrawn="1"/>
          </p:nvSpPr>
          <p:spPr bwMode="auto">
            <a:xfrm>
              <a:off x="289" y="208"/>
              <a:ext cx="1" cy="2"/>
            </a:xfrm>
            <a:custGeom>
              <a:avLst/>
              <a:gdLst>
                <a:gd name="T0" fmla="*/ 2 w 2"/>
                <a:gd name="T1" fmla="*/ 0 h 3"/>
                <a:gd name="T2" fmla="*/ 2 w 2"/>
                <a:gd name="T3" fmla="*/ 0 h 3"/>
                <a:gd name="T4" fmla="*/ 2 w 2"/>
                <a:gd name="T5" fmla="*/ 2 h 3"/>
                <a:gd name="T6" fmla="*/ 1 w 2"/>
                <a:gd name="T7" fmla="*/ 3 h 3"/>
                <a:gd name="T8" fmla="*/ 0 w 2"/>
                <a:gd name="T9" fmla="*/ 2 h 3"/>
                <a:gd name="T10" fmla="*/ 2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2" y="0"/>
                  </a:lnTo>
                  <a:cubicBezTo>
                    <a:pt x="2" y="1"/>
                    <a:pt x="2" y="1"/>
                    <a:pt x="2" y="2"/>
                  </a:cubicBezTo>
                  <a:cubicBezTo>
                    <a:pt x="1" y="2"/>
                    <a:pt x="1" y="3"/>
                    <a:pt x="1" y="3"/>
                  </a:cubicBezTo>
                  <a:cubicBezTo>
                    <a:pt x="1" y="3"/>
                    <a:pt x="1" y="2"/>
                    <a:pt x="0" y="2"/>
                  </a:cubicBezTo>
                  <a:cubicBezTo>
                    <a:pt x="1" y="1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73" name="Freeform 1400"/>
            <p:cNvSpPr>
              <a:spLocks/>
            </p:cNvSpPr>
            <p:nvPr userDrawn="1"/>
          </p:nvSpPr>
          <p:spPr bwMode="auto">
            <a:xfrm>
              <a:off x="291" y="210"/>
              <a:ext cx="1" cy="1"/>
            </a:xfrm>
            <a:custGeom>
              <a:avLst/>
              <a:gdLst>
                <a:gd name="T0" fmla="*/ 3 w 3"/>
                <a:gd name="T1" fmla="*/ 0 h 4"/>
                <a:gd name="T2" fmla="*/ 3 w 3"/>
                <a:gd name="T3" fmla="*/ 0 h 4"/>
                <a:gd name="T4" fmla="*/ 2 w 3"/>
                <a:gd name="T5" fmla="*/ 3 h 4"/>
                <a:gd name="T6" fmla="*/ 0 w 3"/>
                <a:gd name="T7" fmla="*/ 4 h 4"/>
                <a:gd name="T8" fmla="*/ 1 w 3"/>
                <a:gd name="T9" fmla="*/ 1 h 4"/>
                <a:gd name="T10" fmla="*/ 3 w 3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4">
                  <a:moveTo>
                    <a:pt x="3" y="0"/>
                  </a:moveTo>
                  <a:lnTo>
                    <a:pt x="3" y="0"/>
                  </a:lnTo>
                  <a:cubicBezTo>
                    <a:pt x="2" y="1"/>
                    <a:pt x="2" y="2"/>
                    <a:pt x="2" y="3"/>
                  </a:cubicBezTo>
                  <a:cubicBezTo>
                    <a:pt x="1" y="3"/>
                    <a:pt x="1" y="4"/>
                    <a:pt x="0" y="4"/>
                  </a:cubicBezTo>
                  <a:cubicBezTo>
                    <a:pt x="1" y="3"/>
                    <a:pt x="1" y="2"/>
                    <a:pt x="1" y="1"/>
                  </a:cubicBezTo>
                  <a:cubicBezTo>
                    <a:pt x="2" y="1"/>
                    <a:pt x="2" y="0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74" name="Freeform 1401"/>
            <p:cNvSpPr>
              <a:spLocks/>
            </p:cNvSpPr>
            <p:nvPr userDrawn="1"/>
          </p:nvSpPr>
          <p:spPr bwMode="auto">
            <a:xfrm>
              <a:off x="292" y="211"/>
              <a:ext cx="4" cy="2"/>
            </a:xfrm>
            <a:custGeom>
              <a:avLst/>
              <a:gdLst>
                <a:gd name="T0" fmla="*/ 2 w 8"/>
                <a:gd name="T1" fmla="*/ 1 h 4"/>
                <a:gd name="T2" fmla="*/ 2 w 8"/>
                <a:gd name="T3" fmla="*/ 1 h 4"/>
                <a:gd name="T4" fmla="*/ 8 w 8"/>
                <a:gd name="T5" fmla="*/ 1 h 4"/>
                <a:gd name="T6" fmla="*/ 4 w 8"/>
                <a:gd name="T7" fmla="*/ 4 h 4"/>
                <a:gd name="T8" fmla="*/ 0 w 8"/>
                <a:gd name="T9" fmla="*/ 4 h 4"/>
                <a:gd name="T10" fmla="*/ 2 w 8"/>
                <a:gd name="T11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4">
                  <a:moveTo>
                    <a:pt x="2" y="1"/>
                  </a:moveTo>
                  <a:lnTo>
                    <a:pt x="2" y="1"/>
                  </a:lnTo>
                  <a:cubicBezTo>
                    <a:pt x="4" y="1"/>
                    <a:pt x="7" y="0"/>
                    <a:pt x="8" y="1"/>
                  </a:cubicBezTo>
                  <a:cubicBezTo>
                    <a:pt x="7" y="2"/>
                    <a:pt x="6" y="3"/>
                    <a:pt x="4" y="4"/>
                  </a:cubicBezTo>
                  <a:cubicBezTo>
                    <a:pt x="3" y="4"/>
                    <a:pt x="1" y="4"/>
                    <a:pt x="0" y="4"/>
                  </a:cubicBezTo>
                  <a:cubicBezTo>
                    <a:pt x="1" y="3"/>
                    <a:pt x="2" y="2"/>
                    <a:pt x="2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75" name="Freeform 1402"/>
            <p:cNvSpPr>
              <a:spLocks/>
            </p:cNvSpPr>
            <p:nvPr userDrawn="1"/>
          </p:nvSpPr>
          <p:spPr bwMode="auto">
            <a:xfrm>
              <a:off x="289" y="208"/>
              <a:ext cx="2" cy="5"/>
            </a:xfrm>
            <a:custGeom>
              <a:avLst/>
              <a:gdLst>
                <a:gd name="T0" fmla="*/ 1 w 5"/>
                <a:gd name="T1" fmla="*/ 5 h 11"/>
                <a:gd name="T2" fmla="*/ 1 w 5"/>
                <a:gd name="T3" fmla="*/ 5 h 11"/>
                <a:gd name="T4" fmla="*/ 5 w 5"/>
                <a:gd name="T5" fmla="*/ 0 h 11"/>
                <a:gd name="T6" fmla="*/ 3 w 5"/>
                <a:gd name="T7" fmla="*/ 8 h 11"/>
                <a:gd name="T8" fmla="*/ 0 w 5"/>
                <a:gd name="T9" fmla="*/ 11 h 11"/>
                <a:gd name="T10" fmla="*/ 1 w 5"/>
                <a:gd name="T11" fmla="*/ 6 h 11"/>
                <a:gd name="T12" fmla="*/ 1 w 5"/>
                <a:gd name="T13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1">
                  <a:moveTo>
                    <a:pt x="1" y="5"/>
                  </a:moveTo>
                  <a:lnTo>
                    <a:pt x="1" y="5"/>
                  </a:lnTo>
                  <a:cubicBezTo>
                    <a:pt x="2" y="3"/>
                    <a:pt x="3" y="1"/>
                    <a:pt x="5" y="0"/>
                  </a:cubicBezTo>
                  <a:cubicBezTo>
                    <a:pt x="5" y="3"/>
                    <a:pt x="4" y="5"/>
                    <a:pt x="3" y="8"/>
                  </a:cubicBezTo>
                  <a:cubicBezTo>
                    <a:pt x="2" y="9"/>
                    <a:pt x="1" y="10"/>
                    <a:pt x="0" y="11"/>
                  </a:cubicBezTo>
                  <a:cubicBezTo>
                    <a:pt x="1" y="9"/>
                    <a:pt x="1" y="7"/>
                    <a:pt x="1" y="6"/>
                  </a:cubicBezTo>
                  <a:lnTo>
                    <a:pt x="1" y="5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76" name="Freeform 1403"/>
            <p:cNvSpPr>
              <a:spLocks/>
            </p:cNvSpPr>
            <p:nvPr userDrawn="1"/>
          </p:nvSpPr>
          <p:spPr bwMode="auto">
            <a:xfrm>
              <a:off x="290" y="213"/>
              <a:ext cx="5" cy="1"/>
            </a:xfrm>
            <a:custGeom>
              <a:avLst/>
              <a:gdLst>
                <a:gd name="T0" fmla="*/ 11 w 11"/>
                <a:gd name="T1" fmla="*/ 1 h 3"/>
                <a:gd name="T2" fmla="*/ 11 w 11"/>
                <a:gd name="T3" fmla="*/ 1 h 3"/>
                <a:gd name="T4" fmla="*/ 7 w 11"/>
                <a:gd name="T5" fmla="*/ 3 h 3"/>
                <a:gd name="T6" fmla="*/ 1 w 11"/>
                <a:gd name="T7" fmla="*/ 3 h 3"/>
                <a:gd name="T8" fmla="*/ 0 w 11"/>
                <a:gd name="T9" fmla="*/ 3 h 3"/>
                <a:gd name="T10" fmla="*/ 11 w 11"/>
                <a:gd name="T11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3">
                  <a:moveTo>
                    <a:pt x="11" y="1"/>
                  </a:moveTo>
                  <a:lnTo>
                    <a:pt x="11" y="1"/>
                  </a:lnTo>
                  <a:cubicBezTo>
                    <a:pt x="10" y="2"/>
                    <a:pt x="9" y="3"/>
                    <a:pt x="7" y="3"/>
                  </a:cubicBezTo>
                  <a:cubicBezTo>
                    <a:pt x="5" y="3"/>
                    <a:pt x="3" y="3"/>
                    <a:pt x="1" y="3"/>
                  </a:cubicBezTo>
                  <a:lnTo>
                    <a:pt x="0" y="3"/>
                  </a:lnTo>
                  <a:cubicBezTo>
                    <a:pt x="3" y="1"/>
                    <a:pt x="7" y="0"/>
                    <a:pt x="1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77" name="Freeform 1404"/>
            <p:cNvSpPr>
              <a:spLocks/>
            </p:cNvSpPr>
            <p:nvPr userDrawn="1"/>
          </p:nvSpPr>
          <p:spPr bwMode="auto">
            <a:xfrm>
              <a:off x="289" y="211"/>
              <a:ext cx="4" cy="3"/>
            </a:xfrm>
            <a:custGeom>
              <a:avLst/>
              <a:gdLst>
                <a:gd name="T0" fmla="*/ 9 w 9"/>
                <a:gd name="T1" fmla="*/ 0 h 7"/>
                <a:gd name="T2" fmla="*/ 9 w 9"/>
                <a:gd name="T3" fmla="*/ 0 h 7"/>
                <a:gd name="T4" fmla="*/ 0 w 9"/>
                <a:gd name="T5" fmla="*/ 7 h 7"/>
                <a:gd name="T6" fmla="*/ 9 w 9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7">
                  <a:moveTo>
                    <a:pt x="9" y="0"/>
                  </a:moveTo>
                  <a:lnTo>
                    <a:pt x="9" y="0"/>
                  </a:lnTo>
                  <a:cubicBezTo>
                    <a:pt x="8" y="3"/>
                    <a:pt x="4" y="6"/>
                    <a:pt x="0" y="7"/>
                  </a:cubicBezTo>
                  <a:cubicBezTo>
                    <a:pt x="1" y="3"/>
                    <a:pt x="5" y="0"/>
                    <a:pt x="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78" name="Freeform 1405"/>
            <p:cNvSpPr>
              <a:spLocks/>
            </p:cNvSpPr>
            <p:nvPr userDrawn="1"/>
          </p:nvSpPr>
          <p:spPr bwMode="auto">
            <a:xfrm>
              <a:off x="286" y="208"/>
              <a:ext cx="1" cy="1"/>
            </a:xfrm>
            <a:custGeom>
              <a:avLst/>
              <a:gdLst>
                <a:gd name="T0" fmla="*/ 0 w 1"/>
                <a:gd name="T1" fmla="*/ 2 h 2"/>
                <a:gd name="T2" fmla="*/ 0 w 1"/>
                <a:gd name="T3" fmla="*/ 2 h 2"/>
                <a:gd name="T4" fmla="*/ 0 w 1"/>
                <a:gd name="T5" fmla="*/ 0 h 2"/>
                <a:gd name="T6" fmla="*/ 1 w 1"/>
                <a:gd name="T7" fmla="*/ 0 h 2"/>
                <a:gd name="T8" fmla="*/ 0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1" y="0"/>
                  </a:lnTo>
                  <a:cubicBezTo>
                    <a:pt x="1" y="1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79" name="Freeform 1406"/>
            <p:cNvSpPr>
              <a:spLocks/>
            </p:cNvSpPr>
            <p:nvPr userDrawn="1"/>
          </p:nvSpPr>
          <p:spPr bwMode="auto">
            <a:xfrm>
              <a:off x="277" y="208"/>
              <a:ext cx="0" cy="2"/>
            </a:xfrm>
            <a:custGeom>
              <a:avLst/>
              <a:gdLst>
                <a:gd name="T0" fmla="*/ 0 w 2"/>
                <a:gd name="T1" fmla="*/ 2 h 5"/>
                <a:gd name="T2" fmla="*/ 0 w 2"/>
                <a:gd name="T3" fmla="*/ 2 h 5"/>
                <a:gd name="T4" fmla="*/ 0 w 2"/>
                <a:gd name="T5" fmla="*/ 1 h 5"/>
                <a:gd name="T6" fmla="*/ 0 w 2"/>
                <a:gd name="T7" fmla="*/ 0 h 5"/>
                <a:gd name="T8" fmla="*/ 2 w 2"/>
                <a:gd name="T9" fmla="*/ 3 h 5"/>
                <a:gd name="T10" fmla="*/ 1 w 2"/>
                <a:gd name="T11" fmla="*/ 5 h 5"/>
                <a:gd name="T12" fmla="*/ 0 w 2"/>
                <a:gd name="T13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5">
                  <a:moveTo>
                    <a:pt x="0" y="2"/>
                  </a:moveTo>
                  <a:lnTo>
                    <a:pt x="0" y="2"/>
                  </a:lnTo>
                  <a:cubicBezTo>
                    <a:pt x="0" y="1"/>
                    <a:pt x="0" y="1"/>
                    <a:pt x="0" y="1"/>
                  </a:cubicBezTo>
                  <a:lnTo>
                    <a:pt x="0" y="0"/>
                  </a:lnTo>
                  <a:cubicBezTo>
                    <a:pt x="1" y="1"/>
                    <a:pt x="1" y="2"/>
                    <a:pt x="2" y="3"/>
                  </a:cubicBezTo>
                  <a:cubicBezTo>
                    <a:pt x="2" y="4"/>
                    <a:pt x="2" y="4"/>
                    <a:pt x="1" y="5"/>
                  </a:cubicBezTo>
                  <a:cubicBezTo>
                    <a:pt x="1" y="4"/>
                    <a:pt x="0" y="3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80" name="Freeform 1407"/>
            <p:cNvSpPr>
              <a:spLocks/>
            </p:cNvSpPr>
            <p:nvPr userDrawn="1"/>
          </p:nvSpPr>
          <p:spPr bwMode="auto">
            <a:xfrm>
              <a:off x="276" y="205"/>
              <a:ext cx="1" cy="2"/>
            </a:xfrm>
            <a:custGeom>
              <a:avLst/>
              <a:gdLst>
                <a:gd name="T0" fmla="*/ 1 w 4"/>
                <a:gd name="T1" fmla="*/ 6 h 6"/>
                <a:gd name="T2" fmla="*/ 1 w 4"/>
                <a:gd name="T3" fmla="*/ 6 h 6"/>
                <a:gd name="T4" fmla="*/ 0 w 4"/>
                <a:gd name="T5" fmla="*/ 2 h 6"/>
                <a:gd name="T6" fmla="*/ 1 w 4"/>
                <a:gd name="T7" fmla="*/ 0 h 6"/>
                <a:gd name="T8" fmla="*/ 4 w 4"/>
                <a:gd name="T9" fmla="*/ 3 h 6"/>
                <a:gd name="T10" fmla="*/ 2 w 4"/>
                <a:gd name="T11" fmla="*/ 6 h 6"/>
                <a:gd name="T12" fmla="*/ 1 w 4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6">
                  <a:moveTo>
                    <a:pt x="1" y="6"/>
                  </a:moveTo>
                  <a:lnTo>
                    <a:pt x="1" y="6"/>
                  </a:lnTo>
                  <a:cubicBezTo>
                    <a:pt x="1" y="5"/>
                    <a:pt x="0" y="3"/>
                    <a:pt x="0" y="2"/>
                  </a:cubicBezTo>
                  <a:lnTo>
                    <a:pt x="1" y="0"/>
                  </a:lnTo>
                  <a:cubicBezTo>
                    <a:pt x="2" y="1"/>
                    <a:pt x="3" y="2"/>
                    <a:pt x="4" y="3"/>
                  </a:cubicBezTo>
                  <a:cubicBezTo>
                    <a:pt x="3" y="4"/>
                    <a:pt x="2" y="5"/>
                    <a:pt x="2" y="6"/>
                  </a:cubicBezTo>
                  <a:lnTo>
                    <a:pt x="1" y="6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81" name="Freeform 1408"/>
            <p:cNvSpPr>
              <a:spLocks/>
            </p:cNvSpPr>
            <p:nvPr userDrawn="1"/>
          </p:nvSpPr>
          <p:spPr bwMode="auto">
            <a:xfrm>
              <a:off x="276" y="204"/>
              <a:ext cx="0" cy="1"/>
            </a:xfrm>
            <a:custGeom>
              <a:avLst/>
              <a:gdLst>
                <a:gd name="T0" fmla="*/ 0 w 1"/>
                <a:gd name="T1" fmla="*/ 2 h 2"/>
                <a:gd name="T2" fmla="*/ 0 w 1"/>
                <a:gd name="T3" fmla="*/ 2 h 2"/>
                <a:gd name="T4" fmla="*/ 0 w 1"/>
                <a:gd name="T5" fmla="*/ 0 h 2"/>
                <a:gd name="T6" fmla="*/ 1 w 1"/>
                <a:gd name="T7" fmla="*/ 1 h 2"/>
                <a:gd name="T8" fmla="*/ 0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lnTo>
                    <a:pt x="0" y="2"/>
                  </a:lnTo>
                  <a:cubicBezTo>
                    <a:pt x="0" y="1"/>
                    <a:pt x="0" y="0"/>
                    <a:pt x="0" y="0"/>
                  </a:cubicBezTo>
                  <a:lnTo>
                    <a:pt x="1" y="1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82" name="Freeform 1409"/>
            <p:cNvSpPr>
              <a:spLocks/>
            </p:cNvSpPr>
            <p:nvPr userDrawn="1"/>
          </p:nvSpPr>
          <p:spPr bwMode="auto">
            <a:xfrm>
              <a:off x="276" y="201"/>
              <a:ext cx="1" cy="3"/>
            </a:xfrm>
            <a:custGeom>
              <a:avLst/>
              <a:gdLst>
                <a:gd name="T0" fmla="*/ 0 w 3"/>
                <a:gd name="T1" fmla="*/ 5 h 6"/>
                <a:gd name="T2" fmla="*/ 0 w 3"/>
                <a:gd name="T3" fmla="*/ 5 h 6"/>
                <a:gd name="T4" fmla="*/ 2 w 3"/>
                <a:gd name="T5" fmla="*/ 0 h 6"/>
                <a:gd name="T6" fmla="*/ 3 w 3"/>
                <a:gd name="T7" fmla="*/ 2 h 6"/>
                <a:gd name="T8" fmla="*/ 0 w 3"/>
                <a:gd name="T9" fmla="*/ 6 h 6"/>
                <a:gd name="T10" fmla="*/ 0 w 3"/>
                <a:gd name="T11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0" y="5"/>
                  </a:moveTo>
                  <a:lnTo>
                    <a:pt x="0" y="5"/>
                  </a:lnTo>
                  <a:cubicBezTo>
                    <a:pt x="0" y="3"/>
                    <a:pt x="1" y="2"/>
                    <a:pt x="2" y="0"/>
                  </a:cubicBezTo>
                  <a:cubicBezTo>
                    <a:pt x="2" y="1"/>
                    <a:pt x="2" y="1"/>
                    <a:pt x="3" y="2"/>
                  </a:cubicBezTo>
                  <a:cubicBezTo>
                    <a:pt x="2" y="3"/>
                    <a:pt x="1" y="4"/>
                    <a:pt x="0" y="6"/>
                  </a:cubicBezTo>
                  <a:lnTo>
                    <a:pt x="0" y="5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83" name="Freeform 1410"/>
            <p:cNvSpPr>
              <a:spLocks/>
            </p:cNvSpPr>
            <p:nvPr userDrawn="1"/>
          </p:nvSpPr>
          <p:spPr bwMode="auto">
            <a:xfrm>
              <a:off x="277" y="200"/>
              <a:ext cx="2" cy="2"/>
            </a:xfrm>
            <a:custGeom>
              <a:avLst/>
              <a:gdLst>
                <a:gd name="T0" fmla="*/ 0 w 4"/>
                <a:gd name="T1" fmla="*/ 3 h 4"/>
                <a:gd name="T2" fmla="*/ 0 w 4"/>
                <a:gd name="T3" fmla="*/ 3 h 4"/>
                <a:gd name="T4" fmla="*/ 1 w 4"/>
                <a:gd name="T5" fmla="*/ 3 h 4"/>
                <a:gd name="T6" fmla="*/ 4 w 4"/>
                <a:gd name="T7" fmla="*/ 0 h 4"/>
                <a:gd name="T8" fmla="*/ 4 w 4"/>
                <a:gd name="T9" fmla="*/ 1 h 4"/>
                <a:gd name="T10" fmla="*/ 1 w 4"/>
                <a:gd name="T11" fmla="*/ 4 h 4"/>
                <a:gd name="T12" fmla="*/ 0 w 4"/>
                <a:gd name="T13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4">
                  <a:moveTo>
                    <a:pt x="0" y="3"/>
                  </a:moveTo>
                  <a:lnTo>
                    <a:pt x="0" y="3"/>
                  </a:lnTo>
                  <a:lnTo>
                    <a:pt x="1" y="3"/>
                  </a:lnTo>
                  <a:cubicBezTo>
                    <a:pt x="2" y="2"/>
                    <a:pt x="3" y="1"/>
                    <a:pt x="4" y="0"/>
                  </a:cubicBezTo>
                  <a:lnTo>
                    <a:pt x="4" y="1"/>
                  </a:lnTo>
                  <a:cubicBezTo>
                    <a:pt x="3" y="2"/>
                    <a:pt x="2" y="3"/>
                    <a:pt x="1" y="4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84" name="Freeform 1411"/>
            <p:cNvSpPr>
              <a:spLocks/>
            </p:cNvSpPr>
            <p:nvPr userDrawn="1"/>
          </p:nvSpPr>
          <p:spPr bwMode="auto">
            <a:xfrm>
              <a:off x="279" y="200"/>
              <a:ext cx="0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  <a:gd name="T4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85" name="Freeform 1412"/>
            <p:cNvSpPr>
              <a:spLocks/>
            </p:cNvSpPr>
            <p:nvPr userDrawn="1"/>
          </p:nvSpPr>
          <p:spPr bwMode="auto">
            <a:xfrm>
              <a:off x="279" y="199"/>
              <a:ext cx="2" cy="3"/>
            </a:xfrm>
            <a:custGeom>
              <a:avLst/>
              <a:gdLst>
                <a:gd name="T0" fmla="*/ 1 w 5"/>
                <a:gd name="T1" fmla="*/ 1 h 6"/>
                <a:gd name="T2" fmla="*/ 1 w 5"/>
                <a:gd name="T3" fmla="*/ 1 h 6"/>
                <a:gd name="T4" fmla="*/ 3 w 5"/>
                <a:gd name="T5" fmla="*/ 0 h 6"/>
                <a:gd name="T6" fmla="*/ 5 w 5"/>
                <a:gd name="T7" fmla="*/ 3 h 6"/>
                <a:gd name="T8" fmla="*/ 2 w 5"/>
                <a:gd name="T9" fmla="*/ 6 h 6"/>
                <a:gd name="T10" fmla="*/ 0 w 5"/>
                <a:gd name="T11" fmla="*/ 3 h 6"/>
                <a:gd name="T12" fmla="*/ 1 w 5"/>
                <a:gd name="T1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6">
                  <a:moveTo>
                    <a:pt x="1" y="1"/>
                  </a:moveTo>
                  <a:lnTo>
                    <a:pt x="1" y="1"/>
                  </a:lnTo>
                  <a:cubicBezTo>
                    <a:pt x="2" y="1"/>
                    <a:pt x="2" y="1"/>
                    <a:pt x="3" y="0"/>
                  </a:cubicBezTo>
                  <a:cubicBezTo>
                    <a:pt x="3" y="1"/>
                    <a:pt x="4" y="2"/>
                    <a:pt x="5" y="3"/>
                  </a:cubicBezTo>
                  <a:cubicBezTo>
                    <a:pt x="4" y="4"/>
                    <a:pt x="3" y="5"/>
                    <a:pt x="2" y="6"/>
                  </a:cubicBezTo>
                  <a:cubicBezTo>
                    <a:pt x="1" y="5"/>
                    <a:pt x="0" y="4"/>
                    <a:pt x="0" y="3"/>
                  </a:cubicBezTo>
                  <a:cubicBezTo>
                    <a:pt x="0" y="2"/>
                    <a:pt x="1" y="2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86" name="Freeform 1413"/>
            <p:cNvSpPr>
              <a:spLocks/>
            </p:cNvSpPr>
            <p:nvPr userDrawn="1"/>
          </p:nvSpPr>
          <p:spPr bwMode="auto">
            <a:xfrm>
              <a:off x="281" y="199"/>
              <a:ext cx="2" cy="1"/>
            </a:xfrm>
            <a:custGeom>
              <a:avLst/>
              <a:gdLst>
                <a:gd name="T0" fmla="*/ 0 w 5"/>
                <a:gd name="T1" fmla="*/ 1 h 4"/>
                <a:gd name="T2" fmla="*/ 0 w 5"/>
                <a:gd name="T3" fmla="*/ 1 h 4"/>
                <a:gd name="T4" fmla="*/ 5 w 5"/>
                <a:gd name="T5" fmla="*/ 0 h 4"/>
                <a:gd name="T6" fmla="*/ 5 w 5"/>
                <a:gd name="T7" fmla="*/ 1 h 4"/>
                <a:gd name="T8" fmla="*/ 2 w 5"/>
                <a:gd name="T9" fmla="*/ 4 h 4"/>
                <a:gd name="T10" fmla="*/ 0 w 5"/>
                <a:gd name="T11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4">
                  <a:moveTo>
                    <a:pt x="0" y="1"/>
                  </a:moveTo>
                  <a:lnTo>
                    <a:pt x="0" y="1"/>
                  </a:lnTo>
                  <a:cubicBezTo>
                    <a:pt x="2" y="1"/>
                    <a:pt x="3" y="0"/>
                    <a:pt x="5" y="0"/>
                  </a:cubicBezTo>
                  <a:lnTo>
                    <a:pt x="5" y="1"/>
                  </a:lnTo>
                  <a:cubicBezTo>
                    <a:pt x="4" y="2"/>
                    <a:pt x="3" y="3"/>
                    <a:pt x="2" y="4"/>
                  </a:cubicBezTo>
                  <a:cubicBezTo>
                    <a:pt x="2" y="3"/>
                    <a:pt x="1" y="2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87" name="Freeform 1414"/>
            <p:cNvSpPr>
              <a:spLocks/>
            </p:cNvSpPr>
            <p:nvPr userDrawn="1"/>
          </p:nvSpPr>
          <p:spPr bwMode="auto">
            <a:xfrm>
              <a:off x="282" y="200"/>
              <a:ext cx="1" cy="2"/>
            </a:xfrm>
            <a:custGeom>
              <a:avLst/>
              <a:gdLst>
                <a:gd name="T0" fmla="*/ 2 w 3"/>
                <a:gd name="T1" fmla="*/ 0 h 6"/>
                <a:gd name="T2" fmla="*/ 2 w 3"/>
                <a:gd name="T3" fmla="*/ 0 h 6"/>
                <a:gd name="T4" fmla="*/ 3 w 3"/>
                <a:gd name="T5" fmla="*/ 5 h 6"/>
                <a:gd name="T6" fmla="*/ 2 w 3"/>
                <a:gd name="T7" fmla="*/ 6 h 6"/>
                <a:gd name="T8" fmla="*/ 0 w 3"/>
                <a:gd name="T9" fmla="*/ 2 h 6"/>
                <a:gd name="T10" fmla="*/ 2 w 3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2" y="0"/>
                  </a:moveTo>
                  <a:lnTo>
                    <a:pt x="2" y="0"/>
                  </a:lnTo>
                  <a:lnTo>
                    <a:pt x="3" y="5"/>
                  </a:lnTo>
                  <a:lnTo>
                    <a:pt x="2" y="6"/>
                  </a:lnTo>
                  <a:cubicBezTo>
                    <a:pt x="1" y="5"/>
                    <a:pt x="0" y="3"/>
                    <a:pt x="0" y="2"/>
                  </a:cubicBezTo>
                  <a:cubicBezTo>
                    <a:pt x="0" y="2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88" name="Freeform 1415"/>
            <p:cNvSpPr>
              <a:spLocks/>
            </p:cNvSpPr>
            <p:nvPr userDrawn="1"/>
          </p:nvSpPr>
          <p:spPr bwMode="auto">
            <a:xfrm>
              <a:off x="283" y="202"/>
              <a:ext cx="0" cy="1"/>
            </a:xfrm>
            <a:custGeom>
              <a:avLst/>
              <a:gdLst>
                <a:gd name="T0" fmla="*/ 0 h 1"/>
                <a:gd name="T1" fmla="*/ 0 h 1"/>
                <a:gd name="T2" fmla="*/ 1 h 1"/>
                <a:gd name="T3" fmla="*/ 0 h 1"/>
                <a:gd name="T4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89" name="Freeform 1416"/>
            <p:cNvSpPr>
              <a:spLocks/>
            </p:cNvSpPr>
            <p:nvPr userDrawn="1"/>
          </p:nvSpPr>
          <p:spPr bwMode="auto">
            <a:xfrm>
              <a:off x="281" y="203"/>
              <a:ext cx="3" cy="2"/>
            </a:xfrm>
            <a:custGeom>
              <a:avLst/>
              <a:gdLst>
                <a:gd name="T0" fmla="*/ 5 w 5"/>
                <a:gd name="T1" fmla="*/ 1 h 6"/>
                <a:gd name="T2" fmla="*/ 5 w 5"/>
                <a:gd name="T3" fmla="*/ 1 h 6"/>
                <a:gd name="T4" fmla="*/ 5 w 5"/>
                <a:gd name="T5" fmla="*/ 3 h 6"/>
                <a:gd name="T6" fmla="*/ 3 w 5"/>
                <a:gd name="T7" fmla="*/ 6 h 6"/>
                <a:gd name="T8" fmla="*/ 0 w 5"/>
                <a:gd name="T9" fmla="*/ 3 h 6"/>
                <a:gd name="T10" fmla="*/ 3 w 5"/>
                <a:gd name="T11" fmla="*/ 0 h 6"/>
                <a:gd name="T12" fmla="*/ 5 w 5"/>
                <a:gd name="T1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6">
                  <a:moveTo>
                    <a:pt x="5" y="1"/>
                  </a:moveTo>
                  <a:lnTo>
                    <a:pt x="5" y="1"/>
                  </a:lnTo>
                  <a:lnTo>
                    <a:pt x="5" y="3"/>
                  </a:lnTo>
                  <a:cubicBezTo>
                    <a:pt x="4" y="4"/>
                    <a:pt x="4" y="5"/>
                    <a:pt x="3" y="6"/>
                  </a:cubicBez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0"/>
                    <a:pt x="4" y="1"/>
                    <a:pt x="5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90" name="Freeform 1417"/>
            <p:cNvSpPr>
              <a:spLocks/>
            </p:cNvSpPr>
            <p:nvPr userDrawn="1"/>
          </p:nvSpPr>
          <p:spPr bwMode="auto">
            <a:xfrm>
              <a:off x="283" y="205"/>
              <a:ext cx="1" cy="2"/>
            </a:xfrm>
            <a:custGeom>
              <a:avLst/>
              <a:gdLst>
                <a:gd name="T0" fmla="*/ 2 w 3"/>
                <a:gd name="T1" fmla="*/ 0 h 5"/>
                <a:gd name="T2" fmla="*/ 2 w 3"/>
                <a:gd name="T3" fmla="*/ 0 h 5"/>
                <a:gd name="T4" fmla="*/ 3 w 3"/>
                <a:gd name="T5" fmla="*/ 5 h 5"/>
                <a:gd name="T6" fmla="*/ 0 w 3"/>
                <a:gd name="T7" fmla="*/ 2 h 5"/>
                <a:gd name="T8" fmla="*/ 2 w 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2" y="0"/>
                  </a:moveTo>
                  <a:lnTo>
                    <a:pt x="2" y="0"/>
                  </a:lnTo>
                  <a:lnTo>
                    <a:pt x="3" y="5"/>
                  </a:lnTo>
                  <a:cubicBezTo>
                    <a:pt x="2" y="4"/>
                    <a:pt x="1" y="3"/>
                    <a:pt x="0" y="2"/>
                  </a:cubicBezTo>
                  <a:cubicBezTo>
                    <a:pt x="1" y="1"/>
                    <a:pt x="2" y="1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91" name="Freeform 1418"/>
            <p:cNvSpPr>
              <a:spLocks/>
            </p:cNvSpPr>
            <p:nvPr userDrawn="1"/>
          </p:nvSpPr>
          <p:spPr bwMode="auto">
            <a:xfrm>
              <a:off x="283" y="207"/>
              <a:ext cx="2" cy="3"/>
            </a:xfrm>
            <a:custGeom>
              <a:avLst/>
              <a:gdLst>
                <a:gd name="T0" fmla="*/ 2 w 3"/>
                <a:gd name="T1" fmla="*/ 0 h 5"/>
                <a:gd name="T2" fmla="*/ 2 w 3"/>
                <a:gd name="T3" fmla="*/ 0 h 5"/>
                <a:gd name="T4" fmla="*/ 3 w 3"/>
                <a:gd name="T5" fmla="*/ 4 h 5"/>
                <a:gd name="T6" fmla="*/ 3 w 3"/>
                <a:gd name="T7" fmla="*/ 4 h 5"/>
                <a:gd name="T8" fmla="*/ 2 w 3"/>
                <a:gd name="T9" fmla="*/ 4 h 5"/>
                <a:gd name="T10" fmla="*/ 2 w 3"/>
                <a:gd name="T11" fmla="*/ 5 h 5"/>
                <a:gd name="T12" fmla="*/ 0 w 3"/>
                <a:gd name="T13" fmla="*/ 2 h 5"/>
                <a:gd name="T14" fmla="*/ 2 w 3"/>
                <a:gd name="T15" fmla="*/ 0 h 5"/>
                <a:gd name="T16" fmla="*/ 2 w 3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" h="5">
                  <a:moveTo>
                    <a:pt x="2" y="0"/>
                  </a:moveTo>
                  <a:lnTo>
                    <a:pt x="2" y="0"/>
                  </a:lnTo>
                  <a:lnTo>
                    <a:pt x="3" y="4"/>
                  </a:lnTo>
                  <a:lnTo>
                    <a:pt x="3" y="4"/>
                  </a:lnTo>
                  <a:lnTo>
                    <a:pt x="2" y="4"/>
                  </a:lnTo>
                  <a:lnTo>
                    <a:pt x="2" y="5"/>
                  </a:ln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92" name="Freeform 1419"/>
            <p:cNvSpPr>
              <a:spLocks/>
            </p:cNvSpPr>
            <p:nvPr userDrawn="1"/>
          </p:nvSpPr>
          <p:spPr bwMode="auto">
            <a:xfrm>
              <a:off x="284" y="210"/>
              <a:ext cx="1" cy="0"/>
            </a:xfrm>
            <a:custGeom>
              <a:avLst/>
              <a:gdLst>
                <a:gd name="T0" fmla="*/ 0 w 1"/>
                <a:gd name="T1" fmla="*/ 1 h 2"/>
                <a:gd name="T2" fmla="*/ 0 w 1"/>
                <a:gd name="T3" fmla="*/ 1 h 2"/>
                <a:gd name="T4" fmla="*/ 0 w 1"/>
                <a:gd name="T5" fmla="*/ 0 h 2"/>
                <a:gd name="T6" fmla="*/ 1 w 1"/>
                <a:gd name="T7" fmla="*/ 2 h 2"/>
                <a:gd name="T8" fmla="*/ 0 w 1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1"/>
                  </a:moveTo>
                  <a:lnTo>
                    <a:pt x="0" y="1"/>
                  </a:lnTo>
                  <a:lnTo>
                    <a:pt x="0" y="0"/>
                  </a:lnTo>
                  <a:cubicBezTo>
                    <a:pt x="0" y="1"/>
                    <a:pt x="1" y="1"/>
                    <a:pt x="1" y="2"/>
                  </a:cubicBezTo>
                  <a:cubicBezTo>
                    <a:pt x="1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93" name="Freeform 1420"/>
            <p:cNvSpPr>
              <a:spLocks/>
            </p:cNvSpPr>
            <p:nvPr userDrawn="1"/>
          </p:nvSpPr>
          <p:spPr bwMode="auto">
            <a:xfrm>
              <a:off x="280" y="214"/>
              <a:ext cx="0" cy="0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1 w 1"/>
                <a:gd name="T5" fmla="*/ 0 h 1"/>
                <a:gd name="T6" fmla="*/ 1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lnTo>
                    <a:pt x="1" y="0"/>
                  </a:lnTo>
                  <a:lnTo>
                    <a:pt x="1" y="0"/>
                  </a:lnTo>
                  <a:cubicBezTo>
                    <a:pt x="1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94" name="Freeform 1421"/>
            <p:cNvSpPr>
              <a:spLocks/>
            </p:cNvSpPr>
            <p:nvPr userDrawn="1"/>
          </p:nvSpPr>
          <p:spPr bwMode="auto">
            <a:xfrm>
              <a:off x="278" y="213"/>
              <a:ext cx="2" cy="1"/>
            </a:xfrm>
            <a:custGeom>
              <a:avLst/>
              <a:gdLst>
                <a:gd name="T0" fmla="*/ 3 w 3"/>
                <a:gd name="T1" fmla="*/ 2 h 3"/>
                <a:gd name="T2" fmla="*/ 3 w 3"/>
                <a:gd name="T3" fmla="*/ 2 h 3"/>
                <a:gd name="T4" fmla="*/ 2 w 3"/>
                <a:gd name="T5" fmla="*/ 3 h 3"/>
                <a:gd name="T6" fmla="*/ 2 w 3"/>
                <a:gd name="T7" fmla="*/ 3 h 3"/>
                <a:gd name="T8" fmla="*/ 1 w 3"/>
                <a:gd name="T9" fmla="*/ 3 h 3"/>
                <a:gd name="T10" fmla="*/ 0 w 3"/>
                <a:gd name="T11" fmla="*/ 0 h 3"/>
                <a:gd name="T12" fmla="*/ 3 w 3"/>
                <a:gd name="T13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3">
                  <a:moveTo>
                    <a:pt x="3" y="2"/>
                  </a:moveTo>
                  <a:lnTo>
                    <a:pt x="3" y="2"/>
                  </a:lnTo>
                  <a:cubicBezTo>
                    <a:pt x="3" y="2"/>
                    <a:pt x="3" y="3"/>
                    <a:pt x="2" y="3"/>
                  </a:cubicBezTo>
                  <a:lnTo>
                    <a:pt x="2" y="3"/>
                  </a:lnTo>
                  <a:lnTo>
                    <a:pt x="1" y="3"/>
                  </a:lnTo>
                  <a:cubicBezTo>
                    <a:pt x="1" y="2"/>
                    <a:pt x="0" y="1"/>
                    <a:pt x="0" y="0"/>
                  </a:cubicBezTo>
                  <a:cubicBezTo>
                    <a:pt x="1" y="0"/>
                    <a:pt x="2" y="1"/>
                    <a:pt x="3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95" name="Freeform 1422"/>
            <p:cNvSpPr>
              <a:spLocks/>
            </p:cNvSpPr>
            <p:nvPr userDrawn="1"/>
          </p:nvSpPr>
          <p:spPr bwMode="auto">
            <a:xfrm>
              <a:off x="277" y="210"/>
              <a:ext cx="2" cy="2"/>
            </a:xfrm>
            <a:custGeom>
              <a:avLst/>
              <a:gdLst>
                <a:gd name="T0" fmla="*/ 1 w 3"/>
                <a:gd name="T1" fmla="*/ 5 h 6"/>
                <a:gd name="T2" fmla="*/ 1 w 3"/>
                <a:gd name="T3" fmla="*/ 5 h 6"/>
                <a:gd name="T4" fmla="*/ 0 w 3"/>
                <a:gd name="T5" fmla="*/ 2 h 6"/>
                <a:gd name="T6" fmla="*/ 1 w 3"/>
                <a:gd name="T7" fmla="*/ 0 h 6"/>
                <a:gd name="T8" fmla="*/ 3 w 3"/>
                <a:gd name="T9" fmla="*/ 2 h 6"/>
                <a:gd name="T10" fmla="*/ 2 w 3"/>
                <a:gd name="T11" fmla="*/ 6 h 6"/>
                <a:gd name="T12" fmla="*/ 1 w 3"/>
                <a:gd name="T13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6">
                  <a:moveTo>
                    <a:pt x="1" y="5"/>
                  </a:moveTo>
                  <a:lnTo>
                    <a:pt x="1" y="5"/>
                  </a:ln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2" y="1"/>
                    <a:pt x="2" y="1"/>
                    <a:pt x="3" y="2"/>
                  </a:cubicBezTo>
                  <a:cubicBezTo>
                    <a:pt x="3" y="3"/>
                    <a:pt x="2" y="4"/>
                    <a:pt x="2" y="6"/>
                  </a:cubicBezTo>
                  <a:lnTo>
                    <a:pt x="1" y="5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96" name="Freeform 1423"/>
            <p:cNvSpPr>
              <a:spLocks/>
            </p:cNvSpPr>
            <p:nvPr userDrawn="1"/>
          </p:nvSpPr>
          <p:spPr bwMode="auto">
            <a:xfrm>
              <a:off x="283" y="198"/>
              <a:ext cx="3" cy="10"/>
            </a:xfrm>
            <a:custGeom>
              <a:avLst/>
              <a:gdLst>
                <a:gd name="T0" fmla="*/ 3 w 6"/>
                <a:gd name="T1" fmla="*/ 0 h 22"/>
                <a:gd name="T2" fmla="*/ 3 w 6"/>
                <a:gd name="T3" fmla="*/ 0 h 22"/>
                <a:gd name="T4" fmla="*/ 6 w 6"/>
                <a:gd name="T5" fmla="*/ 22 h 22"/>
                <a:gd name="T6" fmla="*/ 5 w 6"/>
                <a:gd name="T7" fmla="*/ 21 h 22"/>
                <a:gd name="T8" fmla="*/ 4 w 6"/>
                <a:gd name="T9" fmla="*/ 21 h 22"/>
                <a:gd name="T10" fmla="*/ 4 w 6"/>
                <a:gd name="T11" fmla="*/ 22 h 22"/>
                <a:gd name="T12" fmla="*/ 0 w 6"/>
                <a:gd name="T13" fmla="*/ 1 h 22"/>
                <a:gd name="T14" fmla="*/ 3 w 6"/>
                <a:gd name="T1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22">
                  <a:moveTo>
                    <a:pt x="3" y="0"/>
                  </a:moveTo>
                  <a:lnTo>
                    <a:pt x="3" y="0"/>
                  </a:lnTo>
                  <a:lnTo>
                    <a:pt x="6" y="22"/>
                  </a:lnTo>
                  <a:cubicBezTo>
                    <a:pt x="5" y="21"/>
                    <a:pt x="5" y="21"/>
                    <a:pt x="5" y="21"/>
                  </a:cubicBezTo>
                  <a:lnTo>
                    <a:pt x="4" y="21"/>
                  </a:lnTo>
                  <a:cubicBezTo>
                    <a:pt x="4" y="21"/>
                    <a:pt x="4" y="21"/>
                    <a:pt x="4" y="22"/>
                  </a:cubicBezTo>
                  <a:lnTo>
                    <a:pt x="0" y="1"/>
                  </a:lnTo>
                  <a:cubicBezTo>
                    <a:pt x="1" y="0"/>
                    <a:pt x="2" y="0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97" name="Freeform 1424"/>
            <p:cNvSpPr>
              <a:spLocks/>
            </p:cNvSpPr>
            <p:nvPr userDrawn="1"/>
          </p:nvSpPr>
          <p:spPr bwMode="auto">
            <a:xfrm>
              <a:off x="281" y="201"/>
              <a:ext cx="2" cy="3"/>
            </a:xfrm>
            <a:custGeom>
              <a:avLst/>
              <a:gdLst>
                <a:gd name="T0" fmla="*/ 2 w 5"/>
                <a:gd name="T1" fmla="*/ 0 h 6"/>
                <a:gd name="T2" fmla="*/ 2 w 5"/>
                <a:gd name="T3" fmla="*/ 0 h 6"/>
                <a:gd name="T4" fmla="*/ 5 w 5"/>
                <a:gd name="T5" fmla="*/ 3 h 6"/>
                <a:gd name="T6" fmla="*/ 2 w 5"/>
                <a:gd name="T7" fmla="*/ 6 h 6"/>
                <a:gd name="T8" fmla="*/ 0 w 5"/>
                <a:gd name="T9" fmla="*/ 3 h 6"/>
                <a:gd name="T10" fmla="*/ 2 w 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6">
                  <a:moveTo>
                    <a:pt x="2" y="0"/>
                  </a:moveTo>
                  <a:lnTo>
                    <a:pt x="2" y="0"/>
                  </a:lnTo>
                  <a:cubicBezTo>
                    <a:pt x="3" y="1"/>
                    <a:pt x="4" y="2"/>
                    <a:pt x="5" y="3"/>
                  </a:cubicBezTo>
                  <a:cubicBezTo>
                    <a:pt x="4" y="4"/>
                    <a:pt x="3" y="5"/>
                    <a:pt x="2" y="6"/>
                  </a:cubicBezTo>
                  <a:cubicBezTo>
                    <a:pt x="1" y="5"/>
                    <a:pt x="0" y="4"/>
                    <a:pt x="0" y="3"/>
                  </a:cubicBezTo>
                  <a:cubicBezTo>
                    <a:pt x="0" y="2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98" name="Freeform 1425"/>
            <p:cNvSpPr>
              <a:spLocks/>
            </p:cNvSpPr>
            <p:nvPr userDrawn="1"/>
          </p:nvSpPr>
          <p:spPr bwMode="auto">
            <a:xfrm>
              <a:off x="277" y="200"/>
              <a:ext cx="3" cy="4"/>
            </a:xfrm>
            <a:custGeom>
              <a:avLst/>
              <a:gdLst>
                <a:gd name="T0" fmla="*/ 3 w 6"/>
                <a:gd name="T1" fmla="*/ 7 h 7"/>
                <a:gd name="T2" fmla="*/ 3 w 6"/>
                <a:gd name="T3" fmla="*/ 7 h 7"/>
                <a:gd name="T4" fmla="*/ 0 w 6"/>
                <a:gd name="T5" fmla="*/ 4 h 7"/>
                <a:gd name="T6" fmla="*/ 3 w 6"/>
                <a:gd name="T7" fmla="*/ 0 h 7"/>
                <a:gd name="T8" fmla="*/ 6 w 6"/>
                <a:gd name="T9" fmla="*/ 4 h 7"/>
                <a:gd name="T10" fmla="*/ 3 w 6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7">
                  <a:moveTo>
                    <a:pt x="3" y="7"/>
                  </a:moveTo>
                  <a:lnTo>
                    <a:pt x="3" y="7"/>
                  </a:lnTo>
                  <a:cubicBezTo>
                    <a:pt x="2" y="6"/>
                    <a:pt x="1" y="5"/>
                    <a:pt x="0" y="4"/>
                  </a:cubicBezTo>
                  <a:cubicBezTo>
                    <a:pt x="1" y="3"/>
                    <a:pt x="2" y="2"/>
                    <a:pt x="3" y="0"/>
                  </a:cubicBezTo>
                  <a:cubicBezTo>
                    <a:pt x="4" y="1"/>
                    <a:pt x="5" y="3"/>
                    <a:pt x="6" y="4"/>
                  </a:cubicBezTo>
                  <a:cubicBezTo>
                    <a:pt x="5" y="5"/>
                    <a:pt x="4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99" name="Freeform 1426"/>
            <p:cNvSpPr>
              <a:spLocks/>
            </p:cNvSpPr>
            <p:nvPr userDrawn="1"/>
          </p:nvSpPr>
          <p:spPr bwMode="auto">
            <a:xfrm>
              <a:off x="279" y="202"/>
              <a:ext cx="2" cy="3"/>
            </a:xfrm>
            <a:custGeom>
              <a:avLst/>
              <a:gdLst>
                <a:gd name="T0" fmla="*/ 3 w 6"/>
                <a:gd name="T1" fmla="*/ 7 h 7"/>
                <a:gd name="T2" fmla="*/ 3 w 6"/>
                <a:gd name="T3" fmla="*/ 7 h 7"/>
                <a:gd name="T4" fmla="*/ 0 w 6"/>
                <a:gd name="T5" fmla="*/ 4 h 7"/>
                <a:gd name="T6" fmla="*/ 3 w 6"/>
                <a:gd name="T7" fmla="*/ 0 h 7"/>
                <a:gd name="T8" fmla="*/ 6 w 6"/>
                <a:gd name="T9" fmla="*/ 4 h 7"/>
                <a:gd name="T10" fmla="*/ 3 w 6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7">
                  <a:moveTo>
                    <a:pt x="3" y="7"/>
                  </a:moveTo>
                  <a:lnTo>
                    <a:pt x="3" y="7"/>
                  </a:lnTo>
                  <a:cubicBezTo>
                    <a:pt x="2" y="6"/>
                    <a:pt x="1" y="5"/>
                    <a:pt x="0" y="4"/>
                  </a:cubicBezTo>
                  <a:cubicBezTo>
                    <a:pt x="1" y="3"/>
                    <a:pt x="2" y="2"/>
                    <a:pt x="3" y="0"/>
                  </a:cubicBezTo>
                  <a:cubicBezTo>
                    <a:pt x="4" y="1"/>
                    <a:pt x="5" y="3"/>
                    <a:pt x="6" y="4"/>
                  </a:cubicBezTo>
                  <a:cubicBezTo>
                    <a:pt x="5" y="5"/>
                    <a:pt x="4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00" name="Freeform 1427"/>
            <p:cNvSpPr>
              <a:spLocks/>
            </p:cNvSpPr>
            <p:nvPr userDrawn="1"/>
          </p:nvSpPr>
          <p:spPr bwMode="auto">
            <a:xfrm>
              <a:off x="280" y="204"/>
              <a:ext cx="3" cy="3"/>
            </a:xfrm>
            <a:custGeom>
              <a:avLst/>
              <a:gdLst>
                <a:gd name="T0" fmla="*/ 3 w 6"/>
                <a:gd name="T1" fmla="*/ 6 h 6"/>
                <a:gd name="T2" fmla="*/ 3 w 6"/>
                <a:gd name="T3" fmla="*/ 6 h 6"/>
                <a:gd name="T4" fmla="*/ 0 w 6"/>
                <a:gd name="T5" fmla="*/ 3 h 6"/>
                <a:gd name="T6" fmla="*/ 3 w 6"/>
                <a:gd name="T7" fmla="*/ 0 h 6"/>
                <a:gd name="T8" fmla="*/ 6 w 6"/>
                <a:gd name="T9" fmla="*/ 3 h 6"/>
                <a:gd name="T10" fmla="*/ 3 w 6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6">
                  <a:moveTo>
                    <a:pt x="3" y="6"/>
                  </a:moveTo>
                  <a:lnTo>
                    <a:pt x="3" y="6"/>
                  </a:ln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1"/>
                    <a:pt x="5" y="2"/>
                    <a:pt x="6" y="3"/>
                  </a:cubicBezTo>
                  <a:cubicBezTo>
                    <a:pt x="5" y="4"/>
                    <a:pt x="4" y="5"/>
                    <a:pt x="3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01" name="Freeform 1428"/>
            <p:cNvSpPr>
              <a:spLocks/>
            </p:cNvSpPr>
            <p:nvPr userDrawn="1"/>
          </p:nvSpPr>
          <p:spPr bwMode="auto">
            <a:xfrm>
              <a:off x="281" y="206"/>
              <a:ext cx="3" cy="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5 h 5"/>
                <a:gd name="T4" fmla="*/ 0 w 6"/>
                <a:gd name="T5" fmla="*/ 3 h 5"/>
                <a:gd name="T6" fmla="*/ 3 w 6"/>
                <a:gd name="T7" fmla="*/ 0 h 5"/>
                <a:gd name="T8" fmla="*/ 6 w 6"/>
                <a:gd name="T9" fmla="*/ 2 h 5"/>
                <a:gd name="T10" fmla="*/ 3 w 6"/>
                <a:gd name="T1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lnTo>
                    <a:pt x="3" y="5"/>
                  </a:lnTo>
                  <a:cubicBezTo>
                    <a:pt x="2" y="4"/>
                    <a:pt x="1" y="3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0"/>
                    <a:pt x="5" y="1"/>
                    <a:pt x="6" y="2"/>
                  </a:cubicBezTo>
                  <a:cubicBezTo>
                    <a:pt x="5" y="3"/>
                    <a:pt x="4" y="4"/>
                    <a:pt x="3" y="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02" name="Freeform 1429"/>
            <p:cNvSpPr>
              <a:spLocks/>
            </p:cNvSpPr>
            <p:nvPr userDrawn="1"/>
          </p:nvSpPr>
          <p:spPr bwMode="auto">
            <a:xfrm>
              <a:off x="277" y="202"/>
              <a:ext cx="2" cy="4"/>
            </a:xfrm>
            <a:custGeom>
              <a:avLst/>
              <a:gdLst>
                <a:gd name="T0" fmla="*/ 2 w 5"/>
                <a:gd name="T1" fmla="*/ 8 h 8"/>
                <a:gd name="T2" fmla="*/ 2 w 5"/>
                <a:gd name="T3" fmla="*/ 8 h 8"/>
                <a:gd name="T4" fmla="*/ 0 w 5"/>
                <a:gd name="T5" fmla="*/ 4 h 8"/>
                <a:gd name="T6" fmla="*/ 2 w 5"/>
                <a:gd name="T7" fmla="*/ 0 h 8"/>
                <a:gd name="T8" fmla="*/ 5 w 5"/>
                <a:gd name="T9" fmla="*/ 4 h 8"/>
                <a:gd name="T10" fmla="*/ 2 w 5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8">
                  <a:moveTo>
                    <a:pt x="2" y="8"/>
                  </a:moveTo>
                  <a:lnTo>
                    <a:pt x="2" y="8"/>
                  </a:lnTo>
                  <a:cubicBezTo>
                    <a:pt x="1" y="7"/>
                    <a:pt x="0" y="6"/>
                    <a:pt x="0" y="4"/>
                  </a:cubicBezTo>
                  <a:cubicBezTo>
                    <a:pt x="1" y="3"/>
                    <a:pt x="1" y="2"/>
                    <a:pt x="2" y="0"/>
                  </a:cubicBezTo>
                  <a:cubicBezTo>
                    <a:pt x="3" y="2"/>
                    <a:pt x="4" y="3"/>
                    <a:pt x="5" y="4"/>
                  </a:cubicBezTo>
                  <a:cubicBezTo>
                    <a:pt x="4" y="5"/>
                    <a:pt x="3" y="6"/>
                    <a:pt x="2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03" name="Freeform 1430"/>
            <p:cNvSpPr>
              <a:spLocks/>
            </p:cNvSpPr>
            <p:nvPr userDrawn="1"/>
          </p:nvSpPr>
          <p:spPr bwMode="auto">
            <a:xfrm>
              <a:off x="277" y="204"/>
              <a:ext cx="3" cy="3"/>
            </a:xfrm>
            <a:custGeom>
              <a:avLst/>
              <a:gdLst>
                <a:gd name="T0" fmla="*/ 3 w 6"/>
                <a:gd name="T1" fmla="*/ 7 h 7"/>
                <a:gd name="T2" fmla="*/ 3 w 6"/>
                <a:gd name="T3" fmla="*/ 7 h 7"/>
                <a:gd name="T4" fmla="*/ 0 w 6"/>
                <a:gd name="T5" fmla="*/ 4 h 7"/>
                <a:gd name="T6" fmla="*/ 3 w 6"/>
                <a:gd name="T7" fmla="*/ 0 h 7"/>
                <a:gd name="T8" fmla="*/ 6 w 6"/>
                <a:gd name="T9" fmla="*/ 3 h 7"/>
                <a:gd name="T10" fmla="*/ 3 w 6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7">
                  <a:moveTo>
                    <a:pt x="3" y="7"/>
                  </a:moveTo>
                  <a:lnTo>
                    <a:pt x="3" y="7"/>
                  </a:lnTo>
                  <a:cubicBezTo>
                    <a:pt x="2" y="6"/>
                    <a:pt x="1" y="5"/>
                    <a:pt x="0" y="4"/>
                  </a:cubicBezTo>
                  <a:cubicBezTo>
                    <a:pt x="1" y="3"/>
                    <a:pt x="2" y="2"/>
                    <a:pt x="3" y="0"/>
                  </a:cubicBezTo>
                  <a:cubicBezTo>
                    <a:pt x="4" y="1"/>
                    <a:pt x="5" y="2"/>
                    <a:pt x="6" y="3"/>
                  </a:cubicBezTo>
                  <a:cubicBezTo>
                    <a:pt x="5" y="5"/>
                    <a:pt x="4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04" name="Freeform 1431"/>
            <p:cNvSpPr>
              <a:spLocks/>
            </p:cNvSpPr>
            <p:nvPr userDrawn="1"/>
          </p:nvSpPr>
          <p:spPr bwMode="auto">
            <a:xfrm>
              <a:off x="279" y="206"/>
              <a:ext cx="2" cy="3"/>
            </a:xfrm>
            <a:custGeom>
              <a:avLst/>
              <a:gdLst>
                <a:gd name="T0" fmla="*/ 3 w 6"/>
                <a:gd name="T1" fmla="*/ 7 h 7"/>
                <a:gd name="T2" fmla="*/ 3 w 6"/>
                <a:gd name="T3" fmla="*/ 7 h 7"/>
                <a:gd name="T4" fmla="*/ 0 w 6"/>
                <a:gd name="T5" fmla="*/ 4 h 7"/>
                <a:gd name="T6" fmla="*/ 3 w 6"/>
                <a:gd name="T7" fmla="*/ 0 h 7"/>
                <a:gd name="T8" fmla="*/ 6 w 6"/>
                <a:gd name="T9" fmla="*/ 3 h 7"/>
                <a:gd name="T10" fmla="*/ 4 w 6"/>
                <a:gd name="T11" fmla="*/ 5 h 7"/>
                <a:gd name="T12" fmla="*/ 3 w 6"/>
                <a:gd name="T13" fmla="*/ 5 h 7"/>
                <a:gd name="T14" fmla="*/ 3 w 6"/>
                <a:gd name="T15" fmla="*/ 5 h 7"/>
                <a:gd name="T16" fmla="*/ 3 w 6"/>
                <a:gd name="T17" fmla="*/ 6 h 7"/>
                <a:gd name="T18" fmla="*/ 3 w 6"/>
                <a:gd name="T1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7">
                  <a:moveTo>
                    <a:pt x="3" y="7"/>
                  </a:moveTo>
                  <a:lnTo>
                    <a:pt x="3" y="7"/>
                  </a:lnTo>
                  <a:cubicBezTo>
                    <a:pt x="2" y="6"/>
                    <a:pt x="1" y="5"/>
                    <a:pt x="0" y="4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1"/>
                    <a:pt x="5" y="2"/>
                    <a:pt x="6" y="3"/>
                  </a:cubicBezTo>
                  <a:cubicBezTo>
                    <a:pt x="5" y="4"/>
                    <a:pt x="4" y="4"/>
                    <a:pt x="4" y="5"/>
                  </a:cubicBezTo>
                  <a:lnTo>
                    <a:pt x="3" y="5"/>
                  </a:lnTo>
                  <a:lnTo>
                    <a:pt x="3" y="5"/>
                  </a:lnTo>
                  <a:cubicBezTo>
                    <a:pt x="3" y="6"/>
                    <a:pt x="3" y="6"/>
                    <a:pt x="3" y="6"/>
                  </a:cubicBezTo>
                  <a:lnTo>
                    <a:pt x="3" y="7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05" name="Freeform 1432"/>
            <p:cNvSpPr>
              <a:spLocks/>
            </p:cNvSpPr>
            <p:nvPr userDrawn="1"/>
          </p:nvSpPr>
          <p:spPr bwMode="auto">
            <a:xfrm>
              <a:off x="281" y="207"/>
              <a:ext cx="2" cy="2"/>
            </a:xfrm>
            <a:custGeom>
              <a:avLst/>
              <a:gdLst>
                <a:gd name="T0" fmla="*/ 0 w 5"/>
                <a:gd name="T1" fmla="*/ 3 h 4"/>
                <a:gd name="T2" fmla="*/ 0 w 5"/>
                <a:gd name="T3" fmla="*/ 3 h 4"/>
                <a:gd name="T4" fmla="*/ 2 w 5"/>
                <a:gd name="T5" fmla="*/ 0 h 4"/>
                <a:gd name="T6" fmla="*/ 5 w 5"/>
                <a:gd name="T7" fmla="*/ 2 h 4"/>
                <a:gd name="T8" fmla="*/ 4 w 5"/>
                <a:gd name="T9" fmla="*/ 4 h 4"/>
                <a:gd name="T10" fmla="*/ 0 w 5"/>
                <a:gd name="T11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4">
                  <a:moveTo>
                    <a:pt x="0" y="3"/>
                  </a:moveTo>
                  <a:lnTo>
                    <a:pt x="0" y="3"/>
                  </a:lnTo>
                  <a:cubicBezTo>
                    <a:pt x="1" y="2"/>
                    <a:pt x="1" y="1"/>
                    <a:pt x="2" y="0"/>
                  </a:cubicBezTo>
                  <a:cubicBezTo>
                    <a:pt x="3" y="1"/>
                    <a:pt x="4" y="2"/>
                    <a:pt x="5" y="2"/>
                  </a:cubicBezTo>
                  <a:lnTo>
                    <a:pt x="4" y="4"/>
                  </a:lnTo>
                  <a:cubicBezTo>
                    <a:pt x="2" y="3"/>
                    <a:pt x="1" y="3"/>
                    <a:pt x="0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06" name="Rectangle 1433"/>
            <p:cNvSpPr>
              <a:spLocks noChangeArrowheads="1"/>
            </p:cNvSpPr>
            <p:nvPr userDrawn="1"/>
          </p:nvSpPr>
          <p:spPr bwMode="auto">
            <a:xfrm>
              <a:off x="280" y="209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07" name="Freeform 1434"/>
            <p:cNvSpPr>
              <a:spLocks/>
            </p:cNvSpPr>
            <p:nvPr userDrawn="1"/>
          </p:nvSpPr>
          <p:spPr bwMode="auto">
            <a:xfrm>
              <a:off x="283" y="209"/>
              <a:ext cx="1" cy="1"/>
            </a:xfrm>
            <a:custGeom>
              <a:avLst/>
              <a:gdLst>
                <a:gd name="T0" fmla="*/ 0 w 3"/>
                <a:gd name="T1" fmla="*/ 1 h 3"/>
                <a:gd name="T2" fmla="*/ 0 w 3"/>
                <a:gd name="T3" fmla="*/ 1 h 3"/>
                <a:gd name="T4" fmla="*/ 0 w 3"/>
                <a:gd name="T5" fmla="*/ 0 h 3"/>
                <a:gd name="T6" fmla="*/ 3 w 3"/>
                <a:gd name="T7" fmla="*/ 2 h 3"/>
                <a:gd name="T8" fmla="*/ 2 w 3"/>
                <a:gd name="T9" fmla="*/ 3 h 3"/>
                <a:gd name="T10" fmla="*/ 2 w 3"/>
                <a:gd name="T11" fmla="*/ 2 h 3"/>
                <a:gd name="T12" fmla="*/ 0 w 3"/>
                <a:gd name="T13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3">
                  <a:moveTo>
                    <a:pt x="0" y="1"/>
                  </a:moveTo>
                  <a:lnTo>
                    <a:pt x="0" y="1"/>
                  </a:lnTo>
                  <a:lnTo>
                    <a:pt x="0" y="0"/>
                  </a:lnTo>
                  <a:cubicBezTo>
                    <a:pt x="1" y="1"/>
                    <a:pt x="2" y="1"/>
                    <a:pt x="3" y="2"/>
                  </a:cubicBezTo>
                  <a:lnTo>
                    <a:pt x="2" y="3"/>
                  </a:lnTo>
                  <a:lnTo>
                    <a:pt x="2" y="2"/>
                  </a:lnTo>
                  <a:cubicBezTo>
                    <a:pt x="1" y="2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08" name="Freeform 1435"/>
            <p:cNvSpPr>
              <a:spLocks/>
            </p:cNvSpPr>
            <p:nvPr userDrawn="1"/>
          </p:nvSpPr>
          <p:spPr bwMode="auto">
            <a:xfrm>
              <a:off x="281" y="210"/>
              <a:ext cx="0" cy="1"/>
            </a:xfrm>
            <a:custGeom>
              <a:avLst/>
              <a:gdLst>
                <a:gd name="T0" fmla="*/ 1 h 1"/>
                <a:gd name="T1" fmla="*/ 1 h 1"/>
                <a:gd name="T2" fmla="*/ 0 h 1"/>
                <a:gd name="T3" fmla="*/ 1 h 1"/>
                <a:gd name="T4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09" name="Freeform 1436"/>
            <p:cNvSpPr>
              <a:spLocks/>
            </p:cNvSpPr>
            <p:nvPr userDrawn="1"/>
          </p:nvSpPr>
          <p:spPr bwMode="auto">
            <a:xfrm>
              <a:off x="281" y="212"/>
              <a:ext cx="1" cy="1"/>
            </a:xfrm>
            <a:custGeom>
              <a:avLst/>
              <a:gdLst>
                <a:gd name="T0" fmla="*/ 3 w 3"/>
                <a:gd name="T1" fmla="*/ 2 h 2"/>
                <a:gd name="T2" fmla="*/ 3 w 3"/>
                <a:gd name="T3" fmla="*/ 2 h 2"/>
                <a:gd name="T4" fmla="*/ 0 w 3"/>
                <a:gd name="T5" fmla="*/ 0 h 2"/>
                <a:gd name="T6" fmla="*/ 1 w 3"/>
                <a:gd name="T7" fmla="*/ 0 h 2"/>
                <a:gd name="T8" fmla="*/ 3 w 3"/>
                <a:gd name="T9" fmla="*/ 2 h 2"/>
                <a:gd name="T10" fmla="*/ 3 w 3"/>
                <a:gd name="T11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3" y="2"/>
                  </a:moveTo>
                  <a:lnTo>
                    <a:pt x="3" y="2"/>
                  </a:lnTo>
                  <a:lnTo>
                    <a:pt x="0" y="0"/>
                  </a:lnTo>
                  <a:lnTo>
                    <a:pt x="1" y="0"/>
                  </a:lnTo>
                  <a:cubicBezTo>
                    <a:pt x="1" y="1"/>
                    <a:pt x="2" y="1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10" name="Freeform 1437"/>
            <p:cNvSpPr>
              <a:spLocks/>
            </p:cNvSpPr>
            <p:nvPr userDrawn="1"/>
          </p:nvSpPr>
          <p:spPr bwMode="auto">
            <a:xfrm>
              <a:off x="277" y="206"/>
              <a:ext cx="1" cy="3"/>
            </a:xfrm>
            <a:custGeom>
              <a:avLst/>
              <a:gdLst>
                <a:gd name="T0" fmla="*/ 3 w 4"/>
                <a:gd name="T1" fmla="*/ 6 h 6"/>
                <a:gd name="T2" fmla="*/ 3 w 4"/>
                <a:gd name="T3" fmla="*/ 6 h 6"/>
                <a:gd name="T4" fmla="*/ 0 w 4"/>
                <a:gd name="T5" fmla="*/ 3 h 6"/>
                <a:gd name="T6" fmla="*/ 2 w 4"/>
                <a:gd name="T7" fmla="*/ 0 h 6"/>
                <a:gd name="T8" fmla="*/ 4 w 4"/>
                <a:gd name="T9" fmla="*/ 3 h 6"/>
                <a:gd name="T10" fmla="*/ 3 w 4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6">
                  <a:moveTo>
                    <a:pt x="3" y="6"/>
                  </a:moveTo>
                  <a:lnTo>
                    <a:pt x="3" y="6"/>
                  </a:ln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1" y="1"/>
                    <a:pt x="2" y="0"/>
                  </a:cubicBezTo>
                  <a:cubicBezTo>
                    <a:pt x="3" y="1"/>
                    <a:pt x="4" y="2"/>
                    <a:pt x="4" y="3"/>
                  </a:cubicBezTo>
                  <a:cubicBezTo>
                    <a:pt x="4" y="4"/>
                    <a:pt x="3" y="5"/>
                    <a:pt x="3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11" name="Freeform 1438"/>
            <p:cNvSpPr>
              <a:spLocks/>
            </p:cNvSpPr>
            <p:nvPr userDrawn="1"/>
          </p:nvSpPr>
          <p:spPr bwMode="auto">
            <a:xfrm>
              <a:off x="278" y="208"/>
              <a:ext cx="2" cy="2"/>
            </a:xfrm>
            <a:custGeom>
              <a:avLst/>
              <a:gdLst>
                <a:gd name="T0" fmla="*/ 3 w 4"/>
                <a:gd name="T1" fmla="*/ 6 h 6"/>
                <a:gd name="T2" fmla="*/ 3 w 4"/>
                <a:gd name="T3" fmla="*/ 6 h 6"/>
                <a:gd name="T4" fmla="*/ 0 w 4"/>
                <a:gd name="T5" fmla="*/ 3 h 6"/>
                <a:gd name="T6" fmla="*/ 2 w 4"/>
                <a:gd name="T7" fmla="*/ 0 h 6"/>
                <a:gd name="T8" fmla="*/ 4 w 4"/>
                <a:gd name="T9" fmla="*/ 3 h 6"/>
                <a:gd name="T10" fmla="*/ 3 w 4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6">
                  <a:moveTo>
                    <a:pt x="3" y="6"/>
                  </a:moveTo>
                  <a:lnTo>
                    <a:pt x="3" y="6"/>
                  </a:ln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1" y="1"/>
                    <a:pt x="2" y="0"/>
                  </a:cubicBezTo>
                  <a:cubicBezTo>
                    <a:pt x="3" y="1"/>
                    <a:pt x="4" y="2"/>
                    <a:pt x="4" y="3"/>
                  </a:cubicBezTo>
                  <a:cubicBezTo>
                    <a:pt x="4" y="4"/>
                    <a:pt x="3" y="5"/>
                    <a:pt x="3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12" name="Freeform 1439"/>
            <p:cNvSpPr>
              <a:spLocks/>
            </p:cNvSpPr>
            <p:nvPr userDrawn="1"/>
          </p:nvSpPr>
          <p:spPr bwMode="auto">
            <a:xfrm>
              <a:off x="279" y="209"/>
              <a:ext cx="2" cy="3"/>
            </a:xfrm>
            <a:custGeom>
              <a:avLst/>
              <a:gdLst>
                <a:gd name="T0" fmla="*/ 3 w 5"/>
                <a:gd name="T1" fmla="*/ 6 h 6"/>
                <a:gd name="T2" fmla="*/ 3 w 5"/>
                <a:gd name="T3" fmla="*/ 6 h 6"/>
                <a:gd name="T4" fmla="*/ 0 w 5"/>
                <a:gd name="T5" fmla="*/ 3 h 6"/>
                <a:gd name="T6" fmla="*/ 2 w 5"/>
                <a:gd name="T7" fmla="*/ 0 h 6"/>
                <a:gd name="T8" fmla="*/ 5 w 5"/>
                <a:gd name="T9" fmla="*/ 3 h 6"/>
                <a:gd name="T10" fmla="*/ 4 w 5"/>
                <a:gd name="T11" fmla="*/ 4 h 6"/>
                <a:gd name="T12" fmla="*/ 3 w 5"/>
                <a:gd name="T13" fmla="*/ 4 h 6"/>
                <a:gd name="T14" fmla="*/ 2 w 5"/>
                <a:gd name="T15" fmla="*/ 4 h 6"/>
                <a:gd name="T16" fmla="*/ 3 w 5"/>
                <a:gd name="T17" fmla="*/ 6 h 6"/>
                <a:gd name="T18" fmla="*/ 3 w 5"/>
                <a:gd name="T1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6">
                  <a:moveTo>
                    <a:pt x="3" y="6"/>
                  </a:moveTo>
                  <a:lnTo>
                    <a:pt x="3" y="6"/>
                  </a:ln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1" y="1"/>
                    <a:pt x="2" y="0"/>
                  </a:cubicBezTo>
                  <a:cubicBezTo>
                    <a:pt x="3" y="1"/>
                    <a:pt x="4" y="2"/>
                    <a:pt x="5" y="3"/>
                  </a:cubicBezTo>
                  <a:lnTo>
                    <a:pt x="4" y="4"/>
                  </a:lnTo>
                  <a:cubicBezTo>
                    <a:pt x="3" y="4"/>
                    <a:pt x="3" y="4"/>
                    <a:pt x="3" y="4"/>
                  </a:cubicBezTo>
                  <a:lnTo>
                    <a:pt x="2" y="4"/>
                  </a:lnTo>
                  <a:cubicBezTo>
                    <a:pt x="2" y="5"/>
                    <a:pt x="3" y="5"/>
                    <a:pt x="3" y="6"/>
                  </a:cubicBezTo>
                  <a:lnTo>
                    <a:pt x="3" y="6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13" name="Freeform 1440"/>
            <p:cNvSpPr>
              <a:spLocks/>
            </p:cNvSpPr>
            <p:nvPr userDrawn="1"/>
          </p:nvSpPr>
          <p:spPr bwMode="auto">
            <a:xfrm>
              <a:off x="280" y="212"/>
              <a:ext cx="2" cy="2"/>
            </a:xfrm>
            <a:custGeom>
              <a:avLst/>
              <a:gdLst>
                <a:gd name="T0" fmla="*/ 1 w 4"/>
                <a:gd name="T1" fmla="*/ 0 h 3"/>
                <a:gd name="T2" fmla="*/ 1 w 4"/>
                <a:gd name="T3" fmla="*/ 0 h 3"/>
                <a:gd name="T4" fmla="*/ 3 w 4"/>
                <a:gd name="T5" fmla="*/ 1 h 3"/>
                <a:gd name="T6" fmla="*/ 3 w 4"/>
                <a:gd name="T7" fmla="*/ 1 h 3"/>
                <a:gd name="T8" fmla="*/ 4 w 4"/>
                <a:gd name="T9" fmla="*/ 3 h 3"/>
                <a:gd name="T10" fmla="*/ 4 w 4"/>
                <a:gd name="T11" fmla="*/ 3 h 3"/>
                <a:gd name="T12" fmla="*/ 1 w 4"/>
                <a:gd name="T13" fmla="*/ 3 h 3"/>
                <a:gd name="T14" fmla="*/ 0 w 4"/>
                <a:gd name="T15" fmla="*/ 2 h 3"/>
                <a:gd name="T16" fmla="*/ 1 w 4"/>
                <a:gd name="T1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3">
                  <a:moveTo>
                    <a:pt x="1" y="0"/>
                  </a:moveTo>
                  <a:lnTo>
                    <a:pt x="1" y="0"/>
                  </a:lnTo>
                  <a:lnTo>
                    <a:pt x="3" y="1"/>
                  </a:lnTo>
                  <a:lnTo>
                    <a:pt x="3" y="1"/>
                  </a:lnTo>
                  <a:cubicBezTo>
                    <a:pt x="3" y="2"/>
                    <a:pt x="3" y="2"/>
                    <a:pt x="4" y="3"/>
                  </a:cubicBezTo>
                  <a:lnTo>
                    <a:pt x="4" y="3"/>
                  </a:lnTo>
                  <a:cubicBezTo>
                    <a:pt x="2" y="3"/>
                    <a:pt x="2" y="3"/>
                    <a:pt x="1" y="3"/>
                  </a:cubicBezTo>
                  <a:lnTo>
                    <a:pt x="0" y="2"/>
                  </a:lnTo>
                  <a:cubicBezTo>
                    <a:pt x="0" y="2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14" name="Freeform 1441"/>
            <p:cNvSpPr>
              <a:spLocks/>
            </p:cNvSpPr>
            <p:nvPr userDrawn="1"/>
          </p:nvSpPr>
          <p:spPr bwMode="auto">
            <a:xfrm>
              <a:off x="278" y="211"/>
              <a:ext cx="3" cy="2"/>
            </a:xfrm>
            <a:custGeom>
              <a:avLst/>
              <a:gdLst>
                <a:gd name="T0" fmla="*/ 2 w 5"/>
                <a:gd name="T1" fmla="*/ 0 h 5"/>
                <a:gd name="T2" fmla="*/ 2 w 5"/>
                <a:gd name="T3" fmla="*/ 0 h 5"/>
                <a:gd name="T4" fmla="*/ 5 w 5"/>
                <a:gd name="T5" fmla="*/ 2 h 5"/>
                <a:gd name="T6" fmla="*/ 3 w 5"/>
                <a:gd name="T7" fmla="*/ 5 h 5"/>
                <a:gd name="T8" fmla="*/ 0 w 5"/>
                <a:gd name="T9" fmla="*/ 3 h 5"/>
                <a:gd name="T10" fmla="*/ 2 w 5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5">
                  <a:moveTo>
                    <a:pt x="2" y="0"/>
                  </a:moveTo>
                  <a:lnTo>
                    <a:pt x="2" y="0"/>
                  </a:lnTo>
                  <a:cubicBezTo>
                    <a:pt x="3" y="1"/>
                    <a:pt x="4" y="1"/>
                    <a:pt x="5" y="2"/>
                  </a:cubicBezTo>
                  <a:cubicBezTo>
                    <a:pt x="4" y="3"/>
                    <a:pt x="4" y="4"/>
                    <a:pt x="3" y="5"/>
                  </a:cubicBezTo>
                  <a:cubicBezTo>
                    <a:pt x="2" y="4"/>
                    <a:pt x="1" y="4"/>
                    <a:pt x="0" y="3"/>
                  </a:cubicBezTo>
                  <a:cubicBezTo>
                    <a:pt x="1" y="2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15" name="Freeform 1442"/>
            <p:cNvSpPr>
              <a:spLocks/>
            </p:cNvSpPr>
            <p:nvPr userDrawn="1"/>
          </p:nvSpPr>
          <p:spPr bwMode="auto">
            <a:xfrm>
              <a:off x="286" y="206"/>
              <a:ext cx="1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1 w 1"/>
                <a:gd name="T5" fmla="*/ 2 h 2"/>
                <a:gd name="T6" fmla="*/ 0 w 1"/>
                <a:gd name="T7" fmla="*/ 2 h 2"/>
                <a:gd name="T8" fmla="*/ 0 w 1"/>
                <a:gd name="T9" fmla="*/ 0 h 2"/>
                <a:gd name="T10" fmla="*/ 1 w 1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16" name="Freeform 1443"/>
            <p:cNvSpPr>
              <a:spLocks/>
            </p:cNvSpPr>
            <p:nvPr userDrawn="1"/>
          </p:nvSpPr>
          <p:spPr bwMode="auto">
            <a:xfrm>
              <a:off x="286" y="205"/>
              <a:ext cx="1" cy="1"/>
            </a:xfrm>
            <a:custGeom>
              <a:avLst/>
              <a:gdLst>
                <a:gd name="T0" fmla="*/ 2 w 2"/>
                <a:gd name="T1" fmla="*/ 0 h 2"/>
                <a:gd name="T2" fmla="*/ 2 w 2"/>
                <a:gd name="T3" fmla="*/ 0 h 2"/>
                <a:gd name="T4" fmla="*/ 2 w 2"/>
                <a:gd name="T5" fmla="*/ 2 h 2"/>
                <a:gd name="T6" fmla="*/ 1 w 2"/>
                <a:gd name="T7" fmla="*/ 2 h 2"/>
                <a:gd name="T8" fmla="*/ 0 w 2"/>
                <a:gd name="T9" fmla="*/ 1 h 2"/>
                <a:gd name="T10" fmla="*/ 2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2" y="0"/>
                  </a:lnTo>
                  <a:lnTo>
                    <a:pt x="2" y="2"/>
                  </a:lnTo>
                  <a:lnTo>
                    <a:pt x="1" y="2"/>
                  </a:lnTo>
                  <a:lnTo>
                    <a:pt x="0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17" name="Freeform 1444"/>
            <p:cNvSpPr>
              <a:spLocks/>
            </p:cNvSpPr>
            <p:nvPr userDrawn="1"/>
          </p:nvSpPr>
          <p:spPr bwMode="auto">
            <a:xfrm>
              <a:off x="286" y="204"/>
              <a:ext cx="1" cy="1"/>
            </a:xfrm>
            <a:custGeom>
              <a:avLst/>
              <a:gdLst>
                <a:gd name="T0" fmla="*/ 2 w 2"/>
                <a:gd name="T1" fmla="*/ 0 h 2"/>
                <a:gd name="T2" fmla="*/ 2 w 2"/>
                <a:gd name="T3" fmla="*/ 0 h 2"/>
                <a:gd name="T4" fmla="*/ 2 w 2"/>
                <a:gd name="T5" fmla="*/ 1 h 2"/>
                <a:gd name="T6" fmla="*/ 0 w 2"/>
                <a:gd name="T7" fmla="*/ 2 h 2"/>
                <a:gd name="T8" fmla="*/ 0 w 2"/>
                <a:gd name="T9" fmla="*/ 0 h 2"/>
                <a:gd name="T10" fmla="*/ 2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2" y="0"/>
                  </a:lnTo>
                  <a:lnTo>
                    <a:pt x="2" y="1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18" name="Freeform 1445"/>
            <p:cNvSpPr>
              <a:spLocks/>
            </p:cNvSpPr>
            <p:nvPr userDrawn="1"/>
          </p:nvSpPr>
          <p:spPr bwMode="auto">
            <a:xfrm>
              <a:off x="286" y="203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2 w 2"/>
                <a:gd name="T5" fmla="*/ 2 h 2"/>
                <a:gd name="T6" fmla="*/ 0 w 2"/>
                <a:gd name="T7" fmla="*/ 2 h 2"/>
                <a:gd name="T8" fmla="*/ 0 w 2"/>
                <a:gd name="T9" fmla="*/ 1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19" name="Freeform 1446"/>
            <p:cNvSpPr>
              <a:spLocks/>
            </p:cNvSpPr>
            <p:nvPr userDrawn="1"/>
          </p:nvSpPr>
          <p:spPr bwMode="auto">
            <a:xfrm>
              <a:off x="285" y="202"/>
              <a:ext cx="1" cy="0"/>
            </a:xfrm>
            <a:custGeom>
              <a:avLst/>
              <a:gdLst>
                <a:gd name="T0" fmla="*/ 2 w 2"/>
                <a:gd name="T1" fmla="*/ 0 h 1"/>
                <a:gd name="T2" fmla="*/ 2 w 2"/>
                <a:gd name="T3" fmla="*/ 0 h 1"/>
                <a:gd name="T4" fmla="*/ 2 w 2"/>
                <a:gd name="T5" fmla="*/ 1 h 1"/>
                <a:gd name="T6" fmla="*/ 1 w 2"/>
                <a:gd name="T7" fmla="*/ 1 h 1"/>
                <a:gd name="T8" fmla="*/ 0 w 2"/>
                <a:gd name="T9" fmla="*/ 0 h 1"/>
                <a:gd name="T10" fmla="*/ 2 w 2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lnTo>
                    <a:pt x="2" y="0"/>
                  </a:lnTo>
                  <a:lnTo>
                    <a:pt x="2" y="1"/>
                  </a:lnTo>
                  <a:lnTo>
                    <a:pt x="1" y="1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20" name="Freeform 1447"/>
            <p:cNvSpPr>
              <a:spLocks/>
            </p:cNvSpPr>
            <p:nvPr userDrawn="1"/>
          </p:nvSpPr>
          <p:spPr bwMode="auto">
            <a:xfrm>
              <a:off x="285" y="200"/>
              <a:ext cx="1" cy="1"/>
            </a:xfrm>
            <a:custGeom>
              <a:avLst/>
              <a:gdLst>
                <a:gd name="T0" fmla="*/ 2 w 2"/>
                <a:gd name="T1" fmla="*/ 0 h 2"/>
                <a:gd name="T2" fmla="*/ 2 w 2"/>
                <a:gd name="T3" fmla="*/ 0 h 2"/>
                <a:gd name="T4" fmla="*/ 2 w 2"/>
                <a:gd name="T5" fmla="*/ 1 h 2"/>
                <a:gd name="T6" fmla="*/ 0 w 2"/>
                <a:gd name="T7" fmla="*/ 2 h 2"/>
                <a:gd name="T8" fmla="*/ 0 w 2"/>
                <a:gd name="T9" fmla="*/ 0 h 2"/>
                <a:gd name="T10" fmla="*/ 2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2" y="0"/>
                  </a:lnTo>
                  <a:lnTo>
                    <a:pt x="2" y="1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21" name="Freeform 1448"/>
            <p:cNvSpPr>
              <a:spLocks/>
            </p:cNvSpPr>
            <p:nvPr userDrawn="1"/>
          </p:nvSpPr>
          <p:spPr bwMode="auto">
            <a:xfrm>
              <a:off x="285" y="199"/>
              <a:ext cx="1" cy="1"/>
            </a:xfrm>
            <a:custGeom>
              <a:avLst/>
              <a:gdLst>
                <a:gd name="T0" fmla="*/ 2 w 2"/>
                <a:gd name="T1" fmla="*/ 0 h 2"/>
                <a:gd name="T2" fmla="*/ 2 w 2"/>
                <a:gd name="T3" fmla="*/ 0 h 2"/>
                <a:gd name="T4" fmla="*/ 2 w 2"/>
                <a:gd name="T5" fmla="*/ 1 h 2"/>
                <a:gd name="T6" fmla="*/ 0 w 2"/>
                <a:gd name="T7" fmla="*/ 2 h 2"/>
                <a:gd name="T8" fmla="*/ 0 w 2"/>
                <a:gd name="T9" fmla="*/ 1 h 2"/>
                <a:gd name="T10" fmla="*/ 2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2" y="0"/>
                  </a:lnTo>
                  <a:lnTo>
                    <a:pt x="2" y="1"/>
                  </a:lnTo>
                  <a:lnTo>
                    <a:pt x="0" y="2"/>
                  </a:lnTo>
                  <a:lnTo>
                    <a:pt x="0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22" name="Freeform 1449"/>
            <p:cNvSpPr>
              <a:spLocks/>
            </p:cNvSpPr>
            <p:nvPr userDrawn="1"/>
          </p:nvSpPr>
          <p:spPr bwMode="auto">
            <a:xfrm>
              <a:off x="281" y="201"/>
              <a:ext cx="0" cy="2"/>
            </a:xfrm>
            <a:custGeom>
              <a:avLst/>
              <a:gdLst>
                <a:gd name="T0" fmla="*/ 2 w 2"/>
                <a:gd name="T1" fmla="*/ 0 h 3"/>
                <a:gd name="T2" fmla="*/ 2 w 2"/>
                <a:gd name="T3" fmla="*/ 0 h 3"/>
                <a:gd name="T4" fmla="*/ 1 w 2"/>
                <a:gd name="T5" fmla="*/ 3 h 3"/>
                <a:gd name="T6" fmla="*/ 0 w 2"/>
                <a:gd name="T7" fmla="*/ 2 h 3"/>
                <a:gd name="T8" fmla="*/ 2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2"/>
                    <a:pt x="1" y="3"/>
                  </a:cubicBez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23" name="Freeform 1450"/>
            <p:cNvSpPr>
              <a:spLocks/>
            </p:cNvSpPr>
            <p:nvPr userDrawn="1"/>
          </p:nvSpPr>
          <p:spPr bwMode="auto">
            <a:xfrm>
              <a:off x="279" y="203"/>
              <a:ext cx="1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2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1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24" name="Freeform 1451"/>
            <p:cNvSpPr>
              <a:spLocks/>
            </p:cNvSpPr>
            <p:nvPr userDrawn="1"/>
          </p:nvSpPr>
          <p:spPr bwMode="auto">
            <a:xfrm>
              <a:off x="278" y="205"/>
              <a:ext cx="0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1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0" y="0"/>
                    <a:pt x="1" y="1"/>
                    <a:pt x="1" y="3"/>
                  </a:cubicBez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25" name="Freeform 1452"/>
            <p:cNvSpPr>
              <a:spLocks/>
            </p:cNvSpPr>
            <p:nvPr userDrawn="1"/>
          </p:nvSpPr>
          <p:spPr bwMode="auto">
            <a:xfrm>
              <a:off x="277" y="207"/>
              <a:ext cx="0" cy="1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2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0" y="1"/>
                    <a:pt x="0" y="2"/>
                    <a:pt x="1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26" name="Freeform 1453"/>
            <p:cNvSpPr>
              <a:spLocks/>
            </p:cNvSpPr>
            <p:nvPr userDrawn="1"/>
          </p:nvSpPr>
          <p:spPr bwMode="auto">
            <a:xfrm>
              <a:off x="279" y="207"/>
              <a:ext cx="1" cy="1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2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0" y="1"/>
                    <a:pt x="1" y="2"/>
                    <a:pt x="1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27" name="Freeform 1454"/>
            <p:cNvSpPr>
              <a:spLocks/>
            </p:cNvSpPr>
            <p:nvPr userDrawn="1"/>
          </p:nvSpPr>
          <p:spPr bwMode="auto">
            <a:xfrm>
              <a:off x="282" y="206"/>
              <a:ext cx="1" cy="2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2 w 2"/>
                <a:gd name="T5" fmla="*/ 3 h 3"/>
                <a:gd name="T6" fmla="*/ 0 w 2"/>
                <a:gd name="T7" fmla="*/ 2 h 3"/>
                <a:gd name="T8" fmla="*/ 1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2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28" name="Freeform 1455"/>
            <p:cNvSpPr>
              <a:spLocks/>
            </p:cNvSpPr>
            <p:nvPr userDrawn="1"/>
          </p:nvSpPr>
          <p:spPr bwMode="auto">
            <a:xfrm>
              <a:off x="281" y="205"/>
              <a:ext cx="0" cy="1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1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1" y="3"/>
                  </a:cubicBez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29" name="Freeform 1456"/>
            <p:cNvSpPr>
              <a:spLocks/>
            </p:cNvSpPr>
            <p:nvPr userDrawn="1"/>
          </p:nvSpPr>
          <p:spPr bwMode="auto">
            <a:xfrm>
              <a:off x="282" y="203"/>
              <a:ext cx="0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2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1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30" name="Freeform 1457"/>
            <p:cNvSpPr>
              <a:spLocks/>
            </p:cNvSpPr>
            <p:nvPr userDrawn="1"/>
          </p:nvSpPr>
          <p:spPr bwMode="auto">
            <a:xfrm>
              <a:off x="279" y="200"/>
              <a:ext cx="1" cy="1"/>
            </a:xfrm>
            <a:custGeom>
              <a:avLst/>
              <a:gdLst>
                <a:gd name="T0" fmla="*/ 2 w 2"/>
                <a:gd name="T1" fmla="*/ 0 h 3"/>
                <a:gd name="T2" fmla="*/ 2 w 2"/>
                <a:gd name="T3" fmla="*/ 0 h 3"/>
                <a:gd name="T4" fmla="*/ 1 w 2"/>
                <a:gd name="T5" fmla="*/ 3 h 3"/>
                <a:gd name="T6" fmla="*/ 0 w 2"/>
                <a:gd name="T7" fmla="*/ 2 h 3"/>
                <a:gd name="T8" fmla="*/ 2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2"/>
                    <a:pt x="1" y="3"/>
                  </a:cubicBez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31" name="Freeform 1458"/>
            <p:cNvSpPr>
              <a:spLocks/>
            </p:cNvSpPr>
            <p:nvPr userDrawn="1"/>
          </p:nvSpPr>
          <p:spPr bwMode="auto">
            <a:xfrm>
              <a:off x="278" y="201"/>
              <a:ext cx="0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2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1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32" name="Freeform 1459"/>
            <p:cNvSpPr>
              <a:spLocks/>
            </p:cNvSpPr>
            <p:nvPr userDrawn="1"/>
          </p:nvSpPr>
          <p:spPr bwMode="auto">
            <a:xfrm>
              <a:off x="277" y="204"/>
              <a:ext cx="0" cy="1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1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1" y="3"/>
                  </a:cubicBez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33" name="Freeform 1460"/>
            <p:cNvSpPr>
              <a:spLocks/>
            </p:cNvSpPr>
            <p:nvPr userDrawn="1"/>
          </p:nvSpPr>
          <p:spPr bwMode="auto">
            <a:xfrm>
              <a:off x="278" y="208"/>
              <a:ext cx="1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2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0" y="2"/>
                    <a:pt x="0" y="2"/>
                    <a:pt x="1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34" name="Freeform 1461"/>
            <p:cNvSpPr>
              <a:spLocks/>
            </p:cNvSpPr>
            <p:nvPr userDrawn="1"/>
          </p:nvSpPr>
          <p:spPr bwMode="auto">
            <a:xfrm>
              <a:off x="279" y="211"/>
              <a:ext cx="0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2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0" y="1"/>
                    <a:pt x="0" y="2"/>
                    <a:pt x="1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35" name="Freeform 1462"/>
            <p:cNvSpPr>
              <a:spLocks/>
            </p:cNvSpPr>
            <p:nvPr userDrawn="1"/>
          </p:nvSpPr>
          <p:spPr bwMode="auto">
            <a:xfrm>
              <a:off x="283" y="208"/>
              <a:ext cx="1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1 w 1"/>
                <a:gd name="T5" fmla="*/ 2 h 2"/>
                <a:gd name="T6" fmla="*/ 0 w 1"/>
                <a:gd name="T7" fmla="*/ 1 h 2"/>
                <a:gd name="T8" fmla="*/ 1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1" y="2"/>
                  </a:cubicBez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36" name="Freeform 1463"/>
            <p:cNvSpPr>
              <a:spLocks/>
            </p:cNvSpPr>
            <p:nvPr userDrawn="1"/>
          </p:nvSpPr>
          <p:spPr bwMode="auto">
            <a:xfrm>
              <a:off x="280" y="210"/>
              <a:ext cx="0" cy="1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2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0" y="2"/>
                    <a:pt x="0" y="2"/>
                    <a:pt x="1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37" name="Freeform 1464"/>
            <p:cNvSpPr>
              <a:spLocks/>
            </p:cNvSpPr>
            <p:nvPr userDrawn="1"/>
          </p:nvSpPr>
          <p:spPr bwMode="auto">
            <a:xfrm>
              <a:off x="280" y="214"/>
              <a:ext cx="3" cy="0"/>
            </a:xfrm>
            <a:custGeom>
              <a:avLst/>
              <a:gdLst>
                <a:gd name="T0" fmla="*/ 0 w 6"/>
                <a:gd name="T1" fmla="*/ 1 h 1"/>
                <a:gd name="T2" fmla="*/ 0 w 6"/>
                <a:gd name="T3" fmla="*/ 1 h 1"/>
                <a:gd name="T4" fmla="*/ 5 w 6"/>
                <a:gd name="T5" fmla="*/ 0 h 1"/>
                <a:gd name="T6" fmla="*/ 6 w 6"/>
                <a:gd name="T7" fmla="*/ 1 h 1"/>
                <a:gd name="T8" fmla="*/ 0 w 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0" y="1"/>
                  </a:moveTo>
                  <a:lnTo>
                    <a:pt x="0" y="1"/>
                  </a:lnTo>
                  <a:cubicBezTo>
                    <a:pt x="2" y="1"/>
                    <a:pt x="3" y="0"/>
                    <a:pt x="5" y="0"/>
                  </a:cubicBezTo>
                  <a:cubicBezTo>
                    <a:pt x="5" y="1"/>
                    <a:pt x="5" y="1"/>
                    <a:pt x="6" y="1"/>
                  </a:cubicBezTo>
                  <a:cubicBezTo>
                    <a:pt x="4" y="1"/>
                    <a:pt x="2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38" name="Freeform 1465"/>
            <p:cNvSpPr>
              <a:spLocks/>
            </p:cNvSpPr>
            <p:nvPr userDrawn="1"/>
          </p:nvSpPr>
          <p:spPr bwMode="auto">
            <a:xfrm>
              <a:off x="281" y="209"/>
              <a:ext cx="3" cy="2"/>
            </a:xfrm>
            <a:custGeom>
              <a:avLst/>
              <a:gdLst>
                <a:gd name="T0" fmla="*/ 8 w 8"/>
                <a:gd name="T1" fmla="*/ 4 h 5"/>
                <a:gd name="T2" fmla="*/ 8 w 8"/>
                <a:gd name="T3" fmla="*/ 4 h 5"/>
                <a:gd name="T4" fmla="*/ 6 w 8"/>
                <a:gd name="T5" fmla="*/ 4 h 5"/>
                <a:gd name="T6" fmla="*/ 5 w 8"/>
                <a:gd name="T7" fmla="*/ 4 h 5"/>
                <a:gd name="T8" fmla="*/ 6 w 8"/>
                <a:gd name="T9" fmla="*/ 5 h 5"/>
                <a:gd name="T10" fmla="*/ 4 w 8"/>
                <a:gd name="T11" fmla="*/ 5 h 5"/>
                <a:gd name="T12" fmla="*/ 0 w 8"/>
                <a:gd name="T13" fmla="*/ 0 h 5"/>
                <a:gd name="T14" fmla="*/ 8 w 8"/>
                <a:gd name="T1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5">
                  <a:moveTo>
                    <a:pt x="8" y="4"/>
                  </a:moveTo>
                  <a:lnTo>
                    <a:pt x="8" y="4"/>
                  </a:lnTo>
                  <a:cubicBezTo>
                    <a:pt x="7" y="4"/>
                    <a:pt x="6" y="4"/>
                    <a:pt x="6" y="4"/>
                  </a:cubicBezTo>
                  <a:lnTo>
                    <a:pt x="5" y="4"/>
                  </a:lnTo>
                  <a:cubicBezTo>
                    <a:pt x="5" y="4"/>
                    <a:pt x="6" y="5"/>
                    <a:pt x="6" y="5"/>
                  </a:cubicBezTo>
                  <a:cubicBezTo>
                    <a:pt x="5" y="5"/>
                    <a:pt x="4" y="5"/>
                    <a:pt x="4" y="5"/>
                  </a:cubicBezTo>
                  <a:cubicBezTo>
                    <a:pt x="2" y="4"/>
                    <a:pt x="1" y="2"/>
                    <a:pt x="0" y="0"/>
                  </a:cubicBezTo>
                  <a:cubicBezTo>
                    <a:pt x="3" y="1"/>
                    <a:pt x="6" y="2"/>
                    <a:pt x="8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39" name="Freeform 1466"/>
            <p:cNvSpPr>
              <a:spLocks/>
            </p:cNvSpPr>
            <p:nvPr userDrawn="1"/>
          </p:nvSpPr>
          <p:spPr bwMode="auto">
            <a:xfrm>
              <a:off x="287" y="208"/>
              <a:ext cx="0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1 w 1"/>
                <a:gd name="T7" fmla="*/ 3 h 3"/>
                <a:gd name="T8" fmla="*/ 0 w 1"/>
                <a:gd name="T9" fmla="*/ 2 h 3"/>
                <a:gd name="T10" fmla="*/ 0 w 1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cubicBezTo>
                    <a:pt x="1" y="1"/>
                    <a:pt x="1" y="1"/>
                    <a:pt x="1" y="2"/>
                  </a:cubicBezTo>
                  <a:cubicBezTo>
                    <a:pt x="1" y="2"/>
                    <a:pt x="1" y="3"/>
                    <a:pt x="1" y="3"/>
                  </a:cubicBezTo>
                  <a:cubicBezTo>
                    <a:pt x="1" y="3"/>
                    <a:pt x="0" y="2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40" name="Freeform 1467"/>
            <p:cNvSpPr>
              <a:spLocks/>
            </p:cNvSpPr>
            <p:nvPr userDrawn="1"/>
          </p:nvSpPr>
          <p:spPr bwMode="auto">
            <a:xfrm>
              <a:off x="285" y="210"/>
              <a:ext cx="1" cy="1"/>
            </a:xfrm>
            <a:custGeom>
              <a:avLst/>
              <a:gdLst>
                <a:gd name="T0" fmla="*/ 0 w 3"/>
                <a:gd name="T1" fmla="*/ 0 h 4"/>
                <a:gd name="T2" fmla="*/ 0 w 3"/>
                <a:gd name="T3" fmla="*/ 0 h 4"/>
                <a:gd name="T4" fmla="*/ 2 w 3"/>
                <a:gd name="T5" fmla="*/ 1 h 4"/>
                <a:gd name="T6" fmla="*/ 3 w 3"/>
                <a:gd name="T7" fmla="*/ 4 h 4"/>
                <a:gd name="T8" fmla="*/ 1 w 3"/>
                <a:gd name="T9" fmla="*/ 3 h 4"/>
                <a:gd name="T10" fmla="*/ 0 w 3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4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1" y="1"/>
                    <a:pt x="2" y="1"/>
                  </a:cubicBezTo>
                  <a:cubicBezTo>
                    <a:pt x="2" y="2"/>
                    <a:pt x="2" y="3"/>
                    <a:pt x="3" y="4"/>
                  </a:cubicBezTo>
                  <a:cubicBezTo>
                    <a:pt x="2" y="4"/>
                    <a:pt x="2" y="3"/>
                    <a:pt x="1" y="3"/>
                  </a:cubicBezTo>
                  <a:cubicBezTo>
                    <a:pt x="1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41" name="Freeform 1468"/>
            <p:cNvSpPr>
              <a:spLocks/>
            </p:cNvSpPr>
            <p:nvPr userDrawn="1"/>
          </p:nvSpPr>
          <p:spPr bwMode="auto">
            <a:xfrm>
              <a:off x="281" y="211"/>
              <a:ext cx="4" cy="2"/>
            </a:xfrm>
            <a:custGeom>
              <a:avLst/>
              <a:gdLst>
                <a:gd name="T0" fmla="*/ 6 w 9"/>
                <a:gd name="T1" fmla="*/ 1 h 4"/>
                <a:gd name="T2" fmla="*/ 6 w 9"/>
                <a:gd name="T3" fmla="*/ 1 h 4"/>
                <a:gd name="T4" fmla="*/ 9 w 9"/>
                <a:gd name="T5" fmla="*/ 4 h 4"/>
                <a:gd name="T6" fmla="*/ 5 w 9"/>
                <a:gd name="T7" fmla="*/ 4 h 4"/>
                <a:gd name="T8" fmla="*/ 0 w 9"/>
                <a:gd name="T9" fmla="*/ 1 h 4"/>
                <a:gd name="T10" fmla="*/ 6 w 9"/>
                <a:gd name="T11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4">
                  <a:moveTo>
                    <a:pt x="6" y="1"/>
                  </a:moveTo>
                  <a:lnTo>
                    <a:pt x="6" y="1"/>
                  </a:lnTo>
                  <a:cubicBezTo>
                    <a:pt x="7" y="2"/>
                    <a:pt x="8" y="3"/>
                    <a:pt x="9" y="4"/>
                  </a:cubicBezTo>
                  <a:cubicBezTo>
                    <a:pt x="7" y="4"/>
                    <a:pt x="6" y="4"/>
                    <a:pt x="5" y="4"/>
                  </a:cubicBezTo>
                  <a:cubicBezTo>
                    <a:pt x="3" y="3"/>
                    <a:pt x="2" y="2"/>
                    <a:pt x="0" y="1"/>
                  </a:cubicBezTo>
                  <a:cubicBezTo>
                    <a:pt x="2" y="0"/>
                    <a:pt x="4" y="1"/>
                    <a:pt x="6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42" name="Freeform 1469"/>
            <p:cNvSpPr>
              <a:spLocks/>
            </p:cNvSpPr>
            <p:nvPr userDrawn="1"/>
          </p:nvSpPr>
          <p:spPr bwMode="auto">
            <a:xfrm>
              <a:off x="285" y="208"/>
              <a:ext cx="3" cy="5"/>
            </a:xfrm>
            <a:custGeom>
              <a:avLst/>
              <a:gdLst>
                <a:gd name="T0" fmla="*/ 4 w 5"/>
                <a:gd name="T1" fmla="*/ 5 h 11"/>
                <a:gd name="T2" fmla="*/ 4 w 5"/>
                <a:gd name="T3" fmla="*/ 5 h 11"/>
                <a:gd name="T4" fmla="*/ 4 w 5"/>
                <a:gd name="T5" fmla="*/ 6 h 11"/>
                <a:gd name="T6" fmla="*/ 5 w 5"/>
                <a:gd name="T7" fmla="*/ 11 h 11"/>
                <a:gd name="T8" fmla="*/ 2 w 5"/>
                <a:gd name="T9" fmla="*/ 8 h 11"/>
                <a:gd name="T10" fmla="*/ 0 w 5"/>
                <a:gd name="T11" fmla="*/ 0 h 11"/>
                <a:gd name="T12" fmla="*/ 4 w 5"/>
                <a:gd name="T13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1">
                  <a:moveTo>
                    <a:pt x="4" y="5"/>
                  </a:moveTo>
                  <a:lnTo>
                    <a:pt x="4" y="5"/>
                  </a:lnTo>
                  <a:lnTo>
                    <a:pt x="4" y="6"/>
                  </a:lnTo>
                  <a:cubicBezTo>
                    <a:pt x="4" y="7"/>
                    <a:pt x="4" y="9"/>
                    <a:pt x="5" y="11"/>
                  </a:cubicBezTo>
                  <a:cubicBezTo>
                    <a:pt x="4" y="10"/>
                    <a:pt x="3" y="9"/>
                    <a:pt x="2" y="8"/>
                  </a:cubicBezTo>
                  <a:cubicBezTo>
                    <a:pt x="1" y="5"/>
                    <a:pt x="0" y="3"/>
                    <a:pt x="0" y="0"/>
                  </a:cubicBezTo>
                  <a:cubicBezTo>
                    <a:pt x="2" y="1"/>
                    <a:pt x="3" y="3"/>
                    <a:pt x="4" y="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43" name="Freeform 1470"/>
            <p:cNvSpPr>
              <a:spLocks/>
            </p:cNvSpPr>
            <p:nvPr userDrawn="1"/>
          </p:nvSpPr>
          <p:spPr bwMode="auto">
            <a:xfrm>
              <a:off x="282" y="213"/>
              <a:ext cx="5" cy="1"/>
            </a:xfrm>
            <a:custGeom>
              <a:avLst/>
              <a:gdLst>
                <a:gd name="T0" fmla="*/ 0 w 11"/>
                <a:gd name="T1" fmla="*/ 1 h 3"/>
                <a:gd name="T2" fmla="*/ 0 w 11"/>
                <a:gd name="T3" fmla="*/ 1 h 3"/>
                <a:gd name="T4" fmla="*/ 11 w 11"/>
                <a:gd name="T5" fmla="*/ 3 h 3"/>
                <a:gd name="T6" fmla="*/ 10 w 11"/>
                <a:gd name="T7" fmla="*/ 3 h 3"/>
                <a:gd name="T8" fmla="*/ 3 w 11"/>
                <a:gd name="T9" fmla="*/ 3 h 3"/>
                <a:gd name="T10" fmla="*/ 0 w 11"/>
                <a:gd name="T11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3">
                  <a:moveTo>
                    <a:pt x="0" y="1"/>
                  </a:moveTo>
                  <a:lnTo>
                    <a:pt x="0" y="1"/>
                  </a:lnTo>
                  <a:cubicBezTo>
                    <a:pt x="3" y="0"/>
                    <a:pt x="8" y="1"/>
                    <a:pt x="11" y="3"/>
                  </a:cubicBezTo>
                  <a:lnTo>
                    <a:pt x="10" y="3"/>
                  </a:lnTo>
                  <a:cubicBezTo>
                    <a:pt x="8" y="3"/>
                    <a:pt x="5" y="3"/>
                    <a:pt x="3" y="3"/>
                  </a:cubicBezTo>
                  <a:cubicBezTo>
                    <a:pt x="2" y="3"/>
                    <a:pt x="1" y="2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44" name="Freeform 1471"/>
            <p:cNvSpPr>
              <a:spLocks/>
            </p:cNvSpPr>
            <p:nvPr userDrawn="1"/>
          </p:nvSpPr>
          <p:spPr bwMode="auto">
            <a:xfrm>
              <a:off x="283" y="211"/>
              <a:ext cx="5" cy="3"/>
            </a:xfrm>
            <a:custGeom>
              <a:avLst/>
              <a:gdLst>
                <a:gd name="T0" fmla="*/ 0 w 10"/>
                <a:gd name="T1" fmla="*/ 0 h 7"/>
                <a:gd name="T2" fmla="*/ 0 w 10"/>
                <a:gd name="T3" fmla="*/ 0 h 7"/>
                <a:gd name="T4" fmla="*/ 10 w 10"/>
                <a:gd name="T5" fmla="*/ 7 h 7"/>
                <a:gd name="T6" fmla="*/ 0 w 10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7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8" y="3"/>
                    <a:pt x="10" y="7"/>
                  </a:cubicBezTo>
                  <a:cubicBezTo>
                    <a:pt x="6" y="6"/>
                    <a:pt x="2" y="3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45" name="Freeform 1472"/>
            <p:cNvSpPr>
              <a:spLocks/>
            </p:cNvSpPr>
            <p:nvPr userDrawn="1"/>
          </p:nvSpPr>
          <p:spPr bwMode="auto">
            <a:xfrm>
              <a:off x="287" y="198"/>
              <a:ext cx="3" cy="11"/>
            </a:xfrm>
            <a:custGeom>
              <a:avLst/>
              <a:gdLst>
                <a:gd name="T0" fmla="*/ 2 w 5"/>
                <a:gd name="T1" fmla="*/ 20 h 24"/>
                <a:gd name="T2" fmla="*/ 2 w 5"/>
                <a:gd name="T3" fmla="*/ 20 h 24"/>
                <a:gd name="T4" fmla="*/ 1 w 5"/>
                <a:gd name="T5" fmla="*/ 24 h 24"/>
                <a:gd name="T6" fmla="*/ 0 w 5"/>
                <a:gd name="T7" fmla="*/ 0 h 24"/>
                <a:gd name="T8" fmla="*/ 2 w 5"/>
                <a:gd name="T9" fmla="*/ 1 h 24"/>
                <a:gd name="T10" fmla="*/ 5 w 5"/>
                <a:gd name="T11" fmla="*/ 0 h 24"/>
                <a:gd name="T12" fmla="*/ 4 w 5"/>
                <a:gd name="T13" fmla="*/ 24 h 24"/>
                <a:gd name="T14" fmla="*/ 2 w 5"/>
                <a:gd name="T15" fmla="*/ 2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24">
                  <a:moveTo>
                    <a:pt x="2" y="20"/>
                  </a:moveTo>
                  <a:lnTo>
                    <a:pt x="2" y="20"/>
                  </a:lnTo>
                  <a:cubicBezTo>
                    <a:pt x="2" y="21"/>
                    <a:pt x="1" y="22"/>
                    <a:pt x="1" y="24"/>
                  </a:cubicBezTo>
                  <a:lnTo>
                    <a:pt x="0" y="0"/>
                  </a:lnTo>
                  <a:cubicBezTo>
                    <a:pt x="0" y="1"/>
                    <a:pt x="1" y="1"/>
                    <a:pt x="2" y="1"/>
                  </a:cubicBezTo>
                  <a:cubicBezTo>
                    <a:pt x="4" y="1"/>
                    <a:pt x="4" y="1"/>
                    <a:pt x="5" y="0"/>
                  </a:cubicBezTo>
                  <a:lnTo>
                    <a:pt x="4" y="24"/>
                  </a:lnTo>
                  <a:cubicBezTo>
                    <a:pt x="4" y="22"/>
                    <a:pt x="3" y="21"/>
                    <a:pt x="2" y="2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46" name="Freeform 1473"/>
            <p:cNvSpPr>
              <a:spLocks/>
            </p:cNvSpPr>
            <p:nvPr userDrawn="1"/>
          </p:nvSpPr>
          <p:spPr bwMode="auto">
            <a:xfrm>
              <a:off x="288" y="208"/>
              <a:ext cx="1" cy="6"/>
            </a:xfrm>
            <a:custGeom>
              <a:avLst/>
              <a:gdLst>
                <a:gd name="T0" fmla="*/ 3 w 3"/>
                <a:gd name="T1" fmla="*/ 7 h 13"/>
                <a:gd name="T2" fmla="*/ 3 w 3"/>
                <a:gd name="T3" fmla="*/ 7 h 13"/>
                <a:gd name="T4" fmla="*/ 1 w 3"/>
                <a:gd name="T5" fmla="*/ 13 h 13"/>
                <a:gd name="T6" fmla="*/ 0 w 3"/>
                <a:gd name="T7" fmla="*/ 7 h 13"/>
                <a:gd name="T8" fmla="*/ 1 w 3"/>
                <a:gd name="T9" fmla="*/ 0 h 13"/>
                <a:gd name="T10" fmla="*/ 3 w 3"/>
                <a:gd name="T11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13">
                  <a:moveTo>
                    <a:pt x="3" y="7"/>
                  </a:moveTo>
                  <a:lnTo>
                    <a:pt x="3" y="7"/>
                  </a:lnTo>
                  <a:cubicBezTo>
                    <a:pt x="3" y="9"/>
                    <a:pt x="3" y="11"/>
                    <a:pt x="1" y="13"/>
                  </a:cubicBezTo>
                  <a:cubicBezTo>
                    <a:pt x="0" y="11"/>
                    <a:pt x="0" y="9"/>
                    <a:pt x="0" y="7"/>
                  </a:cubicBezTo>
                  <a:cubicBezTo>
                    <a:pt x="0" y="4"/>
                    <a:pt x="0" y="2"/>
                    <a:pt x="1" y="0"/>
                  </a:cubicBezTo>
                  <a:cubicBezTo>
                    <a:pt x="3" y="2"/>
                    <a:pt x="3" y="4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47" name="Freeform 1474"/>
            <p:cNvSpPr>
              <a:spLocks/>
            </p:cNvSpPr>
            <p:nvPr userDrawn="1"/>
          </p:nvSpPr>
          <p:spPr bwMode="auto">
            <a:xfrm>
              <a:off x="285" y="186"/>
              <a:ext cx="6" cy="6"/>
            </a:xfrm>
            <a:custGeom>
              <a:avLst/>
              <a:gdLst>
                <a:gd name="T0" fmla="*/ 8 w 13"/>
                <a:gd name="T1" fmla="*/ 2 h 12"/>
                <a:gd name="T2" fmla="*/ 8 w 13"/>
                <a:gd name="T3" fmla="*/ 2 h 12"/>
                <a:gd name="T4" fmla="*/ 7 w 13"/>
                <a:gd name="T5" fmla="*/ 4 h 12"/>
                <a:gd name="T6" fmla="*/ 13 w 13"/>
                <a:gd name="T7" fmla="*/ 3 h 12"/>
                <a:gd name="T8" fmla="*/ 13 w 13"/>
                <a:gd name="T9" fmla="*/ 9 h 12"/>
                <a:gd name="T10" fmla="*/ 8 w 13"/>
                <a:gd name="T11" fmla="*/ 7 h 12"/>
                <a:gd name="T12" fmla="*/ 9 w 13"/>
                <a:gd name="T13" fmla="*/ 12 h 12"/>
                <a:gd name="T14" fmla="*/ 3 w 13"/>
                <a:gd name="T15" fmla="*/ 12 h 12"/>
                <a:gd name="T16" fmla="*/ 5 w 13"/>
                <a:gd name="T17" fmla="*/ 8 h 12"/>
                <a:gd name="T18" fmla="*/ 0 w 13"/>
                <a:gd name="T19" fmla="*/ 9 h 12"/>
                <a:gd name="T20" fmla="*/ 0 w 13"/>
                <a:gd name="T21" fmla="*/ 3 h 12"/>
                <a:gd name="T22" fmla="*/ 4 w 13"/>
                <a:gd name="T23" fmla="*/ 5 h 12"/>
                <a:gd name="T24" fmla="*/ 3 w 13"/>
                <a:gd name="T25" fmla="*/ 0 h 12"/>
                <a:gd name="T26" fmla="*/ 9 w 13"/>
                <a:gd name="T27" fmla="*/ 0 h 12"/>
                <a:gd name="T28" fmla="*/ 8 w 13"/>
                <a:gd name="T29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" h="12">
                  <a:moveTo>
                    <a:pt x="8" y="2"/>
                  </a:moveTo>
                  <a:lnTo>
                    <a:pt x="8" y="2"/>
                  </a:lnTo>
                  <a:cubicBezTo>
                    <a:pt x="8" y="3"/>
                    <a:pt x="7" y="4"/>
                    <a:pt x="7" y="4"/>
                  </a:cubicBezTo>
                  <a:cubicBezTo>
                    <a:pt x="8" y="7"/>
                    <a:pt x="12" y="4"/>
                    <a:pt x="13" y="3"/>
                  </a:cubicBezTo>
                  <a:lnTo>
                    <a:pt x="13" y="9"/>
                  </a:lnTo>
                  <a:cubicBezTo>
                    <a:pt x="12" y="9"/>
                    <a:pt x="10" y="7"/>
                    <a:pt x="8" y="7"/>
                  </a:cubicBezTo>
                  <a:cubicBezTo>
                    <a:pt x="6" y="8"/>
                    <a:pt x="9" y="12"/>
                    <a:pt x="9" y="12"/>
                  </a:cubicBezTo>
                  <a:lnTo>
                    <a:pt x="3" y="12"/>
                  </a:lnTo>
                  <a:cubicBezTo>
                    <a:pt x="4" y="12"/>
                    <a:pt x="6" y="10"/>
                    <a:pt x="5" y="8"/>
                  </a:cubicBezTo>
                  <a:cubicBezTo>
                    <a:pt x="5" y="6"/>
                    <a:pt x="1" y="9"/>
                    <a:pt x="0" y="9"/>
                  </a:cubicBezTo>
                  <a:lnTo>
                    <a:pt x="0" y="3"/>
                  </a:lnTo>
                  <a:cubicBezTo>
                    <a:pt x="1" y="4"/>
                    <a:pt x="3" y="6"/>
                    <a:pt x="4" y="5"/>
                  </a:cubicBezTo>
                  <a:cubicBezTo>
                    <a:pt x="7" y="5"/>
                    <a:pt x="4" y="1"/>
                    <a:pt x="3" y="0"/>
                  </a:cubicBezTo>
                  <a:lnTo>
                    <a:pt x="9" y="0"/>
                  </a:lnTo>
                  <a:cubicBezTo>
                    <a:pt x="9" y="1"/>
                    <a:pt x="8" y="2"/>
                    <a:pt x="8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48" name="Freeform 1475"/>
            <p:cNvSpPr>
              <a:spLocks/>
            </p:cNvSpPr>
            <p:nvPr userDrawn="1"/>
          </p:nvSpPr>
          <p:spPr bwMode="auto">
            <a:xfrm>
              <a:off x="286" y="193"/>
              <a:ext cx="4" cy="4"/>
            </a:xfrm>
            <a:custGeom>
              <a:avLst/>
              <a:gdLst>
                <a:gd name="T0" fmla="*/ 4 w 9"/>
                <a:gd name="T1" fmla="*/ 0 h 9"/>
                <a:gd name="T2" fmla="*/ 4 w 9"/>
                <a:gd name="T3" fmla="*/ 0 h 9"/>
                <a:gd name="T4" fmla="*/ 9 w 9"/>
                <a:gd name="T5" fmla="*/ 5 h 9"/>
                <a:gd name="T6" fmla="*/ 4 w 9"/>
                <a:gd name="T7" fmla="*/ 9 h 9"/>
                <a:gd name="T8" fmla="*/ 0 w 9"/>
                <a:gd name="T9" fmla="*/ 5 h 9"/>
                <a:gd name="T10" fmla="*/ 4 w 9"/>
                <a:gd name="T1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9">
                  <a:moveTo>
                    <a:pt x="4" y="0"/>
                  </a:moveTo>
                  <a:lnTo>
                    <a:pt x="4" y="0"/>
                  </a:lnTo>
                  <a:cubicBezTo>
                    <a:pt x="7" y="0"/>
                    <a:pt x="9" y="2"/>
                    <a:pt x="9" y="5"/>
                  </a:cubicBezTo>
                  <a:cubicBezTo>
                    <a:pt x="9" y="7"/>
                    <a:pt x="7" y="9"/>
                    <a:pt x="4" y="9"/>
                  </a:cubicBezTo>
                  <a:cubicBezTo>
                    <a:pt x="2" y="9"/>
                    <a:pt x="0" y="7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49" name="Freeform 1476"/>
            <p:cNvSpPr>
              <a:spLocks/>
            </p:cNvSpPr>
            <p:nvPr userDrawn="1"/>
          </p:nvSpPr>
          <p:spPr bwMode="auto">
            <a:xfrm>
              <a:off x="297" y="216"/>
              <a:ext cx="0" cy="1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  <a:gd name="T4" fmla="*/ 1 w 1"/>
                <a:gd name="T5" fmla="*/ 1 h 1"/>
                <a:gd name="T6" fmla="*/ 0 w 1"/>
                <a:gd name="T7" fmla="*/ 1 h 1"/>
                <a:gd name="T8" fmla="*/ 1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lnTo>
                    <a:pt x="1" y="0"/>
                  </a:lnTo>
                  <a:lnTo>
                    <a:pt x="1" y="1"/>
                  </a:lnTo>
                  <a:cubicBezTo>
                    <a:pt x="1" y="1"/>
                    <a:pt x="1" y="1"/>
                    <a:pt x="0" y="1"/>
                  </a:cubicBezTo>
                  <a:cubicBezTo>
                    <a:pt x="1" y="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50" name="Freeform 1477"/>
            <p:cNvSpPr>
              <a:spLocks/>
            </p:cNvSpPr>
            <p:nvPr userDrawn="1"/>
          </p:nvSpPr>
          <p:spPr bwMode="auto">
            <a:xfrm>
              <a:off x="289" y="215"/>
              <a:ext cx="1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0" y="1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51" name="Freeform 1478"/>
            <p:cNvSpPr>
              <a:spLocks/>
            </p:cNvSpPr>
            <p:nvPr userDrawn="1"/>
          </p:nvSpPr>
          <p:spPr bwMode="auto">
            <a:xfrm>
              <a:off x="289" y="216"/>
              <a:ext cx="1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52" name="Freeform 1479"/>
            <p:cNvSpPr>
              <a:spLocks/>
            </p:cNvSpPr>
            <p:nvPr userDrawn="1"/>
          </p:nvSpPr>
          <p:spPr bwMode="auto">
            <a:xfrm>
              <a:off x="291" y="215"/>
              <a:ext cx="0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0" y="1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53" name="Freeform 1480"/>
            <p:cNvSpPr>
              <a:spLocks/>
            </p:cNvSpPr>
            <p:nvPr userDrawn="1"/>
          </p:nvSpPr>
          <p:spPr bwMode="auto">
            <a:xfrm>
              <a:off x="291" y="216"/>
              <a:ext cx="0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54" name="Freeform 1481"/>
            <p:cNvSpPr>
              <a:spLocks/>
            </p:cNvSpPr>
            <p:nvPr userDrawn="1"/>
          </p:nvSpPr>
          <p:spPr bwMode="auto">
            <a:xfrm>
              <a:off x="293" y="215"/>
              <a:ext cx="0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55" name="Freeform 1482"/>
            <p:cNvSpPr>
              <a:spLocks/>
            </p:cNvSpPr>
            <p:nvPr userDrawn="1"/>
          </p:nvSpPr>
          <p:spPr bwMode="auto">
            <a:xfrm>
              <a:off x="293" y="216"/>
              <a:ext cx="0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56" name="Rectangle 1483"/>
            <p:cNvSpPr>
              <a:spLocks noChangeArrowheads="1"/>
            </p:cNvSpPr>
            <p:nvPr userDrawn="1"/>
          </p:nvSpPr>
          <p:spPr bwMode="auto">
            <a:xfrm>
              <a:off x="294" y="215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57" name="Freeform 1484"/>
            <p:cNvSpPr>
              <a:spLocks/>
            </p:cNvSpPr>
            <p:nvPr userDrawn="1"/>
          </p:nvSpPr>
          <p:spPr bwMode="auto">
            <a:xfrm>
              <a:off x="294" y="216"/>
              <a:ext cx="0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cubicBezTo>
                    <a:pt x="0" y="1"/>
                    <a:pt x="0" y="0"/>
                    <a:pt x="0" y="0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58" name="Freeform 1485"/>
            <p:cNvSpPr>
              <a:spLocks/>
            </p:cNvSpPr>
            <p:nvPr userDrawn="1"/>
          </p:nvSpPr>
          <p:spPr bwMode="auto">
            <a:xfrm>
              <a:off x="296" y="215"/>
              <a:ext cx="0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1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59" name="Freeform 1486"/>
            <p:cNvSpPr>
              <a:spLocks/>
            </p:cNvSpPr>
            <p:nvPr userDrawn="1"/>
          </p:nvSpPr>
          <p:spPr bwMode="auto">
            <a:xfrm>
              <a:off x="295" y="216"/>
              <a:ext cx="1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0" y="1"/>
                    <a:pt x="0" y="1"/>
                  </a:cubicBezTo>
                  <a:lnTo>
                    <a:pt x="1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60" name="Freeform 1487"/>
            <p:cNvSpPr>
              <a:spLocks/>
            </p:cNvSpPr>
            <p:nvPr userDrawn="1"/>
          </p:nvSpPr>
          <p:spPr bwMode="auto">
            <a:xfrm>
              <a:off x="290" y="216"/>
              <a:ext cx="1" cy="1"/>
            </a:xfrm>
            <a:custGeom>
              <a:avLst/>
              <a:gdLst>
                <a:gd name="T0" fmla="*/ 2 w 3"/>
                <a:gd name="T1" fmla="*/ 0 h 2"/>
                <a:gd name="T2" fmla="*/ 2 w 3"/>
                <a:gd name="T3" fmla="*/ 0 h 2"/>
                <a:gd name="T4" fmla="*/ 3 w 3"/>
                <a:gd name="T5" fmla="*/ 1 h 2"/>
                <a:gd name="T6" fmla="*/ 2 w 3"/>
                <a:gd name="T7" fmla="*/ 2 h 2"/>
                <a:gd name="T8" fmla="*/ 0 w 3"/>
                <a:gd name="T9" fmla="*/ 1 h 2"/>
                <a:gd name="T10" fmla="*/ 2 w 3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2" y="0"/>
                  </a:moveTo>
                  <a:lnTo>
                    <a:pt x="2" y="0"/>
                  </a:lnTo>
                  <a:cubicBezTo>
                    <a:pt x="2" y="0"/>
                    <a:pt x="3" y="0"/>
                    <a:pt x="3" y="1"/>
                  </a:cubicBezTo>
                  <a:cubicBezTo>
                    <a:pt x="3" y="1"/>
                    <a:pt x="2" y="2"/>
                    <a:pt x="2" y="2"/>
                  </a:cubicBezTo>
                  <a:cubicBezTo>
                    <a:pt x="1" y="2"/>
                    <a:pt x="0" y="1"/>
                    <a:pt x="0" y="1"/>
                  </a:cubicBezTo>
                  <a:cubicBezTo>
                    <a:pt x="0" y="0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61" name="Freeform 1488"/>
            <p:cNvSpPr>
              <a:spLocks/>
            </p:cNvSpPr>
            <p:nvPr userDrawn="1"/>
          </p:nvSpPr>
          <p:spPr bwMode="auto">
            <a:xfrm>
              <a:off x="291" y="216"/>
              <a:ext cx="2" cy="1"/>
            </a:xfrm>
            <a:custGeom>
              <a:avLst/>
              <a:gdLst>
                <a:gd name="T0" fmla="*/ 1 w 3"/>
                <a:gd name="T1" fmla="*/ 0 h 2"/>
                <a:gd name="T2" fmla="*/ 1 w 3"/>
                <a:gd name="T3" fmla="*/ 0 h 2"/>
                <a:gd name="T4" fmla="*/ 3 w 3"/>
                <a:gd name="T5" fmla="*/ 1 h 2"/>
                <a:gd name="T6" fmla="*/ 1 w 3"/>
                <a:gd name="T7" fmla="*/ 2 h 2"/>
                <a:gd name="T8" fmla="*/ 0 w 3"/>
                <a:gd name="T9" fmla="*/ 1 h 2"/>
                <a:gd name="T10" fmla="*/ 1 w 3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lnTo>
                    <a:pt x="1" y="0"/>
                  </a:lnTo>
                  <a:cubicBezTo>
                    <a:pt x="2" y="0"/>
                    <a:pt x="3" y="0"/>
                    <a:pt x="3" y="1"/>
                  </a:cubicBezTo>
                  <a:cubicBezTo>
                    <a:pt x="3" y="1"/>
                    <a:pt x="2" y="2"/>
                    <a:pt x="1" y="2"/>
                  </a:cubicBezTo>
                  <a:cubicBezTo>
                    <a:pt x="1" y="2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62" name="Freeform 1489"/>
            <p:cNvSpPr>
              <a:spLocks/>
            </p:cNvSpPr>
            <p:nvPr userDrawn="1"/>
          </p:nvSpPr>
          <p:spPr bwMode="auto">
            <a:xfrm>
              <a:off x="293" y="216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2 w 2"/>
                <a:gd name="T5" fmla="*/ 0 h 2"/>
                <a:gd name="T6" fmla="*/ 1 w 2"/>
                <a:gd name="T7" fmla="*/ 2 h 2"/>
                <a:gd name="T8" fmla="*/ 0 w 2"/>
                <a:gd name="T9" fmla="*/ 1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1" y="1"/>
                    <a:pt x="1" y="2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63" name="Freeform 1490"/>
            <p:cNvSpPr>
              <a:spLocks/>
            </p:cNvSpPr>
            <p:nvPr userDrawn="1"/>
          </p:nvSpPr>
          <p:spPr bwMode="auto">
            <a:xfrm>
              <a:off x="294" y="216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2 w 2"/>
                <a:gd name="T5" fmla="*/ 0 h 2"/>
                <a:gd name="T6" fmla="*/ 1 w 2"/>
                <a:gd name="T7" fmla="*/ 2 h 2"/>
                <a:gd name="T8" fmla="*/ 0 w 2"/>
                <a:gd name="T9" fmla="*/ 1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2" y="1"/>
                    <a:pt x="1" y="2"/>
                  </a:cubicBezTo>
                  <a:cubicBezTo>
                    <a:pt x="1" y="2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64" name="Freeform 1491"/>
            <p:cNvSpPr>
              <a:spLocks/>
            </p:cNvSpPr>
            <p:nvPr userDrawn="1"/>
          </p:nvSpPr>
          <p:spPr bwMode="auto">
            <a:xfrm>
              <a:off x="296" y="216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2 w 2"/>
                <a:gd name="T5" fmla="*/ 1 h 2"/>
                <a:gd name="T6" fmla="*/ 1 w 2"/>
                <a:gd name="T7" fmla="*/ 2 h 2"/>
                <a:gd name="T8" fmla="*/ 0 w 2"/>
                <a:gd name="T9" fmla="*/ 1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cubicBezTo>
                    <a:pt x="2" y="0"/>
                    <a:pt x="2" y="0"/>
                    <a:pt x="2" y="1"/>
                  </a:cubicBezTo>
                  <a:cubicBezTo>
                    <a:pt x="2" y="1"/>
                    <a:pt x="2" y="1"/>
                    <a:pt x="1" y="2"/>
                  </a:cubicBezTo>
                  <a:cubicBezTo>
                    <a:pt x="1" y="2"/>
                    <a:pt x="0" y="1"/>
                    <a:pt x="0" y="1"/>
                  </a:cubicBezTo>
                  <a:cubicBezTo>
                    <a:pt x="1" y="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65" name="Freeform 1492"/>
            <p:cNvSpPr>
              <a:spLocks/>
            </p:cNvSpPr>
            <p:nvPr userDrawn="1"/>
          </p:nvSpPr>
          <p:spPr bwMode="auto">
            <a:xfrm>
              <a:off x="280" y="216"/>
              <a:ext cx="0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1 w 1"/>
                <a:gd name="T5" fmla="*/ 1 h 1"/>
                <a:gd name="T6" fmla="*/ 0 w 1"/>
                <a:gd name="T7" fmla="*/ 1 h 1"/>
                <a:gd name="T8" fmla="*/ 0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66" name="Freeform 1493"/>
            <p:cNvSpPr>
              <a:spLocks/>
            </p:cNvSpPr>
            <p:nvPr userDrawn="1"/>
          </p:nvSpPr>
          <p:spPr bwMode="auto">
            <a:xfrm>
              <a:off x="287" y="215"/>
              <a:ext cx="1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67" name="Freeform 1494"/>
            <p:cNvSpPr>
              <a:spLocks/>
            </p:cNvSpPr>
            <p:nvPr userDrawn="1"/>
          </p:nvSpPr>
          <p:spPr bwMode="auto">
            <a:xfrm>
              <a:off x="287" y="216"/>
              <a:ext cx="1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1" y="1"/>
                    <a:pt x="1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68" name="Freeform 1495"/>
            <p:cNvSpPr>
              <a:spLocks/>
            </p:cNvSpPr>
            <p:nvPr userDrawn="1"/>
          </p:nvSpPr>
          <p:spPr bwMode="auto">
            <a:xfrm>
              <a:off x="285" y="215"/>
              <a:ext cx="1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69" name="Freeform 1496"/>
            <p:cNvSpPr>
              <a:spLocks/>
            </p:cNvSpPr>
            <p:nvPr userDrawn="1"/>
          </p:nvSpPr>
          <p:spPr bwMode="auto">
            <a:xfrm>
              <a:off x="285" y="216"/>
              <a:ext cx="1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1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70" name="Freeform 1497"/>
            <p:cNvSpPr>
              <a:spLocks/>
            </p:cNvSpPr>
            <p:nvPr userDrawn="1"/>
          </p:nvSpPr>
          <p:spPr bwMode="auto">
            <a:xfrm>
              <a:off x="284" y="215"/>
              <a:ext cx="0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71" name="Freeform 1498"/>
            <p:cNvSpPr>
              <a:spLocks/>
            </p:cNvSpPr>
            <p:nvPr userDrawn="1"/>
          </p:nvSpPr>
          <p:spPr bwMode="auto">
            <a:xfrm>
              <a:off x="284" y="216"/>
              <a:ext cx="0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1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lnTo>
                    <a:pt x="1" y="0"/>
                  </a:lnTo>
                  <a:lnTo>
                    <a:pt x="1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72" name="Rectangle 1499"/>
            <p:cNvSpPr>
              <a:spLocks noChangeArrowheads="1"/>
            </p:cNvSpPr>
            <p:nvPr userDrawn="1"/>
          </p:nvSpPr>
          <p:spPr bwMode="auto">
            <a:xfrm>
              <a:off x="282" y="215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73" name="Freeform 1500"/>
            <p:cNvSpPr>
              <a:spLocks/>
            </p:cNvSpPr>
            <p:nvPr userDrawn="1"/>
          </p:nvSpPr>
          <p:spPr bwMode="auto">
            <a:xfrm>
              <a:off x="282" y="216"/>
              <a:ext cx="1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1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74" name="Freeform 1501"/>
            <p:cNvSpPr>
              <a:spLocks/>
            </p:cNvSpPr>
            <p:nvPr userDrawn="1"/>
          </p:nvSpPr>
          <p:spPr bwMode="auto">
            <a:xfrm>
              <a:off x="281" y="215"/>
              <a:ext cx="0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75" name="Freeform 1502"/>
            <p:cNvSpPr>
              <a:spLocks/>
            </p:cNvSpPr>
            <p:nvPr userDrawn="1"/>
          </p:nvSpPr>
          <p:spPr bwMode="auto">
            <a:xfrm>
              <a:off x="281" y="216"/>
              <a:ext cx="0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lnTo>
                    <a:pt x="0" y="0"/>
                  </a:lnTo>
                  <a:cubicBezTo>
                    <a:pt x="0" y="1"/>
                    <a:pt x="0" y="1"/>
                    <a:pt x="1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76" name="Freeform 1503"/>
            <p:cNvSpPr>
              <a:spLocks/>
            </p:cNvSpPr>
            <p:nvPr userDrawn="1"/>
          </p:nvSpPr>
          <p:spPr bwMode="auto">
            <a:xfrm>
              <a:off x="286" y="216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2 w 2"/>
                <a:gd name="T5" fmla="*/ 1 h 2"/>
                <a:gd name="T6" fmla="*/ 1 w 2"/>
                <a:gd name="T7" fmla="*/ 2 h 2"/>
                <a:gd name="T8" fmla="*/ 0 w 2"/>
                <a:gd name="T9" fmla="*/ 1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cubicBezTo>
                    <a:pt x="2" y="0"/>
                    <a:pt x="2" y="0"/>
                    <a:pt x="2" y="1"/>
                  </a:cubicBezTo>
                  <a:cubicBezTo>
                    <a:pt x="2" y="1"/>
                    <a:pt x="2" y="2"/>
                    <a:pt x="1" y="2"/>
                  </a:cubicBezTo>
                  <a:cubicBezTo>
                    <a:pt x="1" y="2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77" name="Freeform 1504"/>
            <p:cNvSpPr>
              <a:spLocks/>
            </p:cNvSpPr>
            <p:nvPr userDrawn="1"/>
          </p:nvSpPr>
          <p:spPr bwMode="auto">
            <a:xfrm>
              <a:off x="284" y="216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2 w 2"/>
                <a:gd name="T5" fmla="*/ 1 h 2"/>
                <a:gd name="T6" fmla="*/ 1 w 2"/>
                <a:gd name="T7" fmla="*/ 2 h 2"/>
                <a:gd name="T8" fmla="*/ 0 w 2"/>
                <a:gd name="T9" fmla="*/ 1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cubicBezTo>
                    <a:pt x="2" y="0"/>
                    <a:pt x="2" y="0"/>
                    <a:pt x="2" y="1"/>
                  </a:cubicBezTo>
                  <a:cubicBezTo>
                    <a:pt x="2" y="1"/>
                    <a:pt x="2" y="2"/>
                    <a:pt x="1" y="2"/>
                  </a:cubicBezTo>
                  <a:cubicBezTo>
                    <a:pt x="1" y="2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78" name="Freeform 1505"/>
            <p:cNvSpPr>
              <a:spLocks/>
            </p:cNvSpPr>
            <p:nvPr userDrawn="1"/>
          </p:nvSpPr>
          <p:spPr bwMode="auto">
            <a:xfrm>
              <a:off x="283" y="216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2 w 2"/>
                <a:gd name="T5" fmla="*/ 1 h 2"/>
                <a:gd name="T6" fmla="*/ 1 w 2"/>
                <a:gd name="T7" fmla="*/ 2 h 2"/>
                <a:gd name="T8" fmla="*/ 0 w 2"/>
                <a:gd name="T9" fmla="*/ 0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2" y="0"/>
                    <a:pt x="2" y="1"/>
                  </a:cubicBezTo>
                  <a:cubicBezTo>
                    <a:pt x="2" y="1"/>
                    <a:pt x="1" y="2"/>
                    <a:pt x="1" y="2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79" name="Freeform 1506"/>
            <p:cNvSpPr>
              <a:spLocks/>
            </p:cNvSpPr>
            <p:nvPr userDrawn="1"/>
          </p:nvSpPr>
          <p:spPr bwMode="auto">
            <a:xfrm>
              <a:off x="281" y="216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2 w 2"/>
                <a:gd name="T5" fmla="*/ 1 h 2"/>
                <a:gd name="T6" fmla="*/ 1 w 2"/>
                <a:gd name="T7" fmla="*/ 2 h 2"/>
                <a:gd name="T8" fmla="*/ 0 w 2"/>
                <a:gd name="T9" fmla="*/ 0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2" y="0"/>
                    <a:pt x="2" y="1"/>
                  </a:cubicBezTo>
                  <a:cubicBezTo>
                    <a:pt x="2" y="1"/>
                    <a:pt x="1" y="2"/>
                    <a:pt x="1" y="2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80" name="Freeform 1507"/>
            <p:cNvSpPr>
              <a:spLocks/>
            </p:cNvSpPr>
            <p:nvPr userDrawn="1"/>
          </p:nvSpPr>
          <p:spPr bwMode="auto">
            <a:xfrm>
              <a:off x="280" y="216"/>
              <a:ext cx="1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1 w 1"/>
                <a:gd name="T5" fmla="*/ 1 h 2"/>
                <a:gd name="T6" fmla="*/ 1 w 1"/>
                <a:gd name="T7" fmla="*/ 2 h 2"/>
                <a:gd name="T8" fmla="*/ 0 w 1"/>
                <a:gd name="T9" fmla="*/ 1 h 2"/>
                <a:gd name="T10" fmla="*/ 1 w 1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1"/>
                    <a:pt x="1" y="1"/>
                  </a:cubicBezTo>
                  <a:cubicBezTo>
                    <a:pt x="1" y="1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81" name="Freeform 1508"/>
            <p:cNvSpPr>
              <a:spLocks/>
            </p:cNvSpPr>
            <p:nvPr userDrawn="1"/>
          </p:nvSpPr>
          <p:spPr bwMode="auto">
            <a:xfrm>
              <a:off x="288" y="216"/>
              <a:ext cx="1" cy="1"/>
            </a:xfrm>
            <a:custGeom>
              <a:avLst/>
              <a:gdLst>
                <a:gd name="T0" fmla="*/ 3 w 3"/>
                <a:gd name="T1" fmla="*/ 1 h 2"/>
                <a:gd name="T2" fmla="*/ 3 w 3"/>
                <a:gd name="T3" fmla="*/ 1 h 2"/>
                <a:gd name="T4" fmla="*/ 1 w 3"/>
                <a:gd name="T5" fmla="*/ 2 h 2"/>
                <a:gd name="T6" fmla="*/ 0 w 3"/>
                <a:gd name="T7" fmla="*/ 1 h 2"/>
                <a:gd name="T8" fmla="*/ 1 w 3"/>
                <a:gd name="T9" fmla="*/ 0 h 2"/>
                <a:gd name="T10" fmla="*/ 3 w 3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3" y="1"/>
                  </a:moveTo>
                  <a:lnTo>
                    <a:pt x="3" y="1"/>
                  </a:lnTo>
                  <a:cubicBezTo>
                    <a:pt x="3" y="1"/>
                    <a:pt x="2" y="2"/>
                    <a:pt x="1" y="2"/>
                  </a:cubicBezTo>
                  <a:cubicBezTo>
                    <a:pt x="1" y="2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2" y="0"/>
                    <a:pt x="3" y="0"/>
                    <a:pt x="3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82" name="Freeform 1509"/>
            <p:cNvSpPr>
              <a:spLocks/>
            </p:cNvSpPr>
            <p:nvPr userDrawn="1"/>
          </p:nvSpPr>
          <p:spPr bwMode="auto">
            <a:xfrm>
              <a:off x="280" y="215"/>
              <a:ext cx="17" cy="0"/>
            </a:xfrm>
            <a:custGeom>
              <a:avLst/>
              <a:gdLst>
                <a:gd name="T0" fmla="*/ 19 w 39"/>
                <a:gd name="T1" fmla="*/ 2 h 2"/>
                <a:gd name="T2" fmla="*/ 19 w 39"/>
                <a:gd name="T3" fmla="*/ 2 h 2"/>
                <a:gd name="T4" fmla="*/ 0 w 39"/>
                <a:gd name="T5" fmla="*/ 2 h 2"/>
                <a:gd name="T6" fmla="*/ 0 w 39"/>
                <a:gd name="T7" fmla="*/ 1 h 2"/>
                <a:gd name="T8" fmla="*/ 19 w 39"/>
                <a:gd name="T9" fmla="*/ 1 h 2"/>
                <a:gd name="T10" fmla="*/ 39 w 39"/>
                <a:gd name="T11" fmla="*/ 1 h 2"/>
                <a:gd name="T12" fmla="*/ 39 w 39"/>
                <a:gd name="T13" fmla="*/ 2 h 2"/>
                <a:gd name="T14" fmla="*/ 19 w 39"/>
                <a:gd name="T1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2">
                  <a:moveTo>
                    <a:pt x="19" y="2"/>
                  </a:moveTo>
                  <a:lnTo>
                    <a:pt x="19" y="2"/>
                  </a:lnTo>
                  <a:cubicBezTo>
                    <a:pt x="11" y="2"/>
                    <a:pt x="3" y="1"/>
                    <a:pt x="0" y="2"/>
                  </a:cubicBezTo>
                  <a:lnTo>
                    <a:pt x="0" y="1"/>
                  </a:lnTo>
                  <a:cubicBezTo>
                    <a:pt x="3" y="0"/>
                    <a:pt x="11" y="1"/>
                    <a:pt x="19" y="1"/>
                  </a:cubicBezTo>
                  <a:cubicBezTo>
                    <a:pt x="28" y="1"/>
                    <a:pt x="35" y="0"/>
                    <a:pt x="39" y="1"/>
                  </a:cubicBezTo>
                  <a:lnTo>
                    <a:pt x="39" y="2"/>
                  </a:lnTo>
                  <a:cubicBezTo>
                    <a:pt x="35" y="1"/>
                    <a:pt x="28" y="2"/>
                    <a:pt x="19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83" name="Freeform 1510"/>
            <p:cNvSpPr>
              <a:spLocks/>
            </p:cNvSpPr>
            <p:nvPr userDrawn="1"/>
          </p:nvSpPr>
          <p:spPr bwMode="auto">
            <a:xfrm>
              <a:off x="280" y="217"/>
              <a:ext cx="17" cy="1"/>
            </a:xfrm>
            <a:custGeom>
              <a:avLst/>
              <a:gdLst>
                <a:gd name="T0" fmla="*/ 19 w 39"/>
                <a:gd name="T1" fmla="*/ 2 h 2"/>
                <a:gd name="T2" fmla="*/ 19 w 39"/>
                <a:gd name="T3" fmla="*/ 2 h 2"/>
                <a:gd name="T4" fmla="*/ 0 w 39"/>
                <a:gd name="T5" fmla="*/ 2 h 2"/>
                <a:gd name="T6" fmla="*/ 0 w 39"/>
                <a:gd name="T7" fmla="*/ 1 h 2"/>
                <a:gd name="T8" fmla="*/ 19 w 39"/>
                <a:gd name="T9" fmla="*/ 1 h 2"/>
                <a:gd name="T10" fmla="*/ 39 w 39"/>
                <a:gd name="T11" fmla="*/ 1 h 2"/>
                <a:gd name="T12" fmla="*/ 39 w 39"/>
                <a:gd name="T13" fmla="*/ 2 h 2"/>
                <a:gd name="T14" fmla="*/ 19 w 39"/>
                <a:gd name="T1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2">
                  <a:moveTo>
                    <a:pt x="19" y="2"/>
                  </a:moveTo>
                  <a:lnTo>
                    <a:pt x="19" y="2"/>
                  </a:lnTo>
                  <a:cubicBezTo>
                    <a:pt x="11" y="2"/>
                    <a:pt x="3" y="1"/>
                    <a:pt x="0" y="2"/>
                  </a:cubicBezTo>
                  <a:lnTo>
                    <a:pt x="0" y="1"/>
                  </a:lnTo>
                  <a:cubicBezTo>
                    <a:pt x="3" y="0"/>
                    <a:pt x="11" y="1"/>
                    <a:pt x="19" y="1"/>
                  </a:cubicBezTo>
                  <a:cubicBezTo>
                    <a:pt x="28" y="1"/>
                    <a:pt x="35" y="0"/>
                    <a:pt x="39" y="1"/>
                  </a:cubicBezTo>
                  <a:lnTo>
                    <a:pt x="39" y="2"/>
                  </a:lnTo>
                  <a:cubicBezTo>
                    <a:pt x="35" y="1"/>
                    <a:pt x="28" y="2"/>
                    <a:pt x="19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84" name="Freeform 1511"/>
            <p:cNvSpPr>
              <a:spLocks noEditPoints="1"/>
            </p:cNvSpPr>
            <p:nvPr userDrawn="1"/>
          </p:nvSpPr>
          <p:spPr bwMode="auto">
            <a:xfrm>
              <a:off x="287" y="198"/>
              <a:ext cx="3" cy="9"/>
            </a:xfrm>
            <a:custGeom>
              <a:avLst/>
              <a:gdLst>
                <a:gd name="T0" fmla="*/ 2 w 5"/>
                <a:gd name="T1" fmla="*/ 1 h 21"/>
                <a:gd name="T2" fmla="*/ 2 w 5"/>
                <a:gd name="T3" fmla="*/ 4 h 21"/>
                <a:gd name="T4" fmla="*/ 2 w 5"/>
                <a:gd name="T5" fmla="*/ 1 h 21"/>
                <a:gd name="T6" fmla="*/ 2 w 5"/>
                <a:gd name="T7" fmla="*/ 8 h 21"/>
                <a:gd name="T8" fmla="*/ 4 w 5"/>
                <a:gd name="T9" fmla="*/ 7 h 21"/>
                <a:gd name="T10" fmla="*/ 2 w 5"/>
                <a:gd name="T11" fmla="*/ 5 h 21"/>
                <a:gd name="T12" fmla="*/ 1 w 5"/>
                <a:gd name="T13" fmla="*/ 7 h 21"/>
                <a:gd name="T14" fmla="*/ 2 w 5"/>
                <a:gd name="T15" fmla="*/ 9 h 21"/>
                <a:gd name="T16" fmla="*/ 1 w 5"/>
                <a:gd name="T17" fmla="*/ 10 h 21"/>
                <a:gd name="T18" fmla="*/ 4 w 5"/>
                <a:gd name="T19" fmla="*/ 10 h 21"/>
                <a:gd name="T20" fmla="*/ 2 w 5"/>
                <a:gd name="T21" fmla="*/ 9 h 21"/>
                <a:gd name="T22" fmla="*/ 2 w 5"/>
                <a:gd name="T23" fmla="*/ 12 h 21"/>
                <a:gd name="T24" fmla="*/ 1 w 5"/>
                <a:gd name="T25" fmla="*/ 13 h 21"/>
                <a:gd name="T26" fmla="*/ 3 w 5"/>
                <a:gd name="T27" fmla="*/ 13 h 21"/>
                <a:gd name="T28" fmla="*/ 2 w 5"/>
                <a:gd name="T29" fmla="*/ 12 h 21"/>
                <a:gd name="T30" fmla="*/ 3 w 5"/>
                <a:gd name="T31" fmla="*/ 18 h 21"/>
                <a:gd name="T32" fmla="*/ 2 w 5"/>
                <a:gd name="T33" fmla="*/ 18 h 21"/>
                <a:gd name="T34" fmla="*/ 1 w 5"/>
                <a:gd name="T35" fmla="*/ 19 h 21"/>
                <a:gd name="T36" fmla="*/ 3 w 5"/>
                <a:gd name="T37" fmla="*/ 19 h 21"/>
                <a:gd name="T38" fmla="*/ 3 w 5"/>
                <a:gd name="T39" fmla="*/ 15 h 21"/>
                <a:gd name="T40" fmla="*/ 4 w 5"/>
                <a:gd name="T41" fmla="*/ 16 h 21"/>
                <a:gd name="T42" fmla="*/ 4 w 5"/>
                <a:gd name="T43" fmla="*/ 19 h 21"/>
                <a:gd name="T44" fmla="*/ 1 w 5"/>
                <a:gd name="T45" fmla="*/ 19 h 21"/>
                <a:gd name="T46" fmla="*/ 0 w 5"/>
                <a:gd name="T47" fmla="*/ 16 h 21"/>
                <a:gd name="T48" fmla="*/ 0 w 5"/>
                <a:gd name="T49" fmla="*/ 13 h 21"/>
                <a:gd name="T50" fmla="*/ 0 w 5"/>
                <a:gd name="T51" fmla="*/ 10 h 21"/>
                <a:gd name="T52" fmla="*/ 0 w 5"/>
                <a:gd name="T53" fmla="*/ 7 h 21"/>
                <a:gd name="T54" fmla="*/ 0 w 5"/>
                <a:gd name="T55" fmla="*/ 3 h 21"/>
                <a:gd name="T56" fmla="*/ 5 w 5"/>
                <a:gd name="T57" fmla="*/ 3 h 21"/>
                <a:gd name="T58" fmla="*/ 5 w 5"/>
                <a:gd name="T59" fmla="*/ 7 h 21"/>
                <a:gd name="T60" fmla="*/ 4 w 5"/>
                <a:gd name="T61" fmla="*/ 10 h 21"/>
                <a:gd name="T62" fmla="*/ 4 w 5"/>
                <a:gd name="T63" fmla="*/ 13 h 21"/>
                <a:gd name="T64" fmla="*/ 2 w 5"/>
                <a:gd name="T65" fmla="*/ 15 h 21"/>
                <a:gd name="T66" fmla="*/ 1 w 5"/>
                <a:gd name="T67" fmla="*/ 16 h 21"/>
                <a:gd name="T68" fmla="*/ 3 w 5"/>
                <a:gd name="T69" fmla="*/ 16 h 21"/>
                <a:gd name="T70" fmla="*/ 2 w 5"/>
                <a:gd name="T71" fmla="*/ 15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" h="21">
                  <a:moveTo>
                    <a:pt x="2" y="1"/>
                  </a:moveTo>
                  <a:lnTo>
                    <a:pt x="2" y="1"/>
                  </a:lnTo>
                  <a:cubicBezTo>
                    <a:pt x="2" y="1"/>
                    <a:pt x="1" y="2"/>
                    <a:pt x="1" y="3"/>
                  </a:cubicBezTo>
                  <a:cubicBezTo>
                    <a:pt x="1" y="4"/>
                    <a:pt x="2" y="4"/>
                    <a:pt x="2" y="4"/>
                  </a:cubicBezTo>
                  <a:cubicBezTo>
                    <a:pt x="3" y="4"/>
                    <a:pt x="4" y="4"/>
                    <a:pt x="4" y="3"/>
                  </a:cubicBezTo>
                  <a:cubicBezTo>
                    <a:pt x="4" y="2"/>
                    <a:pt x="3" y="1"/>
                    <a:pt x="2" y="1"/>
                  </a:cubicBezTo>
                  <a:close/>
                  <a:moveTo>
                    <a:pt x="2" y="8"/>
                  </a:moveTo>
                  <a:lnTo>
                    <a:pt x="2" y="8"/>
                  </a:lnTo>
                  <a:lnTo>
                    <a:pt x="2" y="8"/>
                  </a:lnTo>
                  <a:cubicBezTo>
                    <a:pt x="3" y="8"/>
                    <a:pt x="4" y="7"/>
                    <a:pt x="4" y="7"/>
                  </a:cubicBezTo>
                  <a:cubicBezTo>
                    <a:pt x="4" y="6"/>
                    <a:pt x="3" y="5"/>
                    <a:pt x="3" y="5"/>
                  </a:cubicBezTo>
                  <a:cubicBezTo>
                    <a:pt x="3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6"/>
                    <a:pt x="1" y="7"/>
                  </a:cubicBezTo>
                  <a:cubicBezTo>
                    <a:pt x="1" y="7"/>
                    <a:pt x="2" y="8"/>
                    <a:pt x="2" y="8"/>
                  </a:cubicBezTo>
                  <a:close/>
                  <a:moveTo>
                    <a:pt x="2" y="9"/>
                  </a:moveTo>
                  <a:lnTo>
                    <a:pt x="2" y="9"/>
                  </a:lnTo>
                  <a:cubicBezTo>
                    <a:pt x="1" y="9"/>
                    <a:pt x="1" y="9"/>
                    <a:pt x="1" y="10"/>
                  </a:cubicBezTo>
                  <a:cubicBezTo>
                    <a:pt x="1" y="11"/>
                    <a:pt x="2" y="11"/>
                    <a:pt x="2" y="11"/>
                  </a:cubicBezTo>
                  <a:cubicBezTo>
                    <a:pt x="3" y="11"/>
                    <a:pt x="4" y="11"/>
                    <a:pt x="4" y="10"/>
                  </a:cubicBezTo>
                  <a:cubicBezTo>
                    <a:pt x="4" y="9"/>
                    <a:pt x="3" y="9"/>
                    <a:pt x="3" y="9"/>
                  </a:cubicBezTo>
                  <a:cubicBezTo>
                    <a:pt x="3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lose/>
                  <a:moveTo>
                    <a:pt x="2" y="12"/>
                  </a:moveTo>
                  <a:lnTo>
                    <a:pt x="2" y="12"/>
                  </a:lnTo>
                  <a:cubicBezTo>
                    <a:pt x="2" y="12"/>
                    <a:pt x="1" y="13"/>
                    <a:pt x="1" y="13"/>
                  </a:cubicBezTo>
                  <a:cubicBezTo>
                    <a:pt x="1" y="14"/>
                    <a:pt x="2" y="14"/>
                    <a:pt x="2" y="14"/>
                  </a:cubicBezTo>
                  <a:cubicBezTo>
                    <a:pt x="3" y="14"/>
                    <a:pt x="3" y="14"/>
                    <a:pt x="3" y="13"/>
                  </a:cubicBezTo>
                  <a:cubicBezTo>
                    <a:pt x="3" y="13"/>
                    <a:pt x="3" y="12"/>
                    <a:pt x="3" y="12"/>
                  </a:cubicBezTo>
                  <a:lnTo>
                    <a:pt x="2" y="12"/>
                  </a:lnTo>
                  <a:lnTo>
                    <a:pt x="2" y="12"/>
                  </a:lnTo>
                  <a:close/>
                  <a:moveTo>
                    <a:pt x="3" y="18"/>
                  </a:moveTo>
                  <a:lnTo>
                    <a:pt x="3" y="18"/>
                  </a:lnTo>
                  <a:lnTo>
                    <a:pt x="2" y="18"/>
                  </a:lnTo>
                  <a:lnTo>
                    <a:pt x="2" y="18"/>
                  </a:lnTo>
                  <a:cubicBezTo>
                    <a:pt x="2" y="18"/>
                    <a:pt x="1" y="19"/>
                    <a:pt x="1" y="19"/>
                  </a:cubicBezTo>
                  <a:cubicBezTo>
                    <a:pt x="1" y="20"/>
                    <a:pt x="2" y="20"/>
                    <a:pt x="2" y="20"/>
                  </a:cubicBezTo>
                  <a:cubicBezTo>
                    <a:pt x="3" y="20"/>
                    <a:pt x="3" y="20"/>
                    <a:pt x="3" y="19"/>
                  </a:cubicBezTo>
                  <a:cubicBezTo>
                    <a:pt x="3" y="19"/>
                    <a:pt x="3" y="18"/>
                    <a:pt x="3" y="18"/>
                  </a:cubicBezTo>
                  <a:close/>
                  <a:moveTo>
                    <a:pt x="3" y="15"/>
                  </a:moveTo>
                  <a:lnTo>
                    <a:pt x="3" y="15"/>
                  </a:lnTo>
                  <a:cubicBezTo>
                    <a:pt x="4" y="15"/>
                    <a:pt x="4" y="16"/>
                    <a:pt x="4" y="16"/>
                  </a:cubicBezTo>
                  <a:cubicBezTo>
                    <a:pt x="4" y="17"/>
                    <a:pt x="4" y="17"/>
                    <a:pt x="3" y="18"/>
                  </a:cubicBezTo>
                  <a:cubicBezTo>
                    <a:pt x="4" y="18"/>
                    <a:pt x="4" y="19"/>
                    <a:pt x="4" y="19"/>
                  </a:cubicBezTo>
                  <a:cubicBezTo>
                    <a:pt x="4" y="20"/>
                    <a:pt x="3" y="21"/>
                    <a:pt x="2" y="21"/>
                  </a:cubicBezTo>
                  <a:cubicBezTo>
                    <a:pt x="1" y="21"/>
                    <a:pt x="1" y="20"/>
                    <a:pt x="1" y="19"/>
                  </a:cubicBezTo>
                  <a:cubicBezTo>
                    <a:pt x="1" y="19"/>
                    <a:pt x="1" y="18"/>
                    <a:pt x="1" y="18"/>
                  </a:cubicBezTo>
                  <a:cubicBezTo>
                    <a:pt x="1" y="17"/>
                    <a:pt x="0" y="17"/>
                    <a:pt x="0" y="16"/>
                  </a:cubicBezTo>
                  <a:cubicBezTo>
                    <a:pt x="0" y="16"/>
                    <a:pt x="1" y="15"/>
                    <a:pt x="1" y="15"/>
                  </a:cubicBezTo>
                  <a:cubicBezTo>
                    <a:pt x="1" y="14"/>
                    <a:pt x="0" y="14"/>
                    <a:pt x="0" y="13"/>
                  </a:cubicBezTo>
                  <a:cubicBezTo>
                    <a:pt x="0" y="13"/>
                    <a:pt x="1" y="12"/>
                    <a:pt x="1" y="12"/>
                  </a:cubicBezTo>
                  <a:cubicBezTo>
                    <a:pt x="1" y="11"/>
                    <a:pt x="0" y="11"/>
                    <a:pt x="0" y="10"/>
                  </a:cubicBezTo>
                  <a:cubicBezTo>
                    <a:pt x="0" y="9"/>
                    <a:pt x="0" y="9"/>
                    <a:pt x="1" y="8"/>
                  </a:cubicBezTo>
                  <a:cubicBezTo>
                    <a:pt x="0" y="8"/>
                    <a:pt x="0" y="7"/>
                    <a:pt x="0" y="7"/>
                  </a:cubicBezTo>
                  <a:cubicBezTo>
                    <a:pt x="0" y="6"/>
                    <a:pt x="0" y="5"/>
                    <a:pt x="1" y="5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2"/>
                    <a:pt x="1" y="0"/>
                    <a:pt x="2" y="0"/>
                  </a:cubicBezTo>
                  <a:cubicBezTo>
                    <a:pt x="4" y="0"/>
                    <a:pt x="5" y="2"/>
                    <a:pt x="5" y="3"/>
                  </a:cubicBezTo>
                  <a:cubicBezTo>
                    <a:pt x="5" y="4"/>
                    <a:pt x="4" y="4"/>
                    <a:pt x="4" y="5"/>
                  </a:cubicBezTo>
                  <a:cubicBezTo>
                    <a:pt x="4" y="5"/>
                    <a:pt x="5" y="6"/>
                    <a:pt x="5" y="7"/>
                  </a:cubicBezTo>
                  <a:cubicBezTo>
                    <a:pt x="5" y="7"/>
                    <a:pt x="4" y="8"/>
                    <a:pt x="4" y="8"/>
                  </a:cubicBezTo>
                  <a:cubicBezTo>
                    <a:pt x="4" y="9"/>
                    <a:pt x="4" y="9"/>
                    <a:pt x="4" y="10"/>
                  </a:cubicBezTo>
                  <a:cubicBezTo>
                    <a:pt x="4" y="11"/>
                    <a:pt x="4" y="11"/>
                    <a:pt x="4" y="12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4" y="14"/>
                    <a:pt x="4" y="14"/>
                    <a:pt x="3" y="15"/>
                  </a:cubicBezTo>
                  <a:close/>
                  <a:moveTo>
                    <a:pt x="2" y="15"/>
                  </a:moveTo>
                  <a:lnTo>
                    <a:pt x="2" y="15"/>
                  </a:lnTo>
                  <a:cubicBezTo>
                    <a:pt x="2" y="15"/>
                    <a:pt x="1" y="16"/>
                    <a:pt x="1" y="16"/>
                  </a:cubicBezTo>
                  <a:cubicBezTo>
                    <a:pt x="1" y="17"/>
                    <a:pt x="2" y="17"/>
                    <a:pt x="2" y="17"/>
                  </a:cubicBezTo>
                  <a:cubicBezTo>
                    <a:pt x="3" y="17"/>
                    <a:pt x="3" y="17"/>
                    <a:pt x="3" y="16"/>
                  </a:cubicBezTo>
                  <a:cubicBezTo>
                    <a:pt x="3" y="16"/>
                    <a:pt x="3" y="15"/>
                    <a:pt x="2" y="15"/>
                  </a:cubicBezTo>
                  <a:lnTo>
                    <a:pt x="2" y="15"/>
                  </a:lnTo>
                  <a:lnTo>
                    <a:pt x="2" y="1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85" name="Freeform 1512"/>
            <p:cNvSpPr>
              <a:spLocks/>
            </p:cNvSpPr>
            <p:nvPr userDrawn="1"/>
          </p:nvSpPr>
          <p:spPr bwMode="auto">
            <a:xfrm>
              <a:off x="404" y="362"/>
              <a:ext cx="40" cy="47"/>
            </a:xfrm>
            <a:custGeom>
              <a:avLst/>
              <a:gdLst>
                <a:gd name="T0" fmla="*/ 3 w 88"/>
                <a:gd name="T1" fmla="*/ 61 h 104"/>
                <a:gd name="T2" fmla="*/ 3 w 88"/>
                <a:gd name="T3" fmla="*/ 61 h 104"/>
                <a:gd name="T4" fmla="*/ 3 w 88"/>
                <a:gd name="T5" fmla="*/ 60 h 104"/>
                <a:gd name="T6" fmla="*/ 5 w 88"/>
                <a:gd name="T7" fmla="*/ 57 h 104"/>
                <a:gd name="T8" fmla="*/ 35 w 88"/>
                <a:gd name="T9" fmla="*/ 25 h 104"/>
                <a:gd name="T10" fmla="*/ 34 w 88"/>
                <a:gd name="T11" fmla="*/ 25 h 104"/>
                <a:gd name="T12" fmla="*/ 40 w 88"/>
                <a:gd name="T13" fmla="*/ 16 h 104"/>
                <a:gd name="T14" fmla="*/ 32 w 88"/>
                <a:gd name="T15" fmla="*/ 22 h 104"/>
                <a:gd name="T16" fmla="*/ 32 w 88"/>
                <a:gd name="T17" fmla="*/ 2 h 104"/>
                <a:gd name="T18" fmla="*/ 40 w 88"/>
                <a:gd name="T19" fmla="*/ 8 h 104"/>
                <a:gd name="T20" fmla="*/ 34 w 88"/>
                <a:gd name="T21" fmla="*/ 0 h 104"/>
                <a:gd name="T22" fmla="*/ 54 w 88"/>
                <a:gd name="T23" fmla="*/ 0 h 104"/>
                <a:gd name="T24" fmla="*/ 48 w 88"/>
                <a:gd name="T25" fmla="*/ 8 h 104"/>
                <a:gd name="T26" fmla="*/ 57 w 88"/>
                <a:gd name="T27" fmla="*/ 2 h 104"/>
                <a:gd name="T28" fmla="*/ 57 w 88"/>
                <a:gd name="T29" fmla="*/ 22 h 104"/>
                <a:gd name="T30" fmla="*/ 48 w 88"/>
                <a:gd name="T31" fmla="*/ 16 h 104"/>
                <a:gd name="T32" fmla="*/ 53 w 88"/>
                <a:gd name="T33" fmla="*/ 24 h 104"/>
                <a:gd name="T34" fmla="*/ 54 w 88"/>
                <a:gd name="T35" fmla="*/ 25 h 104"/>
                <a:gd name="T36" fmla="*/ 54 w 88"/>
                <a:gd name="T37" fmla="*/ 25 h 104"/>
                <a:gd name="T38" fmla="*/ 54 w 88"/>
                <a:gd name="T39" fmla="*/ 25 h 104"/>
                <a:gd name="T40" fmla="*/ 83 w 88"/>
                <a:gd name="T41" fmla="*/ 57 h 104"/>
                <a:gd name="T42" fmla="*/ 85 w 88"/>
                <a:gd name="T43" fmla="*/ 60 h 104"/>
                <a:gd name="T44" fmla="*/ 85 w 88"/>
                <a:gd name="T45" fmla="*/ 61 h 104"/>
                <a:gd name="T46" fmla="*/ 88 w 88"/>
                <a:gd name="T47" fmla="*/ 67 h 104"/>
                <a:gd name="T48" fmla="*/ 85 w 88"/>
                <a:gd name="T49" fmla="*/ 73 h 104"/>
                <a:gd name="T50" fmla="*/ 85 w 88"/>
                <a:gd name="T51" fmla="*/ 73 h 104"/>
                <a:gd name="T52" fmla="*/ 82 w 88"/>
                <a:gd name="T53" fmla="*/ 77 h 104"/>
                <a:gd name="T54" fmla="*/ 44 w 88"/>
                <a:gd name="T55" fmla="*/ 104 h 104"/>
                <a:gd name="T56" fmla="*/ 6 w 88"/>
                <a:gd name="T57" fmla="*/ 77 h 104"/>
                <a:gd name="T58" fmla="*/ 3 w 88"/>
                <a:gd name="T59" fmla="*/ 73 h 104"/>
                <a:gd name="T60" fmla="*/ 3 w 88"/>
                <a:gd name="T61" fmla="*/ 73 h 104"/>
                <a:gd name="T62" fmla="*/ 0 w 88"/>
                <a:gd name="T63" fmla="*/ 67 h 104"/>
                <a:gd name="T64" fmla="*/ 3 w 88"/>
                <a:gd name="T65" fmla="*/ 61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8" h="104">
                  <a:moveTo>
                    <a:pt x="3" y="61"/>
                  </a:moveTo>
                  <a:lnTo>
                    <a:pt x="3" y="61"/>
                  </a:lnTo>
                  <a:cubicBezTo>
                    <a:pt x="3" y="61"/>
                    <a:pt x="3" y="60"/>
                    <a:pt x="3" y="60"/>
                  </a:cubicBezTo>
                  <a:cubicBezTo>
                    <a:pt x="3" y="59"/>
                    <a:pt x="3" y="57"/>
                    <a:pt x="5" y="57"/>
                  </a:cubicBezTo>
                  <a:cubicBezTo>
                    <a:pt x="7" y="41"/>
                    <a:pt x="19" y="29"/>
                    <a:pt x="35" y="25"/>
                  </a:cubicBezTo>
                  <a:lnTo>
                    <a:pt x="34" y="25"/>
                  </a:lnTo>
                  <a:cubicBezTo>
                    <a:pt x="36" y="23"/>
                    <a:pt x="40" y="19"/>
                    <a:pt x="40" y="16"/>
                  </a:cubicBezTo>
                  <a:cubicBezTo>
                    <a:pt x="38" y="17"/>
                    <a:pt x="34" y="21"/>
                    <a:pt x="32" y="22"/>
                  </a:cubicBezTo>
                  <a:lnTo>
                    <a:pt x="32" y="2"/>
                  </a:lnTo>
                  <a:cubicBezTo>
                    <a:pt x="34" y="4"/>
                    <a:pt x="38" y="8"/>
                    <a:pt x="40" y="8"/>
                  </a:cubicBezTo>
                  <a:cubicBezTo>
                    <a:pt x="40" y="6"/>
                    <a:pt x="36" y="2"/>
                    <a:pt x="34" y="0"/>
                  </a:cubicBezTo>
                  <a:lnTo>
                    <a:pt x="54" y="0"/>
                  </a:lnTo>
                  <a:cubicBezTo>
                    <a:pt x="53" y="2"/>
                    <a:pt x="49" y="6"/>
                    <a:pt x="48" y="8"/>
                  </a:cubicBezTo>
                  <a:cubicBezTo>
                    <a:pt x="51" y="8"/>
                    <a:pt x="55" y="4"/>
                    <a:pt x="57" y="2"/>
                  </a:cubicBezTo>
                  <a:lnTo>
                    <a:pt x="57" y="22"/>
                  </a:lnTo>
                  <a:cubicBezTo>
                    <a:pt x="55" y="21"/>
                    <a:pt x="51" y="17"/>
                    <a:pt x="48" y="16"/>
                  </a:cubicBezTo>
                  <a:cubicBezTo>
                    <a:pt x="49" y="18"/>
                    <a:pt x="51" y="21"/>
                    <a:pt x="53" y="24"/>
                  </a:cubicBezTo>
                  <a:cubicBezTo>
                    <a:pt x="54" y="24"/>
                    <a:pt x="54" y="24"/>
                    <a:pt x="54" y="25"/>
                  </a:cubicBezTo>
                  <a:lnTo>
                    <a:pt x="54" y="25"/>
                  </a:lnTo>
                  <a:cubicBezTo>
                    <a:pt x="54" y="25"/>
                    <a:pt x="54" y="25"/>
                    <a:pt x="54" y="25"/>
                  </a:cubicBezTo>
                  <a:cubicBezTo>
                    <a:pt x="69" y="29"/>
                    <a:pt x="81" y="42"/>
                    <a:pt x="83" y="57"/>
                  </a:cubicBezTo>
                  <a:cubicBezTo>
                    <a:pt x="84" y="58"/>
                    <a:pt x="85" y="59"/>
                    <a:pt x="85" y="60"/>
                  </a:cubicBezTo>
                  <a:cubicBezTo>
                    <a:pt x="85" y="60"/>
                    <a:pt x="85" y="61"/>
                    <a:pt x="85" y="61"/>
                  </a:cubicBezTo>
                  <a:cubicBezTo>
                    <a:pt x="87" y="62"/>
                    <a:pt x="88" y="65"/>
                    <a:pt x="88" y="67"/>
                  </a:cubicBezTo>
                  <a:cubicBezTo>
                    <a:pt x="88" y="69"/>
                    <a:pt x="87" y="71"/>
                    <a:pt x="85" y="73"/>
                  </a:cubicBezTo>
                  <a:cubicBezTo>
                    <a:pt x="85" y="73"/>
                    <a:pt x="85" y="73"/>
                    <a:pt x="85" y="73"/>
                  </a:cubicBezTo>
                  <a:cubicBezTo>
                    <a:pt x="85" y="75"/>
                    <a:pt x="83" y="77"/>
                    <a:pt x="82" y="77"/>
                  </a:cubicBezTo>
                  <a:cubicBezTo>
                    <a:pt x="76" y="93"/>
                    <a:pt x="62" y="104"/>
                    <a:pt x="44" y="104"/>
                  </a:cubicBezTo>
                  <a:cubicBezTo>
                    <a:pt x="26" y="104"/>
                    <a:pt x="11" y="93"/>
                    <a:pt x="6" y="77"/>
                  </a:cubicBezTo>
                  <a:cubicBezTo>
                    <a:pt x="4" y="77"/>
                    <a:pt x="3" y="76"/>
                    <a:pt x="3" y="73"/>
                  </a:cubicBezTo>
                  <a:cubicBezTo>
                    <a:pt x="3" y="73"/>
                    <a:pt x="3" y="73"/>
                    <a:pt x="3" y="73"/>
                  </a:cubicBezTo>
                  <a:cubicBezTo>
                    <a:pt x="1" y="71"/>
                    <a:pt x="0" y="69"/>
                    <a:pt x="0" y="67"/>
                  </a:cubicBezTo>
                  <a:cubicBezTo>
                    <a:pt x="0" y="65"/>
                    <a:pt x="1" y="62"/>
                    <a:pt x="3" y="6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86" name="Freeform 1513"/>
            <p:cNvSpPr>
              <a:spLocks/>
            </p:cNvSpPr>
            <p:nvPr userDrawn="1"/>
          </p:nvSpPr>
          <p:spPr bwMode="auto">
            <a:xfrm>
              <a:off x="408" y="396"/>
              <a:ext cx="32" cy="11"/>
            </a:xfrm>
            <a:custGeom>
              <a:avLst/>
              <a:gdLst>
                <a:gd name="T0" fmla="*/ 70 w 70"/>
                <a:gd name="T1" fmla="*/ 2 h 26"/>
                <a:gd name="T2" fmla="*/ 70 w 70"/>
                <a:gd name="T3" fmla="*/ 2 h 26"/>
                <a:gd name="T4" fmla="*/ 35 w 70"/>
                <a:gd name="T5" fmla="*/ 26 h 26"/>
                <a:gd name="T6" fmla="*/ 0 w 70"/>
                <a:gd name="T7" fmla="*/ 2 h 26"/>
                <a:gd name="T8" fmla="*/ 70 w 70"/>
                <a:gd name="T9" fmla="*/ 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26">
                  <a:moveTo>
                    <a:pt x="70" y="2"/>
                  </a:moveTo>
                  <a:lnTo>
                    <a:pt x="70" y="2"/>
                  </a:lnTo>
                  <a:cubicBezTo>
                    <a:pt x="64" y="16"/>
                    <a:pt x="51" y="26"/>
                    <a:pt x="35" y="26"/>
                  </a:cubicBezTo>
                  <a:cubicBezTo>
                    <a:pt x="19" y="26"/>
                    <a:pt x="6" y="16"/>
                    <a:pt x="0" y="2"/>
                  </a:cubicBezTo>
                  <a:cubicBezTo>
                    <a:pt x="24" y="0"/>
                    <a:pt x="46" y="0"/>
                    <a:pt x="7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87" name="Freeform 1514"/>
            <p:cNvSpPr>
              <a:spLocks/>
            </p:cNvSpPr>
            <p:nvPr userDrawn="1"/>
          </p:nvSpPr>
          <p:spPr bwMode="auto">
            <a:xfrm>
              <a:off x="429" y="375"/>
              <a:ext cx="11" cy="12"/>
            </a:xfrm>
            <a:custGeom>
              <a:avLst/>
              <a:gdLst>
                <a:gd name="T0" fmla="*/ 0 w 25"/>
                <a:gd name="T1" fmla="*/ 0 h 27"/>
                <a:gd name="T2" fmla="*/ 0 w 25"/>
                <a:gd name="T3" fmla="*/ 0 h 27"/>
                <a:gd name="T4" fmla="*/ 25 w 25"/>
                <a:gd name="T5" fmla="*/ 27 h 27"/>
                <a:gd name="T6" fmla="*/ 0 w 25"/>
                <a:gd name="T7" fmla="*/ 25 h 27"/>
                <a:gd name="T8" fmla="*/ 0 w 25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7">
                  <a:moveTo>
                    <a:pt x="0" y="0"/>
                  </a:moveTo>
                  <a:lnTo>
                    <a:pt x="0" y="0"/>
                  </a:lnTo>
                  <a:cubicBezTo>
                    <a:pt x="12" y="4"/>
                    <a:pt x="22" y="14"/>
                    <a:pt x="25" y="27"/>
                  </a:cubicBezTo>
                  <a:cubicBezTo>
                    <a:pt x="17" y="26"/>
                    <a:pt x="8" y="26"/>
                    <a:pt x="0" y="25"/>
                  </a:cubicBezTo>
                  <a:cubicBezTo>
                    <a:pt x="0" y="17"/>
                    <a:pt x="0" y="9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88" name="Freeform 1515"/>
            <p:cNvSpPr>
              <a:spLocks/>
            </p:cNvSpPr>
            <p:nvPr userDrawn="1"/>
          </p:nvSpPr>
          <p:spPr bwMode="auto">
            <a:xfrm>
              <a:off x="408" y="374"/>
              <a:ext cx="11" cy="13"/>
            </a:xfrm>
            <a:custGeom>
              <a:avLst/>
              <a:gdLst>
                <a:gd name="T0" fmla="*/ 0 w 26"/>
                <a:gd name="T1" fmla="*/ 28 h 28"/>
                <a:gd name="T2" fmla="*/ 0 w 26"/>
                <a:gd name="T3" fmla="*/ 28 h 28"/>
                <a:gd name="T4" fmla="*/ 26 w 26"/>
                <a:gd name="T5" fmla="*/ 0 h 28"/>
                <a:gd name="T6" fmla="*/ 26 w 26"/>
                <a:gd name="T7" fmla="*/ 26 h 28"/>
                <a:gd name="T8" fmla="*/ 0 w 26"/>
                <a:gd name="T9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8">
                  <a:moveTo>
                    <a:pt x="0" y="28"/>
                  </a:moveTo>
                  <a:lnTo>
                    <a:pt x="0" y="28"/>
                  </a:lnTo>
                  <a:cubicBezTo>
                    <a:pt x="3" y="15"/>
                    <a:pt x="13" y="4"/>
                    <a:pt x="26" y="0"/>
                  </a:cubicBezTo>
                  <a:cubicBezTo>
                    <a:pt x="26" y="9"/>
                    <a:pt x="26" y="18"/>
                    <a:pt x="26" y="26"/>
                  </a:cubicBezTo>
                  <a:cubicBezTo>
                    <a:pt x="17" y="27"/>
                    <a:pt x="9" y="27"/>
                    <a:pt x="0" y="2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89" name="Freeform 1516"/>
            <p:cNvSpPr>
              <a:spLocks/>
            </p:cNvSpPr>
            <p:nvPr userDrawn="1"/>
          </p:nvSpPr>
          <p:spPr bwMode="auto">
            <a:xfrm>
              <a:off x="406" y="393"/>
              <a:ext cx="35" cy="3"/>
            </a:xfrm>
            <a:custGeom>
              <a:avLst/>
              <a:gdLst>
                <a:gd name="T0" fmla="*/ 77 w 77"/>
                <a:gd name="T1" fmla="*/ 2 h 5"/>
                <a:gd name="T2" fmla="*/ 77 w 77"/>
                <a:gd name="T3" fmla="*/ 2 h 5"/>
                <a:gd name="T4" fmla="*/ 77 w 77"/>
                <a:gd name="T5" fmla="*/ 3 h 5"/>
                <a:gd name="T6" fmla="*/ 76 w 77"/>
                <a:gd name="T7" fmla="*/ 5 h 5"/>
                <a:gd name="T8" fmla="*/ 2 w 77"/>
                <a:gd name="T9" fmla="*/ 5 h 5"/>
                <a:gd name="T10" fmla="*/ 0 w 77"/>
                <a:gd name="T11" fmla="*/ 3 h 5"/>
                <a:gd name="T12" fmla="*/ 1 w 77"/>
                <a:gd name="T13" fmla="*/ 2 h 5"/>
                <a:gd name="T14" fmla="*/ 3 w 77"/>
                <a:gd name="T15" fmla="*/ 2 h 5"/>
                <a:gd name="T16" fmla="*/ 74 w 77"/>
                <a:gd name="T17" fmla="*/ 2 h 5"/>
                <a:gd name="T18" fmla="*/ 77 w 77"/>
                <a:gd name="T1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7" h="5">
                  <a:moveTo>
                    <a:pt x="77" y="2"/>
                  </a:moveTo>
                  <a:lnTo>
                    <a:pt x="77" y="2"/>
                  </a:lnTo>
                  <a:cubicBezTo>
                    <a:pt x="77" y="3"/>
                    <a:pt x="77" y="3"/>
                    <a:pt x="77" y="3"/>
                  </a:cubicBezTo>
                  <a:cubicBezTo>
                    <a:pt x="77" y="4"/>
                    <a:pt x="77" y="5"/>
                    <a:pt x="76" y="5"/>
                  </a:cubicBezTo>
                  <a:cubicBezTo>
                    <a:pt x="51" y="2"/>
                    <a:pt x="27" y="2"/>
                    <a:pt x="2" y="5"/>
                  </a:cubicBezTo>
                  <a:cubicBezTo>
                    <a:pt x="1" y="5"/>
                    <a:pt x="0" y="4"/>
                    <a:pt x="0" y="3"/>
                  </a:cubicBezTo>
                  <a:cubicBezTo>
                    <a:pt x="0" y="3"/>
                    <a:pt x="0" y="3"/>
                    <a:pt x="1" y="2"/>
                  </a:cubicBezTo>
                  <a:cubicBezTo>
                    <a:pt x="1" y="2"/>
                    <a:pt x="2" y="2"/>
                    <a:pt x="3" y="2"/>
                  </a:cubicBezTo>
                  <a:cubicBezTo>
                    <a:pt x="27" y="0"/>
                    <a:pt x="50" y="0"/>
                    <a:pt x="74" y="2"/>
                  </a:cubicBezTo>
                  <a:cubicBezTo>
                    <a:pt x="75" y="2"/>
                    <a:pt x="76" y="2"/>
                    <a:pt x="77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90" name="Freeform 1517"/>
            <p:cNvSpPr>
              <a:spLocks/>
            </p:cNvSpPr>
            <p:nvPr userDrawn="1"/>
          </p:nvSpPr>
          <p:spPr bwMode="auto">
            <a:xfrm>
              <a:off x="427" y="373"/>
              <a:ext cx="14" cy="16"/>
            </a:xfrm>
            <a:custGeom>
              <a:avLst/>
              <a:gdLst>
                <a:gd name="T0" fmla="*/ 0 w 32"/>
                <a:gd name="T1" fmla="*/ 1 h 36"/>
                <a:gd name="T2" fmla="*/ 0 w 32"/>
                <a:gd name="T3" fmla="*/ 1 h 36"/>
                <a:gd name="T4" fmla="*/ 1 w 32"/>
                <a:gd name="T5" fmla="*/ 0 h 36"/>
                <a:gd name="T6" fmla="*/ 2 w 32"/>
                <a:gd name="T7" fmla="*/ 2 h 36"/>
                <a:gd name="T8" fmla="*/ 3 w 32"/>
                <a:gd name="T9" fmla="*/ 32 h 36"/>
                <a:gd name="T10" fmla="*/ 31 w 32"/>
                <a:gd name="T11" fmla="*/ 33 h 36"/>
                <a:gd name="T12" fmla="*/ 32 w 32"/>
                <a:gd name="T13" fmla="*/ 35 h 36"/>
                <a:gd name="T14" fmla="*/ 32 w 32"/>
                <a:gd name="T15" fmla="*/ 36 h 36"/>
                <a:gd name="T16" fmla="*/ 30 w 32"/>
                <a:gd name="T17" fmla="*/ 35 h 36"/>
                <a:gd name="T18" fmla="*/ 1 w 32"/>
                <a:gd name="T19" fmla="*/ 34 h 36"/>
                <a:gd name="T20" fmla="*/ 0 w 32"/>
                <a:gd name="T21" fmla="*/ 3 h 36"/>
                <a:gd name="T22" fmla="*/ 0 w 32"/>
                <a:gd name="T23" fmla="*/ 1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" h="36">
                  <a:moveTo>
                    <a:pt x="0" y="1"/>
                  </a:moveTo>
                  <a:lnTo>
                    <a:pt x="0" y="1"/>
                  </a:lnTo>
                  <a:cubicBezTo>
                    <a:pt x="0" y="0"/>
                    <a:pt x="1" y="0"/>
                    <a:pt x="1" y="0"/>
                  </a:cubicBezTo>
                  <a:cubicBezTo>
                    <a:pt x="2" y="0"/>
                    <a:pt x="2" y="1"/>
                    <a:pt x="2" y="2"/>
                  </a:cubicBezTo>
                  <a:cubicBezTo>
                    <a:pt x="2" y="12"/>
                    <a:pt x="3" y="22"/>
                    <a:pt x="3" y="32"/>
                  </a:cubicBezTo>
                  <a:cubicBezTo>
                    <a:pt x="12" y="32"/>
                    <a:pt x="21" y="33"/>
                    <a:pt x="31" y="33"/>
                  </a:cubicBezTo>
                  <a:cubicBezTo>
                    <a:pt x="32" y="34"/>
                    <a:pt x="32" y="34"/>
                    <a:pt x="32" y="35"/>
                  </a:cubicBezTo>
                  <a:cubicBezTo>
                    <a:pt x="32" y="35"/>
                    <a:pt x="32" y="36"/>
                    <a:pt x="32" y="36"/>
                  </a:cubicBezTo>
                  <a:cubicBezTo>
                    <a:pt x="31" y="36"/>
                    <a:pt x="30" y="35"/>
                    <a:pt x="30" y="35"/>
                  </a:cubicBezTo>
                  <a:cubicBezTo>
                    <a:pt x="20" y="35"/>
                    <a:pt x="10" y="34"/>
                    <a:pt x="1" y="34"/>
                  </a:cubicBezTo>
                  <a:cubicBezTo>
                    <a:pt x="1" y="24"/>
                    <a:pt x="1" y="14"/>
                    <a:pt x="0" y="3"/>
                  </a:cubicBezTo>
                  <a:cubicBezTo>
                    <a:pt x="0" y="2"/>
                    <a:pt x="0" y="2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91" name="Freeform 1518"/>
            <p:cNvSpPr>
              <a:spLocks/>
            </p:cNvSpPr>
            <p:nvPr userDrawn="1"/>
          </p:nvSpPr>
          <p:spPr bwMode="auto">
            <a:xfrm>
              <a:off x="406" y="373"/>
              <a:ext cx="16" cy="16"/>
            </a:xfrm>
            <a:custGeom>
              <a:avLst/>
              <a:gdLst>
                <a:gd name="T0" fmla="*/ 1 w 34"/>
                <a:gd name="T1" fmla="*/ 36 h 36"/>
                <a:gd name="T2" fmla="*/ 1 w 34"/>
                <a:gd name="T3" fmla="*/ 36 h 36"/>
                <a:gd name="T4" fmla="*/ 0 w 34"/>
                <a:gd name="T5" fmla="*/ 35 h 36"/>
                <a:gd name="T6" fmla="*/ 2 w 34"/>
                <a:gd name="T7" fmla="*/ 33 h 36"/>
                <a:gd name="T8" fmla="*/ 32 w 34"/>
                <a:gd name="T9" fmla="*/ 32 h 36"/>
                <a:gd name="T10" fmla="*/ 32 w 34"/>
                <a:gd name="T11" fmla="*/ 2 h 36"/>
                <a:gd name="T12" fmla="*/ 33 w 34"/>
                <a:gd name="T13" fmla="*/ 0 h 36"/>
                <a:gd name="T14" fmla="*/ 34 w 34"/>
                <a:gd name="T15" fmla="*/ 1 h 36"/>
                <a:gd name="T16" fmla="*/ 34 w 34"/>
                <a:gd name="T17" fmla="*/ 3 h 36"/>
                <a:gd name="T18" fmla="*/ 34 w 34"/>
                <a:gd name="T19" fmla="*/ 34 h 36"/>
                <a:gd name="T20" fmla="*/ 3 w 34"/>
                <a:gd name="T21" fmla="*/ 35 h 36"/>
                <a:gd name="T22" fmla="*/ 1 w 34"/>
                <a:gd name="T23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4" h="36">
                  <a:moveTo>
                    <a:pt x="1" y="36"/>
                  </a:moveTo>
                  <a:lnTo>
                    <a:pt x="1" y="36"/>
                  </a:lnTo>
                  <a:cubicBezTo>
                    <a:pt x="0" y="36"/>
                    <a:pt x="0" y="35"/>
                    <a:pt x="0" y="35"/>
                  </a:cubicBezTo>
                  <a:cubicBezTo>
                    <a:pt x="0" y="34"/>
                    <a:pt x="1" y="34"/>
                    <a:pt x="2" y="33"/>
                  </a:cubicBezTo>
                  <a:cubicBezTo>
                    <a:pt x="12" y="33"/>
                    <a:pt x="21" y="32"/>
                    <a:pt x="32" y="32"/>
                  </a:cubicBezTo>
                  <a:cubicBezTo>
                    <a:pt x="32" y="22"/>
                    <a:pt x="32" y="12"/>
                    <a:pt x="32" y="2"/>
                  </a:cubicBezTo>
                  <a:cubicBezTo>
                    <a:pt x="32" y="1"/>
                    <a:pt x="32" y="0"/>
                    <a:pt x="33" y="0"/>
                  </a:cubicBezTo>
                  <a:cubicBezTo>
                    <a:pt x="34" y="0"/>
                    <a:pt x="34" y="0"/>
                    <a:pt x="34" y="1"/>
                  </a:cubicBezTo>
                  <a:cubicBezTo>
                    <a:pt x="34" y="2"/>
                    <a:pt x="34" y="2"/>
                    <a:pt x="34" y="3"/>
                  </a:cubicBezTo>
                  <a:cubicBezTo>
                    <a:pt x="34" y="14"/>
                    <a:pt x="34" y="24"/>
                    <a:pt x="34" y="34"/>
                  </a:cubicBezTo>
                  <a:cubicBezTo>
                    <a:pt x="23" y="34"/>
                    <a:pt x="13" y="34"/>
                    <a:pt x="3" y="35"/>
                  </a:cubicBezTo>
                  <a:cubicBezTo>
                    <a:pt x="2" y="35"/>
                    <a:pt x="1" y="36"/>
                    <a:pt x="1" y="3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92" name="Freeform 1519"/>
            <p:cNvSpPr>
              <a:spLocks noEditPoints="1"/>
            </p:cNvSpPr>
            <p:nvPr userDrawn="1"/>
          </p:nvSpPr>
          <p:spPr bwMode="auto">
            <a:xfrm>
              <a:off x="406" y="373"/>
              <a:ext cx="36" cy="21"/>
            </a:xfrm>
            <a:custGeom>
              <a:avLst/>
              <a:gdLst>
                <a:gd name="T0" fmla="*/ 47 w 81"/>
                <a:gd name="T1" fmla="*/ 36 h 47"/>
                <a:gd name="T2" fmla="*/ 46 w 81"/>
                <a:gd name="T3" fmla="*/ 36 h 47"/>
                <a:gd name="T4" fmla="*/ 55 w 81"/>
                <a:gd name="T5" fmla="*/ 39 h 47"/>
                <a:gd name="T6" fmla="*/ 66 w 81"/>
                <a:gd name="T7" fmla="*/ 37 h 47"/>
                <a:gd name="T8" fmla="*/ 71 w 81"/>
                <a:gd name="T9" fmla="*/ 38 h 47"/>
                <a:gd name="T10" fmla="*/ 75 w 81"/>
                <a:gd name="T11" fmla="*/ 47 h 47"/>
                <a:gd name="T12" fmla="*/ 75 w 81"/>
                <a:gd name="T13" fmla="*/ 47 h 47"/>
                <a:gd name="T14" fmla="*/ 64 w 81"/>
                <a:gd name="T15" fmla="*/ 43 h 47"/>
                <a:gd name="T16" fmla="*/ 52 w 81"/>
                <a:gd name="T17" fmla="*/ 45 h 47"/>
                <a:gd name="T18" fmla="*/ 48 w 81"/>
                <a:gd name="T19" fmla="*/ 45 h 47"/>
                <a:gd name="T20" fmla="*/ 40 w 81"/>
                <a:gd name="T21" fmla="*/ 45 h 47"/>
                <a:gd name="T22" fmla="*/ 40 w 81"/>
                <a:gd name="T23" fmla="*/ 45 h 47"/>
                <a:gd name="T24" fmla="*/ 27 w 81"/>
                <a:gd name="T25" fmla="*/ 43 h 47"/>
                <a:gd name="T26" fmla="*/ 16 w 81"/>
                <a:gd name="T27" fmla="*/ 46 h 47"/>
                <a:gd name="T28" fmla="*/ 11 w 81"/>
                <a:gd name="T29" fmla="*/ 46 h 47"/>
                <a:gd name="T30" fmla="*/ 6 w 81"/>
                <a:gd name="T31" fmla="*/ 38 h 47"/>
                <a:gd name="T32" fmla="*/ 6 w 81"/>
                <a:gd name="T33" fmla="*/ 38 h 47"/>
                <a:gd name="T34" fmla="*/ 18 w 81"/>
                <a:gd name="T35" fmla="*/ 39 h 47"/>
                <a:gd name="T36" fmla="*/ 29 w 81"/>
                <a:gd name="T37" fmla="*/ 37 h 47"/>
                <a:gd name="T38" fmla="*/ 34 w 81"/>
                <a:gd name="T39" fmla="*/ 37 h 47"/>
                <a:gd name="T40" fmla="*/ 39 w 81"/>
                <a:gd name="T41" fmla="*/ 35 h 47"/>
                <a:gd name="T42" fmla="*/ 37 w 81"/>
                <a:gd name="T43" fmla="*/ 28 h 47"/>
                <a:gd name="T44" fmla="*/ 37 w 81"/>
                <a:gd name="T45" fmla="*/ 19 h 47"/>
                <a:gd name="T46" fmla="*/ 37 w 81"/>
                <a:gd name="T47" fmla="*/ 19 h 47"/>
                <a:gd name="T48" fmla="*/ 39 w 81"/>
                <a:gd name="T49" fmla="*/ 8 h 47"/>
                <a:gd name="T50" fmla="*/ 46 w 81"/>
                <a:gd name="T51" fmla="*/ 10 h 47"/>
                <a:gd name="T52" fmla="*/ 46 w 81"/>
                <a:gd name="T53" fmla="*/ 15 h 47"/>
                <a:gd name="T54" fmla="*/ 46 w 81"/>
                <a:gd name="T55" fmla="*/ 24 h 47"/>
                <a:gd name="T56" fmla="*/ 46 w 81"/>
                <a:gd name="T57" fmla="*/ 24 h 47"/>
                <a:gd name="T58" fmla="*/ 4 w 81"/>
                <a:gd name="T59" fmla="*/ 39 h 47"/>
                <a:gd name="T60" fmla="*/ 0 w 81"/>
                <a:gd name="T61" fmla="*/ 42 h 47"/>
                <a:gd name="T62" fmla="*/ 6 w 81"/>
                <a:gd name="T63" fmla="*/ 42 h 47"/>
                <a:gd name="T64" fmla="*/ 81 w 81"/>
                <a:gd name="T65" fmla="*/ 44 h 47"/>
                <a:gd name="T66" fmla="*/ 80 w 81"/>
                <a:gd name="T67" fmla="*/ 39 h 47"/>
                <a:gd name="T68" fmla="*/ 80 w 81"/>
                <a:gd name="T69" fmla="*/ 42 h 47"/>
                <a:gd name="T70" fmla="*/ 44 w 81"/>
                <a:gd name="T71" fmla="*/ 31 h 47"/>
                <a:gd name="T72" fmla="*/ 41 w 81"/>
                <a:gd name="T73" fmla="*/ 35 h 47"/>
                <a:gd name="T74" fmla="*/ 44 w 81"/>
                <a:gd name="T75" fmla="*/ 22 h 47"/>
                <a:gd name="T76" fmla="*/ 41 w 81"/>
                <a:gd name="T77" fmla="*/ 18 h 47"/>
                <a:gd name="T78" fmla="*/ 41 w 81"/>
                <a:gd name="T79" fmla="*/ 18 h 47"/>
                <a:gd name="T80" fmla="*/ 44 w 81"/>
                <a:gd name="T81" fmla="*/ 13 h 47"/>
                <a:gd name="T82" fmla="*/ 41 w 81"/>
                <a:gd name="T83" fmla="*/ 17 h 47"/>
                <a:gd name="T84" fmla="*/ 44 w 81"/>
                <a:gd name="T85" fmla="*/ 3 h 47"/>
                <a:gd name="T86" fmla="*/ 41 w 81"/>
                <a:gd name="T87" fmla="*/ 0 h 47"/>
                <a:gd name="T88" fmla="*/ 41 w 81"/>
                <a:gd name="T89" fmla="*/ 0 h 47"/>
                <a:gd name="T90" fmla="*/ 34 w 81"/>
                <a:gd name="T91" fmla="*/ 41 h 47"/>
                <a:gd name="T92" fmla="*/ 32 w 81"/>
                <a:gd name="T93" fmla="*/ 44 h 47"/>
                <a:gd name="T94" fmla="*/ 25 w 81"/>
                <a:gd name="T95" fmla="*/ 41 h 47"/>
                <a:gd name="T96" fmla="*/ 22 w 81"/>
                <a:gd name="T97" fmla="*/ 37 h 47"/>
                <a:gd name="T98" fmla="*/ 22 w 81"/>
                <a:gd name="T99" fmla="*/ 37 h 47"/>
                <a:gd name="T100" fmla="*/ 16 w 81"/>
                <a:gd name="T101" fmla="*/ 42 h 47"/>
                <a:gd name="T102" fmla="*/ 13 w 81"/>
                <a:gd name="T103" fmla="*/ 45 h 47"/>
                <a:gd name="T104" fmla="*/ 71 w 81"/>
                <a:gd name="T105" fmla="*/ 42 h 47"/>
                <a:gd name="T106" fmla="*/ 69 w 81"/>
                <a:gd name="T107" fmla="*/ 38 h 47"/>
                <a:gd name="T108" fmla="*/ 69 w 81"/>
                <a:gd name="T109" fmla="*/ 38 h 47"/>
                <a:gd name="T110" fmla="*/ 62 w 81"/>
                <a:gd name="T111" fmla="*/ 41 h 47"/>
                <a:gd name="T112" fmla="*/ 59 w 81"/>
                <a:gd name="T113" fmla="*/ 45 h 47"/>
                <a:gd name="T114" fmla="*/ 53 w 81"/>
                <a:gd name="T115" fmla="*/ 40 h 47"/>
                <a:gd name="T116" fmla="*/ 50 w 81"/>
                <a:gd name="T117" fmla="*/ 37 h 47"/>
                <a:gd name="T118" fmla="*/ 50 w 81"/>
                <a:gd name="T119" fmla="*/ 37 h 47"/>
                <a:gd name="T120" fmla="*/ 43 w 81"/>
                <a:gd name="T121" fmla="*/ 40 h 47"/>
                <a:gd name="T122" fmla="*/ 41 w 81"/>
                <a:gd name="T123" fmla="*/ 44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1" h="47">
                  <a:moveTo>
                    <a:pt x="46" y="36"/>
                  </a:moveTo>
                  <a:lnTo>
                    <a:pt x="46" y="36"/>
                  </a:lnTo>
                  <a:cubicBezTo>
                    <a:pt x="46" y="36"/>
                    <a:pt x="46" y="36"/>
                    <a:pt x="47" y="36"/>
                  </a:cubicBezTo>
                  <a:lnTo>
                    <a:pt x="47" y="36"/>
                  </a:lnTo>
                  <a:cubicBezTo>
                    <a:pt x="46" y="37"/>
                    <a:pt x="46" y="38"/>
                    <a:pt x="46" y="38"/>
                  </a:cubicBezTo>
                  <a:cubicBezTo>
                    <a:pt x="45" y="37"/>
                    <a:pt x="44" y="36"/>
                    <a:pt x="43" y="36"/>
                  </a:cubicBezTo>
                  <a:cubicBezTo>
                    <a:pt x="45" y="35"/>
                    <a:pt x="46" y="34"/>
                    <a:pt x="46" y="33"/>
                  </a:cubicBezTo>
                  <a:lnTo>
                    <a:pt x="46" y="36"/>
                  </a:lnTo>
                  <a:close/>
                  <a:moveTo>
                    <a:pt x="53" y="37"/>
                  </a:moveTo>
                  <a:lnTo>
                    <a:pt x="53" y="37"/>
                  </a:lnTo>
                  <a:lnTo>
                    <a:pt x="57" y="37"/>
                  </a:lnTo>
                  <a:cubicBezTo>
                    <a:pt x="56" y="37"/>
                    <a:pt x="55" y="38"/>
                    <a:pt x="55" y="39"/>
                  </a:cubicBezTo>
                  <a:cubicBezTo>
                    <a:pt x="55" y="38"/>
                    <a:pt x="54" y="37"/>
                    <a:pt x="53" y="37"/>
                  </a:cubicBezTo>
                  <a:close/>
                  <a:moveTo>
                    <a:pt x="62" y="37"/>
                  </a:moveTo>
                  <a:lnTo>
                    <a:pt x="62" y="37"/>
                  </a:lnTo>
                  <a:cubicBezTo>
                    <a:pt x="64" y="37"/>
                    <a:pt x="65" y="37"/>
                    <a:pt x="66" y="37"/>
                  </a:cubicBezTo>
                  <a:cubicBezTo>
                    <a:pt x="65" y="38"/>
                    <a:pt x="65" y="38"/>
                    <a:pt x="64" y="39"/>
                  </a:cubicBezTo>
                  <a:cubicBezTo>
                    <a:pt x="64" y="38"/>
                    <a:pt x="63" y="38"/>
                    <a:pt x="62" y="37"/>
                  </a:cubicBezTo>
                  <a:close/>
                  <a:moveTo>
                    <a:pt x="71" y="38"/>
                  </a:moveTo>
                  <a:lnTo>
                    <a:pt x="71" y="38"/>
                  </a:lnTo>
                  <a:cubicBezTo>
                    <a:pt x="73" y="38"/>
                    <a:pt x="74" y="38"/>
                    <a:pt x="76" y="38"/>
                  </a:cubicBezTo>
                  <a:cubicBezTo>
                    <a:pt x="75" y="38"/>
                    <a:pt x="74" y="39"/>
                    <a:pt x="73" y="40"/>
                  </a:cubicBezTo>
                  <a:cubicBezTo>
                    <a:pt x="73" y="39"/>
                    <a:pt x="72" y="38"/>
                    <a:pt x="71" y="38"/>
                  </a:cubicBezTo>
                  <a:close/>
                  <a:moveTo>
                    <a:pt x="75" y="47"/>
                  </a:moveTo>
                  <a:lnTo>
                    <a:pt x="75" y="47"/>
                  </a:lnTo>
                  <a:cubicBezTo>
                    <a:pt x="73" y="46"/>
                    <a:pt x="72" y="46"/>
                    <a:pt x="71" y="46"/>
                  </a:cubicBezTo>
                  <a:cubicBezTo>
                    <a:pt x="72" y="46"/>
                    <a:pt x="72" y="45"/>
                    <a:pt x="73" y="44"/>
                  </a:cubicBezTo>
                  <a:cubicBezTo>
                    <a:pt x="73" y="45"/>
                    <a:pt x="74" y="46"/>
                    <a:pt x="75" y="47"/>
                  </a:cubicBezTo>
                  <a:close/>
                  <a:moveTo>
                    <a:pt x="65" y="46"/>
                  </a:moveTo>
                  <a:lnTo>
                    <a:pt x="65" y="46"/>
                  </a:lnTo>
                  <a:cubicBezTo>
                    <a:pt x="64" y="46"/>
                    <a:pt x="63" y="46"/>
                    <a:pt x="62" y="46"/>
                  </a:cubicBezTo>
                  <a:cubicBezTo>
                    <a:pt x="63" y="45"/>
                    <a:pt x="63" y="44"/>
                    <a:pt x="64" y="43"/>
                  </a:cubicBezTo>
                  <a:cubicBezTo>
                    <a:pt x="64" y="44"/>
                    <a:pt x="65" y="45"/>
                    <a:pt x="65" y="46"/>
                  </a:cubicBezTo>
                  <a:close/>
                  <a:moveTo>
                    <a:pt x="56" y="45"/>
                  </a:moveTo>
                  <a:lnTo>
                    <a:pt x="56" y="45"/>
                  </a:lnTo>
                  <a:cubicBezTo>
                    <a:pt x="55" y="45"/>
                    <a:pt x="54" y="45"/>
                    <a:pt x="52" y="45"/>
                  </a:cubicBezTo>
                  <a:cubicBezTo>
                    <a:pt x="53" y="45"/>
                    <a:pt x="54" y="44"/>
                    <a:pt x="55" y="43"/>
                  </a:cubicBezTo>
                  <a:cubicBezTo>
                    <a:pt x="55" y="44"/>
                    <a:pt x="56" y="45"/>
                    <a:pt x="56" y="45"/>
                  </a:cubicBezTo>
                  <a:close/>
                  <a:moveTo>
                    <a:pt x="48" y="45"/>
                  </a:moveTo>
                  <a:lnTo>
                    <a:pt x="48" y="45"/>
                  </a:lnTo>
                  <a:cubicBezTo>
                    <a:pt x="46" y="45"/>
                    <a:pt x="44" y="45"/>
                    <a:pt x="42" y="45"/>
                  </a:cubicBezTo>
                  <a:cubicBezTo>
                    <a:pt x="43" y="45"/>
                    <a:pt x="45" y="44"/>
                    <a:pt x="45" y="42"/>
                  </a:cubicBezTo>
                  <a:cubicBezTo>
                    <a:pt x="46" y="43"/>
                    <a:pt x="47" y="44"/>
                    <a:pt x="48" y="45"/>
                  </a:cubicBezTo>
                  <a:close/>
                  <a:moveTo>
                    <a:pt x="40" y="45"/>
                  </a:moveTo>
                  <a:lnTo>
                    <a:pt x="40" y="45"/>
                  </a:lnTo>
                  <a:cubicBezTo>
                    <a:pt x="38" y="45"/>
                    <a:pt x="36" y="45"/>
                    <a:pt x="34" y="45"/>
                  </a:cubicBezTo>
                  <a:cubicBezTo>
                    <a:pt x="35" y="44"/>
                    <a:pt x="36" y="43"/>
                    <a:pt x="36" y="42"/>
                  </a:cubicBezTo>
                  <a:cubicBezTo>
                    <a:pt x="37" y="44"/>
                    <a:pt x="38" y="45"/>
                    <a:pt x="40" y="45"/>
                  </a:cubicBezTo>
                  <a:close/>
                  <a:moveTo>
                    <a:pt x="29" y="45"/>
                  </a:moveTo>
                  <a:lnTo>
                    <a:pt x="29" y="45"/>
                  </a:lnTo>
                  <a:cubicBezTo>
                    <a:pt x="28" y="45"/>
                    <a:pt x="27" y="45"/>
                    <a:pt x="25" y="45"/>
                  </a:cubicBezTo>
                  <a:cubicBezTo>
                    <a:pt x="26" y="45"/>
                    <a:pt x="27" y="44"/>
                    <a:pt x="27" y="43"/>
                  </a:cubicBezTo>
                  <a:cubicBezTo>
                    <a:pt x="28" y="44"/>
                    <a:pt x="28" y="45"/>
                    <a:pt x="29" y="45"/>
                  </a:cubicBezTo>
                  <a:close/>
                  <a:moveTo>
                    <a:pt x="20" y="46"/>
                  </a:moveTo>
                  <a:lnTo>
                    <a:pt x="20" y="46"/>
                  </a:lnTo>
                  <a:cubicBezTo>
                    <a:pt x="19" y="46"/>
                    <a:pt x="17" y="46"/>
                    <a:pt x="16" y="46"/>
                  </a:cubicBezTo>
                  <a:cubicBezTo>
                    <a:pt x="17" y="45"/>
                    <a:pt x="17" y="44"/>
                    <a:pt x="18" y="43"/>
                  </a:cubicBezTo>
                  <a:cubicBezTo>
                    <a:pt x="18" y="44"/>
                    <a:pt x="19" y="45"/>
                    <a:pt x="20" y="46"/>
                  </a:cubicBezTo>
                  <a:close/>
                  <a:moveTo>
                    <a:pt x="11" y="46"/>
                  </a:moveTo>
                  <a:lnTo>
                    <a:pt x="11" y="46"/>
                  </a:lnTo>
                  <a:cubicBezTo>
                    <a:pt x="10" y="46"/>
                    <a:pt x="8" y="46"/>
                    <a:pt x="7" y="47"/>
                  </a:cubicBezTo>
                  <a:cubicBezTo>
                    <a:pt x="8" y="46"/>
                    <a:pt x="8" y="45"/>
                    <a:pt x="9" y="44"/>
                  </a:cubicBezTo>
                  <a:cubicBezTo>
                    <a:pt x="9" y="45"/>
                    <a:pt x="10" y="46"/>
                    <a:pt x="11" y="46"/>
                  </a:cubicBezTo>
                  <a:close/>
                  <a:moveTo>
                    <a:pt x="6" y="38"/>
                  </a:moveTo>
                  <a:lnTo>
                    <a:pt x="6" y="38"/>
                  </a:lnTo>
                  <a:cubicBezTo>
                    <a:pt x="7" y="38"/>
                    <a:pt x="9" y="38"/>
                    <a:pt x="10" y="38"/>
                  </a:cubicBezTo>
                  <a:cubicBezTo>
                    <a:pt x="9" y="38"/>
                    <a:pt x="9" y="39"/>
                    <a:pt x="8" y="40"/>
                  </a:cubicBezTo>
                  <a:cubicBezTo>
                    <a:pt x="8" y="39"/>
                    <a:pt x="7" y="38"/>
                    <a:pt x="6" y="38"/>
                  </a:cubicBezTo>
                  <a:close/>
                  <a:moveTo>
                    <a:pt x="16" y="37"/>
                  </a:moveTo>
                  <a:lnTo>
                    <a:pt x="16" y="37"/>
                  </a:lnTo>
                  <a:cubicBezTo>
                    <a:pt x="17" y="37"/>
                    <a:pt x="18" y="37"/>
                    <a:pt x="20" y="37"/>
                  </a:cubicBezTo>
                  <a:cubicBezTo>
                    <a:pt x="19" y="38"/>
                    <a:pt x="18" y="38"/>
                    <a:pt x="18" y="39"/>
                  </a:cubicBezTo>
                  <a:cubicBezTo>
                    <a:pt x="17" y="38"/>
                    <a:pt x="16" y="38"/>
                    <a:pt x="16" y="37"/>
                  </a:cubicBezTo>
                  <a:close/>
                  <a:moveTo>
                    <a:pt x="25" y="37"/>
                  </a:moveTo>
                  <a:lnTo>
                    <a:pt x="25" y="37"/>
                  </a:lnTo>
                  <a:lnTo>
                    <a:pt x="29" y="37"/>
                  </a:lnTo>
                  <a:cubicBezTo>
                    <a:pt x="28" y="37"/>
                    <a:pt x="27" y="38"/>
                    <a:pt x="27" y="39"/>
                  </a:cubicBezTo>
                  <a:cubicBezTo>
                    <a:pt x="26" y="38"/>
                    <a:pt x="26" y="37"/>
                    <a:pt x="25" y="37"/>
                  </a:cubicBezTo>
                  <a:close/>
                  <a:moveTo>
                    <a:pt x="34" y="37"/>
                  </a:moveTo>
                  <a:lnTo>
                    <a:pt x="34" y="37"/>
                  </a:lnTo>
                  <a:lnTo>
                    <a:pt x="36" y="36"/>
                  </a:lnTo>
                  <a:cubicBezTo>
                    <a:pt x="37" y="36"/>
                    <a:pt x="37" y="36"/>
                    <a:pt x="37" y="36"/>
                  </a:cubicBezTo>
                  <a:lnTo>
                    <a:pt x="37" y="34"/>
                  </a:lnTo>
                  <a:cubicBezTo>
                    <a:pt x="38" y="34"/>
                    <a:pt x="38" y="35"/>
                    <a:pt x="39" y="35"/>
                  </a:cubicBezTo>
                  <a:cubicBezTo>
                    <a:pt x="38" y="36"/>
                    <a:pt x="37" y="37"/>
                    <a:pt x="36" y="38"/>
                  </a:cubicBezTo>
                  <a:cubicBezTo>
                    <a:pt x="36" y="38"/>
                    <a:pt x="35" y="37"/>
                    <a:pt x="34" y="37"/>
                  </a:cubicBezTo>
                  <a:close/>
                  <a:moveTo>
                    <a:pt x="37" y="28"/>
                  </a:moveTo>
                  <a:lnTo>
                    <a:pt x="37" y="28"/>
                  </a:lnTo>
                  <a:lnTo>
                    <a:pt x="37" y="24"/>
                  </a:lnTo>
                  <a:cubicBezTo>
                    <a:pt x="38" y="25"/>
                    <a:pt x="38" y="26"/>
                    <a:pt x="39" y="26"/>
                  </a:cubicBezTo>
                  <a:cubicBezTo>
                    <a:pt x="38" y="27"/>
                    <a:pt x="38" y="27"/>
                    <a:pt x="37" y="28"/>
                  </a:cubicBezTo>
                  <a:close/>
                  <a:moveTo>
                    <a:pt x="37" y="19"/>
                  </a:moveTo>
                  <a:lnTo>
                    <a:pt x="37" y="19"/>
                  </a:lnTo>
                  <a:lnTo>
                    <a:pt x="37" y="15"/>
                  </a:lnTo>
                  <a:cubicBezTo>
                    <a:pt x="38" y="16"/>
                    <a:pt x="38" y="17"/>
                    <a:pt x="39" y="17"/>
                  </a:cubicBezTo>
                  <a:cubicBezTo>
                    <a:pt x="38" y="18"/>
                    <a:pt x="38" y="18"/>
                    <a:pt x="37" y="19"/>
                  </a:cubicBezTo>
                  <a:close/>
                  <a:moveTo>
                    <a:pt x="37" y="10"/>
                  </a:moveTo>
                  <a:lnTo>
                    <a:pt x="37" y="10"/>
                  </a:lnTo>
                  <a:lnTo>
                    <a:pt x="37" y="6"/>
                  </a:lnTo>
                  <a:cubicBezTo>
                    <a:pt x="38" y="7"/>
                    <a:pt x="38" y="8"/>
                    <a:pt x="39" y="8"/>
                  </a:cubicBezTo>
                  <a:cubicBezTo>
                    <a:pt x="38" y="9"/>
                    <a:pt x="38" y="9"/>
                    <a:pt x="37" y="10"/>
                  </a:cubicBezTo>
                  <a:close/>
                  <a:moveTo>
                    <a:pt x="46" y="6"/>
                  </a:moveTo>
                  <a:lnTo>
                    <a:pt x="46" y="6"/>
                  </a:lnTo>
                  <a:lnTo>
                    <a:pt x="46" y="10"/>
                  </a:lnTo>
                  <a:cubicBezTo>
                    <a:pt x="45" y="9"/>
                    <a:pt x="45" y="9"/>
                    <a:pt x="44" y="8"/>
                  </a:cubicBezTo>
                  <a:cubicBezTo>
                    <a:pt x="45" y="8"/>
                    <a:pt x="45" y="7"/>
                    <a:pt x="46" y="6"/>
                  </a:cubicBezTo>
                  <a:close/>
                  <a:moveTo>
                    <a:pt x="46" y="15"/>
                  </a:moveTo>
                  <a:lnTo>
                    <a:pt x="46" y="15"/>
                  </a:lnTo>
                  <a:lnTo>
                    <a:pt x="46" y="20"/>
                  </a:lnTo>
                  <a:cubicBezTo>
                    <a:pt x="45" y="19"/>
                    <a:pt x="45" y="18"/>
                    <a:pt x="44" y="17"/>
                  </a:cubicBezTo>
                  <a:cubicBezTo>
                    <a:pt x="45" y="17"/>
                    <a:pt x="45" y="16"/>
                    <a:pt x="46" y="15"/>
                  </a:cubicBezTo>
                  <a:close/>
                  <a:moveTo>
                    <a:pt x="46" y="24"/>
                  </a:moveTo>
                  <a:lnTo>
                    <a:pt x="46" y="24"/>
                  </a:lnTo>
                  <a:lnTo>
                    <a:pt x="46" y="29"/>
                  </a:lnTo>
                  <a:cubicBezTo>
                    <a:pt x="46" y="28"/>
                    <a:pt x="45" y="27"/>
                    <a:pt x="44" y="26"/>
                  </a:cubicBezTo>
                  <a:cubicBezTo>
                    <a:pt x="45" y="26"/>
                    <a:pt x="46" y="25"/>
                    <a:pt x="46" y="24"/>
                  </a:cubicBezTo>
                  <a:close/>
                  <a:moveTo>
                    <a:pt x="0" y="42"/>
                  </a:moveTo>
                  <a:lnTo>
                    <a:pt x="0" y="42"/>
                  </a:lnTo>
                  <a:cubicBezTo>
                    <a:pt x="0" y="41"/>
                    <a:pt x="1" y="41"/>
                    <a:pt x="1" y="40"/>
                  </a:cubicBezTo>
                  <a:cubicBezTo>
                    <a:pt x="2" y="39"/>
                    <a:pt x="3" y="39"/>
                    <a:pt x="4" y="39"/>
                  </a:cubicBezTo>
                  <a:cubicBezTo>
                    <a:pt x="6" y="39"/>
                    <a:pt x="8" y="41"/>
                    <a:pt x="8" y="43"/>
                  </a:cubicBezTo>
                  <a:cubicBezTo>
                    <a:pt x="8" y="45"/>
                    <a:pt x="6" y="46"/>
                    <a:pt x="4" y="46"/>
                  </a:cubicBezTo>
                  <a:cubicBezTo>
                    <a:pt x="2" y="46"/>
                    <a:pt x="0" y="45"/>
                    <a:pt x="0" y="43"/>
                  </a:cubicBezTo>
                  <a:cubicBezTo>
                    <a:pt x="0" y="43"/>
                    <a:pt x="0" y="42"/>
                    <a:pt x="0" y="42"/>
                  </a:cubicBezTo>
                  <a:close/>
                  <a:moveTo>
                    <a:pt x="6" y="42"/>
                  </a:moveTo>
                  <a:lnTo>
                    <a:pt x="6" y="42"/>
                  </a:lnTo>
                  <a:cubicBezTo>
                    <a:pt x="6" y="44"/>
                    <a:pt x="5" y="45"/>
                    <a:pt x="4" y="45"/>
                  </a:cubicBezTo>
                  <a:cubicBezTo>
                    <a:pt x="6" y="45"/>
                    <a:pt x="7" y="44"/>
                    <a:pt x="6" y="42"/>
                  </a:cubicBezTo>
                  <a:close/>
                  <a:moveTo>
                    <a:pt x="80" y="39"/>
                  </a:moveTo>
                  <a:lnTo>
                    <a:pt x="80" y="39"/>
                  </a:lnTo>
                  <a:cubicBezTo>
                    <a:pt x="81" y="40"/>
                    <a:pt x="81" y="42"/>
                    <a:pt x="81" y="43"/>
                  </a:cubicBezTo>
                  <a:cubicBezTo>
                    <a:pt x="81" y="43"/>
                    <a:pt x="81" y="44"/>
                    <a:pt x="81" y="44"/>
                  </a:cubicBezTo>
                  <a:cubicBezTo>
                    <a:pt x="81" y="45"/>
                    <a:pt x="79" y="46"/>
                    <a:pt x="78" y="46"/>
                  </a:cubicBezTo>
                  <a:cubicBezTo>
                    <a:pt x="76" y="46"/>
                    <a:pt x="74" y="45"/>
                    <a:pt x="74" y="43"/>
                  </a:cubicBezTo>
                  <a:cubicBezTo>
                    <a:pt x="74" y="41"/>
                    <a:pt x="76" y="39"/>
                    <a:pt x="78" y="39"/>
                  </a:cubicBezTo>
                  <a:cubicBezTo>
                    <a:pt x="79" y="39"/>
                    <a:pt x="79" y="39"/>
                    <a:pt x="80" y="39"/>
                  </a:cubicBezTo>
                  <a:close/>
                  <a:moveTo>
                    <a:pt x="80" y="42"/>
                  </a:moveTo>
                  <a:lnTo>
                    <a:pt x="80" y="42"/>
                  </a:lnTo>
                  <a:cubicBezTo>
                    <a:pt x="80" y="44"/>
                    <a:pt x="79" y="45"/>
                    <a:pt x="78" y="45"/>
                  </a:cubicBezTo>
                  <a:cubicBezTo>
                    <a:pt x="80" y="45"/>
                    <a:pt x="81" y="44"/>
                    <a:pt x="80" y="42"/>
                  </a:cubicBezTo>
                  <a:close/>
                  <a:moveTo>
                    <a:pt x="44" y="31"/>
                  </a:moveTo>
                  <a:lnTo>
                    <a:pt x="44" y="31"/>
                  </a:lnTo>
                  <a:cubicBezTo>
                    <a:pt x="43" y="32"/>
                    <a:pt x="43" y="33"/>
                    <a:pt x="42" y="34"/>
                  </a:cubicBezTo>
                  <a:cubicBezTo>
                    <a:pt x="44" y="34"/>
                    <a:pt x="44" y="32"/>
                    <a:pt x="44" y="31"/>
                  </a:cubicBezTo>
                  <a:close/>
                  <a:moveTo>
                    <a:pt x="41" y="27"/>
                  </a:moveTo>
                  <a:lnTo>
                    <a:pt x="41" y="27"/>
                  </a:lnTo>
                  <a:cubicBezTo>
                    <a:pt x="44" y="27"/>
                    <a:pt x="45" y="29"/>
                    <a:pt x="45" y="31"/>
                  </a:cubicBezTo>
                  <a:cubicBezTo>
                    <a:pt x="45" y="33"/>
                    <a:pt x="44" y="35"/>
                    <a:pt x="41" y="35"/>
                  </a:cubicBezTo>
                  <a:cubicBezTo>
                    <a:pt x="39" y="35"/>
                    <a:pt x="38" y="33"/>
                    <a:pt x="38" y="31"/>
                  </a:cubicBezTo>
                  <a:cubicBezTo>
                    <a:pt x="38" y="29"/>
                    <a:pt x="39" y="27"/>
                    <a:pt x="41" y="27"/>
                  </a:cubicBezTo>
                  <a:close/>
                  <a:moveTo>
                    <a:pt x="44" y="22"/>
                  </a:moveTo>
                  <a:lnTo>
                    <a:pt x="44" y="22"/>
                  </a:lnTo>
                  <a:cubicBezTo>
                    <a:pt x="43" y="23"/>
                    <a:pt x="43" y="24"/>
                    <a:pt x="42" y="24"/>
                  </a:cubicBezTo>
                  <a:cubicBezTo>
                    <a:pt x="44" y="25"/>
                    <a:pt x="44" y="23"/>
                    <a:pt x="44" y="22"/>
                  </a:cubicBezTo>
                  <a:close/>
                  <a:moveTo>
                    <a:pt x="41" y="18"/>
                  </a:moveTo>
                  <a:lnTo>
                    <a:pt x="41" y="18"/>
                  </a:lnTo>
                  <a:cubicBezTo>
                    <a:pt x="44" y="18"/>
                    <a:pt x="45" y="20"/>
                    <a:pt x="45" y="22"/>
                  </a:cubicBezTo>
                  <a:cubicBezTo>
                    <a:pt x="45" y="24"/>
                    <a:pt x="44" y="26"/>
                    <a:pt x="41" y="26"/>
                  </a:cubicBezTo>
                  <a:cubicBezTo>
                    <a:pt x="39" y="26"/>
                    <a:pt x="38" y="24"/>
                    <a:pt x="38" y="22"/>
                  </a:cubicBezTo>
                  <a:cubicBezTo>
                    <a:pt x="38" y="20"/>
                    <a:pt x="39" y="18"/>
                    <a:pt x="41" y="18"/>
                  </a:cubicBezTo>
                  <a:close/>
                  <a:moveTo>
                    <a:pt x="44" y="13"/>
                  </a:moveTo>
                  <a:lnTo>
                    <a:pt x="44" y="13"/>
                  </a:lnTo>
                  <a:cubicBezTo>
                    <a:pt x="43" y="14"/>
                    <a:pt x="43" y="15"/>
                    <a:pt x="42" y="15"/>
                  </a:cubicBezTo>
                  <a:cubicBezTo>
                    <a:pt x="44" y="15"/>
                    <a:pt x="44" y="14"/>
                    <a:pt x="44" y="13"/>
                  </a:cubicBezTo>
                  <a:close/>
                  <a:moveTo>
                    <a:pt x="41" y="9"/>
                  </a:moveTo>
                  <a:lnTo>
                    <a:pt x="41" y="9"/>
                  </a:lnTo>
                  <a:cubicBezTo>
                    <a:pt x="44" y="9"/>
                    <a:pt x="45" y="11"/>
                    <a:pt x="45" y="13"/>
                  </a:cubicBezTo>
                  <a:cubicBezTo>
                    <a:pt x="45" y="15"/>
                    <a:pt x="44" y="17"/>
                    <a:pt x="41" y="17"/>
                  </a:cubicBezTo>
                  <a:cubicBezTo>
                    <a:pt x="39" y="17"/>
                    <a:pt x="38" y="15"/>
                    <a:pt x="38" y="13"/>
                  </a:cubicBezTo>
                  <a:cubicBezTo>
                    <a:pt x="38" y="11"/>
                    <a:pt x="39" y="9"/>
                    <a:pt x="41" y="9"/>
                  </a:cubicBezTo>
                  <a:close/>
                  <a:moveTo>
                    <a:pt x="44" y="3"/>
                  </a:moveTo>
                  <a:lnTo>
                    <a:pt x="44" y="3"/>
                  </a:lnTo>
                  <a:cubicBezTo>
                    <a:pt x="43" y="5"/>
                    <a:pt x="43" y="6"/>
                    <a:pt x="42" y="6"/>
                  </a:cubicBezTo>
                  <a:cubicBezTo>
                    <a:pt x="44" y="6"/>
                    <a:pt x="44" y="5"/>
                    <a:pt x="44" y="3"/>
                  </a:cubicBezTo>
                  <a:close/>
                  <a:moveTo>
                    <a:pt x="41" y="0"/>
                  </a:moveTo>
                  <a:lnTo>
                    <a:pt x="41" y="0"/>
                  </a:lnTo>
                  <a:cubicBezTo>
                    <a:pt x="44" y="0"/>
                    <a:pt x="45" y="2"/>
                    <a:pt x="45" y="4"/>
                  </a:cubicBezTo>
                  <a:cubicBezTo>
                    <a:pt x="45" y="6"/>
                    <a:pt x="44" y="7"/>
                    <a:pt x="41" y="7"/>
                  </a:cubicBezTo>
                  <a:cubicBezTo>
                    <a:pt x="39" y="7"/>
                    <a:pt x="38" y="6"/>
                    <a:pt x="38" y="4"/>
                  </a:cubicBezTo>
                  <a:cubicBezTo>
                    <a:pt x="38" y="2"/>
                    <a:pt x="39" y="0"/>
                    <a:pt x="41" y="0"/>
                  </a:cubicBezTo>
                  <a:close/>
                  <a:moveTo>
                    <a:pt x="34" y="41"/>
                  </a:moveTo>
                  <a:lnTo>
                    <a:pt x="34" y="41"/>
                  </a:lnTo>
                  <a:cubicBezTo>
                    <a:pt x="34" y="42"/>
                    <a:pt x="33" y="43"/>
                    <a:pt x="32" y="43"/>
                  </a:cubicBezTo>
                  <a:cubicBezTo>
                    <a:pt x="34" y="43"/>
                    <a:pt x="34" y="42"/>
                    <a:pt x="34" y="41"/>
                  </a:cubicBezTo>
                  <a:close/>
                  <a:moveTo>
                    <a:pt x="32" y="37"/>
                  </a:moveTo>
                  <a:lnTo>
                    <a:pt x="32" y="37"/>
                  </a:lnTo>
                  <a:cubicBezTo>
                    <a:pt x="34" y="37"/>
                    <a:pt x="35" y="39"/>
                    <a:pt x="35" y="41"/>
                  </a:cubicBezTo>
                  <a:cubicBezTo>
                    <a:pt x="35" y="43"/>
                    <a:pt x="34" y="44"/>
                    <a:pt x="32" y="44"/>
                  </a:cubicBezTo>
                  <a:cubicBezTo>
                    <a:pt x="30" y="44"/>
                    <a:pt x="28" y="43"/>
                    <a:pt x="28" y="41"/>
                  </a:cubicBezTo>
                  <a:cubicBezTo>
                    <a:pt x="28" y="39"/>
                    <a:pt x="30" y="37"/>
                    <a:pt x="32" y="37"/>
                  </a:cubicBezTo>
                  <a:close/>
                  <a:moveTo>
                    <a:pt x="25" y="41"/>
                  </a:moveTo>
                  <a:lnTo>
                    <a:pt x="25" y="41"/>
                  </a:lnTo>
                  <a:cubicBezTo>
                    <a:pt x="24" y="42"/>
                    <a:pt x="24" y="43"/>
                    <a:pt x="23" y="44"/>
                  </a:cubicBezTo>
                  <a:cubicBezTo>
                    <a:pt x="24" y="44"/>
                    <a:pt x="25" y="42"/>
                    <a:pt x="25" y="41"/>
                  </a:cubicBezTo>
                  <a:close/>
                  <a:moveTo>
                    <a:pt x="22" y="37"/>
                  </a:moveTo>
                  <a:lnTo>
                    <a:pt x="22" y="37"/>
                  </a:lnTo>
                  <a:cubicBezTo>
                    <a:pt x="24" y="37"/>
                    <a:pt x="26" y="39"/>
                    <a:pt x="26" y="41"/>
                  </a:cubicBezTo>
                  <a:cubicBezTo>
                    <a:pt x="26" y="43"/>
                    <a:pt x="24" y="45"/>
                    <a:pt x="22" y="45"/>
                  </a:cubicBezTo>
                  <a:cubicBezTo>
                    <a:pt x="20" y="45"/>
                    <a:pt x="19" y="43"/>
                    <a:pt x="19" y="41"/>
                  </a:cubicBezTo>
                  <a:cubicBezTo>
                    <a:pt x="19" y="39"/>
                    <a:pt x="20" y="37"/>
                    <a:pt x="22" y="37"/>
                  </a:cubicBezTo>
                  <a:close/>
                  <a:moveTo>
                    <a:pt x="16" y="42"/>
                  </a:moveTo>
                  <a:lnTo>
                    <a:pt x="16" y="42"/>
                  </a:lnTo>
                  <a:cubicBezTo>
                    <a:pt x="15" y="43"/>
                    <a:pt x="14" y="44"/>
                    <a:pt x="13" y="44"/>
                  </a:cubicBezTo>
                  <a:cubicBezTo>
                    <a:pt x="15" y="44"/>
                    <a:pt x="16" y="43"/>
                    <a:pt x="16" y="42"/>
                  </a:cubicBezTo>
                  <a:close/>
                  <a:moveTo>
                    <a:pt x="13" y="38"/>
                  </a:moveTo>
                  <a:lnTo>
                    <a:pt x="13" y="38"/>
                  </a:lnTo>
                  <a:cubicBezTo>
                    <a:pt x="15" y="38"/>
                    <a:pt x="17" y="40"/>
                    <a:pt x="17" y="42"/>
                  </a:cubicBezTo>
                  <a:cubicBezTo>
                    <a:pt x="17" y="44"/>
                    <a:pt x="15" y="45"/>
                    <a:pt x="13" y="45"/>
                  </a:cubicBezTo>
                  <a:cubicBezTo>
                    <a:pt x="11" y="45"/>
                    <a:pt x="9" y="44"/>
                    <a:pt x="9" y="42"/>
                  </a:cubicBezTo>
                  <a:cubicBezTo>
                    <a:pt x="9" y="40"/>
                    <a:pt x="11" y="38"/>
                    <a:pt x="13" y="38"/>
                  </a:cubicBezTo>
                  <a:close/>
                  <a:moveTo>
                    <a:pt x="71" y="42"/>
                  </a:moveTo>
                  <a:lnTo>
                    <a:pt x="71" y="42"/>
                  </a:lnTo>
                  <a:cubicBezTo>
                    <a:pt x="70" y="43"/>
                    <a:pt x="70" y="44"/>
                    <a:pt x="69" y="44"/>
                  </a:cubicBezTo>
                  <a:cubicBezTo>
                    <a:pt x="71" y="45"/>
                    <a:pt x="71" y="43"/>
                    <a:pt x="71" y="42"/>
                  </a:cubicBezTo>
                  <a:close/>
                  <a:moveTo>
                    <a:pt x="69" y="38"/>
                  </a:moveTo>
                  <a:lnTo>
                    <a:pt x="69" y="38"/>
                  </a:lnTo>
                  <a:cubicBezTo>
                    <a:pt x="71" y="38"/>
                    <a:pt x="72" y="40"/>
                    <a:pt x="72" y="42"/>
                  </a:cubicBezTo>
                  <a:cubicBezTo>
                    <a:pt x="72" y="44"/>
                    <a:pt x="71" y="46"/>
                    <a:pt x="69" y="46"/>
                  </a:cubicBezTo>
                  <a:cubicBezTo>
                    <a:pt x="66" y="46"/>
                    <a:pt x="65" y="44"/>
                    <a:pt x="65" y="42"/>
                  </a:cubicBezTo>
                  <a:cubicBezTo>
                    <a:pt x="65" y="40"/>
                    <a:pt x="66" y="38"/>
                    <a:pt x="69" y="38"/>
                  </a:cubicBezTo>
                  <a:close/>
                  <a:moveTo>
                    <a:pt x="62" y="41"/>
                  </a:moveTo>
                  <a:lnTo>
                    <a:pt x="62" y="41"/>
                  </a:lnTo>
                  <a:cubicBezTo>
                    <a:pt x="61" y="42"/>
                    <a:pt x="61" y="43"/>
                    <a:pt x="59" y="44"/>
                  </a:cubicBezTo>
                  <a:cubicBezTo>
                    <a:pt x="61" y="44"/>
                    <a:pt x="62" y="42"/>
                    <a:pt x="62" y="41"/>
                  </a:cubicBezTo>
                  <a:close/>
                  <a:moveTo>
                    <a:pt x="59" y="37"/>
                  </a:moveTo>
                  <a:lnTo>
                    <a:pt x="59" y="37"/>
                  </a:lnTo>
                  <a:cubicBezTo>
                    <a:pt x="61" y="37"/>
                    <a:pt x="63" y="39"/>
                    <a:pt x="63" y="41"/>
                  </a:cubicBezTo>
                  <a:cubicBezTo>
                    <a:pt x="63" y="43"/>
                    <a:pt x="61" y="45"/>
                    <a:pt x="59" y="45"/>
                  </a:cubicBezTo>
                  <a:cubicBezTo>
                    <a:pt x="57" y="45"/>
                    <a:pt x="56" y="43"/>
                    <a:pt x="56" y="41"/>
                  </a:cubicBezTo>
                  <a:cubicBezTo>
                    <a:pt x="56" y="39"/>
                    <a:pt x="57" y="37"/>
                    <a:pt x="59" y="37"/>
                  </a:cubicBezTo>
                  <a:close/>
                  <a:moveTo>
                    <a:pt x="53" y="40"/>
                  </a:moveTo>
                  <a:lnTo>
                    <a:pt x="53" y="40"/>
                  </a:lnTo>
                  <a:cubicBezTo>
                    <a:pt x="52" y="42"/>
                    <a:pt x="51" y="42"/>
                    <a:pt x="50" y="43"/>
                  </a:cubicBezTo>
                  <a:cubicBezTo>
                    <a:pt x="52" y="43"/>
                    <a:pt x="53" y="42"/>
                    <a:pt x="53" y="40"/>
                  </a:cubicBezTo>
                  <a:close/>
                  <a:moveTo>
                    <a:pt x="50" y="37"/>
                  </a:moveTo>
                  <a:lnTo>
                    <a:pt x="50" y="37"/>
                  </a:lnTo>
                  <a:cubicBezTo>
                    <a:pt x="52" y="37"/>
                    <a:pt x="54" y="38"/>
                    <a:pt x="54" y="41"/>
                  </a:cubicBezTo>
                  <a:cubicBezTo>
                    <a:pt x="54" y="43"/>
                    <a:pt x="52" y="44"/>
                    <a:pt x="50" y="44"/>
                  </a:cubicBezTo>
                  <a:cubicBezTo>
                    <a:pt x="48" y="44"/>
                    <a:pt x="46" y="43"/>
                    <a:pt x="46" y="41"/>
                  </a:cubicBezTo>
                  <a:cubicBezTo>
                    <a:pt x="46" y="38"/>
                    <a:pt x="48" y="37"/>
                    <a:pt x="50" y="37"/>
                  </a:cubicBezTo>
                  <a:close/>
                  <a:moveTo>
                    <a:pt x="43" y="40"/>
                  </a:moveTo>
                  <a:lnTo>
                    <a:pt x="43" y="40"/>
                  </a:lnTo>
                  <a:cubicBezTo>
                    <a:pt x="43" y="41"/>
                    <a:pt x="42" y="42"/>
                    <a:pt x="41" y="43"/>
                  </a:cubicBezTo>
                  <a:cubicBezTo>
                    <a:pt x="43" y="43"/>
                    <a:pt x="44" y="41"/>
                    <a:pt x="43" y="40"/>
                  </a:cubicBezTo>
                  <a:close/>
                  <a:moveTo>
                    <a:pt x="41" y="36"/>
                  </a:moveTo>
                  <a:lnTo>
                    <a:pt x="41" y="36"/>
                  </a:lnTo>
                  <a:cubicBezTo>
                    <a:pt x="43" y="36"/>
                    <a:pt x="45" y="38"/>
                    <a:pt x="45" y="40"/>
                  </a:cubicBezTo>
                  <a:cubicBezTo>
                    <a:pt x="45" y="42"/>
                    <a:pt x="43" y="44"/>
                    <a:pt x="41" y="44"/>
                  </a:cubicBezTo>
                  <a:cubicBezTo>
                    <a:pt x="39" y="44"/>
                    <a:pt x="37" y="42"/>
                    <a:pt x="37" y="40"/>
                  </a:cubicBezTo>
                  <a:cubicBezTo>
                    <a:pt x="37" y="38"/>
                    <a:pt x="39" y="36"/>
                    <a:pt x="41" y="3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93" name="Freeform 1520"/>
            <p:cNvSpPr>
              <a:spLocks/>
            </p:cNvSpPr>
            <p:nvPr userDrawn="1"/>
          </p:nvSpPr>
          <p:spPr bwMode="auto">
            <a:xfrm>
              <a:off x="419" y="363"/>
              <a:ext cx="9" cy="9"/>
            </a:xfrm>
            <a:custGeom>
              <a:avLst/>
              <a:gdLst>
                <a:gd name="T0" fmla="*/ 13 w 20"/>
                <a:gd name="T1" fmla="*/ 4 h 21"/>
                <a:gd name="T2" fmla="*/ 13 w 20"/>
                <a:gd name="T3" fmla="*/ 4 h 21"/>
                <a:gd name="T4" fmla="*/ 12 w 20"/>
                <a:gd name="T5" fmla="*/ 7 h 21"/>
                <a:gd name="T6" fmla="*/ 20 w 20"/>
                <a:gd name="T7" fmla="*/ 5 h 21"/>
                <a:gd name="T8" fmla="*/ 20 w 20"/>
                <a:gd name="T9" fmla="*/ 15 h 21"/>
                <a:gd name="T10" fmla="*/ 14 w 20"/>
                <a:gd name="T11" fmla="*/ 12 h 21"/>
                <a:gd name="T12" fmla="*/ 15 w 20"/>
                <a:gd name="T13" fmla="*/ 21 h 21"/>
                <a:gd name="T14" fmla="*/ 5 w 20"/>
                <a:gd name="T15" fmla="*/ 21 h 21"/>
                <a:gd name="T16" fmla="*/ 9 w 20"/>
                <a:gd name="T17" fmla="*/ 14 h 21"/>
                <a:gd name="T18" fmla="*/ 0 w 20"/>
                <a:gd name="T19" fmla="*/ 15 h 21"/>
                <a:gd name="T20" fmla="*/ 0 w 20"/>
                <a:gd name="T21" fmla="*/ 5 h 21"/>
                <a:gd name="T22" fmla="*/ 7 w 20"/>
                <a:gd name="T23" fmla="*/ 9 h 21"/>
                <a:gd name="T24" fmla="*/ 5 w 20"/>
                <a:gd name="T25" fmla="*/ 0 h 21"/>
                <a:gd name="T26" fmla="*/ 15 w 20"/>
                <a:gd name="T27" fmla="*/ 0 h 21"/>
                <a:gd name="T28" fmla="*/ 13 w 20"/>
                <a:gd name="T29" fmla="*/ 4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" h="21">
                  <a:moveTo>
                    <a:pt x="13" y="4"/>
                  </a:moveTo>
                  <a:lnTo>
                    <a:pt x="13" y="4"/>
                  </a:lnTo>
                  <a:cubicBezTo>
                    <a:pt x="12" y="5"/>
                    <a:pt x="12" y="6"/>
                    <a:pt x="12" y="7"/>
                  </a:cubicBezTo>
                  <a:cubicBezTo>
                    <a:pt x="13" y="11"/>
                    <a:pt x="19" y="6"/>
                    <a:pt x="20" y="5"/>
                  </a:cubicBezTo>
                  <a:lnTo>
                    <a:pt x="20" y="15"/>
                  </a:lnTo>
                  <a:cubicBezTo>
                    <a:pt x="19" y="14"/>
                    <a:pt x="16" y="12"/>
                    <a:pt x="14" y="12"/>
                  </a:cubicBezTo>
                  <a:cubicBezTo>
                    <a:pt x="9" y="13"/>
                    <a:pt x="14" y="19"/>
                    <a:pt x="15" y="21"/>
                  </a:cubicBezTo>
                  <a:lnTo>
                    <a:pt x="5" y="21"/>
                  </a:lnTo>
                  <a:cubicBezTo>
                    <a:pt x="6" y="19"/>
                    <a:pt x="9" y="16"/>
                    <a:pt x="9" y="14"/>
                  </a:cubicBezTo>
                  <a:cubicBezTo>
                    <a:pt x="8" y="9"/>
                    <a:pt x="1" y="14"/>
                    <a:pt x="0" y="15"/>
                  </a:cubicBezTo>
                  <a:lnTo>
                    <a:pt x="0" y="5"/>
                  </a:lnTo>
                  <a:cubicBezTo>
                    <a:pt x="1" y="6"/>
                    <a:pt x="5" y="9"/>
                    <a:pt x="7" y="9"/>
                  </a:cubicBezTo>
                  <a:cubicBezTo>
                    <a:pt x="11" y="8"/>
                    <a:pt x="6" y="1"/>
                    <a:pt x="5" y="0"/>
                  </a:cubicBezTo>
                  <a:lnTo>
                    <a:pt x="15" y="0"/>
                  </a:lnTo>
                  <a:cubicBezTo>
                    <a:pt x="14" y="1"/>
                    <a:pt x="13" y="3"/>
                    <a:pt x="13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94" name="Freeform 1521"/>
            <p:cNvSpPr>
              <a:spLocks/>
            </p:cNvSpPr>
            <p:nvPr userDrawn="1"/>
          </p:nvSpPr>
          <p:spPr bwMode="auto">
            <a:xfrm>
              <a:off x="361" y="388"/>
              <a:ext cx="74" cy="28"/>
            </a:xfrm>
            <a:custGeom>
              <a:avLst/>
              <a:gdLst>
                <a:gd name="T0" fmla="*/ 109 w 164"/>
                <a:gd name="T1" fmla="*/ 25 h 62"/>
                <a:gd name="T2" fmla="*/ 109 w 164"/>
                <a:gd name="T3" fmla="*/ 25 h 62"/>
                <a:gd name="T4" fmla="*/ 127 w 164"/>
                <a:gd name="T5" fmla="*/ 40 h 62"/>
                <a:gd name="T6" fmla="*/ 133 w 164"/>
                <a:gd name="T7" fmla="*/ 29 h 62"/>
                <a:gd name="T8" fmla="*/ 131 w 164"/>
                <a:gd name="T9" fmla="*/ 24 h 62"/>
                <a:gd name="T10" fmla="*/ 139 w 164"/>
                <a:gd name="T11" fmla="*/ 30 h 62"/>
                <a:gd name="T12" fmla="*/ 144 w 164"/>
                <a:gd name="T13" fmla="*/ 41 h 62"/>
                <a:gd name="T14" fmla="*/ 149 w 164"/>
                <a:gd name="T15" fmla="*/ 41 h 62"/>
                <a:gd name="T16" fmla="*/ 152 w 164"/>
                <a:gd name="T17" fmla="*/ 33 h 62"/>
                <a:gd name="T18" fmla="*/ 151 w 164"/>
                <a:gd name="T19" fmla="*/ 26 h 62"/>
                <a:gd name="T20" fmla="*/ 157 w 164"/>
                <a:gd name="T21" fmla="*/ 32 h 62"/>
                <a:gd name="T22" fmla="*/ 163 w 164"/>
                <a:gd name="T23" fmla="*/ 36 h 62"/>
                <a:gd name="T24" fmla="*/ 161 w 164"/>
                <a:gd name="T25" fmla="*/ 45 h 62"/>
                <a:gd name="T26" fmla="*/ 149 w 164"/>
                <a:gd name="T27" fmla="*/ 50 h 62"/>
                <a:gd name="T28" fmla="*/ 142 w 164"/>
                <a:gd name="T29" fmla="*/ 56 h 62"/>
                <a:gd name="T30" fmla="*/ 128 w 164"/>
                <a:gd name="T31" fmla="*/ 56 h 62"/>
                <a:gd name="T32" fmla="*/ 115 w 164"/>
                <a:gd name="T33" fmla="*/ 62 h 62"/>
                <a:gd name="T34" fmla="*/ 103 w 164"/>
                <a:gd name="T35" fmla="*/ 57 h 62"/>
                <a:gd name="T36" fmla="*/ 85 w 164"/>
                <a:gd name="T37" fmla="*/ 47 h 62"/>
                <a:gd name="T38" fmla="*/ 56 w 164"/>
                <a:gd name="T39" fmla="*/ 41 h 62"/>
                <a:gd name="T40" fmla="*/ 30 w 164"/>
                <a:gd name="T41" fmla="*/ 35 h 62"/>
                <a:gd name="T42" fmla="*/ 2 w 164"/>
                <a:gd name="T43" fmla="*/ 31 h 62"/>
                <a:gd name="T44" fmla="*/ 7 w 164"/>
                <a:gd name="T45" fmla="*/ 14 h 62"/>
                <a:gd name="T46" fmla="*/ 8 w 164"/>
                <a:gd name="T47" fmla="*/ 3 h 62"/>
                <a:gd name="T48" fmla="*/ 36 w 164"/>
                <a:gd name="T49" fmla="*/ 0 h 62"/>
                <a:gd name="T50" fmla="*/ 39 w 164"/>
                <a:gd name="T51" fmla="*/ 15 h 62"/>
                <a:gd name="T52" fmla="*/ 56 w 164"/>
                <a:gd name="T53" fmla="*/ 26 h 62"/>
                <a:gd name="T54" fmla="*/ 95 w 164"/>
                <a:gd name="T55" fmla="*/ 34 h 62"/>
                <a:gd name="T56" fmla="*/ 104 w 164"/>
                <a:gd name="T57" fmla="*/ 25 h 62"/>
                <a:gd name="T58" fmla="*/ 109 w 164"/>
                <a:gd name="T59" fmla="*/ 25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4" h="62">
                  <a:moveTo>
                    <a:pt x="109" y="25"/>
                  </a:moveTo>
                  <a:lnTo>
                    <a:pt x="109" y="25"/>
                  </a:lnTo>
                  <a:cubicBezTo>
                    <a:pt x="112" y="31"/>
                    <a:pt x="118" y="40"/>
                    <a:pt x="127" y="40"/>
                  </a:cubicBezTo>
                  <a:cubicBezTo>
                    <a:pt x="126" y="35"/>
                    <a:pt x="128" y="31"/>
                    <a:pt x="133" y="29"/>
                  </a:cubicBezTo>
                  <a:cubicBezTo>
                    <a:pt x="133" y="28"/>
                    <a:pt x="133" y="25"/>
                    <a:pt x="131" y="24"/>
                  </a:cubicBezTo>
                  <a:cubicBezTo>
                    <a:pt x="136" y="23"/>
                    <a:pt x="138" y="26"/>
                    <a:pt x="139" y="30"/>
                  </a:cubicBezTo>
                  <a:cubicBezTo>
                    <a:pt x="145" y="31"/>
                    <a:pt x="146" y="37"/>
                    <a:pt x="144" y="41"/>
                  </a:cubicBezTo>
                  <a:cubicBezTo>
                    <a:pt x="146" y="42"/>
                    <a:pt x="149" y="41"/>
                    <a:pt x="149" y="41"/>
                  </a:cubicBezTo>
                  <a:cubicBezTo>
                    <a:pt x="147" y="36"/>
                    <a:pt x="150" y="34"/>
                    <a:pt x="152" y="33"/>
                  </a:cubicBezTo>
                  <a:cubicBezTo>
                    <a:pt x="153" y="30"/>
                    <a:pt x="152" y="28"/>
                    <a:pt x="151" y="26"/>
                  </a:cubicBezTo>
                  <a:cubicBezTo>
                    <a:pt x="156" y="26"/>
                    <a:pt x="157" y="31"/>
                    <a:pt x="157" y="32"/>
                  </a:cubicBezTo>
                  <a:cubicBezTo>
                    <a:pt x="160" y="33"/>
                    <a:pt x="161" y="33"/>
                    <a:pt x="163" y="36"/>
                  </a:cubicBezTo>
                  <a:cubicBezTo>
                    <a:pt x="164" y="37"/>
                    <a:pt x="164" y="43"/>
                    <a:pt x="161" y="45"/>
                  </a:cubicBezTo>
                  <a:cubicBezTo>
                    <a:pt x="158" y="47"/>
                    <a:pt x="153" y="47"/>
                    <a:pt x="149" y="50"/>
                  </a:cubicBezTo>
                  <a:cubicBezTo>
                    <a:pt x="147" y="51"/>
                    <a:pt x="146" y="55"/>
                    <a:pt x="142" y="56"/>
                  </a:cubicBezTo>
                  <a:cubicBezTo>
                    <a:pt x="138" y="57"/>
                    <a:pt x="133" y="55"/>
                    <a:pt x="128" y="56"/>
                  </a:cubicBezTo>
                  <a:cubicBezTo>
                    <a:pt x="122" y="58"/>
                    <a:pt x="120" y="62"/>
                    <a:pt x="115" y="62"/>
                  </a:cubicBezTo>
                  <a:cubicBezTo>
                    <a:pt x="110" y="62"/>
                    <a:pt x="111" y="58"/>
                    <a:pt x="103" y="57"/>
                  </a:cubicBezTo>
                  <a:cubicBezTo>
                    <a:pt x="97" y="54"/>
                    <a:pt x="91" y="49"/>
                    <a:pt x="85" y="47"/>
                  </a:cubicBezTo>
                  <a:cubicBezTo>
                    <a:pt x="76" y="44"/>
                    <a:pt x="66" y="43"/>
                    <a:pt x="56" y="41"/>
                  </a:cubicBezTo>
                  <a:cubicBezTo>
                    <a:pt x="47" y="40"/>
                    <a:pt x="39" y="36"/>
                    <a:pt x="30" y="35"/>
                  </a:cubicBezTo>
                  <a:cubicBezTo>
                    <a:pt x="24" y="34"/>
                    <a:pt x="5" y="35"/>
                    <a:pt x="2" y="31"/>
                  </a:cubicBezTo>
                  <a:cubicBezTo>
                    <a:pt x="0" y="27"/>
                    <a:pt x="6" y="25"/>
                    <a:pt x="7" y="14"/>
                  </a:cubicBezTo>
                  <a:cubicBezTo>
                    <a:pt x="7" y="12"/>
                    <a:pt x="8" y="4"/>
                    <a:pt x="8" y="3"/>
                  </a:cubicBezTo>
                  <a:cubicBezTo>
                    <a:pt x="8" y="3"/>
                    <a:pt x="34" y="0"/>
                    <a:pt x="36" y="0"/>
                  </a:cubicBezTo>
                  <a:cubicBezTo>
                    <a:pt x="36" y="7"/>
                    <a:pt x="38" y="13"/>
                    <a:pt x="39" y="15"/>
                  </a:cubicBezTo>
                  <a:cubicBezTo>
                    <a:pt x="43" y="21"/>
                    <a:pt x="50" y="23"/>
                    <a:pt x="56" y="26"/>
                  </a:cubicBezTo>
                  <a:cubicBezTo>
                    <a:pt x="69" y="30"/>
                    <a:pt x="82" y="35"/>
                    <a:pt x="95" y="34"/>
                  </a:cubicBezTo>
                  <a:cubicBezTo>
                    <a:pt x="96" y="34"/>
                    <a:pt x="103" y="30"/>
                    <a:pt x="104" y="25"/>
                  </a:cubicBezTo>
                  <a:cubicBezTo>
                    <a:pt x="105" y="23"/>
                    <a:pt x="108" y="23"/>
                    <a:pt x="109" y="25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95" name="Freeform 1522"/>
            <p:cNvSpPr>
              <a:spLocks/>
            </p:cNvSpPr>
            <p:nvPr userDrawn="1"/>
          </p:nvSpPr>
          <p:spPr bwMode="auto">
            <a:xfrm>
              <a:off x="363" y="388"/>
              <a:ext cx="62" cy="27"/>
            </a:xfrm>
            <a:custGeom>
              <a:avLst/>
              <a:gdLst>
                <a:gd name="T0" fmla="*/ 29 w 138"/>
                <a:gd name="T1" fmla="*/ 0 h 59"/>
                <a:gd name="T2" fmla="*/ 29 w 138"/>
                <a:gd name="T3" fmla="*/ 0 h 59"/>
                <a:gd name="T4" fmla="*/ 32 w 138"/>
                <a:gd name="T5" fmla="*/ 16 h 59"/>
                <a:gd name="T6" fmla="*/ 35 w 138"/>
                <a:gd name="T7" fmla="*/ 20 h 59"/>
                <a:gd name="T8" fmla="*/ 35 w 138"/>
                <a:gd name="T9" fmla="*/ 24 h 59"/>
                <a:gd name="T10" fmla="*/ 40 w 138"/>
                <a:gd name="T11" fmla="*/ 22 h 59"/>
                <a:gd name="T12" fmla="*/ 39 w 138"/>
                <a:gd name="T13" fmla="*/ 26 h 59"/>
                <a:gd name="T14" fmla="*/ 46 w 138"/>
                <a:gd name="T15" fmla="*/ 25 h 59"/>
                <a:gd name="T16" fmla="*/ 45 w 138"/>
                <a:gd name="T17" fmla="*/ 28 h 59"/>
                <a:gd name="T18" fmla="*/ 50 w 138"/>
                <a:gd name="T19" fmla="*/ 28 h 59"/>
                <a:gd name="T20" fmla="*/ 53 w 138"/>
                <a:gd name="T21" fmla="*/ 28 h 59"/>
                <a:gd name="T22" fmla="*/ 73 w 138"/>
                <a:gd name="T23" fmla="*/ 34 h 59"/>
                <a:gd name="T24" fmla="*/ 102 w 138"/>
                <a:gd name="T25" fmla="*/ 27 h 59"/>
                <a:gd name="T26" fmla="*/ 106 w 138"/>
                <a:gd name="T27" fmla="*/ 31 h 59"/>
                <a:gd name="T28" fmla="*/ 102 w 138"/>
                <a:gd name="T29" fmla="*/ 32 h 59"/>
                <a:gd name="T30" fmla="*/ 108 w 138"/>
                <a:gd name="T31" fmla="*/ 38 h 59"/>
                <a:gd name="T32" fmla="*/ 103 w 138"/>
                <a:gd name="T33" fmla="*/ 37 h 59"/>
                <a:gd name="T34" fmla="*/ 107 w 138"/>
                <a:gd name="T35" fmla="*/ 39 h 59"/>
                <a:gd name="T36" fmla="*/ 103 w 138"/>
                <a:gd name="T37" fmla="*/ 39 h 59"/>
                <a:gd name="T38" fmla="*/ 104 w 138"/>
                <a:gd name="T39" fmla="*/ 42 h 59"/>
                <a:gd name="T40" fmla="*/ 120 w 138"/>
                <a:gd name="T41" fmla="*/ 43 h 59"/>
                <a:gd name="T42" fmla="*/ 108 w 138"/>
                <a:gd name="T43" fmla="*/ 47 h 59"/>
                <a:gd name="T44" fmla="*/ 110 w 138"/>
                <a:gd name="T45" fmla="*/ 50 h 59"/>
                <a:gd name="T46" fmla="*/ 112 w 138"/>
                <a:gd name="T47" fmla="*/ 50 h 59"/>
                <a:gd name="T48" fmla="*/ 115 w 138"/>
                <a:gd name="T49" fmla="*/ 53 h 59"/>
                <a:gd name="T50" fmla="*/ 116 w 138"/>
                <a:gd name="T51" fmla="*/ 49 h 59"/>
                <a:gd name="T52" fmla="*/ 119 w 138"/>
                <a:gd name="T53" fmla="*/ 52 h 59"/>
                <a:gd name="T54" fmla="*/ 120 w 138"/>
                <a:gd name="T55" fmla="*/ 47 h 59"/>
                <a:gd name="T56" fmla="*/ 122 w 138"/>
                <a:gd name="T57" fmla="*/ 50 h 59"/>
                <a:gd name="T58" fmla="*/ 123 w 138"/>
                <a:gd name="T59" fmla="*/ 44 h 59"/>
                <a:gd name="T60" fmla="*/ 125 w 138"/>
                <a:gd name="T61" fmla="*/ 46 h 59"/>
                <a:gd name="T62" fmla="*/ 124 w 138"/>
                <a:gd name="T63" fmla="*/ 42 h 59"/>
                <a:gd name="T64" fmla="*/ 127 w 138"/>
                <a:gd name="T65" fmla="*/ 43 h 59"/>
                <a:gd name="T66" fmla="*/ 128 w 138"/>
                <a:gd name="T67" fmla="*/ 32 h 59"/>
                <a:gd name="T68" fmla="*/ 138 w 138"/>
                <a:gd name="T69" fmla="*/ 35 h 59"/>
                <a:gd name="T70" fmla="*/ 136 w 138"/>
                <a:gd name="T71" fmla="*/ 41 h 59"/>
                <a:gd name="T72" fmla="*/ 131 w 138"/>
                <a:gd name="T73" fmla="*/ 45 h 59"/>
                <a:gd name="T74" fmla="*/ 114 w 138"/>
                <a:gd name="T75" fmla="*/ 58 h 59"/>
                <a:gd name="T76" fmla="*/ 102 w 138"/>
                <a:gd name="T77" fmla="*/ 54 h 59"/>
                <a:gd name="T78" fmla="*/ 84 w 138"/>
                <a:gd name="T79" fmla="*/ 44 h 59"/>
                <a:gd name="T80" fmla="*/ 67 w 138"/>
                <a:gd name="T81" fmla="*/ 39 h 59"/>
                <a:gd name="T82" fmla="*/ 64 w 138"/>
                <a:gd name="T83" fmla="*/ 37 h 59"/>
                <a:gd name="T84" fmla="*/ 63 w 138"/>
                <a:gd name="T85" fmla="*/ 39 h 59"/>
                <a:gd name="T86" fmla="*/ 59 w 138"/>
                <a:gd name="T87" fmla="*/ 36 h 59"/>
                <a:gd name="T88" fmla="*/ 58 w 138"/>
                <a:gd name="T89" fmla="*/ 38 h 59"/>
                <a:gd name="T90" fmla="*/ 54 w 138"/>
                <a:gd name="T91" fmla="*/ 34 h 59"/>
                <a:gd name="T92" fmla="*/ 53 w 138"/>
                <a:gd name="T93" fmla="*/ 37 h 59"/>
                <a:gd name="T94" fmla="*/ 49 w 138"/>
                <a:gd name="T95" fmla="*/ 33 h 59"/>
                <a:gd name="T96" fmla="*/ 48 w 138"/>
                <a:gd name="T97" fmla="*/ 36 h 59"/>
                <a:gd name="T98" fmla="*/ 44 w 138"/>
                <a:gd name="T99" fmla="*/ 31 h 59"/>
                <a:gd name="T100" fmla="*/ 43 w 138"/>
                <a:gd name="T101" fmla="*/ 35 h 59"/>
                <a:gd name="T102" fmla="*/ 38 w 138"/>
                <a:gd name="T103" fmla="*/ 29 h 59"/>
                <a:gd name="T104" fmla="*/ 37 w 138"/>
                <a:gd name="T105" fmla="*/ 33 h 59"/>
                <a:gd name="T106" fmla="*/ 33 w 138"/>
                <a:gd name="T107" fmla="*/ 27 h 59"/>
                <a:gd name="T108" fmla="*/ 32 w 138"/>
                <a:gd name="T109" fmla="*/ 32 h 59"/>
                <a:gd name="T110" fmla="*/ 29 w 138"/>
                <a:gd name="T111" fmla="*/ 25 h 59"/>
                <a:gd name="T112" fmla="*/ 27 w 138"/>
                <a:gd name="T113" fmla="*/ 31 h 59"/>
                <a:gd name="T114" fmla="*/ 2 w 138"/>
                <a:gd name="T115" fmla="*/ 28 h 59"/>
                <a:gd name="T116" fmla="*/ 7 w 138"/>
                <a:gd name="T117" fmla="*/ 3 h 59"/>
                <a:gd name="T118" fmla="*/ 29 w 138"/>
                <a:gd name="T119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38" h="59">
                  <a:moveTo>
                    <a:pt x="29" y="0"/>
                  </a:moveTo>
                  <a:lnTo>
                    <a:pt x="29" y="0"/>
                  </a:lnTo>
                  <a:cubicBezTo>
                    <a:pt x="30" y="5"/>
                    <a:pt x="28" y="6"/>
                    <a:pt x="32" y="16"/>
                  </a:cubicBezTo>
                  <a:cubicBezTo>
                    <a:pt x="33" y="17"/>
                    <a:pt x="34" y="19"/>
                    <a:pt x="35" y="20"/>
                  </a:cubicBezTo>
                  <a:cubicBezTo>
                    <a:pt x="35" y="20"/>
                    <a:pt x="34" y="23"/>
                    <a:pt x="35" y="24"/>
                  </a:cubicBezTo>
                  <a:cubicBezTo>
                    <a:pt x="35" y="22"/>
                    <a:pt x="37" y="20"/>
                    <a:pt x="40" y="22"/>
                  </a:cubicBezTo>
                  <a:cubicBezTo>
                    <a:pt x="40" y="23"/>
                    <a:pt x="38" y="24"/>
                    <a:pt x="39" y="26"/>
                  </a:cubicBezTo>
                  <a:cubicBezTo>
                    <a:pt x="40" y="25"/>
                    <a:pt x="43" y="22"/>
                    <a:pt x="46" y="25"/>
                  </a:cubicBezTo>
                  <a:cubicBezTo>
                    <a:pt x="45" y="26"/>
                    <a:pt x="45" y="27"/>
                    <a:pt x="45" y="28"/>
                  </a:cubicBezTo>
                  <a:cubicBezTo>
                    <a:pt x="45" y="27"/>
                    <a:pt x="48" y="25"/>
                    <a:pt x="50" y="28"/>
                  </a:cubicBezTo>
                  <a:cubicBezTo>
                    <a:pt x="51" y="28"/>
                    <a:pt x="50" y="27"/>
                    <a:pt x="53" y="28"/>
                  </a:cubicBezTo>
                  <a:cubicBezTo>
                    <a:pt x="55" y="29"/>
                    <a:pt x="70" y="34"/>
                    <a:pt x="73" y="34"/>
                  </a:cubicBezTo>
                  <a:cubicBezTo>
                    <a:pt x="84" y="37"/>
                    <a:pt x="96" y="38"/>
                    <a:pt x="102" y="27"/>
                  </a:cubicBezTo>
                  <a:cubicBezTo>
                    <a:pt x="104" y="28"/>
                    <a:pt x="104" y="29"/>
                    <a:pt x="106" y="31"/>
                  </a:cubicBezTo>
                  <a:cubicBezTo>
                    <a:pt x="107" y="33"/>
                    <a:pt x="103" y="31"/>
                    <a:pt x="102" y="32"/>
                  </a:cubicBezTo>
                  <a:cubicBezTo>
                    <a:pt x="104" y="33"/>
                    <a:pt x="111" y="34"/>
                    <a:pt x="108" y="38"/>
                  </a:cubicBezTo>
                  <a:cubicBezTo>
                    <a:pt x="107" y="37"/>
                    <a:pt x="106" y="35"/>
                    <a:pt x="103" y="37"/>
                  </a:cubicBezTo>
                  <a:cubicBezTo>
                    <a:pt x="105" y="37"/>
                    <a:pt x="107" y="39"/>
                    <a:pt x="107" y="39"/>
                  </a:cubicBezTo>
                  <a:cubicBezTo>
                    <a:pt x="106" y="39"/>
                    <a:pt x="104" y="39"/>
                    <a:pt x="103" y="39"/>
                  </a:cubicBezTo>
                  <a:cubicBezTo>
                    <a:pt x="102" y="39"/>
                    <a:pt x="102" y="42"/>
                    <a:pt x="104" y="42"/>
                  </a:cubicBezTo>
                  <a:cubicBezTo>
                    <a:pt x="108" y="42"/>
                    <a:pt x="116" y="41"/>
                    <a:pt x="120" y="43"/>
                  </a:cubicBezTo>
                  <a:cubicBezTo>
                    <a:pt x="118" y="46"/>
                    <a:pt x="116" y="47"/>
                    <a:pt x="108" y="47"/>
                  </a:cubicBezTo>
                  <a:cubicBezTo>
                    <a:pt x="106" y="47"/>
                    <a:pt x="109" y="49"/>
                    <a:pt x="110" y="50"/>
                  </a:cubicBezTo>
                  <a:cubicBezTo>
                    <a:pt x="111" y="50"/>
                    <a:pt x="111" y="50"/>
                    <a:pt x="112" y="50"/>
                  </a:cubicBezTo>
                  <a:cubicBezTo>
                    <a:pt x="113" y="50"/>
                    <a:pt x="113" y="52"/>
                    <a:pt x="115" y="53"/>
                  </a:cubicBezTo>
                  <a:cubicBezTo>
                    <a:pt x="114" y="51"/>
                    <a:pt x="114" y="50"/>
                    <a:pt x="116" y="49"/>
                  </a:cubicBezTo>
                  <a:cubicBezTo>
                    <a:pt x="117" y="50"/>
                    <a:pt x="117" y="52"/>
                    <a:pt x="119" y="52"/>
                  </a:cubicBezTo>
                  <a:cubicBezTo>
                    <a:pt x="118" y="50"/>
                    <a:pt x="117" y="48"/>
                    <a:pt x="120" y="47"/>
                  </a:cubicBezTo>
                  <a:cubicBezTo>
                    <a:pt x="121" y="47"/>
                    <a:pt x="121" y="49"/>
                    <a:pt x="122" y="50"/>
                  </a:cubicBezTo>
                  <a:cubicBezTo>
                    <a:pt x="122" y="48"/>
                    <a:pt x="121" y="46"/>
                    <a:pt x="123" y="44"/>
                  </a:cubicBezTo>
                  <a:cubicBezTo>
                    <a:pt x="123" y="46"/>
                    <a:pt x="124" y="46"/>
                    <a:pt x="125" y="46"/>
                  </a:cubicBezTo>
                  <a:cubicBezTo>
                    <a:pt x="124" y="44"/>
                    <a:pt x="124" y="43"/>
                    <a:pt x="124" y="42"/>
                  </a:cubicBezTo>
                  <a:cubicBezTo>
                    <a:pt x="125" y="42"/>
                    <a:pt x="127" y="43"/>
                    <a:pt x="127" y="43"/>
                  </a:cubicBezTo>
                  <a:cubicBezTo>
                    <a:pt x="125" y="38"/>
                    <a:pt x="126" y="35"/>
                    <a:pt x="128" y="32"/>
                  </a:cubicBezTo>
                  <a:cubicBezTo>
                    <a:pt x="131" y="30"/>
                    <a:pt x="137" y="31"/>
                    <a:pt x="138" y="35"/>
                  </a:cubicBezTo>
                  <a:cubicBezTo>
                    <a:pt x="138" y="37"/>
                    <a:pt x="138" y="39"/>
                    <a:pt x="136" y="41"/>
                  </a:cubicBezTo>
                  <a:cubicBezTo>
                    <a:pt x="135" y="43"/>
                    <a:pt x="133" y="43"/>
                    <a:pt x="131" y="45"/>
                  </a:cubicBezTo>
                  <a:cubicBezTo>
                    <a:pt x="125" y="49"/>
                    <a:pt x="121" y="54"/>
                    <a:pt x="114" y="58"/>
                  </a:cubicBezTo>
                  <a:cubicBezTo>
                    <a:pt x="109" y="59"/>
                    <a:pt x="108" y="55"/>
                    <a:pt x="102" y="54"/>
                  </a:cubicBezTo>
                  <a:cubicBezTo>
                    <a:pt x="96" y="51"/>
                    <a:pt x="90" y="47"/>
                    <a:pt x="84" y="44"/>
                  </a:cubicBezTo>
                  <a:cubicBezTo>
                    <a:pt x="75" y="40"/>
                    <a:pt x="69" y="41"/>
                    <a:pt x="67" y="39"/>
                  </a:cubicBezTo>
                  <a:cubicBezTo>
                    <a:pt x="65" y="41"/>
                    <a:pt x="64" y="38"/>
                    <a:pt x="64" y="37"/>
                  </a:cubicBezTo>
                  <a:cubicBezTo>
                    <a:pt x="63" y="38"/>
                    <a:pt x="63" y="39"/>
                    <a:pt x="63" y="39"/>
                  </a:cubicBezTo>
                  <a:cubicBezTo>
                    <a:pt x="59" y="40"/>
                    <a:pt x="58" y="37"/>
                    <a:pt x="59" y="36"/>
                  </a:cubicBezTo>
                  <a:cubicBezTo>
                    <a:pt x="58" y="36"/>
                    <a:pt x="58" y="38"/>
                    <a:pt x="58" y="38"/>
                  </a:cubicBezTo>
                  <a:cubicBezTo>
                    <a:pt x="54" y="39"/>
                    <a:pt x="53" y="35"/>
                    <a:pt x="54" y="34"/>
                  </a:cubicBezTo>
                  <a:cubicBezTo>
                    <a:pt x="52" y="35"/>
                    <a:pt x="52" y="37"/>
                    <a:pt x="53" y="37"/>
                  </a:cubicBezTo>
                  <a:cubicBezTo>
                    <a:pt x="49" y="38"/>
                    <a:pt x="48" y="34"/>
                    <a:pt x="49" y="33"/>
                  </a:cubicBezTo>
                  <a:cubicBezTo>
                    <a:pt x="48" y="34"/>
                    <a:pt x="48" y="36"/>
                    <a:pt x="48" y="36"/>
                  </a:cubicBezTo>
                  <a:cubicBezTo>
                    <a:pt x="44" y="36"/>
                    <a:pt x="44" y="32"/>
                    <a:pt x="44" y="31"/>
                  </a:cubicBezTo>
                  <a:cubicBezTo>
                    <a:pt x="43" y="32"/>
                    <a:pt x="43" y="34"/>
                    <a:pt x="43" y="35"/>
                  </a:cubicBezTo>
                  <a:cubicBezTo>
                    <a:pt x="39" y="35"/>
                    <a:pt x="38" y="31"/>
                    <a:pt x="38" y="29"/>
                  </a:cubicBezTo>
                  <a:cubicBezTo>
                    <a:pt x="37" y="30"/>
                    <a:pt x="37" y="33"/>
                    <a:pt x="37" y="33"/>
                  </a:cubicBezTo>
                  <a:cubicBezTo>
                    <a:pt x="32" y="33"/>
                    <a:pt x="33" y="29"/>
                    <a:pt x="33" y="27"/>
                  </a:cubicBezTo>
                  <a:cubicBezTo>
                    <a:pt x="31" y="29"/>
                    <a:pt x="32" y="32"/>
                    <a:pt x="32" y="32"/>
                  </a:cubicBezTo>
                  <a:cubicBezTo>
                    <a:pt x="28" y="32"/>
                    <a:pt x="27" y="28"/>
                    <a:pt x="29" y="25"/>
                  </a:cubicBezTo>
                  <a:cubicBezTo>
                    <a:pt x="27" y="27"/>
                    <a:pt x="27" y="31"/>
                    <a:pt x="27" y="31"/>
                  </a:cubicBezTo>
                  <a:cubicBezTo>
                    <a:pt x="18" y="31"/>
                    <a:pt x="3" y="30"/>
                    <a:pt x="2" y="28"/>
                  </a:cubicBezTo>
                  <a:cubicBezTo>
                    <a:pt x="0" y="27"/>
                    <a:pt x="7" y="21"/>
                    <a:pt x="7" y="3"/>
                  </a:cubicBezTo>
                  <a:cubicBezTo>
                    <a:pt x="8" y="2"/>
                    <a:pt x="28" y="2"/>
                    <a:pt x="2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96" name="Freeform 1523"/>
            <p:cNvSpPr>
              <a:spLocks/>
            </p:cNvSpPr>
            <p:nvPr userDrawn="1"/>
          </p:nvSpPr>
          <p:spPr bwMode="auto">
            <a:xfrm>
              <a:off x="365" y="396"/>
              <a:ext cx="6" cy="6"/>
            </a:xfrm>
            <a:custGeom>
              <a:avLst/>
              <a:gdLst>
                <a:gd name="T0" fmla="*/ 5 w 15"/>
                <a:gd name="T1" fmla="*/ 0 h 13"/>
                <a:gd name="T2" fmla="*/ 5 w 15"/>
                <a:gd name="T3" fmla="*/ 0 h 13"/>
                <a:gd name="T4" fmla="*/ 3 w 15"/>
                <a:gd name="T5" fmla="*/ 8 h 13"/>
                <a:gd name="T6" fmla="*/ 15 w 15"/>
                <a:gd name="T7" fmla="*/ 12 h 13"/>
                <a:gd name="T8" fmla="*/ 0 w 15"/>
                <a:gd name="T9" fmla="*/ 10 h 13"/>
                <a:gd name="T10" fmla="*/ 5 w 15"/>
                <a:gd name="T11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3">
                  <a:moveTo>
                    <a:pt x="5" y="0"/>
                  </a:moveTo>
                  <a:lnTo>
                    <a:pt x="5" y="0"/>
                  </a:lnTo>
                  <a:cubicBezTo>
                    <a:pt x="5" y="2"/>
                    <a:pt x="3" y="7"/>
                    <a:pt x="3" y="8"/>
                  </a:cubicBezTo>
                  <a:cubicBezTo>
                    <a:pt x="4" y="11"/>
                    <a:pt x="12" y="11"/>
                    <a:pt x="15" y="12"/>
                  </a:cubicBezTo>
                  <a:cubicBezTo>
                    <a:pt x="11" y="13"/>
                    <a:pt x="1" y="11"/>
                    <a:pt x="0" y="10"/>
                  </a:cubicBezTo>
                  <a:cubicBezTo>
                    <a:pt x="0" y="9"/>
                    <a:pt x="3" y="5"/>
                    <a:pt x="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97" name="Freeform 1524"/>
            <p:cNvSpPr>
              <a:spLocks/>
            </p:cNvSpPr>
            <p:nvPr userDrawn="1"/>
          </p:nvSpPr>
          <p:spPr bwMode="auto">
            <a:xfrm>
              <a:off x="367" y="397"/>
              <a:ext cx="3" cy="2"/>
            </a:xfrm>
            <a:custGeom>
              <a:avLst/>
              <a:gdLst>
                <a:gd name="T0" fmla="*/ 4 w 6"/>
                <a:gd name="T1" fmla="*/ 0 h 6"/>
                <a:gd name="T2" fmla="*/ 4 w 6"/>
                <a:gd name="T3" fmla="*/ 0 h 6"/>
                <a:gd name="T4" fmla="*/ 3 w 6"/>
                <a:gd name="T5" fmla="*/ 4 h 6"/>
                <a:gd name="T6" fmla="*/ 6 w 6"/>
                <a:gd name="T7" fmla="*/ 6 h 6"/>
                <a:gd name="T8" fmla="*/ 1 w 6"/>
                <a:gd name="T9" fmla="*/ 5 h 6"/>
                <a:gd name="T10" fmla="*/ 4 w 6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6">
                  <a:moveTo>
                    <a:pt x="4" y="0"/>
                  </a:moveTo>
                  <a:lnTo>
                    <a:pt x="4" y="0"/>
                  </a:lnTo>
                  <a:cubicBezTo>
                    <a:pt x="4" y="1"/>
                    <a:pt x="2" y="3"/>
                    <a:pt x="3" y="4"/>
                  </a:cubicBezTo>
                  <a:cubicBezTo>
                    <a:pt x="3" y="5"/>
                    <a:pt x="6" y="6"/>
                    <a:pt x="6" y="6"/>
                  </a:cubicBezTo>
                  <a:cubicBezTo>
                    <a:pt x="5" y="6"/>
                    <a:pt x="2" y="5"/>
                    <a:pt x="1" y="5"/>
                  </a:cubicBezTo>
                  <a:cubicBezTo>
                    <a:pt x="0" y="2"/>
                    <a:pt x="3" y="1"/>
                    <a:pt x="4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98" name="Freeform 1525"/>
            <p:cNvSpPr>
              <a:spLocks/>
            </p:cNvSpPr>
            <p:nvPr userDrawn="1"/>
          </p:nvSpPr>
          <p:spPr bwMode="auto">
            <a:xfrm>
              <a:off x="430" y="401"/>
              <a:ext cx="1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3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cubicBezTo>
                    <a:pt x="1" y="1"/>
                    <a:pt x="1" y="3"/>
                    <a:pt x="1" y="3"/>
                  </a:cubicBezTo>
                  <a:cubicBezTo>
                    <a:pt x="1" y="3"/>
                    <a:pt x="0" y="3"/>
                    <a:pt x="0" y="3"/>
                  </a:cubicBezTo>
                  <a:cubicBezTo>
                    <a:pt x="0" y="3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99" name="Freeform 1526"/>
            <p:cNvSpPr>
              <a:spLocks/>
            </p:cNvSpPr>
            <p:nvPr userDrawn="1"/>
          </p:nvSpPr>
          <p:spPr bwMode="auto">
            <a:xfrm>
              <a:off x="428" y="404"/>
              <a:ext cx="6" cy="5"/>
            </a:xfrm>
            <a:custGeom>
              <a:avLst/>
              <a:gdLst>
                <a:gd name="T0" fmla="*/ 7 w 13"/>
                <a:gd name="T1" fmla="*/ 0 h 12"/>
                <a:gd name="T2" fmla="*/ 7 w 13"/>
                <a:gd name="T3" fmla="*/ 0 h 12"/>
                <a:gd name="T4" fmla="*/ 9 w 13"/>
                <a:gd name="T5" fmla="*/ 9 h 12"/>
                <a:gd name="T6" fmla="*/ 0 w 13"/>
                <a:gd name="T7" fmla="*/ 12 h 12"/>
                <a:gd name="T8" fmla="*/ 0 w 13"/>
                <a:gd name="T9" fmla="*/ 9 h 12"/>
                <a:gd name="T10" fmla="*/ 5 w 13"/>
                <a:gd name="T11" fmla="*/ 9 h 12"/>
                <a:gd name="T12" fmla="*/ 7 w 13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2">
                  <a:moveTo>
                    <a:pt x="7" y="0"/>
                  </a:moveTo>
                  <a:lnTo>
                    <a:pt x="7" y="0"/>
                  </a:lnTo>
                  <a:cubicBezTo>
                    <a:pt x="11" y="0"/>
                    <a:pt x="13" y="7"/>
                    <a:pt x="9" y="9"/>
                  </a:cubicBezTo>
                  <a:cubicBezTo>
                    <a:pt x="7" y="10"/>
                    <a:pt x="2" y="11"/>
                    <a:pt x="0" y="12"/>
                  </a:cubicBezTo>
                  <a:cubicBezTo>
                    <a:pt x="0" y="11"/>
                    <a:pt x="0" y="9"/>
                    <a:pt x="0" y="9"/>
                  </a:cubicBezTo>
                  <a:cubicBezTo>
                    <a:pt x="1" y="9"/>
                    <a:pt x="4" y="9"/>
                    <a:pt x="5" y="9"/>
                  </a:cubicBezTo>
                  <a:cubicBezTo>
                    <a:pt x="2" y="7"/>
                    <a:pt x="1" y="0"/>
                    <a:pt x="7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00" name="Freeform 1527"/>
            <p:cNvSpPr>
              <a:spLocks/>
            </p:cNvSpPr>
            <p:nvPr userDrawn="1"/>
          </p:nvSpPr>
          <p:spPr bwMode="auto">
            <a:xfrm>
              <a:off x="419" y="408"/>
              <a:ext cx="9" cy="5"/>
            </a:xfrm>
            <a:custGeom>
              <a:avLst/>
              <a:gdLst>
                <a:gd name="T0" fmla="*/ 15 w 19"/>
                <a:gd name="T1" fmla="*/ 1 h 11"/>
                <a:gd name="T2" fmla="*/ 15 w 19"/>
                <a:gd name="T3" fmla="*/ 1 h 11"/>
                <a:gd name="T4" fmla="*/ 18 w 19"/>
                <a:gd name="T5" fmla="*/ 3 h 11"/>
                <a:gd name="T6" fmla="*/ 14 w 19"/>
                <a:gd name="T7" fmla="*/ 8 h 11"/>
                <a:gd name="T8" fmla="*/ 0 w 19"/>
                <a:gd name="T9" fmla="*/ 9 h 11"/>
                <a:gd name="T10" fmla="*/ 11 w 19"/>
                <a:gd name="T11" fmla="*/ 5 h 11"/>
                <a:gd name="T12" fmla="*/ 13 w 19"/>
                <a:gd name="T13" fmla="*/ 2 h 11"/>
                <a:gd name="T14" fmla="*/ 15 w 19"/>
                <a:gd name="T15" fmla="*/ 4 h 11"/>
                <a:gd name="T16" fmla="*/ 15 w 19"/>
                <a:gd name="T17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1">
                  <a:moveTo>
                    <a:pt x="15" y="1"/>
                  </a:moveTo>
                  <a:lnTo>
                    <a:pt x="15" y="1"/>
                  </a:lnTo>
                  <a:cubicBezTo>
                    <a:pt x="17" y="0"/>
                    <a:pt x="19" y="2"/>
                    <a:pt x="18" y="3"/>
                  </a:cubicBezTo>
                  <a:cubicBezTo>
                    <a:pt x="17" y="4"/>
                    <a:pt x="15" y="6"/>
                    <a:pt x="14" y="8"/>
                  </a:cubicBezTo>
                  <a:cubicBezTo>
                    <a:pt x="11" y="11"/>
                    <a:pt x="6" y="9"/>
                    <a:pt x="0" y="9"/>
                  </a:cubicBezTo>
                  <a:cubicBezTo>
                    <a:pt x="5" y="5"/>
                    <a:pt x="6" y="4"/>
                    <a:pt x="11" y="5"/>
                  </a:cubicBezTo>
                  <a:cubicBezTo>
                    <a:pt x="12" y="4"/>
                    <a:pt x="12" y="3"/>
                    <a:pt x="13" y="2"/>
                  </a:cubicBezTo>
                  <a:cubicBezTo>
                    <a:pt x="14" y="1"/>
                    <a:pt x="15" y="4"/>
                    <a:pt x="15" y="4"/>
                  </a:cubicBezTo>
                  <a:cubicBezTo>
                    <a:pt x="16" y="3"/>
                    <a:pt x="16" y="2"/>
                    <a:pt x="15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01" name="Freeform 1528"/>
            <p:cNvSpPr>
              <a:spLocks/>
            </p:cNvSpPr>
            <p:nvPr userDrawn="1"/>
          </p:nvSpPr>
          <p:spPr bwMode="auto">
            <a:xfrm>
              <a:off x="422" y="400"/>
              <a:ext cx="0" cy="1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3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cubicBezTo>
                    <a:pt x="1" y="1"/>
                    <a:pt x="1" y="3"/>
                    <a:pt x="1" y="3"/>
                  </a:cubicBezTo>
                  <a:cubicBezTo>
                    <a:pt x="1" y="3"/>
                    <a:pt x="0" y="3"/>
                    <a:pt x="0" y="3"/>
                  </a:cubicBezTo>
                  <a:cubicBezTo>
                    <a:pt x="0" y="3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02" name="Freeform 1529"/>
            <p:cNvSpPr>
              <a:spLocks/>
            </p:cNvSpPr>
            <p:nvPr userDrawn="1"/>
          </p:nvSpPr>
          <p:spPr bwMode="auto">
            <a:xfrm>
              <a:off x="434" y="398"/>
              <a:ext cx="3" cy="4"/>
            </a:xfrm>
            <a:custGeom>
              <a:avLst/>
              <a:gdLst>
                <a:gd name="T0" fmla="*/ 7 w 7"/>
                <a:gd name="T1" fmla="*/ 0 h 9"/>
                <a:gd name="T2" fmla="*/ 7 w 7"/>
                <a:gd name="T3" fmla="*/ 0 h 9"/>
                <a:gd name="T4" fmla="*/ 0 w 7"/>
                <a:gd name="T5" fmla="*/ 9 h 9"/>
                <a:gd name="T6" fmla="*/ 7 w 7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9">
                  <a:moveTo>
                    <a:pt x="7" y="0"/>
                  </a:moveTo>
                  <a:lnTo>
                    <a:pt x="7" y="0"/>
                  </a:lnTo>
                  <a:cubicBezTo>
                    <a:pt x="7" y="4"/>
                    <a:pt x="4" y="9"/>
                    <a:pt x="0" y="9"/>
                  </a:cubicBezTo>
                  <a:cubicBezTo>
                    <a:pt x="3" y="7"/>
                    <a:pt x="6" y="4"/>
                    <a:pt x="7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03" name="Freeform 1530"/>
            <p:cNvSpPr>
              <a:spLocks/>
            </p:cNvSpPr>
            <p:nvPr userDrawn="1"/>
          </p:nvSpPr>
          <p:spPr bwMode="auto">
            <a:xfrm>
              <a:off x="433" y="398"/>
              <a:ext cx="3" cy="3"/>
            </a:xfrm>
            <a:custGeom>
              <a:avLst/>
              <a:gdLst>
                <a:gd name="T0" fmla="*/ 6 w 6"/>
                <a:gd name="T1" fmla="*/ 0 h 7"/>
                <a:gd name="T2" fmla="*/ 6 w 6"/>
                <a:gd name="T3" fmla="*/ 0 h 7"/>
                <a:gd name="T4" fmla="*/ 0 w 6"/>
                <a:gd name="T5" fmla="*/ 7 h 7"/>
                <a:gd name="T6" fmla="*/ 6 w 6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7">
                  <a:moveTo>
                    <a:pt x="6" y="0"/>
                  </a:moveTo>
                  <a:lnTo>
                    <a:pt x="6" y="0"/>
                  </a:lnTo>
                  <a:cubicBezTo>
                    <a:pt x="6" y="3"/>
                    <a:pt x="3" y="6"/>
                    <a:pt x="0" y="7"/>
                  </a:cubicBezTo>
                  <a:cubicBezTo>
                    <a:pt x="2" y="6"/>
                    <a:pt x="5" y="3"/>
                    <a:pt x="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04" name="Freeform 1531"/>
            <p:cNvSpPr>
              <a:spLocks/>
            </p:cNvSpPr>
            <p:nvPr userDrawn="1"/>
          </p:nvSpPr>
          <p:spPr bwMode="auto">
            <a:xfrm>
              <a:off x="432" y="398"/>
              <a:ext cx="2" cy="1"/>
            </a:xfrm>
            <a:custGeom>
              <a:avLst/>
              <a:gdLst>
                <a:gd name="T0" fmla="*/ 3 w 3"/>
                <a:gd name="T1" fmla="*/ 0 h 3"/>
                <a:gd name="T2" fmla="*/ 3 w 3"/>
                <a:gd name="T3" fmla="*/ 0 h 3"/>
                <a:gd name="T4" fmla="*/ 0 w 3"/>
                <a:gd name="T5" fmla="*/ 3 h 3"/>
                <a:gd name="T6" fmla="*/ 3 w 3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lnTo>
                    <a:pt x="3" y="0"/>
                  </a:lnTo>
                  <a:cubicBezTo>
                    <a:pt x="3" y="1"/>
                    <a:pt x="2" y="3"/>
                    <a:pt x="0" y="3"/>
                  </a:cubicBezTo>
                  <a:cubicBezTo>
                    <a:pt x="1" y="3"/>
                    <a:pt x="3" y="1"/>
                    <a:pt x="3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05" name="Freeform 1532"/>
            <p:cNvSpPr>
              <a:spLocks noEditPoints="1"/>
            </p:cNvSpPr>
            <p:nvPr userDrawn="1"/>
          </p:nvSpPr>
          <p:spPr bwMode="auto">
            <a:xfrm>
              <a:off x="331" y="196"/>
              <a:ext cx="136" cy="261"/>
            </a:xfrm>
            <a:custGeom>
              <a:avLst/>
              <a:gdLst>
                <a:gd name="T0" fmla="*/ 14 w 304"/>
                <a:gd name="T1" fmla="*/ 489 h 573"/>
                <a:gd name="T2" fmla="*/ 5 w 304"/>
                <a:gd name="T3" fmla="*/ 439 h 573"/>
                <a:gd name="T4" fmla="*/ 36 w 304"/>
                <a:gd name="T5" fmla="*/ 473 h 573"/>
                <a:gd name="T6" fmla="*/ 19 w 304"/>
                <a:gd name="T7" fmla="*/ 451 h 573"/>
                <a:gd name="T8" fmla="*/ 59 w 304"/>
                <a:gd name="T9" fmla="*/ 514 h 573"/>
                <a:gd name="T10" fmla="*/ 0 w 304"/>
                <a:gd name="T11" fmla="*/ 153 h 573"/>
                <a:gd name="T12" fmla="*/ 9 w 304"/>
                <a:gd name="T13" fmla="*/ 82 h 573"/>
                <a:gd name="T14" fmla="*/ 52 w 304"/>
                <a:gd name="T15" fmla="*/ 61 h 573"/>
                <a:gd name="T16" fmla="*/ 118 w 304"/>
                <a:gd name="T17" fmla="*/ 47 h 573"/>
                <a:gd name="T18" fmla="*/ 152 w 304"/>
                <a:gd name="T19" fmla="*/ 83 h 573"/>
                <a:gd name="T20" fmla="*/ 130 w 304"/>
                <a:gd name="T21" fmla="*/ 95 h 573"/>
                <a:gd name="T22" fmla="*/ 155 w 304"/>
                <a:gd name="T23" fmla="*/ 111 h 573"/>
                <a:gd name="T24" fmla="*/ 119 w 304"/>
                <a:gd name="T25" fmla="*/ 122 h 573"/>
                <a:gd name="T26" fmla="*/ 83 w 304"/>
                <a:gd name="T27" fmla="*/ 108 h 573"/>
                <a:gd name="T28" fmla="*/ 61 w 304"/>
                <a:gd name="T29" fmla="*/ 167 h 573"/>
                <a:gd name="T30" fmla="*/ 74 w 304"/>
                <a:gd name="T31" fmla="*/ 193 h 573"/>
                <a:gd name="T32" fmla="*/ 127 w 304"/>
                <a:gd name="T33" fmla="*/ 216 h 573"/>
                <a:gd name="T34" fmla="*/ 168 w 304"/>
                <a:gd name="T35" fmla="*/ 113 h 573"/>
                <a:gd name="T36" fmla="*/ 202 w 304"/>
                <a:gd name="T37" fmla="*/ 87 h 573"/>
                <a:gd name="T38" fmla="*/ 238 w 304"/>
                <a:gd name="T39" fmla="*/ 93 h 573"/>
                <a:gd name="T40" fmla="*/ 297 w 304"/>
                <a:gd name="T41" fmla="*/ 105 h 573"/>
                <a:gd name="T42" fmla="*/ 270 w 304"/>
                <a:gd name="T43" fmla="*/ 178 h 573"/>
                <a:gd name="T44" fmla="*/ 296 w 304"/>
                <a:gd name="T45" fmla="*/ 225 h 573"/>
                <a:gd name="T46" fmla="*/ 239 w 304"/>
                <a:gd name="T47" fmla="*/ 262 h 573"/>
                <a:gd name="T48" fmla="*/ 211 w 304"/>
                <a:gd name="T49" fmla="*/ 275 h 573"/>
                <a:gd name="T50" fmla="*/ 218 w 304"/>
                <a:gd name="T51" fmla="*/ 318 h 573"/>
                <a:gd name="T52" fmla="*/ 207 w 304"/>
                <a:gd name="T53" fmla="*/ 339 h 573"/>
                <a:gd name="T54" fmla="*/ 179 w 304"/>
                <a:gd name="T55" fmla="*/ 330 h 573"/>
                <a:gd name="T56" fmla="*/ 139 w 304"/>
                <a:gd name="T57" fmla="*/ 301 h 573"/>
                <a:gd name="T58" fmla="*/ 113 w 304"/>
                <a:gd name="T59" fmla="*/ 332 h 573"/>
                <a:gd name="T60" fmla="*/ 95 w 304"/>
                <a:gd name="T61" fmla="*/ 297 h 573"/>
                <a:gd name="T62" fmla="*/ 85 w 304"/>
                <a:gd name="T63" fmla="*/ 344 h 573"/>
                <a:gd name="T64" fmla="*/ 136 w 304"/>
                <a:gd name="T65" fmla="*/ 375 h 573"/>
                <a:gd name="T66" fmla="*/ 123 w 304"/>
                <a:gd name="T67" fmla="*/ 416 h 573"/>
                <a:gd name="T68" fmla="*/ 111 w 304"/>
                <a:gd name="T69" fmla="*/ 433 h 573"/>
                <a:gd name="T70" fmla="*/ 90 w 304"/>
                <a:gd name="T71" fmla="*/ 427 h 573"/>
                <a:gd name="T72" fmla="*/ 60 w 304"/>
                <a:gd name="T73" fmla="*/ 433 h 573"/>
                <a:gd name="T74" fmla="*/ 46 w 304"/>
                <a:gd name="T75" fmla="*/ 395 h 573"/>
                <a:gd name="T76" fmla="*/ 30 w 304"/>
                <a:gd name="T77" fmla="*/ 446 h 573"/>
                <a:gd name="T78" fmla="*/ 96 w 304"/>
                <a:gd name="T79" fmla="*/ 466 h 573"/>
                <a:gd name="T80" fmla="*/ 119 w 304"/>
                <a:gd name="T81" fmla="*/ 521 h 573"/>
                <a:gd name="T82" fmla="*/ 97 w 304"/>
                <a:gd name="T83" fmla="*/ 522 h 573"/>
                <a:gd name="T84" fmla="*/ 32 w 304"/>
                <a:gd name="T85" fmla="*/ 559 h 573"/>
                <a:gd name="T86" fmla="*/ 0 w 304"/>
                <a:gd name="T87" fmla="*/ 153 h 5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04" h="573">
                  <a:moveTo>
                    <a:pt x="5" y="439"/>
                  </a:moveTo>
                  <a:lnTo>
                    <a:pt x="5" y="439"/>
                  </a:lnTo>
                  <a:cubicBezTo>
                    <a:pt x="3" y="445"/>
                    <a:pt x="11" y="480"/>
                    <a:pt x="14" y="489"/>
                  </a:cubicBezTo>
                  <a:cubicBezTo>
                    <a:pt x="18" y="505"/>
                    <a:pt x="21" y="530"/>
                    <a:pt x="19" y="540"/>
                  </a:cubicBezTo>
                  <a:cubicBezTo>
                    <a:pt x="34" y="533"/>
                    <a:pt x="26" y="504"/>
                    <a:pt x="20" y="491"/>
                  </a:cubicBezTo>
                  <a:cubicBezTo>
                    <a:pt x="13" y="474"/>
                    <a:pt x="7" y="452"/>
                    <a:pt x="5" y="439"/>
                  </a:cubicBezTo>
                  <a:close/>
                  <a:moveTo>
                    <a:pt x="19" y="451"/>
                  </a:moveTo>
                  <a:lnTo>
                    <a:pt x="19" y="451"/>
                  </a:lnTo>
                  <a:cubicBezTo>
                    <a:pt x="23" y="457"/>
                    <a:pt x="32" y="467"/>
                    <a:pt x="36" y="473"/>
                  </a:cubicBezTo>
                  <a:cubicBezTo>
                    <a:pt x="43" y="481"/>
                    <a:pt x="48" y="488"/>
                    <a:pt x="52" y="499"/>
                  </a:cubicBezTo>
                  <a:cubicBezTo>
                    <a:pt x="59" y="498"/>
                    <a:pt x="58" y="489"/>
                    <a:pt x="55" y="484"/>
                  </a:cubicBezTo>
                  <a:cubicBezTo>
                    <a:pt x="50" y="475"/>
                    <a:pt x="30" y="463"/>
                    <a:pt x="19" y="451"/>
                  </a:cubicBezTo>
                  <a:close/>
                  <a:moveTo>
                    <a:pt x="70" y="509"/>
                  </a:moveTo>
                  <a:lnTo>
                    <a:pt x="70" y="509"/>
                  </a:lnTo>
                  <a:cubicBezTo>
                    <a:pt x="67" y="513"/>
                    <a:pt x="63" y="514"/>
                    <a:pt x="59" y="514"/>
                  </a:cubicBezTo>
                  <a:cubicBezTo>
                    <a:pt x="60" y="518"/>
                    <a:pt x="60" y="519"/>
                    <a:pt x="60" y="522"/>
                  </a:cubicBezTo>
                  <a:cubicBezTo>
                    <a:pt x="68" y="522"/>
                    <a:pt x="74" y="517"/>
                    <a:pt x="70" y="509"/>
                  </a:cubicBezTo>
                  <a:close/>
                  <a:moveTo>
                    <a:pt x="0" y="153"/>
                  </a:moveTo>
                  <a:lnTo>
                    <a:pt x="0" y="153"/>
                  </a:lnTo>
                  <a:cubicBezTo>
                    <a:pt x="2" y="126"/>
                    <a:pt x="13" y="106"/>
                    <a:pt x="24" y="88"/>
                  </a:cubicBezTo>
                  <a:cubicBezTo>
                    <a:pt x="18" y="89"/>
                    <a:pt x="12" y="86"/>
                    <a:pt x="9" y="82"/>
                  </a:cubicBezTo>
                  <a:cubicBezTo>
                    <a:pt x="23" y="83"/>
                    <a:pt x="37" y="78"/>
                    <a:pt x="44" y="69"/>
                  </a:cubicBezTo>
                  <a:cubicBezTo>
                    <a:pt x="37" y="67"/>
                    <a:pt x="33" y="63"/>
                    <a:pt x="30" y="58"/>
                  </a:cubicBezTo>
                  <a:cubicBezTo>
                    <a:pt x="36" y="61"/>
                    <a:pt x="44" y="62"/>
                    <a:pt x="52" y="61"/>
                  </a:cubicBezTo>
                  <a:cubicBezTo>
                    <a:pt x="42" y="59"/>
                    <a:pt x="27" y="50"/>
                    <a:pt x="26" y="43"/>
                  </a:cubicBezTo>
                  <a:cubicBezTo>
                    <a:pt x="29" y="46"/>
                    <a:pt x="49" y="47"/>
                    <a:pt x="60" y="47"/>
                  </a:cubicBezTo>
                  <a:lnTo>
                    <a:pt x="118" y="47"/>
                  </a:lnTo>
                  <a:cubicBezTo>
                    <a:pt x="120" y="47"/>
                    <a:pt x="121" y="49"/>
                    <a:pt x="121" y="51"/>
                  </a:cubicBezTo>
                  <a:cubicBezTo>
                    <a:pt x="125" y="50"/>
                    <a:pt x="128" y="52"/>
                    <a:pt x="127" y="56"/>
                  </a:cubicBezTo>
                  <a:cubicBezTo>
                    <a:pt x="142" y="56"/>
                    <a:pt x="155" y="65"/>
                    <a:pt x="152" y="83"/>
                  </a:cubicBezTo>
                  <a:cubicBezTo>
                    <a:pt x="151" y="89"/>
                    <a:pt x="149" y="92"/>
                    <a:pt x="145" y="95"/>
                  </a:cubicBezTo>
                  <a:cubicBezTo>
                    <a:pt x="138" y="85"/>
                    <a:pt x="120" y="84"/>
                    <a:pt x="108" y="91"/>
                  </a:cubicBezTo>
                  <a:cubicBezTo>
                    <a:pt x="115" y="91"/>
                    <a:pt x="124" y="92"/>
                    <a:pt x="130" y="95"/>
                  </a:cubicBezTo>
                  <a:cubicBezTo>
                    <a:pt x="137" y="98"/>
                    <a:pt x="145" y="101"/>
                    <a:pt x="154" y="100"/>
                  </a:cubicBezTo>
                  <a:cubicBezTo>
                    <a:pt x="160" y="100"/>
                    <a:pt x="163" y="96"/>
                    <a:pt x="164" y="91"/>
                  </a:cubicBezTo>
                  <a:cubicBezTo>
                    <a:pt x="167" y="94"/>
                    <a:pt x="165" y="106"/>
                    <a:pt x="155" y="111"/>
                  </a:cubicBezTo>
                  <a:cubicBezTo>
                    <a:pt x="149" y="114"/>
                    <a:pt x="140" y="115"/>
                    <a:pt x="134" y="110"/>
                  </a:cubicBezTo>
                  <a:cubicBezTo>
                    <a:pt x="131" y="109"/>
                    <a:pt x="122" y="98"/>
                    <a:pt x="110" y="98"/>
                  </a:cubicBezTo>
                  <a:cubicBezTo>
                    <a:pt x="127" y="103"/>
                    <a:pt x="132" y="115"/>
                    <a:pt x="119" y="122"/>
                  </a:cubicBezTo>
                  <a:cubicBezTo>
                    <a:pt x="119" y="118"/>
                    <a:pt x="119" y="112"/>
                    <a:pt x="111" y="107"/>
                  </a:cubicBezTo>
                  <a:cubicBezTo>
                    <a:pt x="106" y="104"/>
                    <a:pt x="99" y="102"/>
                    <a:pt x="91" y="105"/>
                  </a:cubicBezTo>
                  <a:cubicBezTo>
                    <a:pt x="89" y="105"/>
                    <a:pt x="85" y="107"/>
                    <a:pt x="83" y="108"/>
                  </a:cubicBezTo>
                  <a:cubicBezTo>
                    <a:pt x="79" y="108"/>
                    <a:pt x="78" y="106"/>
                    <a:pt x="77" y="105"/>
                  </a:cubicBezTo>
                  <a:cubicBezTo>
                    <a:pt x="69" y="111"/>
                    <a:pt x="58" y="128"/>
                    <a:pt x="56" y="139"/>
                  </a:cubicBezTo>
                  <a:cubicBezTo>
                    <a:pt x="53" y="152"/>
                    <a:pt x="55" y="160"/>
                    <a:pt x="61" y="167"/>
                  </a:cubicBezTo>
                  <a:cubicBezTo>
                    <a:pt x="63" y="169"/>
                    <a:pt x="74" y="178"/>
                    <a:pt x="83" y="169"/>
                  </a:cubicBezTo>
                  <a:cubicBezTo>
                    <a:pt x="85" y="182"/>
                    <a:pt x="74" y="189"/>
                    <a:pt x="62" y="185"/>
                  </a:cubicBezTo>
                  <a:cubicBezTo>
                    <a:pt x="64" y="188"/>
                    <a:pt x="69" y="191"/>
                    <a:pt x="74" y="193"/>
                  </a:cubicBezTo>
                  <a:cubicBezTo>
                    <a:pt x="83" y="197"/>
                    <a:pt x="92" y="193"/>
                    <a:pt x="96" y="186"/>
                  </a:cubicBezTo>
                  <a:cubicBezTo>
                    <a:pt x="105" y="197"/>
                    <a:pt x="101" y="216"/>
                    <a:pt x="85" y="217"/>
                  </a:cubicBezTo>
                  <a:cubicBezTo>
                    <a:pt x="92" y="231"/>
                    <a:pt x="116" y="231"/>
                    <a:pt x="127" y="216"/>
                  </a:cubicBezTo>
                  <a:cubicBezTo>
                    <a:pt x="134" y="206"/>
                    <a:pt x="126" y="199"/>
                    <a:pt x="122" y="195"/>
                  </a:cubicBezTo>
                  <a:cubicBezTo>
                    <a:pt x="112" y="185"/>
                    <a:pt x="112" y="176"/>
                    <a:pt x="119" y="165"/>
                  </a:cubicBezTo>
                  <a:cubicBezTo>
                    <a:pt x="128" y="152"/>
                    <a:pt x="157" y="129"/>
                    <a:pt x="168" y="113"/>
                  </a:cubicBezTo>
                  <a:cubicBezTo>
                    <a:pt x="170" y="116"/>
                    <a:pt x="171" y="119"/>
                    <a:pt x="171" y="120"/>
                  </a:cubicBezTo>
                  <a:cubicBezTo>
                    <a:pt x="181" y="112"/>
                    <a:pt x="193" y="96"/>
                    <a:pt x="197" y="83"/>
                  </a:cubicBezTo>
                  <a:cubicBezTo>
                    <a:pt x="199" y="84"/>
                    <a:pt x="200" y="86"/>
                    <a:pt x="202" y="87"/>
                  </a:cubicBezTo>
                  <a:cubicBezTo>
                    <a:pt x="218" y="67"/>
                    <a:pt x="247" y="19"/>
                    <a:pt x="255" y="0"/>
                  </a:cubicBezTo>
                  <a:cubicBezTo>
                    <a:pt x="273" y="8"/>
                    <a:pt x="272" y="33"/>
                    <a:pt x="267" y="47"/>
                  </a:cubicBezTo>
                  <a:cubicBezTo>
                    <a:pt x="262" y="60"/>
                    <a:pt x="254" y="74"/>
                    <a:pt x="238" y="93"/>
                  </a:cubicBezTo>
                  <a:cubicBezTo>
                    <a:pt x="243" y="89"/>
                    <a:pt x="275" y="56"/>
                    <a:pt x="283" y="52"/>
                  </a:cubicBezTo>
                  <a:cubicBezTo>
                    <a:pt x="295" y="69"/>
                    <a:pt x="286" y="99"/>
                    <a:pt x="263" y="112"/>
                  </a:cubicBezTo>
                  <a:cubicBezTo>
                    <a:pt x="271" y="109"/>
                    <a:pt x="288" y="102"/>
                    <a:pt x="297" y="105"/>
                  </a:cubicBezTo>
                  <a:cubicBezTo>
                    <a:pt x="299" y="124"/>
                    <a:pt x="283" y="137"/>
                    <a:pt x="273" y="144"/>
                  </a:cubicBezTo>
                  <a:cubicBezTo>
                    <a:pt x="283" y="142"/>
                    <a:pt x="293" y="140"/>
                    <a:pt x="304" y="143"/>
                  </a:cubicBezTo>
                  <a:cubicBezTo>
                    <a:pt x="303" y="156"/>
                    <a:pt x="290" y="171"/>
                    <a:pt x="270" y="178"/>
                  </a:cubicBezTo>
                  <a:cubicBezTo>
                    <a:pt x="282" y="177"/>
                    <a:pt x="295" y="178"/>
                    <a:pt x="303" y="183"/>
                  </a:cubicBezTo>
                  <a:cubicBezTo>
                    <a:pt x="301" y="196"/>
                    <a:pt x="286" y="208"/>
                    <a:pt x="267" y="211"/>
                  </a:cubicBezTo>
                  <a:cubicBezTo>
                    <a:pt x="279" y="212"/>
                    <a:pt x="291" y="218"/>
                    <a:pt x="296" y="225"/>
                  </a:cubicBezTo>
                  <a:cubicBezTo>
                    <a:pt x="290" y="234"/>
                    <a:pt x="280" y="241"/>
                    <a:pt x="264" y="240"/>
                  </a:cubicBezTo>
                  <a:cubicBezTo>
                    <a:pt x="272" y="243"/>
                    <a:pt x="280" y="250"/>
                    <a:pt x="284" y="259"/>
                  </a:cubicBezTo>
                  <a:cubicBezTo>
                    <a:pt x="275" y="266"/>
                    <a:pt x="264" y="271"/>
                    <a:pt x="239" y="262"/>
                  </a:cubicBezTo>
                  <a:cubicBezTo>
                    <a:pt x="268" y="274"/>
                    <a:pt x="262" y="280"/>
                    <a:pt x="267" y="292"/>
                  </a:cubicBezTo>
                  <a:cubicBezTo>
                    <a:pt x="261" y="294"/>
                    <a:pt x="257" y="299"/>
                    <a:pt x="243" y="296"/>
                  </a:cubicBezTo>
                  <a:cubicBezTo>
                    <a:pt x="235" y="294"/>
                    <a:pt x="222" y="282"/>
                    <a:pt x="211" y="275"/>
                  </a:cubicBezTo>
                  <a:cubicBezTo>
                    <a:pt x="215" y="278"/>
                    <a:pt x="231" y="290"/>
                    <a:pt x="238" y="297"/>
                  </a:cubicBezTo>
                  <a:cubicBezTo>
                    <a:pt x="246" y="305"/>
                    <a:pt x="241" y="312"/>
                    <a:pt x="241" y="319"/>
                  </a:cubicBezTo>
                  <a:cubicBezTo>
                    <a:pt x="235" y="319"/>
                    <a:pt x="225" y="324"/>
                    <a:pt x="218" y="318"/>
                  </a:cubicBezTo>
                  <a:cubicBezTo>
                    <a:pt x="215" y="316"/>
                    <a:pt x="186" y="279"/>
                    <a:pt x="182" y="275"/>
                  </a:cubicBezTo>
                  <a:cubicBezTo>
                    <a:pt x="183" y="278"/>
                    <a:pt x="202" y="302"/>
                    <a:pt x="210" y="316"/>
                  </a:cubicBezTo>
                  <a:cubicBezTo>
                    <a:pt x="217" y="326"/>
                    <a:pt x="208" y="333"/>
                    <a:pt x="207" y="339"/>
                  </a:cubicBezTo>
                  <a:cubicBezTo>
                    <a:pt x="200" y="337"/>
                    <a:pt x="191" y="341"/>
                    <a:pt x="186" y="332"/>
                  </a:cubicBezTo>
                  <a:cubicBezTo>
                    <a:pt x="181" y="325"/>
                    <a:pt x="167" y="297"/>
                    <a:pt x="161" y="289"/>
                  </a:cubicBezTo>
                  <a:cubicBezTo>
                    <a:pt x="163" y="295"/>
                    <a:pt x="178" y="327"/>
                    <a:pt x="179" y="330"/>
                  </a:cubicBezTo>
                  <a:cubicBezTo>
                    <a:pt x="183" y="340"/>
                    <a:pt x="174" y="342"/>
                    <a:pt x="170" y="349"/>
                  </a:cubicBezTo>
                  <a:cubicBezTo>
                    <a:pt x="165" y="346"/>
                    <a:pt x="155" y="349"/>
                    <a:pt x="151" y="339"/>
                  </a:cubicBezTo>
                  <a:cubicBezTo>
                    <a:pt x="148" y="331"/>
                    <a:pt x="142" y="307"/>
                    <a:pt x="139" y="301"/>
                  </a:cubicBezTo>
                  <a:cubicBezTo>
                    <a:pt x="139" y="308"/>
                    <a:pt x="142" y="317"/>
                    <a:pt x="143" y="328"/>
                  </a:cubicBezTo>
                  <a:cubicBezTo>
                    <a:pt x="145" y="339"/>
                    <a:pt x="135" y="339"/>
                    <a:pt x="129" y="345"/>
                  </a:cubicBezTo>
                  <a:cubicBezTo>
                    <a:pt x="124" y="340"/>
                    <a:pt x="115" y="341"/>
                    <a:pt x="113" y="332"/>
                  </a:cubicBezTo>
                  <a:cubicBezTo>
                    <a:pt x="112" y="323"/>
                    <a:pt x="112" y="303"/>
                    <a:pt x="112" y="303"/>
                  </a:cubicBezTo>
                  <a:cubicBezTo>
                    <a:pt x="110" y="304"/>
                    <a:pt x="109" y="304"/>
                    <a:pt x="108" y="306"/>
                  </a:cubicBezTo>
                  <a:cubicBezTo>
                    <a:pt x="104" y="302"/>
                    <a:pt x="97" y="302"/>
                    <a:pt x="95" y="297"/>
                  </a:cubicBezTo>
                  <a:cubicBezTo>
                    <a:pt x="94" y="297"/>
                    <a:pt x="93" y="298"/>
                    <a:pt x="92" y="298"/>
                  </a:cubicBezTo>
                  <a:cubicBezTo>
                    <a:pt x="84" y="312"/>
                    <a:pt x="84" y="337"/>
                    <a:pt x="95" y="346"/>
                  </a:cubicBezTo>
                  <a:cubicBezTo>
                    <a:pt x="92" y="346"/>
                    <a:pt x="88" y="345"/>
                    <a:pt x="85" y="344"/>
                  </a:cubicBezTo>
                  <a:cubicBezTo>
                    <a:pt x="90" y="354"/>
                    <a:pt x="101" y="358"/>
                    <a:pt x="113" y="353"/>
                  </a:cubicBezTo>
                  <a:cubicBezTo>
                    <a:pt x="113" y="356"/>
                    <a:pt x="113" y="357"/>
                    <a:pt x="112" y="359"/>
                  </a:cubicBezTo>
                  <a:cubicBezTo>
                    <a:pt x="125" y="361"/>
                    <a:pt x="131" y="366"/>
                    <a:pt x="136" y="375"/>
                  </a:cubicBezTo>
                  <a:cubicBezTo>
                    <a:pt x="142" y="386"/>
                    <a:pt x="135" y="401"/>
                    <a:pt x="137" y="407"/>
                  </a:cubicBezTo>
                  <a:cubicBezTo>
                    <a:pt x="139" y="411"/>
                    <a:pt x="143" y="414"/>
                    <a:pt x="151" y="411"/>
                  </a:cubicBezTo>
                  <a:cubicBezTo>
                    <a:pt x="147" y="427"/>
                    <a:pt x="128" y="425"/>
                    <a:pt x="123" y="416"/>
                  </a:cubicBezTo>
                  <a:cubicBezTo>
                    <a:pt x="121" y="423"/>
                    <a:pt x="123" y="431"/>
                    <a:pt x="126" y="435"/>
                  </a:cubicBezTo>
                  <a:cubicBezTo>
                    <a:pt x="120" y="435"/>
                    <a:pt x="115" y="432"/>
                    <a:pt x="112" y="428"/>
                  </a:cubicBezTo>
                  <a:cubicBezTo>
                    <a:pt x="111" y="429"/>
                    <a:pt x="111" y="431"/>
                    <a:pt x="111" y="433"/>
                  </a:cubicBezTo>
                  <a:cubicBezTo>
                    <a:pt x="108" y="431"/>
                    <a:pt x="106" y="429"/>
                    <a:pt x="104" y="427"/>
                  </a:cubicBezTo>
                  <a:cubicBezTo>
                    <a:pt x="104" y="430"/>
                    <a:pt x="103" y="435"/>
                    <a:pt x="104" y="439"/>
                  </a:cubicBezTo>
                  <a:cubicBezTo>
                    <a:pt x="98" y="440"/>
                    <a:pt x="92" y="436"/>
                    <a:pt x="90" y="427"/>
                  </a:cubicBezTo>
                  <a:cubicBezTo>
                    <a:pt x="87" y="431"/>
                    <a:pt x="86" y="432"/>
                    <a:pt x="84" y="438"/>
                  </a:cubicBezTo>
                  <a:cubicBezTo>
                    <a:pt x="81" y="436"/>
                    <a:pt x="80" y="434"/>
                    <a:pt x="80" y="430"/>
                  </a:cubicBezTo>
                  <a:cubicBezTo>
                    <a:pt x="73" y="436"/>
                    <a:pt x="64" y="435"/>
                    <a:pt x="60" y="433"/>
                  </a:cubicBezTo>
                  <a:cubicBezTo>
                    <a:pt x="57" y="432"/>
                    <a:pt x="50" y="427"/>
                    <a:pt x="50" y="419"/>
                  </a:cubicBezTo>
                  <a:cubicBezTo>
                    <a:pt x="56" y="422"/>
                    <a:pt x="69" y="426"/>
                    <a:pt x="70" y="412"/>
                  </a:cubicBezTo>
                  <a:cubicBezTo>
                    <a:pt x="72" y="400"/>
                    <a:pt x="61" y="391"/>
                    <a:pt x="46" y="395"/>
                  </a:cubicBezTo>
                  <a:cubicBezTo>
                    <a:pt x="34" y="398"/>
                    <a:pt x="18" y="421"/>
                    <a:pt x="33" y="431"/>
                  </a:cubicBezTo>
                  <a:cubicBezTo>
                    <a:pt x="40" y="436"/>
                    <a:pt x="51" y="441"/>
                    <a:pt x="50" y="454"/>
                  </a:cubicBezTo>
                  <a:cubicBezTo>
                    <a:pt x="45" y="448"/>
                    <a:pt x="39" y="445"/>
                    <a:pt x="30" y="446"/>
                  </a:cubicBezTo>
                  <a:cubicBezTo>
                    <a:pt x="42" y="455"/>
                    <a:pt x="52" y="456"/>
                    <a:pt x="64" y="463"/>
                  </a:cubicBezTo>
                  <a:cubicBezTo>
                    <a:pt x="75" y="469"/>
                    <a:pt x="84" y="480"/>
                    <a:pt x="92" y="480"/>
                  </a:cubicBezTo>
                  <a:cubicBezTo>
                    <a:pt x="99" y="480"/>
                    <a:pt x="102" y="472"/>
                    <a:pt x="96" y="466"/>
                  </a:cubicBezTo>
                  <a:cubicBezTo>
                    <a:pt x="103" y="465"/>
                    <a:pt x="111" y="470"/>
                    <a:pt x="113" y="477"/>
                  </a:cubicBezTo>
                  <a:cubicBezTo>
                    <a:pt x="117" y="486"/>
                    <a:pt x="114" y="493"/>
                    <a:pt x="108" y="496"/>
                  </a:cubicBezTo>
                  <a:cubicBezTo>
                    <a:pt x="116" y="500"/>
                    <a:pt x="122" y="509"/>
                    <a:pt x="119" y="521"/>
                  </a:cubicBezTo>
                  <a:cubicBezTo>
                    <a:pt x="117" y="530"/>
                    <a:pt x="107" y="530"/>
                    <a:pt x="111" y="542"/>
                  </a:cubicBezTo>
                  <a:cubicBezTo>
                    <a:pt x="105" y="541"/>
                    <a:pt x="102" y="537"/>
                    <a:pt x="100" y="532"/>
                  </a:cubicBezTo>
                  <a:cubicBezTo>
                    <a:pt x="99" y="528"/>
                    <a:pt x="99" y="524"/>
                    <a:pt x="97" y="522"/>
                  </a:cubicBezTo>
                  <a:cubicBezTo>
                    <a:pt x="98" y="530"/>
                    <a:pt x="94" y="541"/>
                    <a:pt x="83" y="546"/>
                  </a:cubicBezTo>
                  <a:cubicBezTo>
                    <a:pt x="77" y="549"/>
                    <a:pt x="66" y="550"/>
                    <a:pt x="58" y="542"/>
                  </a:cubicBezTo>
                  <a:cubicBezTo>
                    <a:pt x="55" y="551"/>
                    <a:pt x="43" y="560"/>
                    <a:pt x="32" y="559"/>
                  </a:cubicBezTo>
                  <a:cubicBezTo>
                    <a:pt x="26" y="559"/>
                    <a:pt x="21" y="557"/>
                    <a:pt x="17" y="555"/>
                  </a:cubicBezTo>
                  <a:cubicBezTo>
                    <a:pt x="14" y="562"/>
                    <a:pt x="7" y="569"/>
                    <a:pt x="0" y="573"/>
                  </a:cubicBezTo>
                  <a:lnTo>
                    <a:pt x="0" y="15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06" name="Freeform 1533"/>
            <p:cNvSpPr>
              <a:spLocks/>
            </p:cNvSpPr>
            <p:nvPr userDrawn="1"/>
          </p:nvSpPr>
          <p:spPr bwMode="auto">
            <a:xfrm>
              <a:off x="331" y="447"/>
              <a:ext cx="7" cy="7"/>
            </a:xfrm>
            <a:custGeom>
              <a:avLst/>
              <a:gdLst>
                <a:gd name="T0" fmla="*/ 0 w 15"/>
                <a:gd name="T1" fmla="*/ 13 h 17"/>
                <a:gd name="T2" fmla="*/ 0 w 15"/>
                <a:gd name="T3" fmla="*/ 13 h 17"/>
                <a:gd name="T4" fmla="*/ 0 w 15"/>
                <a:gd name="T5" fmla="*/ 17 h 17"/>
                <a:gd name="T6" fmla="*/ 15 w 15"/>
                <a:gd name="T7" fmla="*/ 2 h 17"/>
                <a:gd name="T8" fmla="*/ 13 w 15"/>
                <a:gd name="T9" fmla="*/ 0 h 17"/>
                <a:gd name="T10" fmla="*/ 0 w 15"/>
                <a:gd name="T11" fmla="*/ 13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7">
                  <a:moveTo>
                    <a:pt x="0" y="13"/>
                  </a:moveTo>
                  <a:lnTo>
                    <a:pt x="0" y="13"/>
                  </a:lnTo>
                  <a:lnTo>
                    <a:pt x="0" y="17"/>
                  </a:lnTo>
                  <a:cubicBezTo>
                    <a:pt x="4" y="16"/>
                    <a:pt x="13" y="8"/>
                    <a:pt x="15" y="2"/>
                  </a:cubicBezTo>
                  <a:cubicBezTo>
                    <a:pt x="14" y="1"/>
                    <a:pt x="13" y="0"/>
                    <a:pt x="13" y="0"/>
                  </a:cubicBezTo>
                  <a:cubicBezTo>
                    <a:pt x="11" y="5"/>
                    <a:pt x="5" y="13"/>
                    <a:pt x="0" y="1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07" name="Freeform 1534"/>
            <p:cNvSpPr>
              <a:spLocks/>
            </p:cNvSpPr>
            <p:nvPr userDrawn="1"/>
          </p:nvSpPr>
          <p:spPr bwMode="auto">
            <a:xfrm>
              <a:off x="331" y="398"/>
              <a:ext cx="8" cy="53"/>
            </a:xfrm>
            <a:custGeom>
              <a:avLst/>
              <a:gdLst>
                <a:gd name="T0" fmla="*/ 0 w 18"/>
                <a:gd name="T1" fmla="*/ 108 h 116"/>
                <a:gd name="T2" fmla="*/ 0 w 18"/>
                <a:gd name="T3" fmla="*/ 108 h 116"/>
                <a:gd name="T4" fmla="*/ 0 w 18"/>
                <a:gd name="T5" fmla="*/ 116 h 116"/>
                <a:gd name="T6" fmla="*/ 11 w 18"/>
                <a:gd name="T7" fmla="*/ 104 h 116"/>
                <a:gd name="T8" fmla="*/ 6 w 18"/>
                <a:gd name="T9" fmla="*/ 94 h 116"/>
                <a:gd name="T10" fmla="*/ 12 w 18"/>
                <a:gd name="T11" fmla="*/ 96 h 116"/>
                <a:gd name="T12" fmla="*/ 12 w 18"/>
                <a:gd name="T13" fmla="*/ 71 h 116"/>
                <a:gd name="T14" fmla="*/ 15 w 18"/>
                <a:gd name="T15" fmla="*/ 96 h 116"/>
                <a:gd name="T16" fmla="*/ 16 w 18"/>
                <a:gd name="T17" fmla="*/ 96 h 116"/>
                <a:gd name="T18" fmla="*/ 12 w 18"/>
                <a:gd name="T19" fmla="*/ 45 h 116"/>
                <a:gd name="T20" fmla="*/ 3 w 18"/>
                <a:gd name="T21" fmla="*/ 0 h 116"/>
                <a:gd name="T22" fmla="*/ 1 w 18"/>
                <a:gd name="T23" fmla="*/ 54 h 116"/>
                <a:gd name="T24" fmla="*/ 0 w 18"/>
                <a:gd name="T25" fmla="*/ 108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" h="116">
                  <a:moveTo>
                    <a:pt x="0" y="108"/>
                  </a:moveTo>
                  <a:lnTo>
                    <a:pt x="0" y="108"/>
                  </a:lnTo>
                  <a:lnTo>
                    <a:pt x="0" y="116"/>
                  </a:lnTo>
                  <a:cubicBezTo>
                    <a:pt x="5" y="114"/>
                    <a:pt x="10" y="107"/>
                    <a:pt x="11" y="104"/>
                  </a:cubicBezTo>
                  <a:cubicBezTo>
                    <a:pt x="9" y="101"/>
                    <a:pt x="7" y="97"/>
                    <a:pt x="6" y="94"/>
                  </a:cubicBezTo>
                  <a:cubicBezTo>
                    <a:pt x="9" y="96"/>
                    <a:pt x="10" y="96"/>
                    <a:pt x="12" y="96"/>
                  </a:cubicBezTo>
                  <a:cubicBezTo>
                    <a:pt x="13" y="90"/>
                    <a:pt x="13" y="79"/>
                    <a:pt x="12" y="71"/>
                  </a:cubicBezTo>
                  <a:cubicBezTo>
                    <a:pt x="14" y="76"/>
                    <a:pt x="16" y="89"/>
                    <a:pt x="15" y="96"/>
                  </a:cubicBezTo>
                  <a:cubicBezTo>
                    <a:pt x="15" y="96"/>
                    <a:pt x="16" y="96"/>
                    <a:pt x="16" y="96"/>
                  </a:cubicBezTo>
                  <a:cubicBezTo>
                    <a:pt x="18" y="82"/>
                    <a:pt x="15" y="61"/>
                    <a:pt x="12" y="45"/>
                  </a:cubicBezTo>
                  <a:cubicBezTo>
                    <a:pt x="8" y="28"/>
                    <a:pt x="4" y="17"/>
                    <a:pt x="3" y="0"/>
                  </a:cubicBezTo>
                  <a:cubicBezTo>
                    <a:pt x="0" y="14"/>
                    <a:pt x="0" y="36"/>
                    <a:pt x="1" y="54"/>
                  </a:cubicBezTo>
                  <a:cubicBezTo>
                    <a:pt x="1" y="60"/>
                    <a:pt x="1" y="99"/>
                    <a:pt x="0" y="10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08" name="Freeform 1535"/>
            <p:cNvSpPr>
              <a:spLocks/>
            </p:cNvSpPr>
            <p:nvPr userDrawn="1"/>
          </p:nvSpPr>
          <p:spPr bwMode="auto">
            <a:xfrm>
              <a:off x="334" y="393"/>
              <a:ext cx="22" cy="57"/>
            </a:xfrm>
            <a:custGeom>
              <a:avLst/>
              <a:gdLst>
                <a:gd name="T0" fmla="*/ 2 w 50"/>
                <a:gd name="T1" fmla="*/ 0 h 125"/>
                <a:gd name="T2" fmla="*/ 2 w 50"/>
                <a:gd name="T3" fmla="*/ 0 h 125"/>
                <a:gd name="T4" fmla="*/ 13 w 50"/>
                <a:gd name="T5" fmla="*/ 47 h 125"/>
                <a:gd name="T6" fmla="*/ 25 w 50"/>
                <a:gd name="T7" fmla="*/ 84 h 125"/>
                <a:gd name="T8" fmla="*/ 5 w 50"/>
                <a:gd name="T9" fmla="*/ 111 h 125"/>
                <a:gd name="T10" fmla="*/ 19 w 50"/>
                <a:gd name="T11" fmla="*/ 122 h 125"/>
                <a:gd name="T12" fmla="*/ 46 w 50"/>
                <a:gd name="T13" fmla="*/ 112 h 125"/>
                <a:gd name="T14" fmla="*/ 48 w 50"/>
                <a:gd name="T15" fmla="*/ 107 h 125"/>
                <a:gd name="T16" fmla="*/ 39 w 50"/>
                <a:gd name="T17" fmla="*/ 108 h 125"/>
                <a:gd name="T18" fmla="*/ 50 w 50"/>
                <a:gd name="T19" fmla="*/ 89 h 125"/>
                <a:gd name="T20" fmla="*/ 49 w 50"/>
                <a:gd name="T21" fmla="*/ 81 h 125"/>
                <a:gd name="T22" fmla="*/ 38 w 50"/>
                <a:gd name="T23" fmla="*/ 65 h 125"/>
                <a:gd name="T24" fmla="*/ 42 w 50"/>
                <a:gd name="T25" fmla="*/ 66 h 125"/>
                <a:gd name="T26" fmla="*/ 21 w 50"/>
                <a:gd name="T27" fmla="*/ 33 h 125"/>
                <a:gd name="T28" fmla="*/ 2 w 50"/>
                <a:gd name="T29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0" h="125">
                  <a:moveTo>
                    <a:pt x="2" y="0"/>
                  </a:moveTo>
                  <a:lnTo>
                    <a:pt x="2" y="0"/>
                  </a:lnTo>
                  <a:cubicBezTo>
                    <a:pt x="0" y="12"/>
                    <a:pt x="8" y="34"/>
                    <a:pt x="13" y="47"/>
                  </a:cubicBezTo>
                  <a:cubicBezTo>
                    <a:pt x="17" y="59"/>
                    <a:pt x="24" y="69"/>
                    <a:pt x="25" y="84"/>
                  </a:cubicBezTo>
                  <a:cubicBezTo>
                    <a:pt x="26" y="101"/>
                    <a:pt x="20" y="113"/>
                    <a:pt x="5" y="111"/>
                  </a:cubicBezTo>
                  <a:cubicBezTo>
                    <a:pt x="8" y="117"/>
                    <a:pt x="13" y="120"/>
                    <a:pt x="19" y="122"/>
                  </a:cubicBezTo>
                  <a:cubicBezTo>
                    <a:pt x="31" y="125"/>
                    <a:pt x="41" y="119"/>
                    <a:pt x="46" y="112"/>
                  </a:cubicBezTo>
                  <a:cubicBezTo>
                    <a:pt x="47" y="110"/>
                    <a:pt x="48" y="109"/>
                    <a:pt x="48" y="107"/>
                  </a:cubicBezTo>
                  <a:cubicBezTo>
                    <a:pt x="45" y="104"/>
                    <a:pt x="41" y="106"/>
                    <a:pt x="39" y="108"/>
                  </a:cubicBezTo>
                  <a:cubicBezTo>
                    <a:pt x="34" y="97"/>
                    <a:pt x="40" y="91"/>
                    <a:pt x="50" y="89"/>
                  </a:cubicBezTo>
                  <a:cubicBezTo>
                    <a:pt x="50" y="86"/>
                    <a:pt x="50" y="83"/>
                    <a:pt x="49" y="81"/>
                  </a:cubicBezTo>
                  <a:cubicBezTo>
                    <a:pt x="40" y="80"/>
                    <a:pt x="37" y="70"/>
                    <a:pt x="38" y="65"/>
                  </a:cubicBezTo>
                  <a:cubicBezTo>
                    <a:pt x="39" y="66"/>
                    <a:pt x="41" y="66"/>
                    <a:pt x="42" y="66"/>
                  </a:cubicBezTo>
                  <a:cubicBezTo>
                    <a:pt x="39" y="56"/>
                    <a:pt x="29" y="43"/>
                    <a:pt x="21" y="33"/>
                  </a:cubicBezTo>
                  <a:cubicBezTo>
                    <a:pt x="15" y="25"/>
                    <a:pt x="5" y="13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09" name="Freeform 1536"/>
            <p:cNvSpPr>
              <a:spLocks/>
            </p:cNvSpPr>
            <p:nvPr userDrawn="1"/>
          </p:nvSpPr>
          <p:spPr bwMode="auto">
            <a:xfrm>
              <a:off x="335" y="388"/>
              <a:ext cx="49" cy="58"/>
            </a:xfrm>
            <a:custGeom>
              <a:avLst/>
              <a:gdLst>
                <a:gd name="T0" fmla="*/ 4 w 109"/>
                <a:gd name="T1" fmla="*/ 0 h 127"/>
                <a:gd name="T2" fmla="*/ 4 w 109"/>
                <a:gd name="T3" fmla="*/ 0 h 127"/>
                <a:gd name="T4" fmla="*/ 8 w 109"/>
                <a:gd name="T5" fmla="*/ 20 h 127"/>
                <a:gd name="T6" fmla="*/ 36 w 109"/>
                <a:gd name="T7" fmla="*/ 48 h 127"/>
                <a:gd name="T8" fmla="*/ 50 w 109"/>
                <a:gd name="T9" fmla="*/ 61 h 127"/>
                <a:gd name="T10" fmla="*/ 44 w 109"/>
                <a:gd name="T11" fmla="*/ 81 h 127"/>
                <a:gd name="T12" fmla="*/ 38 w 109"/>
                <a:gd name="T13" fmla="*/ 80 h 127"/>
                <a:gd name="T14" fmla="*/ 43 w 109"/>
                <a:gd name="T15" fmla="*/ 87 h 127"/>
                <a:gd name="T16" fmla="*/ 62 w 109"/>
                <a:gd name="T17" fmla="*/ 82 h 127"/>
                <a:gd name="T18" fmla="*/ 57 w 109"/>
                <a:gd name="T19" fmla="*/ 103 h 127"/>
                <a:gd name="T20" fmla="*/ 38 w 109"/>
                <a:gd name="T21" fmla="*/ 114 h 127"/>
                <a:gd name="T22" fmla="*/ 52 w 109"/>
                <a:gd name="T23" fmla="*/ 118 h 127"/>
                <a:gd name="T24" fmla="*/ 82 w 109"/>
                <a:gd name="T25" fmla="*/ 110 h 127"/>
                <a:gd name="T26" fmla="*/ 84 w 109"/>
                <a:gd name="T27" fmla="*/ 93 h 127"/>
                <a:gd name="T28" fmla="*/ 97 w 109"/>
                <a:gd name="T29" fmla="*/ 114 h 127"/>
                <a:gd name="T30" fmla="*/ 107 w 109"/>
                <a:gd name="T31" fmla="*/ 97 h 127"/>
                <a:gd name="T32" fmla="*/ 87 w 109"/>
                <a:gd name="T33" fmla="*/ 74 h 127"/>
                <a:gd name="T34" fmla="*/ 102 w 109"/>
                <a:gd name="T35" fmla="*/ 65 h 127"/>
                <a:gd name="T36" fmla="*/ 94 w 109"/>
                <a:gd name="T37" fmla="*/ 48 h 127"/>
                <a:gd name="T38" fmla="*/ 75 w 109"/>
                <a:gd name="T39" fmla="*/ 60 h 127"/>
                <a:gd name="T40" fmla="*/ 54 w 109"/>
                <a:gd name="T41" fmla="*/ 43 h 127"/>
                <a:gd name="T42" fmla="*/ 20 w 109"/>
                <a:gd name="T43" fmla="*/ 26 h 127"/>
                <a:gd name="T44" fmla="*/ 4 w 109"/>
                <a:gd name="T45" fmla="*/ 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9" h="127">
                  <a:moveTo>
                    <a:pt x="4" y="0"/>
                  </a:moveTo>
                  <a:lnTo>
                    <a:pt x="4" y="0"/>
                  </a:lnTo>
                  <a:cubicBezTo>
                    <a:pt x="0" y="8"/>
                    <a:pt x="4" y="15"/>
                    <a:pt x="8" y="20"/>
                  </a:cubicBezTo>
                  <a:cubicBezTo>
                    <a:pt x="15" y="31"/>
                    <a:pt x="26" y="40"/>
                    <a:pt x="36" y="48"/>
                  </a:cubicBezTo>
                  <a:cubicBezTo>
                    <a:pt x="41" y="52"/>
                    <a:pt x="47" y="55"/>
                    <a:pt x="50" y="61"/>
                  </a:cubicBezTo>
                  <a:cubicBezTo>
                    <a:pt x="54" y="68"/>
                    <a:pt x="52" y="80"/>
                    <a:pt x="44" y="81"/>
                  </a:cubicBezTo>
                  <a:cubicBezTo>
                    <a:pt x="41" y="81"/>
                    <a:pt x="40" y="80"/>
                    <a:pt x="38" y="80"/>
                  </a:cubicBezTo>
                  <a:cubicBezTo>
                    <a:pt x="38" y="82"/>
                    <a:pt x="41" y="86"/>
                    <a:pt x="43" y="87"/>
                  </a:cubicBezTo>
                  <a:cubicBezTo>
                    <a:pt x="50" y="92"/>
                    <a:pt x="59" y="86"/>
                    <a:pt x="62" y="82"/>
                  </a:cubicBezTo>
                  <a:cubicBezTo>
                    <a:pt x="70" y="90"/>
                    <a:pt x="66" y="101"/>
                    <a:pt x="57" y="103"/>
                  </a:cubicBezTo>
                  <a:cubicBezTo>
                    <a:pt x="48" y="104"/>
                    <a:pt x="37" y="104"/>
                    <a:pt x="38" y="114"/>
                  </a:cubicBezTo>
                  <a:cubicBezTo>
                    <a:pt x="44" y="111"/>
                    <a:pt x="48" y="115"/>
                    <a:pt x="52" y="118"/>
                  </a:cubicBezTo>
                  <a:cubicBezTo>
                    <a:pt x="64" y="127"/>
                    <a:pt x="77" y="121"/>
                    <a:pt x="82" y="110"/>
                  </a:cubicBezTo>
                  <a:cubicBezTo>
                    <a:pt x="84" y="107"/>
                    <a:pt x="85" y="97"/>
                    <a:pt x="84" y="93"/>
                  </a:cubicBezTo>
                  <a:cubicBezTo>
                    <a:pt x="96" y="98"/>
                    <a:pt x="92" y="109"/>
                    <a:pt x="97" y="114"/>
                  </a:cubicBezTo>
                  <a:cubicBezTo>
                    <a:pt x="98" y="106"/>
                    <a:pt x="106" y="103"/>
                    <a:pt x="107" y="97"/>
                  </a:cubicBezTo>
                  <a:cubicBezTo>
                    <a:pt x="109" y="87"/>
                    <a:pt x="101" y="74"/>
                    <a:pt x="87" y="74"/>
                  </a:cubicBezTo>
                  <a:cubicBezTo>
                    <a:pt x="95" y="74"/>
                    <a:pt x="101" y="71"/>
                    <a:pt x="102" y="65"/>
                  </a:cubicBezTo>
                  <a:cubicBezTo>
                    <a:pt x="103" y="55"/>
                    <a:pt x="98" y="50"/>
                    <a:pt x="94" y="48"/>
                  </a:cubicBezTo>
                  <a:cubicBezTo>
                    <a:pt x="97" y="56"/>
                    <a:pt x="88" y="67"/>
                    <a:pt x="75" y="60"/>
                  </a:cubicBezTo>
                  <a:cubicBezTo>
                    <a:pt x="70" y="57"/>
                    <a:pt x="61" y="47"/>
                    <a:pt x="54" y="43"/>
                  </a:cubicBezTo>
                  <a:cubicBezTo>
                    <a:pt x="41" y="37"/>
                    <a:pt x="33" y="35"/>
                    <a:pt x="20" y="26"/>
                  </a:cubicBezTo>
                  <a:cubicBezTo>
                    <a:pt x="12" y="21"/>
                    <a:pt x="4" y="12"/>
                    <a:pt x="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10" name="Freeform 1537"/>
            <p:cNvSpPr>
              <a:spLocks/>
            </p:cNvSpPr>
            <p:nvPr userDrawn="1"/>
          </p:nvSpPr>
          <p:spPr bwMode="auto">
            <a:xfrm>
              <a:off x="338" y="383"/>
              <a:ext cx="14" cy="16"/>
            </a:xfrm>
            <a:custGeom>
              <a:avLst/>
              <a:gdLst>
                <a:gd name="T0" fmla="*/ 9 w 30"/>
                <a:gd name="T1" fmla="*/ 0 h 34"/>
                <a:gd name="T2" fmla="*/ 9 w 30"/>
                <a:gd name="T3" fmla="*/ 0 h 34"/>
                <a:gd name="T4" fmla="*/ 14 w 30"/>
                <a:gd name="T5" fmla="*/ 30 h 34"/>
                <a:gd name="T6" fmla="*/ 30 w 30"/>
                <a:gd name="T7" fmla="*/ 34 h 34"/>
                <a:gd name="T8" fmla="*/ 16 w 30"/>
                <a:gd name="T9" fmla="*/ 22 h 34"/>
                <a:gd name="T10" fmla="*/ 9 w 30"/>
                <a:gd name="T1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34">
                  <a:moveTo>
                    <a:pt x="9" y="0"/>
                  </a:moveTo>
                  <a:lnTo>
                    <a:pt x="9" y="0"/>
                  </a:lnTo>
                  <a:cubicBezTo>
                    <a:pt x="0" y="15"/>
                    <a:pt x="5" y="31"/>
                    <a:pt x="14" y="30"/>
                  </a:cubicBezTo>
                  <a:cubicBezTo>
                    <a:pt x="22" y="30"/>
                    <a:pt x="24" y="30"/>
                    <a:pt x="30" y="34"/>
                  </a:cubicBezTo>
                  <a:cubicBezTo>
                    <a:pt x="27" y="27"/>
                    <a:pt x="18" y="24"/>
                    <a:pt x="16" y="22"/>
                  </a:cubicBezTo>
                  <a:cubicBezTo>
                    <a:pt x="10" y="18"/>
                    <a:pt x="7" y="14"/>
                    <a:pt x="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11" name="Freeform 1538"/>
            <p:cNvSpPr>
              <a:spLocks/>
            </p:cNvSpPr>
            <p:nvPr userDrawn="1"/>
          </p:nvSpPr>
          <p:spPr bwMode="auto">
            <a:xfrm>
              <a:off x="377" y="377"/>
              <a:ext cx="4" cy="14"/>
            </a:xfrm>
            <a:custGeom>
              <a:avLst/>
              <a:gdLst>
                <a:gd name="T0" fmla="*/ 5 w 10"/>
                <a:gd name="T1" fmla="*/ 0 h 31"/>
                <a:gd name="T2" fmla="*/ 5 w 10"/>
                <a:gd name="T3" fmla="*/ 0 h 31"/>
                <a:gd name="T4" fmla="*/ 5 w 10"/>
                <a:gd name="T5" fmla="*/ 12 h 31"/>
                <a:gd name="T6" fmla="*/ 0 w 10"/>
                <a:gd name="T7" fmla="*/ 8 h 31"/>
                <a:gd name="T8" fmla="*/ 1 w 10"/>
                <a:gd name="T9" fmla="*/ 25 h 31"/>
                <a:gd name="T10" fmla="*/ 7 w 10"/>
                <a:gd name="T11" fmla="*/ 31 h 31"/>
                <a:gd name="T12" fmla="*/ 8 w 10"/>
                <a:gd name="T13" fmla="*/ 26 h 31"/>
                <a:gd name="T14" fmla="*/ 10 w 10"/>
                <a:gd name="T15" fmla="*/ 9 h 31"/>
                <a:gd name="T16" fmla="*/ 5 w 10"/>
                <a:gd name="T17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31">
                  <a:moveTo>
                    <a:pt x="5" y="0"/>
                  </a:moveTo>
                  <a:lnTo>
                    <a:pt x="5" y="0"/>
                  </a:lnTo>
                  <a:cubicBezTo>
                    <a:pt x="6" y="5"/>
                    <a:pt x="6" y="8"/>
                    <a:pt x="5" y="12"/>
                  </a:cubicBezTo>
                  <a:cubicBezTo>
                    <a:pt x="4" y="11"/>
                    <a:pt x="2" y="9"/>
                    <a:pt x="0" y="8"/>
                  </a:cubicBezTo>
                  <a:cubicBezTo>
                    <a:pt x="1" y="12"/>
                    <a:pt x="1" y="20"/>
                    <a:pt x="1" y="25"/>
                  </a:cubicBezTo>
                  <a:cubicBezTo>
                    <a:pt x="2" y="26"/>
                    <a:pt x="4" y="29"/>
                    <a:pt x="7" y="31"/>
                  </a:cubicBezTo>
                  <a:cubicBezTo>
                    <a:pt x="7" y="31"/>
                    <a:pt x="7" y="28"/>
                    <a:pt x="8" y="26"/>
                  </a:cubicBezTo>
                  <a:cubicBezTo>
                    <a:pt x="5" y="20"/>
                    <a:pt x="6" y="14"/>
                    <a:pt x="10" y="9"/>
                  </a:cubicBezTo>
                  <a:cubicBezTo>
                    <a:pt x="9" y="8"/>
                    <a:pt x="6" y="2"/>
                    <a:pt x="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12" name="Freeform 1539"/>
            <p:cNvSpPr>
              <a:spLocks/>
            </p:cNvSpPr>
            <p:nvPr userDrawn="1"/>
          </p:nvSpPr>
          <p:spPr bwMode="auto">
            <a:xfrm>
              <a:off x="371" y="377"/>
              <a:ext cx="6" cy="17"/>
            </a:xfrm>
            <a:custGeom>
              <a:avLst/>
              <a:gdLst>
                <a:gd name="T0" fmla="*/ 5 w 15"/>
                <a:gd name="T1" fmla="*/ 1 h 37"/>
                <a:gd name="T2" fmla="*/ 5 w 15"/>
                <a:gd name="T3" fmla="*/ 1 h 37"/>
                <a:gd name="T4" fmla="*/ 0 w 15"/>
                <a:gd name="T5" fmla="*/ 0 h 37"/>
                <a:gd name="T6" fmla="*/ 4 w 15"/>
                <a:gd name="T7" fmla="*/ 12 h 37"/>
                <a:gd name="T8" fmla="*/ 13 w 15"/>
                <a:gd name="T9" fmla="*/ 37 h 37"/>
                <a:gd name="T10" fmla="*/ 13 w 15"/>
                <a:gd name="T11" fmla="*/ 31 h 37"/>
                <a:gd name="T12" fmla="*/ 13 w 15"/>
                <a:gd name="T13" fmla="*/ 6 h 37"/>
                <a:gd name="T14" fmla="*/ 8 w 15"/>
                <a:gd name="T15" fmla="*/ 2 h 37"/>
                <a:gd name="T16" fmla="*/ 9 w 15"/>
                <a:gd name="T17" fmla="*/ 19 h 37"/>
                <a:gd name="T18" fmla="*/ 5 w 15"/>
                <a:gd name="T19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37">
                  <a:moveTo>
                    <a:pt x="5" y="1"/>
                  </a:moveTo>
                  <a:lnTo>
                    <a:pt x="5" y="1"/>
                  </a:lnTo>
                  <a:cubicBezTo>
                    <a:pt x="3" y="0"/>
                    <a:pt x="1" y="0"/>
                    <a:pt x="0" y="0"/>
                  </a:cubicBezTo>
                  <a:cubicBezTo>
                    <a:pt x="2" y="4"/>
                    <a:pt x="4" y="8"/>
                    <a:pt x="4" y="12"/>
                  </a:cubicBezTo>
                  <a:cubicBezTo>
                    <a:pt x="6" y="23"/>
                    <a:pt x="2" y="33"/>
                    <a:pt x="13" y="37"/>
                  </a:cubicBezTo>
                  <a:cubicBezTo>
                    <a:pt x="13" y="37"/>
                    <a:pt x="13" y="32"/>
                    <a:pt x="13" y="31"/>
                  </a:cubicBezTo>
                  <a:cubicBezTo>
                    <a:pt x="15" y="21"/>
                    <a:pt x="14" y="12"/>
                    <a:pt x="13" y="6"/>
                  </a:cubicBezTo>
                  <a:cubicBezTo>
                    <a:pt x="11" y="5"/>
                    <a:pt x="9" y="3"/>
                    <a:pt x="8" y="2"/>
                  </a:cubicBezTo>
                  <a:cubicBezTo>
                    <a:pt x="10" y="7"/>
                    <a:pt x="11" y="14"/>
                    <a:pt x="9" y="19"/>
                  </a:cubicBezTo>
                  <a:cubicBezTo>
                    <a:pt x="8" y="12"/>
                    <a:pt x="8" y="7"/>
                    <a:pt x="5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13" name="Freeform 1540"/>
            <p:cNvSpPr>
              <a:spLocks/>
            </p:cNvSpPr>
            <p:nvPr userDrawn="1"/>
          </p:nvSpPr>
          <p:spPr bwMode="auto">
            <a:xfrm>
              <a:off x="365" y="374"/>
              <a:ext cx="7" cy="19"/>
            </a:xfrm>
            <a:custGeom>
              <a:avLst/>
              <a:gdLst>
                <a:gd name="T0" fmla="*/ 0 w 16"/>
                <a:gd name="T1" fmla="*/ 0 h 42"/>
                <a:gd name="T2" fmla="*/ 0 w 16"/>
                <a:gd name="T3" fmla="*/ 0 h 42"/>
                <a:gd name="T4" fmla="*/ 9 w 16"/>
                <a:gd name="T5" fmla="*/ 24 h 42"/>
                <a:gd name="T6" fmla="*/ 7 w 16"/>
                <a:gd name="T7" fmla="*/ 42 h 42"/>
                <a:gd name="T8" fmla="*/ 15 w 16"/>
                <a:gd name="T9" fmla="*/ 27 h 42"/>
                <a:gd name="T10" fmla="*/ 0 w 16"/>
                <a:gd name="T11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42">
                  <a:moveTo>
                    <a:pt x="0" y="0"/>
                  </a:moveTo>
                  <a:lnTo>
                    <a:pt x="0" y="0"/>
                  </a:lnTo>
                  <a:cubicBezTo>
                    <a:pt x="7" y="7"/>
                    <a:pt x="10" y="15"/>
                    <a:pt x="9" y="24"/>
                  </a:cubicBezTo>
                  <a:cubicBezTo>
                    <a:pt x="8" y="31"/>
                    <a:pt x="4" y="33"/>
                    <a:pt x="7" y="42"/>
                  </a:cubicBezTo>
                  <a:cubicBezTo>
                    <a:pt x="8" y="37"/>
                    <a:pt x="14" y="34"/>
                    <a:pt x="15" y="27"/>
                  </a:cubicBezTo>
                  <a:cubicBezTo>
                    <a:pt x="16" y="14"/>
                    <a:pt x="9" y="4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14" name="Freeform 1541"/>
            <p:cNvSpPr>
              <a:spLocks/>
            </p:cNvSpPr>
            <p:nvPr userDrawn="1"/>
          </p:nvSpPr>
          <p:spPr bwMode="auto">
            <a:xfrm>
              <a:off x="337" y="372"/>
              <a:ext cx="9" cy="21"/>
            </a:xfrm>
            <a:custGeom>
              <a:avLst/>
              <a:gdLst>
                <a:gd name="T0" fmla="*/ 21 w 21"/>
                <a:gd name="T1" fmla="*/ 0 h 46"/>
                <a:gd name="T2" fmla="*/ 21 w 21"/>
                <a:gd name="T3" fmla="*/ 0 h 46"/>
                <a:gd name="T4" fmla="*/ 7 w 21"/>
                <a:gd name="T5" fmla="*/ 16 h 46"/>
                <a:gd name="T6" fmla="*/ 5 w 21"/>
                <a:gd name="T7" fmla="*/ 46 h 46"/>
                <a:gd name="T8" fmla="*/ 15 w 21"/>
                <a:gd name="T9" fmla="*/ 21 h 46"/>
                <a:gd name="T10" fmla="*/ 21 w 21"/>
                <a:gd name="T11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46">
                  <a:moveTo>
                    <a:pt x="21" y="0"/>
                  </a:moveTo>
                  <a:lnTo>
                    <a:pt x="21" y="0"/>
                  </a:lnTo>
                  <a:cubicBezTo>
                    <a:pt x="16" y="9"/>
                    <a:pt x="9" y="15"/>
                    <a:pt x="7" y="16"/>
                  </a:cubicBezTo>
                  <a:cubicBezTo>
                    <a:pt x="2" y="30"/>
                    <a:pt x="0" y="37"/>
                    <a:pt x="5" y="46"/>
                  </a:cubicBezTo>
                  <a:cubicBezTo>
                    <a:pt x="5" y="33"/>
                    <a:pt x="9" y="27"/>
                    <a:pt x="15" y="21"/>
                  </a:cubicBezTo>
                  <a:cubicBezTo>
                    <a:pt x="16" y="18"/>
                    <a:pt x="20" y="5"/>
                    <a:pt x="2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15" name="Freeform 1542"/>
            <p:cNvSpPr>
              <a:spLocks/>
            </p:cNvSpPr>
            <p:nvPr userDrawn="1"/>
          </p:nvSpPr>
          <p:spPr bwMode="auto">
            <a:xfrm>
              <a:off x="352" y="372"/>
              <a:ext cx="19" cy="21"/>
            </a:xfrm>
            <a:custGeom>
              <a:avLst/>
              <a:gdLst>
                <a:gd name="T0" fmla="*/ 18 w 44"/>
                <a:gd name="T1" fmla="*/ 0 h 47"/>
                <a:gd name="T2" fmla="*/ 18 w 44"/>
                <a:gd name="T3" fmla="*/ 0 h 47"/>
                <a:gd name="T4" fmla="*/ 0 w 44"/>
                <a:gd name="T5" fmla="*/ 4 h 47"/>
                <a:gd name="T6" fmla="*/ 28 w 44"/>
                <a:gd name="T7" fmla="*/ 21 h 47"/>
                <a:gd name="T8" fmla="*/ 12 w 44"/>
                <a:gd name="T9" fmla="*/ 38 h 47"/>
                <a:gd name="T10" fmla="*/ 23 w 44"/>
                <a:gd name="T11" fmla="*/ 40 h 47"/>
                <a:gd name="T12" fmla="*/ 9 w 44"/>
                <a:gd name="T13" fmla="*/ 37 h 47"/>
                <a:gd name="T14" fmla="*/ 33 w 44"/>
                <a:gd name="T15" fmla="*/ 38 h 47"/>
                <a:gd name="T16" fmla="*/ 18 w 44"/>
                <a:gd name="T17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47">
                  <a:moveTo>
                    <a:pt x="18" y="0"/>
                  </a:moveTo>
                  <a:lnTo>
                    <a:pt x="18" y="0"/>
                  </a:lnTo>
                  <a:cubicBezTo>
                    <a:pt x="13" y="0"/>
                    <a:pt x="5" y="1"/>
                    <a:pt x="0" y="4"/>
                  </a:cubicBezTo>
                  <a:cubicBezTo>
                    <a:pt x="17" y="2"/>
                    <a:pt x="26" y="9"/>
                    <a:pt x="28" y="21"/>
                  </a:cubicBezTo>
                  <a:cubicBezTo>
                    <a:pt x="29" y="29"/>
                    <a:pt x="24" y="39"/>
                    <a:pt x="12" y="38"/>
                  </a:cubicBezTo>
                  <a:cubicBezTo>
                    <a:pt x="13" y="39"/>
                    <a:pt x="17" y="41"/>
                    <a:pt x="23" y="40"/>
                  </a:cubicBezTo>
                  <a:cubicBezTo>
                    <a:pt x="17" y="43"/>
                    <a:pt x="12" y="40"/>
                    <a:pt x="9" y="37"/>
                  </a:cubicBezTo>
                  <a:cubicBezTo>
                    <a:pt x="12" y="45"/>
                    <a:pt x="26" y="47"/>
                    <a:pt x="33" y="38"/>
                  </a:cubicBezTo>
                  <a:cubicBezTo>
                    <a:pt x="44" y="24"/>
                    <a:pt x="33" y="2"/>
                    <a:pt x="1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16" name="Freeform 1543"/>
            <p:cNvSpPr>
              <a:spLocks/>
            </p:cNvSpPr>
            <p:nvPr userDrawn="1"/>
          </p:nvSpPr>
          <p:spPr bwMode="auto">
            <a:xfrm>
              <a:off x="331" y="370"/>
              <a:ext cx="10" cy="27"/>
            </a:xfrm>
            <a:custGeom>
              <a:avLst/>
              <a:gdLst>
                <a:gd name="T0" fmla="*/ 0 w 21"/>
                <a:gd name="T1" fmla="*/ 50 h 60"/>
                <a:gd name="T2" fmla="*/ 0 w 21"/>
                <a:gd name="T3" fmla="*/ 50 h 60"/>
                <a:gd name="T4" fmla="*/ 0 w 21"/>
                <a:gd name="T5" fmla="*/ 60 h 60"/>
                <a:gd name="T6" fmla="*/ 21 w 21"/>
                <a:gd name="T7" fmla="*/ 0 h 60"/>
                <a:gd name="T8" fmla="*/ 10 w 21"/>
                <a:gd name="T9" fmla="*/ 26 h 60"/>
                <a:gd name="T10" fmla="*/ 1 w 21"/>
                <a:gd name="T11" fmla="*/ 41 h 60"/>
                <a:gd name="T12" fmla="*/ 0 w 21"/>
                <a:gd name="T13" fmla="*/ 5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60">
                  <a:moveTo>
                    <a:pt x="0" y="50"/>
                  </a:moveTo>
                  <a:lnTo>
                    <a:pt x="0" y="50"/>
                  </a:lnTo>
                  <a:lnTo>
                    <a:pt x="0" y="60"/>
                  </a:lnTo>
                  <a:cubicBezTo>
                    <a:pt x="8" y="44"/>
                    <a:pt x="21" y="27"/>
                    <a:pt x="21" y="0"/>
                  </a:cubicBezTo>
                  <a:cubicBezTo>
                    <a:pt x="19" y="10"/>
                    <a:pt x="15" y="18"/>
                    <a:pt x="10" y="26"/>
                  </a:cubicBezTo>
                  <a:cubicBezTo>
                    <a:pt x="8" y="30"/>
                    <a:pt x="2" y="35"/>
                    <a:pt x="1" y="41"/>
                  </a:cubicBezTo>
                  <a:cubicBezTo>
                    <a:pt x="0" y="44"/>
                    <a:pt x="1" y="47"/>
                    <a:pt x="0" y="5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17" name="Freeform 1544"/>
            <p:cNvSpPr>
              <a:spLocks/>
            </p:cNvSpPr>
            <p:nvPr userDrawn="1"/>
          </p:nvSpPr>
          <p:spPr bwMode="auto">
            <a:xfrm>
              <a:off x="367" y="369"/>
              <a:ext cx="12" cy="11"/>
            </a:xfrm>
            <a:custGeom>
              <a:avLst/>
              <a:gdLst>
                <a:gd name="T0" fmla="*/ 5 w 25"/>
                <a:gd name="T1" fmla="*/ 0 h 24"/>
                <a:gd name="T2" fmla="*/ 5 w 25"/>
                <a:gd name="T3" fmla="*/ 0 h 24"/>
                <a:gd name="T4" fmla="*/ 17 w 25"/>
                <a:gd name="T5" fmla="*/ 12 h 24"/>
                <a:gd name="T6" fmla="*/ 0 w 25"/>
                <a:gd name="T7" fmla="*/ 3 h 24"/>
                <a:gd name="T8" fmla="*/ 9 w 25"/>
                <a:gd name="T9" fmla="*/ 15 h 24"/>
                <a:gd name="T10" fmla="*/ 25 w 25"/>
                <a:gd name="T11" fmla="*/ 24 h 24"/>
                <a:gd name="T12" fmla="*/ 5 w 25"/>
                <a:gd name="T1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24">
                  <a:moveTo>
                    <a:pt x="5" y="0"/>
                  </a:moveTo>
                  <a:lnTo>
                    <a:pt x="5" y="0"/>
                  </a:lnTo>
                  <a:cubicBezTo>
                    <a:pt x="7" y="2"/>
                    <a:pt x="14" y="8"/>
                    <a:pt x="17" y="12"/>
                  </a:cubicBezTo>
                  <a:cubicBezTo>
                    <a:pt x="12" y="10"/>
                    <a:pt x="6" y="5"/>
                    <a:pt x="0" y="3"/>
                  </a:cubicBezTo>
                  <a:cubicBezTo>
                    <a:pt x="1" y="4"/>
                    <a:pt x="8" y="14"/>
                    <a:pt x="9" y="15"/>
                  </a:cubicBezTo>
                  <a:cubicBezTo>
                    <a:pt x="15" y="17"/>
                    <a:pt x="21" y="20"/>
                    <a:pt x="25" y="24"/>
                  </a:cubicBezTo>
                  <a:cubicBezTo>
                    <a:pt x="25" y="7"/>
                    <a:pt x="18" y="2"/>
                    <a:pt x="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18" name="Freeform 1545"/>
            <p:cNvSpPr>
              <a:spLocks/>
            </p:cNvSpPr>
            <p:nvPr userDrawn="1"/>
          </p:nvSpPr>
          <p:spPr bwMode="auto">
            <a:xfrm>
              <a:off x="376" y="369"/>
              <a:ext cx="4" cy="3"/>
            </a:xfrm>
            <a:custGeom>
              <a:avLst/>
              <a:gdLst>
                <a:gd name="T0" fmla="*/ 5 w 8"/>
                <a:gd name="T1" fmla="*/ 1 h 6"/>
                <a:gd name="T2" fmla="*/ 5 w 8"/>
                <a:gd name="T3" fmla="*/ 1 h 6"/>
                <a:gd name="T4" fmla="*/ 0 w 8"/>
                <a:gd name="T5" fmla="*/ 0 h 6"/>
                <a:gd name="T6" fmla="*/ 8 w 8"/>
                <a:gd name="T7" fmla="*/ 6 h 6"/>
                <a:gd name="T8" fmla="*/ 5 w 8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6">
                  <a:moveTo>
                    <a:pt x="5" y="1"/>
                  </a:moveTo>
                  <a:lnTo>
                    <a:pt x="5" y="1"/>
                  </a:lnTo>
                  <a:lnTo>
                    <a:pt x="0" y="0"/>
                  </a:lnTo>
                  <a:lnTo>
                    <a:pt x="8" y="6"/>
                  </a:lnTo>
                  <a:lnTo>
                    <a:pt x="5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19" name="Freeform 1546"/>
            <p:cNvSpPr>
              <a:spLocks/>
            </p:cNvSpPr>
            <p:nvPr userDrawn="1"/>
          </p:nvSpPr>
          <p:spPr bwMode="auto">
            <a:xfrm>
              <a:off x="375" y="370"/>
              <a:ext cx="11" cy="12"/>
            </a:xfrm>
            <a:custGeom>
              <a:avLst/>
              <a:gdLst>
                <a:gd name="T0" fmla="*/ 20 w 24"/>
                <a:gd name="T1" fmla="*/ 3 h 27"/>
                <a:gd name="T2" fmla="*/ 20 w 24"/>
                <a:gd name="T3" fmla="*/ 3 h 27"/>
                <a:gd name="T4" fmla="*/ 10 w 24"/>
                <a:gd name="T5" fmla="*/ 0 h 27"/>
                <a:gd name="T6" fmla="*/ 16 w 24"/>
                <a:gd name="T7" fmla="*/ 10 h 27"/>
                <a:gd name="T8" fmla="*/ 5 w 24"/>
                <a:gd name="T9" fmla="*/ 0 h 27"/>
                <a:gd name="T10" fmla="*/ 0 w 24"/>
                <a:gd name="T11" fmla="*/ 1 h 27"/>
                <a:gd name="T12" fmla="*/ 16 w 24"/>
                <a:gd name="T13" fmla="*/ 27 h 27"/>
                <a:gd name="T14" fmla="*/ 20 w 24"/>
                <a:gd name="T15" fmla="*/ 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27">
                  <a:moveTo>
                    <a:pt x="20" y="3"/>
                  </a:moveTo>
                  <a:lnTo>
                    <a:pt x="20" y="3"/>
                  </a:lnTo>
                  <a:cubicBezTo>
                    <a:pt x="17" y="2"/>
                    <a:pt x="10" y="0"/>
                    <a:pt x="10" y="0"/>
                  </a:cubicBezTo>
                  <a:cubicBezTo>
                    <a:pt x="12" y="1"/>
                    <a:pt x="14" y="5"/>
                    <a:pt x="16" y="10"/>
                  </a:cubicBezTo>
                  <a:cubicBezTo>
                    <a:pt x="13" y="6"/>
                    <a:pt x="7" y="2"/>
                    <a:pt x="5" y="0"/>
                  </a:cubicBezTo>
                  <a:cubicBezTo>
                    <a:pt x="3" y="1"/>
                    <a:pt x="1" y="0"/>
                    <a:pt x="0" y="1"/>
                  </a:cubicBezTo>
                  <a:cubicBezTo>
                    <a:pt x="10" y="9"/>
                    <a:pt x="14" y="18"/>
                    <a:pt x="16" y="27"/>
                  </a:cubicBezTo>
                  <a:cubicBezTo>
                    <a:pt x="24" y="19"/>
                    <a:pt x="23" y="11"/>
                    <a:pt x="20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20" name="Freeform 1547"/>
            <p:cNvSpPr>
              <a:spLocks/>
            </p:cNvSpPr>
            <p:nvPr userDrawn="1"/>
          </p:nvSpPr>
          <p:spPr bwMode="auto">
            <a:xfrm>
              <a:off x="380" y="368"/>
              <a:ext cx="10" cy="24"/>
            </a:xfrm>
            <a:custGeom>
              <a:avLst/>
              <a:gdLst>
                <a:gd name="T0" fmla="*/ 11 w 22"/>
                <a:gd name="T1" fmla="*/ 0 h 53"/>
                <a:gd name="T2" fmla="*/ 11 w 22"/>
                <a:gd name="T3" fmla="*/ 0 h 53"/>
                <a:gd name="T4" fmla="*/ 11 w 22"/>
                <a:gd name="T5" fmla="*/ 7 h 53"/>
                <a:gd name="T6" fmla="*/ 5 w 22"/>
                <a:gd name="T7" fmla="*/ 34 h 53"/>
                <a:gd name="T8" fmla="*/ 3 w 22"/>
                <a:gd name="T9" fmla="*/ 30 h 53"/>
                <a:gd name="T10" fmla="*/ 1 w 22"/>
                <a:gd name="T11" fmla="*/ 41 h 53"/>
                <a:gd name="T12" fmla="*/ 11 w 22"/>
                <a:gd name="T13" fmla="*/ 53 h 53"/>
                <a:gd name="T14" fmla="*/ 13 w 22"/>
                <a:gd name="T15" fmla="*/ 32 h 53"/>
                <a:gd name="T16" fmla="*/ 11 w 22"/>
                <a:gd name="T17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53">
                  <a:moveTo>
                    <a:pt x="11" y="0"/>
                  </a:moveTo>
                  <a:lnTo>
                    <a:pt x="11" y="0"/>
                  </a:lnTo>
                  <a:cubicBezTo>
                    <a:pt x="11" y="0"/>
                    <a:pt x="11" y="4"/>
                    <a:pt x="11" y="7"/>
                  </a:cubicBezTo>
                  <a:cubicBezTo>
                    <a:pt x="13" y="15"/>
                    <a:pt x="15" y="26"/>
                    <a:pt x="5" y="34"/>
                  </a:cubicBezTo>
                  <a:cubicBezTo>
                    <a:pt x="4" y="32"/>
                    <a:pt x="4" y="31"/>
                    <a:pt x="3" y="30"/>
                  </a:cubicBezTo>
                  <a:cubicBezTo>
                    <a:pt x="1" y="32"/>
                    <a:pt x="0" y="38"/>
                    <a:pt x="1" y="41"/>
                  </a:cubicBezTo>
                  <a:cubicBezTo>
                    <a:pt x="3" y="47"/>
                    <a:pt x="6" y="51"/>
                    <a:pt x="11" y="53"/>
                  </a:cubicBezTo>
                  <a:cubicBezTo>
                    <a:pt x="7" y="45"/>
                    <a:pt x="12" y="33"/>
                    <a:pt x="13" y="32"/>
                  </a:cubicBezTo>
                  <a:cubicBezTo>
                    <a:pt x="17" y="21"/>
                    <a:pt x="22" y="9"/>
                    <a:pt x="1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21" name="Freeform 1548"/>
            <p:cNvSpPr>
              <a:spLocks/>
            </p:cNvSpPr>
            <p:nvPr userDrawn="1"/>
          </p:nvSpPr>
          <p:spPr bwMode="auto">
            <a:xfrm>
              <a:off x="331" y="368"/>
              <a:ext cx="9" cy="19"/>
            </a:xfrm>
            <a:custGeom>
              <a:avLst/>
              <a:gdLst>
                <a:gd name="T0" fmla="*/ 0 w 20"/>
                <a:gd name="T1" fmla="*/ 32 h 42"/>
                <a:gd name="T2" fmla="*/ 0 w 20"/>
                <a:gd name="T3" fmla="*/ 32 h 42"/>
                <a:gd name="T4" fmla="*/ 0 w 20"/>
                <a:gd name="T5" fmla="*/ 42 h 42"/>
                <a:gd name="T6" fmla="*/ 20 w 20"/>
                <a:gd name="T7" fmla="*/ 0 h 42"/>
                <a:gd name="T8" fmla="*/ 0 w 20"/>
                <a:gd name="T9" fmla="*/ 3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42">
                  <a:moveTo>
                    <a:pt x="0" y="32"/>
                  </a:moveTo>
                  <a:lnTo>
                    <a:pt x="0" y="32"/>
                  </a:lnTo>
                  <a:lnTo>
                    <a:pt x="0" y="42"/>
                  </a:lnTo>
                  <a:cubicBezTo>
                    <a:pt x="8" y="31"/>
                    <a:pt x="18" y="17"/>
                    <a:pt x="20" y="0"/>
                  </a:cubicBezTo>
                  <a:cubicBezTo>
                    <a:pt x="6" y="3"/>
                    <a:pt x="1" y="14"/>
                    <a:pt x="0" y="3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22" name="Freeform 1549"/>
            <p:cNvSpPr>
              <a:spLocks/>
            </p:cNvSpPr>
            <p:nvPr userDrawn="1"/>
          </p:nvSpPr>
          <p:spPr bwMode="auto">
            <a:xfrm>
              <a:off x="365" y="368"/>
              <a:ext cx="7" cy="5"/>
            </a:xfrm>
            <a:custGeom>
              <a:avLst/>
              <a:gdLst>
                <a:gd name="T0" fmla="*/ 9 w 16"/>
                <a:gd name="T1" fmla="*/ 4 h 11"/>
                <a:gd name="T2" fmla="*/ 9 w 16"/>
                <a:gd name="T3" fmla="*/ 4 h 11"/>
                <a:gd name="T4" fmla="*/ 0 w 16"/>
                <a:gd name="T5" fmla="*/ 0 h 11"/>
                <a:gd name="T6" fmla="*/ 5 w 16"/>
                <a:gd name="T7" fmla="*/ 5 h 11"/>
                <a:gd name="T8" fmla="*/ 16 w 16"/>
                <a:gd name="T9" fmla="*/ 11 h 11"/>
                <a:gd name="T10" fmla="*/ 9 w 16"/>
                <a:gd name="T11" fmla="*/ 4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11">
                  <a:moveTo>
                    <a:pt x="9" y="4"/>
                  </a:moveTo>
                  <a:lnTo>
                    <a:pt x="9" y="4"/>
                  </a:lnTo>
                  <a:cubicBezTo>
                    <a:pt x="6" y="3"/>
                    <a:pt x="3" y="2"/>
                    <a:pt x="0" y="0"/>
                  </a:cubicBezTo>
                  <a:cubicBezTo>
                    <a:pt x="2" y="2"/>
                    <a:pt x="4" y="4"/>
                    <a:pt x="5" y="5"/>
                  </a:cubicBezTo>
                  <a:cubicBezTo>
                    <a:pt x="8" y="6"/>
                    <a:pt x="14" y="9"/>
                    <a:pt x="16" y="11"/>
                  </a:cubicBezTo>
                  <a:cubicBezTo>
                    <a:pt x="16" y="10"/>
                    <a:pt x="10" y="5"/>
                    <a:pt x="9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23" name="Freeform 1550"/>
            <p:cNvSpPr>
              <a:spLocks/>
            </p:cNvSpPr>
            <p:nvPr userDrawn="1"/>
          </p:nvSpPr>
          <p:spPr bwMode="auto">
            <a:xfrm>
              <a:off x="344" y="368"/>
              <a:ext cx="1" cy="2"/>
            </a:xfrm>
            <a:custGeom>
              <a:avLst/>
              <a:gdLst>
                <a:gd name="T0" fmla="*/ 3 w 3"/>
                <a:gd name="T1" fmla="*/ 0 h 5"/>
                <a:gd name="T2" fmla="*/ 3 w 3"/>
                <a:gd name="T3" fmla="*/ 0 h 5"/>
                <a:gd name="T4" fmla="*/ 1 w 3"/>
                <a:gd name="T5" fmla="*/ 0 h 5"/>
                <a:gd name="T6" fmla="*/ 0 w 3"/>
                <a:gd name="T7" fmla="*/ 5 h 5"/>
                <a:gd name="T8" fmla="*/ 3 w 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5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24" name="Freeform 1551"/>
            <p:cNvSpPr>
              <a:spLocks/>
            </p:cNvSpPr>
            <p:nvPr userDrawn="1"/>
          </p:nvSpPr>
          <p:spPr bwMode="auto">
            <a:xfrm>
              <a:off x="341" y="367"/>
              <a:ext cx="6" cy="11"/>
            </a:xfrm>
            <a:custGeom>
              <a:avLst/>
              <a:gdLst>
                <a:gd name="T0" fmla="*/ 15 w 15"/>
                <a:gd name="T1" fmla="*/ 1 h 23"/>
                <a:gd name="T2" fmla="*/ 15 w 15"/>
                <a:gd name="T3" fmla="*/ 1 h 23"/>
                <a:gd name="T4" fmla="*/ 11 w 15"/>
                <a:gd name="T5" fmla="*/ 1 h 23"/>
                <a:gd name="T6" fmla="*/ 5 w 15"/>
                <a:gd name="T7" fmla="*/ 12 h 23"/>
                <a:gd name="T8" fmla="*/ 7 w 15"/>
                <a:gd name="T9" fmla="*/ 1 h 23"/>
                <a:gd name="T10" fmla="*/ 1 w 15"/>
                <a:gd name="T11" fmla="*/ 1 h 23"/>
                <a:gd name="T12" fmla="*/ 0 w 15"/>
                <a:gd name="T13" fmla="*/ 23 h 23"/>
                <a:gd name="T14" fmla="*/ 8 w 15"/>
                <a:gd name="T15" fmla="*/ 15 h 23"/>
                <a:gd name="T16" fmla="*/ 15 w 15"/>
                <a:gd name="T17" fmla="*/ 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23">
                  <a:moveTo>
                    <a:pt x="15" y="1"/>
                  </a:moveTo>
                  <a:lnTo>
                    <a:pt x="15" y="1"/>
                  </a:lnTo>
                  <a:lnTo>
                    <a:pt x="11" y="1"/>
                  </a:lnTo>
                  <a:cubicBezTo>
                    <a:pt x="10" y="3"/>
                    <a:pt x="9" y="6"/>
                    <a:pt x="5" y="12"/>
                  </a:cubicBezTo>
                  <a:cubicBezTo>
                    <a:pt x="6" y="6"/>
                    <a:pt x="7" y="1"/>
                    <a:pt x="7" y="1"/>
                  </a:cubicBezTo>
                  <a:cubicBezTo>
                    <a:pt x="7" y="1"/>
                    <a:pt x="3" y="0"/>
                    <a:pt x="1" y="1"/>
                  </a:cubicBezTo>
                  <a:cubicBezTo>
                    <a:pt x="2" y="10"/>
                    <a:pt x="1" y="16"/>
                    <a:pt x="0" y="23"/>
                  </a:cubicBezTo>
                  <a:cubicBezTo>
                    <a:pt x="3" y="22"/>
                    <a:pt x="7" y="16"/>
                    <a:pt x="8" y="15"/>
                  </a:cubicBezTo>
                  <a:cubicBezTo>
                    <a:pt x="11" y="11"/>
                    <a:pt x="14" y="5"/>
                    <a:pt x="15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25" name="Freeform 1552"/>
            <p:cNvSpPr>
              <a:spLocks/>
            </p:cNvSpPr>
            <p:nvPr userDrawn="1"/>
          </p:nvSpPr>
          <p:spPr bwMode="auto">
            <a:xfrm>
              <a:off x="345" y="367"/>
              <a:ext cx="9" cy="12"/>
            </a:xfrm>
            <a:custGeom>
              <a:avLst/>
              <a:gdLst>
                <a:gd name="T0" fmla="*/ 22 w 22"/>
                <a:gd name="T1" fmla="*/ 0 h 27"/>
                <a:gd name="T2" fmla="*/ 22 w 22"/>
                <a:gd name="T3" fmla="*/ 0 h 27"/>
                <a:gd name="T4" fmla="*/ 17 w 22"/>
                <a:gd name="T5" fmla="*/ 1 h 27"/>
                <a:gd name="T6" fmla="*/ 9 w 22"/>
                <a:gd name="T7" fmla="*/ 12 h 27"/>
                <a:gd name="T8" fmla="*/ 13 w 22"/>
                <a:gd name="T9" fmla="*/ 1 h 27"/>
                <a:gd name="T10" fmla="*/ 9 w 22"/>
                <a:gd name="T11" fmla="*/ 1 h 27"/>
                <a:gd name="T12" fmla="*/ 0 w 22"/>
                <a:gd name="T13" fmla="*/ 27 h 27"/>
                <a:gd name="T14" fmla="*/ 22 w 22"/>
                <a:gd name="T1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" h="27">
                  <a:moveTo>
                    <a:pt x="22" y="0"/>
                  </a:moveTo>
                  <a:lnTo>
                    <a:pt x="22" y="0"/>
                  </a:lnTo>
                  <a:cubicBezTo>
                    <a:pt x="20" y="1"/>
                    <a:pt x="17" y="1"/>
                    <a:pt x="17" y="1"/>
                  </a:cubicBezTo>
                  <a:cubicBezTo>
                    <a:pt x="17" y="2"/>
                    <a:pt x="11" y="11"/>
                    <a:pt x="9" y="12"/>
                  </a:cubicBezTo>
                  <a:cubicBezTo>
                    <a:pt x="11" y="7"/>
                    <a:pt x="12" y="3"/>
                    <a:pt x="13" y="1"/>
                  </a:cubicBezTo>
                  <a:lnTo>
                    <a:pt x="9" y="1"/>
                  </a:lnTo>
                  <a:cubicBezTo>
                    <a:pt x="8" y="2"/>
                    <a:pt x="1" y="27"/>
                    <a:pt x="0" y="27"/>
                  </a:cubicBezTo>
                  <a:cubicBezTo>
                    <a:pt x="4" y="24"/>
                    <a:pt x="19" y="7"/>
                    <a:pt x="2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26" name="Freeform 1553"/>
            <p:cNvSpPr>
              <a:spLocks/>
            </p:cNvSpPr>
            <p:nvPr userDrawn="1"/>
          </p:nvSpPr>
          <p:spPr bwMode="auto">
            <a:xfrm>
              <a:off x="355" y="367"/>
              <a:ext cx="4" cy="1"/>
            </a:xfrm>
            <a:custGeom>
              <a:avLst/>
              <a:gdLst>
                <a:gd name="T0" fmla="*/ 2 w 10"/>
                <a:gd name="T1" fmla="*/ 0 h 3"/>
                <a:gd name="T2" fmla="*/ 2 w 10"/>
                <a:gd name="T3" fmla="*/ 0 h 3"/>
                <a:gd name="T4" fmla="*/ 0 w 10"/>
                <a:gd name="T5" fmla="*/ 0 h 3"/>
                <a:gd name="T6" fmla="*/ 0 w 10"/>
                <a:gd name="T7" fmla="*/ 1 h 3"/>
                <a:gd name="T8" fmla="*/ 10 w 10"/>
                <a:gd name="T9" fmla="*/ 3 h 3"/>
                <a:gd name="T10" fmla="*/ 2 w 10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3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10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27" name="Freeform 1554"/>
            <p:cNvSpPr>
              <a:spLocks/>
            </p:cNvSpPr>
            <p:nvPr userDrawn="1"/>
          </p:nvSpPr>
          <p:spPr bwMode="auto">
            <a:xfrm>
              <a:off x="352" y="365"/>
              <a:ext cx="18" cy="11"/>
            </a:xfrm>
            <a:custGeom>
              <a:avLst/>
              <a:gdLst>
                <a:gd name="T0" fmla="*/ 19 w 41"/>
                <a:gd name="T1" fmla="*/ 0 h 24"/>
                <a:gd name="T2" fmla="*/ 19 w 41"/>
                <a:gd name="T3" fmla="*/ 0 h 24"/>
                <a:gd name="T4" fmla="*/ 11 w 41"/>
                <a:gd name="T5" fmla="*/ 4 h 24"/>
                <a:gd name="T6" fmla="*/ 25 w 41"/>
                <a:gd name="T7" fmla="*/ 10 h 24"/>
                <a:gd name="T8" fmla="*/ 6 w 41"/>
                <a:gd name="T9" fmla="*/ 7 h 24"/>
                <a:gd name="T10" fmla="*/ 0 w 41"/>
                <a:gd name="T11" fmla="*/ 17 h 24"/>
                <a:gd name="T12" fmla="*/ 41 w 41"/>
                <a:gd name="T13" fmla="*/ 24 h 24"/>
                <a:gd name="T14" fmla="*/ 19 w 41"/>
                <a:gd name="T1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1" h="24">
                  <a:moveTo>
                    <a:pt x="19" y="0"/>
                  </a:moveTo>
                  <a:lnTo>
                    <a:pt x="19" y="0"/>
                  </a:lnTo>
                  <a:cubicBezTo>
                    <a:pt x="18" y="1"/>
                    <a:pt x="14" y="3"/>
                    <a:pt x="11" y="4"/>
                  </a:cubicBezTo>
                  <a:cubicBezTo>
                    <a:pt x="15" y="5"/>
                    <a:pt x="21" y="7"/>
                    <a:pt x="25" y="10"/>
                  </a:cubicBezTo>
                  <a:cubicBezTo>
                    <a:pt x="22" y="10"/>
                    <a:pt x="11" y="7"/>
                    <a:pt x="6" y="7"/>
                  </a:cubicBezTo>
                  <a:cubicBezTo>
                    <a:pt x="5" y="10"/>
                    <a:pt x="1" y="16"/>
                    <a:pt x="0" y="17"/>
                  </a:cubicBezTo>
                  <a:cubicBezTo>
                    <a:pt x="12" y="10"/>
                    <a:pt x="28" y="12"/>
                    <a:pt x="41" y="24"/>
                  </a:cubicBezTo>
                  <a:cubicBezTo>
                    <a:pt x="37" y="15"/>
                    <a:pt x="22" y="1"/>
                    <a:pt x="1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28" name="Freeform 1555"/>
            <p:cNvSpPr>
              <a:spLocks/>
            </p:cNvSpPr>
            <p:nvPr userDrawn="1"/>
          </p:nvSpPr>
          <p:spPr bwMode="auto">
            <a:xfrm>
              <a:off x="369" y="362"/>
              <a:ext cx="6" cy="2"/>
            </a:xfrm>
            <a:custGeom>
              <a:avLst/>
              <a:gdLst>
                <a:gd name="T0" fmla="*/ 0 w 14"/>
                <a:gd name="T1" fmla="*/ 0 h 5"/>
                <a:gd name="T2" fmla="*/ 0 w 14"/>
                <a:gd name="T3" fmla="*/ 0 h 5"/>
                <a:gd name="T4" fmla="*/ 5 w 14"/>
                <a:gd name="T5" fmla="*/ 4 h 5"/>
                <a:gd name="T6" fmla="*/ 14 w 14"/>
                <a:gd name="T7" fmla="*/ 5 h 5"/>
                <a:gd name="T8" fmla="*/ 8 w 14"/>
                <a:gd name="T9" fmla="*/ 2 h 5"/>
                <a:gd name="T10" fmla="*/ 0 w 14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5">
                  <a:moveTo>
                    <a:pt x="0" y="0"/>
                  </a:moveTo>
                  <a:lnTo>
                    <a:pt x="0" y="0"/>
                  </a:lnTo>
                  <a:cubicBezTo>
                    <a:pt x="1" y="1"/>
                    <a:pt x="3" y="3"/>
                    <a:pt x="5" y="4"/>
                  </a:cubicBezTo>
                  <a:cubicBezTo>
                    <a:pt x="7" y="4"/>
                    <a:pt x="10" y="5"/>
                    <a:pt x="14" y="5"/>
                  </a:cubicBezTo>
                  <a:cubicBezTo>
                    <a:pt x="13" y="5"/>
                    <a:pt x="8" y="2"/>
                    <a:pt x="8" y="2"/>
                  </a:cubicBezTo>
                  <a:cubicBezTo>
                    <a:pt x="5" y="2"/>
                    <a:pt x="2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29" name="Freeform 1556"/>
            <p:cNvSpPr>
              <a:spLocks/>
            </p:cNvSpPr>
            <p:nvPr userDrawn="1"/>
          </p:nvSpPr>
          <p:spPr bwMode="auto">
            <a:xfrm>
              <a:off x="371" y="362"/>
              <a:ext cx="13" cy="8"/>
            </a:xfrm>
            <a:custGeom>
              <a:avLst/>
              <a:gdLst>
                <a:gd name="T0" fmla="*/ 15 w 29"/>
                <a:gd name="T1" fmla="*/ 0 h 18"/>
                <a:gd name="T2" fmla="*/ 15 w 29"/>
                <a:gd name="T3" fmla="*/ 0 h 18"/>
                <a:gd name="T4" fmla="*/ 4 w 29"/>
                <a:gd name="T5" fmla="*/ 2 h 18"/>
                <a:gd name="T6" fmla="*/ 19 w 29"/>
                <a:gd name="T7" fmla="*/ 9 h 18"/>
                <a:gd name="T8" fmla="*/ 0 w 29"/>
                <a:gd name="T9" fmla="*/ 5 h 18"/>
                <a:gd name="T10" fmla="*/ 8 w 29"/>
                <a:gd name="T11" fmla="*/ 11 h 18"/>
                <a:gd name="T12" fmla="*/ 29 w 29"/>
                <a:gd name="T13" fmla="*/ 18 h 18"/>
                <a:gd name="T14" fmla="*/ 15 w 29"/>
                <a:gd name="T15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18">
                  <a:moveTo>
                    <a:pt x="15" y="0"/>
                  </a:moveTo>
                  <a:lnTo>
                    <a:pt x="15" y="0"/>
                  </a:lnTo>
                  <a:cubicBezTo>
                    <a:pt x="12" y="1"/>
                    <a:pt x="9" y="2"/>
                    <a:pt x="4" y="2"/>
                  </a:cubicBezTo>
                  <a:cubicBezTo>
                    <a:pt x="10" y="4"/>
                    <a:pt x="14" y="5"/>
                    <a:pt x="19" y="9"/>
                  </a:cubicBezTo>
                  <a:cubicBezTo>
                    <a:pt x="12" y="6"/>
                    <a:pt x="6" y="6"/>
                    <a:pt x="0" y="5"/>
                  </a:cubicBezTo>
                  <a:cubicBezTo>
                    <a:pt x="3" y="7"/>
                    <a:pt x="6" y="10"/>
                    <a:pt x="8" y="11"/>
                  </a:cubicBezTo>
                  <a:cubicBezTo>
                    <a:pt x="15" y="15"/>
                    <a:pt x="22" y="17"/>
                    <a:pt x="29" y="18"/>
                  </a:cubicBezTo>
                  <a:cubicBezTo>
                    <a:pt x="28" y="10"/>
                    <a:pt x="24" y="3"/>
                    <a:pt x="1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30" name="Freeform 1557"/>
            <p:cNvSpPr>
              <a:spLocks/>
            </p:cNvSpPr>
            <p:nvPr userDrawn="1"/>
          </p:nvSpPr>
          <p:spPr bwMode="auto">
            <a:xfrm>
              <a:off x="379" y="360"/>
              <a:ext cx="16" cy="27"/>
            </a:xfrm>
            <a:custGeom>
              <a:avLst/>
              <a:gdLst>
                <a:gd name="T0" fmla="*/ 3 w 36"/>
                <a:gd name="T1" fmla="*/ 0 h 59"/>
                <a:gd name="T2" fmla="*/ 3 w 36"/>
                <a:gd name="T3" fmla="*/ 0 h 59"/>
                <a:gd name="T4" fmla="*/ 0 w 36"/>
                <a:gd name="T5" fmla="*/ 3 h 59"/>
                <a:gd name="T6" fmla="*/ 12 w 36"/>
                <a:gd name="T7" fmla="*/ 14 h 59"/>
                <a:gd name="T8" fmla="*/ 21 w 36"/>
                <a:gd name="T9" fmla="*/ 25 h 59"/>
                <a:gd name="T10" fmla="*/ 19 w 36"/>
                <a:gd name="T11" fmla="*/ 43 h 59"/>
                <a:gd name="T12" fmla="*/ 30 w 36"/>
                <a:gd name="T13" fmla="*/ 55 h 59"/>
                <a:gd name="T14" fmla="*/ 18 w 36"/>
                <a:gd name="T15" fmla="*/ 46 h 59"/>
                <a:gd name="T16" fmla="*/ 23 w 36"/>
                <a:gd name="T17" fmla="*/ 58 h 59"/>
                <a:gd name="T18" fmla="*/ 36 w 36"/>
                <a:gd name="T19" fmla="*/ 55 h 59"/>
                <a:gd name="T20" fmla="*/ 27 w 36"/>
                <a:gd name="T21" fmla="*/ 15 h 59"/>
                <a:gd name="T22" fmla="*/ 3 w 36"/>
                <a:gd name="T23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6" h="59">
                  <a:moveTo>
                    <a:pt x="3" y="0"/>
                  </a:moveTo>
                  <a:lnTo>
                    <a:pt x="3" y="0"/>
                  </a:lnTo>
                  <a:cubicBezTo>
                    <a:pt x="2" y="1"/>
                    <a:pt x="2" y="2"/>
                    <a:pt x="0" y="3"/>
                  </a:cubicBezTo>
                  <a:cubicBezTo>
                    <a:pt x="7" y="5"/>
                    <a:pt x="11" y="12"/>
                    <a:pt x="12" y="14"/>
                  </a:cubicBezTo>
                  <a:cubicBezTo>
                    <a:pt x="15" y="15"/>
                    <a:pt x="19" y="19"/>
                    <a:pt x="21" y="25"/>
                  </a:cubicBezTo>
                  <a:cubicBezTo>
                    <a:pt x="23" y="31"/>
                    <a:pt x="22" y="36"/>
                    <a:pt x="19" y="43"/>
                  </a:cubicBezTo>
                  <a:cubicBezTo>
                    <a:pt x="19" y="49"/>
                    <a:pt x="23" y="55"/>
                    <a:pt x="30" y="55"/>
                  </a:cubicBezTo>
                  <a:cubicBezTo>
                    <a:pt x="23" y="56"/>
                    <a:pt x="19" y="52"/>
                    <a:pt x="18" y="46"/>
                  </a:cubicBezTo>
                  <a:cubicBezTo>
                    <a:pt x="16" y="51"/>
                    <a:pt x="19" y="56"/>
                    <a:pt x="23" y="58"/>
                  </a:cubicBezTo>
                  <a:cubicBezTo>
                    <a:pt x="28" y="59"/>
                    <a:pt x="33" y="59"/>
                    <a:pt x="36" y="55"/>
                  </a:cubicBezTo>
                  <a:cubicBezTo>
                    <a:pt x="18" y="52"/>
                    <a:pt x="34" y="29"/>
                    <a:pt x="27" y="15"/>
                  </a:cubicBezTo>
                  <a:cubicBezTo>
                    <a:pt x="23" y="9"/>
                    <a:pt x="16" y="2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31" name="Freeform 1558"/>
            <p:cNvSpPr>
              <a:spLocks/>
            </p:cNvSpPr>
            <p:nvPr userDrawn="1"/>
          </p:nvSpPr>
          <p:spPr bwMode="auto">
            <a:xfrm>
              <a:off x="361" y="360"/>
              <a:ext cx="15" cy="9"/>
            </a:xfrm>
            <a:custGeom>
              <a:avLst/>
              <a:gdLst>
                <a:gd name="T0" fmla="*/ 7 w 34"/>
                <a:gd name="T1" fmla="*/ 0 h 20"/>
                <a:gd name="T2" fmla="*/ 7 w 34"/>
                <a:gd name="T3" fmla="*/ 0 h 20"/>
                <a:gd name="T4" fmla="*/ 6 w 34"/>
                <a:gd name="T5" fmla="*/ 4 h 20"/>
                <a:gd name="T6" fmla="*/ 18 w 34"/>
                <a:gd name="T7" fmla="*/ 13 h 20"/>
                <a:gd name="T8" fmla="*/ 3 w 34"/>
                <a:gd name="T9" fmla="*/ 7 h 20"/>
                <a:gd name="T10" fmla="*/ 0 w 34"/>
                <a:gd name="T11" fmla="*/ 10 h 20"/>
                <a:gd name="T12" fmla="*/ 34 w 34"/>
                <a:gd name="T13" fmla="*/ 20 h 20"/>
                <a:gd name="T14" fmla="*/ 7 w 34"/>
                <a:gd name="T15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" h="20">
                  <a:moveTo>
                    <a:pt x="7" y="0"/>
                  </a:moveTo>
                  <a:lnTo>
                    <a:pt x="7" y="0"/>
                  </a:lnTo>
                  <a:cubicBezTo>
                    <a:pt x="7" y="1"/>
                    <a:pt x="6" y="2"/>
                    <a:pt x="6" y="4"/>
                  </a:cubicBezTo>
                  <a:cubicBezTo>
                    <a:pt x="9" y="6"/>
                    <a:pt x="14" y="10"/>
                    <a:pt x="18" y="13"/>
                  </a:cubicBezTo>
                  <a:cubicBezTo>
                    <a:pt x="13" y="11"/>
                    <a:pt x="8" y="8"/>
                    <a:pt x="3" y="7"/>
                  </a:cubicBezTo>
                  <a:cubicBezTo>
                    <a:pt x="3" y="8"/>
                    <a:pt x="2" y="9"/>
                    <a:pt x="0" y="10"/>
                  </a:cubicBezTo>
                  <a:cubicBezTo>
                    <a:pt x="14" y="19"/>
                    <a:pt x="27" y="20"/>
                    <a:pt x="34" y="20"/>
                  </a:cubicBezTo>
                  <a:cubicBezTo>
                    <a:pt x="28" y="11"/>
                    <a:pt x="14" y="3"/>
                    <a:pt x="7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32" name="Freeform 1559"/>
            <p:cNvSpPr>
              <a:spLocks/>
            </p:cNvSpPr>
            <p:nvPr userDrawn="1"/>
          </p:nvSpPr>
          <p:spPr bwMode="auto">
            <a:xfrm>
              <a:off x="364" y="348"/>
              <a:ext cx="16" cy="16"/>
            </a:xfrm>
            <a:custGeom>
              <a:avLst/>
              <a:gdLst>
                <a:gd name="T0" fmla="*/ 1 w 35"/>
                <a:gd name="T1" fmla="*/ 0 h 35"/>
                <a:gd name="T2" fmla="*/ 1 w 35"/>
                <a:gd name="T3" fmla="*/ 0 h 35"/>
                <a:gd name="T4" fmla="*/ 1 w 35"/>
                <a:gd name="T5" fmla="*/ 7 h 35"/>
                <a:gd name="T6" fmla="*/ 9 w 35"/>
                <a:gd name="T7" fmla="*/ 19 h 35"/>
                <a:gd name="T8" fmla="*/ 1 w 35"/>
                <a:gd name="T9" fmla="*/ 11 h 35"/>
                <a:gd name="T10" fmla="*/ 0 w 35"/>
                <a:gd name="T11" fmla="*/ 25 h 35"/>
                <a:gd name="T12" fmla="*/ 7 w 35"/>
                <a:gd name="T13" fmla="*/ 29 h 35"/>
                <a:gd name="T14" fmla="*/ 35 w 35"/>
                <a:gd name="T15" fmla="*/ 23 h 35"/>
                <a:gd name="T16" fmla="*/ 9 w 35"/>
                <a:gd name="T17" fmla="*/ 26 h 35"/>
                <a:gd name="T18" fmla="*/ 30 w 35"/>
                <a:gd name="T19" fmla="*/ 24 h 35"/>
                <a:gd name="T20" fmla="*/ 8 w 35"/>
                <a:gd name="T21" fmla="*/ 8 h 35"/>
                <a:gd name="T22" fmla="*/ 1 w 35"/>
                <a:gd name="T23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" h="35">
                  <a:moveTo>
                    <a:pt x="1" y="0"/>
                  </a:moveTo>
                  <a:lnTo>
                    <a:pt x="1" y="0"/>
                  </a:lnTo>
                  <a:lnTo>
                    <a:pt x="1" y="7"/>
                  </a:lnTo>
                  <a:cubicBezTo>
                    <a:pt x="2" y="12"/>
                    <a:pt x="7" y="17"/>
                    <a:pt x="9" y="19"/>
                  </a:cubicBezTo>
                  <a:cubicBezTo>
                    <a:pt x="6" y="18"/>
                    <a:pt x="2" y="13"/>
                    <a:pt x="1" y="11"/>
                  </a:cubicBezTo>
                  <a:cubicBezTo>
                    <a:pt x="1" y="18"/>
                    <a:pt x="1" y="21"/>
                    <a:pt x="0" y="25"/>
                  </a:cubicBezTo>
                  <a:cubicBezTo>
                    <a:pt x="1" y="26"/>
                    <a:pt x="5" y="28"/>
                    <a:pt x="7" y="29"/>
                  </a:cubicBezTo>
                  <a:cubicBezTo>
                    <a:pt x="20" y="35"/>
                    <a:pt x="32" y="30"/>
                    <a:pt x="35" y="23"/>
                  </a:cubicBezTo>
                  <a:cubicBezTo>
                    <a:pt x="30" y="27"/>
                    <a:pt x="19" y="32"/>
                    <a:pt x="9" y="26"/>
                  </a:cubicBezTo>
                  <a:cubicBezTo>
                    <a:pt x="17" y="29"/>
                    <a:pt x="25" y="28"/>
                    <a:pt x="30" y="24"/>
                  </a:cubicBezTo>
                  <a:cubicBezTo>
                    <a:pt x="23" y="24"/>
                    <a:pt x="11" y="21"/>
                    <a:pt x="8" y="8"/>
                  </a:cubicBezTo>
                  <a:cubicBezTo>
                    <a:pt x="6" y="6"/>
                    <a:pt x="2" y="3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33" name="Freeform 1560"/>
            <p:cNvSpPr>
              <a:spLocks/>
            </p:cNvSpPr>
            <p:nvPr userDrawn="1"/>
          </p:nvSpPr>
          <p:spPr bwMode="auto">
            <a:xfrm>
              <a:off x="365" y="332"/>
              <a:ext cx="6" cy="19"/>
            </a:xfrm>
            <a:custGeom>
              <a:avLst/>
              <a:gdLst>
                <a:gd name="T0" fmla="*/ 0 w 13"/>
                <a:gd name="T1" fmla="*/ 0 h 41"/>
                <a:gd name="T2" fmla="*/ 0 w 13"/>
                <a:gd name="T3" fmla="*/ 0 h 41"/>
                <a:gd name="T4" fmla="*/ 0 w 13"/>
                <a:gd name="T5" fmla="*/ 30 h 41"/>
                <a:gd name="T6" fmla="*/ 11 w 13"/>
                <a:gd name="T7" fmla="*/ 41 h 41"/>
                <a:gd name="T8" fmla="*/ 13 w 13"/>
                <a:gd name="T9" fmla="*/ 1 h 41"/>
                <a:gd name="T10" fmla="*/ 6 w 13"/>
                <a:gd name="T11" fmla="*/ 5 h 41"/>
                <a:gd name="T12" fmla="*/ 4 w 13"/>
                <a:gd name="T13" fmla="*/ 25 h 41"/>
                <a:gd name="T14" fmla="*/ 4 w 13"/>
                <a:gd name="T15" fmla="*/ 5 h 41"/>
                <a:gd name="T16" fmla="*/ 0 w 13"/>
                <a:gd name="T17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41">
                  <a:moveTo>
                    <a:pt x="0" y="0"/>
                  </a:moveTo>
                  <a:lnTo>
                    <a:pt x="0" y="0"/>
                  </a:lnTo>
                  <a:lnTo>
                    <a:pt x="0" y="30"/>
                  </a:lnTo>
                  <a:cubicBezTo>
                    <a:pt x="2" y="34"/>
                    <a:pt x="6" y="40"/>
                    <a:pt x="11" y="41"/>
                  </a:cubicBezTo>
                  <a:cubicBezTo>
                    <a:pt x="7" y="30"/>
                    <a:pt x="6" y="15"/>
                    <a:pt x="13" y="1"/>
                  </a:cubicBezTo>
                  <a:cubicBezTo>
                    <a:pt x="12" y="2"/>
                    <a:pt x="7" y="4"/>
                    <a:pt x="6" y="5"/>
                  </a:cubicBezTo>
                  <a:cubicBezTo>
                    <a:pt x="6" y="8"/>
                    <a:pt x="4" y="18"/>
                    <a:pt x="4" y="25"/>
                  </a:cubicBezTo>
                  <a:cubicBezTo>
                    <a:pt x="2" y="18"/>
                    <a:pt x="3" y="7"/>
                    <a:pt x="4" y="5"/>
                  </a:cubicBezTo>
                  <a:cubicBezTo>
                    <a:pt x="3" y="3"/>
                    <a:pt x="3" y="2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34" name="Freeform 1561"/>
            <p:cNvSpPr>
              <a:spLocks/>
            </p:cNvSpPr>
            <p:nvPr userDrawn="1"/>
          </p:nvSpPr>
          <p:spPr bwMode="auto">
            <a:xfrm>
              <a:off x="383" y="331"/>
              <a:ext cx="11" cy="20"/>
            </a:xfrm>
            <a:custGeom>
              <a:avLst/>
              <a:gdLst>
                <a:gd name="T0" fmla="*/ 11 w 26"/>
                <a:gd name="T1" fmla="*/ 1 h 44"/>
                <a:gd name="T2" fmla="*/ 11 w 26"/>
                <a:gd name="T3" fmla="*/ 1 h 44"/>
                <a:gd name="T4" fmla="*/ 12 w 26"/>
                <a:gd name="T5" fmla="*/ 28 h 44"/>
                <a:gd name="T6" fmla="*/ 6 w 26"/>
                <a:gd name="T7" fmla="*/ 0 h 44"/>
                <a:gd name="T8" fmla="*/ 0 w 26"/>
                <a:gd name="T9" fmla="*/ 5 h 44"/>
                <a:gd name="T10" fmla="*/ 0 w 26"/>
                <a:gd name="T11" fmla="*/ 32 h 44"/>
                <a:gd name="T12" fmla="*/ 13 w 26"/>
                <a:gd name="T13" fmla="*/ 44 h 44"/>
                <a:gd name="T14" fmla="*/ 25 w 26"/>
                <a:gd name="T15" fmla="*/ 33 h 44"/>
                <a:gd name="T16" fmla="*/ 21 w 26"/>
                <a:gd name="T17" fmla="*/ 4 h 44"/>
                <a:gd name="T18" fmla="*/ 11 w 26"/>
                <a:gd name="T19" fmla="*/ 1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44">
                  <a:moveTo>
                    <a:pt x="11" y="1"/>
                  </a:moveTo>
                  <a:lnTo>
                    <a:pt x="11" y="1"/>
                  </a:lnTo>
                  <a:cubicBezTo>
                    <a:pt x="11" y="6"/>
                    <a:pt x="13" y="20"/>
                    <a:pt x="12" y="28"/>
                  </a:cubicBezTo>
                  <a:cubicBezTo>
                    <a:pt x="10" y="23"/>
                    <a:pt x="6" y="2"/>
                    <a:pt x="6" y="0"/>
                  </a:cubicBezTo>
                  <a:cubicBezTo>
                    <a:pt x="5" y="3"/>
                    <a:pt x="2" y="3"/>
                    <a:pt x="0" y="5"/>
                  </a:cubicBezTo>
                  <a:cubicBezTo>
                    <a:pt x="0" y="9"/>
                    <a:pt x="0" y="30"/>
                    <a:pt x="0" y="32"/>
                  </a:cubicBezTo>
                  <a:cubicBezTo>
                    <a:pt x="2" y="43"/>
                    <a:pt x="10" y="41"/>
                    <a:pt x="13" y="44"/>
                  </a:cubicBezTo>
                  <a:cubicBezTo>
                    <a:pt x="18" y="41"/>
                    <a:pt x="26" y="39"/>
                    <a:pt x="25" y="33"/>
                  </a:cubicBezTo>
                  <a:cubicBezTo>
                    <a:pt x="24" y="22"/>
                    <a:pt x="22" y="13"/>
                    <a:pt x="21" y="4"/>
                  </a:cubicBezTo>
                  <a:cubicBezTo>
                    <a:pt x="17" y="2"/>
                    <a:pt x="14" y="3"/>
                    <a:pt x="1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35" name="Freeform 1562"/>
            <p:cNvSpPr>
              <a:spLocks/>
            </p:cNvSpPr>
            <p:nvPr userDrawn="1"/>
          </p:nvSpPr>
          <p:spPr bwMode="auto">
            <a:xfrm>
              <a:off x="395" y="327"/>
              <a:ext cx="16" cy="26"/>
            </a:xfrm>
            <a:custGeom>
              <a:avLst/>
              <a:gdLst>
                <a:gd name="T0" fmla="*/ 9 w 37"/>
                <a:gd name="T1" fmla="*/ 0 h 57"/>
                <a:gd name="T2" fmla="*/ 9 w 37"/>
                <a:gd name="T3" fmla="*/ 0 h 57"/>
                <a:gd name="T4" fmla="*/ 19 w 37"/>
                <a:gd name="T5" fmla="*/ 36 h 57"/>
                <a:gd name="T6" fmla="*/ 4 w 37"/>
                <a:gd name="T7" fmla="*/ 1 h 57"/>
                <a:gd name="T8" fmla="*/ 0 w 37"/>
                <a:gd name="T9" fmla="*/ 8 h 57"/>
                <a:gd name="T10" fmla="*/ 12 w 37"/>
                <a:gd name="T11" fmla="*/ 50 h 57"/>
                <a:gd name="T12" fmla="*/ 27 w 37"/>
                <a:gd name="T13" fmla="*/ 57 h 57"/>
                <a:gd name="T14" fmla="*/ 35 w 37"/>
                <a:gd name="T15" fmla="*/ 43 h 57"/>
                <a:gd name="T16" fmla="*/ 16 w 37"/>
                <a:gd name="T17" fmla="*/ 1 h 57"/>
                <a:gd name="T18" fmla="*/ 9 w 37"/>
                <a:gd name="T1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7" h="57">
                  <a:moveTo>
                    <a:pt x="9" y="0"/>
                  </a:moveTo>
                  <a:lnTo>
                    <a:pt x="9" y="0"/>
                  </a:lnTo>
                  <a:cubicBezTo>
                    <a:pt x="11" y="8"/>
                    <a:pt x="18" y="32"/>
                    <a:pt x="19" y="36"/>
                  </a:cubicBezTo>
                  <a:cubicBezTo>
                    <a:pt x="15" y="29"/>
                    <a:pt x="7" y="8"/>
                    <a:pt x="4" y="1"/>
                  </a:cubicBezTo>
                  <a:cubicBezTo>
                    <a:pt x="3" y="4"/>
                    <a:pt x="1" y="6"/>
                    <a:pt x="0" y="8"/>
                  </a:cubicBezTo>
                  <a:cubicBezTo>
                    <a:pt x="2" y="19"/>
                    <a:pt x="11" y="46"/>
                    <a:pt x="12" y="50"/>
                  </a:cubicBezTo>
                  <a:cubicBezTo>
                    <a:pt x="14" y="56"/>
                    <a:pt x="23" y="54"/>
                    <a:pt x="27" y="57"/>
                  </a:cubicBezTo>
                  <a:cubicBezTo>
                    <a:pt x="29" y="54"/>
                    <a:pt x="37" y="50"/>
                    <a:pt x="35" y="43"/>
                  </a:cubicBezTo>
                  <a:cubicBezTo>
                    <a:pt x="32" y="34"/>
                    <a:pt x="21" y="9"/>
                    <a:pt x="16" y="1"/>
                  </a:cubicBezTo>
                  <a:cubicBezTo>
                    <a:pt x="15" y="1"/>
                    <a:pt x="11" y="1"/>
                    <a:pt x="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36" name="Freeform 1563"/>
            <p:cNvSpPr>
              <a:spLocks/>
            </p:cNvSpPr>
            <p:nvPr userDrawn="1"/>
          </p:nvSpPr>
          <p:spPr bwMode="auto">
            <a:xfrm>
              <a:off x="405" y="320"/>
              <a:ext cx="21" cy="29"/>
            </a:xfrm>
            <a:custGeom>
              <a:avLst/>
              <a:gdLst>
                <a:gd name="T0" fmla="*/ 14 w 47"/>
                <a:gd name="T1" fmla="*/ 2 h 63"/>
                <a:gd name="T2" fmla="*/ 14 w 47"/>
                <a:gd name="T3" fmla="*/ 2 h 63"/>
                <a:gd name="T4" fmla="*/ 3 w 47"/>
                <a:gd name="T5" fmla="*/ 0 h 63"/>
                <a:gd name="T6" fmla="*/ 28 w 47"/>
                <a:gd name="T7" fmla="*/ 40 h 63"/>
                <a:gd name="T8" fmla="*/ 2 w 47"/>
                <a:gd name="T9" fmla="*/ 8 h 63"/>
                <a:gd name="T10" fmla="*/ 0 w 47"/>
                <a:gd name="T11" fmla="*/ 15 h 63"/>
                <a:gd name="T12" fmla="*/ 25 w 47"/>
                <a:gd name="T13" fmla="*/ 59 h 63"/>
                <a:gd name="T14" fmla="*/ 40 w 47"/>
                <a:gd name="T15" fmla="*/ 62 h 63"/>
                <a:gd name="T16" fmla="*/ 45 w 47"/>
                <a:gd name="T17" fmla="*/ 48 h 63"/>
                <a:gd name="T18" fmla="*/ 14 w 47"/>
                <a:gd name="T19" fmla="*/ 2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" h="63">
                  <a:moveTo>
                    <a:pt x="14" y="2"/>
                  </a:moveTo>
                  <a:lnTo>
                    <a:pt x="14" y="2"/>
                  </a:lnTo>
                  <a:cubicBezTo>
                    <a:pt x="11" y="2"/>
                    <a:pt x="7" y="2"/>
                    <a:pt x="3" y="0"/>
                  </a:cubicBezTo>
                  <a:cubicBezTo>
                    <a:pt x="4" y="1"/>
                    <a:pt x="24" y="31"/>
                    <a:pt x="28" y="40"/>
                  </a:cubicBezTo>
                  <a:cubicBezTo>
                    <a:pt x="23" y="36"/>
                    <a:pt x="7" y="14"/>
                    <a:pt x="2" y="8"/>
                  </a:cubicBezTo>
                  <a:cubicBezTo>
                    <a:pt x="2" y="10"/>
                    <a:pt x="0" y="12"/>
                    <a:pt x="0" y="15"/>
                  </a:cubicBezTo>
                  <a:cubicBezTo>
                    <a:pt x="3" y="21"/>
                    <a:pt x="23" y="57"/>
                    <a:pt x="25" y="59"/>
                  </a:cubicBezTo>
                  <a:cubicBezTo>
                    <a:pt x="30" y="63"/>
                    <a:pt x="35" y="60"/>
                    <a:pt x="40" y="62"/>
                  </a:cubicBezTo>
                  <a:cubicBezTo>
                    <a:pt x="42" y="58"/>
                    <a:pt x="47" y="55"/>
                    <a:pt x="45" y="48"/>
                  </a:cubicBezTo>
                  <a:cubicBezTo>
                    <a:pt x="44" y="42"/>
                    <a:pt x="18" y="7"/>
                    <a:pt x="14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37" name="Freeform 1564"/>
            <p:cNvSpPr>
              <a:spLocks/>
            </p:cNvSpPr>
            <p:nvPr userDrawn="1"/>
          </p:nvSpPr>
          <p:spPr bwMode="auto">
            <a:xfrm>
              <a:off x="363" y="314"/>
              <a:ext cx="11" cy="19"/>
            </a:xfrm>
            <a:custGeom>
              <a:avLst/>
              <a:gdLst>
                <a:gd name="T0" fmla="*/ 1 w 24"/>
                <a:gd name="T1" fmla="*/ 30 h 43"/>
                <a:gd name="T2" fmla="*/ 1 w 24"/>
                <a:gd name="T3" fmla="*/ 30 h 43"/>
                <a:gd name="T4" fmla="*/ 9 w 24"/>
                <a:gd name="T5" fmla="*/ 43 h 43"/>
                <a:gd name="T6" fmla="*/ 21 w 24"/>
                <a:gd name="T7" fmla="*/ 35 h 43"/>
                <a:gd name="T8" fmla="*/ 24 w 24"/>
                <a:gd name="T9" fmla="*/ 4 h 43"/>
                <a:gd name="T10" fmla="*/ 19 w 24"/>
                <a:gd name="T11" fmla="*/ 6 h 43"/>
                <a:gd name="T12" fmla="*/ 11 w 24"/>
                <a:gd name="T13" fmla="*/ 27 h 43"/>
                <a:gd name="T14" fmla="*/ 14 w 24"/>
                <a:gd name="T15" fmla="*/ 4 h 43"/>
                <a:gd name="T16" fmla="*/ 10 w 24"/>
                <a:gd name="T17" fmla="*/ 0 h 43"/>
                <a:gd name="T18" fmla="*/ 1 w 24"/>
                <a:gd name="T19" fmla="*/ 3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43">
                  <a:moveTo>
                    <a:pt x="1" y="30"/>
                  </a:moveTo>
                  <a:lnTo>
                    <a:pt x="1" y="30"/>
                  </a:lnTo>
                  <a:cubicBezTo>
                    <a:pt x="0" y="37"/>
                    <a:pt x="6" y="38"/>
                    <a:pt x="9" y="43"/>
                  </a:cubicBezTo>
                  <a:cubicBezTo>
                    <a:pt x="13" y="40"/>
                    <a:pt x="21" y="39"/>
                    <a:pt x="21" y="35"/>
                  </a:cubicBezTo>
                  <a:cubicBezTo>
                    <a:pt x="22" y="29"/>
                    <a:pt x="24" y="11"/>
                    <a:pt x="24" y="4"/>
                  </a:cubicBezTo>
                  <a:cubicBezTo>
                    <a:pt x="22" y="5"/>
                    <a:pt x="20" y="5"/>
                    <a:pt x="19" y="6"/>
                  </a:cubicBezTo>
                  <a:cubicBezTo>
                    <a:pt x="17" y="11"/>
                    <a:pt x="13" y="23"/>
                    <a:pt x="11" y="27"/>
                  </a:cubicBezTo>
                  <a:cubicBezTo>
                    <a:pt x="12" y="21"/>
                    <a:pt x="14" y="4"/>
                    <a:pt x="14" y="4"/>
                  </a:cubicBezTo>
                  <a:cubicBezTo>
                    <a:pt x="14" y="4"/>
                    <a:pt x="11" y="1"/>
                    <a:pt x="10" y="0"/>
                  </a:cubicBezTo>
                  <a:cubicBezTo>
                    <a:pt x="7" y="8"/>
                    <a:pt x="4" y="19"/>
                    <a:pt x="1" y="3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38" name="Freeform 1565"/>
            <p:cNvSpPr>
              <a:spLocks/>
            </p:cNvSpPr>
            <p:nvPr userDrawn="1"/>
          </p:nvSpPr>
          <p:spPr bwMode="auto">
            <a:xfrm>
              <a:off x="375" y="313"/>
              <a:ext cx="10" cy="20"/>
            </a:xfrm>
            <a:custGeom>
              <a:avLst/>
              <a:gdLst>
                <a:gd name="T0" fmla="*/ 8 w 23"/>
                <a:gd name="T1" fmla="*/ 3 h 46"/>
                <a:gd name="T2" fmla="*/ 8 w 23"/>
                <a:gd name="T3" fmla="*/ 3 h 46"/>
                <a:gd name="T4" fmla="*/ 6 w 23"/>
                <a:gd name="T5" fmla="*/ 0 h 46"/>
                <a:gd name="T6" fmla="*/ 2 w 23"/>
                <a:gd name="T7" fmla="*/ 6 h 46"/>
                <a:gd name="T8" fmla="*/ 0 w 23"/>
                <a:gd name="T9" fmla="*/ 36 h 46"/>
                <a:gd name="T10" fmla="*/ 11 w 23"/>
                <a:gd name="T11" fmla="*/ 46 h 46"/>
                <a:gd name="T12" fmla="*/ 23 w 23"/>
                <a:gd name="T13" fmla="*/ 35 h 46"/>
                <a:gd name="T14" fmla="*/ 19 w 23"/>
                <a:gd name="T15" fmla="*/ 8 h 46"/>
                <a:gd name="T16" fmla="*/ 17 w 23"/>
                <a:gd name="T17" fmla="*/ 10 h 46"/>
                <a:gd name="T18" fmla="*/ 13 w 23"/>
                <a:gd name="T19" fmla="*/ 6 h 46"/>
                <a:gd name="T20" fmla="*/ 11 w 23"/>
                <a:gd name="T21" fmla="*/ 29 h 46"/>
                <a:gd name="T22" fmla="*/ 8 w 23"/>
                <a:gd name="T23" fmla="*/ 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46">
                  <a:moveTo>
                    <a:pt x="8" y="3"/>
                  </a:moveTo>
                  <a:lnTo>
                    <a:pt x="8" y="3"/>
                  </a:lnTo>
                  <a:cubicBezTo>
                    <a:pt x="7" y="2"/>
                    <a:pt x="6" y="2"/>
                    <a:pt x="6" y="0"/>
                  </a:cubicBezTo>
                  <a:cubicBezTo>
                    <a:pt x="5" y="3"/>
                    <a:pt x="3" y="5"/>
                    <a:pt x="2" y="6"/>
                  </a:cubicBezTo>
                  <a:cubicBezTo>
                    <a:pt x="2" y="11"/>
                    <a:pt x="0" y="33"/>
                    <a:pt x="0" y="36"/>
                  </a:cubicBezTo>
                  <a:cubicBezTo>
                    <a:pt x="0" y="42"/>
                    <a:pt x="6" y="43"/>
                    <a:pt x="11" y="46"/>
                  </a:cubicBezTo>
                  <a:cubicBezTo>
                    <a:pt x="16" y="42"/>
                    <a:pt x="23" y="41"/>
                    <a:pt x="23" y="35"/>
                  </a:cubicBezTo>
                  <a:cubicBezTo>
                    <a:pt x="22" y="27"/>
                    <a:pt x="20" y="14"/>
                    <a:pt x="19" y="8"/>
                  </a:cubicBezTo>
                  <a:cubicBezTo>
                    <a:pt x="19" y="8"/>
                    <a:pt x="18" y="9"/>
                    <a:pt x="17" y="10"/>
                  </a:cubicBezTo>
                  <a:cubicBezTo>
                    <a:pt x="15" y="7"/>
                    <a:pt x="14" y="7"/>
                    <a:pt x="13" y="6"/>
                  </a:cubicBezTo>
                  <a:cubicBezTo>
                    <a:pt x="12" y="9"/>
                    <a:pt x="12" y="21"/>
                    <a:pt x="11" y="29"/>
                  </a:cubicBezTo>
                  <a:cubicBezTo>
                    <a:pt x="9" y="21"/>
                    <a:pt x="9" y="11"/>
                    <a:pt x="8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39" name="Freeform 1566"/>
            <p:cNvSpPr>
              <a:spLocks/>
            </p:cNvSpPr>
            <p:nvPr userDrawn="1"/>
          </p:nvSpPr>
          <p:spPr bwMode="auto">
            <a:xfrm>
              <a:off x="387" y="313"/>
              <a:ext cx="1" cy="6"/>
            </a:xfrm>
            <a:custGeom>
              <a:avLst/>
              <a:gdLst>
                <a:gd name="T0" fmla="*/ 1 w 4"/>
                <a:gd name="T1" fmla="*/ 0 h 12"/>
                <a:gd name="T2" fmla="*/ 1 w 4"/>
                <a:gd name="T3" fmla="*/ 0 h 12"/>
                <a:gd name="T4" fmla="*/ 0 w 4"/>
                <a:gd name="T5" fmla="*/ 1 h 12"/>
                <a:gd name="T6" fmla="*/ 4 w 4"/>
                <a:gd name="T7" fmla="*/ 12 h 12"/>
                <a:gd name="T8" fmla="*/ 1 w 4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2">
                  <a:moveTo>
                    <a:pt x="1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4" y="1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40" name="Freeform 1567"/>
            <p:cNvSpPr>
              <a:spLocks/>
            </p:cNvSpPr>
            <p:nvPr userDrawn="1"/>
          </p:nvSpPr>
          <p:spPr bwMode="auto">
            <a:xfrm>
              <a:off x="384" y="312"/>
              <a:ext cx="13" cy="19"/>
            </a:xfrm>
            <a:custGeom>
              <a:avLst/>
              <a:gdLst>
                <a:gd name="T0" fmla="*/ 8 w 29"/>
                <a:gd name="T1" fmla="*/ 0 h 42"/>
                <a:gd name="T2" fmla="*/ 8 w 29"/>
                <a:gd name="T3" fmla="*/ 0 h 42"/>
                <a:gd name="T4" fmla="*/ 13 w 29"/>
                <a:gd name="T5" fmla="*/ 24 h 42"/>
                <a:gd name="T6" fmla="*/ 4 w 29"/>
                <a:gd name="T7" fmla="*/ 4 h 42"/>
                <a:gd name="T8" fmla="*/ 0 w 29"/>
                <a:gd name="T9" fmla="*/ 7 h 42"/>
                <a:gd name="T10" fmla="*/ 5 w 29"/>
                <a:gd name="T11" fmla="*/ 35 h 42"/>
                <a:gd name="T12" fmla="*/ 19 w 29"/>
                <a:gd name="T13" fmla="*/ 42 h 42"/>
                <a:gd name="T14" fmla="*/ 25 w 29"/>
                <a:gd name="T15" fmla="*/ 25 h 42"/>
                <a:gd name="T16" fmla="*/ 15 w 29"/>
                <a:gd name="T17" fmla="*/ 3 h 42"/>
                <a:gd name="T18" fmla="*/ 8 w 29"/>
                <a:gd name="T1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" h="42">
                  <a:moveTo>
                    <a:pt x="8" y="0"/>
                  </a:moveTo>
                  <a:lnTo>
                    <a:pt x="8" y="0"/>
                  </a:lnTo>
                  <a:cubicBezTo>
                    <a:pt x="10" y="7"/>
                    <a:pt x="13" y="19"/>
                    <a:pt x="13" y="24"/>
                  </a:cubicBezTo>
                  <a:cubicBezTo>
                    <a:pt x="10" y="18"/>
                    <a:pt x="6" y="9"/>
                    <a:pt x="4" y="4"/>
                  </a:cubicBezTo>
                  <a:lnTo>
                    <a:pt x="0" y="7"/>
                  </a:lnTo>
                  <a:cubicBezTo>
                    <a:pt x="1" y="14"/>
                    <a:pt x="4" y="31"/>
                    <a:pt x="5" y="35"/>
                  </a:cubicBezTo>
                  <a:cubicBezTo>
                    <a:pt x="7" y="41"/>
                    <a:pt x="14" y="40"/>
                    <a:pt x="19" y="42"/>
                  </a:cubicBezTo>
                  <a:cubicBezTo>
                    <a:pt x="22" y="37"/>
                    <a:pt x="29" y="34"/>
                    <a:pt x="25" y="25"/>
                  </a:cubicBezTo>
                  <a:cubicBezTo>
                    <a:pt x="23" y="20"/>
                    <a:pt x="16" y="6"/>
                    <a:pt x="15" y="3"/>
                  </a:cubicBezTo>
                  <a:cubicBezTo>
                    <a:pt x="13" y="2"/>
                    <a:pt x="11" y="3"/>
                    <a:pt x="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41" name="Freeform 1568"/>
            <p:cNvSpPr>
              <a:spLocks/>
            </p:cNvSpPr>
            <p:nvPr userDrawn="1"/>
          </p:nvSpPr>
          <p:spPr bwMode="auto">
            <a:xfrm>
              <a:off x="365" y="311"/>
              <a:ext cx="2" cy="9"/>
            </a:xfrm>
            <a:custGeom>
              <a:avLst/>
              <a:gdLst>
                <a:gd name="T0" fmla="*/ 5 w 5"/>
                <a:gd name="T1" fmla="*/ 3 h 20"/>
                <a:gd name="T2" fmla="*/ 5 w 5"/>
                <a:gd name="T3" fmla="*/ 3 h 20"/>
                <a:gd name="T4" fmla="*/ 5 w 5"/>
                <a:gd name="T5" fmla="*/ 0 h 20"/>
                <a:gd name="T6" fmla="*/ 0 w 5"/>
                <a:gd name="T7" fmla="*/ 2 h 20"/>
                <a:gd name="T8" fmla="*/ 0 w 5"/>
                <a:gd name="T9" fmla="*/ 20 h 20"/>
                <a:gd name="T10" fmla="*/ 5 w 5"/>
                <a:gd name="T11" fmla="*/ 3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20">
                  <a:moveTo>
                    <a:pt x="5" y="3"/>
                  </a:moveTo>
                  <a:lnTo>
                    <a:pt x="5" y="3"/>
                  </a:lnTo>
                  <a:cubicBezTo>
                    <a:pt x="5" y="2"/>
                    <a:pt x="4" y="1"/>
                    <a:pt x="5" y="0"/>
                  </a:cubicBezTo>
                  <a:cubicBezTo>
                    <a:pt x="4" y="1"/>
                    <a:pt x="2" y="2"/>
                    <a:pt x="0" y="2"/>
                  </a:cubicBezTo>
                  <a:lnTo>
                    <a:pt x="0" y="20"/>
                  </a:lnTo>
                  <a:lnTo>
                    <a:pt x="5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42" name="Freeform 1569"/>
            <p:cNvSpPr>
              <a:spLocks/>
            </p:cNvSpPr>
            <p:nvPr userDrawn="1"/>
          </p:nvSpPr>
          <p:spPr bwMode="auto">
            <a:xfrm>
              <a:off x="392" y="309"/>
              <a:ext cx="14" cy="18"/>
            </a:xfrm>
            <a:custGeom>
              <a:avLst/>
              <a:gdLst>
                <a:gd name="T0" fmla="*/ 13 w 32"/>
                <a:gd name="T1" fmla="*/ 0 h 39"/>
                <a:gd name="T2" fmla="*/ 13 w 32"/>
                <a:gd name="T3" fmla="*/ 0 h 39"/>
                <a:gd name="T4" fmla="*/ 9 w 32"/>
                <a:gd name="T5" fmla="*/ 5 h 39"/>
                <a:gd name="T6" fmla="*/ 18 w 32"/>
                <a:gd name="T7" fmla="*/ 25 h 39"/>
                <a:gd name="T8" fmla="*/ 6 w 32"/>
                <a:gd name="T9" fmla="*/ 8 h 39"/>
                <a:gd name="T10" fmla="*/ 0 w 32"/>
                <a:gd name="T11" fmla="*/ 9 h 39"/>
                <a:gd name="T12" fmla="*/ 11 w 32"/>
                <a:gd name="T13" fmla="*/ 34 h 39"/>
                <a:gd name="T14" fmla="*/ 26 w 32"/>
                <a:gd name="T15" fmla="*/ 39 h 39"/>
                <a:gd name="T16" fmla="*/ 29 w 32"/>
                <a:gd name="T17" fmla="*/ 25 h 39"/>
                <a:gd name="T18" fmla="*/ 13 w 32"/>
                <a:gd name="T1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" h="39">
                  <a:moveTo>
                    <a:pt x="13" y="0"/>
                  </a:moveTo>
                  <a:lnTo>
                    <a:pt x="13" y="0"/>
                  </a:lnTo>
                  <a:cubicBezTo>
                    <a:pt x="12" y="2"/>
                    <a:pt x="10" y="3"/>
                    <a:pt x="9" y="5"/>
                  </a:cubicBezTo>
                  <a:cubicBezTo>
                    <a:pt x="12" y="11"/>
                    <a:pt x="16" y="20"/>
                    <a:pt x="18" y="25"/>
                  </a:cubicBezTo>
                  <a:cubicBezTo>
                    <a:pt x="15" y="23"/>
                    <a:pt x="8" y="11"/>
                    <a:pt x="6" y="8"/>
                  </a:cubicBezTo>
                  <a:cubicBezTo>
                    <a:pt x="4" y="8"/>
                    <a:pt x="2" y="9"/>
                    <a:pt x="0" y="9"/>
                  </a:cubicBezTo>
                  <a:cubicBezTo>
                    <a:pt x="2" y="15"/>
                    <a:pt x="6" y="24"/>
                    <a:pt x="11" y="34"/>
                  </a:cubicBezTo>
                  <a:cubicBezTo>
                    <a:pt x="14" y="39"/>
                    <a:pt x="21" y="38"/>
                    <a:pt x="26" y="39"/>
                  </a:cubicBezTo>
                  <a:cubicBezTo>
                    <a:pt x="28" y="33"/>
                    <a:pt x="32" y="30"/>
                    <a:pt x="29" y="25"/>
                  </a:cubicBezTo>
                  <a:cubicBezTo>
                    <a:pt x="26" y="18"/>
                    <a:pt x="17" y="6"/>
                    <a:pt x="1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43" name="Freeform 1570"/>
            <p:cNvSpPr>
              <a:spLocks/>
            </p:cNvSpPr>
            <p:nvPr userDrawn="1"/>
          </p:nvSpPr>
          <p:spPr bwMode="auto">
            <a:xfrm>
              <a:off x="397" y="305"/>
              <a:ext cx="18" cy="15"/>
            </a:xfrm>
            <a:custGeom>
              <a:avLst/>
              <a:gdLst>
                <a:gd name="T0" fmla="*/ 14 w 40"/>
                <a:gd name="T1" fmla="*/ 0 h 33"/>
                <a:gd name="T2" fmla="*/ 14 w 40"/>
                <a:gd name="T3" fmla="*/ 0 h 33"/>
                <a:gd name="T4" fmla="*/ 10 w 40"/>
                <a:gd name="T5" fmla="*/ 2 h 33"/>
                <a:gd name="T6" fmla="*/ 24 w 40"/>
                <a:gd name="T7" fmla="*/ 19 h 33"/>
                <a:gd name="T8" fmla="*/ 5 w 40"/>
                <a:gd name="T9" fmla="*/ 3 h 33"/>
                <a:gd name="T10" fmla="*/ 0 w 40"/>
                <a:gd name="T11" fmla="*/ 1 h 33"/>
                <a:gd name="T12" fmla="*/ 1 w 40"/>
                <a:gd name="T13" fmla="*/ 6 h 33"/>
                <a:gd name="T14" fmla="*/ 18 w 40"/>
                <a:gd name="T15" fmla="*/ 28 h 33"/>
                <a:gd name="T16" fmla="*/ 35 w 40"/>
                <a:gd name="T17" fmla="*/ 33 h 33"/>
                <a:gd name="T18" fmla="*/ 35 w 40"/>
                <a:gd name="T19" fmla="*/ 15 h 33"/>
                <a:gd name="T20" fmla="*/ 14 w 40"/>
                <a:gd name="T21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0" h="33">
                  <a:moveTo>
                    <a:pt x="14" y="0"/>
                  </a:moveTo>
                  <a:lnTo>
                    <a:pt x="14" y="0"/>
                  </a:lnTo>
                  <a:cubicBezTo>
                    <a:pt x="12" y="1"/>
                    <a:pt x="11" y="1"/>
                    <a:pt x="10" y="2"/>
                  </a:cubicBezTo>
                  <a:cubicBezTo>
                    <a:pt x="15" y="6"/>
                    <a:pt x="19" y="13"/>
                    <a:pt x="24" y="19"/>
                  </a:cubicBezTo>
                  <a:cubicBezTo>
                    <a:pt x="19" y="15"/>
                    <a:pt x="6" y="4"/>
                    <a:pt x="5" y="3"/>
                  </a:cubicBezTo>
                  <a:cubicBezTo>
                    <a:pt x="3" y="3"/>
                    <a:pt x="2" y="2"/>
                    <a:pt x="0" y="1"/>
                  </a:cubicBezTo>
                  <a:cubicBezTo>
                    <a:pt x="1" y="3"/>
                    <a:pt x="1" y="5"/>
                    <a:pt x="1" y="6"/>
                  </a:cubicBezTo>
                  <a:cubicBezTo>
                    <a:pt x="4" y="11"/>
                    <a:pt x="14" y="24"/>
                    <a:pt x="18" y="28"/>
                  </a:cubicBezTo>
                  <a:cubicBezTo>
                    <a:pt x="22" y="32"/>
                    <a:pt x="28" y="32"/>
                    <a:pt x="35" y="33"/>
                  </a:cubicBezTo>
                  <a:cubicBezTo>
                    <a:pt x="37" y="26"/>
                    <a:pt x="40" y="20"/>
                    <a:pt x="35" y="15"/>
                  </a:cubicBezTo>
                  <a:cubicBezTo>
                    <a:pt x="32" y="11"/>
                    <a:pt x="16" y="1"/>
                    <a:pt x="1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44" name="Freeform 1571"/>
            <p:cNvSpPr>
              <a:spLocks/>
            </p:cNvSpPr>
            <p:nvPr userDrawn="1"/>
          </p:nvSpPr>
          <p:spPr bwMode="auto">
            <a:xfrm>
              <a:off x="405" y="299"/>
              <a:ext cx="18" cy="13"/>
            </a:xfrm>
            <a:custGeom>
              <a:avLst/>
              <a:gdLst>
                <a:gd name="T0" fmla="*/ 31 w 40"/>
                <a:gd name="T1" fmla="*/ 6 h 27"/>
                <a:gd name="T2" fmla="*/ 31 w 40"/>
                <a:gd name="T3" fmla="*/ 6 h 27"/>
                <a:gd name="T4" fmla="*/ 4 w 40"/>
                <a:gd name="T5" fmla="*/ 0 h 27"/>
                <a:gd name="T6" fmla="*/ 5 w 40"/>
                <a:gd name="T7" fmla="*/ 5 h 27"/>
                <a:gd name="T8" fmla="*/ 25 w 40"/>
                <a:gd name="T9" fmla="*/ 14 h 27"/>
                <a:gd name="T10" fmla="*/ 5 w 40"/>
                <a:gd name="T11" fmla="*/ 10 h 27"/>
                <a:gd name="T12" fmla="*/ 0 w 40"/>
                <a:gd name="T13" fmla="*/ 12 h 27"/>
                <a:gd name="T14" fmla="*/ 21 w 40"/>
                <a:gd name="T15" fmla="*/ 23 h 27"/>
                <a:gd name="T16" fmla="*/ 40 w 40"/>
                <a:gd name="T17" fmla="*/ 21 h 27"/>
                <a:gd name="T18" fmla="*/ 31 w 40"/>
                <a:gd name="T19" fmla="*/ 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" h="27">
                  <a:moveTo>
                    <a:pt x="31" y="6"/>
                  </a:moveTo>
                  <a:lnTo>
                    <a:pt x="31" y="6"/>
                  </a:lnTo>
                  <a:cubicBezTo>
                    <a:pt x="28" y="5"/>
                    <a:pt x="4" y="0"/>
                    <a:pt x="4" y="0"/>
                  </a:cubicBezTo>
                  <a:cubicBezTo>
                    <a:pt x="4" y="2"/>
                    <a:pt x="4" y="3"/>
                    <a:pt x="5" y="5"/>
                  </a:cubicBezTo>
                  <a:cubicBezTo>
                    <a:pt x="12" y="8"/>
                    <a:pt x="19" y="12"/>
                    <a:pt x="25" y="14"/>
                  </a:cubicBezTo>
                  <a:cubicBezTo>
                    <a:pt x="17" y="14"/>
                    <a:pt x="6" y="10"/>
                    <a:pt x="5" y="10"/>
                  </a:cubicBezTo>
                  <a:cubicBezTo>
                    <a:pt x="3" y="10"/>
                    <a:pt x="0" y="12"/>
                    <a:pt x="0" y="12"/>
                  </a:cubicBezTo>
                  <a:cubicBezTo>
                    <a:pt x="5" y="14"/>
                    <a:pt x="13" y="20"/>
                    <a:pt x="21" y="23"/>
                  </a:cubicBezTo>
                  <a:cubicBezTo>
                    <a:pt x="28" y="27"/>
                    <a:pt x="37" y="23"/>
                    <a:pt x="40" y="21"/>
                  </a:cubicBezTo>
                  <a:cubicBezTo>
                    <a:pt x="40" y="15"/>
                    <a:pt x="38" y="8"/>
                    <a:pt x="31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45" name="Freeform 1572"/>
            <p:cNvSpPr>
              <a:spLocks/>
            </p:cNvSpPr>
            <p:nvPr userDrawn="1"/>
          </p:nvSpPr>
          <p:spPr bwMode="auto">
            <a:xfrm>
              <a:off x="429" y="298"/>
              <a:ext cx="10" cy="1"/>
            </a:xfrm>
            <a:custGeom>
              <a:avLst/>
              <a:gdLst>
                <a:gd name="T0" fmla="*/ 23 w 23"/>
                <a:gd name="T1" fmla="*/ 2 h 3"/>
                <a:gd name="T2" fmla="*/ 23 w 23"/>
                <a:gd name="T3" fmla="*/ 2 h 3"/>
                <a:gd name="T4" fmla="*/ 0 w 23"/>
                <a:gd name="T5" fmla="*/ 0 h 3"/>
                <a:gd name="T6" fmla="*/ 0 w 23"/>
                <a:gd name="T7" fmla="*/ 2 h 3"/>
                <a:gd name="T8" fmla="*/ 23 w 23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3">
                  <a:moveTo>
                    <a:pt x="23" y="2"/>
                  </a:moveTo>
                  <a:lnTo>
                    <a:pt x="23" y="2"/>
                  </a:lnTo>
                  <a:cubicBezTo>
                    <a:pt x="12" y="0"/>
                    <a:pt x="4" y="0"/>
                    <a:pt x="0" y="0"/>
                  </a:cubicBezTo>
                  <a:cubicBezTo>
                    <a:pt x="1" y="1"/>
                    <a:pt x="0" y="2"/>
                    <a:pt x="0" y="2"/>
                  </a:cubicBezTo>
                  <a:cubicBezTo>
                    <a:pt x="7" y="3"/>
                    <a:pt x="12" y="2"/>
                    <a:pt x="23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46" name="Freeform 1573"/>
            <p:cNvSpPr>
              <a:spLocks/>
            </p:cNvSpPr>
            <p:nvPr userDrawn="1"/>
          </p:nvSpPr>
          <p:spPr bwMode="auto">
            <a:xfrm>
              <a:off x="424" y="293"/>
              <a:ext cx="38" cy="12"/>
            </a:xfrm>
            <a:custGeom>
              <a:avLst/>
              <a:gdLst>
                <a:gd name="T0" fmla="*/ 84 w 84"/>
                <a:gd name="T1" fmla="*/ 12 h 27"/>
                <a:gd name="T2" fmla="*/ 84 w 84"/>
                <a:gd name="T3" fmla="*/ 12 h 27"/>
                <a:gd name="T4" fmla="*/ 49 w 84"/>
                <a:gd name="T5" fmla="*/ 0 h 27"/>
                <a:gd name="T6" fmla="*/ 5 w 84"/>
                <a:gd name="T7" fmla="*/ 2 h 27"/>
                <a:gd name="T8" fmla="*/ 10 w 84"/>
                <a:gd name="T9" fmla="*/ 9 h 27"/>
                <a:gd name="T10" fmla="*/ 50 w 84"/>
                <a:gd name="T11" fmla="*/ 13 h 27"/>
                <a:gd name="T12" fmla="*/ 9 w 84"/>
                <a:gd name="T13" fmla="*/ 14 h 27"/>
                <a:gd name="T14" fmla="*/ 0 w 84"/>
                <a:gd name="T15" fmla="*/ 20 h 27"/>
                <a:gd name="T16" fmla="*/ 50 w 84"/>
                <a:gd name="T17" fmla="*/ 26 h 27"/>
                <a:gd name="T18" fmla="*/ 84 w 84"/>
                <a:gd name="T19" fmla="*/ 1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4" h="27">
                  <a:moveTo>
                    <a:pt x="84" y="12"/>
                  </a:moveTo>
                  <a:lnTo>
                    <a:pt x="84" y="12"/>
                  </a:lnTo>
                  <a:cubicBezTo>
                    <a:pt x="77" y="5"/>
                    <a:pt x="64" y="0"/>
                    <a:pt x="49" y="0"/>
                  </a:cubicBezTo>
                  <a:cubicBezTo>
                    <a:pt x="34" y="1"/>
                    <a:pt x="20" y="1"/>
                    <a:pt x="5" y="2"/>
                  </a:cubicBezTo>
                  <a:cubicBezTo>
                    <a:pt x="7" y="4"/>
                    <a:pt x="9" y="7"/>
                    <a:pt x="10" y="9"/>
                  </a:cubicBezTo>
                  <a:cubicBezTo>
                    <a:pt x="24" y="10"/>
                    <a:pt x="34" y="10"/>
                    <a:pt x="50" y="13"/>
                  </a:cubicBezTo>
                  <a:cubicBezTo>
                    <a:pt x="36" y="15"/>
                    <a:pt x="13" y="15"/>
                    <a:pt x="9" y="14"/>
                  </a:cubicBezTo>
                  <a:cubicBezTo>
                    <a:pt x="7" y="17"/>
                    <a:pt x="4" y="19"/>
                    <a:pt x="0" y="20"/>
                  </a:cubicBezTo>
                  <a:cubicBezTo>
                    <a:pt x="21" y="23"/>
                    <a:pt x="36" y="25"/>
                    <a:pt x="50" y="26"/>
                  </a:cubicBezTo>
                  <a:cubicBezTo>
                    <a:pt x="66" y="27"/>
                    <a:pt x="77" y="23"/>
                    <a:pt x="84" y="1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47" name="Freeform 1574"/>
            <p:cNvSpPr>
              <a:spLocks/>
            </p:cNvSpPr>
            <p:nvPr userDrawn="1"/>
          </p:nvSpPr>
          <p:spPr bwMode="auto">
            <a:xfrm>
              <a:off x="405" y="292"/>
              <a:ext cx="22" cy="10"/>
            </a:xfrm>
            <a:custGeom>
              <a:avLst/>
              <a:gdLst>
                <a:gd name="T0" fmla="*/ 38 w 51"/>
                <a:gd name="T1" fmla="*/ 2 h 22"/>
                <a:gd name="T2" fmla="*/ 38 w 51"/>
                <a:gd name="T3" fmla="*/ 2 h 22"/>
                <a:gd name="T4" fmla="*/ 9 w 51"/>
                <a:gd name="T5" fmla="*/ 1 h 22"/>
                <a:gd name="T6" fmla="*/ 5 w 51"/>
                <a:gd name="T7" fmla="*/ 5 h 22"/>
                <a:gd name="T8" fmla="*/ 28 w 51"/>
                <a:gd name="T9" fmla="*/ 10 h 22"/>
                <a:gd name="T10" fmla="*/ 0 w 51"/>
                <a:gd name="T11" fmla="*/ 9 h 22"/>
                <a:gd name="T12" fmla="*/ 4 w 51"/>
                <a:gd name="T13" fmla="*/ 15 h 22"/>
                <a:gd name="T14" fmla="*/ 33 w 51"/>
                <a:gd name="T15" fmla="*/ 20 h 22"/>
                <a:gd name="T16" fmla="*/ 51 w 51"/>
                <a:gd name="T17" fmla="*/ 13 h 22"/>
                <a:gd name="T18" fmla="*/ 38 w 51"/>
                <a:gd name="T19" fmla="*/ 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" h="22">
                  <a:moveTo>
                    <a:pt x="38" y="2"/>
                  </a:moveTo>
                  <a:lnTo>
                    <a:pt x="38" y="2"/>
                  </a:lnTo>
                  <a:cubicBezTo>
                    <a:pt x="31" y="1"/>
                    <a:pt x="15" y="0"/>
                    <a:pt x="9" y="1"/>
                  </a:cubicBezTo>
                  <a:cubicBezTo>
                    <a:pt x="8" y="2"/>
                    <a:pt x="6" y="4"/>
                    <a:pt x="5" y="5"/>
                  </a:cubicBezTo>
                  <a:cubicBezTo>
                    <a:pt x="10" y="7"/>
                    <a:pt x="21" y="8"/>
                    <a:pt x="28" y="10"/>
                  </a:cubicBezTo>
                  <a:cubicBezTo>
                    <a:pt x="21" y="11"/>
                    <a:pt x="7" y="9"/>
                    <a:pt x="0" y="9"/>
                  </a:cubicBezTo>
                  <a:cubicBezTo>
                    <a:pt x="2" y="11"/>
                    <a:pt x="3" y="13"/>
                    <a:pt x="4" y="15"/>
                  </a:cubicBezTo>
                  <a:cubicBezTo>
                    <a:pt x="10" y="17"/>
                    <a:pt x="33" y="20"/>
                    <a:pt x="33" y="20"/>
                  </a:cubicBezTo>
                  <a:cubicBezTo>
                    <a:pt x="44" y="22"/>
                    <a:pt x="48" y="18"/>
                    <a:pt x="51" y="13"/>
                  </a:cubicBezTo>
                  <a:cubicBezTo>
                    <a:pt x="49" y="7"/>
                    <a:pt x="44" y="2"/>
                    <a:pt x="38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48" name="Freeform 1575"/>
            <p:cNvSpPr>
              <a:spLocks/>
            </p:cNvSpPr>
            <p:nvPr userDrawn="1"/>
          </p:nvSpPr>
          <p:spPr bwMode="auto">
            <a:xfrm>
              <a:off x="298" y="287"/>
              <a:ext cx="66" cy="89"/>
            </a:xfrm>
            <a:custGeom>
              <a:avLst/>
              <a:gdLst>
                <a:gd name="T0" fmla="*/ 73 w 146"/>
                <a:gd name="T1" fmla="*/ 0 h 196"/>
                <a:gd name="T2" fmla="*/ 73 w 146"/>
                <a:gd name="T3" fmla="*/ 0 h 196"/>
                <a:gd name="T4" fmla="*/ 0 w 146"/>
                <a:gd name="T5" fmla="*/ 0 h 196"/>
                <a:gd name="T6" fmla="*/ 0 w 146"/>
                <a:gd name="T7" fmla="*/ 148 h 196"/>
                <a:gd name="T8" fmla="*/ 24 w 146"/>
                <a:gd name="T9" fmla="*/ 175 h 196"/>
                <a:gd name="T10" fmla="*/ 48 w 146"/>
                <a:gd name="T11" fmla="*/ 175 h 196"/>
                <a:gd name="T12" fmla="*/ 73 w 146"/>
                <a:gd name="T13" fmla="*/ 196 h 196"/>
                <a:gd name="T14" fmla="*/ 98 w 146"/>
                <a:gd name="T15" fmla="*/ 175 h 196"/>
                <a:gd name="T16" fmla="*/ 122 w 146"/>
                <a:gd name="T17" fmla="*/ 175 h 196"/>
                <a:gd name="T18" fmla="*/ 146 w 146"/>
                <a:gd name="T19" fmla="*/ 148 h 196"/>
                <a:gd name="T20" fmla="*/ 146 w 146"/>
                <a:gd name="T21" fmla="*/ 0 h 196"/>
                <a:gd name="T22" fmla="*/ 73 w 146"/>
                <a:gd name="T23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6" h="196">
                  <a:moveTo>
                    <a:pt x="73" y="0"/>
                  </a:moveTo>
                  <a:lnTo>
                    <a:pt x="73" y="0"/>
                  </a:lnTo>
                  <a:lnTo>
                    <a:pt x="0" y="0"/>
                  </a:lnTo>
                  <a:lnTo>
                    <a:pt x="0" y="148"/>
                  </a:lnTo>
                  <a:cubicBezTo>
                    <a:pt x="0" y="166"/>
                    <a:pt x="8" y="175"/>
                    <a:pt x="24" y="175"/>
                  </a:cubicBezTo>
                  <a:lnTo>
                    <a:pt x="48" y="175"/>
                  </a:lnTo>
                  <a:cubicBezTo>
                    <a:pt x="61" y="175"/>
                    <a:pt x="69" y="184"/>
                    <a:pt x="73" y="196"/>
                  </a:cubicBezTo>
                  <a:cubicBezTo>
                    <a:pt x="76" y="184"/>
                    <a:pt x="85" y="175"/>
                    <a:pt x="98" y="175"/>
                  </a:cubicBezTo>
                  <a:lnTo>
                    <a:pt x="122" y="175"/>
                  </a:lnTo>
                  <a:cubicBezTo>
                    <a:pt x="138" y="175"/>
                    <a:pt x="146" y="166"/>
                    <a:pt x="146" y="148"/>
                  </a:cubicBezTo>
                  <a:lnTo>
                    <a:pt x="146" y="0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00793B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49" name="Freeform 1576"/>
            <p:cNvSpPr>
              <a:spLocks/>
            </p:cNvSpPr>
            <p:nvPr userDrawn="1"/>
          </p:nvSpPr>
          <p:spPr bwMode="auto">
            <a:xfrm>
              <a:off x="410" y="286"/>
              <a:ext cx="7" cy="2"/>
            </a:xfrm>
            <a:custGeom>
              <a:avLst/>
              <a:gdLst>
                <a:gd name="T0" fmla="*/ 15 w 15"/>
                <a:gd name="T1" fmla="*/ 0 h 3"/>
                <a:gd name="T2" fmla="*/ 15 w 15"/>
                <a:gd name="T3" fmla="*/ 0 h 3"/>
                <a:gd name="T4" fmla="*/ 0 w 15"/>
                <a:gd name="T5" fmla="*/ 1 h 3"/>
                <a:gd name="T6" fmla="*/ 2 w 15"/>
                <a:gd name="T7" fmla="*/ 3 h 3"/>
                <a:gd name="T8" fmla="*/ 15 w 15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3">
                  <a:moveTo>
                    <a:pt x="15" y="0"/>
                  </a:moveTo>
                  <a:lnTo>
                    <a:pt x="15" y="0"/>
                  </a:lnTo>
                  <a:cubicBezTo>
                    <a:pt x="10" y="0"/>
                    <a:pt x="5" y="1"/>
                    <a:pt x="0" y="1"/>
                  </a:cubicBezTo>
                  <a:cubicBezTo>
                    <a:pt x="0" y="1"/>
                    <a:pt x="1" y="2"/>
                    <a:pt x="2" y="3"/>
                  </a:cubicBezTo>
                  <a:cubicBezTo>
                    <a:pt x="7" y="2"/>
                    <a:pt x="12" y="1"/>
                    <a:pt x="1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50" name="Freeform 1577"/>
            <p:cNvSpPr>
              <a:spLocks/>
            </p:cNvSpPr>
            <p:nvPr userDrawn="1"/>
          </p:nvSpPr>
          <p:spPr bwMode="auto">
            <a:xfrm>
              <a:off x="431" y="286"/>
              <a:ext cx="9" cy="2"/>
            </a:xfrm>
            <a:custGeom>
              <a:avLst/>
              <a:gdLst>
                <a:gd name="T0" fmla="*/ 21 w 21"/>
                <a:gd name="T1" fmla="*/ 0 h 4"/>
                <a:gd name="T2" fmla="*/ 21 w 21"/>
                <a:gd name="T3" fmla="*/ 0 h 4"/>
                <a:gd name="T4" fmla="*/ 2 w 21"/>
                <a:gd name="T5" fmla="*/ 2 h 4"/>
                <a:gd name="T6" fmla="*/ 0 w 21"/>
                <a:gd name="T7" fmla="*/ 4 h 4"/>
                <a:gd name="T8" fmla="*/ 21 w 21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4">
                  <a:moveTo>
                    <a:pt x="21" y="0"/>
                  </a:moveTo>
                  <a:lnTo>
                    <a:pt x="21" y="0"/>
                  </a:lnTo>
                  <a:cubicBezTo>
                    <a:pt x="17" y="0"/>
                    <a:pt x="2" y="2"/>
                    <a:pt x="2" y="2"/>
                  </a:cubicBezTo>
                  <a:cubicBezTo>
                    <a:pt x="1" y="3"/>
                    <a:pt x="1" y="4"/>
                    <a:pt x="0" y="4"/>
                  </a:cubicBezTo>
                  <a:cubicBezTo>
                    <a:pt x="0" y="4"/>
                    <a:pt x="18" y="1"/>
                    <a:pt x="2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51" name="Freeform 1578"/>
            <p:cNvSpPr>
              <a:spLocks/>
            </p:cNvSpPr>
            <p:nvPr userDrawn="1"/>
          </p:nvSpPr>
          <p:spPr bwMode="auto">
            <a:xfrm>
              <a:off x="365" y="284"/>
              <a:ext cx="12" cy="11"/>
            </a:xfrm>
            <a:custGeom>
              <a:avLst/>
              <a:gdLst>
                <a:gd name="T0" fmla="*/ 20 w 27"/>
                <a:gd name="T1" fmla="*/ 0 h 24"/>
                <a:gd name="T2" fmla="*/ 20 w 27"/>
                <a:gd name="T3" fmla="*/ 0 h 24"/>
                <a:gd name="T4" fmla="*/ 0 w 27"/>
                <a:gd name="T5" fmla="*/ 3 h 24"/>
                <a:gd name="T6" fmla="*/ 0 w 27"/>
                <a:gd name="T7" fmla="*/ 22 h 24"/>
                <a:gd name="T8" fmla="*/ 20 w 27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4">
                  <a:moveTo>
                    <a:pt x="20" y="0"/>
                  </a:moveTo>
                  <a:lnTo>
                    <a:pt x="20" y="0"/>
                  </a:lnTo>
                  <a:cubicBezTo>
                    <a:pt x="14" y="5"/>
                    <a:pt x="8" y="5"/>
                    <a:pt x="0" y="3"/>
                  </a:cubicBezTo>
                  <a:lnTo>
                    <a:pt x="0" y="22"/>
                  </a:lnTo>
                  <a:cubicBezTo>
                    <a:pt x="14" y="24"/>
                    <a:pt x="27" y="14"/>
                    <a:pt x="2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52" name="Freeform 1579"/>
            <p:cNvSpPr>
              <a:spLocks/>
            </p:cNvSpPr>
            <p:nvPr userDrawn="1"/>
          </p:nvSpPr>
          <p:spPr bwMode="auto">
            <a:xfrm>
              <a:off x="337" y="280"/>
              <a:ext cx="1" cy="5"/>
            </a:xfrm>
            <a:custGeom>
              <a:avLst/>
              <a:gdLst>
                <a:gd name="T0" fmla="*/ 0 w 4"/>
                <a:gd name="T1" fmla="*/ 0 h 11"/>
                <a:gd name="T2" fmla="*/ 0 w 4"/>
                <a:gd name="T3" fmla="*/ 0 h 11"/>
                <a:gd name="T4" fmla="*/ 0 w 4"/>
                <a:gd name="T5" fmla="*/ 11 h 11"/>
                <a:gd name="T6" fmla="*/ 4 w 4"/>
                <a:gd name="T7" fmla="*/ 11 h 11"/>
                <a:gd name="T8" fmla="*/ 0 w 4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1">
                  <a:moveTo>
                    <a:pt x="0" y="0"/>
                  </a:moveTo>
                  <a:lnTo>
                    <a:pt x="0" y="0"/>
                  </a:lnTo>
                  <a:cubicBezTo>
                    <a:pt x="0" y="3"/>
                    <a:pt x="0" y="7"/>
                    <a:pt x="0" y="11"/>
                  </a:cubicBezTo>
                  <a:lnTo>
                    <a:pt x="4" y="11"/>
                  </a:lnTo>
                  <a:cubicBezTo>
                    <a:pt x="3" y="8"/>
                    <a:pt x="1" y="4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53" name="Freeform 1580"/>
            <p:cNvSpPr>
              <a:spLocks/>
            </p:cNvSpPr>
            <p:nvPr userDrawn="1"/>
          </p:nvSpPr>
          <p:spPr bwMode="auto">
            <a:xfrm>
              <a:off x="407" y="280"/>
              <a:ext cx="23" cy="11"/>
            </a:xfrm>
            <a:custGeom>
              <a:avLst/>
              <a:gdLst>
                <a:gd name="T0" fmla="*/ 52 w 52"/>
                <a:gd name="T1" fmla="*/ 11 h 24"/>
                <a:gd name="T2" fmla="*/ 52 w 52"/>
                <a:gd name="T3" fmla="*/ 11 h 24"/>
                <a:gd name="T4" fmla="*/ 28 w 52"/>
                <a:gd name="T5" fmla="*/ 2 h 24"/>
                <a:gd name="T6" fmla="*/ 0 w 52"/>
                <a:gd name="T7" fmla="*/ 8 h 24"/>
                <a:gd name="T8" fmla="*/ 6 w 52"/>
                <a:gd name="T9" fmla="*/ 13 h 24"/>
                <a:gd name="T10" fmla="*/ 31 w 52"/>
                <a:gd name="T11" fmla="*/ 13 h 24"/>
                <a:gd name="T12" fmla="*/ 9 w 52"/>
                <a:gd name="T13" fmla="*/ 17 h 24"/>
                <a:gd name="T14" fmla="*/ 6 w 52"/>
                <a:gd name="T15" fmla="*/ 23 h 24"/>
                <a:gd name="T16" fmla="*/ 35 w 52"/>
                <a:gd name="T17" fmla="*/ 23 h 24"/>
                <a:gd name="T18" fmla="*/ 52 w 52"/>
                <a:gd name="T19" fmla="*/ 1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" h="24">
                  <a:moveTo>
                    <a:pt x="52" y="11"/>
                  </a:moveTo>
                  <a:lnTo>
                    <a:pt x="52" y="11"/>
                  </a:lnTo>
                  <a:cubicBezTo>
                    <a:pt x="48" y="2"/>
                    <a:pt x="39" y="0"/>
                    <a:pt x="28" y="2"/>
                  </a:cubicBezTo>
                  <a:cubicBezTo>
                    <a:pt x="18" y="5"/>
                    <a:pt x="10" y="6"/>
                    <a:pt x="0" y="8"/>
                  </a:cubicBezTo>
                  <a:cubicBezTo>
                    <a:pt x="2" y="9"/>
                    <a:pt x="3" y="10"/>
                    <a:pt x="6" y="13"/>
                  </a:cubicBezTo>
                  <a:cubicBezTo>
                    <a:pt x="12" y="13"/>
                    <a:pt x="22" y="11"/>
                    <a:pt x="31" y="13"/>
                  </a:cubicBezTo>
                  <a:cubicBezTo>
                    <a:pt x="25" y="15"/>
                    <a:pt x="15" y="17"/>
                    <a:pt x="9" y="17"/>
                  </a:cubicBezTo>
                  <a:cubicBezTo>
                    <a:pt x="8" y="19"/>
                    <a:pt x="6" y="23"/>
                    <a:pt x="6" y="23"/>
                  </a:cubicBezTo>
                  <a:cubicBezTo>
                    <a:pt x="12" y="23"/>
                    <a:pt x="27" y="24"/>
                    <a:pt x="35" y="23"/>
                  </a:cubicBezTo>
                  <a:cubicBezTo>
                    <a:pt x="44" y="22"/>
                    <a:pt x="50" y="16"/>
                    <a:pt x="52" y="1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54" name="Freeform 1581"/>
            <p:cNvSpPr>
              <a:spLocks/>
            </p:cNvSpPr>
            <p:nvPr userDrawn="1"/>
          </p:nvSpPr>
          <p:spPr bwMode="auto">
            <a:xfrm>
              <a:off x="345" y="278"/>
              <a:ext cx="3" cy="7"/>
            </a:xfrm>
            <a:custGeom>
              <a:avLst/>
              <a:gdLst>
                <a:gd name="T0" fmla="*/ 0 w 6"/>
                <a:gd name="T1" fmla="*/ 0 h 16"/>
                <a:gd name="T2" fmla="*/ 0 w 6"/>
                <a:gd name="T3" fmla="*/ 0 h 16"/>
                <a:gd name="T4" fmla="*/ 1 w 6"/>
                <a:gd name="T5" fmla="*/ 16 h 16"/>
                <a:gd name="T6" fmla="*/ 6 w 6"/>
                <a:gd name="T7" fmla="*/ 16 h 16"/>
                <a:gd name="T8" fmla="*/ 0 w 6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6">
                  <a:moveTo>
                    <a:pt x="0" y="0"/>
                  </a:moveTo>
                  <a:lnTo>
                    <a:pt x="0" y="0"/>
                  </a:lnTo>
                  <a:cubicBezTo>
                    <a:pt x="0" y="6"/>
                    <a:pt x="1" y="12"/>
                    <a:pt x="1" y="16"/>
                  </a:cubicBezTo>
                  <a:lnTo>
                    <a:pt x="6" y="16"/>
                  </a:lnTo>
                  <a:cubicBezTo>
                    <a:pt x="4" y="11"/>
                    <a:pt x="2" y="7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55" name="Freeform 1582"/>
            <p:cNvSpPr>
              <a:spLocks/>
            </p:cNvSpPr>
            <p:nvPr userDrawn="1"/>
          </p:nvSpPr>
          <p:spPr bwMode="auto">
            <a:xfrm>
              <a:off x="350" y="276"/>
              <a:ext cx="5" cy="9"/>
            </a:xfrm>
            <a:custGeom>
              <a:avLst/>
              <a:gdLst>
                <a:gd name="T0" fmla="*/ 0 w 11"/>
                <a:gd name="T1" fmla="*/ 0 h 20"/>
                <a:gd name="T2" fmla="*/ 0 w 11"/>
                <a:gd name="T3" fmla="*/ 0 h 20"/>
                <a:gd name="T4" fmla="*/ 5 w 11"/>
                <a:gd name="T5" fmla="*/ 20 h 20"/>
                <a:gd name="T6" fmla="*/ 11 w 11"/>
                <a:gd name="T7" fmla="*/ 20 h 20"/>
                <a:gd name="T8" fmla="*/ 0 w 11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20">
                  <a:moveTo>
                    <a:pt x="0" y="0"/>
                  </a:moveTo>
                  <a:lnTo>
                    <a:pt x="0" y="0"/>
                  </a:lnTo>
                  <a:cubicBezTo>
                    <a:pt x="1" y="7"/>
                    <a:pt x="4" y="16"/>
                    <a:pt x="5" y="20"/>
                  </a:cubicBezTo>
                  <a:lnTo>
                    <a:pt x="11" y="20"/>
                  </a:lnTo>
                  <a:cubicBezTo>
                    <a:pt x="9" y="16"/>
                    <a:pt x="1" y="7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56" name="Freeform 1583"/>
            <p:cNvSpPr>
              <a:spLocks/>
            </p:cNvSpPr>
            <p:nvPr userDrawn="1"/>
          </p:nvSpPr>
          <p:spPr bwMode="auto">
            <a:xfrm>
              <a:off x="425" y="278"/>
              <a:ext cx="40" cy="14"/>
            </a:xfrm>
            <a:custGeom>
              <a:avLst/>
              <a:gdLst>
                <a:gd name="T0" fmla="*/ 89 w 89"/>
                <a:gd name="T1" fmla="*/ 6 h 32"/>
                <a:gd name="T2" fmla="*/ 89 w 89"/>
                <a:gd name="T3" fmla="*/ 6 h 32"/>
                <a:gd name="T4" fmla="*/ 47 w 89"/>
                <a:gd name="T5" fmla="*/ 4 h 32"/>
                <a:gd name="T6" fmla="*/ 13 w 89"/>
                <a:gd name="T7" fmla="*/ 12 h 32"/>
                <a:gd name="T8" fmla="*/ 16 w 89"/>
                <a:gd name="T9" fmla="*/ 17 h 32"/>
                <a:gd name="T10" fmla="*/ 16 w 89"/>
                <a:gd name="T11" fmla="*/ 19 h 32"/>
                <a:gd name="T12" fmla="*/ 56 w 89"/>
                <a:gd name="T13" fmla="*/ 15 h 32"/>
                <a:gd name="T14" fmla="*/ 12 w 89"/>
                <a:gd name="T15" fmla="*/ 24 h 32"/>
                <a:gd name="T16" fmla="*/ 0 w 89"/>
                <a:gd name="T17" fmla="*/ 31 h 32"/>
                <a:gd name="T18" fmla="*/ 52 w 89"/>
                <a:gd name="T19" fmla="*/ 30 h 32"/>
                <a:gd name="T20" fmla="*/ 89 w 89"/>
                <a:gd name="T21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9" h="32">
                  <a:moveTo>
                    <a:pt x="89" y="6"/>
                  </a:moveTo>
                  <a:lnTo>
                    <a:pt x="89" y="6"/>
                  </a:lnTo>
                  <a:cubicBezTo>
                    <a:pt x="78" y="0"/>
                    <a:pt x="59" y="1"/>
                    <a:pt x="47" y="4"/>
                  </a:cubicBezTo>
                  <a:cubicBezTo>
                    <a:pt x="38" y="6"/>
                    <a:pt x="20" y="10"/>
                    <a:pt x="13" y="12"/>
                  </a:cubicBezTo>
                  <a:cubicBezTo>
                    <a:pt x="15" y="13"/>
                    <a:pt x="16" y="15"/>
                    <a:pt x="16" y="17"/>
                  </a:cubicBezTo>
                  <a:cubicBezTo>
                    <a:pt x="16" y="18"/>
                    <a:pt x="16" y="18"/>
                    <a:pt x="16" y="19"/>
                  </a:cubicBezTo>
                  <a:cubicBezTo>
                    <a:pt x="17" y="19"/>
                    <a:pt x="42" y="14"/>
                    <a:pt x="56" y="15"/>
                  </a:cubicBezTo>
                  <a:cubicBezTo>
                    <a:pt x="42" y="20"/>
                    <a:pt x="13" y="24"/>
                    <a:pt x="12" y="24"/>
                  </a:cubicBezTo>
                  <a:cubicBezTo>
                    <a:pt x="8" y="28"/>
                    <a:pt x="4" y="30"/>
                    <a:pt x="0" y="31"/>
                  </a:cubicBezTo>
                  <a:cubicBezTo>
                    <a:pt x="3" y="32"/>
                    <a:pt x="43" y="31"/>
                    <a:pt x="52" y="30"/>
                  </a:cubicBezTo>
                  <a:cubicBezTo>
                    <a:pt x="65" y="28"/>
                    <a:pt x="85" y="20"/>
                    <a:pt x="89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57" name="Freeform 1584"/>
            <p:cNvSpPr>
              <a:spLocks/>
            </p:cNvSpPr>
            <p:nvPr userDrawn="1"/>
          </p:nvSpPr>
          <p:spPr bwMode="auto">
            <a:xfrm>
              <a:off x="341" y="277"/>
              <a:ext cx="4" cy="8"/>
            </a:xfrm>
            <a:custGeom>
              <a:avLst/>
              <a:gdLst>
                <a:gd name="T0" fmla="*/ 1 w 8"/>
                <a:gd name="T1" fmla="*/ 0 h 19"/>
                <a:gd name="T2" fmla="*/ 1 w 8"/>
                <a:gd name="T3" fmla="*/ 0 h 19"/>
                <a:gd name="T4" fmla="*/ 1 w 8"/>
                <a:gd name="T5" fmla="*/ 19 h 19"/>
                <a:gd name="T6" fmla="*/ 8 w 8"/>
                <a:gd name="T7" fmla="*/ 19 h 19"/>
                <a:gd name="T8" fmla="*/ 1 w 8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9">
                  <a:moveTo>
                    <a:pt x="1" y="0"/>
                  </a:moveTo>
                  <a:lnTo>
                    <a:pt x="1" y="0"/>
                  </a:lnTo>
                  <a:cubicBezTo>
                    <a:pt x="0" y="5"/>
                    <a:pt x="0" y="13"/>
                    <a:pt x="1" y="19"/>
                  </a:cubicBezTo>
                  <a:lnTo>
                    <a:pt x="8" y="19"/>
                  </a:lnTo>
                  <a:cubicBezTo>
                    <a:pt x="8" y="12"/>
                    <a:pt x="4" y="6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986" name="Group 1786"/>
          <p:cNvGrpSpPr>
            <a:grpSpLocks/>
          </p:cNvGrpSpPr>
          <p:nvPr userDrawn="1"/>
        </p:nvGrpSpPr>
        <p:grpSpPr bwMode="auto">
          <a:xfrm>
            <a:off x="525463" y="287338"/>
            <a:ext cx="212725" cy="417513"/>
            <a:chOff x="331" y="181"/>
            <a:chExt cx="134" cy="263"/>
          </a:xfrm>
        </p:grpSpPr>
        <p:sp>
          <p:nvSpPr>
            <p:cNvPr id="1158" name="Freeform 1586"/>
            <p:cNvSpPr>
              <a:spLocks/>
            </p:cNvSpPr>
            <p:nvPr userDrawn="1"/>
          </p:nvSpPr>
          <p:spPr bwMode="auto">
            <a:xfrm>
              <a:off x="331" y="276"/>
              <a:ext cx="4" cy="9"/>
            </a:xfrm>
            <a:custGeom>
              <a:avLst/>
              <a:gdLst>
                <a:gd name="T0" fmla="*/ 1 w 9"/>
                <a:gd name="T1" fmla="*/ 0 h 20"/>
                <a:gd name="T2" fmla="*/ 1 w 9"/>
                <a:gd name="T3" fmla="*/ 0 h 20"/>
                <a:gd name="T4" fmla="*/ 1 w 9"/>
                <a:gd name="T5" fmla="*/ 20 h 20"/>
                <a:gd name="T6" fmla="*/ 9 w 9"/>
                <a:gd name="T7" fmla="*/ 20 h 20"/>
                <a:gd name="T8" fmla="*/ 1 w 9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20">
                  <a:moveTo>
                    <a:pt x="1" y="0"/>
                  </a:moveTo>
                  <a:lnTo>
                    <a:pt x="1" y="0"/>
                  </a:lnTo>
                  <a:cubicBezTo>
                    <a:pt x="0" y="6"/>
                    <a:pt x="2" y="15"/>
                    <a:pt x="1" y="20"/>
                  </a:cubicBezTo>
                  <a:lnTo>
                    <a:pt x="9" y="20"/>
                  </a:lnTo>
                  <a:cubicBezTo>
                    <a:pt x="7" y="13"/>
                    <a:pt x="3" y="8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59" name="Freeform 1587"/>
            <p:cNvSpPr>
              <a:spLocks/>
            </p:cNvSpPr>
            <p:nvPr userDrawn="1"/>
          </p:nvSpPr>
          <p:spPr bwMode="auto">
            <a:xfrm>
              <a:off x="430" y="274"/>
              <a:ext cx="10" cy="4"/>
            </a:xfrm>
            <a:custGeom>
              <a:avLst/>
              <a:gdLst>
                <a:gd name="T0" fmla="*/ 23 w 23"/>
                <a:gd name="T1" fmla="*/ 0 h 9"/>
                <a:gd name="T2" fmla="*/ 23 w 23"/>
                <a:gd name="T3" fmla="*/ 0 h 9"/>
                <a:gd name="T4" fmla="*/ 1 w 23"/>
                <a:gd name="T5" fmla="*/ 6 h 9"/>
                <a:gd name="T6" fmla="*/ 0 w 23"/>
                <a:gd name="T7" fmla="*/ 9 h 9"/>
                <a:gd name="T8" fmla="*/ 23 w 23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9">
                  <a:moveTo>
                    <a:pt x="23" y="0"/>
                  </a:moveTo>
                  <a:lnTo>
                    <a:pt x="23" y="0"/>
                  </a:lnTo>
                  <a:cubicBezTo>
                    <a:pt x="16" y="2"/>
                    <a:pt x="4" y="5"/>
                    <a:pt x="1" y="6"/>
                  </a:cubicBezTo>
                  <a:cubicBezTo>
                    <a:pt x="1" y="7"/>
                    <a:pt x="0" y="8"/>
                    <a:pt x="0" y="9"/>
                  </a:cubicBezTo>
                  <a:cubicBezTo>
                    <a:pt x="1" y="8"/>
                    <a:pt x="17" y="3"/>
                    <a:pt x="2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60" name="Freeform 1588"/>
            <p:cNvSpPr>
              <a:spLocks/>
            </p:cNvSpPr>
            <p:nvPr userDrawn="1"/>
          </p:nvSpPr>
          <p:spPr bwMode="auto">
            <a:xfrm>
              <a:off x="337" y="268"/>
              <a:ext cx="4" cy="17"/>
            </a:xfrm>
            <a:custGeom>
              <a:avLst/>
              <a:gdLst>
                <a:gd name="T0" fmla="*/ 5 w 11"/>
                <a:gd name="T1" fmla="*/ 0 h 38"/>
                <a:gd name="T2" fmla="*/ 5 w 11"/>
                <a:gd name="T3" fmla="*/ 0 h 38"/>
                <a:gd name="T4" fmla="*/ 1 w 11"/>
                <a:gd name="T5" fmla="*/ 24 h 38"/>
                <a:gd name="T6" fmla="*/ 6 w 11"/>
                <a:gd name="T7" fmla="*/ 38 h 38"/>
                <a:gd name="T8" fmla="*/ 10 w 11"/>
                <a:gd name="T9" fmla="*/ 38 h 38"/>
                <a:gd name="T10" fmla="*/ 11 w 11"/>
                <a:gd name="T11" fmla="*/ 17 h 38"/>
                <a:gd name="T12" fmla="*/ 9 w 11"/>
                <a:gd name="T13" fmla="*/ 6 h 38"/>
                <a:gd name="T14" fmla="*/ 7 w 11"/>
                <a:gd name="T15" fmla="*/ 25 h 38"/>
                <a:gd name="T16" fmla="*/ 5 w 11"/>
                <a:gd name="T1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38">
                  <a:moveTo>
                    <a:pt x="5" y="0"/>
                  </a:moveTo>
                  <a:lnTo>
                    <a:pt x="5" y="0"/>
                  </a:lnTo>
                  <a:cubicBezTo>
                    <a:pt x="5" y="0"/>
                    <a:pt x="0" y="18"/>
                    <a:pt x="1" y="24"/>
                  </a:cubicBezTo>
                  <a:cubicBezTo>
                    <a:pt x="3" y="29"/>
                    <a:pt x="4" y="34"/>
                    <a:pt x="6" y="38"/>
                  </a:cubicBezTo>
                  <a:lnTo>
                    <a:pt x="10" y="38"/>
                  </a:lnTo>
                  <a:cubicBezTo>
                    <a:pt x="10" y="33"/>
                    <a:pt x="10" y="24"/>
                    <a:pt x="11" y="17"/>
                  </a:cubicBezTo>
                  <a:cubicBezTo>
                    <a:pt x="10" y="13"/>
                    <a:pt x="10" y="9"/>
                    <a:pt x="9" y="6"/>
                  </a:cubicBezTo>
                  <a:cubicBezTo>
                    <a:pt x="7" y="13"/>
                    <a:pt x="7" y="16"/>
                    <a:pt x="7" y="25"/>
                  </a:cubicBezTo>
                  <a:cubicBezTo>
                    <a:pt x="6" y="16"/>
                    <a:pt x="5" y="7"/>
                    <a:pt x="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61" name="Freeform 1589"/>
            <p:cNvSpPr>
              <a:spLocks/>
            </p:cNvSpPr>
            <p:nvPr userDrawn="1"/>
          </p:nvSpPr>
          <p:spPr bwMode="auto">
            <a:xfrm>
              <a:off x="345" y="269"/>
              <a:ext cx="6" cy="16"/>
            </a:xfrm>
            <a:custGeom>
              <a:avLst/>
              <a:gdLst>
                <a:gd name="T0" fmla="*/ 5 w 15"/>
                <a:gd name="T1" fmla="*/ 0 h 36"/>
                <a:gd name="T2" fmla="*/ 5 w 15"/>
                <a:gd name="T3" fmla="*/ 0 h 36"/>
                <a:gd name="T4" fmla="*/ 10 w 15"/>
                <a:gd name="T5" fmla="*/ 36 h 36"/>
                <a:gd name="T6" fmla="*/ 15 w 15"/>
                <a:gd name="T7" fmla="*/ 36 h 36"/>
                <a:gd name="T8" fmla="*/ 9 w 15"/>
                <a:gd name="T9" fmla="*/ 1 h 36"/>
                <a:gd name="T10" fmla="*/ 8 w 15"/>
                <a:gd name="T11" fmla="*/ 21 h 36"/>
                <a:gd name="T12" fmla="*/ 5 w 15"/>
                <a:gd name="T13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36">
                  <a:moveTo>
                    <a:pt x="5" y="0"/>
                  </a:moveTo>
                  <a:lnTo>
                    <a:pt x="5" y="0"/>
                  </a:lnTo>
                  <a:cubicBezTo>
                    <a:pt x="0" y="20"/>
                    <a:pt x="4" y="27"/>
                    <a:pt x="10" y="36"/>
                  </a:cubicBezTo>
                  <a:lnTo>
                    <a:pt x="15" y="36"/>
                  </a:lnTo>
                  <a:cubicBezTo>
                    <a:pt x="12" y="30"/>
                    <a:pt x="9" y="12"/>
                    <a:pt x="9" y="1"/>
                  </a:cubicBezTo>
                  <a:cubicBezTo>
                    <a:pt x="9" y="2"/>
                    <a:pt x="8" y="13"/>
                    <a:pt x="8" y="21"/>
                  </a:cubicBezTo>
                  <a:cubicBezTo>
                    <a:pt x="6" y="13"/>
                    <a:pt x="5" y="8"/>
                    <a:pt x="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62" name="Freeform 1590"/>
            <p:cNvSpPr>
              <a:spLocks/>
            </p:cNvSpPr>
            <p:nvPr userDrawn="1"/>
          </p:nvSpPr>
          <p:spPr bwMode="auto">
            <a:xfrm>
              <a:off x="354" y="267"/>
              <a:ext cx="13" cy="14"/>
            </a:xfrm>
            <a:custGeom>
              <a:avLst/>
              <a:gdLst>
                <a:gd name="T0" fmla="*/ 0 w 29"/>
                <a:gd name="T1" fmla="*/ 0 h 31"/>
                <a:gd name="T2" fmla="*/ 0 w 29"/>
                <a:gd name="T3" fmla="*/ 0 h 31"/>
                <a:gd name="T4" fmla="*/ 12 w 29"/>
                <a:gd name="T5" fmla="*/ 23 h 31"/>
                <a:gd name="T6" fmla="*/ 1 w 29"/>
                <a:gd name="T7" fmla="*/ 13 h 31"/>
                <a:gd name="T8" fmla="*/ 4 w 29"/>
                <a:gd name="T9" fmla="*/ 24 h 31"/>
                <a:gd name="T10" fmla="*/ 29 w 29"/>
                <a:gd name="T11" fmla="*/ 20 h 31"/>
                <a:gd name="T12" fmla="*/ 0 w 29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31">
                  <a:moveTo>
                    <a:pt x="0" y="0"/>
                  </a:moveTo>
                  <a:lnTo>
                    <a:pt x="0" y="0"/>
                  </a:lnTo>
                  <a:cubicBezTo>
                    <a:pt x="0" y="10"/>
                    <a:pt x="5" y="20"/>
                    <a:pt x="12" y="23"/>
                  </a:cubicBezTo>
                  <a:cubicBezTo>
                    <a:pt x="5" y="21"/>
                    <a:pt x="1" y="13"/>
                    <a:pt x="1" y="13"/>
                  </a:cubicBezTo>
                  <a:cubicBezTo>
                    <a:pt x="2" y="15"/>
                    <a:pt x="3" y="21"/>
                    <a:pt x="4" y="24"/>
                  </a:cubicBezTo>
                  <a:cubicBezTo>
                    <a:pt x="12" y="31"/>
                    <a:pt x="26" y="29"/>
                    <a:pt x="29" y="20"/>
                  </a:cubicBezTo>
                  <a:cubicBezTo>
                    <a:pt x="14" y="26"/>
                    <a:pt x="4" y="15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63" name="Freeform 1591"/>
            <p:cNvSpPr>
              <a:spLocks/>
            </p:cNvSpPr>
            <p:nvPr userDrawn="1"/>
          </p:nvSpPr>
          <p:spPr bwMode="auto">
            <a:xfrm>
              <a:off x="405" y="268"/>
              <a:ext cx="26" cy="15"/>
            </a:xfrm>
            <a:custGeom>
              <a:avLst/>
              <a:gdLst>
                <a:gd name="T0" fmla="*/ 59 w 59"/>
                <a:gd name="T1" fmla="*/ 7 h 34"/>
                <a:gd name="T2" fmla="*/ 59 w 59"/>
                <a:gd name="T3" fmla="*/ 7 h 34"/>
                <a:gd name="T4" fmla="*/ 34 w 59"/>
                <a:gd name="T5" fmla="*/ 4 h 34"/>
                <a:gd name="T6" fmla="*/ 12 w 59"/>
                <a:gd name="T7" fmla="*/ 15 h 34"/>
                <a:gd name="T8" fmla="*/ 10 w 59"/>
                <a:gd name="T9" fmla="*/ 21 h 34"/>
                <a:gd name="T10" fmla="*/ 34 w 59"/>
                <a:gd name="T11" fmla="*/ 15 h 34"/>
                <a:gd name="T12" fmla="*/ 8 w 59"/>
                <a:gd name="T13" fmla="*/ 25 h 34"/>
                <a:gd name="T14" fmla="*/ 0 w 59"/>
                <a:gd name="T15" fmla="*/ 34 h 34"/>
                <a:gd name="T16" fmla="*/ 45 w 59"/>
                <a:gd name="T17" fmla="*/ 24 h 34"/>
                <a:gd name="T18" fmla="*/ 59 w 59"/>
                <a:gd name="T19" fmla="*/ 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9" h="34">
                  <a:moveTo>
                    <a:pt x="59" y="7"/>
                  </a:moveTo>
                  <a:lnTo>
                    <a:pt x="59" y="7"/>
                  </a:lnTo>
                  <a:cubicBezTo>
                    <a:pt x="52" y="2"/>
                    <a:pt x="43" y="0"/>
                    <a:pt x="34" y="4"/>
                  </a:cubicBezTo>
                  <a:cubicBezTo>
                    <a:pt x="32" y="5"/>
                    <a:pt x="18" y="12"/>
                    <a:pt x="12" y="15"/>
                  </a:cubicBezTo>
                  <a:cubicBezTo>
                    <a:pt x="11" y="17"/>
                    <a:pt x="11" y="20"/>
                    <a:pt x="10" y="21"/>
                  </a:cubicBezTo>
                  <a:cubicBezTo>
                    <a:pt x="16" y="19"/>
                    <a:pt x="25" y="16"/>
                    <a:pt x="34" y="15"/>
                  </a:cubicBezTo>
                  <a:cubicBezTo>
                    <a:pt x="25" y="21"/>
                    <a:pt x="13" y="24"/>
                    <a:pt x="8" y="25"/>
                  </a:cubicBezTo>
                  <a:cubicBezTo>
                    <a:pt x="7" y="28"/>
                    <a:pt x="4" y="31"/>
                    <a:pt x="0" y="34"/>
                  </a:cubicBezTo>
                  <a:cubicBezTo>
                    <a:pt x="14" y="31"/>
                    <a:pt x="33" y="29"/>
                    <a:pt x="45" y="24"/>
                  </a:cubicBezTo>
                  <a:cubicBezTo>
                    <a:pt x="49" y="22"/>
                    <a:pt x="58" y="15"/>
                    <a:pt x="59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64" name="Freeform 1592"/>
            <p:cNvSpPr>
              <a:spLocks/>
            </p:cNvSpPr>
            <p:nvPr userDrawn="1"/>
          </p:nvSpPr>
          <p:spPr bwMode="auto">
            <a:xfrm>
              <a:off x="406" y="268"/>
              <a:ext cx="6" cy="3"/>
            </a:xfrm>
            <a:custGeom>
              <a:avLst/>
              <a:gdLst>
                <a:gd name="T0" fmla="*/ 14 w 14"/>
                <a:gd name="T1" fmla="*/ 0 h 8"/>
                <a:gd name="T2" fmla="*/ 14 w 14"/>
                <a:gd name="T3" fmla="*/ 0 h 8"/>
                <a:gd name="T4" fmla="*/ 0 w 14"/>
                <a:gd name="T5" fmla="*/ 8 h 8"/>
                <a:gd name="T6" fmla="*/ 2 w 14"/>
                <a:gd name="T7" fmla="*/ 8 h 8"/>
                <a:gd name="T8" fmla="*/ 14 w 14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8">
                  <a:moveTo>
                    <a:pt x="14" y="0"/>
                  </a:moveTo>
                  <a:lnTo>
                    <a:pt x="14" y="0"/>
                  </a:lnTo>
                  <a:cubicBezTo>
                    <a:pt x="9" y="2"/>
                    <a:pt x="4" y="6"/>
                    <a:pt x="0" y="8"/>
                  </a:cubicBezTo>
                  <a:lnTo>
                    <a:pt x="2" y="8"/>
                  </a:lnTo>
                  <a:cubicBezTo>
                    <a:pt x="6" y="6"/>
                    <a:pt x="9" y="3"/>
                    <a:pt x="1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65" name="Freeform 1593"/>
            <p:cNvSpPr>
              <a:spLocks/>
            </p:cNvSpPr>
            <p:nvPr userDrawn="1"/>
          </p:nvSpPr>
          <p:spPr bwMode="auto">
            <a:xfrm>
              <a:off x="348" y="263"/>
              <a:ext cx="17" cy="22"/>
            </a:xfrm>
            <a:custGeom>
              <a:avLst/>
              <a:gdLst>
                <a:gd name="T0" fmla="*/ 3 w 37"/>
                <a:gd name="T1" fmla="*/ 0 h 50"/>
                <a:gd name="T2" fmla="*/ 3 w 37"/>
                <a:gd name="T3" fmla="*/ 0 h 50"/>
                <a:gd name="T4" fmla="*/ 18 w 37"/>
                <a:gd name="T5" fmla="*/ 50 h 50"/>
                <a:gd name="T6" fmla="*/ 37 w 37"/>
                <a:gd name="T7" fmla="*/ 50 h 50"/>
                <a:gd name="T8" fmla="*/ 34 w 37"/>
                <a:gd name="T9" fmla="*/ 49 h 50"/>
                <a:gd name="T10" fmla="*/ 5 w 37"/>
                <a:gd name="T11" fmla="*/ 0 h 50"/>
                <a:gd name="T12" fmla="*/ 6 w 37"/>
                <a:gd name="T13" fmla="*/ 19 h 50"/>
                <a:gd name="T14" fmla="*/ 3 w 37"/>
                <a:gd name="T15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" h="50">
                  <a:moveTo>
                    <a:pt x="3" y="0"/>
                  </a:moveTo>
                  <a:lnTo>
                    <a:pt x="3" y="0"/>
                  </a:lnTo>
                  <a:cubicBezTo>
                    <a:pt x="0" y="21"/>
                    <a:pt x="5" y="38"/>
                    <a:pt x="18" y="50"/>
                  </a:cubicBezTo>
                  <a:lnTo>
                    <a:pt x="37" y="50"/>
                  </a:lnTo>
                  <a:lnTo>
                    <a:pt x="34" y="49"/>
                  </a:lnTo>
                  <a:cubicBezTo>
                    <a:pt x="15" y="42"/>
                    <a:pt x="8" y="25"/>
                    <a:pt x="5" y="0"/>
                  </a:cubicBezTo>
                  <a:cubicBezTo>
                    <a:pt x="4" y="5"/>
                    <a:pt x="4" y="14"/>
                    <a:pt x="6" y="19"/>
                  </a:cubicBezTo>
                  <a:cubicBezTo>
                    <a:pt x="3" y="13"/>
                    <a:pt x="3" y="6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66" name="Freeform 1594"/>
            <p:cNvSpPr>
              <a:spLocks/>
            </p:cNvSpPr>
            <p:nvPr userDrawn="1"/>
          </p:nvSpPr>
          <p:spPr bwMode="auto">
            <a:xfrm>
              <a:off x="426" y="261"/>
              <a:ext cx="39" cy="21"/>
            </a:xfrm>
            <a:custGeom>
              <a:avLst/>
              <a:gdLst>
                <a:gd name="T0" fmla="*/ 87 w 87"/>
                <a:gd name="T1" fmla="*/ 3 h 45"/>
                <a:gd name="T2" fmla="*/ 87 w 87"/>
                <a:gd name="T3" fmla="*/ 3 h 45"/>
                <a:gd name="T4" fmla="*/ 47 w 87"/>
                <a:gd name="T5" fmla="*/ 8 h 45"/>
                <a:gd name="T6" fmla="*/ 15 w 87"/>
                <a:gd name="T7" fmla="*/ 23 h 45"/>
                <a:gd name="T8" fmla="*/ 11 w 87"/>
                <a:gd name="T9" fmla="*/ 31 h 45"/>
                <a:gd name="T10" fmla="*/ 59 w 87"/>
                <a:gd name="T11" fmla="*/ 17 h 45"/>
                <a:gd name="T12" fmla="*/ 4 w 87"/>
                <a:gd name="T13" fmla="*/ 38 h 45"/>
                <a:gd name="T14" fmla="*/ 0 w 87"/>
                <a:gd name="T15" fmla="*/ 42 h 45"/>
                <a:gd name="T16" fmla="*/ 8 w 87"/>
                <a:gd name="T17" fmla="*/ 45 h 45"/>
                <a:gd name="T18" fmla="*/ 44 w 87"/>
                <a:gd name="T19" fmla="*/ 37 h 45"/>
                <a:gd name="T20" fmla="*/ 87 w 87"/>
                <a:gd name="T21" fmla="*/ 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7" h="45">
                  <a:moveTo>
                    <a:pt x="87" y="3"/>
                  </a:moveTo>
                  <a:lnTo>
                    <a:pt x="87" y="3"/>
                  </a:lnTo>
                  <a:cubicBezTo>
                    <a:pt x="77" y="0"/>
                    <a:pt x="58" y="4"/>
                    <a:pt x="47" y="8"/>
                  </a:cubicBezTo>
                  <a:cubicBezTo>
                    <a:pt x="41" y="11"/>
                    <a:pt x="21" y="19"/>
                    <a:pt x="15" y="23"/>
                  </a:cubicBezTo>
                  <a:cubicBezTo>
                    <a:pt x="14" y="26"/>
                    <a:pt x="13" y="28"/>
                    <a:pt x="11" y="31"/>
                  </a:cubicBezTo>
                  <a:cubicBezTo>
                    <a:pt x="20" y="28"/>
                    <a:pt x="38" y="21"/>
                    <a:pt x="59" y="17"/>
                  </a:cubicBezTo>
                  <a:cubicBezTo>
                    <a:pt x="44" y="24"/>
                    <a:pt x="19" y="33"/>
                    <a:pt x="4" y="38"/>
                  </a:cubicBezTo>
                  <a:cubicBezTo>
                    <a:pt x="4" y="39"/>
                    <a:pt x="2" y="41"/>
                    <a:pt x="0" y="42"/>
                  </a:cubicBezTo>
                  <a:cubicBezTo>
                    <a:pt x="3" y="42"/>
                    <a:pt x="5" y="44"/>
                    <a:pt x="8" y="45"/>
                  </a:cubicBezTo>
                  <a:cubicBezTo>
                    <a:pt x="12" y="45"/>
                    <a:pt x="38" y="39"/>
                    <a:pt x="44" y="37"/>
                  </a:cubicBezTo>
                  <a:cubicBezTo>
                    <a:pt x="64" y="31"/>
                    <a:pt x="85" y="18"/>
                    <a:pt x="87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67" name="Freeform 1595"/>
            <p:cNvSpPr>
              <a:spLocks/>
            </p:cNvSpPr>
            <p:nvPr userDrawn="1"/>
          </p:nvSpPr>
          <p:spPr bwMode="auto">
            <a:xfrm>
              <a:off x="427" y="260"/>
              <a:ext cx="13" cy="8"/>
            </a:xfrm>
            <a:custGeom>
              <a:avLst/>
              <a:gdLst>
                <a:gd name="T0" fmla="*/ 29 w 29"/>
                <a:gd name="T1" fmla="*/ 0 h 16"/>
                <a:gd name="T2" fmla="*/ 29 w 29"/>
                <a:gd name="T3" fmla="*/ 0 h 16"/>
                <a:gd name="T4" fmla="*/ 0 w 29"/>
                <a:gd name="T5" fmla="*/ 15 h 16"/>
                <a:gd name="T6" fmla="*/ 4 w 29"/>
                <a:gd name="T7" fmla="*/ 16 h 16"/>
                <a:gd name="T8" fmla="*/ 29 w 29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6">
                  <a:moveTo>
                    <a:pt x="29" y="0"/>
                  </a:moveTo>
                  <a:lnTo>
                    <a:pt x="29" y="0"/>
                  </a:lnTo>
                  <a:cubicBezTo>
                    <a:pt x="20" y="5"/>
                    <a:pt x="3" y="14"/>
                    <a:pt x="0" y="15"/>
                  </a:cubicBezTo>
                  <a:cubicBezTo>
                    <a:pt x="2" y="15"/>
                    <a:pt x="2" y="15"/>
                    <a:pt x="4" y="16"/>
                  </a:cubicBezTo>
                  <a:cubicBezTo>
                    <a:pt x="5" y="16"/>
                    <a:pt x="22" y="6"/>
                    <a:pt x="2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68" name="Freeform 1596"/>
            <p:cNvSpPr>
              <a:spLocks/>
            </p:cNvSpPr>
            <p:nvPr userDrawn="1"/>
          </p:nvSpPr>
          <p:spPr bwMode="auto">
            <a:xfrm>
              <a:off x="341" y="257"/>
              <a:ext cx="5" cy="25"/>
            </a:xfrm>
            <a:custGeom>
              <a:avLst/>
              <a:gdLst>
                <a:gd name="T0" fmla="*/ 9 w 12"/>
                <a:gd name="T1" fmla="*/ 0 h 55"/>
                <a:gd name="T2" fmla="*/ 9 w 12"/>
                <a:gd name="T3" fmla="*/ 0 h 55"/>
                <a:gd name="T4" fmla="*/ 0 w 12"/>
                <a:gd name="T5" fmla="*/ 27 h 55"/>
                <a:gd name="T6" fmla="*/ 9 w 12"/>
                <a:gd name="T7" fmla="*/ 55 h 55"/>
                <a:gd name="T8" fmla="*/ 12 w 12"/>
                <a:gd name="T9" fmla="*/ 24 h 55"/>
                <a:gd name="T10" fmla="*/ 11 w 12"/>
                <a:gd name="T11" fmla="*/ 1 h 55"/>
                <a:gd name="T12" fmla="*/ 6 w 12"/>
                <a:gd name="T13" fmla="*/ 28 h 55"/>
                <a:gd name="T14" fmla="*/ 9 w 12"/>
                <a:gd name="T15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55">
                  <a:moveTo>
                    <a:pt x="9" y="0"/>
                  </a:moveTo>
                  <a:lnTo>
                    <a:pt x="9" y="0"/>
                  </a:lnTo>
                  <a:cubicBezTo>
                    <a:pt x="6" y="6"/>
                    <a:pt x="1" y="22"/>
                    <a:pt x="0" y="27"/>
                  </a:cubicBezTo>
                  <a:cubicBezTo>
                    <a:pt x="1" y="39"/>
                    <a:pt x="6" y="48"/>
                    <a:pt x="9" y="55"/>
                  </a:cubicBezTo>
                  <a:cubicBezTo>
                    <a:pt x="9" y="45"/>
                    <a:pt x="10" y="33"/>
                    <a:pt x="12" y="24"/>
                  </a:cubicBezTo>
                  <a:cubicBezTo>
                    <a:pt x="11" y="17"/>
                    <a:pt x="11" y="8"/>
                    <a:pt x="11" y="1"/>
                  </a:cubicBezTo>
                  <a:cubicBezTo>
                    <a:pt x="10" y="4"/>
                    <a:pt x="6" y="19"/>
                    <a:pt x="6" y="28"/>
                  </a:cubicBezTo>
                  <a:cubicBezTo>
                    <a:pt x="6" y="20"/>
                    <a:pt x="8" y="6"/>
                    <a:pt x="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69" name="Freeform 1597"/>
            <p:cNvSpPr>
              <a:spLocks/>
            </p:cNvSpPr>
            <p:nvPr userDrawn="1"/>
          </p:nvSpPr>
          <p:spPr bwMode="auto">
            <a:xfrm>
              <a:off x="333" y="257"/>
              <a:ext cx="6" cy="27"/>
            </a:xfrm>
            <a:custGeom>
              <a:avLst/>
              <a:gdLst>
                <a:gd name="T0" fmla="*/ 15 w 15"/>
                <a:gd name="T1" fmla="*/ 0 h 60"/>
                <a:gd name="T2" fmla="*/ 15 w 15"/>
                <a:gd name="T3" fmla="*/ 0 h 60"/>
                <a:gd name="T4" fmla="*/ 7 w 15"/>
                <a:gd name="T5" fmla="*/ 29 h 60"/>
                <a:gd name="T6" fmla="*/ 13 w 15"/>
                <a:gd name="T7" fmla="*/ 1 h 60"/>
                <a:gd name="T8" fmla="*/ 7 w 15"/>
                <a:gd name="T9" fmla="*/ 15 h 60"/>
                <a:gd name="T10" fmla="*/ 0 w 15"/>
                <a:gd name="T11" fmla="*/ 42 h 60"/>
                <a:gd name="T12" fmla="*/ 7 w 15"/>
                <a:gd name="T13" fmla="*/ 60 h 60"/>
                <a:gd name="T14" fmla="*/ 11 w 15"/>
                <a:gd name="T15" fmla="*/ 31 h 60"/>
                <a:gd name="T16" fmla="*/ 14 w 15"/>
                <a:gd name="T17" fmla="*/ 20 h 60"/>
                <a:gd name="T18" fmla="*/ 15 w 15"/>
                <a:gd name="T1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60">
                  <a:moveTo>
                    <a:pt x="15" y="0"/>
                  </a:moveTo>
                  <a:lnTo>
                    <a:pt x="15" y="0"/>
                  </a:lnTo>
                  <a:cubicBezTo>
                    <a:pt x="13" y="6"/>
                    <a:pt x="8" y="26"/>
                    <a:pt x="7" y="29"/>
                  </a:cubicBezTo>
                  <a:cubicBezTo>
                    <a:pt x="9" y="19"/>
                    <a:pt x="10" y="10"/>
                    <a:pt x="13" y="1"/>
                  </a:cubicBezTo>
                  <a:cubicBezTo>
                    <a:pt x="13" y="1"/>
                    <a:pt x="8" y="12"/>
                    <a:pt x="7" y="15"/>
                  </a:cubicBezTo>
                  <a:cubicBezTo>
                    <a:pt x="6" y="22"/>
                    <a:pt x="1" y="35"/>
                    <a:pt x="0" y="42"/>
                  </a:cubicBezTo>
                  <a:cubicBezTo>
                    <a:pt x="1" y="49"/>
                    <a:pt x="5" y="54"/>
                    <a:pt x="7" y="60"/>
                  </a:cubicBezTo>
                  <a:cubicBezTo>
                    <a:pt x="7" y="50"/>
                    <a:pt x="9" y="41"/>
                    <a:pt x="11" y="31"/>
                  </a:cubicBezTo>
                  <a:cubicBezTo>
                    <a:pt x="11" y="28"/>
                    <a:pt x="13" y="24"/>
                    <a:pt x="14" y="20"/>
                  </a:cubicBezTo>
                  <a:cubicBezTo>
                    <a:pt x="14" y="14"/>
                    <a:pt x="15" y="4"/>
                    <a:pt x="1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70" name="Freeform 1598"/>
            <p:cNvSpPr>
              <a:spLocks/>
            </p:cNvSpPr>
            <p:nvPr userDrawn="1"/>
          </p:nvSpPr>
          <p:spPr bwMode="auto">
            <a:xfrm>
              <a:off x="401" y="256"/>
              <a:ext cx="26" cy="18"/>
            </a:xfrm>
            <a:custGeom>
              <a:avLst/>
              <a:gdLst>
                <a:gd name="T0" fmla="*/ 58 w 59"/>
                <a:gd name="T1" fmla="*/ 0 h 39"/>
                <a:gd name="T2" fmla="*/ 58 w 59"/>
                <a:gd name="T3" fmla="*/ 0 h 39"/>
                <a:gd name="T4" fmla="*/ 0 w 59"/>
                <a:gd name="T5" fmla="*/ 34 h 39"/>
                <a:gd name="T6" fmla="*/ 7 w 59"/>
                <a:gd name="T7" fmla="*/ 34 h 39"/>
                <a:gd name="T8" fmla="*/ 36 w 59"/>
                <a:gd name="T9" fmla="*/ 18 h 39"/>
                <a:gd name="T10" fmla="*/ 14 w 59"/>
                <a:gd name="T11" fmla="*/ 35 h 39"/>
                <a:gd name="T12" fmla="*/ 20 w 59"/>
                <a:gd name="T13" fmla="*/ 39 h 39"/>
                <a:gd name="T14" fmla="*/ 46 w 59"/>
                <a:gd name="T15" fmla="*/ 26 h 39"/>
                <a:gd name="T16" fmla="*/ 58 w 59"/>
                <a:gd name="T17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" h="39">
                  <a:moveTo>
                    <a:pt x="58" y="0"/>
                  </a:moveTo>
                  <a:lnTo>
                    <a:pt x="58" y="0"/>
                  </a:lnTo>
                  <a:cubicBezTo>
                    <a:pt x="31" y="2"/>
                    <a:pt x="18" y="22"/>
                    <a:pt x="0" y="34"/>
                  </a:cubicBezTo>
                  <a:cubicBezTo>
                    <a:pt x="2" y="34"/>
                    <a:pt x="5" y="34"/>
                    <a:pt x="7" y="34"/>
                  </a:cubicBezTo>
                  <a:cubicBezTo>
                    <a:pt x="10" y="33"/>
                    <a:pt x="25" y="22"/>
                    <a:pt x="36" y="18"/>
                  </a:cubicBezTo>
                  <a:cubicBezTo>
                    <a:pt x="31" y="25"/>
                    <a:pt x="21" y="29"/>
                    <a:pt x="14" y="35"/>
                  </a:cubicBezTo>
                  <a:cubicBezTo>
                    <a:pt x="16" y="36"/>
                    <a:pt x="18" y="37"/>
                    <a:pt x="20" y="39"/>
                  </a:cubicBezTo>
                  <a:cubicBezTo>
                    <a:pt x="24" y="37"/>
                    <a:pt x="40" y="28"/>
                    <a:pt x="46" y="26"/>
                  </a:cubicBezTo>
                  <a:cubicBezTo>
                    <a:pt x="53" y="18"/>
                    <a:pt x="59" y="8"/>
                    <a:pt x="5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71" name="Freeform 1599"/>
            <p:cNvSpPr>
              <a:spLocks/>
            </p:cNvSpPr>
            <p:nvPr userDrawn="1"/>
          </p:nvSpPr>
          <p:spPr bwMode="auto">
            <a:xfrm>
              <a:off x="408" y="255"/>
              <a:ext cx="4" cy="4"/>
            </a:xfrm>
            <a:custGeom>
              <a:avLst/>
              <a:gdLst>
                <a:gd name="T0" fmla="*/ 8 w 8"/>
                <a:gd name="T1" fmla="*/ 0 h 10"/>
                <a:gd name="T2" fmla="*/ 8 w 8"/>
                <a:gd name="T3" fmla="*/ 0 h 10"/>
                <a:gd name="T4" fmla="*/ 0 w 8"/>
                <a:gd name="T5" fmla="*/ 7 h 10"/>
                <a:gd name="T6" fmla="*/ 0 w 8"/>
                <a:gd name="T7" fmla="*/ 10 h 10"/>
                <a:gd name="T8" fmla="*/ 8 w 8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0">
                  <a:moveTo>
                    <a:pt x="8" y="0"/>
                  </a:moveTo>
                  <a:lnTo>
                    <a:pt x="8" y="0"/>
                  </a:lnTo>
                  <a:cubicBezTo>
                    <a:pt x="5" y="2"/>
                    <a:pt x="3" y="5"/>
                    <a:pt x="0" y="7"/>
                  </a:cubicBezTo>
                  <a:cubicBezTo>
                    <a:pt x="1" y="8"/>
                    <a:pt x="1" y="9"/>
                    <a:pt x="0" y="10"/>
                  </a:cubicBezTo>
                  <a:cubicBezTo>
                    <a:pt x="2" y="7"/>
                    <a:pt x="6" y="2"/>
                    <a:pt x="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72" name="Freeform 1600"/>
            <p:cNvSpPr>
              <a:spLocks/>
            </p:cNvSpPr>
            <p:nvPr userDrawn="1"/>
          </p:nvSpPr>
          <p:spPr bwMode="auto">
            <a:xfrm>
              <a:off x="365" y="251"/>
              <a:ext cx="45" cy="64"/>
            </a:xfrm>
            <a:custGeom>
              <a:avLst/>
              <a:gdLst>
                <a:gd name="T0" fmla="*/ 88 w 100"/>
                <a:gd name="T1" fmla="*/ 95 h 142"/>
                <a:gd name="T2" fmla="*/ 88 w 100"/>
                <a:gd name="T3" fmla="*/ 95 h 142"/>
                <a:gd name="T4" fmla="*/ 100 w 100"/>
                <a:gd name="T5" fmla="*/ 82 h 142"/>
                <a:gd name="T6" fmla="*/ 85 w 100"/>
                <a:gd name="T7" fmla="*/ 74 h 142"/>
                <a:gd name="T8" fmla="*/ 70 w 100"/>
                <a:gd name="T9" fmla="*/ 78 h 142"/>
                <a:gd name="T10" fmla="*/ 69 w 100"/>
                <a:gd name="T11" fmla="*/ 76 h 142"/>
                <a:gd name="T12" fmla="*/ 98 w 100"/>
                <a:gd name="T13" fmla="*/ 51 h 142"/>
                <a:gd name="T14" fmla="*/ 64 w 100"/>
                <a:gd name="T15" fmla="*/ 61 h 142"/>
                <a:gd name="T16" fmla="*/ 63 w 100"/>
                <a:gd name="T17" fmla="*/ 60 h 142"/>
                <a:gd name="T18" fmla="*/ 87 w 100"/>
                <a:gd name="T19" fmla="*/ 36 h 142"/>
                <a:gd name="T20" fmla="*/ 92 w 100"/>
                <a:gd name="T21" fmla="*/ 0 h 142"/>
                <a:gd name="T22" fmla="*/ 45 w 100"/>
                <a:gd name="T23" fmla="*/ 52 h 142"/>
                <a:gd name="T24" fmla="*/ 58 w 100"/>
                <a:gd name="T25" fmla="*/ 83 h 142"/>
                <a:gd name="T26" fmla="*/ 38 w 100"/>
                <a:gd name="T27" fmla="*/ 110 h 142"/>
                <a:gd name="T28" fmla="*/ 7 w 100"/>
                <a:gd name="T29" fmla="*/ 98 h 142"/>
                <a:gd name="T30" fmla="*/ 0 w 100"/>
                <a:gd name="T31" fmla="*/ 98 h 142"/>
                <a:gd name="T32" fmla="*/ 0 w 100"/>
                <a:gd name="T33" fmla="*/ 110 h 142"/>
                <a:gd name="T34" fmla="*/ 2 w 100"/>
                <a:gd name="T35" fmla="*/ 112 h 142"/>
                <a:gd name="T36" fmla="*/ 0 w 100"/>
                <a:gd name="T37" fmla="*/ 120 h 142"/>
                <a:gd name="T38" fmla="*/ 0 w 100"/>
                <a:gd name="T39" fmla="*/ 129 h 142"/>
                <a:gd name="T40" fmla="*/ 4 w 100"/>
                <a:gd name="T41" fmla="*/ 126 h 142"/>
                <a:gd name="T42" fmla="*/ 0 w 100"/>
                <a:gd name="T43" fmla="*/ 131 h 142"/>
                <a:gd name="T44" fmla="*/ 0 w 100"/>
                <a:gd name="T45" fmla="*/ 133 h 142"/>
                <a:gd name="T46" fmla="*/ 4 w 100"/>
                <a:gd name="T47" fmla="*/ 131 h 142"/>
                <a:gd name="T48" fmla="*/ 9 w 100"/>
                <a:gd name="T49" fmla="*/ 115 h 142"/>
                <a:gd name="T50" fmla="*/ 11 w 100"/>
                <a:gd name="T51" fmla="*/ 116 h 142"/>
                <a:gd name="T52" fmla="*/ 7 w 100"/>
                <a:gd name="T53" fmla="*/ 130 h 142"/>
                <a:gd name="T54" fmla="*/ 14 w 100"/>
                <a:gd name="T55" fmla="*/ 142 h 142"/>
                <a:gd name="T56" fmla="*/ 27 w 100"/>
                <a:gd name="T57" fmla="*/ 134 h 142"/>
                <a:gd name="T58" fmla="*/ 29 w 100"/>
                <a:gd name="T59" fmla="*/ 120 h 142"/>
                <a:gd name="T60" fmla="*/ 30 w 100"/>
                <a:gd name="T61" fmla="*/ 120 h 142"/>
                <a:gd name="T62" fmla="*/ 29 w 100"/>
                <a:gd name="T63" fmla="*/ 133 h 142"/>
                <a:gd name="T64" fmla="*/ 39 w 100"/>
                <a:gd name="T65" fmla="*/ 142 h 142"/>
                <a:gd name="T66" fmla="*/ 49 w 100"/>
                <a:gd name="T67" fmla="*/ 132 h 142"/>
                <a:gd name="T68" fmla="*/ 45 w 100"/>
                <a:gd name="T69" fmla="*/ 119 h 142"/>
                <a:gd name="T70" fmla="*/ 46 w 100"/>
                <a:gd name="T71" fmla="*/ 118 h 142"/>
                <a:gd name="T72" fmla="*/ 52 w 100"/>
                <a:gd name="T73" fmla="*/ 133 h 142"/>
                <a:gd name="T74" fmla="*/ 67 w 100"/>
                <a:gd name="T75" fmla="*/ 134 h 142"/>
                <a:gd name="T76" fmla="*/ 71 w 100"/>
                <a:gd name="T77" fmla="*/ 121 h 142"/>
                <a:gd name="T78" fmla="*/ 62 w 100"/>
                <a:gd name="T79" fmla="*/ 111 h 142"/>
                <a:gd name="T80" fmla="*/ 64 w 100"/>
                <a:gd name="T81" fmla="*/ 110 h 142"/>
                <a:gd name="T82" fmla="*/ 75 w 100"/>
                <a:gd name="T83" fmla="*/ 120 h 142"/>
                <a:gd name="T84" fmla="*/ 92 w 100"/>
                <a:gd name="T85" fmla="*/ 116 h 142"/>
                <a:gd name="T86" fmla="*/ 86 w 100"/>
                <a:gd name="T87" fmla="*/ 100 h 142"/>
                <a:gd name="T88" fmla="*/ 73 w 100"/>
                <a:gd name="T89" fmla="*/ 97 h 142"/>
                <a:gd name="T90" fmla="*/ 73 w 100"/>
                <a:gd name="T91" fmla="*/ 95 h 142"/>
                <a:gd name="T92" fmla="*/ 88 w 100"/>
                <a:gd name="T93" fmla="*/ 9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00" h="142">
                  <a:moveTo>
                    <a:pt x="88" y="95"/>
                  </a:moveTo>
                  <a:lnTo>
                    <a:pt x="88" y="95"/>
                  </a:lnTo>
                  <a:cubicBezTo>
                    <a:pt x="96" y="94"/>
                    <a:pt x="98" y="86"/>
                    <a:pt x="100" y="82"/>
                  </a:cubicBezTo>
                  <a:cubicBezTo>
                    <a:pt x="98" y="80"/>
                    <a:pt x="92" y="72"/>
                    <a:pt x="85" y="74"/>
                  </a:cubicBezTo>
                  <a:cubicBezTo>
                    <a:pt x="80" y="75"/>
                    <a:pt x="75" y="76"/>
                    <a:pt x="70" y="78"/>
                  </a:cubicBezTo>
                  <a:cubicBezTo>
                    <a:pt x="70" y="77"/>
                    <a:pt x="69" y="77"/>
                    <a:pt x="69" y="76"/>
                  </a:cubicBezTo>
                  <a:cubicBezTo>
                    <a:pt x="86" y="72"/>
                    <a:pt x="98" y="65"/>
                    <a:pt x="98" y="51"/>
                  </a:cubicBezTo>
                  <a:cubicBezTo>
                    <a:pt x="86" y="42"/>
                    <a:pt x="73" y="50"/>
                    <a:pt x="64" y="61"/>
                  </a:cubicBezTo>
                  <a:lnTo>
                    <a:pt x="63" y="60"/>
                  </a:lnTo>
                  <a:cubicBezTo>
                    <a:pt x="69" y="49"/>
                    <a:pt x="79" y="44"/>
                    <a:pt x="87" y="36"/>
                  </a:cubicBezTo>
                  <a:cubicBezTo>
                    <a:pt x="94" y="28"/>
                    <a:pt x="96" y="12"/>
                    <a:pt x="92" y="0"/>
                  </a:cubicBezTo>
                  <a:cubicBezTo>
                    <a:pt x="77" y="19"/>
                    <a:pt x="52" y="37"/>
                    <a:pt x="45" y="52"/>
                  </a:cubicBezTo>
                  <a:cubicBezTo>
                    <a:pt x="38" y="68"/>
                    <a:pt x="55" y="72"/>
                    <a:pt x="58" y="83"/>
                  </a:cubicBezTo>
                  <a:cubicBezTo>
                    <a:pt x="62" y="96"/>
                    <a:pt x="53" y="105"/>
                    <a:pt x="38" y="110"/>
                  </a:cubicBezTo>
                  <a:cubicBezTo>
                    <a:pt x="26" y="114"/>
                    <a:pt x="12" y="110"/>
                    <a:pt x="7" y="98"/>
                  </a:cubicBezTo>
                  <a:cubicBezTo>
                    <a:pt x="4" y="98"/>
                    <a:pt x="3" y="99"/>
                    <a:pt x="0" y="98"/>
                  </a:cubicBezTo>
                  <a:lnTo>
                    <a:pt x="0" y="110"/>
                  </a:lnTo>
                  <a:cubicBezTo>
                    <a:pt x="3" y="111"/>
                    <a:pt x="1" y="110"/>
                    <a:pt x="2" y="112"/>
                  </a:cubicBezTo>
                  <a:cubicBezTo>
                    <a:pt x="1" y="115"/>
                    <a:pt x="0" y="118"/>
                    <a:pt x="0" y="120"/>
                  </a:cubicBezTo>
                  <a:lnTo>
                    <a:pt x="0" y="129"/>
                  </a:lnTo>
                  <a:cubicBezTo>
                    <a:pt x="2" y="129"/>
                    <a:pt x="3" y="129"/>
                    <a:pt x="4" y="126"/>
                  </a:cubicBezTo>
                  <a:cubicBezTo>
                    <a:pt x="4" y="129"/>
                    <a:pt x="2" y="130"/>
                    <a:pt x="0" y="131"/>
                  </a:cubicBezTo>
                  <a:lnTo>
                    <a:pt x="0" y="133"/>
                  </a:lnTo>
                  <a:cubicBezTo>
                    <a:pt x="1" y="133"/>
                    <a:pt x="4" y="132"/>
                    <a:pt x="4" y="131"/>
                  </a:cubicBezTo>
                  <a:cubicBezTo>
                    <a:pt x="6" y="127"/>
                    <a:pt x="8" y="119"/>
                    <a:pt x="9" y="115"/>
                  </a:cubicBezTo>
                  <a:cubicBezTo>
                    <a:pt x="10" y="114"/>
                    <a:pt x="12" y="114"/>
                    <a:pt x="11" y="116"/>
                  </a:cubicBezTo>
                  <a:cubicBezTo>
                    <a:pt x="10" y="118"/>
                    <a:pt x="7" y="128"/>
                    <a:pt x="7" y="130"/>
                  </a:cubicBezTo>
                  <a:cubicBezTo>
                    <a:pt x="5" y="137"/>
                    <a:pt x="11" y="138"/>
                    <a:pt x="14" y="142"/>
                  </a:cubicBezTo>
                  <a:cubicBezTo>
                    <a:pt x="19" y="139"/>
                    <a:pt x="25" y="141"/>
                    <a:pt x="27" y="134"/>
                  </a:cubicBezTo>
                  <a:cubicBezTo>
                    <a:pt x="28" y="129"/>
                    <a:pt x="28" y="125"/>
                    <a:pt x="29" y="120"/>
                  </a:cubicBezTo>
                  <a:cubicBezTo>
                    <a:pt x="29" y="119"/>
                    <a:pt x="31" y="119"/>
                    <a:pt x="30" y="120"/>
                  </a:cubicBezTo>
                  <a:cubicBezTo>
                    <a:pt x="30" y="125"/>
                    <a:pt x="29" y="132"/>
                    <a:pt x="29" y="133"/>
                  </a:cubicBezTo>
                  <a:cubicBezTo>
                    <a:pt x="29" y="139"/>
                    <a:pt x="36" y="139"/>
                    <a:pt x="39" y="142"/>
                  </a:cubicBezTo>
                  <a:cubicBezTo>
                    <a:pt x="43" y="139"/>
                    <a:pt x="50" y="138"/>
                    <a:pt x="49" y="132"/>
                  </a:cubicBezTo>
                  <a:cubicBezTo>
                    <a:pt x="48" y="130"/>
                    <a:pt x="46" y="122"/>
                    <a:pt x="45" y="119"/>
                  </a:cubicBezTo>
                  <a:cubicBezTo>
                    <a:pt x="45" y="118"/>
                    <a:pt x="46" y="118"/>
                    <a:pt x="46" y="118"/>
                  </a:cubicBezTo>
                  <a:cubicBezTo>
                    <a:pt x="48" y="122"/>
                    <a:pt x="50" y="129"/>
                    <a:pt x="52" y="133"/>
                  </a:cubicBezTo>
                  <a:cubicBezTo>
                    <a:pt x="55" y="138"/>
                    <a:pt x="61" y="134"/>
                    <a:pt x="67" y="134"/>
                  </a:cubicBezTo>
                  <a:cubicBezTo>
                    <a:pt x="68" y="130"/>
                    <a:pt x="74" y="126"/>
                    <a:pt x="71" y="121"/>
                  </a:cubicBezTo>
                  <a:cubicBezTo>
                    <a:pt x="70" y="119"/>
                    <a:pt x="63" y="111"/>
                    <a:pt x="62" y="111"/>
                  </a:cubicBezTo>
                  <a:cubicBezTo>
                    <a:pt x="62" y="110"/>
                    <a:pt x="63" y="109"/>
                    <a:pt x="64" y="110"/>
                  </a:cubicBezTo>
                  <a:cubicBezTo>
                    <a:pt x="66" y="111"/>
                    <a:pt x="69" y="115"/>
                    <a:pt x="75" y="120"/>
                  </a:cubicBezTo>
                  <a:cubicBezTo>
                    <a:pt x="79" y="124"/>
                    <a:pt x="90" y="116"/>
                    <a:pt x="92" y="116"/>
                  </a:cubicBezTo>
                  <a:cubicBezTo>
                    <a:pt x="91" y="111"/>
                    <a:pt x="92" y="103"/>
                    <a:pt x="86" y="100"/>
                  </a:cubicBezTo>
                  <a:cubicBezTo>
                    <a:pt x="82" y="98"/>
                    <a:pt x="75" y="97"/>
                    <a:pt x="73" y="97"/>
                  </a:cubicBezTo>
                  <a:cubicBezTo>
                    <a:pt x="72" y="96"/>
                    <a:pt x="73" y="95"/>
                    <a:pt x="73" y="95"/>
                  </a:cubicBezTo>
                  <a:cubicBezTo>
                    <a:pt x="78" y="96"/>
                    <a:pt x="83" y="96"/>
                    <a:pt x="88" y="9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73" name="Freeform 1601"/>
            <p:cNvSpPr>
              <a:spLocks/>
            </p:cNvSpPr>
            <p:nvPr userDrawn="1"/>
          </p:nvSpPr>
          <p:spPr bwMode="auto">
            <a:xfrm>
              <a:off x="428" y="248"/>
              <a:ext cx="10" cy="7"/>
            </a:xfrm>
            <a:custGeom>
              <a:avLst/>
              <a:gdLst>
                <a:gd name="T0" fmla="*/ 21 w 21"/>
                <a:gd name="T1" fmla="*/ 0 h 16"/>
                <a:gd name="T2" fmla="*/ 21 w 21"/>
                <a:gd name="T3" fmla="*/ 0 h 16"/>
                <a:gd name="T4" fmla="*/ 0 w 21"/>
                <a:gd name="T5" fmla="*/ 14 h 16"/>
                <a:gd name="T6" fmla="*/ 1 w 21"/>
                <a:gd name="T7" fmla="*/ 14 h 16"/>
                <a:gd name="T8" fmla="*/ 1 w 21"/>
                <a:gd name="T9" fmla="*/ 16 h 16"/>
                <a:gd name="T10" fmla="*/ 21 w 21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6">
                  <a:moveTo>
                    <a:pt x="21" y="0"/>
                  </a:moveTo>
                  <a:lnTo>
                    <a:pt x="21" y="0"/>
                  </a:lnTo>
                  <a:cubicBezTo>
                    <a:pt x="16" y="3"/>
                    <a:pt x="3" y="11"/>
                    <a:pt x="0" y="14"/>
                  </a:cubicBezTo>
                  <a:cubicBezTo>
                    <a:pt x="0" y="14"/>
                    <a:pt x="1" y="14"/>
                    <a:pt x="1" y="14"/>
                  </a:cubicBezTo>
                  <a:cubicBezTo>
                    <a:pt x="1" y="15"/>
                    <a:pt x="1" y="16"/>
                    <a:pt x="1" y="16"/>
                  </a:cubicBezTo>
                  <a:cubicBezTo>
                    <a:pt x="6" y="12"/>
                    <a:pt x="17" y="4"/>
                    <a:pt x="2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74" name="Freeform 1602"/>
            <p:cNvSpPr>
              <a:spLocks/>
            </p:cNvSpPr>
            <p:nvPr userDrawn="1"/>
          </p:nvSpPr>
          <p:spPr bwMode="auto">
            <a:xfrm>
              <a:off x="339" y="243"/>
              <a:ext cx="8" cy="31"/>
            </a:xfrm>
            <a:custGeom>
              <a:avLst/>
              <a:gdLst>
                <a:gd name="T0" fmla="*/ 15 w 18"/>
                <a:gd name="T1" fmla="*/ 0 h 68"/>
                <a:gd name="T2" fmla="*/ 15 w 18"/>
                <a:gd name="T3" fmla="*/ 0 h 68"/>
                <a:gd name="T4" fmla="*/ 8 w 18"/>
                <a:gd name="T5" fmla="*/ 14 h 68"/>
                <a:gd name="T6" fmla="*/ 1 w 18"/>
                <a:gd name="T7" fmla="*/ 68 h 68"/>
                <a:gd name="T8" fmla="*/ 18 w 18"/>
                <a:gd name="T9" fmla="*/ 16 h 68"/>
                <a:gd name="T10" fmla="*/ 4 w 18"/>
                <a:gd name="T11" fmla="*/ 42 h 68"/>
                <a:gd name="T12" fmla="*/ 15 w 18"/>
                <a:gd name="T13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68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9" y="12"/>
                    <a:pt x="8" y="14"/>
                  </a:cubicBezTo>
                  <a:cubicBezTo>
                    <a:pt x="2" y="25"/>
                    <a:pt x="0" y="44"/>
                    <a:pt x="1" y="68"/>
                  </a:cubicBezTo>
                  <a:cubicBezTo>
                    <a:pt x="5" y="44"/>
                    <a:pt x="16" y="26"/>
                    <a:pt x="18" y="16"/>
                  </a:cubicBezTo>
                  <a:cubicBezTo>
                    <a:pt x="12" y="22"/>
                    <a:pt x="7" y="31"/>
                    <a:pt x="4" y="42"/>
                  </a:cubicBezTo>
                  <a:cubicBezTo>
                    <a:pt x="4" y="36"/>
                    <a:pt x="13" y="7"/>
                    <a:pt x="1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75" name="Freeform 1603"/>
            <p:cNvSpPr>
              <a:spLocks/>
            </p:cNvSpPr>
            <p:nvPr userDrawn="1"/>
          </p:nvSpPr>
          <p:spPr bwMode="auto">
            <a:xfrm>
              <a:off x="423" y="245"/>
              <a:ext cx="40" cy="25"/>
            </a:xfrm>
            <a:custGeom>
              <a:avLst/>
              <a:gdLst>
                <a:gd name="T0" fmla="*/ 87 w 88"/>
                <a:gd name="T1" fmla="*/ 1 h 55"/>
                <a:gd name="T2" fmla="*/ 87 w 88"/>
                <a:gd name="T3" fmla="*/ 1 h 55"/>
                <a:gd name="T4" fmla="*/ 43 w 88"/>
                <a:gd name="T5" fmla="*/ 15 h 55"/>
                <a:gd name="T6" fmla="*/ 9 w 88"/>
                <a:gd name="T7" fmla="*/ 37 h 55"/>
                <a:gd name="T8" fmla="*/ 0 w 88"/>
                <a:gd name="T9" fmla="*/ 49 h 55"/>
                <a:gd name="T10" fmla="*/ 6 w 88"/>
                <a:gd name="T11" fmla="*/ 49 h 55"/>
                <a:gd name="T12" fmla="*/ 56 w 88"/>
                <a:gd name="T13" fmla="*/ 23 h 55"/>
                <a:gd name="T14" fmla="*/ 14 w 88"/>
                <a:gd name="T15" fmla="*/ 51 h 55"/>
                <a:gd name="T16" fmla="*/ 20 w 88"/>
                <a:gd name="T17" fmla="*/ 55 h 55"/>
                <a:gd name="T18" fmla="*/ 61 w 88"/>
                <a:gd name="T19" fmla="*/ 37 h 55"/>
                <a:gd name="T20" fmla="*/ 87 w 88"/>
                <a:gd name="T21" fmla="*/ 1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8" h="55">
                  <a:moveTo>
                    <a:pt x="87" y="1"/>
                  </a:moveTo>
                  <a:lnTo>
                    <a:pt x="87" y="1"/>
                  </a:lnTo>
                  <a:cubicBezTo>
                    <a:pt x="72" y="0"/>
                    <a:pt x="55" y="8"/>
                    <a:pt x="43" y="15"/>
                  </a:cubicBezTo>
                  <a:cubicBezTo>
                    <a:pt x="35" y="20"/>
                    <a:pt x="20" y="29"/>
                    <a:pt x="9" y="37"/>
                  </a:cubicBezTo>
                  <a:cubicBezTo>
                    <a:pt x="6" y="42"/>
                    <a:pt x="5" y="41"/>
                    <a:pt x="0" y="49"/>
                  </a:cubicBezTo>
                  <a:cubicBezTo>
                    <a:pt x="4" y="48"/>
                    <a:pt x="4" y="49"/>
                    <a:pt x="6" y="49"/>
                  </a:cubicBezTo>
                  <a:cubicBezTo>
                    <a:pt x="12" y="45"/>
                    <a:pt x="41" y="29"/>
                    <a:pt x="56" y="23"/>
                  </a:cubicBezTo>
                  <a:cubicBezTo>
                    <a:pt x="43" y="34"/>
                    <a:pt x="20" y="48"/>
                    <a:pt x="14" y="51"/>
                  </a:cubicBezTo>
                  <a:cubicBezTo>
                    <a:pt x="18" y="52"/>
                    <a:pt x="19" y="54"/>
                    <a:pt x="20" y="55"/>
                  </a:cubicBezTo>
                  <a:cubicBezTo>
                    <a:pt x="30" y="52"/>
                    <a:pt x="53" y="43"/>
                    <a:pt x="61" y="37"/>
                  </a:cubicBezTo>
                  <a:cubicBezTo>
                    <a:pt x="73" y="29"/>
                    <a:pt x="88" y="18"/>
                    <a:pt x="87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76" name="Freeform 1604"/>
            <p:cNvSpPr>
              <a:spLocks/>
            </p:cNvSpPr>
            <p:nvPr userDrawn="1"/>
          </p:nvSpPr>
          <p:spPr bwMode="auto">
            <a:xfrm>
              <a:off x="331" y="243"/>
              <a:ext cx="14" cy="32"/>
            </a:xfrm>
            <a:custGeom>
              <a:avLst/>
              <a:gdLst>
                <a:gd name="T0" fmla="*/ 32 w 32"/>
                <a:gd name="T1" fmla="*/ 0 h 72"/>
                <a:gd name="T2" fmla="*/ 32 w 32"/>
                <a:gd name="T3" fmla="*/ 0 h 72"/>
                <a:gd name="T4" fmla="*/ 4 w 32"/>
                <a:gd name="T5" fmla="*/ 38 h 72"/>
                <a:gd name="T6" fmla="*/ 2 w 32"/>
                <a:gd name="T7" fmla="*/ 72 h 72"/>
                <a:gd name="T8" fmla="*/ 32 w 32"/>
                <a:gd name="T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72">
                  <a:moveTo>
                    <a:pt x="32" y="0"/>
                  </a:moveTo>
                  <a:lnTo>
                    <a:pt x="32" y="0"/>
                  </a:lnTo>
                  <a:cubicBezTo>
                    <a:pt x="21" y="12"/>
                    <a:pt x="8" y="29"/>
                    <a:pt x="4" y="38"/>
                  </a:cubicBezTo>
                  <a:cubicBezTo>
                    <a:pt x="0" y="52"/>
                    <a:pt x="1" y="64"/>
                    <a:pt x="2" y="72"/>
                  </a:cubicBezTo>
                  <a:cubicBezTo>
                    <a:pt x="6" y="46"/>
                    <a:pt x="16" y="23"/>
                    <a:pt x="3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77" name="Freeform 1605"/>
            <p:cNvSpPr>
              <a:spLocks/>
            </p:cNvSpPr>
            <p:nvPr userDrawn="1"/>
          </p:nvSpPr>
          <p:spPr bwMode="auto">
            <a:xfrm>
              <a:off x="346" y="243"/>
              <a:ext cx="11" cy="33"/>
            </a:xfrm>
            <a:custGeom>
              <a:avLst/>
              <a:gdLst>
                <a:gd name="T0" fmla="*/ 14 w 24"/>
                <a:gd name="T1" fmla="*/ 0 h 74"/>
                <a:gd name="T2" fmla="*/ 14 w 24"/>
                <a:gd name="T3" fmla="*/ 0 h 74"/>
                <a:gd name="T4" fmla="*/ 2 w 24"/>
                <a:gd name="T5" fmla="*/ 16 h 74"/>
                <a:gd name="T6" fmla="*/ 3 w 24"/>
                <a:gd name="T7" fmla="*/ 69 h 74"/>
                <a:gd name="T8" fmla="*/ 11 w 24"/>
                <a:gd name="T9" fmla="*/ 29 h 74"/>
                <a:gd name="T10" fmla="*/ 19 w 24"/>
                <a:gd name="T11" fmla="*/ 74 h 74"/>
                <a:gd name="T12" fmla="*/ 18 w 24"/>
                <a:gd name="T13" fmla="*/ 20 h 74"/>
                <a:gd name="T14" fmla="*/ 24 w 24"/>
                <a:gd name="T15" fmla="*/ 8 h 74"/>
                <a:gd name="T16" fmla="*/ 5 w 24"/>
                <a:gd name="T17" fmla="*/ 30 h 74"/>
                <a:gd name="T18" fmla="*/ 14 w 24"/>
                <a:gd name="T19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74">
                  <a:moveTo>
                    <a:pt x="14" y="0"/>
                  </a:moveTo>
                  <a:lnTo>
                    <a:pt x="14" y="0"/>
                  </a:lnTo>
                  <a:cubicBezTo>
                    <a:pt x="11" y="4"/>
                    <a:pt x="3" y="11"/>
                    <a:pt x="2" y="16"/>
                  </a:cubicBezTo>
                  <a:cubicBezTo>
                    <a:pt x="0" y="30"/>
                    <a:pt x="0" y="56"/>
                    <a:pt x="3" y="69"/>
                  </a:cubicBezTo>
                  <a:cubicBezTo>
                    <a:pt x="4" y="56"/>
                    <a:pt x="5" y="37"/>
                    <a:pt x="11" y="29"/>
                  </a:cubicBezTo>
                  <a:cubicBezTo>
                    <a:pt x="8" y="43"/>
                    <a:pt x="11" y="58"/>
                    <a:pt x="19" y="74"/>
                  </a:cubicBezTo>
                  <a:cubicBezTo>
                    <a:pt x="14" y="60"/>
                    <a:pt x="13" y="34"/>
                    <a:pt x="18" y="20"/>
                  </a:cubicBezTo>
                  <a:cubicBezTo>
                    <a:pt x="19" y="16"/>
                    <a:pt x="22" y="11"/>
                    <a:pt x="24" y="8"/>
                  </a:cubicBezTo>
                  <a:cubicBezTo>
                    <a:pt x="18" y="11"/>
                    <a:pt x="7" y="23"/>
                    <a:pt x="5" y="30"/>
                  </a:cubicBezTo>
                  <a:cubicBezTo>
                    <a:pt x="7" y="18"/>
                    <a:pt x="10" y="10"/>
                    <a:pt x="1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78" name="Freeform 1606"/>
            <p:cNvSpPr>
              <a:spLocks/>
            </p:cNvSpPr>
            <p:nvPr userDrawn="1"/>
          </p:nvSpPr>
          <p:spPr bwMode="auto">
            <a:xfrm>
              <a:off x="372" y="241"/>
              <a:ext cx="15" cy="8"/>
            </a:xfrm>
            <a:custGeom>
              <a:avLst/>
              <a:gdLst>
                <a:gd name="T0" fmla="*/ 26 w 32"/>
                <a:gd name="T1" fmla="*/ 6 h 16"/>
                <a:gd name="T2" fmla="*/ 26 w 32"/>
                <a:gd name="T3" fmla="*/ 6 h 16"/>
                <a:gd name="T4" fmla="*/ 0 w 32"/>
                <a:gd name="T5" fmla="*/ 2 h 16"/>
                <a:gd name="T6" fmla="*/ 29 w 32"/>
                <a:gd name="T7" fmla="*/ 16 h 16"/>
                <a:gd name="T8" fmla="*/ 26 w 32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16">
                  <a:moveTo>
                    <a:pt x="26" y="6"/>
                  </a:moveTo>
                  <a:lnTo>
                    <a:pt x="26" y="6"/>
                  </a:lnTo>
                  <a:cubicBezTo>
                    <a:pt x="19" y="1"/>
                    <a:pt x="12" y="0"/>
                    <a:pt x="0" y="2"/>
                  </a:cubicBezTo>
                  <a:cubicBezTo>
                    <a:pt x="9" y="2"/>
                    <a:pt x="25" y="0"/>
                    <a:pt x="29" y="16"/>
                  </a:cubicBezTo>
                  <a:cubicBezTo>
                    <a:pt x="32" y="13"/>
                    <a:pt x="30" y="8"/>
                    <a:pt x="26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79" name="Freeform 1607"/>
            <p:cNvSpPr>
              <a:spLocks/>
            </p:cNvSpPr>
            <p:nvPr userDrawn="1"/>
          </p:nvSpPr>
          <p:spPr bwMode="auto">
            <a:xfrm>
              <a:off x="377" y="238"/>
              <a:ext cx="26" cy="9"/>
            </a:xfrm>
            <a:custGeom>
              <a:avLst/>
              <a:gdLst>
                <a:gd name="T0" fmla="*/ 14 w 58"/>
                <a:gd name="T1" fmla="*/ 2 h 20"/>
                <a:gd name="T2" fmla="*/ 14 w 58"/>
                <a:gd name="T3" fmla="*/ 2 h 20"/>
                <a:gd name="T4" fmla="*/ 0 w 58"/>
                <a:gd name="T5" fmla="*/ 3 h 20"/>
                <a:gd name="T6" fmla="*/ 37 w 58"/>
                <a:gd name="T7" fmla="*/ 18 h 20"/>
                <a:gd name="T8" fmla="*/ 58 w 58"/>
                <a:gd name="T9" fmla="*/ 9 h 20"/>
                <a:gd name="T10" fmla="*/ 39 w 58"/>
                <a:gd name="T11" fmla="*/ 10 h 20"/>
                <a:gd name="T12" fmla="*/ 14 w 58"/>
                <a:gd name="T13" fmla="*/ 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8" h="20">
                  <a:moveTo>
                    <a:pt x="14" y="2"/>
                  </a:moveTo>
                  <a:lnTo>
                    <a:pt x="14" y="2"/>
                  </a:lnTo>
                  <a:cubicBezTo>
                    <a:pt x="11" y="1"/>
                    <a:pt x="5" y="0"/>
                    <a:pt x="0" y="3"/>
                  </a:cubicBezTo>
                  <a:cubicBezTo>
                    <a:pt x="25" y="3"/>
                    <a:pt x="26" y="15"/>
                    <a:pt x="37" y="18"/>
                  </a:cubicBezTo>
                  <a:cubicBezTo>
                    <a:pt x="44" y="20"/>
                    <a:pt x="55" y="17"/>
                    <a:pt x="58" y="9"/>
                  </a:cubicBezTo>
                  <a:cubicBezTo>
                    <a:pt x="53" y="12"/>
                    <a:pt x="46" y="12"/>
                    <a:pt x="39" y="10"/>
                  </a:cubicBezTo>
                  <a:cubicBezTo>
                    <a:pt x="31" y="8"/>
                    <a:pt x="24" y="3"/>
                    <a:pt x="14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80" name="Freeform 1608"/>
            <p:cNvSpPr>
              <a:spLocks/>
            </p:cNvSpPr>
            <p:nvPr userDrawn="1"/>
          </p:nvSpPr>
          <p:spPr bwMode="auto">
            <a:xfrm>
              <a:off x="343" y="236"/>
              <a:ext cx="11" cy="19"/>
            </a:xfrm>
            <a:custGeom>
              <a:avLst/>
              <a:gdLst>
                <a:gd name="T0" fmla="*/ 25 w 25"/>
                <a:gd name="T1" fmla="*/ 0 h 42"/>
                <a:gd name="T2" fmla="*/ 25 w 25"/>
                <a:gd name="T3" fmla="*/ 0 h 42"/>
                <a:gd name="T4" fmla="*/ 11 w 25"/>
                <a:gd name="T5" fmla="*/ 20 h 42"/>
                <a:gd name="T6" fmla="*/ 24 w 25"/>
                <a:gd name="T7" fmla="*/ 0 h 42"/>
                <a:gd name="T8" fmla="*/ 11 w 25"/>
                <a:gd name="T9" fmla="*/ 9 h 42"/>
                <a:gd name="T10" fmla="*/ 0 w 25"/>
                <a:gd name="T11" fmla="*/ 42 h 42"/>
                <a:gd name="T12" fmla="*/ 22 w 25"/>
                <a:gd name="T13" fmla="*/ 13 h 42"/>
                <a:gd name="T14" fmla="*/ 25 w 25"/>
                <a:gd name="T15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42">
                  <a:moveTo>
                    <a:pt x="25" y="0"/>
                  </a:moveTo>
                  <a:lnTo>
                    <a:pt x="25" y="0"/>
                  </a:lnTo>
                  <a:cubicBezTo>
                    <a:pt x="22" y="4"/>
                    <a:pt x="14" y="16"/>
                    <a:pt x="11" y="20"/>
                  </a:cubicBezTo>
                  <a:cubicBezTo>
                    <a:pt x="14" y="13"/>
                    <a:pt x="20" y="6"/>
                    <a:pt x="24" y="0"/>
                  </a:cubicBezTo>
                  <a:cubicBezTo>
                    <a:pt x="21" y="3"/>
                    <a:pt x="14" y="7"/>
                    <a:pt x="11" y="9"/>
                  </a:cubicBezTo>
                  <a:cubicBezTo>
                    <a:pt x="7" y="16"/>
                    <a:pt x="2" y="33"/>
                    <a:pt x="0" y="42"/>
                  </a:cubicBezTo>
                  <a:cubicBezTo>
                    <a:pt x="7" y="30"/>
                    <a:pt x="17" y="18"/>
                    <a:pt x="22" y="13"/>
                  </a:cubicBezTo>
                  <a:cubicBezTo>
                    <a:pt x="22" y="9"/>
                    <a:pt x="24" y="4"/>
                    <a:pt x="2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81" name="Freeform 1609"/>
            <p:cNvSpPr>
              <a:spLocks/>
            </p:cNvSpPr>
            <p:nvPr userDrawn="1"/>
          </p:nvSpPr>
          <p:spPr bwMode="auto">
            <a:xfrm>
              <a:off x="407" y="237"/>
              <a:ext cx="17" cy="28"/>
            </a:xfrm>
            <a:custGeom>
              <a:avLst/>
              <a:gdLst>
                <a:gd name="T0" fmla="*/ 30 w 38"/>
                <a:gd name="T1" fmla="*/ 0 h 62"/>
                <a:gd name="T2" fmla="*/ 30 w 38"/>
                <a:gd name="T3" fmla="*/ 0 h 62"/>
                <a:gd name="T4" fmla="*/ 3 w 38"/>
                <a:gd name="T5" fmla="*/ 34 h 62"/>
                <a:gd name="T6" fmla="*/ 4 w 38"/>
                <a:gd name="T7" fmla="*/ 44 h 62"/>
                <a:gd name="T8" fmla="*/ 19 w 38"/>
                <a:gd name="T9" fmla="*/ 28 h 62"/>
                <a:gd name="T10" fmla="*/ 3 w 38"/>
                <a:gd name="T11" fmla="*/ 51 h 62"/>
                <a:gd name="T12" fmla="*/ 0 w 38"/>
                <a:gd name="T13" fmla="*/ 62 h 62"/>
                <a:gd name="T14" fmla="*/ 23 w 38"/>
                <a:gd name="T15" fmla="*/ 42 h 62"/>
                <a:gd name="T16" fmla="*/ 30 w 38"/>
                <a:gd name="T17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" h="62">
                  <a:moveTo>
                    <a:pt x="30" y="0"/>
                  </a:moveTo>
                  <a:lnTo>
                    <a:pt x="30" y="0"/>
                  </a:lnTo>
                  <a:cubicBezTo>
                    <a:pt x="24" y="14"/>
                    <a:pt x="10" y="28"/>
                    <a:pt x="3" y="34"/>
                  </a:cubicBezTo>
                  <a:cubicBezTo>
                    <a:pt x="3" y="38"/>
                    <a:pt x="4" y="41"/>
                    <a:pt x="4" y="44"/>
                  </a:cubicBezTo>
                  <a:cubicBezTo>
                    <a:pt x="5" y="42"/>
                    <a:pt x="12" y="34"/>
                    <a:pt x="19" y="28"/>
                  </a:cubicBezTo>
                  <a:cubicBezTo>
                    <a:pt x="15" y="38"/>
                    <a:pt x="7" y="47"/>
                    <a:pt x="3" y="51"/>
                  </a:cubicBezTo>
                  <a:cubicBezTo>
                    <a:pt x="2" y="54"/>
                    <a:pt x="1" y="58"/>
                    <a:pt x="0" y="62"/>
                  </a:cubicBezTo>
                  <a:cubicBezTo>
                    <a:pt x="5" y="57"/>
                    <a:pt x="18" y="47"/>
                    <a:pt x="23" y="42"/>
                  </a:cubicBezTo>
                  <a:cubicBezTo>
                    <a:pt x="33" y="31"/>
                    <a:pt x="38" y="14"/>
                    <a:pt x="3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82" name="Freeform 1610"/>
            <p:cNvSpPr>
              <a:spLocks/>
            </p:cNvSpPr>
            <p:nvPr userDrawn="1"/>
          </p:nvSpPr>
          <p:spPr bwMode="auto">
            <a:xfrm>
              <a:off x="424" y="231"/>
              <a:ext cx="10" cy="14"/>
            </a:xfrm>
            <a:custGeom>
              <a:avLst/>
              <a:gdLst>
                <a:gd name="T0" fmla="*/ 22 w 22"/>
                <a:gd name="T1" fmla="*/ 0 h 30"/>
                <a:gd name="T2" fmla="*/ 22 w 22"/>
                <a:gd name="T3" fmla="*/ 0 h 30"/>
                <a:gd name="T4" fmla="*/ 0 w 22"/>
                <a:gd name="T5" fmla="*/ 26 h 30"/>
                <a:gd name="T6" fmla="*/ 0 w 22"/>
                <a:gd name="T7" fmla="*/ 30 h 30"/>
                <a:gd name="T8" fmla="*/ 22 w 22"/>
                <a:gd name="T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30">
                  <a:moveTo>
                    <a:pt x="22" y="0"/>
                  </a:moveTo>
                  <a:lnTo>
                    <a:pt x="22" y="0"/>
                  </a:lnTo>
                  <a:cubicBezTo>
                    <a:pt x="15" y="10"/>
                    <a:pt x="2" y="25"/>
                    <a:pt x="0" y="26"/>
                  </a:cubicBezTo>
                  <a:cubicBezTo>
                    <a:pt x="0" y="27"/>
                    <a:pt x="0" y="28"/>
                    <a:pt x="0" y="30"/>
                  </a:cubicBezTo>
                  <a:cubicBezTo>
                    <a:pt x="6" y="23"/>
                    <a:pt x="18" y="9"/>
                    <a:pt x="2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83" name="Freeform 1611"/>
            <p:cNvSpPr>
              <a:spLocks/>
            </p:cNvSpPr>
            <p:nvPr userDrawn="1"/>
          </p:nvSpPr>
          <p:spPr bwMode="auto">
            <a:xfrm>
              <a:off x="334" y="233"/>
              <a:ext cx="17" cy="24"/>
            </a:xfrm>
            <a:custGeom>
              <a:avLst/>
              <a:gdLst>
                <a:gd name="T0" fmla="*/ 39 w 39"/>
                <a:gd name="T1" fmla="*/ 0 h 52"/>
                <a:gd name="T2" fmla="*/ 39 w 39"/>
                <a:gd name="T3" fmla="*/ 0 h 52"/>
                <a:gd name="T4" fmla="*/ 20 w 39"/>
                <a:gd name="T5" fmla="*/ 19 h 52"/>
                <a:gd name="T6" fmla="*/ 37 w 39"/>
                <a:gd name="T7" fmla="*/ 0 h 52"/>
                <a:gd name="T8" fmla="*/ 23 w 39"/>
                <a:gd name="T9" fmla="*/ 6 h 52"/>
                <a:gd name="T10" fmla="*/ 0 w 39"/>
                <a:gd name="T11" fmla="*/ 52 h 52"/>
                <a:gd name="T12" fmla="*/ 39 w 39"/>
                <a:gd name="T1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52">
                  <a:moveTo>
                    <a:pt x="39" y="0"/>
                  </a:moveTo>
                  <a:lnTo>
                    <a:pt x="39" y="0"/>
                  </a:lnTo>
                  <a:cubicBezTo>
                    <a:pt x="35" y="3"/>
                    <a:pt x="23" y="17"/>
                    <a:pt x="20" y="19"/>
                  </a:cubicBezTo>
                  <a:cubicBezTo>
                    <a:pt x="22" y="13"/>
                    <a:pt x="34" y="4"/>
                    <a:pt x="37" y="0"/>
                  </a:cubicBezTo>
                  <a:cubicBezTo>
                    <a:pt x="33" y="2"/>
                    <a:pt x="27" y="5"/>
                    <a:pt x="23" y="6"/>
                  </a:cubicBezTo>
                  <a:cubicBezTo>
                    <a:pt x="20" y="10"/>
                    <a:pt x="4" y="34"/>
                    <a:pt x="0" y="52"/>
                  </a:cubicBezTo>
                  <a:cubicBezTo>
                    <a:pt x="14" y="29"/>
                    <a:pt x="29" y="21"/>
                    <a:pt x="3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84" name="Freeform 1612"/>
            <p:cNvSpPr>
              <a:spLocks/>
            </p:cNvSpPr>
            <p:nvPr userDrawn="1"/>
          </p:nvSpPr>
          <p:spPr bwMode="auto">
            <a:xfrm>
              <a:off x="350" y="231"/>
              <a:ext cx="20" cy="21"/>
            </a:xfrm>
            <a:custGeom>
              <a:avLst/>
              <a:gdLst>
                <a:gd name="T0" fmla="*/ 33 w 45"/>
                <a:gd name="T1" fmla="*/ 0 h 47"/>
                <a:gd name="T2" fmla="*/ 33 w 45"/>
                <a:gd name="T3" fmla="*/ 0 h 47"/>
                <a:gd name="T4" fmla="*/ 9 w 45"/>
                <a:gd name="T5" fmla="*/ 22 h 47"/>
                <a:gd name="T6" fmla="*/ 0 w 45"/>
                <a:gd name="T7" fmla="*/ 47 h 47"/>
                <a:gd name="T8" fmla="*/ 18 w 45"/>
                <a:gd name="T9" fmla="*/ 32 h 47"/>
                <a:gd name="T10" fmla="*/ 35 w 45"/>
                <a:gd name="T11" fmla="*/ 18 h 47"/>
                <a:gd name="T12" fmla="*/ 45 w 45"/>
                <a:gd name="T13" fmla="*/ 6 h 47"/>
                <a:gd name="T14" fmla="*/ 12 w 45"/>
                <a:gd name="T15" fmla="*/ 29 h 47"/>
                <a:gd name="T16" fmla="*/ 33 w 45"/>
                <a:gd name="T17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47">
                  <a:moveTo>
                    <a:pt x="33" y="0"/>
                  </a:moveTo>
                  <a:lnTo>
                    <a:pt x="33" y="0"/>
                  </a:lnTo>
                  <a:cubicBezTo>
                    <a:pt x="26" y="4"/>
                    <a:pt x="13" y="15"/>
                    <a:pt x="9" y="22"/>
                  </a:cubicBezTo>
                  <a:cubicBezTo>
                    <a:pt x="6" y="28"/>
                    <a:pt x="1" y="45"/>
                    <a:pt x="0" y="47"/>
                  </a:cubicBezTo>
                  <a:cubicBezTo>
                    <a:pt x="5" y="41"/>
                    <a:pt x="11" y="35"/>
                    <a:pt x="18" y="32"/>
                  </a:cubicBezTo>
                  <a:cubicBezTo>
                    <a:pt x="22" y="27"/>
                    <a:pt x="30" y="21"/>
                    <a:pt x="35" y="18"/>
                  </a:cubicBezTo>
                  <a:cubicBezTo>
                    <a:pt x="38" y="15"/>
                    <a:pt x="43" y="9"/>
                    <a:pt x="45" y="6"/>
                  </a:cubicBezTo>
                  <a:cubicBezTo>
                    <a:pt x="39" y="11"/>
                    <a:pt x="22" y="24"/>
                    <a:pt x="12" y="29"/>
                  </a:cubicBezTo>
                  <a:cubicBezTo>
                    <a:pt x="18" y="18"/>
                    <a:pt x="27" y="7"/>
                    <a:pt x="3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85" name="Freeform 1613"/>
            <p:cNvSpPr>
              <a:spLocks/>
            </p:cNvSpPr>
            <p:nvPr userDrawn="1"/>
          </p:nvSpPr>
          <p:spPr bwMode="auto">
            <a:xfrm>
              <a:off x="348" y="227"/>
              <a:ext cx="13" cy="12"/>
            </a:xfrm>
            <a:custGeom>
              <a:avLst/>
              <a:gdLst>
                <a:gd name="T0" fmla="*/ 29 w 29"/>
                <a:gd name="T1" fmla="*/ 0 h 26"/>
                <a:gd name="T2" fmla="*/ 29 w 29"/>
                <a:gd name="T3" fmla="*/ 0 h 26"/>
                <a:gd name="T4" fmla="*/ 17 w 29"/>
                <a:gd name="T5" fmla="*/ 2 h 26"/>
                <a:gd name="T6" fmla="*/ 0 w 29"/>
                <a:gd name="T7" fmla="*/ 26 h 26"/>
                <a:gd name="T8" fmla="*/ 29 w 29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6">
                  <a:moveTo>
                    <a:pt x="29" y="0"/>
                  </a:moveTo>
                  <a:lnTo>
                    <a:pt x="29" y="0"/>
                  </a:lnTo>
                  <a:cubicBezTo>
                    <a:pt x="26" y="1"/>
                    <a:pt x="20" y="2"/>
                    <a:pt x="17" y="2"/>
                  </a:cubicBezTo>
                  <a:cubicBezTo>
                    <a:pt x="13" y="6"/>
                    <a:pt x="7" y="15"/>
                    <a:pt x="0" y="26"/>
                  </a:cubicBezTo>
                  <a:cubicBezTo>
                    <a:pt x="12" y="19"/>
                    <a:pt x="23" y="6"/>
                    <a:pt x="2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86" name="Freeform 1614"/>
            <p:cNvSpPr>
              <a:spLocks/>
            </p:cNvSpPr>
            <p:nvPr userDrawn="1"/>
          </p:nvSpPr>
          <p:spPr bwMode="auto">
            <a:xfrm>
              <a:off x="339" y="228"/>
              <a:ext cx="16" cy="8"/>
            </a:xfrm>
            <a:custGeom>
              <a:avLst/>
              <a:gdLst>
                <a:gd name="T0" fmla="*/ 29 w 35"/>
                <a:gd name="T1" fmla="*/ 0 h 18"/>
                <a:gd name="T2" fmla="*/ 29 w 35"/>
                <a:gd name="T3" fmla="*/ 0 h 18"/>
                <a:gd name="T4" fmla="*/ 0 w 35"/>
                <a:gd name="T5" fmla="*/ 15 h 18"/>
                <a:gd name="T6" fmla="*/ 35 w 35"/>
                <a:gd name="T7" fmla="*/ 0 h 18"/>
                <a:gd name="T8" fmla="*/ 29 w 35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8">
                  <a:moveTo>
                    <a:pt x="29" y="0"/>
                  </a:moveTo>
                  <a:lnTo>
                    <a:pt x="29" y="0"/>
                  </a:lnTo>
                  <a:cubicBezTo>
                    <a:pt x="26" y="6"/>
                    <a:pt x="13" y="14"/>
                    <a:pt x="0" y="15"/>
                  </a:cubicBezTo>
                  <a:cubicBezTo>
                    <a:pt x="15" y="18"/>
                    <a:pt x="30" y="8"/>
                    <a:pt x="35" y="0"/>
                  </a:cubicBezTo>
                  <a:cubicBezTo>
                    <a:pt x="33" y="0"/>
                    <a:pt x="29" y="0"/>
                    <a:pt x="2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87" name="Freeform 1615"/>
            <p:cNvSpPr>
              <a:spLocks/>
            </p:cNvSpPr>
            <p:nvPr userDrawn="1"/>
          </p:nvSpPr>
          <p:spPr bwMode="auto">
            <a:xfrm>
              <a:off x="371" y="224"/>
              <a:ext cx="2" cy="1"/>
            </a:xfrm>
            <a:custGeom>
              <a:avLst/>
              <a:gdLst>
                <a:gd name="T0" fmla="*/ 0 w 6"/>
                <a:gd name="T1" fmla="*/ 0 h 3"/>
                <a:gd name="T2" fmla="*/ 0 w 6"/>
                <a:gd name="T3" fmla="*/ 0 h 3"/>
                <a:gd name="T4" fmla="*/ 6 w 6"/>
                <a:gd name="T5" fmla="*/ 3 h 3"/>
                <a:gd name="T6" fmla="*/ 0 w 6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3">
                  <a:moveTo>
                    <a:pt x="0" y="0"/>
                  </a:moveTo>
                  <a:lnTo>
                    <a:pt x="0" y="0"/>
                  </a:lnTo>
                  <a:cubicBezTo>
                    <a:pt x="1" y="1"/>
                    <a:pt x="4" y="3"/>
                    <a:pt x="6" y="3"/>
                  </a:cubicBezTo>
                  <a:cubicBezTo>
                    <a:pt x="3" y="1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88" name="Freeform 1616"/>
            <p:cNvSpPr>
              <a:spLocks/>
            </p:cNvSpPr>
            <p:nvPr userDrawn="1"/>
          </p:nvSpPr>
          <p:spPr bwMode="auto">
            <a:xfrm>
              <a:off x="372" y="223"/>
              <a:ext cx="3" cy="2"/>
            </a:xfrm>
            <a:custGeom>
              <a:avLst/>
              <a:gdLst>
                <a:gd name="T0" fmla="*/ 8 w 8"/>
                <a:gd name="T1" fmla="*/ 0 h 5"/>
                <a:gd name="T2" fmla="*/ 8 w 8"/>
                <a:gd name="T3" fmla="*/ 0 h 5"/>
                <a:gd name="T4" fmla="*/ 0 w 8"/>
                <a:gd name="T5" fmla="*/ 1 h 5"/>
                <a:gd name="T6" fmla="*/ 8 w 8"/>
                <a:gd name="T7" fmla="*/ 5 h 5"/>
                <a:gd name="T8" fmla="*/ 8 w 8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5">
                  <a:moveTo>
                    <a:pt x="8" y="0"/>
                  </a:moveTo>
                  <a:lnTo>
                    <a:pt x="8" y="0"/>
                  </a:lnTo>
                  <a:cubicBezTo>
                    <a:pt x="6" y="0"/>
                    <a:pt x="0" y="1"/>
                    <a:pt x="0" y="1"/>
                  </a:cubicBezTo>
                  <a:cubicBezTo>
                    <a:pt x="2" y="2"/>
                    <a:pt x="6" y="4"/>
                    <a:pt x="8" y="5"/>
                  </a:cubicBezTo>
                  <a:cubicBezTo>
                    <a:pt x="6" y="3"/>
                    <a:pt x="7" y="1"/>
                    <a:pt x="8" y="0"/>
                  </a:cubicBez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89" name="Freeform 1617"/>
            <p:cNvSpPr>
              <a:spLocks/>
            </p:cNvSpPr>
            <p:nvPr userDrawn="1"/>
          </p:nvSpPr>
          <p:spPr bwMode="auto">
            <a:xfrm>
              <a:off x="377" y="223"/>
              <a:ext cx="2" cy="3"/>
            </a:xfrm>
            <a:custGeom>
              <a:avLst/>
              <a:gdLst>
                <a:gd name="T0" fmla="*/ 3 w 3"/>
                <a:gd name="T1" fmla="*/ 0 h 6"/>
                <a:gd name="T2" fmla="*/ 3 w 3"/>
                <a:gd name="T3" fmla="*/ 0 h 6"/>
                <a:gd name="T4" fmla="*/ 1 w 3"/>
                <a:gd name="T5" fmla="*/ 3 h 6"/>
                <a:gd name="T6" fmla="*/ 0 w 3"/>
                <a:gd name="T7" fmla="*/ 6 h 6"/>
                <a:gd name="T8" fmla="*/ 3 w 3"/>
                <a:gd name="T9" fmla="*/ 3 h 6"/>
                <a:gd name="T10" fmla="*/ 3 w 3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3" y="0"/>
                  </a:moveTo>
                  <a:lnTo>
                    <a:pt x="3" y="0"/>
                  </a:lnTo>
                  <a:cubicBezTo>
                    <a:pt x="3" y="0"/>
                    <a:pt x="2" y="1"/>
                    <a:pt x="1" y="3"/>
                  </a:cubicBezTo>
                  <a:cubicBezTo>
                    <a:pt x="0" y="3"/>
                    <a:pt x="0" y="6"/>
                    <a:pt x="0" y="6"/>
                  </a:cubicBezTo>
                  <a:cubicBezTo>
                    <a:pt x="0" y="6"/>
                    <a:pt x="2" y="5"/>
                    <a:pt x="3" y="3"/>
                  </a:cubicBezTo>
                  <a:cubicBezTo>
                    <a:pt x="3" y="1"/>
                    <a:pt x="3" y="0"/>
                    <a:pt x="3" y="0"/>
                  </a:cubicBez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90" name="Freeform 1618"/>
            <p:cNvSpPr>
              <a:spLocks/>
            </p:cNvSpPr>
            <p:nvPr userDrawn="1"/>
          </p:nvSpPr>
          <p:spPr bwMode="auto">
            <a:xfrm>
              <a:off x="377" y="223"/>
              <a:ext cx="3" cy="5"/>
            </a:xfrm>
            <a:custGeom>
              <a:avLst/>
              <a:gdLst>
                <a:gd name="T0" fmla="*/ 8 w 8"/>
                <a:gd name="T1" fmla="*/ 0 h 10"/>
                <a:gd name="T2" fmla="*/ 8 w 8"/>
                <a:gd name="T3" fmla="*/ 0 h 10"/>
                <a:gd name="T4" fmla="*/ 5 w 8"/>
                <a:gd name="T5" fmla="*/ 0 h 10"/>
                <a:gd name="T6" fmla="*/ 0 w 8"/>
                <a:gd name="T7" fmla="*/ 7 h 10"/>
                <a:gd name="T8" fmla="*/ 3 w 8"/>
                <a:gd name="T9" fmla="*/ 10 h 10"/>
                <a:gd name="T10" fmla="*/ 8 w 8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0">
                  <a:moveTo>
                    <a:pt x="8" y="0"/>
                  </a:moveTo>
                  <a:lnTo>
                    <a:pt x="8" y="0"/>
                  </a:lnTo>
                  <a:cubicBezTo>
                    <a:pt x="7" y="0"/>
                    <a:pt x="6" y="0"/>
                    <a:pt x="5" y="0"/>
                  </a:cubicBezTo>
                  <a:cubicBezTo>
                    <a:pt x="6" y="4"/>
                    <a:pt x="4" y="6"/>
                    <a:pt x="0" y="7"/>
                  </a:cubicBezTo>
                  <a:cubicBezTo>
                    <a:pt x="1" y="8"/>
                    <a:pt x="2" y="9"/>
                    <a:pt x="3" y="10"/>
                  </a:cubicBezTo>
                  <a:cubicBezTo>
                    <a:pt x="5" y="8"/>
                    <a:pt x="8" y="2"/>
                    <a:pt x="8" y="0"/>
                  </a:cubicBez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91" name="Freeform 1619"/>
            <p:cNvSpPr>
              <a:spLocks/>
            </p:cNvSpPr>
            <p:nvPr userDrawn="1"/>
          </p:nvSpPr>
          <p:spPr bwMode="auto">
            <a:xfrm>
              <a:off x="367" y="223"/>
              <a:ext cx="32" cy="22"/>
            </a:xfrm>
            <a:custGeom>
              <a:avLst/>
              <a:gdLst>
                <a:gd name="T0" fmla="*/ 69 w 71"/>
                <a:gd name="T1" fmla="*/ 12 h 47"/>
                <a:gd name="T2" fmla="*/ 69 w 71"/>
                <a:gd name="T3" fmla="*/ 12 h 47"/>
                <a:gd name="T4" fmla="*/ 47 w 71"/>
                <a:gd name="T5" fmla="*/ 0 h 47"/>
                <a:gd name="T6" fmla="*/ 0 w 71"/>
                <a:gd name="T7" fmla="*/ 44 h 47"/>
                <a:gd name="T8" fmla="*/ 12 w 71"/>
                <a:gd name="T9" fmla="*/ 39 h 47"/>
                <a:gd name="T10" fmla="*/ 45 w 71"/>
                <a:gd name="T11" fmla="*/ 25 h 47"/>
                <a:gd name="T12" fmla="*/ 65 w 71"/>
                <a:gd name="T13" fmla="*/ 32 h 47"/>
                <a:gd name="T14" fmla="*/ 69 w 71"/>
                <a:gd name="T15" fmla="*/ 1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1" h="47">
                  <a:moveTo>
                    <a:pt x="69" y="12"/>
                  </a:moveTo>
                  <a:lnTo>
                    <a:pt x="69" y="12"/>
                  </a:lnTo>
                  <a:cubicBezTo>
                    <a:pt x="66" y="6"/>
                    <a:pt x="57" y="0"/>
                    <a:pt x="47" y="0"/>
                  </a:cubicBezTo>
                  <a:cubicBezTo>
                    <a:pt x="33" y="19"/>
                    <a:pt x="20" y="32"/>
                    <a:pt x="0" y="44"/>
                  </a:cubicBezTo>
                  <a:cubicBezTo>
                    <a:pt x="1" y="47"/>
                    <a:pt x="8" y="41"/>
                    <a:pt x="12" y="39"/>
                  </a:cubicBezTo>
                  <a:cubicBezTo>
                    <a:pt x="21" y="33"/>
                    <a:pt x="33" y="25"/>
                    <a:pt x="45" y="25"/>
                  </a:cubicBezTo>
                  <a:cubicBezTo>
                    <a:pt x="53" y="24"/>
                    <a:pt x="61" y="27"/>
                    <a:pt x="65" y="32"/>
                  </a:cubicBezTo>
                  <a:cubicBezTo>
                    <a:pt x="70" y="28"/>
                    <a:pt x="71" y="18"/>
                    <a:pt x="69" y="1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92" name="Freeform 1620"/>
            <p:cNvSpPr>
              <a:spLocks/>
            </p:cNvSpPr>
            <p:nvPr userDrawn="1"/>
          </p:nvSpPr>
          <p:spPr bwMode="auto">
            <a:xfrm>
              <a:off x="418" y="222"/>
              <a:ext cx="43" cy="38"/>
            </a:xfrm>
            <a:custGeom>
              <a:avLst/>
              <a:gdLst>
                <a:gd name="T0" fmla="*/ 87 w 94"/>
                <a:gd name="T1" fmla="*/ 0 h 83"/>
                <a:gd name="T2" fmla="*/ 87 w 94"/>
                <a:gd name="T3" fmla="*/ 0 h 83"/>
                <a:gd name="T4" fmla="*/ 0 w 94"/>
                <a:gd name="T5" fmla="*/ 75 h 83"/>
                <a:gd name="T6" fmla="*/ 19 w 94"/>
                <a:gd name="T7" fmla="*/ 71 h 83"/>
                <a:gd name="T8" fmla="*/ 61 w 94"/>
                <a:gd name="T9" fmla="*/ 41 h 83"/>
                <a:gd name="T10" fmla="*/ 23 w 94"/>
                <a:gd name="T11" fmla="*/ 76 h 83"/>
                <a:gd name="T12" fmla="*/ 21 w 94"/>
                <a:gd name="T13" fmla="*/ 83 h 83"/>
                <a:gd name="T14" fmla="*/ 75 w 94"/>
                <a:gd name="T15" fmla="*/ 46 h 83"/>
                <a:gd name="T16" fmla="*/ 87 w 94"/>
                <a:gd name="T17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4" h="83">
                  <a:moveTo>
                    <a:pt x="87" y="0"/>
                  </a:moveTo>
                  <a:lnTo>
                    <a:pt x="87" y="0"/>
                  </a:lnTo>
                  <a:cubicBezTo>
                    <a:pt x="77" y="6"/>
                    <a:pt x="37" y="50"/>
                    <a:pt x="0" y="75"/>
                  </a:cubicBezTo>
                  <a:cubicBezTo>
                    <a:pt x="6" y="73"/>
                    <a:pt x="13" y="71"/>
                    <a:pt x="19" y="71"/>
                  </a:cubicBezTo>
                  <a:cubicBezTo>
                    <a:pt x="21" y="69"/>
                    <a:pt x="48" y="49"/>
                    <a:pt x="61" y="41"/>
                  </a:cubicBezTo>
                  <a:cubicBezTo>
                    <a:pt x="51" y="54"/>
                    <a:pt x="28" y="71"/>
                    <a:pt x="23" y="76"/>
                  </a:cubicBezTo>
                  <a:cubicBezTo>
                    <a:pt x="22" y="77"/>
                    <a:pt x="22" y="80"/>
                    <a:pt x="21" y="83"/>
                  </a:cubicBezTo>
                  <a:cubicBezTo>
                    <a:pt x="34" y="74"/>
                    <a:pt x="58" y="62"/>
                    <a:pt x="75" y="46"/>
                  </a:cubicBezTo>
                  <a:cubicBezTo>
                    <a:pt x="86" y="35"/>
                    <a:pt x="94" y="17"/>
                    <a:pt x="87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93" name="Freeform 1621"/>
            <p:cNvSpPr>
              <a:spLocks/>
            </p:cNvSpPr>
            <p:nvPr userDrawn="1"/>
          </p:nvSpPr>
          <p:spPr bwMode="auto">
            <a:xfrm>
              <a:off x="354" y="220"/>
              <a:ext cx="34" cy="40"/>
            </a:xfrm>
            <a:custGeom>
              <a:avLst/>
              <a:gdLst>
                <a:gd name="T0" fmla="*/ 73 w 75"/>
                <a:gd name="T1" fmla="*/ 6 h 89"/>
                <a:gd name="T2" fmla="*/ 73 w 75"/>
                <a:gd name="T3" fmla="*/ 6 h 89"/>
                <a:gd name="T4" fmla="*/ 69 w 75"/>
                <a:gd name="T5" fmla="*/ 3 h 89"/>
                <a:gd name="T6" fmla="*/ 53 w 75"/>
                <a:gd name="T7" fmla="*/ 28 h 89"/>
                <a:gd name="T8" fmla="*/ 31 w 75"/>
                <a:gd name="T9" fmla="*/ 42 h 89"/>
                <a:gd name="T10" fmla="*/ 7 w 75"/>
                <a:gd name="T11" fmla="*/ 62 h 89"/>
                <a:gd name="T12" fmla="*/ 1 w 75"/>
                <a:gd name="T13" fmla="*/ 89 h 89"/>
                <a:gd name="T14" fmla="*/ 29 w 75"/>
                <a:gd name="T15" fmla="*/ 48 h 89"/>
                <a:gd name="T16" fmla="*/ 58 w 75"/>
                <a:gd name="T17" fmla="*/ 25 h 89"/>
                <a:gd name="T18" fmla="*/ 73 w 75"/>
                <a:gd name="T19" fmla="*/ 6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5" h="89">
                  <a:moveTo>
                    <a:pt x="73" y="6"/>
                  </a:moveTo>
                  <a:lnTo>
                    <a:pt x="73" y="6"/>
                  </a:lnTo>
                  <a:cubicBezTo>
                    <a:pt x="75" y="2"/>
                    <a:pt x="70" y="0"/>
                    <a:pt x="69" y="3"/>
                  </a:cubicBezTo>
                  <a:cubicBezTo>
                    <a:pt x="64" y="13"/>
                    <a:pt x="59" y="22"/>
                    <a:pt x="53" y="28"/>
                  </a:cubicBezTo>
                  <a:cubicBezTo>
                    <a:pt x="47" y="33"/>
                    <a:pt x="38" y="39"/>
                    <a:pt x="31" y="42"/>
                  </a:cubicBezTo>
                  <a:cubicBezTo>
                    <a:pt x="23" y="46"/>
                    <a:pt x="11" y="55"/>
                    <a:pt x="7" y="62"/>
                  </a:cubicBezTo>
                  <a:cubicBezTo>
                    <a:pt x="3" y="69"/>
                    <a:pt x="0" y="79"/>
                    <a:pt x="1" y="89"/>
                  </a:cubicBezTo>
                  <a:cubicBezTo>
                    <a:pt x="4" y="75"/>
                    <a:pt x="16" y="56"/>
                    <a:pt x="29" y="48"/>
                  </a:cubicBezTo>
                  <a:cubicBezTo>
                    <a:pt x="41" y="41"/>
                    <a:pt x="51" y="34"/>
                    <a:pt x="58" y="25"/>
                  </a:cubicBezTo>
                  <a:cubicBezTo>
                    <a:pt x="63" y="19"/>
                    <a:pt x="69" y="13"/>
                    <a:pt x="73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94" name="Freeform 1622"/>
            <p:cNvSpPr>
              <a:spLocks/>
            </p:cNvSpPr>
            <p:nvPr userDrawn="1"/>
          </p:nvSpPr>
          <p:spPr bwMode="auto">
            <a:xfrm>
              <a:off x="346" y="218"/>
              <a:ext cx="38" cy="24"/>
            </a:xfrm>
            <a:custGeom>
              <a:avLst/>
              <a:gdLst>
                <a:gd name="T0" fmla="*/ 84 w 86"/>
                <a:gd name="T1" fmla="*/ 1 h 53"/>
                <a:gd name="T2" fmla="*/ 84 w 86"/>
                <a:gd name="T3" fmla="*/ 1 h 53"/>
                <a:gd name="T4" fmla="*/ 7 w 86"/>
                <a:gd name="T5" fmla="*/ 2 h 53"/>
                <a:gd name="T6" fmla="*/ 0 w 86"/>
                <a:gd name="T7" fmla="*/ 0 h 53"/>
                <a:gd name="T8" fmla="*/ 8 w 86"/>
                <a:gd name="T9" fmla="*/ 6 h 53"/>
                <a:gd name="T10" fmla="*/ 55 w 86"/>
                <a:gd name="T11" fmla="*/ 12 h 53"/>
                <a:gd name="T12" fmla="*/ 79 w 86"/>
                <a:gd name="T13" fmla="*/ 10 h 53"/>
                <a:gd name="T14" fmla="*/ 72 w 86"/>
                <a:gd name="T15" fmla="*/ 23 h 53"/>
                <a:gd name="T16" fmla="*/ 55 w 86"/>
                <a:gd name="T17" fmla="*/ 16 h 53"/>
                <a:gd name="T18" fmla="*/ 27 w 86"/>
                <a:gd name="T19" fmla="*/ 14 h 53"/>
                <a:gd name="T20" fmla="*/ 4 w 86"/>
                <a:gd name="T21" fmla="*/ 15 h 53"/>
                <a:gd name="T22" fmla="*/ 39 w 86"/>
                <a:gd name="T23" fmla="*/ 18 h 53"/>
                <a:gd name="T24" fmla="*/ 16 w 86"/>
                <a:gd name="T25" fmla="*/ 50 h 53"/>
                <a:gd name="T26" fmla="*/ 50 w 86"/>
                <a:gd name="T27" fmla="*/ 21 h 53"/>
                <a:gd name="T28" fmla="*/ 26 w 86"/>
                <a:gd name="T29" fmla="*/ 53 h 53"/>
                <a:gd name="T30" fmla="*/ 59 w 86"/>
                <a:gd name="T31" fmla="*/ 27 h 53"/>
                <a:gd name="T32" fmla="*/ 46 w 86"/>
                <a:gd name="T33" fmla="*/ 45 h 53"/>
                <a:gd name="T34" fmla="*/ 67 w 86"/>
                <a:gd name="T35" fmla="*/ 32 h 53"/>
                <a:gd name="T36" fmla="*/ 85 w 86"/>
                <a:gd name="T37" fmla="*/ 4 h 53"/>
                <a:gd name="T38" fmla="*/ 84 w 86"/>
                <a:gd name="T39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6" h="53">
                  <a:moveTo>
                    <a:pt x="84" y="1"/>
                  </a:moveTo>
                  <a:lnTo>
                    <a:pt x="84" y="1"/>
                  </a:lnTo>
                  <a:cubicBezTo>
                    <a:pt x="70" y="1"/>
                    <a:pt x="25" y="2"/>
                    <a:pt x="7" y="2"/>
                  </a:cubicBezTo>
                  <a:cubicBezTo>
                    <a:pt x="5" y="2"/>
                    <a:pt x="2" y="1"/>
                    <a:pt x="0" y="0"/>
                  </a:cubicBezTo>
                  <a:cubicBezTo>
                    <a:pt x="2" y="2"/>
                    <a:pt x="6" y="4"/>
                    <a:pt x="8" y="6"/>
                  </a:cubicBezTo>
                  <a:cubicBezTo>
                    <a:pt x="22" y="12"/>
                    <a:pt x="38" y="14"/>
                    <a:pt x="55" y="12"/>
                  </a:cubicBezTo>
                  <a:cubicBezTo>
                    <a:pt x="59" y="11"/>
                    <a:pt x="70" y="7"/>
                    <a:pt x="79" y="10"/>
                  </a:cubicBezTo>
                  <a:cubicBezTo>
                    <a:pt x="79" y="14"/>
                    <a:pt x="74" y="21"/>
                    <a:pt x="72" y="23"/>
                  </a:cubicBezTo>
                  <a:cubicBezTo>
                    <a:pt x="67" y="19"/>
                    <a:pt x="62" y="18"/>
                    <a:pt x="55" y="16"/>
                  </a:cubicBezTo>
                  <a:cubicBezTo>
                    <a:pt x="47" y="13"/>
                    <a:pt x="37" y="13"/>
                    <a:pt x="27" y="14"/>
                  </a:cubicBezTo>
                  <a:cubicBezTo>
                    <a:pt x="20" y="15"/>
                    <a:pt x="11" y="16"/>
                    <a:pt x="4" y="15"/>
                  </a:cubicBezTo>
                  <a:cubicBezTo>
                    <a:pt x="12" y="21"/>
                    <a:pt x="26" y="22"/>
                    <a:pt x="39" y="18"/>
                  </a:cubicBezTo>
                  <a:cubicBezTo>
                    <a:pt x="29" y="25"/>
                    <a:pt x="18" y="37"/>
                    <a:pt x="16" y="50"/>
                  </a:cubicBezTo>
                  <a:cubicBezTo>
                    <a:pt x="25" y="38"/>
                    <a:pt x="37" y="28"/>
                    <a:pt x="50" y="21"/>
                  </a:cubicBezTo>
                  <a:cubicBezTo>
                    <a:pt x="40" y="30"/>
                    <a:pt x="30" y="45"/>
                    <a:pt x="26" y="53"/>
                  </a:cubicBezTo>
                  <a:cubicBezTo>
                    <a:pt x="36" y="47"/>
                    <a:pt x="51" y="36"/>
                    <a:pt x="59" y="27"/>
                  </a:cubicBezTo>
                  <a:cubicBezTo>
                    <a:pt x="57" y="32"/>
                    <a:pt x="51" y="40"/>
                    <a:pt x="46" y="45"/>
                  </a:cubicBezTo>
                  <a:cubicBezTo>
                    <a:pt x="49" y="44"/>
                    <a:pt x="59" y="39"/>
                    <a:pt x="67" y="32"/>
                  </a:cubicBezTo>
                  <a:cubicBezTo>
                    <a:pt x="73" y="26"/>
                    <a:pt x="82" y="13"/>
                    <a:pt x="85" y="4"/>
                  </a:cubicBezTo>
                  <a:cubicBezTo>
                    <a:pt x="86" y="2"/>
                    <a:pt x="85" y="1"/>
                    <a:pt x="84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95" name="Freeform 1623"/>
            <p:cNvSpPr>
              <a:spLocks/>
            </p:cNvSpPr>
            <p:nvPr userDrawn="1"/>
          </p:nvSpPr>
          <p:spPr bwMode="auto">
            <a:xfrm>
              <a:off x="420" y="199"/>
              <a:ext cx="32" cy="55"/>
            </a:xfrm>
            <a:custGeom>
              <a:avLst/>
              <a:gdLst>
                <a:gd name="T0" fmla="*/ 57 w 71"/>
                <a:gd name="T1" fmla="*/ 0 h 121"/>
                <a:gd name="T2" fmla="*/ 57 w 71"/>
                <a:gd name="T3" fmla="*/ 0 h 121"/>
                <a:gd name="T4" fmla="*/ 4 w 71"/>
                <a:gd name="T5" fmla="*/ 84 h 121"/>
                <a:gd name="T6" fmla="*/ 7 w 71"/>
                <a:gd name="T7" fmla="*/ 95 h 121"/>
                <a:gd name="T8" fmla="*/ 46 w 71"/>
                <a:gd name="T9" fmla="*/ 47 h 121"/>
                <a:gd name="T10" fmla="*/ 8 w 71"/>
                <a:gd name="T11" fmla="*/ 104 h 121"/>
                <a:gd name="T12" fmla="*/ 0 w 71"/>
                <a:gd name="T13" fmla="*/ 121 h 121"/>
                <a:gd name="T14" fmla="*/ 64 w 71"/>
                <a:gd name="T15" fmla="*/ 40 h 121"/>
                <a:gd name="T16" fmla="*/ 57 w 71"/>
                <a:gd name="T17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" h="121">
                  <a:moveTo>
                    <a:pt x="57" y="0"/>
                  </a:moveTo>
                  <a:lnTo>
                    <a:pt x="57" y="0"/>
                  </a:lnTo>
                  <a:cubicBezTo>
                    <a:pt x="52" y="12"/>
                    <a:pt x="23" y="63"/>
                    <a:pt x="4" y="84"/>
                  </a:cubicBezTo>
                  <a:cubicBezTo>
                    <a:pt x="6" y="87"/>
                    <a:pt x="7" y="91"/>
                    <a:pt x="7" y="95"/>
                  </a:cubicBezTo>
                  <a:cubicBezTo>
                    <a:pt x="19" y="83"/>
                    <a:pt x="33" y="62"/>
                    <a:pt x="46" y="47"/>
                  </a:cubicBezTo>
                  <a:cubicBezTo>
                    <a:pt x="38" y="67"/>
                    <a:pt x="18" y="94"/>
                    <a:pt x="8" y="104"/>
                  </a:cubicBezTo>
                  <a:cubicBezTo>
                    <a:pt x="7" y="108"/>
                    <a:pt x="4" y="116"/>
                    <a:pt x="0" y="121"/>
                  </a:cubicBezTo>
                  <a:cubicBezTo>
                    <a:pt x="26" y="101"/>
                    <a:pt x="56" y="64"/>
                    <a:pt x="64" y="40"/>
                  </a:cubicBezTo>
                  <a:cubicBezTo>
                    <a:pt x="71" y="17"/>
                    <a:pt x="65" y="6"/>
                    <a:pt x="57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96" name="Freeform 1624"/>
            <p:cNvSpPr>
              <a:spLocks/>
            </p:cNvSpPr>
            <p:nvPr userDrawn="1"/>
          </p:nvSpPr>
          <p:spPr bwMode="auto">
            <a:xfrm>
              <a:off x="353" y="278"/>
              <a:ext cx="4" cy="5"/>
            </a:xfrm>
            <a:custGeom>
              <a:avLst/>
              <a:gdLst>
                <a:gd name="T0" fmla="*/ 0 w 9"/>
                <a:gd name="T1" fmla="*/ 0 h 11"/>
                <a:gd name="T2" fmla="*/ 0 w 9"/>
                <a:gd name="T3" fmla="*/ 0 h 11"/>
                <a:gd name="T4" fmla="*/ 9 w 9"/>
                <a:gd name="T5" fmla="*/ 11 h 11"/>
                <a:gd name="T6" fmla="*/ 0 w 9"/>
                <a:gd name="T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1">
                  <a:moveTo>
                    <a:pt x="0" y="0"/>
                  </a:moveTo>
                  <a:lnTo>
                    <a:pt x="0" y="0"/>
                  </a:lnTo>
                  <a:cubicBezTo>
                    <a:pt x="2" y="4"/>
                    <a:pt x="4" y="8"/>
                    <a:pt x="9" y="11"/>
                  </a:cubicBezTo>
                  <a:cubicBezTo>
                    <a:pt x="5" y="7"/>
                    <a:pt x="4" y="5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97" name="Freeform 1625"/>
            <p:cNvSpPr>
              <a:spLocks/>
            </p:cNvSpPr>
            <p:nvPr userDrawn="1"/>
          </p:nvSpPr>
          <p:spPr bwMode="auto">
            <a:xfrm>
              <a:off x="368" y="285"/>
              <a:ext cx="6" cy="7"/>
            </a:xfrm>
            <a:custGeom>
              <a:avLst/>
              <a:gdLst>
                <a:gd name="T0" fmla="*/ 11 w 13"/>
                <a:gd name="T1" fmla="*/ 0 h 15"/>
                <a:gd name="T2" fmla="*/ 11 w 13"/>
                <a:gd name="T3" fmla="*/ 0 h 15"/>
                <a:gd name="T4" fmla="*/ 0 w 13"/>
                <a:gd name="T5" fmla="*/ 4 h 15"/>
                <a:gd name="T6" fmla="*/ 9 w 13"/>
                <a:gd name="T7" fmla="*/ 4 h 15"/>
                <a:gd name="T8" fmla="*/ 3 w 13"/>
                <a:gd name="T9" fmla="*/ 15 h 15"/>
                <a:gd name="T10" fmla="*/ 11 w 13"/>
                <a:gd name="T11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5">
                  <a:moveTo>
                    <a:pt x="11" y="0"/>
                  </a:moveTo>
                  <a:lnTo>
                    <a:pt x="11" y="0"/>
                  </a:lnTo>
                  <a:cubicBezTo>
                    <a:pt x="9" y="2"/>
                    <a:pt x="4" y="4"/>
                    <a:pt x="0" y="4"/>
                  </a:cubicBezTo>
                  <a:cubicBezTo>
                    <a:pt x="4" y="5"/>
                    <a:pt x="6" y="5"/>
                    <a:pt x="9" y="4"/>
                  </a:cubicBezTo>
                  <a:cubicBezTo>
                    <a:pt x="9" y="6"/>
                    <a:pt x="8" y="12"/>
                    <a:pt x="3" y="15"/>
                  </a:cubicBezTo>
                  <a:cubicBezTo>
                    <a:pt x="9" y="13"/>
                    <a:pt x="13" y="4"/>
                    <a:pt x="1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98" name="Freeform 1626"/>
            <p:cNvSpPr>
              <a:spLocks/>
            </p:cNvSpPr>
            <p:nvPr userDrawn="1"/>
          </p:nvSpPr>
          <p:spPr bwMode="auto">
            <a:xfrm>
              <a:off x="390" y="230"/>
              <a:ext cx="3" cy="4"/>
            </a:xfrm>
            <a:custGeom>
              <a:avLst/>
              <a:gdLst>
                <a:gd name="T0" fmla="*/ 3 w 8"/>
                <a:gd name="T1" fmla="*/ 1 h 7"/>
                <a:gd name="T2" fmla="*/ 3 w 8"/>
                <a:gd name="T3" fmla="*/ 1 h 7"/>
                <a:gd name="T4" fmla="*/ 3 w 8"/>
                <a:gd name="T5" fmla="*/ 4 h 7"/>
                <a:gd name="T6" fmla="*/ 1 w 8"/>
                <a:gd name="T7" fmla="*/ 5 h 7"/>
                <a:gd name="T8" fmla="*/ 8 w 8"/>
                <a:gd name="T9" fmla="*/ 7 h 7"/>
                <a:gd name="T10" fmla="*/ 3 w 8"/>
                <a:gd name="T11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7">
                  <a:moveTo>
                    <a:pt x="3" y="1"/>
                  </a:moveTo>
                  <a:lnTo>
                    <a:pt x="3" y="1"/>
                  </a:lnTo>
                  <a:cubicBezTo>
                    <a:pt x="1" y="0"/>
                    <a:pt x="3" y="3"/>
                    <a:pt x="3" y="4"/>
                  </a:cubicBezTo>
                  <a:cubicBezTo>
                    <a:pt x="0" y="3"/>
                    <a:pt x="1" y="4"/>
                    <a:pt x="1" y="5"/>
                  </a:cubicBezTo>
                  <a:cubicBezTo>
                    <a:pt x="4" y="5"/>
                    <a:pt x="6" y="6"/>
                    <a:pt x="8" y="7"/>
                  </a:cubicBezTo>
                  <a:cubicBezTo>
                    <a:pt x="7" y="5"/>
                    <a:pt x="7" y="2"/>
                    <a:pt x="3" y="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99" name="Freeform 1627"/>
            <p:cNvSpPr>
              <a:spLocks/>
            </p:cNvSpPr>
            <p:nvPr userDrawn="1"/>
          </p:nvSpPr>
          <p:spPr bwMode="auto">
            <a:xfrm>
              <a:off x="414" y="221"/>
              <a:ext cx="2" cy="3"/>
            </a:xfrm>
            <a:custGeom>
              <a:avLst/>
              <a:gdLst>
                <a:gd name="T0" fmla="*/ 0 w 4"/>
                <a:gd name="T1" fmla="*/ 0 h 6"/>
                <a:gd name="T2" fmla="*/ 0 w 4"/>
                <a:gd name="T3" fmla="*/ 0 h 6"/>
                <a:gd name="T4" fmla="*/ 2 w 4"/>
                <a:gd name="T5" fmla="*/ 6 h 6"/>
                <a:gd name="T6" fmla="*/ 0 w 4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6">
                  <a:moveTo>
                    <a:pt x="0" y="0"/>
                  </a:moveTo>
                  <a:lnTo>
                    <a:pt x="0" y="0"/>
                  </a:lnTo>
                  <a:cubicBezTo>
                    <a:pt x="2" y="2"/>
                    <a:pt x="2" y="3"/>
                    <a:pt x="2" y="6"/>
                  </a:cubicBezTo>
                  <a:cubicBezTo>
                    <a:pt x="4" y="4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00" name="Freeform 1628"/>
            <p:cNvSpPr>
              <a:spLocks/>
            </p:cNvSpPr>
            <p:nvPr userDrawn="1"/>
          </p:nvSpPr>
          <p:spPr bwMode="auto">
            <a:xfrm>
              <a:off x="437" y="201"/>
              <a:ext cx="16" cy="29"/>
            </a:xfrm>
            <a:custGeom>
              <a:avLst/>
              <a:gdLst>
                <a:gd name="T0" fmla="*/ 20 w 36"/>
                <a:gd name="T1" fmla="*/ 0 h 63"/>
                <a:gd name="T2" fmla="*/ 20 w 36"/>
                <a:gd name="T3" fmla="*/ 0 h 63"/>
                <a:gd name="T4" fmla="*/ 0 w 36"/>
                <a:gd name="T5" fmla="*/ 36 h 63"/>
                <a:gd name="T6" fmla="*/ 20 w 36"/>
                <a:gd name="T7" fmla="*/ 5 h 63"/>
                <a:gd name="T8" fmla="*/ 9 w 36"/>
                <a:gd name="T9" fmla="*/ 63 h 63"/>
                <a:gd name="T10" fmla="*/ 20 w 36"/>
                <a:gd name="T11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63">
                  <a:moveTo>
                    <a:pt x="20" y="0"/>
                  </a:moveTo>
                  <a:lnTo>
                    <a:pt x="20" y="0"/>
                  </a:lnTo>
                  <a:cubicBezTo>
                    <a:pt x="17" y="5"/>
                    <a:pt x="6" y="25"/>
                    <a:pt x="0" y="36"/>
                  </a:cubicBezTo>
                  <a:cubicBezTo>
                    <a:pt x="7" y="26"/>
                    <a:pt x="17" y="12"/>
                    <a:pt x="20" y="5"/>
                  </a:cubicBezTo>
                  <a:cubicBezTo>
                    <a:pt x="30" y="20"/>
                    <a:pt x="15" y="48"/>
                    <a:pt x="9" y="63"/>
                  </a:cubicBezTo>
                  <a:cubicBezTo>
                    <a:pt x="18" y="49"/>
                    <a:pt x="36" y="15"/>
                    <a:pt x="2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01" name="Freeform 1629"/>
            <p:cNvSpPr>
              <a:spLocks/>
            </p:cNvSpPr>
            <p:nvPr userDrawn="1"/>
          </p:nvSpPr>
          <p:spPr bwMode="auto">
            <a:xfrm>
              <a:off x="444" y="247"/>
              <a:ext cx="17" cy="15"/>
            </a:xfrm>
            <a:custGeom>
              <a:avLst/>
              <a:gdLst>
                <a:gd name="T0" fmla="*/ 38 w 39"/>
                <a:gd name="T1" fmla="*/ 0 h 34"/>
                <a:gd name="T2" fmla="*/ 38 w 39"/>
                <a:gd name="T3" fmla="*/ 0 h 34"/>
                <a:gd name="T4" fmla="*/ 0 w 39"/>
                <a:gd name="T5" fmla="*/ 14 h 34"/>
                <a:gd name="T6" fmla="*/ 35 w 39"/>
                <a:gd name="T7" fmla="*/ 3 h 34"/>
                <a:gd name="T8" fmla="*/ 9 w 39"/>
                <a:gd name="T9" fmla="*/ 34 h 34"/>
                <a:gd name="T10" fmla="*/ 38 w 39"/>
                <a:gd name="T1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34">
                  <a:moveTo>
                    <a:pt x="38" y="0"/>
                  </a:moveTo>
                  <a:lnTo>
                    <a:pt x="38" y="0"/>
                  </a:lnTo>
                  <a:cubicBezTo>
                    <a:pt x="26" y="1"/>
                    <a:pt x="10" y="7"/>
                    <a:pt x="0" y="14"/>
                  </a:cubicBezTo>
                  <a:cubicBezTo>
                    <a:pt x="7" y="10"/>
                    <a:pt x="25" y="4"/>
                    <a:pt x="35" y="3"/>
                  </a:cubicBezTo>
                  <a:cubicBezTo>
                    <a:pt x="31" y="21"/>
                    <a:pt x="19" y="27"/>
                    <a:pt x="9" y="34"/>
                  </a:cubicBezTo>
                  <a:cubicBezTo>
                    <a:pt x="20" y="28"/>
                    <a:pt x="39" y="14"/>
                    <a:pt x="38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02" name="Freeform 1630"/>
            <p:cNvSpPr>
              <a:spLocks/>
            </p:cNvSpPr>
            <p:nvPr userDrawn="1"/>
          </p:nvSpPr>
          <p:spPr bwMode="auto">
            <a:xfrm>
              <a:off x="442" y="225"/>
              <a:ext cx="17" cy="21"/>
            </a:xfrm>
            <a:custGeom>
              <a:avLst/>
              <a:gdLst>
                <a:gd name="T0" fmla="*/ 33 w 39"/>
                <a:gd name="T1" fmla="*/ 0 h 48"/>
                <a:gd name="T2" fmla="*/ 33 w 39"/>
                <a:gd name="T3" fmla="*/ 0 h 48"/>
                <a:gd name="T4" fmla="*/ 0 w 39"/>
                <a:gd name="T5" fmla="*/ 31 h 48"/>
                <a:gd name="T6" fmla="*/ 31 w 39"/>
                <a:gd name="T7" fmla="*/ 5 h 48"/>
                <a:gd name="T8" fmla="*/ 12 w 39"/>
                <a:gd name="T9" fmla="*/ 48 h 48"/>
                <a:gd name="T10" fmla="*/ 33 w 39"/>
                <a:gd name="T11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48">
                  <a:moveTo>
                    <a:pt x="33" y="0"/>
                  </a:moveTo>
                  <a:lnTo>
                    <a:pt x="33" y="0"/>
                  </a:lnTo>
                  <a:cubicBezTo>
                    <a:pt x="28" y="3"/>
                    <a:pt x="7" y="24"/>
                    <a:pt x="0" y="31"/>
                  </a:cubicBezTo>
                  <a:cubicBezTo>
                    <a:pt x="9" y="24"/>
                    <a:pt x="23" y="10"/>
                    <a:pt x="31" y="5"/>
                  </a:cubicBezTo>
                  <a:cubicBezTo>
                    <a:pt x="34" y="24"/>
                    <a:pt x="17" y="42"/>
                    <a:pt x="12" y="48"/>
                  </a:cubicBezTo>
                  <a:cubicBezTo>
                    <a:pt x="22" y="40"/>
                    <a:pt x="39" y="20"/>
                    <a:pt x="33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03" name="Freeform 1631"/>
            <p:cNvSpPr>
              <a:spLocks/>
            </p:cNvSpPr>
            <p:nvPr userDrawn="1"/>
          </p:nvSpPr>
          <p:spPr bwMode="auto">
            <a:xfrm>
              <a:off x="414" y="239"/>
              <a:ext cx="9" cy="19"/>
            </a:xfrm>
            <a:custGeom>
              <a:avLst/>
              <a:gdLst>
                <a:gd name="T0" fmla="*/ 15 w 20"/>
                <a:gd name="T1" fmla="*/ 0 h 41"/>
                <a:gd name="T2" fmla="*/ 15 w 20"/>
                <a:gd name="T3" fmla="*/ 0 h 41"/>
                <a:gd name="T4" fmla="*/ 5 w 20"/>
                <a:gd name="T5" fmla="*/ 16 h 41"/>
                <a:gd name="T6" fmla="*/ 14 w 20"/>
                <a:gd name="T7" fmla="*/ 8 h 41"/>
                <a:gd name="T8" fmla="*/ 0 w 20"/>
                <a:gd name="T9" fmla="*/ 41 h 41"/>
                <a:gd name="T10" fmla="*/ 15 w 20"/>
                <a:gd name="T11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41">
                  <a:moveTo>
                    <a:pt x="15" y="0"/>
                  </a:moveTo>
                  <a:lnTo>
                    <a:pt x="15" y="0"/>
                  </a:lnTo>
                  <a:cubicBezTo>
                    <a:pt x="12" y="6"/>
                    <a:pt x="9" y="11"/>
                    <a:pt x="5" y="16"/>
                  </a:cubicBezTo>
                  <a:cubicBezTo>
                    <a:pt x="8" y="14"/>
                    <a:pt x="13" y="9"/>
                    <a:pt x="14" y="8"/>
                  </a:cubicBezTo>
                  <a:cubicBezTo>
                    <a:pt x="16" y="17"/>
                    <a:pt x="7" y="34"/>
                    <a:pt x="0" y="41"/>
                  </a:cubicBezTo>
                  <a:cubicBezTo>
                    <a:pt x="15" y="29"/>
                    <a:pt x="20" y="11"/>
                    <a:pt x="1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04" name="Freeform 1632"/>
            <p:cNvSpPr>
              <a:spLocks/>
            </p:cNvSpPr>
            <p:nvPr userDrawn="1"/>
          </p:nvSpPr>
          <p:spPr bwMode="auto">
            <a:xfrm>
              <a:off x="415" y="257"/>
              <a:ext cx="11" cy="11"/>
            </a:xfrm>
            <a:custGeom>
              <a:avLst/>
              <a:gdLst>
                <a:gd name="T0" fmla="*/ 22 w 23"/>
                <a:gd name="T1" fmla="*/ 0 h 23"/>
                <a:gd name="T2" fmla="*/ 22 w 23"/>
                <a:gd name="T3" fmla="*/ 0 h 23"/>
                <a:gd name="T4" fmla="*/ 0 w 23"/>
                <a:gd name="T5" fmla="*/ 10 h 23"/>
                <a:gd name="T6" fmla="*/ 19 w 23"/>
                <a:gd name="T7" fmla="*/ 3 h 23"/>
                <a:gd name="T8" fmla="*/ 8 w 23"/>
                <a:gd name="T9" fmla="*/ 23 h 23"/>
                <a:gd name="T10" fmla="*/ 22 w 23"/>
                <a:gd name="T1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23">
                  <a:moveTo>
                    <a:pt x="22" y="0"/>
                  </a:moveTo>
                  <a:lnTo>
                    <a:pt x="22" y="0"/>
                  </a:lnTo>
                  <a:cubicBezTo>
                    <a:pt x="16" y="0"/>
                    <a:pt x="2" y="7"/>
                    <a:pt x="0" y="10"/>
                  </a:cubicBezTo>
                  <a:cubicBezTo>
                    <a:pt x="6" y="7"/>
                    <a:pt x="12" y="4"/>
                    <a:pt x="19" y="3"/>
                  </a:cubicBezTo>
                  <a:cubicBezTo>
                    <a:pt x="19" y="8"/>
                    <a:pt x="13" y="17"/>
                    <a:pt x="8" y="23"/>
                  </a:cubicBezTo>
                  <a:cubicBezTo>
                    <a:pt x="17" y="17"/>
                    <a:pt x="23" y="6"/>
                    <a:pt x="22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05" name="Freeform 1633"/>
            <p:cNvSpPr>
              <a:spLocks/>
            </p:cNvSpPr>
            <p:nvPr userDrawn="1"/>
          </p:nvSpPr>
          <p:spPr bwMode="auto">
            <a:xfrm>
              <a:off x="448" y="263"/>
              <a:ext cx="15" cy="13"/>
            </a:xfrm>
            <a:custGeom>
              <a:avLst/>
              <a:gdLst>
                <a:gd name="T0" fmla="*/ 35 w 35"/>
                <a:gd name="T1" fmla="*/ 1 h 28"/>
                <a:gd name="T2" fmla="*/ 35 w 35"/>
                <a:gd name="T3" fmla="*/ 1 h 28"/>
                <a:gd name="T4" fmla="*/ 0 w 35"/>
                <a:gd name="T5" fmla="*/ 8 h 28"/>
                <a:gd name="T6" fmla="*/ 30 w 35"/>
                <a:gd name="T7" fmla="*/ 4 h 28"/>
                <a:gd name="T8" fmla="*/ 1 w 35"/>
                <a:gd name="T9" fmla="*/ 28 h 28"/>
                <a:gd name="T10" fmla="*/ 35 w 35"/>
                <a:gd name="T11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8">
                  <a:moveTo>
                    <a:pt x="35" y="1"/>
                  </a:moveTo>
                  <a:lnTo>
                    <a:pt x="35" y="1"/>
                  </a:lnTo>
                  <a:cubicBezTo>
                    <a:pt x="23" y="0"/>
                    <a:pt x="7" y="4"/>
                    <a:pt x="0" y="8"/>
                  </a:cubicBezTo>
                  <a:cubicBezTo>
                    <a:pt x="11" y="6"/>
                    <a:pt x="16" y="3"/>
                    <a:pt x="30" y="4"/>
                  </a:cubicBezTo>
                  <a:cubicBezTo>
                    <a:pt x="27" y="11"/>
                    <a:pt x="13" y="23"/>
                    <a:pt x="1" y="28"/>
                  </a:cubicBezTo>
                  <a:cubicBezTo>
                    <a:pt x="20" y="22"/>
                    <a:pt x="33" y="9"/>
                    <a:pt x="35" y="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06" name="Freeform 1634"/>
            <p:cNvSpPr>
              <a:spLocks/>
            </p:cNvSpPr>
            <p:nvPr userDrawn="1"/>
          </p:nvSpPr>
          <p:spPr bwMode="auto">
            <a:xfrm>
              <a:off x="420" y="269"/>
              <a:ext cx="10" cy="9"/>
            </a:xfrm>
            <a:custGeom>
              <a:avLst/>
              <a:gdLst>
                <a:gd name="T0" fmla="*/ 0 w 22"/>
                <a:gd name="T1" fmla="*/ 5 h 20"/>
                <a:gd name="T2" fmla="*/ 0 w 22"/>
                <a:gd name="T3" fmla="*/ 5 h 20"/>
                <a:gd name="T4" fmla="*/ 19 w 22"/>
                <a:gd name="T5" fmla="*/ 6 h 20"/>
                <a:gd name="T6" fmla="*/ 5 w 22"/>
                <a:gd name="T7" fmla="*/ 20 h 20"/>
                <a:gd name="T8" fmla="*/ 22 w 22"/>
                <a:gd name="T9" fmla="*/ 5 h 20"/>
                <a:gd name="T10" fmla="*/ 0 w 22"/>
                <a:gd name="T11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20">
                  <a:moveTo>
                    <a:pt x="0" y="5"/>
                  </a:moveTo>
                  <a:lnTo>
                    <a:pt x="0" y="5"/>
                  </a:lnTo>
                  <a:cubicBezTo>
                    <a:pt x="6" y="3"/>
                    <a:pt x="11" y="2"/>
                    <a:pt x="19" y="6"/>
                  </a:cubicBezTo>
                  <a:cubicBezTo>
                    <a:pt x="17" y="12"/>
                    <a:pt x="10" y="18"/>
                    <a:pt x="5" y="20"/>
                  </a:cubicBezTo>
                  <a:cubicBezTo>
                    <a:pt x="12" y="19"/>
                    <a:pt x="20" y="13"/>
                    <a:pt x="22" y="5"/>
                  </a:cubicBezTo>
                  <a:cubicBezTo>
                    <a:pt x="14" y="0"/>
                    <a:pt x="5" y="2"/>
                    <a:pt x="0" y="5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07" name="Freeform 1635"/>
            <p:cNvSpPr>
              <a:spLocks/>
            </p:cNvSpPr>
            <p:nvPr userDrawn="1"/>
          </p:nvSpPr>
          <p:spPr bwMode="auto">
            <a:xfrm>
              <a:off x="409" y="276"/>
              <a:ext cx="7" cy="3"/>
            </a:xfrm>
            <a:custGeom>
              <a:avLst/>
              <a:gdLst>
                <a:gd name="T0" fmla="*/ 15 w 15"/>
                <a:gd name="T1" fmla="*/ 0 h 6"/>
                <a:gd name="T2" fmla="*/ 15 w 15"/>
                <a:gd name="T3" fmla="*/ 0 h 6"/>
                <a:gd name="T4" fmla="*/ 1 w 15"/>
                <a:gd name="T5" fmla="*/ 4 h 6"/>
                <a:gd name="T6" fmla="*/ 0 w 15"/>
                <a:gd name="T7" fmla="*/ 6 h 6"/>
                <a:gd name="T8" fmla="*/ 15 w 1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6">
                  <a:moveTo>
                    <a:pt x="15" y="0"/>
                  </a:moveTo>
                  <a:lnTo>
                    <a:pt x="15" y="0"/>
                  </a:lnTo>
                  <a:cubicBezTo>
                    <a:pt x="10" y="1"/>
                    <a:pt x="5" y="2"/>
                    <a:pt x="1" y="4"/>
                  </a:cubicBezTo>
                  <a:lnTo>
                    <a:pt x="0" y="6"/>
                  </a:lnTo>
                  <a:cubicBezTo>
                    <a:pt x="4" y="4"/>
                    <a:pt x="10" y="3"/>
                    <a:pt x="1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08" name="Freeform 1636"/>
            <p:cNvSpPr>
              <a:spLocks/>
            </p:cNvSpPr>
            <p:nvPr userDrawn="1"/>
          </p:nvSpPr>
          <p:spPr bwMode="auto">
            <a:xfrm>
              <a:off x="399" y="273"/>
              <a:ext cx="9" cy="8"/>
            </a:xfrm>
            <a:custGeom>
              <a:avLst/>
              <a:gdLst>
                <a:gd name="T0" fmla="*/ 0 w 19"/>
                <a:gd name="T1" fmla="*/ 4 h 19"/>
                <a:gd name="T2" fmla="*/ 0 w 19"/>
                <a:gd name="T3" fmla="*/ 4 h 19"/>
                <a:gd name="T4" fmla="*/ 15 w 19"/>
                <a:gd name="T5" fmla="*/ 5 h 19"/>
                <a:gd name="T6" fmla="*/ 9 w 19"/>
                <a:gd name="T7" fmla="*/ 19 h 19"/>
                <a:gd name="T8" fmla="*/ 18 w 19"/>
                <a:gd name="T9" fmla="*/ 4 h 19"/>
                <a:gd name="T10" fmla="*/ 0 w 19"/>
                <a:gd name="T11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9">
                  <a:moveTo>
                    <a:pt x="0" y="4"/>
                  </a:moveTo>
                  <a:lnTo>
                    <a:pt x="0" y="4"/>
                  </a:lnTo>
                  <a:cubicBezTo>
                    <a:pt x="6" y="3"/>
                    <a:pt x="12" y="3"/>
                    <a:pt x="15" y="5"/>
                  </a:cubicBezTo>
                  <a:cubicBezTo>
                    <a:pt x="15" y="10"/>
                    <a:pt x="12" y="16"/>
                    <a:pt x="9" y="19"/>
                  </a:cubicBezTo>
                  <a:cubicBezTo>
                    <a:pt x="14" y="17"/>
                    <a:pt x="19" y="9"/>
                    <a:pt x="18" y="4"/>
                  </a:cubicBezTo>
                  <a:cubicBezTo>
                    <a:pt x="14" y="2"/>
                    <a:pt x="7" y="0"/>
                    <a:pt x="0" y="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09" name="Freeform 1637"/>
            <p:cNvSpPr>
              <a:spLocks/>
            </p:cNvSpPr>
            <p:nvPr userDrawn="1"/>
          </p:nvSpPr>
          <p:spPr bwMode="auto">
            <a:xfrm>
              <a:off x="399" y="253"/>
              <a:ext cx="8" cy="16"/>
            </a:xfrm>
            <a:custGeom>
              <a:avLst/>
              <a:gdLst>
                <a:gd name="T0" fmla="*/ 15 w 18"/>
                <a:gd name="T1" fmla="*/ 0 h 34"/>
                <a:gd name="T2" fmla="*/ 15 w 18"/>
                <a:gd name="T3" fmla="*/ 0 h 34"/>
                <a:gd name="T4" fmla="*/ 0 w 18"/>
                <a:gd name="T5" fmla="*/ 15 h 34"/>
                <a:gd name="T6" fmla="*/ 13 w 18"/>
                <a:gd name="T7" fmla="*/ 6 h 34"/>
                <a:gd name="T8" fmla="*/ 4 w 18"/>
                <a:gd name="T9" fmla="*/ 34 h 34"/>
                <a:gd name="T10" fmla="*/ 15 w 18"/>
                <a:gd name="T1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34">
                  <a:moveTo>
                    <a:pt x="15" y="0"/>
                  </a:moveTo>
                  <a:lnTo>
                    <a:pt x="15" y="0"/>
                  </a:lnTo>
                  <a:cubicBezTo>
                    <a:pt x="12" y="4"/>
                    <a:pt x="4" y="12"/>
                    <a:pt x="0" y="15"/>
                  </a:cubicBezTo>
                  <a:cubicBezTo>
                    <a:pt x="5" y="12"/>
                    <a:pt x="9" y="10"/>
                    <a:pt x="13" y="6"/>
                  </a:cubicBezTo>
                  <a:cubicBezTo>
                    <a:pt x="14" y="16"/>
                    <a:pt x="7" y="31"/>
                    <a:pt x="4" y="34"/>
                  </a:cubicBezTo>
                  <a:cubicBezTo>
                    <a:pt x="13" y="26"/>
                    <a:pt x="18" y="13"/>
                    <a:pt x="1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10" name="Freeform 1638"/>
            <p:cNvSpPr>
              <a:spLocks/>
            </p:cNvSpPr>
            <p:nvPr userDrawn="1"/>
          </p:nvSpPr>
          <p:spPr bwMode="auto">
            <a:xfrm>
              <a:off x="390" y="264"/>
              <a:ext cx="10" cy="9"/>
            </a:xfrm>
            <a:custGeom>
              <a:avLst/>
              <a:gdLst>
                <a:gd name="T0" fmla="*/ 21 w 21"/>
                <a:gd name="T1" fmla="*/ 0 h 21"/>
                <a:gd name="T2" fmla="*/ 21 w 21"/>
                <a:gd name="T3" fmla="*/ 0 h 21"/>
                <a:gd name="T4" fmla="*/ 0 w 21"/>
                <a:gd name="T5" fmla="*/ 18 h 21"/>
                <a:gd name="T6" fmla="*/ 0 w 21"/>
                <a:gd name="T7" fmla="*/ 20 h 21"/>
                <a:gd name="T8" fmla="*/ 2 w 21"/>
                <a:gd name="T9" fmla="*/ 21 h 21"/>
                <a:gd name="T10" fmla="*/ 21 w 21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21">
                  <a:moveTo>
                    <a:pt x="21" y="0"/>
                  </a:moveTo>
                  <a:lnTo>
                    <a:pt x="21" y="0"/>
                  </a:lnTo>
                  <a:cubicBezTo>
                    <a:pt x="12" y="5"/>
                    <a:pt x="0" y="18"/>
                    <a:pt x="0" y="18"/>
                  </a:cubicBezTo>
                  <a:lnTo>
                    <a:pt x="0" y="20"/>
                  </a:lnTo>
                  <a:lnTo>
                    <a:pt x="2" y="21"/>
                  </a:lnTo>
                  <a:cubicBezTo>
                    <a:pt x="2" y="21"/>
                    <a:pt x="17" y="7"/>
                    <a:pt x="2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11" name="Freeform 1639"/>
            <p:cNvSpPr>
              <a:spLocks/>
            </p:cNvSpPr>
            <p:nvPr userDrawn="1"/>
          </p:nvSpPr>
          <p:spPr bwMode="auto">
            <a:xfrm>
              <a:off x="391" y="268"/>
              <a:ext cx="4" cy="5"/>
            </a:xfrm>
            <a:custGeom>
              <a:avLst/>
              <a:gdLst>
                <a:gd name="T0" fmla="*/ 10 w 10"/>
                <a:gd name="T1" fmla="*/ 0 h 11"/>
                <a:gd name="T2" fmla="*/ 10 w 10"/>
                <a:gd name="T3" fmla="*/ 0 h 11"/>
                <a:gd name="T4" fmla="*/ 0 w 10"/>
                <a:gd name="T5" fmla="*/ 10 h 11"/>
                <a:gd name="T6" fmla="*/ 1 w 10"/>
                <a:gd name="T7" fmla="*/ 11 h 11"/>
                <a:gd name="T8" fmla="*/ 10 w 10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1">
                  <a:moveTo>
                    <a:pt x="10" y="0"/>
                  </a:moveTo>
                  <a:lnTo>
                    <a:pt x="10" y="0"/>
                  </a:lnTo>
                  <a:cubicBezTo>
                    <a:pt x="9" y="0"/>
                    <a:pt x="0" y="10"/>
                    <a:pt x="0" y="10"/>
                  </a:cubicBezTo>
                  <a:lnTo>
                    <a:pt x="1" y="11"/>
                  </a:lnTo>
                  <a:cubicBezTo>
                    <a:pt x="1" y="11"/>
                    <a:pt x="10" y="1"/>
                    <a:pt x="1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12" name="Freeform 1640"/>
            <p:cNvSpPr>
              <a:spLocks/>
            </p:cNvSpPr>
            <p:nvPr userDrawn="1"/>
          </p:nvSpPr>
          <p:spPr bwMode="auto">
            <a:xfrm>
              <a:off x="394" y="278"/>
              <a:ext cx="7" cy="5"/>
            </a:xfrm>
            <a:custGeom>
              <a:avLst/>
              <a:gdLst>
                <a:gd name="T0" fmla="*/ 15 w 15"/>
                <a:gd name="T1" fmla="*/ 0 h 11"/>
                <a:gd name="T2" fmla="*/ 15 w 15"/>
                <a:gd name="T3" fmla="*/ 0 h 11"/>
                <a:gd name="T4" fmla="*/ 1 w 15"/>
                <a:gd name="T5" fmla="*/ 8 h 11"/>
                <a:gd name="T6" fmla="*/ 0 w 15"/>
                <a:gd name="T7" fmla="*/ 10 h 11"/>
                <a:gd name="T8" fmla="*/ 2 w 15"/>
                <a:gd name="T9" fmla="*/ 11 h 11"/>
                <a:gd name="T10" fmla="*/ 15 w 15"/>
                <a:gd name="T11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1">
                  <a:moveTo>
                    <a:pt x="15" y="0"/>
                  </a:moveTo>
                  <a:lnTo>
                    <a:pt x="15" y="0"/>
                  </a:lnTo>
                  <a:cubicBezTo>
                    <a:pt x="8" y="3"/>
                    <a:pt x="3" y="6"/>
                    <a:pt x="1" y="8"/>
                  </a:cubicBezTo>
                  <a:cubicBezTo>
                    <a:pt x="0" y="8"/>
                    <a:pt x="0" y="10"/>
                    <a:pt x="0" y="10"/>
                  </a:cubicBezTo>
                  <a:lnTo>
                    <a:pt x="2" y="11"/>
                  </a:lnTo>
                  <a:cubicBezTo>
                    <a:pt x="5" y="9"/>
                    <a:pt x="10" y="5"/>
                    <a:pt x="1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13" name="Freeform 1641"/>
            <p:cNvSpPr>
              <a:spLocks/>
            </p:cNvSpPr>
            <p:nvPr userDrawn="1"/>
          </p:nvSpPr>
          <p:spPr bwMode="auto">
            <a:xfrm>
              <a:off x="395" y="280"/>
              <a:ext cx="3" cy="2"/>
            </a:xfrm>
            <a:custGeom>
              <a:avLst/>
              <a:gdLst>
                <a:gd name="T0" fmla="*/ 6 w 6"/>
                <a:gd name="T1" fmla="*/ 0 h 4"/>
                <a:gd name="T2" fmla="*/ 6 w 6"/>
                <a:gd name="T3" fmla="*/ 0 h 4"/>
                <a:gd name="T4" fmla="*/ 0 w 6"/>
                <a:gd name="T5" fmla="*/ 3 h 4"/>
                <a:gd name="T6" fmla="*/ 0 w 6"/>
                <a:gd name="T7" fmla="*/ 4 h 4"/>
                <a:gd name="T8" fmla="*/ 6 w 6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4">
                  <a:moveTo>
                    <a:pt x="6" y="0"/>
                  </a:moveTo>
                  <a:lnTo>
                    <a:pt x="6" y="0"/>
                  </a:lnTo>
                  <a:cubicBezTo>
                    <a:pt x="4" y="0"/>
                    <a:pt x="0" y="3"/>
                    <a:pt x="0" y="3"/>
                  </a:cubicBezTo>
                  <a:lnTo>
                    <a:pt x="0" y="4"/>
                  </a:lnTo>
                  <a:cubicBezTo>
                    <a:pt x="0" y="4"/>
                    <a:pt x="5" y="1"/>
                    <a:pt x="6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14" name="Freeform 1642"/>
            <p:cNvSpPr>
              <a:spLocks/>
            </p:cNvSpPr>
            <p:nvPr userDrawn="1"/>
          </p:nvSpPr>
          <p:spPr bwMode="auto">
            <a:xfrm>
              <a:off x="414" y="314"/>
              <a:ext cx="25" cy="28"/>
            </a:xfrm>
            <a:custGeom>
              <a:avLst/>
              <a:gdLst>
                <a:gd name="T0" fmla="*/ 2 w 55"/>
                <a:gd name="T1" fmla="*/ 0 h 63"/>
                <a:gd name="T2" fmla="*/ 2 w 55"/>
                <a:gd name="T3" fmla="*/ 0 h 63"/>
                <a:gd name="T4" fmla="*/ 2 w 55"/>
                <a:gd name="T5" fmla="*/ 5 h 63"/>
                <a:gd name="T6" fmla="*/ 32 w 55"/>
                <a:gd name="T7" fmla="*/ 40 h 63"/>
                <a:gd name="T8" fmla="*/ 1 w 55"/>
                <a:gd name="T9" fmla="*/ 11 h 63"/>
                <a:gd name="T10" fmla="*/ 0 w 55"/>
                <a:gd name="T11" fmla="*/ 17 h 63"/>
                <a:gd name="T12" fmla="*/ 32 w 55"/>
                <a:gd name="T13" fmla="*/ 56 h 63"/>
                <a:gd name="T14" fmla="*/ 52 w 55"/>
                <a:gd name="T15" fmla="*/ 58 h 63"/>
                <a:gd name="T16" fmla="*/ 49 w 55"/>
                <a:gd name="T17" fmla="*/ 40 h 63"/>
                <a:gd name="T18" fmla="*/ 2 w 55"/>
                <a:gd name="T1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5" h="63">
                  <a:moveTo>
                    <a:pt x="2" y="0"/>
                  </a:moveTo>
                  <a:lnTo>
                    <a:pt x="2" y="0"/>
                  </a:lnTo>
                  <a:cubicBezTo>
                    <a:pt x="2" y="2"/>
                    <a:pt x="2" y="4"/>
                    <a:pt x="2" y="5"/>
                  </a:cubicBezTo>
                  <a:cubicBezTo>
                    <a:pt x="5" y="9"/>
                    <a:pt x="25" y="30"/>
                    <a:pt x="32" y="40"/>
                  </a:cubicBezTo>
                  <a:cubicBezTo>
                    <a:pt x="24" y="33"/>
                    <a:pt x="7" y="17"/>
                    <a:pt x="1" y="11"/>
                  </a:cubicBezTo>
                  <a:cubicBezTo>
                    <a:pt x="1" y="11"/>
                    <a:pt x="0" y="14"/>
                    <a:pt x="0" y="17"/>
                  </a:cubicBezTo>
                  <a:cubicBezTo>
                    <a:pt x="0" y="17"/>
                    <a:pt x="28" y="50"/>
                    <a:pt x="32" y="56"/>
                  </a:cubicBezTo>
                  <a:cubicBezTo>
                    <a:pt x="38" y="63"/>
                    <a:pt x="46" y="58"/>
                    <a:pt x="52" y="58"/>
                  </a:cubicBezTo>
                  <a:cubicBezTo>
                    <a:pt x="53" y="52"/>
                    <a:pt x="55" y="47"/>
                    <a:pt x="49" y="40"/>
                  </a:cubicBezTo>
                  <a:cubicBezTo>
                    <a:pt x="46" y="37"/>
                    <a:pt x="7" y="4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15" name="Freeform 1643"/>
            <p:cNvSpPr>
              <a:spLocks/>
            </p:cNvSpPr>
            <p:nvPr userDrawn="1"/>
          </p:nvSpPr>
          <p:spPr bwMode="auto">
            <a:xfrm>
              <a:off x="415" y="310"/>
              <a:ext cx="34" cy="22"/>
            </a:xfrm>
            <a:custGeom>
              <a:avLst/>
              <a:gdLst>
                <a:gd name="T0" fmla="*/ 76 w 76"/>
                <a:gd name="T1" fmla="*/ 39 h 47"/>
                <a:gd name="T2" fmla="*/ 76 w 76"/>
                <a:gd name="T3" fmla="*/ 39 h 47"/>
                <a:gd name="T4" fmla="*/ 57 w 76"/>
                <a:gd name="T5" fmla="*/ 15 h 47"/>
                <a:gd name="T6" fmla="*/ 19 w 76"/>
                <a:gd name="T7" fmla="*/ 0 h 47"/>
                <a:gd name="T8" fmla="*/ 14 w 76"/>
                <a:gd name="T9" fmla="*/ 1 h 47"/>
                <a:gd name="T10" fmla="*/ 48 w 76"/>
                <a:gd name="T11" fmla="*/ 23 h 47"/>
                <a:gd name="T12" fmla="*/ 8 w 76"/>
                <a:gd name="T13" fmla="*/ 3 h 47"/>
                <a:gd name="T14" fmla="*/ 0 w 76"/>
                <a:gd name="T15" fmla="*/ 2 h 47"/>
                <a:gd name="T16" fmla="*/ 51 w 76"/>
                <a:gd name="T17" fmla="*/ 39 h 47"/>
                <a:gd name="T18" fmla="*/ 76 w 76"/>
                <a:gd name="T19" fmla="*/ 39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6" h="47">
                  <a:moveTo>
                    <a:pt x="76" y="39"/>
                  </a:moveTo>
                  <a:lnTo>
                    <a:pt x="76" y="39"/>
                  </a:lnTo>
                  <a:cubicBezTo>
                    <a:pt x="74" y="33"/>
                    <a:pt x="74" y="22"/>
                    <a:pt x="57" y="15"/>
                  </a:cubicBezTo>
                  <a:cubicBezTo>
                    <a:pt x="51" y="13"/>
                    <a:pt x="24" y="1"/>
                    <a:pt x="19" y="0"/>
                  </a:cubicBezTo>
                  <a:cubicBezTo>
                    <a:pt x="17" y="0"/>
                    <a:pt x="14" y="1"/>
                    <a:pt x="14" y="1"/>
                  </a:cubicBezTo>
                  <a:cubicBezTo>
                    <a:pt x="18" y="3"/>
                    <a:pt x="37" y="15"/>
                    <a:pt x="48" y="23"/>
                  </a:cubicBezTo>
                  <a:cubicBezTo>
                    <a:pt x="34" y="19"/>
                    <a:pt x="10" y="4"/>
                    <a:pt x="8" y="3"/>
                  </a:cubicBezTo>
                  <a:cubicBezTo>
                    <a:pt x="7" y="3"/>
                    <a:pt x="4" y="4"/>
                    <a:pt x="0" y="2"/>
                  </a:cubicBezTo>
                  <a:cubicBezTo>
                    <a:pt x="7" y="7"/>
                    <a:pt x="41" y="34"/>
                    <a:pt x="51" y="39"/>
                  </a:cubicBezTo>
                  <a:cubicBezTo>
                    <a:pt x="66" y="47"/>
                    <a:pt x="70" y="41"/>
                    <a:pt x="76" y="39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16" name="Freeform 1644"/>
            <p:cNvSpPr>
              <a:spLocks/>
            </p:cNvSpPr>
            <p:nvPr userDrawn="1"/>
          </p:nvSpPr>
          <p:spPr bwMode="auto">
            <a:xfrm>
              <a:off x="422" y="302"/>
              <a:ext cx="35" cy="15"/>
            </a:xfrm>
            <a:custGeom>
              <a:avLst/>
              <a:gdLst>
                <a:gd name="T0" fmla="*/ 0 w 78"/>
                <a:gd name="T1" fmla="*/ 0 h 33"/>
                <a:gd name="T2" fmla="*/ 0 w 78"/>
                <a:gd name="T3" fmla="*/ 0 h 33"/>
                <a:gd name="T4" fmla="*/ 3 w 78"/>
                <a:gd name="T5" fmla="*/ 6 h 33"/>
                <a:gd name="T6" fmla="*/ 43 w 78"/>
                <a:gd name="T7" fmla="*/ 17 h 33"/>
                <a:gd name="T8" fmla="*/ 4 w 78"/>
                <a:gd name="T9" fmla="*/ 11 h 33"/>
                <a:gd name="T10" fmla="*/ 5 w 78"/>
                <a:gd name="T11" fmla="*/ 15 h 33"/>
                <a:gd name="T12" fmla="*/ 46 w 78"/>
                <a:gd name="T13" fmla="*/ 29 h 33"/>
                <a:gd name="T14" fmla="*/ 78 w 78"/>
                <a:gd name="T15" fmla="*/ 25 h 33"/>
                <a:gd name="T16" fmla="*/ 54 w 78"/>
                <a:gd name="T17" fmla="*/ 8 h 33"/>
                <a:gd name="T18" fmla="*/ 0 w 78"/>
                <a:gd name="T1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8" h="33">
                  <a:moveTo>
                    <a:pt x="0" y="0"/>
                  </a:moveTo>
                  <a:lnTo>
                    <a:pt x="0" y="0"/>
                  </a:lnTo>
                  <a:cubicBezTo>
                    <a:pt x="1" y="2"/>
                    <a:pt x="2" y="4"/>
                    <a:pt x="3" y="6"/>
                  </a:cubicBezTo>
                  <a:cubicBezTo>
                    <a:pt x="5" y="7"/>
                    <a:pt x="30" y="12"/>
                    <a:pt x="43" y="17"/>
                  </a:cubicBezTo>
                  <a:cubicBezTo>
                    <a:pt x="30" y="17"/>
                    <a:pt x="4" y="11"/>
                    <a:pt x="4" y="11"/>
                  </a:cubicBezTo>
                  <a:cubicBezTo>
                    <a:pt x="4" y="12"/>
                    <a:pt x="5" y="14"/>
                    <a:pt x="5" y="15"/>
                  </a:cubicBezTo>
                  <a:cubicBezTo>
                    <a:pt x="14" y="20"/>
                    <a:pt x="40" y="27"/>
                    <a:pt x="46" y="29"/>
                  </a:cubicBezTo>
                  <a:cubicBezTo>
                    <a:pt x="55" y="33"/>
                    <a:pt x="73" y="31"/>
                    <a:pt x="78" y="25"/>
                  </a:cubicBezTo>
                  <a:cubicBezTo>
                    <a:pt x="74" y="15"/>
                    <a:pt x="63" y="9"/>
                    <a:pt x="54" y="8"/>
                  </a:cubicBezTo>
                  <a:cubicBezTo>
                    <a:pt x="42" y="6"/>
                    <a:pt x="13" y="2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17" name="Freeform 1645"/>
            <p:cNvSpPr>
              <a:spLocks/>
            </p:cNvSpPr>
            <p:nvPr userDrawn="1"/>
          </p:nvSpPr>
          <p:spPr bwMode="auto">
            <a:xfrm>
              <a:off x="444" y="294"/>
              <a:ext cx="16" cy="10"/>
            </a:xfrm>
            <a:custGeom>
              <a:avLst/>
              <a:gdLst>
                <a:gd name="T0" fmla="*/ 7 w 36"/>
                <a:gd name="T1" fmla="*/ 0 h 22"/>
                <a:gd name="T2" fmla="*/ 7 w 36"/>
                <a:gd name="T3" fmla="*/ 0 h 22"/>
                <a:gd name="T4" fmla="*/ 31 w 36"/>
                <a:gd name="T5" fmla="*/ 10 h 22"/>
                <a:gd name="T6" fmla="*/ 0 w 36"/>
                <a:gd name="T7" fmla="*/ 20 h 22"/>
                <a:gd name="T8" fmla="*/ 36 w 36"/>
                <a:gd name="T9" fmla="*/ 10 h 22"/>
                <a:gd name="T10" fmla="*/ 7 w 36"/>
                <a:gd name="T1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22">
                  <a:moveTo>
                    <a:pt x="7" y="0"/>
                  </a:moveTo>
                  <a:lnTo>
                    <a:pt x="7" y="0"/>
                  </a:lnTo>
                  <a:cubicBezTo>
                    <a:pt x="15" y="1"/>
                    <a:pt x="27" y="5"/>
                    <a:pt x="31" y="10"/>
                  </a:cubicBezTo>
                  <a:cubicBezTo>
                    <a:pt x="28" y="17"/>
                    <a:pt x="10" y="20"/>
                    <a:pt x="0" y="20"/>
                  </a:cubicBezTo>
                  <a:cubicBezTo>
                    <a:pt x="17" y="22"/>
                    <a:pt x="31" y="18"/>
                    <a:pt x="36" y="10"/>
                  </a:cubicBezTo>
                  <a:cubicBezTo>
                    <a:pt x="29" y="3"/>
                    <a:pt x="15" y="0"/>
                    <a:pt x="7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18" name="Freeform 1646"/>
            <p:cNvSpPr>
              <a:spLocks/>
            </p:cNvSpPr>
            <p:nvPr userDrawn="1"/>
          </p:nvSpPr>
          <p:spPr bwMode="auto">
            <a:xfrm>
              <a:off x="447" y="279"/>
              <a:ext cx="15" cy="11"/>
            </a:xfrm>
            <a:custGeom>
              <a:avLst/>
              <a:gdLst>
                <a:gd name="T0" fmla="*/ 0 w 35"/>
                <a:gd name="T1" fmla="*/ 3 h 23"/>
                <a:gd name="T2" fmla="*/ 0 w 35"/>
                <a:gd name="T3" fmla="*/ 3 h 23"/>
                <a:gd name="T4" fmla="*/ 30 w 35"/>
                <a:gd name="T5" fmla="*/ 6 h 23"/>
                <a:gd name="T6" fmla="*/ 1 w 35"/>
                <a:gd name="T7" fmla="*/ 23 h 23"/>
                <a:gd name="T8" fmla="*/ 35 w 35"/>
                <a:gd name="T9" fmla="*/ 4 h 23"/>
                <a:gd name="T10" fmla="*/ 0 w 35"/>
                <a:gd name="T11" fmla="*/ 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3">
                  <a:moveTo>
                    <a:pt x="0" y="3"/>
                  </a:moveTo>
                  <a:lnTo>
                    <a:pt x="0" y="3"/>
                  </a:lnTo>
                  <a:cubicBezTo>
                    <a:pt x="9" y="2"/>
                    <a:pt x="21" y="2"/>
                    <a:pt x="30" y="6"/>
                  </a:cubicBezTo>
                  <a:cubicBezTo>
                    <a:pt x="27" y="11"/>
                    <a:pt x="15" y="20"/>
                    <a:pt x="1" y="23"/>
                  </a:cubicBezTo>
                  <a:cubicBezTo>
                    <a:pt x="12" y="22"/>
                    <a:pt x="32" y="14"/>
                    <a:pt x="35" y="4"/>
                  </a:cubicBezTo>
                  <a:cubicBezTo>
                    <a:pt x="26" y="0"/>
                    <a:pt x="6" y="0"/>
                    <a:pt x="0" y="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19" name="Freeform 1647"/>
            <p:cNvSpPr>
              <a:spLocks/>
            </p:cNvSpPr>
            <p:nvPr userDrawn="1"/>
          </p:nvSpPr>
          <p:spPr bwMode="auto">
            <a:xfrm>
              <a:off x="420" y="281"/>
              <a:ext cx="9" cy="9"/>
            </a:xfrm>
            <a:custGeom>
              <a:avLst/>
              <a:gdLst>
                <a:gd name="T0" fmla="*/ 0 w 20"/>
                <a:gd name="T1" fmla="*/ 3 h 19"/>
                <a:gd name="T2" fmla="*/ 0 w 20"/>
                <a:gd name="T3" fmla="*/ 3 h 19"/>
                <a:gd name="T4" fmla="*/ 17 w 20"/>
                <a:gd name="T5" fmla="*/ 9 h 19"/>
                <a:gd name="T6" fmla="*/ 4 w 20"/>
                <a:gd name="T7" fmla="*/ 19 h 19"/>
                <a:gd name="T8" fmla="*/ 20 w 20"/>
                <a:gd name="T9" fmla="*/ 8 h 19"/>
                <a:gd name="T10" fmla="*/ 0 w 20"/>
                <a:gd name="T11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9">
                  <a:moveTo>
                    <a:pt x="0" y="3"/>
                  </a:moveTo>
                  <a:lnTo>
                    <a:pt x="0" y="3"/>
                  </a:lnTo>
                  <a:cubicBezTo>
                    <a:pt x="9" y="2"/>
                    <a:pt x="15" y="5"/>
                    <a:pt x="17" y="9"/>
                  </a:cubicBezTo>
                  <a:cubicBezTo>
                    <a:pt x="15" y="14"/>
                    <a:pt x="9" y="18"/>
                    <a:pt x="4" y="19"/>
                  </a:cubicBezTo>
                  <a:cubicBezTo>
                    <a:pt x="11" y="19"/>
                    <a:pt x="18" y="14"/>
                    <a:pt x="20" y="8"/>
                  </a:cubicBezTo>
                  <a:cubicBezTo>
                    <a:pt x="17" y="3"/>
                    <a:pt x="7" y="0"/>
                    <a:pt x="0" y="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20" name="Freeform 1648"/>
            <p:cNvSpPr>
              <a:spLocks/>
            </p:cNvSpPr>
            <p:nvPr userDrawn="1"/>
          </p:nvSpPr>
          <p:spPr bwMode="auto">
            <a:xfrm>
              <a:off x="401" y="284"/>
              <a:ext cx="7" cy="9"/>
            </a:xfrm>
            <a:custGeom>
              <a:avLst/>
              <a:gdLst>
                <a:gd name="T0" fmla="*/ 0 w 15"/>
                <a:gd name="T1" fmla="*/ 2 h 19"/>
                <a:gd name="T2" fmla="*/ 0 w 15"/>
                <a:gd name="T3" fmla="*/ 2 h 19"/>
                <a:gd name="T4" fmla="*/ 12 w 15"/>
                <a:gd name="T5" fmla="*/ 8 h 19"/>
                <a:gd name="T6" fmla="*/ 4 w 15"/>
                <a:gd name="T7" fmla="*/ 19 h 19"/>
                <a:gd name="T8" fmla="*/ 15 w 15"/>
                <a:gd name="T9" fmla="*/ 8 h 19"/>
                <a:gd name="T10" fmla="*/ 0 w 15"/>
                <a:gd name="T11" fmla="*/ 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9">
                  <a:moveTo>
                    <a:pt x="0" y="2"/>
                  </a:moveTo>
                  <a:lnTo>
                    <a:pt x="0" y="2"/>
                  </a:lnTo>
                  <a:cubicBezTo>
                    <a:pt x="5" y="2"/>
                    <a:pt x="9" y="5"/>
                    <a:pt x="12" y="8"/>
                  </a:cubicBezTo>
                  <a:cubicBezTo>
                    <a:pt x="11" y="12"/>
                    <a:pt x="9" y="17"/>
                    <a:pt x="4" y="19"/>
                  </a:cubicBezTo>
                  <a:cubicBezTo>
                    <a:pt x="10" y="18"/>
                    <a:pt x="13" y="13"/>
                    <a:pt x="15" y="8"/>
                  </a:cubicBezTo>
                  <a:cubicBezTo>
                    <a:pt x="12" y="5"/>
                    <a:pt x="7" y="0"/>
                    <a:pt x="0" y="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21" name="Freeform 1649"/>
            <p:cNvSpPr>
              <a:spLocks/>
            </p:cNvSpPr>
            <p:nvPr userDrawn="1"/>
          </p:nvSpPr>
          <p:spPr bwMode="auto">
            <a:xfrm>
              <a:off x="423" y="305"/>
              <a:ext cx="10" cy="3"/>
            </a:xfrm>
            <a:custGeom>
              <a:avLst/>
              <a:gdLst>
                <a:gd name="T0" fmla="*/ 21 w 21"/>
                <a:gd name="T1" fmla="*/ 6 h 6"/>
                <a:gd name="T2" fmla="*/ 21 w 21"/>
                <a:gd name="T3" fmla="*/ 6 h 6"/>
                <a:gd name="T4" fmla="*/ 0 w 21"/>
                <a:gd name="T5" fmla="*/ 0 h 6"/>
                <a:gd name="T6" fmla="*/ 0 w 21"/>
                <a:gd name="T7" fmla="*/ 2 h 6"/>
                <a:gd name="T8" fmla="*/ 21 w 21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6">
                  <a:moveTo>
                    <a:pt x="21" y="6"/>
                  </a:moveTo>
                  <a:lnTo>
                    <a:pt x="21" y="6"/>
                  </a:lnTo>
                  <a:cubicBezTo>
                    <a:pt x="11" y="3"/>
                    <a:pt x="5" y="1"/>
                    <a:pt x="0" y="0"/>
                  </a:cubicBezTo>
                  <a:lnTo>
                    <a:pt x="0" y="2"/>
                  </a:lnTo>
                  <a:cubicBezTo>
                    <a:pt x="6" y="4"/>
                    <a:pt x="12" y="4"/>
                    <a:pt x="21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22" name="Freeform 1650"/>
            <p:cNvSpPr>
              <a:spLocks/>
            </p:cNvSpPr>
            <p:nvPr userDrawn="1"/>
          </p:nvSpPr>
          <p:spPr bwMode="auto">
            <a:xfrm>
              <a:off x="442" y="307"/>
              <a:ext cx="13" cy="9"/>
            </a:xfrm>
            <a:custGeom>
              <a:avLst/>
              <a:gdLst>
                <a:gd name="T0" fmla="*/ 6 w 29"/>
                <a:gd name="T1" fmla="*/ 0 h 21"/>
                <a:gd name="T2" fmla="*/ 6 w 29"/>
                <a:gd name="T3" fmla="*/ 0 h 21"/>
                <a:gd name="T4" fmla="*/ 25 w 29"/>
                <a:gd name="T5" fmla="*/ 13 h 21"/>
                <a:gd name="T6" fmla="*/ 0 w 29"/>
                <a:gd name="T7" fmla="*/ 17 h 21"/>
                <a:gd name="T8" fmla="*/ 29 w 29"/>
                <a:gd name="T9" fmla="*/ 14 h 21"/>
                <a:gd name="T10" fmla="*/ 6 w 29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1">
                  <a:moveTo>
                    <a:pt x="6" y="0"/>
                  </a:moveTo>
                  <a:lnTo>
                    <a:pt x="6" y="0"/>
                  </a:lnTo>
                  <a:cubicBezTo>
                    <a:pt x="14" y="1"/>
                    <a:pt x="21" y="7"/>
                    <a:pt x="25" y="13"/>
                  </a:cubicBezTo>
                  <a:cubicBezTo>
                    <a:pt x="17" y="20"/>
                    <a:pt x="6" y="18"/>
                    <a:pt x="0" y="17"/>
                  </a:cubicBezTo>
                  <a:cubicBezTo>
                    <a:pt x="8" y="20"/>
                    <a:pt x="20" y="21"/>
                    <a:pt x="29" y="14"/>
                  </a:cubicBezTo>
                  <a:cubicBezTo>
                    <a:pt x="24" y="5"/>
                    <a:pt x="14" y="0"/>
                    <a:pt x="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23" name="Freeform 1651"/>
            <p:cNvSpPr>
              <a:spLocks/>
            </p:cNvSpPr>
            <p:nvPr userDrawn="1"/>
          </p:nvSpPr>
          <p:spPr bwMode="auto">
            <a:xfrm>
              <a:off x="366" y="428"/>
              <a:ext cx="10" cy="14"/>
            </a:xfrm>
            <a:custGeom>
              <a:avLst/>
              <a:gdLst>
                <a:gd name="T0" fmla="*/ 12 w 24"/>
                <a:gd name="T1" fmla="*/ 2 h 31"/>
                <a:gd name="T2" fmla="*/ 12 w 24"/>
                <a:gd name="T3" fmla="*/ 2 h 31"/>
                <a:gd name="T4" fmla="*/ 0 w 24"/>
                <a:gd name="T5" fmla="*/ 31 h 31"/>
                <a:gd name="T6" fmla="*/ 14 w 24"/>
                <a:gd name="T7" fmla="*/ 3 h 31"/>
                <a:gd name="T8" fmla="*/ 24 w 24"/>
                <a:gd name="T9" fmla="*/ 8 h 31"/>
                <a:gd name="T10" fmla="*/ 12 w 24"/>
                <a:gd name="T11" fmla="*/ 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31">
                  <a:moveTo>
                    <a:pt x="12" y="2"/>
                  </a:moveTo>
                  <a:lnTo>
                    <a:pt x="12" y="2"/>
                  </a:lnTo>
                  <a:cubicBezTo>
                    <a:pt x="13" y="8"/>
                    <a:pt x="13" y="26"/>
                    <a:pt x="0" y="31"/>
                  </a:cubicBezTo>
                  <a:cubicBezTo>
                    <a:pt x="13" y="28"/>
                    <a:pt x="16" y="13"/>
                    <a:pt x="14" y="3"/>
                  </a:cubicBezTo>
                  <a:cubicBezTo>
                    <a:pt x="16" y="3"/>
                    <a:pt x="20" y="5"/>
                    <a:pt x="24" y="8"/>
                  </a:cubicBezTo>
                  <a:cubicBezTo>
                    <a:pt x="22" y="3"/>
                    <a:pt x="18" y="0"/>
                    <a:pt x="12" y="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24" name="Freeform 1652"/>
            <p:cNvSpPr>
              <a:spLocks/>
            </p:cNvSpPr>
            <p:nvPr userDrawn="1"/>
          </p:nvSpPr>
          <p:spPr bwMode="auto">
            <a:xfrm>
              <a:off x="373" y="424"/>
              <a:ext cx="8" cy="9"/>
            </a:xfrm>
            <a:custGeom>
              <a:avLst/>
              <a:gdLst>
                <a:gd name="T0" fmla="*/ 0 w 18"/>
                <a:gd name="T1" fmla="*/ 0 h 21"/>
                <a:gd name="T2" fmla="*/ 0 w 18"/>
                <a:gd name="T3" fmla="*/ 0 h 21"/>
                <a:gd name="T4" fmla="*/ 14 w 18"/>
                <a:gd name="T5" fmla="*/ 21 h 21"/>
                <a:gd name="T6" fmla="*/ 0 w 18"/>
                <a:gd name="T7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21">
                  <a:moveTo>
                    <a:pt x="0" y="0"/>
                  </a:moveTo>
                  <a:lnTo>
                    <a:pt x="0" y="0"/>
                  </a:lnTo>
                  <a:cubicBezTo>
                    <a:pt x="14" y="4"/>
                    <a:pt x="14" y="15"/>
                    <a:pt x="14" y="21"/>
                  </a:cubicBezTo>
                  <a:cubicBezTo>
                    <a:pt x="18" y="9"/>
                    <a:pt x="11" y="2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25" name="Freeform 1653"/>
            <p:cNvSpPr>
              <a:spLocks/>
            </p:cNvSpPr>
            <p:nvPr userDrawn="1"/>
          </p:nvSpPr>
          <p:spPr bwMode="auto">
            <a:xfrm>
              <a:off x="370" y="418"/>
              <a:ext cx="4" cy="1"/>
            </a:xfrm>
            <a:custGeom>
              <a:avLst/>
              <a:gdLst>
                <a:gd name="T0" fmla="*/ 5 w 10"/>
                <a:gd name="T1" fmla="*/ 0 h 2"/>
                <a:gd name="T2" fmla="*/ 5 w 10"/>
                <a:gd name="T3" fmla="*/ 0 h 2"/>
                <a:gd name="T4" fmla="*/ 6 w 10"/>
                <a:gd name="T5" fmla="*/ 2 h 2"/>
                <a:gd name="T6" fmla="*/ 10 w 10"/>
                <a:gd name="T7" fmla="*/ 1 h 2"/>
                <a:gd name="T8" fmla="*/ 5 w 1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2">
                  <a:moveTo>
                    <a:pt x="5" y="0"/>
                  </a:moveTo>
                  <a:lnTo>
                    <a:pt x="5" y="0"/>
                  </a:lnTo>
                  <a:cubicBezTo>
                    <a:pt x="0" y="0"/>
                    <a:pt x="5" y="2"/>
                    <a:pt x="6" y="2"/>
                  </a:cubicBezTo>
                  <a:cubicBezTo>
                    <a:pt x="9" y="2"/>
                    <a:pt x="10" y="1"/>
                    <a:pt x="10" y="1"/>
                  </a:cubicBezTo>
                  <a:cubicBezTo>
                    <a:pt x="8" y="1"/>
                    <a:pt x="6" y="0"/>
                    <a:pt x="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26" name="Freeform 1654"/>
            <p:cNvSpPr>
              <a:spLocks/>
            </p:cNvSpPr>
            <p:nvPr userDrawn="1"/>
          </p:nvSpPr>
          <p:spPr bwMode="auto">
            <a:xfrm>
              <a:off x="375" y="413"/>
              <a:ext cx="6" cy="8"/>
            </a:xfrm>
            <a:custGeom>
              <a:avLst/>
              <a:gdLst>
                <a:gd name="T0" fmla="*/ 10 w 14"/>
                <a:gd name="T1" fmla="*/ 0 h 16"/>
                <a:gd name="T2" fmla="*/ 10 w 14"/>
                <a:gd name="T3" fmla="*/ 0 h 16"/>
                <a:gd name="T4" fmla="*/ 0 w 14"/>
                <a:gd name="T5" fmla="*/ 15 h 16"/>
                <a:gd name="T6" fmla="*/ 10 w 14"/>
                <a:gd name="T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6">
                  <a:moveTo>
                    <a:pt x="10" y="0"/>
                  </a:moveTo>
                  <a:lnTo>
                    <a:pt x="10" y="0"/>
                  </a:lnTo>
                  <a:cubicBezTo>
                    <a:pt x="10" y="5"/>
                    <a:pt x="8" y="12"/>
                    <a:pt x="0" y="15"/>
                  </a:cubicBezTo>
                  <a:cubicBezTo>
                    <a:pt x="7" y="16"/>
                    <a:pt x="14" y="8"/>
                    <a:pt x="1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27" name="Freeform 1655"/>
            <p:cNvSpPr>
              <a:spLocks/>
            </p:cNvSpPr>
            <p:nvPr userDrawn="1"/>
          </p:nvSpPr>
          <p:spPr bwMode="auto">
            <a:xfrm>
              <a:off x="339" y="407"/>
              <a:ext cx="13" cy="37"/>
            </a:xfrm>
            <a:custGeom>
              <a:avLst/>
              <a:gdLst>
                <a:gd name="T0" fmla="*/ 0 w 29"/>
                <a:gd name="T1" fmla="*/ 0 h 83"/>
                <a:gd name="T2" fmla="*/ 0 w 29"/>
                <a:gd name="T3" fmla="*/ 0 h 83"/>
                <a:gd name="T4" fmla="*/ 22 w 29"/>
                <a:gd name="T5" fmla="*/ 45 h 83"/>
                <a:gd name="T6" fmla="*/ 12 w 29"/>
                <a:gd name="T7" fmla="*/ 83 h 83"/>
                <a:gd name="T8" fmla="*/ 24 w 29"/>
                <a:gd name="T9" fmla="*/ 45 h 83"/>
                <a:gd name="T10" fmla="*/ 0 w 29"/>
                <a:gd name="T11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83">
                  <a:moveTo>
                    <a:pt x="0" y="0"/>
                  </a:moveTo>
                  <a:lnTo>
                    <a:pt x="0" y="0"/>
                  </a:lnTo>
                  <a:cubicBezTo>
                    <a:pt x="6" y="12"/>
                    <a:pt x="19" y="28"/>
                    <a:pt x="22" y="45"/>
                  </a:cubicBezTo>
                  <a:cubicBezTo>
                    <a:pt x="26" y="61"/>
                    <a:pt x="21" y="77"/>
                    <a:pt x="12" y="83"/>
                  </a:cubicBezTo>
                  <a:cubicBezTo>
                    <a:pt x="21" y="78"/>
                    <a:pt x="29" y="64"/>
                    <a:pt x="24" y="45"/>
                  </a:cubicBezTo>
                  <a:cubicBezTo>
                    <a:pt x="20" y="28"/>
                    <a:pt x="9" y="14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28" name="Freeform 1656"/>
            <p:cNvSpPr>
              <a:spLocks/>
            </p:cNvSpPr>
            <p:nvPr userDrawn="1"/>
          </p:nvSpPr>
          <p:spPr bwMode="auto">
            <a:xfrm>
              <a:off x="345" y="403"/>
              <a:ext cx="27" cy="36"/>
            </a:xfrm>
            <a:custGeom>
              <a:avLst/>
              <a:gdLst>
                <a:gd name="T0" fmla="*/ 0 w 59"/>
                <a:gd name="T1" fmla="*/ 0 h 80"/>
                <a:gd name="T2" fmla="*/ 0 w 59"/>
                <a:gd name="T3" fmla="*/ 0 h 80"/>
                <a:gd name="T4" fmla="*/ 25 w 59"/>
                <a:gd name="T5" fmla="*/ 16 h 80"/>
                <a:gd name="T6" fmla="*/ 51 w 59"/>
                <a:gd name="T7" fmla="*/ 59 h 80"/>
                <a:gd name="T8" fmla="*/ 34 w 59"/>
                <a:gd name="T9" fmla="*/ 78 h 80"/>
                <a:gd name="T10" fmla="*/ 50 w 59"/>
                <a:gd name="T11" fmla="*/ 71 h 80"/>
                <a:gd name="T12" fmla="*/ 32 w 59"/>
                <a:gd name="T13" fmla="*/ 18 h 80"/>
                <a:gd name="T14" fmla="*/ 0 w 59"/>
                <a:gd name="T15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80">
                  <a:moveTo>
                    <a:pt x="0" y="0"/>
                  </a:moveTo>
                  <a:lnTo>
                    <a:pt x="0" y="0"/>
                  </a:lnTo>
                  <a:cubicBezTo>
                    <a:pt x="7" y="6"/>
                    <a:pt x="20" y="13"/>
                    <a:pt x="25" y="16"/>
                  </a:cubicBezTo>
                  <a:cubicBezTo>
                    <a:pt x="35" y="23"/>
                    <a:pt x="53" y="36"/>
                    <a:pt x="51" y="59"/>
                  </a:cubicBezTo>
                  <a:cubicBezTo>
                    <a:pt x="49" y="78"/>
                    <a:pt x="39" y="78"/>
                    <a:pt x="34" y="78"/>
                  </a:cubicBezTo>
                  <a:cubicBezTo>
                    <a:pt x="41" y="80"/>
                    <a:pt x="47" y="77"/>
                    <a:pt x="50" y="71"/>
                  </a:cubicBezTo>
                  <a:cubicBezTo>
                    <a:pt x="59" y="54"/>
                    <a:pt x="51" y="31"/>
                    <a:pt x="32" y="18"/>
                  </a:cubicBezTo>
                  <a:cubicBezTo>
                    <a:pt x="23" y="12"/>
                    <a:pt x="12" y="7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29" name="Freeform 1657"/>
            <p:cNvSpPr>
              <a:spLocks/>
            </p:cNvSpPr>
            <p:nvPr userDrawn="1"/>
          </p:nvSpPr>
          <p:spPr bwMode="auto">
            <a:xfrm>
              <a:off x="354" y="424"/>
              <a:ext cx="8" cy="4"/>
            </a:xfrm>
            <a:custGeom>
              <a:avLst/>
              <a:gdLst>
                <a:gd name="T0" fmla="*/ 18 w 18"/>
                <a:gd name="T1" fmla="*/ 0 h 9"/>
                <a:gd name="T2" fmla="*/ 18 w 18"/>
                <a:gd name="T3" fmla="*/ 0 h 9"/>
                <a:gd name="T4" fmla="*/ 0 w 18"/>
                <a:gd name="T5" fmla="*/ 4 h 9"/>
                <a:gd name="T6" fmla="*/ 18 w 18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9">
                  <a:moveTo>
                    <a:pt x="18" y="0"/>
                  </a:moveTo>
                  <a:lnTo>
                    <a:pt x="18" y="0"/>
                  </a:lnTo>
                  <a:cubicBezTo>
                    <a:pt x="15" y="4"/>
                    <a:pt x="6" y="6"/>
                    <a:pt x="0" y="4"/>
                  </a:cubicBezTo>
                  <a:cubicBezTo>
                    <a:pt x="5" y="9"/>
                    <a:pt x="15" y="7"/>
                    <a:pt x="18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30" name="Freeform 1658"/>
            <p:cNvSpPr>
              <a:spLocks/>
            </p:cNvSpPr>
            <p:nvPr userDrawn="1"/>
          </p:nvSpPr>
          <p:spPr bwMode="auto">
            <a:xfrm>
              <a:off x="350" y="368"/>
              <a:ext cx="2" cy="2"/>
            </a:xfrm>
            <a:custGeom>
              <a:avLst/>
              <a:gdLst>
                <a:gd name="T0" fmla="*/ 4 w 4"/>
                <a:gd name="T1" fmla="*/ 0 h 5"/>
                <a:gd name="T2" fmla="*/ 4 w 4"/>
                <a:gd name="T3" fmla="*/ 0 h 5"/>
                <a:gd name="T4" fmla="*/ 2 w 4"/>
                <a:gd name="T5" fmla="*/ 0 h 5"/>
                <a:gd name="T6" fmla="*/ 0 w 4"/>
                <a:gd name="T7" fmla="*/ 5 h 5"/>
                <a:gd name="T8" fmla="*/ 4 w 4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5">
                  <a:moveTo>
                    <a:pt x="4" y="0"/>
                  </a:moveTo>
                  <a:lnTo>
                    <a:pt x="4" y="0"/>
                  </a:lnTo>
                  <a:lnTo>
                    <a:pt x="2" y="0"/>
                  </a:lnTo>
                  <a:lnTo>
                    <a:pt x="0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31" name="Freeform 1659"/>
            <p:cNvSpPr>
              <a:spLocks/>
            </p:cNvSpPr>
            <p:nvPr userDrawn="1"/>
          </p:nvSpPr>
          <p:spPr bwMode="auto">
            <a:xfrm>
              <a:off x="363" y="363"/>
              <a:ext cx="3" cy="1"/>
            </a:xfrm>
            <a:custGeom>
              <a:avLst/>
              <a:gdLst>
                <a:gd name="T0" fmla="*/ 0 w 8"/>
                <a:gd name="T1" fmla="*/ 1 h 4"/>
                <a:gd name="T2" fmla="*/ 0 w 8"/>
                <a:gd name="T3" fmla="*/ 1 h 4"/>
                <a:gd name="T4" fmla="*/ 8 w 8"/>
                <a:gd name="T5" fmla="*/ 4 h 4"/>
                <a:gd name="T6" fmla="*/ 1 w 8"/>
                <a:gd name="T7" fmla="*/ 0 h 4"/>
                <a:gd name="T8" fmla="*/ 0 w 8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4">
                  <a:moveTo>
                    <a:pt x="0" y="1"/>
                  </a:moveTo>
                  <a:lnTo>
                    <a:pt x="0" y="1"/>
                  </a:lnTo>
                  <a:lnTo>
                    <a:pt x="8" y="4"/>
                  </a:lnTo>
                  <a:lnTo>
                    <a:pt x="1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32" name="Freeform 1660"/>
            <p:cNvSpPr>
              <a:spLocks/>
            </p:cNvSpPr>
            <p:nvPr userDrawn="1"/>
          </p:nvSpPr>
          <p:spPr bwMode="auto">
            <a:xfrm>
              <a:off x="439" y="319"/>
              <a:ext cx="9" cy="10"/>
            </a:xfrm>
            <a:custGeom>
              <a:avLst/>
              <a:gdLst>
                <a:gd name="T0" fmla="*/ 7 w 19"/>
                <a:gd name="T1" fmla="*/ 0 h 22"/>
                <a:gd name="T2" fmla="*/ 7 w 19"/>
                <a:gd name="T3" fmla="*/ 0 h 22"/>
                <a:gd name="T4" fmla="*/ 16 w 19"/>
                <a:gd name="T5" fmla="*/ 16 h 22"/>
                <a:gd name="T6" fmla="*/ 0 w 19"/>
                <a:gd name="T7" fmla="*/ 18 h 22"/>
                <a:gd name="T8" fmla="*/ 19 w 19"/>
                <a:gd name="T9" fmla="*/ 18 h 22"/>
                <a:gd name="T10" fmla="*/ 7 w 19"/>
                <a:gd name="T1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22">
                  <a:moveTo>
                    <a:pt x="7" y="0"/>
                  </a:moveTo>
                  <a:lnTo>
                    <a:pt x="7" y="0"/>
                  </a:lnTo>
                  <a:cubicBezTo>
                    <a:pt x="15" y="4"/>
                    <a:pt x="15" y="11"/>
                    <a:pt x="16" y="16"/>
                  </a:cubicBezTo>
                  <a:cubicBezTo>
                    <a:pt x="10" y="16"/>
                    <a:pt x="7" y="20"/>
                    <a:pt x="0" y="18"/>
                  </a:cubicBezTo>
                  <a:cubicBezTo>
                    <a:pt x="9" y="22"/>
                    <a:pt x="11" y="19"/>
                    <a:pt x="19" y="18"/>
                  </a:cubicBezTo>
                  <a:cubicBezTo>
                    <a:pt x="17" y="10"/>
                    <a:pt x="17" y="5"/>
                    <a:pt x="7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33" name="Freeform 1661"/>
            <p:cNvSpPr>
              <a:spLocks/>
            </p:cNvSpPr>
            <p:nvPr userDrawn="1"/>
          </p:nvSpPr>
          <p:spPr bwMode="auto">
            <a:xfrm>
              <a:off x="419" y="311"/>
              <a:ext cx="9" cy="5"/>
            </a:xfrm>
            <a:custGeom>
              <a:avLst/>
              <a:gdLst>
                <a:gd name="T0" fmla="*/ 20 w 20"/>
                <a:gd name="T1" fmla="*/ 11 h 11"/>
                <a:gd name="T2" fmla="*/ 20 w 20"/>
                <a:gd name="T3" fmla="*/ 11 h 11"/>
                <a:gd name="T4" fmla="*/ 3 w 20"/>
                <a:gd name="T5" fmla="*/ 0 h 11"/>
                <a:gd name="T6" fmla="*/ 0 w 20"/>
                <a:gd name="T7" fmla="*/ 0 h 11"/>
                <a:gd name="T8" fmla="*/ 20 w 20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1">
                  <a:moveTo>
                    <a:pt x="20" y="11"/>
                  </a:moveTo>
                  <a:lnTo>
                    <a:pt x="20" y="11"/>
                  </a:lnTo>
                  <a:lnTo>
                    <a:pt x="3" y="0"/>
                  </a:lnTo>
                  <a:lnTo>
                    <a:pt x="0" y="0"/>
                  </a:lnTo>
                  <a:lnTo>
                    <a:pt x="20" y="1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34" name="Freeform 1662"/>
            <p:cNvSpPr>
              <a:spLocks/>
            </p:cNvSpPr>
            <p:nvPr userDrawn="1"/>
          </p:nvSpPr>
          <p:spPr bwMode="auto">
            <a:xfrm>
              <a:off x="415" y="317"/>
              <a:ext cx="7" cy="8"/>
            </a:xfrm>
            <a:custGeom>
              <a:avLst/>
              <a:gdLst>
                <a:gd name="T0" fmla="*/ 16 w 16"/>
                <a:gd name="T1" fmla="*/ 18 h 18"/>
                <a:gd name="T2" fmla="*/ 16 w 16"/>
                <a:gd name="T3" fmla="*/ 18 h 18"/>
                <a:gd name="T4" fmla="*/ 1 w 16"/>
                <a:gd name="T5" fmla="*/ 0 h 18"/>
                <a:gd name="T6" fmla="*/ 0 w 16"/>
                <a:gd name="T7" fmla="*/ 2 h 18"/>
                <a:gd name="T8" fmla="*/ 16 w 16"/>
                <a:gd name="T9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8">
                  <a:moveTo>
                    <a:pt x="16" y="18"/>
                  </a:moveTo>
                  <a:lnTo>
                    <a:pt x="16" y="18"/>
                  </a:lnTo>
                  <a:lnTo>
                    <a:pt x="1" y="0"/>
                  </a:lnTo>
                  <a:lnTo>
                    <a:pt x="0" y="2"/>
                  </a:lnTo>
                  <a:lnTo>
                    <a:pt x="16" y="18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35" name="Freeform 1663"/>
            <p:cNvSpPr>
              <a:spLocks/>
            </p:cNvSpPr>
            <p:nvPr userDrawn="1"/>
          </p:nvSpPr>
          <p:spPr bwMode="auto">
            <a:xfrm>
              <a:off x="428" y="331"/>
              <a:ext cx="10" cy="10"/>
            </a:xfrm>
            <a:custGeom>
              <a:avLst/>
              <a:gdLst>
                <a:gd name="T0" fmla="*/ 12 w 21"/>
                <a:gd name="T1" fmla="*/ 0 h 21"/>
                <a:gd name="T2" fmla="*/ 12 w 21"/>
                <a:gd name="T3" fmla="*/ 0 h 21"/>
                <a:gd name="T4" fmla="*/ 17 w 21"/>
                <a:gd name="T5" fmla="*/ 16 h 21"/>
                <a:gd name="T6" fmla="*/ 0 w 21"/>
                <a:gd name="T7" fmla="*/ 12 h 21"/>
                <a:gd name="T8" fmla="*/ 19 w 21"/>
                <a:gd name="T9" fmla="*/ 18 h 21"/>
                <a:gd name="T10" fmla="*/ 12 w 21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21">
                  <a:moveTo>
                    <a:pt x="12" y="0"/>
                  </a:moveTo>
                  <a:lnTo>
                    <a:pt x="12" y="0"/>
                  </a:lnTo>
                  <a:cubicBezTo>
                    <a:pt x="19" y="6"/>
                    <a:pt x="17" y="11"/>
                    <a:pt x="17" y="16"/>
                  </a:cubicBezTo>
                  <a:cubicBezTo>
                    <a:pt x="11" y="16"/>
                    <a:pt x="6" y="18"/>
                    <a:pt x="0" y="12"/>
                  </a:cubicBezTo>
                  <a:cubicBezTo>
                    <a:pt x="7" y="21"/>
                    <a:pt x="12" y="17"/>
                    <a:pt x="19" y="18"/>
                  </a:cubicBezTo>
                  <a:cubicBezTo>
                    <a:pt x="20" y="9"/>
                    <a:pt x="21" y="7"/>
                    <a:pt x="12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36" name="Freeform 1664"/>
            <p:cNvSpPr>
              <a:spLocks/>
            </p:cNvSpPr>
            <p:nvPr userDrawn="1"/>
          </p:nvSpPr>
          <p:spPr bwMode="auto">
            <a:xfrm>
              <a:off x="406" y="322"/>
              <a:ext cx="6" cy="9"/>
            </a:xfrm>
            <a:custGeom>
              <a:avLst/>
              <a:gdLst>
                <a:gd name="T0" fmla="*/ 13 w 13"/>
                <a:gd name="T1" fmla="*/ 19 h 19"/>
                <a:gd name="T2" fmla="*/ 13 w 13"/>
                <a:gd name="T3" fmla="*/ 19 h 19"/>
                <a:gd name="T4" fmla="*/ 0 w 13"/>
                <a:gd name="T5" fmla="*/ 0 h 19"/>
                <a:gd name="T6" fmla="*/ 0 w 13"/>
                <a:gd name="T7" fmla="*/ 2 h 19"/>
                <a:gd name="T8" fmla="*/ 13 w 13"/>
                <a:gd name="T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9">
                  <a:moveTo>
                    <a:pt x="13" y="19"/>
                  </a:moveTo>
                  <a:lnTo>
                    <a:pt x="13" y="19"/>
                  </a:lnTo>
                  <a:lnTo>
                    <a:pt x="0" y="0"/>
                  </a:lnTo>
                  <a:lnTo>
                    <a:pt x="0" y="2"/>
                  </a:lnTo>
                  <a:lnTo>
                    <a:pt x="13" y="19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37" name="Freeform 1665"/>
            <p:cNvSpPr>
              <a:spLocks/>
            </p:cNvSpPr>
            <p:nvPr userDrawn="1"/>
          </p:nvSpPr>
          <p:spPr bwMode="auto">
            <a:xfrm>
              <a:off x="414" y="339"/>
              <a:ext cx="11" cy="9"/>
            </a:xfrm>
            <a:custGeom>
              <a:avLst/>
              <a:gdLst>
                <a:gd name="T0" fmla="*/ 16 w 24"/>
                <a:gd name="T1" fmla="*/ 0 h 20"/>
                <a:gd name="T2" fmla="*/ 16 w 24"/>
                <a:gd name="T3" fmla="*/ 0 h 20"/>
                <a:gd name="T4" fmla="*/ 15 w 24"/>
                <a:gd name="T5" fmla="*/ 16 h 20"/>
                <a:gd name="T6" fmla="*/ 0 w 24"/>
                <a:gd name="T7" fmla="*/ 7 h 20"/>
                <a:gd name="T8" fmla="*/ 17 w 24"/>
                <a:gd name="T9" fmla="*/ 18 h 20"/>
                <a:gd name="T10" fmla="*/ 16 w 24"/>
                <a:gd name="T1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20">
                  <a:moveTo>
                    <a:pt x="16" y="0"/>
                  </a:moveTo>
                  <a:lnTo>
                    <a:pt x="16" y="0"/>
                  </a:lnTo>
                  <a:cubicBezTo>
                    <a:pt x="21" y="9"/>
                    <a:pt x="17" y="11"/>
                    <a:pt x="15" y="16"/>
                  </a:cubicBezTo>
                  <a:cubicBezTo>
                    <a:pt x="9" y="14"/>
                    <a:pt x="4" y="17"/>
                    <a:pt x="0" y="7"/>
                  </a:cubicBezTo>
                  <a:cubicBezTo>
                    <a:pt x="4" y="20"/>
                    <a:pt x="10" y="16"/>
                    <a:pt x="17" y="18"/>
                  </a:cubicBezTo>
                  <a:cubicBezTo>
                    <a:pt x="20" y="10"/>
                    <a:pt x="24" y="10"/>
                    <a:pt x="1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38" name="Freeform 1666"/>
            <p:cNvSpPr>
              <a:spLocks/>
            </p:cNvSpPr>
            <p:nvPr userDrawn="1"/>
          </p:nvSpPr>
          <p:spPr bwMode="auto">
            <a:xfrm>
              <a:off x="397" y="326"/>
              <a:ext cx="4" cy="11"/>
            </a:xfrm>
            <a:custGeom>
              <a:avLst/>
              <a:gdLst>
                <a:gd name="T0" fmla="*/ 10 w 10"/>
                <a:gd name="T1" fmla="*/ 24 h 24"/>
                <a:gd name="T2" fmla="*/ 10 w 10"/>
                <a:gd name="T3" fmla="*/ 24 h 24"/>
                <a:gd name="T4" fmla="*/ 3 w 10"/>
                <a:gd name="T5" fmla="*/ 2 h 24"/>
                <a:gd name="T6" fmla="*/ 0 w 10"/>
                <a:gd name="T7" fmla="*/ 0 h 24"/>
                <a:gd name="T8" fmla="*/ 0 w 10"/>
                <a:gd name="T9" fmla="*/ 2 h 24"/>
                <a:gd name="T10" fmla="*/ 10 w 10"/>
                <a:gd name="T11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24">
                  <a:moveTo>
                    <a:pt x="10" y="24"/>
                  </a:moveTo>
                  <a:lnTo>
                    <a:pt x="10" y="24"/>
                  </a:lnTo>
                  <a:lnTo>
                    <a:pt x="3" y="2"/>
                  </a:lnTo>
                  <a:cubicBezTo>
                    <a:pt x="2" y="2"/>
                    <a:pt x="1" y="1"/>
                    <a:pt x="0" y="0"/>
                  </a:cubicBezTo>
                  <a:lnTo>
                    <a:pt x="0" y="2"/>
                  </a:lnTo>
                  <a:lnTo>
                    <a:pt x="10" y="24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39" name="Freeform 1667"/>
            <p:cNvSpPr>
              <a:spLocks/>
            </p:cNvSpPr>
            <p:nvPr userDrawn="1"/>
          </p:nvSpPr>
          <p:spPr bwMode="auto">
            <a:xfrm>
              <a:off x="400" y="344"/>
              <a:ext cx="11" cy="8"/>
            </a:xfrm>
            <a:custGeom>
              <a:avLst/>
              <a:gdLst>
                <a:gd name="T0" fmla="*/ 19 w 25"/>
                <a:gd name="T1" fmla="*/ 0 h 17"/>
                <a:gd name="T2" fmla="*/ 19 w 25"/>
                <a:gd name="T3" fmla="*/ 0 h 17"/>
                <a:gd name="T4" fmla="*/ 15 w 25"/>
                <a:gd name="T5" fmla="*/ 15 h 17"/>
                <a:gd name="T6" fmla="*/ 0 w 25"/>
                <a:gd name="T7" fmla="*/ 4 h 17"/>
                <a:gd name="T8" fmla="*/ 15 w 25"/>
                <a:gd name="T9" fmla="*/ 17 h 17"/>
                <a:gd name="T10" fmla="*/ 19 w 25"/>
                <a:gd name="T1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17">
                  <a:moveTo>
                    <a:pt x="19" y="0"/>
                  </a:moveTo>
                  <a:lnTo>
                    <a:pt x="19" y="0"/>
                  </a:lnTo>
                  <a:cubicBezTo>
                    <a:pt x="22" y="10"/>
                    <a:pt x="17" y="10"/>
                    <a:pt x="15" y="15"/>
                  </a:cubicBezTo>
                  <a:cubicBezTo>
                    <a:pt x="9" y="12"/>
                    <a:pt x="3" y="14"/>
                    <a:pt x="0" y="4"/>
                  </a:cubicBezTo>
                  <a:cubicBezTo>
                    <a:pt x="2" y="17"/>
                    <a:pt x="9" y="14"/>
                    <a:pt x="15" y="17"/>
                  </a:cubicBezTo>
                  <a:cubicBezTo>
                    <a:pt x="20" y="10"/>
                    <a:pt x="25" y="12"/>
                    <a:pt x="19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40" name="Freeform 1668"/>
            <p:cNvSpPr>
              <a:spLocks/>
            </p:cNvSpPr>
            <p:nvPr userDrawn="1"/>
          </p:nvSpPr>
          <p:spPr bwMode="auto">
            <a:xfrm>
              <a:off x="386" y="329"/>
              <a:ext cx="2" cy="9"/>
            </a:xfrm>
            <a:custGeom>
              <a:avLst/>
              <a:gdLst>
                <a:gd name="T0" fmla="*/ 4 w 4"/>
                <a:gd name="T1" fmla="*/ 19 h 19"/>
                <a:gd name="T2" fmla="*/ 4 w 4"/>
                <a:gd name="T3" fmla="*/ 19 h 19"/>
                <a:gd name="T4" fmla="*/ 3 w 4"/>
                <a:gd name="T5" fmla="*/ 3 h 19"/>
                <a:gd name="T6" fmla="*/ 0 w 4"/>
                <a:gd name="T7" fmla="*/ 0 h 19"/>
                <a:gd name="T8" fmla="*/ 4 w 4"/>
                <a:gd name="T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9">
                  <a:moveTo>
                    <a:pt x="4" y="19"/>
                  </a:moveTo>
                  <a:lnTo>
                    <a:pt x="4" y="19"/>
                  </a:lnTo>
                  <a:lnTo>
                    <a:pt x="3" y="3"/>
                  </a:lnTo>
                  <a:cubicBezTo>
                    <a:pt x="2" y="2"/>
                    <a:pt x="1" y="1"/>
                    <a:pt x="0" y="0"/>
                  </a:cubicBezTo>
                  <a:lnTo>
                    <a:pt x="4" y="19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41" name="Freeform 1669"/>
            <p:cNvSpPr>
              <a:spLocks/>
            </p:cNvSpPr>
            <p:nvPr userDrawn="1"/>
          </p:nvSpPr>
          <p:spPr bwMode="auto">
            <a:xfrm>
              <a:off x="383" y="343"/>
              <a:ext cx="10" cy="6"/>
            </a:xfrm>
            <a:custGeom>
              <a:avLst/>
              <a:gdLst>
                <a:gd name="T0" fmla="*/ 21 w 23"/>
                <a:gd name="T1" fmla="*/ 0 h 14"/>
                <a:gd name="T2" fmla="*/ 21 w 23"/>
                <a:gd name="T3" fmla="*/ 0 h 14"/>
                <a:gd name="T4" fmla="*/ 12 w 23"/>
                <a:gd name="T5" fmla="*/ 12 h 14"/>
                <a:gd name="T6" fmla="*/ 1 w 23"/>
                <a:gd name="T7" fmla="*/ 0 h 14"/>
                <a:gd name="T8" fmla="*/ 12 w 23"/>
                <a:gd name="T9" fmla="*/ 14 h 14"/>
                <a:gd name="T10" fmla="*/ 21 w 23"/>
                <a:gd name="T1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14">
                  <a:moveTo>
                    <a:pt x="21" y="0"/>
                  </a:moveTo>
                  <a:lnTo>
                    <a:pt x="21" y="0"/>
                  </a:lnTo>
                  <a:cubicBezTo>
                    <a:pt x="21" y="10"/>
                    <a:pt x="16" y="8"/>
                    <a:pt x="12" y="12"/>
                  </a:cubicBezTo>
                  <a:cubicBezTo>
                    <a:pt x="7" y="8"/>
                    <a:pt x="1" y="11"/>
                    <a:pt x="1" y="0"/>
                  </a:cubicBezTo>
                  <a:cubicBezTo>
                    <a:pt x="0" y="14"/>
                    <a:pt x="7" y="10"/>
                    <a:pt x="12" y="14"/>
                  </a:cubicBezTo>
                  <a:cubicBezTo>
                    <a:pt x="19" y="8"/>
                    <a:pt x="23" y="12"/>
                    <a:pt x="2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42" name="Freeform 1670"/>
            <p:cNvSpPr>
              <a:spLocks/>
            </p:cNvSpPr>
            <p:nvPr userDrawn="1"/>
          </p:nvSpPr>
          <p:spPr bwMode="auto">
            <a:xfrm>
              <a:off x="404" y="294"/>
              <a:ext cx="9" cy="2"/>
            </a:xfrm>
            <a:custGeom>
              <a:avLst/>
              <a:gdLst>
                <a:gd name="T0" fmla="*/ 20 w 20"/>
                <a:gd name="T1" fmla="*/ 3 h 3"/>
                <a:gd name="T2" fmla="*/ 20 w 20"/>
                <a:gd name="T3" fmla="*/ 3 h 3"/>
                <a:gd name="T4" fmla="*/ 5 w 20"/>
                <a:gd name="T5" fmla="*/ 0 h 3"/>
                <a:gd name="T6" fmla="*/ 0 w 20"/>
                <a:gd name="T7" fmla="*/ 2 h 3"/>
                <a:gd name="T8" fmla="*/ 20 w 20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3">
                  <a:moveTo>
                    <a:pt x="20" y="3"/>
                  </a:moveTo>
                  <a:lnTo>
                    <a:pt x="20" y="3"/>
                  </a:lnTo>
                  <a:cubicBezTo>
                    <a:pt x="20" y="3"/>
                    <a:pt x="7" y="1"/>
                    <a:pt x="5" y="0"/>
                  </a:cubicBezTo>
                  <a:cubicBezTo>
                    <a:pt x="4" y="1"/>
                    <a:pt x="0" y="2"/>
                    <a:pt x="0" y="2"/>
                  </a:cubicBezTo>
                  <a:lnTo>
                    <a:pt x="20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43" name="Freeform 1671"/>
            <p:cNvSpPr>
              <a:spLocks/>
            </p:cNvSpPr>
            <p:nvPr userDrawn="1"/>
          </p:nvSpPr>
          <p:spPr bwMode="auto">
            <a:xfrm>
              <a:off x="418" y="293"/>
              <a:ext cx="9" cy="7"/>
            </a:xfrm>
            <a:custGeom>
              <a:avLst/>
              <a:gdLst>
                <a:gd name="T0" fmla="*/ 1 w 18"/>
                <a:gd name="T1" fmla="*/ 0 h 16"/>
                <a:gd name="T2" fmla="*/ 1 w 18"/>
                <a:gd name="T3" fmla="*/ 0 h 16"/>
                <a:gd name="T4" fmla="*/ 15 w 18"/>
                <a:gd name="T5" fmla="*/ 9 h 16"/>
                <a:gd name="T6" fmla="*/ 0 w 18"/>
                <a:gd name="T7" fmla="*/ 15 h 16"/>
                <a:gd name="T8" fmla="*/ 18 w 18"/>
                <a:gd name="T9" fmla="*/ 10 h 16"/>
                <a:gd name="T10" fmla="*/ 1 w 18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16">
                  <a:moveTo>
                    <a:pt x="1" y="0"/>
                  </a:moveTo>
                  <a:lnTo>
                    <a:pt x="1" y="0"/>
                  </a:lnTo>
                  <a:cubicBezTo>
                    <a:pt x="9" y="2"/>
                    <a:pt x="12" y="4"/>
                    <a:pt x="15" y="9"/>
                  </a:cubicBezTo>
                  <a:cubicBezTo>
                    <a:pt x="12" y="13"/>
                    <a:pt x="5" y="15"/>
                    <a:pt x="0" y="15"/>
                  </a:cubicBezTo>
                  <a:cubicBezTo>
                    <a:pt x="8" y="16"/>
                    <a:pt x="14" y="14"/>
                    <a:pt x="18" y="10"/>
                  </a:cubicBezTo>
                  <a:cubicBezTo>
                    <a:pt x="14" y="3"/>
                    <a:pt x="9" y="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44" name="Freeform 1672"/>
            <p:cNvSpPr>
              <a:spLocks/>
            </p:cNvSpPr>
            <p:nvPr userDrawn="1"/>
          </p:nvSpPr>
          <p:spPr bwMode="auto">
            <a:xfrm>
              <a:off x="407" y="303"/>
              <a:ext cx="4" cy="1"/>
            </a:xfrm>
            <a:custGeom>
              <a:avLst/>
              <a:gdLst>
                <a:gd name="T0" fmla="*/ 9 w 9"/>
                <a:gd name="T1" fmla="*/ 4 h 4"/>
                <a:gd name="T2" fmla="*/ 9 w 9"/>
                <a:gd name="T3" fmla="*/ 4 h 4"/>
                <a:gd name="T4" fmla="*/ 0 w 9"/>
                <a:gd name="T5" fmla="*/ 0 h 4"/>
                <a:gd name="T6" fmla="*/ 0 w 9"/>
                <a:gd name="T7" fmla="*/ 1 h 4"/>
                <a:gd name="T8" fmla="*/ 9 w 9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4">
                  <a:moveTo>
                    <a:pt x="9" y="4"/>
                  </a:moveTo>
                  <a:lnTo>
                    <a:pt x="9" y="4"/>
                  </a:lnTo>
                  <a:lnTo>
                    <a:pt x="0" y="0"/>
                  </a:lnTo>
                  <a:lnTo>
                    <a:pt x="0" y="1"/>
                  </a:lnTo>
                  <a:lnTo>
                    <a:pt x="9" y="4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45" name="Freeform 1673"/>
            <p:cNvSpPr>
              <a:spLocks/>
            </p:cNvSpPr>
            <p:nvPr userDrawn="1"/>
          </p:nvSpPr>
          <p:spPr bwMode="auto">
            <a:xfrm>
              <a:off x="414" y="303"/>
              <a:ext cx="8" cy="8"/>
            </a:xfrm>
            <a:custGeom>
              <a:avLst/>
              <a:gdLst>
                <a:gd name="T0" fmla="*/ 4 w 16"/>
                <a:gd name="T1" fmla="*/ 0 h 18"/>
                <a:gd name="T2" fmla="*/ 4 w 16"/>
                <a:gd name="T3" fmla="*/ 0 h 18"/>
                <a:gd name="T4" fmla="*/ 13 w 16"/>
                <a:gd name="T5" fmla="*/ 11 h 18"/>
                <a:gd name="T6" fmla="*/ 0 w 16"/>
                <a:gd name="T7" fmla="*/ 14 h 18"/>
                <a:gd name="T8" fmla="*/ 16 w 16"/>
                <a:gd name="T9" fmla="*/ 12 h 18"/>
                <a:gd name="T10" fmla="*/ 4 w 16"/>
                <a:gd name="T11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18">
                  <a:moveTo>
                    <a:pt x="4" y="0"/>
                  </a:moveTo>
                  <a:lnTo>
                    <a:pt x="4" y="0"/>
                  </a:lnTo>
                  <a:cubicBezTo>
                    <a:pt x="11" y="2"/>
                    <a:pt x="12" y="6"/>
                    <a:pt x="13" y="11"/>
                  </a:cubicBezTo>
                  <a:cubicBezTo>
                    <a:pt x="9" y="14"/>
                    <a:pt x="4" y="16"/>
                    <a:pt x="0" y="14"/>
                  </a:cubicBezTo>
                  <a:cubicBezTo>
                    <a:pt x="6" y="18"/>
                    <a:pt x="11" y="14"/>
                    <a:pt x="16" y="12"/>
                  </a:cubicBezTo>
                  <a:cubicBezTo>
                    <a:pt x="14" y="5"/>
                    <a:pt x="12" y="1"/>
                    <a:pt x="4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46" name="Freeform 1674"/>
            <p:cNvSpPr>
              <a:spLocks/>
            </p:cNvSpPr>
            <p:nvPr userDrawn="1"/>
          </p:nvSpPr>
          <p:spPr bwMode="auto">
            <a:xfrm>
              <a:off x="406" y="311"/>
              <a:ext cx="8" cy="8"/>
            </a:xfrm>
            <a:custGeom>
              <a:avLst/>
              <a:gdLst>
                <a:gd name="T0" fmla="*/ 11 w 19"/>
                <a:gd name="T1" fmla="*/ 0 h 18"/>
                <a:gd name="T2" fmla="*/ 11 w 19"/>
                <a:gd name="T3" fmla="*/ 0 h 18"/>
                <a:gd name="T4" fmla="*/ 13 w 19"/>
                <a:gd name="T5" fmla="*/ 14 h 18"/>
                <a:gd name="T6" fmla="*/ 0 w 19"/>
                <a:gd name="T7" fmla="*/ 11 h 18"/>
                <a:gd name="T8" fmla="*/ 15 w 19"/>
                <a:gd name="T9" fmla="*/ 17 h 18"/>
                <a:gd name="T10" fmla="*/ 11 w 19"/>
                <a:gd name="T11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8">
                  <a:moveTo>
                    <a:pt x="11" y="0"/>
                  </a:moveTo>
                  <a:lnTo>
                    <a:pt x="11" y="0"/>
                  </a:lnTo>
                  <a:cubicBezTo>
                    <a:pt x="16" y="5"/>
                    <a:pt x="15" y="9"/>
                    <a:pt x="13" y="14"/>
                  </a:cubicBezTo>
                  <a:cubicBezTo>
                    <a:pt x="8" y="14"/>
                    <a:pt x="3" y="15"/>
                    <a:pt x="0" y="11"/>
                  </a:cubicBezTo>
                  <a:cubicBezTo>
                    <a:pt x="4" y="18"/>
                    <a:pt x="10" y="16"/>
                    <a:pt x="15" y="17"/>
                  </a:cubicBezTo>
                  <a:cubicBezTo>
                    <a:pt x="17" y="8"/>
                    <a:pt x="19" y="5"/>
                    <a:pt x="1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47" name="Freeform 1675"/>
            <p:cNvSpPr>
              <a:spLocks/>
            </p:cNvSpPr>
            <p:nvPr userDrawn="1"/>
          </p:nvSpPr>
          <p:spPr bwMode="auto">
            <a:xfrm>
              <a:off x="401" y="306"/>
              <a:ext cx="4" cy="4"/>
            </a:xfrm>
            <a:custGeom>
              <a:avLst/>
              <a:gdLst>
                <a:gd name="T0" fmla="*/ 9 w 9"/>
                <a:gd name="T1" fmla="*/ 8 h 8"/>
                <a:gd name="T2" fmla="*/ 9 w 9"/>
                <a:gd name="T3" fmla="*/ 8 h 8"/>
                <a:gd name="T4" fmla="*/ 2 w 9"/>
                <a:gd name="T5" fmla="*/ 0 h 8"/>
                <a:gd name="T6" fmla="*/ 0 w 9"/>
                <a:gd name="T7" fmla="*/ 1 h 8"/>
                <a:gd name="T8" fmla="*/ 9 w 9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8">
                  <a:moveTo>
                    <a:pt x="9" y="8"/>
                  </a:moveTo>
                  <a:lnTo>
                    <a:pt x="9" y="8"/>
                  </a:lnTo>
                  <a:lnTo>
                    <a:pt x="2" y="0"/>
                  </a:lnTo>
                  <a:lnTo>
                    <a:pt x="0" y="1"/>
                  </a:lnTo>
                  <a:lnTo>
                    <a:pt x="9" y="8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48" name="Freeform 1676"/>
            <p:cNvSpPr>
              <a:spLocks/>
            </p:cNvSpPr>
            <p:nvPr userDrawn="1"/>
          </p:nvSpPr>
          <p:spPr bwMode="auto">
            <a:xfrm>
              <a:off x="395" y="312"/>
              <a:ext cx="2" cy="4"/>
            </a:xfrm>
            <a:custGeom>
              <a:avLst/>
              <a:gdLst>
                <a:gd name="T0" fmla="*/ 5 w 5"/>
                <a:gd name="T1" fmla="*/ 10 h 10"/>
                <a:gd name="T2" fmla="*/ 5 w 5"/>
                <a:gd name="T3" fmla="*/ 10 h 10"/>
                <a:gd name="T4" fmla="*/ 0 w 5"/>
                <a:gd name="T5" fmla="*/ 0 h 10"/>
                <a:gd name="T6" fmla="*/ 0 w 5"/>
                <a:gd name="T7" fmla="*/ 2 h 10"/>
                <a:gd name="T8" fmla="*/ 5 w 5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0">
                  <a:moveTo>
                    <a:pt x="5" y="10"/>
                  </a:moveTo>
                  <a:lnTo>
                    <a:pt x="5" y="10"/>
                  </a:lnTo>
                  <a:lnTo>
                    <a:pt x="0" y="0"/>
                  </a:lnTo>
                  <a:lnTo>
                    <a:pt x="0" y="2"/>
                  </a:lnTo>
                  <a:lnTo>
                    <a:pt x="5" y="1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49" name="Freeform 1677"/>
            <p:cNvSpPr>
              <a:spLocks/>
            </p:cNvSpPr>
            <p:nvPr userDrawn="1"/>
          </p:nvSpPr>
          <p:spPr bwMode="auto">
            <a:xfrm>
              <a:off x="397" y="319"/>
              <a:ext cx="9" cy="7"/>
            </a:xfrm>
            <a:custGeom>
              <a:avLst/>
              <a:gdLst>
                <a:gd name="T0" fmla="*/ 14 w 20"/>
                <a:gd name="T1" fmla="*/ 0 h 16"/>
                <a:gd name="T2" fmla="*/ 14 w 20"/>
                <a:gd name="T3" fmla="*/ 0 h 16"/>
                <a:gd name="T4" fmla="*/ 12 w 20"/>
                <a:gd name="T5" fmla="*/ 12 h 16"/>
                <a:gd name="T6" fmla="*/ 0 w 20"/>
                <a:gd name="T7" fmla="*/ 8 h 16"/>
                <a:gd name="T8" fmla="*/ 14 w 20"/>
                <a:gd name="T9" fmla="*/ 14 h 16"/>
                <a:gd name="T10" fmla="*/ 14 w 20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6">
                  <a:moveTo>
                    <a:pt x="14" y="0"/>
                  </a:moveTo>
                  <a:lnTo>
                    <a:pt x="14" y="0"/>
                  </a:lnTo>
                  <a:cubicBezTo>
                    <a:pt x="17" y="5"/>
                    <a:pt x="14" y="8"/>
                    <a:pt x="12" y="12"/>
                  </a:cubicBezTo>
                  <a:cubicBezTo>
                    <a:pt x="7" y="12"/>
                    <a:pt x="4" y="12"/>
                    <a:pt x="0" y="8"/>
                  </a:cubicBezTo>
                  <a:cubicBezTo>
                    <a:pt x="4" y="16"/>
                    <a:pt x="8" y="13"/>
                    <a:pt x="14" y="14"/>
                  </a:cubicBezTo>
                  <a:cubicBezTo>
                    <a:pt x="15" y="9"/>
                    <a:pt x="20" y="7"/>
                    <a:pt x="14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50" name="Freeform 1678"/>
            <p:cNvSpPr>
              <a:spLocks/>
            </p:cNvSpPr>
            <p:nvPr userDrawn="1"/>
          </p:nvSpPr>
          <p:spPr bwMode="auto">
            <a:xfrm>
              <a:off x="387" y="324"/>
              <a:ext cx="9" cy="6"/>
            </a:xfrm>
            <a:custGeom>
              <a:avLst/>
              <a:gdLst>
                <a:gd name="T0" fmla="*/ 16 w 21"/>
                <a:gd name="T1" fmla="*/ 0 h 14"/>
                <a:gd name="T2" fmla="*/ 16 w 21"/>
                <a:gd name="T3" fmla="*/ 0 h 14"/>
                <a:gd name="T4" fmla="*/ 12 w 21"/>
                <a:gd name="T5" fmla="*/ 11 h 14"/>
                <a:gd name="T6" fmla="*/ 0 w 21"/>
                <a:gd name="T7" fmla="*/ 4 h 14"/>
                <a:gd name="T8" fmla="*/ 13 w 21"/>
                <a:gd name="T9" fmla="*/ 14 h 14"/>
                <a:gd name="T10" fmla="*/ 16 w 21"/>
                <a:gd name="T1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4">
                  <a:moveTo>
                    <a:pt x="16" y="0"/>
                  </a:moveTo>
                  <a:lnTo>
                    <a:pt x="16" y="0"/>
                  </a:lnTo>
                  <a:cubicBezTo>
                    <a:pt x="18" y="6"/>
                    <a:pt x="14" y="7"/>
                    <a:pt x="12" y="11"/>
                  </a:cubicBezTo>
                  <a:cubicBezTo>
                    <a:pt x="7" y="9"/>
                    <a:pt x="2" y="9"/>
                    <a:pt x="0" y="4"/>
                  </a:cubicBezTo>
                  <a:cubicBezTo>
                    <a:pt x="1" y="12"/>
                    <a:pt x="8" y="11"/>
                    <a:pt x="13" y="14"/>
                  </a:cubicBezTo>
                  <a:cubicBezTo>
                    <a:pt x="15" y="9"/>
                    <a:pt x="21" y="7"/>
                    <a:pt x="1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51" name="Freeform 1679"/>
            <p:cNvSpPr>
              <a:spLocks/>
            </p:cNvSpPr>
            <p:nvPr userDrawn="1"/>
          </p:nvSpPr>
          <p:spPr bwMode="auto">
            <a:xfrm>
              <a:off x="375" y="327"/>
              <a:ext cx="9" cy="5"/>
            </a:xfrm>
            <a:custGeom>
              <a:avLst/>
              <a:gdLst>
                <a:gd name="T0" fmla="*/ 19 w 21"/>
                <a:gd name="T1" fmla="*/ 0 h 12"/>
                <a:gd name="T2" fmla="*/ 19 w 21"/>
                <a:gd name="T3" fmla="*/ 0 h 12"/>
                <a:gd name="T4" fmla="*/ 10 w 21"/>
                <a:gd name="T5" fmla="*/ 9 h 12"/>
                <a:gd name="T6" fmla="*/ 1 w 21"/>
                <a:gd name="T7" fmla="*/ 1 h 12"/>
                <a:gd name="T8" fmla="*/ 10 w 21"/>
                <a:gd name="T9" fmla="*/ 12 h 12"/>
                <a:gd name="T10" fmla="*/ 19 w 21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2">
                  <a:moveTo>
                    <a:pt x="19" y="0"/>
                  </a:moveTo>
                  <a:lnTo>
                    <a:pt x="19" y="0"/>
                  </a:lnTo>
                  <a:cubicBezTo>
                    <a:pt x="19" y="6"/>
                    <a:pt x="13" y="6"/>
                    <a:pt x="10" y="9"/>
                  </a:cubicBezTo>
                  <a:cubicBezTo>
                    <a:pt x="5" y="7"/>
                    <a:pt x="1" y="7"/>
                    <a:pt x="1" y="1"/>
                  </a:cubicBezTo>
                  <a:cubicBezTo>
                    <a:pt x="0" y="10"/>
                    <a:pt x="6" y="8"/>
                    <a:pt x="10" y="12"/>
                  </a:cubicBezTo>
                  <a:cubicBezTo>
                    <a:pt x="14" y="8"/>
                    <a:pt x="21" y="9"/>
                    <a:pt x="19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52" name="Freeform 1680"/>
            <p:cNvSpPr>
              <a:spLocks/>
            </p:cNvSpPr>
            <p:nvPr userDrawn="1"/>
          </p:nvSpPr>
          <p:spPr bwMode="auto">
            <a:xfrm>
              <a:off x="379" y="314"/>
              <a:ext cx="1" cy="7"/>
            </a:xfrm>
            <a:custGeom>
              <a:avLst/>
              <a:gdLst>
                <a:gd name="T0" fmla="*/ 2 w 2"/>
                <a:gd name="T1" fmla="*/ 1 h 15"/>
                <a:gd name="T2" fmla="*/ 2 w 2"/>
                <a:gd name="T3" fmla="*/ 1 h 15"/>
                <a:gd name="T4" fmla="*/ 0 w 2"/>
                <a:gd name="T5" fmla="*/ 0 h 15"/>
                <a:gd name="T6" fmla="*/ 2 w 2"/>
                <a:gd name="T7" fmla="*/ 15 h 15"/>
                <a:gd name="T8" fmla="*/ 2 w 2"/>
                <a:gd name="T9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5">
                  <a:moveTo>
                    <a:pt x="2" y="1"/>
                  </a:moveTo>
                  <a:lnTo>
                    <a:pt x="2" y="1"/>
                  </a:lnTo>
                  <a:lnTo>
                    <a:pt x="0" y="0"/>
                  </a:lnTo>
                  <a:lnTo>
                    <a:pt x="2" y="15"/>
                  </a:lnTo>
                  <a:lnTo>
                    <a:pt x="2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53" name="Freeform 1681"/>
            <p:cNvSpPr>
              <a:spLocks/>
            </p:cNvSpPr>
            <p:nvPr userDrawn="1"/>
          </p:nvSpPr>
          <p:spPr bwMode="auto">
            <a:xfrm>
              <a:off x="364" y="326"/>
              <a:ext cx="8" cy="6"/>
            </a:xfrm>
            <a:custGeom>
              <a:avLst/>
              <a:gdLst>
                <a:gd name="T0" fmla="*/ 3 w 19"/>
                <a:gd name="T1" fmla="*/ 0 h 12"/>
                <a:gd name="T2" fmla="*/ 3 w 19"/>
                <a:gd name="T3" fmla="*/ 0 h 12"/>
                <a:gd name="T4" fmla="*/ 8 w 19"/>
                <a:gd name="T5" fmla="*/ 12 h 12"/>
                <a:gd name="T6" fmla="*/ 19 w 19"/>
                <a:gd name="T7" fmla="*/ 2 h 12"/>
                <a:gd name="T8" fmla="*/ 8 w 19"/>
                <a:gd name="T9" fmla="*/ 10 h 12"/>
                <a:gd name="T10" fmla="*/ 3 w 19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2">
                  <a:moveTo>
                    <a:pt x="3" y="0"/>
                  </a:moveTo>
                  <a:lnTo>
                    <a:pt x="3" y="0"/>
                  </a:lnTo>
                  <a:cubicBezTo>
                    <a:pt x="0" y="7"/>
                    <a:pt x="5" y="8"/>
                    <a:pt x="8" y="12"/>
                  </a:cubicBezTo>
                  <a:cubicBezTo>
                    <a:pt x="13" y="9"/>
                    <a:pt x="19" y="10"/>
                    <a:pt x="19" y="2"/>
                  </a:cubicBezTo>
                  <a:cubicBezTo>
                    <a:pt x="18" y="7"/>
                    <a:pt x="13" y="7"/>
                    <a:pt x="8" y="10"/>
                  </a:cubicBezTo>
                  <a:cubicBezTo>
                    <a:pt x="6" y="6"/>
                    <a:pt x="2" y="6"/>
                    <a:pt x="3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54" name="Freeform 1682"/>
            <p:cNvSpPr>
              <a:spLocks/>
            </p:cNvSpPr>
            <p:nvPr userDrawn="1"/>
          </p:nvSpPr>
          <p:spPr bwMode="auto">
            <a:xfrm>
              <a:off x="369" y="316"/>
              <a:ext cx="2" cy="6"/>
            </a:xfrm>
            <a:custGeom>
              <a:avLst/>
              <a:gdLst>
                <a:gd name="T0" fmla="*/ 4 w 4"/>
                <a:gd name="T1" fmla="*/ 1 h 14"/>
                <a:gd name="T2" fmla="*/ 4 w 4"/>
                <a:gd name="T3" fmla="*/ 1 h 14"/>
                <a:gd name="T4" fmla="*/ 3 w 4"/>
                <a:gd name="T5" fmla="*/ 2 h 14"/>
                <a:gd name="T6" fmla="*/ 2 w 4"/>
                <a:gd name="T7" fmla="*/ 0 h 14"/>
                <a:gd name="T8" fmla="*/ 0 w 4"/>
                <a:gd name="T9" fmla="*/ 14 h 14"/>
                <a:gd name="T10" fmla="*/ 4 w 4"/>
                <a:gd name="T11" fmla="*/ 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14">
                  <a:moveTo>
                    <a:pt x="4" y="1"/>
                  </a:moveTo>
                  <a:lnTo>
                    <a:pt x="4" y="1"/>
                  </a:lnTo>
                  <a:lnTo>
                    <a:pt x="3" y="2"/>
                  </a:lnTo>
                  <a:lnTo>
                    <a:pt x="2" y="0"/>
                  </a:lnTo>
                  <a:lnTo>
                    <a:pt x="0" y="14"/>
                  </a:lnTo>
                  <a:lnTo>
                    <a:pt x="4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55" name="Freeform 1683"/>
            <p:cNvSpPr>
              <a:spLocks/>
            </p:cNvSpPr>
            <p:nvPr userDrawn="1"/>
          </p:nvSpPr>
          <p:spPr bwMode="auto">
            <a:xfrm>
              <a:off x="398" y="297"/>
              <a:ext cx="8" cy="9"/>
            </a:xfrm>
            <a:custGeom>
              <a:avLst/>
              <a:gdLst>
                <a:gd name="T0" fmla="*/ 8 w 17"/>
                <a:gd name="T1" fmla="*/ 0 h 21"/>
                <a:gd name="T2" fmla="*/ 8 w 17"/>
                <a:gd name="T3" fmla="*/ 0 h 21"/>
                <a:gd name="T4" fmla="*/ 14 w 17"/>
                <a:gd name="T5" fmla="*/ 12 h 21"/>
                <a:gd name="T6" fmla="*/ 0 w 17"/>
                <a:gd name="T7" fmla="*/ 15 h 21"/>
                <a:gd name="T8" fmla="*/ 16 w 17"/>
                <a:gd name="T9" fmla="*/ 13 h 21"/>
                <a:gd name="T10" fmla="*/ 8 w 17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21">
                  <a:moveTo>
                    <a:pt x="8" y="0"/>
                  </a:moveTo>
                  <a:lnTo>
                    <a:pt x="8" y="0"/>
                  </a:lnTo>
                  <a:cubicBezTo>
                    <a:pt x="14" y="2"/>
                    <a:pt x="12" y="6"/>
                    <a:pt x="14" y="12"/>
                  </a:cubicBezTo>
                  <a:cubicBezTo>
                    <a:pt x="9" y="14"/>
                    <a:pt x="5" y="18"/>
                    <a:pt x="0" y="15"/>
                  </a:cubicBezTo>
                  <a:cubicBezTo>
                    <a:pt x="5" y="21"/>
                    <a:pt x="11" y="15"/>
                    <a:pt x="16" y="13"/>
                  </a:cubicBezTo>
                  <a:cubicBezTo>
                    <a:pt x="14" y="5"/>
                    <a:pt x="17" y="3"/>
                    <a:pt x="8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56" name="Freeform 1684"/>
            <p:cNvSpPr>
              <a:spLocks noEditPoints="1"/>
            </p:cNvSpPr>
            <p:nvPr userDrawn="1"/>
          </p:nvSpPr>
          <p:spPr bwMode="auto">
            <a:xfrm>
              <a:off x="396" y="289"/>
              <a:ext cx="7" cy="2"/>
            </a:xfrm>
            <a:custGeom>
              <a:avLst/>
              <a:gdLst>
                <a:gd name="T0" fmla="*/ 8 w 17"/>
                <a:gd name="T1" fmla="*/ 2 h 5"/>
                <a:gd name="T2" fmla="*/ 8 w 17"/>
                <a:gd name="T3" fmla="*/ 2 h 5"/>
                <a:gd name="T4" fmla="*/ 1 w 17"/>
                <a:gd name="T5" fmla="*/ 4 h 5"/>
                <a:gd name="T6" fmla="*/ 1 w 17"/>
                <a:gd name="T7" fmla="*/ 3 h 5"/>
                <a:gd name="T8" fmla="*/ 8 w 17"/>
                <a:gd name="T9" fmla="*/ 2 h 5"/>
                <a:gd name="T10" fmla="*/ 17 w 17"/>
                <a:gd name="T11" fmla="*/ 1 h 5"/>
                <a:gd name="T12" fmla="*/ 17 w 17"/>
                <a:gd name="T13" fmla="*/ 1 h 5"/>
                <a:gd name="T14" fmla="*/ 1 w 17"/>
                <a:gd name="T15" fmla="*/ 2 h 5"/>
                <a:gd name="T16" fmla="*/ 0 w 17"/>
                <a:gd name="T17" fmla="*/ 4 h 5"/>
                <a:gd name="T18" fmla="*/ 1 w 17"/>
                <a:gd name="T19" fmla="*/ 5 h 5"/>
                <a:gd name="T20" fmla="*/ 17 w 17"/>
                <a:gd name="T21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" h="5">
                  <a:moveTo>
                    <a:pt x="8" y="2"/>
                  </a:moveTo>
                  <a:lnTo>
                    <a:pt x="8" y="2"/>
                  </a:lnTo>
                  <a:cubicBezTo>
                    <a:pt x="7" y="3"/>
                    <a:pt x="1" y="4"/>
                    <a:pt x="1" y="4"/>
                  </a:cubicBezTo>
                  <a:lnTo>
                    <a:pt x="1" y="3"/>
                  </a:lnTo>
                  <a:cubicBezTo>
                    <a:pt x="1" y="3"/>
                    <a:pt x="7" y="2"/>
                    <a:pt x="8" y="2"/>
                  </a:cubicBezTo>
                  <a:close/>
                  <a:moveTo>
                    <a:pt x="17" y="1"/>
                  </a:moveTo>
                  <a:lnTo>
                    <a:pt x="17" y="1"/>
                  </a:lnTo>
                  <a:cubicBezTo>
                    <a:pt x="9" y="0"/>
                    <a:pt x="1" y="2"/>
                    <a:pt x="1" y="2"/>
                  </a:cubicBezTo>
                  <a:lnTo>
                    <a:pt x="0" y="4"/>
                  </a:lnTo>
                  <a:lnTo>
                    <a:pt x="1" y="5"/>
                  </a:lnTo>
                  <a:cubicBezTo>
                    <a:pt x="5" y="5"/>
                    <a:pt x="10" y="3"/>
                    <a:pt x="17" y="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57" name="Freeform 1685"/>
            <p:cNvSpPr>
              <a:spLocks noEditPoints="1"/>
            </p:cNvSpPr>
            <p:nvPr userDrawn="1"/>
          </p:nvSpPr>
          <p:spPr bwMode="auto">
            <a:xfrm>
              <a:off x="394" y="297"/>
              <a:ext cx="7" cy="4"/>
            </a:xfrm>
            <a:custGeom>
              <a:avLst/>
              <a:gdLst>
                <a:gd name="T0" fmla="*/ 7 w 15"/>
                <a:gd name="T1" fmla="*/ 5 h 10"/>
                <a:gd name="T2" fmla="*/ 7 w 15"/>
                <a:gd name="T3" fmla="*/ 5 h 10"/>
                <a:gd name="T4" fmla="*/ 1 w 15"/>
                <a:gd name="T5" fmla="*/ 2 h 10"/>
                <a:gd name="T6" fmla="*/ 2 w 15"/>
                <a:gd name="T7" fmla="*/ 1 h 10"/>
                <a:gd name="T8" fmla="*/ 7 w 15"/>
                <a:gd name="T9" fmla="*/ 5 h 10"/>
                <a:gd name="T10" fmla="*/ 15 w 15"/>
                <a:gd name="T11" fmla="*/ 10 h 10"/>
                <a:gd name="T12" fmla="*/ 15 w 15"/>
                <a:gd name="T13" fmla="*/ 10 h 10"/>
                <a:gd name="T14" fmla="*/ 2 w 15"/>
                <a:gd name="T15" fmla="*/ 0 h 10"/>
                <a:gd name="T16" fmla="*/ 0 w 15"/>
                <a:gd name="T17" fmla="*/ 1 h 10"/>
                <a:gd name="T18" fmla="*/ 0 w 15"/>
                <a:gd name="T19" fmla="*/ 3 h 10"/>
                <a:gd name="T20" fmla="*/ 15 w 15"/>
                <a:gd name="T2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" h="10">
                  <a:moveTo>
                    <a:pt x="7" y="5"/>
                  </a:moveTo>
                  <a:lnTo>
                    <a:pt x="7" y="5"/>
                  </a:lnTo>
                  <a:cubicBezTo>
                    <a:pt x="6" y="5"/>
                    <a:pt x="1" y="2"/>
                    <a:pt x="1" y="2"/>
                  </a:cubicBezTo>
                  <a:lnTo>
                    <a:pt x="2" y="1"/>
                  </a:lnTo>
                  <a:cubicBezTo>
                    <a:pt x="2" y="1"/>
                    <a:pt x="6" y="4"/>
                    <a:pt x="7" y="5"/>
                  </a:cubicBezTo>
                  <a:close/>
                  <a:moveTo>
                    <a:pt x="15" y="10"/>
                  </a:moveTo>
                  <a:lnTo>
                    <a:pt x="15" y="10"/>
                  </a:lnTo>
                  <a:cubicBezTo>
                    <a:pt x="9" y="4"/>
                    <a:pt x="2" y="0"/>
                    <a:pt x="2" y="0"/>
                  </a:cubicBezTo>
                  <a:lnTo>
                    <a:pt x="0" y="1"/>
                  </a:lnTo>
                  <a:lnTo>
                    <a:pt x="0" y="3"/>
                  </a:lnTo>
                  <a:cubicBezTo>
                    <a:pt x="0" y="3"/>
                    <a:pt x="8" y="8"/>
                    <a:pt x="15" y="1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58" name="Freeform 1686"/>
            <p:cNvSpPr>
              <a:spLocks/>
            </p:cNvSpPr>
            <p:nvPr userDrawn="1"/>
          </p:nvSpPr>
          <p:spPr bwMode="auto">
            <a:xfrm>
              <a:off x="388" y="305"/>
              <a:ext cx="9" cy="8"/>
            </a:xfrm>
            <a:custGeom>
              <a:avLst/>
              <a:gdLst>
                <a:gd name="T0" fmla="*/ 16 w 21"/>
                <a:gd name="T1" fmla="*/ 0 h 16"/>
                <a:gd name="T2" fmla="*/ 16 w 21"/>
                <a:gd name="T3" fmla="*/ 0 h 16"/>
                <a:gd name="T4" fmla="*/ 12 w 21"/>
                <a:gd name="T5" fmla="*/ 10 h 16"/>
                <a:gd name="T6" fmla="*/ 0 w 21"/>
                <a:gd name="T7" fmla="*/ 10 h 16"/>
                <a:gd name="T8" fmla="*/ 13 w 21"/>
                <a:gd name="T9" fmla="*/ 12 h 16"/>
                <a:gd name="T10" fmla="*/ 16 w 21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6">
                  <a:moveTo>
                    <a:pt x="16" y="0"/>
                  </a:moveTo>
                  <a:lnTo>
                    <a:pt x="16" y="0"/>
                  </a:lnTo>
                  <a:cubicBezTo>
                    <a:pt x="19" y="5"/>
                    <a:pt x="13" y="6"/>
                    <a:pt x="12" y="10"/>
                  </a:cubicBezTo>
                  <a:cubicBezTo>
                    <a:pt x="7" y="9"/>
                    <a:pt x="3" y="14"/>
                    <a:pt x="0" y="10"/>
                  </a:cubicBezTo>
                  <a:cubicBezTo>
                    <a:pt x="4" y="16"/>
                    <a:pt x="8" y="11"/>
                    <a:pt x="13" y="12"/>
                  </a:cubicBezTo>
                  <a:cubicBezTo>
                    <a:pt x="14" y="8"/>
                    <a:pt x="21" y="6"/>
                    <a:pt x="1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59" name="Freeform 1687"/>
            <p:cNvSpPr>
              <a:spLocks noEditPoints="1"/>
            </p:cNvSpPr>
            <p:nvPr userDrawn="1"/>
          </p:nvSpPr>
          <p:spPr bwMode="auto">
            <a:xfrm>
              <a:off x="388" y="302"/>
              <a:ext cx="4" cy="5"/>
            </a:xfrm>
            <a:custGeom>
              <a:avLst/>
              <a:gdLst>
                <a:gd name="T0" fmla="*/ 4 w 7"/>
                <a:gd name="T1" fmla="*/ 5 h 12"/>
                <a:gd name="T2" fmla="*/ 4 w 7"/>
                <a:gd name="T3" fmla="*/ 5 h 12"/>
                <a:gd name="T4" fmla="*/ 1 w 7"/>
                <a:gd name="T5" fmla="*/ 1 h 12"/>
                <a:gd name="T6" fmla="*/ 2 w 7"/>
                <a:gd name="T7" fmla="*/ 1 h 12"/>
                <a:gd name="T8" fmla="*/ 4 w 7"/>
                <a:gd name="T9" fmla="*/ 5 h 12"/>
                <a:gd name="T10" fmla="*/ 7 w 7"/>
                <a:gd name="T11" fmla="*/ 12 h 12"/>
                <a:gd name="T12" fmla="*/ 7 w 7"/>
                <a:gd name="T13" fmla="*/ 12 h 12"/>
                <a:gd name="T14" fmla="*/ 2 w 7"/>
                <a:gd name="T15" fmla="*/ 0 h 12"/>
                <a:gd name="T16" fmla="*/ 0 w 7"/>
                <a:gd name="T17" fmla="*/ 0 h 12"/>
                <a:gd name="T18" fmla="*/ 0 w 7"/>
                <a:gd name="T19" fmla="*/ 1 h 12"/>
                <a:gd name="T20" fmla="*/ 7 w 7"/>
                <a:gd name="T21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" h="12">
                  <a:moveTo>
                    <a:pt x="4" y="5"/>
                  </a:moveTo>
                  <a:lnTo>
                    <a:pt x="4" y="5"/>
                  </a:lnTo>
                  <a:cubicBezTo>
                    <a:pt x="3" y="4"/>
                    <a:pt x="1" y="1"/>
                    <a:pt x="1" y="1"/>
                  </a:cubicBezTo>
                  <a:lnTo>
                    <a:pt x="2" y="1"/>
                  </a:lnTo>
                  <a:cubicBezTo>
                    <a:pt x="2" y="1"/>
                    <a:pt x="3" y="4"/>
                    <a:pt x="4" y="5"/>
                  </a:cubicBezTo>
                  <a:close/>
                  <a:moveTo>
                    <a:pt x="7" y="12"/>
                  </a:moveTo>
                  <a:lnTo>
                    <a:pt x="7" y="12"/>
                  </a:lnTo>
                  <a:cubicBezTo>
                    <a:pt x="5" y="4"/>
                    <a:pt x="2" y="0"/>
                    <a:pt x="2" y="0"/>
                  </a:cubicBezTo>
                  <a:lnTo>
                    <a:pt x="0" y="0"/>
                  </a:lnTo>
                  <a:lnTo>
                    <a:pt x="0" y="1"/>
                  </a:lnTo>
                  <a:cubicBezTo>
                    <a:pt x="0" y="1"/>
                    <a:pt x="2" y="7"/>
                    <a:pt x="7" y="1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60" name="Freeform 1688"/>
            <p:cNvSpPr>
              <a:spLocks noEditPoints="1"/>
            </p:cNvSpPr>
            <p:nvPr userDrawn="1"/>
          </p:nvSpPr>
          <p:spPr bwMode="auto">
            <a:xfrm>
              <a:off x="381" y="304"/>
              <a:ext cx="1" cy="6"/>
            </a:xfrm>
            <a:custGeom>
              <a:avLst/>
              <a:gdLst>
                <a:gd name="T0" fmla="*/ 2 w 3"/>
                <a:gd name="T1" fmla="*/ 6 h 12"/>
                <a:gd name="T2" fmla="*/ 2 w 3"/>
                <a:gd name="T3" fmla="*/ 6 h 12"/>
                <a:gd name="T4" fmla="*/ 1 w 3"/>
                <a:gd name="T5" fmla="*/ 1 h 12"/>
                <a:gd name="T6" fmla="*/ 2 w 3"/>
                <a:gd name="T7" fmla="*/ 1 h 12"/>
                <a:gd name="T8" fmla="*/ 2 w 3"/>
                <a:gd name="T9" fmla="*/ 6 h 12"/>
                <a:gd name="T10" fmla="*/ 3 w 3"/>
                <a:gd name="T11" fmla="*/ 12 h 12"/>
                <a:gd name="T12" fmla="*/ 3 w 3"/>
                <a:gd name="T13" fmla="*/ 12 h 12"/>
                <a:gd name="T14" fmla="*/ 3 w 3"/>
                <a:gd name="T15" fmla="*/ 1 h 12"/>
                <a:gd name="T16" fmla="*/ 1 w 3"/>
                <a:gd name="T17" fmla="*/ 0 h 12"/>
                <a:gd name="T18" fmla="*/ 0 w 3"/>
                <a:gd name="T19" fmla="*/ 1 h 12"/>
                <a:gd name="T20" fmla="*/ 3 w 3"/>
                <a:gd name="T21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" h="12">
                  <a:moveTo>
                    <a:pt x="2" y="6"/>
                  </a:moveTo>
                  <a:lnTo>
                    <a:pt x="2" y="6"/>
                  </a:lnTo>
                  <a:cubicBezTo>
                    <a:pt x="2" y="5"/>
                    <a:pt x="1" y="1"/>
                    <a:pt x="1" y="1"/>
                  </a:cubicBezTo>
                  <a:lnTo>
                    <a:pt x="2" y="1"/>
                  </a:lnTo>
                  <a:cubicBezTo>
                    <a:pt x="2" y="1"/>
                    <a:pt x="2" y="5"/>
                    <a:pt x="2" y="6"/>
                  </a:cubicBezTo>
                  <a:close/>
                  <a:moveTo>
                    <a:pt x="3" y="12"/>
                  </a:moveTo>
                  <a:lnTo>
                    <a:pt x="3" y="12"/>
                  </a:lnTo>
                  <a:cubicBezTo>
                    <a:pt x="3" y="7"/>
                    <a:pt x="3" y="1"/>
                    <a:pt x="3" y="1"/>
                  </a:cubicBezTo>
                  <a:lnTo>
                    <a:pt x="1" y="0"/>
                  </a:lnTo>
                  <a:lnTo>
                    <a:pt x="0" y="1"/>
                  </a:lnTo>
                  <a:cubicBezTo>
                    <a:pt x="0" y="1"/>
                    <a:pt x="1" y="7"/>
                    <a:pt x="3" y="1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61" name="Freeform 1689"/>
            <p:cNvSpPr>
              <a:spLocks/>
            </p:cNvSpPr>
            <p:nvPr userDrawn="1"/>
          </p:nvSpPr>
          <p:spPr bwMode="auto">
            <a:xfrm>
              <a:off x="379" y="310"/>
              <a:ext cx="7" cy="4"/>
            </a:xfrm>
            <a:custGeom>
              <a:avLst/>
              <a:gdLst>
                <a:gd name="T0" fmla="*/ 16 w 17"/>
                <a:gd name="T1" fmla="*/ 0 h 10"/>
                <a:gd name="T2" fmla="*/ 16 w 17"/>
                <a:gd name="T3" fmla="*/ 0 h 10"/>
                <a:gd name="T4" fmla="*/ 8 w 17"/>
                <a:gd name="T5" fmla="*/ 8 h 10"/>
                <a:gd name="T6" fmla="*/ 0 w 17"/>
                <a:gd name="T7" fmla="*/ 1 h 10"/>
                <a:gd name="T8" fmla="*/ 8 w 17"/>
                <a:gd name="T9" fmla="*/ 10 h 10"/>
                <a:gd name="T10" fmla="*/ 16 w 17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10">
                  <a:moveTo>
                    <a:pt x="16" y="0"/>
                  </a:moveTo>
                  <a:lnTo>
                    <a:pt x="16" y="0"/>
                  </a:lnTo>
                  <a:cubicBezTo>
                    <a:pt x="16" y="6"/>
                    <a:pt x="11" y="5"/>
                    <a:pt x="8" y="8"/>
                  </a:cubicBezTo>
                  <a:cubicBezTo>
                    <a:pt x="5" y="4"/>
                    <a:pt x="0" y="6"/>
                    <a:pt x="0" y="1"/>
                  </a:cubicBezTo>
                  <a:cubicBezTo>
                    <a:pt x="0" y="9"/>
                    <a:pt x="5" y="6"/>
                    <a:pt x="8" y="10"/>
                  </a:cubicBezTo>
                  <a:cubicBezTo>
                    <a:pt x="11" y="6"/>
                    <a:pt x="17" y="8"/>
                    <a:pt x="1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62" name="Freeform 1690"/>
            <p:cNvSpPr>
              <a:spLocks noEditPoints="1"/>
            </p:cNvSpPr>
            <p:nvPr userDrawn="1"/>
          </p:nvSpPr>
          <p:spPr bwMode="auto">
            <a:xfrm>
              <a:off x="372" y="304"/>
              <a:ext cx="2" cy="6"/>
            </a:xfrm>
            <a:custGeom>
              <a:avLst/>
              <a:gdLst>
                <a:gd name="T0" fmla="*/ 1 w 4"/>
                <a:gd name="T1" fmla="*/ 8 h 14"/>
                <a:gd name="T2" fmla="*/ 1 w 4"/>
                <a:gd name="T3" fmla="*/ 8 h 14"/>
                <a:gd name="T4" fmla="*/ 2 w 4"/>
                <a:gd name="T5" fmla="*/ 1 h 14"/>
                <a:gd name="T6" fmla="*/ 3 w 4"/>
                <a:gd name="T7" fmla="*/ 2 h 14"/>
                <a:gd name="T8" fmla="*/ 1 w 4"/>
                <a:gd name="T9" fmla="*/ 8 h 14"/>
                <a:gd name="T10" fmla="*/ 0 w 4"/>
                <a:gd name="T11" fmla="*/ 14 h 14"/>
                <a:gd name="T12" fmla="*/ 0 w 4"/>
                <a:gd name="T13" fmla="*/ 14 h 14"/>
                <a:gd name="T14" fmla="*/ 4 w 4"/>
                <a:gd name="T15" fmla="*/ 2 h 14"/>
                <a:gd name="T16" fmla="*/ 3 w 4"/>
                <a:gd name="T17" fmla="*/ 0 h 14"/>
                <a:gd name="T18" fmla="*/ 1 w 4"/>
                <a:gd name="T19" fmla="*/ 1 h 14"/>
                <a:gd name="T20" fmla="*/ 0 w 4"/>
                <a:gd name="T21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" h="14">
                  <a:moveTo>
                    <a:pt x="1" y="8"/>
                  </a:moveTo>
                  <a:lnTo>
                    <a:pt x="1" y="8"/>
                  </a:lnTo>
                  <a:cubicBezTo>
                    <a:pt x="1" y="7"/>
                    <a:pt x="2" y="1"/>
                    <a:pt x="2" y="1"/>
                  </a:cubicBezTo>
                  <a:lnTo>
                    <a:pt x="3" y="2"/>
                  </a:lnTo>
                  <a:cubicBezTo>
                    <a:pt x="3" y="2"/>
                    <a:pt x="2" y="7"/>
                    <a:pt x="1" y="8"/>
                  </a:cubicBezTo>
                  <a:close/>
                  <a:moveTo>
                    <a:pt x="0" y="14"/>
                  </a:moveTo>
                  <a:lnTo>
                    <a:pt x="0" y="14"/>
                  </a:lnTo>
                  <a:cubicBezTo>
                    <a:pt x="4" y="6"/>
                    <a:pt x="4" y="2"/>
                    <a:pt x="4" y="2"/>
                  </a:cubicBezTo>
                  <a:lnTo>
                    <a:pt x="3" y="0"/>
                  </a:lnTo>
                  <a:lnTo>
                    <a:pt x="1" y="1"/>
                  </a:lnTo>
                  <a:cubicBezTo>
                    <a:pt x="1" y="1"/>
                    <a:pt x="0" y="6"/>
                    <a:pt x="0" y="1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63" name="Freeform 1691"/>
            <p:cNvSpPr>
              <a:spLocks/>
            </p:cNvSpPr>
            <p:nvPr userDrawn="1"/>
          </p:nvSpPr>
          <p:spPr bwMode="auto">
            <a:xfrm>
              <a:off x="367" y="309"/>
              <a:ext cx="9" cy="5"/>
            </a:xfrm>
            <a:custGeom>
              <a:avLst/>
              <a:gdLst>
                <a:gd name="T0" fmla="*/ 20 w 20"/>
                <a:gd name="T1" fmla="*/ 4 h 12"/>
                <a:gd name="T2" fmla="*/ 20 w 20"/>
                <a:gd name="T3" fmla="*/ 4 h 12"/>
                <a:gd name="T4" fmla="*/ 9 w 20"/>
                <a:gd name="T5" fmla="*/ 9 h 12"/>
                <a:gd name="T6" fmla="*/ 3 w 20"/>
                <a:gd name="T7" fmla="*/ 0 h 12"/>
                <a:gd name="T8" fmla="*/ 8 w 20"/>
                <a:gd name="T9" fmla="*/ 11 h 12"/>
                <a:gd name="T10" fmla="*/ 20 w 20"/>
                <a:gd name="T1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2">
                  <a:moveTo>
                    <a:pt x="20" y="4"/>
                  </a:moveTo>
                  <a:lnTo>
                    <a:pt x="20" y="4"/>
                  </a:lnTo>
                  <a:cubicBezTo>
                    <a:pt x="18" y="10"/>
                    <a:pt x="13" y="7"/>
                    <a:pt x="9" y="9"/>
                  </a:cubicBezTo>
                  <a:cubicBezTo>
                    <a:pt x="6" y="5"/>
                    <a:pt x="2" y="5"/>
                    <a:pt x="3" y="0"/>
                  </a:cubicBezTo>
                  <a:cubicBezTo>
                    <a:pt x="0" y="8"/>
                    <a:pt x="6" y="7"/>
                    <a:pt x="8" y="11"/>
                  </a:cubicBezTo>
                  <a:cubicBezTo>
                    <a:pt x="13" y="9"/>
                    <a:pt x="18" y="12"/>
                    <a:pt x="20" y="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64" name="Freeform 1692"/>
            <p:cNvSpPr>
              <a:spLocks/>
            </p:cNvSpPr>
            <p:nvPr userDrawn="1"/>
          </p:nvSpPr>
          <p:spPr bwMode="auto">
            <a:xfrm>
              <a:off x="365" y="302"/>
              <a:ext cx="0" cy="2"/>
            </a:xfrm>
            <a:custGeom>
              <a:avLst/>
              <a:gdLst>
                <a:gd name="T0" fmla="*/ 0 w 1"/>
                <a:gd name="T1" fmla="*/ 4 h 4"/>
                <a:gd name="T2" fmla="*/ 0 w 1"/>
                <a:gd name="T3" fmla="*/ 4 h 4"/>
                <a:gd name="T4" fmla="*/ 1 w 1"/>
                <a:gd name="T5" fmla="*/ 0 h 4"/>
                <a:gd name="T6" fmla="*/ 0 w 1"/>
                <a:gd name="T7" fmla="*/ 0 h 4"/>
                <a:gd name="T8" fmla="*/ 0 w 1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4">
                  <a:moveTo>
                    <a:pt x="0" y="4"/>
                  </a:moveTo>
                  <a:lnTo>
                    <a:pt x="0" y="4"/>
                  </a:lnTo>
                  <a:cubicBezTo>
                    <a:pt x="1" y="3"/>
                    <a:pt x="1" y="0"/>
                    <a:pt x="1" y="0"/>
                  </a:cubicBezTo>
                  <a:lnTo>
                    <a:pt x="0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65" name="Freeform 1693"/>
            <p:cNvSpPr>
              <a:spLocks/>
            </p:cNvSpPr>
            <p:nvPr userDrawn="1"/>
          </p:nvSpPr>
          <p:spPr bwMode="auto">
            <a:xfrm>
              <a:off x="331" y="181"/>
              <a:ext cx="98" cy="48"/>
            </a:xfrm>
            <a:custGeom>
              <a:avLst/>
              <a:gdLst>
                <a:gd name="T0" fmla="*/ 12 w 219"/>
                <a:gd name="T1" fmla="*/ 57 h 105"/>
                <a:gd name="T2" fmla="*/ 12 w 219"/>
                <a:gd name="T3" fmla="*/ 57 h 105"/>
                <a:gd name="T4" fmla="*/ 60 w 219"/>
                <a:gd name="T5" fmla="*/ 81 h 105"/>
                <a:gd name="T6" fmla="*/ 120 w 219"/>
                <a:gd name="T7" fmla="*/ 81 h 105"/>
                <a:gd name="T8" fmla="*/ 156 w 219"/>
                <a:gd name="T9" fmla="*/ 68 h 105"/>
                <a:gd name="T10" fmla="*/ 156 w 219"/>
                <a:gd name="T11" fmla="*/ 22 h 105"/>
                <a:gd name="T12" fmla="*/ 179 w 219"/>
                <a:gd name="T13" fmla="*/ 31 h 105"/>
                <a:gd name="T14" fmla="*/ 181 w 219"/>
                <a:gd name="T15" fmla="*/ 39 h 105"/>
                <a:gd name="T16" fmla="*/ 172 w 219"/>
                <a:gd name="T17" fmla="*/ 74 h 105"/>
                <a:gd name="T18" fmla="*/ 182 w 219"/>
                <a:gd name="T19" fmla="*/ 93 h 105"/>
                <a:gd name="T20" fmla="*/ 177 w 219"/>
                <a:gd name="T21" fmla="*/ 105 h 105"/>
                <a:gd name="T22" fmla="*/ 192 w 219"/>
                <a:gd name="T23" fmla="*/ 85 h 105"/>
                <a:gd name="T24" fmla="*/ 186 w 219"/>
                <a:gd name="T25" fmla="*/ 72 h 105"/>
                <a:gd name="T26" fmla="*/ 208 w 219"/>
                <a:gd name="T27" fmla="*/ 77 h 105"/>
                <a:gd name="T28" fmla="*/ 211 w 219"/>
                <a:gd name="T29" fmla="*/ 87 h 105"/>
                <a:gd name="T30" fmla="*/ 219 w 219"/>
                <a:gd name="T31" fmla="*/ 74 h 105"/>
                <a:gd name="T32" fmla="*/ 209 w 219"/>
                <a:gd name="T33" fmla="*/ 65 h 105"/>
                <a:gd name="T34" fmla="*/ 199 w 219"/>
                <a:gd name="T35" fmla="*/ 63 h 105"/>
                <a:gd name="T36" fmla="*/ 210 w 219"/>
                <a:gd name="T37" fmla="*/ 38 h 105"/>
                <a:gd name="T38" fmla="*/ 186 w 219"/>
                <a:gd name="T39" fmla="*/ 23 h 105"/>
                <a:gd name="T40" fmla="*/ 179 w 219"/>
                <a:gd name="T41" fmla="*/ 16 h 105"/>
                <a:gd name="T42" fmla="*/ 159 w 219"/>
                <a:gd name="T43" fmla="*/ 2 h 105"/>
                <a:gd name="T44" fmla="*/ 146 w 219"/>
                <a:gd name="T45" fmla="*/ 10 h 105"/>
                <a:gd name="T46" fmla="*/ 136 w 219"/>
                <a:gd name="T47" fmla="*/ 16 h 105"/>
                <a:gd name="T48" fmla="*/ 139 w 219"/>
                <a:gd name="T49" fmla="*/ 42 h 105"/>
                <a:gd name="T50" fmla="*/ 144 w 219"/>
                <a:gd name="T51" fmla="*/ 63 h 105"/>
                <a:gd name="T52" fmla="*/ 118 w 219"/>
                <a:gd name="T53" fmla="*/ 79 h 105"/>
                <a:gd name="T54" fmla="*/ 76 w 219"/>
                <a:gd name="T55" fmla="*/ 79 h 105"/>
                <a:gd name="T56" fmla="*/ 31 w 219"/>
                <a:gd name="T57" fmla="*/ 51 h 105"/>
                <a:gd name="T58" fmla="*/ 28 w 219"/>
                <a:gd name="T59" fmla="*/ 48 h 105"/>
                <a:gd name="T60" fmla="*/ 0 w 219"/>
                <a:gd name="T61" fmla="*/ 45 h 105"/>
                <a:gd name="T62" fmla="*/ 12 w 219"/>
                <a:gd name="T63" fmla="*/ 57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9" h="105">
                  <a:moveTo>
                    <a:pt x="12" y="57"/>
                  </a:moveTo>
                  <a:lnTo>
                    <a:pt x="12" y="57"/>
                  </a:lnTo>
                  <a:cubicBezTo>
                    <a:pt x="20" y="66"/>
                    <a:pt x="40" y="77"/>
                    <a:pt x="60" y="81"/>
                  </a:cubicBezTo>
                  <a:cubicBezTo>
                    <a:pt x="76" y="84"/>
                    <a:pt x="108" y="82"/>
                    <a:pt x="120" y="81"/>
                  </a:cubicBezTo>
                  <a:cubicBezTo>
                    <a:pt x="135" y="80"/>
                    <a:pt x="149" y="76"/>
                    <a:pt x="156" y="68"/>
                  </a:cubicBezTo>
                  <a:cubicBezTo>
                    <a:pt x="170" y="54"/>
                    <a:pt x="149" y="36"/>
                    <a:pt x="156" y="22"/>
                  </a:cubicBezTo>
                  <a:cubicBezTo>
                    <a:pt x="163" y="26"/>
                    <a:pt x="169" y="30"/>
                    <a:pt x="179" y="31"/>
                  </a:cubicBezTo>
                  <a:cubicBezTo>
                    <a:pt x="180" y="33"/>
                    <a:pt x="180" y="37"/>
                    <a:pt x="181" y="39"/>
                  </a:cubicBezTo>
                  <a:cubicBezTo>
                    <a:pt x="184" y="55"/>
                    <a:pt x="169" y="58"/>
                    <a:pt x="172" y="74"/>
                  </a:cubicBezTo>
                  <a:cubicBezTo>
                    <a:pt x="174" y="82"/>
                    <a:pt x="180" y="84"/>
                    <a:pt x="182" y="93"/>
                  </a:cubicBezTo>
                  <a:cubicBezTo>
                    <a:pt x="182" y="93"/>
                    <a:pt x="183" y="100"/>
                    <a:pt x="177" y="105"/>
                  </a:cubicBezTo>
                  <a:cubicBezTo>
                    <a:pt x="190" y="105"/>
                    <a:pt x="196" y="95"/>
                    <a:pt x="192" y="85"/>
                  </a:cubicBezTo>
                  <a:cubicBezTo>
                    <a:pt x="191" y="81"/>
                    <a:pt x="186" y="77"/>
                    <a:pt x="186" y="72"/>
                  </a:cubicBezTo>
                  <a:cubicBezTo>
                    <a:pt x="193" y="81"/>
                    <a:pt x="198" y="80"/>
                    <a:pt x="208" y="77"/>
                  </a:cubicBezTo>
                  <a:cubicBezTo>
                    <a:pt x="213" y="76"/>
                    <a:pt x="213" y="82"/>
                    <a:pt x="211" y="87"/>
                  </a:cubicBezTo>
                  <a:cubicBezTo>
                    <a:pt x="217" y="83"/>
                    <a:pt x="219" y="77"/>
                    <a:pt x="219" y="74"/>
                  </a:cubicBezTo>
                  <a:cubicBezTo>
                    <a:pt x="219" y="67"/>
                    <a:pt x="214" y="63"/>
                    <a:pt x="209" y="65"/>
                  </a:cubicBezTo>
                  <a:cubicBezTo>
                    <a:pt x="206" y="65"/>
                    <a:pt x="200" y="69"/>
                    <a:pt x="199" y="63"/>
                  </a:cubicBezTo>
                  <a:cubicBezTo>
                    <a:pt x="198" y="53"/>
                    <a:pt x="214" y="54"/>
                    <a:pt x="210" y="38"/>
                  </a:cubicBezTo>
                  <a:cubicBezTo>
                    <a:pt x="209" y="29"/>
                    <a:pt x="200" y="25"/>
                    <a:pt x="186" y="23"/>
                  </a:cubicBezTo>
                  <a:cubicBezTo>
                    <a:pt x="184" y="22"/>
                    <a:pt x="181" y="19"/>
                    <a:pt x="179" y="16"/>
                  </a:cubicBezTo>
                  <a:cubicBezTo>
                    <a:pt x="171" y="3"/>
                    <a:pt x="163" y="0"/>
                    <a:pt x="159" y="2"/>
                  </a:cubicBezTo>
                  <a:cubicBezTo>
                    <a:pt x="153" y="5"/>
                    <a:pt x="151" y="8"/>
                    <a:pt x="146" y="10"/>
                  </a:cubicBezTo>
                  <a:cubicBezTo>
                    <a:pt x="142" y="12"/>
                    <a:pt x="138" y="13"/>
                    <a:pt x="136" y="16"/>
                  </a:cubicBezTo>
                  <a:cubicBezTo>
                    <a:pt x="130" y="24"/>
                    <a:pt x="135" y="35"/>
                    <a:pt x="139" y="42"/>
                  </a:cubicBezTo>
                  <a:cubicBezTo>
                    <a:pt x="141" y="47"/>
                    <a:pt x="146" y="56"/>
                    <a:pt x="144" y="63"/>
                  </a:cubicBezTo>
                  <a:cubicBezTo>
                    <a:pt x="141" y="72"/>
                    <a:pt x="127" y="77"/>
                    <a:pt x="118" y="79"/>
                  </a:cubicBezTo>
                  <a:cubicBezTo>
                    <a:pt x="111" y="81"/>
                    <a:pt x="89" y="82"/>
                    <a:pt x="76" y="79"/>
                  </a:cubicBezTo>
                  <a:cubicBezTo>
                    <a:pt x="65" y="76"/>
                    <a:pt x="38" y="61"/>
                    <a:pt x="31" y="51"/>
                  </a:cubicBezTo>
                  <a:cubicBezTo>
                    <a:pt x="28" y="48"/>
                    <a:pt x="28" y="48"/>
                    <a:pt x="28" y="48"/>
                  </a:cubicBezTo>
                  <a:cubicBezTo>
                    <a:pt x="19" y="44"/>
                    <a:pt x="0" y="45"/>
                    <a:pt x="0" y="45"/>
                  </a:cubicBezTo>
                  <a:cubicBezTo>
                    <a:pt x="0" y="45"/>
                    <a:pt x="4" y="49"/>
                    <a:pt x="12" y="57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66" name="Freeform 1694"/>
            <p:cNvSpPr>
              <a:spLocks/>
            </p:cNvSpPr>
            <p:nvPr userDrawn="1"/>
          </p:nvSpPr>
          <p:spPr bwMode="auto">
            <a:xfrm>
              <a:off x="339" y="203"/>
              <a:ext cx="25" cy="14"/>
            </a:xfrm>
            <a:custGeom>
              <a:avLst/>
              <a:gdLst>
                <a:gd name="T0" fmla="*/ 9 w 55"/>
                <a:gd name="T1" fmla="*/ 3 h 32"/>
                <a:gd name="T2" fmla="*/ 9 w 55"/>
                <a:gd name="T3" fmla="*/ 3 h 32"/>
                <a:gd name="T4" fmla="*/ 0 w 55"/>
                <a:gd name="T5" fmla="*/ 0 h 32"/>
                <a:gd name="T6" fmla="*/ 55 w 55"/>
                <a:gd name="T7" fmla="*/ 32 h 32"/>
                <a:gd name="T8" fmla="*/ 9 w 55"/>
                <a:gd name="T9" fmla="*/ 3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32">
                  <a:moveTo>
                    <a:pt x="9" y="3"/>
                  </a:moveTo>
                  <a:lnTo>
                    <a:pt x="9" y="3"/>
                  </a:lnTo>
                  <a:cubicBezTo>
                    <a:pt x="6" y="1"/>
                    <a:pt x="0" y="0"/>
                    <a:pt x="0" y="0"/>
                  </a:cubicBezTo>
                  <a:cubicBezTo>
                    <a:pt x="5" y="10"/>
                    <a:pt x="33" y="28"/>
                    <a:pt x="55" y="32"/>
                  </a:cubicBezTo>
                  <a:cubicBezTo>
                    <a:pt x="44" y="29"/>
                    <a:pt x="17" y="15"/>
                    <a:pt x="9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67" name="Freeform 1695"/>
            <p:cNvSpPr>
              <a:spLocks/>
            </p:cNvSpPr>
            <p:nvPr userDrawn="1"/>
          </p:nvSpPr>
          <p:spPr bwMode="auto">
            <a:xfrm>
              <a:off x="334" y="202"/>
              <a:ext cx="27" cy="15"/>
            </a:xfrm>
            <a:custGeom>
              <a:avLst/>
              <a:gdLst>
                <a:gd name="T0" fmla="*/ 0 w 59"/>
                <a:gd name="T1" fmla="*/ 0 h 33"/>
                <a:gd name="T2" fmla="*/ 0 w 59"/>
                <a:gd name="T3" fmla="*/ 0 h 33"/>
                <a:gd name="T4" fmla="*/ 59 w 59"/>
                <a:gd name="T5" fmla="*/ 33 h 33"/>
                <a:gd name="T6" fmla="*/ 8 w 59"/>
                <a:gd name="T7" fmla="*/ 1 h 33"/>
                <a:gd name="T8" fmla="*/ 0 w 59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33">
                  <a:moveTo>
                    <a:pt x="0" y="0"/>
                  </a:moveTo>
                  <a:lnTo>
                    <a:pt x="0" y="0"/>
                  </a:lnTo>
                  <a:cubicBezTo>
                    <a:pt x="7" y="13"/>
                    <a:pt x="33" y="29"/>
                    <a:pt x="59" y="33"/>
                  </a:cubicBezTo>
                  <a:cubicBezTo>
                    <a:pt x="34" y="25"/>
                    <a:pt x="14" y="11"/>
                    <a:pt x="8" y="1"/>
                  </a:cubicBezTo>
                  <a:cubicBezTo>
                    <a:pt x="5" y="0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68" name="Freeform 1696"/>
            <p:cNvSpPr>
              <a:spLocks/>
            </p:cNvSpPr>
            <p:nvPr userDrawn="1"/>
          </p:nvSpPr>
          <p:spPr bwMode="auto">
            <a:xfrm>
              <a:off x="409" y="195"/>
              <a:ext cx="18" cy="32"/>
            </a:xfrm>
            <a:custGeom>
              <a:avLst/>
              <a:gdLst>
                <a:gd name="T0" fmla="*/ 16 w 41"/>
                <a:gd name="T1" fmla="*/ 1 h 70"/>
                <a:gd name="T2" fmla="*/ 16 w 41"/>
                <a:gd name="T3" fmla="*/ 1 h 70"/>
                <a:gd name="T4" fmla="*/ 13 w 41"/>
                <a:gd name="T5" fmla="*/ 0 h 70"/>
                <a:gd name="T6" fmla="*/ 14 w 41"/>
                <a:gd name="T7" fmla="*/ 13 h 70"/>
                <a:gd name="T8" fmla="*/ 11 w 41"/>
                <a:gd name="T9" fmla="*/ 0 h 70"/>
                <a:gd name="T10" fmla="*/ 9 w 41"/>
                <a:gd name="T11" fmla="*/ 0 h 70"/>
                <a:gd name="T12" fmla="*/ 7 w 41"/>
                <a:gd name="T13" fmla="*/ 24 h 70"/>
                <a:gd name="T14" fmla="*/ 5 w 41"/>
                <a:gd name="T15" fmla="*/ 49 h 70"/>
                <a:gd name="T16" fmla="*/ 10 w 41"/>
                <a:gd name="T17" fmla="*/ 70 h 70"/>
                <a:gd name="T18" fmla="*/ 13 w 41"/>
                <a:gd name="T19" fmla="*/ 47 h 70"/>
                <a:gd name="T20" fmla="*/ 14 w 41"/>
                <a:gd name="T21" fmla="*/ 33 h 70"/>
                <a:gd name="T22" fmla="*/ 25 w 41"/>
                <a:gd name="T23" fmla="*/ 45 h 70"/>
                <a:gd name="T24" fmla="*/ 41 w 41"/>
                <a:gd name="T25" fmla="*/ 46 h 70"/>
                <a:gd name="T26" fmla="*/ 31 w 41"/>
                <a:gd name="T27" fmla="*/ 41 h 70"/>
                <a:gd name="T28" fmla="*/ 22 w 41"/>
                <a:gd name="T29" fmla="*/ 21 h 70"/>
                <a:gd name="T30" fmla="*/ 26 w 41"/>
                <a:gd name="T31" fmla="*/ 3 h 70"/>
                <a:gd name="T32" fmla="*/ 26 w 41"/>
                <a:gd name="T33" fmla="*/ 13 h 70"/>
                <a:gd name="T34" fmla="*/ 24 w 41"/>
                <a:gd name="T35" fmla="*/ 2 h 70"/>
                <a:gd name="T36" fmla="*/ 22 w 41"/>
                <a:gd name="T37" fmla="*/ 2 h 70"/>
                <a:gd name="T38" fmla="*/ 22 w 41"/>
                <a:gd name="T39" fmla="*/ 13 h 70"/>
                <a:gd name="T40" fmla="*/ 20 w 41"/>
                <a:gd name="T41" fmla="*/ 1 h 70"/>
                <a:gd name="T42" fmla="*/ 18 w 41"/>
                <a:gd name="T43" fmla="*/ 1 h 70"/>
                <a:gd name="T44" fmla="*/ 18 w 41"/>
                <a:gd name="T45" fmla="*/ 13 h 70"/>
                <a:gd name="T46" fmla="*/ 16 w 41"/>
                <a:gd name="T47" fmla="*/ 1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1" h="70">
                  <a:moveTo>
                    <a:pt x="16" y="1"/>
                  </a:moveTo>
                  <a:lnTo>
                    <a:pt x="16" y="1"/>
                  </a:lnTo>
                  <a:lnTo>
                    <a:pt x="13" y="0"/>
                  </a:lnTo>
                  <a:cubicBezTo>
                    <a:pt x="15" y="4"/>
                    <a:pt x="16" y="8"/>
                    <a:pt x="14" y="13"/>
                  </a:cubicBezTo>
                  <a:cubicBezTo>
                    <a:pt x="14" y="7"/>
                    <a:pt x="12" y="2"/>
                    <a:pt x="11" y="0"/>
                  </a:cubicBezTo>
                  <a:cubicBezTo>
                    <a:pt x="11" y="0"/>
                    <a:pt x="9" y="0"/>
                    <a:pt x="9" y="0"/>
                  </a:cubicBezTo>
                  <a:cubicBezTo>
                    <a:pt x="13" y="11"/>
                    <a:pt x="11" y="19"/>
                    <a:pt x="7" y="24"/>
                  </a:cubicBezTo>
                  <a:cubicBezTo>
                    <a:pt x="0" y="32"/>
                    <a:pt x="1" y="40"/>
                    <a:pt x="5" y="49"/>
                  </a:cubicBezTo>
                  <a:cubicBezTo>
                    <a:pt x="7" y="53"/>
                    <a:pt x="16" y="63"/>
                    <a:pt x="10" y="70"/>
                  </a:cubicBezTo>
                  <a:cubicBezTo>
                    <a:pt x="23" y="63"/>
                    <a:pt x="17" y="51"/>
                    <a:pt x="13" y="47"/>
                  </a:cubicBezTo>
                  <a:cubicBezTo>
                    <a:pt x="10" y="43"/>
                    <a:pt x="10" y="36"/>
                    <a:pt x="14" y="33"/>
                  </a:cubicBezTo>
                  <a:cubicBezTo>
                    <a:pt x="14" y="40"/>
                    <a:pt x="19" y="45"/>
                    <a:pt x="25" y="45"/>
                  </a:cubicBezTo>
                  <a:cubicBezTo>
                    <a:pt x="30" y="45"/>
                    <a:pt x="39" y="38"/>
                    <a:pt x="41" y="46"/>
                  </a:cubicBezTo>
                  <a:cubicBezTo>
                    <a:pt x="41" y="38"/>
                    <a:pt x="36" y="40"/>
                    <a:pt x="31" y="41"/>
                  </a:cubicBezTo>
                  <a:cubicBezTo>
                    <a:pt x="15" y="44"/>
                    <a:pt x="16" y="26"/>
                    <a:pt x="22" y="21"/>
                  </a:cubicBezTo>
                  <a:cubicBezTo>
                    <a:pt x="28" y="16"/>
                    <a:pt x="36" y="9"/>
                    <a:pt x="26" y="3"/>
                  </a:cubicBezTo>
                  <a:cubicBezTo>
                    <a:pt x="27" y="6"/>
                    <a:pt x="27" y="10"/>
                    <a:pt x="26" y="13"/>
                  </a:cubicBezTo>
                  <a:cubicBezTo>
                    <a:pt x="26" y="9"/>
                    <a:pt x="25" y="3"/>
                    <a:pt x="24" y="2"/>
                  </a:cubicBezTo>
                  <a:lnTo>
                    <a:pt x="22" y="2"/>
                  </a:lnTo>
                  <a:cubicBezTo>
                    <a:pt x="23" y="5"/>
                    <a:pt x="24" y="9"/>
                    <a:pt x="22" y="13"/>
                  </a:cubicBezTo>
                  <a:cubicBezTo>
                    <a:pt x="22" y="10"/>
                    <a:pt x="22" y="4"/>
                    <a:pt x="20" y="1"/>
                  </a:cubicBezTo>
                  <a:lnTo>
                    <a:pt x="18" y="1"/>
                  </a:lnTo>
                  <a:cubicBezTo>
                    <a:pt x="19" y="4"/>
                    <a:pt x="19" y="8"/>
                    <a:pt x="18" y="13"/>
                  </a:cubicBezTo>
                  <a:cubicBezTo>
                    <a:pt x="18" y="7"/>
                    <a:pt x="17" y="3"/>
                    <a:pt x="16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69" name="Freeform 1697"/>
            <p:cNvSpPr>
              <a:spLocks/>
            </p:cNvSpPr>
            <p:nvPr userDrawn="1"/>
          </p:nvSpPr>
          <p:spPr bwMode="auto">
            <a:xfrm>
              <a:off x="393" y="190"/>
              <a:ext cx="9" cy="23"/>
            </a:xfrm>
            <a:custGeom>
              <a:avLst/>
              <a:gdLst>
                <a:gd name="T0" fmla="*/ 13 w 22"/>
                <a:gd name="T1" fmla="*/ 0 h 51"/>
                <a:gd name="T2" fmla="*/ 13 w 22"/>
                <a:gd name="T3" fmla="*/ 0 h 51"/>
                <a:gd name="T4" fmla="*/ 11 w 22"/>
                <a:gd name="T5" fmla="*/ 0 h 51"/>
                <a:gd name="T6" fmla="*/ 10 w 22"/>
                <a:gd name="T7" fmla="*/ 11 h 51"/>
                <a:gd name="T8" fmla="*/ 9 w 22"/>
                <a:gd name="T9" fmla="*/ 0 h 51"/>
                <a:gd name="T10" fmla="*/ 13 w 22"/>
                <a:gd name="T11" fmla="*/ 27 h 51"/>
                <a:gd name="T12" fmla="*/ 12 w 22"/>
                <a:gd name="T13" fmla="*/ 51 h 51"/>
                <a:gd name="T14" fmla="*/ 21 w 22"/>
                <a:gd name="T15" fmla="*/ 38 h 51"/>
                <a:gd name="T16" fmla="*/ 18 w 22"/>
                <a:gd name="T17" fmla="*/ 22 h 51"/>
                <a:gd name="T18" fmla="*/ 17 w 22"/>
                <a:gd name="T19" fmla="*/ 1 h 51"/>
                <a:gd name="T20" fmla="*/ 15 w 22"/>
                <a:gd name="T21" fmla="*/ 1 h 51"/>
                <a:gd name="T22" fmla="*/ 13 w 22"/>
                <a:gd name="T23" fmla="*/ 12 h 51"/>
                <a:gd name="T24" fmla="*/ 13 w 22"/>
                <a:gd name="T25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" h="51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11" y="0"/>
                    <a:pt x="11" y="0"/>
                  </a:cubicBezTo>
                  <a:cubicBezTo>
                    <a:pt x="9" y="3"/>
                    <a:pt x="9" y="7"/>
                    <a:pt x="10" y="11"/>
                  </a:cubicBezTo>
                  <a:cubicBezTo>
                    <a:pt x="8" y="7"/>
                    <a:pt x="8" y="4"/>
                    <a:pt x="9" y="0"/>
                  </a:cubicBezTo>
                  <a:cubicBezTo>
                    <a:pt x="0" y="0"/>
                    <a:pt x="10" y="19"/>
                    <a:pt x="13" y="27"/>
                  </a:cubicBezTo>
                  <a:cubicBezTo>
                    <a:pt x="15" y="31"/>
                    <a:pt x="19" y="42"/>
                    <a:pt x="12" y="51"/>
                  </a:cubicBezTo>
                  <a:cubicBezTo>
                    <a:pt x="15" y="49"/>
                    <a:pt x="22" y="42"/>
                    <a:pt x="21" y="38"/>
                  </a:cubicBezTo>
                  <a:cubicBezTo>
                    <a:pt x="21" y="29"/>
                    <a:pt x="19" y="25"/>
                    <a:pt x="18" y="22"/>
                  </a:cubicBezTo>
                  <a:cubicBezTo>
                    <a:pt x="15" y="15"/>
                    <a:pt x="14" y="7"/>
                    <a:pt x="17" y="1"/>
                  </a:cubicBezTo>
                  <a:cubicBezTo>
                    <a:pt x="16" y="1"/>
                    <a:pt x="16" y="1"/>
                    <a:pt x="15" y="1"/>
                  </a:cubicBezTo>
                  <a:cubicBezTo>
                    <a:pt x="14" y="2"/>
                    <a:pt x="12" y="7"/>
                    <a:pt x="13" y="12"/>
                  </a:cubicBezTo>
                  <a:cubicBezTo>
                    <a:pt x="10" y="7"/>
                    <a:pt x="12" y="2"/>
                    <a:pt x="1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70" name="Freeform 1698"/>
            <p:cNvSpPr>
              <a:spLocks/>
            </p:cNvSpPr>
            <p:nvPr userDrawn="1"/>
          </p:nvSpPr>
          <p:spPr bwMode="auto">
            <a:xfrm>
              <a:off x="388" y="187"/>
              <a:ext cx="40" cy="30"/>
            </a:xfrm>
            <a:custGeom>
              <a:avLst/>
              <a:gdLst>
                <a:gd name="T0" fmla="*/ 24 w 90"/>
                <a:gd name="T1" fmla="*/ 1 h 65"/>
                <a:gd name="T2" fmla="*/ 24 w 90"/>
                <a:gd name="T3" fmla="*/ 1 h 65"/>
                <a:gd name="T4" fmla="*/ 15 w 90"/>
                <a:gd name="T5" fmla="*/ 1 h 65"/>
                <a:gd name="T6" fmla="*/ 21 w 90"/>
                <a:gd name="T7" fmla="*/ 48 h 65"/>
                <a:gd name="T8" fmla="*/ 1 w 90"/>
                <a:gd name="T9" fmla="*/ 65 h 65"/>
                <a:gd name="T10" fmla="*/ 24 w 90"/>
                <a:gd name="T11" fmla="*/ 41 h 65"/>
                <a:gd name="T12" fmla="*/ 18 w 90"/>
                <a:gd name="T13" fmla="*/ 4 h 65"/>
                <a:gd name="T14" fmla="*/ 50 w 90"/>
                <a:gd name="T15" fmla="*/ 14 h 65"/>
                <a:gd name="T16" fmla="*/ 80 w 90"/>
                <a:gd name="T17" fmla="*/ 31 h 65"/>
                <a:gd name="T18" fmla="*/ 70 w 90"/>
                <a:gd name="T19" fmla="*/ 42 h 65"/>
                <a:gd name="T20" fmla="*/ 76 w 90"/>
                <a:gd name="T21" fmla="*/ 57 h 65"/>
                <a:gd name="T22" fmla="*/ 90 w 90"/>
                <a:gd name="T23" fmla="*/ 60 h 65"/>
                <a:gd name="T24" fmla="*/ 71 w 90"/>
                <a:gd name="T25" fmla="*/ 52 h 65"/>
                <a:gd name="T26" fmla="*/ 77 w 90"/>
                <a:gd name="T27" fmla="*/ 38 h 65"/>
                <a:gd name="T28" fmla="*/ 82 w 90"/>
                <a:gd name="T29" fmla="*/ 27 h 65"/>
                <a:gd name="T30" fmla="*/ 48 w 90"/>
                <a:gd name="T31" fmla="*/ 10 h 65"/>
                <a:gd name="T32" fmla="*/ 24 w 90"/>
                <a:gd name="T33" fmla="*/ 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0" h="65">
                  <a:moveTo>
                    <a:pt x="24" y="1"/>
                  </a:moveTo>
                  <a:lnTo>
                    <a:pt x="24" y="1"/>
                  </a:lnTo>
                  <a:cubicBezTo>
                    <a:pt x="21" y="0"/>
                    <a:pt x="17" y="0"/>
                    <a:pt x="15" y="1"/>
                  </a:cubicBezTo>
                  <a:cubicBezTo>
                    <a:pt x="0" y="10"/>
                    <a:pt x="23" y="32"/>
                    <a:pt x="21" y="48"/>
                  </a:cubicBezTo>
                  <a:cubicBezTo>
                    <a:pt x="20" y="58"/>
                    <a:pt x="8" y="62"/>
                    <a:pt x="1" y="65"/>
                  </a:cubicBezTo>
                  <a:cubicBezTo>
                    <a:pt x="17" y="63"/>
                    <a:pt x="27" y="55"/>
                    <a:pt x="24" y="41"/>
                  </a:cubicBezTo>
                  <a:cubicBezTo>
                    <a:pt x="22" y="30"/>
                    <a:pt x="6" y="8"/>
                    <a:pt x="18" y="4"/>
                  </a:cubicBezTo>
                  <a:cubicBezTo>
                    <a:pt x="27" y="1"/>
                    <a:pt x="38" y="12"/>
                    <a:pt x="50" y="14"/>
                  </a:cubicBezTo>
                  <a:cubicBezTo>
                    <a:pt x="62" y="16"/>
                    <a:pt x="83" y="16"/>
                    <a:pt x="80" y="31"/>
                  </a:cubicBezTo>
                  <a:cubicBezTo>
                    <a:pt x="79" y="35"/>
                    <a:pt x="72" y="38"/>
                    <a:pt x="70" y="42"/>
                  </a:cubicBezTo>
                  <a:cubicBezTo>
                    <a:pt x="65" y="49"/>
                    <a:pt x="68" y="59"/>
                    <a:pt x="76" y="57"/>
                  </a:cubicBezTo>
                  <a:cubicBezTo>
                    <a:pt x="86" y="54"/>
                    <a:pt x="88" y="55"/>
                    <a:pt x="90" y="60"/>
                  </a:cubicBezTo>
                  <a:cubicBezTo>
                    <a:pt x="89" y="44"/>
                    <a:pt x="74" y="61"/>
                    <a:pt x="71" y="52"/>
                  </a:cubicBezTo>
                  <a:cubicBezTo>
                    <a:pt x="68" y="45"/>
                    <a:pt x="73" y="42"/>
                    <a:pt x="77" y="38"/>
                  </a:cubicBezTo>
                  <a:cubicBezTo>
                    <a:pt x="80" y="36"/>
                    <a:pt x="83" y="32"/>
                    <a:pt x="82" y="27"/>
                  </a:cubicBezTo>
                  <a:cubicBezTo>
                    <a:pt x="81" y="12"/>
                    <a:pt x="61" y="13"/>
                    <a:pt x="48" y="10"/>
                  </a:cubicBezTo>
                  <a:cubicBezTo>
                    <a:pt x="41" y="9"/>
                    <a:pt x="32" y="2"/>
                    <a:pt x="24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71" name="Freeform 1699"/>
            <p:cNvSpPr>
              <a:spLocks/>
            </p:cNvSpPr>
            <p:nvPr userDrawn="1"/>
          </p:nvSpPr>
          <p:spPr bwMode="auto">
            <a:xfrm>
              <a:off x="397" y="182"/>
              <a:ext cx="16" cy="9"/>
            </a:xfrm>
            <a:custGeom>
              <a:avLst/>
              <a:gdLst>
                <a:gd name="T0" fmla="*/ 15 w 37"/>
                <a:gd name="T1" fmla="*/ 1 h 20"/>
                <a:gd name="T2" fmla="*/ 15 w 37"/>
                <a:gd name="T3" fmla="*/ 1 h 20"/>
                <a:gd name="T4" fmla="*/ 12 w 37"/>
                <a:gd name="T5" fmla="*/ 3 h 20"/>
                <a:gd name="T6" fmla="*/ 21 w 37"/>
                <a:gd name="T7" fmla="*/ 8 h 20"/>
                <a:gd name="T8" fmla="*/ 9 w 37"/>
                <a:gd name="T9" fmla="*/ 4 h 20"/>
                <a:gd name="T10" fmla="*/ 8 w 37"/>
                <a:gd name="T11" fmla="*/ 5 h 20"/>
                <a:gd name="T12" fmla="*/ 18 w 37"/>
                <a:gd name="T13" fmla="*/ 10 h 20"/>
                <a:gd name="T14" fmla="*/ 5 w 37"/>
                <a:gd name="T15" fmla="*/ 7 h 20"/>
                <a:gd name="T16" fmla="*/ 0 w 37"/>
                <a:gd name="T17" fmla="*/ 9 h 20"/>
                <a:gd name="T18" fmla="*/ 20 w 37"/>
                <a:gd name="T19" fmla="*/ 16 h 20"/>
                <a:gd name="T20" fmla="*/ 37 w 37"/>
                <a:gd name="T21" fmla="*/ 20 h 20"/>
                <a:gd name="T22" fmla="*/ 29 w 37"/>
                <a:gd name="T23" fmla="*/ 12 h 20"/>
                <a:gd name="T24" fmla="*/ 15 w 37"/>
                <a:gd name="T25" fmla="*/ 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7" h="20">
                  <a:moveTo>
                    <a:pt x="15" y="1"/>
                  </a:moveTo>
                  <a:lnTo>
                    <a:pt x="15" y="1"/>
                  </a:lnTo>
                  <a:cubicBezTo>
                    <a:pt x="14" y="1"/>
                    <a:pt x="12" y="2"/>
                    <a:pt x="12" y="3"/>
                  </a:cubicBezTo>
                  <a:cubicBezTo>
                    <a:pt x="16" y="3"/>
                    <a:pt x="19" y="5"/>
                    <a:pt x="21" y="8"/>
                  </a:cubicBezTo>
                  <a:cubicBezTo>
                    <a:pt x="19" y="7"/>
                    <a:pt x="13" y="4"/>
                    <a:pt x="9" y="4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9" y="6"/>
                    <a:pt x="14" y="6"/>
                    <a:pt x="18" y="10"/>
                  </a:cubicBezTo>
                  <a:cubicBezTo>
                    <a:pt x="13" y="7"/>
                    <a:pt x="7" y="7"/>
                    <a:pt x="5" y="7"/>
                  </a:cubicBezTo>
                  <a:cubicBezTo>
                    <a:pt x="3" y="8"/>
                    <a:pt x="3" y="9"/>
                    <a:pt x="0" y="9"/>
                  </a:cubicBezTo>
                  <a:cubicBezTo>
                    <a:pt x="7" y="9"/>
                    <a:pt x="11" y="10"/>
                    <a:pt x="20" y="16"/>
                  </a:cubicBezTo>
                  <a:cubicBezTo>
                    <a:pt x="26" y="19"/>
                    <a:pt x="37" y="20"/>
                    <a:pt x="37" y="20"/>
                  </a:cubicBezTo>
                  <a:cubicBezTo>
                    <a:pt x="34" y="18"/>
                    <a:pt x="31" y="13"/>
                    <a:pt x="29" y="12"/>
                  </a:cubicBezTo>
                  <a:cubicBezTo>
                    <a:pt x="26" y="7"/>
                    <a:pt x="21" y="0"/>
                    <a:pt x="15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72" name="Freeform 1700"/>
            <p:cNvSpPr>
              <a:spLocks/>
            </p:cNvSpPr>
            <p:nvPr userDrawn="1"/>
          </p:nvSpPr>
          <p:spPr bwMode="auto">
            <a:xfrm>
              <a:off x="410" y="208"/>
              <a:ext cx="5" cy="8"/>
            </a:xfrm>
            <a:custGeom>
              <a:avLst/>
              <a:gdLst>
                <a:gd name="T0" fmla="*/ 10 w 12"/>
                <a:gd name="T1" fmla="*/ 0 h 19"/>
                <a:gd name="T2" fmla="*/ 10 w 12"/>
                <a:gd name="T3" fmla="*/ 0 h 19"/>
                <a:gd name="T4" fmla="*/ 6 w 12"/>
                <a:gd name="T5" fmla="*/ 19 h 19"/>
                <a:gd name="T6" fmla="*/ 10 w 12"/>
                <a:gd name="T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9">
                  <a:moveTo>
                    <a:pt x="10" y="0"/>
                  </a:moveTo>
                  <a:lnTo>
                    <a:pt x="10" y="0"/>
                  </a:lnTo>
                  <a:cubicBezTo>
                    <a:pt x="9" y="4"/>
                    <a:pt x="0" y="8"/>
                    <a:pt x="6" y="19"/>
                  </a:cubicBezTo>
                  <a:cubicBezTo>
                    <a:pt x="3" y="9"/>
                    <a:pt x="12" y="5"/>
                    <a:pt x="1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73" name="Freeform 1701"/>
            <p:cNvSpPr>
              <a:spLocks/>
            </p:cNvSpPr>
            <p:nvPr userDrawn="1"/>
          </p:nvSpPr>
          <p:spPr bwMode="auto">
            <a:xfrm>
              <a:off x="358" y="186"/>
              <a:ext cx="31" cy="33"/>
            </a:xfrm>
            <a:custGeom>
              <a:avLst/>
              <a:gdLst>
                <a:gd name="T0" fmla="*/ 39 w 68"/>
                <a:gd name="T1" fmla="*/ 25 h 73"/>
                <a:gd name="T2" fmla="*/ 39 w 68"/>
                <a:gd name="T3" fmla="*/ 25 h 73"/>
                <a:gd name="T4" fmla="*/ 41 w 68"/>
                <a:gd name="T5" fmla="*/ 21 h 73"/>
                <a:gd name="T6" fmla="*/ 39 w 68"/>
                <a:gd name="T7" fmla="*/ 16 h 73"/>
                <a:gd name="T8" fmla="*/ 41 w 68"/>
                <a:gd name="T9" fmla="*/ 16 h 73"/>
                <a:gd name="T10" fmla="*/ 40 w 68"/>
                <a:gd name="T11" fmla="*/ 16 h 73"/>
                <a:gd name="T12" fmla="*/ 38 w 68"/>
                <a:gd name="T13" fmla="*/ 13 h 73"/>
                <a:gd name="T14" fmla="*/ 37 w 68"/>
                <a:gd name="T15" fmla="*/ 12 h 73"/>
                <a:gd name="T16" fmla="*/ 39 w 68"/>
                <a:gd name="T17" fmla="*/ 13 h 73"/>
                <a:gd name="T18" fmla="*/ 41 w 68"/>
                <a:gd name="T19" fmla="*/ 15 h 73"/>
                <a:gd name="T20" fmla="*/ 42 w 68"/>
                <a:gd name="T21" fmla="*/ 15 h 73"/>
                <a:gd name="T22" fmla="*/ 42 w 68"/>
                <a:gd name="T23" fmla="*/ 1 h 73"/>
                <a:gd name="T24" fmla="*/ 41 w 68"/>
                <a:gd name="T25" fmla="*/ 2 h 73"/>
                <a:gd name="T26" fmla="*/ 39 w 68"/>
                <a:gd name="T27" fmla="*/ 4 h 73"/>
                <a:gd name="T28" fmla="*/ 37 w 68"/>
                <a:gd name="T29" fmla="*/ 5 h 73"/>
                <a:gd name="T30" fmla="*/ 38 w 68"/>
                <a:gd name="T31" fmla="*/ 4 h 73"/>
                <a:gd name="T32" fmla="*/ 40 w 68"/>
                <a:gd name="T33" fmla="*/ 1 h 73"/>
                <a:gd name="T34" fmla="*/ 41 w 68"/>
                <a:gd name="T35" fmla="*/ 0 h 73"/>
                <a:gd name="T36" fmla="*/ 27 w 68"/>
                <a:gd name="T37" fmla="*/ 0 h 73"/>
                <a:gd name="T38" fmla="*/ 28 w 68"/>
                <a:gd name="T39" fmla="*/ 1 h 73"/>
                <a:gd name="T40" fmla="*/ 30 w 68"/>
                <a:gd name="T41" fmla="*/ 4 h 73"/>
                <a:gd name="T42" fmla="*/ 31 w 68"/>
                <a:gd name="T43" fmla="*/ 5 h 73"/>
                <a:gd name="T44" fmla="*/ 29 w 68"/>
                <a:gd name="T45" fmla="*/ 4 h 73"/>
                <a:gd name="T46" fmla="*/ 27 w 68"/>
                <a:gd name="T47" fmla="*/ 2 h 73"/>
                <a:gd name="T48" fmla="*/ 26 w 68"/>
                <a:gd name="T49" fmla="*/ 1 h 73"/>
                <a:gd name="T50" fmla="*/ 26 w 68"/>
                <a:gd name="T51" fmla="*/ 15 h 73"/>
                <a:gd name="T52" fmla="*/ 27 w 68"/>
                <a:gd name="T53" fmla="*/ 15 h 73"/>
                <a:gd name="T54" fmla="*/ 29 w 68"/>
                <a:gd name="T55" fmla="*/ 13 h 73"/>
                <a:gd name="T56" fmla="*/ 31 w 68"/>
                <a:gd name="T57" fmla="*/ 12 h 73"/>
                <a:gd name="T58" fmla="*/ 30 w 68"/>
                <a:gd name="T59" fmla="*/ 13 h 73"/>
                <a:gd name="T60" fmla="*/ 28 w 68"/>
                <a:gd name="T61" fmla="*/ 16 h 73"/>
                <a:gd name="T62" fmla="*/ 27 w 68"/>
                <a:gd name="T63" fmla="*/ 16 h 73"/>
                <a:gd name="T64" fmla="*/ 29 w 68"/>
                <a:gd name="T65" fmla="*/ 16 h 73"/>
                <a:gd name="T66" fmla="*/ 27 w 68"/>
                <a:gd name="T67" fmla="*/ 21 h 73"/>
                <a:gd name="T68" fmla="*/ 29 w 68"/>
                <a:gd name="T69" fmla="*/ 25 h 73"/>
                <a:gd name="T70" fmla="*/ 29 w 68"/>
                <a:gd name="T71" fmla="*/ 25 h 73"/>
                <a:gd name="T72" fmla="*/ 29 w 68"/>
                <a:gd name="T73" fmla="*/ 28 h 73"/>
                <a:gd name="T74" fmla="*/ 27 w 68"/>
                <a:gd name="T75" fmla="*/ 29 h 73"/>
                <a:gd name="T76" fmla="*/ 27 w 68"/>
                <a:gd name="T77" fmla="*/ 26 h 73"/>
                <a:gd name="T78" fmla="*/ 27 w 68"/>
                <a:gd name="T79" fmla="*/ 26 h 73"/>
                <a:gd name="T80" fmla="*/ 21 w 68"/>
                <a:gd name="T81" fmla="*/ 27 h 73"/>
                <a:gd name="T82" fmla="*/ 6 w 68"/>
                <a:gd name="T83" fmla="*/ 51 h 73"/>
                <a:gd name="T84" fmla="*/ 12 w 68"/>
                <a:gd name="T85" fmla="*/ 66 h 73"/>
                <a:gd name="T86" fmla="*/ 12 w 68"/>
                <a:gd name="T87" fmla="*/ 73 h 73"/>
                <a:gd name="T88" fmla="*/ 34 w 68"/>
                <a:gd name="T89" fmla="*/ 73 h 73"/>
                <a:gd name="T90" fmla="*/ 56 w 68"/>
                <a:gd name="T91" fmla="*/ 73 h 73"/>
                <a:gd name="T92" fmla="*/ 56 w 68"/>
                <a:gd name="T93" fmla="*/ 66 h 73"/>
                <a:gd name="T94" fmla="*/ 62 w 68"/>
                <a:gd name="T95" fmla="*/ 51 h 73"/>
                <a:gd name="T96" fmla="*/ 47 w 68"/>
                <a:gd name="T97" fmla="*/ 27 h 73"/>
                <a:gd name="T98" fmla="*/ 41 w 68"/>
                <a:gd name="T99" fmla="*/ 26 h 73"/>
                <a:gd name="T100" fmla="*/ 41 w 68"/>
                <a:gd name="T101" fmla="*/ 26 h 73"/>
                <a:gd name="T102" fmla="*/ 41 w 68"/>
                <a:gd name="T103" fmla="*/ 29 h 73"/>
                <a:gd name="T104" fmla="*/ 39 w 68"/>
                <a:gd name="T105" fmla="*/ 28 h 73"/>
                <a:gd name="T106" fmla="*/ 39 w 68"/>
                <a:gd name="T107" fmla="*/ 25 h 73"/>
                <a:gd name="T108" fmla="*/ 39 w 68"/>
                <a:gd name="T109" fmla="*/ 25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8" h="73">
                  <a:moveTo>
                    <a:pt x="39" y="25"/>
                  </a:moveTo>
                  <a:lnTo>
                    <a:pt x="39" y="25"/>
                  </a:lnTo>
                  <a:cubicBezTo>
                    <a:pt x="40" y="24"/>
                    <a:pt x="41" y="22"/>
                    <a:pt x="41" y="21"/>
                  </a:cubicBezTo>
                  <a:cubicBezTo>
                    <a:pt x="41" y="19"/>
                    <a:pt x="40" y="17"/>
                    <a:pt x="39" y="16"/>
                  </a:cubicBezTo>
                  <a:lnTo>
                    <a:pt x="41" y="16"/>
                  </a:lnTo>
                  <a:lnTo>
                    <a:pt x="40" y="16"/>
                  </a:lnTo>
                  <a:cubicBezTo>
                    <a:pt x="40" y="15"/>
                    <a:pt x="39" y="14"/>
                    <a:pt x="38" y="13"/>
                  </a:cubicBezTo>
                  <a:cubicBezTo>
                    <a:pt x="38" y="13"/>
                    <a:pt x="38" y="12"/>
                    <a:pt x="37" y="12"/>
                  </a:cubicBezTo>
                  <a:cubicBezTo>
                    <a:pt x="38" y="12"/>
                    <a:pt x="38" y="12"/>
                    <a:pt x="39" y="13"/>
                  </a:cubicBezTo>
                  <a:cubicBezTo>
                    <a:pt x="40" y="13"/>
                    <a:pt x="41" y="14"/>
                    <a:pt x="41" y="15"/>
                  </a:cubicBezTo>
                  <a:lnTo>
                    <a:pt x="42" y="15"/>
                  </a:lnTo>
                  <a:lnTo>
                    <a:pt x="42" y="1"/>
                  </a:lnTo>
                  <a:lnTo>
                    <a:pt x="41" y="2"/>
                  </a:lnTo>
                  <a:cubicBezTo>
                    <a:pt x="41" y="2"/>
                    <a:pt x="40" y="3"/>
                    <a:pt x="39" y="4"/>
                  </a:cubicBezTo>
                  <a:cubicBezTo>
                    <a:pt x="38" y="4"/>
                    <a:pt x="38" y="5"/>
                    <a:pt x="37" y="5"/>
                  </a:cubicBezTo>
                  <a:cubicBezTo>
                    <a:pt x="38" y="5"/>
                    <a:pt x="38" y="4"/>
                    <a:pt x="38" y="4"/>
                  </a:cubicBezTo>
                  <a:cubicBezTo>
                    <a:pt x="39" y="3"/>
                    <a:pt x="40" y="2"/>
                    <a:pt x="40" y="1"/>
                  </a:cubicBezTo>
                  <a:lnTo>
                    <a:pt x="41" y="0"/>
                  </a:lnTo>
                  <a:lnTo>
                    <a:pt x="27" y="0"/>
                  </a:lnTo>
                  <a:lnTo>
                    <a:pt x="28" y="1"/>
                  </a:lnTo>
                  <a:cubicBezTo>
                    <a:pt x="28" y="2"/>
                    <a:pt x="29" y="3"/>
                    <a:pt x="30" y="4"/>
                  </a:cubicBezTo>
                  <a:cubicBezTo>
                    <a:pt x="30" y="4"/>
                    <a:pt x="30" y="5"/>
                    <a:pt x="31" y="5"/>
                  </a:cubicBezTo>
                  <a:cubicBezTo>
                    <a:pt x="30" y="5"/>
                    <a:pt x="30" y="4"/>
                    <a:pt x="29" y="4"/>
                  </a:cubicBezTo>
                  <a:cubicBezTo>
                    <a:pt x="28" y="3"/>
                    <a:pt x="27" y="2"/>
                    <a:pt x="27" y="2"/>
                  </a:cubicBezTo>
                  <a:lnTo>
                    <a:pt x="26" y="1"/>
                  </a:lnTo>
                  <a:lnTo>
                    <a:pt x="26" y="15"/>
                  </a:lnTo>
                  <a:lnTo>
                    <a:pt x="27" y="15"/>
                  </a:lnTo>
                  <a:cubicBezTo>
                    <a:pt x="27" y="14"/>
                    <a:pt x="28" y="13"/>
                    <a:pt x="29" y="13"/>
                  </a:cubicBezTo>
                  <a:cubicBezTo>
                    <a:pt x="30" y="12"/>
                    <a:pt x="30" y="12"/>
                    <a:pt x="31" y="12"/>
                  </a:cubicBezTo>
                  <a:cubicBezTo>
                    <a:pt x="30" y="12"/>
                    <a:pt x="30" y="13"/>
                    <a:pt x="30" y="13"/>
                  </a:cubicBezTo>
                  <a:cubicBezTo>
                    <a:pt x="29" y="14"/>
                    <a:pt x="28" y="15"/>
                    <a:pt x="28" y="16"/>
                  </a:cubicBezTo>
                  <a:lnTo>
                    <a:pt x="27" y="16"/>
                  </a:lnTo>
                  <a:lnTo>
                    <a:pt x="29" y="16"/>
                  </a:lnTo>
                  <a:cubicBezTo>
                    <a:pt x="28" y="17"/>
                    <a:pt x="27" y="19"/>
                    <a:pt x="27" y="21"/>
                  </a:cubicBezTo>
                  <a:cubicBezTo>
                    <a:pt x="27" y="22"/>
                    <a:pt x="28" y="24"/>
                    <a:pt x="29" y="25"/>
                  </a:cubicBezTo>
                  <a:lnTo>
                    <a:pt x="29" y="25"/>
                  </a:lnTo>
                  <a:lnTo>
                    <a:pt x="29" y="28"/>
                  </a:lnTo>
                  <a:lnTo>
                    <a:pt x="27" y="29"/>
                  </a:lnTo>
                  <a:lnTo>
                    <a:pt x="27" y="26"/>
                  </a:lnTo>
                  <a:lnTo>
                    <a:pt x="27" y="26"/>
                  </a:lnTo>
                  <a:cubicBezTo>
                    <a:pt x="25" y="26"/>
                    <a:pt x="23" y="26"/>
                    <a:pt x="21" y="27"/>
                  </a:cubicBezTo>
                  <a:cubicBezTo>
                    <a:pt x="9" y="30"/>
                    <a:pt x="0" y="36"/>
                    <a:pt x="6" y="51"/>
                  </a:cubicBezTo>
                  <a:cubicBezTo>
                    <a:pt x="7" y="56"/>
                    <a:pt x="10" y="61"/>
                    <a:pt x="12" y="66"/>
                  </a:cubicBezTo>
                  <a:lnTo>
                    <a:pt x="12" y="73"/>
                  </a:lnTo>
                  <a:cubicBezTo>
                    <a:pt x="12" y="73"/>
                    <a:pt x="28" y="73"/>
                    <a:pt x="34" y="73"/>
                  </a:cubicBezTo>
                  <a:cubicBezTo>
                    <a:pt x="40" y="73"/>
                    <a:pt x="56" y="73"/>
                    <a:pt x="56" y="73"/>
                  </a:cubicBezTo>
                  <a:lnTo>
                    <a:pt x="56" y="66"/>
                  </a:lnTo>
                  <a:cubicBezTo>
                    <a:pt x="58" y="61"/>
                    <a:pt x="61" y="56"/>
                    <a:pt x="62" y="51"/>
                  </a:cubicBezTo>
                  <a:cubicBezTo>
                    <a:pt x="68" y="36"/>
                    <a:pt x="60" y="30"/>
                    <a:pt x="47" y="27"/>
                  </a:cubicBezTo>
                  <a:cubicBezTo>
                    <a:pt x="45" y="26"/>
                    <a:pt x="43" y="26"/>
                    <a:pt x="41" y="26"/>
                  </a:cubicBezTo>
                  <a:lnTo>
                    <a:pt x="41" y="26"/>
                  </a:lnTo>
                  <a:lnTo>
                    <a:pt x="41" y="29"/>
                  </a:lnTo>
                  <a:lnTo>
                    <a:pt x="39" y="28"/>
                  </a:lnTo>
                  <a:lnTo>
                    <a:pt x="39" y="25"/>
                  </a:lnTo>
                  <a:lnTo>
                    <a:pt x="39" y="2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74" name="Freeform 1702"/>
            <p:cNvSpPr>
              <a:spLocks/>
            </p:cNvSpPr>
            <p:nvPr userDrawn="1"/>
          </p:nvSpPr>
          <p:spPr bwMode="auto">
            <a:xfrm>
              <a:off x="372" y="208"/>
              <a:ext cx="0" cy="1"/>
            </a:xfrm>
            <a:custGeom>
              <a:avLst/>
              <a:gdLst>
                <a:gd name="T0" fmla="*/ 2 h 2"/>
                <a:gd name="T1" fmla="*/ 2 h 2"/>
                <a:gd name="T2" fmla="*/ 0 h 2"/>
                <a:gd name="T3" fmla="*/ 0 h 2"/>
                <a:gd name="T4" fmla="*/ 2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lnTo>
                    <a:pt x="0" y="2"/>
                  </a:lnTo>
                  <a:cubicBezTo>
                    <a:pt x="0" y="1"/>
                    <a:pt x="0" y="1"/>
                    <a:pt x="0" y="0"/>
                  </a:cubicBez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75" name="Freeform 1703"/>
            <p:cNvSpPr>
              <a:spLocks/>
            </p:cNvSpPr>
            <p:nvPr userDrawn="1"/>
          </p:nvSpPr>
          <p:spPr bwMode="auto">
            <a:xfrm>
              <a:off x="362" y="208"/>
              <a:ext cx="1" cy="2"/>
            </a:xfrm>
            <a:custGeom>
              <a:avLst/>
              <a:gdLst>
                <a:gd name="T0" fmla="*/ 1 w 3"/>
                <a:gd name="T1" fmla="*/ 2 h 5"/>
                <a:gd name="T2" fmla="*/ 1 w 3"/>
                <a:gd name="T3" fmla="*/ 2 h 5"/>
                <a:gd name="T4" fmla="*/ 2 w 3"/>
                <a:gd name="T5" fmla="*/ 5 h 5"/>
                <a:gd name="T6" fmla="*/ 3 w 3"/>
                <a:gd name="T7" fmla="*/ 3 h 5"/>
                <a:gd name="T8" fmla="*/ 0 w 3"/>
                <a:gd name="T9" fmla="*/ 0 h 5"/>
                <a:gd name="T10" fmla="*/ 0 w 3"/>
                <a:gd name="T11" fmla="*/ 1 h 5"/>
                <a:gd name="T12" fmla="*/ 1 w 3"/>
                <a:gd name="T13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5">
                  <a:moveTo>
                    <a:pt x="1" y="2"/>
                  </a:moveTo>
                  <a:lnTo>
                    <a:pt x="1" y="2"/>
                  </a:lnTo>
                  <a:cubicBezTo>
                    <a:pt x="1" y="3"/>
                    <a:pt x="1" y="4"/>
                    <a:pt x="2" y="5"/>
                  </a:cubicBezTo>
                  <a:cubicBezTo>
                    <a:pt x="2" y="4"/>
                    <a:pt x="3" y="4"/>
                    <a:pt x="3" y="3"/>
                  </a:cubicBezTo>
                  <a:cubicBezTo>
                    <a:pt x="2" y="2"/>
                    <a:pt x="1" y="1"/>
                    <a:pt x="0" y="0"/>
                  </a:cubicBezTo>
                  <a:lnTo>
                    <a:pt x="0" y="1"/>
                  </a:lnTo>
                  <a:cubicBezTo>
                    <a:pt x="0" y="1"/>
                    <a:pt x="0" y="1"/>
                    <a:pt x="1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76" name="Freeform 1704"/>
            <p:cNvSpPr>
              <a:spLocks/>
            </p:cNvSpPr>
            <p:nvPr userDrawn="1"/>
          </p:nvSpPr>
          <p:spPr bwMode="auto">
            <a:xfrm>
              <a:off x="361" y="205"/>
              <a:ext cx="2" cy="2"/>
            </a:xfrm>
            <a:custGeom>
              <a:avLst/>
              <a:gdLst>
                <a:gd name="T0" fmla="*/ 1 w 3"/>
                <a:gd name="T1" fmla="*/ 6 h 6"/>
                <a:gd name="T2" fmla="*/ 1 w 3"/>
                <a:gd name="T3" fmla="*/ 6 h 6"/>
                <a:gd name="T4" fmla="*/ 1 w 3"/>
                <a:gd name="T5" fmla="*/ 6 h 6"/>
                <a:gd name="T6" fmla="*/ 3 w 3"/>
                <a:gd name="T7" fmla="*/ 3 h 6"/>
                <a:gd name="T8" fmla="*/ 1 w 3"/>
                <a:gd name="T9" fmla="*/ 0 h 6"/>
                <a:gd name="T10" fmla="*/ 0 w 3"/>
                <a:gd name="T11" fmla="*/ 2 h 6"/>
                <a:gd name="T12" fmla="*/ 1 w 3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6">
                  <a:moveTo>
                    <a:pt x="1" y="6"/>
                  </a:moveTo>
                  <a:lnTo>
                    <a:pt x="1" y="6"/>
                  </a:lnTo>
                  <a:lnTo>
                    <a:pt x="1" y="6"/>
                  </a:lnTo>
                  <a:cubicBezTo>
                    <a:pt x="2" y="5"/>
                    <a:pt x="3" y="4"/>
                    <a:pt x="3" y="3"/>
                  </a:cubicBezTo>
                  <a:cubicBezTo>
                    <a:pt x="2" y="2"/>
                    <a:pt x="2" y="1"/>
                    <a:pt x="1" y="0"/>
                  </a:cubicBezTo>
                  <a:lnTo>
                    <a:pt x="0" y="2"/>
                  </a:lnTo>
                  <a:cubicBezTo>
                    <a:pt x="0" y="3"/>
                    <a:pt x="0" y="5"/>
                    <a:pt x="1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77" name="Freeform 1705"/>
            <p:cNvSpPr>
              <a:spLocks/>
            </p:cNvSpPr>
            <p:nvPr userDrawn="1"/>
          </p:nvSpPr>
          <p:spPr bwMode="auto">
            <a:xfrm>
              <a:off x="361" y="204"/>
              <a:ext cx="1" cy="1"/>
            </a:xfrm>
            <a:custGeom>
              <a:avLst/>
              <a:gdLst>
                <a:gd name="T0" fmla="*/ 0 w 1"/>
                <a:gd name="T1" fmla="*/ 2 h 2"/>
                <a:gd name="T2" fmla="*/ 0 w 1"/>
                <a:gd name="T3" fmla="*/ 2 h 2"/>
                <a:gd name="T4" fmla="*/ 1 w 1"/>
                <a:gd name="T5" fmla="*/ 1 h 2"/>
                <a:gd name="T6" fmla="*/ 0 w 1"/>
                <a:gd name="T7" fmla="*/ 0 h 2"/>
                <a:gd name="T8" fmla="*/ 0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lnTo>
                    <a:pt x="0" y="2"/>
                  </a:lnTo>
                  <a:lnTo>
                    <a:pt x="1" y="1"/>
                  </a:lnTo>
                  <a:lnTo>
                    <a:pt x="0" y="0"/>
                  </a:lnTo>
                  <a:cubicBezTo>
                    <a:pt x="0" y="0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78" name="Freeform 1706"/>
            <p:cNvSpPr>
              <a:spLocks/>
            </p:cNvSpPr>
            <p:nvPr userDrawn="1"/>
          </p:nvSpPr>
          <p:spPr bwMode="auto">
            <a:xfrm>
              <a:off x="361" y="201"/>
              <a:ext cx="2" cy="3"/>
            </a:xfrm>
            <a:custGeom>
              <a:avLst/>
              <a:gdLst>
                <a:gd name="T0" fmla="*/ 0 w 3"/>
                <a:gd name="T1" fmla="*/ 5 h 6"/>
                <a:gd name="T2" fmla="*/ 0 w 3"/>
                <a:gd name="T3" fmla="*/ 5 h 6"/>
                <a:gd name="T4" fmla="*/ 1 w 3"/>
                <a:gd name="T5" fmla="*/ 6 h 6"/>
                <a:gd name="T6" fmla="*/ 3 w 3"/>
                <a:gd name="T7" fmla="*/ 2 h 6"/>
                <a:gd name="T8" fmla="*/ 2 w 3"/>
                <a:gd name="T9" fmla="*/ 0 h 6"/>
                <a:gd name="T10" fmla="*/ 0 w 3"/>
                <a:gd name="T11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0" y="5"/>
                  </a:moveTo>
                  <a:lnTo>
                    <a:pt x="0" y="5"/>
                  </a:lnTo>
                  <a:lnTo>
                    <a:pt x="1" y="6"/>
                  </a:lnTo>
                  <a:cubicBezTo>
                    <a:pt x="2" y="4"/>
                    <a:pt x="2" y="3"/>
                    <a:pt x="3" y="2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1" y="2"/>
                    <a:pt x="0" y="3"/>
                    <a:pt x="0" y="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79" name="Freeform 1707"/>
            <p:cNvSpPr>
              <a:spLocks/>
            </p:cNvSpPr>
            <p:nvPr userDrawn="1"/>
          </p:nvSpPr>
          <p:spPr bwMode="auto">
            <a:xfrm>
              <a:off x="363" y="200"/>
              <a:ext cx="1" cy="2"/>
            </a:xfrm>
            <a:custGeom>
              <a:avLst/>
              <a:gdLst>
                <a:gd name="T0" fmla="*/ 0 w 4"/>
                <a:gd name="T1" fmla="*/ 3 h 4"/>
                <a:gd name="T2" fmla="*/ 0 w 4"/>
                <a:gd name="T3" fmla="*/ 3 h 4"/>
                <a:gd name="T4" fmla="*/ 1 w 4"/>
                <a:gd name="T5" fmla="*/ 4 h 4"/>
                <a:gd name="T6" fmla="*/ 4 w 4"/>
                <a:gd name="T7" fmla="*/ 1 h 4"/>
                <a:gd name="T8" fmla="*/ 3 w 4"/>
                <a:gd name="T9" fmla="*/ 0 h 4"/>
                <a:gd name="T10" fmla="*/ 0 w 4"/>
                <a:gd name="T11" fmla="*/ 3 h 4"/>
                <a:gd name="T12" fmla="*/ 0 w 4"/>
                <a:gd name="T13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4">
                  <a:moveTo>
                    <a:pt x="0" y="3"/>
                  </a:moveTo>
                  <a:lnTo>
                    <a:pt x="0" y="3"/>
                  </a:lnTo>
                  <a:lnTo>
                    <a:pt x="1" y="4"/>
                  </a:lnTo>
                  <a:cubicBezTo>
                    <a:pt x="1" y="3"/>
                    <a:pt x="2" y="2"/>
                    <a:pt x="4" y="1"/>
                  </a:cubicBezTo>
                  <a:lnTo>
                    <a:pt x="3" y="0"/>
                  </a:lnTo>
                  <a:cubicBezTo>
                    <a:pt x="2" y="1"/>
                    <a:pt x="1" y="2"/>
                    <a:pt x="0" y="3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80" name="Rectangle 1708"/>
            <p:cNvSpPr>
              <a:spLocks noChangeArrowheads="1"/>
            </p:cNvSpPr>
            <p:nvPr userDrawn="1"/>
          </p:nvSpPr>
          <p:spPr bwMode="auto">
            <a:xfrm>
              <a:off x="364" y="200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81" name="Freeform 1709"/>
            <p:cNvSpPr>
              <a:spLocks/>
            </p:cNvSpPr>
            <p:nvPr userDrawn="1"/>
          </p:nvSpPr>
          <p:spPr bwMode="auto">
            <a:xfrm>
              <a:off x="364" y="199"/>
              <a:ext cx="3" cy="3"/>
            </a:xfrm>
            <a:custGeom>
              <a:avLst/>
              <a:gdLst>
                <a:gd name="T0" fmla="*/ 2 w 6"/>
                <a:gd name="T1" fmla="*/ 1 h 6"/>
                <a:gd name="T2" fmla="*/ 2 w 6"/>
                <a:gd name="T3" fmla="*/ 1 h 6"/>
                <a:gd name="T4" fmla="*/ 0 w 6"/>
                <a:gd name="T5" fmla="*/ 3 h 6"/>
                <a:gd name="T6" fmla="*/ 3 w 6"/>
                <a:gd name="T7" fmla="*/ 6 h 6"/>
                <a:gd name="T8" fmla="*/ 6 w 6"/>
                <a:gd name="T9" fmla="*/ 3 h 6"/>
                <a:gd name="T10" fmla="*/ 4 w 6"/>
                <a:gd name="T11" fmla="*/ 0 h 6"/>
                <a:gd name="T12" fmla="*/ 2 w 6"/>
                <a:gd name="T1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6">
                  <a:moveTo>
                    <a:pt x="2" y="1"/>
                  </a:moveTo>
                  <a:lnTo>
                    <a:pt x="2" y="1"/>
                  </a:lnTo>
                  <a:cubicBezTo>
                    <a:pt x="1" y="2"/>
                    <a:pt x="1" y="2"/>
                    <a:pt x="0" y="3"/>
                  </a:cubicBezTo>
                  <a:cubicBezTo>
                    <a:pt x="1" y="4"/>
                    <a:pt x="2" y="5"/>
                    <a:pt x="3" y="6"/>
                  </a:cubicBezTo>
                  <a:cubicBezTo>
                    <a:pt x="4" y="5"/>
                    <a:pt x="5" y="4"/>
                    <a:pt x="6" y="3"/>
                  </a:cubicBezTo>
                  <a:cubicBezTo>
                    <a:pt x="5" y="2"/>
                    <a:pt x="4" y="1"/>
                    <a:pt x="4" y="0"/>
                  </a:cubicBezTo>
                  <a:cubicBezTo>
                    <a:pt x="3" y="1"/>
                    <a:pt x="2" y="1"/>
                    <a:pt x="2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82" name="Freeform 1710"/>
            <p:cNvSpPr>
              <a:spLocks/>
            </p:cNvSpPr>
            <p:nvPr userDrawn="1"/>
          </p:nvSpPr>
          <p:spPr bwMode="auto">
            <a:xfrm>
              <a:off x="366" y="199"/>
              <a:ext cx="2" cy="1"/>
            </a:xfrm>
            <a:custGeom>
              <a:avLst/>
              <a:gdLst>
                <a:gd name="T0" fmla="*/ 0 w 4"/>
                <a:gd name="T1" fmla="*/ 1 h 4"/>
                <a:gd name="T2" fmla="*/ 0 w 4"/>
                <a:gd name="T3" fmla="*/ 1 h 4"/>
                <a:gd name="T4" fmla="*/ 2 w 4"/>
                <a:gd name="T5" fmla="*/ 4 h 4"/>
                <a:gd name="T6" fmla="*/ 4 w 4"/>
                <a:gd name="T7" fmla="*/ 1 h 4"/>
                <a:gd name="T8" fmla="*/ 4 w 4"/>
                <a:gd name="T9" fmla="*/ 0 h 4"/>
                <a:gd name="T10" fmla="*/ 0 w 4"/>
                <a:gd name="T11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0" y="1"/>
                  </a:moveTo>
                  <a:lnTo>
                    <a:pt x="0" y="1"/>
                  </a:lnTo>
                  <a:cubicBezTo>
                    <a:pt x="1" y="2"/>
                    <a:pt x="1" y="3"/>
                    <a:pt x="2" y="4"/>
                  </a:cubicBezTo>
                  <a:cubicBezTo>
                    <a:pt x="3" y="3"/>
                    <a:pt x="4" y="2"/>
                    <a:pt x="4" y="1"/>
                  </a:cubicBezTo>
                  <a:lnTo>
                    <a:pt x="4" y="0"/>
                  </a:lnTo>
                  <a:cubicBezTo>
                    <a:pt x="3" y="0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83" name="Freeform 1711"/>
            <p:cNvSpPr>
              <a:spLocks/>
            </p:cNvSpPr>
            <p:nvPr userDrawn="1"/>
          </p:nvSpPr>
          <p:spPr bwMode="auto">
            <a:xfrm>
              <a:off x="367" y="200"/>
              <a:ext cx="2" cy="2"/>
            </a:xfrm>
            <a:custGeom>
              <a:avLst/>
              <a:gdLst>
                <a:gd name="T0" fmla="*/ 3 w 4"/>
                <a:gd name="T1" fmla="*/ 0 h 6"/>
                <a:gd name="T2" fmla="*/ 3 w 4"/>
                <a:gd name="T3" fmla="*/ 0 h 6"/>
                <a:gd name="T4" fmla="*/ 0 w 4"/>
                <a:gd name="T5" fmla="*/ 2 h 6"/>
                <a:gd name="T6" fmla="*/ 3 w 4"/>
                <a:gd name="T7" fmla="*/ 6 h 6"/>
                <a:gd name="T8" fmla="*/ 4 w 4"/>
                <a:gd name="T9" fmla="*/ 5 h 6"/>
                <a:gd name="T10" fmla="*/ 3 w 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6">
                  <a:moveTo>
                    <a:pt x="3" y="0"/>
                  </a:moveTo>
                  <a:lnTo>
                    <a:pt x="3" y="0"/>
                  </a:lnTo>
                  <a:cubicBezTo>
                    <a:pt x="2" y="1"/>
                    <a:pt x="1" y="2"/>
                    <a:pt x="0" y="2"/>
                  </a:cubicBezTo>
                  <a:cubicBezTo>
                    <a:pt x="1" y="3"/>
                    <a:pt x="2" y="5"/>
                    <a:pt x="3" y="6"/>
                  </a:cubicBezTo>
                  <a:lnTo>
                    <a:pt x="4" y="5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84" name="Freeform 1712"/>
            <p:cNvSpPr>
              <a:spLocks/>
            </p:cNvSpPr>
            <p:nvPr userDrawn="1"/>
          </p:nvSpPr>
          <p:spPr bwMode="auto">
            <a:xfrm>
              <a:off x="368" y="202"/>
              <a:ext cx="1" cy="1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  <a:gd name="T4" fmla="*/ 0 w 1"/>
                <a:gd name="T5" fmla="*/ 0 h 1"/>
                <a:gd name="T6" fmla="*/ 1 w 1"/>
                <a:gd name="T7" fmla="*/ 1 h 1"/>
                <a:gd name="T8" fmla="*/ 1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85" name="Freeform 1713"/>
            <p:cNvSpPr>
              <a:spLocks/>
            </p:cNvSpPr>
            <p:nvPr userDrawn="1"/>
          </p:nvSpPr>
          <p:spPr bwMode="auto">
            <a:xfrm>
              <a:off x="367" y="203"/>
              <a:ext cx="2" cy="2"/>
            </a:xfrm>
            <a:custGeom>
              <a:avLst/>
              <a:gdLst>
                <a:gd name="T0" fmla="*/ 4 w 5"/>
                <a:gd name="T1" fmla="*/ 1 h 6"/>
                <a:gd name="T2" fmla="*/ 4 w 5"/>
                <a:gd name="T3" fmla="*/ 1 h 6"/>
                <a:gd name="T4" fmla="*/ 3 w 5"/>
                <a:gd name="T5" fmla="*/ 0 h 6"/>
                <a:gd name="T6" fmla="*/ 0 w 5"/>
                <a:gd name="T7" fmla="*/ 3 h 6"/>
                <a:gd name="T8" fmla="*/ 3 w 5"/>
                <a:gd name="T9" fmla="*/ 6 h 6"/>
                <a:gd name="T10" fmla="*/ 5 w 5"/>
                <a:gd name="T11" fmla="*/ 3 h 6"/>
                <a:gd name="T12" fmla="*/ 4 w 5"/>
                <a:gd name="T1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6">
                  <a:moveTo>
                    <a:pt x="4" y="1"/>
                  </a:moveTo>
                  <a:lnTo>
                    <a:pt x="4" y="1"/>
                  </a:lnTo>
                  <a:cubicBezTo>
                    <a:pt x="4" y="1"/>
                    <a:pt x="3" y="0"/>
                    <a:pt x="3" y="0"/>
                  </a:cubicBezTo>
                  <a:cubicBezTo>
                    <a:pt x="2" y="1"/>
                    <a:pt x="1" y="2"/>
                    <a:pt x="0" y="3"/>
                  </a:cubicBezTo>
                  <a:cubicBezTo>
                    <a:pt x="1" y="4"/>
                    <a:pt x="2" y="5"/>
                    <a:pt x="3" y="6"/>
                  </a:cubicBezTo>
                  <a:cubicBezTo>
                    <a:pt x="3" y="5"/>
                    <a:pt x="4" y="4"/>
                    <a:pt x="5" y="3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86" name="Freeform 1714"/>
            <p:cNvSpPr>
              <a:spLocks/>
            </p:cNvSpPr>
            <p:nvPr userDrawn="1"/>
          </p:nvSpPr>
          <p:spPr bwMode="auto">
            <a:xfrm>
              <a:off x="368" y="205"/>
              <a:ext cx="2" cy="2"/>
            </a:xfrm>
            <a:custGeom>
              <a:avLst/>
              <a:gdLst>
                <a:gd name="T0" fmla="*/ 2 w 3"/>
                <a:gd name="T1" fmla="*/ 0 h 5"/>
                <a:gd name="T2" fmla="*/ 2 w 3"/>
                <a:gd name="T3" fmla="*/ 0 h 5"/>
                <a:gd name="T4" fmla="*/ 0 w 3"/>
                <a:gd name="T5" fmla="*/ 2 h 5"/>
                <a:gd name="T6" fmla="*/ 3 w 3"/>
                <a:gd name="T7" fmla="*/ 5 h 5"/>
                <a:gd name="T8" fmla="*/ 2 w 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1"/>
                    <a:pt x="0" y="2"/>
                  </a:cubicBezTo>
                  <a:cubicBezTo>
                    <a:pt x="1" y="3"/>
                    <a:pt x="2" y="4"/>
                    <a:pt x="3" y="5"/>
                  </a:cubicBez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87" name="Freeform 1715"/>
            <p:cNvSpPr>
              <a:spLocks/>
            </p:cNvSpPr>
            <p:nvPr userDrawn="1"/>
          </p:nvSpPr>
          <p:spPr bwMode="auto">
            <a:xfrm>
              <a:off x="368" y="207"/>
              <a:ext cx="2" cy="3"/>
            </a:xfrm>
            <a:custGeom>
              <a:avLst/>
              <a:gdLst>
                <a:gd name="T0" fmla="*/ 3 w 4"/>
                <a:gd name="T1" fmla="*/ 0 h 5"/>
                <a:gd name="T2" fmla="*/ 3 w 4"/>
                <a:gd name="T3" fmla="*/ 0 h 5"/>
                <a:gd name="T4" fmla="*/ 3 w 4"/>
                <a:gd name="T5" fmla="*/ 0 h 5"/>
                <a:gd name="T6" fmla="*/ 0 w 4"/>
                <a:gd name="T7" fmla="*/ 2 h 5"/>
                <a:gd name="T8" fmla="*/ 3 w 4"/>
                <a:gd name="T9" fmla="*/ 5 h 5"/>
                <a:gd name="T10" fmla="*/ 3 w 4"/>
                <a:gd name="T11" fmla="*/ 4 h 5"/>
                <a:gd name="T12" fmla="*/ 3 w 4"/>
                <a:gd name="T13" fmla="*/ 4 h 5"/>
                <a:gd name="T14" fmla="*/ 4 w 4"/>
                <a:gd name="T15" fmla="*/ 4 h 5"/>
                <a:gd name="T16" fmla="*/ 3 w 4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5">
                  <a:moveTo>
                    <a:pt x="3" y="0"/>
                  </a:moveTo>
                  <a:lnTo>
                    <a:pt x="3" y="0"/>
                  </a:lnTo>
                  <a:lnTo>
                    <a:pt x="3" y="0"/>
                  </a:lnTo>
                  <a:cubicBezTo>
                    <a:pt x="2" y="0"/>
                    <a:pt x="1" y="1"/>
                    <a:pt x="0" y="2"/>
                  </a:cubicBezTo>
                  <a:cubicBezTo>
                    <a:pt x="1" y="3"/>
                    <a:pt x="2" y="4"/>
                    <a:pt x="3" y="5"/>
                  </a:cubicBezTo>
                  <a:lnTo>
                    <a:pt x="3" y="4"/>
                  </a:lnTo>
                  <a:lnTo>
                    <a:pt x="3" y="4"/>
                  </a:lnTo>
                  <a:lnTo>
                    <a:pt x="4" y="4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88" name="Freeform 1716"/>
            <p:cNvSpPr>
              <a:spLocks/>
            </p:cNvSpPr>
            <p:nvPr userDrawn="1"/>
          </p:nvSpPr>
          <p:spPr bwMode="auto">
            <a:xfrm>
              <a:off x="370" y="210"/>
              <a:ext cx="0" cy="0"/>
            </a:xfrm>
            <a:custGeom>
              <a:avLst/>
              <a:gdLst>
                <a:gd name="T0" fmla="*/ 1 h 2"/>
                <a:gd name="T1" fmla="*/ 1 h 2"/>
                <a:gd name="T2" fmla="*/ 2 h 2"/>
                <a:gd name="T3" fmla="*/ 0 h 2"/>
                <a:gd name="T4" fmla="*/ 1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2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89" name="Freeform 1717"/>
            <p:cNvSpPr>
              <a:spLocks/>
            </p:cNvSpPr>
            <p:nvPr userDrawn="1"/>
          </p:nvSpPr>
          <p:spPr bwMode="auto">
            <a:xfrm>
              <a:off x="365" y="214"/>
              <a:ext cx="1" cy="0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1 w 1"/>
                <a:gd name="T5" fmla="*/ 0 h 1"/>
                <a:gd name="T6" fmla="*/ 0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0"/>
                    <a:pt x="1" y="0"/>
                  </a:cubicBez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90" name="Freeform 1718"/>
            <p:cNvSpPr>
              <a:spLocks/>
            </p:cNvSpPr>
            <p:nvPr userDrawn="1"/>
          </p:nvSpPr>
          <p:spPr bwMode="auto">
            <a:xfrm>
              <a:off x="363" y="213"/>
              <a:ext cx="2" cy="1"/>
            </a:xfrm>
            <a:custGeom>
              <a:avLst/>
              <a:gdLst>
                <a:gd name="T0" fmla="*/ 4 w 4"/>
                <a:gd name="T1" fmla="*/ 2 h 3"/>
                <a:gd name="T2" fmla="*/ 4 w 4"/>
                <a:gd name="T3" fmla="*/ 2 h 3"/>
                <a:gd name="T4" fmla="*/ 0 w 4"/>
                <a:gd name="T5" fmla="*/ 0 h 3"/>
                <a:gd name="T6" fmla="*/ 2 w 4"/>
                <a:gd name="T7" fmla="*/ 3 h 3"/>
                <a:gd name="T8" fmla="*/ 3 w 4"/>
                <a:gd name="T9" fmla="*/ 3 h 3"/>
                <a:gd name="T10" fmla="*/ 3 w 4"/>
                <a:gd name="T11" fmla="*/ 3 h 3"/>
                <a:gd name="T12" fmla="*/ 4 w 4"/>
                <a:gd name="T13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3">
                  <a:moveTo>
                    <a:pt x="4" y="2"/>
                  </a:moveTo>
                  <a:lnTo>
                    <a:pt x="4" y="2"/>
                  </a:lnTo>
                  <a:cubicBezTo>
                    <a:pt x="2" y="1"/>
                    <a:pt x="1" y="0"/>
                    <a:pt x="0" y="0"/>
                  </a:cubicBezTo>
                  <a:cubicBezTo>
                    <a:pt x="1" y="1"/>
                    <a:pt x="1" y="2"/>
                    <a:pt x="2" y="3"/>
                  </a:cubicBezTo>
                  <a:lnTo>
                    <a:pt x="3" y="3"/>
                  </a:lnTo>
                  <a:lnTo>
                    <a:pt x="3" y="3"/>
                  </a:lnTo>
                  <a:cubicBezTo>
                    <a:pt x="3" y="3"/>
                    <a:pt x="3" y="2"/>
                    <a:pt x="4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91" name="Freeform 1719"/>
            <p:cNvSpPr>
              <a:spLocks/>
            </p:cNvSpPr>
            <p:nvPr userDrawn="1"/>
          </p:nvSpPr>
          <p:spPr bwMode="auto">
            <a:xfrm>
              <a:off x="363" y="210"/>
              <a:ext cx="1" cy="2"/>
            </a:xfrm>
            <a:custGeom>
              <a:avLst/>
              <a:gdLst>
                <a:gd name="T0" fmla="*/ 2 w 4"/>
                <a:gd name="T1" fmla="*/ 5 h 6"/>
                <a:gd name="T2" fmla="*/ 2 w 4"/>
                <a:gd name="T3" fmla="*/ 5 h 6"/>
                <a:gd name="T4" fmla="*/ 2 w 4"/>
                <a:gd name="T5" fmla="*/ 6 h 6"/>
                <a:gd name="T6" fmla="*/ 4 w 4"/>
                <a:gd name="T7" fmla="*/ 2 h 6"/>
                <a:gd name="T8" fmla="*/ 1 w 4"/>
                <a:gd name="T9" fmla="*/ 0 h 6"/>
                <a:gd name="T10" fmla="*/ 0 w 4"/>
                <a:gd name="T11" fmla="*/ 2 h 6"/>
                <a:gd name="T12" fmla="*/ 2 w 4"/>
                <a:gd name="T13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6">
                  <a:moveTo>
                    <a:pt x="2" y="5"/>
                  </a:moveTo>
                  <a:lnTo>
                    <a:pt x="2" y="5"/>
                  </a:lnTo>
                  <a:lnTo>
                    <a:pt x="2" y="6"/>
                  </a:lnTo>
                  <a:cubicBezTo>
                    <a:pt x="3" y="4"/>
                    <a:pt x="3" y="3"/>
                    <a:pt x="4" y="2"/>
                  </a:cubicBezTo>
                  <a:cubicBezTo>
                    <a:pt x="3" y="1"/>
                    <a:pt x="2" y="1"/>
                    <a:pt x="1" y="0"/>
                  </a:cubicBezTo>
                  <a:cubicBezTo>
                    <a:pt x="1" y="0"/>
                    <a:pt x="1" y="1"/>
                    <a:pt x="0" y="2"/>
                  </a:cubicBezTo>
                  <a:cubicBezTo>
                    <a:pt x="1" y="3"/>
                    <a:pt x="1" y="4"/>
                    <a:pt x="2" y="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92" name="Freeform 1720"/>
            <p:cNvSpPr>
              <a:spLocks/>
            </p:cNvSpPr>
            <p:nvPr userDrawn="1"/>
          </p:nvSpPr>
          <p:spPr bwMode="auto">
            <a:xfrm>
              <a:off x="369" y="198"/>
              <a:ext cx="2" cy="10"/>
            </a:xfrm>
            <a:custGeom>
              <a:avLst/>
              <a:gdLst>
                <a:gd name="T0" fmla="*/ 2 w 5"/>
                <a:gd name="T1" fmla="*/ 0 h 22"/>
                <a:gd name="T2" fmla="*/ 2 w 5"/>
                <a:gd name="T3" fmla="*/ 0 h 22"/>
                <a:gd name="T4" fmla="*/ 0 w 5"/>
                <a:gd name="T5" fmla="*/ 1 h 22"/>
                <a:gd name="T6" fmla="*/ 4 w 5"/>
                <a:gd name="T7" fmla="*/ 22 h 22"/>
                <a:gd name="T8" fmla="*/ 4 w 5"/>
                <a:gd name="T9" fmla="*/ 21 h 22"/>
                <a:gd name="T10" fmla="*/ 4 w 5"/>
                <a:gd name="T11" fmla="*/ 21 h 22"/>
                <a:gd name="T12" fmla="*/ 5 w 5"/>
                <a:gd name="T13" fmla="*/ 22 h 22"/>
                <a:gd name="T14" fmla="*/ 2 w 5"/>
                <a:gd name="T1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22">
                  <a:moveTo>
                    <a:pt x="2" y="0"/>
                  </a:moveTo>
                  <a:lnTo>
                    <a:pt x="2" y="0"/>
                  </a:lnTo>
                  <a:cubicBezTo>
                    <a:pt x="1" y="0"/>
                    <a:pt x="0" y="0"/>
                    <a:pt x="0" y="1"/>
                  </a:cubicBezTo>
                  <a:lnTo>
                    <a:pt x="4" y="22"/>
                  </a:lnTo>
                  <a:cubicBezTo>
                    <a:pt x="4" y="21"/>
                    <a:pt x="4" y="21"/>
                    <a:pt x="4" y="21"/>
                  </a:cubicBezTo>
                  <a:lnTo>
                    <a:pt x="4" y="21"/>
                  </a:lnTo>
                  <a:cubicBezTo>
                    <a:pt x="4" y="21"/>
                    <a:pt x="5" y="21"/>
                    <a:pt x="5" y="22"/>
                  </a:cubicBez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93" name="Freeform 1721"/>
            <p:cNvSpPr>
              <a:spLocks/>
            </p:cNvSpPr>
            <p:nvPr userDrawn="1"/>
          </p:nvSpPr>
          <p:spPr bwMode="auto">
            <a:xfrm>
              <a:off x="366" y="201"/>
              <a:ext cx="2" cy="3"/>
            </a:xfrm>
            <a:custGeom>
              <a:avLst/>
              <a:gdLst>
                <a:gd name="T0" fmla="*/ 3 w 5"/>
                <a:gd name="T1" fmla="*/ 0 h 6"/>
                <a:gd name="T2" fmla="*/ 3 w 5"/>
                <a:gd name="T3" fmla="*/ 0 h 6"/>
                <a:gd name="T4" fmla="*/ 0 w 5"/>
                <a:gd name="T5" fmla="*/ 3 h 6"/>
                <a:gd name="T6" fmla="*/ 3 w 5"/>
                <a:gd name="T7" fmla="*/ 6 h 6"/>
                <a:gd name="T8" fmla="*/ 5 w 5"/>
                <a:gd name="T9" fmla="*/ 3 h 6"/>
                <a:gd name="T10" fmla="*/ 3 w 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6">
                  <a:moveTo>
                    <a:pt x="3" y="0"/>
                  </a:moveTo>
                  <a:lnTo>
                    <a:pt x="3" y="0"/>
                  </a:lnTo>
                  <a:cubicBezTo>
                    <a:pt x="2" y="1"/>
                    <a:pt x="1" y="2"/>
                    <a:pt x="0" y="3"/>
                  </a:cubicBezTo>
                  <a:cubicBezTo>
                    <a:pt x="1" y="4"/>
                    <a:pt x="2" y="5"/>
                    <a:pt x="3" y="6"/>
                  </a:cubicBezTo>
                  <a:cubicBezTo>
                    <a:pt x="3" y="5"/>
                    <a:pt x="4" y="4"/>
                    <a:pt x="5" y="3"/>
                  </a:cubicBezTo>
                  <a:cubicBezTo>
                    <a:pt x="5" y="2"/>
                    <a:pt x="4" y="1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94" name="Freeform 1722"/>
            <p:cNvSpPr>
              <a:spLocks/>
            </p:cNvSpPr>
            <p:nvPr userDrawn="1"/>
          </p:nvSpPr>
          <p:spPr bwMode="auto">
            <a:xfrm>
              <a:off x="363" y="200"/>
              <a:ext cx="2" cy="4"/>
            </a:xfrm>
            <a:custGeom>
              <a:avLst/>
              <a:gdLst>
                <a:gd name="T0" fmla="*/ 3 w 5"/>
                <a:gd name="T1" fmla="*/ 7 h 7"/>
                <a:gd name="T2" fmla="*/ 3 w 5"/>
                <a:gd name="T3" fmla="*/ 7 h 7"/>
                <a:gd name="T4" fmla="*/ 5 w 5"/>
                <a:gd name="T5" fmla="*/ 4 h 7"/>
                <a:gd name="T6" fmla="*/ 3 w 5"/>
                <a:gd name="T7" fmla="*/ 0 h 7"/>
                <a:gd name="T8" fmla="*/ 0 w 5"/>
                <a:gd name="T9" fmla="*/ 4 h 7"/>
                <a:gd name="T10" fmla="*/ 3 w 5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7">
                  <a:moveTo>
                    <a:pt x="3" y="7"/>
                  </a:moveTo>
                  <a:lnTo>
                    <a:pt x="3" y="7"/>
                  </a:lnTo>
                  <a:cubicBezTo>
                    <a:pt x="4" y="6"/>
                    <a:pt x="4" y="5"/>
                    <a:pt x="5" y="4"/>
                  </a:cubicBezTo>
                  <a:cubicBezTo>
                    <a:pt x="4" y="3"/>
                    <a:pt x="4" y="1"/>
                    <a:pt x="3" y="0"/>
                  </a:cubicBezTo>
                  <a:cubicBezTo>
                    <a:pt x="2" y="2"/>
                    <a:pt x="1" y="3"/>
                    <a:pt x="0" y="4"/>
                  </a:cubicBezTo>
                  <a:cubicBezTo>
                    <a:pt x="1" y="5"/>
                    <a:pt x="2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95" name="Freeform 1723"/>
            <p:cNvSpPr>
              <a:spLocks/>
            </p:cNvSpPr>
            <p:nvPr userDrawn="1"/>
          </p:nvSpPr>
          <p:spPr bwMode="auto">
            <a:xfrm>
              <a:off x="364" y="202"/>
              <a:ext cx="3" cy="3"/>
            </a:xfrm>
            <a:custGeom>
              <a:avLst/>
              <a:gdLst>
                <a:gd name="T0" fmla="*/ 3 w 5"/>
                <a:gd name="T1" fmla="*/ 7 h 7"/>
                <a:gd name="T2" fmla="*/ 3 w 5"/>
                <a:gd name="T3" fmla="*/ 7 h 7"/>
                <a:gd name="T4" fmla="*/ 5 w 5"/>
                <a:gd name="T5" fmla="*/ 4 h 7"/>
                <a:gd name="T6" fmla="*/ 3 w 5"/>
                <a:gd name="T7" fmla="*/ 0 h 7"/>
                <a:gd name="T8" fmla="*/ 0 w 5"/>
                <a:gd name="T9" fmla="*/ 4 h 7"/>
                <a:gd name="T10" fmla="*/ 3 w 5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7">
                  <a:moveTo>
                    <a:pt x="3" y="7"/>
                  </a:moveTo>
                  <a:lnTo>
                    <a:pt x="3" y="7"/>
                  </a:lnTo>
                  <a:cubicBezTo>
                    <a:pt x="3" y="6"/>
                    <a:pt x="4" y="5"/>
                    <a:pt x="5" y="4"/>
                  </a:cubicBezTo>
                  <a:cubicBezTo>
                    <a:pt x="4" y="3"/>
                    <a:pt x="3" y="1"/>
                    <a:pt x="3" y="0"/>
                  </a:cubicBezTo>
                  <a:cubicBezTo>
                    <a:pt x="2" y="2"/>
                    <a:pt x="1" y="3"/>
                    <a:pt x="0" y="4"/>
                  </a:cubicBezTo>
                  <a:cubicBezTo>
                    <a:pt x="1" y="5"/>
                    <a:pt x="2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96" name="Freeform 1724"/>
            <p:cNvSpPr>
              <a:spLocks/>
            </p:cNvSpPr>
            <p:nvPr userDrawn="1"/>
          </p:nvSpPr>
          <p:spPr bwMode="auto">
            <a:xfrm>
              <a:off x="366" y="204"/>
              <a:ext cx="2" cy="3"/>
            </a:xfrm>
            <a:custGeom>
              <a:avLst/>
              <a:gdLst>
                <a:gd name="T0" fmla="*/ 3 w 5"/>
                <a:gd name="T1" fmla="*/ 6 h 6"/>
                <a:gd name="T2" fmla="*/ 3 w 5"/>
                <a:gd name="T3" fmla="*/ 6 h 6"/>
                <a:gd name="T4" fmla="*/ 5 w 5"/>
                <a:gd name="T5" fmla="*/ 3 h 6"/>
                <a:gd name="T6" fmla="*/ 3 w 5"/>
                <a:gd name="T7" fmla="*/ 0 h 6"/>
                <a:gd name="T8" fmla="*/ 0 w 5"/>
                <a:gd name="T9" fmla="*/ 3 h 6"/>
                <a:gd name="T10" fmla="*/ 3 w 5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6">
                  <a:moveTo>
                    <a:pt x="3" y="6"/>
                  </a:moveTo>
                  <a:lnTo>
                    <a:pt x="3" y="6"/>
                  </a:lnTo>
                  <a:cubicBezTo>
                    <a:pt x="3" y="5"/>
                    <a:pt x="4" y="4"/>
                    <a:pt x="5" y="3"/>
                  </a:cubicBezTo>
                  <a:cubicBezTo>
                    <a:pt x="4" y="2"/>
                    <a:pt x="3" y="1"/>
                    <a:pt x="3" y="0"/>
                  </a:cubicBezTo>
                  <a:cubicBezTo>
                    <a:pt x="2" y="1"/>
                    <a:pt x="1" y="2"/>
                    <a:pt x="0" y="3"/>
                  </a:cubicBezTo>
                  <a:cubicBezTo>
                    <a:pt x="1" y="4"/>
                    <a:pt x="2" y="5"/>
                    <a:pt x="3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97" name="Freeform 1725"/>
            <p:cNvSpPr>
              <a:spLocks/>
            </p:cNvSpPr>
            <p:nvPr userDrawn="1"/>
          </p:nvSpPr>
          <p:spPr bwMode="auto">
            <a:xfrm>
              <a:off x="367" y="206"/>
              <a:ext cx="2" cy="2"/>
            </a:xfrm>
            <a:custGeom>
              <a:avLst/>
              <a:gdLst>
                <a:gd name="T0" fmla="*/ 3 w 5"/>
                <a:gd name="T1" fmla="*/ 5 h 5"/>
                <a:gd name="T2" fmla="*/ 3 w 5"/>
                <a:gd name="T3" fmla="*/ 5 h 5"/>
                <a:gd name="T4" fmla="*/ 5 w 5"/>
                <a:gd name="T5" fmla="*/ 2 h 5"/>
                <a:gd name="T6" fmla="*/ 3 w 5"/>
                <a:gd name="T7" fmla="*/ 0 h 5"/>
                <a:gd name="T8" fmla="*/ 0 w 5"/>
                <a:gd name="T9" fmla="*/ 3 h 5"/>
                <a:gd name="T10" fmla="*/ 3 w 5"/>
                <a:gd name="T1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5">
                  <a:moveTo>
                    <a:pt x="3" y="5"/>
                  </a:moveTo>
                  <a:lnTo>
                    <a:pt x="3" y="5"/>
                  </a:lnTo>
                  <a:cubicBezTo>
                    <a:pt x="3" y="4"/>
                    <a:pt x="4" y="3"/>
                    <a:pt x="5" y="2"/>
                  </a:cubicBezTo>
                  <a:cubicBezTo>
                    <a:pt x="4" y="1"/>
                    <a:pt x="3" y="0"/>
                    <a:pt x="3" y="0"/>
                  </a:cubicBezTo>
                  <a:cubicBezTo>
                    <a:pt x="2" y="1"/>
                    <a:pt x="1" y="2"/>
                    <a:pt x="0" y="3"/>
                  </a:cubicBezTo>
                  <a:cubicBezTo>
                    <a:pt x="1" y="3"/>
                    <a:pt x="2" y="4"/>
                    <a:pt x="3" y="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98" name="Freeform 1726"/>
            <p:cNvSpPr>
              <a:spLocks/>
            </p:cNvSpPr>
            <p:nvPr userDrawn="1"/>
          </p:nvSpPr>
          <p:spPr bwMode="auto">
            <a:xfrm>
              <a:off x="362" y="202"/>
              <a:ext cx="2" cy="4"/>
            </a:xfrm>
            <a:custGeom>
              <a:avLst/>
              <a:gdLst>
                <a:gd name="T0" fmla="*/ 3 w 5"/>
                <a:gd name="T1" fmla="*/ 8 h 8"/>
                <a:gd name="T2" fmla="*/ 3 w 5"/>
                <a:gd name="T3" fmla="*/ 8 h 8"/>
                <a:gd name="T4" fmla="*/ 5 w 5"/>
                <a:gd name="T5" fmla="*/ 4 h 8"/>
                <a:gd name="T6" fmla="*/ 3 w 5"/>
                <a:gd name="T7" fmla="*/ 0 h 8"/>
                <a:gd name="T8" fmla="*/ 0 w 5"/>
                <a:gd name="T9" fmla="*/ 4 h 8"/>
                <a:gd name="T10" fmla="*/ 3 w 5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8">
                  <a:moveTo>
                    <a:pt x="3" y="8"/>
                  </a:moveTo>
                  <a:lnTo>
                    <a:pt x="3" y="8"/>
                  </a:lnTo>
                  <a:cubicBezTo>
                    <a:pt x="3" y="6"/>
                    <a:pt x="4" y="5"/>
                    <a:pt x="5" y="4"/>
                  </a:cubicBezTo>
                  <a:cubicBezTo>
                    <a:pt x="4" y="3"/>
                    <a:pt x="4" y="2"/>
                    <a:pt x="3" y="0"/>
                  </a:cubicBezTo>
                  <a:cubicBezTo>
                    <a:pt x="2" y="2"/>
                    <a:pt x="1" y="3"/>
                    <a:pt x="0" y="4"/>
                  </a:cubicBezTo>
                  <a:cubicBezTo>
                    <a:pt x="1" y="6"/>
                    <a:pt x="2" y="7"/>
                    <a:pt x="3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99" name="Freeform 1727"/>
            <p:cNvSpPr>
              <a:spLocks/>
            </p:cNvSpPr>
            <p:nvPr userDrawn="1"/>
          </p:nvSpPr>
          <p:spPr bwMode="auto">
            <a:xfrm>
              <a:off x="363" y="204"/>
              <a:ext cx="2" cy="3"/>
            </a:xfrm>
            <a:custGeom>
              <a:avLst/>
              <a:gdLst>
                <a:gd name="T0" fmla="*/ 2 w 5"/>
                <a:gd name="T1" fmla="*/ 7 h 7"/>
                <a:gd name="T2" fmla="*/ 2 w 5"/>
                <a:gd name="T3" fmla="*/ 7 h 7"/>
                <a:gd name="T4" fmla="*/ 5 w 5"/>
                <a:gd name="T5" fmla="*/ 3 h 7"/>
                <a:gd name="T6" fmla="*/ 3 w 5"/>
                <a:gd name="T7" fmla="*/ 0 h 7"/>
                <a:gd name="T8" fmla="*/ 0 w 5"/>
                <a:gd name="T9" fmla="*/ 4 h 7"/>
                <a:gd name="T10" fmla="*/ 2 w 5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7">
                  <a:moveTo>
                    <a:pt x="2" y="7"/>
                  </a:moveTo>
                  <a:lnTo>
                    <a:pt x="2" y="7"/>
                  </a:lnTo>
                  <a:cubicBezTo>
                    <a:pt x="3" y="6"/>
                    <a:pt x="4" y="5"/>
                    <a:pt x="5" y="3"/>
                  </a:cubicBezTo>
                  <a:cubicBezTo>
                    <a:pt x="4" y="2"/>
                    <a:pt x="3" y="1"/>
                    <a:pt x="3" y="0"/>
                  </a:cubicBezTo>
                  <a:cubicBezTo>
                    <a:pt x="2" y="2"/>
                    <a:pt x="1" y="3"/>
                    <a:pt x="0" y="4"/>
                  </a:cubicBezTo>
                  <a:cubicBezTo>
                    <a:pt x="1" y="5"/>
                    <a:pt x="2" y="6"/>
                    <a:pt x="2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00" name="Freeform 1728"/>
            <p:cNvSpPr>
              <a:spLocks/>
            </p:cNvSpPr>
            <p:nvPr userDrawn="1"/>
          </p:nvSpPr>
          <p:spPr bwMode="auto">
            <a:xfrm>
              <a:off x="364" y="206"/>
              <a:ext cx="3" cy="3"/>
            </a:xfrm>
            <a:custGeom>
              <a:avLst/>
              <a:gdLst>
                <a:gd name="T0" fmla="*/ 2 w 5"/>
                <a:gd name="T1" fmla="*/ 7 h 7"/>
                <a:gd name="T2" fmla="*/ 2 w 5"/>
                <a:gd name="T3" fmla="*/ 7 h 7"/>
                <a:gd name="T4" fmla="*/ 3 w 5"/>
                <a:gd name="T5" fmla="*/ 6 h 7"/>
                <a:gd name="T6" fmla="*/ 2 w 5"/>
                <a:gd name="T7" fmla="*/ 5 h 7"/>
                <a:gd name="T8" fmla="*/ 3 w 5"/>
                <a:gd name="T9" fmla="*/ 5 h 7"/>
                <a:gd name="T10" fmla="*/ 3 w 5"/>
                <a:gd name="T11" fmla="*/ 5 h 7"/>
                <a:gd name="T12" fmla="*/ 5 w 5"/>
                <a:gd name="T13" fmla="*/ 3 h 7"/>
                <a:gd name="T14" fmla="*/ 3 w 5"/>
                <a:gd name="T15" fmla="*/ 0 h 7"/>
                <a:gd name="T16" fmla="*/ 0 w 5"/>
                <a:gd name="T17" fmla="*/ 4 h 7"/>
                <a:gd name="T18" fmla="*/ 2 w 5"/>
                <a:gd name="T1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7">
                  <a:moveTo>
                    <a:pt x="2" y="7"/>
                  </a:moveTo>
                  <a:lnTo>
                    <a:pt x="2" y="7"/>
                  </a:lnTo>
                  <a:lnTo>
                    <a:pt x="3" y="6"/>
                  </a:lnTo>
                  <a:cubicBezTo>
                    <a:pt x="3" y="6"/>
                    <a:pt x="2" y="6"/>
                    <a:pt x="2" y="5"/>
                  </a:cubicBezTo>
                  <a:lnTo>
                    <a:pt x="3" y="5"/>
                  </a:lnTo>
                  <a:lnTo>
                    <a:pt x="3" y="5"/>
                  </a:lnTo>
                  <a:cubicBezTo>
                    <a:pt x="4" y="4"/>
                    <a:pt x="5" y="4"/>
                    <a:pt x="5" y="3"/>
                  </a:cubicBezTo>
                  <a:cubicBezTo>
                    <a:pt x="4" y="2"/>
                    <a:pt x="3" y="1"/>
                    <a:pt x="3" y="0"/>
                  </a:cubicBezTo>
                  <a:cubicBezTo>
                    <a:pt x="2" y="1"/>
                    <a:pt x="1" y="2"/>
                    <a:pt x="0" y="4"/>
                  </a:cubicBezTo>
                  <a:cubicBezTo>
                    <a:pt x="1" y="5"/>
                    <a:pt x="2" y="6"/>
                    <a:pt x="2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01" name="Freeform 1729"/>
            <p:cNvSpPr>
              <a:spLocks/>
            </p:cNvSpPr>
            <p:nvPr userDrawn="1"/>
          </p:nvSpPr>
          <p:spPr bwMode="auto">
            <a:xfrm>
              <a:off x="366" y="207"/>
              <a:ext cx="2" cy="2"/>
            </a:xfrm>
            <a:custGeom>
              <a:avLst/>
              <a:gdLst>
                <a:gd name="T0" fmla="*/ 0 w 4"/>
                <a:gd name="T1" fmla="*/ 3 h 4"/>
                <a:gd name="T2" fmla="*/ 0 w 4"/>
                <a:gd name="T3" fmla="*/ 3 h 4"/>
                <a:gd name="T4" fmla="*/ 4 w 4"/>
                <a:gd name="T5" fmla="*/ 4 h 4"/>
                <a:gd name="T6" fmla="*/ 4 w 4"/>
                <a:gd name="T7" fmla="*/ 2 h 4"/>
                <a:gd name="T8" fmla="*/ 2 w 4"/>
                <a:gd name="T9" fmla="*/ 0 h 4"/>
                <a:gd name="T10" fmla="*/ 0 w 4"/>
                <a:gd name="T11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0" y="3"/>
                  </a:moveTo>
                  <a:lnTo>
                    <a:pt x="0" y="3"/>
                  </a:lnTo>
                  <a:cubicBezTo>
                    <a:pt x="1" y="3"/>
                    <a:pt x="2" y="3"/>
                    <a:pt x="4" y="4"/>
                  </a:cubicBezTo>
                  <a:lnTo>
                    <a:pt x="4" y="2"/>
                  </a:lnTo>
                  <a:cubicBezTo>
                    <a:pt x="3" y="2"/>
                    <a:pt x="3" y="1"/>
                    <a:pt x="2" y="0"/>
                  </a:cubicBezTo>
                  <a:cubicBezTo>
                    <a:pt x="1" y="1"/>
                    <a:pt x="0" y="2"/>
                    <a:pt x="0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02" name="Rectangle 1730"/>
            <p:cNvSpPr>
              <a:spLocks noChangeArrowheads="1"/>
            </p:cNvSpPr>
            <p:nvPr userDrawn="1"/>
          </p:nvSpPr>
          <p:spPr bwMode="auto">
            <a:xfrm>
              <a:off x="366" y="209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03" name="Freeform 1731"/>
            <p:cNvSpPr>
              <a:spLocks/>
            </p:cNvSpPr>
            <p:nvPr userDrawn="1"/>
          </p:nvSpPr>
          <p:spPr bwMode="auto">
            <a:xfrm>
              <a:off x="368" y="209"/>
              <a:ext cx="1" cy="1"/>
            </a:xfrm>
            <a:custGeom>
              <a:avLst/>
              <a:gdLst>
                <a:gd name="T0" fmla="*/ 0 w 3"/>
                <a:gd name="T1" fmla="*/ 1 h 3"/>
                <a:gd name="T2" fmla="*/ 0 w 3"/>
                <a:gd name="T3" fmla="*/ 1 h 3"/>
                <a:gd name="T4" fmla="*/ 2 w 3"/>
                <a:gd name="T5" fmla="*/ 2 h 3"/>
                <a:gd name="T6" fmla="*/ 3 w 3"/>
                <a:gd name="T7" fmla="*/ 3 h 3"/>
                <a:gd name="T8" fmla="*/ 3 w 3"/>
                <a:gd name="T9" fmla="*/ 2 h 3"/>
                <a:gd name="T10" fmla="*/ 1 w 3"/>
                <a:gd name="T11" fmla="*/ 0 h 3"/>
                <a:gd name="T12" fmla="*/ 0 w 3"/>
                <a:gd name="T13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3">
                  <a:moveTo>
                    <a:pt x="0" y="1"/>
                  </a:moveTo>
                  <a:lnTo>
                    <a:pt x="0" y="1"/>
                  </a:lnTo>
                  <a:cubicBezTo>
                    <a:pt x="1" y="1"/>
                    <a:pt x="2" y="2"/>
                    <a:pt x="2" y="2"/>
                  </a:cubicBezTo>
                  <a:lnTo>
                    <a:pt x="3" y="3"/>
                  </a:lnTo>
                  <a:lnTo>
                    <a:pt x="3" y="2"/>
                  </a:lnTo>
                  <a:cubicBezTo>
                    <a:pt x="3" y="1"/>
                    <a:pt x="2" y="1"/>
                    <a:pt x="1" y="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04" name="Freeform 1732"/>
            <p:cNvSpPr>
              <a:spLocks/>
            </p:cNvSpPr>
            <p:nvPr userDrawn="1"/>
          </p:nvSpPr>
          <p:spPr bwMode="auto">
            <a:xfrm>
              <a:off x="367" y="210"/>
              <a:ext cx="0" cy="1"/>
            </a:xfrm>
            <a:custGeom>
              <a:avLst/>
              <a:gdLst>
                <a:gd name="T0" fmla="*/ 1 h 1"/>
                <a:gd name="T1" fmla="*/ 1 h 1"/>
                <a:gd name="T2" fmla="*/ 1 h 1"/>
                <a:gd name="T3" fmla="*/ 0 h 1"/>
                <a:gd name="T4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05" name="Freeform 1733"/>
            <p:cNvSpPr>
              <a:spLocks/>
            </p:cNvSpPr>
            <p:nvPr userDrawn="1"/>
          </p:nvSpPr>
          <p:spPr bwMode="auto">
            <a:xfrm>
              <a:off x="366" y="212"/>
              <a:ext cx="1" cy="1"/>
            </a:xfrm>
            <a:custGeom>
              <a:avLst/>
              <a:gdLst>
                <a:gd name="T0" fmla="*/ 2 w 3"/>
                <a:gd name="T1" fmla="*/ 2 h 2"/>
                <a:gd name="T2" fmla="*/ 2 w 3"/>
                <a:gd name="T3" fmla="*/ 2 h 2"/>
                <a:gd name="T4" fmla="*/ 3 w 3"/>
                <a:gd name="T5" fmla="*/ 2 h 2"/>
                <a:gd name="T6" fmla="*/ 0 w 3"/>
                <a:gd name="T7" fmla="*/ 0 h 2"/>
                <a:gd name="T8" fmla="*/ 0 w 3"/>
                <a:gd name="T9" fmla="*/ 0 h 2"/>
                <a:gd name="T10" fmla="*/ 2 w 3"/>
                <a:gd name="T11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2" y="2"/>
                  </a:moveTo>
                  <a:lnTo>
                    <a:pt x="2" y="2"/>
                  </a:lnTo>
                  <a:cubicBezTo>
                    <a:pt x="2" y="2"/>
                    <a:pt x="3" y="2"/>
                    <a:pt x="3" y="2"/>
                  </a:cubicBezTo>
                  <a:cubicBezTo>
                    <a:pt x="2" y="1"/>
                    <a:pt x="1" y="1"/>
                    <a:pt x="0" y="0"/>
                  </a:cubicBezTo>
                  <a:lnTo>
                    <a:pt x="0" y="0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06" name="Freeform 1734"/>
            <p:cNvSpPr>
              <a:spLocks/>
            </p:cNvSpPr>
            <p:nvPr userDrawn="1"/>
          </p:nvSpPr>
          <p:spPr bwMode="auto">
            <a:xfrm>
              <a:off x="362" y="206"/>
              <a:ext cx="2" cy="3"/>
            </a:xfrm>
            <a:custGeom>
              <a:avLst/>
              <a:gdLst>
                <a:gd name="T0" fmla="*/ 2 w 4"/>
                <a:gd name="T1" fmla="*/ 6 h 6"/>
                <a:gd name="T2" fmla="*/ 2 w 4"/>
                <a:gd name="T3" fmla="*/ 6 h 6"/>
                <a:gd name="T4" fmla="*/ 4 w 4"/>
                <a:gd name="T5" fmla="*/ 3 h 6"/>
                <a:gd name="T6" fmla="*/ 2 w 4"/>
                <a:gd name="T7" fmla="*/ 0 h 6"/>
                <a:gd name="T8" fmla="*/ 0 w 4"/>
                <a:gd name="T9" fmla="*/ 3 h 6"/>
                <a:gd name="T10" fmla="*/ 2 w 4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6">
                  <a:moveTo>
                    <a:pt x="2" y="6"/>
                  </a:moveTo>
                  <a:lnTo>
                    <a:pt x="2" y="6"/>
                  </a:lnTo>
                  <a:cubicBezTo>
                    <a:pt x="3" y="5"/>
                    <a:pt x="3" y="4"/>
                    <a:pt x="4" y="3"/>
                  </a:cubicBezTo>
                  <a:cubicBezTo>
                    <a:pt x="3" y="2"/>
                    <a:pt x="2" y="1"/>
                    <a:pt x="2" y="0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1" y="4"/>
                    <a:pt x="1" y="5"/>
                    <a:pt x="2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07" name="Freeform 1735"/>
            <p:cNvSpPr>
              <a:spLocks/>
            </p:cNvSpPr>
            <p:nvPr userDrawn="1"/>
          </p:nvSpPr>
          <p:spPr bwMode="auto">
            <a:xfrm>
              <a:off x="363" y="208"/>
              <a:ext cx="2" cy="2"/>
            </a:xfrm>
            <a:custGeom>
              <a:avLst/>
              <a:gdLst>
                <a:gd name="T0" fmla="*/ 2 w 4"/>
                <a:gd name="T1" fmla="*/ 6 h 6"/>
                <a:gd name="T2" fmla="*/ 2 w 4"/>
                <a:gd name="T3" fmla="*/ 6 h 6"/>
                <a:gd name="T4" fmla="*/ 4 w 4"/>
                <a:gd name="T5" fmla="*/ 3 h 6"/>
                <a:gd name="T6" fmla="*/ 1 w 4"/>
                <a:gd name="T7" fmla="*/ 0 h 6"/>
                <a:gd name="T8" fmla="*/ 0 w 4"/>
                <a:gd name="T9" fmla="*/ 3 h 6"/>
                <a:gd name="T10" fmla="*/ 2 w 4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6">
                  <a:moveTo>
                    <a:pt x="2" y="6"/>
                  </a:moveTo>
                  <a:lnTo>
                    <a:pt x="2" y="6"/>
                  </a:lnTo>
                  <a:cubicBezTo>
                    <a:pt x="3" y="5"/>
                    <a:pt x="3" y="4"/>
                    <a:pt x="4" y="3"/>
                  </a:cubicBezTo>
                  <a:cubicBezTo>
                    <a:pt x="3" y="2"/>
                    <a:pt x="2" y="1"/>
                    <a:pt x="1" y="0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0" y="4"/>
                    <a:pt x="1" y="5"/>
                    <a:pt x="2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08" name="Freeform 1736"/>
            <p:cNvSpPr>
              <a:spLocks/>
            </p:cNvSpPr>
            <p:nvPr userDrawn="1"/>
          </p:nvSpPr>
          <p:spPr bwMode="auto">
            <a:xfrm>
              <a:off x="365" y="209"/>
              <a:ext cx="2" cy="3"/>
            </a:xfrm>
            <a:custGeom>
              <a:avLst/>
              <a:gdLst>
                <a:gd name="T0" fmla="*/ 3 w 4"/>
                <a:gd name="T1" fmla="*/ 6 h 6"/>
                <a:gd name="T2" fmla="*/ 3 w 4"/>
                <a:gd name="T3" fmla="*/ 6 h 6"/>
                <a:gd name="T4" fmla="*/ 3 w 4"/>
                <a:gd name="T5" fmla="*/ 6 h 6"/>
                <a:gd name="T6" fmla="*/ 2 w 4"/>
                <a:gd name="T7" fmla="*/ 4 h 6"/>
                <a:gd name="T8" fmla="*/ 2 w 4"/>
                <a:gd name="T9" fmla="*/ 4 h 6"/>
                <a:gd name="T10" fmla="*/ 4 w 4"/>
                <a:gd name="T11" fmla="*/ 4 h 6"/>
                <a:gd name="T12" fmla="*/ 4 w 4"/>
                <a:gd name="T13" fmla="*/ 3 h 6"/>
                <a:gd name="T14" fmla="*/ 1 w 4"/>
                <a:gd name="T15" fmla="*/ 0 h 6"/>
                <a:gd name="T16" fmla="*/ 0 w 4"/>
                <a:gd name="T17" fmla="*/ 3 h 6"/>
                <a:gd name="T18" fmla="*/ 3 w 4"/>
                <a:gd name="T1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">
                  <a:moveTo>
                    <a:pt x="3" y="6"/>
                  </a:moveTo>
                  <a:lnTo>
                    <a:pt x="3" y="6"/>
                  </a:lnTo>
                  <a:lnTo>
                    <a:pt x="3" y="6"/>
                  </a:lnTo>
                  <a:cubicBezTo>
                    <a:pt x="2" y="5"/>
                    <a:pt x="2" y="5"/>
                    <a:pt x="2" y="4"/>
                  </a:cubicBezTo>
                  <a:lnTo>
                    <a:pt x="2" y="4"/>
                  </a:lnTo>
                  <a:cubicBezTo>
                    <a:pt x="2" y="4"/>
                    <a:pt x="3" y="4"/>
                    <a:pt x="4" y="4"/>
                  </a:cubicBezTo>
                  <a:lnTo>
                    <a:pt x="4" y="3"/>
                  </a:lnTo>
                  <a:cubicBezTo>
                    <a:pt x="3" y="2"/>
                    <a:pt x="2" y="1"/>
                    <a:pt x="1" y="0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1" y="4"/>
                    <a:pt x="2" y="5"/>
                    <a:pt x="3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09" name="Freeform 1737"/>
            <p:cNvSpPr>
              <a:spLocks/>
            </p:cNvSpPr>
            <p:nvPr userDrawn="1"/>
          </p:nvSpPr>
          <p:spPr bwMode="auto">
            <a:xfrm>
              <a:off x="365" y="212"/>
              <a:ext cx="2" cy="2"/>
            </a:xfrm>
            <a:custGeom>
              <a:avLst/>
              <a:gdLst>
                <a:gd name="T0" fmla="*/ 2 w 4"/>
                <a:gd name="T1" fmla="*/ 0 h 3"/>
                <a:gd name="T2" fmla="*/ 2 w 4"/>
                <a:gd name="T3" fmla="*/ 0 h 3"/>
                <a:gd name="T4" fmla="*/ 0 w 4"/>
                <a:gd name="T5" fmla="*/ 2 h 3"/>
                <a:gd name="T6" fmla="*/ 1 w 4"/>
                <a:gd name="T7" fmla="*/ 3 h 3"/>
                <a:gd name="T8" fmla="*/ 4 w 4"/>
                <a:gd name="T9" fmla="*/ 3 h 3"/>
                <a:gd name="T10" fmla="*/ 4 w 4"/>
                <a:gd name="T11" fmla="*/ 3 h 3"/>
                <a:gd name="T12" fmla="*/ 3 w 4"/>
                <a:gd name="T13" fmla="*/ 1 h 3"/>
                <a:gd name="T14" fmla="*/ 4 w 4"/>
                <a:gd name="T15" fmla="*/ 1 h 3"/>
                <a:gd name="T16" fmla="*/ 2 w 4"/>
                <a:gd name="T1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3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2"/>
                    <a:pt x="0" y="2"/>
                  </a:cubicBezTo>
                  <a:lnTo>
                    <a:pt x="1" y="3"/>
                  </a:lnTo>
                  <a:cubicBezTo>
                    <a:pt x="2" y="3"/>
                    <a:pt x="3" y="3"/>
                    <a:pt x="4" y="3"/>
                  </a:cubicBezTo>
                  <a:lnTo>
                    <a:pt x="4" y="3"/>
                  </a:lnTo>
                  <a:cubicBezTo>
                    <a:pt x="4" y="2"/>
                    <a:pt x="3" y="2"/>
                    <a:pt x="3" y="1"/>
                  </a:cubicBezTo>
                  <a:lnTo>
                    <a:pt x="4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10" name="Freeform 1738"/>
            <p:cNvSpPr>
              <a:spLocks/>
            </p:cNvSpPr>
            <p:nvPr userDrawn="1"/>
          </p:nvSpPr>
          <p:spPr bwMode="auto">
            <a:xfrm>
              <a:off x="364" y="211"/>
              <a:ext cx="2" cy="2"/>
            </a:xfrm>
            <a:custGeom>
              <a:avLst/>
              <a:gdLst>
                <a:gd name="T0" fmla="*/ 1 w 4"/>
                <a:gd name="T1" fmla="*/ 0 h 5"/>
                <a:gd name="T2" fmla="*/ 1 w 4"/>
                <a:gd name="T3" fmla="*/ 0 h 5"/>
                <a:gd name="T4" fmla="*/ 0 w 4"/>
                <a:gd name="T5" fmla="*/ 3 h 5"/>
                <a:gd name="T6" fmla="*/ 3 w 4"/>
                <a:gd name="T7" fmla="*/ 5 h 5"/>
                <a:gd name="T8" fmla="*/ 4 w 4"/>
                <a:gd name="T9" fmla="*/ 2 h 5"/>
                <a:gd name="T10" fmla="*/ 1 w 4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5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0" y="2"/>
                    <a:pt x="0" y="3"/>
                  </a:cubicBezTo>
                  <a:cubicBezTo>
                    <a:pt x="0" y="4"/>
                    <a:pt x="2" y="4"/>
                    <a:pt x="3" y="5"/>
                  </a:cubicBezTo>
                  <a:cubicBezTo>
                    <a:pt x="3" y="4"/>
                    <a:pt x="4" y="3"/>
                    <a:pt x="4" y="2"/>
                  </a:cubicBezTo>
                  <a:cubicBezTo>
                    <a:pt x="3" y="1"/>
                    <a:pt x="2" y="1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11" name="Freeform 1739"/>
            <p:cNvSpPr>
              <a:spLocks/>
            </p:cNvSpPr>
            <p:nvPr userDrawn="1"/>
          </p:nvSpPr>
          <p:spPr bwMode="auto">
            <a:xfrm>
              <a:off x="371" y="206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0 w 2"/>
                <a:gd name="T5" fmla="*/ 0 h 2"/>
                <a:gd name="T6" fmla="*/ 1 w 2"/>
                <a:gd name="T7" fmla="*/ 2 h 2"/>
                <a:gd name="T8" fmla="*/ 2 w 2"/>
                <a:gd name="T9" fmla="*/ 2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2"/>
                  </a:lnTo>
                  <a:lnTo>
                    <a:pt x="2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12" name="Freeform 1740"/>
            <p:cNvSpPr>
              <a:spLocks/>
            </p:cNvSpPr>
            <p:nvPr userDrawn="1"/>
          </p:nvSpPr>
          <p:spPr bwMode="auto">
            <a:xfrm>
              <a:off x="371" y="205"/>
              <a:ext cx="1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0 w 1"/>
                <a:gd name="T5" fmla="*/ 1 h 2"/>
                <a:gd name="T6" fmla="*/ 0 w 1"/>
                <a:gd name="T7" fmla="*/ 2 h 2"/>
                <a:gd name="T8" fmla="*/ 1 w 1"/>
                <a:gd name="T9" fmla="*/ 2 h 2"/>
                <a:gd name="T10" fmla="*/ 1 w 1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1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13" name="Freeform 1741"/>
            <p:cNvSpPr>
              <a:spLocks/>
            </p:cNvSpPr>
            <p:nvPr userDrawn="1"/>
          </p:nvSpPr>
          <p:spPr bwMode="auto">
            <a:xfrm>
              <a:off x="371" y="204"/>
              <a:ext cx="1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0 w 1"/>
                <a:gd name="T5" fmla="*/ 0 h 2"/>
                <a:gd name="T6" fmla="*/ 0 w 1"/>
                <a:gd name="T7" fmla="*/ 2 h 2"/>
                <a:gd name="T8" fmla="*/ 1 w 1"/>
                <a:gd name="T9" fmla="*/ 1 h 2"/>
                <a:gd name="T10" fmla="*/ 1 w 1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1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14" name="Freeform 1742"/>
            <p:cNvSpPr>
              <a:spLocks/>
            </p:cNvSpPr>
            <p:nvPr userDrawn="1"/>
          </p:nvSpPr>
          <p:spPr bwMode="auto">
            <a:xfrm>
              <a:off x="371" y="203"/>
              <a:ext cx="1" cy="1"/>
            </a:xfrm>
            <a:custGeom>
              <a:avLst/>
              <a:gdLst>
                <a:gd name="T0" fmla="*/ 2 w 2"/>
                <a:gd name="T1" fmla="*/ 0 h 2"/>
                <a:gd name="T2" fmla="*/ 2 w 2"/>
                <a:gd name="T3" fmla="*/ 0 h 2"/>
                <a:gd name="T4" fmla="*/ 0 w 2"/>
                <a:gd name="T5" fmla="*/ 1 h 2"/>
                <a:gd name="T6" fmla="*/ 0 w 2"/>
                <a:gd name="T7" fmla="*/ 2 h 2"/>
                <a:gd name="T8" fmla="*/ 2 w 2"/>
                <a:gd name="T9" fmla="*/ 2 h 2"/>
                <a:gd name="T10" fmla="*/ 2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2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15" name="Freeform 1743"/>
            <p:cNvSpPr>
              <a:spLocks/>
            </p:cNvSpPr>
            <p:nvPr userDrawn="1"/>
          </p:nvSpPr>
          <p:spPr bwMode="auto">
            <a:xfrm>
              <a:off x="371" y="202"/>
              <a:ext cx="1" cy="0"/>
            </a:xfrm>
            <a:custGeom>
              <a:avLst/>
              <a:gdLst>
                <a:gd name="T0" fmla="*/ 2 w 2"/>
                <a:gd name="T1" fmla="*/ 0 h 1"/>
                <a:gd name="T2" fmla="*/ 2 w 2"/>
                <a:gd name="T3" fmla="*/ 0 h 1"/>
                <a:gd name="T4" fmla="*/ 0 w 2"/>
                <a:gd name="T5" fmla="*/ 0 h 1"/>
                <a:gd name="T6" fmla="*/ 0 w 2"/>
                <a:gd name="T7" fmla="*/ 1 h 1"/>
                <a:gd name="T8" fmla="*/ 2 w 2"/>
                <a:gd name="T9" fmla="*/ 1 h 1"/>
                <a:gd name="T10" fmla="*/ 2 w 2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2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16" name="Freeform 1744"/>
            <p:cNvSpPr>
              <a:spLocks/>
            </p:cNvSpPr>
            <p:nvPr userDrawn="1"/>
          </p:nvSpPr>
          <p:spPr bwMode="auto">
            <a:xfrm>
              <a:off x="371" y="200"/>
              <a:ext cx="1" cy="1"/>
            </a:xfrm>
            <a:custGeom>
              <a:avLst/>
              <a:gdLst>
                <a:gd name="T0" fmla="*/ 2 w 2"/>
                <a:gd name="T1" fmla="*/ 0 h 2"/>
                <a:gd name="T2" fmla="*/ 2 w 2"/>
                <a:gd name="T3" fmla="*/ 0 h 2"/>
                <a:gd name="T4" fmla="*/ 0 w 2"/>
                <a:gd name="T5" fmla="*/ 0 h 2"/>
                <a:gd name="T6" fmla="*/ 0 w 2"/>
                <a:gd name="T7" fmla="*/ 2 h 2"/>
                <a:gd name="T8" fmla="*/ 2 w 2"/>
                <a:gd name="T9" fmla="*/ 1 h 2"/>
                <a:gd name="T10" fmla="*/ 2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17" name="Freeform 1745"/>
            <p:cNvSpPr>
              <a:spLocks/>
            </p:cNvSpPr>
            <p:nvPr userDrawn="1"/>
          </p:nvSpPr>
          <p:spPr bwMode="auto">
            <a:xfrm>
              <a:off x="371" y="199"/>
              <a:ext cx="1" cy="1"/>
            </a:xfrm>
            <a:custGeom>
              <a:avLst/>
              <a:gdLst>
                <a:gd name="T0" fmla="*/ 3 w 3"/>
                <a:gd name="T1" fmla="*/ 0 h 2"/>
                <a:gd name="T2" fmla="*/ 3 w 3"/>
                <a:gd name="T3" fmla="*/ 0 h 2"/>
                <a:gd name="T4" fmla="*/ 0 w 3"/>
                <a:gd name="T5" fmla="*/ 1 h 2"/>
                <a:gd name="T6" fmla="*/ 0 w 3"/>
                <a:gd name="T7" fmla="*/ 2 h 2"/>
                <a:gd name="T8" fmla="*/ 3 w 3"/>
                <a:gd name="T9" fmla="*/ 1 h 2"/>
                <a:gd name="T10" fmla="*/ 3 w 3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3" y="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18" name="Freeform 1746"/>
            <p:cNvSpPr>
              <a:spLocks/>
            </p:cNvSpPr>
            <p:nvPr userDrawn="1"/>
          </p:nvSpPr>
          <p:spPr bwMode="auto">
            <a:xfrm>
              <a:off x="366" y="201"/>
              <a:ext cx="1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0 w 1"/>
                <a:gd name="T5" fmla="*/ 2 h 3"/>
                <a:gd name="T6" fmla="*/ 1 w 1"/>
                <a:gd name="T7" fmla="*/ 3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1" y="3"/>
                  </a:ln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19" name="Freeform 1747"/>
            <p:cNvSpPr>
              <a:spLocks/>
            </p:cNvSpPr>
            <p:nvPr userDrawn="1"/>
          </p:nvSpPr>
          <p:spPr bwMode="auto">
            <a:xfrm>
              <a:off x="365" y="203"/>
              <a:ext cx="0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0 w 1"/>
                <a:gd name="T5" fmla="*/ 2 h 3"/>
                <a:gd name="T6" fmla="*/ 1 w 1"/>
                <a:gd name="T7" fmla="*/ 3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1" y="3"/>
                  </a:ln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20" name="Freeform 1748"/>
            <p:cNvSpPr>
              <a:spLocks/>
            </p:cNvSpPr>
            <p:nvPr userDrawn="1"/>
          </p:nvSpPr>
          <p:spPr bwMode="auto">
            <a:xfrm>
              <a:off x="363" y="205"/>
              <a:ext cx="1" cy="2"/>
            </a:xfrm>
            <a:custGeom>
              <a:avLst/>
              <a:gdLst>
                <a:gd name="T0" fmla="*/ 2 w 2"/>
                <a:gd name="T1" fmla="*/ 0 h 3"/>
                <a:gd name="T2" fmla="*/ 2 w 2"/>
                <a:gd name="T3" fmla="*/ 0 h 3"/>
                <a:gd name="T4" fmla="*/ 0 w 2"/>
                <a:gd name="T5" fmla="*/ 1 h 3"/>
                <a:gd name="T6" fmla="*/ 2 w 2"/>
                <a:gd name="T7" fmla="*/ 3 h 3"/>
                <a:gd name="T8" fmla="*/ 2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2" y="0"/>
                  </a:lnTo>
                  <a:lnTo>
                    <a:pt x="0" y="1"/>
                  </a:lnTo>
                  <a:lnTo>
                    <a:pt x="2" y="3"/>
                  </a:lnTo>
                  <a:cubicBezTo>
                    <a:pt x="1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21" name="Freeform 1749"/>
            <p:cNvSpPr>
              <a:spLocks/>
            </p:cNvSpPr>
            <p:nvPr userDrawn="1"/>
          </p:nvSpPr>
          <p:spPr bwMode="auto">
            <a:xfrm>
              <a:off x="362" y="207"/>
              <a:ext cx="1" cy="1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0 w 2"/>
                <a:gd name="T5" fmla="*/ 2 h 3"/>
                <a:gd name="T6" fmla="*/ 2 w 2"/>
                <a:gd name="T7" fmla="*/ 3 h 3"/>
                <a:gd name="T8" fmla="*/ 1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2" y="3"/>
                  </a:lnTo>
                  <a:cubicBezTo>
                    <a:pt x="1" y="2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22" name="Freeform 1750"/>
            <p:cNvSpPr>
              <a:spLocks/>
            </p:cNvSpPr>
            <p:nvPr userDrawn="1"/>
          </p:nvSpPr>
          <p:spPr bwMode="auto">
            <a:xfrm>
              <a:off x="364" y="207"/>
              <a:ext cx="1" cy="1"/>
            </a:xfrm>
            <a:custGeom>
              <a:avLst/>
              <a:gdLst>
                <a:gd name="T0" fmla="*/ 2 w 2"/>
                <a:gd name="T1" fmla="*/ 0 h 3"/>
                <a:gd name="T2" fmla="*/ 2 w 2"/>
                <a:gd name="T3" fmla="*/ 0 h 3"/>
                <a:gd name="T4" fmla="*/ 0 w 2"/>
                <a:gd name="T5" fmla="*/ 2 h 3"/>
                <a:gd name="T6" fmla="*/ 2 w 2"/>
                <a:gd name="T7" fmla="*/ 3 h 3"/>
                <a:gd name="T8" fmla="*/ 2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2" y="3"/>
                  </a:lnTo>
                  <a:cubicBezTo>
                    <a:pt x="1" y="2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23" name="Freeform 1751"/>
            <p:cNvSpPr>
              <a:spLocks/>
            </p:cNvSpPr>
            <p:nvPr userDrawn="1"/>
          </p:nvSpPr>
          <p:spPr bwMode="auto">
            <a:xfrm>
              <a:off x="367" y="206"/>
              <a:ext cx="1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0 w 1"/>
                <a:gd name="T5" fmla="*/ 2 h 3"/>
                <a:gd name="T6" fmla="*/ 1 w 1"/>
                <a:gd name="T7" fmla="*/ 3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1" y="3"/>
                  </a:ln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24" name="Freeform 1752"/>
            <p:cNvSpPr>
              <a:spLocks/>
            </p:cNvSpPr>
            <p:nvPr userDrawn="1"/>
          </p:nvSpPr>
          <p:spPr bwMode="auto">
            <a:xfrm>
              <a:off x="366" y="205"/>
              <a:ext cx="1" cy="1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0 w 1"/>
                <a:gd name="T5" fmla="*/ 1 h 3"/>
                <a:gd name="T6" fmla="*/ 1 w 1"/>
                <a:gd name="T7" fmla="*/ 3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1" y="3"/>
                  </a:ln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25" name="Freeform 1753"/>
            <p:cNvSpPr>
              <a:spLocks/>
            </p:cNvSpPr>
            <p:nvPr userDrawn="1"/>
          </p:nvSpPr>
          <p:spPr bwMode="auto">
            <a:xfrm>
              <a:off x="367" y="203"/>
              <a:ext cx="1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0 w 1"/>
                <a:gd name="T5" fmla="*/ 2 h 3"/>
                <a:gd name="T6" fmla="*/ 1 w 1"/>
                <a:gd name="T7" fmla="*/ 3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1" y="3"/>
                  </a:ln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26" name="Freeform 1754"/>
            <p:cNvSpPr>
              <a:spLocks/>
            </p:cNvSpPr>
            <p:nvPr userDrawn="1"/>
          </p:nvSpPr>
          <p:spPr bwMode="auto">
            <a:xfrm>
              <a:off x="365" y="200"/>
              <a:ext cx="0" cy="1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0 w 1"/>
                <a:gd name="T5" fmla="*/ 2 h 3"/>
                <a:gd name="T6" fmla="*/ 1 w 1"/>
                <a:gd name="T7" fmla="*/ 3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1" y="3"/>
                  </a:lnTo>
                  <a:cubicBezTo>
                    <a:pt x="0" y="2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27" name="Freeform 1755"/>
            <p:cNvSpPr>
              <a:spLocks/>
            </p:cNvSpPr>
            <p:nvPr userDrawn="1"/>
          </p:nvSpPr>
          <p:spPr bwMode="auto">
            <a:xfrm>
              <a:off x="363" y="201"/>
              <a:ext cx="1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0 w 1"/>
                <a:gd name="T5" fmla="*/ 2 h 3"/>
                <a:gd name="T6" fmla="*/ 1 w 1"/>
                <a:gd name="T7" fmla="*/ 3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1" y="3"/>
                  </a:ln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28" name="Freeform 1756"/>
            <p:cNvSpPr>
              <a:spLocks/>
            </p:cNvSpPr>
            <p:nvPr userDrawn="1"/>
          </p:nvSpPr>
          <p:spPr bwMode="auto">
            <a:xfrm>
              <a:off x="362" y="204"/>
              <a:ext cx="1" cy="1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0 w 1"/>
                <a:gd name="T5" fmla="*/ 1 h 3"/>
                <a:gd name="T6" fmla="*/ 1 w 1"/>
                <a:gd name="T7" fmla="*/ 3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1" y="3"/>
                  </a:ln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29" name="Freeform 1757"/>
            <p:cNvSpPr>
              <a:spLocks/>
            </p:cNvSpPr>
            <p:nvPr userDrawn="1"/>
          </p:nvSpPr>
          <p:spPr bwMode="auto">
            <a:xfrm>
              <a:off x="363" y="208"/>
              <a:ext cx="1" cy="2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0 w 2"/>
                <a:gd name="T5" fmla="*/ 2 h 3"/>
                <a:gd name="T6" fmla="*/ 2 w 2"/>
                <a:gd name="T7" fmla="*/ 3 h 3"/>
                <a:gd name="T8" fmla="*/ 1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2" y="3"/>
                  </a:lnTo>
                  <a:cubicBezTo>
                    <a:pt x="1" y="2"/>
                    <a:pt x="1" y="2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30" name="Freeform 1758"/>
            <p:cNvSpPr>
              <a:spLocks/>
            </p:cNvSpPr>
            <p:nvPr userDrawn="1"/>
          </p:nvSpPr>
          <p:spPr bwMode="auto">
            <a:xfrm>
              <a:off x="364" y="211"/>
              <a:ext cx="1" cy="2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0 w 2"/>
                <a:gd name="T5" fmla="*/ 2 h 3"/>
                <a:gd name="T6" fmla="*/ 2 w 2"/>
                <a:gd name="T7" fmla="*/ 3 h 3"/>
                <a:gd name="T8" fmla="*/ 1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2" y="3"/>
                  </a:lnTo>
                  <a:cubicBezTo>
                    <a:pt x="1" y="2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31" name="Freeform 1759"/>
            <p:cNvSpPr>
              <a:spLocks/>
            </p:cNvSpPr>
            <p:nvPr userDrawn="1"/>
          </p:nvSpPr>
          <p:spPr bwMode="auto">
            <a:xfrm>
              <a:off x="369" y="208"/>
              <a:ext cx="0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0 w 1"/>
                <a:gd name="T5" fmla="*/ 1 h 2"/>
                <a:gd name="T6" fmla="*/ 1 w 1"/>
                <a:gd name="T7" fmla="*/ 2 h 2"/>
                <a:gd name="T8" fmla="*/ 1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1" y="2"/>
                  </a:ln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32" name="Freeform 1760"/>
            <p:cNvSpPr>
              <a:spLocks/>
            </p:cNvSpPr>
            <p:nvPr userDrawn="1"/>
          </p:nvSpPr>
          <p:spPr bwMode="auto">
            <a:xfrm>
              <a:off x="365" y="210"/>
              <a:ext cx="1" cy="1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0 w 2"/>
                <a:gd name="T5" fmla="*/ 2 h 3"/>
                <a:gd name="T6" fmla="*/ 2 w 2"/>
                <a:gd name="T7" fmla="*/ 3 h 3"/>
                <a:gd name="T8" fmla="*/ 1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2" y="3"/>
                  </a:lnTo>
                  <a:cubicBezTo>
                    <a:pt x="1" y="2"/>
                    <a:pt x="1" y="2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33" name="Freeform 1761"/>
            <p:cNvSpPr>
              <a:spLocks/>
            </p:cNvSpPr>
            <p:nvPr userDrawn="1"/>
          </p:nvSpPr>
          <p:spPr bwMode="auto">
            <a:xfrm>
              <a:off x="366" y="214"/>
              <a:ext cx="2" cy="0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3" y="0"/>
                    <a:pt x="1" y="1"/>
                    <a:pt x="0" y="1"/>
                  </a:cubicBezTo>
                  <a:cubicBezTo>
                    <a:pt x="2" y="1"/>
                    <a:pt x="3" y="1"/>
                    <a:pt x="5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34" name="Freeform 1762"/>
            <p:cNvSpPr>
              <a:spLocks/>
            </p:cNvSpPr>
            <p:nvPr userDrawn="1"/>
          </p:nvSpPr>
          <p:spPr bwMode="auto">
            <a:xfrm>
              <a:off x="366" y="209"/>
              <a:ext cx="4" cy="2"/>
            </a:xfrm>
            <a:custGeom>
              <a:avLst/>
              <a:gdLst>
                <a:gd name="T0" fmla="*/ 9 w 9"/>
                <a:gd name="T1" fmla="*/ 4 h 5"/>
                <a:gd name="T2" fmla="*/ 9 w 9"/>
                <a:gd name="T3" fmla="*/ 4 h 5"/>
                <a:gd name="T4" fmla="*/ 0 w 9"/>
                <a:gd name="T5" fmla="*/ 0 h 5"/>
                <a:gd name="T6" fmla="*/ 4 w 9"/>
                <a:gd name="T7" fmla="*/ 5 h 5"/>
                <a:gd name="T8" fmla="*/ 6 w 9"/>
                <a:gd name="T9" fmla="*/ 5 h 5"/>
                <a:gd name="T10" fmla="*/ 6 w 9"/>
                <a:gd name="T11" fmla="*/ 4 h 5"/>
                <a:gd name="T12" fmla="*/ 6 w 9"/>
                <a:gd name="T13" fmla="*/ 4 h 5"/>
                <a:gd name="T14" fmla="*/ 9 w 9"/>
                <a:gd name="T1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5">
                  <a:moveTo>
                    <a:pt x="9" y="4"/>
                  </a:moveTo>
                  <a:lnTo>
                    <a:pt x="9" y="4"/>
                  </a:lnTo>
                  <a:cubicBezTo>
                    <a:pt x="6" y="2"/>
                    <a:pt x="3" y="1"/>
                    <a:pt x="0" y="0"/>
                  </a:cubicBezTo>
                  <a:cubicBezTo>
                    <a:pt x="1" y="2"/>
                    <a:pt x="3" y="4"/>
                    <a:pt x="4" y="5"/>
                  </a:cubicBezTo>
                  <a:cubicBezTo>
                    <a:pt x="5" y="5"/>
                    <a:pt x="6" y="5"/>
                    <a:pt x="6" y="5"/>
                  </a:cubicBezTo>
                  <a:cubicBezTo>
                    <a:pt x="6" y="5"/>
                    <a:pt x="6" y="4"/>
                    <a:pt x="6" y="4"/>
                  </a:cubicBezTo>
                  <a:lnTo>
                    <a:pt x="6" y="4"/>
                  </a:lnTo>
                  <a:cubicBezTo>
                    <a:pt x="6" y="4"/>
                    <a:pt x="7" y="4"/>
                    <a:pt x="9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35" name="Freeform 1763"/>
            <p:cNvSpPr>
              <a:spLocks/>
            </p:cNvSpPr>
            <p:nvPr userDrawn="1"/>
          </p:nvSpPr>
          <p:spPr bwMode="auto">
            <a:xfrm>
              <a:off x="372" y="208"/>
              <a:ext cx="1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0 w 1"/>
                <a:gd name="T5" fmla="*/ 2 h 3"/>
                <a:gd name="T6" fmla="*/ 1 w 1"/>
                <a:gd name="T7" fmla="*/ 3 h 3"/>
                <a:gd name="T8" fmla="*/ 1 w 1"/>
                <a:gd name="T9" fmla="*/ 2 h 3"/>
                <a:gd name="T10" fmla="*/ 0 w 1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cubicBezTo>
                    <a:pt x="0" y="1"/>
                    <a:pt x="0" y="1"/>
                    <a:pt x="0" y="2"/>
                  </a:cubicBezTo>
                  <a:cubicBezTo>
                    <a:pt x="0" y="2"/>
                    <a:pt x="0" y="3"/>
                    <a:pt x="1" y="3"/>
                  </a:cubicBezTo>
                  <a:cubicBezTo>
                    <a:pt x="1" y="3"/>
                    <a:pt x="1" y="2"/>
                    <a:pt x="1" y="2"/>
                  </a:cubicBezTo>
                  <a:cubicBezTo>
                    <a:pt x="1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36" name="Freeform 1764"/>
            <p:cNvSpPr>
              <a:spLocks/>
            </p:cNvSpPr>
            <p:nvPr userDrawn="1"/>
          </p:nvSpPr>
          <p:spPr bwMode="auto">
            <a:xfrm>
              <a:off x="370" y="210"/>
              <a:ext cx="1" cy="1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0 h 4"/>
                <a:gd name="T4" fmla="*/ 1 w 2"/>
                <a:gd name="T5" fmla="*/ 3 h 4"/>
                <a:gd name="T6" fmla="*/ 2 w 2"/>
                <a:gd name="T7" fmla="*/ 4 h 4"/>
                <a:gd name="T8" fmla="*/ 1 w 2"/>
                <a:gd name="T9" fmla="*/ 1 h 4"/>
                <a:gd name="T10" fmla="*/ 0 w 2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0" y="0"/>
                  </a:lnTo>
                  <a:cubicBezTo>
                    <a:pt x="0" y="1"/>
                    <a:pt x="0" y="2"/>
                    <a:pt x="1" y="3"/>
                  </a:cubicBezTo>
                  <a:cubicBezTo>
                    <a:pt x="1" y="3"/>
                    <a:pt x="2" y="4"/>
                    <a:pt x="2" y="4"/>
                  </a:cubicBezTo>
                  <a:cubicBezTo>
                    <a:pt x="2" y="3"/>
                    <a:pt x="1" y="2"/>
                    <a:pt x="1" y="1"/>
                  </a:cubicBezTo>
                  <a:cubicBezTo>
                    <a:pt x="1" y="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37" name="Freeform 1765"/>
            <p:cNvSpPr>
              <a:spLocks/>
            </p:cNvSpPr>
            <p:nvPr userDrawn="1"/>
          </p:nvSpPr>
          <p:spPr bwMode="auto">
            <a:xfrm>
              <a:off x="366" y="211"/>
              <a:ext cx="4" cy="2"/>
            </a:xfrm>
            <a:custGeom>
              <a:avLst/>
              <a:gdLst>
                <a:gd name="T0" fmla="*/ 6 w 9"/>
                <a:gd name="T1" fmla="*/ 1 h 4"/>
                <a:gd name="T2" fmla="*/ 6 w 9"/>
                <a:gd name="T3" fmla="*/ 1 h 4"/>
                <a:gd name="T4" fmla="*/ 0 w 9"/>
                <a:gd name="T5" fmla="*/ 1 h 4"/>
                <a:gd name="T6" fmla="*/ 5 w 9"/>
                <a:gd name="T7" fmla="*/ 4 h 4"/>
                <a:gd name="T8" fmla="*/ 9 w 9"/>
                <a:gd name="T9" fmla="*/ 4 h 4"/>
                <a:gd name="T10" fmla="*/ 6 w 9"/>
                <a:gd name="T11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4">
                  <a:moveTo>
                    <a:pt x="6" y="1"/>
                  </a:moveTo>
                  <a:lnTo>
                    <a:pt x="6" y="1"/>
                  </a:lnTo>
                  <a:cubicBezTo>
                    <a:pt x="4" y="1"/>
                    <a:pt x="2" y="0"/>
                    <a:pt x="0" y="1"/>
                  </a:cubicBezTo>
                  <a:cubicBezTo>
                    <a:pt x="1" y="2"/>
                    <a:pt x="3" y="3"/>
                    <a:pt x="5" y="4"/>
                  </a:cubicBezTo>
                  <a:cubicBezTo>
                    <a:pt x="6" y="4"/>
                    <a:pt x="7" y="4"/>
                    <a:pt x="9" y="4"/>
                  </a:cubicBezTo>
                  <a:cubicBezTo>
                    <a:pt x="8" y="3"/>
                    <a:pt x="7" y="2"/>
                    <a:pt x="6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38" name="Freeform 1766"/>
            <p:cNvSpPr>
              <a:spLocks/>
            </p:cNvSpPr>
            <p:nvPr userDrawn="1"/>
          </p:nvSpPr>
          <p:spPr bwMode="auto">
            <a:xfrm>
              <a:off x="371" y="208"/>
              <a:ext cx="2" cy="5"/>
            </a:xfrm>
            <a:custGeom>
              <a:avLst/>
              <a:gdLst>
                <a:gd name="T0" fmla="*/ 5 w 5"/>
                <a:gd name="T1" fmla="*/ 5 h 11"/>
                <a:gd name="T2" fmla="*/ 5 w 5"/>
                <a:gd name="T3" fmla="*/ 5 h 11"/>
                <a:gd name="T4" fmla="*/ 1 w 5"/>
                <a:gd name="T5" fmla="*/ 0 h 11"/>
                <a:gd name="T6" fmla="*/ 2 w 5"/>
                <a:gd name="T7" fmla="*/ 8 h 11"/>
                <a:gd name="T8" fmla="*/ 5 w 5"/>
                <a:gd name="T9" fmla="*/ 11 h 11"/>
                <a:gd name="T10" fmla="*/ 5 w 5"/>
                <a:gd name="T11" fmla="*/ 6 h 11"/>
                <a:gd name="T12" fmla="*/ 5 w 5"/>
                <a:gd name="T13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1">
                  <a:moveTo>
                    <a:pt x="5" y="5"/>
                  </a:moveTo>
                  <a:lnTo>
                    <a:pt x="5" y="5"/>
                  </a:lnTo>
                  <a:cubicBezTo>
                    <a:pt x="4" y="3"/>
                    <a:pt x="2" y="1"/>
                    <a:pt x="1" y="0"/>
                  </a:cubicBezTo>
                  <a:cubicBezTo>
                    <a:pt x="0" y="3"/>
                    <a:pt x="1" y="5"/>
                    <a:pt x="2" y="8"/>
                  </a:cubicBezTo>
                  <a:cubicBezTo>
                    <a:pt x="4" y="9"/>
                    <a:pt x="5" y="10"/>
                    <a:pt x="5" y="11"/>
                  </a:cubicBezTo>
                  <a:cubicBezTo>
                    <a:pt x="5" y="9"/>
                    <a:pt x="5" y="7"/>
                    <a:pt x="5" y="6"/>
                  </a:cubicBezTo>
                  <a:lnTo>
                    <a:pt x="5" y="5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39" name="Freeform 1767"/>
            <p:cNvSpPr>
              <a:spLocks/>
            </p:cNvSpPr>
            <p:nvPr userDrawn="1"/>
          </p:nvSpPr>
          <p:spPr bwMode="auto">
            <a:xfrm>
              <a:off x="367" y="213"/>
              <a:ext cx="5" cy="1"/>
            </a:xfrm>
            <a:custGeom>
              <a:avLst/>
              <a:gdLst>
                <a:gd name="T0" fmla="*/ 0 w 10"/>
                <a:gd name="T1" fmla="*/ 1 h 3"/>
                <a:gd name="T2" fmla="*/ 0 w 10"/>
                <a:gd name="T3" fmla="*/ 1 h 3"/>
                <a:gd name="T4" fmla="*/ 3 w 10"/>
                <a:gd name="T5" fmla="*/ 3 h 3"/>
                <a:gd name="T6" fmla="*/ 10 w 10"/>
                <a:gd name="T7" fmla="*/ 3 h 3"/>
                <a:gd name="T8" fmla="*/ 10 w 10"/>
                <a:gd name="T9" fmla="*/ 3 h 3"/>
                <a:gd name="T10" fmla="*/ 0 w 10"/>
                <a:gd name="T11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3">
                  <a:moveTo>
                    <a:pt x="0" y="1"/>
                  </a:moveTo>
                  <a:lnTo>
                    <a:pt x="0" y="1"/>
                  </a:lnTo>
                  <a:cubicBezTo>
                    <a:pt x="1" y="2"/>
                    <a:pt x="2" y="3"/>
                    <a:pt x="3" y="3"/>
                  </a:cubicBezTo>
                  <a:cubicBezTo>
                    <a:pt x="5" y="3"/>
                    <a:pt x="7" y="3"/>
                    <a:pt x="10" y="3"/>
                  </a:cubicBezTo>
                  <a:lnTo>
                    <a:pt x="10" y="3"/>
                  </a:lnTo>
                  <a:cubicBezTo>
                    <a:pt x="7" y="1"/>
                    <a:pt x="3" y="0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40" name="Freeform 1768"/>
            <p:cNvSpPr>
              <a:spLocks/>
            </p:cNvSpPr>
            <p:nvPr userDrawn="1"/>
          </p:nvSpPr>
          <p:spPr bwMode="auto">
            <a:xfrm>
              <a:off x="369" y="211"/>
              <a:ext cx="4" cy="3"/>
            </a:xfrm>
            <a:custGeom>
              <a:avLst/>
              <a:gdLst>
                <a:gd name="T0" fmla="*/ 0 w 10"/>
                <a:gd name="T1" fmla="*/ 0 h 7"/>
                <a:gd name="T2" fmla="*/ 0 w 10"/>
                <a:gd name="T3" fmla="*/ 0 h 7"/>
                <a:gd name="T4" fmla="*/ 10 w 10"/>
                <a:gd name="T5" fmla="*/ 7 h 7"/>
                <a:gd name="T6" fmla="*/ 0 w 10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7">
                  <a:moveTo>
                    <a:pt x="0" y="0"/>
                  </a:moveTo>
                  <a:lnTo>
                    <a:pt x="0" y="0"/>
                  </a:lnTo>
                  <a:cubicBezTo>
                    <a:pt x="2" y="3"/>
                    <a:pt x="6" y="6"/>
                    <a:pt x="10" y="7"/>
                  </a:cubicBezTo>
                  <a:cubicBezTo>
                    <a:pt x="8" y="3"/>
                    <a:pt x="4" y="0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41" name="Freeform 1769"/>
            <p:cNvSpPr>
              <a:spLocks/>
            </p:cNvSpPr>
            <p:nvPr userDrawn="1"/>
          </p:nvSpPr>
          <p:spPr bwMode="auto">
            <a:xfrm>
              <a:off x="375" y="208"/>
              <a:ext cx="0" cy="1"/>
            </a:xfrm>
            <a:custGeom>
              <a:avLst/>
              <a:gdLst>
                <a:gd name="T0" fmla="*/ 2 h 2"/>
                <a:gd name="T1" fmla="*/ 2 h 2"/>
                <a:gd name="T2" fmla="*/ 0 h 2"/>
                <a:gd name="T3" fmla="*/ 0 h 2"/>
                <a:gd name="T4" fmla="*/ 2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ubicBezTo>
                    <a:pt x="0" y="1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42" name="Freeform 1770"/>
            <p:cNvSpPr>
              <a:spLocks/>
            </p:cNvSpPr>
            <p:nvPr userDrawn="1"/>
          </p:nvSpPr>
          <p:spPr bwMode="auto">
            <a:xfrm>
              <a:off x="384" y="208"/>
              <a:ext cx="2" cy="2"/>
            </a:xfrm>
            <a:custGeom>
              <a:avLst/>
              <a:gdLst>
                <a:gd name="T0" fmla="*/ 2 w 3"/>
                <a:gd name="T1" fmla="*/ 2 h 5"/>
                <a:gd name="T2" fmla="*/ 2 w 3"/>
                <a:gd name="T3" fmla="*/ 2 h 5"/>
                <a:gd name="T4" fmla="*/ 3 w 3"/>
                <a:gd name="T5" fmla="*/ 1 h 5"/>
                <a:gd name="T6" fmla="*/ 3 w 3"/>
                <a:gd name="T7" fmla="*/ 0 h 5"/>
                <a:gd name="T8" fmla="*/ 0 w 3"/>
                <a:gd name="T9" fmla="*/ 3 h 5"/>
                <a:gd name="T10" fmla="*/ 1 w 3"/>
                <a:gd name="T11" fmla="*/ 5 h 5"/>
                <a:gd name="T12" fmla="*/ 2 w 3"/>
                <a:gd name="T13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5">
                  <a:moveTo>
                    <a:pt x="2" y="2"/>
                  </a:moveTo>
                  <a:lnTo>
                    <a:pt x="2" y="2"/>
                  </a:lnTo>
                  <a:cubicBezTo>
                    <a:pt x="3" y="1"/>
                    <a:pt x="3" y="1"/>
                    <a:pt x="3" y="1"/>
                  </a:cubicBezTo>
                  <a:lnTo>
                    <a:pt x="3" y="0"/>
                  </a:lnTo>
                  <a:cubicBezTo>
                    <a:pt x="2" y="1"/>
                    <a:pt x="1" y="2"/>
                    <a:pt x="0" y="3"/>
                  </a:cubicBezTo>
                  <a:cubicBezTo>
                    <a:pt x="1" y="4"/>
                    <a:pt x="1" y="4"/>
                    <a:pt x="1" y="5"/>
                  </a:cubicBezTo>
                  <a:cubicBezTo>
                    <a:pt x="2" y="4"/>
                    <a:pt x="2" y="3"/>
                    <a:pt x="2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43" name="Freeform 1771"/>
            <p:cNvSpPr>
              <a:spLocks/>
            </p:cNvSpPr>
            <p:nvPr userDrawn="1"/>
          </p:nvSpPr>
          <p:spPr bwMode="auto">
            <a:xfrm>
              <a:off x="385" y="205"/>
              <a:ext cx="1" cy="2"/>
            </a:xfrm>
            <a:custGeom>
              <a:avLst/>
              <a:gdLst>
                <a:gd name="T0" fmla="*/ 2 w 3"/>
                <a:gd name="T1" fmla="*/ 6 h 6"/>
                <a:gd name="T2" fmla="*/ 2 w 3"/>
                <a:gd name="T3" fmla="*/ 6 h 6"/>
                <a:gd name="T4" fmla="*/ 3 w 3"/>
                <a:gd name="T5" fmla="*/ 2 h 6"/>
                <a:gd name="T6" fmla="*/ 2 w 3"/>
                <a:gd name="T7" fmla="*/ 0 h 6"/>
                <a:gd name="T8" fmla="*/ 0 w 3"/>
                <a:gd name="T9" fmla="*/ 3 h 6"/>
                <a:gd name="T10" fmla="*/ 2 w 3"/>
                <a:gd name="T11" fmla="*/ 6 h 6"/>
                <a:gd name="T12" fmla="*/ 2 w 3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6">
                  <a:moveTo>
                    <a:pt x="2" y="6"/>
                  </a:moveTo>
                  <a:lnTo>
                    <a:pt x="2" y="6"/>
                  </a:lnTo>
                  <a:cubicBezTo>
                    <a:pt x="3" y="5"/>
                    <a:pt x="3" y="3"/>
                    <a:pt x="3" y="2"/>
                  </a:cubicBezTo>
                  <a:lnTo>
                    <a:pt x="2" y="0"/>
                  </a:lnTo>
                  <a:cubicBezTo>
                    <a:pt x="1" y="1"/>
                    <a:pt x="1" y="2"/>
                    <a:pt x="0" y="3"/>
                  </a:cubicBezTo>
                  <a:cubicBezTo>
                    <a:pt x="0" y="4"/>
                    <a:pt x="1" y="5"/>
                    <a:pt x="2" y="6"/>
                  </a:cubicBezTo>
                  <a:lnTo>
                    <a:pt x="2" y="6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44" name="Freeform 1772"/>
            <p:cNvSpPr>
              <a:spLocks/>
            </p:cNvSpPr>
            <p:nvPr userDrawn="1"/>
          </p:nvSpPr>
          <p:spPr bwMode="auto">
            <a:xfrm>
              <a:off x="386" y="204"/>
              <a:ext cx="0" cy="1"/>
            </a:xfrm>
            <a:custGeom>
              <a:avLst/>
              <a:gdLst>
                <a:gd name="T0" fmla="*/ 1 w 1"/>
                <a:gd name="T1" fmla="*/ 2 h 2"/>
                <a:gd name="T2" fmla="*/ 1 w 1"/>
                <a:gd name="T3" fmla="*/ 2 h 2"/>
                <a:gd name="T4" fmla="*/ 1 w 1"/>
                <a:gd name="T5" fmla="*/ 0 h 2"/>
                <a:gd name="T6" fmla="*/ 0 w 1"/>
                <a:gd name="T7" fmla="*/ 1 h 2"/>
                <a:gd name="T8" fmla="*/ 1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lnTo>
                    <a:pt x="1" y="2"/>
                  </a:lnTo>
                  <a:cubicBezTo>
                    <a:pt x="1" y="1"/>
                    <a:pt x="1" y="0"/>
                    <a:pt x="1" y="0"/>
                  </a:cubicBezTo>
                  <a:lnTo>
                    <a:pt x="0" y="1"/>
                  </a:lnTo>
                  <a:lnTo>
                    <a:pt x="1" y="2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45" name="Freeform 1773"/>
            <p:cNvSpPr>
              <a:spLocks/>
            </p:cNvSpPr>
            <p:nvPr userDrawn="1"/>
          </p:nvSpPr>
          <p:spPr bwMode="auto">
            <a:xfrm>
              <a:off x="385" y="201"/>
              <a:ext cx="1" cy="3"/>
            </a:xfrm>
            <a:custGeom>
              <a:avLst/>
              <a:gdLst>
                <a:gd name="T0" fmla="*/ 3 w 3"/>
                <a:gd name="T1" fmla="*/ 5 h 6"/>
                <a:gd name="T2" fmla="*/ 3 w 3"/>
                <a:gd name="T3" fmla="*/ 5 h 6"/>
                <a:gd name="T4" fmla="*/ 1 w 3"/>
                <a:gd name="T5" fmla="*/ 0 h 6"/>
                <a:gd name="T6" fmla="*/ 0 w 3"/>
                <a:gd name="T7" fmla="*/ 2 h 6"/>
                <a:gd name="T8" fmla="*/ 2 w 3"/>
                <a:gd name="T9" fmla="*/ 6 h 6"/>
                <a:gd name="T10" fmla="*/ 3 w 3"/>
                <a:gd name="T11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3" y="5"/>
                  </a:moveTo>
                  <a:lnTo>
                    <a:pt x="3" y="5"/>
                  </a:lnTo>
                  <a:cubicBezTo>
                    <a:pt x="3" y="3"/>
                    <a:pt x="2" y="2"/>
                    <a:pt x="1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1" y="3"/>
                    <a:pt x="1" y="4"/>
                    <a:pt x="2" y="6"/>
                  </a:cubicBezTo>
                  <a:lnTo>
                    <a:pt x="3" y="5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46" name="Freeform 1774"/>
            <p:cNvSpPr>
              <a:spLocks/>
            </p:cNvSpPr>
            <p:nvPr userDrawn="1"/>
          </p:nvSpPr>
          <p:spPr bwMode="auto">
            <a:xfrm>
              <a:off x="383" y="200"/>
              <a:ext cx="2" cy="2"/>
            </a:xfrm>
            <a:custGeom>
              <a:avLst/>
              <a:gdLst>
                <a:gd name="T0" fmla="*/ 4 w 4"/>
                <a:gd name="T1" fmla="*/ 3 h 4"/>
                <a:gd name="T2" fmla="*/ 4 w 4"/>
                <a:gd name="T3" fmla="*/ 3 h 4"/>
                <a:gd name="T4" fmla="*/ 4 w 4"/>
                <a:gd name="T5" fmla="*/ 3 h 4"/>
                <a:gd name="T6" fmla="*/ 1 w 4"/>
                <a:gd name="T7" fmla="*/ 0 h 4"/>
                <a:gd name="T8" fmla="*/ 0 w 4"/>
                <a:gd name="T9" fmla="*/ 1 h 4"/>
                <a:gd name="T10" fmla="*/ 3 w 4"/>
                <a:gd name="T11" fmla="*/ 4 h 4"/>
                <a:gd name="T12" fmla="*/ 4 w 4"/>
                <a:gd name="T13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4">
                  <a:moveTo>
                    <a:pt x="4" y="3"/>
                  </a:moveTo>
                  <a:lnTo>
                    <a:pt x="4" y="3"/>
                  </a:lnTo>
                  <a:lnTo>
                    <a:pt x="4" y="3"/>
                  </a:lnTo>
                  <a:cubicBezTo>
                    <a:pt x="3" y="2"/>
                    <a:pt x="2" y="1"/>
                    <a:pt x="1" y="0"/>
                  </a:cubicBezTo>
                  <a:lnTo>
                    <a:pt x="0" y="1"/>
                  </a:lnTo>
                  <a:cubicBezTo>
                    <a:pt x="2" y="2"/>
                    <a:pt x="3" y="3"/>
                    <a:pt x="3" y="4"/>
                  </a:cubicBezTo>
                  <a:lnTo>
                    <a:pt x="4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47" name="Rectangle 1775"/>
            <p:cNvSpPr>
              <a:spLocks noChangeArrowheads="1"/>
            </p:cNvSpPr>
            <p:nvPr userDrawn="1"/>
          </p:nvSpPr>
          <p:spPr bwMode="auto">
            <a:xfrm>
              <a:off x="383" y="200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48" name="Freeform 1776"/>
            <p:cNvSpPr>
              <a:spLocks/>
            </p:cNvSpPr>
            <p:nvPr userDrawn="1"/>
          </p:nvSpPr>
          <p:spPr bwMode="auto">
            <a:xfrm>
              <a:off x="381" y="199"/>
              <a:ext cx="2" cy="3"/>
            </a:xfrm>
            <a:custGeom>
              <a:avLst/>
              <a:gdLst>
                <a:gd name="T0" fmla="*/ 3 w 5"/>
                <a:gd name="T1" fmla="*/ 1 h 6"/>
                <a:gd name="T2" fmla="*/ 3 w 5"/>
                <a:gd name="T3" fmla="*/ 1 h 6"/>
                <a:gd name="T4" fmla="*/ 2 w 5"/>
                <a:gd name="T5" fmla="*/ 0 h 6"/>
                <a:gd name="T6" fmla="*/ 0 w 5"/>
                <a:gd name="T7" fmla="*/ 3 h 6"/>
                <a:gd name="T8" fmla="*/ 2 w 5"/>
                <a:gd name="T9" fmla="*/ 6 h 6"/>
                <a:gd name="T10" fmla="*/ 5 w 5"/>
                <a:gd name="T11" fmla="*/ 3 h 6"/>
                <a:gd name="T12" fmla="*/ 3 w 5"/>
                <a:gd name="T1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6">
                  <a:moveTo>
                    <a:pt x="3" y="1"/>
                  </a:moveTo>
                  <a:lnTo>
                    <a:pt x="3" y="1"/>
                  </a:lnTo>
                  <a:cubicBezTo>
                    <a:pt x="3" y="1"/>
                    <a:pt x="2" y="1"/>
                    <a:pt x="2" y="0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0" y="4"/>
                    <a:pt x="1" y="5"/>
                    <a:pt x="2" y="6"/>
                  </a:cubicBezTo>
                  <a:cubicBezTo>
                    <a:pt x="3" y="5"/>
                    <a:pt x="4" y="4"/>
                    <a:pt x="5" y="3"/>
                  </a:cubicBezTo>
                  <a:cubicBezTo>
                    <a:pt x="4" y="2"/>
                    <a:pt x="4" y="2"/>
                    <a:pt x="3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49" name="Freeform 1777"/>
            <p:cNvSpPr>
              <a:spLocks/>
            </p:cNvSpPr>
            <p:nvPr userDrawn="1"/>
          </p:nvSpPr>
          <p:spPr bwMode="auto">
            <a:xfrm>
              <a:off x="380" y="199"/>
              <a:ext cx="1" cy="1"/>
            </a:xfrm>
            <a:custGeom>
              <a:avLst/>
              <a:gdLst>
                <a:gd name="T0" fmla="*/ 4 w 4"/>
                <a:gd name="T1" fmla="*/ 1 h 4"/>
                <a:gd name="T2" fmla="*/ 4 w 4"/>
                <a:gd name="T3" fmla="*/ 1 h 4"/>
                <a:gd name="T4" fmla="*/ 0 w 4"/>
                <a:gd name="T5" fmla="*/ 0 h 4"/>
                <a:gd name="T6" fmla="*/ 0 w 4"/>
                <a:gd name="T7" fmla="*/ 1 h 4"/>
                <a:gd name="T8" fmla="*/ 2 w 4"/>
                <a:gd name="T9" fmla="*/ 4 h 4"/>
                <a:gd name="T10" fmla="*/ 4 w 4"/>
                <a:gd name="T11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4" y="1"/>
                  </a:moveTo>
                  <a:lnTo>
                    <a:pt x="4" y="1"/>
                  </a:lnTo>
                  <a:cubicBezTo>
                    <a:pt x="3" y="1"/>
                    <a:pt x="1" y="0"/>
                    <a:pt x="0" y="0"/>
                  </a:cubicBezTo>
                  <a:lnTo>
                    <a:pt x="0" y="1"/>
                  </a:lnTo>
                  <a:cubicBezTo>
                    <a:pt x="1" y="2"/>
                    <a:pt x="1" y="3"/>
                    <a:pt x="2" y="4"/>
                  </a:cubicBezTo>
                  <a:cubicBezTo>
                    <a:pt x="3" y="3"/>
                    <a:pt x="4" y="2"/>
                    <a:pt x="4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50" name="Freeform 1778"/>
            <p:cNvSpPr>
              <a:spLocks/>
            </p:cNvSpPr>
            <p:nvPr userDrawn="1"/>
          </p:nvSpPr>
          <p:spPr bwMode="auto">
            <a:xfrm>
              <a:off x="379" y="200"/>
              <a:ext cx="1" cy="2"/>
            </a:xfrm>
            <a:custGeom>
              <a:avLst/>
              <a:gdLst>
                <a:gd name="T0" fmla="*/ 1 w 3"/>
                <a:gd name="T1" fmla="*/ 0 h 6"/>
                <a:gd name="T2" fmla="*/ 1 w 3"/>
                <a:gd name="T3" fmla="*/ 0 h 6"/>
                <a:gd name="T4" fmla="*/ 0 w 3"/>
                <a:gd name="T5" fmla="*/ 5 h 6"/>
                <a:gd name="T6" fmla="*/ 0 w 3"/>
                <a:gd name="T7" fmla="*/ 6 h 6"/>
                <a:gd name="T8" fmla="*/ 3 w 3"/>
                <a:gd name="T9" fmla="*/ 2 h 6"/>
                <a:gd name="T10" fmla="*/ 1 w 3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1" y="0"/>
                  </a:moveTo>
                  <a:lnTo>
                    <a:pt x="1" y="0"/>
                  </a:lnTo>
                  <a:lnTo>
                    <a:pt x="0" y="5"/>
                  </a:lnTo>
                  <a:lnTo>
                    <a:pt x="0" y="6"/>
                  </a:lnTo>
                  <a:cubicBezTo>
                    <a:pt x="1" y="5"/>
                    <a:pt x="2" y="3"/>
                    <a:pt x="3" y="2"/>
                  </a:cubicBezTo>
                  <a:cubicBezTo>
                    <a:pt x="2" y="2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51" name="Freeform 1779"/>
            <p:cNvSpPr>
              <a:spLocks/>
            </p:cNvSpPr>
            <p:nvPr userDrawn="1"/>
          </p:nvSpPr>
          <p:spPr bwMode="auto">
            <a:xfrm>
              <a:off x="379" y="202"/>
              <a:ext cx="0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1 h 1"/>
                <a:gd name="T6" fmla="*/ 1 w 1"/>
                <a:gd name="T7" fmla="*/ 0 h 1"/>
                <a:gd name="T8" fmla="*/ 0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52" name="Freeform 1780"/>
            <p:cNvSpPr>
              <a:spLocks/>
            </p:cNvSpPr>
            <p:nvPr userDrawn="1"/>
          </p:nvSpPr>
          <p:spPr bwMode="auto">
            <a:xfrm>
              <a:off x="378" y="203"/>
              <a:ext cx="2" cy="2"/>
            </a:xfrm>
            <a:custGeom>
              <a:avLst/>
              <a:gdLst>
                <a:gd name="T0" fmla="*/ 1 w 5"/>
                <a:gd name="T1" fmla="*/ 1 h 6"/>
                <a:gd name="T2" fmla="*/ 1 w 5"/>
                <a:gd name="T3" fmla="*/ 1 h 6"/>
                <a:gd name="T4" fmla="*/ 0 w 5"/>
                <a:gd name="T5" fmla="*/ 3 h 6"/>
                <a:gd name="T6" fmla="*/ 3 w 5"/>
                <a:gd name="T7" fmla="*/ 6 h 6"/>
                <a:gd name="T8" fmla="*/ 5 w 5"/>
                <a:gd name="T9" fmla="*/ 3 h 6"/>
                <a:gd name="T10" fmla="*/ 2 w 5"/>
                <a:gd name="T11" fmla="*/ 0 h 6"/>
                <a:gd name="T12" fmla="*/ 1 w 5"/>
                <a:gd name="T1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6">
                  <a:moveTo>
                    <a:pt x="1" y="1"/>
                  </a:moveTo>
                  <a:lnTo>
                    <a:pt x="1" y="1"/>
                  </a:lnTo>
                  <a:lnTo>
                    <a:pt x="0" y="3"/>
                  </a:lnTo>
                  <a:cubicBezTo>
                    <a:pt x="1" y="4"/>
                    <a:pt x="2" y="5"/>
                    <a:pt x="3" y="6"/>
                  </a:cubicBezTo>
                  <a:cubicBezTo>
                    <a:pt x="3" y="5"/>
                    <a:pt x="4" y="4"/>
                    <a:pt x="5" y="3"/>
                  </a:cubicBezTo>
                  <a:cubicBezTo>
                    <a:pt x="4" y="2"/>
                    <a:pt x="3" y="1"/>
                    <a:pt x="2" y="0"/>
                  </a:cubicBezTo>
                  <a:cubicBezTo>
                    <a:pt x="2" y="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53" name="Freeform 1781"/>
            <p:cNvSpPr>
              <a:spLocks/>
            </p:cNvSpPr>
            <p:nvPr userDrawn="1"/>
          </p:nvSpPr>
          <p:spPr bwMode="auto">
            <a:xfrm>
              <a:off x="378" y="205"/>
              <a:ext cx="1" cy="2"/>
            </a:xfrm>
            <a:custGeom>
              <a:avLst/>
              <a:gdLst>
                <a:gd name="T0" fmla="*/ 1 w 3"/>
                <a:gd name="T1" fmla="*/ 0 h 5"/>
                <a:gd name="T2" fmla="*/ 1 w 3"/>
                <a:gd name="T3" fmla="*/ 0 h 5"/>
                <a:gd name="T4" fmla="*/ 0 w 3"/>
                <a:gd name="T5" fmla="*/ 5 h 5"/>
                <a:gd name="T6" fmla="*/ 3 w 3"/>
                <a:gd name="T7" fmla="*/ 2 h 5"/>
                <a:gd name="T8" fmla="*/ 1 w 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1" y="0"/>
                  </a:moveTo>
                  <a:lnTo>
                    <a:pt x="1" y="0"/>
                  </a:lnTo>
                  <a:lnTo>
                    <a:pt x="0" y="5"/>
                  </a:lnTo>
                  <a:cubicBezTo>
                    <a:pt x="1" y="4"/>
                    <a:pt x="2" y="3"/>
                    <a:pt x="3" y="2"/>
                  </a:cubicBezTo>
                  <a:cubicBezTo>
                    <a:pt x="3" y="1"/>
                    <a:pt x="2" y="1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54" name="Freeform 1782"/>
            <p:cNvSpPr>
              <a:spLocks/>
            </p:cNvSpPr>
            <p:nvPr userDrawn="1"/>
          </p:nvSpPr>
          <p:spPr bwMode="auto">
            <a:xfrm>
              <a:off x="377" y="207"/>
              <a:ext cx="2" cy="3"/>
            </a:xfrm>
            <a:custGeom>
              <a:avLst/>
              <a:gdLst>
                <a:gd name="T0" fmla="*/ 1 w 4"/>
                <a:gd name="T1" fmla="*/ 0 h 5"/>
                <a:gd name="T2" fmla="*/ 1 w 4"/>
                <a:gd name="T3" fmla="*/ 0 h 5"/>
                <a:gd name="T4" fmla="*/ 0 w 4"/>
                <a:gd name="T5" fmla="*/ 4 h 5"/>
                <a:gd name="T6" fmla="*/ 1 w 4"/>
                <a:gd name="T7" fmla="*/ 4 h 5"/>
                <a:gd name="T8" fmla="*/ 1 w 4"/>
                <a:gd name="T9" fmla="*/ 4 h 5"/>
                <a:gd name="T10" fmla="*/ 1 w 4"/>
                <a:gd name="T11" fmla="*/ 5 h 5"/>
                <a:gd name="T12" fmla="*/ 4 w 4"/>
                <a:gd name="T13" fmla="*/ 2 h 5"/>
                <a:gd name="T14" fmla="*/ 1 w 4"/>
                <a:gd name="T15" fmla="*/ 0 h 5"/>
                <a:gd name="T16" fmla="*/ 1 w 4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5">
                  <a:moveTo>
                    <a:pt x="1" y="0"/>
                  </a:moveTo>
                  <a:lnTo>
                    <a:pt x="1" y="0"/>
                  </a:lnTo>
                  <a:lnTo>
                    <a:pt x="0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5"/>
                  </a:lnTo>
                  <a:cubicBezTo>
                    <a:pt x="2" y="4"/>
                    <a:pt x="3" y="3"/>
                    <a:pt x="4" y="2"/>
                  </a:cubicBezTo>
                  <a:cubicBezTo>
                    <a:pt x="3" y="1"/>
                    <a:pt x="2" y="0"/>
                    <a:pt x="1" y="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55" name="Freeform 1783"/>
            <p:cNvSpPr>
              <a:spLocks/>
            </p:cNvSpPr>
            <p:nvPr userDrawn="1"/>
          </p:nvSpPr>
          <p:spPr bwMode="auto">
            <a:xfrm>
              <a:off x="378" y="210"/>
              <a:ext cx="0" cy="0"/>
            </a:xfrm>
            <a:custGeom>
              <a:avLst/>
              <a:gdLst>
                <a:gd name="T0" fmla="*/ 1 w 1"/>
                <a:gd name="T1" fmla="*/ 1 h 2"/>
                <a:gd name="T2" fmla="*/ 1 w 1"/>
                <a:gd name="T3" fmla="*/ 1 h 2"/>
                <a:gd name="T4" fmla="*/ 0 w 1"/>
                <a:gd name="T5" fmla="*/ 0 h 2"/>
                <a:gd name="T6" fmla="*/ 0 w 1"/>
                <a:gd name="T7" fmla="*/ 2 h 2"/>
                <a:gd name="T8" fmla="*/ 1 w 1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1"/>
                  </a:moveTo>
                  <a:lnTo>
                    <a:pt x="1" y="1"/>
                  </a:lnTo>
                  <a:lnTo>
                    <a:pt x="0" y="0"/>
                  </a:lnTo>
                  <a:cubicBezTo>
                    <a:pt x="0" y="1"/>
                    <a:pt x="0" y="1"/>
                    <a:pt x="0" y="2"/>
                  </a:cubicBezTo>
                  <a:cubicBezTo>
                    <a:pt x="0" y="1"/>
                    <a:pt x="0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56" name="Freeform 1784"/>
            <p:cNvSpPr>
              <a:spLocks/>
            </p:cNvSpPr>
            <p:nvPr userDrawn="1"/>
          </p:nvSpPr>
          <p:spPr bwMode="auto">
            <a:xfrm>
              <a:off x="382" y="214"/>
              <a:ext cx="0" cy="0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1 w 1"/>
                <a:gd name="T5" fmla="*/ 0 h 1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1" y="0"/>
                  </a:lnTo>
                  <a:lnTo>
                    <a:pt x="0" y="0"/>
                  </a:lnTo>
                  <a:cubicBezTo>
                    <a:pt x="1" y="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57" name="Freeform 1785"/>
            <p:cNvSpPr>
              <a:spLocks/>
            </p:cNvSpPr>
            <p:nvPr userDrawn="1"/>
          </p:nvSpPr>
          <p:spPr bwMode="auto">
            <a:xfrm>
              <a:off x="382" y="213"/>
              <a:ext cx="2" cy="1"/>
            </a:xfrm>
            <a:custGeom>
              <a:avLst/>
              <a:gdLst>
                <a:gd name="T0" fmla="*/ 0 w 4"/>
                <a:gd name="T1" fmla="*/ 2 h 3"/>
                <a:gd name="T2" fmla="*/ 0 w 4"/>
                <a:gd name="T3" fmla="*/ 2 h 3"/>
                <a:gd name="T4" fmla="*/ 1 w 4"/>
                <a:gd name="T5" fmla="*/ 3 h 3"/>
                <a:gd name="T6" fmla="*/ 1 w 4"/>
                <a:gd name="T7" fmla="*/ 3 h 3"/>
                <a:gd name="T8" fmla="*/ 2 w 4"/>
                <a:gd name="T9" fmla="*/ 3 h 3"/>
                <a:gd name="T10" fmla="*/ 4 w 4"/>
                <a:gd name="T11" fmla="*/ 0 h 3"/>
                <a:gd name="T12" fmla="*/ 0 w 4"/>
                <a:gd name="T13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3">
                  <a:moveTo>
                    <a:pt x="0" y="2"/>
                  </a:moveTo>
                  <a:lnTo>
                    <a:pt x="0" y="2"/>
                  </a:lnTo>
                  <a:cubicBezTo>
                    <a:pt x="1" y="2"/>
                    <a:pt x="1" y="3"/>
                    <a:pt x="1" y="3"/>
                  </a:cubicBezTo>
                  <a:lnTo>
                    <a:pt x="1" y="3"/>
                  </a:lnTo>
                  <a:lnTo>
                    <a:pt x="2" y="3"/>
                  </a:lnTo>
                  <a:cubicBezTo>
                    <a:pt x="3" y="2"/>
                    <a:pt x="3" y="1"/>
                    <a:pt x="4" y="0"/>
                  </a:cubicBezTo>
                  <a:cubicBezTo>
                    <a:pt x="3" y="0"/>
                    <a:pt x="2" y="1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987" name="Freeform 1787"/>
          <p:cNvSpPr>
            <a:spLocks/>
          </p:cNvSpPr>
          <p:nvPr userDrawn="1"/>
        </p:nvSpPr>
        <p:spPr bwMode="auto">
          <a:xfrm>
            <a:off x="608013" y="333375"/>
            <a:ext cx="3175" cy="3175"/>
          </a:xfrm>
          <a:custGeom>
            <a:avLst/>
            <a:gdLst>
              <a:gd name="T0" fmla="*/ 2 w 4"/>
              <a:gd name="T1" fmla="*/ 5 h 6"/>
              <a:gd name="T2" fmla="*/ 2 w 4"/>
              <a:gd name="T3" fmla="*/ 5 h 6"/>
              <a:gd name="T4" fmla="*/ 4 w 4"/>
              <a:gd name="T5" fmla="*/ 2 h 6"/>
              <a:gd name="T6" fmla="*/ 3 w 4"/>
              <a:gd name="T7" fmla="*/ 0 h 6"/>
              <a:gd name="T8" fmla="*/ 0 w 4"/>
              <a:gd name="T9" fmla="*/ 2 h 6"/>
              <a:gd name="T10" fmla="*/ 2 w 4"/>
              <a:gd name="T11" fmla="*/ 6 h 6"/>
              <a:gd name="T12" fmla="*/ 2 w 4"/>
              <a:gd name="T13" fmla="*/ 5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6">
                <a:moveTo>
                  <a:pt x="2" y="5"/>
                </a:moveTo>
                <a:lnTo>
                  <a:pt x="2" y="5"/>
                </a:lnTo>
                <a:cubicBezTo>
                  <a:pt x="3" y="4"/>
                  <a:pt x="3" y="3"/>
                  <a:pt x="4" y="2"/>
                </a:cubicBezTo>
                <a:cubicBezTo>
                  <a:pt x="4" y="1"/>
                  <a:pt x="3" y="0"/>
                  <a:pt x="3" y="0"/>
                </a:cubicBezTo>
                <a:cubicBezTo>
                  <a:pt x="2" y="1"/>
                  <a:pt x="1" y="1"/>
                  <a:pt x="0" y="2"/>
                </a:cubicBezTo>
                <a:cubicBezTo>
                  <a:pt x="1" y="3"/>
                  <a:pt x="1" y="4"/>
                  <a:pt x="2" y="6"/>
                </a:cubicBezTo>
                <a:lnTo>
                  <a:pt x="2" y="5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88" name="Freeform 1788"/>
          <p:cNvSpPr>
            <a:spLocks/>
          </p:cNvSpPr>
          <p:nvPr userDrawn="1"/>
        </p:nvSpPr>
        <p:spPr bwMode="auto">
          <a:xfrm>
            <a:off x="596901" y="314325"/>
            <a:ext cx="4763" cy="15875"/>
          </a:xfrm>
          <a:custGeom>
            <a:avLst/>
            <a:gdLst>
              <a:gd name="T0" fmla="*/ 3 w 5"/>
              <a:gd name="T1" fmla="*/ 0 h 22"/>
              <a:gd name="T2" fmla="*/ 3 w 5"/>
              <a:gd name="T3" fmla="*/ 0 h 22"/>
              <a:gd name="T4" fmla="*/ 0 w 5"/>
              <a:gd name="T5" fmla="*/ 22 h 22"/>
              <a:gd name="T6" fmla="*/ 1 w 5"/>
              <a:gd name="T7" fmla="*/ 21 h 22"/>
              <a:gd name="T8" fmla="*/ 1 w 5"/>
              <a:gd name="T9" fmla="*/ 21 h 22"/>
              <a:gd name="T10" fmla="*/ 1 w 5"/>
              <a:gd name="T11" fmla="*/ 22 h 22"/>
              <a:gd name="T12" fmla="*/ 5 w 5"/>
              <a:gd name="T13" fmla="*/ 1 h 22"/>
              <a:gd name="T14" fmla="*/ 3 w 5"/>
              <a:gd name="T15" fmla="*/ 0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" h="22">
                <a:moveTo>
                  <a:pt x="3" y="0"/>
                </a:moveTo>
                <a:lnTo>
                  <a:pt x="3" y="0"/>
                </a:lnTo>
                <a:lnTo>
                  <a:pt x="0" y="22"/>
                </a:lnTo>
                <a:cubicBezTo>
                  <a:pt x="0" y="21"/>
                  <a:pt x="1" y="21"/>
                  <a:pt x="1" y="21"/>
                </a:cubicBezTo>
                <a:lnTo>
                  <a:pt x="1" y="21"/>
                </a:lnTo>
                <a:cubicBezTo>
                  <a:pt x="1" y="21"/>
                  <a:pt x="1" y="21"/>
                  <a:pt x="1" y="22"/>
                </a:cubicBezTo>
                <a:lnTo>
                  <a:pt x="5" y="1"/>
                </a:lnTo>
                <a:cubicBezTo>
                  <a:pt x="5" y="0"/>
                  <a:pt x="4" y="0"/>
                  <a:pt x="3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89" name="Freeform 1789"/>
          <p:cNvSpPr>
            <a:spLocks/>
          </p:cNvSpPr>
          <p:nvPr userDrawn="1"/>
        </p:nvSpPr>
        <p:spPr bwMode="auto">
          <a:xfrm>
            <a:off x="603251" y="319088"/>
            <a:ext cx="3175" cy="4763"/>
          </a:xfrm>
          <a:custGeom>
            <a:avLst/>
            <a:gdLst>
              <a:gd name="T0" fmla="*/ 2 w 5"/>
              <a:gd name="T1" fmla="*/ 0 h 6"/>
              <a:gd name="T2" fmla="*/ 2 w 5"/>
              <a:gd name="T3" fmla="*/ 0 h 6"/>
              <a:gd name="T4" fmla="*/ 0 w 5"/>
              <a:gd name="T5" fmla="*/ 3 h 6"/>
              <a:gd name="T6" fmla="*/ 2 w 5"/>
              <a:gd name="T7" fmla="*/ 6 h 6"/>
              <a:gd name="T8" fmla="*/ 5 w 5"/>
              <a:gd name="T9" fmla="*/ 3 h 6"/>
              <a:gd name="T10" fmla="*/ 2 w 5"/>
              <a:gd name="T11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6">
                <a:moveTo>
                  <a:pt x="2" y="0"/>
                </a:moveTo>
                <a:lnTo>
                  <a:pt x="2" y="0"/>
                </a:lnTo>
                <a:cubicBezTo>
                  <a:pt x="1" y="1"/>
                  <a:pt x="0" y="2"/>
                  <a:pt x="0" y="3"/>
                </a:cubicBezTo>
                <a:cubicBezTo>
                  <a:pt x="1" y="4"/>
                  <a:pt x="2" y="5"/>
                  <a:pt x="2" y="6"/>
                </a:cubicBezTo>
                <a:cubicBezTo>
                  <a:pt x="3" y="5"/>
                  <a:pt x="4" y="4"/>
                  <a:pt x="5" y="3"/>
                </a:cubicBezTo>
                <a:cubicBezTo>
                  <a:pt x="4" y="2"/>
                  <a:pt x="3" y="1"/>
                  <a:pt x="2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90" name="Freeform 1790"/>
          <p:cNvSpPr>
            <a:spLocks/>
          </p:cNvSpPr>
          <p:nvPr userDrawn="1"/>
        </p:nvSpPr>
        <p:spPr bwMode="auto">
          <a:xfrm>
            <a:off x="606426" y="317500"/>
            <a:ext cx="3175" cy="6350"/>
          </a:xfrm>
          <a:custGeom>
            <a:avLst/>
            <a:gdLst>
              <a:gd name="T0" fmla="*/ 2 w 5"/>
              <a:gd name="T1" fmla="*/ 7 h 7"/>
              <a:gd name="T2" fmla="*/ 2 w 5"/>
              <a:gd name="T3" fmla="*/ 7 h 7"/>
              <a:gd name="T4" fmla="*/ 5 w 5"/>
              <a:gd name="T5" fmla="*/ 4 h 7"/>
              <a:gd name="T6" fmla="*/ 2 w 5"/>
              <a:gd name="T7" fmla="*/ 0 h 7"/>
              <a:gd name="T8" fmla="*/ 0 w 5"/>
              <a:gd name="T9" fmla="*/ 4 h 7"/>
              <a:gd name="T10" fmla="*/ 2 w 5"/>
              <a:gd name="T11" fmla="*/ 7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7">
                <a:moveTo>
                  <a:pt x="2" y="7"/>
                </a:moveTo>
                <a:lnTo>
                  <a:pt x="2" y="7"/>
                </a:lnTo>
                <a:cubicBezTo>
                  <a:pt x="3" y="6"/>
                  <a:pt x="4" y="5"/>
                  <a:pt x="5" y="4"/>
                </a:cubicBezTo>
                <a:cubicBezTo>
                  <a:pt x="4" y="3"/>
                  <a:pt x="3" y="2"/>
                  <a:pt x="2" y="0"/>
                </a:cubicBezTo>
                <a:cubicBezTo>
                  <a:pt x="1" y="1"/>
                  <a:pt x="1" y="3"/>
                  <a:pt x="0" y="4"/>
                </a:cubicBezTo>
                <a:cubicBezTo>
                  <a:pt x="1" y="5"/>
                  <a:pt x="2" y="6"/>
                  <a:pt x="2" y="7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91" name="Freeform 1791"/>
          <p:cNvSpPr>
            <a:spLocks/>
          </p:cNvSpPr>
          <p:nvPr userDrawn="1"/>
        </p:nvSpPr>
        <p:spPr bwMode="auto">
          <a:xfrm>
            <a:off x="604838" y="320675"/>
            <a:ext cx="3175" cy="4763"/>
          </a:xfrm>
          <a:custGeom>
            <a:avLst/>
            <a:gdLst>
              <a:gd name="T0" fmla="*/ 2 w 5"/>
              <a:gd name="T1" fmla="*/ 7 h 7"/>
              <a:gd name="T2" fmla="*/ 2 w 5"/>
              <a:gd name="T3" fmla="*/ 7 h 7"/>
              <a:gd name="T4" fmla="*/ 5 w 5"/>
              <a:gd name="T5" fmla="*/ 4 h 7"/>
              <a:gd name="T6" fmla="*/ 2 w 5"/>
              <a:gd name="T7" fmla="*/ 0 h 7"/>
              <a:gd name="T8" fmla="*/ 0 w 5"/>
              <a:gd name="T9" fmla="*/ 4 h 7"/>
              <a:gd name="T10" fmla="*/ 2 w 5"/>
              <a:gd name="T11" fmla="*/ 7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7">
                <a:moveTo>
                  <a:pt x="2" y="7"/>
                </a:moveTo>
                <a:lnTo>
                  <a:pt x="2" y="7"/>
                </a:lnTo>
                <a:cubicBezTo>
                  <a:pt x="3" y="6"/>
                  <a:pt x="4" y="5"/>
                  <a:pt x="5" y="4"/>
                </a:cubicBezTo>
                <a:cubicBezTo>
                  <a:pt x="4" y="3"/>
                  <a:pt x="3" y="2"/>
                  <a:pt x="2" y="0"/>
                </a:cubicBezTo>
                <a:cubicBezTo>
                  <a:pt x="2" y="1"/>
                  <a:pt x="1" y="3"/>
                  <a:pt x="0" y="4"/>
                </a:cubicBezTo>
                <a:cubicBezTo>
                  <a:pt x="1" y="5"/>
                  <a:pt x="2" y="6"/>
                  <a:pt x="2" y="7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92" name="Freeform 1792"/>
          <p:cNvSpPr>
            <a:spLocks/>
          </p:cNvSpPr>
          <p:nvPr userDrawn="1"/>
        </p:nvSpPr>
        <p:spPr bwMode="auto">
          <a:xfrm>
            <a:off x="603251" y="323850"/>
            <a:ext cx="3175" cy="4763"/>
          </a:xfrm>
          <a:custGeom>
            <a:avLst/>
            <a:gdLst>
              <a:gd name="T0" fmla="*/ 2 w 5"/>
              <a:gd name="T1" fmla="*/ 6 h 6"/>
              <a:gd name="T2" fmla="*/ 2 w 5"/>
              <a:gd name="T3" fmla="*/ 6 h 6"/>
              <a:gd name="T4" fmla="*/ 5 w 5"/>
              <a:gd name="T5" fmla="*/ 3 h 6"/>
              <a:gd name="T6" fmla="*/ 2 w 5"/>
              <a:gd name="T7" fmla="*/ 0 h 6"/>
              <a:gd name="T8" fmla="*/ 0 w 5"/>
              <a:gd name="T9" fmla="*/ 3 h 6"/>
              <a:gd name="T10" fmla="*/ 2 w 5"/>
              <a:gd name="T11" fmla="*/ 6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6">
                <a:moveTo>
                  <a:pt x="2" y="6"/>
                </a:moveTo>
                <a:lnTo>
                  <a:pt x="2" y="6"/>
                </a:lnTo>
                <a:cubicBezTo>
                  <a:pt x="3" y="5"/>
                  <a:pt x="4" y="4"/>
                  <a:pt x="5" y="3"/>
                </a:cubicBezTo>
                <a:cubicBezTo>
                  <a:pt x="4" y="2"/>
                  <a:pt x="3" y="1"/>
                  <a:pt x="2" y="0"/>
                </a:cubicBezTo>
                <a:cubicBezTo>
                  <a:pt x="2" y="1"/>
                  <a:pt x="1" y="2"/>
                  <a:pt x="0" y="3"/>
                </a:cubicBezTo>
                <a:cubicBezTo>
                  <a:pt x="1" y="4"/>
                  <a:pt x="2" y="5"/>
                  <a:pt x="2" y="6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93" name="Freeform 1793"/>
          <p:cNvSpPr>
            <a:spLocks/>
          </p:cNvSpPr>
          <p:nvPr userDrawn="1"/>
        </p:nvSpPr>
        <p:spPr bwMode="auto">
          <a:xfrm>
            <a:off x="600076" y="327025"/>
            <a:ext cx="3175" cy="3175"/>
          </a:xfrm>
          <a:custGeom>
            <a:avLst/>
            <a:gdLst>
              <a:gd name="T0" fmla="*/ 2 w 5"/>
              <a:gd name="T1" fmla="*/ 5 h 5"/>
              <a:gd name="T2" fmla="*/ 2 w 5"/>
              <a:gd name="T3" fmla="*/ 5 h 5"/>
              <a:gd name="T4" fmla="*/ 5 w 5"/>
              <a:gd name="T5" fmla="*/ 3 h 5"/>
              <a:gd name="T6" fmla="*/ 2 w 5"/>
              <a:gd name="T7" fmla="*/ 0 h 5"/>
              <a:gd name="T8" fmla="*/ 0 w 5"/>
              <a:gd name="T9" fmla="*/ 2 h 5"/>
              <a:gd name="T10" fmla="*/ 2 w 5"/>
              <a:gd name="T11" fmla="*/ 5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5">
                <a:moveTo>
                  <a:pt x="2" y="5"/>
                </a:moveTo>
                <a:lnTo>
                  <a:pt x="2" y="5"/>
                </a:lnTo>
                <a:cubicBezTo>
                  <a:pt x="3" y="4"/>
                  <a:pt x="4" y="3"/>
                  <a:pt x="5" y="3"/>
                </a:cubicBezTo>
                <a:cubicBezTo>
                  <a:pt x="4" y="2"/>
                  <a:pt x="3" y="1"/>
                  <a:pt x="2" y="0"/>
                </a:cubicBezTo>
                <a:cubicBezTo>
                  <a:pt x="2" y="0"/>
                  <a:pt x="1" y="1"/>
                  <a:pt x="0" y="2"/>
                </a:cubicBezTo>
                <a:cubicBezTo>
                  <a:pt x="1" y="3"/>
                  <a:pt x="2" y="4"/>
                  <a:pt x="2" y="5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94" name="Freeform 1794"/>
          <p:cNvSpPr>
            <a:spLocks/>
          </p:cNvSpPr>
          <p:nvPr userDrawn="1"/>
        </p:nvSpPr>
        <p:spPr bwMode="auto">
          <a:xfrm>
            <a:off x="609601" y="320675"/>
            <a:ext cx="3175" cy="6350"/>
          </a:xfrm>
          <a:custGeom>
            <a:avLst/>
            <a:gdLst>
              <a:gd name="T0" fmla="*/ 2 w 5"/>
              <a:gd name="T1" fmla="*/ 8 h 8"/>
              <a:gd name="T2" fmla="*/ 2 w 5"/>
              <a:gd name="T3" fmla="*/ 8 h 8"/>
              <a:gd name="T4" fmla="*/ 5 w 5"/>
              <a:gd name="T5" fmla="*/ 4 h 8"/>
              <a:gd name="T6" fmla="*/ 2 w 5"/>
              <a:gd name="T7" fmla="*/ 0 h 8"/>
              <a:gd name="T8" fmla="*/ 0 w 5"/>
              <a:gd name="T9" fmla="*/ 4 h 8"/>
              <a:gd name="T10" fmla="*/ 2 w 5"/>
              <a:gd name="T11" fmla="*/ 8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8">
                <a:moveTo>
                  <a:pt x="2" y="8"/>
                </a:moveTo>
                <a:lnTo>
                  <a:pt x="2" y="8"/>
                </a:lnTo>
                <a:cubicBezTo>
                  <a:pt x="3" y="7"/>
                  <a:pt x="4" y="6"/>
                  <a:pt x="5" y="4"/>
                </a:cubicBezTo>
                <a:cubicBezTo>
                  <a:pt x="4" y="3"/>
                  <a:pt x="3" y="2"/>
                  <a:pt x="2" y="0"/>
                </a:cubicBezTo>
                <a:cubicBezTo>
                  <a:pt x="1" y="2"/>
                  <a:pt x="1" y="3"/>
                  <a:pt x="0" y="4"/>
                </a:cubicBezTo>
                <a:cubicBezTo>
                  <a:pt x="1" y="5"/>
                  <a:pt x="2" y="6"/>
                  <a:pt x="2" y="8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95" name="Freeform 1795"/>
          <p:cNvSpPr>
            <a:spLocks/>
          </p:cNvSpPr>
          <p:nvPr userDrawn="1"/>
        </p:nvSpPr>
        <p:spPr bwMode="auto">
          <a:xfrm>
            <a:off x="606426" y="323850"/>
            <a:ext cx="3175" cy="4763"/>
          </a:xfrm>
          <a:custGeom>
            <a:avLst/>
            <a:gdLst>
              <a:gd name="T0" fmla="*/ 3 w 5"/>
              <a:gd name="T1" fmla="*/ 7 h 7"/>
              <a:gd name="T2" fmla="*/ 3 w 5"/>
              <a:gd name="T3" fmla="*/ 7 h 7"/>
              <a:gd name="T4" fmla="*/ 5 w 5"/>
              <a:gd name="T5" fmla="*/ 4 h 7"/>
              <a:gd name="T6" fmla="*/ 2 w 5"/>
              <a:gd name="T7" fmla="*/ 0 h 7"/>
              <a:gd name="T8" fmla="*/ 0 w 5"/>
              <a:gd name="T9" fmla="*/ 3 h 7"/>
              <a:gd name="T10" fmla="*/ 3 w 5"/>
              <a:gd name="T11" fmla="*/ 7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7">
                <a:moveTo>
                  <a:pt x="3" y="7"/>
                </a:moveTo>
                <a:lnTo>
                  <a:pt x="3" y="7"/>
                </a:lnTo>
                <a:cubicBezTo>
                  <a:pt x="3" y="6"/>
                  <a:pt x="4" y="5"/>
                  <a:pt x="5" y="4"/>
                </a:cubicBezTo>
                <a:cubicBezTo>
                  <a:pt x="4" y="3"/>
                  <a:pt x="3" y="2"/>
                  <a:pt x="2" y="0"/>
                </a:cubicBezTo>
                <a:cubicBezTo>
                  <a:pt x="2" y="1"/>
                  <a:pt x="1" y="2"/>
                  <a:pt x="0" y="3"/>
                </a:cubicBezTo>
                <a:cubicBezTo>
                  <a:pt x="1" y="5"/>
                  <a:pt x="2" y="6"/>
                  <a:pt x="3" y="7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96" name="Freeform 1796"/>
          <p:cNvSpPr>
            <a:spLocks/>
          </p:cNvSpPr>
          <p:nvPr userDrawn="1"/>
        </p:nvSpPr>
        <p:spPr bwMode="auto">
          <a:xfrm>
            <a:off x="604838" y="327025"/>
            <a:ext cx="3175" cy="4763"/>
          </a:xfrm>
          <a:custGeom>
            <a:avLst/>
            <a:gdLst>
              <a:gd name="T0" fmla="*/ 3 w 5"/>
              <a:gd name="T1" fmla="*/ 7 h 7"/>
              <a:gd name="T2" fmla="*/ 3 w 5"/>
              <a:gd name="T3" fmla="*/ 7 h 7"/>
              <a:gd name="T4" fmla="*/ 5 w 5"/>
              <a:gd name="T5" fmla="*/ 4 h 7"/>
              <a:gd name="T6" fmla="*/ 2 w 5"/>
              <a:gd name="T7" fmla="*/ 0 h 7"/>
              <a:gd name="T8" fmla="*/ 0 w 5"/>
              <a:gd name="T9" fmla="*/ 3 h 7"/>
              <a:gd name="T10" fmla="*/ 2 w 5"/>
              <a:gd name="T11" fmla="*/ 5 h 7"/>
              <a:gd name="T12" fmla="*/ 2 w 5"/>
              <a:gd name="T13" fmla="*/ 5 h 7"/>
              <a:gd name="T14" fmla="*/ 3 w 5"/>
              <a:gd name="T15" fmla="*/ 5 h 7"/>
              <a:gd name="T16" fmla="*/ 2 w 5"/>
              <a:gd name="T17" fmla="*/ 6 h 7"/>
              <a:gd name="T18" fmla="*/ 3 w 5"/>
              <a:gd name="T19" fmla="*/ 7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" h="7">
                <a:moveTo>
                  <a:pt x="3" y="7"/>
                </a:moveTo>
                <a:lnTo>
                  <a:pt x="3" y="7"/>
                </a:lnTo>
                <a:cubicBezTo>
                  <a:pt x="4" y="6"/>
                  <a:pt x="4" y="5"/>
                  <a:pt x="5" y="4"/>
                </a:cubicBezTo>
                <a:cubicBezTo>
                  <a:pt x="4" y="2"/>
                  <a:pt x="3" y="1"/>
                  <a:pt x="2" y="0"/>
                </a:cubicBezTo>
                <a:cubicBezTo>
                  <a:pt x="2" y="1"/>
                  <a:pt x="1" y="2"/>
                  <a:pt x="0" y="3"/>
                </a:cubicBezTo>
                <a:cubicBezTo>
                  <a:pt x="1" y="4"/>
                  <a:pt x="1" y="4"/>
                  <a:pt x="2" y="5"/>
                </a:cubicBezTo>
                <a:lnTo>
                  <a:pt x="2" y="5"/>
                </a:lnTo>
                <a:lnTo>
                  <a:pt x="3" y="5"/>
                </a:lnTo>
                <a:cubicBezTo>
                  <a:pt x="3" y="6"/>
                  <a:pt x="2" y="6"/>
                  <a:pt x="2" y="6"/>
                </a:cubicBezTo>
                <a:lnTo>
                  <a:pt x="3" y="7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97" name="Freeform 1797"/>
          <p:cNvSpPr>
            <a:spLocks/>
          </p:cNvSpPr>
          <p:nvPr userDrawn="1"/>
        </p:nvSpPr>
        <p:spPr bwMode="auto">
          <a:xfrm>
            <a:off x="603251" y="328613"/>
            <a:ext cx="1588" cy="3175"/>
          </a:xfrm>
          <a:custGeom>
            <a:avLst/>
            <a:gdLst>
              <a:gd name="T0" fmla="*/ 4 w 4"/>
              <a:gd name="T1" fmla="*/ 3 h 4"/>
              <a:gd name="T2" fmla="*/ 4 w 4"/>
              <a:gd name="T3" fmla="*/ 3 h 4"/>
              <a:gd name="T4" fmla="*/ 2 w 4"/>
              <a:gd name="T5" fmla="*/ 0 h 4"/>
              <a:gd name="T6" fmla="*/ 0 w 4"/>
              <a:gd name="T7" fmla="*/ 2 h 4"/>
              <a:gd name="T8" fmla="*/ 0 w 4"/>
              <a:gd name="T9" fmla="*/ 4 h 4"/>
              <a:gd name="T10" fmla="*/ 4 w 4"/>
              <a:gd name="T11" fmla="*/ 3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" h="4">
                <a:moveTo>
                  <a:pt x="4" y="3"/>
                </a:moveTo>
                <a:lnTo>
                  <a:pt x="4" y="3"/>
                </a:lnTo>
                <a:cubicBezTo>
                  <a:pt x="4" y="2"/>
                  <a:pt x="3" y="1"/>
                  <a:pt x="2" y="0"/>
                </a:cubicBezTo>
                <a:cubicBezTo>
                  <a:pt x="1" y="1"/>
                  <a:pt x="1" y="2"/>
                  <a:pt x="0" y="2"/>
                </a:cubicBezTo>
                <a:lnTo>
                  <a:pt x="0" y="4"/>
                </a:lnTo>
                <a:cubicBezTo>
                  <a:pt x="2" y="3"/>
                  <a:pt x="3" y="3"/>
                  <a:pt x="4" y="3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98" name="Rectangle 1798"/>
          <p:cNvSpPr>
            <a:spLocks noChangeArrowheads="1"/>
          </p:cNvSpPr>
          <p:nvPr userDrawn="1"/>
        </p:nvSpPr>
        <p:spPr bwMode="auto">
          <a:xfrm>
            <a:off x="606426" y="331788"/>
            <a:ext cx="1588" cy="1588"/>
          </a:xfrm>
          <a:prstGeom prst="rect">
            <a:avLst/>
          </a:prstGeom>
          <a:solidFill>
            <a:srgbClr val="D5A03C"/>
          </a:soli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99" name="Freeform 1799"/>
          <p:cNvSpPr>
            <a:spLocks/>
          </p:cNvSpPr>
          <p:nvPr userDrawn="1"/>
        </p:nvSpPr>
        <p:spPr bwMode="auto">
          <a:xfrm>
            <a:off x="600076" y="331788"/>
            <a:ext cx="3175" cy="1588"/>
          </a:xfrm>
          <a:custGeom>
            <a:avLst/>
            <a:gdLst>
              <a:gd name="T0" fmla="*/ 3 w 3"/>
              <a:gd name="T1" fmla="*/ 1 h 3"/>
              <a:gd name="T2" fmla="*/ 3 w 3"/>
              <a:gd name="T3" fmla="*/ 1 h 3"/>
              <a:gd name="T4" fmla="*/ 2 w 3"/>
              <a:gd name="T5" fmla="*/ 0 h 3"/>
              <a:gd name="T6" fmla="*/ 0 w 3"/>
              <a:gd name="T7" fmla="*/ 2 h 3"/>
              <a:gd name="T8" fmla="*/ 0 w 3"/>
              <a:gd name="T9" fmla="*/ 3 h 3"/>
              <a:gd name="T10" fmla="*/ 1 w 3"/>
              <a:gd name="T11" fmla="*/ 2 h 3"/>
              <a:gd name="T12" fmla="*/ 3 w 3"/>
              <a:gd name="T13" fmla="*/ 1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" h="3">
                <a:moveTo>
                  <a:pt x="3" y="1"/>
                </a:moveTo>
                <a:lnTo>
                  <a:pt x="3" y="1"/>
                </a:lnTo>
                <a:lnTo>
                  <a:pt x="2" y="0"/>
                </a:lnTo>
                <a:cubicBezTo>
                  <a:pt x="1" y="1"/>
                  <a:pt x="0" y="1"/>
                  <a:pt x="0" y="2"/>
                </a:cubicBezTo>
                <a:lnTo>
                  <a:pt x="0" y="3"/>
                </a:lnTo>
                <a:lnTo>
                  <a:pt x="1" y="2"/>
                </a:lnTo>
                <a:cubicBezTo>
                  <a:pt x="1" y="2"/>
                  <a:pt x="2" y="1"/>
                  <a:pt x="3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00" name="Freeform 1800"/>
          <p:cNvSpPr>
            <a:spLocks/>
          </p:cNvSpPr>
          <p:nvPr userDrawn="1"/>
        </p:nvSpPr>
        <p:spPr bwMode="auto">
          <a:xfrm>
            <a:off x="603251" y="333375"/>
            <a:ext cx="0" cy="1588"/>
          </a:xfrm>
          <a:custGeom>
            <a:avLst/>
            <a:gdLst>
              <a:gd name="T0" fmla="*/ 1 h 1"/>
              <a:gd name="T1" fmla="*/ 1 h 1"/>
              <a:gd name="T2" fmla="*/ 0 h 1"/>
              <a:gd name="T3" fmla="*/ 1 h 1"/>
              <a:gd name="T4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</a:cxnLst>
            <a:rect l="0" t="0" r="r" b="b"/>
            <a:pathLst>
              <a:path h="1">
                <a:moveTo>
                  <a:pt x="0" y="1"/>
                </a:moveTo>
                <a:lnTo>
                  <a:pt x="0" y="1"/>
                </a:lnTo>
                <a:lnTo>
                  <a:pt x="0" y="0"/>
                </a:ln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01" name="Freeform 1801"/>
          <p:cNvSpPr>
            <a:spLocks/>
          </p:cNvSpPr>
          <p:nvPr userDrawn="1"/>
        </p:nvSpPr>
        <p:spPr bwMode="auto">
          <a:xfrm>
            <a:off x="603251" y="336550"/>
            <a:ext cx="1588" cy="1588"/>
          </a:xfrm>
          <a:custGeom>
            <a:avLst/>
            <a:gdLst>
              <a:gd name="T0" fmla="*/ 1 w 3"/>
              <a:gd name="T1" fmla="*/ 2 h 2"/>
              <a:gd name="T2" fmla="*/ 1 w 3"/>
              <a:gd name="T3" fmla="*/ 2 h 2"/>
              <a:gd name="T4" fmla="*/ 3 w 3"/>
              <a:gd name="T5" fmla="*/ 0 h 2"/>
              <a:gd name="T6" fmla="*/ 3 w 3"/>
              <a:gd name="T7" fmla="*/ 0 h 2"/>
              <a:gd name="T8" fmla="*/ 0 w 3"/>
              <a:gd name="T9" fmla="*/ 2 h 2"/>
              <a:gd name="T10" fmla="*/ 1 w 3"/>
              <a:gd name="T11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" h="2">
                <a:moveTo>
                  <a:pt x="1" y="2"/>
                </a:moveTo>
                <a:lnTo>
                  <a:pt x="1" y="2"/>
                </a:lnTo>
                <a:lnTo>
                  <a:pt x="3" y="0"/>
                </a:lnTo>
                <a:lnTo>
                  <a:pt x="3" y="0"/>
                </a:lnTo>
                <a:cubicBezTo>
                  <a:pt x="2" y="1"/>
                  <a:pt x="1" y="1"/>
                  <a:pt x="0" y="2"/>
                </a:cubicBezTo>
                <a:cubicBezTo>
                  <a:pt x="0" y="2"/>
                  <a:pt x="1" y="2"/>
                  <a:pt x="1" y="2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02" name="Freeform 1802"/>
          <p:cNvSpPr>
            <a:spLocks/>
          </p:cNvSpPr>
          <p:nvPr userDrawn="1"/>
        </p:nvSpPr>
        <p:spPr bwMode="auto">
          <a:xfrm>
            <a:off x="609601" y="327025"/>
            <a:ext cx="1588" cy="4763"/>
          </a:xfrm>
          <a:custGeom>
            <a:avLst/>
            <a:gdLst>
              <a:gd name="T0" fmla="*/ 2 w 4"/>
              <a:gd name="T1" fmla="*/ 6 h 6"/>
              <a:gd name="T2" fmla="*/ 2 w 4"/>
              <a:gd name="T3" fmla="*/ 6 h 6"/>
              <a:gd name="T4" fmla="*/ 4 w 4"/>
              <a:gd name="T5" fmla="*/ 3 h 6"/>
              <a:gd name="T6" fmla="*/ 2 w 4"/>
              <a:gd name="T7" fmla="*/ 0 h 6"/>
              <a:gd name="T8" fmla="*/ 0 w 4"/>
              <a:gd name="T9" fmla="*/ 3 h 6"/>
              <a:gd name="T10" fmla="*/ 2 w 4"/>
              <a:gd name="T11" fmla="*/ 6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" h="6">
                <a:moveTo>
                  <a:pt x="2" y="6"/>
                </a:moveTo>
                <a:lnTo>
                  <a:pt x="2" y="6"/>
                </a:lnTo>
                <a:cubicBezTo>
                  <a:pt x="3" y="5"/>
                  <a:pt x="4" y="4"/>
                  <a:pt x="4" y="3"/>
                </a:cubicBezTo>
                <a:cubicBezTo>
                  <a:pt x="4" y="2"/>
                  <a:pt x="3" y="1"/>
                  <a:pt x="2" y="0"/>
                </a:cubicBezTo>
                <a:cubicBezTo>
                  <a:pt x="2" y="1"/>
                  <a:pt x="1" y="2"/>
                  <a:pt x="0" y="3"/>
                </a:cubicBezTo>
                <a:cubicBezTo>
                  <a:pt x="1" y="4"/>
                  <a:pt x="1" y="5"/>
                  <a:pt x="2" y="6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03" name="Freeform 1803"/>
          <p:cNvSpPr>
            <a:spLocks/>
          </p:cNvSpPr>
          <p:nvPr userDrawn="1"/>
        </p:nvSpPr>
        <p:spPr bwMode="auto">
          <a:xfrm>
            <a:off x="606426" y="330200"/>
            <a:ext cx="3175" cy="3175"/>
          </a:xfrm>
          <a:custGeom>
            <a:avLst/>
            <a:gdLst>
              <a:gd name="T0" fmla="*/ 2 w 4"/>
              <a:gd name="T1" fmla="*/ 6 h 6"/>
              <a:gd name="T2" fmla="*/ 2 w 4"/>
              <a:gd name="T3" fmla="*/ 6 h 6"/>
              <a:gd name="T4" fmla="*/ 4 w 4"/>
              <a:gd name="T5" fmla="*/ 3 h 6"/>
              <a:gd name="T6" fmla="*/ 3 w 4"/>
              <a:gd name="T7" fmla="*/ 0 h 6"/>
              <a:gd name="T8" fmla="*/ 0 w 4"/>
              <a:gd name="T9" fmla="*/ 3 h 6"/>
              <a:gd name="T10" fmla="*/ 2 w 4"/>
              <a:gd name="T11" fmla="*/ 6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" h="6">
                <a:moveTo>
                  <a:pt x="2" y="6"/>
                </a:moveTo>
                <a:lnTo>
                  <a:pt x="2" y="6"/>
                </a:lnTo>
                <a:cubicBezTo>
                  <a:pt x="3" y="5"/>
                  <a:pt x="4" y="4"/>
                  <a:pt x="4" y="3"/>
                </a:cubicBezTo>
                <a:cubicBezTo>
                  <a:pt x="4" y="2"/>
                  <a:pt x="3" y="1"/>
                  <a:pt x="3" y="0"/>
                </a:cubicBezTo>
                <a:cubicBezTo>
                  <a:pt x="2" y="1"/>
                  <a:pt x="1" y="2"/>
                  <a:pt x="0" y="3"/>
                </a:cubicBezTo>
                <a:cubicBezTo>
                  <a:pt x="1" y="4"/>
                  <a:pt x="1" y="5"/>
                  <a:pt x="2" y="6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04" name="Freeform 1804"/>
          <p:cNvSpPr>
            <a:spLocks/>
          </p:cNvSpPr>
          <p:nvPr userDrawn="1"/>
        </p:nvSpPr>
        <p:spPr bwMode="auto">
          <a:xfrm>
            <a:off x="604838" y="331788"/>
            <a:ext cx="3175" cy="4763"/>
          </a:xfrm>
          <a:custGeom>
            <a:avLst/>
            <a:gdLst>
              <a:gd name="T0" fmla="*/ 1 w 4"/>
              <a:gd name="T1" fmla="*/ 6 h 6"/>
              <a:gd name="T2" fmla="*/ 1 w 4"/>
              <a:gd name="T3" fmla="*/ 6 h 6"/>
              <a:gd name="T4" fmla="*/ 4 w 4"/>
              <a:gd name="T5" fmla="*/ 3 h 6"/>
              <a:gd name="T6" fmla="*/ 3 w 4"/>
              <a:gd name="T7" fmla="*/ 0 h 6"/>
              <a:gd name="T8" fmla="*/ 0 w 4"/>
              <a:gd name="T9" fmla="*/ 3 h 6"/>
              <a:gd name="T10" fmla="*/ 0 w 4"/>
              <a:gd name="T11" fmla="*/ 4 h 6"/>
              <a:gd name="T12" fmla="*/ 2 w 4"/>
              <a:gd name="T13" fmla="*/ 4 h 6"/>
              <a:gd name="T14" fmla="*/ 2 w 4"/>
              <a:gd name="T15" fmla="*/ 4 h 6"/>
              <a:gd name="T16" fmla="*/ 1 w 4"/>
              <a:gd name="T17" fmla="*/ 6 h 6"/>
              <a:gd name="T18" fmla="*/ 1 w 4"/>
              <a:gd name="T19" fmla="*/ 6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" h="6">
                <a:moveTo>
                  <a:pt x="1" y="6"/>
                </a:moveTo>
                <a:lnTo>
                  <a:pt x="1" y="6"/>
                </a:lnTo>
                <a:cubicBezTo>
                  <a:pt x="2" y="5"/>
                  <a:pt x="3" y="4"/>
                  <a:pt x="4" y="3"/>
                </a:cubicBezTo>
                <a:cubicBezTo>
                  <a:pt x="4" y="2"/>
                  <a:pt x="3" y="1"/>
                  <a:pt x="3" y="0"/>
                </a:cubicBezTo>
                <a:cubicBezTo>
                  <a:pt x="2" y="1"/>
                  <a:pt x="1" y="2"/>
                  <a:pt x="0" y="3"/>
                </a:cubicBezTo>
                <a:lnTo>
                  <a:pt x="0" y="4"/>
                </a:lnTo>
                <a:cubicBezTo>
                  <a:pt x="1" y="4"/>
                  <a:pt x="2" y="4"/>
                  <a:pt x="2" y="4"/>
                </a:cubicBezTo>
                <a:lnTo>
                  <a:pt x="2" y="4"/>
                </a:lnTo>
                <a:cubicBezTo>
                  <a:pt x="2" y="5"/>
                  <a:pt x="2" y="5"/>
                  <a:pt x="1" y="6"/>
                </a:cubicBezTo>
                <a:lnTo>
                  <a:pt x="1" y="6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05" name="Freeform 1805"/>
          <p:cNvSpPr>
            <a:spLocks/>
          </p:cNvSpPr>
          <p:nvPr userDrawn="1"/>
        </p:nvSpPr>
        <p:spPr bwMode="auto">
          <a:xfrm>
            <a:off x="603251" y="336550"/>
            <a:ext cx="3175" cy="3175"/>
          </a:xfrm>
          <a:custGeom>
            <a:avLst/>
            <a:gdLst>
              <a:gd name="T0" fmla="*/ 2 w 4"/>
              <a:gd name="T1" fmla="*/ 0 h 3"/>
              <a:gd name="T2" fmla="*/ 2 w 4"/>
              <a:gd name="T3" fmla="*/ 0 h 3"/>
              <a:gd name="T4" fmla="*/ 0 w 4"/>
              <a:gd name="T5" fmla="*/ 1 h 3"/>
              <a:gd name="T6" fmla="*/ 1 w 4"/>
              <a:gd name="T7" fmla="*/ 1 h 3"/>
              <a:gd name="T8" fmla="*/ 0 w 4"/>
              <a:gd name="T9" fmla="*/ 3 h 3"/>
              <a:gd name="T10" fmla="*/ 0 w 4"/>
              <a:gd name="T11" fmla="*/ 3 h 3"/>
              <a:gd name="T12" fmla="*/ 3 w 4"/>
              <a:gd name="T13" fmla="*/ 3 h 3"/>
              <a:gd name="T14" fmla="*/ 4 w 4"/>
              <a:gd name="T15" fmla="*/ 2 h 3"/>
              <a:gd name="T16" fmla="*/ 2 w 4"/>
              <a:gd name="T17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" h="3">
                <a:moveTo>
                  <a:pt x="2" y="0"/>
                </a:moveTo>
                <a:lnTo>
                  <a:pt x="2" y="0"/>
                </a:lnTo>
                <a:lnTo>
                  <a:pt x="0" y="1"/>
                </a:lnTo>
                <a:lnTo>
                  <a:pt x="1" y="1"/>
                </a:lnTo>
                <a:cubicBezTo>
                  <a:pt x="1" y="2"/>
                  <a:pt x="0" y="2"/>
                  <a:pt x="0" y="3"/>
                </a:cubicBezTo>
                <a:lnTo>
                  <a:pt x="0" y="3"/>
                </a:lnTo>
                <a:cubicBezTo>
                  <a:pt x="1" y="3"/>
                  <a:pt x="2" y="3"/>
                  <a:pt x="3" y="3"/>
                </a:cubicBezTo>
                <a:lnTo>
                  <a:pt x="4" y="2"/>
                </a:lnTo>
                <a:cubicBezTo>
                  <a:pt x="3" y="2"/>
                  <a:pt x="3" y="1"/>
                  <a:pt x="2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06" name="Freeform 1806"/>
          <p:cNvSpPr>
            <a:spLocks/>
          </p:cNvSpPr>
          <p:nvPr userDrawn="1"/>
        </p:nvSpPr>
        <p:spPr bwMode="auto">
          <a:xfrm>
            <a:off x="606426" y="334963"/>
            <a:ext cx="3175" cy="3175"/>
          </a:xfrm>
          <a:custGeom>
            <a:avLst/>
            <a:gdLst>
              <a:gd name="T0" fmla="*/ 3 w 4"/>
              <a:gd name="T1" fmla="*/ 0 h 5"/>
              <a:gd name="T2" fmla="*/ 3 w 4"/>
              <a:gd name="T3" fmla="*/ 0 h 5"/>
              <a:gd name="T4" fmla="*/ 0 w 4"/>
              <a:gd name="T5" fmla="*/ 2 h 5"/>
              <a:gd name="T6" fmla="*/ 1 w 4"/>
              <a:gd name="T7" fmla="*/ 5 h 5"/>
              <a:gd name="T8" fmla="*/ 4 w 4"/>
              <a:gd name="T9" fmla="*/ 3 h 5"/>
              <a:gd name="T10" fmla="*/ 3 w 4"/>
              <a:gd name="T11" fmla="*/ 0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" h="5">
                <a:moveTo>
                  <a:pt x="3" y="0"/>
                </a:moveTo>
                <a:lnTo>
                  <a:pt x="3" y="0"/>
                </a:lnTo>
                <a:cubicBezTo>
                  <a:pt x="2" y="1"/>
                  <a:pt x="1" y="1"/>
                  <a:pt x="0" y="2"/>
                </a:cubicBezTo>
                <a:cubicBezTo>
                  <a:pt x="0" y="3"/>
                  <a:pt x="1" y="4"/>
                  <a:pt x="1" y="5"/>
                </a:cubicBezTo>
                <a:cubicBezTo>
                  <a:pt x="2" y="4"/>
                  <a:pt x="4" y="4"/>
                  <a:pt x="4" y="3"/>
                </a:cubicBezTo>
                <a:cubicBezTo>
                  <a:pt x="4" y="2"/>
                  <a:pt x="3" y="1"/>
                  <a:pt x="3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07" name="Freeform 1807"/>
          <p:cNvSpPr>
            <a:spLocks/>
          </p:cNvSpPr>
          <p:nvPr userDrawn="1"/>
        </p:nvSpPr>
        <p:spPr bwMode="auto">
          <a:xfrm>
            <a:off x="595313" y="327025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2 h 2"/>
              <a:gd name="T6" fmla="*/ 1 w 2"/>
              <a:gd name="T7" fmla="*/ 2 h 2"/>
              <a:gd name="T8" fmla="*/ 2 w 2"/>
              <a:gd name="T9" fmla="*/ 0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lnTo>
                  <a:pt x="0" y="2"/>
                </a:lnTo>
                <a:lnTo>
                  <a:pt x="1" y="2"/>
                </a:lnTo>
                <a:lnTo>
                  <a:pt x="2" y="0"/>
                </a:lnTo>
                <a:lnTo>
                  <a:pt x="1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08" name="Freeform 1808"/>
          <p:cNvSpPr>
            <a:spLocks/>
          </p:cNvSpPr>
          <p:nvPr userDrawn="1"/>
        </p:nvSpPr>
        <p:spPr bwMode="auto">
          <a:xfrm>
            <a:off x="595313" y="325438"/>
            <a:ext cx="1588" cy="1588"/>
          </a:xfrm>
          <a:custGeom>
            <a:avLst/>
            <a:gdLst>
              <a:gd name="T0" fmla="*/ 0 w 1"/>
              <a:gd name="T1" fmla="*/ 0 h 2"/>
              <a:gd name="T2" fmla="*/ 0 w 1"/>
              <a:gd name="T3" fmla="*/ 0 h 2"/>
              <a:gd name="T4" fmla="*/ 0 w 1"/>
              <a:gd name="T5" fmla="*/ 2 h 2"/>
              <a:gd name="T6" fmla="*/ 1 w 1"/>
              <a:gd name="T7" fmla="*/ 2 h 2"/>
              <a:gd name="T8" fmla="*/ 1 w 1"/>
              <a:gd name="T9" fmla="*/ 1 h 2"/>
              <a:gd name="T10" fmla="*/ 0 w 1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" h="2">
                <a:moveTo>
                  <a:pt x="0" y="0"/>
                </a:moveTo>
                <a:lnTo>
                  <a:pt x="0" y="0"/>
                </a:lnTo>
                <a:lnTo>
                  <a:pt x="0" y="2"/>
                </a:lnTo>
                <a:lnTo>
                  <a:pt x="1" y="2"/>
                </a:lnTo>
                <a:lnTo>
                  <a:pt x="1" y="1"/>
                </a:lnTo>
                <a:lnTo>
                  <a:pt x="0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09" name="Freeform 1809"/>
          <p:cNvSpPr>
            <a:spLocks/>
          </p:cNvSpPr>
          <p:nvPr userDrawn="1"/>
        </p:nvSpPr>
        <p:spPr bwMode="auto">
          <a:xfrm>
            <a:off x="595313" y="323850"/>
            <a:ext cx="1588" cy="1588"/>
          </a:xfrm>
          <a:custGeom>
            <a:avLst/>
            <a:gdLst>
              <a:gd name="T0" fmla="*/ 0 w 1"/>
              <a:gd name="T1" fmla="*/ 0 h 2"/>
              <a:gd name="T2" fmla="*/ 0 w 1"/>
              <a:gd name="T3" fmla="*/ 0 h 2"/>
              <a:gd name="T4" fmla="*/ 0 w 1"/>
              <a:gd name="T5" fmla="*/ 1 h 2"/>
              <a:gd name="T6" fmla="*/ 1 w 1"/>
              <a:gd name="T7" fmla="*/ 2 h 2"/>
              <a:gd name="T8" fmla="*/ 1 w 1"/>
              <a:gd name="T9" fmla="*/ 0 h 2"/>
              <a:gd name="T10" fmla="*/ 0 w 1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" h="2">
                <a:moveTo>
                  <a:pt x="0" y="0"/>
                </a:moveTo>
                <a:lnTo>
                  <a:pt x="0" y="0"/>
                </a:lnTo>
                <a:lnTo>
                  <a:pt x="0" y="1"/>
                </a:lnTo>
                <a:lnTo>
                  <a:pt x="1" y="2"/>
                </a:lnTo>
                <a:lnTo>
                  <a:pt x="1" y="0"/>
                </a:lnTo>
                <a:lnTo>
                  <a:pt x="0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10" name="Freeform 1810"/>
          <p:cNvSpPr>
            <a:spLocks/>
          </p:cNvSpPr>
          <p:nvPr userDrawn="1"/>
        </p:nvSpPr>
        <p:spPr bwMode="auto">
          <a:xfrm>
            <a:off x="595313" y="322263"/>
            <a:ext cx="1588" cy="1588"/>
          </a:xfrm>
          <a:custGeom>
            <a:avLst/>
            <a:gdLst>
              <a:gd name="T0" fmla="*/ 0 w 2"/>
              <a:gd name="T1" fmla="*/ 0 h 2"/>
              <a:gd name="T2" fmla="*/ 0 w 2"/>
              <a:gd name="T3" fmla="*/ 0 h 2"/>
              <a:gd name="T4" fmla="*/ 0 w 2"/>
              <a:gd name="T5" fmla="*/ 2 h 2"/>
              <a:gd name="T6" fmla="*/ 2 w 2"/>
              <a:gd name="T7" fmla="*/ 2 h 2"/>
              <a:gd name="T8" fmla="*/ 2 w 2"/>
              <a:gd name="T9" fmla="*/ 1 h 2"/>
              <a:gd name="T10" fmla="*/ 0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1"/>
                </a:lnTo>
                <a:lnTo>
                  <a:pt x="0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11" name="Freeform 1811"/>
          <p:cNvSpPr>
            <a:spLocks/>
          </p:cNvSpPr>
          <p:nvPr userDrawn="1"/>
        </p:nvSpPr>
        <p:spPr bwMode="auto">
          <a:xfrm>
            <a:off x="595313" y="320675"/>
            <a:ext cx="1588" cy="0"/>
          </a:xfrm>
          <a:custGeom>
            <a:avLst/>
            <a:gdLst>
              <a:gd name="T0" fmla="*/ 0 w 2"/>
              <a:gd name="T1" fmla="*/ 0 h 1"/>
              <a:gd name="T2" fmla="*/ 0 w 2"/>
              <a:gd name="T3" fmla="*/ 0 h 1"/>
              <a:gd name="T4" fmla="*/ 0 w 2"/>
              <a:gd name="T5" fmla="*/ 1 h 1"/>
              <a:gd name="T6" fmla="*/ 2 w 2"/>
              <a:gd name="T7" fmla="*/ 1 h 1"/>
              <a:gd name="T8" fmla="*/ 2 w 2"/>
              <a:gd name="T9" fmla="*/ 0 h 1"/>
              <a:gd name="T10" fmla="*/ 0 w 2"/>
              <a:gd name="T11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1">
                <a:moveTo>
                  <a:pt x="0" y="0"/>
                </a:moveTo>
                <a:lnTo>
                  <a:pt x="0" y="0"/>
                </a:lnTo>
                <a:lnTo>
                  <a:pt x="0" y="1"/>
                </a:lnTo>
                <a:lnTo>
                  <a:pt x="2" y="1"/>
                </a:lnTo>
                <a:lnTo>
                  <a:pt x="2" y="0"/>
                </a:lnTo>
                <a:lnTo>
                  <a:pt x="0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12" name="Freeform 1812"/>
          <p:cNvSpPr>
            <a:spLocks/>
          </p:cNvSpPr>
          <p:nvPr userDrawn="1"/>
        </p:nvSpPr>
        <p:spPr bwMode="auto">
          <a:xfrm>
            <a:off x="595313" y="317500"/>
            <a:ext cx="1588" cy="1588"/>
          </a:xfrm>
          <a:custGeom>
            <a:avLst/>
            <a:gdLst>
              <a:gd name="T0" fmla="*/ 0 w 2"/>
              <a:gd name="T1" fmla="*/ 0 h 2"/>
              <a:gd name="T2" fmla="*/ 0 w 2"/>
              <a:gd name="T3" fmla="*/ 0 h 2"/>
              <a:gd name="T4" fmla="*/ 0 w 2"/>
              <a:gd name="T5" fmla="*/ 1 h 2"/>
              <a:gd name="T6" fmla="*/ 2 w 2"/>
              <a:gd name="T7" fmla="*/ 2 h 2"/>
              <a:gd name="T8" fmla="*/ 2 w 2"/>
              <a:gd name="T9" fmla="*/ 0 h 2"/>
              <a:gd name="T10" fmla="*/ 0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0"/>
                </a:lnTo>
                <a:lnTo>
                  <a:pt x="0" y="1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13" name="Freeform 1813"/>
          <p:cNvSpPr>
            <a:spLocks/>
          </p:cNvSpPr>
          <p:nvPr userDrawn="1"/>
        </p:nvSpPr>
        <p:spPr bwMode="auto">
          <a:xfrm>
            <a:off x="595313" y="315913"/>
            <a:ext cx="3175" cy="1588"/>
          </a:xfrm>
          <a:custGeom>
            <a:avLst/>
            <a:gdLst>
              <a:gd name="T0" fmla="*/ 0 w 3"/>
              <a:gd name="T1" fmla="*/ 0 h 2"/>
              <a:gd name="T2" fmla="*/ 0 w 3"/>
              <a:gd name="T3" fmla="*/ 0 h 2"/>
              <a:gd name="T4" fmla="*/ 0 w 3"/>
              <a:gd name="T5" fmla="*/ 1 h 2"/>
              <a:gd name="T6" fmla="*/ 3 w 3"/>
              <a:gd name="T7" fmla="*/ 2 h 2"/>
              <a:gd name="T8" fmla="*/ 3 w 3"/>
              <a:gd name="T9" fmla="*/ 1 h 2"/>
              <a:gd name="T10" fmla="*/ 0 w 3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" h="2">
                <a:moveTo>
                  <a:pt x="0" y="0"/>
                </a:moveTo>
                <a:lnTo>
                  <a:pt x="0" y="0"/>
                </a:lnTo>
                <a:lnTo>
                  <a:pt x="0" y="1"/>
                </a:lnTo>
                <a:lnTo>
                  <a:pt x="3" y="2"/>
                </a:lnTo>
                <a:lnTo>
                  <a:pt x="3" y="1"/>
                </a:lnTo>
                <a:lnTo>
                  <a:pt x="0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14" name="Freeform 1814"/>
          <p:cNvSpPr>
            <a:spLocks/>
          </p:cNvSpPr>
          <p:nvPr userDrawn="1"/>
        </p:nvSpPr>
        <p:spPr bwMode="auto">
          <a:xfrm>
            <a:off x="604838" y="319088"/>
            <a:ext cx="0" cy="3175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2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3"/>
                </a:cubicBezTo>
                <a:lnTo>
                  <a:pt x="1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15" name="Freeform 1815"/>
          <p:cNvSpPr>
            <a:spLocks/>
          </p:cNvSpPr>
          <p:nvPr userDrawn="1"/>
        </p:nvSpPr>
        <p:spPr bwMode="auto">
          <a:xfrm>
            <a:off x="606426" y="322263"/>
            <a:ext cx="1588" cy="3175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2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3"/>
                </a:cubicBezTo>
                <a:lnTo>
                  <a:pt x="1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16" name="Freeform 1816"/>
          <p:cNvSpPr>
            <a:spLocks/>
          </p:cNvSpPr>
          <p:nvPr userDrawn="1"/>
        </p:nvSpPr>
        <p:spPr bwMode="auto">
          <a:xfrm>
            <a:off x="609601" y="325438"/>
            <a:ext cx="0" cy="3175"/>
          </a:xfrm>
          <a:custGeom>
            <a:avLst/>
            <a:gdLst>
              <a:gd name="T0" fmla="*/ 0 w 2"/>
              <a:gd name="T1" fmla="*/ 0 h 3"/>
              <a:gd name="T2" fmla="*/ 0 w 2"/>
              <a:gd name="T3" fmla="*/ 0 h 3"/>
              <a:gd name="T4" fmla="*/ 0 w 2"/>
              <a:gd name="T5" fmla="*/ 3 h 3"/>
              <a:gd name="T6" fmla="*/ 2 w 2"/>
              <a:gd name="T7" fmla="*/ 1 h 3"/>
              <a:gd name="T8" fmla="*/ 0 w 2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" h="3">
                <a:moveTo>
                  <a:pt x="0" y="0"/>
                </a:moveTo>
                <a:lnTo>
                  <a:pt x="0" y="0"/>
                </a:lnTo>
                <a:cubicBezTo>
                  <a:pt x="1" y="0"/>
                  <a:pt x="1" y="1"/>
                  <a:pt x="0" y="3"/>
                </a:cubicBezTo>
                <a:lnTo>
                  <a:pt x="2" y="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17" name="Freeform 1817"/>
          <p:cNvSpPr>
            <a:spLocks/>
          </p:cNvSpPr>
          <p:nvPr userDrawn="1"/>
        </p:nvSpPr>
        <p:spPr bwMode="auto">
          <a:xfrm>
            <a:off x="611188" y="328613"/>
            <a:ext cx="0" cy="1588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2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0" y="1"/>
                  <a:pt x="0" y="2"/>
                  <a:pt x="0" y="3"/>
                </a:cubicBezTo>
                <a:lnTo>
                  <a:pt x="1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18" name="Freeform 1818"/>
          <p:cNvSpPr>
            <a:spLocks/>
          </p:cNvSpPr>
          <p:nvPr userDrawn="1"/>
        </p:nvSpPr>
        <p:spPr bwMode="auto">
          <a:xfrm>
            <a:off x="606426" y="328613"/>
            <a:ext cx="1588" cy="1588"/>
          </a:xfrm>
          <a:custGeom>
            <a:avLst/>
            <a:gdLst>
              <a:gd name="T0" fmla="*/ 0 w 2"/>
              <a:gd name="T1" fmla="*/ 0 h 3"/>
              <a:gd name="T2" fmla="*/ 0 w 2"/>
              <a:gd name="T3" fmla="*/ 0 h 3"/>
              <a:gd name="T4" fmla="*/ 0 w 2"/>
              <a:gd name="T5" fmla="*/ 3 h 3"/>
              <a:gd name="T6" fmla="*/ 2 w 2"/>
              <a:gd name="T7" fmla="*/ 2 h 3"/>
              <a:gd name="T8" fmla="*/ 0 w 2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" h="3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3"/>
                </a:cubicBezTo>
                <a:lnTo>
                  <a:pt x="2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19" name="Freeform 1819"/>
          <p:cNvSpPr>
            <a:spLocks/>
          </p:cNvSpPr>
          <p:nvPr userDrawn="1"/>
        </p:nvSpPr>
        <p:spPr bwMode="auto">
          <a:xfrm>
            <a:off x="603251" y="327025"/>
            <a:ext cx="0" cy="3175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2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3"/>
                </a:cubicBezTo>
                <a:lnTo>
                  <a:pt x="1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20" name="Freeform 1820"/>
          <p:cNvSpPr>
            <a:spLocks/>
          </p:cNvSpPr>
          <p:nvPr userDrawn="1"/>
        </p:nvSpPr>
        <p:spPr bwMode="auto">
          <a:xfrm>
            <a:off x="604838" y="325438"/>
            <a:ext cx="0" cy="1588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1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3"/>
                </a:cubicBezTo>
                <a:lnTo>
                  <a:pt x="1" y="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21" name="Freeform 1821"/>
          <p:cNvSpPr>
            <a:spLocks/>
          </p:cNvSpPr>
          <p:nvPr userDrawn="1"/>
        </p:nvSpPr>
        <p:spPr bwMode="auto">
          <a:xfrm>
            <a:off x="603251" y="322263"/>
            <a:ext cx="0" cy="3175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2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3"/>
                </a:cubicBezTo>
                <a:lnTo>
                  <a:pt x="1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22" name="Freeform 1822"/>
          <p:cNvSpPr>
            <a:spLocks/>
          </p:cNvSpPr>
          <p:nvPr userDrawn="1"/>
        </p:nvSpPr>
        <p:spPr bwMode="auto">
          <a:xfrm>
            <a:off x="606426" y="317500"/>
            <a:ext cx="1588" cy="1588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2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0" y="1"/>
                  <a:pt x="1" y="2"/>
                  <a:pt x="0" y="3"/>
                </a:cubicBezTo>
                <a:lnTo>
                  <a:pt x="1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23" name="Freeform 1823"/>
          <p:cNvSpPr>
            <a:spLocks/>
          </p:cNvSpPr>
          <p:nvPr userDrawn="1"/>
        </p:nvSpPr>
        <p:spPr bwMode="auto">
          <a:xfrm>
            <a:off x="609601" y="319088"/>
            <a:ext cx="0" cy="3175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2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3"/>
                </a:cubicBezTo>
                <a:lnTo>
                  <a:pt x="1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24" name="Freeform 1824"/>
          <p:cNvSpPr>
            <a:spLocks/>
          </p:cNvSpPr>
          <p:nvPr userDrawn="1"/>
        </p:nvSpPr>
        <p:spPr bwMode="auto">
          <a:xfrm>
            <a:off x="611188" y="323850"/>
            <a:ext cx="0" cy="1588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1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3"/>
                </a:cubicBezTo>
                <a:lnTo>
                  <a:pt x="1" y="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25" name="Freeform 1825"/>
          <p:cNvSpPr>
            <a:spLocks/>
          </p:cNvSpPr>
          <p:nvPr userDrawn="1"/>
        </p:nvSpPr>
        <p:spPr bwMode="auto">
          <a:xfrm>
            <a:off x="608013" y="330200"/>
            <a:ext cx="1588" cy="3175"/>
          </a:xfrm>
          <a:custGeom>
            <a:avLst/>
            <a:gdLst>
              <a:gd name="T0" fmla="*/ 1 w 2"/>
              <a:gd name="T1" fmla="*/ 0 h 3"/>
              <a:gd name="T2" fmla="*/ 1 w 2"/>
              <a:gd name="T3" fmla="*/ 0 h 3"/>
              <a:gd name="T4" fmla="*/ 0 w 2"/>
              <a:gd name="T5" fmla="*/ 3 h 3"/>
              <a:gd name="T6" fmla="*/ 2 w 2"/>
              <a:gd name="T7" fmla="*/ 2 h 3"/>
              <a:gd name="T8" fmla="*/ 1 w 2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" h="3">
                <a:moveTo>
                  <a:pt x="1" y="0"/>
                </a:moveTo>
                <a:lnTo>
                  <a:pt x="1" y="0"/>
                </a:lnTo>
                <a:cubicBezTo>
                  <a:pt x="1" y="2"/>
                  <a:pt x="1" y="2"/>
                  <a:pt x="0" y="3"/>
                </a:cubicBezTo>
                <a:lnTo>
                  <a:pt x="2" y="2"/>
                </a:lnTo>
                <a:lnTo>
                  <a:pt x="1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26" name="Freeform 1826"/>
          <p:cNvSpPr>
            <a:spLocks/>
          </p:cNvSpPr>
          <p:nvPr userDrawn="1"/>
        </p:nvSpPr>
        <p:spPr bwMode="auto">
          <a:xfrm>
            <a:off x="608013" y="334963"/>
            <a:ext cx="1588" cy="3175"/>
          </a:xfrm>
          <a:custGeom>
            <a:avLst/>
            <a:gdLst>
              <a:gd name="T0" fmla="*/ 1 w 2"/>
              <a:gd name="T1" fmla="*/ 0 h 3"/>
              <a:gd name="T2" fmla="*/ 1 w 2"/>
              <a:gd name="T3" fmla="*/ 0 h 3"/>
              <a:gd name="T4" fmla="*/ 0 w 2"/>
              <a:gd name="T5" fmla="*/ 3 h 3"/>
              <a:gd name="T6" fmla="*/ 2 w 2"/>
              <a:gd name="T7" fmla="*/ 2 h 3"/>
              <a:gd name="T8" fmla="*/ 1 w 2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" h="3">
                <a:moveTo>
                  <a:pt x="1" y="0"/>
                </a:moveTo>
                <a:lnTo>
                  <a:pt x="1" y="0"/>
                </a:lnTo>
                <a:cubicBezTo>
                  <a:pt x="1" y="1"/>
                  <a:pt x="1" y="2"/>
                  <a:pt x="0" y="3"/>
                </a:cubicBezTo>
                <a:lnTo>
                  <a:pt x="2" y="2"/>
                </a:lnTo>
                <a:lnTo>
                  <a:pt x="1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27" name="Freeform 1827"/>
          <p:cNvSpPr>
            <a:spLocks/>
          </p:cNvSpPr>
          <p:nvPr userDrawn="1"/>
        </p:nvSpPr>
        <p:spPr bwMode="auto">
          <a:xfrm>
            <a:off x="600076" y="330200"/>
            <a:ext cx="1588" cy="1588"/>
          </a:xfrm>
          <a:custGeom>
            <a:avLst/>
            <a:gdLst>
              <a:gd name="T0" fmla="*/ 0 w 1"/>
              <a:gd name="T1" fmla="*/ 0 h 2"/>
              <a:gd name="T2" fmla="*/ 0 w 1"/>
              <a:gd name="T3" fmla="*/ 0 h 2"/>
              <a:gd name="T4" fmla="*/ 0 w 1"/>
              <a:gd name="T5" fmla="*/ 2 h 2"/>
              <a:gd name="T6" fmla="*/ 1 w 1"/>
              <a:gd name="T7" fmla="*/ 1 h 2"/>
              <a:gd name="T8" fmla="*/ 0 w 1"/>
              <a:gd name="T9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2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2"/>
                </a:cubicBezTo>
                <a:lnTo>
                  <a:pt x="1" y="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28" name="Freeform 1828"/>
          <p:cNvSpPr>
            <a:spLocks/>
          </p:cNvSpPr>
          <p:nvPr userDrawn="1"/>
        </p:nvSpPr>
        <p:spPr bwMode="auto">
          <a:xfrm>
            <a:off x="606426" y="333375"/>
            <a:ext cx="1588" cy="1588"/>
          </a:xfrm>
          <a:custGeom>
            <a:avLst/>
            <a:gdLst>
              <a:gd name="T0" fmla="*/ 1 w 2"/>
              <a:gd name="T1" fmla="*/ 0 h 3"/>
              <a:gd name="T2" fmla="*/ 1 w 2"/>
              <a:gd name="T3" fmla="*/ 0 h 3"/>
              <a:gd name="T4" fmla="*/ 0 w 2"/>
              <a:gd name="T5" fmla="*/ 3 h 3"/>
              <a:gd name="T6" fmla="*/ 2 w 2"/>
              <a:gd name="T7" fmla="*/ 2 h 3"/>
              <a:gd name="T8" fmla="*/ 1 w 2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" h="3">
                <a:moveTo>
                  <a:pt x="1" y="0"/>
                </a:moveTo>
                <a:lnTo>
                  <a:pt x="1" y="0"/>
                </a:lnTo>
                <a:cubicBezTo>
                  <a:pt x="1" y="2"/>
                  <a:pt x="1" y="2"/>
                  <a:pt x="0" y="3"/>
                </a:cubicBezTo>
                <a:lnTo>
                  <a:pt x="2" y="2"/>
                </a:lnTo>
                <a:lnTo>
                  <a:pt x="1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29" name="Freeform 1829"/>
          <p:cNvSpPr>
            <a:spLocks/>
          </p:cNvSpPr>
          <p:nvPr userDrawn="1"/>
        </p:nvSpPr>
        <p:spPr bwMode="auto">
          <a:xfrm>
            <a:off x="603251" y="339725"/>
            <a:ext cx="3175" cy="0"/>
          </a:xfrm>
          <a:custGeom>
            <a:avLst/>
            <a:gdLst>
              <a:gd name="T0" fmla="*/ 5 w 5"/>
              <a:gd name="T1" fmla="*/ 1 h 1"/>
              <a:gd name="T2" fmla="*/ 5 w 5"/>
              <a:gd name="T3" fmla="*/ 1 h 1"/>
              <a:gd name="T4" fmla="*/ 1 w 5"/>
              <a:gd name="T5" fmla="*/ 0 h 1"/>
              <a:gd name="T6" fmla="*/ 0 w 5"/>
              <a:gd name="T7" fmla="*/ 1 h 1"/>
              <a:gd name="T8" fmla="*/ 5 w 5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" h="1">
                <a:moveTo>
                  <a:pt x="5" y="1"/>
                </a:moveTo>
                <a:lnTo>
                  <a:pt x="5" y="1"/>
                </a:lnTo>
                <a:cubicBezTo>
                  <a:pt x="4" y="1"/>
                  <a:pt x="2" y="0"/>
                  <a:pt x="1" y="0"/>
                </a:cubicBezTo>
                <a:cubicBezTo>
                  <a:pt x="0" y="1"/>
                  <a:pt x="0" y="1"/>
                  <a:pt x="0" y="1"/>
                </a:cubicBezTo>
                <a:cubicBezTo>
                  <a:pt x="2" y="1"/>
                  <a:pt x="3" y="1"/>
                  <a:pt x="5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30" name="Freeform 1830"/>
          <p:cNvSpPr>
            <a:spLocks/>
          </p:cNvSpPr>
          <p:nvPr userDrawn="1"/>
        </p:nvSpPr>
        <p:spPr bwMode="auto">
          <a:xfrm>
            <a:off x="600076" y="331788"/>
            <a:ext cx="6350" cy="3175"/>
          </a:xfrm>
          <a:custGeom>
            <a:avLst/>
            <a:gdLst>
              <a:gd name="T0" fmla="*/ 0 w 9"/>
              <a:gd name="T1" fmla="*/ 4 h 5"/>
              <a:gd name="T2" fmla="*/ 0 w 9"/>
              <a:gd name="T3" fmla="*/ 4 h 5"/>
              <a:gd name="T4" fmla="*/ 3 w 9"/>
              <a:gd name="T5" fmla="*/ 4 h 5"/>
              <a:gd name="T6" fmla="*/ 3 w 9"/>
              <a:gd name="T7" fmla="*/ 4 h 5"/>
              <a:gd name="T8" fmla="*/ 3 w 9"/>
              <a:gd name="T9" fmla="*/ 5 h 5"/>
              <a:gd name="T10" fmla="*/ 5 w 9"/>
              <a:gd name="T11" fmla="*/ 5 h 5"/>
              <a:gd name="T12" fmla="*/ 9 w 9"/>
              <a:gd name="T13" fmla="*/ 0 h 5"/>
              <a:gd name="T14" fmla="*/ 0 w 9"/>
              <a:gd name="T15" fmla="*/ 4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9" h="5">
                <a:moveTo>
                  <a:pt x="0" y="4"/>
                </a:moveTo>
                <a:lnTo>
                  <a:pt x="0" y="4"/>
                </a:lnTo>
                <a:cubicBezTo>
                  <a:pt x="2" y="4"/>
                  <a:pt x="3" y="4"/>
                  <a:pt x="3" y="4"/>
                </a:cubicBezTo>
                <a:lnTo>
                  <a:pt x="3" y="4"/>
                </a:lnTo>
                <a:cubicBezTo>
                  <a:pt x="3" y="4"/>
                  <a:pt x="3" y="5"/>
                  <a:pt x="3" y="5"/>
                </a:cubicBezTo>
                <a:cubicBezTo>
                  <a:pt x="3" y="5"/>
                  <a:pt x="4" y="5"/>
                  <a:pt x="5" y="5"/>
                </a:cubicBezTo>
                <a:cubicBezTo>
                  <a:pt x="6" y="4"/>
                  <a:pt x="8" y="2"/>
                  <a:pt x="9" y="0"/>
                </a:cubicBezTo>
                <a:cubicBezTo>
                  <a:pt x="6" y="1"/>
                  <a:pt x="3" y="2"/>
                  <a:pt x="0" y="4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31" name="Freeform 1831"/>
          <p:cNvSpPr>
            <a:spLocks/>
          </p:cNvSpPr>
          <p:nvPr userDrawn="1"/>
        </p:nvSpPr>
        <p:spPr bwMode="auto">
          <a:xfrm>
            <a:off x="595313" y="330200"/>
            <a:ext cx="0" cy="3175"/>
          </a:xfrm>
          <a:custGeom>
            <a:avLst/>
            <a:gdLst>
              <a:gd name="T0" fmla="*/ 1 w 1"/>
              <a:gd name="T1" fmla="*/ 0 h 3"/>
              <a:gd name="T2" fmla="*/ 1 w 1"/>
              <a:gd name="T3" fmla="*/ 0 h 3"/>
              <a:gd name="T4" fmla="*/ 0 w 1"/>
              <a:gd name="T5" fmla="*/ 2 h 3"/>
              <a:gd name="T6" fmla="*/ 0 w 1"/>
              <a:gd name="T7" fmla="*/ 3 h 3"/>
              <a:gd name="T8" fmla="*/ 1 w 1"/>
              <a:gd name="T9" fmla="*/ 2 h 3"/>
              <a:gd name="T10" fmla="*/ 1 w 1"/>
              <a:gd name="T11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" h="3">
                <a:moveTo>
                  <a:pt x="1" y="0"/>
                </a:moveTo>
                <a:lnTo>
                  <a:pt x="1" y="0"/>
                </a:lnTo>
                <a:cubicBezTo>
                  <a:pt x="1" y="1"/>
                  <a:pt x="0" y="1"/>
                  <a:pt x="0" y="2"/>
                </a:cubicBezTo>
                <a:cubicBezTo>
                  <a:pt x="0" y="2"/>
                  <a:pt x="0" y="3"/>
                  <a:pt x="0" y="3"/>
                </a:cubicBezTo>
                <a:cubicBezTo>
                  <a:pt x="1" y="3"/>
                  <a:pt x="1" y="2"/>
                  <a:pt x="1" y="2"/>
                </a:cubicBezTo>
                <a:cubicBezTo>
                  <a:pt x="1" y="1"/>
                  <a:pt x="1" y="1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32" name="Freeform 1832"/>
          <p:cNvSpPr>
            <a:spLocks/>
          </p:cNvSpPr>
          <p:nvPr userDrawn="1"/>
        </p:nvSpPr>
        <p:spPr bwMode="auto">
          <a:xfrm>
            <a:off x="596901" y="333375"/>
            <a:ext cx="1588" cy="1588"/>
          </a:xfrm>
          <a:custGeom>
            <a:avLst/>
            <a:gdLst>
              <a:gd name="T0" fmla="*/ 2 w 2"/>
              <a:gd name="T1" fmla="*/ 0 h 4"/>
              <a:gd name="T2" fmla="*/ 2 w 2"/>
              <a:gd name="T3" fmla="*/ 0 h 4"/>
              <a:gd name="T4" fmla="*/ 1 w 2"/>
              <a:gd name="T5" fmla="*/ 1 h 4"/>
              <a:gd name="T6" fmla="*/ 0 w 2"/>
              <a:gd name="T7" fmla="*/ 4 h 4"/>
              <a:gd name="T8" fmla="*/ 1 w 2"/>
              <a:gd name="T9" fmla="*/ 3 h 4"/>
              <a:gd name="T10" fmla="*/ 2 w 2"/>
              <a:gd name="T11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4">
                <a:moveTo>
                  <a:pt x="2" y="0"/>
                </a:moveTo>
                <a:lnTo>
                  <a:pt x="2" y="0"/>
                </a:lnTo>
                <a:cubicBezTo>
                  <a:pt x="2" y="0"/>
                  <a:pt x="1" y="1"/>
                  <a:pt x="1" y="1"/>
                </a:cubicBezTo>
                <a:cubicBezTo>
                  <a:pt x="1" y="2"/>
                  <a:pt x="0" y="3"/>
                  <a:pt x="0" y="4"/>
                </a:cubicBezTo>
                <a:cubicBezTo>
                  <a:pt x="0" y="4"/>
                  <a:pt x="1" y="3"/>
                  <a:pt x="1" y="3"/>
                </a:cubicBezTo>
                <a:cubicBezTo>
                  <a:pt x="2" y="2"/>
                  <a:pt x="2" y="1"/>
                  <a:pt x="2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33" name="Freeform 1833"/>
          <p:cNvSpPr>
            <a:spLocks/>
          </p:cNvSpPr>
          <p:nvPr userDrawn="1"/>
        </p:nvSpPr>
        <p:spPr bwMode="auto">
          <a:xfrm>
            <a:off x="600076" y="334963"/>
            <a:ext cx="4763" cy="3175"/>
          </a:xfrm>
          <a:custGeom>
            <a:avLst/>
            <a:gdLst>
              <a:gd name="T0" fmla="*/ 2 w 8"/>
              <a:gd name="T1" fmla="*/ 1 h 4"/>
              <a:gd name="T2" fmla="*/ 2 w 8"/>
              <a:gd name="T3" fmla="*/ 1 h 4"/>
              <a:gd name="T4" fmla="*/ 0 w 8"/>
              <a:gd name="T5" fmla="*/ 4 h 4"/>
              <a:gd name="T6" fmla="*/ 4 w 8"/>
              <a:gd name="T7" fmla="*/ 4 h 4"/>
              <a:gd name="T8" fmla="*/ 8 w 8"/>
              <a:gd name="T9" fmla="*/ 1 h 4"/>
              <a:gd name="T10" fmla="*/ 2 w 8"/>
              <a:gd name="T11" fmla="*/ 1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" h="4">
                <a:moveTo>
                  <a:pt x="2" y="1"/>
                </a:moveTo>
                <a:lnTo>
                  <a:pt x="2" y="1"/>
                </a:lnTo>
                <a:cubicBezTo>
                  <a:pt x="1" y="2"/>
                  <a:pt x="0" y="3"/>
                  <a:pt x="0" y="4"/>
                </a:cubicBezTo>
                <a:cubicBezTo>
                  <a:pt x="1" y="4"/>
                  <a:pt x="2" y="4"/>
                  <a:pt x="4" y="4"/>
                </a:cubicBezTo>
                <a:cubicBezTo>
                  <a:pt x="5" y="3"/>
                  <a:pt x="7" y="2"/>
                  <a:pt x="8" y="1"/>
                </a:cubicBezTo>
                <a:cubicBezTo>
                  <a:pt x="6" y="0"/>
                  <a:pt x="4" y="1"/>
                  <a:pt x="2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34" name="Freeform 1834"/>
          <p:cNvSpPr>
            <a:spLocks/>
          </p:cNvSpPr>
          <p:nvPr userDrawn="1"/>
        </p:nvSpPr>
        <p:spPr bwMode="auto">
          <a:xfrm>
            <a:off x="595313" y="330200"/>
            <a:ext cx="3175" cy="7938"/>
          </a:xfrm>
          <a:custGeom>
            <a:avLst/>
            <a:gdLst>
              <a:gd name="T0" fmla="*/ 0 w 5"/>
              <a:gd name="T1" fmla="*/ 5 h 11"/>
              <a:gd name="T2" fmla="*/ 0 w 5"/>
              <a:gd name="T3" fmla="*/ 5 h 11"/>
              <a:gd name="T4" fmla="*/ 0 w 5"/>
              <a:gd name="T5" fmla="*/ 6 h 11"/>
              <a:gd name="T6" fmla="*/ 0 w 5"/>
              <a:gd name="T7" fmla="*/ 11 h 11"/>
              <a:gd name="T8" fmla="*/ 3 w 5"/>
              <a:gd name="T9" fmla="*/ 8 h 11"/>
              <a:gd name="T10" fmla="*/ 4 w 5"/>
              <a:gd name="T11" fmla="*/ 0 h 11"/>
              <a:gd name="T12" fmla="*/ 0 w 5"/>
              <a:gd name="T13" fmla="*/ 5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" h="11">
                <a:moveTo>
                  <a:pt x="0" y="5"/>
                </a:moveTo>
                <a:lnTo>
                  <a:pt x="0" y="5"/>
                </a:lnTo>
                <a:lnTo>
                  <a:pt x="0" y="6"/>
                </a:lnTo>
                <a:cubicBezTo>
                  <a:pt x="0" y="7"/>
                  <a:pt x="0" y="9"/>
                  <a:pt x="0" y="11"/>
                </a:cubicBezTo>
                <a:cubicBezTo>
                  <a:pt x="0" y="10"/>
                  <a:pt x="1" y="9"/>
                  <a:pt x="3" y="8"/>
                </a:cubicBezTo>
                <a:cubicBezTo>
                  <a:pt x="4" y="5"/>
                  <a:pt x="5" y="3"/>
                  <a:pt x="4" y="0"/>
                </a:cubicBezTo>
                <a:cubicBezTo>
                  <a:pt x="3" y="1"/>
                  <a:pt x="1" y="3"/>
                  <a:pt x="0" y="5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35" name="Freeform 1835"/>
          <p:cNvSpPr>
            <a:spLocks/>
          </p:cNvSpPr>
          <p:nvPr userDrawn="1"/>
        </p:nvSpPr>
        <p:spPr bwMode="auto">
          <a:xfrm>
            <a:off x="595313" y="338138"/>
            <a:ext cx="7938" cy="1588"/>
          </a:xfrm>
          <a:custGeom>
            <a:avLst/>
            <a:gdLst>
              <a:gd name="T0" fmla="*/ 11 w 11"/>
              <a:gd name="T1" fmla="*/ 1 h 3"/>
              <a:gd name="T2" fmla="*/ 11 w 11"/>
              <a:gd name="T3" fmla="*/ 1 h 3"/>
              <a:gd name="T4" fmla="*/ 0 w 11"/>
              <a:gd name="T5" fmla="*/ 3 h 3"/>
              <a:gd name="T6" fmla="*/ 1 w 11"/>
              <a:gd name="T7" fmla="*/ 3 h 3"/>
              <a:gd name="T8" fmla="*/ 7 w 11"/>
              <a:gd name="T9" fmla="*/ 3 h 3"/>
              <a:gd name="T10" fmla="*/ 11 w 11"/>
              <a:gd name="T11" fmla="*/ 1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1" h="3">
                <a:moveTo>
                  <a:pt x="11" y="1"/>
                </a:moveTo>
                <a:lnTo>
                  <a:pt x="11" y="1"/>
                </a:lnTo>
                <a:cubicBezTo>
                  <a:pt x="7" y="0"/>
                  <a:pt x="3" y="1"/>
                  <a:pt x="0" y="3"/>
                </a:cubicBezTo>
                <a:lnTo>
                  <a:pt x="1" y="3"/>
                </a:lnTo>
                <a:cubicBezTo>
                  <a:pt x="3" y="3"/>
                  <a:pt x="5" y="3"/>
                  <a:pt x="7" y="3"/>
                </a:cubicBezTo>
                <a:cubicBezTo>
                  <a:pt x="8" y="3"/>
                  <a:pt x="10" y="2"/>
                  <a:pt x="11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36" name="Freeform 1836"/>
          <p:cNvSpPr>
            <a:spLocks/>
          </p:cNvSpPr>
          <p:nvPr userDrawn="1"/>
        </p:nvSpPr>
        <p:spPr bwMode="auto">
          <a:xfrm>
            <a:off x="593726" y="334963"/>
            <a:ext cx="7938" cy="4763"/>
          </a:xfrm>
          <a:custGeom>
            <a:avLst/>
            <a:gdLst>
              <a:gd name="T0" fmla="*/ 10 w 10"/>
              <a:gd name="T1" fmla="*/ 0 h 7"/>
              <a:gd name="T2" fmla="*/ 10 w 10"/>
              <a:gd name="T3" fmla="*/ 0 h 7"/>
              <a:gd name="T4" fmla="*/ 0 w 10"/>
              <a:gd name="T5" fmla="*/ 7 h 7"/>
              <a:gd name="T6" fmla="*/ 10 w 10"/>
              <a:gd name="T7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" h="7">
                <a:moveTo>
                  <a:pt x="10" y="0"/>
                </a:moveTo>
                <a:lnTo>
                  <a:pt x="10" y="0"/>
                </a:lnTo>
                <a:cubicBezTo>
                  <a:pt x="6" y="0"/>
                  <a:pt x="2" y="3"/>
                  <a:pt x="0" y="7"/>
                </a:cubicBezTo>
                <a:cubicBezTo>
                  <a:pt x="4" y="6"/>
                  <a:pt x="8" y="3"/>
                  <a:pt x="10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37" name="Freeform 1837"/>
          <p:cNvSpPr>
            <a:spLocks/>
          </p:cNvSpPr>
          <p:nvPr userDrawn="1"/>
        </p:nvSpPr>
        <p:spPr bwMode="auto">
          <a:xfrm>
            <a:off x="590551" y="314325"/>
            <a:ext cx="4763" cy="17463"/>
          </a:xfrm>
          <a:custGeom>
            <a:avLst/>
            <a:gdLst>
              <a:gd name="T0" fmla="*/ 3 w 6"/>
              <a:gd name="T1" fmla="*/ 20 h 24"/>
              <a:gd name="T2" fmla="*/ 3 w 6"/>
              <a:gd name="T3" fmla="*/ 20 h 24"/>
              <a:gd name="T4" fmla="*/ 5 w 6"/>
              <a:gd name="T5" fmla="*/ 24 h 24"/>
              <a:gd name="T6" fmla="*/ 6 w 6"/>
              <a:gd name="T7" fmla="*/ 0 h 24"/>
              <a:gd name="T8" fmla="*/ 3 w 6"/>
              <a:gd name="T9" fmla="*/ 1 h 24"/>
              <a:gd name="T10" fmla="*/ 0 w 6"/>
              <a:gd name="T11" fmla="*/ 0 h 24"/>
              <a:gd name="T12" fmla="*/ 1 w 6"/>
              <a:gd name="T13" fmla="*/ 24 h 24"/>
              <a:gd name="T14" fmla="*/ 3 w 6"/>
              <a:gd name="T15" fmla="*/ 20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6" h="24">
                <a:moveTo>
                  <a:pt x="3" y="20"/>
                </a:moveTo>
                <a:lnTo>
                  <a:pt x="3" y="20"/>
                </a:lnTo>
                <a:cubicBezTo>
                  <a:pt x="4" y="21"/>
                  <a:pt x="4" y="22"/>
                  <a:pt x="5" y="24"/>
                </a:cubicBezTo>
                <a:lnTo>
                  <a:pt x="6" y="0"/>
                </a:lnTo>
                <a:cubicBezTo>
                  <a:pt x="5" y="1"/>
                  <a:pt x="4" y="1"/>
                  <a:pt x="3" y="1"/>
                </a:cubicBezTo>
                <a:cubicBezTo>
                  <a:pt x="2" y="1"/>
                  <a:pt x="1" y="1"/>
                  <a:pt x="0" y="0"/>
                </a:cubicBezTo>
                <a:lnTo>
                  <a:pt x="1" y="24"/>
                </a:lnTo>
                <a:cubicBezTo>
                  <a:pt x="2" y="22"/>
                  <a:pt x="2" y="21"/>
                  <a:pt x="3" y="2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38" name="Freeform 1838"/>
          <p:cNvSpPr>
            <a:spLocks/>
          </p:cNvSpPr>
          <p:nvPr userDrawn="1"/>
        </p:nvSpPr>
        <p:spPr bwMode="auto">
          <a:xfrm>
            <a:off x="592138" y="330200"/>
            <a:ext cx="3175" cy="9525"/>
          </a:xfrm>
          <a:custGeom>
            <a:avLst/>
            <a:gdLst>
              <a:gd name="T0" fmla="*/ 0 w 4"/>
              <a:gd name="T1" fmla="*/ 7 h 13"/>
              <a:gd name="T2" fmla="*/ 0 w 4"/>
              <a:gd name="T3" fmla="*/ 7 h 13"/>
              <a:gd name="T4" fmla="*/ 2 w 4"/>
              <a:gd name="T5" fmla="*/ 13 h 13"/>
              <a:gd name="T6" fmla="*/ 4 w 4"/>
              <a:gd name="T7" fmla="*/ 7 h 13"/>
              <a:gd name="T8" fmla="*/ 2 w 4"/>
              <a:gd name="T9" fmla="*/ 0 h 13"/>
              <a:gd name="T10" fmla="*/ 0 w 4"/>
              <a:gd name="T11" fmla="*/ 7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" h="13">
                <a:moveTo>
                  <a:pt x="0" y="7"/>
                </a:moveTo>
                <a:lnTo>
                  <a:pt x="0" y="7"/>
                </a:lnTo>
                <a:cubicBezTo>
                  <a:pt x="0" y="9"/>
                  <a:pt x="1" y="11"/>
                  <a:pt x="2" y="13"/>
                </a:cubicBezTo>
                <a:cubicBezTo>
                  <a:pt x="3" y="11"/>
                  <a:pt x="4" y="9"/>
                  <a:pt x="4" y="7"/>
                </a:cubicBezTo>
                <a:cubicBezTo>
                  <a:pt x="4" y="4"/>
                  <a:pt x="3" y="2"/>
                  <a:pt x="2" y="0"/>
                </a:cubicBezTo>
                <a:cubicBezTo>
                  <a:pt x="1" y="2"/>
                  <a:pt x="0" y="4"/>
                  <a:pt x="0" y="7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39" name="Freeform 1839"/>
          <p:cNvSpPr>
            <a:spLocks/>
          </p:cNvSpPr>
          <p:nvPr userDrawn="1"/>
        </p:nvSpPr>
        <p:spPr bwMode="auto">
          <a:xfrm>
            <a:off x="588963" y="295275"/>
            <a:ext cx="7938" cy="9525"/>
          </a:xfrm>
          <a:custGeom>
            <a:avLst/>
            <a:gdLst>
              <a:gd name="T0" fmla="*/ 4 w 12"/>
              <a:gd name="T1" fmla="*/ 2 h 12"/>
              <a:gd name="T2" fmla="*/ 4 w 12"/>
              <a:gd name="T3" fmla="*/ 2 h 12"/>
              <a:gd name="T4" fmla="*/ 5 w 12"/>
              <a:gd name="T5" fmla="*/ 4 h 12"/>
              <a:gd name="T6" fmla="*/ 0 w 12"/>
              <a:gd name="T7" fmla="*/ 3 h 12"/>
              <a:gd name="T8" fmla="*/ 0 w 12"/>
              <a:gd name="T9" fmla="*/ 9 h 12"/>
              <a:gd name="T10" fmla="*/ 4 w 12"/>
              <a:gd name="T11" fmla="*/ 7 h 12"/>
              <a:gd name="T12" fmla="*/ 3 w 12"/>
              <a:gd name="T13" fmla="*/ 12 h 12"/>
              <a:gd name="T14" fmla="*/ 9 w 12"/>
              <a:gd name="T15" fmla="*/ 12 h 12"/>
              <a:gd name="T16" fmla="*/ 7 w 12"/>
              <a:gd name="T17" fmla="*/ 8 h 12"/>
              <a:gd name="T18" fmla="*/ 12 w 12"/>
              <a:gd name="T19" fmla="*/ 9 h 12"/>
              <a:gd name="T20" fmla="*/ 12 w 12"/>
              <a:gd name="T21" fmla="*/ 3 h 12"/>
              <a:gd name="T22" fmla="*/ 8 w 12"/>
              <a:gd name="T23" fmla="*/ 5 h 12"/>
              <a:gd name="T24" fmla="*/ 9 w 12"/>
              <a:gd name="T25" fmla="*/ 0 h 12"/>
              <a:gd name="T26" fmla="*/ 3 w 12"/>
              <a:gd name="T27" fmla="*/ 0 h 12"/>
              <a:gd name="T28" fmla="*/ 4 w 12"/>
              <a:gd name="T29" fmla="*/ 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2" h="12">
                <a:moveTo>
                  <a:pt x="4" y="2"/>
                </a:moveTo>
                <a:lnTo>
                  <a:pt x="4" y="2"/>
                </a:lnTo>
                <a:cubicBezTo>
                  <a:pt x="5" y="3"/>
                  <a:pt x="5" y="4"/>
                  <a:pt x="5" y="4"/>
                </a:cubicBezTo>
                <a:cubicBezTo>
                  <a:pt x="5" y="7"/>
                  <a:pt x="1" y="4"/>
                  <a:pt x="0" y="3"/>
                </a:cubicBezTo>
                <a:lnTo>
                  <a:pt x="0" y="9"/>
                </a:lnTo>
                <a:cubicBezTo>
                  <a:pt x="1" y="9"/>
                  <a:pt x="3" y="7"/>
                  <a:pt x="4" y="7"/>
                </a:cubicBezTo>
                <a:cubicBezTo>
                  <a:pt x="7" y="8"/>
                  <a:pt x="4" y="12"/>
                  <a:pt x="3" y="12"/>
                </a:cubicBezTo>
                <a:lnTo>
                  <a:pt x="9" y="12"/>
                </a:lnTo>
                <a:cubicBezTo>
                  <a:pt x="8" y="12"/>
                  <a:pt x="7" y="10"/>
                  <a:pt x="7" y="8"/>
                </a:cubicBezTo>
                <a:cubicBezTo>
                  <a:pt x="7" y="6"/>
                  <a:pt x="11" y="9"/>
                  <a:pt x="12" y="9"/>
                </a:cubicBezTo>
                <a:lnTo>
                  <a:pt x="12" y="3"/>
                </a:lnTo>
                <a:cubicBezTo>
                  <a:pt x="11" y="4"/>
                  <a:pt x="9" y="6"/>
                  <a:pt x="8" y="5"/>
                </a:cubicBezTo>
                <a:cubicBezTo>
                  <a:pt x="5" y="5"/>
                  <a:pt x="8" y="1"/>
                  <a:pt x="9" y="0"/>
                </a:cubicBezTo>
                <a:lnTo>
                  <a:pt x="3" y="0"/>
                </a:lnTo>
                <a:cubicBezTo>
                  <a:pt x="4" y="1"/>
                  <a:pt x="4" y="2"/>
                  <a:pt x="4" y="2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40" name="Freeform 1840"/>
          <p:cNvSpPr>
            <a:spLocks/>
          </p:cNvSpPr>
          <p:nvPr userDrawn="1"/>
        </p:nvSpPr>
        <p:spPr bwMode="auto">
          <a:xfrm>
            <a:off x="588963" y="306388"/>
            <a:ext cx="7938" cy="6350"/>
          </a:xfrm>
          <a:custGeom>
            <a:avLst/>
            <a:gdLst>
              <a:gd name="T0" fmla="*/ 5 w 10"/>
              <a:gd name="T1" fmla="*/ 0 h 9"/>
              <a:gd name="T2" fmla="*/ 5 w 10"/>
              <a:gd name="T3" fmla="*/ 0 h 9"/>
              <a:gd name="T4" fmla="*/ 0 w 10"/>
              <a:gd name="T5" fmla="*/ 5 h 9"/>
              <a:gd name="T6" fmla="*/ 5 w 10"/>
              <a:gd name="T7" fmla="*/ 9 h 9"/>
              <a:gd name="T8" fmla="*/ 10 w 10"/>
              <a:gd name="T9" fmla="*/ 5 h 9"/>
              <a:gd name="T10" fmla="*/ 5 w 10"/>
              <a:gd name="T11" fmla="*/ 0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" h="9">
                <a:moveTo>
                  <a:pt x="5" y="0"/>
                </a:moveTo>
                <a:lnTo>
                  <a:pt x="5" y="0"/>
                </a:lnTo>
                <a:cubicBezTo>
                  <a:pt x="2" y="0"/>
                  <a:pt x="0" y="2"/>
                  <a:pt x="0" y="5"/>
                </a:cubicBezTo>
                <a:cubicBezTo>
                  <a:pt x="0" y="7"/>
                  <a:pt x="2" y="9"/>
                  <a:pt x="5" y="9"/>
                </a:cubicBezTo>
                <a:cubicBezTo>
                  <a:pt x="8" y="9"/>
                  <a:pt x="10" y="7"/>
                  <a:pt x="10" y="5"/>
                </a:cubicBezTo>
                <a:cubicBezTo>
                  <a:pt x="10" y="2"/>
                  <a:pt x="8" y="0"/>
                  <a:pt x="5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41" name="Freeform 1841"/>
          <p:cNvSpPr>
            <a:spLocks/>
          </p:cNvSpPr>
          <p:nvPr userDrawn="1"/>
        </p:nvSpPr>
        <p:spPr bwMode="auto">
          <a:xfrm>
            <a:off x="579438" y="342900"/>
            <a:ext cx="0" cy="1588"/>
          </a:xfrm>
          <a:custGeom>
            <a:avLst/>
            <a:gdLst>
              <a:gd name="T0" fmla="*/ 0 h 1"/>
              <a:gd name="T1" fmla="*/ 0 h 1"/>
              <a:gd name="T2" fmla="*/ 1 h 1"/>
              <a:gd name="T3" fmla="*/ 1 h 1"/>
              <a:gd name="T4" fmla="*/ 0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</a:cxnLst>
            <a:rect l="0" t="0" r="r" b="b"/>
            <a:pathLst>
              <a:path h="1">
                <a:moveTo>
                  <a:pt x="0" y="0"/>
                </a:moveTo>
                <a:lnTo>
                  <a:pt x="0" y="0"/>
                </a:lnTo>
                <a:lnTo>
                  <a:pt x="0" y="1"/>
                </a:ln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0"/>
                  <a:pt x="0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42" name="Freeform 1842"/>
          <p:cNvSpPr>
            <a:spLocks/>
          </p:cNvSpPr>
          <p:nvPr userDrawn="1"/>
        </p:nvSpPr>
        <p:spPr bwMode="auto">
          <a:xfrm>
            <a:off x="590551" y="341313"/>
            <a:ext cx="1588" cy="1588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  <a:gd name="T4" fmla="*/ 1 w 1"/>
              <a:gd name="T5" fmla="*/ 0 h 1"/>
              <a:gd name="T6" fmla="*/ 0 w 1"/>
              <a:gd name="T7" fmla="*/ 0 h 1"/>
              <a:gd name="T8" fmla="*/ 1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1" y="1"/>
                </a:moveTo>
                <a:lnTo>
                  <a:pt x="1" y="1"/>
                </a:lnTo>
                <a:cubicBezTo>
                  <a:pt x="1" y="1"/>
                  <a:pt x="1" y="1"/>
                  <a:pt x="1" y="0"/>
                </a:cubicBezTo>
                <a:cubicBezTo>
                  <a:pt x="1" y="0"/>
                  <a:pt x="1" y="0"/>
                  <a:pt x="0" y="0"/>
                </a:cubicBezTo>
                <a:cubicBezTo>
                  <a:pt x="1" y="1"/>
                  <a:pt x="1" y="1"/>
                  <a:pt x="1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43" name="Freeform 1843"/>
          <p:cNvSpPr>
            <a:spLocks/>
          </p:cNvSpPr>
          <p:nvPr userDrawn="1"/>
        </p:nvSpPr>
        <p:spPr bwMode="auto">
          <a:xfrm>
            <a:off x="590551" y="342900"/>
            <a:ext cx="1588" cy="1588"/>
          </a:xfrm>
          <a:custGeom>
            <a:avLst/>
            <a:gdLst>
              <a:gd name="T0" fmla="*/ 0 w 1"/>
              <a:gd name="T1" fmla="*/ 1 h 1"/>
              <a:gd name="T2" fmla="*/ 0 w 1"/>
              <a:gd name="T3" fmla="*/ 1 h 1"/>
              <a:gd name="T4" fmla="*/ 1 w 1"/>
              <a:gd name="T5" fmla="*/ 1 h 1"/>
              <a:gd name="T6" fmla="*/ 1 w 1"/>
              <a:gd name="T7" fmla="*/ 0 h 1"/>
              <a:gd name="T8" fmla="*/ 0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0" y="1"/>
                </a:moveTo>
                <a:lnTo>
                  <a:pt x="0" y="1"/>
                </a:lnTo>
                <a:lnTo>
                  <a:pt x="1" y="1"/>
                </a:lnTo>
                <a:cubicBezTo>
                  <a:pt x="1" y="1"/>
                  <a:pt x="1" y="1"/>
                  <a:pt x="1" y="0"/>
                </a:cubicBezTo>
                <a:cubicBezTo>
                  <a:pt x="1" y="1"/>
                  <a:pt x="1" y="1"/>
                  <a:pt x="0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44" name="Freeform 1844"/>
          <p:cNvSpPr>
            <a:spLocks/>
          </p:cNvSpPr>
          <p:nvPr userDrawn="1"/>
        </p:nvSpPr>
        <p:spPr bwMode="auto">
          <a:xfrm>
            <a:off x="588963" y="341313"/>
            <a:ext cx="0" cy="1588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  <a:gd name="T4" fmla="*/ 1 w 1"/>
              <a:gd name="T5" fmla="*/ 0 h 1"/>
              <a:gd name="T6" fmla="*/ 0 w 1"/>
              <a:gd name="T7" fmla="*/ 0 h 1"/>
              <a:gd name="T8" fmla="*/ 1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1" y="1"/>
                </a:moveTo>
                <a:lnTo>
                  <a:pt x="1" y="1"/>
                </a:lnTo>
                <a:cubicBezTo>
                  <a:pt x="1" y="1"/>
                  <a:pt x="1" y="1"/>
                  <a:pt x="1" y="0"/>
                </a:cubicBezTo>
                <a:cubicBezTo>
                  <a:pt x="1" y="0"/>
                  <a:pt x="1" y="0"/>
                  <a:pt x="0" y="0"/>
                </a:cubicBezTo>
                <a:cubicBezTo>
                  <a:pt x="0" y="1"/>
                  <a:pt x="1" y="1"/>
                  <a:pt x="1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45" name="Freeform 1845"/>
          <p:cNvSpPr>
            <a:spLocks/>
          </p:cNvSpPr>
          <p:nvPr userDrawn="1"/>
        </p:nvSpPr>
        <p:spPr bwMode="auto">
          <a:xfrm>
            <a:off x="588963" y="342900"/>
            <a:ext cx="0" cy="1588"/>
          </a:xfrm>
          <a:custGeom>
            <a:avLst/>
            <a:gdLst>
              <a:gd name="T0" fmla="*/ 0 w 1"/>
              <a:gd name="T1" fmla="*/ 1 h 1"/>
              <a:gd name="T2" fmla="*/ 0 w 1"/>
              <a:gd name="T3" fmla="*/ 1 h 1"/>
              <a:gd name="T4" fmla="*/ 1 w 1"/>
              <a:gd name="T5" fmla="*/ 1 h 1"/>
              <a:gd name="T6" fmla="*/ 1 w 1"/>
              <a:gd name="T7" fmla="*/ 0 h 1"/>
              <a:gd name="T8" fmla="*/ 0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0" y="1"/>
                </a:moveTo>
                <a:lnTo>
                  <a:pt x="0" y="1"/>
                </a:ln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0"/>
                </a:cubicBezTo>
                <a:cubicBezTo>
                  <a:pt x="1" y="1"/>
                  <a:pt x="1" y="1"/>
                  <a:pt x="0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46" name="Rectangle 1846"/>
          <p:cNvSpPr>
            <a:spLocks noChangeArrowheads="1"/>
          </p:cNvSpPr>
          <p:nvPr userDrawn="1"/>
        </p:nvSpPr>
        <p:spPr bwMode="auto">
          <a:xfrm>
            <a:off x="585788" y="341313"/>
            <a:ext cx="1588" cy="1588"/>
          </a:xfrm>
          <a:prstGeom prst="rect">
            <a:avLst/>
          </a:prstGeom>
          <a:solidFill>
            <a:srgbClr val="D5A03C"/>
          </a:soli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47" name="Freeform 1847"/>
          <p:cNvSpPr>
            <a:spLocks/>
          </p:cNvSpPr>
          <p:nvPr userDrawn="1"/>
        </p:nvSpPr>
        <p:spPr bwMode="auto">
          <a:xfrm>
            <a:off x="585788" y="342900"/>
            <a:ext cx="1588" cy="1588"/>
          </a:xfrm>
          <a:custGeom>
            <a:avLst/>
            <a:gdLst>
              <a:gd name="T0" fmla="*/ 0 w 1"/>
              <a:gd name="T1" fmla="*/ 1 h 1"/>
              <a:gd name="T2" fmla="*/ 0 w 1"/>
              <a:gd name="T3" fmla="*/ 1 h 1"/>
              <a:gd name="T4" fmla="*/ 1 w 1"/>
              <a:gd name="T5" fmla="*/ 1 h 1"/>
              <a:gd name="T6" fmla="*/ 0 w 1"/>
              <a:gd name="T7" fmla="*/ 0 h 1"/>
              <a:gd name="T8" fmla="*/ 0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0" y="1"/>
                </a:moveTo>
                <a:lnTo>
                  <a:pt x="0" y="1"/>
                </a:lnTo>
                <a:lnTo>
                  <a:pt x="1" y="1"/>
                </a:lnTo>
                <a:lnTo>
                  <a:pt x="0" y="0"/>
                </a:ln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48" name="Freeform 1848"/>
          <p:cNvSpPr>
            <a:spLocks/>
          </p:cNvSpPr>
          <p:nvPr userDrawn="1"/>
        </p:nvSpPr>
        <p:spPr bwMode="auto">
          <a:xfrm>
            <a:off x="582613" y="341313"/>
            <a:ext cx="1588" cy="1588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  <a:gd name="T4" fmla="*/ 1 w 1"/>
              <a:gd name="T5" fmla="*/ 0 h 1"/>
              <a:gd name="T6" fmla="*/ 0 w 1"/>
              <a:gd name="T7" fmla="*/ 0 h 1"/>
              <a:gd name="T8" fmla="*/ 1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1" y="1"/>
                </a:moveTo>
                <a:lnTo>
                  <a:pt x="1" y="1"/>
                </a:lnTo>
                <a:lnTo>
                  <a:pt x="1" y="0"/>
                </a:lnTo>
                <a:lnTo>
                  <a:pt x="0" y="0"/>
                </a:lnTo>
                <a:lnTo>
                  <a:pt x="1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49" name="Freeform 1849"/>
          <p:cNvSpPr>
            <a:spLocks/>
          </p:cNvSpPr>
          <p:nvPr userDrawn="1"/>
        </p:nvSpPr>
        <p:spPr bwMode="auto">
          <a:xfrm>
            <a:off x="584201" y="342900"/>
            <a:ext cx="0" cy="1588"/>
          </a:xfrm>
          <a:custGeom>
            <a:avLst/>
            <a:gdLst>
              <a:gd name="T0" fmla="*/ 1 h 1"/>
              <a:gd name="T1" fmla="*/ 1 h 1"/>
              <a:gd name="T2" fmla="*/ 1 h 1"/>
              <a:gd name="T3" fmla="*/ 0 h 1"/>
              <a:gd name="T4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</a:cxnLst>
            <a:rect l="0" t="0" r="r" b="b"/>
            <a:pathLst>
              <a:path h="1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ubicBezTo>
                  <a:pt x="0" y="1"/>
                  <a:pt x="0" y="0"/>
                  <a:pt x="0" y="0"/>
                </a:cubicBez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50" name="Freeform 1850"/>
          <p:cNvSpPr>
            <a:spLocks/>
          </p:cNvSpPr>
          <p:nvPr userDrawn="1"/>
        </p:nvSpPr>
        <p:spPr bwMode="auto">
          <a:xfrm>
            <a:off x="581026" y="341313"/>
            <a:ext cx="1588" cy="1588"/>
          </a:xfrm>
          <a:custGeom>
            <a:avLst/>
            <a:gdLst>
              <a:gd name="T0" fmla="*/ 0 w 1"/>
              <a:gd name="T1" fmla="*/ 1 h 1"/>
              <a:gd name="T2" fmla="*/ 0 w 1"/>
              <a:gd name="T3" fmla="*/ 1 h 1"/>
              <a:gd name="T4" fmla="*/ 1 w 1"/>
              <a:gd name="T5" fmla="*/ 0 h 1"/>
              <a:gd name="T6" fmla="*/ 0 w 1"/>
              <a:gd name="T7" fmla="*/ 1 h 1"/>
              <a:gd name="T8" fmla="*/ 0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0" y="1"/>
                </a:moveTo>
                <a:lnTo>
                  <a:pt x="0" y="1"/>
                </a:lnTo>
                <a:cubicBezTo>
                  <a:pt x="1" y="1"/>
                  <a:pt x="1" y="1"/>
                  <a:pt x="1" y="0"/>
                </a:cubicBezTo>
                <a:cubicBezTo>
                  <a:pt x="0" y="0"/>
                  <a:pt x="0" y="0"/>
                  <a:pt x="0" y="1"/>
                </a:cubicBez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51" name="Freeform 1851"/>
          <p:cNvSpPr>
            <a:spLocks/>
          </p:cNvSpPr>
          <p:nvPr userDrawn="1"/>
        </p:nvSpPr>
        <p:spPr bwMode="auto">
          <a:xfrm>
            <a:off x="582613" y="342900"/>
            <a:ext cx="0" cy="1588"/>
          </a:xfrm>
          <a:custGeom>
            <a:avLst/>
            <a:gdLst>
              <a:gd name="T0" fmla="*/ 1 h 1"/>
              <a:gd name="T1" fmla="*/ 1 h 1"/>
              <a:gd name="T2" fmla="*/ 1 h 1"/>
              <a:gd name="T3" fmla="*/ 0 h 1"/>
              <a:gd name="T4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</a:cxnLst>
            <a:rect l="0" t="0" r="r" b="b"/>
            <a:pathLst>
              <a:path h="1">
                <a:moveTo>
                  <a:pt x="0" y="1"/>
                </a:moveTo>
                <a:lnTo>
                  <a:pt x="0" y="1"/>
                </a:lnTo>
                <a:cubicBezTo>
                  <a:pt x="0" y="1"/>
                  <a:pt x="0" y="1"/>
                  <a:pt x="0" y="1"/>
                </a:cubicBezTo>
                <a:lnTo>
                  <a:pt x="0" y="0"/>
                </a:ln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52" name="Freeform 1852"/>
          <p:cNvSpPr>
            <a:spLocks/>
          </p:cNvSpPr>
          <p:nvPr userDrawn="1"/>
        </p:nvSpPr>
        <p:spPr bwMode="auto">
          <a:xfrm>
            <a:off x="588963" y="342900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1 h 2"/>
              <a:gd name="T6" fmla="*/ 1 w 2"/>
              <a:gd name="T7" fmla="*/ 2 h 2"/>
              <a:gd name="T8" fmla="*/ 2 w 2"/>
              <a:gd name="T9" fmla="*/ 1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2"/>
                  <a:pt x="1" y="2"/>
                </a:cubicBezTo>
                <a:cubicBezTo>
                  <a:pt x="2" y="2"/>
                  <a:pt x="2" y="1"/>
                  <a:pt x="2" y="1"/>
                </a:cubicBezTo>
                <a:cubicBezTo>
                  <a:pt x="2" y="0"/>
                  <a:pt x="2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53" name="Freeform 1853"/>
          <p:cNvSpPr>
            <a:spLocks/>
          </p:cNvSpPr>
          <p:nvPr userDrawn="1"/>
        </p:nvSpPr>
        <p:spPr bwMode="auto">
          <a:xfrm>
            <a:off x="587376" y="342900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1 h 2"/>
              <a:gd name="T6" fmla="*/ 1 w 2"/>
              <a:gd name="T7" fmla="*/ 2 h 2"/>
              <a:gd name="T8" fmla="*/ 2 w 2"/>
              <a:gd name="T9" fmla="*/ 1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2"/>
                  <a:pt x="1" y="2"/>
                </a:cubicBezTo>
                <a:cubicBezTo>
                  <a:pt x="2" y="2"/>
                  <a:pt x="2" y="1"/>
                  <a:pt x="2" y="1"/>
                </a:cubicBezTo>
                <a:cubicBezTo>
                  <a:pt x="2" y="0"/>
                  <a:pt x="2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54" name="Freeform 1854"/>
          <p:cNvSpPr>
            <a:spLocks/>
          </p:cNvSpPr>
          <p:nvPr userDrawn="1"/>
        </p:nvSpPr>
        <p:spPr bwMode="auto">
          <a:xfrm>
            <a:off x="584201" y="342900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0 h 2"/>
              <a:gd name="T6" fmla="*/ 1 w 2"/>
              <a:gd name="T7" fmla="*/ 2 h 2"/>
              <a:gd name="T8" fmla="*/ 2 w 2"/>
              <a:gd name="T9" fmla="*/ 1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1" y="2"/>
                </a:cubicBezTo>
                <a:cubicBezTo>
                  <a:pt x="1" y="2"/>
                  <a:pt x="2" y="1"/>
                  <a:pt x="2" y="1"/>
                </a:cubicBezTo>
                <a:cubicBezTo>
                  <a:pt x="2" y="0"/>
                  <a:pt x="1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55" name="Freeform 1855"/>
          <p:cNvSpPr>
            <a:spLocks/>
          </p:cNvSpPr>
          <p:nvPr userDrawn="1"/>
        </p:nvSpPr>
        <p:spPr bwMode="auto">
          <a:xfrm>
            <a:off x="582613" y="342900"/>
            <a:ext cx="0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0 h 2"/>
              <a:gd name="T6" fmla="*/ 1 w 2"/>
              <a:gd name="T7" fmla="*/ 2 h 2"/>
              <a:gd name="T8" fmla="*/ 2 w 2"/>
              <a:gd name="T9" fmla="*/ 1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1" y="0"/>
                  <a:pt x="0" y="0"/>
                  <a:pt x="0" y="0"/>
                </a:cubicBezTo>
                <a:cubicBezTo>
                  <a:pt x="0" y="1"/>
                  <a:pt x="1" y="1"/>
                  <a:pt x="1" y="2"/>
                </a:cubicBezTo>
                <a:cubicBezTo>
                  <a:pt x="2" y="2"/>
                  <a:pt x="2" y="1"/>
                  <a:pt x="2" y="1"/>
                </a:cubicBezTo>
                <a:cubicBezTo>
                  <a:pt x="2" y="0"/>
                  <a:pt x="2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56" name="Freeform 1856"/>
          <p:cNvSpPr>
            <a:spLocks/>
          </p:cNvSpPr>
          <p:nvPr userDrawn="1"/>
        </p:nvSpPr>
        <p:spPr bwMode="auto">
          <a:xfrm>
            <a:off x="579438" y="342900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1 h 2"/>
              <a:gd name="T6" fmla="*/ 1 w 2"/>
              <a:gd name="T7" fmla="*/ 2 h 2"/>
              <a:gd name="T8" fmla="*/ 2 w 2"/>
              <a:gd name="T9" fmla="*/ 1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1" y="0"/>
                  <a:pt x="0" y="0"/>
                  <a:pt x="0" y="1"/>
                </a:cubicBezTo>
                <a:cubicBezTo>
                  <a:pt x="0" y="1"/>
                  <a:pt x="1" y="1"/>
                  <a:pt x="1" y="2"/>
                </a:cubicBezTo>
                <a:cubicBezTo>
                  <a:pt x="2" y="2"/>
                  <a:pt x="2" y="1"/>
                  <a:pt x="2" y="1"/>
                </a:cubicBezTo>
                <a:cubicBezTo>
                  <a:pt x="2" y="1"/>
                  <a:pt x="2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57" name="Freeform 1857"/>
          <p:cNvSpPr>
            <a:spLocks/>
          </p:cNvSpPr>
          <p:nvPr userDrawn="1"/>
        </p:nvSpPr>
        <p:spPr bwMode="auto">
          <a:xfrm>
            <a:off x="606426" y="342900"/>
            <a:ext cx="1588" cy="1588"/>
          </a:xfrm>
          <a:custGeom>
            <a:avLst/>
            <a:gdLst>
              <a:gd name="T0" fmla="*/ 1 w 1"/>
              <a:gd name="T1" fmla="*/ 0 h 1"/>
              <a:gd name="T2" fmla="*/ 1 w 1"/>
              <a:gd name="T3" fmla="*/ 0 h 1"/>
              <a:gd name="T4" fmla="*/ 0 w 1"/>
              <a:gd name="T5" fmla="*/ 1 h 1"/>
              <a:gd name="T6" fmla="*/ 1 w 1"/>
              <a:gd name="T7" fmla="*/ 1 h 1"/>
              <a:gd name="T8" fmla="*/ 1 w 1"/>
              <a:gd name="T9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1" y="0"/>
                </a:moveTo>
                <a:lnTo>
                  <a:pt x="1" y="0"/>
                </a:lnTo>
                <a:cubicBezTo>
                  <a:pt x="0" y="0"/>
                  <a:pt x="0" y="1"/>
                  <a:pt x="0" y="1"/>
                </a:cubicBezTo>
                <a:cubicBezTo>
                  <a:pt x="0" y="1"/>
                  <a:pt x="0" y="1"/>
                  <a:pt x="1" y="1"/>
                </a:cubicBezTo>
                <a:lnTo>
                  <a:pt x="1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58" name="Freeform 1858"/>
          <p:cNvSpPr>
            <a:spLocks/>
          </p:cNvSpPr>
          <p:nvPr userDrawn="1"/>
        </p:nvSpPr>
        <p:spPr bwMode="auto">
          <a:xfrm>
            <a:off x="595313" y="341313"/>
            <a:ext cx="0" cy="1588"/>
          </a:xfrm>
          <a:custGeom>
            <a:avLst/>
            <a:gdLst>
              <a:gd name="T0" fmla="*/ 0 w 1"/>
              <a:gd name="T1" fmla="*/ 1 h 1"/>
              <a:gd name="T2" fmla="*/ 0 w 1"/>
              <a:gd name="T3" fmla="*/ 1 h 1"/>
              <a:gd name="T4" fmla="*/ 1 w 1"/>
              <a:gd name="T5" fmla="*/ 0 h 1"/>
              <a:gd name="T6" fmla="*/ 0 w 1"/>
              <a:gd name="T7" fmla="*/ 0 h 1"/>
              <a:gd name="T8" fmla="*/ 0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0" y="1"/>
                </a:moveTo>
                <a:lnTo>
                  <a:pt x="0" y="1"/>
                </a:lnTo>
                <a:cubicBezTo>
                  <a:pt x="0" y="1"/>
                  <a:pt x="0" y="1"/>
                  <a:pt x="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0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59" name="Freeform 1859"/>
          <p:cNvSpPr>
            <a:spLocks/>
          </p:cNvSpPr>
          <p:nvPr userDrawn="1"/>
        </p:nvSpPr>
        <p:spPr bwMode="auto">
          <a:xfrm>
            <a:off x="595313" y="342900"/>
            <a:ext cx="0" cy="1588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  <a:gd name="T4" fmla="*/ 0 w 1"/>
              <a:gd name="T5" fmla="*/ 0 h 1"/>
              <a:gd name="T6" fmla="*/ 0 w 1"/>
              <a:gd name="T7" fmla="*/ 1 h 1"/>
              <a:gd name="T8" fmla="*/ 1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1" y="1"/>
                </a:moveTo>
                <a:lnTo>
                  <a:pt x="1" y="1"/>
                </a:lnTo>
                <a:cubicBezTo>
                  <a:pt x="0" y="1"/>
                  <a:pt x="0" y="1"/>
                  <a:pt x="0" y="0"/>
                </a:cubicBezTo>
                <a:cubicBezTo>
                  <a:pt x="0" y="1"/>
                  <a:pt x="0" y="1"/>
                  <a:pt x="0" y="1"/>
                </a:cubicBezTo>
                <a:lnTo>
                  <a:pt x="1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60" name="Freeform 1860"/>
          <p:cNvSpPr>
            <a:spLocks/>
          </p:cNvSpPr>
          <p:nvPr userDrawn="1"/>
        </p:nvSpPr>
        <p:spPr bwMode="auto">
          <a:xfrm>
            <a:off x="596901" y="341313"/>
            <a:ext cx="1588" cy="1588"/>
          </a:xfrm>
          <a:custGeom>
            <a:avLst/>
            <a:gdLst>
              <a:gd name="T0" fmla="*/ 0 w 1"/>
              <a:gd name="T1" fmla="*/ 1 h 1"/>
              <a:gd name="T2" fmla="*/ 0 w 1"/>
              <a:gd name="T3" fmla="*/ 1 h 1"/>
              <a:gd name="T4" fmla="*/ 1 w 1"/>
              <a:gd name="T5" fmla="*/ 0 h 1"/>
              <a:gd name="T6" fmla="*/ 0 w 1"/>
              <a:gd name="T7" fmla="*/ 0 h 1"/>
              <a:gd name="T8" fmla="*/ 0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0" y="1"/>
                </a:moveTo>
                <a:lnTo>
                  <a:pt x="0" y="1"/>
                </a:lnTo>
                <a:cubicBezTo>
                  <a:pt x="0" y="1"/>
                  <a:pt x="1" y="1"/>
                  <a:pt x="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0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61" name="Freeform 1861"/>
          <p:cNvSpPr>
            <a:spLocks/>
          </p:cNvSpPr>
          <p:nvPr userDrawn="1"/>
        </p:nvSpPr>
        <p:spPr bwMode="auto">
          <a:xfrm>
            <a:off x="596901" y="342900"/>
            <a:ext cx="1588" cy="1588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  <a:gd name="T4" fmla="*/ 0 w 1"/>
              <a:gd name="T5" fmla="*/ 0 h 1"/>
              <a:gd name="T6" fmla="*/ 0 w 1"/>
              <a:gd name="T7" fmla="*/ 1 h 1"/>
              <a:gd name="T8" fmla="*/ 1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1" y="1"/>
                </a:moveTo>
                <a:lnTo>
                  <a:pt x="1" y="1"/>
                </a:lnTo>
                <a:cubicBezTo>
                  <a:pt x="0" y="1"/>
                  <a:pt x="0" y="1"/>
                  <a:pt x="0" y="0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1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62" name="Rectangle 1862"/>
          <p:cNvSpPr>
            <a:spLocks noChangeArrowheads="1"/>
          </p:cNvSpPr>
          <p:nvPr userDrawn="1"/>
        </p:nvSpPr>
        <p:spPr bwMode="auto">
          <a:xfrm>
            <a:off x="600076" y="341313"/>
            <a:ext cx="1588" cy="1588"/>
          </a:xfrm>
          <a:prstGeom prst="rect">
            <a:avLst/>
          </a:prstGeom>
          <a:solidFill>
            <a:srgbClr val="D5A03C"/>
          </a:soli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63" name="Freeform 1863"/>
          <p:cNvSpPr>
            <a:spLocks/>
          </p:cNvSpPr>
          <p:nvPr userDrawn="1"/>
        </p:nvSpPr>
        <p:spPr bwMode="auto">
          <a:xfrm>
            <a:off x="600076" y="342900"/>
            <a:ext cx="0" cy="1588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  <a:gd name="T4" fmla="*/ 1 w 1"/>
              <a:gd name="T5" fmla="*/ 0 h 1"/>
              <a:gd name="T6" fmla="*/ 0 w 1"/>
              <a:gd name="T7" fmla="*/ 1 h 1"/>
              <a:gd name="T8" fmla="*/ 1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1" y="1"/>
                </a:moveTo>
                <a:lnTo>
                  <a:pt x="1" y="1"/>
                </a:lnTo>
                <a:lnTo>
                  <a:pt x="1" y="0"/>
                </a:lnTo>
                <a:lnTo>
                  <a:pt x="0" y="1"/>
                </a:lnTo>
                <a:lnTo>
                  <a:pt x="1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64" name="Freeform 1864"/>
          <p:cNvSpPr>
            <a:spLocks/>
          </p:cNvSpPr>
          <p:nvPr userDrawn="1"/>
        </p:nvSpPr>
        <p:spPr bwMode="auto">
          <a:xfrm>
            <a:off x="603251" y="341313"/>
            <a:ext cx="0" cy="1588"/>
          </a:xfrm>
          <a:custGeom>
            <a:avLst/>
            <a:gdLst>
              <a:gd name="T0" fmla="*/ 0 w 1"/>
              <a:gd name="T1" fmla="*/ 1 h 1"/>
              <a:gd name="T2" fmla="*/ 0 w 1"/>
              <a:gd name="T3" fmla="*/ 1 h 1"/>
              <a:gd name="T4" fmla="*/ 1 w 1"/>
              <a:gd name="T5" fmla="*/ 0 h 1"/>
              <a:gd name="T6" fmla="*/ 0 w 1"/>
              <a:gd name="T7" fmla="*/ 0 h 1"/>
              <a:gd name="T8" fmla="*/ 0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0" y="1"/>
                </a:moveTo>
                <a:lnTo>
                  <a:pt x="0" y="1"/>
                </a:lnTo>
                <a:lnTo>
                  <a:pt x="1" y="0"/>
                </a:lnTo>
                <a:lnTo>
                  <a:pt x="0" y="0"/>
                </a:ln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65" name="Freeform 1865"/>
          <p:cNvSpPr>
            <a:spLocks/>
          </p:cNvSpPr>
          <p:nvPr userDrawn="1"/>
        </p:nvSpPr>
        <p:spPr bwMode="auto">
          <a:xfrm>
            <a:off x="603251" y="342900"/>
            <a:ext cx="0" cy="1588"/>
          </a:xfrm>
          <a:custGeom>
            <a:avLst/>
            <a:gdLst>
              <a:gd name="T0" fmla="*/ 1 h 1"/>
              <a:gd name="T1" fmla="*/ 1 h 1"/>
              <a:gd name="T2" fmla="*/ 0 h 1"/>
              <a:gd name="T3" fmla="*/ 1 h 1"/>
              <a:gd name="T4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</a:cxnLst>
            <a:rect l="0" t="0" r="r" b="b"/>
            <a:pathLst>
              <a:path h="1">
                <a:moveTo>
                  <a:pt x="0" y="1"/>
                </a:moveTo>
                <a:lnTo>
                  <a:pt x="0" y="1"/>
                </a:lnTo>
                <a:lnTo>
                  <a:pt x="0" y="0"/>
                </a:ln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66" name="Freeform 1866"/>
          <p:cNvSpPr>
            <a:spLocks/>
          </p:cNvSpPr>
          <p:nvPr userDrawn="1"/>
        </p:nvSpPr>
        <p:spPr bwMode="auto">
          <a:xfrm>
            <a:off x="604838" y="341313"/>
            <a:ext cx="0" cy="1588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  <a:gd name="T4" fmla="*/ 1 w 1"/>
              <a:gd name="T5" fmla="*/ 1 h 1"/>
              <a:gd name="T6" fmla="*/ 0 w 1"/>
              <a:gd name="T7" fmla="*/ 0 h 1"/>
              <a:gd name="T8" fmla="*/ 1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lnTo>
                  <a:pt x="0" y="0"/>
                </a:lnTo>
                <a:lnTo>
                  <a:pt x="1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67" name="Freeform 1867"/>
          <p:cNvSpPr>
            <a:spLocks/>
          </p:cNvSpPr>
          <p:nvPr userDrawn="1"/>
        </p:nvSpPr>
        <p:spPr bwMode="auto">
          <a:xfrm>
            <a:off x="604838" y="342900"/>
            <a:ext cx="0" cy="1588"/>
          </a:xfrm>
          <a:custGeom>
            <a:avLst/>
            <a:gdLst>
              <a:gd name="T0" fmla="*/ 1 h 1"/>
              <a:gd name="T1" fmla="*/ 1 h 1"/>
              <a:gd name="T2" fmla="*/ 0 h 1"/>
              <a:gd name="T3" fmla="*/ 1 h 1"/>
              <a:gd name="T4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</a:cxnLst>
            <a:rect l="0" t="0" r="r" b="b"/>
            <a:pathLst>
              <a:path h="1">
                <a:moveTo>
                  <a:pt x="0" y="1"/>
                </a:moveTo>
                <a:lnTo>
                  <a:pt x="0" y="1"/>
                </a:lnTo>
                <a:lnTo>
                  <a:pt x="0" y="0"/>
                </a:lnTo>
                <a:cubicBezTo>
                  <a:pt x="0" y="1"/>
                  <a:pt x="0" y="1"/>
                  <a:pt x="0" y="1"/>
                </a:cubicBez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68" name="Freeform 1868"/>
          <p:cNvSpPr>
            <a:spLocks/>
          </p:cNvSpPr>
          <p:nvPr userDrawn="1"/>
        </p:nvSpPr>
        <p:spPr bwMode="auto">
          <a:xfrm>
            <a:off x="595313" y="342900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1 h 2"/>
              <a:gd name="T6" fmla="*/ 1 w 2"/>
              <a:gd name="T7" fmla="*/ 2 h 2"/>
              <a:gd name="T8" fmla="*/ 2 w 2"/>
              <a:gd name="T9" fmla="*/ 1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1" y="0"/>
                  <a:pt x="0" y="0"/>
                  <a:pt x="0" y="1"/>
                </a:cubicBezTo>
                <a:cubicBezTo>
                  <a:pt x="0" y="1"/>
                  <a:pt x="1" y="2"/>
                  <a:pt x="1" y="2"/>
                </a:cubicBezTo>
                <a:cubicBezTo>
                  <a:pt x="2" y="2"/>
                  <a:pt x="2" y="1"/>
                  <a:pt x="2" y="1"/>
                </a:cubicBezTo>
                <a:cubicBezTo>
                  <a:pt x="2" y="0"/>
                  <a:pt x="2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69" name="Freeform 1869"/>
          <p:cNvSpPr>
            <a:spLocks/>
          </p:cNvSpPr>
          <p:nvPr userDrawn="1"/>
        </p:nvSpPr>
        <p:spPr bwMode="auto">
          <a:xfrm>
            <a:off x="598488" y="342900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1 h 2"/>
              <a:gd name="T6" fmla="*/ 1 w 2"/>
              <a:gd name="T7" fmla="*/ 2 h 2"/>
              <a:gd name="T8" fmla="*/ 2 w 2"/>
              <a:gd name="T9" fmla="*/ 1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2"/>
                  <a:pt x="1" y="2"/>
                </a:cubicBezTo>
                <a:cubicBezTo>
                  <a:pt x="2" y="2"/>
                  <a:pt x="2" y="1"/>
                  <a:pt x="2" y="1"/>
                </a:cubicBezTo>
                <a:cubicBezTo>
                  <a:pt x="2" y="0"/>
                  <a:pt x="2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70" name="Freeform 1870"/>
          <p:cNvSpPr>
            <a:spLocks/>
          </p:cNvSpPr>
          <p:nvPr userDrawn="1"/>
        </p:nvSpPr>
        <p:spPr bwMode="auto">
          <a:xfrm>
            <a:off x="601663" y="342900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1 h 2"/>
              <a:gd name="T6" fmla="*/ 1 w 2"/>
              <a:gd name="T7" fmla="*/ 2 h 2"/>
              <a:gd name="T8" fmla="*/ 2 w 2"/>
              <a:gd name="T9" fmla="*/ 0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2"/>
                  <a:pt x="1" y="2"/>
                </a:cubicBezTo>
                <a:cubicBezTo>
                  <a:pt x="1" y="1"/>
                  <a:pt x="2" y="1"/>
                  <a:pt x="2" y="0"/>
                </a:cubicBezTo>
                <a:cubicBezTo>
                  <a:pt x="2" y="0"/>
                  <a:pt x="1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71" name="Freeform 1871"/>
          <p:cNvSpPr>
            <a:spLocks/>
          </p:cNvSpPr>
          <p:nvPr userDrawn="1"/>
        </p:nvSpPr>
        <p:spPr bwMode="auto">
          <a:xfrm>
            <a:off x="603251" y="342900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1 h 2"/>
              <a:gd name="T6" fmla="*/ 1 w 2"/>
              <a:gd name="T7" fmla="*/ 2 h 2"/>
              <a:gd name="T8" fmla="*/ 2 w 2"/>
              <a:gd name="T9" fmla="*/ 0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2"/>
                  <a:pt x="1" y="2"/>
                </a:cubicBezTo>
                <a:cubicBezTo>
                  <a:pt x="1" y="1"/>
                  <a:pt x="2" y="1"/>
                  <a:pt x="2" y="0"/>
                </a:cubicBezTo>
                <a:cubicBezTo>
                  <a:pt x="2" y="0"/>
                  <a:pt x="1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72" name="Freeform 1872"/>
          <p:cNvSpPr>
            <a:spLocks/>
          </p:cNvSpPr>
          <p:nvPr userDrawn="1"/>
        </p:nvSpPr>
        <p:spPr bwMode="auto">
          <a:xfrm>
            <a:off x="604838" y="342900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1 h 2"/>
              <a:gd name="T6" fmla="*/ 1 w 2"/>
              <a:gd name="T7" fmla="*/ 2 h 2"/>
              <a:gd name="T8" fmla="*/ 2 w 2"/>
              <a:gd name="T9" fmla="*/ 1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0" y="0"/>
                  <a:pt x="0" y="1"/>
                  <a:pt x="0" y="1"/>
                </a:cubicBezTo>
                <a:cubicBezTo>
                  <a:pt x="0" y="1"/>
                  <a:pt x="0" y="2"/>
                  <a:pt x="1" y="2"/>
                </a:cubicBezTo>
                <a:cubicBezTo>
                  <a:pt x="1" y="1"/>
                  <a:pt x="2" y="1"/>
                  <a:pt x="2" y="1"/>
                </a:cubicBezTo>
                <a:cubicBezTo>
                  <a:pt x="2" y="0"/>
                  <a:pt x="1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73" name="Freeform 1873"/>
          <p:cNvSpPr>
            <a:spLocks/>
          </p:cNvSpPr>
          <p:nvPr userDrawn="1"/>
        </p:nvSpPr>
        <p:spPr bwMode="auto">
          <a:xfrm>
            <a:off x="592138" y="342900"/>
            <a:ext cx="1588" cy="1588"/>
          </a:xfrm>
          <a:custGeom>
            <a:avLst/>
            <a:gdLst>
              <a:gd name="T0" fmla="*/ 0 w 2"/>
              <a:gd name="T1" fmla="*/ 1 h 2"/>
              <a:gd name="T2" fmla="*/ 0 w 2"/>
              <a:gd name="T3" fmla="*/ 1 h 2"/>
              <a:gd name="T4" fmla="*/ 1 w 2"/>
              <a:gd name="T5" fmla="*/ 2 h 2"/>
              <a:gd name="T6" fmla="*/ 2 w 2"/>
              <a:gd name="T7" fmla="*/ 1 h 2"/>
              <a:gd name="T8" fmla="*/ 1 w 2"/>
              <a:gd name="T9" fmla="*/ 0 h 2"/>
              <a:gd name="T10" fmla="*/ 0 w 2"/>
              <a:gd name="T11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0" y="1"/>
                </a:moveTo>
                <a:lnTo>
                  <a:pt x="0" y="1"/>
                </a:lnTo>
                <a:cubicBezTo>
                  <a:pt x="0" y="1"/>
                  <a:pt x="0" y="2"/>
                  <a:pt x="1" y="2"/>
                </a:cubicBezTo>
                <a:cubicBezTo>
                  <a:pt x="2" y="2"/>
                  <a:pt x="2" y="1"/>
                  <a:pt x="2" y="1"/>
                </a:cubicBezTo>
                <a:cubicBezTo>
                  <a:pt x="2" y="0"/>
                  <a:pt x="2" y="0"/>
                  <a:pt x="1" y="0"/>
                </a:cubicBezTo>
                <a:cubicBezTo>
                  <a:pt x="0" y="0"/>
                  <a:pt x="0" y="0"/>
                  <a:pt x="0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74" name="Freeform 1874"/>
          <p:cNvSpPr>
            <a:spLocks/>
          </p:cNvSpPr>
          <p:nvPr userDrawn="1"/>
        </p:nvSpPr>
        <p:spPr bwMode="auto">
          <a:xfrm>
            <a:off x="579438" y="341313"/>
            <a:ext cx="28575" cy="0"/>
          </a:xfrm>
          <a:custGeom>
            <a:avLst/>
            <a:gdLst>
              <a:gd name="T0" fmla="*/ 19 w 39"/>
              <a:gd name="T1" fmla="*/ 2 h 2"/>
              <a:gd name="T2" fmla="*/ 19 w 39"/>
              <a:gd name="T3" fmla="*/ 2 h 2"/>
              <a:gd name="T4" fmla="*/ 39 w 39"/>
              <a:gd name="T5" fmla="*/ 2 h 2"/>
              <a:gd name="T6" fmla="*/ 39 w 39"/>
              <a:gd name="T7" fmla="*/ 1 h 2"/>
              <a:gd name="T8" fmla="*/ 19 w 39"/>
              <a:gd name="T9" fmla="*/ 1 h 2"/>
              <a:gd name="T10" fmla="*/ 0 w 39"/>
              <a:gd name="T11" fmla="*/ 1 h 2"/>
              <a:gd name="T12" fmla="*/ 0 w 39"/>
              <a:gd name="T13" fmla="*/ 2 h 2"/>
              <a:gd name="T14" fmla="*/ 19 w 39"/>
              <a:gd name="T15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9" h="2">
                <a:moveTo>
                  <a:pt x="19" y="2"/>
                </a:moveTo>
                <a:lnTo>
                  <a:pt x="19" y="2"/>
                </a:lnTo>
                <a:cubicBezTo>
                  <a:pt x="28" y="2"/>
                  <a:pt x="35" y="1"/>
                  <a:pt x="39" y="2"/>
                </a:cubicBezTo>
                <a:lnTo>
                  <a:pt x="39" y="1"/>
                </a:lnTo>
                <a:cubicBezTo>
                  <a:pt x="35" y="0"/>
                  <a:pt x="28" y="1"/>
                  <a:pt x="19" y="1"/>
                </a:cubicBezTo>
                <a:cubicBezTo>
                  <a:pt x="10" y="1"/>
                  <a:pt x="3" y="0"/>
                  <a:pt x="0" y="1"/>
                </a:cubicBezTo>
                <a:lnTo>
                  <a:pt x="0" y="2"/>
                </a:lnTo>
                <a:cubicBezTo>
                  <a:pt x="3" y="1"/>
                  <a:pt x="10" y="2"/>
                  <a:pt x="19" y="2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75" name="Freeform 1875"/>
          <p:cNvSpPr>
            <a:spLocks/>
          </p:cNvSpPr>
          <p:nvPr userDrawn="1"/>
        </p:nvSpPr>
        <p:spPr bwMode="auto">
          <a:xfrm>
            <a:off x="579438" y="344488"/>
            <a:ext cx="28575" cy="1588"/>
          </a:xfrm>
          <a:custGeom>
            <a:avLst/>
            <a:gdLst>
              <a:gd name="T0" fmla="*/ 19 w 39"/>
              <a:gd name="T1" fmla="*/ 2 h 2"/>
              <a:gd name="T2" fmla="*/ 19 w 39"/>
              <a:gd name="T3" fmla="*/ 2 h 2"/>
              <a:gd name="T4" fmla="*/ 39 w 39"/>
              <a:gd name="T5" fmla="*/ 2 h 2"/>
              <a:gd name="T6" fmla="*/ 39 w 39"/>
              <a:gd name="T7" fmla="*/ 1 h 2"/>
              <a:gd name="T8" fmla="*/ 19 w 39"/>
              <a:gd name="T9" fmla="*/ 1 h 2"/>
              <a:gd name="T10" fmla="*/ 0 w 39"/>
              <a:gd name="T11" fmla="*/ 1 h 2"/>
              <a:gd name="T12" fmla="*/ 0 w 39"/>
              <a:gd name="T13" fmla="*/ 2 h 2"/>
              <a:gd name="T14" fmla="*/ 19 w 39"/>
              <a:gd name="T15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9" h="2">
                <a:moveTo>
                  <a:pt x="19" y="2"/>
                </a:moveTo>
                <a:lnTo>
                  <a:pt x="19" y="2"/>
                </a:lnTo>
                <a:cubicBezTo>
                  <a:pt x="28" y="2"/>
                  <a:pt x="35" y="1"/>
                  <a:pt x="39" y="2"/>
                </a:cubicBezTo>
                <a:lnTo>
                  <a:pt x="39" y="1"/>
                </a:lnTo>
                <a:cubicBezTo>
                  <a:pt x="35" y="0"/>
                  <a:pt x="28" y="1"/>
                  <a:pt x="19" y="1"/>
                </a:cubicBezTo>
                <a:cubicBezTo>
                  <a:pt x="10" y="1"/>
                  <a:pt x="3" y="0"/>
                  <a:pt x="0" y="1"/>
                </a:cubicBezTo>
                <a:lnTo>
                  <a:pt x="0" y="2"/>
                </a:lnTo>
                <a:cubicBezTo>
                  <a:pt x="3" y="1"/>
                  <a:pt x="10" y="2"/>
                  <a:pt x="19" y="2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76" name="Freeform 1876"/>
          <p:cNvSpPr>
            <a:spLocks noEditPoints="1"/>
          </p:cNvSpPr>
          <p:nvPr userDrawn="1"/>
        </p:nvSpPr>
        <p:spPr bwMode="auto">
          <a:xfrm>
            <a:off x="592138" y="314325"/>
            <a:ext cx="3175" cy="14288"/>
          </a:xfrm>
          <a:custGeom>
            <a:avLst/>
            <a:gdLst>
              <a:gd name="T0" fmla="*/ 2 w 5"/>
              <a:gd name="T1" fmla="*/ 1 h 21"/>
              <a:gd name="T2" fmla="*/ 2 w 5"/>
              <a:gd name="T3" fmla="*/ 4 h 21"/>
              <a:gd name="T4" fmla="*/ 2 w 5"/>
              <a:gd name="T5" fmla="*/ 1 h 21"/>
              <a:gd name="T6" fmla="*/ 2 w 5"/>
              <a:gd name="T7" fmla="*/ 8 h 21"/>
              <a:gd name="T8" fmla="*/ 1 w 5"/>
              <a:gd name="T9" fmla="*/ 7 h 21"/>
              <a:gd name="T10" fmla="*/ 2 w 5"/>
              <a:gd name="T11" fmla="*/ 5 h 21"/>
              <a:gd name="T12" fmla="*/ 3 w 5"/>
              <a:gd name="T13" fmla="*/ 7 h 21"/>
              <a:gd name="T14" fmla="*/ 2 w 5"/>
              <a:gd name="T15" fmla="*/ 9 h 21"/>
              <a:gd name="T16" fmla="*/ 3 w 5"/>
              <a:gd name="T17" fmla="*/ 10 h 21"/>
              <a:gd name="T18" fmla="*/ 1 w 5"/>
              <a:gd name="T19" fmla="*/ 10 h 21"/>
              <a:gd name="T20" fmla="*/ 2 w 5"/>
              <a:gd name="T21" fmla="*/ 9 h 21"/>
              <a:gd name="T22" fmla="*/ 2 w 5"/>
              <a:gd name="T23" fmla="*/ 12 h 21"/>
              <a:gd name="T24" fmla="*/ 3 w 5"/>
              <a:gd name="T25" fmla="*/ 13 h 21"/>
              <a:gd name="T26" fmla="*/ 1 w 5"/>
              <a:gd name="T27" fmla="*/ 13 h 21"/>
              <a:gd name="T28" fmla="*/ 2 w 5"/>
              <a:gd name="T29" fmla="*/ 12 h 21"/>
              <a:gd name="T30" fmla="*/ 2 w 5"/>
              <a:gd name="T31" fmla="*/ 18 h 21"/>
              <a:gd name="T32" fmla="*/ 2 w 5"/>
              <a:gd name="T33" fmla="*/ 18 h 21"/>
              <a:gd name="T34" fmla="*/ 3 w 5"/>
              <a:gd name="T35" fmla="*/ 19 h 21"/>
              <a:gd name="T36" fmla="*/ 1 w 5"/>
              <a:gd name="T37" fmla="*/ 19 h 21"/>
              <a:gd name="T38" fmla="*/ 1 w 5"/>
              <a:gd name="T39" fmla="*/ 15 h 21"/>
              <a:gd name="T40" fmla="*/ 0 w 5"/>
              <a:gd name="T41" fmla="*/ 16 h 21"/>
              <a:gd name="T42" fmla="*/ 0 w 5"/>
              <a:gd name="T43" fmla="*/ 19 h 21"/>
              <a:gd name="T44" fmla="*/ 4 w 5"/>
              <a:gd name="T45" fmla="*/ 19 h 21"/>
              <a:gd name="T46" fmla="*/ 4 w 5"/>
              <a:gd name="T47" fmla="*/ 16 h 21"/>
              <a:gd name="T48" fmla="*/ 4 w 5"/>
              <a:gd name="T49" fmla="*/ 13 h 21"/>
              <a:gd name="T50" fmla="*/ 4 w 5"/>
              <a:gd name="T51" fmla="*/ 10 h 21"/>
              <a:gd name="T52" fmla="*/ 4 w 5"/>
              <a:gd name="T53" fmla="*/ 7 h 21"/>
              <a:gd name="T54" fmla="*/ 5 w 5"/>
              <a:gd name="T55" fmla="*/ 3 h 21"/>
              <a:gd name="T56" fmla="*/ 0 w 5"/>
              <a:gd name="T57" fmla="*/ 3 h 21"/>
              <a:gd name="T58" fmla="*/ 0 w 5"/>
              <a:gd name="T59" fmla="*/ 7 h 21"/>
              <a:gd name="T60" fmla="*/ 0 w 5"/>
              <a:gd name="T61" fmla="*/ 10 h 21"/>
              <a:gd name="T62" fmla="*/ 0 w 5"/>
              <a:gd name="T63" fmla="*/ 13 h 21"/>
              <a:gd name="T64" fmla="*/ 2 w 5"/>
              <a:gd name="T65" fmla="*/ 15 h 21"/>
              <a:gd name="T66" fmla="*/ 3 w 5"/>
              <a:gd name="T67" fmla="*/ 16 h 21"/>
              <a:gd name="T68" fmla="*/ 1 w 5"/>
              <a:gd name="T69" fmla="*/ 16 h 21"/>
              <a:gd name="T70" fmla="*/ 2 w 5"/>
              <a:gd name="T71" fmla="*/ 15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5" h="21">
                <a:moveTo>
                  <a:pt x="2" y="1"/>
                </a:moveTo>
                <a:lnTo>
                  <a:pt x="2" y="1"/>
                </a:lnTo>
                <a:cubicBezTo>
                  <a:pt x="3" y="1"/>
                  <a:pt x="4" y="2"/>
                  <a:pt x="4" y="3"/>
                </a:cubicBezTo>
                <a:cubicBezTo>
                  <a:pt x="4" y="4"/>
                  <a:pt x="3" y="4"/>
                  <a:pt x="2" y="4"/>
                </a:cubicBezTo>
                <a:cubicBezTo>
                  <a:pt x="1" y="4"/>
                  <a:pt x="1" y="4"/>
                  <a:pt x="1" y="3"/>
                </a:cubicBezTo>
                <a:cubicBezTo>
                  <a:pt x="1" y="2"/>
                  <a:pt x="1" y="1"/>
                  <a:pt x="2" y="1"/>
                </a:cubicBezTo>
                <a:close/>
                <a:moveTo>
                  <a:pt x="2" y="8"/>
                </a:moveTo>
                <a:lnTo>
                  <a:pt x="2" y="8"/>
                </a:lnTo>
                <a:lnTo>
                  <a:pt x="2" y="8"/>
                </a:lnTo>
                <a:cubicBezTo>
                  <a:pt x="1" y="8"/>
                  <a:pt x="1" y="7"/>
                  <a:pt x="1" y="7"/>
                </a:cubicBezTo>
                <a:cubicBezTo>
                  <a:pt x="1" y="6"/>
                  <a:pt x="1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3" y="5"/>
                  <a:pt x="3" y="6"/>
                  <a:pt x="3" y="7"/>
                </a:cubicBezTo>
                <a:cubicBezTo>
                  <a:pt x="3" y="7"/>
                  <a:pt x="3" y="8"/>
                  <a:pt x="2" y="8"/>
                </a:cubicBezTo>
                <a:close/>
                <a:moveTo>
                  <a:pt x="2" y="9"/>
                </a:moveTo>
                <a:lnTo>
                  <a:pt x="2" y="9"/>
                </a:lnTo>
                <a:cubicBezTo>
                  <a:pt x="3" y="9"/>
                  <a:pt x="3" y="9"/>
                  <a:pt x="3" y="10"/>
                </a:cubicBezTo>
                <a:cubicBezTo>
                  <a:pt x="3" y="11"/>
                  <a:pt x="3" y="11"/>
                  <a:pt x="2" y="11"/>
                </a:cubicBezTo>
                <a:cubicBezTo>
                  <a:pt x="1" y="11"/>
                  <a:pt x="1" y="11"/>
                  <a:pt x="1" y="10"/>
                </a:cubicBezTo>
                <a:cubicBezTo>
                  <a:pt x="1" y="9"/>
                  <a:pt x="1" y="9"/>
                  <a:pt x="2" y="9"/>
                </a:cubicBezTo>
                <a:cubicBezTo>
                  <a:pt x="2" y="9"/>
                  <a:pt x="2" y="9"/>
                  <a:pt x="2" y="9"/>
                </a:cubicBezTo>
                <a:cubicBezTo>
                  <a:pt x="2" y="9"/>
                  <a:pt x="2" y="9"/>
                  <a:pt x="2" y="9"/>
                </a:cubicBezTo>
                <a:close/>
                <a:moveTo>
                  <a:pt x="2" y="12"/>
                </a:moveTo>
                <a:lnTo>
                  <a:pt x="2" y="12"/>
                </a:lnTo>
                <a:cubicBezTo>
                  <a:pt x="3" y="12"/>
                  <a:pt x="3" y="13"/>
                  <a:pt x="3" y="13"/>
                </a:cubicBezTo>
                <a:cubicBezTo>
                  <a:pt x="3" y="14"/>
                  <a:pt x="3" y="14"/>
                  <a:pt x="2" y="14"/>
                </a:cubicBezTo>
                <a:cubicBezTo>
                  <a:pt x="1" y="14"/>
                  <a:pt x="1" y="14"/>
                  <a:pt x="1" y="13"/>
                </a:cubicBezTo>
                <a:cubicBezTo>
                  <a:pt x="1" y="13"/>
                  <a:pt x="1" y="12"/>
                  <a:pt x="2" y="12"/>
                </a:cubicBezTo>
                <a:lnTo>
                  <a:pt x="2" y="12"/>
                </a:lnTo>
                <a:lnTo>
                  <a:pt x="2" y="12"/>
                </a:lnTo>
                <a:close/>
                <a:moveTo>
                  <a:pt x="2" y="18"/>
                </a:moveTo>
                <a:lnTo>
                  <a:pt x="2" y="18"/>
                </a:lnTo>
                <a:lnTo>
                  <a:pt x="2" y="18"/>
                </a:lnTo>
                <a:lnTo>
                  <a:pt x="2" y="18"/>
                </a:lnTo>
                <a:cubicBezTo>
                  <a:pt x="3" y="18"/>
                  <a:pt x="3" y="19"/>
                  <a:pt x="3" y="19"/>
                </a:cubicBezTo>
                <a:cubicBezTo>
                  <a:pt x="3" y="20"/>
                  <a:pt x="3" y="20"/>
                  <a:pt x="2" y="20"/>
                </a:cubicBezTo>
                <a:cubicBezTo>
                  <a:pt x="2" y="20"/>
                  <a:pt x="1" y="20"/>
                  <a:pt x="1" y="19"/>
                </a:cubicBezTo>
                <a:cubicBezTo>
                  <a:pt x="1" y="19"/>
                  <a:pt x="1" y="18"/>
                  <a:pt x="2" y="18"/>
                </a:cubicBezTo>
                <a:close/>
                <a:moveTo>
                  <a:pt x="1" y="15"/>
                </a:moveTo>
                <a:lnTo>
                  <a:pt x="1" y="15"/>
                </a:lnTo>
                <a:cubicBezTo>
                  <a:pt x="1" y="15"/>
                  <a:pt x="0" y="16"/>
                  <a:pt x="0" y="16"/>
                </a:cubicBezTo>
                <a:cubicBezTo>
                  <a:pt x="0" y="17"/>
                  <a:pt x="1" y="17"/>
                  <a:pt x="1" y="18"/>
                </a:cubicBezTo>
                <a:cubicBezTo>
                  <a:pt x="1" y="18"/>
                  <a:pt x="0" y="19"/>
                  <a:pt x="0" y="19"/>
                </a:cubicBezTo>
                <a:cubicBezTo>
                  <a:pt x="0" y="20"/>
                  <a:pt x="1" y="21"/>
                  <a:pt x="2" y="21"/>
                </a:cubicBezTo>
                <a:cubicBezTo>
                  <a:pt x="3" y="21"/>
                  <a:pt x="4" y="20"/>
                  <a:pt x="4" y="19"/>
                </a:cubicBezTo>
                <a:cubicBezTo>
                  <a:pt x="4" y="19"/>
                  <a:pt x="4" y="18"/>
                  <a:pt x="3" y="18"/>
                </a:cubicBezTo>
                <a:cubicBezTo>
                  <a:pt x="4" y="17"/>
                  <a:pt x="4" y="17"/>
                  <a:pt x="4" y="16"/>
                </a:cubicBezTo>
                <a:cubicBezTo>
                  <a:pt x="4" y="16"/>
                  <a:pt x="4" y="15"/>
                  <a:pt x="3" y="15"/>
                </a:cubicBezTo>
                <a:cubicBezTo>
                  <a:pt x="4" y="14"/>
                  <a:pt x="4" y="14"/>
                  <a:pt x="4" y="13"/>
                </a:cubicBezTo>
                <a:cubicBezTo>
                  <a:pt x="4" y="13"/>
                  <a:pt x="4" y="12"/>
                  <a:pt x="3" y="12"/>
                </a:cubicBezTo>
                <a:cubicBezTo>
                  <a:pt x="4" y="11"/>
                  <a:pt x="4" y="11"/>
                  <a:pt x="4" y="10"/>
                </a:cubicBezTo>
                <a:cubicBezTo>
                  <a:pt x="4" y="9"/>
                  <a:pt x="4" y="9"/>
                  <a:pt x="3" y="8"/>
                </a:cubicBezTo>
                <a:cubicBezTo>
                  <a:pt x="4" y="8"/>
                  <a:pt x="4" y="7"/>
                  <a:pt x="4" y="7"/>
                </a:cubicBezTo>
                <a:cubicBezTo>
                  <a:pt x="4" y="6"/>
                  <a:pt x="4" y="5"/>
                  <a:pt x="4" y="5"/>
                </a:cubicBezTo>
                <a:cubicBezTo>
                  <a:pt x="4" y="4"/>
                  <a:pt x="5" y="4"/>
                  <a:pt x="5" y="3"/>
                </a:cubicBezTo>
                <a:cubicBezTo>
                  <a:pt x="5" y="2"/>
                  <a:pt x="3" y="0"/>
                  <a:pt x="2" y="0"/>
                </a:cubicBezTo>
                <a:cubicBezTo>
                  <a:pt x="1" y="0"/>
                  <a:pt x="0" y="2"/>
                  <a:pt x="0" y="3"/>
                </a:cubicBezTo>
                <a:cubicBezTo>
                  <a:pt x="0" y="4"/>
                  <a:pt x="0" y="4"/>
                  <a:pt x="1" y="5"/>
                </a:cubicBezTo>
                <a:cubicBezTo>
                  <a:pt x="0" y="5"/>
                  <a:pt x="0" y="6"/>
                  <a:pt x="0" y="7"/>
                </a:cubicBezTo>
                <a:cubicBezTo>
                  <a:pt x="0" y="7"/>
                  <a:pt x="0" y="8"/>
                  <a:pt x="1" y="8"/>
                </a:cubicBezTo>
                <a:cubicBezTo>
                  <a:pt x="0" y="9"/>
                  <a:pt x="0" y="9"/>
                  <a:pt x="0" y="10"/>
                </a:cubicBezTo>
                <a:cubicBezTo>
                  <a:pt x="0" y="11"/>
                  <a:pt x="0" y="11"/>
                  <a:pt x="1" y="12"/>
                </a:cubicBezTo>
                <a:cubicBezTo>
                  <a:pt x="0" y="12"/>
                  <a:pt x="0" y="13"/>
                  <a:pt x="0" y="13"/>
                </a:cubicBezTo>
                <a:cubicBezTo>
                  <a:pt x="0" y="14"/>
                  <a:pt x="0" y="14"/>
                  <a:pt x="1" y="15"/>
                </a:cubicBezTo>
                <a:close/>
                <a:moveTo>
                  <a:pt x="2" y="15"/>
                </a:moveTo>
                <a:lnTo>
                  <a:pt x="2" y="15"/>
                </a:lnTo>
                <a:cubicBezTo>
                  <a:pt x="3" y="15"/>
                  <a:pt x="3" y="16"/>
                  <a:pt x="3" y="16"/>
                </a:cubicBezTo>
                <a:cubicBezTo>
                  <a:pt x="3" y="17"/>
                  <a:pt x="3" y="17"/>
                  <a:pt x="2" y="17"/>
                </a:cubicBezTo>
                <a:cubicBezTo>
                  <a:pt x="2" y="17"/>
                  <a:pt x="1" y="17"/>
                  <a:pt x="1" y="16"/>
                </a:cubicBezTo>
                <a:cubicBezTo>
                  <a:pt x="1" y="16"/>
                  <a:pt x="1" y="15"/>
                  <a:pt x="2" y="15"/>
                </a:cubicBezTo>
                <a:lnTo>
                  <a:pt x="2" y="15"/>
                </a:lnTo>
                <a:lnTo>
                  <a:pt x="2" y="15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77" name="Freeform 1877"/>
          <p:cNvSpPr>
            <a:spLocks noEditPoints="1"/>
          </p:cNvSpPr>
          <p:nvPr userDrawn="1"/>
        </p:nvSpPr>
        <p:spPr bwMode="auto">
          <a:xfrm>
            <a:off x="315913" y="490538"/>
            <a:ext cx="165100" cy="193675"/>
          </a:xfrm>
          <a:custGeom>
            <a:avLst/>
            <a:gdLst>
              <a:gd name="T0" fmla="*/ 180 w 231"/>
              <a:gd name="T1" fmla="*/ 195 h 269"/>
              <a:gd name="T2" fmla="*/ 192 w 231"/>
              <a:gd name="T3" fmla="*/ 189 h 269"/>
              <a:gd name="T4" fmla="*/ 197 w 231"/>
              <a:gd name="T5" fmla="*/ 187 h 269"/>
              <a:gd name="T6" fmla="*/ 204 w 231"/>
              <a:gd name="T7" fmla="*/ 178 h 269"/>
              <a:gd name="T8" fmla="*/ 208 w 231"/>
              <a:gd name="T9" fmla="*/ 183 h 269"/>
              <a:gd name="T10" fmla="*/ 208 w 231"/>
              <a:gd name="T11" fmla="*/ 185 h 269"/>
              <a:gd name="T12" fmla="*/ 212 w 231"/>
              <a:gd name="T13" fmla="*/ 186 h 269"/>
              <a:gd name="T14" fmla="*/ 213 w 231"/>
              <a:gd name="T15" fmla="*/ 179 h 269"/>
              <a:gd name="T16" fmla="*/ 221 w 231"/>
              <a:gd name="T17" fmla="*/ 184 h 269"/>
              <a:gd name="T18" fmla="*/ 231 w 231"/>
              <a:gd name="T19" fmla="*/ 202 h 269"/>
              <a:gd name="T20" fmla="*/ 208 w 231"/>
              <a:gd name="T21" fmla="*/ 208 h 269"/>
              <a:gd name="T22" fmla="*/ 150 w 231"/>
              <a:gd name="T23" fmla="*/ 226 h 269"/>
              <a:gd name="T24" fmla="*/ 138 w 231"/>
              <a:gd name="T25" fmla="*/ 242 h 269"/>
              <a:gd name="T26" fmla="*/ 140 w 231"/>
              <a:gd name="T27" fmla="*/ 259 h 269"/>
              <a:gd name="T28" fmla="*/ 131 w 231"/>
              <a:gd name="T29" fmla="*/ 265 h 269"/>
              <a:gd name="T30" fmla="*/ 119 w 231"/>
              <a:gd name="T31" fmla="*/ 248 h 269"/>
              <a:gd name="T32" fmla="*/ 102 w 231"/>
              <a:gd name="T33" fmla="*/ 235 h 269"/>
              <a:gd name="T34" fmla="*/ 86 w 231"/>
              <a:gd name="T35" fmla="*/ 216 h 269"/>
              <a:gd name="T36" fmla="*/ 92 w 231"/>
              <a:gd name="T37" fmla="*/ 190 h 269"/>
              <a:gd name="T38" fmla="*/ 83 w 231"/>
              <a:gd name="T39" fmla="*/ 166 h 269"/>
              <a:gd name="T40" fmla="*/ 81 w 231"/>
              <a:gd name="T41" fmla="*/ 161 h 269"/>
              <a:gd name="T42" fmla="*/ 41 w 231"/>
              <a:gd name="T43" fmla="*/ 63 h 269"/>
              <a:gd name="T44" fmla="*/ 30 w 231"/>
              <a:gd name="T45" fmla="*/ 48 h 269"/>
              <a:gd name="T46" fmla="*/ 22 w 231"/>
              <a:gd name="T47" fmla="*/ 45 h 269"/>
              <a:gd name="T48" fmla="*/ 7 w 231"/>
              <a:gd name="T49" fmla="*/ 35 h 269"/>
              <a:gd name="T50" fmla="*/ 10 w 231"/>
              <a:gd name="T51" fmla="*/ 20 h 269"/>
              <a:gd name="T52" fmla="*/ 14 w 231"/>
              <a:gd name="T53" fmla="*/ 9 h 269"/>
              <a:gd name="T54" fmla="*/ 16 w 231"/>
              <a:gd name="T55" fmla="*/ 2 h 269"/>
              <a:gd name="T56" fmla="*/ 18 w 231"/>
              <a:gd name="T57" fmla="*/ 1 h 269"/>
              <a:gd name="T58" fmla="*/ 24 w 231"/>
              <a:gd name="T59" fmla="*/ 4 h 269"/>
              <a:gd name="T60" fmla="*/ 35 w 231"/>
              <a:gd name="T61" fmla="*/ 9 h 269"/>
              <a:gd name="T62" fmla="*/ 49 w 231"/>
              <a:gd name="T63" fmla="*/ 16 h 269"/>
              <a:gd name="T64" fmla="*/ 47 w 231"/>
              <a:gd name="T65" fmla="*/ 32 h 269"/>
              <a:gd name="T66" fmla="*/ 43 w 231"/>
              <a:gd name="T67" fmla="*/ 42 h 269"/>
              <a:gd name="T68" fmla="*/ 46 w 231"/>
              <a:gd name="T69" fmla="*/ 51 h 269"/>
              <a:gd name="T70" fmla="*/ 48 w 231"/>
              <a:gd name="T71" fmla="*/ 60 h 269"/>
              <a:gd name="T72" fmla="*/ 94 w 231"/>
              <a:gd name="T73" fmla="*/ 155 h 269"/>
              <a:gd name="T74" fmla="*/ 96 w 231"/>
              <a:gd name="T75" fmla="*/ 161 h 269"/>
              <a:gd name="T76" fmla="*/ 107 w 231"/>
              <a:gd name="T77" fmla="*/ 183 h 269"/>
              <a:gd name="T78" fmla="*/ 118 w 231"/>
              <a:gd name="T79" fmla="*/ 188 h 269"/>
              <a:gd name="T80" fmla="*/ 152 w 231"/>
              <a:gd name="T81" fmla="*/ 205 h 269"/>
              <a:gd name="T82" fmla="*/ 22 w 231"/>
              <a:gd name="T83" fmla="*/ 40 h 269"/>
              <a:gd name="T84" fmla="*/ 26 w 231"/>
              <a:gd name="T85" fmla="*/ 42 h 269"/>
              <a:gd name="T86" fmla="*/ 22 w 231"/>
              <a:gd name="T87" fmla="*/ 40 h 269"/>
              <a:gd name="T88" fmla="*/ 35 w 231"/>
              <a:gd name="T89" fmla="*/ 20 h 269"/>
              <a:gd name="T90" fmla="*/ 33 w 231"/>
              <a:gd name="T91" fmla="*/ 15 h 269"/>
              <a:gd name="T92" fmla="*/ 31 w 231"/>
              <a:gd name="T93" fmla="*/ 17 h 269"/>
              <a:gd name="T94" fmla="*/ 35 w 231"/>
              <a:gd name="T95" fmla="*/ 20 h 269"/>
              <a:gd name="T96" fmla="*/ 23 w 231"/>
              <a:gd name="T97" fmla="*/ 15 h 269"/>
              <a:gd name="T98" fmla="*/ 23 w 231"/>
              <a:gd name="T99" fmla="*/ 13 h 269"/>
              <a:gd name="T100" fmla="*/ 23 w 231"/>
              <a:gd name="T101" fmla="*/ 10 h 269"/>
              <a:gd name="T102" fmla="*/ 19 w 231"/>
              <a:gd name="T103" fmla="*/ 13 h 269"/>
              <a:gd name="T104" fmla="*/ 21 w 231"/>
              <a:gd name="T105" fmla="*/ 15 h 269"/>
              <a:gd name="T106" fmla="*/ 19 w 231"/>
              <a:gd name="T107" fmla="*/ 27 h 269"/>
              <a:gd name="T108" fmla="*/ 18 w 231"/>
              <a:gd name="T109" fmla="*/ 23 h 269"/>
              <a:gd name="T110" fmla="*/ 19 w 231"/>
              <a:gd name="T111" fmla="*/ 22 h 269"/>
              <a:gd name="T112" fmla="*/ 18 w 231"/>
              <a:gd name="T113" fmla="*/ 28 h 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231" h="269">
                <a:moveTo>
                  <a:pt x="180" y="195"/>
                </a:moveTo>
                <a:lnTo>
                  <a:pt x="180" y="195"/>
                </a:lnTo>
                <a:cubicBezTo>
                  <a:pt x="185" y="192"/>
                  <a:pt x="188" y="191"/>
                  <a:pt x="192" y="188"/>
                </a:cubicBezTo>
                <a:lnTo>
                  <a:pt x="192" y="189"/>
                </a:lnTo>
                <a:cubicBezTo>
                  <a:pt x="194" y="189"/>
                  <a:pt x="194" y="189"/>
                  <a:pt x="195" y="189"/>
                </a:cubicBezTo>
                <a:cubicBezTo>
                  <a:pt x="195" y="189"/>
                  <a:pt x="196" y="188"/>
                  <a:pt x="197" y="187"/>
                </a:cubicBezTo>
                <a:cubicBezTo>
                  <a:pt x="200" y="185"/>
                  <a:pt x="201" y="182"/>
                  <a:pt x="203" y="179"/>
                </a:cubicBezTo>
                <a:lnTo>
                  <a:pt x="204" y="178"/>
                </a:lnTo>
                <a:cubicBezTo>
                  <a:pt x="206" y="179"/>
                  <a:pt x="207" y="180"/>
                  <a:pt x="208" y="182"/>
                </a:cubicBezTo>
                <a:cubicBezTo>
                  <a:pt x="208" y="182"/>
                  <a:pt x="208" y="183"/>
                  <a:pt x="208" y="183"/>
                </a:cubicBezTo>
                <a:lnTo>
                  <a:pt x="208" y="184"/>
                </a:lnTo>
                <a:cubicBezTo>
                  <a:pt x="208" y="184"/>
                  <a:pt x="208" y="185"/>
                  <a:pt x="208" y="185"/>
                </a:cubicBezTo>
                <a:cubicBezTo>
                  <a:pt x="209" y="187"/>
                  <a:pt x="210" y="188"/>
                  <a:pt x="211" y="187"/>
                </a:cubicBezTo>
                <a:cubicBezTo>
                  <a:pt x="211" y="187"/>
                  <a:pt x="211" y="186"/>
                  <a:pt x="212" y="186"/>
                </a:cubicBezTo>
                <a:cubicBezTo>
                  <a:pt x="212" y="186"/>
                  <a:pt x="212" y="185"/>
                  <a:pt x="212" y="185"/>
                </a:cubicBezTo>
                <a:cubicBezTo>
                  <a:pt x="212" y="183"/>
                  <a:pt x="212" y="181"/>
                  <a:pt x="213" y="179"/>
                </a:cubicBezTo>
                <a:lnTo>
                  <a:pt x="214" y="180"/>
                </a:lnTo>
                <a:cubicBezTo>
                  <a:pt x="216" y="181"/>
                  <a:pt x="218" y="183"/>
                  <a:pt x="221" y="184"/>
                </a:cubicBezTo>
                <a:cubicBezTo>
                  <a:pt x="222" y="185"/>
                  <a:pt x="223" y="189"/>
                  <a:pt x="224" y="191"/>
                </a:cubicBezTo>
                <a:cubicBezTo>
                  <a:pt x="226" y="195"/>
                  <a:pt x="230" y="198"/>
                  <a:pt x="231" y="202"/>
                </a:cubicBezTo>
                <a:cubicBezTo>
                  <a:pt x="231" y="204"/>
                  <a:pt x="230" y="206"/>
                  <a:pt x="229" y="207"/>
                </a:cubicBezTo>
                <a:cubicBezTo>
                  <a:pt x="223" y="211"/>
                  <a:pt x="214" y="209"/>
                  <a:pt x="208" y="208"/>
                </a:cubicBezTo>
                <a:cubicBezTo>
                  <a:pt x="203" y="208"/>
                  <a:pt x="196" y="208"/>
                  <a:pt x="192" y="209"/>
                </a:cubicBezTo>
                <a:cubicBezTo>
                  <a:pt x="176" y="210"/>
                  <a:pt x="162" y="217"/>
                  <a:pt x="150" y="226"/>
                </a:cubicBezTo>
                <a:cubicBezTo>
                  <a:pt x="148" y="228"/>
                  <a:pt x="141" y="232"/>
                  <a:pt x="136" y="235"/>
                </a:cubicBezTo>
                <a:cubicBezTo>
                  <a:pt x="137" y="237"/>
                  <a:pt x="138" y="240"/>
                  <a:pt x="138" y="242"/>
                </a:cubicBezTo>
                <a:cubicBezTo>
                  <a:pt x="140" y="244"/>
                  <a:pt x="142" y="248"/>
                  <a:pt x="140" y="252"/>
                </a:cubicBezTo>
                <a:cubicBezTo>
                  <a:pt x="141" y="255"/>
                  <a:pt x="142" y="258"/>
                  <a:pt x="140" y="259"/>
                </a:cubicBezTo>
                <a:cubicBezTo>
                  <a:pt x="143" y="263"/>
                  <a:pt x="140" y="267"/>
                  <a:pt x="139" y="268"/>
                </a:cubicBezTo>
                <a:cubicBezTo>
                  <a:pt x="137" y="269"/>
                  <a:pt x="133" y="269"/>
                  <a:pt x="131" y="265"/>
                </a:cubicBezTo>
                <a:cubicBezTo>
                  <a:pt x="127" y="265"/>
                  <a:pt x="125" y="262"/>
                  <a:pt x="124" y="260"/>
                </a:cubicBezTo>
                <a:cubicBezTo>
                  <a:pt x="118" y="258"/>
                  <a:pt x="116" y="253"/>
                  <a:pt x="119" y="248"/>
                </a:cubicBezTo>
                <a:cubicBezTo>
                  <a:pt x="115" y="247"/>
                  <a:pt x="114" y="246"/>
                  <a:pt x="111" y="243"/>
                </a:cubicBezTo>
                <a:cubicBezTo>
                  <a:pt x="107" y="243"/>
                  <a:pt x="102" y="241"/>
                  <a:pt x="102" y="235"/>
                </a:cubicBezTo>
                <a:cubicBezTo>
                  <a:pt x="95" y="235"/>
                  <a:pt x="91" y="231"/>
                  <a:pt x="92" y="223"/>
                </a:cubicBezTo>
                <a:cubicBezTo>
                  <a:pt x="89" y="222"/>
                  <a:pt x="87" y="221"/>
                  <a:pt x="86" y="216"/>
                </a:cubicBezTo>
                <a:cubicBezTo>
                  <a:pt x="85" y="210"/>
                  <a:pt x="91" y="205"/>
                  <a:pt x="94" y="201"/>
                </a:cubicBezTo>
                <a:cubicBezTo>
                  <a:pt x="94" y="199"/>
                  <a:pt x="92" y="192"/>
                  <a:pt x="92" y="190"/>
                </a:cubicBezTo>
                <a:cubicBezTo>
                  <a:pt x="87" y="188"/>
                  <a:pt x="86" y="184"/>
                  <a:pt x="86" y="180"/>
                </a:cubicBezTo>
                <a:cubicBezTo>
                  <a:pt x="80" y="175"/>
                  <a:pt x="84" y="169"/>
                  <a:pt x="83" y="166"/>
                </a:cubicBezTo>
                <a:cubicBezTo>
                  <a:pt x="82" y="164"/>
                  <a:pt x="80" y="164"/>
                  <a:pt x="79" y="165"/>
                </a:cubicBezTo>
                <a:cubicBezTo>
                  <a:pt x="79" y="163"/>
                  <a:pt x="80" y="162"/>
                  <a:pt x="81" y="161"/>
                </a:cubicBezTo>
                <a:cubicBezTo>
                  <a:pt x="77" y="159"/>
                  <a:pt x="76" y="156"/>
                  <a:pt x="77" y="152"/>
                </a:cubicBezTo>
                <a:lnTo>
                  <a:pt x="41" y="63"/>
                </a:lnTo>
                <a:cubicBezTo>
                  <a:pt x="36" y="62"/>
                  <a:pt x="35" y="60"/>
                  <a:pt x="36" y="57"/>
                </a:cubicBezTo>
                <a:cubicBezTo>
                  <a:pt x="32" y="56"/>
                  <a:pt x="30" y="52"/>
                  <a:pt x="30" y="48"/>
                </a:cubicBezTo>
                <a:cubicBezTo>
                  <a:pt x="30" y="48"/>
                  <a:pt x="30" y="48"/>
                  <a:pt x="30" y="48"/>
                </a:cubicBezTo>
                <a:cubicBezTo>
                  <a:pt x="27" y="49"/>
                  <a:pt x="24" y="49"/>
                  <a:pt x="22" y="45"/>
                </a:cubicBezTo>
                <a:lnTo>
                  <a:pt x="12" y="39"/>
                </a:lnTo>
                <a:cubicBezTo>
                  <a:pt x="13" y="38"/>
                  <a:pt x="10" y="39"/>
                  <a:pt x="7" y="35"/>
                </a:cubicBezTo>
                <a:cubicBezTo>
                  <a:pt x="0" y="29"/>
                  <a:pt x="1" y="18"/>
                  <a:pt x="1" y="16"/>
                </a:cubicBezTo>
                <a:lnTo>
                  <a:pt x="10" y="20"/>
                </a:lnTo>
                <a:cubicBezTo>
                  <a:pt x="10" y="19"/>
                  <a:pt x="11" y="18"/>
                  <a:pt x="12" y="17"/>
                </a:cubicBezTo>
                <a:cubicBezTo>
                  <a:pt x="9" y="13"/>
                  <a:pt x="11" y="10"/>
                  <a:pt x="14" y="9"/>
                </a:cubicBezTo>
                <a:cubicBezTo>
                  <a:pt x="13" y="6"/>
                  <a:pt x="13" y="4"/>
                  <a:pt x="16" y="2"/>
                </a:cubicBezTo>
                <a:cubicBezTo>
                  <a:pt x="16" y="2"/>
                  <a:pt x="16" y="2"/>
                  <a:pt x="16" y="2"/>
                </a:cubicBezTo>
                <a:cubicBezTo>
                  <a:pt x="15" y="1"/>
                  <a:pt x="16" y="0"/>
                  <a:pt x="16" y="0"/>
                </a:cubicBezTo>
                <a:cubicBezTo>
                  <a:pt x="17" y="0"/>
                  <a:pt x="18" y="0"/>
                  <a:pt x="18" y="1"/>
                </a:cubicBezTo>
                <a:cubicBezTo>
                  <a:pt x="18" y="1"/>
                  <a:pt x="18" y="1"/>
                  <a:pt x="18" y="1"/>
                </a:cubicBezTo>
                <a:cubicBezTo>
                  <a:pt x="21" y="0"/>
                  <a:pt x="23" y="1"/>
                  <a:pt x="24" y="4"/>
                </a:cubicBezTo>
                <a:cubicBezTo>
                  <a:pt x="27" y="3"/>
                  <a:pt x="31" y="4"/>
                  <a:pt x="32" y="8"/>
                </a:cubicBezTo>
                <a:cubicBezTo>
                  <a:pt x="33" y="8"/>
                  <a:pt x="34" y="8"/>
                  <a:pt x="35" y="9"/>
                </a:cubicBezTo>
                <a:lnTo>
                  <a:pt x="38" y="0"/>
                </a:lnTo>
                <a:cubicBezTo>
                  <a:pt x="40" y="0"/>
                  <a:pt x="48" y="7"/>
                  <a:pt x="49" y="16"/>
                </a:cubicBezTo>
                <a:cubicBezTo>
                  <a:pt x="49" y="21"/>
                  <a:pt x="46" y="27"/>
                  <a:pt x="44" y="30"/>
                </a:cubicBezTo>
                <a:cubicBezTo>
                  <a:pt x="46" y="30"/>
                  <a:pt x="47" y="31"/>
                  <a:pt x="47" y="32"/>
                </a:cubicBezTo>
                <a:cubicBezTo>
                  <a:pt x="48" y="34"/>
                  <a:pt x="48" y="35"/>
                  <a:pt x="47" y="37"/>
                </a:cubicBezTo>
                <a:cubicBezTo>
                  <a:pt x="47" y="39"/>
                  <a:pt x="45" y="41"/>
                  <a:pt x="43" y="42"/>
                </a:cubicBezTo>
                <a:cubicBezTo>
                  <a:pt x="45" y="43"/>
                  <a:pt x="47" y="46"/>
                  <a:pt x="47" y="48"/>
                </a:cubicBezTo>
                <a:cubicBezTo>
                  <a:pt x="47" y="49"/>
                  <a:pt x="46" y="50"/>
                  <a:pt x="46" y="51"/>
                </a:cubicBezTo>
                <a:cubicBezTo>
                  <a:pt x="46" y="52"/>
                  <a:pt x="46" y="52"/>
                  <a:pt x="46" y="52"/>
                </a:cubicBezTo>
                <a:cubicBezTo>
                  <a:pt x="49" y="53"/>
                  <a:pt x="50" y="57"/>
                  <a:pt x="48" y="60"/>
                </a:cubicBezTo>
                <a:lnTo>
                  <a:pt x="89" y="146"/>
                </a:lnTo>
                <a:cubicBezTo>
                  <a:pt x="94" y="147"/>
                  <a:pt x="95" y="151"/>
                  <a:pt x="94" y="155"/>
                </a:cubicBezTo>
                <a:cubicBezTo>
                  <a:pt x="95" y="155"/>
                  <a:pt x="97" y="155"/>
                  <a:pt x="98" y="157"/>
                </a:cubicBezTo>
                <a:cubicBezTo>
                  <a:pt x="96" y="157"/>
                  <a:pt x="95" y="159"/>
                  <a:pt x="96" y="161"/>
                </a:cubicBezTo>
                <a:cubicBezTo>
                  <a:pt x="98" y="164"/>
                  <a:pt x="103" y="164"/>
                  <a:pt x="104" y="172"/>
                </a:cubicBezTo>
                <a:cubicBezTo>
                  <a:pt x="107" y="174"/>
                  <a:pt x="109" y="179"/>
                  <a:pt x="107" y="183"/>
                </a:cubicBezTo>
                <a:cubicBezTo>
                  <a:pt x="109" y="185"/>
                  <a:pt x="111" y="189"/>
                  <a:pt x="111" y="189"/>
                </a:cubicBezTo>
                <a:cubicBezTo>
                  <a:pt x="112" y="186"/>
                  <a:pt x="116" y="187"/>
                  <a:pt x="118" y="188"/>
                </a:cubicBezTo>
                <a:cubicBezTo>
                  <a:pt x="123" y="183"/>
                  <a:pt x="130" y="186"/>
                  <a:pt x="132" y="194"/>
                </a:cubicBezTo>
                <a:cubicBezTo>
                  <a:pt x="135" y="202"/>
                  <a:pt x="146" y="206"/>
                  <a:pt x="152" y="205"/>
                </a:cubicBezTo>
                <a:cubicBezTo>
                  <a:pt x="160" y="204"/>
                  <a:pt x="173" y="199"/>
                  <a:pt x="180" y="195"/>
                </a:cubicBezTo>
                <a:close/>
                <a:moveTo>
                  <a:pt x="22" y="40"/>
                </a:moveTo>
                <a:lnTo>
                  <a:pt x="22" y="40"/>
                </a:lnTo>
                <a:lnTo>
                  <a:pt x="26" y="42"/>
                </a:lnTo>
                <a:cubicBezTo>
                  <a:pt x="26" y="41"/>
                  <a:pt x="26" y="40"/>
                  <a:pt x="26" y="39"/>
                </a:cubicBezTo>
                <a:cubicBezTo>
                  <a:pt x="25" y="38"/>
                  <a:pt x="23" y="38"/>
                  <a:pt x="22" y="40"/>
                </a:cubicBezTo>
                <a:close/>
                <a:moveTo>
                  <a:pt x="35" y="20"/>
                </a:moveTo>
                <a:lnTo>
                  <a:pt x="35" y="20"/>
                </a:lnTo>
                <a:cubicBezTo>
                  <a:pt x="35" y="20"/>
                  <a:pt x="35" y="20"/>
                  <a:pt x="36" y="20"/>
                </a:cubicBezTo>
                <a:cubicBezTo>
                  <a:pt x="37" y="18"/>
                  <a:pt x="35" y="17"/>
                  <a:pt x="33" y="15"/>
                </a:cubicBezTo>
                <a:cubicBezTo>
                  <a:pt x="33" y="16"/>
                  <a:pt x="32" y="16"/>
                  <a:pt x="31" y="16"/>
                </a:cubicBezTo>
                <a:cubicBezTo>
                  <a:pt x="31" y="17"/>
                  <a:pt x="31" y="17"/>
                  <a:pt x="31" y="17"/>
                </a:cubicBezTo>
                <a:lnTo>
                  <a:pt x="32" y="17"/>
                </a:lnTo>
                <a:cubicBezTo>
                  <a:pt x="33" y="18"/>
                  <a:pt x="34" y="19"/>
                  <a:pt x="35" y="20"/>
                </a:cubicBezTo>
                <a:close/>
                <a:moveTo>
                  <a:pt x="23" y="15"/>
                </a:moveTo>
                <a:lnTo>
                  <a:pt x="23" y="15"/>
                </a:lnTo>
                <a:cubicBezTo>
                  <a:pt x="23" y="15"/>
                  <a:pt x="24" y="14"/>
                  <a:pt x="24" y="13"/>
                </a:cubicBezTo>
                <a:cubicBezTo>
                  <a:pt x="24" y="13"/>
                  <a:pt x="23" y="13"/>
                  <a:pt x="23" y="13"/>
                </a:cubicBezTo>
                <a:lnTo>
                  <a:pt x="24" y="11"/>
                </a:lnTo>
                <a:lnTo>
                  <a:pt x="23" y="10"/>
                </a:lnTo>
                <a:lnTo>
                  <a:pt x="19" y="12"/>
                </a:lnTo>
                <a:lnTo>
                  <a:pt x="19" y="13"/>
                </a:lnTo>
                <a:lnTo>
                  <a:pt x="21" y="14"/>
                </a:lnTo>
                <a:cubicBezTo>
                  <a:pt x="21" y="14"/>
                  <a:pt x="21" y="14"/>
                  <a:pt x="21" y="15"/>
                </a:cubicBezTo>
                <a:cubicBezTo>
                  <a:pt x="21" y="15"/>
                  <a:pt x="23" y="15"/>
                  <a:pt x="23" y="15"/>
                </a:cubicBezTo>
                <a:close/>
                <a:moveTo>
                  <a:pt x="19" y="27"/>
                </a:moveTo>
                <a:lnTo>
                  <a:pt x="19" y="27"/>
                </a:lnTo>
                <a:cubicBezTo>
                  <a:pt x="19" y="26"/>
                  <a:pt x="18" y="24"/>
                  <a:pt x="18" y="23"/>
                </a:cubicBezTo>
                <a:lnTo>
                  <a:pt x="19" y="22"/>
                </a:lnTo>
                <a:cubicBezTo>
                  <a:pt x="19" y="22"/>
                  <a:pt x="19" y="22"/>
                  <a:pt x="19" y="22"/>
                </a:cubicBezTo>
                <a:cubicBezTo>
                  <a:pt x="18" y="23"/>
                  <a:pt x="17" y="23"/>
                  <a:pt x="16" y="23"/>
                </a:cubicBezTo>
                <a:cubicBezTo>
                  <a:pt x="16" y="25"/>
                  <a:pt x="16" y="27"/>
                  <a:pt x="18" y="28"/>
                </a:cubicBezTo>
                <a:cubicBezTo>
                  <a:pt x="18" y="28"/>
                  <a:pt x="19" y="27"/>
                  <a:pt x="19" y="27"/>
                </a:cubicBez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78" name="Freeform 1878"/>
          <p:cNvSpPr>
            <a:spLocks/>
          </p:cNvSpPr>
          <p:nvPr userDrawn="1"/>
        </p:nvSpPr>
        <p:spPr bwMode="auto">
          <a:xfrm>
            <a:off x="339726" y="520700"/>
            <a:ext cx="7938" cy="7938"/>
          </a:xfrm>
          <a:custGeom>
            <a:avLst/>
            <a:gdLst>
              <a:gd name="T0" fmla="*/ 0 w 11"/>
              <a:gd name="T1" fmla="*/ 5 h 11"/>
              <a:gd name="T2" fmla="*/ 0 w 11"/>
              <a:gd name="T3" fmla="*/ 5 h 11"/>
              <a:gd name="T4" fmla="*/ 5 w 11"/>
              <a:gd name="T5" fmla="*/ 0 h 11"/>
              <a:gd name="T6" fmla="*/ 11 w 11"/>
              <a:gd name="T7" fmla="*/ 5 h 11"/>
              <a:gd name="T8" fmla="*/ 5 w 11"/>
              <a:gd name="T9" fmla="*/ 11 h 11"/>
              <a:gd name="T10" fmla="*/ 0 w 11"/>
              <a:gd name="T11" fmla="*/ 5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1" h="11">
                <a:moveTo>
                  <a:pt x="0" y="5"/>
                </a:moveTo>
                <a:lnTo>
                  <a:pt x="0" y="5"/>
                </a:lnTo>
                <a:cubicBezTo>
                  <a:pt x="0" y="2"/>
                  <a:pt x="2" y="0"/>
                  <a:pt x="5" y="0"/>
                </a:cubicBezTo>
                <a:cubicBezTo>
                  <a:pt x="8" y="0"/>
                  <a:pt x="11" y="2"/>
                  <a:pt x="11" y="5"/>
                </a:cubicBezTo>
                <a:cubicBezTo>
                  <a:pt x="11" y="8"/>
                  <a:pt x="8" y="11"/>
                  <a:pt x="5" y="11"/>
                </a:cubicBezTo>
                <a:cubicBezTo>
                  <a:pt x="2" y="11"/>
                  <a:pt x="0" y="8"/>
                  <a:pt x="0" y="5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79" name="Freeform 1879"/>
          <p:cNvSpPr>
            <a:spLocks/>
          </p:cNvSpPr>
          <p:nvPr userDrawn="1"/>
        </p:nvSpPr>
        <p:spPr bwMode="auto">
          <a:xfrm>
            <a:off x="407988" y="674688"/>
            <a:ext cx="7938" cy="4763"/>
          </a:xfrm>
          <a:custGeom>
            <a:avLst/>
            <a:gdLst>
              <a:gd name="T0" fmla="*/ 10 w 11"/>
              <a:gd name="T1" fmla="*/ 0 h 7"/>
              <a:gd name="T2" fmla="*/ 10 w 11"/>
              <a:gd name="T3" fmla="*/ 0 h 7"/>
              <a:gd name="T4" fmla="*/ 8 w 11"/>
              <a:gd name="T5" fmla="*/ 6 h 7"/>
              <a:gd name="T6" fmla="*/ 0 w 11"/>
              <a:gd name="T7" fmla="*/ 4 h 7"/>
              <a:gd name="T8" fmla="*/ 10 w 11"/>
              <a:gd name="T9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" h="7">
                <a:moveTo>
                  <a:pt x="10" y="0"/>
                </a:moveTo>
                <a:lnTo>
                  <a:pt x="10" y="0"/>
                </a:lnTo>
                <a:cubicBezTo>
                  <a:pt x="11" y="2"/>
                  <a:pt x="10" y="5"/>
                  <a:pt x="8" y="6"/>
                </a:cubicBezTo>
                <a:cubicBezTo>
                  <a:pt x="6" y="7"/>
                  <a:pt x="2" y="7"/>
                  <a:pt x="0" y="4"/>
                </a:cubicBezTo>
                <a:cubicBezTo>
                  <a:pt x="4" y="5"/>
                  <a:pt x="8" y="2"/>
                  <a:pt x="10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80" name="Freeform 1880"/>
          <p:cNvSpPr>
            <a:spLocks/>
          </p:cNvSpPr>
          <p:nvPr userDrawn="1"/>
        </p:nvSpPr>
        <p:spPr bwMode="auto">
          <a:xfrm>
            <a:off x="395288" y="660400"/>
            <a:ext cx="14288" cy="7938"/>
          </a:xfrm>
          <a:custGeom>
            <a:avLst/>
            <a:gdLst>
              <a:gd name="T0" fmla="*/ 10 w 20"/>
              <a:gd name="T1" fmla="*/ 1 h 12"/>
              <a:gd name="T2" fmla="*/ 10 w 20"/>
              <a:gd name="T3" fmla="*/ 1 h 12"/>
              <a:gd name="T4" fmla="*/ 16 w 20"/>
              <a:gd name="T5" fmla="*/ 9 h 12"/>
              <a:gd name="T6" fmla="*/ 4 w 20"/>
              <a:gd name="T7" fmla="*/ 6 h 12"/>
              <a:gd name="T8" fmla="*/ 1 w 20"/>
              <a:gd name="T9" fmla="*/ 4 h 12"/>
              <a:gd name="T10" fmla="*/ 1 w 20"/>
              <a:gd name="T11" fmla="*/ 3 h 12"/>
              <a:gd name="T12" fmla="*/ 3 w 20"/>
              <a:gd name="T13" fmla="*/ 3 h 12"/>
              <a:gd name="T14" fmla="*/ 4 w 20"/>
              <a:gd name="T15" fmla="*/ 5 h 12"/>
              <a:gd name="T16" fmla="*/ 6 w 20"/>
              <a:gd name="T17" fmla="*/ 4 h 12"/>
              <a:gd name="T18" fmla="*/ 7 w 20"/>
              <a:gd name="T19" fmla="*/ 6 h 12"/>
              <a:gd name="T20" fmla="*/ 8 w 20"/>
              <a:gd name="T21" fmla="*/ 3 h 12"/>
              <a:gd name="T22" fmla="*/ 10 w 20"/>
              <a:gd name="T23" fmla="*/ 1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0" h="12">
                <a:moveTo>
                  <a:pt x="10" y="1"/>
                </a:moveTo>
                <a:lnTo>
                  <a:pt x="10" y="1"/>
                </a:lnTo>
                <a:cubicBezTo>
                  <a:pt x="15" y="0"/>
                  <a:pt x="20" y="4"/>
                  <a:pt x="16" y="9"/>
                </a:cubicBezTo>
                <a:cubicBezTo>
                  <a:pt x="13" y="12"/>
                  <a:pt x="6" y="8"/>
                  <a:pt x="4" y="6"/>
                </a:cubicBezTo>
                <a:lnTo>
                  <a:pt x="1" y="4"/>
                </a:lnTo>
                <a:cubicBezTo>
                  <a:pt x="1" y="4"/>
                  <a:pt x="0" y="3"/>
                  <a:pt x="1" y="3"/>
                </a:cubicBezTo>
                <a:lnTo>
                  <a:pt x="3" y="3"/>
                </a:lnTo>
                <a:cubicBezTo>
                  <a:pt x="3" y="4"/>
                  <a:pt x="3" y="4"/>
                  <a:pt x="4" y="5"/>
                </a:cubicBezTo>
                <a:cubicBezTo>
                  <a:pt x="4" y="4"/>
                  <a:pt x="5" y="3"/>
                  <a:pt x="6" y="4"/>
                </a:cubicBezTo>
                <a:cubicBezTo>
                  <a:pt x="6" y="5"/>
                  <a:pt x="6" y="6"/>
                  <a:pt x="7" y="6"/>
                </a:cubicBezTo>
                <a:cubicBezTo>
                  <a:pt x="7" y="6"/>
                  <a:pt x="7" y="4"/>
                  <a:pt x="8" y="3"/>
                </a:cubicBezTo>
                <a:cubicBezTo>
                  <a:pt x="9" y="3"/>
                  <a:pt x="10" y="2"/>
                  <a:pt x="10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81" name="Freeform 1881"/>
          <p:cNvSpPr>
            <a:spLocks/>
          </p:cNvSpPr>
          <p:nvPr userDrawn="1"/>
        </p:nvSpPr>
        <p:spPr bwMode="auto">
          <a:xfrm>
            <a:off x="401638" y="652463"/>
            <a:ext cx="3175" cy="3175"/>
          </a:xfrm>
          <a:custGeom>
            <a:avLst/>
            <a:gdLst>
              <a:gd name="T0" fmla="*/ 3 w 3"/>
              <a:gd name="T1" fmla="*/ 0 h 4"/>
              <a:gd name="T2" fmla="*/ 3 w 3"/>
              <a:gd name="T3" fmla="*/ 0 h 4"/>
              <a:gd name="T4" fmla="*/ 1 w 3"/>
              <a:gd name="T5" fmla="*/ 4 h 4"/>
              <a:gd name="T6" fmla="*/ 0 w 3"/>
              <a:gd name="T7" fmla="*/ 2 h 4"/>
              <a:gd name="T8" fmla="*/ 3 w 3"/>
              <a:gd name="T9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" h="4">
                <a:moveTo>
                  <a:pt x="3" y="0"/>
                </a:moveTo>
                <a:lnTo>
                  <a:pt x="3" y="0"/>
                </a:lnTo>
                <a:cubicBezTo>
                  <a:pt x="3" y="1"/>
                  <a:pt x="3" y="3"/>
                  <a:pt x="1" y="4"/>
                </a:cubicBezTo>
                <a:cubicBezTo>
                  <a:pt x="1" y="3"/>
                  <a:pt x="1" y="3"/>
                  <a:pt x="0" y="2"/>
                </a:cubicBezTo>
                <a:cubicBezTo>
                  <a:pt x="1" y="2"/>
                  <a:pt x="2" y="0"/>
                  <a:pt x="3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82" name="Freeform 1882"/>
          <p:cNvSpPr>
            <a:spLocks/>
          </p:cNvSpPr>
          <p:nvPr userDrawn="1"/>
        </p:nvSpPr>
        <p:spPr bwMode="auto">
          <a:xfrm>
            <a:off x="384176" y="650875"/>
            <a:ext cx="17463" cy="9525"/>
          </a:xfrm>
          <a:custGeom>
            <a:avLst/>
            <a:gdLst>
              <a:gd name="T0" fmla="*/ 1 w 25"/>
              <a:gd name="T1" fmla="*/ 0 h 14"/>
              <a:gd name="T2" fmla="*/ 1 w 25"/>
              <a:gd name="T3" fmla="*/ 0 h 14"/>
              <a:gd name="T4" fmla="*/ 5 w 25"/>
              <a:gd name="T5" fmla="*/ 1 h 14"/>
              <a:gd name="T6" fmla="*/ 5 w 25"/>
              <a:gd name="T7" fmla="*/ 5 h 14"/>
              <a:gd name="T8" fmla="*/ 8 w 25"/>
              <a:gd name="T9" fmla="*/ 3 h 14"/>
              <a:gd name="T10" fmla="*/ 8 w 25"/>
              <a:gd name="T11" fmla="*/ 7 h 14"/>
              <a:gd name="T12" fmla="*/ 11 w 25"/>
              <a:gd name="T13" fmla="*/ 6 h 14"/>
              <a:gd name="T14" fmla="*/ 11 w 25"/>
              <a:gd name="T15" fmla="*/ 8 h 14"/>
              <a:gd name="T16" fmla="*/ 14 w 25"/>
              <a:gd name="T17" fmla="*/ 7 h 14"/>
              <a:gd name="T18" fmla="*/ 22 w 25"/>
              <a:gd name="T19" fmla="*/ 5 h 14"/>
              <a:gd name="T20" fmla="*/ 25 w 25"/>
              <a:gd name="T21" fmla="*/ 10 h 14"/>
              <a:gd name="T22" fmla="*/ 17 w 25"/>
              <a:gd name="T23" fmla="*/ 12 h 14"/>
              <a:gd name="T24" fmla="*/ 3 w 25"/>
              <a:gd name="T25" fmla="*/ 7 h 14"/>
              <a:gd name="T26" fmla="*/ 1 w 25"/>
              <a:gd name="T27" fmla="*/ 0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5" h="14">
                <a:moveTo>
                  <a:pt x="1" y="0"/>
                </a:moveTo>
                <a:lnTo>
                  <a:pt x="1" y="0"/>
                </a:lnTo>
                <a:cubicBezTo>
                  <a:pt x="4" y="0"/>
                  <a:pt x="5" y="1"/>
                  <a:pt x="5" y="1"/>
                </a:cubicBezTo>
                <a:cubicBezTo>
                  <a:pt x="5" y="1"/>
                  <a:pt x="4" y="4"/>
                  <a:pt x="5" y="5"/>
                </a:cubicBezTo>
                <a:cubicBezTo>
                  <a:pt x="5" y="3"/>
                  <a:pt x="7" y="2"/>
                  <a:pt x="8" y="3"/>
                </a:cubicBezTo>
                <a:cubicBezTo>
                  <a:pt x="7" y="4"/>
                  <a:pt x="7" y="6"/>
                  <a:pt x="8" y="7"/>
                </a:cubicBezTo>
                <a:cubicBezTo>
                  <a:pt x="8" y="5"/>
                  <a:pt x="10" y="4"/>
                  <a:pt x="11" y="6"/>
                </a:cubicBezTo>
                <a:cubicBezTo>
                  <a:pt x="11" y="6"/>
                  <a:pt x="10" y="7"/>
                  <a:pt x="11" y="8"/>
                </a:cubicBezTo>
                <a:cubicBezTo>
                  <a:pt x="12" y="6"/>
                  <a:pt x="13" y="6"/>
                  <a:pt x="14" y="7"/>
                </a:cubicBezTo>
                <a:cubicBezTo>
                  <a:pt x="14" y="7"/>
                  <a:pt x="17" y="8"/>
                  <a:pt x="22" y="5"/>
                </a:cubicBezTo>
                <a:cubicBezTo>
                  <a:pt x="24" y="6"/>
                  <a:pt x="25" y="8"/>
                  <a:pt x="25" y="10"/>
                </a:cubicBezTo>
                <a:cubicBezTo>
                  <a:pt x="24" y="14"/>
                  <a:pt x="20" y="14"/>
                  <a:pt x="17" y="12"/>
                </a:cubicBezTo>
                <a:cubicBezTo>
                  <a:pt x="11" y="8"/>
                  <a:pt x="5" y="10"/>
                  <a:pt x="3" y="7"/>
                </a:cubicBezTo>
                <a:cubicBezTo>
                  <a:pt x="1" y="6"/>
                  <a:pt x="0" y="3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83" name="Freeform 1883"/>
          <p:cNvSpPr>
            <a:spLocks/>
          </p:cNvSpPr>
          <p:nvPr userDrawn="1"/>
        </p:nvSpPr>
        <p:spPr bwMode="auto">
          <a:xfrm>
            <a:off x="398463" y="642938"/>
            <a:ext cx="3175" cy="3175"/>
          </a:xfrm>
          <a:custGeom>
            <a:avLst/>
            <a:gdLst>
              <a:gd name="T0" fmla="*/ 2 w 4"/>
              <a:gd name="T1" fmla="*/ 0 h 4"/>
              <a:gd name="T2" fmla="*/ 2 w 4"/>
              <a:gd name="T3" fmla="*/ 0 h 4"/>
              <a:gd name="T4" fmla="*/ 4 w 4"/>
              <a:gd name="T5" fmla="*/ 4 h 4"/>
              <a:gd name="T6" fmla="*/ 0 w 4"/>
              <a:gd name="T7" fmla="*/ 0 h 4"/>
              <a:gd name="T8" fmla="*/ 2 w 4"/>
              <a:gd name="T9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" h="4">
                <a:moveTo>
                  <a:pt x="2" y="0"/>
                </a:moveTo>
                <a:lnTo>
                  <a:pt x="2" y="0"/>
                </a:lnTo>
                <a:cubicBezTo>
                  <a:pt x="2" y="1"/>
                  <a:pt x="3" y="2"/>
                  <a:pt x="4" y="4"/>
                </a:cubicBezTo>
                <a:cubicBezTo>
                  <a:pt x="2" y="3"/>
                  <a:pt x="0" y="2"/>
                  <a:pt x="0" y="0"/>
                </a:cubicBezTo>
                <a:lnTo>
                  <a:pt x="2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84" name="Freeform 1884"/>
          <p:cNvSpPr>
            <a:spLocks/>
          </p:cNvSpPr>
          <p:nvPr userDrawn="1"/>
        </p:nvSpPr>
        <p:spPr bwMode="auto">
          <a:xfrm>
            <a:off x="400051" y="641350"/>
            <a:ext cx="12700" cy="30163"/>
          </a:xfrm>
          <a:custGeom>
            <a:avLst/>
            <a:gdLst>
              <a:gd name="T0" fmla="*/ 4 w 19"/>
              <a:gd name="T1" fmla="*/ 0 h 42"/>
              <a:gd name="T2" fmla="*/ 4 w 19"/>
              <a:gd name="T3" fmla="*/ 0 h 42"/>
              <a:gd name="T4" fmla="*/ 18 w 19"/>
              <a:gd name="T5" fmla="*/ 33 h 42"/>
              <a:gd name="T6" fmla="*/ 12 w 19"/>
              <a:gd name="T7" fmla="*/ 40 h 42"/>
              <a:gd name="T8" fmla="*/ 4 w 19"/>
              <a:gd name="T9" fmla="*/ 38 h 42"/>
              <a:gd name="T10" fmla="*/ 13 w 19"/>
              <a:gd name="T11" fmla="*/ 28 h 42"/>
              <a:gd name="T12" fmla="*/ 11 w 19"/>
              <a:gd name="T13" fmla="*/ 18 h 42"/>
              <a:gd name="T14" fmla="*/ 9 w 19"/>
              <a:gd name="T15" fmla="*/ 24 h 42"/>
              <a:gd name="T16" fmla="*/ 4 w 19"/>
              <a:gd name="T17" fmla="*/ 23 h 42"/>
              <a:gd name="T18" fmla="*/ 5 w 19"/>
              <a:gd name="T19" fmla="*/ 21 h 42"/>
              <a:gd name="T20" fmla="*/ 6 w 19"/>
              <a:gd name="T21" fmla="*/ 10 h 42"/>
              <a:gd name="T22" fmla="*/ 2 w 19"/>
              <a:gd name="T23" fmla="*/ 15 h 42"/>
              <a:gd name="T24" fmla="*/ 0 w 19"/>
              <a:gd name="T25" fmla="*/ 15 h 42"/>
              <a:gd name="T26" fmla="*/ 0 w 19"/>
              <a:gd name="T27" fmla="*/ 6 h 42"/>
              <a:gd name="T28" fmla="*/ 6 w 19"/>
              <a:gd name="T29" fmla="*/ 8 h 42"/>
              <a:gd name="T30" fmla="*/ 4 w 19"/>
              <a:gd name="T31" fmla="*/ 0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9" h="42">
                <a:moveTo>
                  <a:pt x="4" y="0"/>
                </a:moveTo>
                <a:lnTo>
                  <a:pt x="4" y="0"/>
                </a:lnTo>
                <a:cubicBezTo>
                  <a:pt x="9" y="4"/>
                  <a:pt x="19" y="26"/>
                  <a:pt x="18" y="33"/>
                </a:cubicBezTo>
                <a:cubicBezTo>
                  <a:pt x="17" y="36"/>
                  <a:pt x="15" y="39"/>
                  <a:pt x="12" y="40"/>
                </a:cubicBezTo>
                <a:cubicBezTo>
                  <a:pt x="8" y="42"/>
                  <a:pt x="4" y="40"/>
                  <a:pt x="4" y="38"/>
                </a:cubicBezTo>
                <a:cubicBezTo>
                  <a:pt x="11" y="39"/>
                  <a:pt x="15" y="33"/>
                  <a:pt x="13" y="28"/>
                </a:cubicBezTo>
                <a:cubicBezTo>
                  <a:pt x="14" y="24"/>
                  <a:pt x="14" y="22"/>
                  <a:pt x="11" y="18"/>
                </a:cubicBezTo>
                <a:cubicBezTo>
                  <a:pt x="11" y="21"/>
                  <a:pt x="10" y="23"/>
                  <a:pt x="9" y="24"/>
                </a:cubicBezTo>
                <a:cubicBezTo>
                  <a:pt x="8" y="23"/>
                  <a:pt x="6" y="23"/>
                  <a:pt x="4" y="23"/>
                </a:cubicBezTo>
                <a:cubicBezTo>
                  <a:pt x="5" y="23"/>
                  <a:pt x="5" y="21"/>
                  <a:pt x="5" y="21"/>
                </a:cubicBezTo>
                <a:cubicBezTo>
                  <a:pt x="8" y="19"/>
                  <a:pt x="8" y="14"/>
                  <a:pt x="6" y="10"/>
                </a:cubicBezTo>
                <a:cubicBezTo>
                  <a:pt x="5" y="13"/>
                  <a:pt x="4" y="14"/>
                  <a:pt x="2" y="15"/>
                </a:cubicBezTo>
                <a:lnTo>
                  <a:pt x="0" y="15"/>
                </a:lnTo>
                <a:cubicBezTo>
                  <a:pt x="2" y="12"/>
                  <a:pt x="1" y="10"/>
                  <a:pt x="0" y="6"/>
                </a:cubicBezTo>
                <a:cubicBezTo>
                  <a:pt x="2" y="8"/>
                  <a:pt x="4" y="9"/>
                  <a:pt x="6" y="8"/>
                </a:cubicBezTo>
                <a:cubicBezTo>
                  <a:pt x="4" y="6"/>
                  <a:pt x="3" y="2"/>
                  <a:pt x="4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85" name="Freeform 1885"/>
          <p:cNvSpPr>
            <a:spLocks/>
          </p:cNvSpPr>
          <p:nvPr userDrawn="1"/>
        </p:nvSpPr>
        <p:spPr bwMode="auto">
          <a:xfrm>
            <a:off x="377826" y="638175"/>
            <a:ext cx="20638" cy="15875"/>
          </a:xfrm>
          <a:custGeom>
            <a:avLst/>
            <a:gdLst>
              <a:gd name="T0" fmla="*/ 9 w 31"/>
              <a:gd name="T1" fmla="*/ 0 h 22"/>
              <a:gd name="T2" fmla="*/ 9 w 31"/>
              <a:gd name="T3" fmla="*/ 0 h 22"/>
              <a:gd name="T4" fmla="*/ 7 w 31"/>
              <a:gd name="T5" fmla="*/ 10 h 22"/>
              <a:gd name="T6" fmla="*/ 7 w 31"/>
              <a:gd name="T7" fmla="*/ 10 h 22"/>
              <a:gd name="T8" fmla="*/ 7 w 31"/>
              <a:gd name="T9" fmla="*/ 11 h 22"/>
              <a:gd name="T10" fmla="*/ 8 w 31"/>
              <a:gd name="T11" fmla="*/ 11 h 22"/>
              <a:gd name="T12" fmla="*/ 9 w 31"/>
              <a:gd name="T13" fmla="*/ 8 h 22"/>
              <a:gd name="T14" fmla="*/ 11 w 31"/>
              <a:gd name="T15" fmla="*/ 10 h 22"/>
              <a:gd name="T16" fmla="*/ 11 w 31"/>
              <a:gd name="T17" fmla="*/ 11 h 22"/>
              <a:gd name="T18" fmla="*/ 10 w 31"/>
              <a:gd name="T19" fmla="*/ 12 h 22"/>
              <a:gd name="T20" fmla="*/ 11 w 31"/>
              <a:gd name="T21" fmla="*/ 12 h 22"/>
              <a:gd name="T22" fmla="*/ 13 w 31"/>
              <a:gd name="T23" fmla="*/ 10 h 22"/>
              <a:gd name="T24" fmla="*/ 15 w 31"/>
              <a:gd name="T25" fmla="*/ 13 h 22"/>
              <a:gd name="T26" fmla="*/ 15 w 31"/>
              <a:gd name="T27" fmla="*/ 13 h 22"/>
              <a:gd name="T28" fmla="*/ 16 w 31"/>
              <a:gd name="T29" fmla="*/ 13 h 22"/>
              <a:gd name="T30" fmla="*/ 16 w 31"/>
              <a:gd name="T31" fmla="*/ 12 h 22"/>
              <a:gd name="T32" fmla="*/ 16 w 31"/>
              <a:gd name="T33" fmla="*/ 11 h 22"/>
              <a:gd name="T34" fmla="*/ 20 w 31"/>
              <a:gd name="T35" fmla="*/ 14 h 22"/>
              <a:gd name="T36" fmla="*/ 26 w 31"/>
              <a:gd name="T37" fmla="*/ 11 h 22"/>
              <a:gd name="T38" fmla="*/ 30 w 31"/>
              <a:gd name="T39" fmla="*/ 14 h 22"/>
              <a:gd name="T40" fmla="*/ 26 w 31"/>
              <a:gd name="T41" fmla="*/ 21 h 22"/>
              <a:gd name="T42" fmla="*/ 14 w 31"/>
              <a:gd name="T43" fmla="*/ 15 h 22"/>
              <a:gd name="T44" fmla="*/ 7 w 31"/>
              <a:gd name="T45" fmla="*/ 13 h 22"/>
              <a:gd name="T46" fmla="*/ 9 w 31"/>
              <a:gd name="T47" fmla="*/ 0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31" h="22">
                <a:moveTo>
                  <a:pt x="9" y="0"/>
                </a:moveTo>
                <a:lnTo>
                  <a:pt x="9" y="0"/>
                </a:lnTo>
                <a:cubicBezTo>
                  <a:pt x="14" y="4"/>
                  <a:pt x="8" y="6"/>
                  <a:pt x="7" y="10"/>
                </a:cubicBezTo>
                <a:lnTo>
                  <a:pt x="7" y="10"/>
                </a:lnTo>
                <a:lnTo>
                  <a:pt x="7" y="11"/>
                </a:lnTo>
                <a:lnTo>
                  <a:pt x="8" y="11"/>
                </a:lnTo>
                <a:cubicBezTo>
                  <a:pt x="8" y="9"/>
                  <a:pt x="9" y="8"/>
                  <a:pt x="9" y="8"/>
                </a:cubicBezTo>
                <a:cubicBezTo>
                  <a:pt x="9" y="7"/>
                  <a:pt x="11" y="10"/>
                  <a:pt x="11" y="10"/>
                </a:cubicBezTo>
                <a:cubicBezTo>
                  <a:pt x="11" y="10"/>
                  <a:pt x="11" y="10"/>
                  <a:pt x="11" y="11"/>
                </a:cubicBezTo>
                <a:cubicBezTo>
                  <a:pt x="10" y="11"/>
                  <a:pt x="10" y="11"/>
                  <a:pt x="10" y="12"/>
                </a:cubicBezTo>
                <a:lnTo>
                  <a:pt x="11" y="12"/>
                </a:lnTo>
                <a:cubicBezTo>
                  <a:pt x="11" y="11"/>
                  <a:pt x="12" y="11"/>
                  <a:pt x="13" y="10"/>
                </a:cubicBezTo>
                <a:cubicBezTo>
                  <a:pt x="14" y="10"/>
                  <a:pt x="14" y="12"/>
                  <a:pt x="15" y="13"/>
                </a:cubicBezTo>
                <a:lnTo>
                  <a:pt x="15" y="13"/>
                </a:lnTo>
                <a:lnTo>
                  <a:pt x="16" y="13"/>
                </a:lnTo>
                <a:cubicBezTo>
                  <a:pt x="16" y="13"/>
                  <a:pt x="16" y="12"/>
                  <a:pt x="16" y="12"/>
                </a:cubicBezTo>
                <a:lnTo>
                  <a:pt x="16" y="11"/>
                </a:lnTo>
                <a:cubicBezTo>
                  <a:pt x="18" y="11"/>
                  <a:pt x="19" y="13"/>
                  <a:pt x="20" y="14"/>
                </a:cubicBezTo>
                <a:cubicBezTo>
                  <a:pt x="22" y="14"/>
                  <a:pt x="23" y="10"/>
                  <a:pt x="26" y="11"/>
                </a:cubicBezTo>
                <a:cubicBezTo>
                  <a:pt x="26" y="11"/>
                  <a:pt x="29" y="12"/>
                  <a:pt x="30" y="14"/>
                </a:cubicBezTo>
                <a:cubicBezTo>
                  <a:pt x="31" y="19"/>
                  <a:pt x="29" y="20"/>
                  <a:pt x="26" y="21"/>
                </a:cubicBezTo>
                <a:cubicBezTo>
                  <a:pt x="21" y="22"/>
                  <a:pt x="18" y="17"/>
                  <a:pt x="14" y="15"/>
                </a:cubicBezTo>
                <a:cubicBezTo>
                  <a:pt x="12" y="14"/>
                  <a:pt x="9" y="14"/>
                  <a:pt x="7" y="13"/>
                </a:cubicBezTo>
                <a:cubicBezTo>
                  <a:pt x="0" y="10"/>
                  <a:pt x="7" y="3"/>
                  <a:pt x="9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86" name="Freeform 1886"/>
          <p:cNvSpPr>
            <a:spLocks/>
          </p:cNvSpPr>
          <p:nvPr userDrawn="1"/>
        </p:nvSpPr>
        <p:spPr bwMode="auto">
          <a:xfrm>
            <a:off x="396876" y="625475"/>
            <a:ext cx="3175" cy="4763"/>
          </a:xfrm>
          <a:custGeom>
            <a:avLst/>
            <a:gdLst>
              <a:gd name="T0" fmla="*/ 5 w 5"/>
              <a:gd name="T1" fmla="*/ 1 h 5"/>
              <a:gd name="T2" fmla="*/ 5 w 5"/>
              <a:gd name="T3" fmla="*/ 1 h 5"/>
              <a:gd name="T4" fmla="*/ 2 w 5"/>
              <a:gd name="T5" fmla="*/ 5 h 5"/>
              <a:gd name="T6" fmla="*/ 0 w 5"/>
              <a:gd name="T7" fmla="*/ 2 h 5"/>
              <a:gd name="T8" fmla="*/ 5 w 5"/>
              <a:gd name="T9" fmla="*/ 1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" h="5">
                <a:moveTo>
                  <a:pt x="5" y="1"/>
                </a:moveTo>
                <a:lnTo>
                  <a:pt x="5" y="1"/>
                </a:lnTo>
                <a:cubicBezTo>
                  <a:pt x="4" y="3"/>
                  <a:pt x="3" y="4"/>
                  <a:pt x="2" y="5"/>
                </a:cubicBezTo>
                <a:cubicBezTo>
                  <a:pt x="2" y="5"/>
                  <a:pt x="1" y="3"/>
                  <a:pt x="0" y="2"/>
                </a:cubicBezTo>
                <a:cubicBezTo>
                  <a:pt x="2" y="0"/>
                  <a:pt x="3" y="0"/>
                  <a:pt x="5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87" name="Freeform 1887"/>
          <p:cNvSpPr>
            <a:spLocks/>
          </p:cNvSpPr>
          <p:nvPr userDrawn="1"/>
        </p:nvSpPr>
        <p:spPr bwMode="auto">
          <a:xfrm>
            <a:off x="384176" y="623888"/>
            <a:ext cx="11113" cy="22225"/>
          </a:xfrm>
          <a:custGeom>
            <a:avLst/>
            <a:gdLst>
              <a:gd name="T0" fmla="*/ 10 w 16"/>
              <a:gd name="T1" fmla="*/ 0 h 31"/>
              <a:gd name="T2" fmla="*/ 10 w 16"/>
              <a:gd name="T3" fmla="*/ 0 h 31"/>
              <a:gd name="T4" fmla="*/ 16 w 16"/>
              <a:gd name="T5" fmla="*/ 11 h 31"/>
              <a:gd name="T6" fmla="*/ 12 w 16"/>
              <a:gd name="T7" fmla="*/ 15 h 31"/>
              <a:gd name="T8" fmla="*/ 15 w 16"/>
              <a:gd name="T9" fmla="*/ 28 h 31"/>
              <a:gd name="T10" fmla="*/ 9 w 16"/>
              <a:gd name="T11" fmla="*/ 30 h 31"/>
              <a:gd name="T12" fmla="*/ 0 w 16"/>
              <a:gd name="T13" fmla="*/ 5 h 31"/>
              <a:gd name="T14" fmla="*/ 10 w 16"/>
              <a:gd name="T15" fmla="*/ 0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6" h="31">
                <a:moveTo>
                  <a:pt x="10" y="0"/>
                </a:moveTo>
                <a:lnTo>
                  <a:pt x="10" y="0"/>
                </a:lnTo>
                <a:cubicBezTo>
                  <a:pt x="13" y="4"/>
                  <a:pt x="14" y="8"/>
                  <a:pt x="16" y="11"/>
                </a:cubicBezTo>
                <a:cubicBezTo>
                  <a:pt x="16" y="11"/>
                  <a:pt x="13" y="14"/>
                  <a:pt x="12" y="15"/>
                </a:cubicBezTo>
                <a:cubicBezTo>
                  <a:pt x="10" y="20"/>
                  <a:pt x="12" y="25"/>
                  <a:pt x="15" y="28"/>
                </a:cubicBezTo>
                <a:cubicBezTo>
                  <a:pt x="15" y="28"/>
                  <a:pt x="11" y="31"/>
                  <a:pt x="9" y="30"/>
                </a:cubicBezTo>
                <a:cubicBezTo>
                  <a:pt x="6" y="29"/>
                  <a:pt x="0" y="9"/>
                  <a:pt x="0" y="5"/>
                </a:cubicBezTo>
                <a:cubicBezTo>
                  <a:pt x="4" y="4"/>
                  <a:pt x="7" y="3"/>
                  <a:pt x="10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88" name="Freeform 1888"/>
          <p:cNvSpPr>
            <a:spLocks/>
          </p:cNvSpPr>
          <p:nvPr userDrawn="1"/>
        </p:nvSpPr>
        <p:spPr bwMode="auto">
          <a:xfrm>
            <a:off x="393701" y="619125"/>
            <a:ext cx="85725" cy="38100"/>
          </a:xfrm>
          <a:custGeom>
            <a:avLst/>
            <a:gdLst>
              <a:gd name="T0" fmla="*/ 110 w 119"/>
              <a:gd name="T1" fmla="*/ 6 h 52"/>
              <a:gd name="T2" fmla="*/ 110 w 119"/>
              <a:gd name="T3" fmla="*/ 6 h 52"/>
              <a:gd name="T4" fmla="*/ 112 w 119"/>
              <a:gd name="T5" fmla="*/ 13 h 52"/>
              <a:gd name="T6" fmla="*/ 117 w 119"/>
              <a:gd name="T7" fmla="*/ 20 h 52"/>
              <a:gd name="T8" fmla="*/ 113 w 119"/>
              <a:gd name="T9" fmla="*/ 26 h 52"/>
              <a:gd name="T10" fmla="*/ 89 w 119"/>
              <a:gd name="T11" fmla="*/ 25 h 52"/>
              <a:gd name="T12" fmla="*/ 83 w 119"/>
              <a:gd name="T13" fmla="*/ 25 h 52"/>
              <a:gd name="T14" fmla="*/ 81 w 119"/>
              <a:gd name="T15" fmla="*/ 21 h 52"/>
              <a:gd name="T16" fmla="*/ 77 w 119"/>
              <a:gd name="T17" fmla="*/ 27 h 52"/>
              <a:gd name="T18" fmla="*/ 75 w 119"/>
              <a:gd name="T19" fmla="*/ 22 h 52"/>
              <a:gd name="T20" fmla="*/ 71 w 119"/>
              <a:gd name="T21" fmla="*/ 28 h 52"/>
              <a:gd name="T22" fmla="*/ 70 w 119"/>
              <a:gd name="T23" fmla="*/ 23 h 52"/>
              <a:gd name="T24" fmla="*/ 66 w 119"/>
              <a:gd name="T25" fmla="*/ 30 h 52"/>
              <a:gd name="T26" fmla="*/ 64 w 119"/>
              <a:gd name="T27" fmla="*/ 25 h 52"/>
              <a:gd name="T28" fmla="*/ 60 w 119"/>
              <a:gd name="T29" fmla="*/ 32 h 52"/>
              <a:gd name="T30" fmla="*/ 58 w 119"/>
              <a:gd name="T31" fmla="*/ 27 h 52"/>
              <a:gd name="T32" fmla="*/ 55 w 119"/>
              <a:gd name="T33" fmla="*/ 34 h 52"/>
              <a:gd name="T34" fmla="*/ 53 w 119"/>
              <a:gd name="T35" fmla="*/ 30 h 52"/>
              <a:gd name="T36" fmla="*/ 49 w 119"/>
              <a:gd name="T37" fmla="*/ 37 h 52"/>
              <a:gd name="T38" fmla="*/ 48 w 119"/>
              <a:gd name="T39" fmla="*/ 32 h 52"/>
              <a:gd name="T40" fmla="*/ 43 w 119"/>
              <a:gd name="T41" fmla="*/ 42 h 52"/>
              <a:gd name="T42" fmla="*/ 26 w 119"/>
              <a:gd name="T43" fmla="*/ 52 h 52"/>
              <a:gd name="T44" fmla="*/ 21 w 119"/>
              <a:gd name="T45" fmla="*/ 39 h 52"/>
              <a:gd name="T46" fmla="*/ 31 w 119"/>
              <a:gd name="T47" fmla="*/ 39 h 52"/>
              <a:gd name="T48" fmla="*/ 39 w 119"/>
              <a:gd name="T49" fmla="*/ 35 h 52"/>
              <a:gd name="T50" fmla="*/ 31 w 119"/>
              <a:gd name="T51" fmla="*/ 37 h 52"/>
              <a:gd name="T52" fmla="*/ 15 w 119"/>
              <a:gd name="T53" fmla="*/ 29 h 52"/>
              <a:gd name="T54" fmla="*/ 16 w 119"/>
              <a:gd name="T55" fmla="*/ 28 h 52"/>
              <a:gd name="T56" fmla="*/ 27 w 119"/>
              <a:gd name="T57" fmla="*/ 31 h 52"/>
              <a:gd name="T58" fmla="*/ 16 w 119"/>
              <a:gd name="T59" fmla="*/ 23 h 52"/>
              <a:gd name="T60" fmla="*/ 15 w 119"/>
              <a:gd name="T61" fmla="*/ 17 h 52"/>
              <a:gd name="T62" fmla="*/ 15 w 119"/>
              <a:gd name="T63" fmla="*/ 22 h 52"/>
              <a:gd name="T64" fmla="*/ 10 w 119"/>
              <a:gd name="T65" fmla="*/ 18 h 52"/>
              <a:gd name="T66" fmla="*/ 10 w 119"/>
              <a:gd name="T67" fmla="*/ 20 h 52"/>
              <a:gd name="T68" fmla="*/ 7 w 119"/>
              <a:gd name="T69" fmla="*/ 20 h 52"/>
              <a:gd name="T70" fmla="*/ 11 w 119"/>
              <a:gd name="T71" fmla="*/ 23 h 52"/>
              <a:gd name="T72" fmla="*/ 2 w 119"/>
              <a:gd name="T73" fmla="*/ 29 h 52"/>
              <a:gd name="T74" fmla="*/ 2 w 119"/>
              <a:gd name="T75" fmla="*/ 20 h 52"/>
              <a:gd name="T76" fmla="*/ 11 w 119"/>
              <a:gd name="T77" fmla="*/ 11 h 52"/>
              <a:gd name="T78" fmla="*/ 19 w 119"/>
              <a:gd name="T79" fmla="*/ 13 h 52"/>
              <a:gd name="T80" fmla="*/ 36 w 119"/>
              <a:gd name="T81" fmla="*/ 27 h 52"/>
              <a:gd name="T82" fmla="*/ 63 w 119"/>
              <a:gd name="T83" fmla="*/ 21 h 52"/>
              <a:gd name="T84" fmla="*/ 69 w 119"/>
              <a:gd name="T85" fmla="*/ 22 h 52"/>
              <a:gd name="T86" fmla="*/ 69 w 119"/>
              <a:gd name="T87" fmla="*/ 19 h 52"/>
              <a:gd name="T88" fmla="*/ 73 w 119"/>
              <a:gd name="T89" fmla="*/ 19 h 52"/>
              <a:gd name="T90" fmla="*/ 74 w 119"/>
              <a:gd name="T91" fmla="*/ 17 h 52"/>
              <a:gd name="T92" fmla="*/ 78 w 119"/>
              <a:gd name="T93" fmla="*/ 17 h 52"/>
              <a:gd name="T94" fmla="*/ 79 w 119"/>
              <a:gd name="T95" fmla="*/ 14 h 52"/>
              <a:gd name="T96" fmla="*/ 82 w 119"/>
              <a:gd name="T97" fmla="*/ 12 h 52"/>
              <a:gd name="T98" fmla="*/ 95 w 119"/>
              <a:gd name="T99" fmla="*/ 0 h 52"/>
              <a:gd name="T100" fmla="*/ 100 w 119"/>
              <a:gd name="T101" fmla="*/ 11 h 52"/>
              <a:gd name="T102" fmla="*/ 105 w 119"/>
              <a:gd name="T103" fmla="*/ 3 h 52"/>
              <a:gd name="T104" fmla="*/ 110 w 119"/>
              <a:gd name="T105" fmla="*/ 6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19" h="52">
                <a:moveTo>
                  <a:pt x="110" y="6"/>
                </a:moveTo>
                <a:lnTo>
                  <a:pt x="110" y="6"/>
                </a:lnTo>
                <a:cubicBezTo>
                  <a:pt x="111" y="8"/>
                  <a:pt x="112" y="11"/>
                  <a:pt x="112" y="13"/>
                </a:cubicBezTo>
                <a:cubicBezTo>
                  <a:pt x="113" y="15"/>
                  <a:pt x="116" y="19"/>
                  <a:pt x="117" y="20"/>
                </a:cubicBezTo>
                <a:cubicBezTo>
                  <a:pt x="119" y="23"/>
                  <a:pt x="117" y="26"/>
                  <a:pt x="113" y="26"/>
                </a:cubicBezTo>
                <a:cubicBezTo>
                  <a:pt x="101" y="26"/>
                  <a:pt x="97" y="25"/>
                  <a:pt x="89" y="25"/>
                </a:cubicBezTo>
                <a:cubicBezTo>
                  <a:pt x="87" y="26"/>
                  <a:pt x="83" y="25"/>
                  <a:pt x="83" y="25"/>
                </a:cubicBezTo>
                <a:cubicBezTo>
                  <a:pt x="83" y="24"/>
                  <a:pt x="83" y="22"/>
                  <a:pt x="81" y="21"/>
                </a:cubicBezTo>
                <a:cubicBezTo>
                  <a:pt x="82" y="24"/>
                  <a:pt x="80" y="27"/>
                  <a:pt x="77" y="27"/>
                </a:cubicBezTo>
                <a:cubicBezTo>
                  <a:pt x="77" y="27"/>
                  <a:pt x="78" y="24"/>
                  <a:pt x="75" y="22"/>
                </a:cubicBezTo>
                <a:cubicBezTo>
                  <a:pt x="76" y="25"/>
                  <a:pt x="74" y="28"/>
                  <a:pt x="71" y="28"/>
                </a:cubicBezTo>
                <a:cubicBezTo>
                  <a:pt x="72" y="26"/>
                  <a:pt x="71" y="24"/>
                  <a:pt x="70" y="23"/>
                </a:cubicBezTo>
                <a:cubicBezTo>
                  <a:pt x="70" y="27"/>
                  <a:pt x="69" y="29"/>
                  <a:pt x="66" y="30"/>
                </a:cubicBezTo>
                <a:cubicBezTo>
                  <a:pt x="66" y="28"/>
                  <a:pt x="65" y="26"/>
                  <a:pt x="64" y="25"/>
                </a:cubicBezTo>
                <a:cubicBezTo>
                  <a:pt x="65" y="28"/>
                  <a:pt x="63" y="32"/>
                  <a:pt x="60" y="32"/>
                </a:cubicBezTo>
                <a:cubicBezTo>
                  <a:pt x="60" y="31"/>
                  <a:pt x="60" y="29"/>
                  <a:pt x="58" y="27"/>
                </a:cubicBezTo>
                <a:cubicBezTo>
                  <a:pt x="59" y="33"/>
                  <a:pt x="57" y="34"/>
                  <a:pt x="55" y="34"/>
                </a:cubicBezTo>
                <a:cubicBezTo>
                  <a:pt x="55" y="32"/>
                  <a:pt x="54" y="31"/>
                  <a:pt x="53" y="30"/>
                </a:cubicBezTo>
                <a:cubicBezTo>
                  <a:pt x="54" y="33"/>
                  <a:pt x="53" y="37"/>
                  <a:pt x="49" y="37"/>
                </a:cubicBezTo>
                <a:cubicBezTo>
                  <a:pt x="49" y="37"/>
                  <a:pt x="50" y="34"/>
                  <a:pt x="48" y="32"/>
                </a:cubicBezTo>
                <a:cubicBezTo>
                  <a:pt x="48" y="36"/>
                  <a:pt x="46" y="39"/>
                  <a:pt x="43" y="42"/>
                </a:cubicBezTo>
                <a:cubicBezTo>
                  <a:pt x="37" y="46"/>
                  <a:pt x="32" y="49"/>
                  <a:pt x="26" y="52"/>
                </a:cubicBezTo>
                <a:cubicBezTo>
                  <a:pt x="24" y="48"/>
                  <a:pt x="23" y="43"/>
                  <a:pt x="21" y="39"/>
                </a:cubicBezTo>
                <a:cubicBezTo>
                  <a:pt x="25" y="39"/>
                  <a:pt x="28" y="40"/>
                  <a:pt x="31" y="39"/>
                </a:cubicBezTo>
                <a:cubicBezTo>
                  <a:pt x="34" y="39"/>
                  <a:pt x="39" y="37"/>
                  <a:pt x="39" y="35"/>
                </a:cubicBezTo>
                <a:cubicBezTo>
                  <a:pt x="36" y="37"/>
                  <a:pt x="32" y="37"/>
                  <a:pt x="31" y="37"/>
                </a:cubicBezTo>
                <a:cubicBezTo>
                  <a:pt x="23" y="37"/>
                  <a:pt x="18" y="35"/>
                  <a:pt x="15" y="29"/>
                </a:cubicBezTo>
                <a:cubicBezTo>
                  <a:pt x="15" y="29"/>
                  <a:pt x="15" y="28"/>
                  <a:pt x="16" y="28"/>
                </a:cubicBezTo>
                <a:cubicBezTo>
                  <a:pt x="18" y="31"/>
                  <a:pt x="23" y="33"/>
                  <a:pt x="27" y="31"/>
                </a:cubicBezTo>
                <a:cubicBezTo>
                  <a:pt x="23" y="31"/>
                  <a:pt x="16" y="28"/>
                  <a:pt x="16" y="23"/>
                </a:cubicBezTo>
                <a:cubicBezTo>
                  <a:pt x="17" y="21"/>
                  <a:pt x="18" y="18"/>
                  <a:pt x="15" y="17"/>
                </a:cubicBezTo>
                <a:cubicBezTo>
                  <a:pt x="16" y="19"/>
                  <a:pt x="16" y="19"/>
                  <a:pt x="15" y="22"/>
                </a:cubicBezTo>
                <a:cubicBezTo>
                  <a:pt x="13" y="20"/>
                  <a:pt x="12" y="18"/>
                  <a:pt x="10" y="18"/>
                </a:cubicBezTo>
                <a:cubicBezTo>
                  <a:pt x="10" y="19"/>
                  <a:pt x="10" y="19"/>
                  <a:pt x="10" y="20"/>
                </a:cubicBezTo>
                <a:cubicBezTo>
                  <a:pt x="9" y="20"/>
                  <a:pt x="8" y="20"/>
                  <a:pt x="7" y="20"/>
                </a:cubicBezTo>
                <a:cubicBezTo>
                  <a:pt x="7" y="21"/>
                  <a:pt x="11" y="21"/>
                  <a:pt x="11" y="23"/>
                </a:cubicBezTo>
                <a:cubicBezTo>
                  <a:pt x="14" y="30"/>
                  <a:pt x="6" y="33"/>
                  <a:pt x="2" y="29"/>
                </a:cubicBezTo>
                <a:cubicBezTo>
                  <a:pt x="0" y="26"/>
                  <a:pt x="0" y="22"/>
                  <a:pt x="2" y="20"/>
                </a:cubicBezTo>
                <a:cubicBezTo>
                  <a:pt x="7" y="16"/>
                  <a:pt x="8" y="14"/>
                  <a:pt x="11" y="11"/>
                </a:cubicBezTo>
                <a:cubicBezTo>
                  <a:pt x="14" y="7"/>
                  <a:pt x="18" y="10"/>
                  <a:pt x="19" y="13"/>
                </a:cubicBezTo>
                <a:cubicBezTo>
                  <a:pt x="23" y="22"/>
                  <a:pt x="29" y="26"/>
                  <a:pt x="36" y="27"/>
                </a:cubicBezTo>
                <a:cubicBezTo>
                  <a:pt x="44" y="29"/>
                  <a:pt x="53" y="25"/>
                  <a:pt x="63" y="21"/>
                </a:cubicBezTo>
                <a:cubicBezTo>
                  <a:pt x="67" y="20"/>
                  <a:pt x="68" y="19"/>
                  <a:pt x="69" y="22"/>
                </a:cubicBezTo>
                <a:cubicBezTo>
                  <a:pt x="70" y="20"/>
                  <a:pt x="69" y="19"/>
                  <a:pt x="69" y="19"/>
                </a:cubicBezTo>
                <a:cubicBezTo>
                  <a:pt x="70" y="17"/>
                  <a:pt x="73" y="17"/>
                  <a:pt x="73" y="19"/>
                </a:cubicBezTo>
                <a:cubicBezTo>
                  <a:pt x="74" y="18"/>
                  <a:pt x="74" y="17"/>
                  <a:pt x="74" y="17"/>
                </a:cubicBezTo>
                <a:cubicBezTo>
                  <a:pt x="76" y="14"/>
                  <a:pt x="78" y="16"/>
                  <a:pt x="78" y="17"/>
                </a:cubicBezTo>
                <a:cubicBezTo>
                  <a:pt x="80" y="16"/>
                  <a:pt x="79" y="14"/>
                  <a:pt x="79" y="14"/>
                </a:cubicBezTo>
                <a:cubicBezTo>
                  <a:pt x="80" y="13"/>
                  <a:pt x="81" y="13"/>
                  <a:pt x="82" y="12"/>
                </a:cubicBezTo>
                <a:cubicBezTo>
                  <a:pt x="88" y="12"/>
                  <a:pt x="93" y="8"/>
                  <a:pt x="95" y="0"/>
                </a:cubicBezTo>
                <a:cubicBezTo>
                  <a:pt x="98" y="4"/>
                  <a:pt x="99" y="5"/>
                  <a:pt x="100" y="11"/>
                </a:cubicBezTo>
                <a:cubicBezTo>
                  <a:pt x="103" y="9"/>
                  <a:pt x="104" y="7"/>
                  <a:pt x="105" y="3"/>
                </a:cubicBezTo>
                <a:cubicBezTo>
                  <a:pt x="106" y="4"/>
                  <a:pt x="108" y="5"/>
                  <a:pt x="110" y="6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89" name="Freeform 1889"/>
          <p:cNvSpPr>
            <a:spLocks/>
          </p:cNvSpPr>
          <p:nvPr userDrawn="1"/>
        </p:nvSpPr>
        <p:spPr bwMode="auto">
          <a:xfrm>
            <a:off x="379413" y="615950"/>
            <a:ext cx="12700" cy="7938"/>
          </a:xfrm>
          <a:custGeom>
            <a:avLst/>
            <a:gdLst>
              <a:gd name="T0" fmla="*/ 0 w 17"/>
              <a:gd name="T1" fmla="*/ 6 h 11"/>
              <a:gd name="T2" fmla="*/ 0 w 17"/>
              <a:gd name="T3" fmla="*/ 6 h 11"/>
              <a:gd name="T4" fmla="*/ 9 w 17"/>
              <a:gd name="T5" fmla="*/ 6 h 11"/>
              <a:gd name="T6" fmla="*/ 15 w 17"/>
              <a:gd name="T7" fmla="*/ 0 h 11"/>
              <a:gd name="T8" fmla="*/ 10 w 17"/>
              <a:gd name="T9" fmla="*/ 9 h 11"/>
              <a:gd name="T10" fmla="*/ 0 w 17"/>
              <a:gd name="T11" fmla="*/ 6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7" h="11">
                <a:moveTo>
                  <a:pt x="0" y="6"/>
                </a:moveTo>
                <a:lnTo>
                  <a:pt x="0" y="6"/>
                </a:lnTo>
                <a:cubicBezTo>
                  <a:pt x="1" y="7"/>
                  <a:pt x="6" y="8"/>
                  <a:pt x="9" y="6"/>
                </a:cubicBezTo>
                <a:cubicBezTo>
                  <a:pt x="13" y="5"/>
                  <a:pt x="15" y="2"/>
                  <a:pt x="15" y="0"/>
                </a:cubicBezTo>
                <a:cubicBezTo>
                  <a:pt x="17" y="3"/>
                  <a:pt x="14" y="7"/>
                  <a:pt x="10" y="9"/>
                </a:cubicBezTo>
                <a:cubicBezTo>
                  <a:pt x="7" y="11"/>
                  <a:pt x="1" y="11"/>
                  <a:pt x="0" y="6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90" name="Freeform 1890"/>
          <p:cNvSpPr>
            <a:spLocks/>
          </p:cNvSpPr>
          <p:nvPr userDrawn="1"/>
        </p:nvSpPr>
        <p:spPr bwMode="auto">
          <a:xfrm>
            <a:off x="377826" y="604838"/>
            <a:ext cx="11113" cy="15875"/>
          </a:xfrm>
          <a:custGeom>
            <a:avLst/>
            <a:gdLst>
              <a:gd name="T0" fmla="*/ 8 w 17"/>
              <a:gd name="T1" fmla="*/ 0 h 21"/>
              <a:gd name="T2" fmla="*/ 8 w 17"/>
              <a:gd name="T3" fmla="*/ 0 h 21"/>
              <a:gd name="T4" fmla="*/ 14 w 17"/>
              <a:gd name="T5" fmla="*/ 8 h 21"/>
              <a:gd name="T6" fmla="*/ 12 w 17"/>
              <a:gd name="T7" fmla="*/ 19 h 21"/>
              <a:gd name="T8" fmla="*/ 1 w 17"/>
              <a:gd name="T9" fmla="*/ 14 h 21"/>
              <a:gd name="T10" fmla="*/ 0 w 17"/>
              <a:gd name="T11" fmla="*/ 3 h 21"/>
              <a:gd name="T12" fmla="*/ 6 w 17"/>
              <a:gd name="T13" fmla="*/ 7 h 21"/>
              <a:gd name="T14" fmla="*/ 8 w 17"/>
              <a:gd name="T15" fmla="*/ 0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7" h="21">
                <a:moveTo>
                  <a:pt x="8" y="0"/>
                </a:moveTo>
                <a:lnTo>
                  <a:pt x="8" y="0"/>
                </a:lnTo>
                <a:cubicBezTo>
                  <a:pt x="9" y="4"/>
                  <a:pt x="12" y="5"/>
                  <a:pt x="14" y="8"/>
                </a:cubicBezTo>
                <a:cubicBezTo>
                  <a:pt x="17" y="12"/>
                  <a:pt x="16" y="17"/>
                  <a:pt x="12" y="19"/>
                </a:cubicBezTo>
                <a:cubicBezTo>
                  <a:pt x="8" y="21"/>
                  <a:pt x="3" y="19"/>
                  <a:pt x="1" y="14"/>
                </a:cubicBezTo>
                <a:cubicBezTo>
                  <a:pt x="0" y="11"/>
                  <a:pt x="3" y="8"/>
                  <a:pt x="0" y="3"/>
                </a:cubicBezTo>
                <a:cubicBezTo>
                  <a:pt x="2" y="6"/>
                  <a:pt x="5" y="7"/>
                  <a:pt x="6" y="7"/>
                </a:cubicBezTo>
                <a:cubicBezTo>
                  <a:pt x="7" y="6"/>
                  <a:pt x="8" y="2"/>
                  <a:pt x="8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91" name="Freeform 1891"/>
          <p:cNvSpPr>
            <a:spLocks/>
          </p:cNvSpPr>
          <p:nvPr userDrawn="1"/>
        </p:nvSpPr>
        <p:spPr bwMode="auto">
          <a:xfrm>
            <a:off x="377826" y="604838"/>
            <a:ext cx="3175" cy="3175"/>
          </a:xfrm>
          <a:custGeom>
            <a:avLst/>
            <a:gdLst>
              <a:gd name="T0" fmla="*/ 4 w 4"/>
              <a:gd name="T1" fmla="*/ 0 h 3"/>
              <a:gd name="T2" fmla="*/ 4 w 4"/>
              <a:gd name="T3" fmla="*/ 0 h 3"/>
              <a:gd name="T4" fmla="*/ 4 w 4"/>
              <a:gd name="T5" fmla="*/ 3 h 3"/>
              <a:gd name="T6" fmla="*/ 0 w 4"/>
              <a:gd name="T7" fmla="*/ 1 h 3"/>
              <a:gd name="T8" fmla="*/ 4 w 4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" h="3">
                <a:moveTo>
                  <a:pt x="4" y="0"/>
                </a:moveTo>
                <a:lnTo>
                  <a:pt x="4" y="0"/>
                </a:lnTo>
                <a:cubicBezTo>
                  <a:pt x="4" y="1"/>
                  <a:pt x="4" y="2"/>
                  <a:pt x="4" y="3"/>
                </a:cubicBezTo>
                <a:cubicBezTo>
                  <a:pt x="2" y="3"/>
                  <a:pt x="1" y="2"/>
                  <a:pt x="0" y="1"/>
                </a:cubicBezTo>
                <a:cubicBezTo>
                  <a:pt x="2" y="1"/>
                  <a:pt x="3" y="0"/>
                  <a:pt x="4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92" name="Freeform 1892"/>
          <p:cNvSpPr>
            <a:spLocks/>
          </p:cNvSpPr>
          <p:nvPr userDrawn="1"/>
        </p:nvSpPr>
        <p:spPr bwMode="auto">
          <a:xfrm>
            <a:off x="347663" y="534988"/>
            <a:ext cx="31750" cy="66675"/>
          </a:xfrm>
          <a:custGeom>
            <a:avLst/>
            <a:gdLst>
              <a:gd name="T0" fmla="*/ 0 w 46"/>
              <a:gd name="T1" fmla="*/ 1 h 93"/>
              <a:gd name="T2" fmla="*/ 0 w 46"/>
              <a:gd name="T3" fmla="*/ 1 h 93"/>
              <a:gd name="T4" fmla="*/ 3 w 46"/>
              <a:gd name="T5" fmla="*/ 0 h 93"/>
              <a:gd name="T6" fmla="*/ 45 w 46"/>
              <a:gd name="T7" fmla="*/ 87 h 93"/>
              <a:gd name="T8" fmla="*/ 43 w 46"/>
              <a:gd name="T9" fmla="*/ 92 h 93"/>
              <a:gd name="T10" fmla="*/ 37 w 46"/>
              <a:gd name="T11" fmla="*/ 90 h 93"/>
              <a:gd name="T12" fmla="*/ 0 w 46"/>
              <a:gd name="T13" fmla="*/ 1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6" h="93">
                <a:moveTo>
                  <a:pt x="0" y="1"/>
                </a:moveTo>
                <a:lnTo>
                  <a:pt x="0" y="1"/>
                </a:lnTo>
                <a:lnTo>
                  <a:pt x="3" y="0"/>
                </a:lnTo>
                <a:lnTo>
                  <a:pt x="45" y="87"/>
                </a:lnTo>
                <a:cubicBezTo>
                  <a:pt x="46" y="89"/>
                  <a:pt x="45" y="91"/>
                  <a:pt x="43" y="92"/>
                </a:cubicBezTo>
                <a:cubicBezTo>
                  <a:pt x="41" y="93"/>
                  <a:pt x="38" y="92"/>
                  <a:pt x="37" y="90"/>
                </a:cubicBez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93" name="Freeform 1893"/>
          <p:cNvSpPr>
            <a:spLocks/>
          </p:cNvSpPr>
          <p:nvPr userDrawn="1"/>
        </p:nvSpPr>
        <p:spPr bwMode="auto">
          <a:xfrm>
            <a:off x="411163" y="679450"/>
            <a:ext cx="4763" cy="1588"/>
          </a:xfrm>
          <a:custGeom>
            <a:avLst/>
            <a:gdLst>
              <a:gd name="T0" fmla="*/ 5 w 5"/>
              <a:gd name="T1" fmla="*/ 0 h 3"/>
              <a:gd name="T2" fmla="*/ 5 w 5"/>
              <a:gd name="T3" fmla="*/ 0 h 3"/>
              <a:gd name="T4" fmla="*/ 4 w 5"/>
              <a:gd name="T5" fmla="*/ 3 h 3"/>
              <a:gd name="T6" fmla="*/ 0 w 5"/>
              <a:gd name="T7" fmla="*/ 2 h 3"/>
              <a:gd name="T8" fmla="*/ 5 w 5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" h="3">
                <a:moveTo>
                  <a:pt x="5" y="0"/>
                </a:moveTo>
                <a:lnTo>
                  <a:pt x="5" y="0"/>
                </a:lnTo>
                <a:cubicBezTo>
                  <a:pt x="5" y="1"/>
                  <a:pt x="4" y="2"/>
                  <a:pt x="4" y="3"/>
                </a:cubicBezTo>
                <a:cubicBezTo>
                  <a:pt x="3" y="3"/>
                  <a:pt x="1" y="3"/>
                  <a:pt x="0" y="2"/>
                </a:cubicBezTo>
                <a:cubicBezTo>
                  <a:pt x="2" y="2"/>
                  <a:pt x="4" y="1"/>
                  <a:pt x="5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94" name="Freeform 1894"/>
          <p:cNvSpPr>
            <a:spLocks/>
          </p:cNvSpPr>
          <p:nvPr userDrawn="1"/>
        </p:nvSpPr>
        <p:spPr bwMode="auto">
          <a:xfrm>
            <a:off x="373063" y="598488"/>
            <a:ext cx="9525" cy="6350"/>
          </a:xfrm>
          <a:custGeom>
            <a:avLst/>
            <a:gdLst>
              <a:gd name="T0" fmla="*/ 0 w 13"/>
              <a:gd name="T1" fmla="*/ 5 h 9"/>
              <a:gd name="T2" fmla="*/ 0 w 13"/>
              <a:gd name="T3" fmla="*/ 5 h 9"/>
              <a:gd name="T4" fmla="*/ 7 w 13"/>
              <a:gd name="T5" fmla="*/ 6 h 9"/>
              <a:gd name="T6" fmla="*/ 11 w 13"/>
              <a:gd name="T7" fmla="*/ 0 h 9"/>
              <a:gd name="T8" fmla="*/ 8 w 13"/>
              <a:gd name="T9" fmla="*/ 8 h 9"/>
              <a:gd name="T10" fmla="*/ 0 w 13"/>
              <a:gd name="T11" fmla="*/ 5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" h="9">
                <a:moveTo>
                  <a:pt x="0" y="5"/>
                </a:moveTo>
                <a:lnTo>
                  <a:pt x="0" y="5"/>
                </a:lnTo>
                <a:cubicBezTo>
                  <a:pt x="1" y="7"/>
                  <a:pt x="4" y="7"/>
                  <a:pt x="7" y="6"/>
                </a:cubicBezTo>
                <a:cubicBezTo>
                  <a:pt x="10" y="4"/>
                  <a:pt x="11" y="2"/>
                  <a:pt x="11" y="0"/>
                </a:cubicBezTo>
                <a:cubicBezTo>
                  <a:pt x="13" y="3"/>
                  <a:pt x="11" y="7"/>
                  <a:pt x="8" y="8"/>
                </a:cubicBezTo>
                <a:cubicBezTo>
                  <a:pt x="5" y="9"/>
                  <a:pt x="0" y="9"/>
                  <a:pt x="0" y="5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95" name="Freeform 1895"/>
          <p:cNvSpPr>
            <a:spLocks/>
          </p:cNvSpPr>
          <p:nvPr userDrawn="1"/>
        </p:nvSpPr>
        <p:spPr bwMode="auto">
          <a:xfrm>
            <a:off x="406401" y="657225"/>
            <a:ext cx="3175" cy="3175"/>
          </a:xfrm>
          <a:custGeom>
            <a:avLst/>
            <a:gdLst>
              <a:gd name="T0" fmla="*/ 2 w 3"/>
              <a:gd name="T1" fmla="*/ 0 h 4"/>
              <a:gd name="T2" fmla="*/ 2 w 3"/>
              <a:gd name="T3" fmla="*/ 0 h 4"/>
              <a:gd name="T4" fmla="*/ 2 w 3"/>
              <a:gd name="T5" fmla="*/ 4 h 4"/>
              <a:gd name="T6" fmla="*/ 0 w 3"/>
              <a:gd name="T7" fmla="*/ 3 h 4"/>
              <a:gd name="T8" fmla="*/ 2 w 3"/>
              <a:gd name="T9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" h="4">
                <a:moveTo>
                  <a:pt x="2" y="0"/>
                </a:moveTo>
                <a:lnTo>
                  <a:pt x="2" y="0"/>
                </a:lnTo>
                <a:cubicBezTo>
                  <a:pt x="2" y="1"/>
                  <a:pt x="3" y="3"/>
                  <a:pt x="2" y="4"/>
                </a:cubicBezTo>
                <a:cubicBezTo>
                  <a:pt x="2" y="4"/>
                  <a:pt x="1" y="3"/>
                  <a:pt x="0" y="3"/>
                </a:cubicBezTo>
                <a:cubicBezTo>
                  <a:pt x="1" y="2"/>
                  <a:pt x="2" y="1"/>
                  <a:pt x="2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96" name="Freeform 1896"/>
          <p:cNvSpPr>
            <a:spLocks/>
          </p:cNvSpPr>
          <p:nvPr userDrawn="1"/>
        </p:nvSpPr>
        <p:spPr bwMode="auto">
          <a:xfrm>
            <a:off x="392113" y="660400"/>
            <a:ext cx="3175" cy="1588"/>
          </a:xfrm>
          <a:custGeom>
            <a:avLst/>
            <a:gdLst>
              <a:gd name="T0" fmla="*/ 0 w 5"/>
              <a:gd name="T1" fmla="*/ 0 h 4"/>
              <a:gd name="T2" fmla="*/ 0 w 5"/>
              <a:gd name="T3" fmla="*/ 0 h 4"/>
              <a:gd name="T4" fmla="*/ 4 w 5"/>
              <a:gd name="T5" fmla="*/ 2 h 4"/>
              <a:gd name="T6" fmla="*/ 5 w 5"/>
              <a:gd name="T7" fmla="*/ 4 h 4"/>
              <a:gd name="T8" fmla="*/ 0 w 5"/>
              <a:gd name="T9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" h="4">
                <a:moveTo>
                  <a:pt x="0" y="0"/>
                </a:moveTo>
                <a:lnTo>
                  <a:pt x="0" y="0"/>
                </a:lnTo>
                <a:cubicBezTo>
                  <a:pt x="2" y="0"/>
                  <a:pt x="4" y="2"/>
                  <a:pt x="4" y="2"/>
                </a:cubicBezTo>
                <a:cubicBezTo>
                  <a:pt x="4" y="3"/>
                  <a:pt x="5" y="4"/>
                  <a:pt x="5" y="4"/>
                </a:cubicBezTo>
                <a:cubicBezTo>
                  <a:pt x="4" y="4"/>
                  <a:pt x="0" y="2"/>
                  <a:pt x="0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97" name="Freeform 1897"/>
          <p:cNvSpPr>
            <a:spLocks/>
          </p:cNvSpPr>
          <p:nvPr userDrawn="1"/>
        </p:nvSpPr>
        <p:spPr bwMode="auto">
          <a:xfrm>
            <a:off x="403226" y="666750"/>
            <a:ext cx="12700" cy="9525"/>
          </a:xfrm>
          <a:custGeom>
            <a:avLst/>
            <a:gdLst>
              <a:gd name="T0" fmla="*/ 0 w 19"/>
              <a:gd name="T1" fmla="*/ 7 h 12"/>
              <a:gd name="T2" fmla="*/ 0 w 19"/>
              <a:gd name="T3" fmla="*/ 7 h 12"/>
              <a:gd name="T4" fmla="*/ 10 w 19"/>
              <a:gd name="T5" fmla="*/ 7 h 12"/>
              <a:gd name="T6" fmla="*/ 16 w 19"/>
              <a:gd name="T7" fmla="*/ 0 h 12"/>
              <a:gd name="T8" fmla="*/ 12 w 19"/>
              <a:gd name="T9" fmla="*/ 10 h 12"/>
              <a:gd name="T10" fmla="*/ 0 w 19"/>
              <a:gd name="T11" fmla="*/ 7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9" h="12">
                <a:moveTo>
                  <a:pt x="0" y="7"/>
                </a:moveTo>
                <a:lnTo>
                  <a:pt x="0" y="7"/>
                </a:lnTo>
                <a:cubicBezTo>
                  <a:pt x="1" y="8"/>
                  <a:pt x="6" y="9"/>
                  <a:pt x="10" y="7"/>
                </a:cubicBezTo>
                <a:cubicBezTo>
                  <a:pt x="15" y="5"/>
                  <a:pt x="16" y="2"/>
                  <a:pt x="16" y="0"/>
                </a:cubicBezTo>
                <a:cubicBezTo>
                  <a:pt x="19" y="4"/>
                  <a:pt x="16" y="8"/>
                  <a:pt x="12" y="10"/>
                </a:cubicBezTo>
                <a:cubicBezTo>
                  <a:pt x="8" y="12"/>
                  <a:pt x="1" y="12"/>
                  <a:pt x="0" y="7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98" name="Freeform 1898"/>
          <p:cNvSpPr>
            <a:spLocks/>
          </p:cNvSpPr>
          <p:nvPr userDrawn="1"/>
        </p:nvSpPr>
        <p:spPr bwMode="auto">
          <a:xfrm>
            <a:off x="461963" y="633413"/>
            <a:ext cx="12700" cy="4763"/>
          </a:xfrm>
          <a:custGeom>
            <a:avLst/>
            <a:gdLst>
              <a:gd name="T0" fmla="*/ 16 w 18"/>
              <a:gd name="T1" fmla="*/ 0 h 6"/>
              <a:gd name="T2" fmla="*/ 16 w 18"/>
              <a:gd name="T3" fmla="*/ 0 h 6"/>
              <a:gd name="T4" fmla="*/ 17 w 18"/>
              <a:gd name="T5" fmla="*/ 4 h 6"/>
              <a:gd name="T6" fmla="*/ 0 w 18"/>
              <a:gd name="T7" fmla="*/ 4 h 6"/>
              <a:gd name="T8" fmla="*/ 16 w 18"/>
              <a:gd name="T9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" h="6">
                <a:moveTo>
                  <a:pt x="16" y="0"/>
                </a:moveTo>
                <a:lnTo>
                  <a:pt x="16" y="0"/>
                </a:lnTo>
                <a:cubicBezTo>
                  <a:pt x="18" y="1"/>
                  <a:pt x="18" y="3"/>
                  <a:pt x="17" y="4"/>
                </a:cubicBezTo>
                <a:cubicBezTo>
                  <a:pt x="15" y="6"/>
                  <a:pt x="9" y="4"/>
                  <a:pt x="0" y="4"/>
                </a:cubicBezTo>
                <a:cubicBezTo>
                  <a:pt x="6" y="2"/>
                  <a:pt x="16" y="6"/>
                  <a:pt x="16" y="0"/>
                </a:cubicBez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99" name="Freeform 1899"/>
          <p:cNvSpPr>
            <a:spLocks/>
          </p:cNvSpPr>
          <p:nvPr userDrawn="1"/>
        </p:nvSpPr>
        <p:spPr bwMode="auto">
          <a:xfrm>
            <a:off x="458788" y="633413"/>
            <a:ext cx="0" cy="1588"/>
          </a:xfrm>
          <a:custGeom>
            <a:avLst/>
            <a:gdLst>
              <a:gd name="T0" fmla="*/ 0 w 1"/>
              <a:gd name="T1" fmla="*/ 0 h 2"/>
              <a:gd name="T2" fmla="*/ 0 w 1"/>
              <a:gd name="T3" fmla="*/ 0 h 2"/>
              <a:gd name="T4" fmla="*/ 0 w 1"/>
              <a:gd name="T5" fmla="*/ 2 h 2"/>
              <a:gd name="T6" fmla="*/ 0 w 1"/>
              <a:gd name="T7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" h="2">
                <a:moveTo>
                  <a:pt x="0" y="0"/>
                </a:moveTo>
                <a:lnTo>
                  <a:pt x="0" y="0"/>
                </a:lnTo>
                <a:cubicBezTo>
                  <a:pt x="1" y="0"/>
                  <a:pt x="1" y="2"/>
                  <a:pt x="0" y="2"/>
                </a:cubicBezTo>
                <a:cubicBezTo>
                  <a:pt x="0" y="2"/>
                  <a:pt x="0" y="0"/>
                  <a:pt x="0" y="0"/>
                </a:cubicBez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00" name="Freeform 1900"/>
          <p:cNvSpPr>
            <a:spLocks/>
          </p:cNvSpPr>
          <p:nvPr userDrawn="1"/>
        </p:nvSpPr>
        <p:spPr bwMode="auto">
          <a:xfrm>
            <a:off x="455613" y="633413"/>
            <a:ext cx="1588" cy="3175"/>
          </a:xfrm>
          <a:custGeom>
            <a:avLst/>
            <a:gdLst>
              <a:gd name="T0" fmla="*/ 0 w 2"/>
              <a:gd name="T1" fmla="*/ 0 h 4"/>
              <a:gd name="T2" fmla="*/ 0 w 2"/>
              <a:gd name="T3" fmla="*/ 0 h 4"/>
              <a:gd name="T4" fmla="*/ 0 w 2"/>
              <a:gd name="T5" fmla="*/ 4 h 4"/>
              <a:gd name="T6" fmla="*/ 0 w 2"/>
              <a:gd name="T7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" h="4">
                <a:moveTo>
                  <a:pt x="0" y="0"/>
                </a:moveTo>
                <a:lnTo>
                  <a:pt x="0" y="0"/>
                </a:lnTo>
                <a:cubicBezTo>
                  <a:pt x="2" y="1"/>
                  <a:pt x="2" y="3"/>
                  <a:pt x="0" y="4"/>
                </a:cubicBezTo>
                <a:cubicBezTo>
                  <a:pt x="1" y="3"/>
                  <a:pt x="0" y="0"/>
                  <a:pt x="0" y="0"/>
                </a:cubicBez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01" name="Freeform 1901"/>
          <p:cNvSpPr>
            <a:spLocks/>
          </p:cNvSpPr>
          <p:nvPr userDrawn="1"/>
        </p:nvSpPr>
        <p:spPr bwMode="auto">
          <a:xfrm>
            <a:off x="468313" y="630238"/>
            <a:ext cx="4763" cy="4763"/>
          </a:xfrm>
          <a:custGeom>
            <a:avLst/>
            <a:gdLst>
              <a:gd name="T0" fmla="*/ 3 w 7"/>
              <a:gd name="T1" fmla="*/ 0 h 7"/>
              <a:gd name="T2" fmla="*/ 3 w 7"/>
              <a:gd name="T3" fmla="*/ 0 h 7"/>
              <a:gd name="T4" fmla="*/ 0 w 7"/>
              <a:gd name="T5" fmla="*/ 5 h 7"/>
              <a:gd name="T6" fmla="*/ 3 w 7"/>
              <a:gd name="T7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" h="7">
                <a:moveTo>
                  <a:pt x="3" y="0"/>
                </a:moveTo>
                <a:lnTo>
                  <a:pt x="3" y="0"/>
                </a:lnTo>
                <a:cubicBezTo>
                  <a:pt x="7" y="4"/>
                  <a:pt x="4" y="7"/>
                  <a:pt x="0" y="5"/>
                </a:cubicBezTo>
                <a:cubicBezTo>
                  <a:pt x="4" y="4"/>
                  <a:pt x="4" y="2"/>
                  <a:pt x="3" y="0"/>
                </a:cubicBez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02" name="Freeform 1902"/>
          <p:cNvSpPr>
            <a:spLocks/>
          </p:cNvSpPr>
          <p:nvPr userDrawn="1"/>
        </p:nvSpPr>
        <p:spPr bwMode="auto">
          <a:xfrm>
            <a:off x="384176" y="614363"/>
            <a:ext cx="3175" cy="3175"/>
          </a:xfrm>
          <a:custGeom>
            <a:avLst/>
            <a:gdLst>
              <a:gd name="T0" fmla="*/ 3 w 4"/>
              <a:gd name="T1" fmla="*/ 0 h 6"/>
              <a:gd name="T2" fmla="*/ 3 w 4"/>
              <a:gd name="T3" fmla="*/ 0 h 6"/>
              <a:gd name="T4" fmla="*/ 3 w 4"/>
              <a:gd name="T5" fmla="*/ 4 h 6"/>
              <a:gd name="T6" fmla="*/ 0 w 4"/>
              <a:gd name="T7" fmla="*/ 6 h 6"/>
              <a:gd name="T8" fmla="*/ 3 w 4"/>
              <a:gd name="T9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" h="6">
                <a:moveTo>
                  <a:pt x="3" y="0"/>
                </a:moveTo>
                <a:lnTo>
                  <a:pt x="3" y="0"/>
                </a:lnTo>
                <a:cubicBezTo>
                  <a:pt x="4" y="1"/>
                  <a:pt x="4" y="3"/>
                  <a:pt x="3" y="4"/>
                </a:cubicBezTo>
                <a:cubicBezTo>
                  <a:pt x="3" y="5"/>
                  <a:pt x="1" y="6"/>
                  <a:pt x="0" y="6"/>
                </a:cubicBezTo>
                <a:cubicBezTo>
                  <a:pt x="1" y="5"/>
                  <a:pt x="3" y="3"/>
                  <a:pt x="3" y="0"/>
                </a:cubicBez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03" name="Freeform 1903"/>
          <p:cNvSpPr>
            <a:spLocks/>
          </p:cNvSpPr>
          <p:nvPr userDrawn="1"/>
        </p:nvSpPr>
        <p:spPr bwMode="auto">
          <a:xfrm>
            <a:off x="409576" y="671513"/>
            <a:ext cx="3175" cy="3175"/>
          </a:xfrm>
          <a:custGeom>
            <a:avLst/>
            <a:gdLst>
              <a:gd name="T0" fmla="*/ 5 w 5"/>
              <a:gd name="T1" fmla="*/ 0 h 4"/>
              <a:gd name="T2" fmla="*/ 5 w 5"/>
              <a:gd name="T3" fmla="*/ 0 h 4"/>
              <a:gd name="T4" fmla="*/ 0 w 5"/>
              <a:gd name="T5" fmla="*/ 3 h 4"/>
              <a:gd name="T6" fmla="*/ 5 w 5"/>
              <a:gd name="T7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" h="4">
                <a:moveTo>
                  <a:pt x="5" y="0"/>
                </a:moveTo>
                <a:lnTo>
                  <a:pt x="5" y="0"/>
                </a:lnTo>
                <a:cubicBezTo>
                  <a:pt x="5" y="2"/>
                  <a:pt x="2" y="4"/>
                  <a:pt x="0" y="3"/>
                </a:cubicBezTo>
                <a:cubicBezTo>
                  <a:pt x="2" y="2"/>
                  <a:pt x="4" y="1"/>
                  <a:pt x="5" y="0"/>
                </a:cubicBez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04" name="Freeform 1904"/>
          <p:cNvSpPr>
            <a:spLocks/>
          </p:cNvSpPr>
          <p:nvPr userDrawn="1"/>
        </p:nvSpPr>
        <p:spPr bwMode="auto">
          <a:xfrm>
            <a:off x="342901" y="528638"/>
            <a:ext cx="7938" cy="4763"/>
          </a:xfrm>
          <a:custGeom>
            <a:avLst/>
            <a:gdLst>
              <a:gd name="T0" fmla="*/ 1 w 9"/>
              <a:gd name="T1" fmla="*/ 5 h 7"/>
              <a:gd name="T2" fmla="*/ 1 w 9"/>
              <a:gd name="T3" fmla="*/ 5 h 7"/>
              <a:gd name="T4" fmla="*/ 1 w 9"/>
              <a:gd name="T5" fmla="*/ 3 h 7"/>
              <a:gd name="T6" fmla="*/ 7 w 9"/>
              <a:gd name="T7" fmla="*/ 0 h 7"/>
              <a:gd name="T8" fmla="*/ 8 w 9"/>
              <a:gd name="T9" fmla="*/ 2 h 7"/>
              <a:gd name="T10" fmla="*/ 6 w 9"/>
              <a:gd name="T11" fmla="*/ 6 h 7"/>
              <a:gd name="T12" fmla="*/ 1 w 9"/>
              <a:gd name="T13" fmla="*/ 5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" h="7">
                <a:moveTo>
                  <a:pt x="1" y="5"/>
                </a:moveTo>
                <a:lnTo>
                  <a:pt x="1" y="5"/>
                </a:lnTo>
                <a:cubicBezTo>
                  <a:pt x="0" y="5"/>
                  <a:pt x="0" y="4"/>
                  <a:pt x="1" y="3"/>
                </a:cubicBezTo>
                <a:cubicBezTo>
                  <a:pt x="3" y="3"/>
                  <a:pt x="5" y="2"/>
                  <a:pt x="7" y="0"/>
                </a:cubicBezTo>
                <a:cubicBezTo>
                  <a:pt x="7" y="0"/>
                  <a:pt x="8" y="1"/>
                  <a:pt x="8" y="2"/>
                </a:cubicBezTo>
                <a:cubicBezTo>
                  <a:pt x="9" y="3"/>
                  <a:pt x="8" y="5"/>
                  <a:pt x="6" y="6"/>
                </a:cubicBezTo>
                <a:cubicBezTo>
                  <a:pt x="4" y="7"/>
                  <a:pt x="1" y="7"/>
                  <a:pt x="1" y="5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05" name="Freeform 1905"/>
          <p:cNvSpPr>
            <a:spLocks/>
          </p:cNvSpPr>
          <p:nvPr userDrawn="1"/>
        </p:nvSpPr>
        <p:spPr bwMode="auto">
          <a:xfrm>
            <a:off x="341313" y="492125"/>
            <a:ext cx="7938" cy="22225"/>
          </a:xfrm>
          <a:custGeom>
            <a:avLst/>
            <a:gdLst>
              <a:gd name="T0" fmla="*/ 6 w 12"/>
              <a:gd name="T1" fmla="*/ 0 h 29"/>
              <a:gd name="T2" fmla="*/ 6 w 12"/>
              <a:gd name="T3" fmla="*/ 0 h 29"/>
              <a:gd name="T4" fmla="*/ 8 w 12"/>
              <a:gd name="T5" fmla="*/ 3 h 29"/>
              <a:gd name="T6" fmla="*/ 5 w 12"/>
              <a:gd name="T7" fmla="*/ 9 h 29"/>
              <a:gd name="T8" fmla="*/ 9 w 12"/>
              <a:gd name="T9" fmla="*/ 4 h 29"/>
              <a:gd name="T10" fmla="*/ 10 w 12"/>
              <a:gd name="T11" fmla="*/ 6 h 29"/>
              <a:gd name="T12" fmla="*/ 6 w 12"/>
              <a:gd name="T13" fmla="*/ 12 h 29"/>
              <a:gd name="T14" fmla="*/ 11 w 12"/>
              <a:gd name="T15" fmla="*/ 7 h 29"/>
              <a:gd name="T16" fmla="*/ 12 w 12"/>
              <a:gd name="T17" fmla="*/ 9 h 29"/>
              <a:gd name="T18" fmla="*/ 12 w 12"/>
              <a:gd name="T19" fmla="*/ 10 h 29"/>
              <a:gd name="T20" fmla="*/ 7 w 12"/>
              <a:gd name="T21" fmla="*/ 14 h 29"/>
              <a:gd name="T22" fmla="*/ 12 w 12"/>
              <a:gd name="T23" fmla="*/ 12 h 29"/>
              <a:gd name="T24" fmla="*/ 12 w 12"/>
              <a:gd name="T25" fmla="*/ 15 h 29"/>
              <a:gd name="T26" fmla="*/ 7 w 12"/>
              <a:gd name="T27" fmla="*/ 17 h 29"/>
              <a:gd name="T28" fmla="*/ 12 w 12"/>
              <a:gd name="T29" fmla="*/ 16 h 29"/>
              <a:gd name="T30" fmla="*/ 11 w 12"/>
              <a:gd name="T31" fmla="*/ 18 h 29"/>
              <a:gd name="T32" fmla="*/ 6 w 12"/>
              <a:gd name="T33" fmla="*/ 19 h 29"/>
              <a:gd name="T34" fmla="*/ 10 w 12"/>
              <a:gd name="T35" fmla="*/ 20 h 29"/>
              <a:gd name="T36" fmla="*/ 10 w 12"/>
              <a:gd name="T37" fmla="*/ 21 h 29"/>
              <a:gd name="T38" fmla="*/ 4 w 12"/>
              <a:gd name="T39" fmla="*/ 21 h 29"/>
              <a:gd name="T40" fmla="*/ 9 w 12"/>
              <a:gd name="T41" fmla="*/ 23 h 29"/>
              <a:gd name="T42" fmla="*/ 7 w 12"/>
              <a:gd name="T43" fmla="*/ 24 h 29"/>
              <a:gd name="T44" fmla="*/ 2 w 12"/>
              <a:gd name="T45" fmla="*/ 29 h 29"/>
              <a:gd name="T46" fmla="*/ 0 w 12"/>
              <a:gd name="T47" fmla="*/ 28 h 29"/>
              <a:gd name="T48" fmla="*/ 2 w 12"/>
              <a:gd name="T49" fmla="*/ 24 h 29"/>
              <a:gd name="T50" fmla="*/ 0 w 12"/>
              <a:gd name="T51" fmla="*/ 19 h 29"/>
              <a:gd name="T52" fmla="*/ 0 w 12"/>
              <a:gd name="T53" fmla="*/ 19 h 29"/>
              <a:gd name="T54" fmla="*/ 3 w 12"/>
              <a:gd name="T55" fmla="*/ 19 h 29"/>
              <a:gd name="T56" fmla="*/ 2 w 12"/>
              <a:gd name="T57" fmla="*/ 10 h 29"/>
              <a:gd name="T58" fmla="*/ 6 w 12"/>
              <a:gd name="T59" fmla="*/ 0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2" h="29">
                <a:moveTo>
                  <a:pt x="6" y="0"/>
                </a:moveTo>
                <a:lnTo>
                  <a:pt x="6" y="0"/>
                </a:lnTo>
                <a:cubicBezTo>
                  <a:pt x="6" y="0"/>
                  <a:pt x="6" y="1"/>
                  <a:pt x="8" y="3"/>
                </a:cubicBezTo>
                <a:lnTo>
                  <a:pt x="5" y="9"/>
                </a:lnTo>
                <a:lnTo>
                  <a:pt x="9" y="4"/>
                </a:lnTo>
                <a:cubicBezTo>
                  <a:pt x="9" y="4"/>
                  <a:pt x="9" y="5"/>
                  <a:pt x="10" y="6"/>
                </a:cubicBezTo>
                <a:lnTo>
                  <a:pt x="6" y="12"/>
                </a:lnTo>
                <a:lnTo>
                  <a:pt x="11" y="7"/>
                </a:lnTo>
                <a:cubicBezTo>
                  <a:pt x="11" y="8"/>
                  <a:pt x="11" y="9"/>
                  <a:pt x="12" y="9"/>
                </a:cubicBezTo>
                <a:cubicBezTo>
                  <a:pt x="12" y="9"/>
                  <a:pt x="12" y="10"/>
                  <a:pt x="12" y="10"/>
                </a:cubicBezTo>
                <a:lnTo>
                  <a:pt x="7" y="14"/>
                </a:lnTo>
                <a:lnTo>
                  <a:pt x="12" y="12"/>
                </a:lnTo>
                <a:cubicBezTo>
                  <a:pt x="12" y="13"/>
                  <a:pt x="12" y="14"/>
                  <a:pt x="12" y="15"/>
                </a:cubicBezTo>
                <a:lnTo>
                  <a:pt x="7" y="17"/>
                </a:lnTo>
                <a:lnTo>
                  <a:pt x="12" y="16"/>
                </a:lnTo>
                <a:cubicBezTo>
                  <a:pt x="11" y="17"/>
                  <a:pt x="11" y="18"/>
                  <a:pt x="11" y="18"/>
                </a:cubicBezTo>
                <a:lnTo>
                  <a:pt x="6" y="19"/>
                </a:lnTo>
                <a:lnTo>
                  <a:pt x="10" y="20"/>
                </a:lnTo>
                <a:cubicBezTo>
                  <a:pt x="10" y="20"/>
                  <a:pt x="10" y="21"/>
                  <a:pt x="10" y="21"/>
                </a:cubicBezTo>
                <a:lnTo>
                  <a:pt x="4" y="21"/>
                </a:lnTo>
                <a:lnTo>
                  <a:pt x="9" y="23"/>
                </a:lnTo>
                <a:cubicBezTo>
                  <a:pt x="8" y="23"/>
                  <a:pt x="8" y="24"/>
                  <a:pt x="7" y="24"/>
                </a:cubicBezTo>
                <a:cubicBezTo>
                  <a:pt x="5" y="25"/>
                  <a:pt x="3" y="26"/>
                  <a:pt x="2" y="29"/>
                </a:cubicBezTo>
                <a:cubicBezTo>
                  <a:pt x="2" y="29"/>
                  <a:pt x="1" y="28"/>
                  <a:pt x="0" y="28"/>
                </a:cubicBezTo>
                <a:cubicBezTo>
                  <a:pt x="1" y="27"/>
                  <a:pt x="2" y="26"/>
                  <a:pt x="2" y="24"/>
                </a:cubicBezTo>
                <a:cubicBezTo>
                  <a:pt x="2" y="22"/>
                  <a:pt x="1" y="20"/>
                  <a:pt x="0" y="19"/>
                </a:cubicBezTo>
                <a:lnTo>
                  <a:pt x="0" y="19"/>
                </a:lnTo>
                <a:cubicBezTo>
                  <a:pt x="1" y="19"/>
                  <a:pt x="2" y="19"/>
                  <a:pt x="3" y="19"/>
                </a:cubicBezTo>
                <a:cubicBezTo>
                  <a:pt x="7" y="16"/>
                  <a:pt x="4" y="12"/>
                  <a:pt x="2" y="10"/>
                </a:cubicBezTo>
                <a:lnTo>
                  <a:pt x="6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06" name="Freeform 1906"/>
          <p:cNvSpPr>
            <a:spLocks/>
          </p:cNvSpPr>
          <p:nvPr userDrawn="1"/>
        </p:nvSpPr>
        <p:spPr bwMode="auto">
          <a:xfrm>
            <a:off x="327026" y="490538"/>
            <a:ext cx="4763" cy="6350"/>
          </a:xfrm>
          <a:custGeom>
            <a:avLst/>
            <a:gdLst>
              <a:gd name="T0" fmla="*/ 5 w 8"/>
              <a:gd name="T1" fmla="*/ 8 h 8"/>
              <a:gd name="T2" fmla="*/ 5 w 8"/>
              <a:gd name="T3" fmla="*/ 8 h 8"/>
              <a:gd name="T4" fmla="*/ 4 w 8"/>
              <a:gd name="T5" fmla="*/ 2 h 8"/>
              <a:gd name="T6" fmla="*/ 8 w 8"/>
              <a:gd name="T7" fmla="*/ 6 h 8"/>
              <a:gd name="T8" fmla="*/ 5 w 8"/>
              <a:gd name="T9" fmla="*/ 8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" h="8">
                <a:moveTo>
                  <a:pt x="5" y="8"/>
                </a:moveTo>
                <a:lnTo>
                  <a:pt x="5" y="8"/>
                </a:lnTo>
                <a:cubicBezTo>
                  <a:pt x="0" y="4"/>
                  <a:pt x="4" y="3"/>
                  <a:pt x="4" y="2"/>
                </a:cubicBezTo>
                <a:cubicBezTo>
                  <a:pt x="5" y="2"/>
                  <a:pt x="8" y="0"/>
                  <a:pt x="8" y="6"/>
                </a:cubicBezTo>
                <a:lnTo>
                  <a:pt x="5" y="8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07" name="Freeform 1907"/>
          <p:cNvSpPr>
            <a:spLocks/>
          </p:cNvSpPr>
          <p:nvPr userDrawn="1"/>
        </p:nvSpPr>
        <p:spPr bwMode="auto">
          <a:xfrm>
            <a:off x="319088" y="504825"/>
            <a:ext cx="17463" cy="12700"/>
          </a:xfrm>
          <a:custGeom>
            <a:avLst/>
            <a:gdLst>
              <a:gd name="T0" fmla="*/ 0 w 24"/>
              <a:gd name="T1" fmla="*/ 0 h 18"/>
              <a:gd name="T2" fmla="*/ 0 w 24"/>
              <a:gd name="T3" fmla="*/ 0 h 18"/>
              <a:gd name="T4" fmla="*/ 9 w 24"/>
              <a:gd name="T5" fmla="*/ 4 h 18"/>
              <a:gd name="T6" fmla="*/ 15 w 24"/>
              <a:gd name="T7" fmla="*/ 11 h 18"/>
              <a:gd name="T8" fmla="*/ 17 w 24"/>
              <a:gd name="T9" fmla="*/ 8 h 18"/>
              <a:gd name="T10" fmla="*/ 17 w 24"/>
              <a:gd name="T11" fmla="*/ 9 h 18"/>
              <a:gd name="T12" fmla="*/ 20 w 24"/>
              <a:gd name="T13" fmla="*/ 13 h 18"/>
              <a:gd name="T14" fmla="*/ 24 w 24"/>
              <a:gd name="T15" fmla="*/ 15 h 18"/>
              <a:gd name="T16" fmla="*/ 23 w 24"/>
              <a:gd name="T17" fmla="*/ 17 h 18"/>
              <a:gd name="T18" fmla="*/ 17 w 24"/>
              <a:gd name="T19" fmla="*/ 18 h 18"/>
              <a:gd name="T20" fmla="*/ 14 w 24"/>
              <a:gd name="T21" fmla="*/ 18 h 18"/>
              <a:gd name="T22" fmla="*/ 16 w 24"/>
              <a:gd name="T23" fmla="*/ 13 h 18"/>
              <a:gd name="T24" fmla="*/ 13 w 24"/>
              <a:gd name="T25" fmla="*/ 17 h 18"/>
              <a:gd name="T26" fmla="*/ 11 w 24"/>
              <a:gd name="T27" fmla="*/ 17 h 18"/>
              <a:gd name="T28" fmla="*/ 13 w 24"/>
              <a:gd name="T29" fmla="*/ 13 h 18"/>
              <a:gd name="T30" fmla="*/ 10 w 24"/>
              <a:gd name="T31" fmla="*/ 16 h 18"/>
              <a:gd name="T32" fmla="*/ 8 w 24"/>
              <a:gd name="T33" fmla="*/ 15 h 18"/>
              <a:gd name="T34" fmla="*/ 11 w 24"/>
              <a:gd name="T35" fmla="*/ 12 h 18"/>
              <a:gd name="T36" fmla="*/ 6 w 24"/>
              <a:gd name="T37" fmla="*/ 15 h 18"/>
              <a:gd name="T38" fmla="*/ 4 w 24"/>
              <a:gd name="T39" fmla="*/ 13 h 18"/>
              <a:gd name="T40" fmla="*/ 9 w 24"/>
              <a:gd name="T41" fmla="*/ 11 h 18"/>
              <a:gd name="T42" fmla="*/ 3 w 24"/>
              <a:gd name="T43" fmla="*/ 11 h 18"/>
              <a:gd name="T44" fmla="*/ 2 w 24"/>
              <a:gd name="T45" fmla="*/ 11 h 18"/>
              <a:gd name="T46" fmla="*/ 2 w 24"/>
              <a:gd name="T47" fmla="*/ 9 h 18"/>
              <a:gd name="T48" fmla="*/ 8 w 24"/>
              <a:gd name="T49" fmla="*/ 9 h 18"/>
              <a:gd name="T50" fmla="*/ 1 w 24"/>
              <a:gd name="T51" fmla="*/ 7 h 18"/>
              <a:gd name="T52" fmla="*/ 0 w 24"/>
              <a:gd name="T53" fmla="*/ 5 h 18"/>
              <a:gd name="T54" fmla="*/ 7 w 24"/>
              <a:gd name="T55" fmla="*/ 6 h 18"/>
              <a:gd name="T56" fmla="*/ 0 w 24"/>
              <a:gd name="T57" fmla="*/ 3 h 18"/>
              <a:gd name="T58" fmla="*/ 0 w 24"/>
              <a:gd name="T59" fmla="*/ 0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24" h="18">
                <a:moveTo>
                  <a:pt x="0" y="0"/>
                </a:moveTo>
                <a:lnTo>
                  <a:pt x="0" y="0"/>
                </a:lnTo>
                <a:lnTo>
                  <a:pt x="9" y="4"/>
                </a:lnTo>
                <a:cubicBezTo>
                  <a:pt x="9" y="7"/>
                  <a:pt x="11" y="11"/>
                  <a:pt x="15" y="11"/>
                </a:cubicBezTo>
                <a:cubicBezTo>
                  <a:pt x="16" y="10"/>
                  <a:pt x="17" y="9"/>
                  <a:pt x="17" y="8"/>
                </a:cubicBezTo>
                <a:lnTo>
                  <a:pt x="17" y="9"/>
                </a:lnTo>
                <a:cubicBezTo>
                  <a:pt x="18" y="10"/>
                  <a:pt x="18" y="12"/>
                  <a:pt x="20" y="13"/>
                </a:cubicBezTo>
                <a:cubicBezTo>
                  <a:pt x="21" y="14"/>
                  <a:pt x="23" y="15"/>
                  <a:pt x="24" y="15"/>
                </a:cubicBezTo>
                <a:cubicBezTo>
                  <a:pt x="24" y="15"/>
                  <a:pt x="23" y="16"/>
                  <a:pt x="23" y="17"/>
                </a:cubicBezTo>
                <a:cubicBezTo>
                  <a:pt x="21" y="15"/>
                  <a:pt x="19" y="16"/>
                  <a:pt x="17" y="18"/>
                </a:cubicBezTo>
                <a:cubicBezTo>
                  <a:pt x="16" y="18"/>
                  <a:pt x="15" y="18"/>
                  <a:pt x="14" y="18"/>
                </a:cubicBezTo>
                <a:lnTo>
                  <a:pt x="16" y="13"/>
                </a:lnTo>
                <a:lnTo>
                  <a:pt x="13" y="17"/>
                </a:lnTo>
                <a:cubicBezTo>
                  <a:pt x="12" y="17"/>
                  <a:pt x="12" y="17"/>
                  <a:pt x="11" y="17"/>
                </a:cubicBezTo>
                <a:lnTo>
                  <a:pt x="13" y="13"/>
                </a:lnTo>
                <a:lnTo>
                  <a:pt x="10" y="16"/>
                </a:lnTo>
                <a:cubicBezTo>
                  <a:pt x="9" y="16"/>
                  <a:pt x="8" y="16"/>
                  <a:pt x="8" y="15"/>
                </a:cubicBezTo>
                <a:lnTo>
                  <a:pt x="11" y="12"/>
                </a:lnTo>
                <a:lnTo>
                  <a:pt x="6" y="15"/>
                </a:lnTo>
                <a:cubicBezTo>
                  <a:pt x="6" y="14"/>
                  <a:pt x="5" y="13"/>
                  <a:pt x="4" y="13"/>
                </a:cubicBezTo>
                <a:lnTo>
                  <a:pt x="9" y="11"/>
                </a:lnTo>
                <a:lnTo>
                  <a:pt x="3" y="11"/>
                </a:lnTo>
                <a:cubicBezTo>
                  <a:pt x="3" y="11"/>
                  <a:pt x="3" y="11"/>
                  <a:pt x="2" y="11"/>
                </a:cubicBezTo>
                <a:cubicBezTo>
                  <a:pt x="2" y="10"/>
                  <a:pt x="2" y="9"/>
                  <a:pt x="2" y="9"/>
                </a:cubicBezTo>
                <a:lnTo>
                  <a:pt x="8" y="9"/>
                </a:lnTo>
                <a:lnTo>
                  <a:pt x="1" y="7"/>
                </a:lnTo>
                <a:cubicBezTo>
                  <a:pt x="1" y="6"/>
                  <a:pt x="1" y="5"/>
                  <a:pt x="0" y="5"/>
                </a:cubicBezTo>
                <a:lnTo>
                  <a:pt x="7" y="6"/>
                </a:lnTo>
                <a:lnTo>
                  <a:pt x="0" y="3"/>
                </a:lnTo>
                <a:cubicBezTo>
                  <a:pt x="0" y="1"/>
                  <a:pt x="0" y="0"/>
                  <a:pt x="0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08" name="Freeform 1908"/>
          <p:cNvSpPr>
            <a:spLocks/>
          </p:cNvSpPr>
          <p:nvPr userDrawn="1"/>
        </p:nvSpPr>
        <p:spPr bwMode="auto">
          <a:xfrm>
            <a:off x="327026" y="517525"/>
            <a:ext cx="7938" cy="4763"/>
          </a:xfrm>
          <a:custGeom>
            <a:avLst/>
            <a:gdLst>
              <a:gd name="T0" fmla="*/ 1 w 10"/>
              <a:gd name="T1" fmla="*/ 0 h 7"/>
              <a:gd name="T2" fmla="*/ 1 w 10"/>
              <a:gd name="T3" fmla="*/ 0 h 7"/>
              <a:gd name="T4" fmla="*/ 10 w 10"/>
              <a:gd name="T5" fmla="*/ 6 h 7"/>
              <a:gd name="T6" fmla="*/ 10 w 10"/>
              <a:gd name="T7" fmla="*/ 7 h 7"/>
              <a:gd name="T8" fmla="*/ 0 w 10"/>
              <a:gd name="T9" fmla="*/ 1 h 7"/>
              <a:gd name="T10" fmla="*/ 1 w 10"/>
              <a:gd name="T11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" h="7">
                <a:moveTo>
                  <a:pt x="1" y="0"/>
                </a:moveTo>
                <a:lnTo>
                  <a:pt x="1" y="0"/>
                </a:lnTo>
                <a:lnTo>
                  <a:pt x="10" y="6"/>
                </a:lnTo>
                <a:lnTo>
                  <a:pt x="10" y="7"/>
                </a:lnTo>
                <a:lnTo>
                  <a:pt x="0" y="1"/>
                </a:lnTo>
                <a:lnTo>
                  <a:pt x="1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09" name="Freeform 1909"/>
          <p:cNvSpPr>
            <a:spLocks/>
          </p:cNvSpPr>
          <p:nvPr userDrawn="1"/>
        </p:nvSpPr>
        <p:spPr bwMode="auto">
          <a:xfrm>
            <a:off x="344488" y="512763"/>
            <a:ext cx="4763" cy="3175"/>
          </a:xfrm>
          <a:custGeom>
            <a:avLst/>
            <a:gdLst>
              <a:gd name="T0" fmla="*/ 1 w 5"/>
              <a:gd name="T1" fmla="*/ 3 h 5"/>
              <a:gd name="T2" fmla="*/ 1 w 5"/>
              <a:gd name="T3" fmla="*/ 3 h 5"/>
              <a:gd name="T4" fmla="*/ 2 w 5"/>
              <a:gd name="T5" fmla="*/ 0 h 5"/>
              <a:gd name="T6" fmla="*/ 4 w 5"/>
              <a:gd name="T7" fmla="*/ 1 h 5"/>
              <a:gd name="T8" fmla="*/ 3 w 5"/>
              <a:gd name="T9" fmla="*/ 4 h 5"/>
              <a:gd name="T10" fmla="*/ 1 w 5"/>
              <a:gd name="T11" fmla="*/ 3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5">
                <a:moveTo>
                  <a:pt x="1" y="3"/>
                </a:moveTo>
                <a:lnTo>
                  <a:pt x="1" y="3"/>
                </a:lnTo>
                <a:cubicBezTo>
                  <a:pt x="0" y="2"/>
                  <a:pt x="1" y="1"/>
                  <a:pt x="2" y="0"/>
                </a:cubicBezTo>
                <a:cubicBezTo>
                  <a:pt x="3" y="0"/>
                  <a:pt x="4" y="0"/>
                  <a:pt x="4" y="1"/>
                </a:cubicBezTo>
                <a:cubicBezTo>
                  <a:pt x="5" y="3"/>
                  <a:pt x="4" y="4"/>
                  <a:pt x="3" y="4"/>
                </a:cubicBezTo>
                <a:cubicBezTo>
                  <a:pt x="2" y="5"/>
                  <a:pt x="1" y="4"/>
                  <a:pt x="1" y="3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10" name="Freeform 1910"/>
          <p:cNvSpPr>
            <a:spLocks/>
          </p:cNvSpPr>
          <p:nvPr userDrawn="1"/>
        </p:nvSpPr>
        <p:spPr bwMode="auto">
          <a:xfrm>
            <a:off x="334963" y="514350"/>
            <a:ext cx="12700" cy="7938"/>
          </a:xfrm>
          <a:custGeom>
            <a:avLst/>
            <a:gdLst>
              <a:gd name="T0" fmla="*/ 9 w 19"/>
              <a:gd name="T1" fmla="*/ 0 h 13"/>
              <a:gd name="T2" fmla="*/ 9 w 19"/>
              <a:gd name="T3" fmla="*/ 0 h 13"/>
              <a:gd name="T4" fmla="*/ 11 w 19"/>
              <a:gd name="T5" fmla="*/ 1 h 13"/>
              <a:gd name="T6" fmla="*/ 19 w 19"/>
              <a:gd name="T7" fmla="*/ 4 h 13"/>
              <a:gd name="T8" fmla="*/ 15 w 19"/>
              <a:gd name="T9" fmla="*/ 7 h 13"/>
              <a:gd name="T10" fmla="*/ 8 w 19"/>
              <a:gd name="T11" fmla="*/ 4 h 13"/>
              <a:gd name="T12" fmla="*/ 5 w 19"/>
              <a:gd name="T13" fmla="*/ 11 h 13"/>
              <a:gd name="T14" fmla="*/ 0 w 19"/>
              <a:gd name="T15" fmla="*/ 12 h 13"/>
              <a:gd name="T16" fmla="*/ 3 w 19"/>
              <a:gd name="T17" fmla="*/ 5 h 13"/>
              <a:gd name="T18" fmla="*/ 4 w 19"/>
              <a:gd name="T19" fmla="*/ 2 h 13"/>
              <a:gd name="T20" fmla="*/ 5 w 19"/>
              <a:gd name="T21" fmla="*/ 2 h 13"/>
              <a:gd name="T22" fmla="*/ 6 w 19"/>
              <a:gd name="T23" fmla="*/ 2 h 13"/>
              <a:gd name="T24" fmla="*/ 7 w 19"/>
              <a:gd name="T25" fmla="*/ 3 h 13"/>
              <a:gd name="T26" fmla="*/ 7 w 19"/>
              <a:gd name="T27" fmla="*/ 2 h 13"/>
              <a:gd name="T28" fmla="*/ 8 w 19"/>
              <a:gd name="T29" fmla="*/ 0 h 13"/>
              <a:gd name="T30" fmla="*/ 9 w 19"/>
              <a:gd name="T31" fmla="*/ 0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9" h="13">
                <a:moveTo>
                  <a:pt x="9" y="0"/>
                </a:moveTo>
                <a:lnTo>
                  <a:pt x="9" y="0"/>
                </a:lnTo>
                <a:lnTo>
                  <a:pt x="11" y="1"/>
                </a:lnTo>
                <a:cubicBezTo>
                  <a:pt x="11" y="1"/>
                  <a:pt x="14" y="6"/>
                  <a:pt x="19" y="4"/>
                </a:cubicBezTo>
                <a:cubicBezTo>
                  <a:pt x="19" y="5"/>
                  <a:pt x="17" y="7"/>
                  <a:pt x="15" y="7"/>
                </a:cubicBezTo>
                <a:cubicBezTo>
                  <a:pt x="11" y="7"/>
                  <a:pt x="8" y="4"/>
                  <a:pt x="8" y="4"/>
                </a:cubicBezTo>
                <a:cubicBezTo>
                  <a:pt x="8" y="4"/>
                  <a:pt x="8" y="8"/>
                  <a:pt x="5" y="11"/>
                </a:cubicBezTo>
                <a:cubicBezTo>
                  <a:pt x="4" y="13"/>
                  <a:pt x="1" y="13"/>
                  <a:pt x="0" y="12"/>
                </a:cubicBezTo>
                <a:cubicBezTo>
                  <a:pt x="5" y="10"/>
                  <a:pt x="3" y="5"/>
                  <a:pt x="3" y="5"/>
                </a:cubicBezTo>
                <a:lnTo>
                  <a:pt x="4" y="2"/>
                </a:lnTo>
                <a:cubicBezTo>
                  <a:pt x="4" y="2"/>
                  <a:pt x="4" y="2"/>
                  <a:pt x="5" y="2"/>
                </a:cubicBezTo>
                <a:cubicBezTo>
                  <a:pt x="5" y="2"/>
                  <a:pt x="6" y="2"/>
                  <a:pt x="6" y="2"/>
                </a:cubicBezTo>
                <a:lnTo>
                  <a:pt x="7" y="3"/>
                </a:lnTo>
                <a:lnTo>
                  <a:pt x="7" y="2"/>
                </a:lnTo>
                <a:cubicBezTo>
                  <a:pt x="7" y="1"/>
                  <a:pt x="8" y="1"/>
                  <a:pt x="8" y="0"/>
                </a:cubicBezTo>
                <a:cubicBezTo>
                  <a:pt x="8" y="0"/>
                  <a:pt x="8" y="0"/>
                  <a:pt x="9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11" name="Freeform 1911"/>
          <p:cNvSpPr>
            <a:spLocks/>
          </p:cNvSpPr>
          <p:nvPr userDrawn="1"/>
        </p:nvSpPr>
        <p:spPr bwMode="auto">
          <a:xfrm>
            <a:off x="325438" y="496888"/>
            <a:ext cx="15875" cy="9525"/>
          </a:xfrm>
          <a:custGeom>
            <a:avLst/>
            <a:gdLst>
              <a:gd name="T0" fmla="*/ 9 w 21"/>
              <a:gd name="T1" fmla="*/ 13 h 13"/>
              <a:gd name="T2" fmla="*/ 9 w 21"/>
              <a:gd name="T3" fmla="*/ 13 h 13"/>
              <a:gd name="T4" fmla="*/ 9 w 21"/>
              <a:gd name="T5" fmla="*/ 10 h 13"/>
              <a:gd name="T6" fmla="*/ 4 w 21"/>
              <a:gd name="T7" fmla="*/ 9 h 13"/>
              <a:gd name="T8" fmla="*/ 0 w 21"/>
              <a:gd name="T9" fmla="*/ 11 h 13"/>
              <a:gd name="T10" fmla="*/ 2 w 21"/>
              <a:gd name="T11" fmla="*/ 8 h 13"/>
              <a:gd name="T12" fmla="*/ 2 w 21"/>
              <a:gd name="T13" fmla="*/ 7 h 13"/>
              <a:gd name="T14" fmla="*/ 7 w 21"/>
              <a:gd name="T15" fmla="*/ 5 h 13"/>
              <a:gd name="T16" fmla="*/ 6 w 21"/>
              <a:gd name="T17" fmla="*/ 6 h 13"/>
              <a:gd name="T18" fmla="*/ 11 w 21"/>
              <a:gd name="T19" fmla="*/ 8 h 13"/>
              <a:gd name="T20" fmla="*/ 14 w 21"/>
              <a:gd name="T21" fmla="*/ 3 h 13"/>
              <a:gd name="T22" fmla="*/ 12 w 21"/>
              <a:gd name="T23" fmla="*/ 2 h 13"/>
              <a:gd name="T24" fmla="*/ 16 w 21"/>
              <a:gd name="T25" fmla="*/ 0 h 13"/>
              <a:gd name="T26" fmla="*/ 18 w 21"/>
              <a:gd name="T27" fmla="*/ 1 h 13"/>
              <a:gd name="T28" fmla="*/ 21 w 21"/>
              <a:gd name="T29" fmla="*/ 2 h 13"/>
              <a:gd name="T30" fmla="*/ 17 w 21"/>
              <a:gd name="T31" fmla="*/ 3 h 13"/>
              <a:gd name="T32" fmla="*/ 15 w 21"/>
              <a:gd name="T33" fmla="*/ 8 h 13"/>
              <a:gd name="T34" fmla="*/ 16 w 21"/>
              <a:gd name="T35" fmla="*/ 10 h 13"/>
              <a:gd name="T36" fmla="*/ 9 w 21"/>
              <a:gd name="T37" fmla="*/ 13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1" h="13">
                <a:moveTo>
                  <a:pt x="9" y="13"/>
                </a:moveTo>
                <a:lnTo>
                  <a:pt x="9" y="13"/>
                </a:lnTo>
                <a:lnTo>
                  <a:pt x="9" y="10"/>
                </a:lnTo>
                <a:cubicBezTo>
                  <a:pt x="7" y="9"/>
                  <a:pt x="5" y="9"/>
                  <a:pt x="4" y="9"/>
                </a:cubicBezTo>
                <a:cubicBezTo>
                  <a:pt x="3" y="11"/>
                  <a:pt x="2" y="10"/>
                  <a:pt x="0" y="11"/>
                </a:cubicBezTo>
                <a:cubicBezTo>
                  <a:pt x="0" y="10"/>
                  <a:pt x="0" y="9"/>
                  <a:pt x="2" y="8"/>
                </a:cubicBezTo>
                <a:cubicBezTo>
                  <a:pt x="1" y="8"/>
                  <a:pt x="2" y="7"/>
                  <a:pt x="2" y="7"/>
                </a:cubicBezTo>
                <a:lnTo>
                  <a:pt x="7" y="5"/>
                </a:lnTo>
                <a:cubicBezTo>
                  <a:pt x="6" y="5"/>
                  <a:pt x="6" y="6"/>
                  <a:pt x="6" y="6"/>
                </a:cubicBezTo>
                <a:cubicBezTo>
                  <a:pt x="9" y="6"/>
                  <a:pt x="11" y="8"/>
                  <a:pt x="11" y="8"/>
                </a:cubicBezTo>
                <a:cubicBezTo>
                  <a:pt x="11" y="8"/>
                  <a:pt x="11" y="5"/>
                  <a:pt x="14" y="3"/>
                </a:cubicBezTo>
                <a:cubicBezTo>
                  <a:pt x="13" y="2"/>
                  <a:pt x="13" y="2"/>
                  <a:pt x="12" y="2"/>
                </a:cubicBezTo>
                <a:lnTo>
                  <a:pt x="16" y="0"/>
                </a:lnTo>
                <a:cubicBezTo>
                  <a:pt x="17" y="0"/>
                  <a:pt x="18" y="0"/>
                  <a:pt x="18" y="1"/>
                </a:cubicBezTo>
                <a:cubicBezTo>
                  <a:pt x="19" y="1"/>
                  <a:pt x="20" y="1"/>
                  <a:pt x="21" y="2"/>
                </a:cubicBezTo>
                <a:cubicBezTo>
                  <a:pt x="19" y="2"/>
                  <a:pt x="19" y="4"/>
                  <a:pt x="17" y="3"/>
                </a:cubicBezTo>
                <a:cubicBezTo>
                  <a:pt x="16" y="4"/>
                  <a:pt x="14" y="6"/>
                  <a:pt x="15" y="8"/>
                </a:cubicBezTo>
                <a:lnTo>
                  <a:pt x="16" y="10"/>
                </a:lnTo>
                <a:lnTo>
                  <a:pt x="9" y="13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12" name="Freeform 1912"/>
          <p:cNvSpPr>
            <a:spLocks/>
          </p:cNvSpPr>
          <p:nvPr userDrawn="1"/>
        </p:nvSpPr>
        <p:spPr bwMode="auto">
          <a:xfrm>
            <a:off x="331788" y="504825"/>
            <a:ext cx="9525" cy="9525"/>
          </a:xfrm>
          <a:custGeom>
            <a:avLst/>
            <a:gdLst>
              <a:gd name="T0" fmla="*/ 10 w 14"/>
              <a:gd name="T1" fmla="*/ 0 h 15"/>
              <a:gd name="T2" fmla="*/ 10 w 14"/>
              <a:gd name="T3" fmla="*/ 0 h 15"/>
              <a:gd name="T4" fmla="*/ 14 w 14"/>
              <a:gd name="T5" fmla="*/ 8 h 15"/>
              <a:gd name="T6" fmla="*/ 11 w 14"/>
              <a:gd name="T7" fmla="*/ 14 h 15"/>
              <a:gd name="T8" fmla="*/ 3 w 14"/>
              <a:gd name="T9" fmla="*/ 13 h 15"/>
              <a:gd name="T10" fmla="*/ 0 w 14"/>
              <a:gd name="T11" fmla="*/ 4 h 15"/>
              <a:gd name="T12" fmla="*/ 10 w 14"/>
              <a:gd name="T13" fmla="*/ 0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" h="15">
                <a:moveTo>
                  <a:pt x="10" y="0"/>
                </a:moveTo>
                <a:lnTo>
                  <a:pt x="10" y="0"/>
                </a:lnTo>
                <a:cubicBezTo>
                  <a:pt x="11" y="2"/>
                  <a:pt x="14" y="5"/>
                  <a:pt x="14" y="8"/>
                </a:cubicBezTo>
                <a:cubicBezTo>
                  <a:pt x="14" y="12"/>
                  <a:pt x="12" y="12"/>
                  <a:pt x="11" y="14"/>
                </a:cubicBezTo>
                <a:cubicBezTo>
                  <a:pt x="8" y="13"/>
                  <a:pt x="7" y="15"/>
                  <a:pt x="3" y="13"/>
                </a:cubicBezTo>
                <a:cubicBezTo>
                  <a:pt x="1" y="11"/>
                  <a:pt x="1" y="7"/>
                  <a:pt x="0" y="4"/>
                </a:cubicBezTo>
                <a:lnTo>
                  <a:pt x="10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13" name="Freeform 1913"/>
          <p:cNvSpPr>
            <a:spLocks/>
          </p:cNvSpPr>
          <p:nvPr userDrawn="1"/>
        </p:nvSpPr>
        <p:spPr bwMode="auto">
          <a:xfrm>
            <a:off x="325438" y="496888"/>
            <a:ext cx="4763" cy="4763"/>
          </a:xfrm>
          <a:custGeom>
            <a:avLst/>
            <a:gdLst>
              <a:gd name="T0" fmla="*/ 5 w 6"/>
              <a:gd name="T1" fmla="*/ 5 h 6"/>
              <a:gd name="T2" fmla="*/ 5 w 6"/>
              <a:gd name="T3" fmla="*/ 5 h 6"/>
              <a:gd name="T4" fmla="*/ 3 w 6"/>
              <a:gd name="T5" fmla="*/ 6 h 6"/>
              <a:gd name="T6" fmla="*/ 2 w 6"/>
              <a:gd name="T7" fmla="*/ 1 h 6"/>
              <a:gd name="T8" fmla="*/ 5 w 6"/>
              <a:gd name="T9" fmla="*/ 5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" h="6">
                <a:moveTo>
                  <a:pt x="5" y="5"/>
                </a:moveTo>
                <a:lnTo>
                  <a:pt x="5" y="5"/>
                </a:lnTo>
                <a:lnTo>
                  <a:pt x="3" y="6"/>
                </a:lnTo>
                <a:cubicBezTo>
                  <a:pt x="0" y="3"/>
                  <a:pt x="2" y="2"/>
                  <a:pt x="2" y="1"/>
                </a:cubicBezTo>
                <a:cubicBezTo>
                  <a:pt x="3" y="2"/>
                  <a:pt x="6" y="0"/>
                  <a:pt x="5" y="5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14" name="Freeform 1914"/>
          <p:cNvSpPr>
            <a:spLocks/>
          </p:cNvSpPr>
          <p:nvPr userDrawn="1"/>
        </p:nvSpPr>
        <p:spPr bwMode="auto">
          <a:xfrm>
            <a:off x="333376" y="493713"/>
            <a:ext cx="3175" cy="4763"/>
          </a:xfrm>
          <a:custGeom>
            <a:avLst/>
            <a:gdLst>
              <a:gd name="T0" fmla="*/ 3 w 6"/>
              <a:gd name="T1" fmla="*/ 6 h 6"/>
              <a:gd name="T2" fmla="*/ 3 w 6"/>
              <a:gd name="T3" fmla="*/ 6 h 6"/>
              <a:gd name="T4" fmla="*/ 3 w 6"/>
              <a:gd name="T5" fmla="*/ 1 h 6"/>
              <a:gd name="T6" fmla="*/ 6 w 6"/>
              <a:gd name="T7" fmla="*/ 5 h 6"/>
              <a:gd name="T8" fmla="*/ 3 w 6"/>
              <a:gd name="T9" fmla="*/ 6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" h="6">
                <a:moveTo>
                  <a:pt x="3" y="6"/>
                </a:moveTo>
                <a:lnTo>
                  <a:pt x="3" y="6"/>
                </a:lnTo>
                <a:cubicBezTo>
                  <a:pt x="0" y="3"/>
                  <a:pt x="3" y="2"/>
                  <a:pt x="3" y="1"/>
                </a:cubicBezTo>
                <a:cubicBezTo>
                  <a:pt x="4" y="2"/>
                  <a:pt x="6" y="0"/>
                  <a:pt x="6" y="5"/>
                </a:cubicBezTo>
                <a:lnTo>
                  <a:pt x="3" y="6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15" name="Freeform 1915"/>
          <p:cNvSpPr>
            <a:spLocks noEditPoints="1"/>
          </p:cNvSpPr>
          <p:nvPr userDrawn="1"/>
        </p:nvSpPr>
        <p:spPr bwMode="auto">
          <a:xfrm>
            <a:off x="484188" y="476250"/>
            <a:ext cx="82550" cy="87313"/>
          </a:xfrm>
          <a:custGeom>
            <a:avLst/>
            <a:gdLst>
              <a:gd name="T0" fmla="*/ 81 w 116"/>
              <a:gd name="T1" fmla="*/ 68 h 121"/>
              <a:gd name="T2" fmla="*/ 79 w 116"/>
              <a:gd name="T3" fmla="*/ 61 h 121"/>
              <a:gd name="T4" fmla="*/ 82 w 116"/>
              <a:gd name="T5" fmla="*/ 25 h 121"/>
              <a:gd name="T6" fmla="*/ 71 w 116"/>
              <a:gd name="T7" fmla="*/ 67 h 121"/>
              <a:gd name="T8" fmla="*/ 64 w 116"/>
              <a:gd name="T9" fmla="*/ 29 h 121"/>
              <a:gd name="T10" fmla="*/ 90 w 116"/>
              <a:gd name="T11" fmla="*/ 27 h 121"/>
              <a:gd name="T12" fmla="*/ 89 w 116"/>
              <a:gd name="T13" fmla="*/ 67 h 121"/>
              <a:gd name="T14" fmla="*/ 97 w 116"/>
              <a:gd name="T15" fmla="*/ 60 h 121"/>
              <a:gd name="T16" fmla="*/ 102 w 116"/>
              <a:gd name="T17" fmla="*/ 46 h 121"/>
              <a:gd name="T18" fmla="*/ 65 w 116"/>
              <a:gd name="T19" fmla="*/ 93 h 121"/>
              <a:gd name="T20" fmla="*/ 64 w 116"/>
              <a:gd name="T21" fmla="*/ 89 h 121"/>
              <a:gd name="T22" fmla="*/ 69 w 116"/>
              <a:gd name="T23" fmla="*/ 75 h 121"/>
              <a:gd name="T24" fmla="*/ 53 w 116"/>
              <a:gd name="T25" fmla="*/ 99 h 121"/>
              <a:gd name="T26" fmla="*/ 63 w 116"/>
              <a:gd name="T27" fmla="*/ 99 h 121"/>
              <a:gd name="T28" fmla="*/ 53 w 116"/>
              <a:gd name="T29" fmla="*/ 99 h 121"/>
              <a:gd name="T30" fmla="*/ 52 w 116"/>
              <a:gd name="T31" fmla="*/ 72 h 121"/>
              <a:gd name="T32" fmla="*/ 51 w 116"/>
              <a:gd name="T33" fmla="*/ 93 h 121"/>
              <a:gd name="T34" fmla="*/ 52 w 116"/>
              <a:gd name="T35" fmla="*/ 72 h 121"/>
              <a:gd name="T36" fmla="*/ 34 w 116"/>
              <a:gd name="T37" fmla="*/ 68 h 121"/>
              <a:gd name="T38" fmla="*/ 18 w 116"/>
              <a:gd name="T39" fmla="*/ 34 h 121"/>
              <a:gd name="T40" fmla="*/ 22 w 116"/>
              <a:gd name="T41" fmla="*/ 64 h 121"/>
              <a:gd name="T42" fmla="*/ 28 w 116"/>
              <a:gd name="T43" fmla="*/ 58 h 121"/>
              <a:gd name="T44" fmla="*/ 34 w 116"/>
              <a:gd name="T45" fmla="*/ 25 h 121"/>
              <a:gd name="T46" fmla="*/ 52 w 116"/>
              <a:gd name="T47" fmla="*/ 64 h 121"/>
              <a:gd name="T48" fmla="*/ 36 w 116"/>
              <a:gd name="T49" fmla="*/ 34 h 121"/>
              <a:gd name="T50" fmla="*/ 27 w 116"/>
              <a:gd name="T51" fmla="*/ 27 h 121"/>
              <a:gd name="T52" fmla="*/ 38 w 116"/>
              <a:gd name="T53" fmla="*/ 68 h 121"/>
              <a:gd name="T54" fmla="*/ 24 w 116"/>
              <a:gd name="T55" fmla="*/ 18 h 121"/>
              <a:gd name="T56" fmla="*/ 25 w 116"/>
              <a:gd name="T57" fmla="*/ 18 h 121"/>
              <a:gd name="T58" fmla="*/ 24 w 116"/>
              <a:gd name="T59" fmla="*/ 18 h 121"/>
              <a:gd name="T60" fmla="*/ 48 w 116"/>
              <a:gd name="T61" fmla="*/ 96 h 121"/>
              <a:gd name="T62" fmla="*/ 48 w 116"/>
              <a:gd name="T63" fmla="*/ 96 h 121"/>
              <a:gd name="T64" fmla="*/ 68 w 116"/>
              <a:gd name="T65" fmla="*/ 96 h 121"/>
              <a:gd name="T66" fmla="*/ 68 w 116"/>
              <a:gd name="T67" fmla="*/ 96 h 121"/>
              <a:gd name="T68" fmla="*/ 91 w 116"/>
              <a:gd name="T69" fmla="*/ 18 h 121"/>
              <a:gd name="T70" fmla="*/ 91 w 116"/>
              <a:gd name="T71" fmla="*/ 18 h 121"/>
              <a:gd name="T72" fmla="*/ 113 w 116"/>
              <a:gd name="T73" fmla="*/ 103 h 121"/>
              <a:gd name="T74" fmla="*/ 104 w 116"/>
              <a:gd name="T75" fmla="*/ 90 h 121"/>
              <a:gd name="T76" fmla="*/ 113 w 116"/>
              <a:gd name="T77" fmla="*/ 46 h 121"/>
              <a:gd name="T78" fmla="*/ 106 w 116"/>
              <a:gd name="T79" fmla="*/ 3 h 121"/>
              <a:gd name="T80" fmla="*/ 92 w 116"/>
              <a:gd name="T81" fmla="*/ 1 h 121"/>
              <a:gd name="T82" fmla="*/ 64 w 116"/>
              <a:gd name="T83" fmla="*/ 21 h 121"/>
              <a:gd name="T84" fmla="*/ 52 w 116"/>
              <a:gd name="T85" fmla="*/ 1 h 121"/>
              <a:gd name="T86" fmla="*/ 30 w 116"/>
              <a:gd name="T87" fmla="*/ 17 h 121"/>
              <a:gd name="T88" fmla="*/ 10 w 116"/>
              <a:gd name="T89" fmla="*/ 1 h 121"/>
              <a:gd name="T90" fmla="*/ 17 w 116"/>
              <a:gd name="T91" fmla="*/ 22 h 121"/>
              <a:gd name="T92" fmla="*/ 17 w 116"/>
              <a:gd name="T93" fmla="*/ 72 h 121"/>
              <a:gd name="T94" fmla="*/ 2 w 116"/>
              <a:gd name="T95" fmla="*/ 103 h 121"/>
              <a:gd name="T96" fmla="*/ 21 w 116"/>
              <a:gd name="T97" fmla="*/ 105 h 121"/>
              <a:gd name="T98" fmla="*/ 30 w 116"/>
              <a:gd name="T99" fmla="*/ 76 h 121"/>
              <a:gd name="T100" fmla="*/ 58 w 116"/>
              <a:gd name="T101" fmla="*/ 121 h 121"/>
              <a:gd name="T102" fmla="*/ 85 w 116"/>
              <a:gd name="T103" fmla="*/ 76 h 121"/>
              <a:gd name="T104" fmla="*/ 95 w 116"/>
              <a:gd name="T105" fmla="*/ 105 h 121"/>
              <a:gd name="T106" fmla="*/ 113 w 116"/>
              <a:gd name="T107" fmla="*/ 103 h 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16" h="121">
                <a:moveTo>
                  <a:pt x="81" y="68"/>
                </a:moveTo>
                <a:lnTo>
                  <a:pt x="81" y="68"/>
                </a:lnTo>
                <a:cubicBezTo>
                  <a:pt x="80" y="68"/>
                  <a:pt x="79" y="68"/>
                  <a:pt x="78" y="68"/>
                </a:cubicBezTo>
                <a:cubicBezTo>
                  <a:pt x="78" y="66"/>
                  <a:pt x="79" y="63"/>
                  <a:pt x="79" y="61"/>
                </a:cubicBezTo>
                <a:cubicBezTo>
                  <a:pt x="81" y="49"/>
                  <a:pt x="85" y="35"/>
                  <a:pt x="88" y="27"/>
                </a:cubicBezTo>
                <a:lnTo>
                  <a:pt x="82" y="25"/>
                </a:lnTo>
                <a:cubicBezTo>
                  <a:pt x="81" y="28"/>
                  <a:pt x="80" y="31"/>
                  <a:pt x="79" y="34"/>
                </a:cubicBezTo>
                <a:cubicBezTo>
                  <a:pt x="76" y="45"/>
                  <a:pt x="73" y="56"/>
                  <a:pt x="71" y="67"/>
                </a:cubicBezTo>
                <a:cubicBezTo>
                  <a:pt x="66" y="66"/>
                  <a:pt x="64" y="64"/>
                  <a:pt x="64" y="64"/>
                </a:cubicBezTo>
                <a:lnTo>
                  <a:pt x="64" y="29"/>
                </a:lnTo>
                <a:cubicBezTo>
                  <a:pt x="64" y="29"/>
                  <a:pt x="68" y="25"/>
                  <a:pt x="81" y="25"/>
                </a:cubicBezTo>
                <a:cubicBezTo>
                  <a:pt x="84" y="25"/>
                  <a:pt x="87" y="26"/>
                  <a:pt x="90" y="27"/>
                </a:cubicBezTo>
                <a:cubicBezTo>
                  <a:pt x="89" y="34"/>
                  <a:pt x="88" y="45"/>
                  <a:pt x="88" y="58"/>
                </a:cubicBezTo>
                <a:cubicBezTo>
                  <a:pt x="88" y="61"/>
                  <a:pt x="88" y="64"/>
                  <a:pt x="89" y="67"/>
                </a:cubicBezTo>
                <a:lnTo>
                  <a:pt x="93" y="64"/>
                </a:lnTo>
                <a:lnTo>
                  <a:pt x="97" y="60"/>
                </a:lnTo>
                <a:cubicBezTo>
                  <a:pt x="97" y="53"/>
                  <a:pt x="97" y="44"/>
                  <a:pt x="97" y="34"/>
                </a:cubicBezTo>
                <a:cubicBezTo>
                  <a:pt x="100" y="37"/>
                  <a:pt x="102" y="42"/>
                  <a:pt x="102" y="46"/>
                </a:cubicBezTo>
                <a:cubicBezTo>
                  <a:pt x="102" y="57"/>
                  <a:pt x="94" y="68"/>
                  <a:pt x="81" y="68"/>
                </a:cubicBezTo>
                <a:close/>
                <a:moveTo>
                  <a:pt x="65" y="93"/>
                </a:moveTo>
                <a:lnTo>
                  <a:pt x="65" y="93"/>
                </a:lnTo>
                <a:cubicBezTo>
                  <a:pt x="64" y="91"/>
                  <a:pt x="64" y="90"/>
                  <a:pt x="64" y="89"/>
                </a:cubicBezTo>
                <a:lnTo>
                  <a:pt x="64" y="72"/>
                </a:lnTo>
                <a:cubicBezTo>
                  <a:pt x="64" y="72"/>
                  <a:pt x="65" y="74"/>
                  <a:pt x="69" y="75"/>
                </a:cubicBezTo>
                <a:cubicBezTo>
                  <a:pt x="68" y="81"/>
                  <a:pt x="66" y="87"/>
                  <a:pt x="65" y="93"/>
                </a:cubicBezTo>
                <a:close/>
                <a:moveTo>
                  <a:pt x="53" y="99"/>
                </a:moveTo>
                <a:lnTo>
                  <a:pt x="53" y="99"/>
                </a:lnTo>
                <a:lnTo>
                  <a:pt x="63" y="99"/>
                </a:lnTo>
                <a:cubicBezTo>
                  <a:pt x="61" y="104"/>
                  <a:pt x="60" y="107"/>
                  <a:pt x="58" y="109"/>
                </a:cubicBezTo>
                <a:cubicBezTo>
                  <a:pt x="56" y="107"/>
                  <a:pt x="54" y="104"/>
                  <a:pt x="53" y="99"/>
                </a:cubicBezTo>
                <a:close/>
                <a:moveTo>
                  <a:pt x="52" y="72"/>
                </a:moveTo>
                <a:lnTo>
                  <a:pt x="52" y="72"/>
                </a:lnTo>
                <a:lnTo>
                  <a:pt x="52" y="89"/>
                </a:lnTo>
                <a:cubicBezTo>
                  <a:pt x="52" y="90"/>
                  <a:pt x="51" y="91"/>
                  <a:pt x="51" y="93"/>
                </a:cubicBezTo>
                <a:cubicBezTo>
                  <a:pt x="49" y="87"/>
                  <a:pt x="48" y="81"/>
                  <a:pt x="46" y="75"/>
                </a:cubicBezTo>
                <a:cubicBezTo>
                  <a:pt x="50" y="74"/>
                  <a:pt x="52" y="72"/>
                  <a:pt x="52" y="72"/>
                </a:cubicBezTo>
                <a:close/>
                <a:moveTo>
                  <a:pt x="34" y="68"/>
                </a:moveTo>
                <a:lnTo>
                  <a:pt x="34" y="68"/>
                </a:lnTo>
                <a:cubicBezTo>
                  <a:pt x="21" y="68"/>
                  <a:pt x="13" y="57"/>
                  <a:pt x="13" y="46"/>
                </a:cubicBezTo>
                <a:cubicBezTo>
                  <a:pt x="13" y="42"/>
                  <a:pt x="15" y="37"/>
                  <a:pt x="18" y="34"/>
                </a:cubicBezTo>
                <a:cubicBezTo>
                  <a:pt x="19" y="44"/>
                  <a:pt x="19" y="53"/>
                  <a:pt x="18" y="60"/>
                </a:cubicBezTo>
                <a:lnTo>
                  <a:pt x="22" y="64"/>
                </a:lnTo>
                <a:lnTo>
                  <a:pt x="27" y="67"/>
                </a:lnTo>
                <a:cubicBezTo>
                  <a:pt x="27" y="64"/>
                  <a:pt x="28" y="61"/>
                  <a:pt x="28" y="58"/>
                </a:cubicBezTo>
                <a:cubicBezTo>
                  <a:pt x="28" y="45"/>
                  <a:pt x="27" y="34"/>
                  <a:pt x="26" y="27"/>
                </a:cubicBezTo>
                <a:cubicBezTo>
                  <a:pt x="28" y="26"/>
                  <a:pt x="31" y="25"/>
                  <a:pt x="34" y="25"/>
                </a:cubicBezTo>
                <a:cubicBezTo>
                  <a:pt x="48" y="25"/>
                  <a:pt x="52" y="29"/>
                  <a:pt x="52" y="29"/>
                </a:cubicBezTo>
                <a:lnTo>
                  <a:pt x="52" y="64"/>
                </a:lnTo>
                <a:cubicBezTo>
                  <a:pt x="52" y="64"/>
                  <a:pt x="50" y="66"/>
                  <a:pt x="44" y="67"/>
                </a:cubicBezTo>
                <a:cubicBezTo>
                  <a:pt x="42" y="56"/>
                  <a:pt x="40" y="45"/>
                  <a:pt x="36" y="34"/>
                </a:cubicBezTo>
                <a:cubicBezTo>
                  <a:pt x="35" y="31"/>
                  <a:pt x="34" y="28"/>
                  <a:pt x="33" y="25"/>
                </a:cubicBezTo>
                <a:lnTo>
                  <a:pt x="27" y="27"/>
                </a:lnTo>
                <a:cubicBezTo>
                  <a:pt x="30" y="35"/>
                  <a:pt x="35" y="49"/>
                  <a:pt x="36" y="61"/>
                </a:cubicBezTo>
                <a:cubicBezTo>
                  <a:pt x="37" y="63"/>
                  <a:pt x="37" y="66"/>
                  <a:pt x="38" y="68"/>
                </a:cubicBezTo>
                <a:cubicBezTo>
                  <a:pt x="37" y="68"/>
                  <a:pt x="36" y="68"/>
                  <a:pt x="34" y="68"/>
                </a:cubicBezTo>
                <a:close/>
                <a:moveTo>
                  <a:pt x="24" y="18"/>
                </a:moveTo>
                <a:lnTo>
                  <a:pt x="24" y="18"/>
                </a:lnTo>
                <a:cubicBezTo>
                  <a:pt x="24" y="18"/>
                  <a:pt x="24" y="18"/>
                  <a:pt x="25" y="18"/>
                </a:cubicBezTo>
                <a:cubicBezTo>
                  <a:pt x="25" y="18"/>
                  <a:pt x="25" y="18"/>
                  <a:pt x="25" y="18"/>
                </a:cubicBezTo>
                <a:cubicBezTo>
                  <a:pt x="24" y="18"/>
                  <a:pt x="24" y="18"/>
                  <a:pt x="24" y="18"/>
                </a:cubicBezTo>
                <a:close/>
                <a:moveTo>
                  <a:pt x="48" y="96"/>
                </a:moveTo>
                <a:lnTo>
                  <a:pt x="48" y="96"/>
                </a:lnTo>
                <a:cubicBezTo>
                  <a:pt x="48" y="96"/>
                  <a:pt x="48" y="96"/>
                  <a:pt x="48" y="96"/>
                </a:cubicBezTo>
                <a:cubicBezTo>
                  <a:pt x="48" y="96"/>
                  <a:pt x="48" y="96"/>
                  <a:pt x="48" y="96"/>
                </a:cubicBezTo>
                <a:close/>
                <a:moveTo>
                  <a:pt x="68" y="96"/>
                </a:moveTo>
                <a:lnTo>
                  <a:pt x="68" y="96"/>
                </a:lnTo>
                <a:cubicBezTo>
                  <a:pt x="68" y="96"/>
                  <a:pt x="68" y="96"/>
                  <a:pt x="68" y="96"/>
                </a:cubicBezTo>
                <a:cubicBezTo>
                  <a:pt x="68" y="96"/>
                  <a:pt x="68" y="96"/>
                  <a:pt x="68" y="96"/>
                </a:cubicBezTo>
                <a:close/>
                <a:moveTo>
                  <a:pt x="91" y="18"/>
                </a:moveTo>
                <a:lnTo>
                  <a:pt x="91" y="18"/>
                </a:lnTo>
                <a:cubicBezTo>
                  <a:pt x="91" y="18"/>
                  <a:pt x="91" y="18"/>
                  <a:pt x="91" y="18"/>
                </a:cubicBezTo>
                <a:cubicBezTo>
                  <a:pt x="91" y="18"/>
                  <a:pt x="91" y="18"/>
                  <a:pt x="91" y="18"/>
                </a:cubicBezTo>
                <a:cubicBezTo>
                  <a:pt x="91" y="18"/>
                  <a:pt x="91" y="18"/>
                  <a:pt x="91" y="18"/>
                </a:cubicBezTo>
                <a:close/>
                <a:moveTo>
                  <a:pt x="113" y="103"/>
                </a:moveTo>
                <a:lnTo>
                  <a:pt x="113" y="103"/>
                </a:lnTo>
                <a:cubicBezTo>
                  <a:pt x="111" y="102"/>
                  <a:pt x="106" y="98"/>
                  <a:pt x="104" y="90"/>
                </a:cubicBezTo>
                <a:cubicBezTo>
                  <a:pt x="103" y="86"/>
                  <a:pt x="101" y="81"/>
                  <a:pt x="99" y="72"/>
                </a:cubicBezTo>
                <a:cubicBezTo>
                  <a:pt x="108" y="66"/>
                  <a:pt x="113" y="56"/>
                  <a:pt x="113" y="46"/>
                </a:cubicBezTo>
                <a:cubicBezTo>
                  <a:pt x="113" y="37"/>
                  <a:pt x="107" y="27"/>
                  <a:pt x="98" y="22"/>
                </a:cubicBezTo>
                <a:cubicBezTo>
                  <a:pt x="100" y="11"/>
                  <a:pt x="102" y="7"/>
                  <a:pt x="106" y="3"/>
                </a:cubicBezTo>
                <a:cubicBezTo>
                  <a:pt x="109" y="0"/>
                  <a:pt x="107" y="1"/>
                  <a:pt x="105" y="1"/>
                </a:cubicBezTo>
                <a:lnTo>
                  <a:pt x="92" y="1"/>
                </a:lnTo>
                <a:cubicBezTo>
                  <a:pt x="92" y="1"/>
                  <a:pt x="89" y="8"/>
                  <a:pt x="85" y="17"/>
                </a:cubicBezTo>
                <a:cubicBezTo>
                  <a:pt x="68" y="17"/>
                  <a:pt x="64" y="21"/>
                  <a:pt x="64" y="21"/>
                </a:cubicBezTo>
                <a:lnTo>
                  <a:pt x="64" y="1"/>
                </a:lnTo>
                <a:lnTo>
                  <a:pt x="52" y="1"/>
                </a:lnTo>
                <a:lnTo>
                  <a:pt x="52" y="21"/>
                </a:lnTo>
                <a:cubicBezTo>
                  <a:pt x="52" y="21"/>
                  <a:pt x="48" y="17"/>
                  <a:pt x="30" y="17"/>
                </a:cubicBezTo>
                <a:cubicBezTo>
                  <a:pt x="27" y="8"/>
                  <a:pt x="23" y="1"/>
                  <a:pt x="23" y="1"/>
                </a:cubicBezTo>
                <a:lnTo>
                  <a:pt x="10" y="1"/>
                </a:lnTo>
                <a:cubicBezTo>
                  <a:pt x="8" y="1"/>
                  <a:pt x="7" y="0"/>
                  <a:pt x="10" y="3"/>
                </a:cubicBezTo>
                <a:cubicBezTo>
                  <a:pt x="14" y="7"/>
                  <a:pt x="16" y="11"/>
                  <a:pt x="17" y="22"/>
                </a:cubicBezTo>
                <a:cubicBezTo>
                  <a:pt x="9" y="27"/>
                  <a:pt x="2" y="37"/>
                  <a:pt x="2" y="46"/>
                </a:cubicBezTo>
                <a:cubicBezTo>
                  <a:pt x="2" y="56"/>
                  <a:pt x="8" y="66"/>
                  <a:pt x="17" y="72"/>
                </a:cubicBezTo>
                <a:cubicBezTo>
                  <a:pt x="15" y="81"/>
                  <a:pt x="13" y="86"/>
                  <a:pt x="12" y="90"/>
                </a:cubicBezTo>
                <a:cubicBezTo>
                  <a:pt x="9" y="98"/>
                  <a:pt x="5" y="102"/>
                  <a:pt x="2" y="103"/>
                </a:cubicBezTo>
                <a:cubicBezTo>
                  <a:pt x="0" y="104"/>
                  <a:pt x="0" y="105"/>
                  <a:pt x="2" y="105"/>
                </a:cubicBezTo>
                <a:lnTo>
                  <a:pt x="21" y="105"/>
                </a:lnTo>
                <a:cubicBezTo>
                  <a:pt x="21" y="105"/>
                  <a:pt x="24" y="90"/>
                  <a:pt x="26" y="76"/>
                </a:cubicBezTo>
                <a:cubicBezTo>
                  <a:pt x="27" y="76"/>
                  <a:pt x="29" y="76"/>
                  <a:pt x="30" y="76"/>
                </a:cubicBezTo>
                <a:cubicBezTo>
                  <a:pt x="34" y="76"/>
                  <a:pt x="37" y="76"/>
                  <a:pt x="40" y="76"/>
                </a:cubicBezTo>
                <a:cubicBezTo>
                  <a:pt x="44" y="94"/>
                  <a:pt x="51" y="115"/>
                  <a:pt x="58" y="121"/>
                </a:cubicBezTo>
                <a:cubicBezTo>
                  <a:pt x="64" y="115"/>
                  <a:pt x="71" y="94"/>
                  <a:pt x="76" y="76"/>
                </a:cubicBezTo>
                <a:cubicBezTo>
                  <a:pt x="78" y="76"/>
                  <a:pt x="81" y="76"/>
                  <a:pt x="85" y="76"/>
                </a:cubicBezTo>
                <a:cubicBezTo>
                  <a:pt x="87" y="76"/>
                  <a:pt x="88" y="76"/>
                  <a:pt x="90" y="76"/>
                </a:cubicBezTo>
                <a:cubicBezTo>
                  <a:pt x="91" y="90"/>
                  <a:pt x="95" y="105"/>
                  <a:pt x="95" y="105"/>
                </a:cubicBezTo>
                <a:lnTo>
                  <a:pt x="114" y="105"/>
                </a:lnTo>
                <a:cubicBezTo>
                  <a:pt x="116" y="105"/>
                  <a:pt x="115" y="104"/>
                  <a:pt x="113" y="103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16" name="Freeform 1916"/>
          <p:cNvSpPr>
            <a:spLocks noEditPoints="1"/>
          </p:cNvSpPr>
          <p:nvPr userDrawn="1"/>
        </p:nvSpPr>
        <p:spPr bwMode="auto">
          <a:xfrm>
            <a:off x="484188" y="476250"/>
            <a:ext cx="82550" cy="87313"/>
          </a:xfrm>
          <a:custGeom>
            <a:avLst/>
            <a:gdLst>
              <a:gd name="T0" fmla="*/ 81 w 116"/>
              <a:gd name="T1" fmla="*/ 68 h 121"/>
              <a:gd name="T2" fmla="*/ 79 w 116"/>
              <a:gd name="T3" fmla="*/ 61 h 121"/>
              <a:gd name="T4" fmla="*/ 82 w 116"/>
              <a:gd name="T5" fmla="*/ 25 h 121"/>
              <a:gd name="T6" fmla="*/ 71 w 116"/>
              <a:gd name="T7" fmla="*/ 67 h 121"/>
              <a:gd name="T8" fmla="*/ 64 w 116"/>
              <a:gd name="T9" fmla="*/ 29 h 121"/>
              <a:gd name="T10" fmla="*/ 90 w 116"/>
              <a:gd name="T11" fmla="*/ 27 h 121"/>
              <a:gd name="T12" fmla="*/ 89 w 116"/>
              <a:gd name="T13" fmla="*/ 67 h 121"/>
              <a:gd name="T14" fmla="*/ 97 w 116"/>
              <a:gd name="T15" fmla="*/ 60 h 121"/>
              <a:gd name="T16" fmla="*/ 102 w 116"/>
              <a:gd name="T17" fmla="*/ 46 h 121"/>
              <a:gd name="T18" fmla="*/ 81 w 116"/>
              <a:gd name="T19" fmla="*/ 68 h 121"/>
              <a:gd name="T20" fmla="*/ 65 w 116"/>
              <a:gd name="T21" fmla="*/ 93 h 121"/>
              <a:gd name="T22" fmla="*/ 64 w 116"/>
              <a:gd name="T23" fmla="*/ 72 h 121"/>
              <a:gd name="T24" fmla="*/ 65 w 116"/>
              <a:gd name="T25" fmla="*/ 93 h 121"/>
              <a:gd name="T26" fmla="*/ 53 w 116"/>
              <a:gd name="T27" fmla="*/ 99 h 121"/>
              <a:gd name="T28" fmla="*/ 63 w 116"/>
              <a:gd name="T29" fmla="*/ 99 h 121"/>
              <a:gd name="T30" fmla="*/ 53 w 116"/>
              <a:gd name="T31" fmla="*/ 99 h 121"/>
              <a:gd name="T32" fmla="*/ 52 w 116"/>
              <a:gd name="T33" fmla="*/ 72 h 121"/>
              <a:gd name="T34" fmla="*/ 52 w 116"/>
              <a:gd name="T35" fmla="*/ 89 h 121"/>
              <a:gd name="T36" fmla="*/ 46 w 116"/>
              <a:gd name="T37" fmla="*/ 75 h 121"/>
              <a:gd name="T38" fmla="*/ 52 w 116"/>
              <a:gd name="T39" fmla="*/ 72 h 121"/>
              <a:gd name="T40" fmla="*/ 34 w 116"/>
              <a:gd name="T41" fmla="*/ 68 h 121"/>
              <a:gd name="T42" fmla="*/ 18 w 116"/>
              <a:gd name="T43" fmla="*/ 34 h 121"/>
              <a:gd name="T44" fmla="*/ 22 w 116"/>
              <a:gd name="T45" fmla="*/ 64 h 121"/>
              <a:gd name="T46" fmla="*/ 28 w 116"/>
              <a:gd name="T47" fmla="*/ 58 h 121"/>
              <a:gd name="T48" fmla="*/ 34 w 116"/>
              <a:gd name="T49" fmla="*/ 25 h 121"/>
              <a:gd name="T50" fmla="*/ 52 w 116"/>
              <a:gd name="T51" fmla="*/ 64 h 121"/>
              <a:gd name="T52" fmla="*/ 36 w 116"/>
              <a:gd name="T53" fmla="*/ 34 h 121"/>
              <a:gd name="T54" fmla="*/ 27 w 116"/>
              <a:gd name="T55" fmla="*/ 27 h 121"/>
              <a:gd name="T56" fmla="*/ 38 w 116"/>
              <a:gd name="T57" fmla="*/ 68 h 121"/>
              <a:gd name="T58" fmla="*/ 34 w 116"/>
              <a:gd name="T59" fmla="*/ 68 h 121"/>
              <a:gd name="T60" fmla="*/ 24 w 116"/>
              <a:gd name="T61" fmla="*/ 18 h 121"/>
              <a:gd name="T62" fmla="*/ 25 w 116"/>
              <a:gd name="T63" fmla="*/ 18 h 121"/>
              <a:gd name="T64" fmla="*/ 24 w 116"/>
              <a:gd name="T65" fmla="*/ 18 h 121"/>
              <a:gd name="T66" fmla="*/ 48 w 116"/>
              <a:gd name="T67" fmla="*/ 96 h 121"/>
              <a:gd name="T68" fmla="*/ 48 w 116"/>
              <a:gd name="T69" fmla="*/ 96 h 121"/>
              <a:gd name="T70" fmla="*/ 68 w 116"/>
              <a:gd name="T71" fmla="*/ 96 h 121"/>
              <a:gd name="T72" fmla="*/ 68 w 116"/>
              <a:gd name="T73" fmla="*/ 96 h 121"/>
              <a:gd name="T74" fmla="*/ 68 w 116"/>
              <a:gd name="T75" fmla="*/ 96 h 121"/>
              <a:gd name="T76" fmla="*/ 91 w 116"/>
              <a:gd name="T77" fmla="*/ 18 h 121"/>
              <a:gd name="T78" fmla="*/ 91 w 116"/>
              <a:gd name="T79" fmla="*/ 18 h 121"/>
              <a:gd name="T80" fmla="*/ 91 w 116"/>
              <a:gd name="T81" fmla="*/ 18 h 121"/>
              <a:gd name="T82" fmla="*/ 113 w 116"/>
              <a:gd name="T83" fmla="*/ 103 h 121"/>
              <a:gd name="T84" fmla="*/ 99 w 116"/>
              <a:gd name="T85" fmla="*/ 72 h 121"/>
              <a:gd name="T86" fmla="*/ 98 w 116"/>
              <a:gd name="T87" fmla="*/ 22 h 121"/>
              <a:gd name="T88" fmla="*/ 105 w 116"/>
              <a:gd name="T89" fmla="*/ 1 h 121"/>
              <a:gd name="T90" fmla="*/ 85 w 116"/>
              <a:gd name="T91" fmla="*/ 17 h 121"/>
              <a:gd name="T92" fmla="*/ 64 w 116"/>
              <a:gd name="T93" fmla="*/ 1 h 121"/>
              <a:gd name="T94" fmla="*/ 52 w 116"/>
              <a:gd name="T95" fmla="*/ 21 h 121"/>
              <a:gd name="T96" fmla="*/ 23 w 116"/>
              <a:gd name="T97" fmla="*/ 1 h 121"/>
              <a:gd name="T98" fmla="*/ 10 w 116"/>
              <a:gd name="T99" fmla="*/ 3 h 121"/>
              <a:gd name="T100" fmla="*/ 2 w 116"/>
              <a:gd name="T101" fmla="*/ 46 h 121"/>
              <a:gd name="T102" fmla="*/ 12 w 116"/>
              <a:gd name="T103" fmla="*/ 90 h 121"/>
              <a:gd name="T104" fmla="*/ 2 w 116"/>
              <a:gd name="T105" fmla="*/ 105 h 121"/>
              <a:gd name="T106" fmla="*/ 26 w 116"/>
              <a:gd name="T107" fmla="*/ 76 h 121"/>
              <a:gd name="T108" fmla="*/ 40 w 116"/>
              <a:gd name="T109" fmla="*/ 76 h 121"/>
              <a:gd name="T110" fmla="*/ 76 w 116"/>
              <a:gd name="T111" fmla="*/ 76 h 121"/>
              <a:gd name="T112" fmla="*/ 90 w 116"/>
              <a:gd name="T113" fmla="*/ 76 h 121"/>
              <a:gd name="T114" fmla="*/ 114 w 116"/>
              <a:gd name="T115" fmla="*/ 105 h 121"/>
              <a:gd name="T116" fmla="*/ 113 w 116"/>
              <a:gd name="T117" fmla="*/ 103 h 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16" h="121">
                <a:moveTo>
                  <a:pt x="81" y="68"/>
                </a:moveTo>
                <a:lnTo>
                  <a:pt x="81" y="68"/>
                </a:lnTo>
                <a:cubicBezTo>
                  <a:pt x="80" y="68"/>
                  <a:pt x="79" y="68"/>
                  <a:pt x="78" y="68"/>
                </a:cubicBezTo>
                <a:cubicBezTo>
                  <a:pt x="78" y="66"/>
                  <a:pt x="79" y="63"/>
                  <a:pt x="79" y="61"/>
                </a:cubicBezTo>
                <a:cubicBezTo>
                  <a:pt x="81" y="49"/>
                  <a:pt x="85" y="35"/>
                  <a:pt x="88" y="27"/>
                </a:cubicBezTo>
                <a:lnTo>
                  <a:pt x="82" y="25"/>
                </a:lnTo>
                <a:cubicBezTo>
                  <a:pt x="81" y="28"/>
                  <a:pt x="80" y="31"/>
                  <a:pt x="79" y="34"/>
                </a:cubicBezTo>
                <a:cubicBezTo>
                  <a:pt x="76" y="45"/>
                  <a:pt x="73" y="56"/>
                  <a:pt x="71" y="67"/>
                </a:cubicBezTo>
                <a:cubicBezTo>
                  <a:pt x="66" y="66"/>
                  <a:pt x="64" y="64"/>
                  <a:pt x="64" y="64"/>
                </a:cubicBezTo>
                <a:lnTo>
                  <a:pt x="64" y="29"/>
                </a:lnTo>
                <a:cubicBezTo>
                  <a:pt x="64" y="29"/>
                  <a:pt x="68" y="25"/>
                  <a:pt x="81" y="25"/>
                </a:cubicBezTo>
                <a:cubicBezTo>
                  <a:pt x="84" y="25"/>
                  <a:pt x="87" y="26"/>
                  <a:pt x="90" y="27"/>
                </a:cubicBezTo>
                <a:cubicBezTo>
                  <a:pt x="89" y="34"/>
                  <a:pt x="88" y="45"/>
                  <a:pt x="88" y="58"/>
                </a:cubicBezTo>
                <a:cubicBezTo>
                  <a:pt x="88" y="61"/>
                  <a:pt x="88" y="64"/>
                  <a:pt x="89" y="67"/>
                </a:cubicBezTo>
                <a:lnTo>
                  <a:pt x="93" y="64"/>
                </a:lnTo>
                <a:lnTo>
                  <a:pt x="97" y="60"/>
                </a:lnTo>
                <a:cubicBezTo>
                  <a:pt x="97" y="53"/>
                  <a:pt x="97" y="44"/>
                  <a:pt x="97" y="34"/>
                </a:cubicBezTo>
                <a:cubicBezTo>
                  <a:pt x="100" y="37"/>
                  <a:pt x="102" y="42"/>
                  <a:pt x="102" y="46"/>
                </a:cubicBezTo>
                <a:cubicBezTo>
                  <a:pt x="102" y="57"/>
                  <a:pt x="94" y="68"/>
                  <a:pt x="81" y="68"/>
                </a:cubicBezTo>
                <a:lnTo>
                  <a:pt x="81" y="68"/>
                </a:lnTo>
                <a:close/>
                <a:moveTo>
                  <a:pt x="65" y="93"/>
                </a:moveTo>
                <a:lnTo>
                  <a:pt x="65" y="93"/>
                </a:lnTo>
                <a:cubicBezTo>
                  <a:pt x="64" y="91"/>
                  <a:pt x="64" y="90"/>
                  <a:pt x="64" y="89"/>
                </a:cubicBezTo>
                <a:lnTo>
                  <a:pt x="64" y="72"/>
                </a:lnTo>
                <a:cubicBezTo>
                  <a:pt x="64" y="72"/>
                  <a:pt x="65" y="74"/>
                  <a:pt x="69" y="75"/>
                </a:cubicBezTo>
                <a:cubicBezTo>
                  <a:pt x="68" y="81"/>
                  <a:pt x="66" y="87"/>
                  <a:pt x="65" y="93"/>
                </a:cubicBezTo>
                <a:lnTo>
                  <a:pt x="65" y="93"/>
                </a:lnTo>
                <a:close/>
                <a:moveTo>
                  <a:pt x="53" y="99"/>
                </a:moveTo>
                <a:lnTo>
                  <a:pt x="53" y="99"/>
                </a:lnTo>
                <a:lnTo>
                  <a:pt x="63" y="99"/>
                </a:lnTo>
                <a:cubicBezTo>
                  <a:pt x="61" y="104"/>
                  <a:pt x="60" y="107"/>
                  <a:pt x="58" y="109"/>
                </a:cubicBezTo>
                <a:cubicBezTo>
                  <a:pt x="56" y="107"/>
                  <a:pt x="54" y="104"/>
                  <a:pt x="53" y="99"/>
                </a:cubicBezTo>
                <a:lnTo>
                  <a:pt x="53" y="99"/>
                </a:lnTo>
                <a:close/>
                <a:moveTo>
                  <a:pt x="52" y="72"/>
                </a:moveTo>
                <a:lnTo>
                  <a:pt x="52" y="72"/>
                </a:lnTo>
                <a:lnTo>
                  <a:pt x="52" y="89"/>
                </a:lnTo>
                <a:cubicBezTo>
                  <a:pt x="52" y="90"/>
                  <a:pt x="51" y="91"/>
                  <a:pt x="51" y="93"/>
                </a:cubicBezTo>
                <a:cubicBezTo>
                  <a:pt x="49" y="87"/>
                  <a:pt x="48" y="81"/>
                  <a:pt x="46" y="75"/>
                </a:cubicBezTo>
                <a:cubicBezTo>
                  <a:pt x="50" y="74"/>
                  <a:pt x="52" y="72"/>
                  <a:pt x="52" y="72"/>
                </a:cubicBezTo>
                <a:lnTo>
                  <a:pt x="52" y="72"/>
                </a:lnTo>
                <a:close/>
                <a:moveTo>
                  <a:pt x="34" y="68"/>
                </a:moveTo>
                <a:lnTo>
                  <a:pt x="34" y="68"/>
                </a:lnTo>
                <a:cubicBezTo>
                  <a:pt x="21" y="68"/>
                  <a:pt x="13" y="57"/>
                  <a:pt x="13" y="46"/>
                </a:cubicBezTo>
                <a:cubicBezTo>
                  <a:pt x="13" y="42"/>
                  <a:pt x="15" y="37"/>
                  <a:pt x="18" y="34"/>
                </a:cubicBezTo>
                <a:cubicBezTo>
                  <a:pt x="19" y="44"/>
                  <a:pt x="19" y="53"/>
                  <a:pt x="18" y="60"/>
                </a:cubicBezTo>
                <a:lnTo>
                  <a:pt x="22" y="64"/>
                </a:lnTo>
                <a:lnTo>
                  <a:pt x="27" y="67"/>
                </a:lnTo>
                <a:cubicBezTo>
                  <a:pt x="27" y="64"/>
                  <a:pt x="28" y="61"/>
                  <a:pt x="28" y="58"/>
                </a:cubicBezTo>
                <a:cubicBezTo>
                  <a:pt x="28" y="45"/>
                  <a:pt x="27" y="34"/>
                  <a:pt x="26" y="27"/>
                </a:cubicBezTo>
                <a:cubicBezTo>
                  <a:pt x="28" y="26"/>
                  <a:pt x="31" y="25"/>
                  <a:pt x="34" y="25"/>
                </a:cubicBezTo>
                <a:cubicBezTo>
                  <a:pt x="48" y="25"/>
                  <a:pt x="52" y="29"/>
                  <a:pt x="52" y="29"/>
                </a:cubicBezTo>
                <a:lnTo>
                  <a:pt x="52" y="64"/>
                </a:lnTo>
                <a:cubicBezTo>
                  <a:pt x="52" y="64"/>
                  <a:pt x="50" y="66"/>
                  <a:pt x="44" y="67"/>
                </a:cubicBezTo>
                <a:cubicBezTo>
                  <a:pt x="42" y="56"/>
                  <a:pt x="40" y="45"/>
                  <a:pt x="36" y="34"/>
                </a:cubicBezTo>
                <a:cubicBezTo>
                  <a:pt x="35" y="31"/>
                  <a:pt x="34" y="28"/>
                  <a:pt x="33" y="25"/>
                </a:cubicBezTo>
                <a:lnTo>
                  <a:pt x="27" y="27"/>
                </a:lnTo>
                <a:cubicBezTo>
                  <a:pt x="30" y="35"/>
                  <a:pt x="35" y="49"/>
                  <a:pt x="36" y="61"/>
                </a:cubicBezTo>
                <a:cubicBezTo>
                  <a:pt x="37" y="63"/>
                  <a:pt x="37" y="66"/>
                  <a:pt x="38" y="68"/>
                </a:cubicBezTo>
                <a:cubicBezTo>
                  <a:pt x="37" y="68"/>
                  <a:pt x="36" y="68"/>
                  <a:pt x="34" y="68"/>
                </a:cubicBezTo>
                <a:lnTo>
                  <a:pt x="34" y="68"/>
                </a:lnTo>
                <a:close/>
                <a:moveTo>
                  <a:pt x="24" y="18"/>
                </a:moveTo>
                <a:lnTo>
                  <a:pt x="24" y="18"/>
                </a:lnTo>
                <a:cubicBezTo>
                  <a:pt x="24" y="18"/>
                  <a:pt x="24" y="18"/>
                  <a:pt x="25" y="18"/>
                </a:cubicBezTo>
                <a:cubicBezTo>
                  <a:pt x="25" y="18"/>
                  <a:pt x="25" y="18"/>
                  <a:pt x="25" y="18"/>
                </a:cubicBezTo>
                <a:cubicBezTo>
                  <a:pt x="24" y="18"/>
                  <a:pt x="24" y="18"/>
                  <a:pt x="24" y="18"/>
                </a:cubicBezTo>
                <a:lnTo>
                  <a:pt x="24" y="18"/>
                </a:lnTo>
                <a:close/>
                <a:moveTo>
                  <a:pt x="48" y="96"/>
                </a:moveTo>
                <a:lnTo>
                  <a:pt x="48" y="96"/>
                </a:lnTo>
                <a:cubicBezTo>
                  <a:pt x="48" y="96"/>
                  <a:pt x="48" y="96"/>
                  <a:pt x="48" y="96"/>
                </a:cubicBezTo>
                <a:cubicBezTo>
                  <a:pt x="48" y="96"/>
                  <a:pt x="48" y="96"/>
                  <a:pt x="48" y="96"/>
                </a:cubicBezTo>
                <a:lnTo>
                  <a:pt x="48" y="96"/>
                </a:lnTo>
                <a:close/>
                <a:moveTo>
                  <a:pt x="68" y="96"/>
                </a:moveTo>
                <a:lnTo>
                  <a:pt x="68" y="96"/>
                </a:lnTo>
                <a:cubicBezTo>
                  <a:pt x="68" y="96"/>
                  <a:pt x="68" y="96"/>
                  <a:pt x="68" y="96"/>
                </a:cubicBezTo>
                <a:cubicBezTo>
                  <a:pt x="68" y="96"/>
                  <a:pt x="68" y="96"/>
                  <a:pt x="68" y="96"/>
                </a:cubicBezTo>
                <a:lnTo>
                  <a:pt x="68" y="96"/>
                </a:lnTo>
                <a:close/>
                <a:moveTo>
                  <a:pt x="91" y="18"/>
                </a:moveTo>
                <a:lnTo>
                  <a:pt x="91" y="18"/>
                </a:lnTo>
                <a:cubicBezTo>
                  <a:pt x="91" y="18"/>
                  <a:pt x="91" y="18"/>
                  <a:pt x="91" y="18"/>
                </a:cubicBezTo>
                <a:cubicBezTo>
                  <a:pt x="91" y="18"/>
                  <a:pt x="91" y="18"/>
                  <a:pt x="91" y="18"/>
                </a:cubicBezTo>
                <a:cubicBezTo>
                  <a:pt x="91" y="18"/>
                  <a:pt x="91" y="18"/>
                  <a:pt x="91" y="18"/>
                </a:cubicBezTo>
                <a:lnTo>
                  <a:pt x="91" y="18"/>
                </a:lnTo>
                <a:close/>
                <a:moveTo>
                  <a:pt x="113" y="103"/>
                </a:moveTo>
                <a:lnTo>
                  <a:pt x="113" y="103"/>
                </a:lnTo>
                <a:cubicBezTo>
                  <a:pt x="111" y="102"/>
                  <a:pt x="106" y="98"/>
                  <a:pt x="104" y="90"/>
                </a:cubicBezTo>
                <a:cubicBezTo>
                  <a:pt x="103" y="86"/>
                  <a:pt x="101" y="81"/>
                  <a:pt x="99" y="72"/>
                </a:cubicBezTo>
                <a:cubicBezTo>
                  <a:pt x="108" y="66"/>
                  <a:pt x="113" y="56"/>
                  <a:pt x="113" y="46"/>
                </a:cubicBezTo>
                <a:cubicBezTo>
                  <a:pt x="113" y="37"/>
                  <a:pt x="107" y="27"/>
                  <a:pt x="98" y="22"/>
                </a:cubicBezTo>
                <a:cubicBezTo>
                  <a:pt x="100" y="11"/>
                  <a:pt x="102" y="7"/>
                  <a:pt x="106" y="3"/>
                </a:cubicBezTo>
                <a:cubicBezTo>
                  <a:pt x="109" y="0"/>
                  <a:pt x="107" y="1"/>
                  <a:pt x="105" y="1"/>
                </a:cubicBezTo>
                <a:lnTo>
                  <a:pt x="92" y="1"/>
                </a:lnTo>
                <a:cubicBezTo>
                  <a:pt x="92" y="1"/>
                  <a:pt x="89" y="8"/>
                  <a:pt x="85" y="17"/>
                </a:cubicBezTo>
                <a:cubicBezTo>
                  <a:pt x="68" y="17"/>
                  <a:pt x="64" y="21"/>
                  <a:pt x="64" y="21"/>
                </a:cubicBezTo>
                <a:lnTo>
                  <a:pt x="64" y="1"/>
                </a:lnTo>
                <a:lnTo>
                  <a:pt x="52" y="1"/>
                </a:lnTo>
                <a:lnTo>
                  <a:pt x="52" y="21"/>
                </a:lnTo>
                <a:cubicBezTo>
                  <a:pt x="52" y="21"/>
                  <a:pt x="48" y="17"/>
                  <a:pt x="30" y="17"/>
                </a:cubicBezTo>
                <a:cubicBezTo>
                  <a:pt x="27" y="8"/>
                  <a:pt x="23" y="1"/>
                  <a:pt x="23" y="1"/>
                </a:cubicBezTo>
                <a:lnTo>
                  <a:pt x="10" y="1"/>
                </a:lnTo>
                <a:cubicBezTo>
                  <a:pt x="8" y="1"/>
                  <a:pt x="7" y="0"/>
                  <a:pt x="10" y="3"/>
                </a:cubicBezTo>
                <a:cubicBezTo>
                  <a:pt x="14" y="7"/>
                  <a:pt x="16" y="11"/>
                  <a:pt x="17" y="22"/>
                </a:cubicBezTo>
                <a:cubicBezTo>
                  <a:pt x="9" y="27"/>
                  <a:pt x="2" y="37"/>
                  <a:pt x="2" y="46"/>
                </a:cubicBezTo>
                <a:cubicBezTo>
                  <a:pt x="2" y="56"/>
                  <a:pt x="8" y="66"/>
                  <a:pt x="17" y="72"/>
                </a:cubicBezTo>
                <a:cubicBezTo>
                  <a:pt x="15" y="81"/>
                  <a:pt x="13" y="86"/>
                  <a:pt x="12" y="90"/>
                </a:cubicBezTo>
                <a:cubicBezTo>
                  <a:pt x="9" y="98"/>
                  <a:pt x="5" y="102"/>
                  <a:pt x="2" y="103"/>
                </a:cubicBezTo>
                <a:cubicBezTo>
                  <a:pt x="0" y="104"/>
                  <a:pt x="0" y="105"/>
                  <a:pt x="2" y="105"/>
                </a:cubicBezTo>
                <a:lnTo>
                  <a:pt x="21" y="105"/>
                </a:lnTo>
                <a:cubicBezTo>
                  <a:pt x="21" y="105"/>
                  <a:pt x="24" y="90"/>
                  <a:pt x="26" y="76"/>
                </a:cubicBezTo>
                <a:cubicBezTo>
                  <a:pt x="27" y="76"/>
                  <a:pt x="29" y="76"/>
                  <a:pt x="30" y="76"/>
                </a:cubicBezTo>
                <a:cubicBezTo>
                  <a:pt x="34" y="76"/>
                  <a:pt x="37" y="76"/>
                  <a:pt x="40" y="76"/>
                </a:cubicBezTo>
                <a:cubicBezTo>
                  <a:pt x="44" y="94"/>
                  <a:pt x="51" y="115"/>
                  <a:pt x="58" y="121"/>
                </a:cubicBezTo>
                <a:cubicBezTo>
                  <a:pt x="64" y="115"/>
                  <a:pt x="71" y="94"/>
                  <a:pt x="76" y="76"/>
                </a:cubicBezTo>
                <a:cubicBezTo>
                  <a:pt x="78" y="76"/>
                  <a:pt x="81" y="76"/>
                  <a:pt x="85" y="76"/>
                </a:cubicBezTo>
                <a:cubicBezTo>
                  <a:pt x="87" y="76"/>
                  <a:pt x="88" y="76"/>
                  <a:pt x="90" y="76"/>
                </a:cubicBezTo>
                <a:cubicBezTo>
                  <a:pt x="91" y="90"/>
                  <a:pt x="95" y="105"/>
                  <a:pt x="95" y="105"/>
                </a:cubicBezTo>
                <a:lnTo>
                  <a:pt x="114" y="105"/>
                </a:lnTo>
                <a:cubicBezTo>
                  <a:pt x="116" y="105"/>
                  <a:pt x="115" y="104"/>
                  <a:pt x="113" y="103"/>
                </a:cubicBezTo>
                <a:lnTo>
                  <a:pt x="113" y="103"/>
                </a:lnTo>
                <a:close/>
              </a:path>
            </a:pathLst>
          </a:custGeom>
          <a:noFill/>
          <a:ln w="0" cap="flat">
            <a:noFill/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17" name="Freeform 1917"/>
          <p:cNvSpPr>
            <a:spLocks noEditPoints="1"/>
          </p:cNvSpPr>
          <p:nvPr userDrawn="1"/>
        </p:nvSpPr>
        <p:spPr bwMode="auto">
          <a:xfrm>
            <a:off x="485776" y="477838"/>
            <a:ext cx="79375" cy="69850"/>
          </a:xfrm>
          <a:custGeom>
            <a:avLst/>
            <a:gdLst>
              <a:gd name="T0" fmla="*/ 62 w 111"/>
              <a:gd name="T1" fmla="*/ 63 h 98"/>
              <a:gd name="T2" fmla="*/ 62 w 111"/>
              <a:gd name="T3" fmla="*/ 63 h 98"/>
              <a:gd name="T4" fmla="*/ 79 w 111"/>
              <a:gd name="T5" fmla="*/ 67 h 98"/>
              <a:gd name="T6" fmla="*/ 100 w 111"/>
              <a:gd name="T7" fmla="*/ 45 h 98"/>
              <a:gd name="T8" fmla="*/ 79 w 111"/>
              <a:gd name="T9" fmla="*/ 24 h 98"/>
              <a:gd name="T10" fmla="*/ 62 w 111"/>
              <a:gd name="T11" fmla="*/ 28 h 98"/>
              <a:gd name="T12" fmla="*/ 62 w 111"/>
              <a:gd name="T13" fmla="*/ 63 h 98"/>
              <a:gd name="T14" fmla="*/ 50 w 111"/>
              <a:gd name="T15" fmla="*/ 28 h 98"/>
              <a:gd name="T16" fmla="*/ 50 w 111"/>
              <a:gd name="T17" fmla="*/ 28 h 98"/>
              <a:gd name="T18" fmla="*/ 32 w 111"/>
              <a:gd name="T19" fmla="*/ 24 h 98"/>
              <a:gd name="T20" fmla="*/ 11 w 111"/>
              <a:gd name="T21" fmla="*/ 45 h 98"/>
              <a:gd name="T22" fmla="*/ 32 w 111"/>
              <a:gd name="T23" fmla="*/ 67 h 98"/>
              <a:gd name="T24" fmla="*/ 50 w 111"/>
              <a:gd name="T25" fmla="*/ 63 h 98"/>
              <a:gd name="T26" fmla="*/ 50 w 111"/>
              <a:gd name="T27" fmla="*/ 28 h 98"/>
              <a:gd name="T28" fmla="*/ 47 w 111"/>
              <a:gd name="T29" fmla="*/ 98 h 98"/>
              <a:gd name="T30" fmla="*/ 47 w 111"/>
              <a:gd name="T31" fmla="*/ 98 h 98"/>
              <a:gd name="T32" fmla="*/ 47 w 111"/>
              <a:gd name="T33" fmla="*/ 94 h 98"/>
              <a:gd name="T34" fmla="*/ 50 w 111"/>
              <a:gd name="T35" fmla="*/ 88 h 98"/>
              <a:gd name="T36" fmla="*/ 50 w 111"/>
              <a:gd name="T37" fmla="*/ 71 h 98"/>
              <a:gd name="T38" fmla="*/ 28 w 111"/>
              <a:gd name="T39" fmla="*/ 75 h 98"/>
              <a:gd name="T40" fmla="*/ 0 w 111"/>
              <a:gd name="T41" fmla="*/ 45 h 98"/>
              <a:gd name="T42" fmla="*/ 28 w 111"/>
              <a:gd name="T43" fmla="*/ 16 h 98"/>
              <a:gd name="T44" fmla="*/ 50 w 111"/>
              <a:gd name="T45" fmla="*/ 20 h 98"/>
              <a:gd name="T46" fmla="*/ 50 w 111"/>
              <a:gd name="T47" fmla="*/ 0 h 98"/>
              <a:gd name="T48" fmla="*/ 62 w 111"/>
              <a:gd name="T49" fmla="*/ 0 h 98"/>
              <a:gd name="T50" fmla="*/ 62 w 111"/>
              <a:gd name="T51" fmla="*/ 20 h 98"/>
              <a:gd name="T52" fmla="*/ 83 w 111"/>
              <a:gd name="T53" fmla="*/ 16 h 98"/>
              <a:gd name="T54" fmla="*/ 111 w 111"/>
              <a:gd name="T55" fmla="*/ 45 h 98"/>
              <a:gd name="T56" fmla="*/ 83 w 111"/>
              <a:gd name="T57" fmla="*/ 75 h 98"/>
              <a:gd name="T58" fmla="*/ 62 w 111"/>
              <a:gd name="T59" fmla="*/ 71 h 98"/>
              <a:gd name="T60" fmla="*/ 62 w 111"/>
              <a:gd name="T61" fmla="*/ 88 h 98"/>
              <a:gd name="T62" fmla="*/ 65 w 111"/>
              <a:gd name="T63" fmla="*/ 94 h 98"/>
              <a:gd name="T64" fmla="*/ 64 w 111"/>
              <a:gd name="T65" fmla="*/ 98 h 98"/>
              <a:gd name="T66" fmla="*/ 47 w 111"/>
              <a:gd name="T67" fmla="*/ 98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11" h="98">
                <a:moveTo>
                  <a:pt x="62" y="63"/>
                </a:moveTo>
                <a:lnTo>
                  <a:pt x="62" y="63"/>
                </a:lnTo>
                <a:cubicBezTo>
                  <a:pt x="62" y="63"/>
                  <a:pt x="67" y="67"/>
                  <a:pt x="79" y="67"/>
                </a:cubicBezTo>
                <a:cubicBezTo>
                  <a:pt x="92" y="67"/>
                  <a:pt x="100" y="56"/>
                  <a:pt x="100" y="45"/>
                </a:cubicBezTo>
                <a:cubicBezTo>
                  <a:pt x="100" y="36"/>
                  <a:pt x="91" y="24"/>
                  <a:pt x="79" y="24"/>
                </a:cubicBezTo>
                <a:cubicBezTo>
                  <a:pt x="66" y="24"/>
                  <a:pt x="62" y="28"/>
                  <a:pt x="62" y="28"/>
                </a:cubicBezTo>
                <a:lnTo>
                  <a:pt x="62" y="63"/>
                </a:lnTo>
                <a:close/>
                <a:moveTo>
                  <a:pt x="50" y="28"/>
                </a:moveTo>
                <a:lnTo>
                  <a:pt x="50" y="28"/>
                </a:lnTo>
                <a:cubicBezTo>
                  <a:pt x="50" y="28"/>
                  <a:pt x="46" y="24"/>
                  <a:pt x="32" y="24"/>
                </a:cubicBezTo>
                <a:cubicBezTo>
                  <a:pt x="20" y="24"/>
                  <a:pt x="11" y="36"/>
                  <a:pt x="11" y="45"/>
                </a:cubicBezTo>
                <a:cubicBezTo>
                  <a:pt x="11" y="56"/>
                  <a:pt x="19" y="67"/>
                  <a:pt x="32" y="67"/>
                </a:cubicBezTo>
                <a:cubicBezTo>
                  <a:pt x="45" y="67"/>
                  <a:pt x="50" y="63"/>
                  <a:pt x="50" y="63"/>
                </a:cubicBezTo>
                <a:lnTo>
                  <a:pt x="50" y="28"/>
                </a:lnTo>
                <a:close/>
                <a:moveTo>
                  <a:pt x="47" y="98"/>
                </a:moveTo>
                <a:lnTo>
                  <a:pt x="47" y="98"/>
                </a:lnTo>
                <a:cubicBezTo>
                  <a:pt x="43" y="98"/>
                  <a:pt x="46" y="95"/>
                  <a:pt x="47" y="94"/>
                </a:cubicBezTo>
                <a:cubicBezTo>
                  <a:pt x="48" y="92"/>
                  <a:pt x="50" y="90"/>
                  <a:pt x="50" y="88"/>
                </a:cubicBezTo>
                <a:lnTo>
                  <a:pt x="50" y="71"/>
                </a:lnTo>
                <a:cubicBezTo>
                  <a:pt x="50" y="71"/>
                  <a:pt x="45" y="75"/>
                  <a:pt x="28" y="75"/>
                </a:cubicBezTo>
                <a:cubicBezTo>
                  <a:pt x="12" y="75"/>
                  <a:pt x="0" y="59"/>
                  <a:pt x="0" y="45"/>
                </a:cubicBezTo>
                <a:cubicBezTo>
                  <a:pt x="0" y="32"/>
                  <a:pt x="14" y="16"/>
                  <a:pt x="28" y="16"/>
                </a:cubicBezTo>
                <a:cubicBezTo>
                  <a:pt x="46" y="16"/>
                  <a:pt x="50" y="20"/>
                  <a:pt x="50" y="20"/>
                </a:cubicBezTo>
                <a:lnTo>
                  <a:pt x="50" y="0"/>
                </a:lnTo>
                <a:lnTo>
                  <a:pt x="62" y="0"/>
                </a:lnTo>
                <a:lnTo>
                  <a:pt x="62" y="20"/>
                </a:lnTo>
                <a:cubicBezTo>
                  <a:pt x="62" y="20"/>
                  <a:pt x="66" y="16"/>
                  <a:pt x="83" y="16"/>
                </a:cubicBezTo>
                <a:cubicBezTo>
                  <a:pt x="97" y="16"/>
                  <a:pt x="111" y="32"/>
                  <a:pt x="111" y="45"/>
                </a:cubicBezTo>
                <a:cubicBezTo>
                  <a:pt x="111" y="59"/>
                  <a:pt x="100" y="75"/>
                  <a:pt x="83" y="75"/>
                </a:cubicBezTo>
                <a:cubicBezTo>
                  <a:pt x="66" y="75"/>
                  <a:pt x="62" y="71"/>
                  <a:pt x="62" y="71"/>
                </a:cubicBezTo>
                <a:lnTo>
                  <a:pt x="62" y="88"/>
                </a:lnTo>
                <a:cubicBezTo>
                  <a:pt x="62" y="90"/>
                  <a:pt x="63" y="92"/>
                  <a:pt x="65" y="94"/>
                </a:cubicBezTo>
                <a:cubicBezTo>
                  <a:pt x="66" y="95"/>
                  <a:pt x="68" y="98"/>
                  <a:pt x="64" y="98"/>
                </a:cubicBezTo>
                <a:lnTo>
                  <a:pt x="47" y="98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18" name="Freeform 1918"/>
          <p:cNvSpPr>
            <a:spLocks noEditPoints="1"/>
          </p:cNvSpPr>
          <p:nvPr userDrawn="1"/>
        </p:nvSpPr>
        <p:spPr bwMode="auto">
          <a:xfrm>
            <a:off x="485776" y="477838"/>
            <a:ext cx="79375" cy="69850"/>
          </a:xfrm>
          <a:custGeom>
            <a:avLst/>
            <a:gdLst>
              <a:gd name="T0" fmla="*/ 62 w 111"/>
              <a:gd name="T1" fmla="*/ 63 h 98"/>
              <a:gd name="T2" fmla="*/ 62 w 111"/>
              <a:gd name="T3" fmla="*/ 63 h 98"/>
              <a:gd name="T4" fmla="*/ 79 w 111"/>
              <a:gd name="T5" fmla="*/ 67 h 98"/>
              <a:gd name="T6" fmla="*/ 100 w 111"/>
              <a:gd name="T7" fmla="*/ 45 h 98"/>
              <a:gd name="T8" fmla="*/ 79 w 111"/>
              <a:gd name="T9" fmla="*/ 24 h 98"/>
              <a:gd name="T10" fmla="*/ 62 w 111"/>
              <a:gd name="T11" fmla="*/ 28 h 98"/>
              <a:gd name="T12" fmla="*/ 62 w 111"/>
              <a:gd name="T13" fmla="*/ 63 h 98"/>
              <a:gd name="T14" fmla="*/ 62 w 111"/>
              <a:gd name="T15" fmla="*/ 63 h 98"/>
              <a:gd name="T16" fmla="*/ 50 w 111"/>
              <a:gd name="T17" fmla="*/ 28 h 98"/>
              <a:gd name="T18" fmla="*/ 50 w 111"/>
              <a:gd name="T19" fmla="*/ 28 h 98"/>
              <a:gd name="T20" fmla="*/ 32 w 111"/>
              <a:gd name="T21" fmla="*/ 24 h 98"/>
              <a:gd name="T22" fmla="*/ 11 w 111"/>
              <a:gd name="T23" fmla="*/ 45 h 98"/>
              <a:gd name="T24" fmla="*/ 32 w 111"/>
              <a:gd name="T25" fmla="*/ 67 h 98"/>
              <a:gd name="T26" fmla="*/ 50 w 111"/>
              <a:gd name="T27" fmla="*/ 63 h 98"/>
              <a:gd name="T28" fmla="*/ 50 w 111"/>
              <a:gd name="T29" fmla="*/ 28 h 98"/>
              <a:gd name="T30" fmla="*/ 50 w 111"/>
              <a:gd name="T31" fmla="*/ 28 h 98"/>
              <a:gd name="T32" fmla="*/ 47 w 111"/>
              <a:gd name="T33" fmla="*/ 98 h 98"/>
              <a:gd name="T34" fmla="*/ 47 w 111"/>
              <a:gd name="T35" fmla="*/ 98 h 98"/>
              <a:gd name="T36" fmla="*/ 47 w 111"/>
              <a:gd name="T37" fmla="*/ 94 h 98"/>
              <a:gd name="T38" fmla="*/ 50 w 111"/>
              <a:gd name="T39" fmla="*/ 88 h 98"/>
              <a:gd name="T40" fmla="*/ 50 w 111"/>
              <a:gd name="T41" fmla="*/ 71 h 98"/>
              <a:gd name="T42" fmla="*/ 28 w 111"/>
              <a:gd name="T43" fmla="*/ 75 h 98"/>
              <a:gd name="T44" fmla="*/ 0 w 111"/>
              <a:gd name="T45" fmla="*/ 45 h 98"/>
              <a:gd name="T46" fmla="*/ 28 w 111"/>
              <a:gd name="T47" fmla="*/ 16 h 98"/>
              <a:gd name="T48" fmla="*/ 50 w 111"/>
              <a:gd name="T49" fmla="*/ 20 h 98"/>
              <a:gd name="T50" fmla="*/ 50 w 111"/>
              <a:gd name="T51" fmla="*/ 0 h 98"/>
              <a:gd name="T52" fmla="*/ 62 w 111"/>
              <a:gd name="T53" fmla="*/ 0 h 98"/>
              <a:gd name="T54" fmla="*/ 62 w 111"/>
              <a:gd name="T55" fmla="*/ 20 h 98"/>
              <a:gd name="T56" fmla="*/ 83 w 111"/>
              <a:gd name="T57" fmla="*/ 16 h 98"/>
              <a:gd name="T58" fmla="*/ 111 w 111"/>
              <a:gd name="T59" fmla="*/ 45 h 98"/>
              <a:gd name="T60" fmla="*/ 83 w 111"/>
              <a:gd name="T61" fmla="*/ 75 h 98"/>
              <a:gd name="T62" fmla="*/ 62 w 111"/>
              <a:gd name="T63" fmla="*/ 71 h 98"/>
              <a:gd name="T64" fmla="*/ 62 w 111"/>
              <a:gd name="T65" fmla="*/ 88 h 98"/>
              <a:gd name="T66" fmla="*/ 65 w 111"/>
              <a:gd name="T67" fmla="*/ 94 h 98"/>
              <a:gd name="T68" fmla="*/ 64 w 111"/>
              <a:gd name="T69" fmla="*/ 98 h 98"/>
              <a:gd name="T70" fmla="*/ 47 w 111"/>
              <a:gd name="T71" fmla="*/ 98 h 98"/>
              <a:gd name="T72" fmla="*/ 47 w 111"/>
              <a:gd name="T73" fmla="*/ 98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11" h="98">
                <a:moveTo>
                  <a:pt x="62" y="63"/>
                </a:moveTo>
                <a:lnTo>
                  <a:pt x="62" y="63"/>
                </a:lnTo>
                <a:cubicBezTo>
                  <a:pt x="62" y="63"/>
                  <a:pt x="67" y="67"/>
                  <a:pt x="79" y="67"/>
                </a:cubicBezTo>
                <a:cubicBezTo>
                  <a:pt x="92" y="67"/>
                  <a:pt x="100" y="56"/>
                  <a:pt x="100" y="45"/>
                </a:cubicBezTo>
                <a:cubicBezTo>
                  <a:pt x="100" y="36"/>
                  <a:pt x="91" y="24"/>
                  <a:pt x="79" y="24"/>
                </a:cubicBezTo>
                <a:cubicBezTo>
                  <a:pt x="66" y="24"/>
                  <a:pt x="62" y="28"/>
                  <a:pt x="62" y="28"/>
                </a:cubicBezTo>
                <a:lnTo>
                  <a:pt x="62" y="63"/>
                </a:lnTo>
                <a:lnTo>
                  <a:pt x="62" y="63"/>
                </a:lnTo>
                <a:close/>
                <a:moveTo>
                  <a:pt x="50" y="28"/>
                </a:moveTo>
                <a:lnTo>
                  <a:pt x="50" y="28"/>
                </a:lnTo>
                <a:cubicBezTo>
                  <a:pt x="50" y="28"/>
                  <a:pt x="46" y="24"/>
                  <a:pt x="32" y="24"/>
                </a:cubicBezTo>
                <a:cubicBezTo>
                  <a:pt x="20" y="24"/>
                  <a:pt x="11" y="36"/>
                  <a:pt x="11" y="45"/>
                </a:cubicBezTo>
                <a:cubicBezTo>
                  <a:pt x="11" y="56"/>
                  <a:pt x="19" y="67"/>
                  <a:pt x="32" y="67"/>
                </a:cubicBezTo>
                <a:cubicBezTo>
                  <a:pt x="45" y="67"/>
                  <a:pt x="50" y="63"/>
                  <a:pt x="50" y="63"/>
                </a:cubicBezTo>
                <a:lnTo>
                  <a:pt x="50" y="28"/>
                </a:lnTo>
                <a:lnTo>
                  <a:pt x="50" y="28"/>
                </a:lnTo>
                <a:close/>
                <a:moveTo>
                  <a:pt x="47" y="98"/>
                </a:moveTo>
                <a:lnTo>
                  <a:pt x="47" y="98"/>
                </a:lnTo>
                <a:cubicBezTo>
                  <a:pt x="43" y="98"/>
                  <a:pt x="46" y="95"/>
                  <a:pt x="47" y="94"/>
                </a:cubicBezTo>
                <a:cubicBezTo>
                  <a:pt x="48" y="92"/>
                  <a:pt x="50" y="90"/>
                  <a:pt x="50" y="88"/>
                </a:cubicBezTo>
                <a:lnTo>
                  <a:pt x="50" y="71"/>
                </a:lnTo>
                <a:cubicBezTo>
                  <a:pt x="50" y="71"/>
                  <a:pt x="45" y="75"/>
                  <a:pt x="28" y="75"/>
                </a:cubicBezTo>
                <a:cubicBezTo>
                  <a:pt x="12" y="75"/>
                  <a:pt x="0" y="59"/>
                  <a:pt x="0" y="45"/>
                </a:cubicBezTo>
                <a:cubicBezTo>
                  <a:pt x="0" y="32"/>
                  <a:pt x="14" y="16"/>
                  <a:pt x="28" y="16"/>
                </a:cubicBezTo>
                <a:cubicBezTo>
                  <a:pt x="46" y="16"/>
                  <a:pt x="50" y="20"/>
                  <a:pt x="50" y="20"/>
                </a:cubicBezTo>
                <a:lnTo>
                  <a:pt x="50" y="0"/>
                </a:lnTo>
                <a:lnTo>
                  <a:pt x="62" y="0"/>
                </a:lnTo>
                <a:lnTo>
                  <a:pt x="62" y="20"/>
                </a:lnTo>
                <a:cubicBezTo>
                  <a:pt x="62" y="20"/>
                  <a:pt x="66" y="16"/>
                  <a:pt x="83" y="16"/>
                </a:cubicBezTo>
                <a:cubicBezTo>
                  <a:pt x="97" y="16"/>
                  <a:pt x="111" y="32"/>
                  <a:pt x="111" y="45"/>
                </a:cubicBezTo>
                <a:cubicBezTo>
                  <a:pt x="111" y="59"/>
                  <a:pt x="100" y="75"/>
                  <a:pt x="83" y="75"/>
                </a:cubicBezTo>
                <a:cubicBezTo>
                  <a:pt x="66" y="75"/>
                  <a:pt x="62" y="71"/>
                  <a:pt x="62" y="71"/>
                </a:cubicBezTo>
                <a:lnTo>
                  <a:pt x="62" y="88"/>
                </a:lnTo>
                <a:cubicBezTo>
                  <a:pt x="62" y="90"/>
                  <a:pt x="63" y="92"/>
                  <a:pt x="65" y="94"/>
                </a:cubicBezTo>
                <a:cubicBezTo>
                  <a:pt x="66" y="95"/>
                  <a:pt x="68" y="98"/>
                  <a:pt x="64" y="98"/>
                </a:cubicBezTo>
                <a:lnTo>
                  <a:pt x="47" y="98"/>
                </a:lnTo>
                <a:lnTo>
                  <a:pt x="47" y="98"/>
                </a:lnTo>
                <a:close/>
              </a:path>
            </a:pathLst>
          </a:custGeom>
          <a:noFill/>
          <a:ln w="1588" cap="flat">
            <a:noFill/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19" name="Freeform 1919"/>
          <p:cNvSpPr>
            <a:spLocks/>
          </p:cNvSpPr>
          <p:nvPr userDrawn="1"/>
        </p:nvSpPr>
        <p:spPr bwMode="auto">
          <a:xfrm>
            <a:off x="857251" y="284163"/>
            <a:ext cx="101600" cy="115888"/>
          </a:xfrm>
          <a:custGeom>
            <a:avLst/>
            <a:gdLst>
              <a:gd name="T0" fmla="*/ 123 w 142"/>
              <a:gd name="T1" fmla="*/ 53 h 161"/>
              <a:gd name="T2" fmla="*/ 123 w 142"/>
              <a:gd name="T3" fmla="*/ 53 h 161"/>
              <a:gd name="T4" fmla="*/ 125 w 142"/>
              <a:gd name="T5" fmla="*/ 29 h 161"/>
              <a:gd name="T6" fmla="*/ 124 w 142"/>
              <a:gd name="T7" fmla="*/ 29 h 161"/>
              <a:gd name="T8" fmla="*/ 116 w 142"/>
              <a:gd name="T9" fmla="*/ 51 h 161"/>
              <a:gd name="T10" fmla="*/ 74 w 142"/>
              <a:gd name="T11" fmla="*/ 123 h 161"/>
              <a:gd name="T12" fmla="*/ 68 w 142"/>
              <a:gd name="T13" fmla="*/ 123 h 161"/>
              <a:gd name="T14" fmla="*/ 24 w 142"/>
              <a:gd name="T15" fmla="*/ 51 h 161"/>
              <a:gd name="T16" fmla="*/ 16 w 142"/>
              <a:gd name="T17" fmla="*/ 29 h 161"/>
              <a:gd name="T18" fmla="*/ 14 w 142"/>
              <a:gd name="T19" fmla="*/ 29 h 161"/>
              <a:gd name="T20" fmla="*/ 18 w 142"/>
              <a:gd name="T21" fmla="*/ 53 h 161"/>
              <a:gd name="T22" fmla="*/ 18 w 142"/>
              <a:gd name="T23" fmla="*/ 161 h 161"/>
              <a:gd name="T24" fmla="*/ 0 w 142"/>
              <a:gd name="T25" fmla="*/ 161 h 161"/>
              <a:gd name="T26" fmla="*/ 0 w 142"/>
              <a:gd name="T27" fmla="*/ 0 h 161"/>
              <a:gd name="T28" fmla="*/ 14 w 142"/>
              <a:gd name="T29" fmla="*/ 0 h 161"/>
              <a:gd name="T30" fmla="*/ 64 w 142"/>
              <a:gd name="T31" fmla="*/ 82 h 161"/>
              <a:gd name="T32" fmla="*/ 72 w 142"/>
              <a:gd name="T33" fmla="*/ 100 h 161"/>
              <a:gd name="T34" fmla="*/ 72 w 142"/>
              <a:gd name="T35" fmla="*/ 100 h 161"/>
              <a:gd name="T36" fmla="*/ 79 w 142"/>
              <a:gd name="T37" fmla="*/ 82 h 161"/>
              <a:gd name="T38" fmla="*/ 127 w 142"/>
              <a:gd name="T39" fmla="*/ 0 h 161"/>
              <a:gd name="T40" fmla="*/ 142 w 142"/>
              <a:gd name="T41" fmla="*/ 0 h 161"/>
              <a:gd name="T42" fmla="*/ 142 w 142"/>
              <a:gd name="T43" fmla="*/ 161 h 161"/>
              <a:gd name="T44" fmla="*/ 123 w 142"/>
              <a:gd name="T45" fmla="*/ 161 h 161"/>
              <a:gd name="T46" fmla="*/ 123 w 142"/>
              <a:gd name="T47" fmla="*/ 53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42" h="161">
                <a:moveTo>
                  <a:pt x="123" y="53"/>
                </a:moveTo>
                <a:lnTo>
                  <a:pt x="123" y="53"/>
                </a:lnTo>
                <a:lnTo>
                  <a:pt x="125" y="29"/>
                </a:lnTo>
                <a:lnTo>
                  <a:pt x="124" y="29"/>
                </a:lnTo>
                <a:lnTo>
                  <a:pt x="116" y="51"/>
                </a:lnTo>
                <a:lnTo>
                  <a:pt x="74" y="123"/>
                </a:lnTo>
                <a:lnTo>
                  <a:pt x="68" y="123"/>
                </a:lnTo>
                <a:lnTo>
                  <a:pt x="24" y="51"/>
                </a:lnTo>
                <a:lnTo>
                  <a:pt x="16" y="29"/>
                </a:lnTo>
                <a:lnTo>
                  <a:pt x="14" y="29"/>
                </a:lnTo>
                <a:lnTo>
                  <a:pt x="18" y="53"/>
                </a:lnTo>
                <a:lnTo>
                  <a:pt x="18" y="161"/>
                </a:lnTo>
                <a:lnTo>
                  <a:pt x="0" y="161"/>
                </a:lnTo>
                <a:lnTo>
                  <a:pt x="0" y="0"/>
                </a:lnTo>
                <a:lnTo>
                  <a:pt x="14" y="0"/>
                </a:lnTo>
                <a:lnTo>
                  <a:pt x="64" y="82"/>
                </a:lnTo>
                <a:lnTo>
                  <a:pt x="72" y="100"/>
                </a:lnTo>
                <a:lnTo>
                  <a:pt x="72" y="100"/>
                </a:lnTo>
                <a:lnTo>
                  <a:pt x="79" y="82"/>
                </a:lnTo>
                <a:lnTo>
                  <a:pt x="127" y="0"/>
                </a:lnTo>
                <a:lnTo>
                  <a:pt x="142" y="0"/>
                </a:lnTo>
                <a:lnTo>
                  <a:pt x="142" y="161"/>
                </a:lnTo>
                <a:lnTo>
                  <a:pt x="123" y="161"/>
                </a:lnTo>
                <a:lnTo>
                  <a:pt x="123" y="53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20" name="Freeform 1920"/>
          <p:cNvSpPr>
            <a:spLocks/>
          </p:cNvSpPr>
          <p:nvPr userDrawn="1"/>
        </p:nvSpPr>
        <p:spPr bwMode="auto">
          <a:xfrm>
            <a:off x="987426" y="284163"/>
            <a:ext cx="84138" cy="115888"/>
          </a:xfrm>
          <a:custGeom>
            <a:avLst/>
            <a:gdLst>
              <a:gd name="T0" fmla="*/ 99 w 118"/>
              <a:gd name="T1" fmla="*/ 52 h 161"/>
              <a:gd name="T2" fmla="*/ 99 w 118"/>
              <a:gd name="T3" fmla="*/ 52 h 161"/>
              <a:gd name="T4" fmla="*/ 100 w 118"/>
              <a:gd name="T5" fmla="*/ 34 h 161"/>
              <a:gd name="T6" fmla="*/ 99 w 118"/>
              <a:gd name="T7" fmla="*/ 34 h 161"/>
              <a:gd name="T8" fmla="*/ 89 w 118"/>
              <a:gd name="T9" fmla="*/ 53 h 161"/>
              <a:gd name="T10" fmla="*/ 12 w 118"/>
              <a:gd name="T11" fmla="*/ 161 h 161"/>
              <a:gd name="T12" fmla="*/ 0 w 118"/>
              <a:gd name="T13" fmla="*/ 161 h 161"/>
              <a:gd name="T14" fmla="*/ 0 w 118"/>
              <a:gd name="T15" fmla="*/ 0 h 161"/>
              <a:gd name="T16" fmla="*/ 19 w 118"/>
              <a:gd name="T17" fmla="*/ 0 h 161"/>
              <a:gd name="T18" fmla="*/ 19 w 118"/>
              <a:gd name="T19" fmla="*/ 110 h 161"/>
              <a:gd name="T20" fmla="*/ 18 w 118"/>
              <a:gd name="T21" fmla="*/ 128 h 161"/>
              <a:gd name="T22" fmla="*/ 19 w 118"/>
              <a:gd name="T23" fmla="*/ 128 h 161"/>
              <a:gd name="T24" fmla="*/ 29 w 118"/>
              <a:gd name="T25" fmla="*/ 110 h 161"/>
              <a:gd name="T26" fmla="*/ 106 w 118"/>
              <a:gd name="T27" fmla="*/ 0 h 161"/>
              <a:gd name="T28" fmla="*/ 118 w 118"/>
              <a:gd name="T29" fmla="*/ 0 h 161"/>
              <a:gd name="T30" fmla="*/ 118 w 118"/>
              <a:gd name="T31" fmla="*/ 161 h 161"/>
              <a:gd name="T32" fmla="*/ 99 w 118"/>
              <a:gd name="T33" fmla="*/ 161 h 161"/>
              <a:gd name="T34" fmla="*/ 99 w 118"/>
              <a:gd name="T35" fmla="*/ 52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18" h="161">
                <a:moveTo>
                  <a:pt x="99" y="52"/>
                </a:moveTo>
                <a:lnTo>
                  <a:pt x="99" y="52"/>
                </a:lnTo>
                <a:lnTo>
                  <a:pt x="100" y="34"/>
                </a:lnTo>
                <a:lnTo>
                  <a:pt x="99" y="34"/>
                </a:lnTo>
                <a:lnTo>
                  <a:pt x="89" y="53"/>
                </a:lnTo>
                <a:lnTo>
                  <a:pt x="12" y="161"/>
                </a:lnTo>
                <a:lnTo>
                  <a:pt x="0" y="161"/>
                </a:lnTo>
                <a:lnTo>
                  <a:pt x="0" y="0"/>
                </a:lnTo>
                <a:lnTo>
                  <a:pt x="19" y="0"/>
                </a:lnTo>
                <a:lnTo>
                  <a:pt x="19" y="110"/>
                </a:lnTo>
                <a:lnTo>
                  <a:pt x="18" y="128"/>
                </a:lnTo>
                <a:lnTo>
                  <a:pt x="19" y="128"/>
                </a:lnTo>
                <a:lnTo>
                  <a:pt x="29" y="110"/>
                </a:lnTo>
                <a:lnTo>
                  <a:pt x="106" y="0"/>
                </a:lnTo>
                <a:lnTo>
                  <a:pt x="118" y="0"/>
                </a:lnTo>
                <a:lnTo>
                  <a:pt x="118" y="161"/>
                </a:lnTo>
                <a:lnTo>
                  <a:pt x="99" y="161"/>
                </a:lnTo>
                <a:lnTo>
                  <a:pt x="99" y="52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21" name="Freeform 1921"/>
          <p:cNvSpPr>
            <a:spLocks/>
          </p:cNvSpPr>
          <p:nvPr userDrawn="1"/>
        </p:nvSpPr>
        <p:spPr bwMode="auto">
          <a:xfrm>
            <a:off x="1100138" y="284163"/>
            <a:ext cx="80963" cy="115888"/>
          </a:xfrm>
          <a:custGeom>
            <a:avLst/>
            <a:gdLst>
              <a:gd name="T0" fmla="*/ 96 w 115"/>
              <a:gd name="T1" fmla="*/ 87 h 161"/>
              <a:gd name="T2" fmla="*/ 96 w 115"/>
              <a:gd name="T3" fmla="*/ 87 h 161"/>
              <a:gd name="T4" fmla="*/ 19 w 115"/>
              <a:gd name="T5" fmla="*/ 87 h 161"/>
              <a:gd name="T6" fmla="*/ 19 w 115"/>
              <a:gd name="T7" fmla="*/ 161 h 161"/>
              <a:gd name="T8" fmla="*/ 0 w 115"/>
              <a:gd name="T9" fmla="*/ 161 h 161"/>
              <a:gd name="T10" fmla="*/ 0 w 115"/>
              <a:gd name="T11" fmla="*/ 0 h 161"/>
              <a:gd name="T12" fmla="*/ 19 w 115"/>
              <a:gd name="T13" fmla="*/ 0 h 161"/>
              <a:gd name="T14" fmla="*/ 19 w 115"/>
              <a:gd name="T15" fmla="*/ 70 h 161"/>
              <a:gd name="T16" fmla="*/ 96 w 115"/>
              <a:gd name="T17" fmla="*/ 70 h 161"/>
              <a:gd name="T18" fmla="*/ 96 w 115"/>
              <a:gd name="T19" fmla="*/ 0 h 161"/>
              <a:gd name="T20" fmla="*/ 115 w 115"/>
              <a:gd name="T21" fmla="*/ 0 h 161"/>
              <a:gd name="T22" fmla="*/ 115 w 115"/>
              <a:gd name="T23" fmla="*/ 161 h 161"/>
              <a:gd name="T24" fmla="*/ 96 w 115"/>
              <a:gd name="T25" fmla="*/ 161 h 161"/>
              <a:gd name="T26" fmla="*/ 96 w 115"/>
              <a:gd name="T27" fmla="*/ 87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15" h="161">
                <a:moveTo>
                  <a:pt x="96" y="87"/>
                </a:moveTo>
                <a:lnTo>
                  <a:pt x="96" y="87"/>
                </a:lnTo>
                <a:lnTo>
                  <a:pt x="19" y="87"/>
                </a:lnTo>
                <a:lnTo>
                  <a:pt x="19" y="161"/>
                </a:lnTo>
                <a:lnTo>
                  <a:pt x="0" y="161"/>
                </a:lnTo>
                <a:lnTo>
                  <a:pt x="0" y="0"/>
                </a:lnTo>
                <a:lnTo>
                  <a:pt x="19" y="0"/>
                </a:lnTo>
                <a:lnTo>
                  <a:pt x="19" y="70"/>
                </a:lnTo>
                <a:lnTo>
                  <a:pt x="96" y="70"/>
                </a:lnTo>
                <a:lnTo>
                  <a:pt x="96" y="0"/>
                </a:lnTo>
                <a:lnTo>
                  <a:pt x="115" y="0"/>
                </a:lnTo>
                <a:lnTo>
                  <a:pt x="115" y="161"/>
                </a:lnTo>
                <a:lnTo>
                  <a:pt x="96" y="161"/>
                </a:lnTo>
                <a:lnTo>
                  <a:pt x="96" y="8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22" name="Freeform 1922"/>
          <p:cNvSpPr>
            <a:spLocks/>
          </p:cNvSpPr>
          <p:nvPr userDrawn="1"/>
        </p:nvSpPr>
        <p:spPr bwMode="auto">
          <a:xfrm>
            <a:off x="1209676" y="284163"/>
            <a:ext cx="82550" cy="115888"/>
          </a:xfrm>
          <a:custGeom>
            <a:avLst/>
            <a:gdLst>
              <a:gd name="T0" fmla="*/ 98 w 117"/>
              <a:gd name="T1" fmla="*/ 52 h 161"/>
              <a:gd name="T2" fmla="*/ 98 w 117"/>
              <a:gd name="T3" fmla="*/ 52 h 161"/>
              <a:gd name="T4" fmla="*/ 100 w 117"/>
              <a:gd name="T5" fmla="*/ 34 h 161"/>
              <a:gd name="T6" fmla="*/ 99 w 117"/>
              <a:gd name="T7" fmla="*/ 34 h 161"/>
              <a:gd name="T8" fmla="*/ 89 w 117"/>
              <a:gd name="T9" fmla="*/ 53 h 161"/>
              <a:gd name="T10" fmla="*/ 11 w 117"/>
              <a:gd name="T11" fmla="*/ 161 h 161"/>
              <a:gd name="T12" fmla="*/ 0 w 117"/>
              <a:gd name="T13" fmla="*/ 161 h 161"/>
              <a:gd name="T14" fmla="*/ 0 w 117"/>
              <a:gd name="T15" fmla="*/ 0 h 161"/>
              <a:gd name="T16" fmla="*/ 19 w 117"/>
              <a:gd name="T17" fmla="*/ 0 h 161"/>
              <a:gd name="T18" fmla="*/ 19 w 117"/>
              <a:gd name="T19" fmla="*/ 110 h 161"/>
              <a:gd name="T20" fmla="*/ 18 w 117"/>
              <a:gd name="T21" fmla="*/ 128 h 161"/>
              <a:gd name="T22" fmla="*/ 18 w 117"/>
              <a:gd name="T23" fmla="*/ 128 h 161"/>
              <a:gd name="T24" fmla="*/ 29 w 117"/>
              <a:gd name="T25" fmla="*/ 110 h 161"/>
              <a:gd name="T26" fmla="*/ 106 w 117"/>
              <a:gd name="T27" fmla="*/ 0 h 161"/>
              <a:gd name="T28" fmla="*/ 117 w 117"/>
              <a:gd name="T29" fmla="*/ 0 h 161"/>
              <a:gd name="T30" fmla="*/ 117 w 117"/>
              <a:gd name="T31" fmla="*/ 161 h 161"/>
              <a:gd name="T32" fmla="*/ 98 w 117"/>
              <a:gd name="T33" fmla="*/ 161 h 161"/>
              <a:gd name="T34" fmla="*/ 98 w 117"/>
              <a:gd name="T35" fmla="*/ 52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17" h="161">
                <a:moveTo>
                  <a:pt x="98" y="52"/>
                </a:moveTo>
                <a:lnTo>
                  <a:pt x="98" y="52"/>
                </a:lnTo>
                <a:lnTo>
                  <a:pt x="100" y="34"/>
                </a:lnTo>
                <a:lnTo>
                  <a:pt x="99" y="34"/>
                </a:lnTo>
                <a:lnTo>
                  <a:pt x="89" y="53"/>
                </a:lnTo>
                <a:lnTo>
                  <a:pt x="11" y="161"/>
                </a:lnTo>
                <a:lnTo>
                  <a:pt x="0" y="161"/>
                </a:lnTo>
                <a:lnTo>
                  <a:pt x="0" y="0"/>
                </a:lnTo>
                <a:lnTo>
                  <a:pt x="19" y="0"/>
                </a:lnTo>
                <a:lnTo>
                  <a:pt x="19" y="110"/>
                </a:lnTo>
                <a:lnTo>
                  <a:pt x="18" y="128"/>
                </a:lnTo>
                <a:lnTo>
                  <a:pt x="18" y="128"/>
                </a:lnTo>
                <a:lnTo>
                  <a:pt x="29" y="110"/>
                </a:lnTo>
                <a:lnTo>
                  <a:pt x="106" y="0"/>
                </a:lnTo>
                <a:lnTo>
                  <a:pt x="117" y="0"/>
                </a:lnTo>
                <a:lnTo>
                  <a:pt x="117" y="161"/>
                </a:lnTo>
                <a:lnTo>
                  <a:pt x="98" y="161"/>
                </a:lnTo>
                <a:lnTo>
                  <a:pt x="98" y="52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23" name="Freeform 1923"/>
          <p:cNvSpPr>
            <a:spLocks/>
          </p:cNvSpPr>
          <p:nvPr userDrawn="1"/>
        </p:nvSpPr>
        <p:spPr bwMode="auto">
          <a:xfrm>
            <a:off x="1317626" y="282575"/>
            <a:ext cx="76200" cy="120650"/>
          </a:xfrm>
          <a:custGeom>
            <a:avLst/>
            <a:gdLst>
              <a:gd name="T0" fmla="*/ 109 w 109"/>
              <a:gd name="T1" fmla="*/ 157 h 167"/>
              <a:gd name="T2" fmla="*/ 109 w 109"/>
              <a:gd name="T3" fmla="*/ 157 h 167"/>
              <a:gd name="T4" fmla="*/ 92 w 109"/>
              <a:gd name="T5" fmla="*/ 165 h 167"/>
              <a:gd name="T6" fmla="*/ 69 w 109"/>
              <a:gd name="T7" fmla="*/ 167 h 167"/>
              <a:gd name="T8" fmla="*/ 42 w 109"/>
              <a:gd name="T9" fmla="*/ 162 h 167"/>
              <a:gd name="T10" fmla="*/ 20 w 109"/>
              <a:gd name="T11" fmla="*/ 147 h 167"/>
              <a:gd name="T12" fmla="*/ 5 w 109"/>
              <a:gd name="T13" fmla="*/ 121 h 167"/>
              <a:gd name="T14" fmla="*/ 0 w 109"/>
              <a:gd name="T15" fmla="*/ 84 h 167"/>
              <a:gd name="T16" fmla="*/ 6 w 109"/>
              <a:gd name="T17" fmla="*/ 45 h 167"/>
              <a:gd name="T18" fmla="*/ 22 w 109"/>
              <a:gd name="T19" fmla="*/ 20 h 167"/>
              <a:gd name="T20" fmla="*/ 44 w 109"/>
              <a:gd name="T21" fmla="*/ 5 h 167"/>
              <a:gd name="T22" fmla="*/ 70 w 109"/>
              <a:gd name="T23" fmla="*/ 0 h 167"/>
              <a:gd name="T24" fmla="*/ 92 w 109"/>
              <a:gd name="T25" fmla="*/ 2 h 167"/>
              <a:gd name="T26" fmla="*/ 107 w 109"/>
              <a:gd name="T27" fmla="*/ 6 h 167"/>
              <a:gd name="T28" fmla="*/ 102 w 109"/>
              <a:gd name="T29" fmla="*/ 23 h 167"/>
              <a:gd name="T30" fmla="*/ 71 w 109"/>
              <a:gd name="T31" fmla="*/ 17 h 167"/>
              <a:gd name="T32" fmla="*/ 52 w 109"/>
              <a:gd name="T33" fmla="*/ 21 h 167"/>
              <a:gd name="T34" fmla="*/ 36 w 109"/>
              <a:gd name="T35" fmla="*/ 32 h 167"/>
              <a:gd name="T36" fmla="*/ 24 w 109"/>
              <a:gd name="T37" fmla="*/ 53 h 167"/>
              <a:gd name="T38" fmla="*/ 20 w 109"/>
              <a:gd name="T39" fmla="*/ 84 h 167"/>
              <a:gd name="T40" fmla="*/ 24 w 109"/>
              <a:gd name="T41" fmla="*/ 112 h 167"/>
              <a:gd name="T42" fmla="*/ 36 w 109"/>
              <a:gd name="T43" fmla="*/ 133 h 167"/>
              <a:gd name="T44" fmla="*/ 53 w 109"/>
              <a:gd name="T45" fmla="*/ 145 h 167"/>
              <a:gd name="T46" fmla="*/ 74 w 109"/>
              <a:gd name="T47" fmla="*/ 150 h 167"/>
              <a:gd name="T48" fmla="*/ 92 w 109"/>
              <a:gd name="T49" fmla="*/ 148 h 167"/>
              <a:gd name="T50" fmla="*/ 105 w 109"/>
              <a:gd name="T51" fmla="*/ 142 h 167"/>
              <a:gd name="T52" fmla="*/ 109 w 109"/>
              <a:gd name="T53" fmla="*/ 157 h 1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09" h="167">
                <a:moveTo>
                  <a:pt x="109" y="157"/>
                </a:moveTo>
                <a:lnTo>
                  <a:pt x="109" y="157"/>
                </a:lnTo>
                <a:cubicBezTo>
                  <a:pt x="105" y="161"/>
                  <a:pt x="99" y="163"/>
                  <a:pt x="92" y="165"/>
                </a:cubicBezTo>
                <a:cubicBezTo>
                  <a:pt x="85" y="166"/>
                  <a:pt x="77" y="167"/>
                  <a:pt x="69" y="167"/>
                </a:cubicBezTo>
                <a:cubicBezTo>
                  <a:pt x="60" y="167"/>
                  <a:pt x="51" y="165"/>
                  <a:pt x="42" y="162"/>
                </a:cubicBezTo>
                <a:cubicBezTo>
                  <a:pt x="34" y="158"/>
                  <a:pt x="27" y="153"/>
                  <a:pt x="20" y="147"/>
                </a:cubicBezTo>
                <a:cubicBezTo>
                  <a:pt x="14" y="140"/>
                  <a:pt x="9" y="131"/>
                  <a:pt x="5" y="121"/>
                </a:cubicBezTo>
                <a:cubicBezTo>
                  <a:pt x="2" y="110"/>
                  <a:pt x="0" y="98"/>
                  <a:pt x="0" y="84"/>
                </a:cubicBezTo>
                <a:cubicBezTo>
                  <a:pt x="0" y="69"/>
                  <a:pt x="2" y="56"/>
                  <a:pt x="6" y="45"/>
                </a:cubicBezTo>
                <a:cubicBezTo>
                  <a:pt x="10" y="35"/>
                  <a:pt x="15" y="26"/>
                  <a:pt x="22" y="20"/>
                </a:cubicBezTo>
                <a:cubicBezTo>
                  <a:pt x="29" y="13"/>
                  <a:pt x="36" y="8"/>
                  <a:pt x="44" y="5"/>
                </a:cubicBezTo>
                <a:cubicBezTo>
                  <a:pt x="53" y="2"/>
                  <a:pt x="61" y="0"/>
                  <a:pt x="70" y="0"/>
                </a:cubicBezTo>
                <a:cubicBezTo>
                  <a:pt x="79" y="0"/>
                  <a:pt x="86" y="1"/>
                  <a:pt x="92" y="2"/>
                </a:cubicBezTo>
                <a:cubicBezTo>
                  <a:pt x="98" y="3"/>
                  <a:pt x="103" y="4"/>
                  <a:pt x="107" y="6"/>
                </a:cubicBezTo>
                <a:lnTo>
                  <a:pt x="102" y="23"/>
                </a:lnTo>
                <a:cubicBezTo>
                  <a:pt x="95" y="19"/>
                  <a:pt x="85" y="17"/>
                  <a:pt x="71" y="17"/>
                </a:cubicBezTo>
                <a:cubicBezTo>
                  <a:pt x="65" y="17"/>
                  <a:pt x="59" y="19"/>
                  <a:pt x="52" y="21"/>
                </a:cubicBezTo>
                <a:cubicBezTo>
                  <a:pt x="46" y="23"/>
                  <a:pt x="41" y="27"/>
                  <a:pt x="36" y="32"/>
                </a:cubicBezTo>
                <a:cubicBezTo>
                  <a:pt x="31" y="37"/>
                  <a:pt x="27" y="44"/>
                  <a:pt x="24" y="53"/>
                </a:cubicBezTo>
                <a:cubicBezTo>
                  <a:pt x="22" y="61"/>
                  <a:pt x="20" y="71"/>
                  <a:pt x="20" y="84"/>
                </a:cubicBezTo>
                <a:cubicBezTo>
                  <a:pt x="20" y="95"/>
                  <a:pt x="21" y="104"/>
                  <a:pt x="24" y="112"/>
                </a:cubicBezTo>
                <a:cubicBezTo>
                  <a:pt x="27" y="121"/>
                  <a:pt x="31" y="128"/>
                  <a:pt x="36" y="133"/>
                </a:cubicBezTo>
                <a:cubicBezTo>
                  <a:pt x="40" y="139"/>
                  <a:pt x="46" y="143"/>
                  <a:pt x="53" y="145"/>
                </a:cubicBezTo>
                <a:cubicBezTo>
                  <a:pt x="59" y="148"/>
                  <a:pt x="66" y="150"/>
                  <a:pt x="74" y="150"/>
                </a:cubicBezTo>
                <a:cubicBezTo>
                  <a:pt x="81" y="150"/>
                  <a:pt x="87" y="149"/>
                  <a:pt x="92" y="148"/>
                </a:cubicBezTo>
                <a:cubicBezTo>
                  <a:pt x="97" y="146"/>
                  <a:pt x="101" y="144"/>
                  <a:pt x="105" y="142"/>
                </a:cubicBezTo>
                <a:lnTo>
                  <a:pt x="109" y="15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24" name="Freeform 1924"/>
          <p:cNvSpPr>
            <a:spLocks/>
          </p:cNvSpPr>
          <p:nvPr userDrawn="1"/>
        </p:nvSpPr>
        <p:spPr bwMode="auto">
          <a:xfrm>
            <a:off x="1403351" y="284163"/>
            <a:ext cx="84138" cy="115888"/>
          </a:xfrm>
          <a:custGeom>
            <a:avLst/>
            <a:gdLst>
              <a:gd name="T0" fmla="*/ 119 w 119"/>
              <a:gd name="T1" fmla="*/ 17 h 161"/>
              <a:gd name="T2" fmla="*/ 119 w 119"/>
              <a:gd name="T3" fmla="*/ 17 h 161"/>
              <a:gd name="T4" fmla="*/ 69 w 119"/>
              <a:gd name="T5" fmla="*/ 17 h 161"/>
              <a:gd name="T6" fmla="*/ 69 w 119"/>
              <a:gd name="T7" fmla="*/ 161 h 161"/>
              <a:gd name="T8" fmla="*/ 50 w 119"/>
              <a:gd name="T9" fmla="*/ 161 h 161"/>
              <a:gd name="T10" fmla="*/ 50 w 119"/>
              <a:gd name="T11" fmla="*/ 17 h 161"/>
              <a:gd name="T12" fmla="*/ 0 w 119"/>
              <a:gd name="T13" fmla="*/ 17 h 161"/>
              <a:gd name="T14" fmla="*/ 0 w 119"/>
              <a:gd name="T15" fmla="*/ 0 h 161"/>
              <a:gd name="T16" fmla="*/ 119 w 119"/>
              <a:gd name="T17" fmla="*/ 0 h 161"/>
              <a:gd name="T18" fmla="*/ 119 w 119"/>
              <a:gd name="T19" fmla="*/ 17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9" h="161">
                <a:moveTo>
                  <a:pt x="119" y="17"/>
                </a:moveTo>
                <a:lnTo>
                  <a:pt x="119" y="17"/>
                </a:lnTo>
                <a:lnTo>
                  <a:pt x="69" y="17"/>
                </a:lnTo>
                <a:lnTo>
                  <a:pt x="69" y="161"/>
                </a:lnTo>
                <a:lnTo>
                  <a:pt x="50" y="161"/>
                </a:lnTo>
                <a:lnTo>
                  <a:pt x="50" y="17"/>
                </a:lnTo>
                <a:lnTo>
                  <a:pt x="0" y="17"/>
                </a:lnTo>
                <a:lnTo>
                  <a:pt x="0" y="0"/>
                </a:lnTo>
                <a:lnTo>
                  <a:pt x="119" y="0"/>
                </a:lnTo>
                <a:lnTo>
                  <a:pt x="119" y="1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25" name="Freeform 1925"/>
          <p:cNvSpPr>
            <a:spLocks/>
          </p:cNvSpPr>
          <p:nvPr userDrawn="1"/>
        </p:nvSpPr>
        <p:spPr bwMode="auto">
          <a:xfrm>
            <a:off x="1504951" y="284163"/>
            <a:ext cx="63500" cy="115888"/>
          </a:xfrm>
          <a:custGeom>
            <a:avLst/>
            <a:gdLst>
              <a:gd name="T0" fmla="*/ 0 w 89"/>
              <a:gd name="T1" fmla="*/ 0 h 161"/>
              <a:gd name="T2" fmla="*/ 0 w 89"/>
              <a:gd name="T3" fmla="*/ 0 h 161"/>
              <a:gd name="T4" fmla="*/ 88 w 89"/>
              <a:gd name="T5" fmla="*/ 0 h 161"/>
              <a:gd name="T6" fmla="*/ 88 w 89"/>
              <a:gd name="T7" fmla="*/ 17 h 161"/>
              <a:gd name="T8" fmla="*/ 20 w 89"/>
              <a:gd name="T9" fmla="*/ 17 h 161"/>
              <a:gd name="T10" fmla="*/ 20 w 89"/>
              <a:gd name="T11" fmla="*/ 70 h 161"/>
              <a:gd name="T12" fmla="*/ 82 w 89"/>
              <a:gd name="T13" fmla="*/ 70 h 161"/>
              <a:gd name="T14" fmla="*/ 82 w 89"/>
              <a:gd name="T15" fmla="*/ 87 h 161"/>
              <a:gd name="T16" fmla="*/ 20 w 89"/>
              <a:gd name="T17" fmla="*/ 87 h 161"/>
              <a:gd name="T18" fmla="*/ 20 w 89"/>
              <a:gd name="T19" fmla="*/ 144 h 161"/>
              <a:gd name="T20" fmla="*/ 89 w 89"/>
              <a:gd name="T21" fmla="*/ 144 h 161"/>
              <a:gd name="T22" fmla="*/ 89 w 89"/>
              <a:gd name="T23" fmla="*/ 161 h 161"/>
              <a:gd name="T24" fmla="*/ 0 w 89"/>
              <a:gd name="T25" fmla="*/ 161 h 161"/>
              <a:gd name="T26" fmla="*/ 0 w 89"/>
              <a:gd name="T27" fmla="*/ 0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89" h="161">
                <a:moveTo>
                  <a:pt x="0" y="0"/>
                </a:moveTo>
                <a:lnTo>
                  <a:pt x="0" y="0"/>
                </a:lnTo>
                <a:lnTo>
                  <a:pt x="88" y="0"/>
                </a:lnTo>
                <a:lnTo>
                  <a:pt x="88" y="17"/>
                </a:lnTo>
                <a:lnTo>
                  <a:pt x="20" y="17"/>
                </a:lnTo>
                <a:lnTo>
                  <a:pt x="20" y="70"/>
                </a:lnTo>
                <a:lnTo>
                  <a:pt x="82" y="70"/>
                </a:lnTo>
                <a:lnTo>
                  <a:pt x="82" y="87"/>
                </a:lnTo>
                <a:lnTo>
                  <a:pt x="20" y="87"/>
                </a:lnTo>
                <a:lnTo>
                  <a:pt x="20" y="144"/>
                </a:lnTo>
                <a:lnTo>
                  <a:pt x="89" y="144"/>
                </a:lnTo>
                <a:lnTo>
                  <a:pt x="89" y="161"/>
                </a:lnTo>
                <a:lnTo>
                  <a:pt x="0" y="161"/>
                </a:lnTo>
                <a:lnTo>
                  <a:pt x="0" y="0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26" name="Freeform 1926"/>
          <p:cNvSpPr>
            <a:spLocks noEditPoints="1"/>
          </p:cNvSpPr>
          <p:nvPr userDrawn="1"/>
        </p:nvSpPr>
        <p:spPr bwMode="auto">
          <a:xfrm>
            <a:off x="1593851" y="282575"/>
            <a:ext cx="71438" cy="117475"/>
          </a:xfrm>
          <a:custGeom>
            <a:avLst/>
            <a:gdLst>
              <a:gd name="T0" fmla="*/ 39 w 100"/>
              <a:gd name="T1" fmla="*/ 17 h 163"/>
              <a:gd name="T2" fmla="*/ 39 w 100"/>
              <a:gd name="T3" fmla="*/ 17 h 163"/>
              <a:gd name="T4" fmla="*/ 27 w 100"/>
              <a:gd name="T5" fmla="*/ 17 h 163"/>
              <a:gd name="T6" fmla="*/ 19 w 100"/>
              <a:gd name="T7" fmla="*/ 18 h 163"/>
              <a:gd name="T8" fmla="*/ 19 w 100"/>
              <a:gd name="T9" fmla="*/ 85 h 163"/>
              <a:gd name="T10" fmla="*/ 22 w 100"/>
              <a:gd name="T11" fmla="*/ 85 h 163"/>
              <a:gd name="T12" fmla="*/ 28 w 100"/>
              <a:gd name="T13" fmla="*/ 86 h 163"/>
              <a:gd name="T14" fmla="*/ 33 w 100"/>
              <a:gd name="T15" fmla="*/ 86 h 163"/>
              <a:gd name="T16" fmla="*/ 37 w 100"/>
              <a:gd name="T17" fmla="*/ 86 h 163"/>
              <a:gd name="T18" fmla="*/ 52 w 100"/>
              <a:gd name="T19" fmla="*/ 84 h 163"/>
              <a:gd name="T20" fmla="*/ 66 w 100"/>
              <a:gd name="T21" fmla="*/ 79 h 163"/>
              <a:gd name="T22" fmla="*/ 76 w 100"/>
              <a:gd name="T23" fmla="*/ 68 h 163"/>
              <a:gd name="T24" fmla="*/ 80 w 100"/>
              <a:gd name="T25" fmla="*/ 50 h 163"/>
              <a:gd name="T26" fmla="*/ 76 w 100"/>
              <a:gd name="T27" fmla="*/ 34 h 163"/>
              <a:gd name="T28" fmla="*/ 67 w 100"/>
              <a:gd name="T29" fmla="*/ 24 h 163"/>
              <a:gd name="T30" fmla="*/ 54 w 100"/>
              <a:gd name="T31" fmla="*/ 19 h 163"/>
              <a:gd name="T32" fmla="*/ 39 w 100"/>
              <a:gd name="T33" fmla="*/ 17 h 163"/>
              <a:gd name="T34" fmla="*/ 0 w 100"/>
              <a:gd name="T35" fmla="*/ 4 h 163"/>
              <a:gd name="T36" fmla="*/ 0 w 100"/>
              <a:gd name="T37" fmla="*/ 4 h 163"/>
              <a:gd name="T38" fmla="*/ 18 w 100"/>
              <a:gd name="T39" fmla="*/ 1 h 163"/>
              <a:gd name="T40" fmla="*/ 38 w 100"/>
              <a:gd name="T41" fmla="*/ 0 h 163"/>
              <a:gd name="T42" fmla="*/ 60 w 100"/>
              <a:gd name="T43" fmla="*/ 2 h 163"/>
              <a:gd name="T44" fmla="*/ 80 w 100"/>
              <a:gd name="T45" fmla="*/ 10 h 163"/>
              <a:gd name="T46" fmla="*/ 94 w 100"/>
              <a:gd name="T47" fmla="*/ 25 h 163"/>
              <a:gd name="T48" fmla="*/ 100 w 100"/>
              <a:gd name="T49" fmla="*/ 50 h 163"/>
              <a:gd name="T50" fmla="*/ 95 w 100"/>
              <a:gd name="T51" fmla="*/ 74 h 163"/>
              <a:gd name="T52" fmla="*/ 81 w 100"/>
              <a:gd name="T53" fmla="*/ 91 h 163"/>
              <a:gd name="T54" fmla="*/ 61 w 100"/>
              <a:gd name="T55" fmla="*/ 100 h 163"/>
              <a:gd name="T56" fmla="*/ 37 w 100"/>
              <a:gd name="T57" fmla="*/ 103 h 163"/>
              <a:gd name="T58" fmla="*/ 34 w 100"/>
              <a:gd name="T59" fmla="*/ 103 h 163"/>
              <a:gd name="T60" fmla="*/ 28 w 100"/>
              <a:gd name="T61" fmla="*/ 103 h 163"/>
              <a:gd name="T62" fmla="*/ 23 w 100"/>
              <a:gd name="T63" fmla="*/ 102 h 163"/>
              <a:gd name="T64" fmla="*/ 19 w 100"/>
              <a:gd name="T65" fmla="*/ 102 h 163"/>
              <a:gd name="T66" fmla="*/ 19 w 100"/>
              <a:gd name="T67" fmla="*/ 163 h 163"/>
              <a:gd name="T68" fmla="*/ 0 w 100"/>
              <a:gd name="T69" fmla="*/ 163 h 163"/>
              <a:gd name="T70" fmla="*/ 0 w 100"/>
              <a:gd name="T71" fmla="*/ 4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00" h="163">
                <a:moveTo>
                  <a:pt x="39" y="17"/>
                </a:moveTo>
                <a:lnTo>
                  <a:pt x="39" y="17"/>
                </a:lnTo>
                <a:cubicBezTo>
                  <a:pt x="35" y="17"/>
                  <a:pt x="31" y="17"/>
                  <a:pt x="27" y="17"/>
                </a:cubicBezTo>
                <a:cubicBezTo>
                  <a:pt x="24" y="17"/>
                  <a:pt x="21" y="18"/>
                  <a:pt x="19" y="18"/>
                </a:cubicBezTo>
                <a:lnTo>
                  <a:pt x="19" y="85"/>
                </a:lnTo>
                <a:cubicBezTo>
                  <a:pt x="19" y="85"/>
                  <a:pt x="21" y="85"/>
                  <a:pt x="22" y="85"/>
                </a:cubicBezTo>
                <a:cubicBezTo>
                  <a:pt x="24" y="85"/>
                  <a:pt x="26" y="86"/>
                  <a:pt x="28" y="86"/>
                </a:cubicBezTo>
                <a:cubicBezTo>
                  <a:pt x="29" y="86"/>
                  <a:pt x="31" y="86"/>
                  <a:pt x="33" y="86"/>
                </a:cubicBezTo>
                <a:lnTo>
                  <a:pt x="37" y="86"/>
                </a:lnTo>
                <a:cubicBezTo>
                  <a:pt x="42" y="86"/>
                  <a:pt x="47" y="85"/>
                  <a:pt x="52" y="84"/>
                </a:cubicBezTo>
                <a:cubicBezTo>
                  <a:pt x="57" y="83"/>
                  <a:pt x="62" y="81"/>
                  <a:pt x="66" y="79"/>
                </a:cubicBezTo>
                <a:cubicBezTo>
                  <a:pt x="70" y="76"/>
                  <a:pt x="73" y="73"/>
                  <a:pt x="76" y="68"/>
                </a:cubicBezTo>
                <a:cubicBezTo>
                  <a:pt x="78" y="63"/>
                  <a:pt x="80" y="57"/>
                  <a:pt x="80" y="50"/>
                </a:cubicBezTo>
                <a:cubicBezTo>
                  <a:pt x="80" y="43"/>
                  <a:pt x="78" y="38"/>
                  <a:pt x="76" y="34"/>
                </a:cubicBezTo>
                <a:cubicBezTo>
                  <a:pt x="74" y="30"/>
                  <a:pt x="71" y="26"/>
                  <a:pt x="67" y="24"/>
                </a:cubicBezTo>
                <a:cubicBezTo>
                  <a:pt x="63" y="21"/>
                  <a:pt x="58" y="20"/>
                  <a:pt x="54" y="19"/>
                </a:cubicBezTo>
                <a:cubicBezTo>
                  <a:pt x="49" y="17"/>
                  <a:pt x="44" y="17"/>
                  <a:pt x="39" y="17"/>
                </a:cubicBezTo>
                <a:close/>
                <a:moveTo>
                  <a:pt x="0" y="4"/>
                </a:moveTo>
                <a:lnTo>
                  <a:pt x="0" y="4"/>
                </a:lnTo>
                <a:cubicBezTo>
                  <a:pt x="5" y="2"/>
                  <a:pt x="12" y="2"/>
                  <a:pt x="18" y="1"/>
                </a:cubicBezTo>
                <a:cubicBezTo>
                  <a:pt x="25" y="1"/>
                  <a:pt x="32" y="0"/>
                  <a:pt x="38" y="0"/>
                </a:cubicBezTo>
                <a:cubicBezTo>
                  <a:pt x="45" y="0"/>
                  <a:pt x="53" y="1"/>
                  <a:pt x="60" y="2"/>
                </a:cubicBezTo>
                <a:cubicBezTo>
                  <a:pt x="67" y="4"/>
                  <a:pt x="74" y="6"/>
                  <a:pt x="80" y="10"/>
                </a:cubicBezTo>
                <a:cubicBezTo>
                  <a:pt x="86" y="14"/>
                  <a:pt x="91" y="19"/>
                  <a:pt x="94" y="25"/>
                </a:cubicBezTo>
                <a:cubicBezTo>
                  <a:pt x="98" y="32"/>
                  <a:pt x="100" y="40"/>
                  <a:pt x="100" y="50"/>
                </a:cubicBezTo>
                <a:cubicBezTo>
                  <a:pt x="100" y="60"/>
                  <a:pt x="98" y="68"/>
                  <a:pt x="95" y="74"/>
                </a:cubicBezTo>
                <a:cubicBezTo>
                  <a:pt x="91" y="81"/>
                  <a:pt x="86" y="87"/>
                  <a:pt x="81" y="91"/>
                </a:cubicBezTo>
                <a:cubicBezTo>
                  <a:pt x="75" y="95"/>
                  <a:pt x="68" y="98"/>
                  <a:pt x="61" y="100"/>
                </a:cubicBezTo>
                <a:cubicBezTo>
                  <a:pt x="53" y="102"/>
                  <a:pt x="45" y="103"/>
                  <a:pt x="37" y="103"/>
                </a:cubicBezTo>
                <a:lnTo>
                  <a:pt x="34" y="103"/>
                </a:lnTo>
                <a:cubicBezTo>
                  <a:pt x="32" y="103"/>
                  <a:pt x="30" y="103"/>
                  <a:pt x="28" y="103"/>
                </a:cubicBezTo>
                <a:cubicBezTo>
                  <a:pt x="26" y="103"/>
                  <a:pt x="24" y="102"/>
                  <a:pt x="23" y="102"/>
                </a:cubicBezTo>
                <a:cubicBezTo>
                  <a:pt x="21" y="102"/>
                  <a:pt x="19" y="102"/>
                  <a:pt x="19" y="102"/>
                </a:cubicBezTo>
                <a:lnTo>
                  <a:pt x="19" y="163"/>
                </a:lnTo>
                <a:lnTo>
                  <a:pt x="0" y="163"/>
                </a:lnTo>
                <a:lnTo>
                  <a:pt x="0" y="4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27" name="Freeform 1927"/>
          <p:cNvSpPr>
            <a:spLocks/>
          </p:cNvSpPr>
          <p:nvPr userDrawn="1"/>
        </p:nvSpPr>
        <p:spPr bwMode="auto">
          <a:xfrm>
            <a:off x="1677988" y="282575"/>
            <a:ext cx="77788" cy="120650"/>
          </a:xfrm>
          <a:custGeom>
            <a:avLst/>
            <a:gdLst>
              <a:gd name="T0" fmla="*/ 110 w 110"/>
              <a:gd name="T1" fmla="*/ 157 h 167"/>
              <a:gd name="T2" fmla="*/ 110 w 110"/>
              <a:gd name="T3" fmla="*/ 157 h 167"/>
              <a:gd name="T4" fmla="*/ 92 w 110"/>
              <a:gd name="T5" fmla="*/ 165 h 167"/>
              <a:gd name="T6" fmla="*/ 70 w 110"/>
              <a:gd name="T7" fmla="*/ 167 h 167"/>
              <a:gd name="T8" fmla="*/ 43 w 110"/>
              <a:gd name="T9" fmla="*/ 162 h 167"/>
              <a:gd name="T10" fmla="*/ 21 w 110"/>
              <a:gd name="T11" fmla="*/ 147 h 167"/>
              <a:gd name="T12" fmla="*/ 6 w 110"/>
              <a:gd name="T13" fmla="*/ 121 h 167"/>
              <a:gd name="T14" fmla="*/ 0 w 110"/>
              <a:gd name="T15" fmla="*/ 84 h 167"/>
              <a:gd name="T16" fmla="*/ 7 w 110"/>
              <a:gd name="T17" fmla="*/ 45 h 167"/>
              <a:gd name="T18" fmla="*/ 23 w 110"/>
              <a:gd name="T19" fmla="*/ 20 h 167"/>
              <a:gd name="T20" fmla="*/ 45 w 110"/>
              <a:gd name="T21" fmla="*/ 5 h 167"/>
              <a:gd name="T22" fmla="*/ 70 w 110"/>
              <a:gd name="T23" fmla="*/ 0 h 167"/>
              <a:gd name="T24" fmla="*/ 93 w 110"/>
              <a:gd name="T25" fmla="*/ 2 h 167"/>
              <a:gd name="T26" fmla="*/ 108 w 110"/>
              <a:gd name="T27" fmla="*/ 6 h 167"/>
              <a:gd name="T28" fmla="*/ 103 w 110"/>
              <a:gd name="T29" fmla="*/ 23 h 167"/>
              <a:gd name="T30" fmla="*/ 72 w 110"/>
              <a:gd name="T31" fmla="*/ 17 h 167"/>
              <a:gd name="T32" fmla="*/ 53 w 110"/>
              <a:gd name="T33" fmla="*/ 21 h 167"/>
              <a:gd name="T34" fmla="*/ 37 w 110"/>
              <a:gd name="T35" fmla="*/ 32 h 167"/>
              <a:gd name="T36" fmla="*/ 25 w 110"/>
              <a:gd name="T37" fmla="*/ 53 h 167"/>
              <a:gd name="T38" fmla="*/ 21 w 110"/>
              <a:gd name="T39" fmla="*/ 84 h 167"/>
              <a:gd name="T40" fmla="*/ 25 w 110"/>
              <a:gd name="T41" fmla="*/ 112 h 167"/>
              <a:gd name="T42" fmla="*/ 36 w 110"/>
              <a:gd name="T43" fmla="*/ 133 h 167"/>
              <a:gd name="T44" fmla="*/ 53 w 110"/>
              <a:gd name="T45" fmla="*/ 145 h 167"/>
              <a:gd name="T46" fmla="*/ 74 w 110"/>
              <a:gd name="T47" fmla="*/ 150 h 167"/>
              <a:gd name="T48" fmla="*/ 92 w 110"/>
              <a:gd name="T49" fmla="*/ 148 h 167"/>
              <a:gd name="T50" fmla="*/ 105 w 110"/>
              <a:gd name="T51" fmla="*/ 142 h 167"/>
              <a:gd name="T52" fmla="*/ 110 w 110"/>
              <a:gd name="T53" fmla="*/ 157 h 1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10" h="167">
                <a:moveTo>
                  <a:pt x="110" y="157"/>
                </a:moveTo>
                <a:lnTo>
                  <a:pt x="110" y="157"/>
                </a:lnTo>
                <a:cubicBezTo>
                  <a:pt x="105" y="161"/>
                  <a:pt x="100" y="163"/>
                  <a:pt x="92" y="165"/>
                </a:cubicBezTo>
                <a:cubicBezTo>
                  <a:pt x="85" y="166"/>
                  <a:pt x="78" y="167"/>
                  <a:pt x="70" y="167"/>
                </a:cubicBezTo>
                <a:cubicBezTo>
                  <a:pt x="60" y="167"/>
                  <a:pt x="51" y="165"/>
                  <a:pt x="43" y="162"/>
                </a:cubicBezTo>
                <a:cubicBezTo>
                  <a:pt x="35" y="158"/>
                  <a:pt x="27" y="153"/>
                  <a:pt x="21" y="147"/>
                </a:cubicBezTo>
                <a:cubicBezTo>
                  <a:pt x="15" y="140"/>
                  <a:pt x="10" y="131"/>
                  <a:pt x="6" y="121"/>
                </a:cubicBezTo>
                <a:cubicBezTo>
                  <a:pt x="2" y="110"/>
                  <a:pt x="0" y="98"/>
                  <a:pt x="0" y="84"/>
                </a:cubicBezTo>
                <a:cubicBezTo>
                  <a:pt x="0" y="69"/>
                  <a:pt x="2" y="56"/>
                  <a:pt x="7" y="45"/>
                </a:cubicBezTo>
                <a:cubicBezTo>
                  <a:pt x="11" y="35"/>
                  <a:pt x="16" y="26"/>
                  <a:pt x="23" y="20"/>
                </a:cubicBezTo>
                <a:cubicBezTo>
                  <a:pt x="29" y="13"/>
                  <a:pt x="37" y="8"/>
                  <a:pt x="45" y="5"/>
                </a:cubicBezTo>
                <a:cubicBezTo>
                  <a:pt x="53" y="2"/>
                  <a:pt x="62" y="0"/>
                  <a:pt x="70" y="0"/>
                </a:cubicBezTo>
                <a:cubicBezTo>
                  <a:pt x="79" y="0"/>
                  <a:pt x="87" y="1"/>
                  <a:pt x="93" y="2"/>
                </a:cubicBezTo>
                <a:cubicBezTo>
                  <a:pt x="99" y="3"/>
                  <a:pt x="104" y="4"/>
                  <a:pt x="108" y="6"/>
                </a:cubicBezTo>
                <a:lnTo>
                  <a:pt x="103" y="23"/>
                </a:lnTo>
                <a:cubicBezTo>
                  <a:pt x="96" y="19"/>
                  <a:pt x="85" y="17"/>
                  <a:pt x="72" y="17"/>
                </a:cubicBezTo>
                <a:cubicBezTo>
                  <a:pt x="65" y="17"/>
                  <a:pt x="59" y="19"/>
                  <a:pt x="53" y="21"/>
                </a:cubicBezTo>
                <a:cubicBezTo>
                  <a:pt x="47" y="23"/>
                  <a:pt x="41" y="27"/>
                  <a:pt x="37" y="32"/>
                </a:cubicBezTo>
                <a:cubicBezTo>
                  <a:pt x="32" y="37"/>
                  <a:pt x="28" y="44"/>
                  <a:pt x="25" y="53"/>
                </a:cubicBezTo>
                <a:cubicBezTo>
                  <a:pt x="22" y="61"/>
                  <a:pt x="21" y="71"/>
                  <a:pt x="21" y="84"/>
                </a:cubicBezTo>
                <a:cubicBezTo>
                  <a:pt x="21" y="95"/>
                  <a:pt x="22" y="104"/>
                  <a:pt x="25" y="112"/>
                </a:cubicBezTo>
                <a:cubicBezTo>
                  <a:pt x="28" y="121"/>
                  <a:pt x="31" y="128"/>
                  <a:pt x="36" y="133"/>
                </a:cubicBezTo>
                <a:cubicBezTo>
                  <a:pt x="41" y="139"/>
                  <a:pt x="47" y="143"/>
                  <a:pt x="53" y="145"/>
                </a:cubicBezTo>
                <a:cubicBezTo>
                  <a:pt x="60" y="148"/>
                  <a:pt x="67" y="150"/>
                  <a:pt x="74" y="150"/>
                </a:cubicBezTo>
                <a:cubicBezTo>
                  <a:pt x="81" y="150"/>
                  <a:pt x="87" y="149"/>
                  <a:pt x="92" y="148"/>
                </a:cubicBezTo>
                <a:cubicBezTo>
                  <a:pt x="97" y="146"/>
                  <a:pt x="102" y="144"/>
                  <a:pt x="105" y="142"/>
                </a:cubicBezTo>
                <a:lnTo>
                  <a:pt x="110" y="15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28" name="Freeform 1928"/>
          <p:cNvSpPr>
            <a:spLocks/>
          </p:cNvSpPr>
          <p:nvPr userDrawn="1"/>
        </p:nvSpPr>
        <p:spPr bwMode="auto">
          <a:xfrm>
            <a:off x="1763713" y="284163"/>
            <a:ext cx="84138" cy="115888"/>
          </a:xfrm>
          <a:custGeom>
            <a:avLst/>
            <a:gdLst>
              <a:gd name="T0" fmla="*/ 119 w 119"/>
              <a:gd name="T1" fmla="*/ 17 h 161"/>
              <a:gd name="T2" fmla="*/ 119 w 119"/>
              <a:gd name="T3" fmla="*/ 17 h 161"/>
              <a:gd name="T4" fmla="*/ 69 w 119"/>
              <a:gd name="T5" fmla="*/ 17 h 161"/>
              <a:gd name="T6" fmla="*/ 69 w 119"/>
              <a:gd name="T7" fmla="*/ 161 h 161"/>
              <a:gd name="T8" fmla="*/ 50 w 119"/>
              <a:gd name="T9" fmla="*/ 161 h 161"/>
              <a:gd name="T10" fmla="*/ 50 w 119"/>
              <a:gd name="T11" fmla="*/ 17 h 161"/>
              <a:gd name="T12" fmla="*/ 0 w 119"/>
              <a:gd name="T13" fmla="*/ 17 h 161"/>
              <a:gd name="T14" fmla="*/ 0 w 119"/>
              <a:gd name="T15" fmla="*/ 0 h 161"/>
              <a:gd name="T16" fmla="*/ 119 w 119"/>
              <a:gd name="T17" fmla="*/ 0 h 161"/>
              <a:gd name="T18" fmla="*/ 119 w 119"/>
              <a:gd name="T19" fmla="*/ 17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9" h="161">
                <a:moveTo>
                  <a:pt x="119" y="17"/>
                </a:moveTo>
                <a:lnTo>
                  <a:pt x="119" y="17"/>
                </a:lnTo>
                <a:lnTo>
                  <a:pt x="69" y="17"/>
                </a:lnTo>
                <a:lnTo>
                  <a:pt x="69" y="161"/>
                </a:lnTo>
                <a:lnTo>
                  <a:pt x="50" y="161"/>
                </a:lnTo>
                <a:lnTo>
                  <a:pt x="50" y="17"/>
                </a:lnTo>
                <a:lnTo>
                  <a:pt x="0" y="17"/>
                </a:lnTo>
                <a:lnTo>
                  <a:pt x="0" y="0"/>
                </a:lnTo>
                <a:lnTo>
                  <a:pt x="119" y="0"/>
                </a:lnTo>
                <a:lnTo>
                  <a:pt x="119" y="1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29" name="Freeform 1929"/>
          <p:cNvSpPr>
            <a:spLocks noEditPoints="1"/>
          </p:cNvSpPr>
          <p:nvPr userDrawn="1"/>
        </p:nvSpPr>
        <p:spPr bwMode="auto">
          <a:xfrm>
            <a:off x="1865313" y="282575"/>
            <a:ext cx="73025" cy="119063"/>
          </a:xfrm>
          <a:custGeom>
            <a:avLst/>
            <a:gdLst>
              <a:gd name="T0" fmla="*/ 44 w 102"/>
              <a:gd name="T1" fmla="*/ 148 h 165"/>
              <a:gd name="T2" fmla="*/ 44 w 102"/>
              <a:gd name="T3" fmla="*/ 148 h 165"/>
              <a:gd name="T4" fmla="*/ 58 w 102"/>
              <a:gd name="T5" fmla="*/ 146 h 165"/>
              <a:gd name="T6" fmla="*/ 70 w 102"/>
              <a:gd name="T7" fmla="*/ 141 h 165"/>
              <a:gd name="T8" fmla="*/ 78 w 102"/>
              <a:gd name="T9" fmla="*/ 132 h 165"/>
              <a:gd name="T10" fmla="*/ 82 w 102"/>
              <a:gd name="T11" fmla="*/ 119 h 165"/>
              <a:gd name="T12" fmla="*/ 78 w 102"/>
              <a:gd name="T13" fmla="*/ 103 h 165"/>
              <a:gd name="T14" fmla="*/ 68 w 102"/>
              <a:gd name="T15" fmla="*/ 94 h 165"/>
              <a:gd name="T16" fmla="*/ 54 w 102"/>
              <a:gd name="T17" fmla="*/ 90 h 165"/>
              <a:gd name="T18" fmla="*/ 39 w 102"/>
              <a:gd name="T19" fmla="*/ 89 h 165"/>
              <a:gd name="T20" fmla="*/ 19 w 102"/>
              <a:gd name="T21" fmla="*/ 89 h 165"/>
              <a:gd name="T22" fmla="*/ 19 w 102"/>
              <a:gd name="T23" fmla="*/ 147 h 165"/>
              <a:gd name="T24" fmla="*/ 24 w 102"/>
              <a:gd name="T25" fmla="*/ 147 h 165"/>
              <a:gd name="T26" fmla="*/ 30 w 102"/>
              <a:gd name="T27" fmla="*/ 148 h 165"/>
              <a:gd name="T28" fmla="*/ 37 w 102"/>
              <a:gd name="T29" fmla="*/ 148 h 165"/>
              <a:gd name="T30" fmla="*/ 44 w 102"/>
              <a:gd name="T31" fmla="*/ 148 h 165"/>
              <a:gd name="T32" fmla="*/ 31 w 102"/>
              <a:gd name="T33" fmla="*/ 73 h 165"/>
              <a:gd name="T34" fmla="*/ 31 w 102"/>
              <a:gd name="T35" fmla="*/ 73 h 165"/>
              <a:gd name="T36" fmla="*/ 40 w 102"/>
              <a:gd name="T37" fmla="*/ 73 h 165"/>
              <a:gd name="T38" fmla="*/ 50 w 102"/>
              <a:gd name="T39" fmla="*/ 72 h 165"/>
              <a:gd name="T40" fmla="*/ 60 w 102"/>
              <a:gd name="T41" fmla="*/ 67 h 165"/>
              <a:gd name="T42" fmla="*/ 69 w 102"/>
              <a:gd name="T43" fmla="*/ 61 h 165"/>
              <a:gd name="T44" fmla="*/ 75 w 102"/>
              <a:gd name="T45" fmla="*/ 53 h 165"/>
              <a:gd name="T46" fmla="*/ 77 w 102"/>
              <a:gd name="T47" fmla="*/ 43 h 165"/>
              <a:gd name="T48" fmla="*/ 74 w 102"/>
              <a:gd name="T49" fmla="*/ 30 h 165"/>
              <a:gd name="T50" fmla="*/ 66 w 102"/>
              <a:gd name="T51" fmla="*/ 22 h 165"/>
              <a:gd name="T52" fmla="*/ 55 w 102"/>
              <a:gd name="T53" fmla="*/ 18 h 165"/>
              <a:gd name="T54" fmla="*/ 42 w 102"/>
              <a:gd name="T55" fmla="*/ 17 h 165"/>
              <a:gd name="T56" fmla="*/ 29 w 102"/>
              <a:gd name="T57" fmla="*/ 17 h 165"/>
              <a:gd name="T58" fmla="*/ 19 w 102"/>
              <a:gd name="T59" fmla="*/ 18 h 165"/>
              <a:gd name="T60" fmla="*/ 19 w 102"/>
              <a:gd name="T61" fmla="*/ 73 h 165"/>
              <a:gd name="T62" fmla="*/ 31 w 102"/>
              <a:gd name="T63" fmla="*/ 73 h 165"/>
              <a:gd name="T64" fmla="*/ 97 w 102"/>
              <a:gd name="T65" fmla="*/ 39 h 165"/>
              <a:gd name="T66" fmla="*/ 97 w 102"/>
              <a:gd name="T67" fmla="*/ 39 h 165"/>
              <a:gd name="T68" fmla="*/ 95 w 102"/>
              <a:gd name="T69" fmla="*/ 51 h 165"/>
              <a:gd name="T70" fmla="*/ 90 w 102"/>
              <a:gd name="T71" fmla="*/ 62 h 165"/>
              <a:gd name="T72" fmla="*/ 80 w 102"/>
              <a:gd name="T73" fmla="*/ 71 h 165"/>
              <a:gd name="T74" fmla="*/ 67 w 102"/>
              <a:gd name="T75" fmla="*/ 77 h 165"/>
              <a:gd name="T76" fmla="*/ 67 w 102"/>
              <a:gd name="T77" fmla="*/ 78 h 165"/>
              <a:gd name="T78" fmla="*/ 80 w 102"/>
              <a:gd name="T79" fmla="*/ 82 h 165"/>
              <a:gd name="T80" fmla="*/ 91 w 102"/>
              <a:gd name="T81" fmla="*/ 89 h 165"/>
              <a:gd name="T82" fmla="*/ 99 w 102"/>
              <a:gd name="T83" fmla="*/ 101 h 165"/>
              <a:gd name="T84" fmla="*/ 102 w 102"/>
              <a:gd name="T85" fmla="*/ 117 h 165"/>
              <a:gd name="T86" fmla="*/ 97 w 102"/>
              <a:gd name="T87" fmla="*/ 139 h 165"/>
              <a:gd name="T88" fmla="*/ 83 w 102"/>
              <a:gd name="T89" fmla="*/ 153 h 165"/>
              <a:gd name="T90" fmla="*/ 64 w 102"/>
              <a:gd name="T91" fmla="*/ 162 h 165"/>
              <a:gd name="T92" fmla="*/ 42 w 102"/>
              <a:gd name="T93" fmla="*/ 165 h 165"/>
              <a:gd name="T94" fmla="*/ 33 w 102"/>
              <a:gd name="T95" fmla="*/ 165 h 165"/>
              <a:gd name="T96" fmla="*/ 22 w 102"/>
              <a:gd name="T97" fmla="*/ 164 h 165"/>
              <a:gd name="T98" fmla="*/ 10 w 102"/>
              <a:gd name="T99" fmla="*/ 163 h 165"/>
              <a:gd name="T100" fmla="*/ 0 w 102"/>
              <a:gd name="T101" fmla="*/ 162 h 165"/>
              <a:gd name="T102" fmla="*/ 0 w 102"/>
              <a:gd name="T103" fmla="*/ 4 h 165"/>
              <a:gd name="T104" fmla="*/ 20 w 102"/>
              <a:gd name="T105" fmla="*/ 1 h 165"/>
              <a:gd name="T106" fmla="*/ 44 w 102"/>
              <a:gd name="T107" fmla="*/ 0 h 165"/>
              <a:gd name="T108" fmla="*/ 63 w 102"/>
              <a:gd name="T109" fmla="*/ 2 h 165"/>
              <a:gd name="T110" fmla="*/ 79 w 102"/>
              <a:gd name="T111" fmla="*/ 8 h 165"/>
              <a:gd name="T112" fmla="*/ 92 w 102"/>
              <a:gd name="T113" fmla="*/ 19 h 165"/>
              <a:gd name="T114" fmla="*/ 97 w 102"/>
              <a:gd name="T115" fmla="*/ 39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02" h="165">
                <a:moveTo>
                  <a:pt x="44" y="148"/>
                </a:moveTo>
                <a:lnTo>
                  <a:pt x="44" y="148"/>
                </a:lnTo>
                <a:cubicBezTo>
                  <a:pt x="49" y="148"/>
                  <a:pt x="53" y="148"/>
                  <a:pt x="58" y="146"/>
                </a:cubicBezTo>
                <a:cubicBezTo>
                  <a:pt x="62" y="145"/>
                  <a:pt x="67" y="143"/>
                  <a:pt x="70" y="141"/>
                </a:cubicBezTo>
                <a:cubicBezTo>
                  <a:pt x="74" y="138"/>
                  <a:pt x="76" y="135"/>
                  <a:pt x="78" y="132"/>
                </a:cubicBezTo>
                <a:cubicBezTo>
                  <a:pt x="80" y="128"/>
                  <a:pt x="82" y="124"/>
                  <a:pt x="82" y="119"/>
                </a:cubicBezTo>
                <a:cubicBezTo>
                  <a:pt x="82" y="112"/>
                  <a:pt x="80" y="107"/>
                  <a:pt x="78" y="103"/>
                </a:cubicBezTo>
                <a:cubicBezTo>
                  <a:pt x="75" y="100"/>
                  <a:pt x="72" y="97"/>
                  <a:pt x="68" y="94"/>
                </a:cubicBezTo>
                <a:cubicBezTo>
                  <a:pt x="64" y="92"/>
                  <a:pt x="59" y="91"/>
                  <a:pt x="54" y="90"/>
                </a:cubicBezTo>
                <a:cubicBezTo>
                  <a:pt x="49" y="89"/>
                  <a:pt x="44" y="89"/>
                  <a:pt x="39" y="89"/>
                </a:cubicBezTo>
                <a:lnTo>
                  <a:pt x="19" y="89"/>
                </a:lnTo>
                <a:lnTo>
                  <a:pt x="19" y="147"/>
                </a:lnTo>
                <a:cubicBezTo>
                  <a:pt x="20" y="147"/>
                  <a:pt x="22" y="147"/>
                  <a:pt x="24" y="147"/>
                </a:cubicBezTo>
                <a:cubicBezTo>
                  <a:pt x="26" y="147"/>
                  <a:pt x="28" y="148"/>
                  <a:pt x="30" y="148"/>
                </a:cubicBezTo>
                <a:cubicBezTo>
                  <a:pt x="32" y="148"/>
                  <a:pt x="35" y="148"/>
                  <a:pt x="37" y="148"/>
                </a:cubicBezTo>
                <a:cubicBezTo>
                  <a:pt x="40" y="148"/>
                  <a:pt x="42" y="148"/>
                  <a:pt x="44" y="148"/>
                </a:cubicBezTo>
                <a:close/>
                <a:moveTo>
                  <a:pt x="31" y="73"/>
                </a:moveTo>
                <a:lnTo>
                  <a:pt x="31" y="73"/>
                </a:lnTo>
                <a:cubicBezTo>
                  <a:pt x="34" y="73"/>
                  <a:pt x="37" y="73"/>
                  <a:pt x="40" y="73"/>
                </a:cubicBezTo>
                <a:cubicBezTo>
                  <a:pt x="44" y="72"/>
                  <a:pt x="47" y="72"/>
                  <a:pt x="50" y="72"/>
                </a:cubicBezTo>
                <a:cubicBezTo>
                  <a:pt x="53" y="71"/>
                  <a:pt x="57" y="69"/>
                  <a:pt x="60" y="67"/>
                </a:cubicBezTo>
                <a:cubicBezTo>
                  <a:pt x="63" y="66"/>
                  <a:pt x="66" y="64"/>
                  <a:pt x="69" y="61"/>
                </a:cubicBezTo>
                <a:cubicBezTo>
                  <a:pt x="71" y="59"/>
                  <a:pt x="73" y="56"/>
                  <a:pt x="75" y="53"/>
                </a:cubicBezTo>
                <a:cubicBezTo>
                  <a:pt x="76" y="50"/>
                  <a:pt x="77" y="46"/>
                  <a:pt x="77" y="43"/>
                </a:cubicBezTo>
                <a:cubicBezTo>
                  <a:pt x="77" y="38"/>
                  <a:pt x="76" y="34"/>
                  <a:pt x="74" y="30"/>
                </a:cubicBezTo>
                <a:cubicBezTo>
                  <a:pt x="72" y="27"/>
                  <a:pt x="69" y="24"/>
                  <a:pt x="66" y="22"/>
                </a:cubicBezTo>
                <a:cubicBezTo>
                  <a:pt x="63" y="20"/>
                  <a:pt x="59" y="19"/>
                  <a:pt x="55" y="18"/>
                </a:cubicBezTo>
                <a:cubicBezTo>
                  <a:pt x="51" y="17"/>
                  <a:pt x="47" y="17"/>
                  <a:pt x="42" y="17"/>
                </a:cubicBezTo>
                <a:cubicBezTo>
                  <a:pt x="37" y="17"/>
                  <a:pt x="33" y="17"/>
                  <a:pt x="29" y="17"/>
                </a:cubicBezTo>
                <a:cubicBezTo>
                  <a:pt x="24" y="17"/>
                  <a:pt x="21" y="18"/>
                  <a:pt x="19" y="18"/>
                </a:cubicBezTo>
                <a:lnTo>
                  <a:pt x="19" y="73"/>
                </a:lnTo>
                <a:lnTo>
                  <a:pt x="31" y="73"/>
                </a:lnTo>
                <a:close/>
                <a:moveTo>
                  <a:pt x="97" y="39"/>
                </a:moveTo>
                <a:lnTo>
                  <a:pt x="97" y="39"/>
                </a:lnTo>
                <a:cubicBezTo>
                  <a:pt x="97" y="43"/>
                  <a:pt x="96" y="47"/>
                  <a:pt x="95" y="51"/>
                </a:cubicBezTo>
                <a:cubicBezTo>
                  <a:pt x="94" y="55"/>
                  <a:pt x="92" y="58"/>
                  <a:pt x="90" y="62"/>
                </a:cubicBezTo>
                <a:cubicBezTo>
                  <a:pt x="87" y="65"/>
                  <a:pt x="84" y="68"/>
                  <a:pt x="80" y="71"/>
                </a:cubicBezTo>
                <a:cubicBezTo>
                  <a:pt x="76" y="73"/>
                  <a:pt x="72" y="75"/>
                  <a:pt x="67" y="77"/>
                </a:cubicBezTo>
                <a:lnTo>
                  <a:pt x="67" y="78"/>
                </a:lnTo>
                <a:cubicBezTo>
                  <a:pt x="71" y="78"/>
                  <a:pt x="76" y="80"/>
                  <a:pt x="80" y="82"/>
                </a:cubicBezTo>
                <a:cubicBezTo>
                  <a:pt x="84" y="83"/>
                  <a:pt x="88" y="86"/>
                  <a:pt x="91" y="89"/>
                </a:cubicBezTo>
                <a:cubicBezTo>
                  <a:pt x="94" y="92"/>
                  <a:pt x="97" y="96"/>
                  <a:pt x="99" y="101"/>
                </a:cubicBezTo>
                <a:cubicBezTo>
                  <a:pt x="101" y="105"/>
                  <a:pt x="102" y="111"/>
                  <a:pt x="102" y="117"/>
                </a:cubicBezTo>
                <a:cubicBezTo>
                  <a:pt x="102" y="125"/>
                  <a:pt x="100" y="133"/>
                  <a:pt x="97" y="139"/>
                </a:cubicBezTo>
                <a:cubicBezTo>
                  <a:pt x="93" y="145"/>
                  <a:pt x="89" y="150"/>
                  <a:pt x="83" y="153"/>
                </a:cubicBezTo>
                <a:cubicBezTo>
                  <a:pt x="77" y="157"/>
                  <a:pt x="71" y="160"/>
                  <a:pt x="64" y="162"/>
                </a:cubicBezTo>
                <a:cubicBezTo>
                  <a:pt x="57" y="164"/>
                  <a:pt x="49" y="165"/>
                  <a:pt x="42" y="165"/>
                </a:cubicBezTo>
                <a:lnTo>
                  <a:pt x="33" y="165"/>
                </a:lnTo>
                <a:cubicBezTo>
                  <a:pt x="29" y="165"/>
                  <a:pt x="25" y="165"/>
                  <a:pt x="22" y="164"/>
                </a:cubicBezTo>
                <a:cubicBezTo>
                  <a:pt x="18" y="164"/>
                  <a:pt x="14" y="164"/>
                  <a:pt x="10" y="163"/>
                </a:cubicBezTo>
                <a:cubicBezTo>
                  <a:pt x="6" y="163"/>
                  <a:pt x="3" y="162"/>
                  <a:pt x="0" y="162"/>
                </a:cubicBezTo>
                <a:lnTo>
                  <a:pt x="0" y="4"/>
                </a:lnTo>
                <a:cubicBezTo>
                  <a:pt x="6" y="3"/>
                  <a:pt x="12" y="2"/>
                  <a:pt x="20" y="1"/>
                </a:cubicBezTo>
                <a:cubicBezTo>
                  <a:pt x="27" y="1"/>
                  <a:pt x="35" y="0"/>
                  <a:pt x="44" y="0"/>
                </a:cubicBezTo>
                <a:cubicBezTo>
                  <a:pt x="50" y="0"/>
                  <a:pt x="56" y="1"/>
                  <a:pt x="63" y="2"/>
                </a:cubicBezTo>
                <a:cubicBezTo>
                  <a:pt x="69" y="3"/>
                  <a:pt x="74" y="5"/>
                  <a:pt x="79" y="8"/>
                </a:cubicBezTo>
                <a:cubicBezTo>
                  <a:pt x="84" y="10"/>
                  <a:pt x="89" y="14"/>
                  <a:pt x="92" y="19"/>
                </a:cubicBezTo>
                <a:cubicBezTo>
                  <a:pt x="95" y="24"/>
                  <a:pt x="97" y="31"/>
                  <a:pt x="97" y="39"/>
                </a:cubicBez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30" name="Freeform 1930"/>
          <p:cNvSpPr>
            <a:spLocks noEditPoints="1"/>
          </p:cNvSpPr>
          <p:nvPr userDrawn="1"/>
        </p:nvSpPr>
        <p:spPr bwMode="auto">
          <a:xfrm>
            <a:off x="1957388" y="282575"/>
            <a:ext cx="93663" cy="120650"/>
          </a:xfrm>
          <a:custGeom>
            <a:avLst/>
            <a:gdLst>
              <a:gd name="T0" fmla="*/ 20 w 131"/>
              <a:gd name="T1" fmla="*/ 84 h 167"/>
              <a:gd name="T2" fmla="*/ 20 w 131"/>
              <a:gd name="T3" fmla="*/ 84 h 167"/>
              <a:gd name="T4" fmla="*/ 22 w 131"/>
              <a:gd name="T5" fmla="*/ 109 h 167"/>
              <a:gd name="T6" fmla="*/ 31 w 131"/>
              <a:gd name="T7" fmla="*/ 130 h 167"/>
              <a:gd name="T8" fmla="*/ 45 w 131"/>
              <a:gd name="T9" fmla="*/ 144 h 167"/>
              <a:gd name="T10" fmla="*/ 65 w 131"/>
              <a:gd name="T11" fmla="*/ 150 h 167"/>
              <a:gd name="T12" fmla="*/ 98 w 131"/>
              <a:gd name="T13" fmla="*/ 133 h 167"/>
              <a:gd name="T14" fmla="*/ 111 w 131"/>
              <a:gd name="T15" fmla="*/ 84 h 167"/>
              <a:gd name="T16" fmla="*/ 108 w 131"/>
              <a:gd name="T17" fmla="*/ 58 h 167"/>
              <a:gd name="T18" fmla="*/ 100 w 131"/>
              <a:gd name="T19" fmla="*/ 37 h 167"/>
              <a:gd name="T20" fmla="*/ 85 w 131"/>
              <a:gd name="T21" fmla="*/ 23 h 167"/>
              <a:gd name="T22" fmla="*/ 65 w 131"/>
              <a:gd name="T23" fmla="*/ 17 h 167"/>
              <a:gd name="T24" fmla="*/ 32 w 131"/>
              <a:gd name="T25" fmla="*/ 34 h 167"/>
              <a:gd name="T26" fmla="*/ 20 w 131"/>
              <a:gd name="T27" fmla="*/ 84 h 167"/>
              <a:gd name="T28" fmla="*/ 0 w 131"/>
              <a:gd name="T29" fmla="*/ 84 h 167"/>
              <a:gd name="T30" fmla="*/ 0 w 131"/>
              <a:gd name="T31" fmla="*/ 84 h 167"/>
              <a:gd name="T32" fmla="*/ 17 w 131"/>
              <a:gd name="T33" fmla="*/ 22 h 167"/>
              <a:gd name="T34" fmla="*/ 65 w 131"/>
              <a:gd name="T35" fmla="*/ 0 h 167"/>
              <a:gd name="T36" fmla="*/ 94 w 131"/>
              <a:gd name="T37" fmla="*/ 6 h 167"/>
              <a:gd name="T38" fmla="*/ 115 w 131"/>
              <a:gd name="T39" fmla="*/ 23 h 167"/>
              <a:gd name="T40" fmla="*/ 127 w 131"/>
              <a:gd name="T41" fmla="*/ 49 h 167"/>
              <a:gd name="T42" fmla="*/ 131 w 131"/>
              <a:gd name="T43" fmla="*/ 84 h 167"/>
              <a:gd name="T44" fmla="*/ 114 w 131"/>
              <a:gd name="T45" fmla="*/ 145 h 167"/>
              <a:gd name="T46" fmla="*/ 65 w 131"/>
              <a:gd name="T47" fmla="*/ 167 h 167"/>
              <a:gd name="T48" fmla="*/ 36 w 131"/>
              <a:gd name="T49" fmla="*/ 161 h 167"/>
              <a:gd name="T50" fmla="*/ 16 w 131"/>
              <a:gd name="T51" fmla="*/ 144 h 167"/>
              <a:gd name="T52" fmla="*/ 3 w 131"/>
              <a:gd name="T53" fmla="*/ 118 h 167"/>
              <a:gd name="T54" fmla="*/ 0 w 131"/>
              <a:gd name="T55" fmla="*/ 84 h 1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31" h="167">
                <a:moveTo>
                  <a:pt x="20" y="84"/>
                </a:moveTo>
                <a:lnTo>
                  <a:pt x="20" y="84"/>
                </a:lnTo>
                <a:cubicBezTo>
                  <a:pt x="20" y="92"/>
                  <a:pt x="21" y="101"/>
                  <a:pt x="22" y="109"/>
                </a:cubicBezTo>
                <a:cubicBezTo>
                  <a:pt x="24" y="117"/>
                  <a:pt x="27" y="124"/>
                  <a:pt x="31" y="130"/>
                </a:cubicBezTo>
                <a:cubicBezTo>
                  <a:pt x="34" y="136"/>
                  <a:pt x="39" y="141"/>
                  <a:pt x="45" y="144"/>
                </a:cubicBezTo>
                <a:cubicBezTo>
                  <a:pt x="50" y="148"/>
                  <a:pt x="57" y="150"/>
                  <a:pt x="65" y="150"/>
                </a:cubicBezTo>
                <a:cubicBezTo>
                  <a:pt x="79" y="150"/>
                  <a:pt x="90" y="144"/>
                  <a:pt x="98" y="133"/>
                </a:cubicBezTo>
                <a:cubicBezTo>
                  <a:pt x="107" y="123"/>
                  <a:pt x="111" y="106"/>
                  <a:pt x="111" y="84"/>
                </a:cubicBezTo>
                <a:cubicBezTo>
                  <a:pt x="111" y="75"/>
                  <a:pt x="110" y="66"/>
                  <a:pt x="108" y="58"/>
                </a:cubicBezTo>
                <a:cubicBezTo>
                  <a:pt x="106" y="50"/>
                  <a:pt x="103" y="43"/>
                  <a:pt x="100" y="37"/>
                </a:cubicBezTo>
                <a:cubicBezTo>
                  <a:pt x="96" y="31"/>
                  <a:pt x="91" y="26"/>
                  <a:pt x="85" y="23"/>
                </a:cubicBezTo>
                <a:cubicBezTo>
                  <a:pt x="80" y="19"/>
                  <a:pt x="73" y="17"/>
                  <a:pt x="65" y="17"/>
                </a:cubicBezTo>
                <a:cubicBezTo>
                  <a:pt x="51" y="17"/>
                  <a:pt x="40" y="23"/>
                  <a:pt x="32" y="34"/>
                </a:cubicBezTo>
                <a:cubicBezTo>
                  <a:pt x="24" y="44"/>
                  <a:pt x="20" y="61"/>
                  <a:pt x="20" y="84"/>
                </a:cubicBezTo>
                <a:close/>
                <a:moveTo>
                  <a:pt x="0" y="84"/>
                </a:moveTo>
                <a:lnTo>
                  <a:pt x="0" y="84"/>
                </a:lnTo>
                <a:cubicBezTo>
                  <a:pt x="0" y="57"/>
                  <a:pt x="5" y="36"/>
                  <a:pt x="17" y="22"/>
                </a:cubicBezTo>
                <a:cubicBezTo>
                  <a:pt x="28" y="8"/>
                  <a:pt x="44" y="0"/>
                  <a:pt x="65" y="0"/>
                </a:cubicBezTo>
                <a:cubicBezTo>
                  <a:pt x="76" y="0"/>
                  <a:pt x="86" y="2"/>
                  <a:pt x="94" y="6"/>
                </a:cubicBezTo>
                <a:cubicBezTo>
                  <a:pt x="103" y="10"/>
                  <a:pt x="109" y="16"/>
                  <a:pt x="115" y="23"/>
                </a:cubicBezTo>
                <a:cubicBezTo>
                  <a:pt x="120" y="31"/>
                  <a:pt x="124" y="39"/>
                  <a:pt x="127" y="49"/>
                </a:cubicBezTo>
                <a:cubicBezTo>
                  <a:pt x="130" y="60"/>
                  <a:pt x="131" y="71"/>
                  <a:pt x="131" y="84"/>
                </a:cubicBezTo>
                <a:cubicBezTo>
                  <a:pt x="131" y="110"/>
                  <a:pt x="125" y="131"/>
                  <a:pt x="114" y="145"/>
                </a:cubicBezTo>
                <a:cubicBezTo>
                  <a:pt x="102" y="159"/>
                  <a:pt x="86" y="167"/>
                  <a:pt x="65" y="167"/>
                </a:cubicBezTo>
                <a:cubicBezTo>
                  <a:pt x="54" y="167"/>
                  <a:pt x="44" y="165"/>
                  <a:pt x="36" y="161"/>
                </a:cubicBezTo>
                <a:cubicBezTo>
                  <a:pt x="28" y="157"/>
                  <a:pt x="21" y="151"/>
                  <a:pt x="16" y="144"/>
                </a:cubicBezTo>
                <a:cubicBezTo>
                  <a:pt x="10" y="137"/>
                  <a:pt x="6" y="128"/>
                  <a:pt x="3" y="118"/>
                </a:cubicBezTo>
                <a:cubicBezTo>
                  <a:pt x="1" y="107"/>
                  <a:pt x="0" y="96"/>
                  <a:pt x="0" y="84"/>
                </a:cubicBez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31" name="Freeform 1931"/>
          <p:cNvSpPr>
            <a:spLocks noEditPoints="1"/>
          </p:cNvSpPr>
          <p:nvPr userDrawn="1"/>
        </p:nvSpPr>
        <p:spPr bwMode="auto">
          <a:xfrm>
            <a:off x="850901" y="434975"/>
            <a:ext cx="114300" cy="122238"/>
          </a:xfrm>
          <a:custGeom>
            <a:avLst/>
            <a:gdLst>
              <a:gd name="T0" fmla="*/ 106 w 160"/>
              <a:gd name="T1" fmla="*/ 35 h 170"/>
              <a:gd name="T2" fmla="*/ 89 w 160"/>
              <a:gd name="T3" fmla="*/ 37 h 170"/>
              <a:gd name="T4" fmla="*/ 95 w 160"/>
              <a:gd name="T5" fmla="*/ 132 h 170"/>
              <a:gd name="T6" fmla="*/ 117 w 160"/>
              <a:gd name="T7" fmla="*/ 129 h 170"/>
              <a:gd name="T8" fmla="*/ 137 w 160"/>
              <a:gd name="T9" fmla="*/ 105 h 170"/>
              <a:gd name="T10" fmla="*/ 138 w 160"/>
              <a:gd name="T11" fmla="*/ 63 h 170"/>
              <a:gd name="T12" fmla="*/ 120 w 160"/>
              <a:gd name="T13" fmla="*/ 38 h 170"/>
              <a:gd name="T14" fmla="*/ 55 w 160"/>
              <a:gd name="T15" fmla="*/ 132 h 170"/>
              <a:gd name="T16" fmla="*/ 58 w 160"/>
              <a:gd name="T17" fmla="*/ 132 h 170"/>
              <a:gd name="T18" fmla="*/ 67 w 160"/>
              <a:gd name="T19" fmla="*/ 132 h 170"/>
              <a:gd name="T20" fmla="*/ 70 w 160"/>
              <a:gd name="T21" fmla="*/ 36 h 170"/>
              <a:gd name="T22" fmla="*/ 56 w 160"/>
              <a:gd name="T23" fmla="*/ 35 h 170"/>
              <a:gd name="T24" fmla="*/ 30 w 160"/>
              <a:gd name="T25" fmla="*/ 47 h 170"/>
              <a:gd name="T26" fmla="*/ 19 w 160"/>
              <a:gd name="T27" fmla="*/ 85 h 170"/>
              <a:gd name="T28" fmla="*/ 29 w 160"/>
              <a:gd name="T29" fmla="*/ 120 h 170"/>
              <a:gd name="T30" fmla="*/ 55 w 160"/>
              <a:gd name="T31" fmla="*/ 132 h 170"/>
              <a:gd name="T32" fmla="*/ 70 w 160"/>
              <a:gd name="T33" fmla="*/ 147 h 170"/>
              <a:gd name="T34" fmla="*/ 51 w 160"/>
              <a:gd name="T35" fmla="*/ 148 h 170"/>
              <a:gd name="T36" fmla="*/ 15 w 160"/>
              <a:gd name="T37" fmla="*/ 133 h 170"/>
              <a:gd name="T38" fmla="*/ 0 w 160"/>
              <a:gd name="T39" fmla="*/ 85 h 170"/>
              <a:gd name="T40" fmla="*/ 15 w 160"/>
              <a:gd name="T41" fmla="*/ 36 h 170"/>
              <a:gd name="T42" fmla="*/ 56 w 160"/>
              <a:gd name="T43" fmla="*/ 19 h 170"/>
              <a:gd name="T44" fmla="*/ 70 w 160"/>
              <a:gd name="T45" fmla="*/ 20 h 170"/>
              <a:gd name="T46" fmla="*/ 89 w 160"/>
              <a:gd name="T47" fmla="*/ 0 h 170"/>
              <a:gd name="T48" fmla="*/ 99 w 160"/>
              <a:gd name="T49" fmla="*/ 19 h 170"/>
              <a:gd name="T50" fmla="*/ 129 w 160"/>
              <a:gd name="T51" fmla="*/ 23 h 170"/>
              <a:gd name="T52" fmla="*/ 156 w 160"/>
              <a:gd name="T53" fmla="*/ 55 h 170"/>
              <a:gd name="T54" fmla="*/ 156 w 160"/>
              <a:gd name="T55" fmla="*/ 111 h 170"/>
              <a:gd name="T56" fmla="*/ 126 w 160"/>
              <a:gd name="T57" fmla="*/ 144 h 170"/>
              <a:gd name="T58" fmla="*/ 97 w 160"/>
              <a:gd name="T59" fmla="*/ 148 h 170"/>
              <a:gd name="T60" fmla="*/ 89 w 160"/>
              <a:gd name="T61" fmla="*/ 170 h 170"/>
              <a:gd name="T62" fmla="*/ 70 w 160"/>
              <a:gd name="T63" fmla="*/ 147 h 1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60" h="170">
                <a:moveTo>
                  <a:pt x="106" y="35"/>
                </a:moveTo>
                <a:lnTo>
                  <a:pt x="106" y="35"/>
                </a:lnTo>
                <a:cubicBezTo>
                  <a:pt x="103" y="35"/>
                  <a:pt x="101" y="35"/>
                  <a:pt x="97" y="35"/>
                </a:cubicBezTo>
                <a:cubicBezTo>
                  <a:pt x="94" y="35"/>
                  <a:pt x="91" y="36"/>
                  <a:pt x="89" y="37"/>
                </a:cubicBezTo>
                <a:lnTo>
                  <a:pt x="89" y="132"/>
                </a:lnTo>
                <a:cubicBezTo>
                  <a:pt x="91" y="132"/>
                  <a:pt x="93" y="132"/>
                  <a:pt x="95" y="132"/>
                </a:cubicBezTo>
                <a:cubicBezTo>
                  <a:pt x="98" y="132"/>
                  <a:pt x="100" y="132"/>
                  <a:pt x="103" y="132"/>
                </a:cubicBezTo>
                <a:cubicBezTo>
                  <a:pt x="108" y="132"/>
                  <a:pt x="113" y="131"/>
                  <a:pt x="117" y="129"/>
                </a:cubicBezTo>
                <a:cubicBezTo>
                  <a:pt x="122" y="127"/>
                  <a:pt x="126" y="124"/>
                  <a:pt x="129" y="120"/>
                </a:cubicBezTo>
                <a:cubicBezTo>
                  <a:pt x="133" y="116"/>
                  <a:pt x="135" y="111"/>
                  <a:pt x="137" y="105"/>
                </a:cubicBezTo>
                <a:cubicBezTo>
                  <a:pt x="139" y="98"/>
                  <a:pt x="140" y="91"/>
                  <a:pt x="140" y="83"/>
                </a:cubicBezTo>
                <a:cubicBezTo>
                  <a:pt x="140" y="76"/>
                  <a:pt x="139" y="69"/>
                  <a:pt x="138" y="63"/>
                </a:cubicBezTo>
                <a:cubicBezTo>
                  <a:pt x="136" y="57"/>
                  <a:pt x="134" y="52"/>
                  <a:pt x="131" y="48"/>
                </a:cubicBezTo>
                <a:cubicBezTo>
                  <a:pt x="128" y="44"/>
                  <a:pt x="124" y="40"/>
                  <a:pt x="120" y="38"/>
                </a:cubicBezTo>
                <a:cubicBezTo>
                  <a:pt x="116" y="36"/>
                  <a:pt x="111" y="35"/>
                  <a:pt x="106" y="35"/>
                </a:cubicBezTo>
                <a:close/>
                <a:moveTo>
                  <a:pt x="55" y="132"/>
                </a:moveTo>
                <a:lnTo>
                  <a:pt x="55" y="132"/>
                </a:lnTo>
                <a:lnTo>
                  <a:pt x="58" y="132"/>
                </a:lnTo>
                <a:cubicBezTo>
                  <a:pt x="59" y="132"/>
                  <a:pt x="61" y="132"/>
                  <a:pt x="62" y="132"/>
                </a:cubicBezTo>
                <a:cubicBezTo>
                  <a:pt x="64" y="132"/>
                  <a:pt x="65" y="132"/>
                  <a:pt x="67" y="132"/>
                </a:cubicBezTo>
                <a:cubicBezTo>
                  <a:pt x="68" y="132"/>
                  <a:pt x="69" y="131"/>
                  <a:pt x="70" y="131"/>
                </a:cubicBezTo>
                <a:lnTo>
                  <a:pt x="70" y="36"/>
                </a:lnTo>
                <a:cubicBezTo>
                  <a:pt x="69" y="36"/>
                  <a:pt x="66" y="35"/>
                  <a:pt x="64" y="35"/>
                </a:cubicBezTo>
                <a:cubicBezTo>
                  <a:pt x="61" y="35"/>
                  <a:pt x="59" y="35"/>
                  <a:pt x="56" y="35"/>
                </a:cubicBezTo>
                <a:cubicBezTo>
                  <a:pt x="51" y="35"/>
                  <a:pt x="46" y="36"/>
                  <a:pt x="42" y="38"/>
                </a:cubicBezTo>
                <a:cubicBezTo>
                  <a:pt x="37" y="40"/>
                  <a:pt x="33" y="43"/>
                  <a:pt x="30" y="47"/>
                </a:cubicBezTo>
                <a:cubicBezTo>
                  <a:pt x="27" y="52"/>
                  <a:pt x="24" y="57"/>
                  <a:pt x="22" y="63"/>
                </a:cubicBezTo>
                <a:cubicBezTo>
                  <a:pt x="20" y="69"/>
                  <a:pt x="19" y="77"/>
                  <a:pt x="19" y="85"/>
                </a:cubicBezTo>
                <a:cubicBezTo>
                  <a:pt x="19" y="92"/>
                  <a:pt x="20" y="99"/>
                  <a:pt x="22" y="105"/>
                </a:cubicBezTo>
                <a:cubicBezTo>
                  <a:pt x="24" y="111"/>
                  <a:pt x="26" y="116"/>
                  <a:pt x="29" y="120"/>
                </a:cubicBezTo>
                <a:cubicBezTo>
                  <a:pt x="32" y="124"/>
                  <a:pt x="36" y="127"/>
                  <a:pt x="40" y="129"/>
                </a:cubicBezTo>
                <a:cubicBezTo>
                  <a:pt x="45" y="131"/>
                  <a:pt x="50" y="132"/>
                  <a:pt x="55" y="132"/>
                </a:cubicBezTo>
                <a:close/>
                <a:moveTo>
                  <a:pt x="70" y="147"/>
                </a:moveTo>
                <a:lnTo>
                  <a:pt x="70" y="147"/>
                </a:lnTo>
                <a:cubicBezTo>
                  <a:pt x="68" y="148"/>
                  <a:pt x="65" y="148"/>
                  <a:pt x="61" y="148"/>
                </a:cubicBezTo>
                <a:cubicBezTo>
                  <a:pt x="58" y="148"/>
                  <a:pt x="54" y="148"/>
                  <a:pt x="51" y="148"/>
                </a:cubicBezTo>
                <a:cubicBezTo>
                  <a:pt x="44" y="148"/>
                  <a:pt x="37" y="147"/>
                  <a:pt x="31" y="145"/>
                </a:cubicBezTo>
                <a:cubicBezTo>
                  <a:pt x="25" y="142"/>
                  <a:pt x="19" y="139"/>
                  <a:pt x="15" y="133"/>
                </a:cubicBezTo>
                <a:cubicBezTo>
                  <a:pt x="10" y="128"/>
                  <a:pt x="6" y="122"/>
                  <a:pt x="4" y="114"/>
                </a:cubicBezTo>
                <a:cubicBezTo>
                  <a:pt x="1" y="105"/>
                  <a:pt x="0" y="96"/>
                  <a:pt x="0" y="85"/>
                </a:cubicBezTo>
                <a:cubicBezTo>
                  <a:pt x="0" y="75"/>
                  <a:pt x="1" y="65"/>
                  <a:pt x="4" y="57"/>
                </a:cubicBezTo>
                <a:cubicBezTo>
                  <a:pt x="6" y="49"/>
                  <a:pt x="10" y="42"/>
                  <a:pt x="15" y="36"/>
                </a:cubicBezTo>
                <a:cubicBezTo>
                  <a:pt x="20" y="31"/>
                  <a:pt x="26" y="26"/>
                  <a:pt x="33" y="23"/>
                </a:cubicBezTo>
                <a:cubicBezTo>
                  <a:pt x="40" y="20"/>
                  <a:pt x="47" y="19"/>
                  <a:pt x="56" y="19"/>
                </a:cubicBezTo>
                <a:cubicBezTo>
                  <a:pt x="58" y="19"/>
                  <a:pt x="60" y="19"/>
                  <a:pt x="63" y="19"/>
                </a:cubicBezTo>
                <a:cubicBezTo>
                  <a:pt x="66" y="19"/>
                  <a:pt x="69" y="19"/>
                  <a:pt x="70" y="20"/>
                </a:cubicBezTo>
                <a:lnTo>
                  <a:pt x="70" y="0"/>
                </a:lnTo>
                <a:lnTo>
                  <a:pt x="89" y="0"/>
                </a:lnTo>
                <a:lnTo>
                  <a:pt x="89" y="20"/>
                </a:lnTo>
                <a:cubicBezTo>
                  <a:pt x="92" y="20"/>
                  <a:pt x="95" y="19"/>
                  <a:pt x="99" y="19"/>
                </a:cubicBezTo>
                <a:cubicBezTo>
                  <a:pt x="103" y="19"/>
                  <a:pt x="106" y="19"/>
                  <a:pt x="108" y="19"/>
                </a:cubicBezTo>
                <a:cubicBezTo>
                  <a:pt x="116" y="19"/>
                  <a:pt x="123" y="20"/>
                  <a:pt x="129" y="23"/>
                </a:cubicBezTo>
                <a:cubicBezTo>
                  <a:pt x="135" y="26"/>
                  <a:pt x="141" y="30"/>
                  <a:pt x="145" y="35"/>
                </a:cubicBezTo>
                <a:cubicBezTo>
                  <a:pt x="150" y="40"/>
                  <a:pt x="153" y="47"/>
                  <a:pt x="156" y="55"/>
                </a:cubicBezTo>
                <a:cubicBezTo>
                  <a:pt x="159" y="63"/>
                  <a:pt x="160" y="72"/>
                  <a:pt x="160" y="83"/>
                </a:cubicBezTo>
                <a:cubicBezTo>
                  <a:pt x="160" y="94"/>
                  <a:pt x="158" y="103"/>
                  <a:pt x="156" y="111"/>
                </a:cubicBezTo>
                <a:cubicBezTo>
                  <a:pt x="153" y="120"/>
                  <a:pt x="149" y="126"/>
                  <a:pt x="143" y="132"/>
                </a:cubicBezTo>
                <a:cubicBezTo>
                  <a:pt x="138" y="137"/>
                  <a:pt x="133" y="142"/>
                  <a:pt x="126" y="144"/>
                </a:cubicBezTo>
                <a:cubicBezTo>
                  <a:pt x="119" y="147"/>
                  <a:pt x="112" y="148"/>
                  <a:pt x="104" y="148"/>
                </a:cubicBezTo>
                <a:cubicBezTo>
                  <a:pt x="103" y="148"/>
                  <a:pt x="100" y="148"/>
                  <a:pt x="97" y="148"/>
                </a:cubicBezTo>
                <a:cubicBezTo>
                  <a:pt x="93" y="148"/>
                  <a:pt x="91" y="147"/>
                  <a:pt x="89" y="147"/>
                </a:cubicBezTo>
                <a:lnTo>
                  <a:pt x="89" y="170"/>
                </a:lnTo>
                <a:lnTo>
                  <a:pt x="70" y="170"/>
                </a:lnTo>
                <a:lnTo>
                  <a:pt x="70" y="14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32" name="Freeform 1932"/>
          <p:cNvSpPr>
            <a:spLocks/>
          </p:cNvSpPr>
          <p:nvPr userDrawn="1"/>
        </p:nvSpPr>
        <p:spPr bwMode="auto">
          <a:xfrm>
            <a:off x="985838" y="438150"/>
            <a:ext cx="82550" cy="115888"/>
          </a:xfrm>
          <a:custGeom>
            <a:avLst/>
            <a:gdLst>
              <a:gd name="T0" fmla="*/ 98 w 117"/>
              <a:gd name="T1" fmla="*/ 51 h 160"/>
              <a:gd name="T2" fmla="*/ 98 w 117"/>
              <a:gd name="T3" fmla="*/ 51 h 160"/>
              <a:gd name="T4" fmla="*/ 99 w 117"/>
              <a:gd name="T5" fmla="*/ 33 h 160"/>
              <a:gd name="T6" fmla="*/ 98 w 117"/>
              <a:gd name="T7" fmla="*/ 33 h 160"/>
              <a:gd name="T8" fmla="*/ 89 w 117"/>
              <a:gd name="T9" fmla="*/ 52 h 160"/>
              <a:gd name="T10" fmla="*/ 11 w 117"/>
              <a:gd name="T11" fmla="*/ 160 h 160"/>
              <a:gd name="T12" fmla="*/ 0 w 117"/>
              <a:gd name="T13" fmla="*/ 160 h 160"/>
              <a:gd name="T14" fmla="*/ 0 w 117"/>
              <a:gd name="T15" fmla="*/ 0 h 160"/>
              <a:gd name="T16" fmla="*/ 19 w 117"/>
              <a:gd name="T17" fmla="*/ 0 h 160"/>
              <a:gd name="T18" fmla="*/ 19 w 117"/>
              <a:gd name="T19" fmla="*/ 110 h 160"/>
              <a:gd name="T20" fmla="*/ 17 w 117"/>
              <a:gd name="T21" fmla="*/ 128 h 160"/>
              <a:gd name="T22" fmla="*/ 18 w 117"/>
              <a:gd name="T23" fmla="*/ 128 h 160"/>
              <a:gd name="T24" fmla="*/ 28 w 117"/>
              <a:gd name="T25" fmla="*/ 109 h 160"/>
              <a:gd name="T26" fmla="*/ 106 w 117"/>
              <a:gd name="T27" fmla="*/ 0 h 160"/>
              <a:gd name="T28" fmla="*/ 117 w 117"/>
              <a:gd name="T29" fmla="*/ 0 h 160"/>
              <a:gd name="T30" fmla="*/ 117 w 117"/>
              <a:gd name="T31" fmla="*/ 160 h 160"/>
              <a:gd name="T32" fmla="*/ 98 w 117"/>
              <a:gd name="T33" fmla="*/ 160 h 160"/>
              <a:gd name="T34" fmla="*/ 98 w 117"/>
              <a:gd name="T35" fmla="*/ 51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17" h="160">
                <a:moveTo>
                  <a:pt x="98" y="51"/>
                </a:moveTo>
                <a:lnTo>
                  <a:pt x="98" y="51"/>
                </a:lnTo>
                <a:lnTo>
                  <a:pt x="99" y="33"/>
                </a:lnTo>
                <a:lnTo>
                  <a:pt x="98" y="33"/>
                </a:lnTo>
                <a:lnTo>
                  <a:pt x="89" y="52"/>
                </a:lnTo>
                <a:lnTo>
                  <a:pt x="11" y="160"/>
                </a:lnTo>
                <a:lnTo>
                  <a:pt x="0" y="160"/>
                </a:lnTo>
                <a:lnTo>
                  <a:pt x="0" y="0"/>
                </a:lnTo>
                <a:lnTo>
                  <a:pt x="19" y="0"/>
                </a:lnTo>
                <a:lnTo>
                  <a:pt x="19" y="110"/>
                </a:lnTo>
                <a:lnTo>
                  <a:pt x="17" y="128"/>
                </a:lnTo>
                <a:lnTo>
                  <a:pt x="18" y="128"/>
                </a:lnTo>
                <a:lnTo>
                  <a:pt x="28" y="109"/>
                </a:lnTo>
                <a:lnTo>
                  <a:pt x="106" y="0"/>
                </a:lnTo>
                <a:lnTo>
                  <a:pt x="117" y="0"/>
                </a:lnTo>
                <a:lnTo>
                  <a:pt x="117" y="160"/>
                </a:lnTo>
                <a:lnTo>
                  <a:pt x="98" y="160"/>
                </a:lnTo>
                <a:lnTo>
                  <a:pt x="98" y="51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33" name="Freeform 1933"/>
          <p:cNvSpPr>
            <a:spLocks/>
          </p:cNvSpPr>
          <p:nvPr userDrawn="1"/>
        </p:nvSpPr>
        <p:spPr bwMode="auto">
          <a:xfrm>
            <a:off x="1096963" y="438150"/>
            <a:ext cx="82550" cy="115888"/>
          </a:xfrm>
          <a:custGeom>
            <a:avLst/>
            <a:gdLst>
              <a:gd name="T0" fmla="*/ 96 w 115"/>
              <a:gd name="T1" fmla="*/ 87 h 160"/>
              <a:gd name="T2" fmla="*/ 96 w 115"/>
              <a:gd name="T3" fmla="*/ 87 h 160"/>
              <a:gd name="T4" fmla="*/ 19 w 115"/>
              <a:gd name="T5" fmla="*/ 87 h 160"/>
              <a:gd name="T6" fmla="*/ 19 w 115"/>
              <a:gd name="T7" fmla="*/ 160 h 160"/>
              <a:gd name="T8" fmla="*/ 0 w 115"/>
              <a:gd name="T9" fmla="*/ 160 h 160"/>
              <a:gd name="T10" fmla="*/ 0 w 115"/>
              <a:gd name="T11" fmla="*/ 0 h 160"/>
              <a:gd name="T12" fmla="*/ 19 w 115"/>
              <a:gd name="T13" fmla="*/ 0 h 160"/>
              <a:gd name="T14" fmla="*/ 19 w 115"/>
              <a:gd name="T15" fmla="*/ 70 h 160"/>
              <a:gd name="T16" fmla="*/ 96 w 115"/>
              <a:gd name="T17" fmla="*/ 70 h 160"/>
              <a:gd name="T18" fmla="*/ 96 w 115"/>
              <a:gd name="T19" fmla="*/ 0 h 160"/>
              <a:gd name="T20" fmla="*/ 115 w 115"/>
              <a:gd name="T21" fmla="*/ 0 h 160"/>
              <a:gd name="T22" fmla="*/ 115 w 115"/>
              <a:gd name="T23" fmla="*/ 160 h 160"/>
              <a:gd name="T24" fmla="*/ 96 w 115"/>
              <a:gd name="T25" fmla="*/ 160 h 160"/>
              <a:gd name="T26" fmla="*/ 96 w 115"/>
              <a:gd name="T27" fmla="*/ 87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15" h="160">
                <a:moveTo>
                  <a:pt x="96" y="87"/>
                </a:moveTo>
                <a:lnTo>
                  <a:pt x="96" y="87"/>
                </a:lnTo>
                <a:lnTo>
                  <a:pt x="19" y="87"/>
                </a:lnTo>
                <a:lnTo>
                  <a:pt x="19" y="160"/>
                </a:lnTo>
                <a:lnTo>
                  <a:pt x="0" y="160"/>
                </a:lnTo>
                <a:lnTo>
                  <a:pt x="0" y="0"/>
                </a:lnTo>
                <a:lnTo>
                  <a:pt x="19" y="0"/>
                </a:lnTo>
                <a:lnTo>
                  <a:pt x="19" y="70"/>
                </a:lnTo>
                <a:lnTo>
                  <a:pt x="96" y="70"/>
                </a:lnTo>
                <a:lnTo>
                  <a:pt x="96" y="0"/>
                </a:lnTo>
                <a:lnTo>
                  <a:pt x="115" y="0"/>
                </a:lnTo>
                <a:lnTo>
                  <a:pt x="115" y="160"/>
                </a:lnTo>
                <a:lnTo>
                  <a:pt x="96" y="160"/>
                </a:lnTo>
                <a:lnTo>
                  <a:pt x="96" y="8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34" name="Freeform 1934"/>
          <p:cNvSpPr>
            <a:spLocks noEditPoints="1"/>
          </p:cNvSpPr>
          <p:nvPr userDrawn="1"/>
        </p:nvSpPr>
        <p:spPr bwMode="auto">
          <a:xfrm>
            <a:off x="1195388" y="436563"/>
            <a:ext cx="92075" cy="117475"/>
          </a:xfrm>
          <a:custGeom>
            <a:avLst/>
            <a:gdLst>
              <a:gd name="T0" fmla="*/ 41 w 130"/>
              <a:gd name="T1" fmla="*/ 102 h 163"/>
              <a:gd name="T2" fmla="*/ 41 w 130"/>
              <a:gd name="T3" fmla="*/ 102 h 163"/>
              <a:gd name="T4" fmla="*/ 88 w 130"/>
              <a:gd name="T5" fmla="*/ 102 h 163"/>
              <a:gd name="T6" fmla="*/ 70 w 130"/>
              <a:gd name="T7" fmla="*/ 53 h 163"/>
              <a:gd name="T8" fmla="*/ 65 w 130"/>
              <a:gd name="T9" fmla="*/ 29 h 163"/>
              <a:gd name="T10" fmla="*/ 64 w 130"/>
              <a:gd name="T11" fmla="*/ 29 h 163"/>
              <a:gd name="T12" fmla="*/ 59 w 130"/>
              <a:gd name="T13" fmla="*/ 54 h 163"/>
              <a:gd name="T14" fmla="*/ 41 w 130"/>
              <a:gd name="T15" fmla="*/ 102 h 163"/>
              <a:gd name="T16" fmla="*/ 94 w 130"/>
              <a:gd name="T17" fmla="*/ 119 h 163"/>
              <a:gd name="T18" fmla="*/ 94 w 130"/>
              <a:gd name="T19" fmla="*/ 119 h 163"/>
              <a:gd name="T20" fmla="*/ 35 w 130"/>
              <a:gd name="T21" fmla="*/ 119 h 163"/>
              <a:gd name="T22" fmla="*/ 19 w 130"/>
              <a:gd name="T23" fmla="*/ 163 h 163"/>
              <a:gd name="T24" fmla="*/ 0 w 130"/>
              <a:gd name="T25" fmla="*/ 163 h 163"/>
              <a:gd name="T26" fmla="*/ 61 w 130"/>
              <a:gd name="T27" fmla="*/ 0 h 163"/>
              <a:gd name="T28" fmla="*/ 69 w 130"/>
              <a:gd name="T29" fmla="*/ 0 h 163"/>
              <a:gd name="T30" fmla="*/ 130 w 130"/>
              <a:gd name="T31" fmla="*/ 163 h 163"/>
              <a:gd name="T32" fmla="*/ 110 w 130"/>
              <a:gd name="T33" fmla="*/ 163 h 163"/>
              <a:gd name="T34" fmla="*/ 94 w 130"/>
              <a:gd name="T35" fmla="*/ 119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30" h="163">
                <a:moveTo>
                  <a:pt x="41" y="102"/>
                </a:moveTo>
                <a:lnTo>
                  <a:pt x="41" y="102"/>
                </a:lnTo>
                <a:lnTo>
                  <a:pt x="88" y="102"/>
                </a:lnTo>
                <a:lnTo>
                  <a:pt x="70" y="53"/>
                </a:lnTo>
                <a:lnTo>
                  <a:pt x="65" y="29"/>
                </a:lnTo>
                <a:lnTo>
                  <a:pt x="64" y="29"/>
                </a:lnTo>
                <a:lnTo>
                  <a:pt x="59" y="54"/>
                </a:lnTo>
                <a:lnTo>
                  <a:pt x="41" y="102"/>
                </a:lnTo>
                <a:close/>
                <a:moveTo>
                  <a:pt x="94" y="119"/>
                </a:moveTo>
                <a:lnTo>
                  <a:pt x="94" y="119"/>
                </a:lnTo>
                <a:lnTo>
                  <a:pt x="35" y="119"/>
                </a:lnTo>
                <a:lnTo>
                  <a:pt x="19" y="163"/>
                </a:lnTo>
                <a:lnTo>
                  <a:pt x="0" y="163"/>
                </a:lnTo>
                <a:lnTo>
                  <a:pt x="61" y="0"/>
                </a:lnTo>
                <a:lnTo>
                  <a:pt x="69" y="0"/>
                </a:lnTo>
                <a:lnTo>
                  <a:pt x="130" y="163"/>
                </a:lnTo>
                <a:lnTo>
                  <a:pt x="110" y="163"/>
                </a:lnTo>
                <a:lnTo>
                  <a:pt x="94" y="119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35" name="Freeform 1935"/>
          <p:cNvSpPr>
            <a:spLocks/>
          </p:cNvSpPr>
          <p:nvPr userDrawn="1"/>
        </p:nvSpPr>
        <p:spPr bwMode="auto">
          <a:xfrm>
            <a:off x="1304926" y="438150"/>
            <a:ext cx="80963" cy="115888"/>
          </a:xfrm>
          <a:custGeom>
            <a:avLst/>
            <a:gdLst>
              <a:gd name="T0" fmla="*/ 96 w 115"/>
              <a:gd name="T1" fmla="*/ 87 h 160"/>
              <a:gd name="T2" fmla="*/ 96 w 115"/>
              <a:gd name="T3" fmla="*/ 87 h 160"/>
              <a:gd name="T4" fmla="*/ 19 w 115"/>
              <a:gd name="T5" fmla="*/ 87 h 160"/>
              <a:gd name="T6" fmla="*/ 19 w 115"/>
              <a:gd name="T7" fmla="*/ 160 h 160"/>
              <a:gd name="T8" fmla="*/ 0 w 115"/>
              <a:gd name="T9" fmla="*/ 160 h 160"/>
              <a:gd name="T10" fmla="*/ 0 w 115"/>
              <a:gd name="T11" fmla="*/ 0 h 160"/>
              <a:gd name="T12" fmla="*/ 19 w 115"/>
              <a:gd name="T13" fmla="*/ 0 h 160"/>
              <a:gd name="T14" fmla="*/ 19 w 115"/>
              <a:gd name="T15" fmla="*/ 70 h 160"/>
              <a:gd name="T16" fmla="*/ 96 w 115"/>
              <a:gd name="T17" fmla="*/ 70 h 160"/>
              <a:gd name="T18" fmla="*/ 96 w 115"/>
              <a:gd name="T19" fmla="*/ 0 h 160"/>
              <a:gd name="T20" fmla="*/ 115 w 115"/>
              <a:gd name="T21" fmla="*/ 0 h 160"/>
              <a:gd name="T22" fmla="*/ 115 w 115"/>
              <a:gd name="T23" fmla="*/ 160 h 160"/>
              <a:gd name="T24" fmla="*/ 96 w 115"/>
              <a:gd name="T25" fmla="*/ 160 h 160"/>
              <a:gd name="T26" fmla="*/ 96 w 115"/>
              <a:gd name="T27" fmla="*/ 87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15" h="160">
                <a:moveTo>
                  <a:pt x="96" y="87"/>
                </a:moveTo>
                <a:lnTo>
                  <a:pt x="96" y="87"/>
                </a:lnTo>
                <a:lnTo>
                  <a:pt x="19" y="87"/>
                </a:lnTo>
                <a:lnTo>
                  <a:pt x="19" y="160"/>
                </a:lnTo>
                <a:lnTo>
                  <a:pt x="0" y="160"/>
                </a:lnTo>
                <a:lnTo>
                  <a:pt x="0" y="0"/>
                </a:lnTo>
                <a:lnTo>
                  <a:pt x="19" y="0"/>
                </a:lnTo>
                <a:lnTo>
                  <a:pt x="19" y="70"/>
                </a:lnTo>
                <a:lnTo>
                  <a:pt x="96" y="70"/>
                </a:lnTo>
                <a:lnTo>
                  <a:pt x="96" y="0"/>
                </a:lnTo>
                <a:lnTo>
                  <a:pt x="115" y="0"/>
                </a:lnTo>
                <a:lnTo>
                  <a:pt x="115" y="160"/>
                </a:lnTo>
                <a:lnTo>
                  <a:pt x="96" y="160"/>
                </a:lnTo>
                <a:lnTo>
                  <a:pt x="96" y="8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36" name="Freeform 1936"/>
          <p:cNvSpPr>
            <a:spLocks/>
          </p:cNvSpPr>
          <p:nvPr userDrawn="1"/>
        </p:nvSpPr>
        <p:spPr bwMode="auto">
          <a:xfrm>
            <a:off x="1409701" y="436563"/>
            <a:ext cx="77788" cy="119063"/>
          </a:xfrm>
          <a:custGeom>
            <a:avLst/>
            <a:gdLst>
              <a:gd name="T0" fmla="*/ 109 w 109"/>
              <a:gd name="T1" fmla="*/ 157 h 166"/>
              <a:gd name="T2" fmla="*/ 109 w 109"/>
              <a:gd name="T3" fmla="*/ 157 h 166"/>
              <a:gd name="T4" fmla="*/ 92 w 109"/>
              <a:gd name="T5" fmla="*/ 164 h 166"/>
              <a:gd name="T6" fmla="*/ 69 w 109"/>
              <a:gd name="T7" fmla="*/ 166 h 166"/>
              <a:gd name="T8" fmla="*/ 42 w 109"/>
              <a:gd name="T9" fmla="*/ 161 h 166"/>
              <a:gd name="T10" fmla="*/ 20 w 109"/>
              <a:gd name="T11" fmla="*/ 146 h 166"/>
              <a:gd name="T12" fmla="*/ 5 w 109"/>
              <a:gd name="T13" fmla="*/ 120 h 166"/>
              <a:gd name="T14" fmla="*/ 0 w 109"/>
              <a:gd name="T15" fmla="*/ 83 h 166"/>
              <a:gd name="T16" fmla="*/ 6 w 109"/>
              <a:gd name="T17" fmla="*/ 45 h 166"/>
              <a:gd name="T18" fmla="*/ 22 w 109"/>
              <a:gd name="T19" fmla="*/ 19 h 166"/>
              <a:gd name="T20" fmla="*/ 44 w 109"/>
              <a:gd name="T21" fmla="*/ 4 h 166"/>
              <a:gd name="T22" fmla="*/ 69 w 109"/>
              <a:gd name="T23" fmla="*/ 0 h 166"/>
              <a:gd name="T24" fmla="*/ 92 w 109"/>
              <a:gd name="T25" fmla="*/ 1 h 166"/>
              <a:gd name="T26" fmla="*/ 107 w 109"/>
              <a:gd name="T27" fmla="*/ 5 h 166"/>
              <a:gd name="T28" fmla="*/ 102 w 109"/>
              <a:gd name="T29" fmla="*/ 22 h 166"/>
              <a:gd name="T30" fmla="*/ 71 w 109"/>
              <a:gd name="T31" fmla="*/ 17 h 166"/>
              <a:gd name="T32" fmla="*/ 52 w 109"/>
              <a:gd name="T33" fmla="*/ 20 h 166"/>
              <a:gd name="T34" fmla="*/ 36 w 109"/>
              <a:gd name="T35" fmla="*/ 32 h 166"/>
              <a:gd name="T36" fmla="*/ 24 w 109"/>
              <a:gd name="T37" fmla="*/ 52 h 166"/>
              <a:gd name="T38" fmla="*/ 20 w 109"/>
              <a:gd name="T39" fmla="*/ 83 h 166"/>
              <a:gd name="T40" fmla="*/ 24 w 109"/>
              <a:gd name="T41" fmla="*/ 112 h 166"/>
              <a:gd name="T42" fmla="*/ 35 w 109"/>
              <a:gd name="T43" fmla="*/ 132 h 166"/>
              <a:gd name="T44" fmla="*/ 52 w 109"/>
              <a:gd name="T45" fmla="*/ 145 h 166"/>
              <a:gd name="T46" fmla="*/ 74 w 109"/>
              <a:gd name="T47" fmla="*/ 149 h 166"/>
              <a:gd name="T48" fmla="*/ 92 w 109"/>
              <a:gd name="T49" fmla="*/ 147 h 166"/>
              <a:gd name="T50" fmla="*/ 105 w 109"/>
              <a:gd name="T51" fmla="*/ 142 h 166"/>
              <a:gd name="T52" fmla="*/ 109 w 109"/>
              <a:gd name="T53" fmla="*/ 157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09" h="166">
                <a:moveTo>
                  <a:pt x="109" y="157"/>
                </a:moveTo>
                <a:lnTo>
                  <a:pt x="109" y="157"/>
                </a:lnTo>
                <a:cubicBezTo>
                  <a:pt x="105" y="160"/>
                  <a:pt x="99" y="163"/>
                  <a:pt x="92" y="164"/>
                </a:cubicBezTo>
                <a:cubicBezTo>
                  <a:pt x="85" y="165"/>
                  <a:pt x="77" y="166"/>
                  <a:pt x="69" y="166"/>
                </a:cubicBezTo>
                <a:cubicBezTo>
                  <a:pt x="60" y="166"/>
                  <a:pt x="51" y="164"/>
                  <a:pt x="42" y="161"/>
                </a:cubicBezTo>
                <a:cubicBezTo>
                  <a:pt x="34" y="158"/>
                  <a:pt x="26" y="153"/>
                  <a:pt x="20" y="146"/>
                </a:cubicBezTo>
                <a:cubicBezTo>
                  <a:pt x="14" y="139"/>
                  <a:pt x="9" y="131"/>
                  <a:pt x="5" y="120"/>
                </a:cubicBezTo>
                <a:cubicBezTo>
                  <a:pt x="2" y="110"/>
                  <a:pt x="0" y="97"/>
                  <a:pt x="0" y="83"/>
                </a:cubicBezTo>
                <a:cubicBezTo>
                  <a:pt x="0" y="68"/>
                  <a:pt x="2" y="55"/>
                  <a:pt x="6" y="45"/>
                </a:cubicBezTo>
                <a:cubicBezTo>
                  <a:pt x="10" y="34"/>
                  <a:pt x="15" y="26"/>
                  <a:pt x="22" y="19"/>
                </a:cubicBezTo>
                <a:cubicBezTo>
                  <a:pt x="28" y="12"/>
                  <a:pt x="36" y="8"/>
                  <a:pt x="44" y="4"/>
                </a:cubicBezTo>
                <a:cubicBezTo>
                  <a:pt x="52" y="1"/>
                  <a:pt x="61" y="0"/>
                  <a:pt x="69" y="0"/>
                </a:cubicBezTo>
                <a:cubicBezTo>
                  <a:pt x="79" y="0"/>
                  <a:pt x="86" y="0"/>
                  <a:pt x="92" y="1"/>
                </a:cubicBezTo>
                <a:cubicBezTo>
                  <a:pt x="98" y="2"/>
                  <a:pt x="103" y="4"/>
                  <a:pt x="107" y="5"/>
                </a:cubicBezTo>
                <a:lnTo>
                  <a:pt x="102" y="22"/>
                </a:lnTo>
                <a:cubicBezTo>
                  <a:pt x="95" y="19"/>
                  <a:pt x="84" y="17"/>
                  <a:pt x="71" y="17"/>
                </a:cubicBezTo>
                <a:cubicBezTo>
                  <a:pt x="65" y="17"/>
                  <a:pt x="58" y="18"/>
                  <a:pt x="52" y="20"/>
                </a:cubicBezTo>
                <a:cubicBezTo>
                  <a:pt x="46" y="23"/>
                  <a:pt x="41" y="26"/>
                  <a:pt x="36" y="32"/>
                </a:cubicBezTo>
                <a:cubicBezTo>
                  <a:pt x="31" y="37"/>
                  <a:pt x="27" y="44"/>
                  <a:pt x="24" y="52"/>
                </a:cubicBezTo>
                <a:cubicBezTo>
                  <a:pt x="21" y="60"/>
                  <a:pt x="20" y="71"/>
                  <a:pt x="20" y="83"/>
                </a:cubicBezTo>
                <a:cubicBezTo>
                  <a:pt x="20" y="94"/>
                  <a:pt x="21" y="104"/>
                  <a:pt x="24" y="112"/>
                </a:cubicBezTo>
                <a:cubicBezTo>
                  <a:pt x="27" y="120"/>
                  <a:pt x="31" y="127"/>
                  <a:pt x="35" y="132"/>
                </a:cubicBezTo>
                <a:cubicBezTo>
                  <a:pt x="40" y="138"/>
                  <a:pt x="46" y="142"/>
                  <a:pt x="52" y="145"/>
                </a:cubicBezTo>
                <a:cubicBezTo>
                  <a:pt x="59" y="148"/>
                  <a:pt x="66" y="149"/>
                  <a:pt x="74" y="149"/>
                </a:cubicBezTo>
                <a:cubicBezTo>
                  <a:pt x="80" y="149"/>
                  <a:pt x="86" y="148"/>
                  <a:pt x="92" y="147"/>
                </a:cubicBezTo>
                <a:cubicBezTo>
                  <a:pt x="97" y="146"/>
                  <a:pt x="101" y="144"/>
                  <a:pt x="105" y="142"/>
                </a:cubicBezTo>
                <a:lnTo>
                  <a:pt x="109" y="15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37" name="Freeform 1937"/>
          <p:cNvSpPr>
            <a:spLocks noEditPoints="1"/>
          </p:cNvSpPr>
          <p:nvPr userDrawn="1"/>
        </p:nvSpPr>
        <p:spPr bwMode="auto">
          <a:xfrm>
            <a:off x="1500188" y="436563"/>
            <a:ext cx="92075" cy="119063"/>
          </a:xfrm>
          <a:custGeom>
            <a:avLst/>
            <a:gdLst>
              <a:gd name="T0" fmla="*/ 20 w 131"/>
              <a:gd name="T1" fmla="*/ 83 h 166"/>
              <a:gd name="T2" fmla="*/ 20 w 131"/>
              <a:gd name="T3" fmla="*/ 83 h 166"/>
              <a:gd name="T4" fmla="*/ 23 w 131"/>
              <a:gd name="T5" fmla="*/ 108 h 166"/>
              <a:gd name="T6" fmla="*/ 31 w 131"/>
              <a:gd name="T7" fmla="*/ 129 h 166"/>
              <a:gd name="T8" fmla="*/ 45 w 131"/>
              <a:gd name="T9" fmla="*/ 144 h 166"/>
              <a:gd name="T10" fmla="*/ 65 w 131"/>
              <a:gd name="T11" fmla="*/ 149 h 166"/>
              <a:gd name="T12" fmla="*/ 99 w 131"/>
              <a:gd name="T13" fmla="*/ 133 h 166"/>
              <a:gd name="T14" fmla="*/ 111 w 131"/>
              <a:gd name="T15" fmla="*/ 83 h 166"/>
              <a:gd name="T16" fmla="*/ 108 w 131"/>
              <a:gd name="T17" fmla="*/ 58 h 166"/>
              <a:gd name="T18" fmla="*/ 100 w 131"/>
              <a:gd name="T19" fmla="*/ 37 h 166"/>
              <a:gd name="T20" fmla="*/ 86 w 131"/>
              <a:gd name="T21" fmla="*/ 22 h 166"/>
              <a:gd name="T22" fmla="*/ 65 w 131"/>
              <a:gd name="T23" fmla="*/ 17 h 166"/>
              <a:gd name="T24" fmla="*/ 32 w 131"/>
              <a:gd name="T25" fmla="*/ 33 h 166"/>
              <a:gd name="T26" fmla="*/ 20 w 131"/>
              <a:gd name="T27" fmla="*/ 83 h 166"/>
              <a:gd name="T28" fmla="*/ 0 w 131"/>
              <a:gd name="T29" fmla="*/ 83 h 166"/>
              <a:gd name="T30" fmla="*/ 0 w 131"/>
              <a:gd name="T31" fmla="*/ 83 h 166"/>
              <a:gd name="T32" fmla="*/ 17 w 131"/>
              <a:gd name="T33" fmla="*/ 21 h 166"/>
              <a:gd name="T34" fmla="*/ 65 w 131"/>
              <a:gd name="T35" fmla="*/ 0 h 166"/>
              <a:gd name="T36" fmla="*/ 95 w 131"/>
              <a:gd name="T37" fmla="*/ 6 h 166"/>
              <a:gd name="T38" fmla="*/ 115 w 131"/>
              <a:gd name="T39" fmla="*/ 23 h 166"/>
              <a:gd name="T40" fmla="*/ 127 w 131"/>
              <a:gd name="T41" fmla="*/ 49 h 166"/>
              <a:gd name="T42" fmla="*/ 131 w 131"/>
              <a:gd name="T43" fmla="*/ 83 h 166"/>
              <a:gd name="T44" fmla="*/ 114 w 131"/>
              <a:gd name="T45" fmla="*/ 145 h 166"/>
              <a:gd name="T46" fmla="*/ 65 w 131"/>
              <a:gd name="T47" fmla="*/ 166 h 166"/>
              <a:gd name="T48" fmla="*/ 36 w 131"/>
              <a:gd name="T49" fmla="*/ 160 h 166"/>
              <a:gd name="T50" fmla="*/ 16 w 131"/>
              <a:gd name="T51" fmla="*/ 143 h 166"/>
              <a:gd name="T52" fmla="*/ 4 w 131"/>
              <a:gd name="T53" fmla="*/ 117 h 166"/>
              <a:gd name="T54" fmla="*/ 0 w 131"/>
              <a:gd name="T55" fmla="*/ 83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31" h="166">
                <a:moveTo>
                  <a:pt x="20" y="83"/>
                </a:moveTo>
                <a:lnTo>
                  <a:pt x="20" y="83"/>
                </a:lnTo>
                <a:cubicBezTo>
                  <a:pt x="20" y="92"/>
                  <a:pt x="21" y="100"/>
                  <a:pt x="23" y="108"/>
                </a:cubicBezTo>
                <a:cubicBezTo>
                  <a:pt x="24" y="116"/>
                  <a:pt x="27" y="123"/>
                  <a:pt x="31" y="129"/>
                </a:cubicBezTo>
                <a:cubicBezTo>
                  <a:pt x="35" y="135"/>
                  <a:pt x="39" y="140"/>
                  <a:pt x="45" y="144"/>
                </a:cubicBezTo>
                <a:cubicBezTo>
                  <a:pt x="51" y="147"/>
                  <a:pt x="57" y="149"/>
                  <a:pt x="65" y="149"/>
                </a:cubicBezTo>
                <a:cubicBezTo>
                  <a:pt x="79" y="149"/>
                  <a:pt x="91" y="144"/>
                  <a:pt x="99" y="133"/>
                </a:cubicBezTo>
                <a:cubicBezTo>
                  <a:pt x="107" y="122"/>
                  <a:pt x="111" y="105"/>
                  <a:pt x="111" y="83"/>
                </a:cubicBezTo>
                <a:cubicBezTo>
                  <a:pt x="111" y="74"/>
                  <a:pt x="110" y="66"/>
                  <a:pt x="108" y="58"/>
                </a:cubicBezTo>
                <a:cubicBezTo>
                  <a:pt x="107" y="50"/>
                  <a:pt x="104" y="43"/>
                  <a:pt x="100" y="37"/>
                </a:cubicBezTo>
                <a:cubicBezTo>
                  <a:pt x="96" y="31"/>
                  <a:pt x="92" y="26"/>
                  <a:pt x="86" y="22"/>
                </a:cubicBezTo>
                <a:cubicBezTo>
                  <a:pt x="80" y="19"/>
                  <a:pt x="73" y="17"/>
                  <a:pt x="65" y="17"/>
                </a:cubicBezTo>
                <a:cubicBezTo>
                  <a:pt x="51" y="17"/>
                  <a:pt x="40" y="22"/>
                  <a:pt x="32" y="33"/>
                </a:cubicBezTo>
                <a:cubicBezTo>
                  <a:pt x="24" y="44"/>
                  <a:pt x="20" y="60"/>
                  <a:pt x="20" y="83"/>
                </a:cubicBezTo>
                <a:close/>
                <a:moveTo>
                  <a:pt x="0" y="83"/>
                </a:moveTo>
                <a:lnTo>
                  <a:pt x="0" y="83"/>
                </a:lnTo>
                <a:cubicBezTo>
                  <a:pt x="0" y="56"/>
                  <a:pt x="6" y="36"/>
                  <a:pt x="17" y="21"/>
                </a:cubicBezTo>
                <a:cubicBezTo>
                  <a:pt x="28" y="7"/>
                  <a:pt x="44" y="0"/>
                  <a:pt x="65" y="0"/>
                </a:cubicBezTo>
                <a:cubicBezTo>
                  <a:pt x="77" y="0"/>
                  <a:pt x="86" y="2"/>
                  <a:pt x="95" y="6"/>
                </a:cubicBezTo>
                <a:cubicBezTo>
                  <a:pt x="103" y="10"/>
                  <a:pt x="110" y="15"/>
                  <a:pt x="115" y="23"/>
                </a:cubicBezTo>
                <a:cubicBezTo>
                  <a:pt x="121" y="30"/>
                  <a:pt x="125" y="39"/>
                  <a:pt x="127" y="49"/>
                </a:cubicBezTo>
                <a:cubicBezTo>
                  <a:pt x="130" y="59"/>
                  <a:pt x="131" y="70"/>
                  <a:pt x="131" y="83"/>
                </a:cubicBezTo>
                <a:cubicBezTo>
                  <a:pt x="131" y="110"/>
                  <a:pt x="125" y="130"/>
                  <a:pt x="114" y="145"/>
                </a:cubicBezTo>
                <a:cubicBezTo>
                  <a:pt x="103" y="159"/>
                  <a:pt x="86" y="166"/>
                  <a:pt x="65" y="166"/>
                </a:cubicBezTo>
                <a:cubicBezTo>
                  <a:pt x="54" y="166"/>
                  <a:pt x="44" y="164"/>
                  <a:pt x="36" y="160"/>
                </a:cubicBezTo>
                <a:cubicBezTo>
                  <a:pt x="28" y="156"/>
                  <a:pt x="21" y="150"/>
                  <a:pt x="16" y="143"/>
                </a:cubicBezTo>
                <a:cubicBezTo>
                  <a:pt x="10" y="136"/>
                  <a:pt x="6" y="127"/>
                  <a:pt x="4" y="117"/>
                </a:cubicBezTo>
                <a:cubicBezTo>
                  <a:pt x="1" y="107"/>
                  <a:pt x="0" y="95"/>
                  <a:pt x="0" y="83"/>
                </a:cubicBez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38" name="Freeform 1938"/>
          <p:cNvSpPr>
            <a:spLocks noEditPoints="1"/>
          </p:cNvSpPr>
          <p:nvPr userDrawn="1"/>
        </p:nvSpPr>
        <p:spPr bwMode="auto">
          <a:xfrm>
            <a:off x="1617663" y="436563"/>
            <a:ext cx="71438" cy="119063"/>
          </a:xfrm>
          <a:custGeom>
            <a:avLst/>
            <a:gdLst>
              <a:gd name="T0" fmla="*/ 43 w 101"/>
              <a:gd name="T1" fmla="*/ 148 h 164"/>
              <a:gd name="T2" fmla="*/ 43 w 101"/>
              <a:gd name="T3" fmla="*/ 148 h 164"/>
              <a:gd name="T4" fmla="*/ 57 w 101"/>
              <a:gd name="T5" fmla="*/ 146 h 164"/>
              <a:gd name="T6" fmla="*/ 70 w 101"/>
              <a:gd name="T7" fmla="*/ 140 h 164"/>
              <a:gd name="T8" fmla="*/ 78 w 101"/>
              <a:gd name="T9" fmla="*/ 131 h 164"/>
              <a:gd name="T10" fmla="*/ 81 w 101"/>
              <a:gd name="T11" fmla="*/ 118 h 164"/>
              <a:gd name="T12" fmla="*/ 77 w 101"/>
              <a:gd name="T13" fmla="*/ 103 h 164"/>
              <a:gd name="T14" fmla="*/ 67 w 101"/>
              <a:gd name="T15" fmla="*/ 94 h 164"/>
              <a:gd name="T16" fmla="*/ 54 w 101"/>
              <a:gd name="T17" fmla="*/ 90 h 164"/>
              <a:gd name="T18" fmla="*/ 39 w 101"/>
              <a:gd name="T19" fmla="*/ 88 h 164"/>
              <a:gd name="T20" fmla="*/ 19 w 101"/>
              <a:gd name="T21" fmla="*/ 88 h 164"/>
              <a:gd name="T22" fmla="*/ 19 w 101"/>
              <a:gd name="T23" fmla="*/ 146 h 164"/>
              <a:gd name="T24" fmla="*/ 23 w 101"/>
              <a:gd name="T25" fmla="*/ 147 h 164"/>
              <a:gd name="T26" fmla="*/ 30 w 101"/>
              <a:gd name="T27" fmla="*/ 147 h 164"/>
              <a:gd name="T28" fmla="*/ 37 w 101"/>
              <a:gd name="T29" fmla="*/ 147 h 164"/>
              <a:gd name="T30" fmla="*/ 43 w 101"/>
              <a:gd name="T31" fmla="*/ 148 h 164"/>
              <a:gd name="T32" fmla="*/ 31 w 101"/>
              <a:gd name="T33" fmla="*/ 72 h 164"/>
              <a:gd name="T34" fmla="*/ 31 w 101"/>
              <a:gd name="T35" fmla="*/ 72 h 164"/>
              <a:gd name="T36" fmla="*/ 40 w 101"/>
              <a:gd name="T37" fmla="*/ 72 h 164"/>
              <a:gd name="T38" fmla="*/ 49 w 101"/>
              <a:gd name="T39" fmla="*/ 71 h 164"/>
              <a:gd name="T40" fmla="*/ 60 w 101"/>
              <a:gd name="T41" fmla="*/ 67 h 164"/>
              <a:gd name="T42" fmla="*/ 68 w 101"/>
              <a:gd name="T43" fmla="*/ 61 h 164"/>
              <a:gd name="T44" fmla="*/ 74 w 101"/>
              <a:gd name="T45" fmla="*/ 52 h 164"/>
              <a:gd name="T46" fmla="*/ 76 w 101"/>
              <a:gd name="T47" fmla="*/ 42 h 164"/>
              <a:gd name="T48" fmla="*/ 73 w 101"/>
              <a:gd name="T49" fmla="*/ 30 h 164"/>
              <a:gd name="T50" fmla="*/ 66 w 101"/>
              <a:gd name="T51" fmla="*/ 22 h 164"/>
              <a:gd name="T52" fmla="*/ 55 w 101"/>
              <a:gd name="T53" fmla="*/ 18 h 164"/>
              <a:gd name="T54" fmla="*/ 42 w 101"/>
              <a:gd name="T55" fmla="*/ 16 h 164"/>
              <a:gd name="T56" fmla="*/ 28 w 101"/>
              <a:gd name="T57" fmla="*/ 17 h 164"/>
              <a:gd name="T58" fmla="*/ 19 w 101"/>
              <a:gd name="T59" fmla="*/ 18 h 164"/>
              <a:gd name="T60" fmla="*/ 19 w 101"/>
              <a:gd name="T61" fmla="*/ 72 h 164"/>
              <a:gd name="T62" fmla="*/ 31 w 101"/>
              <a:gd name="T63" fmla="*/ 72 h 164"/>
              <a:gd name="T64" fmla="*/ 96 w 101"/>
              <a:gd name="T65" fmla="*/ 38 h 164"/>
              <a:gd name="T66" fmla="*/ 96 w 101"/>
              <a:gd name="T67" fmla="*/ 38 h 164"/>
              <a:gd name="T68" fmla="*/ 95 w 101"/>
              <a:gd name="T69" fmla="*/ 50 h 164"/>
              <a:gd name="T70" fmla="*/ 89 w 101"/>
              <a:gd name="T71" fmla="*/ 61 h 164"/>
              <a:gd name="T72" fmla="*/ 80 w 101"/>
              <a:gd name="T73" fmla="*/ 70 h 164"/>
              <a:gd name="T74" fmla="*/ 66 w 101"/>
              <a:gd name="T75" fmla="*/ 76 h 164"/>
              <a:gd name="T76" fmla="*/ 66 w 101"/>
              <a:gd name="T77" fmla="*/ 77 h 164"/>
              <a:gd name="T78" fmla="*/ 79 w 101"/>
              <a:gd name="T79" fmla="*/ 81 h 164"/>
              <a:gd name="T80" fmla="*/ 91 w 101"/>
              <a:gd name="T81" fmla="*/ 89 h 164"/>
              <a:gd name="T82" fmla="*/ 98 w 101"/>
              <a:gd name="T83" fmla="*/ 100 h 164"/>
              <a:gd name="T84" fmla="*/ 101 w 101"/>
              <a:gd name="T85" fmla="*/ 117 h 164"/>
              <a:gd name="T86" fmla="*/ 96 w 101"/>
              <a:gd name="T87" fmla="*/ 138 h 164"/>
              <a:gd name="T88" fmla="*/ 83 w 101"/>
              <a:gd name="T89" fmla="*/ 153 h 164"/>
              <a:gd name="T90" fmla="*/ 63 w 101"/>
              <a:gd name="T91" fmla="*/ 161 h 164"/>
              <a:gd name="T92" fmla="*/ 41 w 101"/>
              <a:gd name="T93" fmla="*/ 164 h 164"/>
              <a:gd name="T94" fmla="*/ 32 w 101"/>
              <a:gd name="T95" fmla="*/ 164 h 164"/>
              <a:gd name="T96" fmla="*/ 21 w 101"/>
              <a:gd name="T97" fmla="*/ 164 h 164"/>
              <a:gd name="T98" fmla="*/ 10 w 101"/>
              <a:gd name="T99" fmla="*/ 163 h 164"/>
              <a:gd name="T100" fmla="*/ 0 w 101"/>
              <a:gd name="T101" fmla="*/ 161 h 164"/>
              <a:gd name="T102" fmla="*/ 0 w 101"/>
              <a:gd name="T103" fmla="*/ 3 h 164"/>
              <a:gd name="T104" fmla="*/ 19 w 101"/>
              <a:gd name="T105" fmla="*/ 1 h 164"/>
              <a:gd name="T106" fmla="*/ 44 w 101"/>
              <a:gd name="T107" fmla="*/ 0 h 164"/>
              <a:gd name="T108" fmla="*/ 62 w 101"/>
              <a:gd name="T109" fmla="*/ 1 h 164"/>
              <a:gd name="T110" fmla="*/ 79 w 101"/>
              <a:gd name="T111" fmla="*/ 7 h 164"/>
              <a:gd name="T112" fmla="*/ 92 w 101"/>
              <a:gd name="T113" fmla="*/ 19 h 164"/>
              <a:gd name="T114" fmla="*/ 96 w 101"/>
              <a:gd name="T115" fmla="*/ 38 h 1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01" h="164">
                <a:moveTo>
                  <a:pt x="43" y="148"/>
                </a:moveTo>
                <a:lnTo>
                  <a:pt x="43" y="148"/>
                </a:lnTo>
                <a:cubicBezTo>
                  <a:pt x="48" y="148"/>
                  <a:pt x="53" y="147"/>
                  <a:pt x="57" y="146"/>
                </a:cubicBezTo>
                <a:cubicBezTo>
                  <a:pt x="62" y="145"/>
                  <a:pt x="66" y="143"/>
                  <a:pt x="70" y="140"/>
                </a:cubicBezTo>
                <a:cubicBezTo>
                  <a:pt x="73" y="138"/>
                  <a:pt x="76" y="135"/>
                  <a:pt x="78" y="131"/>
                </a:cubicBezTo>
                <a:cubicBezTo>
                  <a:pt x="80" y="127"/>
                  <a:pt x="81" y="123"/>
                  <a:pt x="81" y="118"/>
                </a:cubicBezTo>
                <a:cubicBezTo>
                  <a:pt x="81" y="112"/>
                  <a:pt x="80" y="107"/>
                  <a:pt x="77" y="103"/>
                </a:cubicBezTo>
                <a:cubicBezTo>
                  <a:pt x="75" y="99"/>
                  <a:pt x="72" y="96"/>
                  <a:pt x="67" y="94"/>
                </a:cubicBezTo>
                <a:cubicBezTo>
                  <a:pt x="63" y="92"/>
                  <a:pt x="59" y="90"/>
                  <a:pt x="54" y="90"/>
                </a:cubicBezTo>
                <a:cubicBezTo>
                  <a:pt x="49" y="89"/>
                  <a:pt x="44" y="88"/>
                  <a:pt x="39" y="88"/>
                </a:cubicBezTo>
                <a:lnTo>
                  <a:pt x="19" y="88"/>
                </a:lnTo>
                <a:lnTo>
                  <a:pt x="19" y="146"/>
                </a:lnTo>
                <a:cubicBezTo>
                  <a:pt x="20" y="146"/>
                  <a:pt x="21" y="146"/>
                  <a:pt x="23" y="147"/>
                </a:cubicBezTo>
                <a:cubicBezTo>
                  <a:pt x="25" y="147"/>
                  <a:pt x="27" y="147"/>
                  <a:pt x="30" y="147"/>
                </a:cubicBezTo>
                <a:cubicBezTo>
                  <a:pt x="32" y="147"/>
                  <a:pt x="34" y="147"/>
                  <a:pt x="37" y="147"/>
                </a:cubicBezTo>
                <a:cubicBezTo>
                  <a:pt x="39" y="148"/>
                  <a:pt x="41" y="148"/>
                  <a:pt x="43" y="148"/>
                </a:cubicBezTo>
                <a:close/>
                <a:moveTo>
                  <a:pt x="31" y="72"/>
                </a:moveTo>
                <a:lnTo>
                  <a:pt x="31" y="72"/>
                </a:lnTo>
                <a:cubicBezTo>
                  <a:pt x="33" y="72"/>
                  <a:pt x="36" y="72"/>
                  <a:pt x="40" y="72"/>
                </a:cubicBezTo>
                <a:cubicBezTo>
                  <a:pt x="44" y="72"/>
                  <a:pt x="47" y="72"/>
                  <a:pt x="49" y="71"/>
                </a:cubicBezTo>
                <a:cubicBezTo>
                  <a:pt x="53" y="70"/>
                  <a:pt x="56" y="69"/>
                  <a:pt x="60" y="67"/>
                </a:cubicBezTo>
                <a:cubicBezTo>
                  <a:pt x="63" y="65"/>
                  <a:pt x="66" y="63"/>
                  <a:pt x="68" y="61"/>
                </a:cubicBezTo>
                <a:cubicBezTo>
                  <a:pt x="71" y="58"/>
                  <a:pt x="73" y="56"/>
                  <a:pt x="74" y="52"/>
                </a:cubicBezTo>
                <a:cubicBezTo>
                  <a:pt x="76" y="49"/>
                  <a:pt x="76" y="46"/>
                  <a:pt x="76" y="42"/>
                </a:cubicBezTo>
                <a:cubicBezTo>
                  <a:pt x="76" y="37"/>
                  <a:pt x="75" y="33"/>
                  <a:pt x="73" y="30"/>
                </a:cubicBezTo>
                <a:cubicBezTo>
                  <a:pt x="72" y="26"/>
                  <a:pt x="69" y="24"/>
                  <a:pt x="66" y="22"/>
                </a:cubicBezTo>
                <a:cubicBezTo>
                  <a:pt x="63" y="20"/>
                  <a:pt x="59" y="18"/>
                  <a:pt x="55" y="18"/>
                </a:cubicBezTo>
                <a:cubicBezTo>
                  <a:pt x="51" y="17"/>
                  <a:pt x="46" y="16"/>
                  <a:pt x="42" y="16"/>
                </a:cubicBezTo>
                <a:cubicBezTo>
                  <a:pt x="37" y="16"/>
                  <a:pt x="32" y="16"/>
                  <a:pt x="28" y="17"/>
                </a:cubicBezTo>
                <a:cubicBezTo>
                  <a:pt x="24" y="17"/>
                  <a:pt x="21" y="17"/>
                  <a:pt x="19" y="18"/>
                </a:cubicBezTo>
                <a:lnTo>
                  <a:pt x="19" y="72"/>
                </a:lnTo>
                <a:lnTo>
                  <a:pt x="31" y="72"/>
                </a:lnTo>
                <a:close/>
                <a:moveTo>
                  <a:pt x="96" y="38"/>
                </a:moveTo>
                <a:lnTo>
                  <a:pt x="96" y="38"/>
                </a:lnTo>
                <a:cubicBezTo>
                  <a:pt x="96" y="42"/>
                  <a:pt x="96" y="46"/>
                  <a:pt x="95" y="50"/>
                </a:cubicBezTo>
                <a:cubicBezTo>
                  <a:pt x="93" y="54"/>
                  <a:pt x="92" y="58"/>
                  <a:pt x="89" y="61"/>
                </a:cubicBezTo>
                <a:cubicBezTo>
                  <a:pt x="87" y="65"/>
                  <a:pt x="84" y="68"/>
                  <a:pt x="80" y="70"/>
                </a:cubicBezTo>
                <a:cubicBezTo>
                  <a:pt x="76" y="73"/>
                  <a:pt x="71" y="75"/>
                  <a:pt x="66" y="76"/>
                </a:cubicBezTo>
                <a:lnTo>
                  <a:pt x="66" y="77"/>
                </a:lnTo>
                <a:cubicBezTo>
                  <a:pt x="71" y="78"/>
                  <a:pt x="75" y="79"/>
                  <a:pt x="79" y="81"/>
                </a:cubicBezTo>
                <a:cubicBezTo>
                  <a:pt x="84" y="83"/>
                  <a:pt x="87" y="85"/>
                  <a:pt x="91" y="89"/>
                </a:cubicBezTo>
                <a:cubicBezTo>
                  <a:pt x="94" y="92"/>
                  <a:pt x="96" y="96"/>
                  <a:pt x="98" y="100"/>
                </a:cubicBezTo>
                <a:cubicBezTo>
                  <a:pt x="100" y="105"/>
                  <a:pt x="101" y="110"/>
                  <a:pt x="101" y="117"/>
                </a:cubicBezTo>
                <a:cubicBezTo>
                  <a:pt x="101" y="125"/>
                  <a:pt x="100" y="132"/>
                  <a:pt x="96" y="138"/>
                </a:cubicBezTo>
                <a:cubicBezTo>
                  <a:pt x="93" y="144"/>
                  <a:pt x="88" y="149"/>
                  <a:pt x="83" y="153"/>
                </a:cubicBezTo>
                <a:cubicBezTo>
                  <a:pt x="77" y="157"/>
                  <a:pt x="71" y="160"/>
                  <a:pt x="63" y="161"/>
                </a:cubicBezTo>
                <a:cubicBezTo>
                  <a:pt x="56" y="163"/>
                  <a:pt x="49" y="164"/>
                  <a:pt x="41" y="164"/>
                </a:cubicBezTo>
                <a:lnTo>
                  <a:pt x="32" y="164"/>
                </a:lnTo>
                <a:cubicBezTo>
                  <a:pt x="29" y="164"/>
                  <a:pt x="25" y="164"/>
                  <a:pt x="21" y="164"/>
                </a:cubicBezTo>
                <a:cubicBezTo>
                  <a:pt x="17" y="164"/>
                  <a:pt x="14" y="163"/>
                  <a:pt x="10" y="163"/>
                </a:cubicBezTo>
                <a:cubicBezTo>
                  <a:pt x="6" y="162"/>
                  <a:pt x="3" y="162"/>
                  <a:pt x="0" y="161"/>
                </a:cubicBezTo>
                <a:lnTo>
                  <a:pt x="0" y="3"/>
                </a:lnTo>
                <a:cubicBezTo>
                  <a:pt x="5" y="2"/>
                  <a:pt x="12" y="1"/>
                  <a:pt x="19" y="1"/>
                </a:cubicBezTo>
                <a:cubicBezTo>
                  <a:pt x="27" y="0"/>
                  <a:pt x="35" y="0"/>
                  <a:pt x="44" y="0"/>
                </a:cubicBezTo>
                <a:cubicBezTo>
                  <a:pt x="50" y="0"/>
                  <a:pt x="56" y="0"/>
                  <a:pt x="62" y="1"/>
                </a:cubicBezTo>
                <a:cubicBezTo>
                  <a:pt x="68" y="2"/>
                  <a:pt x="74" y="4"/>
                  <a:pt x="79" y="7"/>
                </a:cubicBezTo>
                <a:cubicBezTo>
                  <a:pt x="84" y="10"/>
                  <a:pt x="88" y="14"/>
                  <a:pt x="92" y="19"/>
                </a:cubicBezTo>
                <a:cubicBezTo>
                  <a:pt x="95" y="24"/>
                  <a:pt x="96" y="30"/>
                  <a:pt x="96" y="38"/>
                </a:cubicBez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39" name="Freeform 1939"/>
          <p:cNvSpPr>
            <a:spLocks noEditPoints="1"/>
          </p:cNvSpPr>
          <p:nvPr userDrawn="1"/>
        </p:nvSpPr>
        <p:spPr bwMode="auto">
          <a:xfrm>
            <a:off x="852488" y="623888"/>
            <a:ext cx="44450" cy="74613"/>
          </a:xfrm>
          <a:custGeom>
            <a:avLst/>
            <a:gdLst>
              <a:gd name="T0" fmla="*/ 25 w 63"/>
              <a:gd name="T1" fmla="*/ 10 h 102"/>
              <a:gd name="T2" fmla="*/ 25 w 63"/>
              <a:gd name="T3" fmla="*/ 10 h 102"/>
              <a:gd name="T4" fmla="*/ 18 w 63"/>
              <a:gd name="T5" fmla="*/ 10 h 102"/>
              <a:gd name="T6" fmla="*/ 12 w 63"/>
              <a:gd name="T7" fmla="*/ 11 h 102"/>
              <a:gd name="T8" fmla="*/ 12 w 63"/>
              <a:gd name="T9" fmla="*/ 53 h 102"/>
              <a:gd name="T10" fmla="*/ 15 w 63"/>
              <a:gd name="T11" fmla="*/ 53 h 102"/>
              <a:gd name="T12" fmla="*/ 18 w 63"/>
              <a:gd name="T13" fmla="*/ 53 h 102"/>
              <a:gd name="T14" fmla="*/ 21 w 63"/>
              <a:gd name="T15" fmla="*/ 53 h 102"/>
              <a:gd name="T16" fmla="*/ 24 w 63"/>
              <a:gd name="T17" fmla="*/ 53 h 102"/>
              <a:gd name="T18" fmla="*/ 33 w 63"/>
              <a:gd name="T19" fmla="*/ 52 h 102"/>
              <a:gd name="T20" fmla="*/ 42 w 63"/>
              <a:gd name="T21" fmla="*/ 49 h 102"/>
              <a:gd name="T22" fmla="*/ 48 w 63"/>
              <a:gd name="T23" fmla="*/ 42 h 102"/>
              <a:gd name="T24" fmla="*/ 51 w 63"/>
              <a:gd name="T25" fmla="*/ 31 h 102"/>
              <a:gd name="T26" fmla="*/ 48 w 63"/>
              <a:gd name="T27" fmla="*/ 21 h 102"/>
              <a:gd name="T28" fmla="*/ 43 w 63"/>
              <a:gd name="T29" fmla="*/ 14 h 102"/>
              <a:gd name="T30" fmla="*/ 34 w 63"/>
              <a:gd name="T31" fmla="*/ 11 h 102"/>
              <a:gd name="T32" fmla="*/ 25 w 63"/>
              <a:gd name="T33" fmla="*/ 10 h 102"/>
              <a:gd name="T34" fmla="*/ 0 w 63"/>
              <a:gd name="T35" fmla="*/ 2 h 102"/>
              <a:gd name="T36" fmla="*/ 0 w 63"/>
              <a:gd name="T37" fmla="*/ 2 h 102"/>
              <a:gd name="T38" fmla="*/ 12 w 63"/>
              <a:gd name="T39" fmla="*/ 0 h 102"/>
              <a:gd name="T40" fmla="*/ 25 w 63"/>
              <a:gd name="T41" fmla="*/ 0 h 102"/>
              <a:gd name="T42" fmla="*/ 38 w 63"/>
              <a:gd name="T43" fmla="*/ 1 h 102"/>
              <a:gd name="T44" fmla="*/ 51 w 63"/>
              <a:gd name="T45" fmla="*/ 6 h 102"/>
              <a:gd name="T46" fmla="*/ 60 w 63"/>
              <a:gd name="T47" fmla="*/ 15 h 102"/>
              <a:gd name="T48" fmla="*/ 63 w 63"/>
              <a:gd name="T49" fmla="*/ 31 h 102"/>
              <a:gd name="T50" fmla="*/ 60 w 63"/>
              <a:gd name="T51" fmla="*/ 46 h 102"/>
              <a:gd name="T52" fmla="*/ 51 w 63"/>
              <a:gd name="T53" fmla="*/ 56 h 102"/>
              <a:gd name="T54" fmla="*/ 39 w 63"/>
              <a:gd name="T55" fmla="*/ 62 h 102"/>
              <a:gd name="T56" fmla="*/ 24 w 63"/>
              <a:gd name="T57" fmla="*/ 64 h 102"/>
              <a:gd name="T58" fmla="*/ 22 w 63"/>
              <a:gd name="T59" fmla="*/ 64 h 102"/>
              <a:gd name="T60" fmla="*/ 18 w 63"/>
              <a:gd name="T61" fmla="*/ 64 h 102"/>
              <a:gd name="T62" fmla="*/ 15 w 63"/>
              <a:gd name="T63" fmla="*/ 64 h 102"/>
              <a:gd name="T64" fmla="*/ 12 w 63"/>
              <a:gd name="T65" fmla="*/ 63 h 102"/>
              <a:gd name="T66" fmla="*/ 12 w 63"/>
              <a:gd name="T67" fmla="*/ 102 h 102"/>
              <a:gd name="T68" fmla="*/ 0 w 63"/>
              <a:gd name="T69" fmla="*/ 102 h 102"/>
              <a:gd name="T70" fmla="*/ 0 w 63"/>
              <a:gd name="T71" fmla="*/ 2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63" h="102">
                <a:moveTo>
                  <a:pt x="25" y="10"/>
                </a:moveTo>
                <a:lnTo>
                  <a:pt x="25" y="10"/>
                </a:lnTo>
                <a:cubicBezTo>
                  <a:pt x="23" y="10"/>
                  <a:pt x="20" y="10"/>
                  <a:pt x="18" y="10"/>
                </a:cubicBezTo>
                <a:cubicBezTo>
                  <a:pt x="16" y="10"/>
                  <a:pt x="14" y="10"/>
                  <a:pt x="12" y="11"/>
                </a:cubicBezTo>
                <a:lnTo>
                  <a:pt x="12" y="53"/>
                </a:lnTo>
                <a:cubicBezTo>
                  <a:pt x="13" y="53"/>
                  <a:pt x="14" y="53"/>
                  <a:pt x="15" y="53"/>
                </a:cubicBezTo>
                <a:cubicBezTo>
                  <a:pt x="16" y="53"/>
                  <a:pt x="17" y="53"/>
                  <a:pt x="18" y="53"/>
                </a:cubicBezTo>
                <a:cubicBezTo>
                  <a:pt x="19" y="53"/>
                  <a:pt x="20" y="53"/>
                  <a:pt x="21" y="53"/>
                </a:cubicBezTo>
                <a:lnTo>
                  <a:pt x="24" y="53"/>
                </a:lnTo>
                <a:cubicBezTo>
                  <a:pt x="27" y="53"/>
                  <a:pt x="30" y="53"/>
                  <a:pt x="33" y="52"/>
                </a:cubicBezTo>
                <a:cubicBezTo>
                  <a:pt x="37" y="52"/>
                  <a:pt x="39" y="50"/>
                  <a:pt x="42" y="49"/>
                </a:cubicBezTo>
                <a:cubicBezTo>
                  <a:pt x="45" y="47"/>
                  <a:pt x="47" y="45"/>
                  <a:pt x="48" y="42"/>
                </a:cubicBezTo>
                <a:cubicBezTo>
                  <a:pt x="50" y="39"/>
                  <a:pt x="51" y="35"/>
                  <a:pt x="51" y="31"/>
                </a:cubicBezTo>
                <a:cubicBezTo>
                  <a:pt x="51" y="27"/>
                  <a:pt x="50" y="23"/>
                  <a:pt x="48" y="21"/>
                </a:cubicBezTo>
                <a:cubicBezTo>
                  <a:pt x="47" y="18"/>
                  <a:pt x="45" y="16"/>
                  <a:pt x="43" y="14"/>
                </a:cubicBezTo>
                <a:cubicBezTo>
                  <a:pt x="40" y="13"/>
                  <a:pt x="37" y="12"/>
                  <a:pt x="34" y="11"/>
                </a:cubicBezTo>
                <a:cubicBezTo>
                  <a:pt x="31" y="10"/>
                  <a:pt x="28" y="10"/>
                  <a:pt x="25" y="10"/>
                </a:cubicBezTo>
                <a:close/>
                <a:moveTo>
                  <a:pt x="0" y="2"/>
                </a:moveTo>
                <a:lnTo>
                  <a:pt x="0" y="2"/>
                </a:lnTo>
                <a:cubicBezTo>
                  <a:pt x="4" y="1"/>
                  <a:pt x="8" y="0"/>
                  <a:pt x="12" y="0"/>
                </a:cubicBezTo>
                <a:cubicBezTo>
                  <a:pt x="16" y="0"/>
                  <a:pt x="21" y="0"/>
                  <a:pt x="25" y="0"/>
                </a:cubicBezTo>
                <a:cubicBezTo>
                  <a:pt x="29" y="0"/>
                  <a:pt x="34" y="0"/>
                  <a:pt x="38" y="1"/>
                </a:cubicBezTo>
                <a:cubicBezTo>
                  <a:pt x="43" y="2"/>
                  <a:pt x="47" y="3"/>
                  <a:pt x="51" y="6"/>
                </a:cubicBezTo>
                <a:cubicBezTo>
                  <a:pt x="54" y="8"/>
                  <a:pt x="57" y="11"/>
                  <a:pt x="60" y="15"/>
                </a:cubicBezTo>
                <a:cubicBezTo>
                  <a:pt x="62" y="19"/>
                  <a:pt x="63" y="24"/>
                  <a:pt x="63" y="31"/>
                </a:cubicBezTo>
                <a:cubicBezTo>
                  <a:pt x="63" y="37"/>
                  <a:pt x="62" y="42"/>
                  <a:pt x="60" y="46"/>
                </a:cubicBezTo>
                <a:cubicBezTo>
                  <a:pt x="58" y="50"/>
                  <a:pt x="55" y="54"/>
                  <a:pt x="51" y="56"/>
                </a:cubicBezTo>
                <a:cubicBezTo>
                  <a:pt x="48" y="59"/>
                  <a:pt x="43" y="61"/>
                  <a:pt x="39" y="62"/>
                </a:cubicBezTo>
                <a:cubicBezTo>
                  <a:pt x="34" y="63"/>
                  <a:pt x="29" y="64"/>
                  <a:pt x="24" y="64"/>
                </a:cubicBezTo>
                <a:lnTo>
                  <a:pt x="22" y="64"/>
                </a:lnTo>
                <a:cubicBezTo>
                  <a:pt x="21" y="64"/>
                  <a:pt x="20" y="64"/>
                  <a:pt x="18" y="64"/>
                </a:cubicBezTo>
                <a:cubicBezTo>
                  <a:pt x="17" y="64"/>
                  <a:pt x="16" y="64"/>
                  <a:pt x="15" y="64"/>
                </a:cubicBezTo>
                <a:cubicBezTo>
                  <a:pt x="14" y="63"/>
                  <a:pt x="13" y="63"/>
                  <a:pt x="12" y="63"/>
                </a:cubicBezTo>
                <a:lnTo>
                  <a:pt x="12" y="102"/>
                </a:lnTo>
                <a:lnTo>
                  <a:pt x="0" y="102"/>
                </a:lnTo>
                <a:lnTo>
                  <a:pt x="0" y="2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40" name="Freeform 1940"/>
          <p:cNvSpPr>
            <a:spLocks noEditPoints="1"/>
          </p:cNvSpPr>
          <p:nvPr userDrawn="1"/>
        </p:nvSpPr>
        <p:spPr bwMode="auto">
          <a:xfrm>
            <a:off x="906463" y="623888"/>
            <a:ext cx="58738" cy="74613"/>
          </a:xfrm>
          <a:custGeom>
            <a:avLst/>
            <a:gdLst>
              <a:gd name="T0" fmla="*/ 12 w 82"/>
              <a:gd name="T1" fmla="*/ 52 h 104"/>
              <a:gd name="T2" fmla="*/ 12 w 82"/>
              <a:gd name="T3" fmla="*/ 52 h 104"/>
              <a:gd name="T4" fmla="*/ 14 w 82"/>
              <a:gd name="T5" fmla="*/ 68 h 104"/>
              <a:gd name="T6" fmla="*/ 19 w 82"/>
              <a:gd name="T7" fmla="*/ 81 h 104"/>
              <a:gd name="T8" fmla="*/ 28 w 82"/>
              <a:gd name="T9" fmla="*/ 90 h 104"/>
              <a:gd name="T10" fmla="*/ 41 w 82"/>
              <a:gd name="T11" fmla="*/ 94 h 104"/>
              <a:gd name="T12" fmla="*/ 62 w 82"/>
              <a:gd name="T13" fmla="*/ 83 h 104"/>
              <a:gd name="T14" fmla="*/ 69 w 82"/>
              <a:gd name="T15" fmla="*/ 52 h 104"/>
              <a:gd name="T16" fmla="*/ 68 w 82"/>
              <a:gd name="T17" fmla="*/ 36 h 104"/>
              <a:gd name="T18" fmla="*/ 62 w 82"/>
              <a:gd name="T19" fmla="*/ 23 h 104"/>
              <a:gd name="T20" fmla="*/ 53 w 82"/>
              <a:gd name="T21" fmla="*/ 14 h 104"/>
              <a:gd name="T22" fmla="*/ 41 w 82"/>
              <a:gd name="T23" fmla="*/ 11 h 104"/>
              <a:gd name="T24" fmla="*/ 20 w 82"/>
              <a:gd name="T25" fmla="*/ 21 h 104"/>
              <a:gd name="T26" fmla="*/ 12 w 82"/>
              <a:gd name="T27" fmla="*/ 52 h 104"/>
              <a:gd name="T28" fmla="*/ 0 w 82"/>
              <a:gd name="T29" fmla="*/ 52 h 104"/>
              <a:gd name="T30" fmla="*/ 0 w 82"/>
              <a:gd name="T31" fmla="*/ 52 h 104"/>
              <a:gd name="T32" fmla="*/ 10 w 82"/>
              <a:gd name="T33" fmla="*/ 13 h 104"/>
              <a:gd name="T34" fmla="*/ 41 w 82"/>
              <a:gd name="T35" fmla="*/ 0 h 104"/>
              <a:gd name="T36" fmla="*/ 59 w 82"/>
              <a:gd name="T37" fmla="*/ 4 h 104"/>
              <a:gd name="T38" fmla="*/ 72 w 82"/>
              <a:gd name="T39" fmla="*/ 14 h 104"/>
              <a:gd name="T40" fmla="*/ 79 w 82"/>
              <a:gd name="T41" fmla="*/ 31 h 104"/>
              <a:gd name="T42" fmla="*/ 82 w 82"/>
              <a:gd name="T43" fmla="*/ 52 h 104"/>
              <a:gd name="T44" fmla="*/ 71 w 82"/>
              <a:gd name="T45" fmla="*/ 91 h 104"/>
              <a:gd name="T46" fmla="*/ 41 w 82"/>
              <a:gd name="T47" fmla="*/ 104 h 104"/>
              <a:gd name="T48" fmla="*/ 22 w 82"/>
              <a:gd name="T49" fmla="*/ 101 h 104"/>
              <a:gd name="T50" fmla="*/ 10 w 82"/>
              <a:gd name="T51" fmla="*/ 90 h 104"/>
              <a:gd name="T52" fmla="*/ 2 w 82"/>
              <a:gd name="T53" fmla="*/ 74 h 104"/>
              <a:gd name="T54" fmla="*/ 0 w 82"/>
              <a:gd name="T55" fmla="*/ 52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82" h="104">
                <a:moveTo>
                  <a:pt x="12" y="52"/>
                </a:moveTo>
                <a:lnTo>
                  <a:pt x="12" y="52"/>
                </a:lnTo>
                <a:cubicBezTo>
                  <a:pt x="12" y="58"/>
                  <a:pt x="13" y="63"/>
                  <a:pt x="14" y="68"/>
                </a:cubicBezTo>
                <a:cubicBezTo>
                  <a:pt x="15" y="73"/>
                  <a:pt x="17" y="77"/>
                  <a:pt x="19" y="81"/>
                </a:cubicBezTo>
                <a:cubicBezTo>
                  <a:pt x="21" y="85"/>
                  <a:pt x="24" y="88"/>
                  <a:pt x="28" y="90"/>
                </a:cubicBezTo>
                <a:cubicBezTo>
                  <a:pt x="31" y="92"/>
                  <a:pt x="36" y="94"/>
                  <a:pt x="41" y="94"/>
                </a:cubicBezTo>
                <a:cubicBezTo>
                  <a:pt x="50" y="94"/>
                  <a:pt x="57" y="90"/>
                  <a:pt x="62" y="83"/>
                </a:cubicBezTo>
                <a:cubicBezTo>
                  <a:pt x="67" y="77"/>
                  <a:pt x="69" y="66"/>
                  <a:pt x="69" y="52"/>
                </a:cubicBezTo>
                <a:cubicBezTo>
                  <a:pt x="69" y="47"/>
                  <a:pt x="69" y="41"/>
                  <a:pt x="68" y="36"/>
                </a:cubicBezTo>
                <a:cubicBezTo>
                  <a:pt x="66" y="31"/>
                  <a:pt x="65" y="27"/>
                  <a:pt x="62" y="23"/>
                </a:cubicBezTo>
                <a:cubicBezTo>
                  <a:pt x="60" y="19"/>
                  <a:pt x="57" y="16"/>
                  <a:pt x="53" y="14"/>
                </a:cubicBezTo>
                <a:cubicBezTo>
                  <a:pt x="50" y="12"/>
                  <a:pt x="46" y="11"/>
                  <a:pt x="41" y="11"/>
                </a:cubicBezTo>
                <a:cubicBezTo>
                  <a:pt x="32" y="11"/>
                  <a:pt x="25" y="14"/>
                  <a:pt x="20" y="21"/>
                </a:cubicBezTo>
                <a:cubicBezTo>
                  <a:pt x="15" y="28"/>
                  <a:pt x="12" y="38"/>
                  <a:pt x="12" y="52"/>
                </a:cubicBezTo>
                <a:close/>
                <a:moveTo>
                  <a:pt x="0" y="52"/>
                </a:moveTo>
                <a:lnTo>
                  <a:pt x="0" y="52"/>
                </a:lnTo>
                <a:cubicBezTo>
                  <a:pt x="0" y="35"/>
                  <a:pt x="3" y="22"/>
                  <a:pt x="10" y="13"/>
                </a:cubicBezTo>
                <a:cubicBezTo>
                  <a:pt x="17" y="4"/>
                  <a:pt x="27" y="0"/>
                  <a:pt x="41" y="0"/>
                </a:cubicBezTo>
                <a:cubicBezTo>
                  <a:pt x="48" y="0"/>
                  <a:pt x="54" y="1"/>
                  <a:pt x="59" y="4"/>
                </a:cubicBezTo>
                <a:cubicBezTo>
                  <a:pt x="64" y="6"/>
                  <a:pt x="68" y="10"/>
                  <a:pt x="72" y="14"/>
                </a:cubicBezTo>
                <a:cubicBezTo>
                  <a:pt x="75" y="19"/>
                  <a:pt x="78" y="24"/>
                  <a:pt x="79" y="31"/>
                </a:cubicBezTo>
                <a:cubicBezTo>
                  <a:pt x="81" y="37"/>
                  <a:pt x="82" y="44"/>
                  <a:pt x="82" y="52"/>
                </a:cubicBezTo>
                <a:cubicBezTo>
                  <a:pt x="82" y="69"/>
                  <a:pt x="78" y="82"/>
                  <a:pt x="71" y="91"/>
                </a:cubicBezTo>
                <a:cubicBezTo>
                  <a:pt x="64" y="100"/>
                  <a:pt x="54" y="104"/>
                  <a:pt x="41" y="104"/>
                </a:cubicBezTo>
                <a:cubicBezTo>
                  <a:pt x="34" y="104"/>
                  <a:pt x="27" y="103"/>
                  <a:pt x="22" y="101"/>
                </a:cubicBezTo>
                <a:cubicBezTo>
                  <a:pt x="17" y="98"/>
                  <a:pt x="13" y="95"/>
                  <a:pt x="10" y="90"/>
                </a:cubicBezTo>
                <a:cubicBezTo>
                  <a:pt x="6" y="85"/>
                  <a:pt x="4" y="80"/>
                  <a:pt x="2" y="74"/>
                </a:cubicBezTo>
                <a:cubicBezTo>
                  <a:pt x="0" y="67"/>
                  <a:pt x="0" y="60"/>
                  <a:pt x="0" y="52"/>
                </a:cubicBez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41" name="Freeform 1941"/>
          <p:cNvSpPr>
            <a:spLocks/>
          </p:cNvSpPr>
          <p:nvPr userDrawn="1"/>
        </p:nvSpPr>
        <p:spPr bwMode="auto">
          <a:xfrm>
            <a:off x="977901" y="623888"/>
            <a:ext cx="49213" cy="74613"/>
          </a:xfrm>
          <a:custGeom>
            <a:avLst/>
            <a:gdLst>
              <a:gd name="T0" fmla="*/ 69 w 69"/>
              <a:gd name="T1" fmla="*/ 98 h 104"/>
              <a:gd name="T2" fmla="*/ 69 w 69"/>
              <a:gd name="T3" fmla="*/ 98 h 104"/>
              <a:gd name="T4" fmla="*/ 58 w 69"/>
              <a:gd name="T5" fmla="*/ 103 h 104"/>
              <a:gd name="T6" fmla="*/ 44 w 69"/>
              <a:gd name="T7" fmla="*/ 104 h 104"/>
              <a:gd name="T8" fmla="*/ 27 w 69"/>
              <a:gd name="T9" fmla="*/ 101 h 104"/>
              <a:gd name="T10" fmla="*/ 13 w 69"/>
              <a:gd name="T11" fmla="*/ 92 h 104"/>
              <a:gd name="T12" fmla="*/ 4 w 69"/>
              <a:gd name="T13" fmla="*/ 76 h 104"/>
              <a:gd name="T14" fmla="*/ 0 w 69"/>
              <a:gd name="T15" fmla="*/ 52 h 104"/>
              <a:gd name="T16" fmla="*/ 4 w 69"/>
              <a:gd name="T17" fmla="*/ 28 h 104"/>
              <a:gd name="T18" fmla="*/ 14 w 69"/>
              <a:gd name="T19" fmla="*/ 12 h 104"/>
              <a:gd name="T20" fmla="*/ 28 w 69"/>
              <a:gd name="T21" fmla="*/ 3 h 104"/>
              <a:gd name="T22" fmla="*/ 44 w 69"/>
              <a:gd name="T23" fmla="*/ 0 h 104"/>
              <a:gd name="T24" fmla="*/ 58 w 69"/>
              <a:gd name="T25" fmla="*/ 1 h 104"/>
              <a:gd name="T26" fmla="*/ 67 w 69"/>
              <a:gd name="T27" fmla="*/ 3 h 104"/>
              <a:gd name="T28" fmla="*/ 65 w 69"/>
              <a:gd name="T29" fmla="*/ 14 h 104"/>
              <a:gd name="T30" fmla="*/ 45 w 69"/>
              <a:gd name="T31" fmla="*/ 11 h 104"/>
              <a:gd name="T32" fmla="*/ 33 w 69"/>
              <a:gd name="T33" fmla="*/ 13 h 104"/>
              <a:gd name="T34" fmla="*/ 23 w 69"/>
              <a:gd name="T35" fmla="*/ 20 h 104"/>
              <a:gd name="T36" fmla="*/ 16 w 69"/>
              <a:gd name="T37" fmla="*/ 33 h 104"/>
              <a:gd name="T38" fmla="*/ 13 w 69"/>
              <a:gd name="T39" fmla="*/ 52 h 104"/>
              <a:gd name="T40" fmla="*/ 15 w 69"/>
              <a:gd name="T41" fmla="*/ 70 h 104"/>
              <a:gd name="T42" fmla="*/ 23 w 69"/>
              <a:gd name="T43" fmla="*/ 83 h 104"/>
              <a:gd name="T44" fmla="*/ 33 w 69"/>
              <a:gd name="T45" fmla="*/ 91 h 104"/>
              <a:gd name="T46" fmla="*/ 47 w 69"/>
              <a:gd name="T47" fmla="*/ 94 h 104"/>
              <a:gd name="T48" fmla="*/ 58 w 69"/>
              <a:gd name="T49" fmla="*/ 92 h 104"/>
              <a:gd name="T50" fmla="*/ 66 w 69"/>
              <a:gd name="T51" fmla="*/ 89 h 104"/>
              <a:gd name="T52" fmla="*/ 69 w 69"/>
              <a:gd name="T53" fmla="*/ 98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69" h="104">
                <a:moveTo>
                  <a:pt x="69" y="98"/>
                </a:moveTo>
                <a:lnTo>
                  <a:pt x="69" y="98"/>
                </a:lnTo>
                <a:cubicBezTo>
                  <a:pt x="66" y="101"/>
                  <a:pt x="62" y="102"/>
                  <a:pt x="58" y="103"/>
                </a:cubicBezTo>
                <a:cubicBezTo>
                  <a:pt x="54" y="104"/>
                  <a:pt x="49" y="104"/>
                  <a:pt x="44" y="104"/>
                </a:cubicBezTo>
                <a:cubicBezTo>
                  <a:pt x="38" y="104"/>
                  <a:pt x="32" y="103"/>
                  <a:pt x="27" y="101"/>
                </a:cubicBezTo>
                <a:cubicBezTo>
                  <a:pt x="22" y="99"/>
                  <a:pt x="17" y="96"/>
                  <a:pt x="13" y="92"/>
                </a:cubicBezTo>
                <a:cubicBezTo>
                  <a:pt x="9" y="88"/>
                  <a:pt x="6" y="82"/>
                  <a:pt x="4" y="76"/>
                </a:cubicBezTo>
                <a:cubicBezTo>
                  <a:pt x="1" y="69"/>
                  <a:pt x="0" y="61"/>
                  <a:pt x="0" y="52"/>
                </a:cubicBezTo>
                <a:cubicBezTo>
                  <a:pt x="0" y="43"/>
                  <a:pt x="1" y="35"/>
                  <a:pt x="4" y="28"/>
                </a:cubicBezTo>
                <a:cubicBezTo>
                  <a:pt x="7" y="22"/>
                  <a:pt x="10" y="16"/>
                  <a:pt x="14" y="12"/>
                </a:cubicBezTo>
                <a:cubicBezTo>
                  <a:pt x="18" y="8"/>
                  <a:pt x="23" y="5"/>
                  <a:pt x="28" y="3"/>
                </a:cubicBezTo>
                <a:cubicBezTo>
                  <a:pt x="33" y="1"/>
                  <a:pt x="39" y="0"/>
                  <a:pt x="44" y="0"/>
                </a:cubicBezTo>
                <a:cubicBezTo>
                  <a:pt x="50" y="0"/>
                  <a:pt x="54" y="0"/>
                  <a:pt x="58" y="1"/>
                </a:cubicBezTo>
                <a:cubicBezTo>
                  <a:pt x="62" y="2"/>
                  <a:pt x="65" y="2"/>
                  <a:pt x="67" y="3"/>
                </a:cubicBezTo>
                <a:lnTo>
                  <a:pt x="65" y="14"/>
                </a:lnTo>
                <a:cubicBezTo>
                  <a:pt x="60" y="12"/>
                  <a:pt x="53" y="11"/>
                  <a:pt x="45" y="11"/>
                </a:cubicBezTo>
                <a:cubicBezTo>
                  <a:pt x="41" y="11"/>
                  <a:pt x="37" y="11"/>
                  <a:pt x="33" y="13"/>
                </a:cubicBezTo>
                <a:cubicBezTo>
                  <a:pt x="29" y="14"/>
                  <a:pt x="26" y="17"/>
                  <a:pt x="23" y="20"/>
                </a:cubicBezTo>
                <a:cubicBezTo>
                  <a:pt x="20" y="23"/>
                  <a:pt x="17" y="27"/>
                  <a:pt x="16" y="33"/>
                </a:cubicBezTo>
                <a:cubicBezTo>
                  <a:pt x="14" y="38"/>
                  <a:pt x="13" y="44"/>
                  <a:pt x="13" y="52"/>
                </a:cubicBezTo>
                <a:cubicBezTo>
                  <a:pt x="13" y="59"/>
                  <a:pt x="14" y="65"/>
                  <a:pt x="15" y="70"/>
                </a:cubicBezTo>
                <a:cubicBezTo>
                  <a:pt x="17" y="75"/>
                  <a:pt x="20" y="80"/>
                  <a:pt x="23" y="83"/>
                </a:cubicBezTo>
                <a:cubicBezTo>
                  <a:pt x="26" y="87"/>
                  <a:pt x="29" y="89"/>
                  <a:pt x="33" y="91"/>
                </a:cubicBezTo>
                <a:cubicBezTo>
                  <a:pt x="37" y="93"/>
                  <a:pt x="42" y="94"/>
                  <a:pt x="47" y="94"/>
                </a:cubicBezTo>
                <a:cubicBezTo>
                  <a:pt x="51" y="94"/>
                  <a:pt x="55" y="93"/>
                  <a:pt x="58" y="92"/>
                </a:cubicBezTo>
                <a:cubicBezTo>
                  <a:pt x="61" y="91"/>
                  <a:pt x="64" y="90"/>
                  <a:pt x="66" y="89"/>
                </a:cubicBezTo>
                <a:lnTo>
                  <a:pt x="69" y="98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42" name="Freeform 1942"/>
          <p:cNvSpPr>
            <a:spLocks/>
          </p:cNvSpPr>
          <p:nvPr userDrawn="1"/>
        </p:nvSpPr>
        <p:spPr bwMode="auto">
          <a:xfrm>
            <a:off x="1035051" y="623888"/>
            <a:ext cx="49213" cy="74613"/>
          </a:xfrm>
          <a:custGeom>
            <a:avLst/>
            <a:gdLst>
              <a:gd name="T0" fmla="*/ 69 w 69"/>
              <a:gd name="T1" fmla="*/ 98 h 104"/>
              <a:gd name="T2" fmla="*/ 69 w 69"/>
              <a:gd name="T3" fmla="*/ 98 h 104"/>
              <a:gd name="T4" fmla="*/ 58 w 69"/>
              <a:gd name="T5" fmla="*/ 103 h 104"/>
              <a:gd name="T6" fmla="*/ 44 w 69"/>
              <a:gd name="T7" fmla="*/ 104 h 104"/>
              <a:gd name="T8" fmla="*/ 27 w 69"/>
              <a:gd name="T9" fmla="*/ 101 h 104"/>
              <a:gd name="T10" fmla="*/ 13 w 69"/>
              <a:gd name="T11" fmla="*/ 92 h 104"/>
              <a:gd name="T12" fmla="*/ 3 w 69"/>
              <a:gd name="T13" fmla="*/ 76 h 104"/>
              <a:gd name="T14" fmla="*/ 0 w 69"/>
              <a:gd name="T15" fmla="*/ 52 h 104"/>
              <a:gd name="T16" fmla="*/ 4 w 69"/>
              <a:gd name="T17" fmla="*/ 28 h 104"/>
              <a:gd name="T18" fmla="*/ 14 w 69"/>
              <a:gd name="T19" fmla="*/ 12 h 104"/>
              <a:gd name="T20" fmla="*/ 28 w 69"/>
              <a:gd name="T21" fmla="*/ 3 h 104"/>
              <a:gd name="T22" fmla="*/ 44 w 69"/>
              <a:gd name="T23" fmla="*/ 0 h 104"/>
              <a:gd name="T24" fmla="*/ 58 w 69"/>
              <a:gd name="T25" fmla="*/ 1 h 104"/>
              <a:gd name="T26" fmla="*/ 67 w 69"/>
              <a:gd name="T27" fmla="*/ 3 h 104"/>
              <a:gd name="T28" fmla="*/ 64 w 69"/>
              <a:gd name="T29" fmla="*/ 14 h 104"/>
              <a:gd name="T30" fmla="*/ 45 w 69"/>
              <a:gd name="T31" fmla="*/ 11 h 104"/>
              <a:gd name="T32" fmla="*/ 33 w 69"/>
              <a:gd name="T33" fmla="*/ 13 h 104"/>
              <a:gd name="T34" fmla="*/ 23 w 69"/>
              <a:gd name="T35" fmla="*/ 20 h 104"/>
              <a:gd name="T36" fmla="*/ 15 w 69"/>
              <a:gd name="T37" fmla="*/ 33 h 104"/>
              <a:gd name="T38" fmla="*/ 13 w 69"/>
              <a:gd name="T39" fmla="*/ 52 h 104"/>
              <a:gd name="T40" fmla="*/ 15 w 69"/>
              <a:gd name="T41" fmla="*/ 70 h 104"/>
              <a:gd name="T42" fmla="*/ 22 w 69"/>
              <a:gd name="T43" fmla="*/ 83 h 104"/>
              <a:gd name="T44" fmla="*/ 33 w 69"/>
              <a:gd name="T45" fmla="*/ 91 h 104"/>
              <a:gd name="T46" fmla="*/ 46 w 69"/>
              <a:gd name="T47" fmla="*/ 94 h 104"/>
              <a:gd name="T48" fmla="*/ 58 w 69"/>
              <a:gd name="T49" fmla="*/ 92 h 104"/>
              <a:gd name="T50" fmla="*/ 66 w 69"/>
              <a:gd name="T51" fmla="*/ 89 h 104"/>
              <a:gd name="T52" fmla="*/ 69 w 69"/>
              <a:gd name="T53" fmla="*/ 98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69" h="104">
                <a:moveTo>
                  <a:pt x="69" y="98"/>
                </a:moveTo>
                <a:lnTo>
                  <a:pt x="69" y="98"/>
                </a:lnTo>
                <a:cubicBezTo>
                  <a:pt x="66" y="101"/>
                  <a:pt x="62" y="102"/>
                  <a:pt x="58" y="103"/>
                </a:cubicBezTo>
                <a:cubicBezTo>
                  <a:pt x="53" y="104"/>
                  <a:pt x="49" y="104"/>
                  <a:pt x="44" y="104"/>
                </a:cubicBezTo>
                <a:cubicBezTo>
                  <a:pt x="37" y="104"/>
                  <a:pt x="32" y="103"/>
                  <a:pt x="27" y="101"/>
                </a:cubicBezTo>
                <a:cubicBezTo>
                  <a:pt x="21" y="99"/>
                  <a:pt x="17" y="96"/>
                  <a:pt x="13" y="92"/>
                </a:cubicBezTo>
                <a:cubicBezTo>
                  <a:pt x="9" y="88"/>
                  <a:pt x="6" y="82"/>
                  <a:pt x="3" y="76"/>
                </a:cubicBezTo>
                <a:cubicBezTo>
                  <a:pt x="1" y="69"/>
                  <a:pt x="0" y="61"/>
                  <a:pt x="0" y="52"/>
                </a:cubicBezTo>
                <a:cubicBezTo>
                  <a:pt x="0" y="43"/>
                  <a:pt x="1" y="35"/>
                  <a:pt x="4" y="28"/>
                </a:cubicBezTo>
                <a:cubicBezTo>
                  <a:pt x="6" y="22"/>
                  <a:pt x="10" y="16"/>
                  <a:pt x="14" y="12"/>
                </a:cubicBezTo>
                <a:cubicBezTo>
                  <a:pt x="18" y="8"/>
                  <a:pt x="23" y="5"/>
                  <a:pt x="28" y="3"/>
                </a:cubicBezTo>
                <a:cubicBezTo>
                  <a:pt x="33" y="1"/>
                  <a:pt x="38" y="0"/>
                  <a:pt x="44" y="0"/>
                </a:cubicBezTo>
                <a:cubicBezTo>
                  <a:pt x="49" y="0"/>
                  <a:pt x="54" y="0"/>
                  <a:pt x="58" y="1"/>
                </a:cubicBezTo>
                <a:cubicBezTo>
                  <a:pt x="61" y="2"/>
                  <a:pt x="65" y="2"/>
                  <a:pt x="67" y="3"/>
                </a:cubicBezTo>
                <a:lnTo>
                  <a:pt x="64" y="14"/>
                </a:lnTo>
                <a:cubicBezTo>
                  <a:pt x="60" y="12"/>
                  <a:pt x="53" y="11"/>
                  <a:pt x="45" y="11"/>
                </a:cubicBezTo>
                <a:cubicBezTo>
                  <a:pt x="41" y="11"/>
                  <a:pt x="37" y="11"/>
                  <a:pt x="33" y="13"/>
                </a:cubicBezTo>
                <a:cubicBezTo>
                  <a:pt x="29" y="14"/>
                  <a:pt x="26" y="17"/>
                  <a:pt x="23" y="20"/>
                </a:cubicBezTo>
                <a:cubicBezTo>
                  <a:pt x="20" y="23"/>
                  <a:pt x="17" y="27"/>
                  <a:pt x="15" y="33"/>
                </a:cubicBezTo>
                <a:cubicBezTo>
                  <a:pt x="13" y="38"/>
                  <a:pt x="13" y="44"/>
                  <a:pt x="13" y="52"/>
                </a:cubicBezTo>
                <a:cubicBezTo>
                  <a:pt x="13" y="59"/>
                  <a:pt x="13" y="65"/>
                  <a:pt x="15" y="70"/>
                </a:cubicBezTo>
                <a:cubicBezTo>
                  <a:pt x="17" y="75"/>
                  <a:pt x="19" y="80"/>
                  <a:pt x="22" y="83"/>
                </a:cubicBezTo>
                <a:cubicBezTo>
                  <a:pt x="25" y="87"/>
                  <a:pt x="29" y="89"/>
                  <a:pt x="33" y="91"/>
                </a:cubicBezTo>
                <a:cubicBezTo>
                  <a:pt x="37" y="93"/>
                  <a:pt x="41" y="94"/>
                  <a:pt x="46" y="94"/>
                </a:cubicBezTo>
                <a:cubicBezTo>
                  <a:pt x="51" y="94"/>
                  <a:pt x="54" y="93"/>
                  <a:pt x="58" y="92"/>
                </a:cubicBezTo>
                <a:cubicBezTo>
                  <a:pt x="61" y="91"/>
                  <a:pt x="64" y="90"/>
                  <a:pt x="66" y="89"/>
                </a:cubicBezTo>
                <a:lnTo>
                  <a:pt x="69" y="98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43" name="Freeform 1943"/>
          <p:cNvSpPr>
            <a:spLocks/>
          </p:cNvSpPr>
          <p:nvPr userDrawn="1"/>
        </p:nvSpPr>
        <p:spPr bwMode="auto">
          <a:xfrm>
            <a:off x="1098551" y="625475"/>
            <a:ext cx="52388" cy="73025"/>
          </a:xfrm>
          <a:custGeom>
            <a:avLst/>
            <a:gdLst>
              <a:gd name="T0" fmla="*/ 61 w 73"/>
              <a:gd name="T1" fmla="*/ 32 h 101"/>
              <a:gd name="T2" fmla="*/ 61 w 73"/>
              <a:gd name="T3" fmla="*/ 32 h 101"/>
              <a:gd name="T4" fmla="*/ 62 w 73"/>
              <a:gd name="T5" fmla="*/ 21 h 101"/>
              <a:gd name="T6" fmla="*/ 61 w 73"/>
              <a:gd name="T7" fmla="*/ 21 h 101"/>
              <a:gd name="T8" fmla="*/ 55 w 73"/>
              <a:gd name="T9" fmla="*/ 33 h 101"/>
              <a:gd name="T10" fmla="*/ 7 w 73"/>
              <a:gd name="T11" fmla="*/ 101 h 101"/>
              <a:gd name="T12" fmla="*/ 0 w 73"/>
              <a:gd name="T13" fmla="*/ 101 h 101"/>
              <a:gd name="T14" fmla="*/ 0 w 73"/>
              <a:gd name="T15" fmla="*/ 0 h 101"/>
              <a:gd name="T16" fmla="*/ 11 w 73"/>
              <a:gd name="T17" fmla="*/ 0 h 101"/>
              <a:gd name="T18" fmla="*/ 11 w 73"/>
              <a:gd name="T19" fmla="*/ 69 h 101"/>
              <a:gd name="T20" fmla="*/ 10 w 73"/>
              <a:gd name="T21" fmla="*/ 80 h 101"/>
              <a:gd name="T22" fmla="*/ 11 w 73"/>
              <a:gd name="T23" fmla="*/ 80 h 101"/>
              <a:gd name="T24" fmla="*/ 17 w 73"/>
              <a:gd name="T25" fmla="*/ 68 h 101"/>
              <a:gd name="T26" fmla="*/ 66 w 73"/>
              <a:gd name="T27" fmla="*/ 0 h 101"/>
              <a:gd name="T28" fmla="*/ 73 w 73"/>
              <a:gd name="T29" fmla="*/ 0 h 101"/>
              <a:gd name="T30" fmla="*/ 73 w 73"/>
              <a:gd name="T31" fmla="*/ 101 h 101"/>
              <a:gd name="T32" fmla="*/ 61 w 73"/>
              <a:gd name="T33" fmla="*/ 101 h 101"/>
              <a:gd name="T34" fmla="*/ 61 w 73"/>
              <a:gd name="T35" fmla="*/ 32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3" h="101">
                <a:moveTo>
                  <a:pt x="61" y="32"/>
                </a:moveTo>
                <a:lnTo>
                  <a:pt x="61" y="32"/>
                </a:lnTo>
                <a:lnTo>
                  <a:pt x="62" y="21"/>
                </a:lnTo>
                <a:lnTo>
                  <a:pt x="61" y="21"/>
                </a:lnTo>
                <a:lnTo>
                  <a:pt x="55" y="33"/>
                </a:lnTo>
                <a:lnTo>
                  <a:pt x="7" y="101"/>
                </a:lnTo>
                <a:lnTo>
                  <a:pt x="0" y="101"/>
                </a:lnTo>
                <a:lnTo>
                  <a:pt x="0" y="0"/>
                </a:lnTo>
                <a:lnTo>
                  <a:pt x="11" y="0"/>
                </a:lnTo>
                <a:lnTo>
                  <a:pt x="11" y="69"/>
                </a:lnTo>
                <a:lnTo>
                  <a:pt x="10" y="80"/>
                </a:lnTo>
                <a:lnTo>
                  <a:pt x="11" y="80"/>
                </a:lnTo>
                <a:lnTo>
                  <a:pt x="17" y="68"/>
                </a:lnTo>
                <a:lnTo>
                  <a:pt x="66" y="0"/>
                </a:lnTo>
                <a:lnTo>
                  <a:pt x="73" y="0"/>
                </a:lnTo>
                <a:lnTo>
                  <a:pt x="73" y="101"/>
                </a:lnTo>
                <a:lnTo>
                  <a:pt x="61" y="101"/>
                </a:lnTo>
                <a:lnTo>
                  <a:pt x="61" y="32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44" name="Freeform 1944"/>
          <p:cNvSpPr>
            <a:spLocks noEditPoints="1"/>
          </p:cNvSpPr>
          <p:nvPr userDrawn="1"/>
        </p:nvSpPr>
        <p:spPr bwMode="auto">
          <a:xfrm>
            <a:off x="1169988" y="608013"/>
            <a:ext cx="52388" cy="90488"/>
          </a:xfrm>
          <a:custGeom>
            <a:avLst/>
            <a:gdLst>
              <a:gd name="T0" fmla="*/ 25 w 73"/>
              <a:gd name="T1" fmla="*/ 0 h 126"/>
              <a:gd name="T2" fmla="*/ 25 w 73"/>
              <a:gd name="T3" fmla="*/ 0 h 126"/>
              <a:gd name="T4" fmla="*/ 29 w 73"/>
              <a:gd name="T5" fmla="*/ 8 h 126"/>
              <a:gd name="T6" fmla="*/ 38 w 73"/>
              <a:gd name="T7" fmla="*/ 11 h 126"/>
              <a:gd name="T8" fmla="*/ 47 w 73"/>
              <a:gd name="T9" fmla="*/ 8 h 126"/>
              <a:gd name="T10" fmla="*/ 51 w 73"/>
              <a:gd name="T11" fmla="*/ 0 h 126"/>
              <a:gd name="T12" fmla="*/ 61 w 73"/>
              <a:gd name="T13" fmla="*/ 3 h 126"/>
              <a:gd name="T14" fmla="*/ 54 w 73"/>
              <a:gd name="T15" fmla="*/ 15 h 126"/>
              <a:gd name="T16" fmla="*/ 38 w 73"/>
              <a:gd name="T17" fmla="*/ 20 h 126"/>
              <a:gd name="T18" fmla="*/ 21 w 73"/>
              <a:gd name="T19" fmla="*/ 16 h 126"/>
              <a:gd name="T20" fmla="*/ 13 w 73"/>
              <a:gd name="T21" fmla="*/ 3 h 126"/>
              <a:gd name="T22" fmla="*/ 25 w 73"/>
              <a:gd name="T23" fmla="*/ 0 h 126"/>
              <a:gd name="T24" fmla="*/ 61 w 73"/>
              <a:gd name="T25" fmla="*/ 57 h 126"/>
              <a:gd name="T26" fmla="*/ 61 w 73"/>
              <a:gd name="T27" fmla="*/ 57 h 126"/>
              <a:gd name="T28" fmla="*/ 62 w 73"/>
              <a:gd name="T29" fmla="*/ 46 h 126"/>
              <a:gd name="T30" fmla="*/ 62 w 73"/>
              <a:gd name="T31" fmla="*/ 46 h 126"/>
              <a:gd name="T32" fmla="*/ 56 w 73"/>
              <a:gd name="T33" fmla="*/ 58 h 126"/>
              <a:gd name="T34" fmla="*/ 7 w 73"/>
              <a:gd name="T35" fmla="*/ 126 h 126"/>
              <a:gd name="T36" fmla="*/ 0 w 73"/>
              <a:gd name="T37" fmla="*/ 126 h 126"/>
              <a:gd name="T38" fmla="*/ 0 w 73"/>
              <a:gd name="T39" fmla="*/ 25 h 126"/>
              <a:gd name="T40" fmla="*/ 12 w 73"/>
              <a:gd name="T41" fmla="*/ 25 h 126"/>
              <a:gd name="T42" fmla="*/ 12 w 73"/>
              <a:gd name="T43" fmla="*/ 94 h 126"/>
              <a:gd name="T44" fmla="*/ 11 w 73"/>
              <a:gd name="T45" fmla="*/ 105 h 126"/>
              <a:gd name="T46" fmla="*/ 11 w 73"/>
              <a:gd name="T47" fmla="*/ 105 h 126"/>
              <a:gd name="T48" fmla="*/ 18 w 73"/>
              <a:gd name="T49" fmla="*/ 93 h 126"/>
              <a:gd name="T50" fmla="*/ 66 w 73"/>
              <a:gd name="T51" fmla="*/ 25 h 126"/>
              <a:gd name="T52" fmla="*/ 73 w 73"/>
              <a:gd name="T53" fmla="*/ 25 h 126"/>
              <a:gd name="T54" fmla="*/ 73 w 73"/>
              <a:gd name="T55" fmla="*/ 126 h 126"/>
              <a:gd name="T56" fmla="*/ 61 w 73"/>
              <a:gd name="T57" fmla="*/ 126 h 126"/>
              <a:gd name="T58" fmla="*/ 61 w 73"/>
              <a:gd name="T59" fmla="*/ 57 h 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73" h="126">
                <a:moveTo>
                  <a:pt x="25" y="0"/>
                </a:moveTo>
                <a:lnTo>
                  <a:pt x="25" y="0"/>
                </a:lnTo>
                <a:cubicBezTo>
                  <a:pt x="25" y="4"/>
                  <a:pt x="26" y="7"/>
                  <a:pt x="29" y="8"/>
                </a:cubicBezTo>
                <a:cubicBezTo>
                  <a:pt x="31" y="10"/>
                  <a:pt x="34" y="11"/>
                  <a:pt x="38" y="11"/>
                </a:cubicBezTo>
                <a:cubicBezTo>
                  <a:pt x="42" y="11"/>
                  <a:pt x="45" y="10"/>
                  <a:pt x="47" y="8"/>
                </a:cubicBezTo>
                <a:cubicBezTo>
                  <a:pt x="49" y="7"/>
                  <a:pt x="51" y="4"/>
                  <a:pt x="51" y="0"/>
                </a:cubicBezTo>
                <a:lnTo>
                  <a:pt x="61" y="3"/>
                </a:lnTo>
                <a:cubicBezTo>
                  <a:pt x="60" y="8"/>
                  <a:pt x="58" y="12"/>
                  <a:pt x="54" y="15"/>
                </a:cubicBezTo>
                <a:cubicBezTo>
                  <a:pt x="50" y="18"/>
                  <a:pt x="45" y="20"/>
                  <a:pt x="38" y="20"/>
                </a:cubicBezTo>
                <a:cubicBezTo>
                  <a:pt x="31" y="20"/>
                  <a:pt x="25" y="18"/>
                  <a:pt x="21" y="16"/>
                </a:cubicBezTo>
                <a:cubicBezTo>
                  <a:pt x="17" y="13"/>
                  <a:pt x="14" y="9"/>
                  <a:pt x="13" y="3"/>
                </a:cubicBezTo>
                <a:lnTo>
                  <a:pt x="25" y="0"/>
                </a:lnTo>
                <a:close/>
                <a:moveTo>
                  <a:pt x="61" y="57"/>
                </a:moveTo>
                <a:lnTo>
                  <a:pt x="61" y="57"/>
                </a:lnTo>
                <a:lnTo>
                  <a:pt x="62" y="46"/>
                </a:lnTo>
                <a:lnTo>
                  <a:pt x="62" y="46"/>
                </a:lnTo>
                <a:lnTo>
                  <a:pt x="56" y="58"/>
                </a:lnTo>
                <a:lnTo>
                  <a:pt x="7" y="126"/>
                </a:lnTo>
                <a:lnTo>
                  <a:pt x="0" y="126"/>
                </a:lnTo>
                <a:lnTo>
                  <a:pt x="0" y="25"/>
                </a:lnTo>
                <a:lnTo>
                  <a:pt x="12" y="25"/>
                </a:lnTo>
                <a:lnTo>
                  <a:pt x="12" y="94"/>
                </a:lnTo>
                <a:lnTo>
                  <a:pt x="11" y="105"/>
                </a:lnTo>
                <a:lnTo>
                  <a:pt x="11" y="105"/>
                </a:lnTo>
                <a:lnTo>
                  <a:pt x="18" y="93"/>
                </a:lnTo>
                <a:lnTo>
                  <a:pt x="66" y="25"/>
                </a:lnTo>
                <a:lnTo>
                  <a:pt x="73" y="25"/>
                </a:lnTo>
                <a:lnTo>
                  <a:pt x="73" y="126"/>
                </a:lnTo>
                <a:lnTo>
                  <a:pt x="61" y="126"/>
                </a:lnTo>
                <a:lnTo>
                  <a:pt x="61" y="5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45" name="Freeform 1945"/>
          <p:cNvSpPr>
            <a:spLocks/>
          </p:cNvSpPr>
          <p:nvPr userDrawn="1"/>
        </p:nvSpPr>
        <p:spPr bwMode="auto">
          <a:xfrm>
            <a:off x="1238251" y="623888"/>
            <a:ext cx="49213" cy="74613"/>
          </a:xfrm>
          <a:custGeom>
            <a:avLst/>
            <a:gdLst>
              <a:gd name="T0" fmla="*/ 69 w 69"/>
              <a:gd name="T1" fmla="*/ 98 h 104"/>
              <a:gd name="T2" fmla="*/ 69 w 69"/>
              <a:gd name="T3" fmla="*/ 98 h 104"/>
              <a:gd name="T4" fmla="*/ 58 w 69"/>
              <a:gd name="T5" fmla="*/ 103 h 104"/>
              <a:gd name="T6" fmla="*/ 44 w 69"/>
              <a:gd name="T7" fmla="*/ 104 h 104"/>
              <a:gd name="T8" fmla="*/ 27 w 69"/>
              <a:gd name="T9" fmla="*/ 101 h 104"/>
              <a:gd name="T10" fmla="*/ 13 w 69"/>
              <a:gd name="T11" fmla="*/ 92 h 104"/>
              <a:gd name="T12" fmla="*/ 3 w 69"/>
              <a:gd name="T13" fmla="*/ 76 h 104"/>
              <a:gd name="T14" fmla="*/ 0 w 69"/>
              <a:gd name="T15" fmla="*/ 52 h 104"/>
              <a:gd name="T16" fmla="*/ 4 w 69"/>
              <a:gd name="T17" fmla="*/ 28 h 104"/>
              <a:gd name="T18" fmla="*/ 14 w 69"/>
              <a:gd name="T19" fmla="*/ 12 h 104"/>
              <a:gd name="T20" fmla="*/ 28 w 69"/>
              <a:gd name="T21" fmla="*/ 3 h 104"/>
              <a:gd name="T22" fmla="*/ 44 w 69"/>
              <a:gd name="T23" fmla="*/ 0 h 104"/>
              <a:gd name="T24" fmla="*/ 58 w 69"/>
              <a:gd name="T25" fmla="*/ 1 h 104"/>
              <a:gd name="T26" fmla="*/ 67 w 69"/>
              <a:gd name="T27" fmla="*/ 3 h 104"/>
              <a:gd name="T28" fmla="*/ 64 w 69"/>
              <a:gd name="T29" fmla="*/ 14 h 104"/>
              <a:gd name="T30" fmla="*/ 45 w 69"/>
              <a:gd name="T31" fmla="*/ 11 h 104"/>
              <a:gd name="T32" fmla="*/ 33 w 69"/>
              <a:gd name="T33" fmla="*/ 13 h 104"/>
              <a:gd name="T34" fmla="*/ 23 w 69"/>
              <a:gd name="T35" fmla="*/ 20 h 104"/>
              <a:gd name="T36" fmla="*/ 15 w 69"/>
              <a:gd name="T37" fmla="*/ 33 h 104"/>
              <a:gd name="T38" fmla="*/ 13 w 69"/>
              <a:gd name="T39" fmla="*/ 52 h 104"/>
              <a:gd name="T40" fmla="*/ 15 w 69"/>
              <a:gd name="T41" fmla="*/ 70 h 104"/>
              <a:gd name="T42" fmla="*/ 22 w 69"/>
              <a:gd name="T43" fmla="*/ 83 h 104"/>
              <a:gd name="T44" fmla="*/ 33 w 69"/>
              <a:gd name="T45" fmla="*/ 91 h 104"/>
              <a:gd name="T46" fmla="*/ 46 w 69"/>
              <a:gd name="T47" fmla="*/ 94 h 104"/>
              <a:gd name="T48" fmla="*/ 58 w 69"/>
              <a:gd name="T49" fmla="*/ 92 h 104"/>
              <a:gd name="T50" fmla="*/ 66 w 69"/>
              <a:gd name="T51" fmla="*/ 89 h 104"/>
              <a:gd name="T52" fmla="*/ 69 w 69"/>
              <a:gd name="T53" fmla="*/ 98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69" h="104">
                <a:moveTo>
                  <a:pt x="69" y="98"/>
                </a:moveTo>
                <a:lnTo>
                  <a:pt x="69" y="98"/>
                </a:lnTo>
                <a:cubicBezTo>
                  <a:pt x="66" y="101"/>
                  <a:pt x="62" y="102"/>
                  <a:pt x="58" y="103"/>
                </a:cubicBezTo>
                <a:cubicBezTo>
                  <a:pt x="53" y="104"/>
                  <a:pt x="49" y="104"/>
                  <a:pt x="44" y="104"/>
                </a:cubicBezTo>
                <a:cubicBezTo>
                  <a:pt x="37" y="104"/>
                  <a:pt x="32" y="103"/>
                  <a:pt x="27" y="101"/>
                </a:cubicBezTo>
                <a:cubicBezTo>
                  <a:pt x="21" y="99"/>
                  <a:pt x="17" y="96"/>
                  <a:pt x="13" y="92"/>
                </a:cubicBezTo>
                <a:cubicBezTo>
                  <a:pt x="9" y="88"/>
                  <a:pt x="6" y="82"/>
                  <a:pt x="3" y="76"/>
                </a:cubicBezTo>
                <a:cubicBezTo>
                  <a:pt x="1" y="69"/>
                  <a:pt x="0" y="61"/>
                  <a:pt x="0" y="52"/>
                </a:cubicBezTo>
                <a:cubicBezTo>
                  <a:pt x="0" y="43"/>
                  <a:pt x="1" y="35"/>
                  <a:pt x="4" y="28"/>
                </a:cubicBezTo>
                <a:cubicBezTo>
                  <a:pt x="6" y="22"/>
                  <a:pt x="10" y="16"/>
                  <a:pt x="14" y="12"/>
                </a:cubicBezTo>
                <a:cubicBezTo>
                  <a:pt x="18" y="8"/>
                  <a:pt x="23" y="5"/>
                  <a:pt x="28" y="3"/>
                </a:cubicBezTo>
                <a:cubicBezTo>
                  <a:pt x="33" y="1"/>
                  <a:pt x="38" y="0"/>
                  <a:pt x="44" y="0"/>
                </a:cubicBezTo>
                <a:cubicBezTo>
                  <a:pt x="49" y="0"/>
                  <a:pt x="54" y="0"/>
                  <a:pt x="58" y="1"/>
                </a:cubicBezTo>
                <a:cubicBezTo>
                  <a:pt x="61" y="2"/>
                  <a:pt x="65" y="2"/>
                  <a:pt x="67" y="3"/>
                </a:cubicBezTo>
                <a:lnTo>
                  <a:pt x="64" y="14"/>
                </a:lnTo>
                <a:cubicBezTo>
                  <a:pt x="60" y="12"/>
                  <a:pt x="53" y="11"/>
                  <a:pt x="45" y="11"/>
                </a:cubicBezTo>
                <a:cubicBezTo>
                  <a:pt x="41" y="11"/>
                  <a:pt x="37" y="11"/>
                  <a:pt x="33" y="13"/>
                </a:cubicBezTo>
                <a:cubicBezTo>
                  <a:pt x="29" y="14"/>
                  <a:pt x="26" y="17"/>
                  <a:pt x="23" y="20"/>
                </a:cubicBezTo>
                <a:cubicBezTo>
                  <a:pt x="20" y="23"/>
                  <a:pt x="17" y="27"/>
                  <a:pt x="15" y="33"/>
                </a:cubicBezTo>
                <a:cubicBezTo>
                  <a:pt x="13" y="38"/>
                  <a:pt x="13" y="44"/>
                  <a:pt x="13" y="52"/>
                </a:cubicBezTo>
                <a:cubicBezTo>
                  <a:pt x="13" y="59"/>
                  <a:pt x="13" y="65"/>
                  <a:pt x="15" y="70"/>
                </a:cubicBezTo>
                <a:cubicBezTo>
                  <a:pt x="17" y="75"/>
                  <a:pt x="19" y="80"/>
                  <a:pt x="22" y="83"/>
                </a:cubicBezTo>
                <a:cubicBezTo>
                  <a:pt x="25" y="87"/>
                  <a:pt x="29" y="89"/>
                  <a:pt x="33" y="91"/>
                </a:cubicBezTo>
                <a:cubicBezTo>
                  <a:pt x="37" y="93"/>
                  <a:pt x="41" y="94"/>
                  <a:pt x="46" y="94"/>
                </a:cubicBezTo>
                <a:cubicBezTo>
                  <a:pt x="51" y="94"/>
                  <a:pt x="54" y="93"/>
                  <a:pt x="58" y="92"/>
                </a:cubicBezTo>
                <a:cubicBezTo>
                  <a:pt x="61" y="91"/>
                  <a:pt x="64" y="90"/>
                  <a:pt x="66" y="89"/>
                </a:cubicBezTo>
                <a:lnTo>
                  <a:pt x="69" y="98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46" name="Freeform 1946"/>
          <p:cNvSpPr>
            <a:spLocks/>
          </p:cNvSpPr>
          <p:nvPr userDrawn="1"/>
        </p:nvSpPr>
        <p:spPr bwMode="auto">
          <a:xfrm>
            <a:off x="1301751" y="625475"/>
            <a:ext cx="49213" cy="73025"/>
          </a:xfrm>
          <a:custGeom>
            <a:avLst/>
            <a:gdLst>
              <a:gd name="T0" fmla="*/ 18 w 70"/>
              <a:gd name="T1" fmla="*/ 54 h 101"/>
              <a:gd name="T2" fmla="*/ 18 w 70"/>
              <a:gd name="T3" fmla="*/ 54 h 101"/>
              <a:gd name="T4" fmla="*/ 11 w 70"/>
              <a:gd name="T5" fmla="*/ 54 h 101"/>
              <a:gd name="T6" fmla="*/ 11 w 70"/>
              <a:gd name="T7" fmla="*/ 101 h 101"/>
              <a:gd name="T8" fmla="*/ 0 w 70"/>
              <a:gd name="T9" fmla="*/ 101 h 101"/>
              <a:gd name="T10" fmla="*/ 0 w 70"/>
              <a:gd name="T11" fmla="*/ 0 h 101"/>
              <a:gd name="T12" fmla="*/ 11 w 70"/>
              <a:gd name="T13" fmla="*/ 0 h 101"/>
              <a:gd name="T14" fmla="*/ 11 w 70"/>
              <a:gd name="T15" fmla="*/ 47 h 101"/>
              <a:gd name="T16" fmla="*/ 18 w 70"/>
              <a:gd name="T17" fmla="*/ 45 h 101"/>
              <a:gd name="T18" fmla="*/ 52 w 70"/>
              <a:gd name="T19" fmla="*/ 0 h 101"/>
              <a:gd name="T20" fmla="*/ 66 w 70"/>
              <a:gd name="T21" fmla="*/ 0 h 101"/>
              <a:gd name="T22" fmla="*/ 32 w 70"/>
              <a:gd name="T23" fmla="*/ 43 h 101"/>
              <a:gd name="T24" fmla="*/ 26 w 70"/>
              <a:gd name="T25" fmla="*/ 48 h 101"/>
              <a:gd name="T26" fmla="*/ 33 w 70"/>
              <a:gd name="T27" fmla="*/ 54 h 101"/>
              <a:gd name="T28" fmla="*/ 70 w 70"/>
              <a:gd name="T29" fmla="*/ 101 h 101"/>
              <a:gd name="T30" fmla="*/ 55 w 70"/>
              <a:gd name="T31" fmla="*/ 101 h 101"/>
              <a:gd name="T32" fmla="*/ 18 w 70"/>
              <a:gd name="T33" fmla="*/ 54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70" h="101">
                <a:moveTo>
                  <a:pt x="18" y="54"/>
                </a:moveTo>
                <a:lnTo>
                  <a:pt x="18" y="54"/>
                </a:lnTo>
                <a:lnTo>
                  <a:pt x="11" y="54"/>
                </a:lnTo>
                <a:lnTo>
                  <a:pt x="11" y="101"/>
                </a:lnTo>
                <a:lnTo>
                  <a:pt x="0" y="101"/>
                </a:lnTo>
                <a:lnTo>
                  <a:pt x="0" y="0"/>
                </a:lnTo>
                <a:lnTo>
                  <a:pt x="11" y="0"/>
                </a:lnTo>
                <a:lnTo>
                  <a:pt x="11" y="47"/>
                </a:lnTo>
                <a:lnTo>
                  <a:pt x="18" y="45"/>
                </a:lnTo>
                <a:lnTo>
                  <a:pt x="52" y="0"/>
                </a:lnTo>
                <a:lnTo>
                  <a:pt x="66" y="0"/>
                </a:lnTo>
                <a:lnTo>
                  <a:pt x="32" y="43"/>
                </a:lnTo>
                <a:lnTo>
                  <a:pt x="26" y="48"/>
                </a:lnTo>
                <a:lnTo>
                  <a:pt x="33" y="54"/>
                </a:lnTo>
                <a:lnTo>
                  <a:pt x="70" y="101"/>
                </a:lnTo>
                <a:lnTo>
                  <a:pt x="55" y="101"/>
                </a:lnTo>
                <a:lnTo>
                  <a:pt x="18" y="54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47" name="Freeform 1947"/>
          <p:cNvSpPr>
            <a:spLocks noEditPoints="1"/>
          </p:cNvSpPr>
          <p:nvPr userDrawn="1"/>
        </p:nvSpPr>
        <p:spPr bwMode="auto">
          <a:xfrm>
            <a:off x="1360488" y="623888"/>
            <a:ext cx="58738" cy="74613"/>
          </a:xfrm>
          <a:custGeom>
            <a:avLst/>
            <a:gdLst>
              <a:gd name="T0" fmla="*/ 12 w 82"/>
              <a:gd name="T1" fmla="*/ 52 h 104"/>
              <a:gd name="T2" fmla="*/ 12 w 82"/>
              <a:gd name="T3" fmla="*/ 52 h 104"/>
              <a:gd name="T4" fmla="*/ 14 w 82"/>
              <a:gd name="T5" fmla="*/ 68 h 104"/>
              <a:gd name="T6" fmla="*/ 19 w 82"/>
              <a:gd name="T7" fmla="*/ 81 h 104"/>
              <a:gd name="T8" fmla="*/ 28 w 82"/>
              <a:gd name="T9" fmla="*/ 90 h 104"/>
              <a:gd name="T10" fmla="*/ 41 w 82"/>
              <a:gd name="T11" fmla="*/ 94 h 104"/>
              <a:gd name="T12" fmla="*/ 62 w 82"/>
              <a:gd name="T13" fmla="*/ 83 h 104"/>
              <a:gd name="T14" fmla="*/ 69 w 82"/>
              <a:gd name="T15" fmla="*/ 52 h 104"/>
              <a:gd name="T16" fmla="*/ 68 w 82"/>
              <a:gd name="T17" fmla="*/ 36 h 104"/>
              <a:gd name="T18" fmla="*/ 62 w 82"/>
              <a:gd name="T19" fmla="*/ 23 h 104"/>
              <a:gd name="T20" fmla="*/ 53 w 82"/>
              <a:gd name="T21" fmla="*/ 14 h 104"/>
              <a:gd name="T22" fmla="*/ 41 w 82"/>
              <a:gd name="T23" fmla="*/ 11 h 104"/>
              <a:gd name="T24" fmla="*/ 20 w 82"/>
              <a:gd name="T25" fmla="*/ 21 h 104"/>
              <a:gd name="T26" fmla="*/ 12 w 82"/>
              <a:gd name="T27" fmla="*/ 52 h 104"/>
              <a:gd name="T28" fmla="*/ 0 w 82"/>
              <a:gd name="T29" fmla="*/ 52 h 104"/>
              <a:gd name="T30" fmla="*/ 0 w 82"/>
              <a:gd name="T31" fmla="*/ 52 h 104"/>
              <a:gd name="T32" fmla="*/ 10 w 82"/>
              <a:gd name="T33" fmla="*/ 13 h 104"/>
              <a:gd name="T34" fmla="*/ 41 w 82"/>
              <a:gd name="T35" fmla="*/ 0 h 104"/>
              <a:gd name="T36" fmla="*/ 59 w 82"/>
              <a:gd name="T37" fmla="*/ 4 h 104"/>
              <a:gd name="T38" fmla="*/ 72 w 82"/>
              <a:gd name="T39" fmla="*/ 14 h 104"/>
              <a:gd name="T40" fmla="*/ 79 w 82"/>
              <a:gd name="T41" fmla="*/ 31 h 104"/>
              <a:gd name="T42" fmla="*/ 82 w 82"/>
              <a:gd name="T43" fmla="*/ 52 h 104"/>
              <a:gd name="T44" fmla="*/ 71 w 82"/>
              <a:gd name="T45" fmla="*/ 91 h 104"/>
              <a:gd name="T46" fmla="*/ 41 w 82"/>
              <a:gd name="T47" fmla="*/ 104 h 104"/>
              <a:gd name="T48" fmla="*/ 22 w 82"/>
              <a:gd name="T49" fmla="*/ 101 h 104"/>
              <a:gd name="T50" fmla="*/ 10 w 82"/>
              <a:gd name="T51" fmla="*/ 90 h 104"/>
              <a:gd name="T52" fmla="*/ 2 w 82"/>
              <a:gd name="T53" fmla="*/ 74 h 104"/>
              <a:gd name="T54" fmla="*/ 0 w 82"/>
              <a:gd name="T55" fmla="*/ 52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82" h="104">
                <a:moveTo>
                  <a:pt x="12" y="52"/>
                </a:moveTo>
                <a:lnTo>
                  <a:pt x="12" y="52"/>
                </a:lnTo>
                <a:cubicBezTo>
                  <a:pt x="12" y="58"/>
                  <a:pt x="13" y="63"/>
                  <a:pt x="14" y="68"/>
                </a:cubicBezTo>
                <a:cubicBezTo>
                  <a:pt x="15" y="73"/>
                  <a:pt x="17" y="77"/>
                  <a:pt x="19" y="81"/>
                </a:cubicBezTo>
                <a:cubicBezTo>
                  <a:pt x="21" y="85"/>
                  <a:pt x="24" y="88"/>
                  <a:pt x="28" y="90"/>
                </a:cubicBezTo>
                <a:cubicBezTo>
                  <a:pt x="31" y="92"/>
                  <a:pt x="36" y="94"/>
                  <a:pt x="41" y="94"/>
                </a:cubicBezTo>
                <a:cubicBezTo>
                  <a:pt x="50" y="94"/>
                  <a:pt x="57" y="90"/>
                  <a:pt x="62" y="83"/>
                </a:cubicBezTo>
                <a:cubicBezTo>
                  <a:pt x="67" y="77"/>
                  <a:pt x="69" y="66"/>
                  <a:pt x="69" y="52"/>
                </a:cubicBezTo>
                <a:cubicBezTo>
                  <a:pt x="69" y="47"/>
                  <a:pt x="69" y="41"/>
                  <a:pt x="68" y="36"/>
                </a:cubicBezTo>
                <a:cubicBezTo>
                  <a:pt x="66" y="31"/>
                  <a:pt x="65" y="27"/>
                  <a:pt x="62" y="23"/>
                </a:cubicBezTo>
                <a:cubicBezTo>
                  <a:pt x="60" y="19"/>
                  <a:pt x="57" y="16"/>
                  <a:pt x="53" y="14"/>
                </a:cubicBezTo>
                <a:cubicBezTo>
                  <a:pt x="50" y="12"/>
                  <a:pt x="46" y="11"/>
                  <a:pt x="41" y="11"/>
                </a:cubicBezTo>
                <a:cubicBezTo>
                  <a:pt x="32" y="11"/>
                  <a:pt x="25" y="14"/>
                  <a:pt x="20" y="21"/>
                </a:cubicBezTo>
                <a:cubicBezTo>
                  <a:pt x="15" y="28"/>
                  <a:pt x="12" y="38"/>
                  <a:pt x="12" y="52"/>
                </a:cubicBezTo>
                <a:close/>
                <a:moveTo>
                  <a:pt x="0" y="52"/>
                </a:moveTo>
                <a:lnTo>
                  <a:pt x="0" y="52"/>
                </a:lnTo>
                <a:cubicBezTo>
                  <a:pt x="0" y="35"/>
                  <a:pt x="3" y="22"/>
                  <a:pt x="10" y="13"/>
                </a:cubicBezTo>
                <a:cubicBezTo>
                  <a:pt x="17" y="4"/>
                  <a:pt x="27" y="0"/>
                  <a:pt x="41" y="0"/>
                </a:cubicBezTo>
                <a:cubicBezTo>
                  <a:pt x="48" y="0"/>
                  <a:pt x="54" y="1"/>
                  <a:pt x="59" y="4"/>
                </a:cubicBezTo>
                <a:cubicBezTo>
                  <a:pt x="64" y="6"/>
                  <a:pt x="68" y="10"/>
                  <a:pt x="72" y="14"/>
                </a:cubicBezTo>
                <a:cubicBezTo>
                  <a:pt x="75" y="19"/>
                  <a:pt x="78" y="24"/>
                  <a:pt x="79" y="31"/>
                </a:cubicBezTo>
                <a:cubicBezTo>
                  <a:pt x="81" y="37"/>
                  <a:pt x="82" y="44"/>
                  <a:pt x="82" y="52"/>
                </a:cubicBezTo>
                <a:cubicBezTo>
                  <a:pt x="82" y="69"/>
                  <a:pt x="78" y="82"/>
                  <a:pt x="71" y="91"/>
                </a:cubicBezTo>
                <a:cubicBezTo>
                  <a:pt x="64" y="100"/>
                  <a:pt x="54" y="104"/>
                  <a:pt x="41" y="104"/>
                </a:cubicBezTo>
                <a:cubicBezTo>
                  <a:pt x="34" y="104"/>
                  <a:pt x="27" y="103"/>
                  <a:pt x="22" y="101"/>
                </a:cubicBezTo>
                <a:cubicBezTo>
                  <a:pt x="17" y="98"/>
                  <a:pt x="13" y="95"/>
                  <a:pt x="10" y="90"/>
                </a:cubicBezTo>
                <a:cubicBezTo>
                  <a:pt x="6" y="85"/>
                  <a:pt x="4" y="80"/>
                  <a:pt x="2" y="74"/>
                </a:cubicBezTo>
                <a:cubicBezTo>
                  <a:pt x="0" y="67"/>
                  <a:pt x="0" y="60"/>
                  <a:pt x="0" y="52"/>
                </a:cubicBez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48" name="Freeform 1948"/>
          <p:cNvSpPr>
            <a:spLocks noEditPoints="1"/>
          </p:cNvSpPr>
          <p:nvPr userDrawn="1"/>
        </p:nvSpPr>
        <p:spPr bwMode="auto">
          <a:xfrm>
            <a:off x="1435101" y="608013"/>
            <a:ext cx="52388" cy="90488"/>
          </a:xfrm>
          <a:custGeom>
            <a:avLst/>
            <a:gdLst>
              <a:gd name="T0" fmla="*/ 25 w 74"/>
              <a:gd name="T1" fmla="*/ 0 h 126"/>
              <a:gd name="T2" fmla="*/ 25 w 74"/>
              <a:gd name="T3" fmla="*/ 0 h 126"/>
              <a:gd name="T4" fmla="*/ 29 w 74"/>
              <a:gd name="T5" fmla="*/ 8 h 126"/>
              <a:gd name="T6" fmla="*/ 38 w 74"/>
              <a:gd name="T7" fmla="*/ 11 h 126"/>
              <a:gd name="T8" fmla="*/ 48 w 74"/>
              <a:gd name="T9" fmla="*/ 8 h 126"/>
              <a:gd name="T10" fmla="*/ 52 w 74"/>
              <a:gd name="T11" fmla="*/ 0 h 126"/>
              <a:gd name="T12" fmla="*/ 62 w 74"/>
              <a:gd name="T13" fmla="*/ 3 h 126"/>
              <a:gd name="T14" fmla="*/ 55 w 74"/>
              <a:gd name="T15" fmla="*/ 15 h 126"/>
              <a:gd name="T16" fmla="*/ 38 w 74"/>
              <a:gd name="T17" fmla="*/ 20 h 126"/>
              <a:gd name="T18" fmla="*/ 22 w 74"/>
              <a:gd name="T19" fmla="*/ 16 h 126"/>
              <a:gd name="T20" fmla="*/ 14 w 74"/>
              <a:gd name="T21" fmla="*/ 3 h 126"/>
              <a:gd name="T22" fmla="*/ 25 w 74"/>
              <a:gd name="T23" fmla="*/ 0 h 126"/>
              <a:gd name="T24" fmla="*/ 62 w 74"/>
              <a:gd name="T25" fmla="*/ 57 h 126"/>
              <a:gd name="T26" fmla="*/ 62 w 74"/>
              <a:gd name="T27" fmla="*/ 57 h 126"/>
              <a:gd name="T28" fmla="*/ 63 w 74"/>
              <a:gd name="T29" fmla="*/ 46 h 126"/>
              <a:gd name="T30" fmla="*/ 62 w 74"/>
              <a:gd name="T31" fmla="*/ 46 h 126"/>
              <a:gd name="T32" fmla="*/ 56 w 74"/>
              <a:gd name="T33" fmla="*/ 58 h 126"/>
              <a:gd name="T34" fmla="*/ 7 w 74"/>
              <a:gd name="T35" fmla="*/ 126 h 126"/>
              <a:gd name="T36" fmla="*/ 0 w 74"/>
              <a:gd name="T37" fmla="*/ 126 h 126"/>
              <a:gd name="T38" fmla="*/ 0 w 74"/>
              <a:gd name="T39" fmla="*/ 25 h 126"/>
              <a:gd name="T40" fmla="*/ 12 w 74"/>
              <a:gd name="T41" fmla="*/ 25 h 126"/>
              <a:gd name="T42" fmla="*/ 12 w 74"/>
              <a:gd name="T43" fmla="*/ 94 h 126"/>
              <a:gd name="T44" fmla="*/ 11 w 74"/>
              <a:gd name="T45" fmla="*/ 105 h 126"/>
              <a:gd name="T46" fmla="*/ 12 w 74"/>
              <a:gd name="T47" fmla="*/ 105 h 126"/>
              <a:gd name="T48" fmla="*/ 18 w 74"/>
              <a:gd name="T49" fmla="*/ 93 h 126"/>
              <a:gd name="T50" fmla="*/ 67 w 74"/>
              <a:gd name="T51" fmla="*/ 25 h 126"/>
              <a:gd name="T52" fmla="*/ 74 w 74"/>
              <a:gd name="T53" fmla="*/ 25 h 126"/>
              <a:gd name="T54" fmla="*/ 74 w 74"/>
              <a:gd name="T55" fmla="*/ 126 h 126"/>
              <a:gd name="T56" fmla="*/ 62 w 74"/>
              <a:gd name="T57" fmla="*/ 126 h 126"/>
              <a:gd name="T58" fmla="*/ 62 w 74"/>
              <a:gd name="T59" fmla="*/ 57 h 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74" h="126">
                <a:moveTo>
                  <a:pt x="25" y="0"/>
                </a:moveTo>
                <a:lnTo>
                  <a:pt x="25" y="0"/>
                </a:lnTo>
                <a:cubicBezTo>
                  <a:pt x="26" y="4"/>
                  <a:pt x="27" y="7"/>
                  <a:pt x="29" y="8"/>
                </a:cubicBezTo>
                <a:cubicBezTo>
                  <a:pt x="32" y="10"/>
                  <a:pt x="35" y="11"/>
                  <a:pt x="38" y="11"/>
                </a:cubicBezTo>
                <a:cubicBezTo>
                  <a:pt x="42" y="11"/>
                  <a:pt x="45" y="10"/>
                  <a:pt x="48" y="8"/>
                </a:cubicBezTo>
                <a:cubicBezTo>
                  <a:pt x="50" y="7"/>
                  <a:pt x="51" y="4"/>
                  <a:pt x="52" y="0"/>
                </a:cubicBezTo>
                <a:lnTo>
                  <a:pt x="62" y="3"/>
                </a:lnTo>
                <a:cubicBezTo>
                  <a:pt x="61" y="8"/>
                  <a:pt x="59" y="12"/>
                  <a:pt x="55" y="15"/>
                </a:cubicBezTo>
                <a:cubicBezTo>
                  <a:pt x="51" y="18"/>
                  <a:pt x="46" y="20"/>
                  <a:pt x="38" y="20"/>
                </a:cubicBezTo>
                <a:cubicBezTo>
                  <a:pt x="32" y="20"/>
                  <a:pt x="26" y="18"/>
                  <a:pt x="22" y="16"/>
                </a:cubicBezTo>
                <a:cubicBezTo>
                  <a:pt x="17" y="13"/>
                  <a:pt x="15" y="9"/>
                  <a:pt x="14" y="3"/>
                </a:cubicBezTo>
                <a:lnTo>
                  <a:pt x="25" y="0"/>
                </a:lnTo>
                <a:close/>
                <a:moveTo>
                  <a:pt x="62" y="57"/>
                </a:moveTo>
                <a:lnTo>
                  <a:pt x="62" y="57"/>
                </a:lnTo>
                <a:lnTo>
                  <a:pt x="63" y="46"/>
                </a:lnTo>
                <a:lnTo>
                  <a:pt x="62" y="46"/>
                </a:lnTo>
                <a:lnTo>
                  <a:pt x="56" y="58"/>
                </a:lnTo>
                <a:lnTo>
                  <a:pt x="7" y="126"/>
                </a:lnTo>
                <a:lnTo>
                  <a:pt x="0" y="126"/>
                </a:lnTo>
                <a:lnTo>
                  <a:pt x="0" y="25"/>
                </a:lnTo>
                <a:lnTo>
                  <a:pt x="12" y="25"/>
                </a:lnTo>
                <a:lnTo>
                  <a:pt x="12" y="94"/>
                </a:lnTo>
                <a:lnTo>
                  <a:pt x="11" y="105"/>
                </a:lnTo>
                <a:lnTo>
                  <a:pt x="12" y="105"/>
                </a:lnTo>
                <a:lnTo>
                  <a:pt x="18" y="93"/>
                </a:lnTo>
                <a:lnTo>
                  <a:pt x="67" y="25"/>
                </a:lnTo>
                <a:lnTo>
                  <a:pt x="74" y="25"/>
                </a:lnTo>
                <a:lnTo>
                  <a:pt x="74" y="126"/>
                </a:lnTo>
                <a:lnTo>
                  <a:pt x="62" y="126"/>
                </a:lnTo>
                <a:lnTo>
                  <a:pt x="62" y="5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49" name="Freeform 1949"/>
          <p:cNvSpPr>
            <a:spLocks noEditPoints="1"/>
          </p:cNvSpPr>
          <p:nvPr userDrawn="1"/>
        </p:nvSpPr>
        <p:spPr bwMode="auto">
          <a:xfrm>
            <a:off x="1530351" y="623888"/>
            <a:ext cx="71438" cy="76200"/>
          </a:xfrm>
          <a:custGeom>
            <a:avLst/>
            <a:gdLst>
              <a:gd name="T0" fmla="*/ 67 w 101"/>
              <a:gd name="T1" fmla="*/ 22 h 106"/>
              <a:gd name="T2" fmla="*/ 56 w 101"/>
              <a:gd name="T3" fmla="*/ 23 h 106"/>
              <a:gd name="T4" fmla="*/ 60 w 101"/>
              <a:gd name="T5" fmla="*/ 83 h 106"/>
              <a:gd name="T6" fmla="*/ 74 w 101"/>
              <a:gd name="T7" fmla="*/ 81 h 106"/>
              <a:gd name="T8" fmla="*/ 86 w 101"/>
              <a:gd name="T9" fmla="*/ 66 h 106"/>
              <a:gd name="T10" fmla="*/ 87 w 101"/>
              <a:gd name="T11" fmla="*/ 40 h 106"/>
              <a:gd name="T12" fmla="*/ 76 w 101"/>
              <a:gd name="T13" fmla="*/ 24 h 106"/>
              <a:gd name="T14" fmla="*/ 35 w 101"/>
              <a:gd name="T15" fmla="*/ 83 h 106"/>
              <a:gd name="T16" fmla="*/ 37 w 101"/>
              <a:gd name="T17" fmla="*/ 83 h 106"/>
              <a:gd name="T18" fmla="*/ 42 w 101"/>
              <a:gd name="T19" fmla="*/ 83 h 106"/>
              <a:gd name="T20" fmla="*/ 44 w 101"/>
              <a:gd name="T21" fmla="*/ 22 h 106"/>
              <a:gd name="T22" fmla="*/ 36 w 101"/>
              <a:gd name="T23" fmla="*/ 22 h 106"/>
              <a:gd name="T24" fmla="*/ 19 w 101"/>
              <a:gd name="T25" fmla="*/ 30 h 106"/>
              <a:gd name="T26" fmla="*/ 12 w 101"/>
              <a:gd name="T27" fmla="*/ 53 h 106"/>
              <a:gd name="T28" fmla="*/ 18 w 101"/>
              <a:gd name="T29" fmla="*/ 75 h 106"/>
              <a:gd name="T30" fmla="*/ 35 w 101"/>
              <a:gd name="T31" fmla="*/ 83 h 106"/>
              <a:gd name="T32" fmla="*/ 44 w 101"/>
              <a:gd name="T33" fmla="*/ 92 h 106"/>
              <a:gd name="T34" fmla="*/ 33 w 101"/>
              <a:gd name="T35" fmla="*/ 93 h 106"/>
              <a:gd name="T36" fmla="*/ 9 w 101"/>
              <a:gd name="T37" fmla="*/ 84 h 106"/>
              <a:gd name="T38" fmla="*/ 0 w 101"/>
              <a:gd name="T39" fmla="*/ 53 h 106"/>
              <a:gd name="T40" fmla="*/ 10 w 101"/>
              <a:gd name="T41" fmla="*/ 23 h 106"/>
              <a:gd name="T42" fmla="*/ 35 w 101"/>
              <a:gd name="T43" fmla="*/ 12 h 106"/>
              <a:gd name="T44" fmla="*/ 44 w 101"/>
              <a:gd name="T45" fmla="*/ 12 h 106"/>
              <a:gd name="T46" fmla="*/ 56 w 101"/>
              <a:gd name="T47" fmla="*/ 0 h 106"/>
              <a:gd name="T48" fmla="*/ 62 w 101"/>
              <a:gd name="T49" fmla="*/ 12 h 106"/>
              <a:gd name="T50" fmla="*/ 81 w 101"/>
              <a:gd name="T51" fmla="*/ 14 h 106"/>
              <a:gd name="T52" fmla="*/ 98 w 101"/>
              <a:gd name="T53" fmla="*/ 34 h 106"/>
              <a:gd name="T54" fmla="*/ 98 w 101"/>
              <a:gd name="T55" fmla="*/ 70 h 106"/>
              <a:gd name="T56" fmla="*/ 79 w 101"/>
              <a:gd name="T57" fmla="*/ 90 h 106"/>
              <a:gd name="T58" fmla="*/ 61 w 101"/>
              <a:gd name="T59" fmla="*/ 93 h 106"/>
              <a:gd name="T60" fmla="*/ 56 w 101"/>
              <a:gd name="T61" fmla="*/ 106 h 106"/>
              <a:gd name="T62" fmla="*/ 44 w 101"/>
              <a:gd name="T63" fmla="*/ 92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01" h="106">
                <a:moveTo>
                  <a:pt x="67" y="22"/>
                </a:moveTo>
                <a:lnTo>
                  <a:pt x="67" y="22"/>
                </a:lnTo>
                <a:cubicBezTo>
                  <a:pt x="65" y="22"/>
                  <a:pt x="63" y="22"/>
                  <a:pt x="61" y="22"/>
                </a:cubicBezTo>
                <a:cubicBezTo>
                  <a:pt x="59" y="22"/>
                  <a:pt x="58" y="22"/>
                  <a:pt x="56" y="23"/>
                </a:cubicBezTo>
                <a:lnTo>
                  <a:pt x="56" y="83"/>
                </a:lnTo>
                <a:cubicBezTo>
                  <a:pt x="57" y="83"/>
                  <a:pt x="58" y="83"/>
                  <a:pt x="60" y="83"/>
                </a:cubicBezTo>
                <a:cubicBezTo>
                  <a:pt x="62" y="83"/>
                  <a:pt x="63" y="83"/>
                  <a:pt x="65" y="83"/>
                </a:cubicBezTo>
                <a:cubicBezTo>
                  <a:pt x="68" y="83"/>
                  <a:pt x="71" y="82"/>
                  <a:pt x="74" y="81"/>
                </a:cubicBezTo>
                <a:cubicBezTo>
                  <a:pt x="77" y="80"/>
                  <a:pt x="79" y="78"/>
                  <a:pt x="81" y="75"/>
                </a:cubicBezTo>
                <a:cubicBezTo>
                  <a:pt x="83" y="73"/>
                  <a:pt x="85" y="69"/>
                  <a:pt x="86" y="66"/>
                </a:cubicBezTo>
                <a:cubicBezTo>
                  <a:pt x="88" y="62"/>
                  <a:pt x="88" y="57"/>
                  <a:pt x="88" y="52"/>
                </a:cubicBezTo>
                <a:cubicBezTo>
                  <a:pt x="88" y="47"/>
                  <a:pt x="88" y="43"/>
                  <a:pt x="87" y="40"/>
                </a:cubicBezTo>
                <a:cubicBezTo>
                  <a:pt x="86" y="36"/>
                  <a:pt x="84" y="33"/>
                  <a:pt x="82" y="30"/>
                </a:cubicBezTo>
                <a:cubicBezTo>
                  <a:pt x="81" y="27"/>
                  <a:pt x="78" y="25"/>
                  <a:pt x="76" y="24"/>
                </a:cubicBezTo>
                <a:cubicBezTo>
                  <a:pt x="73" y="22"/>
                  <a:pt x="70" y="22"/>
                  <a:pt x="67" y="22"/>
                </a:cubicBezTo>
                <a:close/>
                <a:moveTo>
                  <a:pt x="35" y="83"/>
                </a:moveTo>
                <a:lnTo>
                  <a:pt x="35" y="83"/>
                </a:lnTo>
                <a:lnTo>
                  <a:pt x="37" y="83"/>
                </a:lnTo>
                <a:cubicBezTo>
                  <a:pt x="37" y="83"/>
                  <a:pt x="38" y="83"/>
                  <a:pt x="39" y="83"/>
                </a:cubicBezTo>
                <a:cubicBezTo>
                  <a:pt x="40" y="83"/>
                  <a:pt x="41" y="83"/>
                  <a:pt x="42" y="83"/>
                </a:cubicBezTo>
                <a:cubicBezTo>
                  <a:pt x="43" y="82"/>
                  <a:pt x="44" y="82"/>
                  <a:pt x="44" y="82"/>
                </a:cubicBezTo>
                <a:lnTo>
                  <a:pt x="44" y="22"/>
                </a:lnTo>
                <a:cubicBezTo>
                  <a:pt x="43" y="22"/>
                  <a:pt x="42" y="22"/>
                  <a:pt x="40" y="22"/>
                </a:cubicBezTo>
                <a:cubicBezTo>
                  <a:pt x="39" y="22"/>
                  <a:pt x="37" y="22"/>
                  <a:pt x="36" y="22"/>
                </a:cubicBezTo>
                <a:cubicBezTo>
                  <a:pt x="32" y="22"/>
                  <a:pt x="29" y="22"/>
                  <a:pt x="27" y="24"/>
                </a:cubicBezTo>
                <a:cubicBezTo>
                  <a:pt x="24" y="25"/>
                  <a:pt x="21" y="27"/>
                  <a:pt x="19" y="30"/>
                </a:cubicBezTo>
                <a:cubicBezTo>
                  <a:pt x="17" y="32"/>
                  <a:pt x="15" y="35"/>
                  <a:pt x="14" y="39"/>
                </a:cubicBezTo>
                <a:cubicBezTo>
                  <a:pt x="13" y="43"/>
                  <a:pt x="12" y="48"/>
                  <a:pt x="12" y="53"/>
                </a:cubicBezTo>
                <a:cubicBezTo>
                  <a:pt x="12" y="58"/>
                  <a:pt x="13" y="62"/>
                  <a:pt x="14" y="66"/>
                </a:cubicBezTo>
                <a:cubicBezTo>
                  <a:pt x="15" y="69"/>
                  <a:pt x="17" y="72"/>
                  <a:pt x="18" y="75"/>
                </a:cubicBezTo>
                <a:cubicBezTo>
                  <a:pt x="20" y="78"/>
                  <a:pt x="23" y="80"/>
                  <a:pt x="26" y="81"/>
                </a:cubicBezTo>
                <a:cubicBezTo>
                  <a:pt x="28" y="82"/>
                  <a:pt x="31" y="83"/>
                  <a:pt x="35" y="83"/>
                </a:cubicBezTo>
                <a:close/>
                <a:moveTo>
                  <a:pt x="44" y="92"/>
                </a:moveTo>
                <a:lnTo>
                  <a:pt x="44" y="92"/>
                </a:lnTo>
                <a:cubicBezTo>
                  <a:pt x="43" y="93"/>
                  <a:pt x="41" y="93"/>
                  <a:pt x="39" y="93"/>
                </a:cubicBezTo>
                <a:cubicBezTo>
                  <a:pt x="36" y="93"/>
                  <a:pt x="34" y="93"/>
                  <a:pt x="33" y="93"/>
                </a:cubicBezTo>
                <a:cubicBezTo>
                  <a:pt x="28" y="93"/>
                  <a:pt x="24" y="92"/>
                  <a:pt x="20" y="91"/>
                </a:cubicBezTo>
                <a:cubicBezTo>
                  <a:pt x="16" y="89"/>
                  <a:pt x="12" y="87"/>
                  <a:pt x="9" y="84"/>
                </a:cubicBezTo>
                <a:cubicBezTo>
                  <a:pt x="6" y="80"/>
                  <a:pt x="4" y="76"/>
                  <a:pt x="2" y="71"/>
                </a:cubicBezTo>
                <a:cubicBezTo>
                  <a:pt x="1" y="66"/>
                  <a:pt x="0" y="60"/>
                  <a:pt x="0" y="53"/>
                </a:cubicBezTo>
                <a:cubicBezTo>
                  <a:pt x="0" y="47"/>
                  <a:pt x="1" y="41"/>
                  <a:pt x="2" y="36"/>
                </a:cubicBezTo>
                <a:cubicBezTo>
                  <a:pt x="4" y="30"/>
                  <a:pt x="7" y="26"/>
                  <a:pt x="10" y="23"/>
                </a:cubicBezTo>
                <a:cubicBezTo>
                  <a:pt x="13" y="19"/>
                  <a:pt x="17" y="16"/>
                  <a:pt x="21" y="14"/>
                </a:cubicBezTo>
                <a:cubicBezTo>
                  <a:pt x="25" y="13"/>
                  <a:pt x="30" y="12"/>
                  <a:pt x="35" y="12"/>
                </a:cubicBezTo>
                <a:cubicBezTo>
                  <a:pt x="37" y="12"/>
                  <a:pt x="38" y="12"/>
                  <a:pt x="40" y="12"/>
                </a:cubicBezTo>
                <a:cubicBezTo>
                  <a:pt x="42" y="12"/>
                  <a:pt x="43" y="12"/>
                  <a:pt x="44" y="12"/>
                </a:cubicBezTo>
                <a:lnTo>
                  <a:pt x="44" y="0"/>
                </a:lnTo>
                <a:lnTo>
                  <a:pt x="56" y="0"/>
                </a:lnTo>
                <a:lnTo>
                  <a:pt x="56" y="13"/>
                </a:lnTo>
                <a:cubicBezTo>
                  <a:pt x="58" y="12"/>
                  <a:pt x="60" y="12"/>
                  <a:pt x="62" y="12"/>
                </a:cubicBezTo>
                <a:cubicBezTo>
                  <a:pt x="65" y="12"/>
                  <a:pt x="67" y="12"/>
                  <a:pt x="68" y="12"/>
                </a:cubicBezTo>
                <a:cubicBezTo>
                  <a:pt x="73" y="12"/>
                  <a:pt x="77" y="12"/>
                  <a:pt x="81" y="14"/>
                </a:cubicBezTo>
                <a:cubicBezTo>
                  <a:pt x="85" y="16"/>
                  <a:pt x="88" y="18"/>
                  <a:pt x="91" y="22"/>
                </a:cubicBezTo>
                <a:cubicBezTo>
                  <a:pt x="94" y="25"/>
                  <a:pt x="97" y="29"/>
                  <a:pt x="98" y="34"/>
                </a:cubicBezTo>
                <a:cubicBezTo>
                  <a:pt x="100" y="39"/>
                  <a:pt x="101" y="45"/>
                  <a:pt x="101" y="52"/>
                </a:cubicBezTo>
                <a:cubicBezTo>
                  <a:pt x="101" y="59"/>
                  <a:pt x="100" y="65"/>
                  <a:pt x="98" y="70"/>
                </a:cubicBezTo>
                <a:cubicBezTo>
                  <a:pt x="96" y="75"/>
                  <a:pt x="93" y="79"/>
                  <a:pt x="90" y="83"/>
                </a:cubicBezTo>
                <a:cubicBezTo>
                  <a:pt x="87" y="86"/>
                  <a:pt x="83" y="89"/>
                  <a:pt x="79" y="90"/>
                </a:cubicBezTo>
                <a:cubicBezTo>
                  <a:pt x="75" y="92"/>
                  <a:pt x="70" y="93"/>
                  <a:pt x="66" y="93"/>
                </a:cubicBezTo>
                <a:cubicBezTo>
                  <a:pt x="65" y="93"/>
                  <a:pt x="63" y="93"/>
                  <a:pt x="61" y="93"/>
                </a:cubicBezTo>
                <a:cubicBezTo>
                  <a:pt x="59" y="93"/>
                  <a:pt x="57" y="92"/>
                  <a:pt x="56" y="92"/>
                </a:cubicBezTo>
                <a:lnTo>
                  <a:pt x="56" y="106"/>
                </a:lnTo>
                <a:lnTo>
                  <a:pt x="44" y="106"/>
                </a:lnTo>
                <a:lnTo>
                  <a:pt x="44" y="92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50" name="Freeform 1950"/>
          <p:cNvSpPr>
            <a:spLocks/>
          </p:cNvSpPr>
          <p:nvPr userDrawn="1"/>
        </p:nvSpPr>
        <p:spPr bwMode="auto">
          <a:xfrm>
            <a:off x="1616076" y="625475"/>
            <a:ext cx="39688" cy="73025"/>
          </a:xfrm>
          <a:custGeom>
            <a:avLst/>
            <a:gdLst>
              <a:gd name="T0" fmla="*/ 0 w 55"/>
              <a:gd name="T1" fmla="*/ 0 h 101"/>
              <a:gd name="T2" fmla="*/ 0 w 55"/>
              <a:gd name="T3" fmla="*/ 0 h 101"/>
              <a:gd name="T4" fmla="*/ 55 w 55"/>
              <a:gd name="T5" fmla="*/ 0 h 101"/>
              <a:gd name="T6" fmla="*/ 55 w 55"/>
              <a:gd name="T7" fmla="*/ 10 h 101"/>
              <a:gd name="T8" fmla="*/ 12 w 55"/>
              <a:gd name="T9" fmla="*/ 10 h 101"/>
              <a:gd name="T10" fmla="*/ 12 w 55"/>
              <a:gd name="T11" fmla="*/ 43 h 101"/>
              <a:gd name="T12" fmla="*/ 51 w 55"/>
              <a:gd name="T13" fmla="*/ 43 h 101"/>
              <a:gd name="T14" fmla="*/ 51 w 55"/>
              <a:gd name="T15" fmla="*/ 54 h 101"/>
              <a:gd name="T16" fmla="*/ 12 w 55"/>
              <a:gd name="T17" fmla="*/ 54 h 101"/>
              <a:gd name="T18" fmla="*/ 12 w 55"/>
              <a:gd name="T19" fmla="*/ 90 h 101"/>
              <a:gd name="T20" fmla="*/ 55 w 55"/>
              <a:gd name="T21" fmla="*/ 90 h 101"/>
              <a:gd name="T22" fmla="*/ 55 w 55"/>
              <a:gd name="T23" fmla="*/ 101 h 101"/>
              <a:gd name="T24" fmla="*/ 0 w 55"/>
              <a:gd name="T25" fmla="*/ 101 h 101"/>
              <a:gd name="T26" fmla="*/ 0 w 55"/>
              <a:gd name="T27" fmla="*/ 0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55" h="101">
                <a:moveTo>
                  <a:pt x="0" y="0"/>
                </a:moveTo>
                <a:lnTo>
                  <a:pt x="0" y="0"/>
                </a:lnTo>
                <a:lnTo>
                  <a:pt x="55" y="0"/>
                </a:lnTo>
                <a:lnTo>
                  <a:pt x="55" y="10"/>
                </a:lnTo>
                <a:lnTo>
                  <a:pt x="12" y="10"/>
                </a:lnTo>
                <a:lnTo>
                  <a:pt x="12" y="43"/>
                </a:lnTo>
                <a:lnTo>
                  <a:pt x="51" y="43"/>
                </a:lnTo>
                <a:lnTo>
                  <a:pt x="51" y="54"/>
                </a:lnTo>
                <a:lnTo>
                  <a:pt x="12" y="54"/>
                </a:lnTo>
                <a:lnTo>
                  <a:pt x="12" y="90"/>
                </a:lnTo>
                <a:lnTo>
                  <a:pt x="55" y="90"/>
                </a:lnTo>
                <a:lnTo>
                  <a:pt x="55" y="101"/>
                </a:lnTo>
                <a:lnTo>
                  <a:pt x="0" y="101"/>
                </a:lnTo>
                <a:lnTo>
                  <a:pt x="0" y="0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51" name="Freeform 1951"/>
          <p:cNvSpPr>
            <a:spLocks noEditPoints="1"/>
          </p:cNvSpPr>
          <p:nvPr userDrawn="1"/>
        </p:nvSpPr>
        <p:spPr bwMode="auto">
          <a:xfrm>
            <a:off x="1665288" y="625475"/>
            <a:ext cx="63500" cy="85725"/>
          </a:xfrm>
          <a:custGeom>
            <a:avLst/>
            <a:gdLst>
              <a:gd name="T0" fmla="*/ 66 w 91"/>
              <a:gd name="T1" fmla="*/ 90 h 119"/>
              <a:gd name="T2" fmla="*/ 66 w 91"/>
              <a:gd name="T3" fmla="*/ 90 h 119"/>
              <a:gd name="T4" fmla="*/ 66 w 91"/>
              <a:gd name="T5" fmla="*/ 10 h 119"/>
              <a:gd name="T6" fmla="*/ 36 w 91"/>
              <a:gd name="T7" fmla="*/ 10 h 119"/>
              <a:gd name="T8" fmla="*/ 34 w 91"/>
              <a:gd name="T9" fmla="*/ 39 h 119"/>
              <a:gd name="T10" fmla="*/ 31 w 91"/>
              <a:gd name="T11" fmla="*/ 61 h 119"/>
              <a:gd name="T12" fmla="*/ 27 w 91"/>
              <a:gd name="T13" fmla="*/ 78 h 119"/>
              <a:gd name="T14" fmla="*/ 23 w 91"/>
              <a:gd name="T15" fmla="*/ 90 h 119"/>
              <a:gd name="T16" fmla="*/ 66 w 91"/>
              <a:gd name="T17" fmla="*/ 90 h 119"/>
              <a:gd name="T18" fmla="*/ 91 w 91"/>
              <a:gd name="T19" fmla="*/ 119 h 119"/>
              <a:gd name="T20" fmla="*/ 91 w 91"/>
              <a:gd name="T21" fmla="*/ 119 h 119"/>
              <a:gd name="T22" fmla="*/ 83 w 91"/>
              <a:gd name="T23" fmla="*/ 119 h 119"/>
              <a:gd name="T24" fmla="*/ 81 w 91"/>
              <a:gd name="T25" fmla="*/ 101 h 119"/>
              <a:gd name="T26" fmla="*/ 10 w 91"/>
              <a:gd name="T27" fmla="*/ 101 h 119"/>
              <a:gd name="T28" fmla="*/ 8 w 91"/>
              <a:gd name="T29" fmla="*/ 119 h 119"/>
              <a:gd name="T30" fmla="*/ 0 w 91"/>
              <a:gd name="T31" fmla="*/ 119 h 119"/>
              <a:gd name="T32" fmla="*/ 0 w 91"/>
              <a:gd name="T33" fmla="*/ 90 h 119"/>
              <a:gd name="T34" fmla="*/ 10 w 91"/>
              <a:gd name="T35" fmla="*/ 90 h 119"/>
              <a:gd name="T36" fmla="*/ 13 w 91"/>
              <a:gd name="T37" fmla="*/ 82 h 119"/>
              <a:gd name="T38" fmla="*/ 18 w 91"/>
              <a:gd name="T39" fmla="*/ 66 h 119"/>
              <a:gd name="T40" fmla="*/ 22 w 91"/>
              <a:gd name="T41" fmla="*/ 39 h 119"/>
              <a:gd name="T42" fmla="*/ 24 w 91"/>
              <a:gd name="T43" fmla="*/ 0 h 119"/>
              <a:gd name="T44" fmla="*/ 78 w 91"/>
              <a:gd name="T45" fmla="*/ 0 h 119"/>
              <a:gd name="T46" fmla="*/ 78 w 91"/>
              <a:gd name="T47" fmla="*/ 90 h 119"/>
              <a:gd name="T48" fmla="*/ 91 w 91"/>
              <a:gd name="T49" fmla="*/ 90 h 119"/>
              <a:gd name="T50" fmla="*/ 91 w 91"/>
              <a:gd name="T51" fmla="*/ 119 h 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91" h="119">
                <a:moveTo>
                  <a:pt x="66" y="90"/>
                </a:moveTo>
                <a:lnTo>
                  <a:pt x="66" y="90"/>
                </a:lnTo>
                <a:lnTo>
                  <a:pt x="66" y="10"/>
                </a:lnTo>
                <a:lnTo>
                  <a:pt x="36" y="10"/>
                </a:lnTo>
                <a:cubicBezTo>
                  <a:pt x="35" y="21"/>
                  <a:pt x="35" y="30"/>
                  <a:pt x="34" y="39"/>
                </a:cubicBezTo>
                <a:cubicBezTo>
                  <a:pt x="33" y="47"/>
                  <a:pt x="32" y="55"/>
                  <a:pt x="31" y="61"/>
                </a:cubicBezTo>
                <a:cubicBezTo>
                  <a:pt x="30" y="68"/>
                  <a:pt x="29" y="73"/>
                  <a:pt x="27" y="78"/>
                </a:cubicBezTo>
                <a:cubicBezTo>
                  <a:pt x="26" y="83"/>
                  <a:pt x="24" y="87"/>
                  <a:pt x="23" y="90"/>
                </a:cubicBezTo>
                <a:lnTo>
                  <a:pt x="66" y="90"/>
                </a:lnTo>
                <a:close/>
                <a:moveTo>
                  <a:pt x="91" y="119"/>
                </a:moveTo>
                <a:lnTo>
                  <a:pt x="91" y="119"/>
                </a:lnTo>
                <a:lnTo>
                  <a:pt x="83" y="119"/>
                </a:lnTo>
                <a:lnTo>
                  <a:pt x="81" y="101"/>
                </a:lnTo>
                <a:lnTo>
                  <a:pt x="10" y="101"/>
                </a:lnTo>
                <a:lnTo>
                  <a:pt x="8" y="119"/>
                </a:lnTo>
                <a:lnTo>
                  <a:pt x="0" y="119"/>
                </a:lnTo>
                <a:lnTo>
                  <a:pt x="0" y="90"/>
                </a:lnTo>
                <a:lnTo>
                  <a:pt x="10" y="90"/>
                </a:lnTo>
                <a:cubicBezTo>
                  <a:pt x="11" y="89"/>
                  <a:pt x="12" y="86"/>
                  <a:pt x="13" y="82"/>
                </a:cubicBezTo>
                <a:cubicBezTo>
                  <a:pt x="15" y="79"/>
                  <a:pt x="17" y="73"/>
                  <a:pt x="18" y="66"/>
                </a:cubicBezTo>
                <a:cubicBezTo>
                  <a:pt x="20" y="59"/>
                  <a:pt x="21" y="49"/>
                  <a:pt x="22" y="39"/>
                </a:cubicBezTo>
                <a:cubicBezTo>
                  <a:pt x="24" y="28"/>
                  <a:pt x="24" y="15"/>
                  <a:pt x="24" y="0"/>
                </a:cubicBezTo>
                <a:lnTo>
                  <a:pt x="78" y="0"/>
                </a:lnTo>
                <a:lnTo>
                  <a:pt x="78" y="90"/>
                </a:lnTo>
                <a:lnTo>
                  <a:pt x="91" y="90"/>
                </a:lnTo>
                <a:lnTo>
                  <a:pt x="91" y="119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52" name="Freeform 1952"/>
          <p:cNvSpPr>
            <a:spLocks/>
          </p:cNvSpPr>
          <p:nvPr userDrawn="1"/>
        </p:nvSpPr>
        <p:spPr bwMode="auto">
          <a:xfrm>
            <a:off x="1743076" y="625475"/>
            <a:ext cx="39688" cy="73025"/>
          </a:xfrm>
          <a:custGeom>
            <a:avLst/>
            <a:gdLst>
              <a:gd name="T0" fmla="*/ 0 w 55"/>
              <a:gd name="T1" fmla="*/ 0 h 101"/>
              <a:gd name="T2" fmla="*/ 0 w 55"/>
              <a:gd name="T3" fmla="*/ 0 h 101"/>
              <a:gd name="T4" fmla="*/ 55 w 55"/>
              <a:gd name="T5" fmla="*/ 0 h 101"/>
              <a:gd name="T6" fmla="*/ 55 w 55"/>
              <a:gd name="T7" fmla="*/ 10 h 101"/>
              <a:gd name="T8" fmla="*/ 12 w 55"/>
              <a:gd name="T9" fmla="*/ 10 h 101"/>
              <a:gd name="T10" fmla="*/ 12 w 55"/>
              <a:gd name="T11" fmla="*/ 43 h 101"/>
              <a:gd name="T12" fmla="*/ 51 w 55"/>
              <a:gd name="T13" fmla="*/ 43 h 101"/>
              <a:gd name="T14" fmla="*/ 51 w 55"/>
              <a:gd name="T15" fmla="*/ 54 h 101"/>
              <a:gd name="T16" fmla="*/ 12 w 55"/>
              <a:gd name="T17" fmla="*/ 54 h 101"/>
              <a:gd name="T18" fmla="*/ 12 w 55"/>
              <a:gd name="T19" fmla="*/ 90 h 101"/>
              <a:gd name="T20" fmla="*/ 55 w 55"/>
              <a:gd name="T21" fmla="*/ 90 h 101"/>
              <a:gd name="T22" fmla="*/ 55 w 55"/>
              <a:gd name="T23" fmla="*/ 101 h 101"/>
              <a:gd name="T24" fmla="*/ 0 w 55"/>
              <a:gd name="T25" fmla="*/ 101 h 101"/>
              <a:gd name="T26" fmla="*/ 0 w 55"/>
              <a:gd name="T27" fmla="*/ 0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55" h="101">
                <a:moveTo>
                  <a:pt x="0" y="0"/>
                </a:moveTo>
                <a:lnTo>
                  <a:pt x="0" y="0"/>
                </a:lnTo>
                <a:lnTo>
                  <a:pt x="55" y="0"/>
                </a:lnTo>
                <a:lnTo>
                  <a:pt x="55" y="10"/>
                </a:lnTo>
                <a:lnTo>
                  <a:pt x="12" y="10"/>
                </a:lnTo>
                <a:lnTo>
                  <a:pt x="12" y="43"/>
                </a:lnTo>
                <a:lnTo>
                  <a:pt x="51" y="43"/>
                </a:lnTo>
                <a:lnTo>
                  <a:pt x="51" y="54"/>
                </a:lnTo>
                <a:lnTo>
                  <a:pt x="12" y="54"/>
                </a:lnTo>
                <a:lnTo>
                  <a:pt x="12" y="90"/>
                </a:lnTo>
                <a:lnTo>
                  <a:pt x="55" y="90"/>
                </a:lnTo>
                <a:lnTo>
                  <a:pt x="55" y="101"/>
                </a:lnTo>
                <a:lnTo>
                  <a:pt x="0" y="101"/>
                </a:lnTo>
                <a:lnTo>
                  <a:pt x="0" y="0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53" name="Freeform 1953"/>
          <p:cNvSpPr>
            <a:spLocks noEditPoints="1"/>
          </p:cNvSpPr>
          <p:nvPr userDrawn="1"/>
        </p:nvSpPr>
        <p:spPr bwMode="auto">
          <a:xfrm>
            <a:off x="1798638" y="623888"/>
            <a:ext cx="46038" cy="74613"/>
          </a:xfrm>
          <a:custGeom>
            <a:avLst/>
            <a:gdLst>
              <a:gd name="T0" fmla="*/ 25 w 63"/>
              <a:gd name="T1" fmla="*/ 10 h 102"/>
              <a:gd name="T2" fmla="*/ 25 w 63"/>
              <a:gd name="T3" fmla="*/ 10 h 102"/>
              <a:gd name="T4" fmla="*/ 18 w 63"/>
              <a:gd name="T5" fmla="*/ 10 h 102"/>
              <a:gd name="T6" fmla="*/ 12 w 63"/>
              <a:gd name="T7" fmla="*/ 11 h 102"/>
              <a:gd name="T8" fmla="*/ 12 w 63"/>
              <a:gd name="T9" fmla="*/ 53 h 102"/>
              <a:gd name="T10" fmla="*/ 14 w 63"/>
              <a:gd name="T11" fmla="*/ 53 h 102"/>
              <a:gd name="T12" fmla="*/ 18 w 63"/>
              <a:gd name="T13" fmla="*/ 53 h 102"/>
              <a:gd name="T14" fmla="*/ 21 w 63"/>
              <a:gd name="T15" fmla="*/ 53 h 102"/>
              <a:gd name="T16" fmla="*/ 23 w 63"/>
              <a:gd name="T17" fmla="*/ 53 h 102"/>
              <a:gd name="T18" fmla="*/ 33 w 63"/>
              <a:gd name="T19" fmla="*/ 52 h 102"/>
              <a:gd name="T20" fmla="*/ 42 w 63"/>
              <a:gd name="T21" fmla="*/ 49 h 102"/>
              <a:gd name="T22" fmla="*/ 48 w 63"/>
              <a:gd name="T23" fmla="*/ 42 h 102"/>
              <a:gd name="T24" fmla="*/ 50 w 63"/>
              <a:gd name="T25" fmla="*/ 31 h 102"/>
              <a:gd name="T26" fmla="*/ 48 w 63"/>
              <a:gd name="T27" fmla="*/ 21 h 102"/>
              <a:gd name="T28" fmla="*/ 42 w 63"/>
              <a:gd name="T29" fmla="*/ 14 h 102"/>
              <a:gd name="T30" fmla="*/ 34 w 63"/>
              <a:gd name="T31" fmla="*/ 11 h 102"/>
              <a:gd name="T32" fmla="*/ 25 w 63"/>
              <a:gd name="T33" fmla="*/ 10 h 102"/>
              <a:gd name="T34" fmla="*/ 0 w 63"/>
              <a:gd name="T35" fmla="*/ 2 h 102"/>
              <a:gd name="T36" fmla="*/ 0 w 63"/>
              <a:gd name="T37" fmla="*/ 2 h 102"/>
              <a:gd name="T38" fmla="*/ 12 w 63"/>
              <a:gd name="T39" fmla="*/ 0 h 102"/>
              <a:gd name="T40" fmla="*/ 25 w 63"/>
              <a:gd name="T41" fmla="*/ 0 h 102"/>
              <a:gd name="T42" fmla="*/ 38 w 63"/>
              <a:gd name="T43" fmla="*/ 1 h 102"/>
              <a:gd name="T44" fmla="*/ 50 w 63"/>
              <a:gd name="T45" fmla="*/ 6 h 102"/>
              <a:gd name="T46" fmla="*/ 60 w 63"/>
              <a:gd name="T47" fmla="*/ 15 h 102"/>
              <a:gd name="T48" fmla="*/ 63 w 63"/>
              <a:gd name="T49" fmla="*/ 31 h 102"/>
              <a:gd name="T50" fmla="*/ 60 w 63"/>
              <a:gd name="T51" fmla="*/ 46 h 102"/>
              <a:gd name="T52" fmla="*/ 51 w 63"/>
              <a:gd name="T53" fmla="*/ 56 h 102"/>
              <a:gd name="T54" fmla="*/ 39 w 63"/>
              <a:gd name="T55" fmla="*/ 62 h 102"/>
              <a:gd name="T56" fmla="*/ 24 w 63"/>
              <a:gd name="T57" fmla="*/ 64 h 102"/>
              <a:gd name="T58" fmla="*/ 22 w 63"/>
              <a:gd name="T59" fmla="*/ 64 h 102"/>
              <a:gd name="T60" fmla="*/ 18 w 63"/>
              <a:gd name="T61" fmla="*/ 64 h 102"/>
              <a:gd name="T62" fmla="*/ 15 w 63"/>
              <a:gd name="T63" fmla="*/ 64 h 102"/>
              <a:gd name="T64" fmla="*/ 12 w 63"/>
              <a:gd name="T65" fmla="*/ 63 h 102"/>
              <a:gd name="T66" fmla="*/ 12 w 63"/>
              <a:gd name="T67" fmla="*/ 102 h 102"/>
              <a:gd name="T68" fmla="*/ 0 w 63"/>
              <a:gd name="T69" fmla="*/ 102 h 102"/>
              <a:gd name="T70" fmla="*/ 0 w 63"/>
              <a:gd name="T71" fmla="*/ 2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63" h="102">
                <a:moveTo>
                  <a:pt x="25" y="10"/>
                </a:moveTo>
                <a:lnTo>
                  <a:pt x="25" y="10"/>
                </a:lnTo>
                <a:cubicBezTo>
                  <a:pt x="22" y="10"/>
                  <a:pt x="20" y="10"/>
                  <a:pt x="18" y="10"/>
                </a:cubicBezTo>
                <a:cubicBezTo>
                  <a:pt x="15" y="10"/>
                  <a:pt x="13" y="10"/>
                  <a:pt x="12" y="11"/>
                </a:cubicBezTo>
                <a:lnTo>
                  <a:pt x="12" y="53"/>
                </a:lnTo>
                <a:cubicBezTo>
                  <a:pt x="13" y="53"/>
                  <a:pt x="13" y="53"/>
                  <a:pt x="14" y="53"/>
                </a:cubicBezTo>
                <a:cubicBezTo>
                  <a:pt x="16" y="53"/>
                  <a:pt x="17" y="53"/>
                  <a:pt x="18" y="53"/>
                </a:cubicBezTo>
                <a:cubicBezTo>
                  <a:pt x="19" y="53"/>
                  <a:pt x="20" y="53"/>
                  <a:pt x="21" y="53"/>
                </a:cubicBezTo>
                <a:lnTo>
                  <a:pt x="23" y="53"/>
                </a:lnTo>
                <a:cubicBezTo>
                  <a:pt x="27" y="53"/>
                  <a:pt x="30" y="53"/>
                  <a:pt x="33" y="52"/>
                </a:cubicBezTo>
                <a:cubicBezTo>
                  <a:pt x="36" y="52"/>
                  <a:pt x="39" y="50"/>
                  <a:pt x="42" y="49"/>
                </a:cubicBezTo>
                <a:cubicBezTo>
                  <a:pt x="44" y="47"/>
                  <a:pt x="47" y="45"/>
                  <a:pt x="48" y="42"/>
                </a:cubicBezTo>
                <a:cubicBezTo>
                  <a:pt x="50" y="39"/>
                  <a:pt x="50" y="35"/>
                  <a:pt x="50" y="31"/>
                </a:cubicBezTo>
                <a:cubicBezTo>
                  <a:pt x="50" y="27"/>
                  <a:pt x="50" y="23"/>
                  <a:pt x="48" y="21"/>
                </a:cubicBezTo>
                <a:cubicBezTo>
                  <a:pt x="47" y="18"/>
                  <a:pt x="45" y="16"/>
                  <a:pt x="42" y="14"/>
                </a:cubicBezTo>
                <a:cubicBezTo>
                  <a:pt x="40" y="13"/>
                  <a:pt x="37" y="12"/>
                  <a:pt x="34" y="11"/>
                </a:cubicBezTo>
                <a:cubicBezTo>
                  <a:pt x="31" y="10"/>
                  <a:pt x="28" y="10"/>
                  <a:pt x="25" y="10"/>
                </a:cubicBezTo>
                <a:close/>
                <a:moveTo>
                  <a:pt x="0" y="2"/>
                </a:moveTo>
                <a:lnTo>
                  <a:pt x="0" y="2"/>
                </a:lnTo>
                <a:cubicBezTo>
                  <a:pt x="4" y="1"/>
                  <a:pt x="8" y="0"/>
                  <a:pt x="12" y="0"/>
                </a:cubicBezTo>
                <a:cubicBezTo>
                  <a:pt x="16" y="0"/>
                  <a:pt x="20" y="0"/>
                  <a:pt x="25" y="0"/>
                </a:cubicBezTo>
                <a:cubicBezTo>
                  <a:pt x="29" y="0"/>
                  <a:pt x="33" y="0"/>
                  <a:pt x="38" y="1"/>
                </a:cubicBezTo>
                <a:cubicBezTo>
                  <a:pt x="43" y="2"/>
                  <a:pt x="47" y="3"/>
                  <a:pt x="50" y="6"/>
                </a:cubicBezTo>
                <a:cubicBezTo>
                  <a:pt x="54" y="8"/>
                  <a:pt x="57" y="11"/>
                  <a:pt x="60" y="15"/>
                </a:cubicBezTo>
                <a:cubicBezTo>
                  <a:pt x="62" y="19"/>
                  <a:pt x="63" y="24"/>
                  <a:pt x="63" y="31"/>
                </a:cubicBezTo>
                <a:cubicBezTo>
                  <a:pt x="63" y="37"/>
                  <a:pt x="62" y="42"/>
                  <a:pt x="60" y="46"/>
                </a:cubicBezTo>
                <a:cubicBezTo>
                  <a:pt x="58" y="50"/>
                  <a:pt x="55" y="54"/>
                  <a:pt x="51" y="56"/>
                </a:cubicBezTo>
                <a:cubicBezTo>
                  <a:pt x="47" y="59"/>
                  <a:pt x="43" y="61"/>
                  <a:pt x="39" y="62"/>
                </a:cubicBezTo>
                <a:cubicBezTo>
                  <a:pt x="34" y="63"/>
                  <a:pt x="29" y="64"/>
                  <a:pt x="24" y="64"/>
                </a:cubicBezTo>
                <a:lnTo>
                  <a:pt x="22" y="64"/>
                </a:lnTo>
                <a:cubicBezTo>
                  <a:pt x="20" y="64"/>
                  <a:pt x="19" y="64"/>
                  <a:pt x="18" y="64"/>
                </a:cubicBezTo>
                <a:cubicBezTo>
                  <a:pt x="17" y="64"/>
                  <a:pt x="16" y="64"/>
                  <a:pt x="15" y="64"/>
                </a:cubicBezTo>
                <a:cubicBezTo>
                  <a:pt x="13" y="63"/>
                  <a:pt x="13" y="63"/>
                  <a:pt x="12" y="63"/>
                </a:cubicBezTo>
                <a:lnTo>
                  <a:pt x="12" y="102"/>
                </a:lnTo>
                <a:lnTo>
                  <a:pt x="0" y="102"/>
                </a:lnTo>
                <a:lnTo>
                  <a:pt x="0" y="2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54" name="Freeform 1954"/>
          <p:cNvSpPr>
            <a:spLocks noEditPoints="1"/>
          </p:cNvSpPr>
          <p:nvPr userDrawn="1"/>
        </p:nvSpPr>
        <p:spPr bwMode="auto">
          <a:xfrm>
            <a:off x="1844676" y="623888"/>
            <a:ext cx="57150" cy="74613"/>
          </a:xfrm>
          <a:custGeom>
            <a:avLst/>
            <a:gdLst>
              <a:gd name="T0" fmla="*/ 26 w 82"/>
              <a:gd name="T1" fmla="*/ 64 h 103"/>
              <a:gd name="T2" fmla="*/ 26 w 82"/>
              <a:gd name="T3" fmla="*/ 64 h 103"/>
              <a:gd name="T4" fmla="*/ 55 w 82"/>
              <a:gd name="T5" fmla="*/ 64 h 103"/>
              <a:gd name="T6" fmla="*/ 44 w 82"/>
              <a:gd name="T7" fmla="*/ 34 h 103"/>
              <a:gd name="T8" fmla="*/ 40 w 82"/>
              <a:gd name="T9" fmla="*/ 18 h 103"/>
              <a:gd name="T10" fmla="*/ 40 w 82"/>
              <a:gd name="T11" fmla="*/ 18 h 103"/>
              <a:gd name="T12" fmla="*/ 37 w 82"/>
              <a:gd name="T13" fmla="*/ 34 h 103"/>
              <a:gd name="T14" fmla="*/ 26 w 82"/>
              <a:gd name="T15" fmla="*/ 64 h 103"/>
              <a:gd name="T16" fmla="*/ 59 w 82"/>
              <a:gd name="T17" fmla="*/ 75 h 103"/>
              <a:gd name="T18" fmla="*/ 59 w 82"/>
              <a:gd name="T19" fmla="*/ 75 h 103"/>
              <a:gd name="T20" fmla="*/ 22 w 82"/>
              <a:gd name="T21" fmla="*/ 75 h 103"/>
              <a:gd name="T22" fmla="*/ 12 w 82"/>
              <a:gd name="T23" fmla="*/ 103 h 103"/>
              <a:gd name="T24" fmla="*/ 0 w 82"/>
              <a:gd name="T25" fmla="*/ 103 h 103"/>
              <a:gd name="T26" fmla="*/ 38 w 82"/>
              <a:gd name="T27" fmla="*/ 0 h 103"/>
              <a:gd name="T28" fmla="*/ 43 w 82"/>
              <a:gd name="T29" fmla="*/ 0 h 103"/>
              <a:gd name="T30" fmla="*/ 82 w 82"/>
              <a:gd name="T31" fmla="*/ 103 h 103"/>
              <a:gd name="T32" fmla="*/ 69 w 82"/>
              <a:gd name="T33" fmla="*/ 103 h 103"/>
              <a:gd name="T34" fmla="*/ 59 w 82"/>
              <a:gd name="T35" fmla="*/ 75 h 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82" h="103">
                <a:moveTo>
                  <a:pt x="26" y="64"/>
                </a:moveTo>
                <a:lnTo>
                  <a:pt x="26" y="64"/>
                </a:lnTo>
                <a:lnTo>
                  <a:pt x="55" y="64"/>
                </a:lnTo>
                <a:lnTo>
                  <a:pt x="44" y="34"/>
                </a:lnTo>
                <a:lnTo>
                  <a:pt x="40" y="18"/>
                </a:lnTo>
                <a:lnTo>
                  <a:pt x="40" y="18"/>
                </a:lnTo>
                <a:lnTo>
                  <a:pt x="37" y="34"/>
                </a:lnTo>
                <a:lnTo>
                  <a:pt x="26" y="64"/>
                </a:lnTo>
                <a:close/>
                <a:moveTo>
                  <a:pt x="59" y="75"/>
                </a:moveTo>
                <a:lnTo>
                  <a:pt x="59" y="75"/>
                </a:lnTo>
                <a:lnTo>
                  <a:pt x="22" y="75"/>
                </a:lnTo>
                <a:lnTo>
                  <a:pt x="12" y="103"/>
                </a:lnTo>
                <a:lnTo>
                  <a:pt x="0" y="103"/>
                </a:lnTo>
                <a:lnTo>
                  <a:pt x="38" y="0"/>
                </a:lnTo>
                <a:lnTo>
                  <a:pt x="43" y="0"/>
                </a:lnTo>
                <a:lnTo>
                  <a:pt x="82" y="103"/>
                </a:lnTo>
                <a:lnTo>
                  <a:pt x="69" y="103"/>
                </a:lnTo>
                <a:lnTo>
                  <a:pt x="59" y="75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55" name="Freeform 1955"/>
          <p:cNvSpPr>
            <a:spLocks/>
          </p:cNvSpPr>
          <p:nvPr userDrawn="1"/>
        </p:nvSpPr>
        <p:spPr bwMode="auto">
          <a:xfrm>
            <a:off x="1912938" y="625475"/>
            <a:ext cx="58738" cy="85725"/>
          </a:xfrm>
          <a:custGeom>
            <a:avLst/>
            <a:gdLst>
              <a:gd name="T0" fmla="*/ 83 w 83"/>
              <a:gd name="T1" fmla="*/ 119 h 119"/>
              <a:gd name="T2" fmla="*/ 83 w 83"/>
              <a:gd name="T3" fmla="*/ 119 h 119"/>
              <a:gd name="T4" fmla="*/ 75 w 83"/>
              <a:gd name="T5" fmla="*/ 119 h 119"/>
              <a:gd name="T6" fmla="*/ 73 w 83"/>
              <a:gd name="T7" fmla="*/ 101 h 119"/>
              <a:gd name="T8" fmla="*/ 0 w 83"/>
              <a:gd name="T9" fmla="*/ 101 h 119"/>
              <a:gd name="T10" fmla="*/ 0 w 83"/>
              <a:gd name="T11" fmla="*/ 0 h 119"/>
              <a:gd name="T12" fmla="*/ 12 w 83"/>
              <a:gd name="T13" fmla="*/ 0 h 119"/>
              <a:gd name="T14" fmla="*/ 12 w 83"/>
              <a:gd name="T15" fmla="*/ 90 h 119"/>
              <a:gd name="T16" fmla="*/ 58 w 83"/>
              <a:gd name="T17" fmla="*/ 90 h 119"/>
              <a:gd name="T18" fmla="*/ 58 w 83"/>
              <a:gd name="T19" fmla="*/ 0 h 119"/>
              <a:gd name="T20" fmla="*/ 70 w 83"/>
              <a:gd name="T21" fmla="*/ 0 h 119"/>
              <a:gd name="T22" fmla="*/ 70 w 83"/>
              <a:gd name="T23" fmla="*/ 90 h 119"/>
              <a:gd name="T24" fmla="*/ 83 w 83"/>
              <a:gd name="T25" fmla="*/ 90 h 119"/>
              <a:gd name="T26" fmla="*/ 83 w 83"/>
              <a:gd name="T27" fmla="*/ 119 h 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83" h="119">
                <a:moveTo>
                  <a:pt x="83" y="119"/>
                </a:moveTo>
                <a:lnTo>
                  <a:pt x="83" y="119"/>
                </a:lnTo>
                <a:lnTo>
                  <a:pt x="75" y="119"/>
                </a:lnTo>
                <a:lnTo>
                  <a:pt x="73" y="101"/>
                </a:lnTo>
                <a:lnTo>
                  <a:pt x="0" y="101"/>
                </a:lnTo>
                <a:lnTo>
                  <a:pt x="0" y="0"/>
                </a:lnTo>
                <a:lnTo>
                  <a:pt x="12" y="0"/>
                </a:lnTo>
                <a:lnTo>
                  <a:pt x="12" y="90"/>
                </a:lnTo>
                <a:lnTo>
                  <a:pt x="58" y="90"/>
                </a:lnTo>
                <a:lnTo>
                  <a:pt x="58" y="0"/>
                </a:lnTo>
                <a:lnTo>
                  <a:pt x="70" y="0"/>
                </a:lnTo>
                <a:lnTo>
                  <a:pt x="70" y="90"/>
                </a:lnTo>
                <a:lnTo>
                  <a:pt x="83" y="90"/>
                </a:lnTo>
                <a:lnTo>
                  <a:pt x="83" y="119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56" name="Freeform 1956"/>
          <p:cNvSpPr>
            <a:spLocks/>
          </p:cNvSpPr>
          <p:nvPr userDrawn="1"/>
        </p:nvSpPr>
        <p:spPr bwMode="auto">
          <a:xfrm>
            <a:off x="1984376" y="625475"/>
            <a:ext cx="52388" cy="73025"/>
          </a:xfrm>
          <a:custGeom>
            <a:avLst/>
            <a:gdLst>
              <a:gd name="T0" fmla="*/ 62 w 74"/>
              <a:gd name="T1" fmla="*/ 32 h 101"/>
              <a:gd name="T2" fmla="*/ 62 w 74"/>
              <a:gd name="T3" fmla="*/ 32 h 101"/>
              <a:gd name="T4" fmla="*/ 63 w 74"/>
              <a:gd name="T5" fmla="*/ 21 h 101"/>
              <a:gd name="T6" fmla="*/ 62 w 74"/>
              <a:gd name="T7" fmla="*/ 21 h 101"/>
              <a:gd name="T8" fmla="*/ 56 w 74"/>
              <a:gd name="T9" fmla="*/ 33 h 101"/>
              <a:gd name="T10" fmla="*/ 7 w 74"/>
              <a:gd name="T11" fmla="*/ 101 h 101"/>
              <a:gd name="T12" fmla="*/ 0 w 74"/>
              <a:gd name="T13" fmla="*/ 101 h 101"/>
              <a:gd name="T14" fmla="*/ 0 w 74"/>
              <a:gd name="T15" fmla="*/ 0 h 101"/>
              <a:gd name="T16" fmla="*/ 12 w 74"/>
              <a:gd name="T17" fmla="*/ 0 h 101"/>
              <a:gd name="T18" fmla="*/ 12 w 74"/>
              <a:gd name="T19" fmla="*/ 69 h 101"/>
              <a:gd name="T20" fmla="*/ 11 w 74"/>
              <a:gd name="T21" fmla="*/ 80 h 101"/>
              <a:gd name="T22" fmla="*/ 12 w 74"/>
              <a:gd name="T23" fmla="*/ 80 h 101"/>
              <a:gd name="T24" fmla="*/ 18 w 74"/>
              <a:gd name="T25" fmla="*/ 68 h 101"/>
              <a:gd name="T26" fmla="*/ 67 w 74"/>
              <a:gd name="T27" fmla="*/ 0 h 101"/>
              <a:gd name="T28" fmla="*/ 74 w 74"/>
              <a:gd name="T29" fmla="*/ 0 h 101"/>
              <a:gd name="T30" fmla="*/ 74 w 74"/>
              <a:gd name="T31" fmla="*/ 101 h 101"/>
              <a:gd name="T32" fmla="*/ 62 w 74"/>
              <a:gd name="T33" fmla="*/ 101 h 101"/>
              <a:gd name="T34" fmla="*/ 62 w 74"/>
              <a:gd name="T35" fmla="*/ 32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4" h="101">
                <a:moveTo>
                  <a:pt x="62" y="32"/>
                </a:moveTo>
                <a:lnTo>
                  <a:pt x="62" y="32"/>
                </a:lnTo>
                <a:lnTo>
                  <a:pt x="63" y="21"/>
                </a:lnTo>
                <a:lnTo>
                  <a:pt x="62" y="21"/>
                </a:lnTo>
                <a:lnTo>
                  <a:pt x="56" y="33"/>
                </a:lnTo>
                <a:lnTo>
                  <a:pt x="7" y="101"/>
                </a:lnTo>
                <a:lnTo>
                  <a:pt x="0" y="101"/>
                </a:lnTo>
                <a:lnTo>
                  <a:pt x="0" y="0"/>
                </a:lnTo>
                <a:lnTo>
                  <a:pt x="12" y="0"/>
                </a:lnTo>
                <a:lnTo>
                  <a:pt x="12" y="69"/>
                </a:lnTo>
                <a:lnTo>
                  <a:pt x="11" y="80"/>
                </a:lnTo>
                <a:lnTo>
                  <a:pt x="12" y="80"/>
                </a:lnTo>
                <a:lnTo>
                  <a:pt x="18" y="68"/>
                </a:lnTo>
                <a:lnTo>
                  <a:pt x="67" y="0"/>
                </a:lnTo>
                <a:lnTo>
                  <a:pt x="74" y="0"/>
                </a:lnTo>
                <a:lnTo>
                  <a:pt x="74" y="101"/>
                </a:lnTo>
                <a:lnTo>
                  <a:pt x="62" y="101"/>
                </a:lnTo>
                <a:lnTo>
                  <a:pt x="62" y="32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57" name="Freeform 1957"/>
          <p:cNvSpPr>
            <a:spLocks/>
          </p:cNvSpPr>
          <p:nvPr userDrawn="1"/>
        </p:nvSpPr>
        <p:spPr bwMode="auto">
          <a:xfrm>
            <a:off x="2055813" y="625475"/>
            <a:ext cx="52388" cy="73025"/>
          </a:xfrm>
          <a:custGeom>
            <a:avLst/>
            <a:gdLst>
              <a:gd name="T0" fmla="*/ 61 w 73"/>
              <a:gd name="T1" fmla="*/ 32 h 101"/>
              <a:gd name="T2" fmla="*/ 61 w 73"/>
              <a:gd name="T3" fmla="*/ 32 h 101"/>
              <a:gd name="T4" fmla="*/ 62 w 73"/>
              <a:gd name="T5" fmla="*/ 21 h 101"/>
              <a:gd name="T6" fmla="*/ 62 w 73"/>
              <a:gd name="T7" fmla="*/ 21 h 101"/>
              <a:gd name="T8" fmla="*/ 55 w 73"/>
              <a:gd name="T9" fmla="*/ 33 h 101"/>
              <a:gd name="T10" fmla="*/ 7 w 73"/>
              <a:gd name="T11" fmla="*/ 101 h 101"/>
              <a:gd name="T12" fmla="*/ 0 w 73"/>
              <a:gd name="T13" fmla="*/ 101 h 101"/>
              <a:gd name="T14" fmla="*/ 0 w 73"/>
              <a:gd name="T15" fmla="*/ 0 h 101"/>
              <a:gd name="T16" fmla="*/ 12 w 73"/>
              <a:gd name="T17" fmla="*/ 0 h 101"/>
              <a:gd name="T18" fmla="*/ 12 w 73"/>
              <a:gd name="T19" fmla="*/ 69 h 101"/>
              <a:gd name="T20" fmla="*/ 11 w 73"/>
              <a:gd name="T21" fmla="*/ 80 h 101"/>
              <a:gd name="T22" fmla="*/ 11 w 73"/>
              <a:gd name="T23" fmla="*/ 80 h 101"/>
              <a:gd name="T24" fmla="*/ 18 w 73"/>
              <a:gd name="T25" fmla="*/ 68 h 101"/>
              <a:gd name="T26" fmla="*/ 66 w 73"/>
              <a:gd name="T27" fmla="*/ 0 h 101"/>
              <a:gd name="T28" fmla="*/ 73 w 73"/>
              <a:gd name="T29" fmla="*/ 0 h 101"/>
              <a:gd name="T30" fmla="*/ 73 w 73"/>
              <a:gd name="T31" fmla="*/ 101 h 101"/>
              <a:gd name="T32" fmla="*/ 61 w 73"/>
              <a:gd name="T33" fmla="*/ 101 h 101"/>
              <a:gd name="T34" fmla="*/ 61 w 73"/>
              <a:gd name="T35" fmla="*/ 32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3" h="101">
                <a:moveTo>
                  <a:pt x="61" y="32"/>
                </a:moveTo>
                <a:lnTo>
                  <a:pt x="61" y="32"/>
                </a:lnTo>
                <a:lnTo>
                  <a:pt x="62" y="21"/>
                </a:lnTo>
                <a:lnTo>
                  <a:pt x="62" y="21"/>
                </a:lnTo>
                <a:lnTo>
                  <a:pt x="55" y="33"/>
                </a:lnTo>
                <a:lnTo>
                  <a:pt x="7" y="101"/>
                </a:lnTo>
                <a:lnTo>
                  <a:pt x="0" y="101"/>
                </a:lnTo>
                <a:lnTo>
                  <a:pt x="0" y="0"/>
                </a:lnTo>
                <a:lnTo>
                  <a:pt x="12" y="0"/>
                </a:lnTo>
                <a:lnTo>
                  <a:pt x="12" y="69"/>
                </a:lnTo>
                <a:lnTo>
                  <a:pt x="11" y="80"/>
                </a:lnTo>
                <a:lnTo>
                  <a:pt x="11" y="80"/>
                </a:lnTo>
                <a:lnTo>
                  <a:pt x="18" y="68"/>
                </a:lnTo>
                <a:lnTo>
                  <a:pt x="66" y="0"/>
                </a:lnTo>
                <a:lnTo>
                  <a:pt x="73" y="0"/>
                </a:lnTo>
                <a:lnTo>
                  <a:pt x="73" y="101"/>
                </a:lnTo>
                <a:lnTo>
                  <a:pt x="61" y="101"/>
                </a:lnTo>
                <a:lnTo>
                  <a:pt x="61" y="32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79724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5.xml"/><Relationship Id="rId2" Type="http://schemas.openxmlformats.org/officeDocument/2006/relationships/diagramData" Target="../diagrams/data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4" Type="http://schemas.openxmlformats.org/officeDocument/2006/relationships/diagramQuickStyle" Target="../diagrams/quickStyle5.xml"/><Relationship Id="rId5" Type="http://schemas.openxmlformats.org/officeDocument/2006/relationships/diagramColors" Target="../diagrams/colors5.xml"/><Relationship Id="rId6" Type="http://schemas.microsoft.com/office/2007/relationships/diagramDrawing" Target="../diagrams/drawing5.xml"/><Relationship Id="rId7" Type="http://schemas.openxmlformats.org/officeDocument/2006/relationships/diagramData" Target="../diagrams/data6.xml"/><Relationship Id="rId8" Type="http://schemas.openxmlformats.org/officeDocument/2006/relationships/diagramLayout" Target="../diagrams/layout6.xml"/><Relationship Id="rId9" Type="http://schemas.openxmlformats.org/officeDocument/2006/relationships/diagramQuickStyle" Target="../diagrams/quickStyle6.xml"/><Relationship Id="rId10" Type="http://schemas.openxmlformats.org/officeDocument/2006/relationships/diagramColors" Target="../diagrams/colors6.xml"/><Relationship Id="rId11" Type="http://schemas.microsoft.com/office/2007/relationships/diagramDrawing" Target="../diagrams/drawing6.xml"/><Relationship Id="rId1" Type="http://schemas.openxmlformats.org/officeDocument/2006/relationships/slideLayout" Target="../slideLayouts/slideLayout5.xml"/><Relationship Id="rId2" Type="http://schemas.openxmlformats.org/officeDocument/2006/relationships/diagramData" Target="../diagrams/data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4" Type="http://schemas.openxmlformats.org/officeDocument/2006/relationships/diagramLayout" Target="../diagrams/layout7.xml"/><Relationship Id="rId5" Type="http://schemas.openxmlformats.org/officeDocument/2006/relationships/diagramQuickStyle" Target="../diagrams/quickStyle7.xml"/><Relationship Id="rId6" Type="http://schemas.openxmlformats.org/officeDocument/2006/relationships/diagramColors" Target="../diagrams/colors7.xml"/><Relationship Id="rId7" Type="http://schemas.microsoft.com/office/2007/relationships/diagramDrawing" Target="../diagrams/drawing7.xml"/><Relationship Id="rId8" Type="http://schemas.openxmlformats.org/officeDocument/2006/relationships/image" Target="../media/image5.jp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9.jp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0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5.xml"/><Relationship Id="rId2" Type="http://schemas.openxmlformats.org/officeDocument/2006/relationships/diagramData" Target="../diagrams/data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3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4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9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5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4" Type="http://schemas.openxmlformats.org/officeDocument/2006/relationships/image" Target="../media/image17.png"/><Relationship Id="rId5" Type="http://schemas.openxmlformats.org/officeDocument/2006/relationships/image" Target="../media/image18.jp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19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4" Type="http://schemas.openxmlformats.org/officeDocument/2006/relationships/diagramLayout" Target="../diagrams/layout8.xml"/><Relationship Id="rId5" Type="http://schemas.openxmlformats.org/officeDocument/2006/relationships/diagramQuickStyle" Target="../diagrams/quickStyle8.xml"/><Relationship Id="rId6" Type="http://schemas.openxmlformats.org/officeDocument/2006/relationships/diagramColors" Target="../diagrams/colors8.xml"/><Relationship Id="rId7" Type="http://schemas.microsoft.com/office/2007/relationships/diagramDrawing" Target="../diagrams/drawing8.xml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4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4" Type="http://schemas.openxmlformats.org/officeDocument/2006/relationships/diagramLayout" Target="../diagrams/layout9.xml"/><Relationship Id="rId5" Type="http://schemas.openxmlformats.org/officeDocument/2006/relationships/diagramQuickStyle" Target="../diagrams/quickStyle9.xml"/><Relationship Id="rId6" Type="http://schemas.openxmlformats.org/officeDocument/2006/relationships/diagramColors" Target="../diagrams/colors9.xml"/><Relationship Id="rId7" Type="http://schemas.microsoft.com/office/2007/relationships/diagramDrawing" Target="../diagrams/drawing9.xml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5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4" Type="http://schemas.openxmlformats.org/officeDocument/2006/relationships/diagramLayout" Target="../diagrams/layout10.xml"/><Relationship Id="rId5" Type="http://schemas.openxmlformats.org/officeDocument/2006/relationships/diagramQuickStyle" Target="../diagrams/quickStyle10.xml"/><Relationship Id="rId6" Type="http://schemas.openxmlformats.org/officeDocument/2006/relationships/diagramColors" Target="../diagrams/colors10.xml"/><Relationship Id="rId7" Type="http://schemas.microsoft.com/office/2007/relationships/diagramDrawing" Target="../diagrams/drawing10.xml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6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4" Type="http://schemas.openxmlformats.org/officeDocument/2006/relationships/diagramLayout" Target="../diagrams/layout11.xml"/><Relationship Id="rId5" Type="http://schemas.openxmlformats.org/officeDocument/2006/relationships/diagramQuickStyle" Target="../diagrams/quickStyle11.xml"/><Relationship Id="rId6" Type="http://schemas.openxmlformats.org/officeDocument/2006/relationships/diagramColors" Target="../diagrams/colors11.xml"/><Relationship Id="rId7" Type="http://schemas.microsoft.com/office/2007/relationships/diagramDrawing" Target="../diagrams/drawing11.xml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4" Type="http://schemas.openxmlformats.org/officeDocument/2006/relationships/diagramLayout" Target="../diagrams/layout12.xml"/><Relationship Id="rId5" Type="http://schemas.openxmlformats.org/officeDocument/2006/relationships/diagramQuickStyle" Target="../diagrams/quickStyle12.xml"/><Relationship Id="rId6" Type="http://schemas.openxmlformats.org/officeDocument/2006/relationships/diagramColors" Target="../diagrams/colors12.xml"/><Relationship Id="rId7" Type="http://schemas.microsoft.com/office/2007/relationships/diagramDrawing" Target="../diagrams/drawing12.xml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8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9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0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4" Type="http://schemas.openxmlformats.org/officeDocument/2006/relationships/diagramLayout" Target="../diagrams/layout13.xml"/><Relationship Id="rId5" Type="http://schemas.openxmlformats.org/officeDocument/2006/relationships/diagramQuickStyle" Target="../diagrams/quickStyle13.xml"/><Relationship Id="rId6" Type="http://schemas.openxmlformats.org/officeDocument/2006/relationships/diagramColors" Target="../diagrams/colors13.xml"/><Relationship Id="rId7" Type="http://schemas.microsoft.com/office/2007/relationships/diagramDrawing" Target="../diagrams/drawing13.xml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4" Type="http://schemas.openxmlformats.org/officeDocument/2006/relationships/diagramLayout" Target="../diagrams/layout3.xml"/><Relationship Id="rId5" Type="http://schemas.openxmlformats.org/officeDocument/2006/relationships/diagramQuickStyle" Target="../diagrams/quickStyle3.xml"/><Relationship Id="rId6" Type="http://schemas.openxmlformats.org/officeDocument/2006/relationships/diagramColors" Target="../diagrams/colors3.xml"/><Relationship Id="rId7" Type="http://schemas.microsoft.com/office/2007/relationships/diagramDrawing" Target="../diagrams/drawing3.xml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4" Type="http://schemas.openxmlformats.org/officeDocument/2006/relationships/diagramLayout" Target="../diagrams/layout4.xml"/><Relationship Id="rId5" Type="http://schemas.openxmlformats.org/officeDocument/2006/relationships/diagramQuickStyle" Target="../diagrams/quickStyle4.xml"/><Relationship Id="rId6" Type="http://schemas.openxmlformats.org/officeDocument/2006/relationships/diagramColors" Target="../diagrams/colors4.xml"/><Relationship Id="rId7" Type="http://schemas.microsoft.com/office/2007/relationships/diagramDrawing" Target="../diagrams/drawing4.xml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3448"/>
            <a:ext cx="9144000" cy="1545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1" descr="MF_emblema [Converted]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02690" y="1423527"/>
            <a:ext cx="2064487" cy="2345272"/>
          </a:xfrm>
          <a:prstGeom prst="rect">
            <a:avLst/>
          </a:prstGeom>
          <a:noFill/>
          <a:ln>
            <a:noFill/>
          </a:ln>
          <a:effectLst>
            <a:outerShdw blurRad="114300" dist="114300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3091" y="4201934"/>
            <a:ext cx="82036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Новации в порядке формирования</a:t>
            </a:r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бюджетной (бухгалтерской) отчетности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2019 год</a:t>
            </a:r>
            <a:endParaRPr lang="ru-RU" sz="2400" b="1" dirty="0">
              <a:solidFill>
                <a:srgbClr val="077A3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 useBgFill="1">
        <p:nvSpPr>
          <p:cNvPr id="8" name="Прямоугольник 7"/>
          <p:cNvSpPr/>
          <p:nvPr/>
        </p:nvSpPr>
        <p:spPr>
          <a:xfrm>
            <a:off x="143931" y="220206"/>
            <a:ext cx="4491002" cy="10836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 useBgFill="1">
        <p:nvSpPr>
          <p:cNvPr id="9" name="Прямоугольник 8"/>
          <p:cNvSpPr/>
          <p:nvPr/>
        </p:nvSpPr>
        <p:spPr>
          <a:xfrm>
            <a:off x="0" y="5774339"/>
            <a:ext cx="9144000" cy="10836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0" y="5772509"/>
            <a:ext cx="9144000" cy="108366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4029143" y="6543586"/>
            <a:ext cx="13639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Декабрь 2019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232245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481391" y="49076"/>
            <a:ext cx="503102" cy="365125"/>
          </a:xfrm>
        </p:spPr>
        <p:txBody>
          <a:bodyPr/>
          <a:lstStyle/>
          <a:p>
            <a:fld id="{A9DAC724-3E02-49ED-B828-609FBC575841}" type="slidenum">
              <a:rPr lang="ru-RU" b="1" smtClean="0">
                <a:solidFill>
                  <a:srgbClr val="C79023"/>
                </a:solidFill>
              </a:rPr>
              <a:t>10</a:t>
            </a:fld>
            <a:endParaRPr lang="en-US" b="1" dirty="0">
              <a:solidFill>
                <a:srgbClr val="C79023"/>
              </a:solidFill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xmlns="" id="{A33DAC7D-2902-43C4-80FC-A26A6CDFC3A5}"/>
              </a:ext>
            </a:extLst>
          </p:cNvPr>
          <p:cNvSpPr/>
          <p:nvPr/>
        </p:nvSpPr>
        <p:spPr>
          <a:xfrm>
            <a:off x="2689680" y="175674"/>
            <a:ext cx="5479146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2500" b="1" smtClean="0">
                <a:solidFill>
                  <a:srgbClr val="077A3E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Порядок применения КОСГУ</a:t>
            </a:r>
            <a:endParaRPr lang="ru-RU" sz="2500" b="1" dirty="0">
              <a:solidFill>
                <a:srgbClr val="C000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634"/>
          <a:stretch/>
        </p:blipFill>
        <p:spPr>
          <a:xfrm>
            <a:off x="176102" y="5377218"/>
            <a:ext cx="1099360" cy="1480782"/>
          </a:xfrm>
          <a:prstGeom prst="rect">
            <a:avLst/>
          </a:prstGeom>
        </p:spPr>
      </p:pic>
      <p:grpSp>
        <p:nvGrpSpPr>
          <p:cNvPr id="61" name="Группа 60"/>
          <p:cNvGrpSpPr/>
          <p:nvPr/>
        </p:nvGrpSpPr>
        <p:grpSpPr>
          <a:xfrm>
            <a:off x="1809417" y="5629701"/>
            <a:ext cx="6789842" cy="975815"/>
            <a:chOff x="1985667" y="5609229"/>
            <a:chExt cx="6789842" cy="975815"/>
          </a:xfrm>
        </p:grpSpPr>
        <p:sp>
          <p:nvSpPr>
            <p:cNvPr id="8" name="TextBox 7"/>
            <p:cNvSpPr txBox="1"/>
            <p:nvPr/>
          </p:nvSpPr>
          <p:spPr>
            <a:xfrm>
              <a:off x="1985667" y="5774669"/>
              <a:ext cx="1750960" cy="810375"/>
            </a:xfrm>
            <a:prstGeom prst="roundRect">
              <a:avLst/>
            </a:prstGeom>
            <a:noFill/>
            <a:ln w="34925">
              <a:solidFill>
                <a:srgbClr val="077A3E"/>
              </a:solidFill>
              <a:prstDash val="solid"/>
            </a:ln>
            <a:effectLst>
              <a:outerShdw blurRad="127000" sx="110000" sy="110000" algn="ctr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 anchorCtr="0">
              <a:noAutofit/>
            </a:bodyPr>
            <a:lstStyle/>
            <a:p>
              <a:pPr lvl="0" algn="ctr"/>
              <a:r>
                <a:rPr lang="ru-RU" sz="3000" b="1" dirty="0" smtClean="0">
                  <a:solidFill>
                    <a:srgbClr val="002060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241, 281</a:t>
              </a:r>
              <a:endParaRPr lang="ru-RU" sz="3000" b="1" dirty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5" name="Стрелка вправо 4"/>
            <p:cNvSpPr/>
            <p:nvPr/>
          </p:nvSpPr>
          <p:spPr>
            <a:xfrm>
              <a:off x="3928767" y="5909641"/>
              <a:ext cx="793358" cy="436568"/>
            </a:xfrm>
            <a:prstGeom prst="rightArrow">
              <a:avLst/>
            </a:prstGeom>
            <a:gradFill>
              <a:gsLst>
                <a:gs pos="0">
                  <a:srgbClr val="077A3E"/>
                </a:gs>
                <a:gs pos="100000">
                  <a:srgbClr val="92D050"/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914265" y="5609229"/>
              <a:ext cx="3861244" cy="975815"/>
            </a:xfrm>
            <a:prstGeom prst="roundRect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 anchor="ctr" anchorCtr="0">
              <a:noAutofit/>
            </a:bodyPr>
            <a:lstStyle/>
            <a:p>
              <a:pPr lvl="0" algn="ctr"/>
              <a:r>
                <a:rPr lang="ru-RU" sz="1600" b="1" dirty="0" smtClean="0">
                  <a:solidFill>
                    <a:srgbClr val="002060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«</a:t>
              </a:r>
              <a:r>
                <a:rPr lang="ru-RU" sz="1600" dirty="0">
                  <a:latin typeface="Times New Roman" charset="0"/>
                  <a:ea typeface="Times New Roman" charset="0"/>
                  <a:cs typeface="Times New Roman" charset="0"/>
                </a:rPr>
                <a:t>Безвозмездные перечисления </a:t>
              </a:r>
              <a:r>
                <a:rPr lang="ru-RU" sz="1600" dirty="0" smtClean="0">
                  <a:latin typeface="Times New Roman" charset="0"/>
                  <a:ea typeface="Times New Roman" charset="0"/>
                  <a:cs typeface="Times New Roman" charset="0"/>
                </a:rPr>
                <a:t>текущего, капитального </a:t>
              </a:r>
              <a:r>
                <a:rPr lang="ru-RU" sz="1600" dirty="0">
                  <a:latin typeface="Times New Roman" charset="0"/>
                  <a:ea typeface="Times New Roman" charset="0"/>
                  <a:cs typeface="Times New Roman" charset="0"/>
                </a:rPr>
                <a:t>характера государственным (муниципальным) </a:t>
              </a:r>
              <a:r>
                <a:rPr lang="ru-RU" sz="1600" dirty="0" smtClean="0">
                  <a:latin typeface="Times New Roman" charset="0"/>
                  <a:ea typeface="Times New Roman" charset="0"/>
                  <a:cs typeface="Times New Roman" charset="0"/>
                </a:rPr>
                <a:t>учреждениям</a:t>
              </a:r>
              <a:r>
                <a:rPr lang="ru-RU" sz="1600" b="1" dirty="0" smtClean="0">
                  <a:solidFill>
                    <a:srgbClr val="002060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»</a:t>
              </a:r>
              <a:endParaRPr lang="ru-RU" sz="1600" b="1" dirty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</p:grpSp>
      <p:grpSp>
        <p:nvGrpSpPr>
          <p:cNvPr id="2" name="Группа 1"/>
          <p:cNvGrpSpPr/>
          <p:nvPr/>
        </p:nvGrpSpPr>
        <p:grpSpPr>
          <a:xfrm>
            <a:off x="285059" y="690770"/>
            <a:ext cx="8521632" cy="4662361"/>
            <a:chOff x="586529" y="655881"/>
            <a:chExt cx="8521632" cy="4662361"/>
          </a:xfrm>
        </p:grpSpPr>
        <p:sp>
          <p:nvSpPr>
            <p:cNvPr id="6" name="TextBox 5"/>
            <p:cNvSpPr txBox="1"/>
            <p:nvPr/>
          </p:nvSpPr>
          <p:spPr>
            <a:xfrm>
              <a:off x="3282327" y="655881"/>
              <a:ext cx="1897039" cy="750546"/>
            </a:xfrm>
            <a:prstGeom prst="roundRect">
              <a:avLst/>
            </a:prstGeom>
            <a:noFill/>
            <a:ln w="34925">
              <a:solidFill>
                <a:srgbClr val="077A3E"/>
              </a:solidFill>
            </a:ln>
            <a:effectLst>
              <a:outerShdw blurRad="63500" sx="108000" sy="108000" algn="ctr" rotWithShape="0">
                <a:srgbClr val="92D050">
                  <a:alpha val="40000"/>
                </a:srgbClr>
              </a:outerShdw>
            </a:effectLst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ru-RU" b="1" smtClean="0">
                  <a:solidFill>
                    <a:srgbClr val="002060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Безвозмездные</a:t>
              </a:r>
              <a:endParaRPr lang="ru-RU" b="1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86529" y="1460237"/>
              <a:ext cx="2445778" cy="750546"/>
            </a:xfrm>
            <a:prstGeom prst="roundRect">
              <a:avLst/>
            </a:prstGeom>
            <a:noFill/>
            <a:ln w="34925">
              <a:solidFill>
                <a:srgbClr val="077A3E"/>
              </a:solidFill>
            </a:ln>
            <a:effectLst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ru-RU" b="1" dirty="0" smtClean="0">
                  <a:solidFill>
                    <a:srgbClr val="002060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Текущего характера</a:t>
              </a:r>
              <a:endParaRPr lang="ru-RU" b="1" dirty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cxnSp>
          <p:nvCxnSpPr>
            <p:cNvPr id="16" name="Прямая со стрелкой 15"/>
            <p:cNvCxnSpPr>
              <a:endCxn id="10" idx="0"/>
            </p:cNvCxnSpPr>
            <p:nvPr/>
          </p:nvCxnSpPr>
          <p:spPr>
            <a:xfrm flipH="1">
              <a:off x="1809418" y="1022048"/>
              <a:ext cx="1455792" cy="438189"/>
            </a:xfrm>
            <a:prstGeom prst="straightConnector1">
              <a:avLst/>
            </a:prstGeom>
            <a:ln>
              <a:solidFill>
                <a:srgbClr val="C79023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911953" y="4542792"/>
              <a:ext cx="1794929" cy="775450"/>
            </a:xfrm>
            <a:prstGeom prst="roundRect">
              <a:avLst/>
            </a:prstGeom>
            <a:noFill/>
            <a:ln w="34925">
              <a:solidFill>
                <a:srgbClr val="077A3E"/>
              </a:solidFill>
            </a:ln>
            <a:effectLst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ru-RU" sz="4000" b="1" dirty="0" smtClean="0">
                  <a:solidFill>
                    <a:srgbClr val="002060"/>
                  </a:solidFill>
                  <a:latin typeface="Bookman Old Style" charset="0"/>
                  <a:ea typeface="Bookman Old Style" charset="0"/>
                  <a:cs typeface="Bookman Old Style" charset="0"/>
                </a:rPr>
                <a:t>241</a:t>
              </a:r>
              <a:endParaRPr lang="ru-RU" sz="4000" b="1" dirty="0">
                <a:solidFill>
                  <a:srgbClr val="002060"/>
                </a:solidFill>
                <a:latin typeface="Bookman Old Style" charset="0"/>
                <a:ea typeface="Bookman Old Style" charset="0"/>
                <a:cs typeface="Bookman Old Style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5459823" y="1461946"/>
              <a:ext cx="2894818" cy="705920"/>
            </a:xfrm>
            <a:prstGeom prst="roundRect">
              <a:avLst/>
            </a:prstGeom>
            <a:noFill/>
            <a:ln w="34925">
              <a:solidFill>
                <a:srgbClr val="077A3E"/>
              </a:solidFill>
            </a:ln>
            <a:effectLst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ru-RU" b="1" dirty="0" smtClean="0">
                  <a:solidFill>
                    <a:srgbClr val="002060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Капитального характера</a:t>
              </a:r>
              <a:endParaRPr lang="ru-RU" b="1" dirty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cxnSp>
          <p:nvCxnSpPr>
            <p:cNvPr id="34" name="Прямая со стрелкой 33"/>
            <p:cNvCxnSpPr>
              <a:stCxn id="6" idx="3"/>
              <a:endCxn id="32" idx="0"/>
            </p:cNvCxnSpPr>
            <p:nvPr/>
          </p:nvCxnSpPr>
          <p:spPr>
            <a:xfrm>
              <a:off x="5179366" y="1031154"/>
              <a:ext cx="1727866" cy="430792"/>
            </a:xfrm>
            <a:prstGeom prst="straightConnector1">
              <a:avLst/>
            </a:prstGeom>
            <a:ln>
              <a:solidFill>
                <a:srgbClr val="C79023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/>
            <p:cNvSpPr txBox="1"/>
            <p:nvPr/>
          </p:nvSpPr>
          <p:spPr>
            <a:xfrm>
              <a:off x="3432358" y="2271165"/>
              <a:ext cx="5675803" cy="2180780"/>
            </a:xfrm>
            <a:prstGeom prst="roundRect">
              <a:avLst/>
            </a:prstGeom>
            <a:noFill/>
            <a:ln w="34925">
              <a:solidFill>
                <a:srgbClr val="077A3E"/>
              </a:solidFill>
            </a:ln>
            <a:effectLst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ru-RU" dirty="0" smtClean="0">
                  <a:latin typeface="Times New Roman" charset="0"/>
                  <a:ea typeface="Times New Roman" charset="0"/>
                  <a:cs typeface="Times New Roman" charset="0"/>
                </a:rPr>
                <a:t>расходы </a:t>
              </a:r>
              <a:r>
                <a:rPr lang="ru-RU" dirty="0">
                  <a:latin typeface="Times New Roman" charset="0"/>
                  <a:ea typeface="Times New Roman" charset="0"/>
                  <a:cs typeface="Times New Roman" charset="0"/>
                </a:rPr>
                <a:t>капитального характера, </a:t>
              </a:r>
              <a:r>
                <a:rPr lang="ru-RU" dirty="0" smtClean="0">
                  <a:latin typeface="Times New Roman" charset="0"/>
                  <a:ea typeface="Times New Roman" charset="0"/>
                  <a:cs typeface="Times New Roman" charset="0"/>
                </a:rPr>
                <a:t>формирующие </a:t>
              </a:r>
              <a:r>
                <a:rPr lang="ru-RU" dirty="0">
                  <a:latin typeface="Times New Roman" charset="0"/>
                  <a:ea typeface="Times New Roman" charset="0"/>
                  <a:cs typeface="Times New Roman" charset="0"/>
                </a:rPr>
                <a:t>(</a:t>
              </a:r>
              <a:r>
                <a:rPr lang="ru-RU" dirty="0" smtClean="0">
                  <a:latin typeface="Times New Roman" charset="0"/>
                  <a:ea typeface="Times New Roman" charset="0"/>
                  <a:cs typeface="Times New Roman" charset="0"/>
                </a:rPr>
                <a:t>увеличивающие) </a:t>
              </a:r>
              <a:r>
                <a:rPr lang="ru-RU" dirty="0">
                  <a:latin typeface="Times New Roman" charset="0"/>
                  <a:ea typeface="Times New Roman" charset="0"/>
                  <a:cs typeface="Times New Roman" charset="0"/>
                </a:rPr>
                <a:t>основные фонды - недвижимое и (или) движимое имущество, признаваемых в целях бухгалтерского учета </a:t>
              </a:r>
              <a:r>
                <a:rPr lang="ru-RU" b="1" dirty="0">
                  <a:solidFill>
                    <a:srgbClr val="7030A0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объектами </a:t>
              </a:r>
              <a:r>
                <a:rPr lang="ru-RU" b="1" dirty="0" smtClean="0">
                  <a:solidFill>
                    <a:srgbClr val="7030A0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ОС, НМА, НПА</a:t>
              </a:r>
              <a:r>
                <a:rPr lang="ru-RU" dirty="0" smtClean="0">
                  <a:latin typeface="Times New Roman" charset="0"/>
                  <a:ea typeface="Times New Roman" charset="0"/>
                  <a:cs typeface="Times New Roman" charset="0"/>
                </a:rPr>
                <a:t>,</a:t>
              </a:r>
            </a:p>
            <a:p>
              <a:pPr algn="ctr"/>
              <a:r>
                <a:rPr lang="ru-RU" dirty="0">
                  <a:latin typeface="Times New Roman" charset="0"/>
                  <a:ea typeface="Times New Roman" charset="0"/>
                  <a:cs typeface="Times New Roman" charset="0"/>
                </a:rPr>
                <a:t>расходы на осуществление капитальных вложений в объекты </a:t>
              </a:r>
              <a:r>
                <a:rPr lang="ru-RU" dirty="0" smtClean="0">
                  <a:latin typeface="Times New Roman" charset="0"/>
                  <a:ea typeface="Times New Roman" charset="0"/>
                  <a:cs typeface="Times New Roman" charset="0"/>
                </a:rPr>
                <a:t>капстроительства </a:t>
              </a:r>
              <a:r>
                <a:rPr lang="ru-RU" dirty="0">
                  <a:latin typeface="Times New Roman" charset="0"/>
                  <a:ea typeface="Times New Roman" charset="0"/>
                  <a:cs typeface="Times New Roman" charset="0"/>
                </a:rPr>
                <a:t>и (или) на приобретение объектов недвижимого </a:t>
              </a:r>
              <a:r>
                <a:rPr lang="ru-RU" dirty="0" smtClean="0">
                  <a:latin typeface="Times New Roman" charset="0"/>
                  <a:ea typeface="Times New Roman" charset="0"/>
                  <a:cs typeface="Times New Roman" charset="0"/>
                </a:rPr>
                <a:t>имущества</a:t>
              </a:r>
              <a:endParaRPr lang="ru-RU" b="1" dirty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4545875" y="4555244"/>
              <a:ext cx="1794929" cy="750546"/>
            </a:xfrm>
            <a:prstGeom prst="roundRect">
              <a:avLst/>
            </a:prstGeom>
            <a:noFill/>
            <a:ln w="34925">
              <a:solidFill>
                <a:srgbClr val="077A3E"/>
              </a:solidFill>
            </a:ln>
            <a:effectLst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ru-RU" sz="4000" b="1" smtClean="0">
                  <a:solidFill>
                    <a:srgbClr val="002060"/>
                  </a:solidFill>
                  <a:latin typeface="Bookman Old Style" charset="0"/>
                  <a:ea typeface="Bookman Old Style" charset="0"/>
                  <a:cs typeface="Bookman Old Style" charset="0"/>
                </a:rPr>
                <a:t>281</a:t>
              </a:r>
              <a:endParaRPr lang="ru-RU" sz="4000" b="1" dirty="0">
                <a:solidFill>
                  <a:srgbClr val="002060"/>
                </a:solidFill>
                <a:latin typeface="Bookman Old Style" charset="0"/>
                <a:ea typeface="Bookman Old Style" charset="0"/>
                <a:cs typeface="Bookman Old Style" charset="0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586529" y="2284600"/>
              <a:ext cx="2445778" cy="2167345"/>
            </a:xfrm>
            <a:prstGeom prst="roundRect">
              <a:avLst/>
            </a:prstGeom>
            <a:noFill/>
            <a:ln w="34925">
              <a:solidFill>
                <a:srgbClr val="077A3E"/>
              </a:solidFill>
            </a:ln>
            <a:effectLst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ru-RU" dirty="0">
                  <a:latin typeface="Times New Roman" charset="0"/>
                  <a:ea typeface="Times New Roman" charset="0"/>
                  <a:cs typeface="Times New Roman" charset="0"/>
                </a:rPr>
                <a:t>безвозмездные перечисления не отнесенные к поступлениям, перечислениям капитального характера </a:t>
              </a:r>
              <a:endParaRPr lang="ru-RU" b="1" dirty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6572183" y="4555244"/>
              <a:ext cx="1794929" cy="750546"/>
            </a:xfrm>
            <a:prstGeom prst="roundRect">
              <a:avLst/>
            </a:prstGeom>
            <a:noFill/>
            <a:ln w="34925">
              <a:solidFill>
                <a:srgbClr val="077A3E"/>
              </a:solidFill>
            </a:ln>
            <a:effectLst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ru-RU" sz="2000" b="1" smtClean="0">
                  <a:solidFill>
                    <a:srgbClr val="002060"/>
                  </a:solidFill>
                  <a:latin typeface="Bookman Old Style" charset="0"/>
                  <a:ea typeface="Bookman Old Style" charset="0"/>
                  <a:cs typeface="Bookman Old Style" charset="0"/>
                </a:rPr>
                <a:t>(310, 320, 330)</a:t>
              </a:r>
              <a:endParaRPr lang="ru-RU" sz="2000" b="1" dirty="0">
                <a:solidFill>
                  <a:srgbClr val="002060"/>
                </a:solidFill>
                <a:latin typeface="Bookman Old Style" charset="0"/>
                <a:ea typeface="Bookman Old Style" charset="0"/>
                <a:cs typeface="Bookman Old Style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6867641" y="714188"/>
            <a:ext cx="1635160" cy="369332"/>
          </a:xfrm>
          <a:prstGeom prst="rect">
            <a:avLst/>
          </a:prstGeom>
          <a:noFill/>
        </p:spPr>
        <p:txBody>
          <a:bodyPr wrap="none" rtlCol="0" anchor="ctr" anchorCtr="0">
            <a:noAutofit/>
          </a:bodyPr>
          <a:lstStyle/>
          <a:p>
            <a:r>
              <a:rPr lang="ru-RU" i="1" smtClean="0">
                <a:latin typeface="Times New Roman" charset="0"/>
                <a:ea typeface="Times New Roman" charset="0"/>
                <a:cs typeface="Times New Roman" charset="0"/>
              </a:rPr>
              <a:t>Пункт 7 209н</a:t>
            </a:r>
            <a:endParaRPr lang="ru-RU" i="1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5768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540151" y="179386"/>
            <a:ext cx="445437" cy="365125"/>
          </a:xfrm>
        </p:spPr>
        <p:txBody>
          <a:bodyPr/>
          <a:lstStyle/>
          <a:p>
            <a:fld id="{B2D350B4-811D-9C49-8D4A-B431FFD45952}" type="slidenum">
              <a:rPr lang="en-US" b="1" smtClean="0">
                <a:solidFill>
                  <a:srgbClr val="C79023"/>
                </a:solidFill>
              </a:rPr>
              <a:pPr/>
              <a:t>11</a:t>
            </a:fld>
            <a:endParaRPr lang="en-US" b="1" dirty="0">
              <a:solidFill>
                <a:srgbClr val="C79023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603077" y="115884"/>
            <a:ext cx="7022802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>
              <a:buSzPct val="130000"/>
            </a:pPr>
            <a:r>
              <a:rPr lang="ru-RU" sz="2600" b="1" dirty="0" smtClean="0">
                <a:solidFill>
                  <a:srgbClr val="077A3E"/>
                </a:solidFill>
                <a:latin typeface="Bookman Old Style" charset="0"/>
                <a:ea typeface="Bookman Old Style" charset="0"/>
                <a:cs typeface="Bookman Old Style" charset="0"/>
              </a:rPr>
              <a:t>Изменения </a:t>
            </a:r>
            <a:r>
              <a:rPr lang="ru-RU" sz="2600" b="1" smtClean="0">
                <a:solidFill>
                  <a:srgbClr val="077A3E"/>
                </a:solidFill>
                <a:latin typeface="Bookman Old Style" charset="0"/>
                <a:ea typeface="Bookman Old Style" charset="0"/>
                <a:cs typeface="Bookman Old Style" charset="0"/>
              </a:rPr>
              <a:t>в Справке </a:t>
            </a:r>
            <a:r>
              <a:rPr lang="ru-RU" sz="2600" b="1" dirty="0" smtClean="0">
                <a:solidFill>
                  <a:srgbClr val="077A3E"/>
                </a:solidFill>
                <a:latin typeface="Bookman Old Style" charset="0"/>
                <a:ea typeface="Bookman Old Style" charset="0"/>
                <a:cs typeface="Bookman Old Style" charset="0"/>
              </a:rPr>
              <a:t>(ф. 0503125)</a:t>
            </a:r>
          </a:p>
        </p:txBody>
      </p:sp>
      <p:grpSp>
        <p:nvGrpSpPr>
          <p:cNvPr id="45" name="Группа 44"/>
          <p:cNvGrpSpPr/>
          <p:nvPr/>
        </p:nvGrpSpPr>
        <p:grpSpPr>
          <a:xfrm>
            <a:off x="142875" y="736914"/>
            <a:ext cx="8814138" cy="5990146"/>
            <a:chOff x="142875" y="736914"/>
            <a:chExt cx="8814138" cy="5990146"/>
          </a:xfrm>
        </p:grpSpPr>
        <p:sp>
          <p:nvSpPr>
            <p:cNvPr id="3" name="TextBox 2"/>
            <p:cNvSpPr txBox="1"/>
            <p:nvPr/>
          </p:nvSpPr>
          <p:spPr>
            <a:xfrm>
              <a:off x="2990291" y="736914"/>
              <a:ext cx="3296209" cy="803787"/>
            </a:xfrm>
            <a:prstGeom prst="rect">
              <a:avLst/>
            </a:prstGeom>
            <a:gradFill>
              <a:gsLst>
                <a:gs pos="0">
                  <a:schemeClr val="accent3">
                    <a:alpha val="90000"/>
                    <a:hueOff val="0"/>
                    <a:satOff val="0"/>
                    <a:lumOff val="0"/>
                    <a:alphaOff val="-40000"/>
                    <a:tint val="100000"/>
                    <a:shade val="100000"/>
                    <a:satMod val="130000"/>
                  </a:schemeClr>
                </a:gs>
                <a:gs pos="100000">
                  <a:schemeClr val="accent3">
                    <a:alpha val="90000"/>
                    <a:hueOff val="0"/>
                    <a:satOff val="0"/>
                    <a:lumOff val="0"/>
                    <a:alphaOff val="-40000"/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>
              <a:solidFill>
                <a:srgbClr val="077A3E"/>
              </a:solidFill>
            </a:ln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ru-RU" sz="2400" b="1" smtClean="0">
                  <a:latin typeface="Times New Roman" charset="0"/>
                  <a:ea typeface="Times New Roman" charset="0"/>
                  <a:cs typeface="Times New Roman" charset="0"/>
                </a:rPr>
                <a:t>Безвозмездная передача</a:t>
              </a:r>
              <a:endParaRPr lang="ru-RU" sz="2400" b="1" dirty="0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747154" y="2037076"/>
              <a:ext cx="3296209" cy="803787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lumMod val="0"/>
                    <a:lumOff val="100000"/>
                  </a:schemeClr>
                </a:gs>
                <a:gs pos="35000">
                  <a:schemeClr val="accent3">
                    <a:lumMod val="0"/>
                    <a:lumOff val="100000"/>
                  </a:schemeClr>
                </a:gs>
                <a:gs pos="100000">
                  <a:schemeClr val="accent3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  <a:ln>
              <a:solidFill>
                <a:srgbClr val="077A3E"/>
              </a:solidFill>
            </a:ln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ru-RU" sz="2400" b="1" smtClean="0">
                  <a:latin typeface="Times New Roman" charset="0"/>
                  <a:ea typeface="Times New Roman" charset="0"/>
                  <a:cs typeface="Times New Roman" charset="0"/>
                </a:rPr>
                <a:t>Внутри ППО</a:t>
              </a:r>
              <a:endParaRPr lang="ru-RU" sz="2400" b="1" dirty="0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015335" y="2037076"/>
              <a:ext cx="3296209" cy="803787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lumMod val="0"/>
                    <a:lumOff val="100000"/>
                  </a:schemeClr>
                </a:gs>
                <a:gs pos="35000">
                  <a:schemeClr val="accent3">
                    <a:lumMod val="0"/>
                    <a:lumOff val="100000"/>
                  </a:schemeClr>
                </a:gs>
                <a:gs pos="100000">
                  <a:schemeClr val="accent3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  <a:ln>
              <a:solidFill>
                <a:srgbClr val="077A3E"/>
              </a:solidFill>
            </a:ln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ru-RU" sz="2400" b="1" dirty="0" smtClean="0">
                  <a:latin typeface="Times New Roman" charset="0"/>
                  <a:ea typeface="Times New Roman" charset="0"/>
                  <a:cs typeface="Times New Roman" charset="0"/>
                </a:rPr>
                <a:t>Между ППО</a:t>
              </a:r>
              <a:endParaRPr lang="ru-RU" sz="2400" b="1" dirty="0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cxnSp>
          <p:nvCxnSpPr>
            <p:cNvPr id="4" name="Прямая соединительная линия 3"/>
            <p:cNvCxnSpPr>
              <a:stCxn id="3" idx="1"/>
            </p:cNvCxnSpPr>
            <p:nvPr/>
          </p:nvCxnSpPr>
          <p:spPr>
            <a:xfrm flipH="1" flipV="1">
              <a:off x="2043113" y="1138807"/>
              <a:ext cx="947178" cy="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/>
          </p:nvCxnSpPr>
          <p:spPr>
            <a:xfrm>
              <a:off x="2057400" y="1138807"/>
              <a:ext cx="14288" cy="89826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/>
            <p:cNvCxnSpPr/>
            <p:nvPr/>
          </p:nvCxnSpPr>
          <p:spPr>
            <a:xfrm flipH="1" flipV="1">
              <a:off x="6286500" y="1148901"/>
              <a:ext cx="947178" cy="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>
              <a:off x="7233678" y="1136457"/>
              <a:ext cx="14288" cy="89826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1933446" y="3106795"/>
              <a:ext cx="2109917" cy="803787"/>
            </a:xfrm>
            <a:prstGeom prst="rect">
              <a:avLst/>
            </a:prstGeom>
            <a:gradFill>
              <a:gsLst>
                <a:gs pos="0">
                  <a:schemeClr val="accent3">
                    <a:alpha val="90000"/>
                    <a:hueOff val="0"/>
                    <a:satOff val="0"/>
                    <a:lumOff val="0"/>
                    <a:alphaOff val="-40000"/>
                    <a:tint val="100000"/>
                    <a:shade val="100000"/>
                    <a:satMod val="130000"/>
                  </a:schemeClr>
                </a:gs>
                <a:gs pos="100000">
                  <a:schemeClr val="accent3">
                    <a:alpha val="90000"/>
                    <a:hueOff val="0"/>
                    <a:satOff val="0"/>
                    <a:lumOff val="0"/>
                    <a:alphaOff val="-40000"/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>
              <a:solidFill>
                <a:srgbClr val="077A3E"/>
              </a:solidFill>
            </a:ln>
          </p:spPr>
          <p:txBody>
            <a:bodyPr wrap="square" rtlCol="0" anchor="ctr" anchorCtr="0">
              <a:noAutofit/>
            </a:bodyPr>
            <a:lstStyle>
              <a:defPPr>
                <a:defRPr lang="en-US"/>
              </a:defPPr>
              <a:lvl1pPr algn="ctr">
                <a:defRPr sz="2400" b="1">
                  <a:latin typeface="Times New Roman" charset="0"/>
                  <a:ea typeface="Times New Roman" charset="0"/>
                  <a:cs typeface="Times New Roman" charset="0"/>
                </a:defRPr>
              </a:lvl1pPr>
            </a:lstStyle>
            <a:p>
              <a:r>
                <a:rPr lang="ru-RU" dirty="0" smtClean="0"/>
                <a:t>140120241</a:t>
              </a:r>
            </a:p>
            <a:p>
              <a:r>
                <a:rPr lang="ru-RU" dirty="0" smtClean="0"/>
                <a:t>140120281</a:t>
              </a:r>
              <a:endParaRPr lang="ru-RU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880334" y="3574588"/>
              <a:ext cx="848454" cy="803787"/>
            </a:xfrm>
            <a:prstGeom prst="rect">
              <a:avLst/>
            </a:prstGeom>
            <a:gradFill>
              <a:gsLst>
                <a:gs pos="0">
                  <a:schemeClr val="accent3">
                    <a:alpha val="90000"/>
                    <a:hueOff val="0"/>
                    <a:satOff val="0"/>
                    <a:lumOff val="0"/>
                    <a:alphaOff val="-40000"/>
                    <a:tint val="100000"/>
                    <a:shade val="100000"/>
                    <a:satMod val="130000"/>
                  </a:schemeClr>
                </a:gs>
                <a:gs pos="100000">
                  <a:schemeClr val="accent3">
                    <a:alpha val="90000"/>
                    <a:hueOff val="0"/>
                    <a:satOff val="0"/>
                    <a:lumOff val="0"/>
                    <a:alphaOff val="-40000"/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>
              <a:solidFill>
                <a:srgbClr val="077A3E"/>
              </a:solidFill>
            </a:ln>
          </p:spPr>
          <p:txBody>
            <a:bodyPr wrap="square" rtlCol="0" anchor="ctr" anchorCtr="0">
              <a:noAutofit/>
            </a:bodyPr>
            <a:lstStyle>
              <a:defPPr>
                <a:defRPr lang="en-US"/>
              </a:defPPr>
              <a:lvl1pPr algn="ctr">
                <a:defRPr sz="2400" b="1">
                  <a:latin typeface="Times New Roman" charset="0"/>
                  <a:ea typeface="Times New Roman" charset="0"/>
                  <a:cs typeface="Times New Roman" charset="0"/>
                </a:defRPr>
              </a:lvl1pPr>
            </a:lstStyle>
            <a:p>
              <a:r>
                <a:rPr lang="ru-RU" sz="2000" smtClean="0"/>
                <a:t>п.29</a:t>
              </a:r>
              <a:endParaRPr lang="ru-RU" sz="2000" dirty="0" smtClean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933446" y="3933618"/>
              <a:ext cx="2109917" cy="803787"/>
            </a:xfrm>
            <a:prstGeom prst="rect">
              <a:avLst/>
            </a:prstGeom>
            <a:gradFill>
              <a:gsLst>
                <a:gs pos="0">
                  <a:schemeClr val="accent3">
                    <a:alpha val="90000"/>
                    <a:hueOff val="0"/>
                    <a:satOff val="0"/>
                    <a:lumOff val="0"/>
                    <a:alphaOff val="-40000"/>
                    <a:tint val="100000"/>
                    <a:shade val="100000"/>
                    <a:satMod val="130000"/>
                  </a:schemeClr>
                </a:gs>
                <a:gs pos="100000">
                  <a:schemeClr val="accent3">
                    <a:alpha val="90000"/>
                    <a:hueOff val="0"/>
                    <a:satOff val="0"/>
                    <a:lumOff val="0"/>
                    <a:alphaOff val="-40000"/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>
              <a:solidFill>
                <a:srgbClr val="077A3E"/>
              </a:solidFill>
            </a:ln>
          </p:spPr>
          <p:txBody>
            <a:bodyPr wrap="square" rtlCol="0" anchor="ctr" anchorCtr="0">
              <a:noAutofit/>
            </a:bodyPr>
            <a:lstStyle>
              <a:defPPr>
                <a:defRPr lang="en-US"/>
              </a:defPPr>
              <a:lvl1pPr algn="ctr">
                <a:defRPr sz="2400" b="1">
                  <a:latin typeface="Times New Roman" charset="0"/>
                  <a:ea typeface="Times New Roman" charset="0"/>
                  <a:cs typeface="Times New Roman" charset="0"/>
                </a:defRPr>
              </a:lvl1pPr>
            </a:lstStyle>
            <a:p>
              <a:r>
                <a:rPr lang="ru-RU" sz="1600" dirty="0" smtClean="0"/>
                <a:t>Справка по коду счета </a:t>
              </a:r>
              <a:r>
                <a:rPr lang="ru-RU" sz="1600" dirty="0"/>
                <a:t>140120241</a:t>
              </a:r>
            </a:p>
            <a:p>
              <a:r>
                <a:rPr lang="ru-RU" sz="1600" dirty="0" smtClean="0"/>
                <a:t>140120281</a:t>
              </a:r>
              <a:endParaRPr lang="ru-RU" sz="1600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919159" y="5110738"/>
              <a:ext cx="2109917" cy="803787"/>
            </a:xfrm>
            <a:prstGeom prst="rect">
              <a:avLst/>
            </a:prstGeom>
            <a:gradFill>
              <a:gsLst>
                <a:gs pos="0">
                  <a:schemeClr val="accent3">
                    <a:alpha val="90000"/>
                    <a:hueOff val="0"/>
                    <a:satOff val="0"/>
                    <a:lumOff val="0"/>
                    <a:alphaOff val="-40000"/>
                    <a:tint val="100000"/>
                    <a:shade val="100000"/>
                    <a:satMod val="130000"/>
                  </a:schemeClr>
                </a:gs>
                <a:gs pos="100000">
                  <a:schemeClr val="accent3">
                    <a:alpha val="90000"/>
                    <a:hueOff val="0"/>
                    <a:satOff val="0"/>
                    <a:lumOff val="0"/>
                    <a:alphaOff val="-40000"/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>
              <a:solidFill>
                <a:srgbClr val="077A3E"/>
              </a:solidFill>
            </a:ln>
          </p:spPr>
          <p:txBody>
            <a:bodyPr wrap="square" rtlCol="0" anchor="ctr" anchorCtr="0">
              <a:noAutofit/>
            </a:bodyPr>
            <a:lstStyle>
              <a:defPPr>
                <a:defRPr lang="en-US"/>
              </a:defPPr>
              <a:lvl1pPr algn="ctr">
                <a:defRPr sz="2400" b="1">
                  <a:latin typeface="Times New Roman" charset="0"/>
                  <a:ea typeface="Times New Roman" charset="0"/>
                  <a:cs typeface="Times New Roman" charset="0"/>
                </a:defRPr>
              </a:lvl1pPr>
            </a:lstStyle>
            <a:p>
              <a:r>
                <a:rPr lang="ru-RU" sz="2200" dirty="0" smtClean="0"/>
                <a:t>140110189</a:t>
              </a:r>
            </a:p>
            <a:p>
              <a:r>
                <a:rPr lang="ru-RU" sz="2200" dirty="0" smtClean="0"/>
                <a:t>140110191(195)</a:t>
              </a:r>
              <a:endParaRPr lang="ru-RU" sz="2200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866047" y="5564243"/>
              <a:ext cx="848454" cy="803787"/>
            </a:xfrm>
            <a:prstGeom prst="rect">
              <a:avLst/>
            </a:prstGeom>
            <a:gradFill>
              <a:gsLst>
                <a:gs pos="0">
                  <a:schemeClr val="accent3">
                    <a:alpha val="90000"/>
                    <a:hueOff val="0"/>
                    <a:satOff val="0"/>
                    <a:lumOff val="0"/>
                    <a:alphaOff val="-40000"/>
                    <a:tint val="100000"/>
                    <a:shade val="100000"/>
                    <a:satMod val="130000"/>
                  </a:schemeClr>
                </a:gs>
                <a:gs pos="100000">
                  <a:schemeClr val="accent3">
                    <a:alpha val="90000"/>
                    <a:hueOff val="0"/>
                    <a:satOff val="0"/>
                    <a:lumOff val="0"/>
                    <a:alphaOff val="-40000"/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>
              <a:solidFill>
                <a:srgbClr val="077A3E"/>
              </a:solidFill>
            </a:ln>
          </p:spPr>
          <p:txBody>
            <a:bodyPr wrap="square" rtlCol="0" anchor="ctr" anchorCtr="0">
              <a:noAutofit/>
            </a:bodyPr>
            <a:lstStyle>
              <a:defPPr>
                <a:defRPr lang="en-US"/>
              </a:defPPr>
              <a:lvl1pPr algn="ctr">
                <a:defRPr sz="2400" b="1">
                  <a:latin typeface="Times New Roman" charset="0"/>
                  <a:ea typeface="Times New Roman" charset="0"/>
                  <a:cs typeface="Times New Roman" charset="0"/>
                </a:defRPr>
              </a:lvl1pPr>
            </a:lstStyle>
            <a:p>
              <a:r>
                <a:rPr lang="ru-RU" sz="2000" dirty="0" smtClean="0"/>
                <a:t>п.30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919159" y="5923273"/>
              <a:ext cx="2109917" cy="803787"/>
            </a:xfrm>
            <a:prstGeom prst="rect">
              <a:avLst/>
            </a:prstGeom>
            <a:gradFill>
              <a:gsLst>
                <a:gs pos="0">
                  <a:schemeClr val="accent3">
                    <a:alpha val="90000"/>
                    <a:hueOff val="0"/>
                    <a:satOff val="0"/>
                    <a:lumOff val="0"/>
                    <a:alphaOff val="-40000"/>
                    <a:tint val="100000"/>
                    <a:shade val="100000"/>
                    <a:satMod val="130000"/>
                  </a:schemeClr>
                </a:gs>
                <a:gs pos="100000">
                  <a:schemeClr val="accent3">
                    <a:alpha val="90000"/>
                    <a:hueOff val="0"/>
                    <a:satOff val="0"/>
                    <a:lumOff val="0"/>
                    <a:alphaOff val="-40000"/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>
              <a:solidFill>
                <a:srgbClr val="077A3E"/>
              </a:solidFill>
            </a:ln>
          </p:spPr>
          <p:txBody>
            <a:bodyPr wrap="square" rtlCol="0" anchor="ctr" anchorCtr="0">
              <a:noAutofit/>
            </a:bodyPr>
            <a:lstStyle>
              <a:defPPr>
                <a:defRPr lang="en-US"/>
              </a:defPPr>
              <a:lvl1pPr algn="ctr">
                <a:defRPr sz="2400" b="1">
                  <a:latin typeface="Times New Roman" charset="0"/>
                  <a:ea typeface="Times New Roman" charset="0"/>
                  <a:cs typeface="Times New Roman" charset="0"/>
                </a:defRPr>
              </a:lvl1pPr>
            </a:lstStyle>
            <a:p>
              <a:r>
                <a:rPr lang="ru-RU" sz="1600" dirty="0" smtClean="0"/>
                <a:t>Справка по коду счета 140110189</a:t>
              </a:r>
              <a:endParaRPr lang="ru-RU" sz="1600" dirty="0"/>
            </a:p>
            <a:p>
              <a:r>
                <a:rPr lang="ru-RU" sz="1600" dirty="0" smtClean="0"/>
                <a:t>140110191(195)</a:t>
              </a:r>
              <a:endParaRPr lang="ru-RU" sz="1600" dirty="0"/>
            </a:p>
          </p:txBody>
        </p:sp>
        <p:cxnSp>
          <p:nvCxnSpPr>
            <p:cNvPr id="19" name="Прямая соединительная линия 18"/>
            <p:cNvCxnSpPr>
              <a:stCxn id="5" idx="1"/>
            </p:cNvCxnSpPr>
            <p:nvPr/>
          </p:nvCxnSpPr>
          <p:spPr>
            <a:xfrm flipH="1">
              <a:off x="142875" y="2438970"/>
              <a:ext cx="604279" cy="4193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>
              <a:off x="142875" y="2455765"/>
              <a:ext cx="0" cy="350868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Прямая соединительная линия 26"/>
            <p:cNvCxnSpPr>
              <a:endCxn id="17" idx="1"/>
            </p:cNvCxnSpPr>
            <p:nvPr/>
          </p:nvCxnSpPr>
          <p:spPr>
            <a:xfrm>
              <a:off x="142875" y="5966137"/>
              <a:ext cx="72317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Прямая соединительная линия 28"/>
            <p:cNvCxnSpPr/>
            <p:nvPr/>
          </p:nvCxnSpPr>
          <p:spPr>
            <a:xfrm>
              <a:off x="157162" y="3999019"/>
              <a:ext cx="72317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/>
            <p:cNvSpPr txBox="1"/>
            <p:nvPr/>
          </p:nvSpPr>
          <p:spPr>
            <a:xfrm>
              <a:off x="5029622" y="3104445"/>
              <a:ext cx="2109917" cy="803787"/>
            </a:xfrm>
            <a:prstGeom prst="rect">
              <a:avLst/>
            </a:prstGeom>
            <a:gradFill>
              <a:gsLst>
                <a:gs pos="0">
                  <a:schemeClr val="accent3">
                    <a:alpha val="90000"/>
                    <a:hueOff val="0"/>
                    <a:satOff val="0"/>
                    <a:lumOff val="0"/>
                    <a:alphaOff val="-40000"/>
                    <a:tint val="100000"/>
                    <a:shade val="100000"/>
                    <a:satMod val="130000"/>
                  </a:schemeClr>
                </a:gs>
                <a:gs pos="100000">
                  <a:schemeClr val="accent3">
                    <a:alpha val="90000"/>
                    <a:hueOff val="0"/>
                    <a:satOff val="0"/>
                    <a:lumOff val="0"/>
                    <a:alphaOff val="-40000"/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>
              <a:solidFill>
                <a:srgbClr val="077A3E"/>
              </a:solidFill>
            </a:ln>
          </p:spPr>
          <p:txBody>
            <a:bodyPr wrap="square" rtlCol="0" anchor="ctr" anchorCtr="0">
              <a:noAutofit/>
            </a:bodyPr>
            <a:lstStyle>
              <a:defPPr>
                <a:defRPr lang="en-US"/>
              </a:defPPr>
              <a:lvl1pPr algn="ctr">
                <a:defRPr sz="2400" b="1">
                  <a:latin typeface="Times New Roman" charset="0"/>
                  <a:ea typeface="Times New Roman" charset="0"/>
                  <a:cs typeface="Times New Roman" charset="0"/>
                </a:defRPr>
              </a:lvl1pPr>
            </a:lstStyle>
            <a:p>
              <a:r>
                <a:rPr lang="ru-RU" dirty="0" smtClean="0"/>
                <a:t>140120251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029622" y="3931268"/>
              <a:ext cx="2109917" cy="803787"/>
            </a:xfrm>
            <a:prstGeom prst="rect">
              <a:avLst/>
            </a:prstGeom>
            <a:gradFill>
              <a:gsLst>
                <a:gs pos="0">
                  <a:schemeClr val="accent3">
                    <a:alpha val="90000"/>
                    <a:hueOff val="0"/>
                    <a:satOff val="0"/>
                    <a:lumOff val="0"/>
                    <a:alphaOff val="-40000"/>
                    <a:tint val="100000"/>
                    <a:shade val="100000"/>
                    <a:satMod val="130000"/>
                  </a:schemeClr>
                </a:gs>
                <a:gs pos="100000">
                  <a:schemeClr val="accent3">
                    <a:alpha val="90000"/>
                    <a:hueOff val="0"/>
                    <a:satOff val="0"/>
                    <a:lumOff val="0"/>
                    <a:alphaOff val="-40000"/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>
              <a:solidFill>
                <a:srgbClr val="077A3E"/>
              </a:solidFill>
            </a:ln>
          </p:spPr>
          <p:txBody>
            <a:bodyPr wrap="square" rtlCol="0" anchor="ctr" anchorCtr="0">
              <a:noAutofit/>
            </a:bodyPr>
            <a:lstStyle>
              <a:defPPr>
                <a:defRPr lang="en-US"/>
              </a:defPPr>
              <a:lvl1pPr algn="ctr">
                <a:defRPr sz="2400" b="1">
                  <a:latin typeface="Times New Roman" charset="0"/>
                  <a:ea typeface="Times New Roman" charset="0"/>
                  <a:cs typeface="Times New Roman" charset="0"/>
                </a:defRPr>
              </a:lvl1pPr>
            </a:lstStyle>
            <a:p>
              <a:r>
                <a:rPr lang="ru-RU" sz="1600" smtClean="0"/>
                <a:t>Справка по</a:t>
              </a:r>
            </a:p>
            <a:p>
              <a:r>
                <a:rPr lang="ru-RU" sz="1600" dirty="0" smtClean="0"/>
                <a:t>КОСГУ 251</a:t>
              </a:r>
              <a:endParaRPr lang="ru-RU" sz="1600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5015335" y="5094100"/>
              <a:ext cx="2109917" cy="803787"/>
            </a:xfrm>
            <a:prstGeom prst="rect">
              <a:avLst/>
            </a:prstGeom>
            <a:gradFill>
              <a:gsLst>
                <a:gs pos="0">
                  <a:schemeClr val="accent3">
                    <a:alpha val="90000"/>
                    <a:hueOff val="0"/>
                    <a:satOff val="0"/>
                    <a:lumOff val="0"/>
                    <a:alphaOff val="-40000"/>
                    <a:tint val="100000"/>
                    <a:shade val="100000"/>
                    <a:satMod val="130000"/>
                  </a:schemeClr>
                </a:gs>
                <a:gs pos="100000">
                  <a:schemeClr val="accent3">
                    <a:alpha val="90000"/>
                    <a:hueOff val="0"/>
                    <a:satOff val="0"/>
                    <a:lumOff val="0"/>
                    <a:alphaOff val="-40000"/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>
              <a:solidFill>
                <a:srgbClr val="077A3E"/>
              </a:solidFill>
            </a:ln>
          </p:spPr>
          <p:txBody>
            <a:bodyPr wrap="square" rtlCol="0" anchor="ctr" anchorCtr="0">
              <a:noAutofit/>
            </a:bodyPr>
            <a:lstStyle>
              <a:defPPr>
                <a:defRPr lang="en-US"/>
              </a:defPPr>
              <a:lvl1pPr algn="ctr">
                <a:defRPr sz="2400" b="1">
                  <a:latin typeface="Times New Roman" charset="0"/>
                  <a:ea typeface="Times New Roman" charset="0"/>
                  <a:cs typeface="Times New Roman" charset="0"/>
                </a:defRPr>
              </a:lvl1pPr>
            </a:lstStyle>
            <a:p>
              <a:r>
                <a:rPr lang="ru-RU" sz="2200" dirty="0" smtClean="0"/>
                <a:t>140110189</a:t>
              </a:r>
            </a:p>
            <a:p>
              <a:r>
                <a:rPr lang="ru-RU" sz="2200" dirty="0" smtClean="0"/>
                <a:t>140110191(195)</a:t>
              </a:r>
              <a:endParaRPr lang="ru-RU" sz="2200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5015335" y="5920923"/>
              <a:ext cx="2109917" cy="803787"/>
            </a:xfrm>
            <a:prstGeom prst="rect">
              <a:avLst/>
            </a:prstGeom>
            <a:gradFill>
              <a:gsLst>
                <a:gs pos="0">
                  <a:schemeClr val="accent3">
                    <a:alpha val="90000"/>
                    <a:hueOff val="0"/>
                    <a:satOff val="0"/>
                    <a:lumOff val="0"/>
                    <a:alphaOff val="-40000"/>
                    <a:tint val="100000"/>
                    <a:shade val="100000"/>
                    <a:satMod val="130000"/>
                  </a:schemeClr>
                </a:gs>
                <a:gs pos="100000">
                  <a:schemeClr val="accent3">
                    <a:alpha val="90000"/>
                    <a:hueOff val="0"/>
                    <a:satOff val="0"/>
                    <a:lumOff val="0"/>
                    <a:alphaOff val="-40000"/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>
              <a:solidFill>
                <a:srgbClr val="077A3E"/>
              </a:solidFill>
            </a:ln>
          </p:spPr>
          <p:txBody>
            <a:bodyPr wrap="square" rtlCol="0" anchor="ctr" anchorCtr="0">
              <a:noAutofit/>
            </a:bodyPr>
            <a:lstStyle>
              <a:defPPr>
                <a:defRPr lang="en-US"/>
              </a:defPPr>
              <a:lvl1pPr algn="ctr">
                <a:defRPr sz="2400" b="1">
                  <a:latin typeface="Times New Roman" charset="0"/>
                  <a:ea typeface="Times New Roman" charset="0"/>
                  <a:cs typeface="Times New Roman" charset="0"/>
                </a:defRPr>
              </a:lvl1pPr>
            </a:lstStyle>
            <a:p>
              <a:r>
                <a:rPr lang="ru-RU" sz="1600" dirty="0" smtClean="0"/>
                <a:t>Справка по КОСГУ 189, 191(195)</a:t>
              </a:r>
              <a:endParaRPr lang="ru-RU" sz="1600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7577392" y="3463474"/>
              <a:ext cx="848454" cy="803787"/>
            </a:xfrm>
            <a:prstGeom prst="rect">
              <a:avLst/>
            </a:prstGeom>
            <a:gradFill>
              <a:gsLst>
                <a:gs pos="0">
                  <a:schemeClr val="accent3">
                    <a:alpha val="90000"/>
                    <a:hueOff val="0"/>
                    <a:satOff val="0"/>
                    <a:lumOff val="0"/>
                    <a:alphaOff val="-40000"/>
                    <a:tint val="100000"/>
                    <a:shade val="100000"/>
                    <a:satMod val="130000"/>
                  </a:schemeClr>
                </a:gs>
                <a:gs pos="100000">
                  <a:schemeClr val="accent3">
                    <a:alpha val="90000"/>
                    <a:hueOff val="0"/>
                    <a:satOff val="0"/>
                    <a:lumOff val="0"/>
                    <a:alphaOff val="-40000"/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>
              <a:solidFill>
                <a:srgbClr val="077A3E"/>
              </a:solidFill>
            </a:ln>
          </p:spPr>
          <p:txBody>
            <a:bodyPr wrap="square" rtlCol="0" anchor="ctr" anchorCtr="0">
              <a:noAutofit/>
            </a:bodyPr>
            <a:lstStyle>
              <a:defPPr>
                <a:defRPr lang="en-US"/>
              </a:defPPr>
              <a:lvl1pPr algn="ctr">
                <a:defRPr sz="2400" b="1">
                  <a:latin typeface="Times New Roman" charset="0"/>
                  <a:ea typeface="Times New Roman" charset="0"/>
                  <a:cs typeface="Times New Roman" charset="0"/>
                </a:defRPr>
              </a:lvl1pPr>
            </a:lstStyle>
            <a:p>
              <a:r>
                <a:rPr lang="ru-RU" sz="2000" dirty="0" smtClean="0"/>
                <a:t>п.29.1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7563105" y="5453129"/>
              <a:ext cx="848454" cy="803787"/>
            </a:xfrm>
            <a:prstGeom prst="rect">
              <a:avLst/>
            </a:prstGeom>
            <a:gradFill>
              <a:gsLst>
                <a:gs pos="0">
                  <a:schemeClr val="accent3">
                    <a:alpha val="90000"/>
                    <a:hueOff val="0"/>
                    <a:satOff val="0"/>
                    <a:lumOff val="0"/>
                    <a:alphaOff val="-40000"/>
                    <a:tint val="100000"/>
                    <a:shade val="100000"/>
                    <a:satMod val="130000"/>
                  </a:schemeClr>
                </a:gs>
                <a:gs pos="100000">
                  <a:schemeClr val="accent3">
                    <a:alpha val="90000"/>
                    <a:hueOff val="0"/>
                    <a:satOff val="0"/>
                    <a:lumOff val="0"/>
                    <a:alphaOff val="-40000"/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>
              <a:solidFill>
                <a:srgbClr val="077A3E"/>
              </a:solidFill>
            </a:ln>
          </p:spPr>
          <p:txBody>
            <a:bodyPr wrap="square" rtlCol="0" anchor="ctr" anchorCtr="0">
              <a:noAutofit/>
            </a:bodyPr>
            <a:lstStyle>
              <a:defPPr>
                <a:defRPr lang="en-US"/>
              </a:defPPr>
              <a:lvl1pPr algn="ctr">
                <a:defRPr sz="2400" b="1">
                  <a:latin typeface="Times New Roman" charset="0"/>
                  <a:ea typeface="Times New Roman" charset="0"/>
                  <a:cs typeface="Times New Roman" charset="0"/>
                </a:defRPr>
              </a:lvl1pPr>
            </a:lstStyle>
            <a:p>
              <a:r>
                <a:rPr lang="ru-RU" sz="2000" dirty="0" smtClean="0"/>
                <a:t>п.30.1</a:t>
              </a:r>
            </a:p>
          </p:txBody>
        </p:sp>
        <p:cxnSp>
          <p:nvCxnSpPr>
            <p:cNvPr id="37" name="Прямая соединительная линия 36"/>
            <p:cNvCxnSpPr/>
            <p:nvPr/>
          </p:nvCxnSpPr>
          <p:spPr>
            <a:xfrm>
              <a:off x="8957013" y="2470053"/>
              <a:ext cx="0" cy="338497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Прямая соединительная линия 37"/>
            <p:cNvCxnSpPr/>
            <p:nvPr/>
          </p:nvCxnSpPr>
          <p:spPr>
            <a:xfrm flipH="1">
              <a:off x="8332139" y="2466682"/>
              <a:ext cx="604279" cy="4193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Прямая соединительная линия 38"/>
            <p:cNvCxnSpPr>
              <a:stCxn id="35" idx="3"/>
            </p:cNvCxnSpPr>
            <p:nvPr/>
          </p:nvCxnSpPr>
          <p:spPr>
            <a:xfrm>
              <a:off x="8411559" y="5855023"/>
              <a:ext cx="545454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Прямая соединительная линия 39"/>
            <p:cNvCxnSpPr/>
            <p:nvPr/>
          </p:nvCxnSpPr>
          <p:spPr>
            <a:xfrm>
              <a:off x="8425846" y="3827563"/>
              <a:ext cx="53116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04770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540151" y="179386"/>
            <a:ext cx="445437" cy="365125"/>
          </a:xfrm>
        </p:spPr>
        <p:txBody>
          <a:bodyPr/>
          <a:lstStyle/>
          <a:p>
            <a:fld id="{B2D350B4-811D-9C49-8D4A-B431FFD45952}" type="slidenum">
              <a:rPr lang="en-US" b="1" smtClean="0">
                <a:solidFill>
                  <a:srgbClr val="C79023"/>
                </a:solidFill>
              </a:rPr>
              <a:pPr/>
              <a:t>12</a:t>
            </a:fld>
            <a:endParaRPr lang="en-US" b="1" dirty="0">
              <a:solidFill>
                <a:srgbClr val="C79023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603077" y="115884"/>
            <a:ext cx="7022802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>
              <a:buSzPct val="130000"/>
            </a:pPr>
            <a:r>
              <a:rPr lang="ru-RU" sz="2600" b="1" dirty="0" smtClean="0">
                <a:solidFill>
                  <a:srgbClr val="077A3E"/>
                </a:solidFill>
                <a:latin typeface="Bookman Old Style" charset="0"/>
                <a:ea typeface="Bookman Old Style" charset="0"/>
                <a:cs typeface="Bookman Old Style" charset="0"/>
              </a:rPr>
              <a:t>Изменения </a:t>
            </a:r>
            <a:r>
              <a:rPr lang="ru-RU" sz="2600" b="1" smtClean="0">
                <a:solidFill>
                  <a:srgbClr val="077A3E"/>
                </a:solidFill>
                <a:latin typeface="Bookman Old Style" charset="0"/>
                <a:ea typeface="Bookman Old Style" charset="0"/>
                <a:cs typeface="Bookman Old Style" charset="0"/>
              </a:rPr>
              <a:t>в Справке </a:t>
            </a:r>
            <a:r>
              <a:rPr lang="ru-RU" sz="2600" b="1" dirty="0" smtClean="0">
                <a:solidFill>
                  <a:srgbClr val="077A3E"/>
                </a:solidFill>
                <a:latin typeface="Bookman Old Style" charset="0"/>
                <a:ea typeface="Bookman Old Style" charset="0"/>
                <a:cs typeface="Bookman Old Style" charset="0"/>
              </a:rPr>
              <a:t>(ф. 0503125)</a:t>
            </a:r>
          </a:p>
        </p:txBody>
      </p:sp>
      <p:grpSp>
        <p:nvGrpSpPr>
          <p:cNvPr id="28" name="Группа 27"/>
          <p:cNvGrpSpPr/>
          <p:nvPr/>
        </p:nvGrpSpPr>
        <p:grpSpPr>
          <a:xfrm>
            <a:off x="142875" y="736914"/>
            <a:ext cx="8814138" cy="6075676"/>
            <a:chOff x="142875" y="736914"/>
            <a:chExt cx="8814138" cy="6075676"/>
          </a:xfrm>
        </p:grpSpPr>
        <p:sp>
          <p:nvSpPr>
            <p:cNvPr id="3" name="TextBox 2"/>
            <p:cNvSpPr txBox="1"/>
            <p:nvPr/>
          </p:nvSpPr>
          <p:spPr>
            <a:xfrm>
              <a:off x="2990291" y="736914"/>
              <a:ext cx="3296209" cy="803787"/>
            </a:xfrm>
            <a:prstGeom prst="rect">
              <a:avLst/>
            </a:prstGeom>
            <a:gradFill>
              <a:gsLst>
                <a:gs pos="0">
                  <a:schemeClr val="accent3">
                    <a:alpha val="90000"/>
                    <a:hueOff val="0"/>
                    <a:satOff val="0"/>
                    <a:lumOff val="0"/>
                    <a:alphaOff val="-40000"/>
                    <a:tint val="100000"/>
                    <a:shade val="100000"/>
                    <a:satMod val="130000"/>
                  </a:schemeClr>
                </a:gs>
                <a:gs pos="100000">
                  <a:schemeClr val="accent3">
                    <a:alpha val="90000"/>
                    <a:hueOff val="0"/>
                    <a:satOff val="0"/>
                    <a:lumOff val="0"/>
                    <a:alphaOff val="-40000"/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>
              <a:solidFill>
                <a:srgbClr val="077A3E"/>
              </a:solidFill>
            </a:ln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ru-RU" sz="2400" b="1" dirty="0" smtClean="0">
                  <a:latin typeface="Times New Roman" charset="0"/>
                  <a:ea typeface="Times New Roman" charset="0"/>
                  <a:cs typeface="Times New Roman" charset="0"/>
                </a:rPr>
                <a:t>Перечисления и </a:t>
              </a:r>
              <a:r>
                <a:rPr lang="ru-RU" sz="2400" b="1" dirty="0" err="1" smtClean="0">
                  <a:latin typeface="Times New Roman" charset="0"/>
                  <a:ea typeface="Times New Roman" charset="0"/>
                  <a:cs typeface="Times New Roman" charset="0"/>
                </a:rPr>
                <a:t>фин.результат</a:t>
              </a:r>
              <a:endParaRPr lang="ru-RU" sz="2400" b="1" dirty="0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cxnSp>
          <p:nvCxnSpPr>
            <p:cNvPr id="4" name="Прямая соединительная линия 3"/>
            <p:cNvCxnSpPr>
              <a:stCxn id="3" idx="1"/>
            </p:cNvCxnSpPr>
            <p:nvPr/>
          </p:nvCxnSpPr>
          <p:spPr>
            <a:xfrm flipH="1">
              <a:off x="157162" y="1138808"/>
              <a:ext cx="2833129" cy="10093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/>
            <p:cNvCxnSpPr/>
            <p:nvPr/>
          </p:nvCxnSpPr>
          <p:spPr>
            <a:xfrm flipH="1">
              <a:off x="6286500" y="1136457"/>
              <a:ext cx="2670513" cy="12445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1919159" y="1786799"/>
              <a:ext cx="2109917" cy="803787"/>
            </a:xfrm>
            <a:prstGeom prst="rect">
              <a:avLst/>
            </a:prstGeom>
            <a:gradFill>
              <a:gsLst>
                <a:gs pos="0">
                  <a:schemeClr val="accent3">
                    <a:alpha val="90000"/>
                    <a:hueOff val="0"/>
                    <a:satOff val="0"/>
                    <a:lumOff val="0"/>
                    <a:alphaOff val="-40000"/>
                    <a:tint val="100000"/>
                    <a:shade val="100000"/>
                    <a:satMod val="130000"/>
                  </a:schemeClr>
                </a:gs>
                <a:gs pos="100000">
                  <a:schemeClr val="accent3">
                    <a:alpha val="90000"/>
                    <a:hueOff val="0"/>
                    <a:satOff val="0"/>
                    <a:lumOff val="0"/>
                    <a:alphaOff val="-40000"/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>
              <a:solidFill>
                <a:srgbClr val="077A3E"/>
              </a:solidFill>
            </a:ln>
          </p:spPr>
          <p:txBody>
            <a:bodyPr wrap="square" rtlCol="0" anchor="ctr" anchorCtr="0">
              <a:noAutofit/>
            </a:bodyPr>
            <a:lstStyle>
              <a:defPPr>
                <a:defRPr lang="en-US"/>
              </a:defPPr>
              <a:lvl1pPr algn="ctr">
                <a:defRPr sz="2400" b="1">
                  <a:latin typeface="Times New Roman" charset="0"/>
                  <a:ea typeface="Times New Roman" charset="0"/>
                  <a:cs typeface="Times New Roman" charset="0"/>
                </a:defRPr>
              </a:lvl1pPr>
            </a:lstStyle>
            <a:p>
              <a:r>
                <a:rPr lang="ru-RU" dirty="0" smtClean="0"/>
                <a:t>120651561</a:t>
              </a:r>
            </a:p>
            <a:p>
              <a:r>
                <a:rPr lang="ru-RU" dirty="0" smtClean="0"/>
                <a:t>120651661</a:t>
              </a:r>
              <a:endParaRPr lang="ru-RU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866047" y="2297456"/>
              <a:ext cx="848454" cy="803787"/>
            </a:xfrm>
            <a:prstGeom prst="rect">
              <a:avLst/>
            </a:prstGeom>
            <a:gradFill>
              <a:gsLst>
                <a:gs pos="0">
                  <a:schemeClr val="accent3">
                    <a:alpha val="90000"/>
                    <a:hueOff val="0"/>
                    <a:satOff val="0"/>
                    <a:lumOff val="0"/>
                    <a:alphaOff val="-40000"/>
                    <a:tint val="100000"/>
                    <a:shade val="100000"/>
                    <a:satMod val="130000"/>
                  </a:schemeClr>
                </a:gs>
                <a:gs pos="100000">
                  <a:schemeClr val="accent3">
                    <a:alpha val="90000"/>
                    <a:hueOff val="0"/>
                    <a:satOff val="0"/>
                    <a:lumOff val="0"/>
                    <a:alphaOff val="-40000"/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>
              <a:solidFill>
                <a:srgbClr val="077A3E"/>
              </a:solidFill>
            </a:ln>
          </p:spPr>
          <p:txBody>
            <a:bodyPr wrap="square" rtlCol="0" anchor="ctr" anchorCtr="0">
              <a:noAutofit/>
            </a:bodyPr>
            <a:lstStyle>
              <a:defPPr>
                <a:defRPr lang="en-US"/>
              </a:defPPr>
              <a:lvl1pPr algn="ctr">
                <a:defRPr sz="2400" b="1">
                  <a:latin typeface="Times New Roman" charset="0"/>
                  <a:ea typeface="Times New Roman" charset="0"/>
                  <a:cs typeface="Times New Roman" charset="0"/>
                </a:defRPr>
              </a:lvl1pPr>
            </a:lstStyle>
            <a:p>
              <a:r>
                <a:rPr lang="ru-RU" sz="2000" dirty="0" smtClean="0"/>
                <a:t>п.31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919159" y="2583490"/>
              <a:ext cx="2109917" cy="803787"/>
            </a:xfrm>
            <a:prstGeom prst="rect">
              <a:avLst/>
            </a:prstGeom>
            <a:gradFill>
              <a:gsLst>
                <a:gs pos="0">
                  <a:schemeClr val="accent3">
                    <a:alpha val="90000"/>
                    <a:hueOff val="0"/>
                    <a:satOff val="0"/>
                    <a:lumOff val="0"/>
                    <a:alphaOff val="-40000"/>
                    <a:tint val="100000"/>
                    <a:shade val="100000"/>
                    <a:satMod val="130000"/>
                  </a:schemeClr>
                </a:gs>
                <a:gs pos="100000">
                  <a:schemeClr val="accent3">
                    <a:alpha val="90000"/>
                    <a:hueOff val="0"/>
                    <a:satOff val="0"/>
                    <a:lumOff val="0"/>
                    <a:alphaOff val="-40000"/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>
              <a:solidFill>
                <a:srgbClr val="077A3E"/>
              </a:solidFill>
            </a:ln>
          </p:spPr>
          <p:txBody>
            <a:bodyPr wrap="square" rtlCol="0" anchor="ctr" anchorCtr="0">
              <a:noAutofit/>
            </a:bodyPr>
            <a:lstStyle>
              <a:defPPr>
                <a:defRPr lang="en-US"/>
              </a:defPPr>
              <a:lvl1pPr algn="ctr">
                <a:defRPr sz="2400" b="1">
                  <a:latin typeface="Times New Roman" charset="0"/>
                  <a:ea typeface="Times New Roman" charset="0"/>
                  <a:cs typeface="Times New Roman" charset="0"/>
                </a:defRPr>
              </a:lvl1pPr>
            </a:lstStyle>
            <a:p>
              <a:r>
                <a:rPr lang="ru-RU" sz="1600" dirty="0" smtClean="0"/>
                <a:t>Справка по коду счета </a:t>
              </a:r>
              <a:r>
                <a:rPr lang="ru-RU" sz="1600" dirty="0"/>
                <a:t>120651561</a:t>
              </a:r>
            </a:p>
            <a:p>
              <a:r>
                <a:rPr lang="ru-RU" sz="1600" dirty="0"/>
                <a:t>120651661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919158" y="3552044"/>
              <a:ext cx="2109917" cy="1206696"/>
            </a:xfrm>
            <a:prstGeom prst="rect">
              <a:avLst/>
            </a:prstGeom>
            <a:gradFill>
              <a:gsLst>
                <a:gs pos="0">
                  <a:schemeClr val="accent3">
                    <a:alpha val="90000"/>
                    <a:hueOff val="0"/>
                    <a:satOff val="0"/>
                    <a:lumOff val="0"/>
                    <a:alphaOff val="-40000"/>
                    <a:tint val="100000"/>
                    <a:shade val="100000"/>
                    <a:satMod val="130000"/>
                  </a:schemeClr>
                </a:gs>
                <a:gs pos="100000">
                  <a:schemeClr val="accent3">
                    <a:alpha val="90000"/>
                    <a:hueOff val="0"/>
                    <a:satOff val="0"/>
                    <a:lumOff val="0"/>
                    <a:alphaOff val="-40000"/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>
              <a:solidFill>
                <a:srgbClr val="077A3E"/>
              </a:solidFill>
            </a:ln>
          </p:spPr>
          <p:txBody>
            <a:bodyPr wrap="square" rtlCol="0" anchor="ctr" anchorCtr="0">
              <a:noAutofit/>
            </a:bodyPr>
            <a:lstStyle>
              <a:defPPr>
                <a:defRPr lang="en-US"/>
              </a:defPPr>
              <a:lvl1pPr algn="ctr">
                <a:defRPr sz="2400" b="1">
                  <a:latin typeface="Times New Roman" charset="0"/>
                  <a:ea typeface="Times New Roman" charset="0"/>
                  <a:cs typeface="Times New Roman" charset="0"/>
                </a:defRPr>
              </a:lvl1pPr>
            </a:lstStyle>
            <a:p>
              <a:r>
                <a:rPr lang="ru-RU" dirty="0" smtClean="0"/>
                <a:t>120711541</a:t>
              </a:r>
            </a:p>
            <a:p>
              <a:r>
                <a:rPr lang="ru-RU" dirty="0" smtClean="0"/>
                <a:t>120721541</a:t>
              </a:r>
              <a:endParaRPr lang="ru-RU" dirty="0"/>
            </a:p>
            <a:p>
              <a:r>
                <a:rPr lang="ru-RU" dirty="0" smtClean="0"/>
                <a:t>120731541</a:t>
              </a:r>
              <a:endParaRPr lang="ru-RU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866047" y="4108768"/>
              <a:ext cx="848454" cy="803787"/>
            </a:xfrm>
            <a:prstGeom prst="rect">
              <a:avLst/>
            </a:prstGeom>
            <a:gradFill>
              <a:gsLst>
                <a:gs pos="0">
                  <a:schemeClr val="accent3">
                    <a:alpha val="90000"/>
                    <a:hueOff val="0"/>
                    <a:satOff val="0"/>
                    <a:lumOff val="0"/>
                    <a:alphaOff val="-40000"/>
                    <a:tint val="100000"/>
                    <a:shade val="100000"/>
                    <a:satMod val="130000"/>
                  </a:schemeClr>
                </a:gs>
                <a:gs pos="100000">
                  <a:schemeClr val="accent3">
                    <a:alpha val="90000"/>
                    <a:hueOff val="0"/>
                    <a:satOff val="0"/>
                    <a:lumOff val="0"/>
                    <a:alphaOff val="-40000"/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>
              <a:solidFill>
                <a:srgbClr val="077A3E"/>
              </a:solidFill>
            </a:ln>
          </p:spPr>
          <p:txBody>
            <a:bodyPr wrap="square" rtlCol="0" anchor="ctr" anchorCtr="0">
              <a:noAutofit/>
            </a:bodyPr>
            <a:lstStyle>
              <a:defPPr>
                <a:defRPr lang="en-US"/>
              </a:defPPr>
              <a:lvl1pPr algn="ctr">
                <a:defRPr sz="2400" b="1">
                  <a:latin typeface="Times New Roman" charset="0"/>
                  <a:ea typeface="Times New Roman" charset="0"/>
                  <a:cs typeface="Times New Roman" charset="0"/>
                </a:defRPr>
              </a:lvl1pPr>
            </a:lstStyle>
            <a:p>
              <a:r>
                <a:rPr lang="ru-RU" sz="2000" dirty="0" smtClean="0"/>
                <a:t>п.31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919157" y="4758740"/>
              <a:ext cx="2109917" cy="803787"/>
            </a:xfrm>
            <a:prstGeom prst="rect">
              <a:avLst/>
            </a:prstGeom>
            <a:gradFill>
              <a:gsLst>
                <a:gs pos="0">
                  <a:schemeClr val="accent3">
                    <a:alpha val="90000"/>
                    <a:hueOff val="0"/>
                    <a:satOff val="0"/>
                    <a:lumOff val="0"/>
                    <a:alphaOff val="-40000"/>
                    <a:tint val="100000"/>
                    <a:shade val="100000"/>
                    <a:satMod val="130000"/>
                  </a:schemeClr>
                </a:gs>
                <a:gs pos="100000">
                  <a:schemeClr val="accent3">
                    <a:alpha val="90000"/>
                    <a:hueOff val="0"/>
                    <a:satOff val="0"/>
                    <a:lumOff val="0"/>
                    <a:alphaOff val="-40000"/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>
              <a:solidFill>
                <a:srgbClr val="077A3E"/>
              </a:solidFill>
            </a:ln>
          </p:spPr>
          <p:txBody>
            <a:bodyPr wrap="square" rtlCol="0" anchor="ctr" anchorCtr="0">
              <a:noAutofit/>
            </a:bodyPr>
            <a:lstStyle>
              <a:defPPr>
                <a:defRPr lang="en-US"/>
              </a:defPPr>
              <a:lvl1pPr algn="ctr">
                <a:defRPr sz="2400" b="1">
                  <a:latin typeface="Times New Roman" charset="0"/>
                  <a:ea typeface="Times New Roman" charset="0"/>
                  <a:cs typeface="Times New Roman" charset="0"/>
                </a:defRPr>
              </a:lvl1pPr>
            </a:lstStyle>
            <a:p>
              <a:r>
                <a:rPr lang="ru-RU" sz="1600" dirty="0" smtClean="0"/>
                <a:t>Справка по коду КОСГУ 541</a:t>
              </a:r>
              <a:endParaRPr lang="ru-RU" sz="1600" dirty="0"/>
            </a:p>
          </p:txBody>
        </p:sp>
        <p:cxnSp>
          <p:nvCxnSpPr>
            <p:cNvPr id="21" name="Прямая соединительная линия 20"/>
            <p:cNvCxnSpPr/>
            <p:nvPr/>
          </p:nvCxnSpPr>
          <p:spPr>
            <a:xfrm>
              <a:off x="157165" y="1136457"/>
              <a:ext cx="14263" cy="513555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Прямая соединительная линия 26"/>
            <p:cNvCxnSpPr>
              <a:endCxn id="17" idx="1"/>
            </p:cNvCxnSpPr>
            <p:nvPr/>
          </p:nvCxnSpPr>
          <p:spPr>
            <a:xfrm>
              <a:off x="171429" y="4510662"/>
              <a:ext cx="694618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Прямая соединительная линия 28"/>
            <p:cNvCxnSpPr/>
            <p:nvPr/>
          </p:nvCxnSpPr>
          <p:spPr>
            <a:xfrm>
              <a:off x="142875" y="2721887"/>
              <a:ext cx="72317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/>
            <p:cNvSpPr txBox="1"/>
            <p:nvPr/>
          </p:nvSpPr>
          <p:spPr>
            <a:xfrm>
              <a:off x="4965096" y="1786799"/>
              <a:ext cx="2109917" cy="1121560"/>
            </a:xfrm>
            <a:prstGeom prst="rect">
              <a:avLst/>
            </a:prstGeom>
            <a:gradFill>
              <a:gsLst>
                <a:gs pos="0">
                  <a:schemeClr val="accent3">
                    <a:alpha val="90000"/>
                    <a:hueOff val="0"/>
                    <a:satOff val="0"/>
                    <a:lumOff val="0"/>
                    <a:alphaOff val="-40000"/>
                    <a:tint val="100000"/>
                    <a:shade val="100000"/>
                    <a:satMod val="130000"/>
                  </a:schemeClr>
                </a:gs>
                <a:gs pos="100000">
                  <a:schemeClr val="accent3">
                    <a:alpha val="90000"/>
                    <a:hueOff val="0"/>
                    <a:satOff val="0"/>
                    <a:lumOff val="0"/>
                    <a:alphaOff val="-40000"/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>
              <a:solidFill>
                <a:srgbClr val="077A3E"/>
              </a:solidFill>
            </a:ln>
          </p:spPr>
          <p:txBody>
            <a:bodyPr wrap="square" rtlCol="0" anchor="ctr" anchorCtr="0">
              <a:noAutofit/>
            </a:bodyPr>
            <a:lstStyle>
              <a:defPPr>
                <a:defRPr lang="en-US"/>
              </a:defPPr>
              <a:lvl1pPr algn="ctr">
                <a:defRPr sz="2400" b="1">
                  <a:latin typeface="Times New Roman" charset="0"/>
                  <a:ea typeface="Times New Roman" charset="0"/>
                  <a:cs typeface="Times New Roman" charset="0"/>
                </a:defRPr>
              </a:lvl1pPr>
            </a:lstStyle>
            <a:p>
              <a:r>
                <a:rPr lang="ru-RU" dirty="0" smtClean="0"/>
                <a:t>130111810</a:t>
              </a:r>
            </a:p>
            <a:p>
              <a:r>
                <a:rPr lang="ru-RU" dirty="0" smtClean="0"/>
                <a:t>130121810</a:t>
              </a:r>
            </a:p>
            <a:p>
              <a:r>
                <a:rPr lang="ru-RU" dirty="0" smtClean="0"/>
                <a:t>130131810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4965096" y="2908359"/>
              <a:ext cx="2109917" cy="803787"/>
            </a:xfrm>
            <a:prstGeom prst="rect">
              <a:avLst/>
            </a:prstGeom>
            <a:gradFill>
              <a:gsLst>
                <a:gs pos="0">
                  <a:schemeClr val="accent3">
                    <a:alpha val="90000"/>
                    <a:hueOff val="0"/>
                    <a:satOff val="0"/>
                    <a:lumOff val="0"/>
                    <a:alphaOff val="-40000"/>
                    <a:tint val="100000"/>
                    <a:shade val="100000"/>
                    <a:satMod val="130000"/>
                  </a:schemeClr>
                </a:gs>
                <a:gs pos="100000">
                  <a:schemeClr val="accent3">
                    <a:alpha val="90000"/>
                    <a:hueOff val="0"/>
                    <a:satOff val="0"/>
                    <a:lumOff val="0"/>
                    <a:alphaOff val="-40000"/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>
              <a:solidFill>
                <a:srgbClr val="077A3E"/>
              </a:solidFill>
            </a:ln>
          </p:spPr>
          <p:txBody>
            <a:bodyPr wrap="square" rtlCol="0" anchor="ctr" anchorCtr="0">
              <a:noAutofit/>
            </a:bodyPr>
            <a:lstStyle>
              <a:defPPr>
                <a:defRPr lang="en-US"/>
              </a:defPPr>
              <a:lvl1pPr algn="ctr">
                <a:defRPr sz="2400" b="1">
                  <a:latin typeface="Times New Roman" charset="0"/>
                  <a:ea typeface="Times New Roman" charset="0"/>
                  <a:cs typeface="Times New Roman" charset="0"/>
                </a:defRPr>
              </a:lvl1pPr>
            </a:lstStyle>
            <a:p>
              <a:r>
                <a:rPr lang="ru-RU" sz="1600" dirty="0" smtClean="0"/>
                <a:t>Справка по коду</a:t>
              </a:r>
            </a:p>
            <a:p>
              <a:r>
                <a:rPr lang="ru-RU" sz="1600" dirty="0" smtClean="0"/>
                <a:t>КОСГУ 810</a:t>
              </a:r>
              <a:endParaRPr lang="ru-RU" sz="1600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4986759" y="4072783"/>
              <a:ext cx="2116829" cy="1825104"/>
            </a:xfrm>
            <a:prstGeom prst="rect">
              <a:avLst/>
            </a:prstGeom>
            <a:gradFill>
              <a:gsLst>
                <a:gs pos="0">
                  <a:schemeClr val="accent3">
                    <a:alpha val="90000"/>
                    <a:hueOff val="0"/>
                    <a:satOff val="0"/>
                    <a:lumOff val="0"/>
                    <a:alphaOff val="-40000"/>
                    <a:tint val="100000"/>
                    <a:shade val="100000"/>
                    <a:satMod val="130000"/>
                  </a:schemeClr>
                </a:gs>
                <a:gs pos="100000">
                  <a:schemeClr val="accent3">
                    <a:alpha val="90000"/>
                    <a:hueOff val="0"/>
                    <a:satOff val="0"/>
                    <a:lumOff val="0"/>
                    <a:alphaOff val="-40000"/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>
              <a:solidFill>
                <a:srgbClr val="077A3E"/>
              </a:solidFill>
            </a:ln>
          </p:spPr>
          <p:txBody>
            <a:bodyPr wrap="square" rtlCol="0" anchor="ctr" anchorCtr="0">
              <a:noAutofit/>
            </a:bodyPr>
            <a:lstStyle>
              <a:defPPr>
                <a:defRPr lang="en-US"/>
              </a:defPPr>
              <a:lvl1pPr algn="ctr">
                <a:defRPr sz="2400" b="1">
                  <a:latin typeface="Times New Roman" charset="0"/>
                  <a:ea typeface="Times New Roman" charset="0"/>
                  <a:cs typeface="Times New Roman" charset="0"/>
                </a:defRPr>
              </a:lvl1pPr>
            </a:lstStyle>
            <a:p>
              <a:r>
                <a:rPr lang="ru-RU" dirty="0" smtClean="0"/>
                <a:t>120551000</a:t>
              </a:r>
            </a:p>
            <a:p>
              <a:r>
                <a:rPr lang="ru-RU" dirty="0" smtClean="0"/>
                <a:t>120561000</a:t>
              </a:r>
            </a:p>
            <a:p>
              <a:r>
                <a:rPr lang="ru-RU" dirty="0" smtClean="0"/>
                <a:t>120711000</a:t>
              </a:r>
            </a:p>
            <a:p>
              <a:r>
                <a:rPr lang="ru-RU" dirty="0" smtClean="0"/>
                <a:t>120721000</a:t>
              </a:r>
            </a:p>
            <a:p>
              <a:r>
                <a:rPr lang="ru-RU" dirty="0" smtClean="0"/>
                <a:t>120731000</a:t>
              </a:r>
              <a:endParaRPr lang="ru-RU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4986759" y="5906635"/>
              <a:ext cx="2109917" cy="803787"/>
            </a:xfrm>
            <a:prstGeom prst="rect">
              <a:avLst/>
            </a:prstGeom>
            <a:gradFill>
              <a:gsLst>
                <a:gs pos="0">
                  <a:schemeClr val="accent3">
                    <a:alpha val="90000"/>
                    <a:hueOff val="0"/>
                    <a:satOff val="0"/>
                    <a:lumOff val="0"/>
                    <a:alphaOff val="-40000"/>
                    <a:tint val="100000"/>
                    <a:shade val="100000"/>
                    <a:satMod val="130000"/>
                  </a:schemeClr>
                </a:gs>
                <a:gs pos="100000">
                  <a:schemeClr val="accent3">
                    <a:alpha val="90000"/>
                    <a:hueOff val="0"/>
                    <a:satOff val="0"/>
                    <a:lumOff val="0"/>
                    <a:alphaOff val="-40000"/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>
              <a:solidFill>
                <a:srgbClr val="077A3E"/>
              </a:solidFill>
            </a:ln>
          </p:spPr>
          <p:txBody>
            <a:bodyPr wrap="square" rtlCol="0" anchor="ctr" anchorCtr="0">
              <a:noAutofit/>
            </a:bodyPr>
            <a:lstStyle>
              <a:defPPr>
                <a:defRPr lang="en-US"/>
              </a:defPPr>
              <a:lvl1pPr algn="ctr">
                <a:defRPr sz="2400" b="1">
                  <a:latin typeface="Times New Roman" charset="0"/>
                  <a:ea typeface="Times New Roman" charset="0"/>
                  <a:cs typeface="Times New Roman" charset="0"/>
                </a:defRPr>
              </a:lvl1pPr>
            </a:lstStyle>
            <a:p>
              <a:r>
                <a:rPr lang="ru-RU" sz="1600" dirty="0" smtClean="0"/>
                <a:t>Справка по дебету кода счета</a:t>
              </a:r>
              <a:r>
                <a:rPr lang="mr-IN" sz="1600" dirty="0" smtClean="0"/>
                <a:t>…</a:t>
              </a:r>
              <a:endParaRPr lang="ru-RU" sz="1600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7577392" y="1956653"/>
              <a:ext cx="848454" cy="803787"/>
            </a:xfrm>
            <a:prstGeom prst="rect">
              <a:avLst/>
            </a:prstGeom>
            <a:gradFill>
              <a:gsLst>
                <a:gs pos="0">
                  <a:schemeClr val="accent3">
                    <a:alpha val="90000"/>
                    <a:hueOff val="0"/>
                    <a:satOff val="0"/>
                    <a:lumOff val="0"/>
                    <a:alphaOff val="-40000"/>
                    <a:tint val="100000"/>
                    <a:shade val="100000"/>
                    <a:satMod val="130000"/>
                  </a:schemeClr>
                </a:gs>
                <a:gs pos="100000">
                  <a:schemeClr val="accent3">
                    <a:alpha val="90000"/>
                    <a:hueOff val="0"/>
                    <a:satOff val="0"/>
                    <a:lumOff val="0"/>
                    <a:alphaOff val="-40000"/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>
              <a:solidFill>
                <a:srgbClr val="077A3E"/>
              </a:solidFill>
            </a:ln>
          </p:spPr>
          <p:txBody>
            <a:bodyPr wrap="square" rtlCol="0" anchor="ctr" anchorCtr="0">
              <a:noAutofit/>
            </a:bodyPr>
            <a:lstStyle>
              <a:defPPr>
                <a:defRPr lang="en-US"/>
              </a:defPPr>
              <a:lvl1pPr algn="ctr">
                <a:defRPr sz="2400" b="1">
                  <a:latin typeface="Times New Roman" charset="0"/>
                  <a:ea typeface="Times New Roman" charset="0"/>
                  <a:cs typeface="Times New Roman" charset="0"/>
                </a:defRPr>
              </a:lvl1pPr>
            </a:lstStyle>
            <a:p>
              <a:r>
                <a:rPr lang="ru-RU" sz="2000" dirty="0" smtClean="0"/>
                <a:t>п.31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7563105" y="5453129"/>
              <a:ext cx="848454" cy="803787"/>
            </a:xfrm>
            <a:prstGeom prst="rect">
              <a:avLst/>
            </a:prstGeom>
            <a:gradFill>
              <a:gsLst>
                <a:gs pos="0">
                  <a:schemeClr val="accent3">
                    <a:alpha val="90000"/>
                    <a:hueOff val="0"/>
                    <a:satOff val="0"/>
                    <a:lumOff val="0"/>
                    <a:alphaOff val="-40000"/>
                    <a:tint val="100000"/>
                    <a:shade val="100000"/>
                    <a:satMod val="130000"/>
                  </a:schemeClr>
                </a:gs>
                <a:gs pos="100000">
                  <a:schemeClr val="accent3">
                    <a:alpha val="90000"/>
                    <a:hueOff val="0"/>
                    <a:satOff val="0"/>
                    <a:lumOff val="0"/>
                    <a:alphaOff val="-40000"/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>
              <a:solidFill>
                <a:srgbClr val="077A3E"/>
              </a:solidFill>
            </a:ln>
          </p:spPr>
          <p:txBody>
            <a:bodyPr wrap="square" rtlCol="0" anchor="ctr" anchorCtr="0">
              <a:noAutofit/>
            </a:bodyPr>
            <a:lstStyle>
              <a:defPPr>
                <a:defRPr lang="en-US"/>
              </a:defPPr>
              <a:lvl1pPr algn="ctr">
                <a:defRPr sz="2400" b="1">
                  <a:latin typeface="Times New Roman" charset="0"/>
                  <a:ea typeface="Times New Roman" charset="0"/>
                  <a:cs typeface="Times New Roman" charset="0"/>
                </a:defRPr>
              </a:lvl1pPr>
            </a:lstStyle>
            <a:p>
              <a:r>
                <a:rPr lang="ru-RU" sz="2000" dirty="0" smtClean="0"/>
                <a:t>п.31</a:t>
              </a:r>
            </a:p>
          </p:txBody>
        </p:sp>
        <p:cxnSp>
          <p:nvCxnSpPr>
            <p:cNvPr id="37" name="Прямая соединительная линия 36"/>
            <p:cNvCxnSpPr/>
            <p:nvPr/>
          </p:nvCxnSpPr>
          <p:spPr>
            <a:xfrm>
              <a:off x="8957013" y="1148901"/>
              <a:ext cx="0" cy="470612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Прямая соединительная линия 38"/>
            <p:cNvCxnSpPr>
              <a:stCxn id="35" idx="3"/>
            </p:cNvCxnSpPr>
            <p:nvPr/>
          </p:nvCxnSpPr>
          <p:spPr>
            <a:xfrm>
              <a:off x="8411559" y="5855023"/>
              <a:ext cx="545454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Прямая соединительная линия 39"/>
            <p:cNvCxnSpPr/>
            <p:nvPr/>
          </p:nvCxnSpPr>
          <p:spPr>
            <a:xfrm>
              <a:off x="8425846" y="2324544"/>
              <a:ext cx="53116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TextBox 45"/>
            <p:cNvSpPr txBox="1"/>
            <p:nvPr/>
          </p:nvSpPr>
          <p:spPr>
            <a:xfrm>
              <a:off x="1919157" y="5739687"/>
              <a:ext cx="2109917" cy="537868"/>
            </a:xfrm>
            <a:prstGeom prst="rect">
              <a:avLst/>
            </a:prstGeom>
            <a:gradFill>
              <a:gsLst>
                <a:gs pos="0">
                  <a:schemeClr val="accent3">
                    <a:alpha val="90000"/>
                    <a:hueOff val="0"/>
                    <a:satOff val="0"/>
                    <a:lumOff val="0"/>
                    <a:alphaOff val="-40000"/>
                    <a:tint val="100000"/>
                    <a:shade val="100000"/>
                    <a:satMod val="130000"/>
                  </a:schemeClr>
                </a:gs>
                <a:gs pos="100000">
                  <a:schemeClr val="accent3">
                    <a:alpha val="90000"/>
                    <a:hueOff val="0"/>
                    <a:satOff val="0"/>
                    <a:lumOff val="0"/>
                    <a:alphaOff val="-40000"/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>
              <a:solidFill>
                <a:srgbClr val="077A3E"/>
              </a:solidFill>
            </a:ln>
          </p:spPr>
          <p:txBody>
            <a:bodyPr wrap="square" rtlCol="0" anchor="ctr" anchorCtr="0">
              <a:noAutofit/>
            </a:bodyPr>
            <a:lstStyle>
              <a:defPPr>
                <a:defRPr lang="en-US"/>
              </a:defPPr>
              <a:lvl1pPr algn="ctr">
                <a:defRPr sz="2400" b="1">
                  <a:latin typeface="Times New Roman" charset="0"/>
                  <a:ea typeface="Times New Roman" charset="0"/>
                  <a:cs typeface="Times New Roman" charset="0"/>
                </a:defRPr>
              </a:lvl1pPr>
            </a:lstStyle>
            <a:p>
              <a:r>
                <a:rPr lang="ru-RU" sz="2200" smtClean="0"/>
                <a:t>130251831</a:t>
              </a:r>
              <a:endParaRPr lang="ru-RU" sz="2200" dirty="0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1919157" y="6272016"/>
              <a:ext cx="2109917" cy="540574"/>
            </a:xfrm>
            <a:prstGeom prst="rect">
              <a:avLst/>
            </a:prstGeom>
            <a:gradFill>
              <a:gsLst>
                <a:gs pos="0">
                  <a:schemeClr val="accent3">
                    <a:alpha val="90000"/>
                    <a:hueOff val="0"/>
                    <a:satOff val="0"/>
                    <a:lumOff val="0"/>
                    <a:alphaOff val="-40000"/>
                    <a:tint val="100000"/>
                    <a:shade val="100000"/>
                    <a:satMod val="130000"/>
                  </a:schemeClr>
                </a:gs>
                <a:gs pos="100000">
                  <a:schemeClr val="accent3">
                    <a:alpha val="90000"/>
                    <a:hueOff val="0"/>
                    <a:satOff val="0"/>
                    <a:lumOff val="0"/>
                    <a:alphaOff val="-40000"/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>
              <a:solidFill>
                <a:srgbClr val="077A3E"/>
              </a:solidFill>
            </a:ln>
          </p:spPr>
          <p:txBody>
            <a:bodyPr wrap="square" rtlCol="0" anchor="ctr" anchorCtr="0">
              <a:noAutofit/>
            </a:bodyPr>
            <a:lstStyle>
              <a:defPPr>
                <a:defRPr lang="en-US"/>
              </a:defPPr>
              <a:lvl1pPr algn="ctr">
                <a:defRPr sz="2400" b="1">
                  <a:latin typeface="Times New Roman" charset="0"/>
                  <a:ea typeface="Times New Roman" charset="0"/>
                  <a:cs typeface="Times New Roman" charset="0"/>
                </a:defRPr>
              </a:lvl1pPr>
            </a:lstStyle>
            <a:p>
              <a:r>
                <a:rPr lang="ru-RU" sz="1600" dirty="0" smtClean="0"/>
                <a:t>Справка по коду КОСГУ 831</a:t>
              </a:r>
              <a:endParaRPr lang="ru-RU" sz="1600" dirty="0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880335" y="5870122"/>
              <a:ext cx="848454" cy="803787"/>
            </a:xfrm>
            <a:prstGeom prst="rect">
              <a:avLst/>
            </a:prstGeom>
            <a:gradFill>
              <a:gsLst>
                <a:gs pos="0">
                  <a:schemeClr val="accent3">
                    <a:alpha val="90000"/>
                    <a:hueOff val="0"/>
                    <a:satOff val="0"/>
                    <a:lumOff val="0"/>
                    <a:alphaOff val="-40000"/>
                    <a:tint val="100000"/>
                    <a:shade val="100000"/>
                    <a:satMod val="130000"/>
                  </a:schemeClr>
                </a:gs>
                <a:gs pos="100000">
                  <a:schemeClr val="accent3">
                    <a:alpha val="90000"/>
                    <a:hueOff val="0"/>
                    <a:satOff val="0"/>
                    <a:lumOff val="0"/>
                    <a:alphaOff val="-40000"/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>
              <a:solidFill>
                <a:srgbClr val="077A3E"/>
              </a:solidFill>
            </a:ln>
          </p:spPr>
          <p:txBody>
            <a:bodyPr wrap="square" rtlCol="0" anchor="ctr" anchorCtr="0">
              <a:noAutofit/>
            </a:bodyPr>
            <a:lstStyle>
              <a:defPPr>
                <a:defRPr lang="en-US"/>
              </a:defPPr>
              <a:lvl1pPr algn="ctr">
                <a:defRPr sz="2400" b="1">
                  <a:latin typeface="Times New Roman" charset="0"/>
                  <a:ea typeface="Times New Roman" charset="0"/>
                  <a:cs typeface="Times New Roman" charset="0"/>
                </a:defRPr>
              </a:lvl1pPr>
            </a:lstStyle>
            <a:p>
              <a:r>
                <a:rPr lang="ru-RU" sz="2000" dirty="0" smtClean="0"/>
                <a:t>п.31</a:t>
              </a:r>
            </a:p>
          </p:txBody>
        </p:sp>
        <p:cxnSp>
          <p:nvCxnSpPr>
            <p:cNvPr id="51" name="Прямая соединительная линия 50"/>
            <p:cNvCxnSpPr>
              <a:endCxn id="50" idx="1"/>
            </p:cNvCxnSpPr>
            <p:nvPr/>
          </p:nvCxnSpPr>
          <p:spPr>
            <a:xfrm>
              <a:off x="185717" y="6272016"/>
              <a:ext cx="694618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813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540151" y="179386"/>
            <a:ext cx="445437" cy="365125"/>
          </a:xfrm>
        </p:spPr>
        <p:txBody>
          <a:bodyPr/>
          <a:lstStyle/>
          <a:p>
            <a:fld id="{B2D350B4-811D-9C49-8D4A-B431FFD45952}" type="slidenum">
              <a:rPr lang="en-US" b="1" smtClean="0">
                <a:solidFill>
                  <a:srgbClr val="C79023"/>
                </a:solidFill>
              </a:rPr>
              <a:pPr/>
              <a:t>13</a:t>
            </a:fld>
            <a:endParaRPr lang="en-US" b="1" dirty="0">
              <a:solidFill>
                <a:srgbClr val="C79023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603077" y="115884"/>
            <a:ext cx="7022802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>
              <a:buSzPct val="130000"/>
            </a:pPr>
            <a:r>
              <a:rPr lang="ru-RU" sz="2600" b="1" dirty="0" smtClean="0">
                <a:solidFill>
                  <a:srgbClr val="077A3E"/>
                </a:solidFill>
                <a:latin typeface="Bookman Old Style" charset="0"/>
                <a:ea typeface="Bookman Old Style" charset="0"/>
                <a:cs typeface="Bookman Old Style" charset="0"/>
              </a:rPr>
              <a:t>Изменения </a:t>
            </a:r>
            <a:r>
              <a:rPr lang="ru-RU" sz="2600" b="1" smtClean="0">
                <a:solidFill>
                  <a:srgbClr val="077A3E"/>
                </a:solidFill>
                <a:latin typeface="Bookman Old Style" charset="0"/>
                <a:ea typeface="Bookman Old Style" charset="0"/>
                <a:cs typeface="Bookman Old Style" charset="0"/>
              </a:rPr>
              <a:t>в Справке </a:t>
            </a:r>
            <a:r>
              <a:rPr lang="ru-RU" sz="2600" b="1" dirty="0" smtClean="0">
                <a:solidFill>
                  <a:srgbClr val="077A3E"/>
                </a:solidFill>
                <a:latin typeface="Bookman Old Style" charset="0"/>
                <a:ea typeface="Bookman Old Style" charset="0"/>
                <a:cs typeface="Bookman Old Style" charset="0"/>
              </a:rPr>
              <a:t>(ф. 0503125)</a:t>
            </a:r>
          </a:p>
        </p:txBody>
      </p:sp>
      <p:grpSp>
        <p:nvGrpSpPr>
          <p:cNvPr id="28" name="Группа 27"/>
          <p:cNvGrpSpPr/>
          <p:nvPr/>
        </p:nvGrpSpPr>
        <p:grpSpPr>
          <a:xfrm>
            <a:off x="157163" y="588699"/>
            <a:ext cx="8828425" cy="6149048"/>
            <a:chOff x="142875" y="736914"/>
            <a:chExt cx="8828425" cy="6149048"/>
          </a:xfrm>
        </p:grpSpPr>
        <p:sp>
          <p:nvSpPr>
            <p:cNvPr id="3" name="TextBox 2"/>
            <p:cNvSpPr txBox="1"/>
            <p:nvPr/>
          </p:nvSpPr>
          <p:spPr>
            <a:xfrm>
              <a:off x="2990291" y="736914"/>
              <a:ext cx="3296209" cy="803787"/>
            </a:xfrm>
            <a:prstGeom prst="rect">
              <a:avLst/>
            </a:prstGeom>
            <a:gradFill>
              <a:gsLst>
                <a:gs pos="0">
                  <a:schemeClr val="accent3">
                    <a:alpha val="90000"/>
                    <a:hueOff val="0"/>
                    <a:satOff val="0"/>
                    <a:lumOff val="0"/>
                    <a:alphaOff val="-40000"/>
                    <a:tint val="100000"/>
                    <a:shade val="100000"/>
                    <a:satMod val="130000"/>
                  </a:schemeClr>
                </a:gs>
                <a:gs pos="100000">
                  <a:schemeClr val="accent3">
                    <a:alpha val="90000"/>
                    <a:hueOff val="0"/>
                    <a:satOff val="0"/>
                    <a:lumOff val="0"/>
                    <a:alphaOff val="-40000"/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>
              <a:solidFill>
                <a:srgbClr val="077A3E"/>
              </a:solidFill>
            </a:ln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ru-RU" sz="2400" b="1" dirty="0" smtClean="0">
                  <a:latin typeface="Times New Roman" charset="0"/>
                  <a:ea typeface="Times New Roman" charset="0"/>
                  <a:cs typeface="Times New Roman" charset="0"/>
                </a:rPr>
                <a:t>Перечисления и </a:t>
              </a:r>
              <a:r>
                <a:rPr lang="ru-RU" sz="2400" b="1" dirty="0" err="1" smtClean="0">
                  <a:latin typeface="Times New Roman" charset="0"/>
                  <a:ea typeface="Times New Roman" charset="0"/>
                  <a:cs typeface="Times New Roman" charset="0"/>
                </a:rPr>
                <a:t>фин.результат</a:t>
              </a:r>
              <a:endParaRPr lang="ru-RU" sz="2400" b="1" dirty="0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cxnSp>
          <p:nvCxnSpPr>
            <p:cNvPr id="4" name="Прямая соединительная линия 3"/>
            <p:cNvCxnSpPr>
              <a:stCxn id="3" idx="1"/>
            </p:cNvCxnSpPr>
            <p:nvPr/>
          </p:nvCxnSpPr>
          <p:spPr>
            <a:xfrm flipH="1">
              <a:off x="157162" y="1138808"/>
              <a:ext cx="2833129" cy="10093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/>
            <p:cNvCxnSpPr/>
            <p:nvPr/>
          </p:nvCxnSpPr>
          <p:spPr>
            <a:xfrm flipH="1">
              <a:off x="6286500" y="1136457"/>
              <a:ext cx="2670513" cy="12445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1919159" y="1786799"/>
              <a:ext cx="2109917" cy="803787"/>
            </a:xfrm>
            <a:prstGeom prst="rect">
              <a:avLst/>
            </a:prstGeom>
            <a:gradFill>
              <a:gsLst>
                <a:gs pos="0">
                  <a:schemeClr val="accent3">
                    <a:alpha val="90000"/>
                    <a:hueOff val="0"/>
                    <a:satOff val="0"/>
                    <a:lumOff val="0"/>
                    <a:alphaOff val="-40000"/>
                    <a:tint val="100000"/>
                    <a:shade val="100000"/>
                    <a:satMod val="130000"/>
                  </a:schemeClr>
                </a:gs>
                <a:gs pos="100000">
                  <a:schemeClr val="accent3">
                    <a:alpha val="90000"/>
                    <a:hueOff val="0"/>
                    <a:satOff val="0"/>
                    <a:lumOff val="0"/>
                    <a:alphaOff val="-40000"/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>
              <a:solidFill>
                <a:srgbClr val="077A3E"/>
              </a:solidFill>
            </a:ln>
          </p:spPr>
          <p:txBody>
            <a:bodyPr wrap="square" rtlCol="0" anchor="ctr" anchorCtr="0">
              <a:noAutofit/>
            </a:bodyPr>
            <a:lstStyle>
              <a:defPPr>
                <a:defRPr lang="en-US"/>
              </a:defPPr>
              <a:lvl1pPr algn="ctr">
                <a:defRPr sz="2400" b="1">
                  <a:latin typeface="Times New Roman" charset="0"/>
                  <a:ea typeface="Times New Roman" charset="0"/>
                  <a:cs typeface="Times New Roman" charset="0"/>
                </a:defRPr>
              </a:lvl1pPr>
            </a:lstStyle>
            <a:p>
              <a:r>
                <a:rPr lang="ru-RU" dirty="0" smtClean="0"/>
                <a:t>120551561</a:t>
              </a:r>
            </a:p>
            <a:p>
              <a:r>
                <a:rPr lang="ru-RU" dirty="0" smtClean="0"/>
                <a:t>120551661</a:t>
              </a:r>
              <a:endParaRPr lang="ru-RU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866047" y="2297456"/>
              <a:ext cx="848454" cy="803787"/>
            </a:xfrm>
            <a:prstGeom prst="rect">
              <a:avLst/>
            </a:prstGeom>
            <a:gradFill>
              <a:gsLst>
                <a:gs pos="0">
                  <a:schemeClr val="accent3">
                    <a:alpha val="90000"/>
                    <a:hueOff val="0"/>
                    <a:satOff val="0"/>
                    <a:lumOff val="0"/>
                    <a:alphaOff val="-40000"/>
                    <a:tint val="100000"/>
                    <a:shade val="100000"/>
                    <a:satMod val="130000"/>
                  </a:schemeClr>
                </a:gs>
                <a:gs pos="100000">
                  <a:schemeClr val="accent3">
                    <a:alpha val="90000"/>
                    <a:hueOff val="0"/>
                    <a:satOff val="0"/>
                    <a:lumOff val="0"/>
                    <a:alphaOff val="-40000"/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>
              <a:solidFill>
                <a:srgbClr val="077A3E"/>
              </a:solidFill>
            </a:ln>
          </p:spPr>
          <p:txBody>
            <a:bodyPr wrap="square" rtlCol="0" anchor="ctr" anchorCtr="0">
              <a:noAutofit/>
            </a:bodyPr>
            <a:lstStyle>
              <a:defPPr>
                <a:defRPr lang="en-US"/>
              </a:defPPr>
              <a:lvl1pPr algn="ctr">
                <a:defRPr sz="2400" b="1">
                  <a:latin typeface="Times New Roman" charset="0"/>
                  <a:ea typeface="Times New Roman" charset="0"/>
                  <a:cs typeface="Times New Roman" charset="0"/>
                </a:defRPr>
              </a:lvl1pPr>
            </a:lstStyle>
            <a:p>
              <a:r>
                <a:rPr lang="ru-RU" sz="2000" dirty="0" smtClean="0"/>
                <a:t>п.32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919159" y="2583490"/>
              <a:ext cx="2109917" cy="803787"/>
            </a:xfrm>
            <a:prstGeom prst="rect">
              <a:avLst/>
            </a:prstGeom>
            <a:gradFill>
              <a:gsLst>
                <a:gs pos="0">
                  <a:schemeClr val="accent3">
                    <a:alpha val="90000"/>
                    <a:hueOff val="0"/>
                    <a:satOff val="0"/>
                    <a:lumOff val="0"/>
                    <a:alphaOff val="-40000"/>
                    <a:tint val="100000"/>
                    <a:shade val="100000"/>
                    <a:satMod val="130000"/>
                  </a:schemeClr>
                </a:gs>
                <a:gs pos="100000">
                  <a:schemeClr val="accent3">
                    <a:alpha val="90000"/>
                    <a:hueOff val="0"/>
                    <a:satOff val="0"/>
                    <a:lumOff val="0"/>
                    <a:alphaOff val="-40000"/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>
              <a:solidFill>
                <a:srgbClr val="077A3E"/>
              </a:solidFill>
            </a:ln>
          </p:spPr>
          <p:txBody>
            <a:bodyPr wrap="square" rtlCol="0" anchor="ctr" anchorCtr="0">
              <a:noAutofit/>
            </a:bodyPr>
            <a:lstStyle>
              <a:defPPr>
                <a:defRPr lang="en-US"/>
              </a:defPPr>
              <a:lvl1pPr algn="ctr">
                <a:defRPr sz="2400" b="1">
                  <a:latin typeface="Times New Roman" charset="0"/>
                  <a:ea typeface="Times New Roman" charset="0"/>
                  <a:cs typeface="Times New Roman" charset="0"/>
                </a:defRPr>
              </a:lvl1pPr>
            </a:lstStyle>
            <a:p>
              <a:r>
                <a:rPr lang="ru-RU" sz="1600" dirty="0" smtClean="0"/>
                <a:t>Справка по коду счета 120551561</a:t>
              </a:r>
              <a:endParaRPr lang="ru-RU" sz="1600" dirty="0"/>
            </a:p>
            <a:p>
              <a:r>
                <a:rPr lang="ru-RU" sz="1600" dirty="0" smtClean="0"/>
                <a:t>120551661</a:t>
              </a:r>
              <a:endParaRPr lang="ru-RU" sz="1600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919158" y="3552044"/>
              <a:ext cx="2109917" cy="1206696"/>
            </a:xfrm>
            <a:prstGeom prst="rect">
              <a:avLst/>
            </a:prstGeom>
            <a:gradFill>
              <a:gsLst>
                <a:gs pos="0">
                  <a:schemeClr val="accent3">
                    <a:alpha val="90000"/>
                    <a:hueOff val="0"/>
                    <a:satOff val="0"/>
                    <a:lumOff val="0"/>
                    <a:alphaOff val="-40000"/>
                    <a:tint val="100000"/>
                    <a:shade val="100000"/>
                    <a:satMod val="130000"/>
                  </a:schemeClr>
                </a:gs>
                <a:gs pos="100000">
                  <a:schemeClr val="accent3">
                    <a:alpha val="90000"/>
                    <a:hueOff val="0"/>
                    <a:satOff val="0"/>
                    <a:lumOff val="0"/>
                    <a:alphaOff val="-40000"/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>
              <a:solidFill>
                <a:srgbClr val="077A3E"/>
              </a:solidFill>
            </a:ln>
          </p:spPr>
          <p:txBody>
            <a:bodyPr wrap="square" rtlCol="0" anchor="ctr" anchorCtr="0">
              <a:noAutofit/>
            </a:bodyPr>
            <a:lstStyle>
              <a:defPPr>
                <a:defRPr lang="en-US"/>
              </a:defPPr>
              <a:lvl1pPr algn="ctr">
                <a:defRPr sz="2400" b="1">
                  <a:latin typeface="Times New Roman" charset="0"/>
                  <a:ea typeface="Times New Roman" charset="0"/>
                  <a:cs typeface="Times New Roman" charset="0"/>
                </a:defRPr>
              </a:lvl1pPr>
            </a:lstStyle>
            <a:p>
              <a:r>
                <a:rPr lang="ru-RU" dirty="0" smtClean="0"/>
                <a:t>120711641</a:t>
              </a:r>
            </a:p>
            <a:p>
              <a:r>
                <a:rPr lang="ru-RU" dirty="0" smtClean="0"/>
                <a:t>120721641</a:t>
              </a:r>
              <a:endParaRPr lang="ru-RU" dirty="0"/>
            </a:p>
            <a:p>
              <a:r>
                <a:rPr lang="ru-RU" dirty="0" smtClean="0"/>
                <a:t>120731641</a:t>
              </a:r>
              <a:endParaRPr lang="ru-RU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866047" y="4108768"/>
              <a:ext cx="848454" cy="803787"/>
            </a:xfrm>
            <a:prstGeom prst="rect">
              <a:avLst/>
            </a:prstGeom>
            <a:gradFill>
              <a:gsLst>
                <a:gs pos="0">
                  <a:schemeClr val="accent3">
                    <a:alpha val="90000"/>
                    <a:hueOff val="0"/>
                    <a:satOff val="0"/>
                    <a:lumOff val="0"/>
                    <a:alphaOff val="-40000"/>
                    <a:tint val="100000"/>
                    <a:shade val="100000"/>
                    <a:satMod val="130000"/>
                  </a:schemeClr>
                </a:gs>
                <a:gs pos="100000">
                  <a:schemeClr val="accent3">
                    <a:alpha val="90000"/>
                    <a:hueOff val="0"/>
                    <a:satOff val="0"/>
                    <a:lumOff val="0"/>
                    <a:alphaOff val="-40000"/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>
              <a:solidFill>
                <a:srgbClr val="077A3E"/>
              </a:solidFill>
            </a:ln>
          </p:spPr>
          <p:txBody>
            <a:bodyPr wrap="square" rtlCol="0" anchor="ctr" anchorCtr="0">
              <a:noAutofit/>
            </a:bodyPr>
            <a:lstStyle>
              <a:defPPr>
                <a:defRPr lang="en-US"/>
              </a:defPPr>
              <a:lvl1pPr algn="ctr">
                <a:defRPr sz="2400" b="1">
                  <a:latin typeface="Times New Roman" charset="0"/>
                  <a:ea typeface="Times New Roman" charset="0"/>
                  <a:cs typeface="Times New Roman" charset="0"/>
                </a:defRPr>
              </a:lvl1pPr>
            </a:lstStyle>
            <a:p>
              <a:r>
                <a:rPr lang="ru-RU" sz="2000" dirty="0" smtClean="0"/>
                <a:t>п.32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919157" y="4758740"/>
              <a:ext cx="2109917" cy="803787"/>
            </a:xfrm>
            <a:prstGeom prst="rect">
              <a:avLst/>
            </a:prstGeom>
            <a:gradFill>
              <a:gsLst>
                <a:gs pos="0">
                  <a:schemeClr val="accent3">
                    <a:alpha val="90000"/>
                    <a:hueOff val="0"/>
                    <a:satOff val="0"/>
                    <a:lumOff val="0"/>
                    <a:alphaOff val="-40000"/>
                    <a:tint val="100000"/>
                    <a:shade val="100000"/>
                    <a:satMod val="130000"/>
                  </a:schemeClr>
                </a:gs>
                <a:gs pos="100000">
                  <a:schemeClr val="accent3">
                    <a:alpha val="90000"/>
                    <a:hueOff val="0"/>
                    <a:satOff val="0"/>
                    <a:lumOff val="0"/>
                    <a:alphaOff val="-40000"/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>
              <a:solidFill>
                <a:srgbClr val="077A3E"/>
              </a:solidFill>
            </a:ln>
          </p:spPr>
          <p:txBody>
            <a:bodyPr wrap="square" rtlCol="0" anchor="ctr" anchorCtr="0">
              <a:noAutofit/>
            </a:bodyPr>
            <a:lstStyle>
              <a:defPPr>
                <a:defRPr lang="en-US"/>
              </a:defPPr>
              <a:lvl1pPr algn="ctr">
                <a:defRPr sz="2400" b="1">
                  <a:latin typeface="Times New Roman" charset="0"/>
                  <a:ea typeface="Times New Roman" charset="0"/>
                  <a:cs typeface="Times New Roman" charset="0"/>
                </a:defRPr>
              </a:lvl1pPr>
            </a:lstStyle>
            <a:p>
              <a:r>
                <a:rPr lang="ru-RU" sz="1600" dirty="0" smtClean="0"/>
                <a:t>Справка по коду КОСГУ 641</a:t>
              </a:r>
              <a:endParaRPr lang="ru-RU" sz="1600" dirty="0"/>
            </a:p>
          </p:txBody>
        </p:sp>
        <p:cxnSp>
          <p:nvCxnSpPr>
            <p:cNvPr id="21" name="Прямая соединительная линия 20"/>
            <p:cNvCxnSpPr/>
            <p:nvPr/>
          </p:nvCxnSpPr>
          <p:spPr>
            <a:xfrm>
              <a:off x="157165" y="1136457"/>
              <a:ext cx="7132" cy="337420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Прямая соединительная линия 26"/>
            <p:cNvCxnSpPr>
              <a:endCxn id="17" idx="1"/>
            </p:cNvCxnSpPr>
            <p:nvPr/>
          </p:nvCxnSpPr>
          <p:spPr>
            <a:xfrm>
              <a:off x="171429" y="4510662"/>
              <a:ext cx="694618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Прямая соединительная линия 28"/>
            <p:cNvCxnSpPr/>
            <p:nvPr/>
          </p:nvCxnSpPr>
          <p:spPr>
            <a:xfrm>
              <a:off x="142875" y="2721887"/>
              <a:ext cx="72317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/>
            <p:cNvSpPr txBox="1"/>
            <p:nvPr/>
          </p:nvSpPr>
          <p:spPr>
            <a:xfrm>
              <a:off x="4965096" y="1786799"/>
              <a:ext cx="2109917" cy="1121560"/>
            </a:xfrm>
            <a:prstGeom prst="rect">
              <a:avLst/>
            </a:prstGeom>
            <a:gradFill>
              <a:gsLst>
                <a:gs pos="0">
                  <a:schemeClr val="accent3">
                    <a:alpha val="90000"/>
                    <a:hueOff val="0"/>
                    <a:satOff val="0"/>
                    <a:lumOff val="0"/>
                    <a:alphaOff val="-40000"/>
                    <a:tint val="100000"/>
                    <a:shade val="100000"/>
                    <a:satMod val="130000"/>
                  </a:schemeClr>
                </a:gs>
                <a:gs pos="100000">
                  <a:schemeClr val="accent3">
                    <a:alpha val="90000"/>
                    <a:hueOff val="0"/>
                    <a:satOff val="0"/>
                    <a:lumOff val="0"/>
                    <a:alphaOff val="-40000"/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>
              <a:solidFill>
                <a:srgbClr val="077A3E"/>
              </a:solidFill>
            </a:ln>
          </p:spPr>
          <p:txBody>
            <a:bodyPr wrap="square" rtlCol="0" anchor="ctr" anchorCtr="0">
              <a:noAutofit/>
            </a:bodyPr>
            <a:lstStyle>
              <a:defPPr>
                <a:defRPr lang="en-US"/>
              </a:defPPr>
              <a:lvl1pPr algn="ctr">
                <a:defRPr sz="2400" b="1">
                  <a:latin typeface="Times New Roman" charset="0"/>
                  <a:ea typeface="Times New Roman" charset="0"/>
                  <a:cs typeface="Times New Roman" charset="0"/>
                </a:defRPr>
              </a:lvl1pPr>
            </a:lstStyle>
            <a:p>
              <a:r>
                <a:rPr lang="ru-RU" dirty="0" smtClean="0"/>
                <a:t>130111710</a:t>
              </a:r>
            </a:p>
            <a:p>
              <a:r>
                <a:rPr lang="ru-RU" dirty="0" smtClean="0"/>
                <a:t>130121710</a:t>
              </a:r>
            </a:p>
            <a:p>
              <a:r>
                <a:rPr lang="ru-RU" dirty="0" smtClean="0"/>
                <a:t>130131710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4965096" y="2908359"/>
              <a:ext cx="2109917" cy="803787"/>
            </a:xfrm>
            <a:prstGeom prst="rect">
              <a:avLst/>
            </a:prstGeom>
            <a:gradFill>
              <a:gsLst>
                <a:gs pos="0">
                  <a:schemeClr val="accent3">
                    <a:alpha val="90000"/>
                    <a:hueOff val="0"/>
                    <a:satOff val="0"/>
                    <a:lumOff val="0"/>
                    <a:alphaOff val="-40000"/>
                    <a:tint val="100000"/>
                    <a:shade val="100000"/>
                    <a:satMod val="130000"/>
                  </a:schemeClr>
                </a:gs>
                <a:gs pos="100000">
                  <a:schemeClr val="accent3">
                    <a:alpha val="90000"/>
                    <a:hueOff val="0"/>
                    <a:satOff val="0"/>
                    <a:lumOff val="0"/>
                    <a:alphaOff val="-40000"/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>
              <a:solidFill>
                <a:srgbClr val="077A3E"/>
              </a:solidFill>
            </a:ln>
          </p:spPr>
          <p:txBody>
            <a:bodyPr wrap="square" rtlCol="0" anchor="ctr" anchorCtr="0">
              <a:noAutofit/>
            </a:bodyPr>
            <a:lstStyle>
              <a:defPPr>
                <a:defRPr lang="en-US"/>
              </a:defPPr>
              <a:lvl1pPr algn="ctr">
                <a:defRPr sz="2400" b="1">
                  <a:latin typeface="Times New Roman" charset="0"/>
                  <a:ea typeface="Times New Roman" charset="0"/>
                  <a:cs typeface="Times New Roman" charset="0"/>
                </a:defRPr>
              </a:lvl1pPr>
            </a:lstStyle>
            <a:p>
              <a:r>
                <a:rPr lang="ru-RU" sz="1600" dirty="0" smtClean="0"/>
                <a:t>Справка по коду</a:t>
              </a:r>
            </a:p>
            <a:p>
              <a:r>
                <a:rPr lang="ru-RU" sz="1600" dirty="0" smtClean="0"/>
                <a:t>КОСГУ 710</a:t>
              </a:r>
              <a:endParaRPr lang="ru-RU" sz="1600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4986759" y="3827200"/>
              <a:ext cx="2116829" cy="2254975"/>
            </a:xfrm>
            <a:prstGeom prst="rect">
              <a:avLst/>
            </a:prstGeom>
            <a:gradFill>
              <a:gsLst>
                <a:gs pos="0">
                  <a:schemeClr val="accent3">
                    <a:alpha val="90000"/>
                    <a:hueOff val="0"/>
                    <a:satOff val="0"/>
                    <a:lumOff val="0"/>
                    <a:alphaOff val="-40000"/>
                    <a:tint val="100000"/>
                    <a:shade val="100000"/>
                    <a:satMod val="130000"/>
                  </a:schemeClr>
                </a:gs>
                <a:gs pos="100000">
                  <a:schemeClr val="accent3">
                    <a:alpha val="90000"/>
                    <a:hueOff val="0"/>
                    <a:satOff val="0"/>
                    <a:lumOff val="0"/>
                    <a:alphaOff val="-40000"/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>
              <a:solidFill>
                <a:srgbClr val="077A3E"/>
              </a:solidFill>
            </a:ln>
          </p:spPr>
          <p:txBody>
            <a:bodyPr wrap="square" rtlCol="0" anchor="ctr" anchorCtr="0">
              <a:noAutofit/>
            </a:bodyPr>
            <a:lstStyle>
              <a:defPPr>
                <a:defRPr lang="en-US"/>
              </a:defPPr>
              <a:lvl1pPr algn="ctr">
                <a:defRPr sz="2400" b="1">
                  <a:latin typeface="Times New Roman" charset="0"/>
                  <a:ea typeface="Times New Roman" charset="0"/>
                  <a:cs typeface="Times New Roman" charset="0"/>
                </a:defRPr>
              </a:lvl1pPr>
            </a:lstStyle>
            <a:p>
              <a:r>
                <a:rPr lang="ru-RU" dirty="0" smtClean="0"/>
                <a:t>130111000</a:t>
              </a:r>
            </a:p>
            <a:p>
              <a:r>
                <a:rPr lang="ru-RU" dirty="0" smtClean="0"/>
                <a:t>130121000</a:t>
              </a:r>
            </a:p>
            <a:p>
              <a:r>
                <a:rPr lang="ru-RU" dirty="0" smtClean="0"/>
                <a:t>130131000</a:t>
              </a:r>
            </a:p>
            <a:p>
              <a:r>
                <a:rPr lang="ru-RU" dirty="0" smtClean="0"/>
                <a:t>130251000</a:t>
              </a:r>
            </a:p>
            <a:p>
              <a:r>
                <a:rPr lang="ru-RU" dirty="0" smtClean="0"/>
                <a:t>140140151</a:t>
              </a:r>
            </a:p>
            <a:p>
              <a:r>
                <a:rPr lang="ru-RU" dirty="0" smtClean="0"/>
                <a:t>140140161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4992794" y="6082175"/>
              <a:ext cx="2110794" cy="803787"/>
            </a:xfrm>
            <a:prstGeom prst="rect">
              <a:avLst/>
            </a:prstGeom>
            <a:gradFill>
              <a:gsLst>
                <a:gs pos="0">
                  <a:schemeClr val="accent3">
                    <a:alpha val="90000"/>
                    <a:hueOff val="0"/>
                    <a:satOff val="0"/>
                    <a:lumOff val="0"/>
                    <a:alphaOff val="-40000"/>
                    <a:tint val="100000"/>
                    <a:shade val="100000"/>
                    <a:satMod val="130000"/>
                  </a:schemeClr>
                </a:gs>
                <a:gs pos="100000">
                  <a:schemeClr val="accent3">
                    <a:alpha val="90000"/>
                    <a:hueOff val="0"/>
                    <a:satOff val="0"/>
                    <a:lumOff val="0"/>
                    <a:alphaOff val="-40000"/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>
              <a:solidFill>
                <a:srgbClr val="077A3E"/>
              </a:solidFill>
            </a:ln>
          </p:spPr>
          <p:txBody>
            <a:bodyPr wrap="square" rtlCol="0" anchor="ctr" anchorCtr="0">
              <a:noAutofit/>
            </a:bodyPr>
            <a:lstStyle>
              <a:defPPr>
                <a:defRPr lang="en-US"/>
              </a:defPPr>
              <a:lvl1pPr algn="ctr">
                <a:defRPr sz="2400" b="1">
                  <a:latin typeface="Times New Roman" charset="0"/>
                  <a:ea typeface="Times New Roman" charset="0"/>
                  <a:cs typeface="Times New Roman" charset="0"/>
                </a:defRPr>
              </a:lvl1pPr>
            </a:lstStyle>
            <a:p>
              <a:r>
                <a:rPr lang="ru-RU" sz="1600" dirty="0" smtClean="0"/>
                <a:t>Справка по кода счета</a:t>
              </a:r>
              <a:r>
                <a:rPr lang="mr-IN" sz="1600" dirty="0" smtClean="0"/>
                <a:t>…</a:t>
              </a:r>
              <a:endParaRPr lang="ru-RU" sz="1600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7577392" y="1956653"/>
              <a:ext cx="848454" cy="803787"/>
            </a:xfrm>
            <a:prstGeom prst="rect">
              <a:avLst/>
            </a:prstGeom>
            <a:gradFill>
              <a:gsLst>
                <a:gs pos="0">
                  <a:schemeClr val="accent3">
                    <a:alpha val="90000"/>
                    <a:hueOff val="0"/>
                    <a:satOff val="0"/>
                    <a:lumOff val="0"/>
                    <a:alphaOff val="-40000"/>
                    <a:tint val="100000"/>
                    <a:shade val="100000"/>
                    <a:satMod val="130000"/>
                  </a:schemeClr>
                </a:gs>
                <a:gs pos="100000">
                  <a:schemeClr val="accent3">
                    <a:alpha val="90000"/>
                    <a:hueOff val="0"/>
                    <a:satOff val="0"/>
                    <a:lumOff val="0"/>
                    <a:alphaOff val="-40000"/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>
              <a:solidFill>
                <a:srgbClr val="077A3E"/>
              </a:solidFill>
            </a:ln>
          </p:spPr>
          <p:txBody>
            <a:bodyPr wrap="square" rtlCol="0" anchor="ctr" anchorCtr="0">
              <a:noAutofit/>
            </a:bodyPr>
            <a:lstStyle>
              <a:defPPr>
                <a:defRPr lang="en-US"/>
              </a:defPPr>
              <a:lvl1pPr algn="ctr">
                <a:defRPr sz="2400" b="1">
                  <a:latin typeface="Times New Roman" charset="0"/>
                  <a:ea typeface="Times New Roman" charset="0"/>
                  <a:cs typeface="Times New Roman" charset="0"/>
                </a:defRPr>
              </a:lvl1pPr>
            </a:lstStyle>
            <a:p>
              <a:r>
                <a:rPr lang="ru-RU" sz="2000" dirty="0" smtClean="0"/>
                <a:t>п.32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7577392" y="4356846"/>
              <a:ext cx="848454" cy="803787"/>
            </a:xfrm>
            <a:prstGeom prst="rect">
              <a:avLst/>
            </a:prstGeom>
            <a:gradFill>
              <a:gsLst>
                <a:gs pos="0">
                  <a:schemeClr val="accent3">
                    <a:alpha val="90000"/>
                    <a:hueOff val="0"/>
                    <a:satOff val="0"/>
                    <a:lumOff val="0"/>
                    <a:alphaOff val="-40000"/>
                    <a:tint val="100000"/>
                    <a:shade val="100000"/>
                    <a:satMod val="130000"/>
                  </a:schemeClr>
                </a:gs>
                <a:gs pos="100000">
                  <a:schemeClr val="accent3">
                    <a:alpha val="90000"/>
                    <a:hueOff val="0"/>
                    <a:satOff val="0"/>
                    <a:lumOff val="0"/>
                    <a:alphaOff val="-40000"/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>
              <a:solidFill>
                <a:srgbClr val="077A3E"/>
              </a:solidFill>
            </a:ln>
          </p:spPr>
          <p:txBody>
            <a:bodyPr wrap="square" rtlCol="0" anchor="ctr" anchorCtr="0">
              <a:noAutofit/>
            </a:bodyPr>
            <a:lstStyle>
              <a:defPPr>
                <a:defRPr lang="en-US"/>
              </a:defPPr>
              <a:lvl1pPr algn="ctr">
                <a:defRPr sz="2400" b="1">
                  <a:latin typeface="Times New Roman" charset="0"/>
                  <a:ea typeface="Times New Roman" charset="0"/>
                  <a:cs typeface="Times New Roman" charset="0"/>
                </a:defRPr>
              </a:lvl1pPr>
            </a:lstStyle>
            <a:p>
              <a:r>
                <a:rPr lang="ru-RU" sz="2000" smtClean="0"/>
                <a:t>п.32</a:t>
              </a:r>
              <a:endParaRPr lang="ru-RU" sz="2000" dirty="0" smtClean="0"/>
            </a:p>
          </p:txBody>
        </p:sp>
        <p:cxnSp>
          <p:nvCxnSpPr>
            <p:cNvPr id="37" name="Прямая соединительная линия 36"/>
            <p:cNvCxnSpPr/>
            <p:nvPr/>
          </p:nvCxnSpPr>
          <p:spPr>
            <a:xfrm>
              <a:off x="8957013" y="1148901"/>
              <a:ext cx="0" cy="360983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Прямая соединительная линия 38"/>
            <p:cNvCxnSpPr>
              <a:stCxn id="35" idx="3"/>
            </p:cNvCxnSpPr>
            <p:nvPr/>
          </p:nvCxnSpPr>
          <p:spPr>
            <a:xfrm>
              <a:off x="8425846" y="4758740"/>
              <a:ext cx="545454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Прямая соединительная линия 39"/>
            <p:cNvCxnSpPr/>
            <p:nvPr/>
          </p:nvCxnSpPr>
          <p:spPr>
            <a:xfrm>
              <a:off x="8425846" y="2324544"/>
              <a:ext cx="53116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4976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540151" y="179386"/>
            <a:ext cx="445437" cy="365125"/>
          </a:xfrm>
        </p:spPr>
        <p:txBody>
          <a:bodyPr/>
          <a:lstStyle/>
          <a:p>
            <a:fld id="{B2D350B4-811D-9C49-8D4A-B431FFD45952}" type="slidenum">
              <a:rPr lang="en-US" b="1" smtClean="0">
                <a:solidFill>
                  <a:srgbClr val="C79023"/>
                </a:solidFill>
              </a:rPr>
              <a:pPr/>
              <a:t>14</a:t>
            </a:fld>
            <a:endParaRPr lang="en-US" b="1" dirty="0">
              <a:solidFill>
                <a:srgbClr val="C79023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603077" y="115884"/>
            <a:ext cx="7022802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>
              <a:buSzPct val="130000"/>
            </a:pPr>
            <a:r>
              <a:rPr lang="ru-RU" sz="2600" b="1" dirty="0" smtClean="0">
                <a:solidFill>
                  <a:srgbClr val="077A3E"/>
                </a:solidFill>
                <a:latin typeface="Bookman Old Style" charset="0"/>
                <a:ea typeface="Bookman Old Style" charset="0"/>
                <a:cs typeface="Bookman Old Style" charset="0"/>
              </a:rPr>
              <a:t>Изменения </a:t>
            </a:r>
            <a:r>
              <a:rPr lang="ru-RU" sz="2600" b="1" smtClean="0">
                <a:solidFill>
                  <a:srgbClr val="077A3E"/>
                </a:solidFill>
                <a:latin typeface="Bookman Old Style" charset="0"/>
                <a:ea typeface="Bookman Old Style" charset="0"/>
                <a:cs typeface="Bookman Old Style" charset="0"/>
              </a:rPr>
              <a:t>в Справке </a:t>
            </a:r>
            <a:r>
              <a:rPr lang="ru-RU" sz="2600" b="1" dirty="0" smtClean="0">
                <a:solidFill>
                  <a:srgbClr val="077A3E"/>
                </a:solidFill>
                <a:latin typeface="Bookman Old Style" charset="0"/>
                <a:ea typeface="Bookman Old Style" charset="0"/>
                <a:cs typeface="Bookman Old Style" charset="0"/>
              </a:rPr>
              <a:t>(ф. 0503125)</a:t>
            </a:r>
          </a:p>
        </p:txBody>
      </p:sp>
      <p:grpSp>
        <p:nvGrpSpPr>
          <p:cNvPr id="28" name="Группа 27"/>
          <p:cNvGrpSpPr/>
          <p:nvPr/>
        </p:nvGrpSpPr>
        <p:grpSpPr>
          <a:xfrm>
            <a:off x="171450" y="1108389"/>
            <a:ext cx="8814138" cy="3589605"/>
            <a:chOff x="142875" y="736914"/>
            <a:chExt cx="8814138" cy="3589605"/>
          </a:xfrm>
        </p:grpSpPr>
        <p:sp>
          <p:nvSpPr>
            <p:cNvPr id="3" name="TextBox 2"/>
            <p:cNvSpPr txBox="1"/>
            <p:nvPr/>
          </p:nvSpPr>
          <p:spPr>
            <a:xfrm>
              <a:off x="2990291" y="736914"/>
              <a:ext cx="3296209" cy="803787"/>
            </a:xfrm>
            <a:prstGeom prst="rect">
              <a:avLst/>
            </a:prstGeom>
            <a:gradFill>
              <a:gsLst>
                <a:gs pos="0">
                  <a:schemeClr val="accent3">
                    <a:alpha val="90000"/>
                    <a:hueOff val="0"/>
                    <a:satOff val="0"/>
                    <a:lumOff val="0"/>
                    <a:alphaOff val="-40000"/>
                    <a:tint val="100000"/>
                    <a:shade val="100000"/>
                    <a:satMod val="130000"/>
                  </a:schemeClr>
                </a:gs>
                <a:gs pos="100000">
                  <a:schemeClr val="accent3">
                    <a:alpha val="90000"/>
                    <a:hueOff val="0"/>
                    <a:satOff val="0"/>
                    <a:lumOff val="0"/>
                    <a:alphaOff val="-40000"/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>
              <a:solidFill>
                <a:srgbClr val="077A3E"/>
              </a:solidFill>
            </a:ln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ru-RU" sz="2400" b="1" dirty="0" smtClean="0">
                  <a:latin typeface="Times New Roman" charset="0"/>
                  <a:ea typeface="Times New Roman" charset="0"/>
                  <a:cs typeface="Times New Roman" charset="0"/>
                </a:rPr>
                <a:t>Перечисления и </a:t>
              </a:r>
              <a:r>
                <a:rPr lang="ru-RU" sz="2400" b="1" dirty="0" err="1" smtClean="0">
                  <a:latin typeface="Times New Roman" charset="0"/>
                  <a:ea typeface="Times New Roman" charset="0"/>
                  <a:cs typeface="Times New Roman" charset="0"/>
                </a:rPr>
                <a:t>фин.результат</a:t>
              </a:r>
              <a:endParaRPr lang="ru-RU" sz="2400" b="1" dirty="0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cxnSp>
          <p:nvCxnSpPr>
            <p:cNvPr id="4" name="Прямая соединительная линия 3"/>
            <p:cNvCxnSpPr>
              <a:stCxn id="3" idx="1"/>
            </p:cNvCxnSpPr>
            <p:nvPr/>
          </p:nvCxnSpPr>
          <p:spPr>
            <a:xfrm flipH="1">
              <a:off x="157162" y="1138808"/>
              <a:ext cx="2833129" cy="10093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/>
            <p:cNvCxnSpPr/>
            <p:nvPr/>
          </p:nvCxnSpPr>
          <p:spPr>
            <a:xfrm flipH="1">
              <a:off x="6286500" y="1136457"/>
              <a:ext cx="2670513" cy="12445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1919159" y="2401172"/>
              <a:ext cx="2109917" cy="803787"/>
            </a:xfrm>
            <a:prstGeom prst="rect">
              <a:avLst/>
            </a:prstGeom>
            <a:gradFill>
              <a:gsLst>
                <a:gs pos="0">
                  <a:schemeClr val="accent3">
                    <a:alpha val="90000"/>
                    <a:hueOff val="0"/>
                    <a:satOff val="0"/>
                    <a:lumOff val="0"/>
                    <a:alphaOff val="-40000"/>
                    <a:tint val="100000"/>
                    <a:shade val="100000"/>
                    <a:satMod val="130000"/>
                  </a:schemeClr>
                </a:gs>
                <a:gs pos="100000">
                  <a:schemeClr val="accent3">
                    <a:alpha val="90000"/>
                    <a:hueOff val="0"/>
                    <a:satOff val="0"/>
                    <a:lumOff val="0"/>
                    <a:alphaOff val="-40000"/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>
              <a:solidFill>
                <a:srgbClr val="077A3E"/>
              </a:solidFill>
            </a:ln>
          </p:spPr>
          <p:txBody>
            <a:bodyPr wrap="square" rtlCol="0" anchor="ctr" anchorCtr="0">
              <a:noAutofit/>
            </a:bodyPr>
            <a:lstStyle>
              <a:defPPr>
                <a:defRPr lang="en-US"/>
              </a:defPPr>
              <a:lvl1pPr algn="ctr">
                <a:defRPr sz="2400" b="1">
                  <a:latin typeface="Times New Roman" charset="0"/>
                  <a:ea typeface="Times New Roman" charset="0"/>
                  <a:cs typeface="Times New Roman" charset="0"/>
                </a:defRPr>
              </a:lvl1pPr>
            </a:lstStyle>
            <a:p>
              <a:r>
                <a:rPr lang="ru-RU" dirty="0" smtClean="0"/>
                <a:t>140120251</a:t>
              </a:r>
              <a:endParaRPr lang="ru-RU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866047" y="2911829"/>
              <a:ext cx="848454" cy="803787"/>
            </a:xfrm>
            <a:prstGeom prst="rect">
              <a:avLst/>
            </a:prstGeom>
            <a:gradFill>
              <a:gsLst>
                <a:gs pos="0">
                  <a:schemeClr val="accent3">
                    <a:alpha val="90000"/>
                    <a:hueOff val="0"/>
                    <a:satOff val="0"/>
                    <a:lumOff val="0"/>
                    <a:alphaOff val="-40000"/>
                    <a:tint val="100000"/>
                    <a:shade val="100000"/>
                    <a:satMod val="130000"/>
                  </a:schemeClr>
                </a:gs>
                <a:gs pos="100000">
                  <a:schemeClr val="accent3">
                    <a:alpha val="90000"/>
                    <a:hueOff val="0"/>
                    <a:satOff val="0"/>
                    <a:lumOff val="0"/>
                    <a:alphaOff val="-40000"/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>
              <a:solidFill>
                <a:srgbClr val="077A3E"/>
              </a:solidFill>
            </a:ln>
          </p:spPr>
          <p:txBody>
            <a:bodyPr wrap="square" rtlCol="0" anchor="ctr" anchorCtr="0">
              <a:noAutofit/>
            </a:bodyPr>
            <a:lstStyle>
              <a:defPPr>
                <a:defRPr lang="en-US"/>
              </a:defPPr>
              <a:lvl1pPr algn="ctr">
                <a:defRPr sz="2400" b="1">
                  <a:latin typeface="Times New Roman" charset="0"/>
                  <a:ea typeface="Times New Roman" charset="0"/>
                  <a:cs typeface="Times New Roman" charset="0"/>
                </a:defRPr>
              </a:lvl1pPr>
            </a:lstStyle>
            <a:p>
              <a:r>
                <a:rPr lang="ru-RU" sz="2000" dirty="0" smtClean="0"/>
                <a:t>п.31.1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919159" y="3197863"/>
              <a:ext cx="2109917" cy="803787"/>
            </a:xfrm>
            <a:prstGeom prst="rect">
              <a:avLst/>
            </a:prstGeom>
            <a:gradFill>
              <a:gsLst>
                <a:gs pos="0">
                  <a:schemeClr val="accent3">
                    <a:alpha val="90000"/>
                    <a:hueOff val="0"/>
                    <a:satOff val="0"/>
                    <a:lumOff val="0"/>
                    <a:alphaOff val="-40000"/>
                    <a:tint val="100000"/>
                    <a:shade val="100000"/>
                    <a:satMod val="130000"/>
                  </a:schemeClr>
                </a:gs>
                <a:gs pos="100000">
                  <a:schemeClr val="accent3">
                    <a:alpha val="90000"/>
                    <a:hueOff val="0"/>
                    <a:satOff val="0"/>
                    <a:lumOff val="0"/>
                    <a:alphaOff val="-40000"/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>
              <a:solidFill>
                <a:srgbClr val="077A3E"/>
              </a:solidFill>
            </a:ln>
          </p:spPr>
          <p:txBody>
            <a:bodyPr wrap="square" rtlCol="0" anchor="ctr" anchorCtr="0">
              <a:noAutofit/>
            </a:bodyPr>
            <a:lstStyle>
              <a:defPPr>
                <a:defRPr lang="en-US"/>
              </a:defPPr>
              <a:lvl1pPr algn="ctr">
                <a:defRPr sz="2400" b="1">
                  <a:latin typeface="Times New Roman" charset="0"/>
                  <a:ea typeface="Times New Roman" charset="0"/>
                  <a:cs typeface="Times New Roman" charset="0"/>
                </a:defRPr>
              </a:lvl1pPr>
            </a:lstStyle>
            <a:p>
              <a:r>
                <a:rPr lang="ru-RU" sz="1600" dirty="0" smtClean="0"/>
                <a:t>Справка по коду счета 140120251</a:t>
              </a:r>
              <a:endParaRPr lang="ru-RU" sz="1600" dirty="0"/>
            </a:p>
          </p:txBody>
        </p:sp>
        <p:cxnSp>
          <p:nvCxnSpPr>
            <p:cNvPr id="21" name="Прямая соединительная линия 20"/>
            <p:cNvCxnSpPr/>
            <p:nvPr/>
          </p:nvCxnSpPr>
          <p:spPr>
            <a:xfrm flipH="1">
              <a:off x="157162" y="1143854"/>
              <a:ext cx="1" cy="2192406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Прямая соединительная линия 28"/>
            <p:cNvCxnSpPr/>
            <p:nvPr/>
          </p:nvCxnSpPr>
          <p:spPr>
            <a:xfrm>
              <a:off x="142875" y="3336260"/>
              <a:ext cx="72317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/>
            <p:cNvSpPr txBox="1"/>
            <p:nvPr/>
          </p:nvSpPr>
          <p:spPr>
            <a:xfrm>
              <a:off x="4965096" y="2401172"/>
              <a:ext cx="2109917" cy="1121560"/>
            </a:xfrm>
            <a:prstGeom prst="rect">
              <a:avLst/>
            </a:prstGeom>
            <a:gradFill>
              <a:gsLst>
                <a:gs pos="0">
                  <a:schemeClr val="accent3">
                    <a:alpha val="90000"/>
                    <a:hueOff val="0"/>
                    <a:satOff val="0"/>
                    <a:lumOff val="0"/>
                    <a:alphaOff val="-40000"/>
                    <a:tint val="100000"/>
                    <a:shade val="100000"/>
                    <a:satMod val="130000"/>
                  </a:schemeClr>
                </a:gs>
                <a:gs pos="100000">
                  <a:schemeClr val="accent3">
                    <a:alpha val="90000"/>
                    <a:hueOff val="0"/>
                    <a:satOff val="0"/>
                    <a:lumOff val="0"/>
                    <a:alphaOff val="-40000"/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>
              <a:solidFill>
                <a:srgbClr val="077A3E"/>
              </a:solidFill>
            </a:ln>
          </p:spPr>
          <p:txBody>
            <a:bodyPr wrap="square" rtlCol="0" anchor="ctr" anchorCtr="0">
              <a:noAutofit/>
            </a:bodyPr>
            <a:lstStyle>
              <a:defPPr>
                <a:defRPr lang="en-US"/>
              </a:defPPr>
              <a:lvl1pPr algn="ctr">
                <a:defRPr sz="2400" b="1">
                  <a:latin typeface="Times New Roman" charset="0"/>
                  <a:ea typeface="Times New Roman" charset="0"/>
                  <a:cs typeface="Times New Roman" charset="0"/>
                </a:defRPr>
              </a:lvl1pPr>
            </a:lstStyle>
            <a:p>
              <a:r>
                <a:rPr lang="ru-RU" dirty="0" smtClean="0"/>
                <a:t>140110151</a:t>
              </a:r>
            </a:p>
            <a:p>
              <a:r>
                <a:rPr lang="ru-RU" dirty="0" smtClean="0"/>
                <a:t>140110161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4965096" y="3522732"/>
              <a:ext cx="2109917" cy="803787"/>
            </a:xfrm>
            <a:prstGeom prst="rect">
              <a:avLst/>
            </a:prstGeom>
            <a:gradFill>
              <a:gsLst>
                <a:gs pos="0">
                  <a:schemeClr val="accent3">
                    <a:alpha val="90000"/>
                    <a:hueOff val="0"/>
                    <a:satOff val="0"/>
                    <a:lumOff val="0"/>
                    <a:alphaOff val="-40000"/>
                    <a:tint val="100000"/>
                    <a:shade val="100000"/>
                    <a:satMod val="130000"/>
                  </a:schemeClr>
                </a:gs>
                <a:gs pos="100000">
                  <a:schemeClr val="accent3">
                    <a:alpha val="90000"/>
                    <a:hueOff val="0"/>
                    <a:satOff val="0"/>
                    <a:lumOff val="0"/>
                    <a:alphaOff val="-40000"/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>
              <a:solidFill>
                <a:srgbClr val="077A3E"/>
              </a:solidFill>
            </a:ln>
          </p:spPr>
          <p:txBody>
            <a:bodyPr wrap="square" rtlCol="0" anchor="ctr" anchorCtr="0">
              <a:noAutofit/>
            </a:bodyPr>
            <a:lstStyle>
              <a:defPPr>
                <a:defRPr lang="en-US"/>
              </a:defPPr>
              <a:lvl1pPr algn="ctr">
                <a:defRPr sz="2400" b="1">
                  <a:latin typeface="Times New Roman" charset="0"/>
                  <a:ea typeface="Times New Roman" charset="0"/>
                  <a:cs typeface="Times New Roman" charset="0"/>
                </a:defRPr>
              </a:lvl1pPr>
            </a:lstStyle>
            <a:p>
              <a:r>
                <a:rPr lang="ru-RU" sz="1600" dirty="0" smtClean="0"/>
                <a:t>Справка по коду</a:t>
              </a:r>
            </a:p>
            <a:p>
              <a:r>
                <a:rPr lang="ru-RU" sz="1600" dirty="0"/>
                <a:t>с</a:t>
              </a:r>
              <a:r>
                <a:rPr lang="ru-RU" sz="1600" dirty="0" smtClean="0"/>
                <a:t>чета 140110151,</a:t>
              </a:r>
              <a:endParaRPr lang="ru-RU" sz="1600" dirty="0"/>
            </a:p>
            <a:p>
              <a:r>
                <a:rPr lang="ru-RU" sz="1600" dirty="0" smtClean="0"/>
                <a:t>140110161</a:t>
              </a:r>
              <a:endParaRPr lang="ru-RU" sz="1600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7577392" y="2571026"/>
              <a:ext cx="848454" cy="803787"/>
            </a:xfrm>
            <a:prstGeom prst="rect">
              <a:avLst/>
            </a:prstGeom>
            <a:gradFill>
              <a:gsLst>
                <a:gs pos="0">
                  <a:schemeClr val="accent3">
                    <a:alpha val="90000"/>
                    <a:hueOff val="0"/>
                    <a:satOff val="0"/>
                    <a:lumOff val="0"/>
                    <a:alphaOff val="-40000"/>
                    <a:tint val="100000"/>
                    <a:shade val="100000"/>
                    <a:satMod val="130000"/>
                  </a:schemeClr>
                </a:gs>
                <a:gs pos="100000">
                  <a:schemeClr val="accent3">
                    <a:alpha val="90000"/>
                    <a:hueOff val="0"/>
                    <a:satOff val="0"/>
                    <a:lumOff val="0"/>
                    <a:alphaOff val="-40000"/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>
              <a:solidFill>
                <a:srgbClr val="077A3E"/>
              </a:solidFill>
            </a:ln>
          </p:spPr>
          <p:txBody>
            <a:bodyPr wrap="square" rtlCol="0" anchor="ctr" anchorCtr="0">
              <a:noAutofit/>
            </a:bodyPr>
            <a:lstStyle>
              <a:defPPr>
                <a:defRPr lang="en-US"/>
              </a:defPPr>
              <a:lvl1pPr algn="ctr">
                <a:defRPr sz="2400" b="1">
                  <a:latin typeface="Times New Roman" charset="0"/>
                  <a:ea typeface="Times New Roman" charset="0"/>
                  <a:cs typeface="Times New Roman" charset="0"/>
                </a:defRPr>
              </a:lvl1pPr>
            </a:lstStyle>
            <a:p>
              <a:r>
                <a:rPr lang="ru-RU" sz="2000" dirty="0" smtClean="0"/>
                <a:t>п.32.1</a:t>
              </a:r>
            </a:p>
          </p:txBody>
        </p:sp>
        <p:cxnSp>
          <p:nvCxnSpPr>
            <p:cNvPr id="37" name="Прямая соединительная линия 36"/>
            <p:cNvCxnSpPr/>
            <p:nvPr/>
          </p:nvCxnSpPr>
          <p:spPr>
            <a:xfrm>
              <a:off x="8957013" y="1148901"/>
              <a:ext cx="0" cy="181305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Прямая соединительная линия 39"/>
            <p:cNvCxnSpPr/>
            <p:nvPr/>
          </p:nvCxnSpPr>
          <p:spPr>
            <a:xfrm>
              <a:off x="8425846" y="2938917"/>
              <a:ext cx="53116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29670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540151" y="179386"/>
            <a:ext cx="445437" cy="365125"/>
          </a:xfrm>
        </p:spPr>
        <p:txBody>
          <a:bodyPr/>
          <a:lstStyle/>
          <a:p>
            <a:fld id="{B2D350B4-811D-9C49-8D4A-B431FFD45952}" type="slidenum">
              <a:rPr lang="en-US" b="1" smtClean="0">
                <a:solidFill>
                  <a:srgbClr val="C79023"/>
                </a:solidFill>
              </a:rPr>
              <a:pPr/>
              <a:t>15</a:t>
            </a:fld>
            <a:endParaRPr lang="en-US" b="1" dirty="0">
              <a:solidFill>
                <a:srgbClr val="C79023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603077" y="115884"/>
            <a:ext cx="7022802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>
              <a:buSzPct val="130000"/>
            </a:pPr>
            <a:r>
              <a:rPr lang="ru-RU" sz="2600" b="1" dirty="0" smtClean="0">
                <a:solidFill>
                  <a:srgbClr val="077A3E"/>
                </a:solidFill>
                <a:latin typeface="Bookman Old Style" charset="0"/>
                <a:ea typeface="Bookman Old Style" charset="0"/>
                <a:cs typeface="Bookman Old Style" charset="0"/>
              </a:rPr>
              <a:t>Изменения </a:t>
            </a:r>
            <a:r>
              <a:rPr lang="ru-RU" sz="2600" b="1" smtClean="0">
                <a:solidFill>
                  <a:srgbClr val="077A3E"/>
                </a:solidFill>
                <a:latin typeface="Bookman Old Style" charset="0"/>
                <a:ea typeface="Bookman Old Style" charset="0"/>
                <a:cs typeface="Bookman Old Style" charset="0"/>
              </a:rPr>
              <a:t>в Справке </a:t>
            </a:r>
            <a:r>
              <a:rPr lang="ru-RU" sz="2600" b="1" dirty="0" smtClean="0">
                <a:solidFill>
                  <a:srgbClr val="077A3E"/>
                </a:solidFill>
                <a:latin typeface="Bookman Old Style" charset="0"/>
                <a:ea typeface="Bookman Old Style" charset="0"/>
                <a:cs typeface="Bookman Old Style" charset="0"/>
              </a:rPr>
              <a:t>(ф. 0503125)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63236" y="1163827"/>
            <a:ext cx="8722352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AutoNum type="arabicPeriod"/>
            </a:pPr>
            <a:r>
              <a:rPr lang="ru-RU" dirty="0" smtClean="0">
                <a:latin typeface="Times New Roman" charset="0"/>
                <a:ea typeface="Times New Roman" charset="0"/>
                <a:cs typeface="Times New Roman" charset="0"/>
              </a:rPr>
              <a:t>Формирование Справки (ф.0503125) по состоянию на 01.11.2019</a:t>
            </a:r>
          </a:p>
          <a:p>
            <a:pPr marL="342900" indent="-342900" algn="just">
              <a:buAutoNum type="arabicPeriod"/>
            </a:pPr>
            <a:endParaRPr lang="ru-RU" dirty="0">
              <a:latin typeface="Times New Roman" charset="0"/>
              <a:ea typeface="Times New Roman" charset="0"/>
              <a:cs typeface="Times New Roman" charset="0"/>
            </a:endParaRPr>
          </a:p>
          <a:p>
            <a:pPr algn="just"/>
            <a:r>
              <a:rPr lang="ru-RU" dirty="0" smtClean="0">
                <a:latin typeface="Times New Roman" charset="0"/>
                <a:ea typeface="Times New Roman" charset="0"/>
                <a:cs typeface="Times New Roman" charset="0"/>
              </a:rPr>
              <a:t>2. Формирование </a:t>
            </a:r>
            <a:r>
              <a:rPr lang="ru-RU" dirty="0">
                <a:latin typeface="Times New Roman" charset="0"/>
                <a:ea typeface="Times New Roman" charset="0"/>
                <a:cs typeface="Times New Roman" charset="0"/>
              </a:rPr>
              <a:t>показателей граф 7 и 8 Справки (ф. 0503125) осуществляется с учетом следующих положений:</a:t>
            </a:r>
          </a:p>
          <a:p>
            <a:pPr algn="just"/>
            <a:r>
              <a:rPr lang="ru-RU" dirty="0">
                <a:latin typeface="Times New Roman" charset="0"/>
                <a:ea typeface="Times New Roman" charset="0"/>
                <a:cs typeface="Times New Roman" charset="0"/>
              </a:rPr>
              <a:t>- </a:t>
            </a:r>
            <a:r>
              <a:rPr lang="ru-RU" b="1" dirty="0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rPr>
              <a:t>недопустимости</a:t>
            </a:r>
            <a:r>
              <a:rPr lang="ru-RU" dirty="0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ru-RU" dirty="0">
                <a:latin typeface="Times New Roman" charset="0"/>
                <a:ea typeface="Times New Roman" charset="0"/>
                <a:cs typeface="Times New Roman" charset="0"/>
              </a:rPr>
              <a:t>отражения </a:t>
            </a:r>
            <a:r>
              <a:rPr lang="ru-RU" b="1" dirty="0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rPr>
              <a:t>кредиторской задолженности </a:t>
            </a:r>
            <a:r>
              <a:rPr lang="ru-RU" dirty="0">
                <a:latin typeface="Times New Roman" charset="0"/>
                <a:ea typeface="Times New Roman" charset="0"/>
                <a:cs typeface="Times New Roman" charset="0"/>
              </a:rPr>
              <a:t>по счетам аналитического учета счетов 2 02 00000 00 0000 150 1 205 51 </a:t>
            </a:r>
            <a:r>
              <a:rPr lang="ru-RU" dirty="0" smtClean="0">
                <a:latin typeface="Times New Roman" charset="0"/>
                <a:ea typeface="Times New Roman" charset="0"/>
                <a:cs typeface="Times New Roman" charset="0"/>
              </a:rPr>
              <a:t>000 </a:t>
            </a:r>
            <a:r>
              <a:rPr lang="ru-RU" dirty="0">
                <a:latin typeface="Times New Roman" charset="0"/>
                <a:ea typeface="Times New Roman" charset="0"/>
                <a:cs typeface="Times New Roman" charset="0"/>
              </a:rPr>
              <a:t>(2 02 00000 00 0000 150 1 205 61 000), 2 18 00000 00 0000 150 1 205 51 000;</a:t>
            </a:r>
          </a:p>
          <a:p>
            <a:pPr algn="just"/>
            <a:r>
              <a:rPr lang="ru-RU" dirty="0">
                <a:latin typeface="Times New Roman" charset="0"/>
                <a:ea typeface="Times New Roman" charset="0"/>
                <a:cs typeface="Times New Roman" charset="0"/>
              </a:rPr>
              <a:t>- недопустимости отражения до отчетной даты на 01.01.2020 показателей по счету 2 18 00000 00 0000 150 1 205 61 000;</a:t>
            </a:r>
          </a:p>
          <a:p>
            <a:pPr algn="just"/>
            <a:r>
              <a:rPr lang="ru-RU" dirty="0">
                <a:latin typeface="Times New Roman" charset="0"/>
                <a:ea typeface="Times New Roman" charset="0"/>
                <a:cs typeface="Times New Roman" charset="0"/>
              </a:rPr>
              <a:t>- при отражении показателей кредиторской задолженности по счету 2 19 00000 00 0000 150 1 205 51 000 информация о причинах наличия такой задолженности по невозвращенным остаткам межбюджетных трансфертов, предоставленных до 2019 года, раскрывается в Пояснительной </a:t>
            </a:r>
            <a:r>
              <a:rPr lang="ru-RU" dirty="0" smtClean="0">
                <a:latin typeface="Times New Roman" charset="0"/>
                <a:ea typeface="Times New Roman" charset="0"/>
                <a:cs typeface="Times New Roman" charset="0"/>
              </a:rPr>
              <a:t>записке.</a:t>
            </a:r>
          </a:p>
          <a:p>
            <a:pPr algn="just"/>
            <a:endParaRPr lang="ru-RU" dirty="0">
              <a:latin typeface="Times New Roman" charset="0"/>
              <a:ea typeface="Times New Roman" charset="0"/>
              <a:cs typeface="Times New Roman" charset="0"/>
            </a:endParaRPr>
          </a:p>
          <a:p>
            <a:pPr algn="just"/>
            <a:r>
              <a:rPr lang="ru-RU" dirty="0" smtClean="0">
                <a:latin typeface="Times New Roman" charset="0"/>
                <a:ea typeface="Times New Roman" charset="0"/>
                <a:cs typeface="Times New Roman" charset="0"/>
              </a:rPr>
              <a:t>3. При </a:t>
            </a:r>
            <a:r>
              <a:rPr lang="ru-RU" dirty="0">
                <a:latin typeface="Times New Roman" charset="0"/>
                <a:ea typeface="Times New Roman" charset="0"/>
                <a:cs typeface="Times New Roman" charset="0"/>
              </a:rPr>
              <a:t>формировании показателей </a:t>
            </a:r>
            <a:r>
              <a:rPr lang="ru-RU" dirty="0" err="1">
                <a:latin typeface="Times New Roman" charset="0"/>
                <a:ea typeface="Times New Roman" charset="0"/>
                <a:cs typeface="Times New Roman" charset="0"/>
              </a:rPr>
              <a:t>неденежных</a:t>
            </a:r>
            <a:r>
              <a:rPr lang="ru-RU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ru-RU" b="1" dirty="0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rPr>
              <a:t>операций по безвозмездному получению </a:t>
            </a:r>
            <a:r>
              <a:rPr lang="ru-RU" b="1" dirty="0" smtClean="0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rPr>
              <a:t>НФА</a:t>
            </a:r>
            <a:r>
              <a:rPr lang="ru-RU" dirty="0" smtClean="0">
                <a:latin typeface="Times New Roman" charset="0"/>
                <a:ea typeface="Times New Roman" charset="0"/>
                <a:cs typeface="Times New Roman" charset="0"/>
              </a:rPr>
              <a:t> между </a:t>
            </a:r>
            <a:r>
              <a:rPr lang="ru-RU" dirty="0" err="1" smtClean="0">
                <a:latin typeface="Times New Roman" charset="0"/>
                <a:ea typeface="Times New Roman" charset="0"/>
                <a:cs typeface="Times New Roman" charset="0"/>
              </a:rPr>
              <a:t>ПБСами</a:t>
            </a:r>
            <a:r>
              <a:rPr lang="ru-RU" dirty="0" smtClean="0">
                <a:latin typeface="Times New Roman" charset="0"/>
                <a:ea typeface="Times New Roman" charset="0"/>
                <a:cs typeface="Times New Roman" charset="0"/>
              </a:rPr>
              <a:t>, </a:t>
            </a:r>
            <a:r>
              <a:rPr lang="ru-RU" dirty="0">
                <a:latin typeface="Times New Roman" charset="0"/>
                <a:ea typeface="Times New Roman" charset="0"/>
                <a:cs typeface="Times New Roman" charset="0"/>
              </a:rPr>
              <a:t>подведомственными разным </a:t>
            </a:r>
            <a:r>
              <a:rPr lang="ru-RU" dirty="0" err="1" smtClean="0">
                <a:latin typeface="Times New Roman" charset="0"/>
                <a:ea typeface="Times New Roman" charset="0"/>
                <a:cs typeface="Times New Roman" charset="0"/>
              </a:rPr>
              <a:t>ГРБСам</a:t>
            </a:r>
            <a:r>
              <a:rPr lang="ru-RU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ru-RU" dirty="0">
                <a:latin typeface="Times New Roman" charset="0"/>
                <a:ea typeface="Times New Roman" charset="0"/>
                <a:cs typeface="Times New Roman" charset="0"/>
              </a:rPr>
              <a:t>одного бюджета, а также между субъектами бюджетной отчетности разных бюджетов </a:t>
            </a:r>
            <a:r>
              <a:rPr lang="ru-RU" b="1" dirty="0" smtClean="0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rPr>
              <a:t>в </a:t>
            </a:r>
            <a:r>
              <a:rPr lang="ru-RU" b="1" dirty="0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rPr>
              <a:t>1-17 разрядах номера счета </a:t>
            </a:r>
            <a:r>
              <a:rPr lang="ru-RU" dirty="0">
                <a:latin typeface="Times New Roman" charset="0"/>
                <a:ea typeface="Times New Roman" charset="0"/>
                <a:cs typeface="Times New Roman" charset="0"/>
              </a:rPr>
              <a:t>отражаются соответствующие коды классификации доходов бюджета с учетом положений </a:t>
            </a:r>
            <a:r>
              <a:rPr lang="ru-RU" b="1" dirty="0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rPr>
              <a:t>пункта 13.1 Приказа № 132н</a:t>
            </a:r>
            <a:r>
              <a:rPr lang="ru-RU" dirty="0" smtClean="0">
                <a:latin typeface="Times New Roman" charset="0"/>
                <a:ea typeface="Times New Roman" charset="0"/>
                <a:cs typeface="Times New Roman" charset="0"/>
              </a:rPr>
              <a:t>.</a:t>
            </a:r>
            <a:endParaRPr lang="ru-RU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962786" y="671829"/>
            <a:ext cx="7022802" cy="461665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/>
            <a:r>
              <a:rPr lang="ru-RU" sz="2400" b="1" smtClean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Письмо МФ и ФК от 15.10.2019 №02-06-07/78962</a:t>
            </a:r>
            <a:endParaRPr lang="ru-RU" sz="2400" b="1">
              <a:solidFill>
                <a:srgbClr val="002060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0083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540151" y="179386"/>
            <a:ext cx="603849" cy="365125"/>
          </a:xfrm>
        </p:spPr>
        <p:txBody>
          <a:bodyPr/>
          <a:lstStyle/>
          <a:p>
            <a:fld id="{B2D350B4-811D-9C49-8D4A-B431FFD45952}" type="slidenum">
              <a:rPr lang="en-US" b="1" smtClean="0">
                <a:solidFill>
                  <a:srgbClr val="C79023"/>
                </a:solidFill>
              </a:rPr>
              <a:pPr/>
              <a:t>16</a:t>
            </a:fld>
            <a:endParaRPr lang="en-US" b="1" dirty="0">
              <a:solidFill>
                <a:srgbClr val="C79023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0823" y="1592451"/>
            <a:ext cx="872235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 smtClean="0">
                <a:latin typeface="Times New Roman" charset="0"/>
                <a:ea typeface="Times New Roman" charset="0"/>
                <a:cs typeface="Times New Roman" charset="0"/>
              </a:rPr>
              <a:t>1. Средства, подлежащие возврату в соответствии с пунктами 16 и 19 Правил №999 не являются штрафами</a:t>
            </a:r>
          </a:p>
          <a:p>
            <a:pPr marL="342900" indent="-342900" algn="just">
              <a:buAutoNum type="arabicPeriod"/>
            </a:pPr>
            <a:endParaRPr lang="ru-RU" sz="28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algn="just"/>
            <a:r>
              <a:rPr lang="ru-RU" sz="2800" dirty="0" smtClean="0">
                <a:latin typeface="Times New Roman" charset="0"/>
                <a:ea typeface="Times New Roman" charset="0"/>
                <a:cs typeface="Times New Roman" charset="0"/>
              </a:rPr>
              <a:t>2. В соответствии с Приказом 132н возврат средств субсидии в доход федерального бюджета подлежит отражению по соответствующим кодам 000 2 19 00000 02 0000 150, 000 2 18 00000 01 0000 150 с детализацией 7-11, 14-17 разряда кода КДБ.</a:t>
            </a:r>
          </a:p>
          <a:p>
            <a:pPr algn="just"/>
            <a:endParaRPr lang="ru-RU" sz="28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algn="just"/>
            <a:r>
              <a:rPr lang="ru-RU" sz="2800" dirty="0" smtClean="0">
                <a:latin typeface="Times New Roman" charset="0"/>
                <a:ea typeface="Times New Roman" charset="0"/>
                <a:cs typeface="Times New Roman" charset="0"/>
              </a:rPr>
              <a:t>3. Если не эти коды был указаны при возврате </a:t>
            </a:r>
            <a:r>
              <a:rPr lang="mr-IN" sz="2800" dirty="0" smtClean="0">
                <a:latin typeface="Times New Roman" charset="0"/>
                <a:ea typeface="Times New Roman" charset="0"/>
                <a:cs typeface="Times New Roman" charset="0"/>
              </a:rPr>
              <a:t>–</a:t>
            </a:r>
            <a:r>
              <a:rPr lang="ru-RU" sz="2800" dirty="0" smtClean="0">
                <a:latin typeface="Times New Roman" charset="0"/>
                <a:ea typeface="Times New Roman" charset="0"/>
                <a:cs typeface="Times New Roman" charset="0"/>
              </a:rPr>
              <a:t> следует их уточнить!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973380"/>
            <a:ext cx="9143999" cy="461665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Письмо МФ и ФК от 29.11.2019 №02-05-10/93160</a:t>
            </a:r>
            <a:endParaRPr lang="ru-RU" sz="3200" b="1" dirty="0">
              <a:solidFill>
                <a:srgbClr val="002060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060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529851" y="171806"/>
            <a:ext cx="536511" cy="365125"/>
          </a:xfrm>
        </p:spPr>
        <p:txBody>
          <a:bodyPr/>
          <a:lstStyle/>
          <a:p>
            <a:fld id="{B2D350B4-811D-9C49-8D4A-B431FFD45952}" type="slidenum">
              <a:rPr lang="en-US" b="1" smtClean="0">
                <a:solidFill>
                  <a:srgbClr val="C79023"/>
                </a:solidFill>
              </a:rPr>
              <a:pPr/>
              <a:t>17</a:t>
            </a:fld>
            <a:endParaRPr lang="en-US" b="1" dirty="0">
              <a:solidFill>
                <a:srgbClr val="C79023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24938" y="2380155"/>
            <a:ext cx="3718437" cy="1320308"/>
          </a:xfrm>
          <a:prstGeom prst="rect">
            <a:avLst/>
          </a:prstGeom>
          <a:gradFill>
            <a:gsLst>
              <a:gs pos="0">
                <a:schemeClr val="accent5">
                  <a:lumMod val="25000"/>
                  <a:lumOff val="75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  <a:lin ang="16200000" scaled="0"/>
          </a:gradFill>
          <a:ln w="44450">
            <a:solidFill>
              <a:srgbClr val="002060"/>
            </a:solidFill>
            <a:prstDash val="sys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Инструкция 191н</a:t>
            </a:r>
          </a:p>
        </p:txBody>
      </p:sp>
      <p:sp>
        <p:nvSpPr>
          <p:cNvPr id="7" name="Выноска со стрелкой влево 6"/>
          <p:cNvSpPr/>
          <p:nvPr/>
        </p:nvSpPr>
        <p:spPr>
          <a:xfrm>
            <a:off x="4143375" y="2380155"/>
            <a:ext cx="4500276" cy="1320308"/>
          </a:xfrm>
          <a:prstGeom prst="leftArrowCallout">
            <a:avLst>
              <a:gd name="adj1" fmla="val 25000"/>
              <a:gd name="adj2" fmla="val 33657"/>
              <a:gd name="adj3" fmla="val 39068"/>
              <a:gd name="adj4" fmla="val 76888"/>
            </a:avLst>
          </a:prstGeom>
          <a:gradFill flip="none" rotWithShape="1">
            <a:gsLst>
              <a:gs pos="0">
                <a:schemeClr val="accent5">
                  <a:lumMod val="25000"/>
                  <a:lumOff val="75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  <a:lin ang="5400000" scaled="1"/>
            <a:tileRect/>
          </a:gradFill>
          <a:ln w="44450">
            <a:solidFill>
              <a:srgbClr val="C00000"/>
            </a:solidFill>
            <a:prstDash val="sys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72н</a:t>
            </a:r>
            <a:endParaRPr lang="ru-RU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24938" y="4594718"/>
            <a:ext cx="3718437" cy="1320308"/>
          </a:xfrm>
          <a:prstGeom prst="rect">
            <a:avLst/>
          </a:prstGeom>
          <a:gradFill>
            <a:gsLst>
              <a:gs pos="0">
                <a:schemeClr val="accent5">
                  <a:lumMod val="25000"/>
                  <a:lumOff val="75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  <a:lin ang="16200000" scaled="0"/>
          </a:gradFill>
          <a:ln w="44450">
            <a:solidFill>
              <a:srgbClr val="002060"/>
            </a:solidFill>
            <a:prstDash val="sys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Инструкция </a:t>
            </a: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33н</a:t>
            </a: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Выноска со стрелкой влево 9"/>
          <p:cNvSpPr/>
          <p:nvPr/>
        </p:nvSpPr>
        <p:spPr>
          <a:xfrm>
            <a:off x="4143375" y="4594718"/>
            <a:ext cx="4500276" cy="1320308"/>
          </a:xfrm>
          <a:prstGeom prst="leftArrowCallout">
            <a:avLst>
              <a:gd name="adj1" fmla="val 25000"/>
              <a:gd name="adj2" fmla="val 33657"/>
              <a:gd name="adj3" fmla="val 39068"/>
              <a:gd name="adj4" fmla="val 76888"/>
            </a:avLst>
          </a:prstGeom>
          <a:gradFill flip="none" rotWithShape="1">
            <a:gsLst>
              <a:gs pos="0">
                <a:schemeClr val="accent5">
                  <a:lumMod val="25000"/>
                  <a:lumOff val="75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  <a:lin ang="5400000" scaled="1"/>
            <a:tileRect/>
          </a:gradFill>
          <a:ln w="44450">
            <a:solidFill>
              <a:srgbClr val="C00000"/>
            </a:solidFill>
            <a:prstDash val="sys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73н</a:t>
            </a:r>
            <a:endParaRPr lang="ru-RU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87452" y="884798"/>
            <a:ext cx="8878910" cy="6011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077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Приказы Минфина от 16.05.2019</a:t>
            </a:r>
            <a:endParaRPr lang="ru-RU" sz="4400" b="1" dirty="0">
              <a:solidFill>
                <a:srgbClr val="077A3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8249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/>
          <p:nvPr/>
        </p:nvSpPr>
        <p:spPr>
          <a:xfrm>
            <a:off x="314325" y="814416"/>
            <a:ext cx="86007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77A3E"/>
                </a:solidFill>
              </a:rPr>
              <a:t>Изменения форм отчетности </a:t>
            </a:r>
            <a:r>
              <a:rPr lang="mr-IN" sz="3200" b="1" dirty="0" smtClean="0">
                <a:solidFill>
                  <a:srgbClr val="077A3E"/>
                </a:solidFill>
              </a:rPr>
              <a:t>–</a:t>
            </a:r>
            <a:r>
              <a:rPr lang="ru-RU" sz="3200" b="1" dirty="0" smtClean="0">
                <a:solidFill>
                  <a:srgbClr val="077A3E"/>
                </a:solidFill>
              </a:rPr>
              <a:t> основания</a:t>
            </a:r>
            <a:endParaRPr lang="ru-RU" sz="3200" b="1" dirty="0">
              <a:solidFill>
                <a:srgbClr val="077A3E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40183" y="1782432"/>
            <a:ext cx="2245112" cy="13553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4000"/>
              </a:lnSpc>
              <a:buSzPct val="130000"/>
            </a:pP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Внедрение СГС 2019 года</a:t>
            </a:r>
          </a:p>
          <a:p>
            <a:pPr marL="365125" lvl="1" indent="-280988" algn="ctr">
              <a:lnSpc>
                <a:spcPct val="114000"/>
              </a:lnSpc>
              <a:buSzPct val="130000"/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rgbClr val="077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278н, 32н</a:t>
            </a:r>
            <a:endParaRPr lang="ru-RU" sz="2400" b="1" dirty="0">
              <a:solidFill>
                <a:srgbClr val="077A3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472488" y="179386"/>
            <a:ext cx="512005" cy="365125"/>
          </a:xfrm>
        </p:spPr>
        <p:txBody>
          <a:bodyPr/>
          <a:lstStyle/>
          <a:p>
            <a:fld id="{D81B3B79-DEF0-4346-A5D2-0443081EFB3D}" type="slidenum">
              <a:rPr lang="ru-RU" b="1" smtClean="0">
                <a:solidFill>
                  <a:srgbClr val="C79023"/>
                </a:solidFill>
              </a:rPr>
              <a:t>18</a:t>
            </a:fld>
            <a:endParaRPr lang="en-US" b="1" dirty="0">
              <a:solidFill>
                <a:srgbClr val="C79023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18601" y="1727398"/>
            <a:ext cx="2869862" cy="3039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4000"/>
              </a:lnSpc>
              <a:spcBef>
                <a:spcPts val="1200"/>
              </a:spcBef>
              <a:buSzPct val="130000"/>
            </a:pP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Приказы Минфина России от 28.12.2019</a:t>
            </a:r>
          </a:p>
          <a:p>
            <a:pPr marL="742950" lvl="1" indent="-285750" algn="just">
              <a:lnSpc>
                <a:spcPct val="114000"/>
              </a:lnSpc>
              <a:buSzPct val="130000"/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rgbClr val="077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298н </a:t>
            </a:r>
            <a:r>
              <a:rPr lang="ru-RU" sz="2400" b="1" dirty="0">
                <a:solidFill>
                  <a:srgbClr val="C790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☛</a:t>
            </a:r>
            <a:r>
              <a:rPr lang="ru-RU" sz="2400" b="1" dirty="0">
                <a:solidFill>
                  <a:srgbClr val="077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157н</a:t>
            </a:r>
          </a:p>
          <a:p>
            <a:pPr marL="742950" lvl="1" indent="-285750" algn="just">
              <a:lnSpc>
                <a:spcPct val="114000"/>
              </a:lnSpc>
              <a:buSzPct val="130000"/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rgbClr val="077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297н </a:t>
            </a:r>
            <a:r>
              <a:rPr lang="ru-RU" sz="2400" b="1" dirty="0">
                <a:solidFill>
                  <a:srgbClr val="C790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☛</a:t>
            </a:r>
            <a:r>
              <a:rPr lang="ru-RU" sz="2400" b="1" dirty="0">
                <a:solidFill>
                  <a:srgbClr val="077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162н</a:t>
            </a:r>
          </a:p>
          <a:p>
            <a:pPr marL="742950" lvl="1" indent="-285750" algn="just">
              <a:lnSpc>
                <a:spcPct val="114000"/>
              </a:lnSpc>
              <a:buSzPct val="130000"/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rgbClr val="077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299н </a:t>
            </a:r>
            <a:r>
              <a:rPr lang="ru-RU" sz="2400" b="1" dirty="0">
                <a:solidFill>
                  <a:srgbClr val="C790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☛</a:t>
            </a:r>
            <a:r>
              <a:rPr lang="ru-RU" sz="2400" b="1" dirty="0">
                <a:solidFill>
                  <a:srgbClr val="077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174н</a:t>
            </a:r>
          </a:p>
          <a:p>
            <a:pPr marL="742950" lvl="1" indent="-285750" algn="just">
              <a:lnSpc>
                <a:spcPct val="114000"/>
              </a:lnSpc>
              <a:buSzPct val="130000"/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rgbClr val="077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300н </a:t>
            </a:r>
            <a:r>
              <a:rPr lang="ru-RU" sz="2400" b="1" dirty="0">
                <a:solidFill>
                  <a:srgbClr val="C790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☛</a:t>
            </a:r>
            <a:r>
              <a:rPr lang="ru-RU" sz="2400" b="1" dirty="0">
                <a:solidFill>
                  <a:srgbClr val="077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183н</a:t>
            </a:r>
            <a:endParaRPr lang="ru-RU" sz="1600" b="1" dirty="0">
              <a:solidFill>
                <a:srgbClr val="077A3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трелка вниз 3"/>
          <p:cNvSpPr/>
          <p:nvPr/>
        </p:nvSpPr>
        <p:spPr>
          <a:xfrm rot="16200000">
            <a:off x="5803579" y="2868619"/>
            <a:ext cx="580768" cy="756979"/>
          </a:xfrm>
          <a:prstGeom prst="downArrow">
            <a:avLst/>
          </a:prstGeom>
          <a:gradFill>
            <a:gsLst>
              <a:gs pos="0">
                <a:srgbClr val="C79023"/>
              </a:gs>
              <a:gs pos="100000">
                <a:schemeClr val="accent6">
                  <a:lumMod val="40000"/>
                  <a:lumOff val="60000"/>
                </a:schemeClr>
              </a:gs>
            </a:gsLst>
          </a:gradFill>
          <a:ln>
            <a:solidFill>
              <a:srgbClr val="C790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 rot="16200000" flipH="1">
            <a:off x="2554075" y="2799000"/>
            <a:ext cx="580768" cy="792088"/>
          </a:xfrm>
          <a:prstGeom prst="downArrow">
            <a:avLst/>
          </a:prstGeom>
          <a:gradFill>
            <a:gsLst>
              <a:gs pos="0">
                <a:srgbClr val="C79023"/>
              </a:gs>
              <a:gs pos="100000">
                <a:schemeClr val="accent6">
                  <a:lumMod val="40000"/>
                  <a:lumOff val="60000"/>
                </a:schemeClr>
              </a:gs>
            </a:gsLst>
          </a:gradFill>
          <a:ln>
            <a:solidFill>
              <a:srgbClr val="C790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80801" y="3485428"/>
            <a:ext cx="2614226" cy="15092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4137" lvl="1" algn="ctr">
              <a:lnSpc>
                <a:spcPct val="114000"/>
              </a:lnSpc>
              <a:spcBef>
                <a:spcPts val="1200"/>
              </a:spcBef>
              <a:buSzPct val="130000"/>
            </a:pP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БК: бюджетная классификация </a:t>
            </a:r>
          </a:p>
          <a:p>
            <a:pPr marL="365125" lvl="1" indent="-280988" algn="ctr">
              <a:lnSpc>
                <a:spcPct val="114000"/>
              </a:lnSpc>
              <a:spcBef>
                <a:spcPts val="1200"/>
              </a:spcBef>
              <a:buSzPct val="130000"/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rgbClr val="077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132н</a:t>
            </a:r>
            <a:r>
              <a:rPr lang="ru-RU" sz="2400" b="1" dirty="0">
                <a:solidFill>
                  <a:srgbClr val="077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209н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221769" y="2114747"/>
            <a:ext cx="2869862" cy="21973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4000"/>
              </a:lnSpc>
              <a:spcBef>
                <a:spcPts val="1200"/>
              </a:spcBef>
              <a:buSzPct val="130000"/>
            </a:pP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Приказы Минфина России от 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 мая 2019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14000"/>
              </a:lnSpc>
              <a:buSzPct val="130000"/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rgbClr val="077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72н </a:t>
            </a:r>
            <a:r>
              <a:rPr lang="ru-RU" sz="2400" b="1" dirty="0">
                <a:solidFill>
                  <a:srgbClr val="C790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☛</a:t>
            </a:r>
            <a:r>
              <a:rPr lang="ru-RU" sz="2400" b="1" dirty="0">
                <a:solidFill>
                  <a:srgbClr val="077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rgbClr val="077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191н</a:t>
            </a:r>
            <a:endParaRPr lang="ru-RU" sz="2400" b="1" dirty="0">
              <a:solidFill>
                <a:srgbClr val="077A3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14000"/>
              </a:lnSpc>
              <a:buSzPct val="130000"/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rgbClr val="077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73н </a:t>
            </a:r>
            <a:r>
              <a:rPr lang="ru-RU" sz="2400" b="1" dirty="0">
                <a:solidFill>
                  <a:srgbClr val="C790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☛</a:t>
            </a:r>
            <a:r>
              <a:rPr lang="ru-RU" sz="2400" b="1" dirty="0">
                <a:solidFill>
                  <a:srgbClr val="077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rgbClr val="077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33н</a:t>
            </a:r>
            <a:endParaRPr lang="ru-RU" sz="2400" b="1" dirty="0">
              <a:solidFill>
                <a:srgbClr val="077A3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403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540151" y="179386"/>
            <a:ext cx="445437" cy="365125"/>
          </a:xfrm>
        </p:spPr>
        <p:txBody>
          <a:bodyPr/>
          <a:lstStyle/>
          <a:p>
            <a:fld id="{B2D350B4-811D-9C49-8D4A-B431FFD45952}" type="slidenum">
              <a:rPr lang="en-US" b="1" smtClean="0">
                <a:solidFill>
                  <a:srgbClr val="C79023"/>
                </a:solidFill>
              </a:rPr>
              <a:pPr/>
              <a:t>19</a:t>
            </a:fld>
            <a:endParaRPr lang="en-US" b="1" dirty="0">
              <a:solidFill>
                <a:srgbClr val="C79023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77017" y="179386"/>
            <a:ext cx="67858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077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Отчет о финансовых результатах (ф.0503121</a:t>
            </a:r>
            <a:r>
              <a:rPr lang="ru-RU" sz="2000" b="1" dirty="0" smtClean="0">
                <a:solidFill>
                  <a:srgbClr val="077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- 2019</a:t>
            </a:r>
            <a:endParaRPr lang="ru-RU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04179" y="6101131"/>
            <a:ext cx="6972667" cy="651359"/>
          </a:xfrm>
          <a:prstGeom prst="rect">
            <a:avLst/>
          </a:prstGeom>
          <a:solidFill>
            <a:schemeClr val="bg1"/>
          </a:solidFill>
          <a:ln w="38100">
            <a:solidFill>
              <a:srgbClr val="077A3E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ru-RU" sz="2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Новации </a:t>
            </a:r>
            <a:r>
              <a:rPr lang="ru-RU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части КОСГУ</a:t>
            </a:r>
            <a:endParaRPr lang="ru-RU" sz="2600" b="1" u="sng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" t="19251" r="30626" b="12499"/>
          <a:stretch/>
        </p:blipFill>
        <p:spPr>
          <a:xfrm>
            <a:off x="356346" y="812053"/>
            <a:ext cx="8183805" cy="5179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319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596142" y="179386"/>
            <a:ext cx="547857" cy="365125"/>
          </a:xfrm>
        </p:spPr>
        <p:txBody>
          <a:bodyPr/>
          <a:lstStyle/>
          <a:p>
            <a:r>
              <a:rPr lang="ru-RU" b="1" dirty="0">
                <a:solidFill>
                  <a:srgbClr val="C79023"/>
                </a:solidFill>
              </a:rPr>
              <a:t> </a:t>
            </a:r>
            <a:fld id="{D81B3B79-DEF0-4346-A5D2-0443081EFB3D}" type="slidenum">
              <a:rPr lang="ru-RU" b="1" smtClean="0">
                <a:solidFill>
                  <a:srgbClr val="C79023"/>
                </a:solidFill>
              </a:rPr>
              <a:t>2</a:t>
            </a:fld>
            <a:endParaRPr lang="en-US" b="1" dirty="0">
              <a:solidFill>
                <a:srgbClr val="C79023"/>
              </a:solidFill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179512" y="701003"/>
            <a:ext cx="8287223" cy="584775"/>
            <a:chOff x="308920" y="1537841"/>
            <a:chExt cx="8287223" cy="861896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308920" y="1537841"/>
              <a:ext cx="3595815" cy="861896"/>
            </a:xfrm>
            <a:prstGeom prst="rect">
              <a:avLst/>
            </a:prstGeom>
          </p:spPr>
          <p:txBody>
            <a:bodyPr wrap="square" anchor="ctr" anchorCtr="0">
              <a:spAutoFit/>
            </a:bodyPr>
            <a:lstStyle/>
            <a:p>
              <a:pPr lvl="1" algn="ctr">
                <a:buSzPct val="130000"/>
              </a:pPr>
              <a:r>
                <a:rPr lang="ru-RU" sz="3200" b="1" dirty="0" smtClean="0">
                  <a:solidFill>
                    <a:srgbClr val="002060"/>
                  </a:solidFill>
                  <a:latin typeface="Bookman Old Style" charset="0"/>
                  <a:ea typeface="Bookman Old Style" charset="0"/>
                  <a:cs typeface="Bookman Old Style" charset="0"/>
                </a:rPr>
                <a:t>КОАП</a:t>
              </a:r>
            </a:p>
          </p:txBody>
        </p:sp>
        <p:sp>
          <p:nvSpPr>
            <p:cNvPr id="6" name="Стрелка вправо 5"/>
            <p:cNvSpPr/>
            <p:nvPr/>
          </p:nvSpPr>
          <p:spPr>
            <a:xfrm>
              <a:off x="3547548" y="1857642"/>
              <a:ext cx="1680519" cy="395416"/>
            </a:xfrm>
            <a:prstGeom prst="rightArrow">
              <a:avLst/>
            </a:prstGeom>
            <a:gradFill>
              <a:gsLst>
                <a:gs pos="0">
                  <a:srgbClr val="DEAA46"/>
                </a:gs>
                <a:gs pos="100000">
                  <a:schemeClr val="accent6">
                    <a:lumMod val="40000"/>
                    <a:lumOff val="60000"/>
                  </a:schemeClr>
                </a:gs>
              </a:gsLst>
            </a:gra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5585254" y="1628566"/>
              <a:ext cx="3010889" cy="771171"/>
            </a:xfrm>
            <a:prstGeom prst="rect">
              <a:avLst/>
            </a:prstGeom>
          </p:spPr>
          <p:txBody>
            <a:bodyPr wrap="square" anchor="ctr" anchorCtr="0">
              <a:noAutofit/>
            </a:bodyPr>
            <a:lstStyle/>
            <a:p>
              <a:pPr marL="55563" lvl="1" algn="ctr">
                <a:buSzPct val="130000"/>
              </a:pPr>
              <a:r>
                <a:rPr lang="ru-RU" sz="2800" b="1" dirty="0" smtClean="0">
                  <a:solidFill>
                    <a:srgbClr val="002060"/>
                  </a:solidFill>
                  <a:latin typeface="Bookman Old Style" charset="0"/>
                  <a:ea typeface="Bookman Old Style" charset="0"/>
                  <a:cs typeface="Bookman Old Style" charset="0"/>
                </a:rPr>
                <a:t>ФЗ 113-ФЗ</a:t>
              </a:r>
            </a:p>
          </p:txBody>
        </p:sp>
      </p:grpSp>
      <p:sp>
        <p:nvSpPr>
          <p:cNvPr id="30" name="Прямоугольник 29"/>
          <p:cNvSpPr/>
          <p:nvPr/>
        </p:nvSpPr>
        <p:spPr>
          <a:xfrm>
            <a:off x="1977419" y="163887"/>
            <a:ext cx="6452544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>
              <a:buSzPct val="130000"/>
            </a:pPr>
            <a:r>
              <a:rPr lang="ru-RU" sz="2600" b="1" dirty="0" smtClean="0">
                <a:solidFill>
                  <a:srgbClr val="077A3E"/>
                </a:solidFill>
                <a:latin typeface="Bookman Old Style" charset="0"/>
                <a:ea typeface="Bookman Old Style" charset="0"/>
                <a:cs typeface="Bookman Old Style" charset="0"/>
              </a:rPr>
              <a:t>Изменения в законодательстве</a:t>
            </a:r>
          </a:p>
        </p:txBody>
      </p:sp>
      <p:graphicFrame>
        <p:nvGraphicFramePr>
          <p:cNvPr id="2" name="Схема 1"/>
          <p:cNvGraphicFramePr/>
          <p:nvPr>
            <p:extLst/>
          </p:nvPr>
        </p:nvGraphicFramePr>
        <p:xfrm>
          <a:off x="409574" y="1547428"/>
          <a:ext cx="8374893" cy="49672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484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540151" y="179386"/>
            <a:ext cx="445437" cy="365125"/>
          </a:xfrm>
        </p:spPr>
        <p:txBody>
          <a:bodyPr/>
          <a:lstStyle/>
          <a:p>
            <a:fld id="{B2D350B4-811D-9C49-8D4A-B431FFD45952}" type="slidenum">
              <a:rPr lang="en-US" b="1" smtClean="0">
                <a:solidFill>
                  <a:srgbClr val="C79023"/>
                </a:solidFill>
              </a:rPr>
              <a:pPr/>
              <a:t>20</a:t>
            </a:fld>
            <a:endParaRPr lang="en-US" b="1" dirty="0">
              <a:solidFill>
                <a:srgbClr val="C79023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77017" y="179386"/>
            <a:ext cx="67858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077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Отчет о финансовых результатах (ф.0503121</a:t>
            </a:r>
            <a:r>
              <a:rPr lang="ru-RU" sz="2000" b="1" dirty="0" smtClean="0">
                <a:solidFill>
                  <a:srgbClr val="077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- 2019</a:t>
            </a:r>
            <a:endParaRPr lang="ru-RU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4932" y="6001119"/>
            <a:ext cx="8856999" cy="651359"/>
          </a:xfrm>
          <a:prstGeom prst="rect">
            <a:avLst/>
          </a:prstGeom>
          <a:solidFill>
            <a:schemeClr val="bg1"/>
          </a:solidFill>
          <a:ln w="38100">
            <a:solidFill>
              <a:srgbClr val="077A3E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ru-RU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Детализация КОСГУ 540(640), 560(660), 550(650), 730(830)</a:t>
            </a:r>
          </a:p>
          <a:p>
            <a:pPr algn="ctr"/>
            <a:r>
              <a:rPr lang="ru-RU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предусмотрена</a:t>
            </a:r>
            <a:endParaRPr lang="ru-RU" sz="2200" b="1" u="sng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1" t="19500" r="30938" b="12500"/>
          <a:stretch/>
        </p:blipFill>
        <p:spPr>
          <a:xfrm>
            <a:off x="771526" y="872095"/>
            <a:ext cx="7643812" cy="4846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81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540151" y="179386"/>
            <a:ext cx="445437" cy="365125"/>
          </a:xfrm>
        </p:spPr>
        <p:txBody>
          <a:bodyPr/>
          <a:lstStyle/>
          <a:p>
            <a:fld id="{B2D350B4-811D-9C49-8D4A-B431FFD45952}" type="slidenum">
              <a:rPr lang="en-US" b="1" smtClean="0">
                <a:solidFill>
                  <a:srgbClr val="C79023"/>
                </a:solidFill>
              </a:rPr>
              <a:pPr/>
              <a:t>21</a:t>
            </a:fld>
            <a:endParaRPr lang="en-US" b="1" dirty="0">
              <a:solidFill>
                <a:srgbClr val="C79023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77017" y="179386"/>
            <a:ext cx="67858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077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Отчет о финансовых результатах (</a:t>
            </a:r>
            <a:r>
              <a:rPr lang="ru-RU" sz="2000" b="1" dirty="0" smtClean="0">
                <a:solidFill>
                  <a:srgbClr val="077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ф.0503721) </a:t>
            </a: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- 2019</a:t>
            </a:r>
            <a:endParaRPr lang="ru-RU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3" t="18500" r="40313" b="28956"/>
          <a:stretch/>
        </p:blipFill>
        <p:spPr>
          <a:xfrm>
            <a:off x="757237" y="840257"/>
            <a:ext cx="7782913" cy="439717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8601" y="4134819"/>
            <a:ext cx="8756987" cy="2594827"/>
          </a:xfrm>
          <a:prstGeom prst="rect">
            <a:avLst/>
          </a:prstGeom>
          <a:solidFill>
            <a:schemeClr val="bg1"/>
          </a:solidFill>
          <a:ln w="38100">
            <a:solidFill>
              <a:srgbClr val="077A3E"/>
            </a:solidFill>
          </a:ln>
        </p:spPr>
        <p:txBody>
          <a:bodyPr wrap="square" rtlCol="0" anchor="ctr">
            <a:noAutofit/>
          </a:bodyPr>
          <a:lstStyle/>
          <a:p>
            <a:r>
              <a:rPr lang="ru-RU" b="1" u="sng" dirty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по строке 030 </a:t>
            </a:r>
            <a:r>
              <a:rPr lang="ru-RU" dirty="0">
                <a:latin typeface="Times New Roman" charset="0"/>
                <a:ea typeface="Times New Roman" charset="0"/>
                <a:cs typeface="Times New Roman" charset="0"/>
              </a:rPr>
              <a:t>– сумма данных по соответствующим счетам аналитического учета счета 240110120 «Доходы от собственности» </a:t>
            </a:r>
            <a:r>
              <a:rPr lang="ru-RU" b="1" dirty="0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rPr>
              <a:t>за минусом начисленных за счет этого дохода </a:t>
            </a:r>
            <a:r>
              <a:rPr lang="ru-RU" dirty="0">
                <a:latin typeface="Times New Roman" charset="0"/>
                <a:ea typeface="Times New Roman" charset="0"/>
                <a:cs typeface="Times New Roman" charset="0"/>
              </a:rPr>
              <a:t>(по дебету счета 240110120 «Доходы от собственности») </a:t>
            </a:r>
            <a:r>
              <a:rPr lang="ru-RU" b="1" dirty="0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rPr>
              <a:t>сумм налога на добавленную стоимость;</a:t>
            </a:r>
          </a:p>
          <a:p>
            <a:r>
              <a:rPr lang="ru-RU" b="1" u="sng" dirty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по строке 040 </a:t>
            </a:r>
            <a:r>
              <a:rPr lang="ru-RU" dirty="0">
                <a:latin typeface="Times New Roman" charset="0"/>
                <a:ea typeface="Times New Roman" charset="0"/>
                <a:cs typeface="Times New Roman" charset="0"/>
              </a:rPr>
              <a:t>– сумма данных по соответствующим счетам аналитического учета счета 040110130 «Доходы от оказания платных услуг (работ), компенсаций затрат», </a:t>
            </a:r>
            <a:r>
              <a:rPr lang="ru-RU" b="1" dirty="0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rPr>
              <a:t>за минусом начисленных за счет этого дохода </a:t>
            </a:r>
            <a:r>
              <a:rPr lang="ru-RU" dirty="0">
                <a:latin typeface="Times New Roman" charset="0"/>
                <a:ea typeface="Times New Roman" charset="0"/>
                <a:cs typeface="Times New Roman" charset="0"/>
              </a:rPr>
              <a:t>(по дебету счета 040110130 «Доходы от оказания платных услуг (работ), компенсаций затрат») </a:t>
            </a:r>
            <a:r>
              <a:rPr lang="ru-RU" b="1" dirty="0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rPr>
              <a:t>сумм налога на добавленную стоимость</a:t>
            </a:r>
            <a:r>
              <a:rPr lang="ru-RU" dirty="0">
                <a:latin typeface="Times New Roman" charset="0"/>
                <a:ea typeface="Times New Roman" charset="0"/>
                <a:cs typeface="Times New Roman" charset="0"/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634956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651575" y="49076"/>
            <a:ext cx="480070" cy="365125"/>
          </a:xfrm>
        </p:spPr>
        <p:txBody>
          <a:bodyPr/>
          <a:lstStyle/>
          <a:p>
            <a:fld id="{A9DAC724-3E02-49ED-B828-609FBC575841}" type="slidenum">
              <a:rPr lang="ru-RU" b="1" smtClean="0">
                <a:solidFill>
                  <a:srgbClr val="C79023"/>
                </a:solidFill>
              </a:rPr>
              <a:t>22</a:t>
            </a:fld>
            <a:endParaRPr lang="en-US" b="1" dirty="0">
              <a:solidFill>
                <a:srgbClr val="C79023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77016" y="36719"/>
            <a:ext cx="6785852" cy="5232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ru-RU" sz="2000" b="1" dirty="0">
                <a:solidFill>
                  <a:srgbClr val="077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Отчет о финансовых результатах (</a:t>
            </a:r>
            <a:r>
              <a:rPr lang="ru-RU" sz="2000" b="1" dirty="0" smtClean="0">
                <a:solidFill>
                  <a:srgbClr val="077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ф.0503721) </a:t>
            </a: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- 2019</a:t>
            </a:r>
            <a:endParaRPr lang="ru-RU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16851" y="529608"/>
            <a:ext cx="1963513" cy="60321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ru-RU" sz="3200" b="1" dirty="0" smtClean="0">
                <a:solidFill>
                  <a:srgbClr val="C790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НДС</a:t>
            </a:r>
            <a:endParaRPr lang="ru-RU" sz="3200" b="1" dirty="0">
              <a:solidFill>
                <a:srgbClr val="C7902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5923" y="1132820"/>
            <a:ext cx="8798011" cy="560161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ru-RU" sz="2000" dirty="0" smtClean="0">
                <a:latin typeface="Times New Roman" charset="0"/>
                <a:ea typeface="Times New Roman" charset="0"/>
                <a:cs typeface="Times New Roman" charset="0"/>
              </a:rPr>
              <a:t>1. Начислены доходы от операционной аренды в момент заключения договора (1200 руб. - 12 мес.)</a:t>
            </a:r>
          </a:p>
          <a:p>
            <a:r>
              <a:rPr lang="ru-RU" sz="2000" dirty="0" err="1" smtClean="0">
                <a:latin typeface="Times New Roman" charset="0"/>
                <a:ea typeface="Times New Roman" charset="0"/>
                <a:cs typeface="Times New Roman" charset="0"/>
              </a:rPr>
              <a:t>Дт</a:t>
            </a:r>
            <a:r>
              <a:rPr lang="ru-RU" sz="2000" dirty="0" smtClean="0">
                <a:latin typeface="Times New Roman" charset="0"/>
                <a:ea typeface="Times New Roman" charset="0"/>
                <a:cs typeface="Times New Roman" charset="0"/>
              </a:rPr>
              <a:t> ХХХХ 0000000000120 2 205 21 56Х			</a:t>
            </a:r>
            <a:r>
              <a:rPr lang="ru-RU" sz="2000" b="1" dirty="0" smtClean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14 400 </a:t>
            </a:r>
            <a:r>
              <a:rPr lang="ru-RU" sz="2000" dirty="0" smtClean="0">
                <a:latin typeface="Times New Roman" charset="0"/>
                <a:ea typeface="Times New Roman" charset="0"/>
                <a:cs typeface="Times New Roman" charset="0"/>
              </a:rPr>
              <a:t>руб. с НДС</a:t>
            </a:r>
          </a:p>
          <a:p>
            <a:r>
              <a:rPr lang="ru-RU" sz="2000" dirty="0" err="1" smtClean="0">
                <a:latin typeface="Times New Roman" charset="0"/>
                <a:ea typeface="Times New Roman" charset="0"/>
                <a:cs typeface="Times New Roman" charset="0"/>
              </a:rPr>
              <a:t>Кт</a:t>
            </a:r>
            <a:r>
              <a:rPr lang="ru-RU" sz="2000" dirty="0" smtClean="0">
                <a:latin typeface="Times New Roman" charset="0"/>
                <a:ea typeface="Times New Roman" charset="0"/>
                <a:cs typeface="Times New Roman" charset="0"/>
              </a:rPr>
              <a:t> ХХХХ 0000000000120 2 401 40 121</a:t>
            </a:r>
          </a:p>
          <a:p>
            <a:endParaRPr lang="ru-RU" sz="2000" dirty="0">
              <a:latin typeface="Times New Roman" charset="0"/>
              <a:ea typeface="Times New Roman" charset="0"/>
              <a:cs typeface="Times New Roman" charset="0"/>
            </a:endParaRPr>
          </a:p>
          <a:p>
            <a:r>
              <a:rPr lang="ru-RU" sz="2000" dirty="0" smtClean="0">
                <a:latin typeface="Times New Roman" charset="0"/>
                <a:ea typeface="Times New Roman" charset="0"/>
                <a:cs typeface="Times New Roman" charset="0"/>
              </a:rPr>
              <a:t>2. Начислены доходы от операционной аренды за месяц (расчетный период)</a:t>
            </a:r>
          </a:p>
          <a:p>
            <a:r>
              <a:rPr lang="ru-RU" sz="2000" dirty="0" err="1" smtClean="0">
                <a:latin typeface="Times New Roman" charset="0"/>
                <a:ea typeface="Times New Roman" charset="0"/>
                <a:cs typeface="Times New Roman" charset="0"/>
              </a:rPr>
              <a:t>Дт</a:t>
            </a:r>
            <a:r>
              <a:rPr lang="ru-RU" sz="2000" dirty="0" smtClean="0">
                <a:latin typeface="Times New Roman" charset="0"/>
                <a:ea typeface="Times New Roman" charset="0"/>
                <a:cs typeface="Times New Roman" charset="0"/>
              </a:rPr>
              <a:t> ХХХХ </a:t>
            </a:r>
            <a:r>
              <a:rPr lang="ru-RU" sz="2000" dirty="0">
                <a:latin typeface="Times New Roman" charset="0"/>
                <a:ea typeface="Times New Roman" charset="0"/>
                <a:cs typeface="Times New Roman" charset="0"/>
              </a:rPr>
              <a:t>0000000000120 2 401 4</a:t>
            </a:r>
            <a:r>
              <a:rPr lang="ru-RU" sz="2000" dirty="0" smtClean="0">
                <a:latin typeface="Times New Roman" charset="0"/>
                <a:ea typeface="Times New Roman" charset="0"/>
                <a:cs typeface="Times New Roman" charset="0"/>
              </a:rPr>
              <a:t>0 121			</a:t>
            </a:r>
            <a:r>
              <a:rPr lang="ru-RU" sz="2000" b="1" dirty="0" smtClean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1 200 </a:t>
            </a:r>
            <a:r>
              <a:rPr lang="ru-RU" sz="2000" dirty="0" smtClean="0">
                <a:latin typeface="Times New Roman" charset="0"/>
                <a:ea typeface="Times New Roman" charset="0"/>
                <a:cs typeface="Times New Roman" charset="0"/>
              </a:rPr>
              <a:t>руб. с НДС</a:t>
            </a:r>
          </a:p>
          <a:p>
            <a:r>
              <a:rPr lang="ru-RU" sz="2000" dirty="0" err="1" smtClean="0">
                <a:latin typeface="Times New Roman" charset="0"/>
                <a:ea typeface="Times New Roman" charset="0"/>
                <a:cs typeface="Times New Roman" charset="0"/>
              </a:rPr>
              <a:t>Кт</a:t>
            </a:r>
            <a:r>
              <a:rPr lang="ru-RU" sz="2000" dirty="0" smtClean="0">
                <a:latin typeface="Times New Roman" charset="0"/>
                <a:ea typeface="Times New Roman" charset="0"/>
                <a:cs typeface="Times New Roman" charset="0"/>
              </a:rPr>
              <a:t> ХХХХ </a:t>
            </a:r>
            <a:r>
              <a:rPr lang="ru-RU" sz="2000" dirty="0">
                <a:latin typeface="Times New Roman" charset="0"/>
                <a:ea typeface="Times New Roman" charset="0"/>
                <a:cs typeface="Times New Roman" charset="0"/>
              </a:rPr>
              <a:t>0000000000</a:t>
            </a:r>
            <a:r>
              <a:rPr lang="ru-RU" sz="2000" b="1" dirty="0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rPr>
              <a:t>120</a:t>
            </a:r>
            <a:r>
              <a:rPr lang="ru-RU" sz="2000" dirty="0">
                <a:latin typeface="Times New Roman" charset="0"/>
                <a:ea typeface="Times New Roman" charset="0"/>
                <a:cs typeface="Times New Roman" charset="0"/>
              </a:rPr>
              <a:t> 2 401 </a:t>
            </a:r>
            <a:r>
              <a:rPr lang="ru-RU" sz="2000" dirty="0" smtClean="0">
                <a:latin typeface="Times New Roman" charset="0"/>
                <a:ea typeface="Times New Roman" charset="0"/>
                <a:cs typeface="Times New Roman" charset="0"/>
              </a:rPr>
              <a:t>10 </a:t>
            </a:r>
            <a:r>
              <a:rPr lang="ru-RU" sz="2000" b="1" dirty="0" smtClean="0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rPr>
              <a:t>121</a:t>
            </a:r>
          </a:p>
          <a:p>
            <a:endParaRPr lang="ru-RU" sz="2000" dirty="0">
              <a:latin typeface="Times New Roman" charset="0"/>
              <a:ea typeface="Times New Roman" charset="0"/>
              <a:cs typeface="Times New Roman" charset="0"/>
            </a:endParaRPr>
          </a:p>
          <a:p>
            <a:r>
              <a:rPr lang="ru-RU" sz="2000" dirty="0" smtClean="0">
                <a:latin typeface="Times New Roman" charset="0"/>
                <a:ea typeface="Times New Roman" charset="0"/>
                <a:cs typeface="Times New Roman" charset="0"/>
              </a:rPr>
              <a:t>3. Начислен НДС с суммы реализации за месяц (расчетный период)</a:t>
            </a:r>
          </a:p>
          <a:p>
            <a:r>
              <a:rPr lang="ru-RU" sz="2000" dirty="0" err="1" smtClean="0">
                <a:latin typeface="Times New Roman" charset="0"/>
                <a:ea typeface="Times New Roman" charset="0"/>
                <a:cs typeface="Times New Roman" charset="0"/>
              </a:rPr>
              <a:t>Дт</a:t>
            </a:r>
            <a:r>
              <a:rPr lang="ru-RU" sz="2000" dirty="0" smtClean="0">
                <a:latin typeface="Times New Roman" charset="0"/>
                <a:ea typeface="Times New Roman" charset="0"/>
                <a:cs typeface="Times New Roman" charset="0"/>
              </a:rPr>
              <a:t>  ХХХХ </a:t>
            </a:r>
            <a:r>
              <a:rPr lang="ru-RU" sz="2000" dirty="0">
                <a:latin typeface="Times New Roman" charset="0"/>
                <a:ea typeface="Times New Roman" charset="0"/>
                <a:cs typeface="Times New Roman" charset="0"/>
              </a:rPr>
              <a:t>0000000000</a:t>
            </a:r>
            <a:r>
              <a:rPr lang="ru-RU" sz="2000" b="1" dirty="0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rPr>
              <a:t>120</a:t>
            </a:r>
            <a:r>
              <a:rPr lang="ru-RU" sz="2000" dirty="0">
                <a:latin typeface="Times New Roman" charset="0"/>
                <a:ea typeface="Times New Roman" charset="0"/>
                <a:cs typeface="Times New Roman" charset="0"/>
              </a:rPr>
              <a:t> 2 401 10 </a:t>
            </a:r>
            <a:r>
              <a:rPr lang="ru-RU" sz="2000" b="1" dirty="0" smtClean="0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rPr>
              <a:t>121</a:t>
            </a:r>
            <a:r>
              <a:rPr lang="ru-RU" sz="2000" dirty="0" smtClean="0">
                <a:latin typeface="Times New Roman" charset="0"/>
                <a:ea typeface="Times New Roman" charset="0"/>
                <a:cs typeface="Times New Roman" charset="0"/>
              </a:rPr>
              <a:t>			</a:t>
            </a:r>
            <a:r>
              <a:rPr lang="ru-RU" sz="2000" b="1" dirty="0" smtClean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200</a:t>
            </a:r>
            <a:r>
              <a:rPr lang="ru-RU" sz="2000" dirty="0" smtClean="0">
                <a:latin typeface="Times New Roman" charset="0"/>
                <a:ea typeface="Times New Roman" charset="0"/>
                <a:cs typeface="Times New Roman" charset="0"/>
              </a:rPr>
              <a:t> руб.</a:t>
            </a:r>
          </a:p>
          <a:p>
            <a:r>
              <a:rPr lang="ru-RU" sz="2000" dirty="0" err="1" smtClean="0">
                <a:latin typeface="Times New Roman" charset="0"/>
                <a:ea typeface="Times New Roman" charset="0"/>
                <a:cs typeface="Times New Roman" charset="0"/>
              </a:rPr>
              <a:t>Кт</a:t>
            </a:r>
            <a:r>
              <a:rPr lang="ru-RU" sz="2000" dirty="0" smtClean="0">
                <a:latin typeface="Times New Roman" charset="0"/>
                <a:ea typeface="Times New Roman" charset="0"/>
                <a:cs typeface="Times New Roman" charset="0"/>
              </a:rPr>
              <a:t> ХХХХ 0000000000</a:t>
            </a:r>
            <a:r>
              <a:rPr lang="ru-RU" sz="2000" b="1" dirty="0" smtClean="0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rPr>
              <a:t>180</a:t>
            </a:r>
            <a:r>
              <a:rPr lang="ru-RU" sz="2000" dirty="0" smtClean="0">
                <a:latin typeface="Times New Roman" charset="0"/>
                <a:ea typeface="Times New Roman" charset="0"/>
                <a:cs typeface="Times New Roman" charset="0"/>
              </a:rPr>
              <a:t> 2 303 04 731</a:t>
            </a:r>
          </a:p>
          <a:p>
            <a:endParaRPr lang="ru-RU" sz="2000" dirty="0">
              <a:latin typeface="Times New Roman" charset="0"/>
              <a:ea typeface="Times New Roman" charset="0"/>
              <a:cs typeface="Times New Roman" charset="0"/>
            </a:endParaRPr>
          </a:p>
          <a:p>
            <a:r>
              <a:rPr lang="ru-RU" sz="2000" dirty="0" smtClean="0">
                <a:latin typeface="Times New Roman" charset="0"/>
                <a:ea typeface="Times New Roman" charset="0"/>
                <a:cs typeface="Times New Roman" charset="0"/>
              </a:rPr>
              <a:t>4. Уплата НДС в бюджет</a:t>
            </a:r>
          </a:p>
          <a:p>
            <a:r>
              <a:rPr lang="ru-RU" sz="2000" dirty="0" err="1" smtClean="0">
                <a:latin typeface="Times New Roman" charset="0"/>
                <a:ea typeface="Times New Roman" charset="0"/>
                <a:cs typeface="Times New Roman" charset="0"/>
              </a:rPr>
              <a:t>Дт</a:t>
            </a:r>
            <a:r>
              <a:rPr lang="ru-RU" sz="20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ru-RU" sz="2000" dirty="0">
                <a:latin typeface="Times New Roman" charset="0"/>
                <a:ea typeface="Times New Roman" charset="0"/>
                <a:cs typeface="Times New Roman" charset="0"/>
              </a:rPr>
              <a:t>ХХХХ 0000000000</a:t>
            </a:r>
            <a:r>
              <a:rPr lang="ru-RU" sz="2000" b="1" dirty="0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rPr>
              <a:t>180</a:t>
            </a:r>
            <a:r>
              <a:rPr lang="ru-RU" sz="2000" dirty="0">
                <a:latin typeface="Times New Roman" charset="0"/>
                <a:ea typeface="Times New Roman" charset="0"/>
                <a:cs typeface="Times New Roman" charset="0"/>
              </a:rPr>
              <a:t> 2 303 04 </a:t>
            </a:r>
            <a:r>
              <a:rPr lang="ru-RU" sz="2000" dirty="0" smtClean="0">
                <a:latin typeface="Times New Roman" charset="0"/>
                <a:ea typeface="Times New Roman" charset="0"/>
                <a:cs typeface="Times New Roman" charset="0"/>
              </a:rPr>
              <a:t>831		       </a:t>
            </a:r>
            <a:r>
              <a:rPr lang="ru-RU" sz="2000" b="1" dirty="0" smtClean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200</a:t>
            </a:r>
            <a:r>
              <a:rPr lang="ru-RU" sz="2000" dirty="0" smtClean="0">
                <a:latin typeface="Times New Roman" charset="0"/>
                <a:ea typeface="Times New Roman" charset="0"/>
                <a:cs typeface="Times New Roman" charset="0"/>
              </a:rPr>
              <a:t> руб.</a:t>
            </a:r>
          </a:p>
          <a:p>
            <a:r>
              <a:rPr lang="ru-RU" sz="2000" dirty="0" err="1" smtClean="0">
                <a:latin typeface="Times New Roman" charset="0"/>
                <a:ea typeface="Times New Roman" charset="0"/>
                <a:cs typeface="Times New Roman" charset="0"/>
              </a:rPr>
              <a:t>Кт</a:t>
            </a:r>
            <a:r>
              <a:rPr lang="ru-RU" sz="2000" dirty="0" smtClean="0">
                <a:latin typeface="Times New Roman" charset="0"/>
                <a:ea typeface="Times New Roman" charset="0"/>
                <a:cs typeface="Times New Roman" charset="0"/>
              </a:rPr>
              <a:t> 0000 0000000000000 2 201 11 610</a:t>
            </a:r>
          </a:p>
          <a:p>
            <a:r>
              <a:rPr lang="ru-RU" sz="2000" dirty="0" smtClean="0">
                <a:latin typeface="Times New Roman" charset="0"/>
                <a:ea typeface="Times New Roman" charset="0"/>
                <a:cs typeface="Times New Roman" charset="0"/>
              </a:rPr>
              <a:t>Уменьшение з/счета 17 по КОСГУ </a:t>
            </a:r>
            <a:r>
              <a:rPr lang="ru-RU" sz="2000" b="1" dirty="0" smtClean="0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rPr>
              <a:t>189</a:t>
            </a:r>
            <a:endParaRPr lang="ru-RU" sz="2000" b="1" dirty="0">
              <a:solidFill>
                <a:srgbClr val="C00000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8801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651575" y="49076"/>
            <a:ext cx="480070" cy="365125"/>
          </a:xfrm>
        </p:spPr>
        <p:txBody>
          <a:bodyPr/>
          <a:lstStyle/>
          <a:p>
            <a:fld id="{A9DAC724-3E02-49ED-B828-609FBC575841}" type="slidenum">
              <a:rPr lang="ru-RU" b="1" smtClean="0">
                <a:solidFill>
                  <a:srgbClr val="C79023"/>
                </a:solidFill>
              </a:rPr>
              <a:t>23</a:t>
            </a:fld>
            <a:endParaRPr lang="en-US" b="1" dirty="0">
              <a:solidFill>
                <a:srgbClr val="C79023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77016" y="36719"/>
            <a:ext cx="6785852" cy="5232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ru-RU" sz="2000" b="1" dirty="0">
                <a:solidFill>
                  <a:srgbClr val="077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Отчет о финансовых результатах (</a:t>
            </a:r>
            <a:r>
              <a:rPr lang="ru-RU" sz="2000" b="1" dirty="0" smtClean="0">
                <a:solidFill>
                  <a:srgbClr val="077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ф.0503721) </a:t>
            </a: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- 2019</a:t>
            </a:r>
            <a:endParaRPr lang="ru-RU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16851" y="529608"/>
            <a:ext cx="3306183" cy="43021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ru-RU" sz="2000" b="1" dirty="0" smtClean="0">
                <a:solidFill>
                  <a:srgbClr val="C790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НДС</a:t>
            </a:r>
            <a:endParaRPr lang="ru-RU" sz="2800" b="1" dirty="0">
              <a:solidFill>
                <a:srgbClr val="C7902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/>
          </p:nvPr>
        </p:nvGraphicFramePr>
        <p:xfrm>
          <a:off x="457199" y="1052828"/>
          <a:ext cx="8194375" cy="279634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80268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6023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73145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693224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Наименование показателя</a:t>
                      </a:r>
                      <a:endParaRPr lang="ru-RU" sz="2400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КОСГУ</a:t>
                      </a:r>
                      <a:endParaRPr lang="ru-RU" sz="2400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Сумма, руб.</a:t>
                      </a:r>
                      <a:endParaRPr lang="ru-RU" sz="2400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01630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Доходы</a:t>
                      </a:r>
                      <a:endParaRPr lang="ru-RU" sz="2400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100</a:t>
                      </a:r>
                      <a:endParaRPr lang="ru-RU" sz="2400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1000</a:t>
                      </a:r>
                      <a:endParaRPr lang="ru-RU" sz="2400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93224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Доходы от собственности,</a:t>
                      </a:r>
                    </a:p>
                    <a:p>
                      <a:r>
                        <a:rPr lang="ru-RU" sz="2400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в том числе</a:t>
                      </a:r>
                      <a:endParaRPr lang="ru-RU" sz="2400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120</a:t>
                      </a:r>
                      <a:endParaRPr lang="ru-RU" sz="2400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1000</a:t>
                      </a:r>
                      <a:endParaRPr lang="ru-RU" sz="2400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93224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от операционной аренды</a:t>
                      </a:r>
                      <a:endParaRPr lang="ru-RU" sz="2400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121</a:t>
                      </a:r>
                      <a:endParaRPr lang="ru-RU" sz="2400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1000 (1200-200)</a:t>
                      </a:r>
                      <a:endParaRPr lang="ru-RU" sz="2400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17164" y="4547287"/>
            <a:ext cx="4337222" cy="147732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ru-RU" u="sng" dirty="0" smtClean="0">
                <a:latin typeface="Times New Roman" charset="0"/>
                <a:ea typeface="Times New Roman" charset="0"/>
                <a:cs typeface="Times New Roman" charset="0"/>
              </a:rPr>
              <a:t>+ Отчет по ДДС (0503723)</a:t>
            </a:r>
          </a:p>
          <a:p>
            <a:r>
              <a:rPr lang="ru-RU" dirty="0" smtClean="0">
                <a:latin typeface="Times New Roman" charset="0"/>
                <a:ea typeface="Times New Roman" charset="0"/>
                <a:cs typeface="Times New Roman" charset="0"/>
              </a:rPr>
              <a:t>Поступления по текущим операциям</a:t>
            </a:r>
          </a:p>
          <a:p>
            <a:r>
              <a:rPr lang="ru-RU" dirty="0" smtClean="0">
                <a:latin typeface="Times New Roman" charset="0"/>
                <a:ea typeface="Times New Roman" charset="0"/>
                <a:cs typeface="Times New Roman" charset="0"/>
              </a:rPr>
              <a:t>Иные текущие поступления (строка 1200)</a:t>
            </a:r>
          </a:p>
          <a:p>
            <a:r>
              <a:rPr lang="ru-RU" dirty="0" smtClean="0">
                <a:latin typeface="Times New Roman" charset="0"/>
                <a:ea typeface="Times New Roman" charset="0"/>
                <a:cs typeface="Times New Roman" charset="0"/>
              </a:rPr>
              <a:t>Иные доходы (строка 1202, КОСГУ 189)</a:t>
            </a:r>
          </a:p>
          <a:p>
            <a:endParaRPr lang="ru-RU" dirty="0" smtClean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54388" y="4534931"/>
            <a:ext cx="4337222" cy="147732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ru-RU" u="sng" dirty="0" smtClean="0">
                <a:latin typeface="Times New Roman" charset="0"/>
                <a:ea typeface="Times New Roman" charset="0"/>
                <a:cs typeface="Times New Roman" charset="0"/>
              </a:rPr>
              <a:t>+ Отчет по плану ФХД (0503737) </a:t>
            </a:r>
          </a:p>
          <a:p>
            <a:r>
              <a:rPr lang="ru-RU" dirty="0" smtClean="0">
                <a:latin typeface="Times New Roman" charset="0"/>
                <a:ea typeface="Times New Roman" charset="0"/>
                <a:cs typeface="Times New Roman" charset="0"/>
              </a:rPr>
              <a:t>Доходы</a:t>
            </a:r>
          </a:p>
          <a:p>
            <a:r>
              <a:rPr lang="ru-RU" dirty="0" smtClean="0">
                <a:latin typeface="Times New Roman" charset="0"/>
                <a:ea typeface="Times New Roman" charset="0"/>
                <a:cs typeface="Times New Roman" charset="0"/>
              </a:rPr>
              <a:t>Иные доходы (</a:t>
            </a:r>
            <a:r>
              <a:rPr lang="ru-RU" dirty="0" err="1" smtClean="0">
                <a:latin typeface="Times New Roman" charset="0"/>
                <a:ea typeface="Times New Roman" charset="0"/>
                <a:cs typeface="Times New Roman" charset="0"/>
              </a:rPr>
              <a:t>АнКодПодвидаДох</a:t>
            </a:r>
            <a:r>
              <a:rPr lang="ru-RU" dirty="0" smtClean="0">
                <a:latin typeface="Times New Roman" charset="0"/>
                <a:ea typeface="Times New Roman" charset="0"/>
                <a:cs typeface="Times New Roman" charset="0"/>
              </a:rPr>
              <a:t> 180)</a:t>
            </a:r>
          </a:p>
          <a:p>
            <a:endParaRPr lang="ru-RU" dirty="0" smtClean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409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A33DAC7D-2902-43C4-80FC-A26A6CDFC3A5}"/>
              </a:ext>
            </a:extLst>
          </p:cNvPr>
          <p:cNvSpPr/>
          <p:nvPr/>
        </p:nvSpPr>
        <p:spPr>
          <a:xfrm>
            <a:off x="2190896" y="143463"/>
            <a:ext cx="6290495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2500" b="1" dirty="0" smtClean="0">
                <a:solidFill>
                  <a:srgbClr val="077A3E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Операционная аренда</a:t>
            </a:r>
          </a:p>
        </p:txBody>
      </p:sp>
      <p:sp>
        <p:nvSpPr>
          <p:cNvPr id="4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481391" y="49076"/>
            <a:ext cx="503102" cy="365125"/>
          </a:xfrm>
        </p:spPr>
        <p:txBody>
          <a:bodyPr/>
          <a:lstStyle/>
          <a:p>
            <a:fld id="{A9DAC724-3E02-49ED-B828-609FBC575841}" type="slidenum">
              <a:rPr lang="ru-RU" b="1" smtClean="0">
                <a:solidFill>
                  <a:srgbClr val="C79023"/>
                </a:solidFill>
              </a:rPr>
              <a:t>24</a:t>
            </a:fld>
            <a:endParaRPr lang="en-US" b="1" dirty="0">
              <a:solidFill>
                <a:srgbClr val="C79023"/>
              </a:solidFill>
            </a:endParaRPr>
          </a:p>
        </p:txBody>
      </p:sp>
      <p:graphicFrame>
        <p:nvGraphicFramePr>
          <p:cNvPr id="2" name="Схема 1"/>
          <p:cNvGraphicFramePr/>
          <p:nvPr>
            <p:extLst/>
          </p:nvPr>
        </p:nvGraphicFramePr>
        <p:xfrm>
          <a:off x="490330" y="673255"/>
          <a:ext cx="8189843" cy="1882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8" name="Схема 17"/>
          <p:cNvGraphicFramePr/>
          <p:nvPr>
            <p:extLst/>
          </p:nvPr>
        </p:nvGraphicFramePr>
        <p:xfrm>
          <a:off x="553767" y="2313049"/>
          <a:ext cx="8189843" cy="1882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pSp>
        <p:nvGrpSpPr>
          <p:cNvPr id="9" name="Группа 8"/>
          <p:cNvGrpSpPr/>
          <p:nvPr/>
        </p:nvGrpSpPr>
        <p:grpSpPr>
          <a:xfrm>
            <a:off x="228303" y="4098797"/>
            <a:ext cx="8687950" cy="2372314"/>
            <a:chOff x="162053" y="987106"/>
            <a:chExt cx="8687950" cy="2372314"/>
          </a:xfrm>
        </p:grpSpPr>
        <p:sp>
          <p:nvSpPr>
            <p:cNvPr id="10" name="Title 1">
              <a:extLst>
                <a:ext uri="{FF2B5EF4-FFF2-40B4-BE49-F238E27FC236}">
                  <a16:creationId xmlns="" xmlns:a16="http://schemas.microsoft.com/office/drawing/2014/main" id="{D2BE57DE-FA7A-44BC-B8D6-F3B300F4C69D}"/>
                </a:ext>
              </a:extLst>
            </p:cNvPr>
            <p:cNvSpPr txBox="1">
              <a:spLocks/>
            </p:cNvSpPr>
            <p:nvPr/>
          </p:nvSpPr>
          <p:spPr>
            <a:xfrm>
              <a:off x="162053" y="987106"/>
              <a:ext cx="8687950" cy="439358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spcAft>
                  <a:spcPts val="1200"/>
                </a:spcAft>
              </a:pPr>
              <a:r>
                <a:rPr lang="ru-RU" sz="2400" b="1" dirty="0" smtClean="0">
                  <a:solidFill>
                    <a:srgbClr val="C7902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Счет 0 205 20 </a:t>
              </a:r>
              <a:r>
                <a:rPr lang="ru-RU" sz="2400" b="1" dirty="0">
                  <a:solidFill>
                    <a:srgbClr val="C7902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000 </a:t>
              </a:r>
              <a:r>
                <a:rPr lang="ru-RU" sz="2400" b="1" dirty="0" smtClean="0">
                  <a:solidFill>
                    <a:srgbClr val="C7902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«Доходы от собственности»</a:t>
              </a:r>
            </a:p>
            <a:p>
              <a:pPr algn="just">
                <a:spcAft>
                  <a:spcPts val="1200"/>
                </a:spcAft>
              </a:pPr>
              <a:endPara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just">
                <a:spcAft>
                  <a:spcPts val="1200"/>
                </a:spcAft>
              </a:pPr>
              <a:r>
                <a:rPr lang="ru-RU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GB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432304" y="1715072"/>
              <a:ext cx="1346708" cy="621792"/>
            </a:xfrm>
            <a:prstGeom prst="roundRect">
              <a:avLst/>
            </a:pr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 anchor="ctr" anchorCtr="1">
              <a:noAutofit/>
            </a:bodyPr>
            <a:lstStyle/>
            <a:p>
              <a:r>
                <a:rPr lang="ru-RU" sz="28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205.20</a:t>
              </a:r>
              <a:endPara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Двойная стрелка влево/вправо 11"/>
            <p:cNvSpPr/>
            <p:nvPr/>
          </p:nvSpPr>
          <p:spPr>
            <a:xfrm>
              <a:off x="4032504" y="1832372"/>
              <a:ext cx="2162950" cy="402336"/>
            </a:xfrm>
            <a:prstGeom prst="leftRightArrow">
              <a:avLst/>
            </a:prstGeom>
            <a:gradFill>
              <a:gsLst>
                <a:gs pos="0">
                  <a:srgbClr val="077A3E"/>
                </a:gs>
                <a:gs pos="100000">
                  <a:srgbClr val="92D050"/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448946" y="1722644"/>
              <a:ext cx="2401057" cy="621792"/>
            </a:xfrm>
            <a:prstGeom prst="roundRect">
              <a:avLst/>
            </a:pr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 anchor="ctr" anchorCtr="1">
              <a:noAutofit/>
            </a:bodyPr>
            <a:lstStyle/>
            <a:p>
              <a:r>
                <a:rPr lang="ru-RU" sz="28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Забаланс</a:t>
              </a:r>
              <a:r>
                <a:rPr lang="ru-RU" sz="28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25</a:t>
              </a:r>
              <a:endPara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432304" y="2735628"/>
              <a:ext cx="1346708" cy="621792"/>
            </a:xfrm>
            <a:prstGeom prst="roundRect">
              <a:avLst/>
            </a:pr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 anchor="ctr" anchorCtr="1">
              <a:noAutofit/>
            </a:bodyPr>
            <a:lstStyle/>
            <a:p>
              <a:r>
                <a:rPr lang="ru-RU" sz="28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210.05</a:t>
              </a:r>
              <a:endPara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Двойная стрелка влево/вправо 14"/>
            <p:cNvSpPr/>
            <p:nvPr/>
          </p:nvSpPr>
          <p:spPr>
            <a:xfrm>
              <a:off x="4032504" y="2847356"/>
              <a:ext cx="2162950" cy="402336"/>
            </a:xfrm>
            <a:prstGeom prst="leftRightArrow">
              <a:avLst/>
            </a:prstGeom>
            <a:gradFill>
              <a:gsLst>
                <a:gs pos="0">
                  <a:srgbClr val="077A3E"/>
                </a:gs>
                <a:gs pos="100000">
                  <a:srgbClr val="92D050"/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448946" y="2737628"/>
              <a:ext cx="2401057" cy="621792"/>
            </a:xfrm>
            <a:prstGeom prst="roundRect">
              <a:avLst/>
            </a:pr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 anchor="ctr" anchorCtr="1">
              <a:noAutofit/>
            </a:bodyPr>
            <a:lstStyle/>
            <a:p>
              <a:r>
                <a:rPr lang="ru-RU" sz="28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Забаланс</a:t>
              </a:r>
              <a:r>
                <a:rPr lang="ru-RU" sz="28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26</a:t>
              </a:r>
              <a:endPara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62053" y="2238280"/>
              <a:ext cx="1877059" cy="621792"/>
            </a:xfrm>
            <a:prstGeom prst="roundRect">
              <a:avLst/>
            </a:prstGeom>
            <a:ln>
              <a:solidFill>
                <a:srgbClr val="0070C0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 anchor="ctr" anchorCtr="1">
              <a:noAutofit/>
            </a:bodyPr>
            <a:lstStyle/>
            <a:p>
              <a:r>
                <a:rPr lang="ru-RU" sz="20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Арендодатель</a:t>
              </a:r>
              <a:endPara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Левая фигурная скобка 5"/>
            <p:cNvSpPr/>
            <p:nvPr/>
          </p:nvSpPr>
          <p:spPr>
            <a:xfrm>
              <a:off x="2176272" y="1832372"/>
              <a:ext cx="182880" cy="1331452"/>
            </a:xfrm>
            <a:prstGeom prst="leftBrac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1541036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481391" y="49076"/>
            <a:ext cx="503102" cy="365125"/>
          </a:xfrm>
        </p:spPr>
        <p:txBody>
          <a:bodyPr/>
          <a:lstStyle/>
          <a:p>
            <a:fld id="{A9DAC724-3E02-49ED-B828-609FBC575841}" type="slidenum">
              <a:rPr lang="ru-RU" b="1" smtClean="0">
                <a:solidFill>
                  <a:srgbClr val="C79023"/>
                </a:solidFill>
              </a:rPr>
              <a:t>25</a:t>
            </a:fld>
            <a:endParaRPr lang="en-US" b="1" dirty="0">
              <a:solidFill>
                <a:srgbClr val="C79023"/>
              </a:solidFill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xmlns="" id="{A33DAC7D-2902-43C4-80FC-A26A6CDFC3A5}"/>
              </a:ext>
            </a:extLst>
          </p:cNvPr>
          <p:cNvSpPr/>
          <p:nvPr/>
        </p:nvSpPr>
        <p:spPr>
          <a:xfrm>
            <a:off x="2689680" y="175674"/>
            <a:ext cx="5479146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2500" b="1" smtClean="0">
                <a:solidFill>
                  <a:srgbClr val="077A3E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Порядок применения КОСГУ</a:t>
            </a:r>
            <a:endParaRPr lang="ru-RU" sz="2500" b="1" dirty="0">
              <a:solidFill>
                <a:srgbClr val="C000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44798" y="5336274"/>
            <a:ext cx="1494679" cy="975815"/>
          </a:xfrm>
          <a:prstGeom prst="roundRect">
            <a:avLst/>
          </a:prstGeom>
          <a:noFill/>
          <a:ln w="34925">
            <a:solidFill>
              <a:srgbClr val="077A3E"/>
            </a:solidFill>
            <a:prstDash val="solid"/>
          </a:ln>
          <a:effectLst>
            <a:outerShdw blurRad="127000" sx="110000" sy="110000" algn="ctr" rotWithShape="0">
              <a:prstClr val="black">
                <a:alpha val="40000"/>
              </a:prstClr>
            </a:outerShdw>
          </a:effectLst>
        </p:spPr>
        <p:txBody>
          <a:bodyPr wrap="square" rtlCol="0" anchor="ctr" anchorCtr="0">
            <a:noAutofit/>
          </a:bodyPr>
          <a:lstStyle/>
          <a:p>
            <a:pPr lvl="0" algn="ctr"/>
            <a:r>
              <a:rPr lang="ru-RU" sz="4000" b="1" dirty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199</a:t>
            </a:r>
          </a:p>
        </p:txBody>
      </p:sp>
      <p:graphicFrame>
        <p:nvGraphicFramePr>
          <p:cNvPr id="2" name="Схема 1"/>
          <p:cNvGraphicFramePr/>
          <p:nvPr>
            <p:extLst/>
          </p:nvPr>
        </p:nvGraphicFramePr>
        <p:xfrm>
          <a:off x="460753" y="689449"/>
          <a:ext cx="8343331" cy="44305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634"/>
          <a:stretch/>
        </p:blipFill>
        <p:spPr>
          <a:xfrm>
            <a:off x="143681" y="5336274"/>
            <a:ext cx="1099360" cy="1480782"/>
          </a:xfrm>
          <a:prstGeom prst="rect">
            <a:avLst/>
          </a:prstGeom>
        </p:spPr>
      </p:pic>
      <p:sp>
        <p:nvSpPr>
          <p:cNvPr id="5" name="Стрелка вправо 4"/>
          <p:cNvSpPr/>
          <p:nvPr/>
        </p:nvSpPr>
        <p:spPr>
          <a:xfrm>
            <a:off x="3508754" y="5636686"/>
            <a:ext cx="773879" cy="436568"/>
          </a:xfrm>
          <a:prstGeom prst="rightArrow">
            <a:avLst/>
          </a:prstGeom>
          <a:gradFill>
            <a:gsLst>
              <a:gs pos="0">
                <a:srgbClr val="077A3E"/>
              </a:gs>
              <a:gs pos="100000">
                <a:srgbClr val="92D050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4451910" y="5336274"/>
            <a:ext cx="4352174" cy="975815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 anchor="ctr" anchorCtr="0">
            <a:noAutofit/>
          </a:bodyPr>
          <a:lstStyle/>
          <a:p>
            <a:pPr lvl="0" algn="ctr"/>
            <a:r>
              <a:rPr lang="ru-RU" b="1" dirty="0" smtClean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Излишки при инвентаризации (кроме ДД </a:t>
            </a:r>
            <a:r>
              <a:rPr lang="mr-IN" b="1" dirty="0" smtClean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–</a:t>
            </a:r>
            <a:r>
              <a:rPr lang="ru-RU" b="1" dirty="0" smtClean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 189), изменение кадастровой стоимости, неразграниченные земли</a:t>
            </a:r>
            <a:endParaRPr lang="ru-RU" b="1" dirty="0">
              <a:solidFill>
                <a:srgbClr val="002060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35434" y="6447724"/>
            <a:ext cx="188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mtClean="0">
                <a:latin typeface="Times New Roman" charset="0"/>
                <a:ea typeface="Times New Roman" charset="0"/>
                <a:cs typeface="Times New Roman" charset="0"/>
              </a:rPr>
              <a:t>* От СГУ и ОГС</a:t>
            </a:r>
            <a:endParaRPr lang="ru-RU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8076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Straight Connector 16"/>
          <p:cNvCxnSpPr/>
          <p:nvPr/>
        </p:nvCxnSpPr>
        <p:spPr>
          <a:xfrm>
            <a:off x="8511789" y="265642"/>
            <a:ext cx="0" cy="226483"/>
          </a:xfrm>
          <a:prstGeom prst="line">
            <a:avLst/>
          </a:prstGeom>
          <a:ln w="12700" cmpd="sng">
            <a:solidFill>
              <a:srgbClr val="DEAA46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508997" y="179386"/>
            <a:ext cx="496454" cy="365125"/>
          </a:xfrm>
        </p:spPr>
        <p:txBody>
          <a:bodyPr/>
          <a:lstStyle/>
          <a:p>
            <a:fld id="{B2D350B4-811D-9C49-8D4A-B431FFD45952}" type="slidenum">
              <a:rPr lang="en-US" b="1" smtClean="0">
                <a:solidFill>
                  <a:srgbClr val="C79023"/>
                </a:solidFill>
              </a:rPr>
              <a:pPr/>
              <a:t>26</a:t>
            </a:fld>
            <a:endParaRPr lang="en-US" b="1" dirty="0">
              <a:solidFill>
                <a:srgbClr val="C79023"/>
              </a:solidFill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xmlns="" id="{D2BE57DE-FA7A-44BC-B8D6-F3B300F4C69D}"/>
              </a:ext>
            </a:extLst>
          </p:cNvPr>
          <p:cNvSpPr txBox="1">
            <a:spLocks/>
          </p:cNvSpPr>
          <p:nvPr/>
        </p:nvSpPr>
        <p:spPr>
          <a:xfrm>
            <a:off x="31404" y="1052335"/>
            <a:ext cx="8974047" cy="562142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spcAft>
                <a:spcPts val="1200"/>
              </a:spcAft>
            </a:pP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Первоначальное признание в учете земельных участков (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на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праве постоянного (бессрочного)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пользования)</a:t>
            </a:r>
            <a:endParaRPr lang="ru-RU" sz="24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ru-RU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Дт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0 103 11 330        </a:t>
            </a:r>
            <a:r>
              <a:rPr lang="ru-RU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Кт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0 401 10 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195</a:t>
            </a:r>
          </a:p>
          <a:p>
            <a:pPr algn="just">
              <a:spcAft>
                <a:spcPts val="1200"/>
              </a:spcAft>
            </a:pP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беспечение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актуализации кадастровой стоимости земельного участка (при ее изменении) (</a:t>
            </a:r>
            <a:r>
              <a:rPr lang="ru-RU" sz="24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Существенное событие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!)</a:t>
            </a:r>
          </a:p>
          <a:p>
            <a:pPr marL="342900" indent="-342900" algn="just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ru-RU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Дт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0 103 11 330        </a:t>
            </a:r>
            <a:r>
              <a:rPr lang="ru-RU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Кт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0 401 10 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176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(при увеличении)</a:t>
            </a:r>
          </a:p>
          <a:p>
            <a:pPr marL="342900" indent="-342900" algn="just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ru-RU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Дт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0 401 10 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176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ru-RU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Кт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0 103 11 430 (при уменьшении)</a:t>
            </a:r>
          </a:p>
          <a:p>
            <a:pPr algn="just">
              <a:spcAft>
                <a:spcPts val="1200"/>
              </a:spcAft>
            </a:pP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Возврат земельных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участков, в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том числе расположенных под объектами недвижимости, право, на которые в соответствии с законодательством РФ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прекращено право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постоянного (бессрочного) пользования</a:t>
            </a:r>
            <a:endParaRPr lang="ru-RU" sz="24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Дт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0 401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10 195  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Кт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1 103 11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430  </a:t>
            </a:r>
            <a:r>
              <a:rPr lang="ru-RU" sz="24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(обратная корреспонденция!)</a:t>
            </a:r>
            <a:endParaRPr lang="en-GB" sz="240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359217" y="0"/>
            <a:ext cx="614838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/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Счет 1 103 00 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000</a:t>
            </a:r>
          </a:p>
          <a:p>
            <a:pPr algn="ctr" defTabSz="914400"/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«Непроизведенные 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активы»</a:t>
            </a:r>
          </a:p>
        </p:txBody>
      </p:sp>
    </p:spTree>
    <p:extLst>
      <p:ext uri="{BB962C8B-B14F-4D97-AF65-F5344CB8AC3E}">
        <p14:creationId xmlns:p14="http://schemas.microsoft.com/office/powerpoint/2010/main" val="2089153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444721" y="179386"/>
            <a:ext cx="560730" cy="365125"/>
          </a:xfrm>
        </p:spPr>
        <p:txBody>
          <a:bodyPr/>
          <a:lstStyle/>
          <a:p>
            <a:fld id="{B2D350B4-811D-9C49-8D4A-B431FFD45952}" type="slidenum">
              <a:rPr lang="en-US" b="1" smtClean="0">
                <a:solidFill>
                  <a:srgbClr val="C79023"/>
                </a:solidFill>
              </a:rPr>
              <a:pPr/>
              <a:t>27</a:t>
            </a:fld>
            <a:endParaRPr lang="en-US" b="1" dirty="0">
              <a:solidFill>
                <a:srgbClr val="C79023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D2BE57DE-FA7A-44BC-B8D6-F3B300F4C69D}"/>
              </a:ext>
            </a:extLst>
          </p:cNvPr>
          <p:cNvSpPr txBox="1">
            <a:spLocks/>
          </p:cNvSpPr>
          <p:nvPr/>
        </p:nvSpPr>
        <p:spPr>
          <a:xfrm>
            <a:off x="1968500" y="179386"/>
            <a:ext cx="6643736" cy="595314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solidFill>
                  <a:srgbClr val="077A3E"/>
                </a:solidFill>
              </a:rPr>
              <a:t>Основные ошибки и недостатки</a:t>
            </a:r>
            <a:endParaRPr lang="en-GB" sz="2400" b="1" u="sng" dirty="0">
              <a:solidFill>
                <a:srgbClr val="C79023"/>
              </a:solidFill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xmlns="" id="{D2BE57DE-FA7A-44BC-B8D6-F3B300F4C69D}"/>
              </a:ext>
            </a:extLst>
          </p:cNvPr>
          <p:cNvSpPr txBox="1">
            <a:spLocks/>
          </p:cNvSpPr>
          <p:nvPr/>
        </p:nvSpPr>
        <p:spPr>
          <a:xfrm>
            <a:off x="2365350" y="602774"/>
            <a:ext cx="6079371" cy="43935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1200"/>
              </a:spcAft>
            </a:pPr>
            <a:r>
              <a:rPr lang="ru-RU" sz="2400" b="1" dirty="0" smtClean="0">
                <a:solidFill>
                  <a:srgbClr val="C790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Учет недвижимости</a:t>
            </a:r>
          </a:p>
          <a:p>
            <a:pPr algn="just">
              <a:spcAft>
                <a:spcPts val="1200"/>
              </a:spcAft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1200"/>
              </a:spcAft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24129" y="1092801"/>
            <a:ext cx="4633086" cy="782495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Получено до вступления в силу ФЗ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Двойная стрелка влево/вправо 4"/>
          <p:cNvSpPr/>
          <p:nvPr/>
        </p:nvSpPr>
        <p:spPr>
          <a:xfrm>
            <a:off x="5157215" y="1239934"/>
            <a:ext cx="1434720" cy="402336"/>
          </a:xfrm>
          <a:prstGeom prst="leftRightArrow">
            <a:avLst/>
          </a:prstGeom>
          <a:gradFill>
            <a:gsLst>
              <a:gs pos="0">
                <a:srgbClr val="077A3E"/>
              </a:gs>
              <a:gs pos="100000">
                <a:srgbClr val="92D050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6643590" y="1086390"/>
            <a:ext cx="2184027" cy="736929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ru-RU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Счет 101</a:t>
            </a:r>
            <a:endParaRPr lang="ru-RU" sz="2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Двойная стрелка влево/вправо 27"/>
          <p:cNvSpPr/>
          <p:nvPr/>
        </p:nvSpPr>
        <p:spPr>
          <a:xfrm>
            <a:off x="5157215" y="2173594"/>
            <a:ext cx="1434719" cy="402336"/>
          </a:xfrm>
          <a:prstGeom prst="leftRightArrow">
            <a:avLst/>
          </a:prstGeom>
          <a:gradFill>
            <a:gsLst>
              <a:gs pos="0">
                <a:srgbClr val="077A3E"/>
              </a:gs>
              <a:gs pos="100000">
                <a:srgbClr val="92D050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TextBox 28"/>
          <p:cNvSpPr txBox="1"/>
          <p:nvPr/>
        </p:nvSpPr>
        <p:spPr>
          <a:xfrm>
            <a:off x="6643590" y="1979561"/>
            <a:ext cx="2184027" cy="814115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ru-RU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Счет 106</a:t>
            </a:r>
          </a:p>
          <a:p>
            <a:pPr algn="ctr"/>
            <a:r>
              <a:rPr lang="ru-RU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Счет 01</a:t>
            </a:r>
            <a:endParaRPr lang="ru-RU" sz="2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24129" y="2021053"/>
            <a:ext cx="4633086" cy="782495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Введено в эксплуатацию,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гос.регистрации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нет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86139" y="2984155"/>
            <a:ext cx="4671076" cy="1728703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 anchor="ctr" anchorCtr="1">
            <a:noAutofit/>
          </a:bodyPr>
          <a:lstStyle/>
          <a:p>
            <a:pPr algn="ctr">
              <a:spcAft>
                <a:spcPts val="600"/>
              </a:spcAft>
            </a:pPr>
            <a:r>
              <a:rPr lang="ru-RU" sz="1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Передающая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сторона – право </a:t>
            </a:r>
            <a:r>
              <a:rPr lang="ru-RU" sz="1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прекращено</a:t>
            </a:r>
          </a:p>
          <a:p>
            <a:pPr algn="ctr">
              <a:spcAft>
                <a:spcPts val="600"/>
              </a:spcAft>
            </a:pPr>
            <a:r>
              <a:rPr lang="ru-RU" sz="1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Принимающая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сторона – право </a:t>
            </a:r>
            <a:r>
              <a:rPr lang="ru-RU" sz="1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зарегистрировано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после 1 января отчетного года, но </a:t>
            </a:r>
            <a:r>
              <a:rPr lang="ru-RU" sz="1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даты 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представления отчетности</a:t>
            </a:r>
          </a:p>
          <a:p>
            <a:pPr algn="ctr">
              <a:spcAft>
                <a:spcPts val="600"/>
              </a:spcAft>
            </a:pPr>
            <a:r>
              <a:rPr lang="ru-RU" sz="1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Существенное событие!!!</a:t>
            </a:r>
            <a:endParaRPr lang="ru-RU" sz="16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Двойная стрелка влево/вправо 23"/>
          <p:cNvSpPr/>
          <p:nvPr/>
        </p:nvSpPr>
        <p:spPr>
          <a:xfrm>
            <a:off x="5157215" y="3621389"/>
            <a:ext cx="1434719" cy="402336"/>
          </a:xfrm>
          <a:prstGeom prst="leftRightArrow">
            <a:avLst/>
          </a:prstGeom>
          <a:gradFill>
            <a:gsLst>
              <a:gs pos="0">
                <a:srgbClr val="077A3E"/>
              </a:gs>
              <a:gs pos="100000">
                <a:srgbClr val="92D050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TextBox 26"/>
          <p:cNvSpPr txBox="1"/>
          <p:nvPr/>
        </p:nvSpPr>
        <p:spPr>
          <a:xfrm>
            <a:off x="6643589" y="3287627"/>
            <a:ext cx="2184027" cy="987253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ru-RU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Счет 101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(принимающая сторона)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86139" y="4845264"/>
            <a:ext cx="4671076" cy="913053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 anchor="ctr" anchorCtr="1">
            <a:noAutofit/>
          </a:bodyPr>
          <a:lstStyle/>
          <a:p>
            <a:pPr algn="ctr">
              <a:spcAft>
                <a:spcPts val="600"/>
              </a:spcAft>
            </a:pPr>
            <a:r>
              <a:rPr lang="ru-RU" sz="1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Передающая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сторона – право </a:t>
            </a:r>
            <a:r>
              <a:rPr lang="ru-RU" sz="1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прекращено</a:t>
            </a:r>
          </a:p>
          <a:p>
            <a:pPr algn="ctr">
              <a:spcAft>
                <a:spcPts val="600"/>
              </a:spcAft>
            </a:pPr>
            <a:r>
              <a:rPr lang="ru-RU" sz="1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Принимающая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сторона – право </a:t>
            </a:r>
            <a:r>
              <a:rPr lang="ru-RU" sz="1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зарегистрировано</a:t>
            </a:r>
            <a:endParaRPr lang="ru-RU" sz="16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Двойная стрелка влево/вправо 36"/>
          <p:cNvSpPr/>
          <p:nvPr/>
        </p:nvSpPr>
        <p:spPr>
          <a:xfrm>
            <a:off x="5157214" y="5038709"/>
            <a:ext cx="1434719" cy="402336"/>
          </a:xfrm>
          <a:prstGeom prst="leftRightArrow">
            <a:avLst/>
          </a:prstGeom>
          <a:gradFill>
            <a:gsLst>
              <a:gs pos="0">
                <a:srgbClr val="077A3E"/>
              </a:gs>
              <a:gs pos="100000">
                <a:srgbClr val="92D050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TextBox 40"/>
          <p:cNvSpPr txBox="1"/>
          <p:nvPr/>
        </p:nvSpPr>
        <p:spPr>
          <a:xfrm>
            <a:off x="6643588" y="4731171"/>
            <a:ext cx="2184027" cy="1474238"/>
          </a:xfrm>
          <a:prstGeom prst="downArrowCallout">
            <a:avLst>
              <a:gd name="adj1" fmla="val 13835"/>
              <a:gd name="adj2" fmla="val 20658"/>
              <a:gd name="adj3" fmla="val 14456"/>
              <a:gd name="adj4" fmla="val 75522"/>
            </a:avLst>
          </a:prstGeom>
          <a:ln cap="sq">
            <a:rou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Нельзя!</a:t>
            </a:r>
            <a:r>
              <a:rPr lang="ru-RU" sz="2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Счет 101 (принимающая сторона)</a:t>
            </a:r>
            <a:endParaRPr lang="ru-RU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86139" y="6205409"/>
            <a:ext cx="8406993" cy="565306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Орган, уполномоченный на управление имуществом казны 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счет 1 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108 00 000 «Нефинансовые активы имущества казны»</a:t>
            </a:r>
          </a:p>
        </p:txBody>
      </p:sp>
    </p:spTree>
    <p:extLst>
      <p:ext uri="{BB962C8B-B14F-4D97-AF65-F5344CB8AC3E}">
        <p14:creationId xmlns:p14="http://schemas.microsoft.com/office/powerpoint/2010/main" val="1374443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379725" y="49076"/>
            <a:ext cx="604768" cy="365125"/>
          </a:xfrm>
        </p:spPr>
        <p:txBody>
          <a:bodyPr/>
          <a:lstStyle/>
          <a:p>
            <a:fld id="{A9DAC724-3E02-49ED-B828-609FBC575841}" type="slidenum">
              <a:rPr lang="ru-RU" b="1" smtClean="0">
                <a:solidFill>
                  <a:srgbClr val="C79023"/>
                </a:solidFill>
              </a:rPr>
              <a:t>28</a:t>
            </a:fld>
            <a:endParaRPr lang="en-US" b="1" dirty="0">
              <a:solidFill>
                <a:srgbClr val="C79023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185960"/>
              </p:ext>
            </p:extLst>
          </p:nvPr>
        </p:nvGraphicFramePr>
        <p:xfrm>
          <a:off x="167515" y="800100"/>
          <a:ext cx="8816978" cy="13716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21398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4003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20269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61418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В 2018 году</a:t>
                      </a:r>
                      <a:endParaRPr lang="ru-RU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Учредитель</a:t>
                      </a:r>
                      <a:endParaRPr lang="ru-RU" sz="2200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Учреждение* </a:t>
                      </a:r>
                      <a:endParaRPr lang="ru-RU" sz="2200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57414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1. Заключено Соглашение на ГЗ на 2019</a:t>
                      </a:r>
                      <a:r>
                        <a:rPr lang="ru-RU" baseline="0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год в 2018 году</a:t>
                      </a:r>
                      <a:endParaRPr lang="ru-RU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err="1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Дт</a:t>
                      </a:r>
                      <a:r>
                        <a:rPr lang="ru-RU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1 501 23 241</a:t>
                      </a:r>
                    </a:p>
                    <a:p>
                      <a:pPr algn="ctr"/>
                      <a:r>
                        <a:rPr lang="ru-RU" dirty="0" err="1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Кт</a:t>
                      </a:r>
                      <a:r>
                        <a:rPr lang="ru-RU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1 502 21 241</a:t>
                      </a:r>
                      <a:endParaRPr lang="ru-RU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err="1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Дт</a:t>
                      </a:r>
                      <a:r>
                        <a:rPr lang="ru-RU" baseline="0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4 205 31 561</a:t>
                      </a:r>
                    </a:p>
                    <a:p>
                      <a:pPr algn="ctr"/>
                      <a:r>
                        <a:rPr lang="ru-RU" baseline="0" dirty="0" err="1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Кт</a:t>
                      </a:r>
                      <a:r>
                        <a:rPr lang="ru-RU" baseline="0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4 401 40 131</a:t>
                      </a:r>
                      <a:endParaRPr lang="ru-RU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67515" y="6413500"/>
            <a:ext cx="24613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smtClean="0">
                <a:latin typeface="Times New Roman" charset="0"/>
                <a:ea typeface="Times New Roman" charset="0"/>
                <a:cs typeface="Times New Roman" charset="0"/>
              </a:rPr>
              <a:t>* Без 500-х счетов</a:t>
            </a:r>
            <a:endParaRPr lang="ru-RU" i="1">
              <a:latin typeface="Times New Roman" charset="0"/>
              <a:ea typeface="Times New Roman" charset="0"/>
              <a:cs typeface="Times New Roman" charset="0"/>
            </a:endParaRPr>
          </a:p>
        </p:txBody>
      </p:sp>
      <p:grpSp>
        <p:nvGrpSpPr>
          <p:cNvPr id="18" name="Группа 17"/>
          <p:cNvGrpSpPr/>
          <p:nvPr/>
        </p:nvGrpSpPr>
        <p:grpSpPr>
          <a:xfrm>
            <a:off x="1064763" y="2344928"/>
            <a:ext cx="7919730" cy="3074324"/>
            <a:chOff x="1064763" y="2344928"/>
            <a:chExt cx="7919730" cy="3074324"/>
          </a:xfrm>
        </p:grpSpPr>
        <p:grpSp>
          <p:nvGrpSpPr>
            <p:cNvPr id="15" name="Группа 14"/>
            <p:cNvGrpSpPr/>
            <p:nvPr/>
          </p:nvGrpSpPr>
          <p:grpSpPr>
            <a:xfrm>
              <a:off x="1064763" y="2344928"/>
              <a:ext cx="7919730" cy="3074324"/>
              <a:chOff x="1064763" y="2344928"/>
              <a:chExt cx="7919730" cy="3074324"/>
            </a:xfrm>
          </p:grpSpPr>
          <p:grpSp>
            <p:nvGrpSpPr>
              <p:cNvPr id="12" name="Группа 11"/>
              <p:cNvGrpSpPr/>
              <p:nvPr/>
            </p:nvGrpSpPr>
            <p:grpSpPr>
              <a:xfrm>
                <a:off x="1064763" y="2344928"/>
                <a:ext cx="7919730" cy="2135632"/>
                <a:chOff x="1064763" y="2344928"/>
                <a:chExt cx="7919730" cy="2135632"/>
              </a:xfrm>
            </p:grpSpPr>
            <p:sp>
              <p:nvSpPr>
                <p:cNvPr id="2" name="Штриховая стрелка вправо 1"/>
                <p:cNvSpPr/>
                <p:nvPr/>
              </p:nvSpPr>
              <p:spPr>
                <a:xfrm rot="5400000">
                  <a:off x="5310124" y="2466340"/>
                  <a:ext cx="672592" cy="429768"/>
                </a:xfrm>
                <a:prstGeom prst="stripedRightArrow">
                  <a:avLst/>
                </a:prstGeom>
                <a:gradFill>
                  <a:gsLst>
                    <a:gs pos="0">
                      <a:schemeClr val="accent3">
                        <a:lumMod val="60000"/>
                        <a:lumOff val="40000"/>
                      </a:schemeClr>
                    </a:gs>
                    <a:gs pos="100000">
                      <a:schemeClr val="accent3">
                        <a:lumMod val="20000"/>
                        <a:lumOff val="80000"/>
                      </a:schemeClr>
                    </a:gs>
                  </a:gsLst>
                </a:gradFill>
                <a:ln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8" name="Штриховая стрелка вправо 7"/>
                <p:cNvSpPr/>
                <p:nvPr/>
              </p:nvSpPr>
              <p:spPr>
                <a:xfrm rot="5400000">
                  <a:off x="7447091" y="2466340"/>
                  <a:ext cx="672592" cy="429768"/>
                </a:xfrm>
                <a:prstGeom prst="stripedRightArrow">
                  <a:avLst/>
                </a:prstGeom>
                <a:gradFill>
                  <a:gsLst>
                    <a:gs pos="0">
                      <a:schemeClr val="accent3">
                        <a:lumMod val="60000"/>
                        <a:lumOff val="40000"/>
                      </a:schemeClr>
                    </a:gs>
                    <a:gs pos="100000">
                      <a:schemeClr val="accent3">
                        <a:lumMod val="20000"/>
                        <a:lumOff val="80000"/>
                      </a:schemeClr>
                    </a:gs>
                  </a:gsLst>
                </a:gradFill>
                <a:ln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6" name="TextBox 5"/>
                <p:cNvSpPr txBox="1"/>
                <p:nvPr/>
              </p:nvSpPr>
              <p:spPr>
                <a:xfrm>
                  <a:off x="4443984" y="3131312"/>
                  <a:ext cx="2322576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ru-RU" sz="2400" b="1" dirty="0" smtClean="0">
                      <a:solidFill>
                        <a:srgbClr val="0070C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0503128</a:t>
                  </a:r>
                  <a:endParaRPr lang="ru-RU" sz="24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9" name="TextBox 8"/>
                <p:cNvSpPr txBox="1"/>
                <p:nvPr/>
              </p:nvSpPr>
              <p:spPr>
                <a:xfrm>
                  <a:off x="6766560" y="3131312"/>
                  <a:ext cx="2217933" cy="120032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ru-RU" sz="2400" b="1" dirty="0" smtClean="0">
                      <a:solidFill>
                        <a:srgbClr val="0070C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0503730</a:t>
                  </a:r>
                </a:p>
                <a:p>
                  <a:pPr algn="ctr"/>
                  <a:r>
                    <a:rPr lang="ru-RU" sz="2400" b="1" dirty="0" smtClean="0">
                      <a:solidFill>
                        <a:srgbClr val="0070C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0503721</a:t>
                  </a:r>
                </a:p>
                <a:p>
                  <a:pPr algn="ctr"/>
                  <a:r>
                    <a:rPr lang="ru-RU" sz="2400" b="1" dirty="0" smtClean="0">
                      <a:solidFill>
                        <a:srgbClr val="0070C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0503769</a:t>
                  </a:r>
                  <a:endParaRPr lang="ru-RU" sz="24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0" name="TextBox 9"/>
                <p:cNvSpPr txBox="1"/>
                <p:nvPr/>
              </p:nvSpPr>
              <p:spPr>
                <a:xfrm>
                  <a:off x="1064763" y="3421215"/>
                  <a:ext cx="2322576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ru-RU" sz="2400" b="1" dirty="0" smtClean="0">
                      <a:solidFill>
                        <a:srgbClr val="0070C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Отчетность</a:t>
                  </a:r>
                </a:p>
                <a:p>
                  <a:pPr algn="ctr"/>
                  <a:r>
                    <a:rPr lang="ru-RU" sz="2400" b="1" dirty="0" smtClean="0">
                      <a:solidFill>
                        <a:srgbClr val="0070C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за 2018 год</a:t>
                  </a:r>
                  <a:endParaRPr lang="ru-RU" sz="24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1" name="Левая фигурная скобка 10"/>
                <p:cNvSpPr/>
                <p:nvPr/>
              </p:nvSpPr>
              <p:spPr>
                <a:xfrm>
                  <a:off x="3698748" y="3131312"/>
                  <a:ext cx="502920" cy="1349248"/>
                </a:xfrm>
                <a:prstGeom prst="leftBrace">
                  <a:avLst>
                    <a:gd name="adj1" fmla="val 28333"/>
                    <a:gd name="adj2" fmla="val 50000"/>
                  </a:avLst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13" name="TextBox 12"/>
              <p:cNvSpPr txBox="1"/>
              <p:nvPr/>
            </p:nvSpPr>
            <p:spPr>
              <a:xfrm>
                <a:off x="4770882" y="4711366"/>
                <a:ext cx="175107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000" b="1" i="1" dirty="0" smtClean="0">
                    <a:solidFill>
                      <a:srgbClr val="077A3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500-е счета</a:t>
                </a: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6807708" y="4711366"/>
                <a:ext cx="2176785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000" b="1" i="1" dirty="0" smtClean="0">
                    <a:solidFill>
                      <a:srgbClr val="077A3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Балансовые счета</a:t>
                </a:r>
              </a:p>
            </p:txBody>
          </p:sp>
        </p:grpSp>
        <p:sp>
          <p:nvSpPr>
            <p:cNvPr id="17" name="Не равно 16"/>
            <p:cNvSpPr/>
            <p:nvPr/>
          </p:nvSpPr>
          <p:spPr>
            <a:xfrm>
              <a:off x="6660961" y="4823546"/>
              <a:ext cx="432000" cy="252000"/>
            </a:xfrm>
            <a:prstGeom prst="mathNotEqual">
              <a:avLst/>
            </a:prstGeom>
            <a:gradFill>
              <a:gsLst>
                <a:gs pos="0">
                  <a:schemeClr val="accent6">
                    <a:lumMod val="75000"/>
                  </a:schemeClr>
                </a:gs>
                <a:gs pos="100000">
                  <a:schemeClr val="accent6">
                    <a:lumMod val="40000"/>
                    <a:lumOff val="60000"/>
                  </a:schemeClr>
                </a:gs>
              </a:gsLst>
            </a:gradFill>
            <a:ln w="635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A33DAC7D-2902-43C4-80FC-A26A6CDFC3A5}"/>
              </a:ext>
            </a:extLst>
          </p:cNvPr>
          <p:cNvSpPr/>
          <p:nvPr/>
        </p:nvSpPr>
        <p:spPr>
          <a:xfrm>
            <a:off x="2381965" y="231638"/>
            <a:ext cx="5479146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2500" b="1" dirty="0" smtClean="0">
                <a:solidFill>
                  <a:srgbClr val="077A3E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Отчет о </a:t>
            </a:r>
            <a:r>
              <a:rPr lang="ru-RU" sz="2500" b="1" smtClean="0">
                <a:solidFill>
                  <a:srgbClr val="077A3E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финансовых результатах</a:t>
            </a:r>
            <a:endParaRPr lang="ru-RU" sz="2500" b="1" dirty="0">
              <a:solidFill>
                <a:srgbClr val="077A3E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22672" y="2127148"/>
            <a:ext cx="29185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ГЗ </a:t>
            </a:r>
            <a:r>
              <a:rPr lang="mr-IN" b="1" i="1" dirty="0" smtClean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–</a:t>
            </a:r>
            <a:r>
              <a:rPr lang="ru-RU" b="1" i="1" dirty="0" smtClean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 доходы с условием!!!</a:t>
            </a:r>
            <a:endParaRPr lang="ru-RU" b="1" i="1" dirty="0">
              <a:solidFill>
                <a:srgbClr val="002060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1425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379725" y="49076"/>
            <a:ext cx="604768" cy="365125"/>
          </a:xfrm>
        </p:spPr>
        <p:txBody>
          <a:bodyPr/>
          <a:lstStyle/>
          <a:p>
            <a:fld id="{A9DAC724-3E02-49ED-B828-609FBC575841}" type="slidenum">
              <a:rPr lang="ru-RU" b="1" smtClean="0">
                <a:solidFill>
                  <a:srgbClr val="C79023"/>
                </a:solidFill>
              </a:rPr>
              <a:t>29</a:t>
            </a:fld>
            <a:endParaRPr lang="en-US" b="1" dirty="0">
              <a:solidFill>
                <a:srgbClr val="C79023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3435719"/>
              </p:ext>
            </p:extLst>
          </p:nvPr>
        </p:nvGraphicFramePr>
        <p:xfrm>
          <a:off x="167515" y="1800240"/>
          <a:ext cx="8816978" cy="284176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21398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4003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20269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61418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в 2019 году</a:t>
                      </a:r>
                      <a:endParaRPr lang="ru-RU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Учредитель</a:t>
                      </a:r>
                      <a:endParaRPr lang="ru-RU" sz="2200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Учреждение* </a:t>
                      </a:r>
                      <a:endParaRPr lang="ru-RU" sz="2200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7310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1. Перенос</a:t>
                      </a:r>
                      <a:r>
                        <a:rPr lang="ru-RU" baseline="0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показателей санкционирования (первый рабочий день) </a:t>
                      </a:r>
                      <a:endParaRPr lang="ru-RU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err="1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Дт</a:t>
                      </a:r>
                      <a:r>
                        <a:rPr lang="ru-RU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1 502 21 241</a:t>
                      </a:r>
                    </a:p>
                    <a:p>
                      <a:pPr algn="ctr"/>
                      <a:r>
                        <a:rPr lang="ru-RU" dirty="0" err="1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Кт</a:t>
                      </a:r>
                      <a:r>
                        <a:rPr lang="ru-RU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1 502 11 241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873339217"/>
                  </a:ext>
                </a:extLst>
              </a:tr>
              <a:tr h="67310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2. Поставлено</a:t>
                      </a:r>
                      <a:r>
                        <a:rPr lang="ru-RU" baseline="0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на учет ДО</a:t>
                      </a:r>
                      <a:endParaRPr lang="ru-RU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err="1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Дт</a:t>
                      </a:r>
                      <a:r>
                        <a:rPr lang="ru-RU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1 502 11 241</a:t>
                      </a:r>
                    </a:p>
                    <a:p>
                      <a:pPr algn="ctr"/>
                      <a:r>
                        <a:rPr lang="ru-RU" dirty="0" err="1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Кт</a:t>
                      </a:r>
                      <a:r>
                        <a:rPr lang="ru-RU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1 502 12 241</a:t>
                      </a:r>
                      <a:endParaRPr lang="ru-RU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14186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3. Перечислен (получен)</a:t>
                      </a:r>
                      <a:r>
                        <a:rPr lang="ru-RU" baseline="0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lang="ru-RU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аванс по соглашению </a:t>
                      </a:r>
                      <a:endParaRPr lang="ru-RU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err="1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Дт</a:t>
                      </a:r>
                      <a:r>
                        <a:rPr lang="ru-RU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lang="ru-RU" b="1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1 206 41 562</a:t>
                      </a:r>
                    </a:p>
                    <a:p>
                      <a:pPr algn="ctr"/>
                      <a:r>
                        <a:rPr lang="ru-RU" dirty="0" err="1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Кт</a:t>
                      </a:r>
                      <a:r>
                        <a:rPr lang="ru-RU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1 304 05 241</a:t>
                      </a:r>
                      <a:endParaRPr lang="ru-RU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err="1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Дт</a:t>
                      </a:r>
                      <a:r>
                        <a:rPr lang="ru-RU" baseline="0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4 201 11 510</a:t>
                      </a:r>
                    </a:p>
                    <a:p>
                      <a:pPr algn="ctr"/>
                      <a:r>
                        <a:rPr lang="ru-RU" baseline="0" dirty="0" err="1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Кт</a:t>
                      </a:r>
                      <a:r>
                        <a:rPr lang="ru-RU" baseline="0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4 </a:t>
                      </a:r>
                      <a:r>
                        <a:rPr lang="ru-RU" b="1" baseline="0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205</a:t>
                      </a:r>
                      <a:r>
                        <a:rPr lang="ru-RU" baseline="0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31 661</a:t>
                      </a:r>
                      <a:endParaRPr lang="ru-RU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67515" y="6413500"/>
            <a:ext cx="24613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smtClean="0">
                <a:latin typeface="Times New Roman" charset="0"/>
                <a:ea typeface="Times New Roman" charset="0"/>
                <a:cs typeface="Times New Roman" charset="0"/>
              </a:rPr>
              <a:t>* Без 500-х счетов</a:t>
            </a:r>
            <a:endParaRPr lang="ru-RU" i="1">
              <a:latin typeface="Times New Roman" charset="0"/>
              <a:ea typeface="Times New Roman" charset="0"/>
              <a:cs typeface="Times New Roman" charset="0"/>
            </a:endParaRPr>
          </a:p>
        </p:txBody>
      </p:sp>
      <p:grpSp>
        <p:nvGrpSpPr>
          <p:cNvPr id="16" name="Группа 15"/>
          <p:cNvGrpSpPr/>
          <p:nvPr/>
        </p:nvGrpSpPr>
        <p:grpSpPr>
          <a:xfrm>
            <a:off x="1903950" y="4654833"/>
            <a:ext cx="6914255" cy="2141950"/>
            <a:chOff x="1632267" y="3686693"/>
            <a:chExt cx="7321273" cy="2691452"/>
          </a:xfrm>
        </p:grpSpPr>
        <p:grpSp>
          <p:nvGrpSpPr>
            <p:cNvPr id="6" name="Группа 5"/>
            <p:cNvGrpSpPr/>
            <p:nvPr/>
          </p:nvGrpSpPr>
          <p:grpSpPr>
            <a:xfrm>
              <a:off x="1632267" y="3686693"/>
              <a:ext cx="7321273" cy="2691452"/>
              <a:chOff x="1632267" y="2298347"/>
              <a:chExt cx="7321273" cy="2691452"/>
            </a:xfrm>
          </p:grpSpPr>
          <p:sp>
            <p:nvSpPr>
              <p:cNvPr id="8" name="Штриховая стрелка вправо 7"/>
              <p:cNvSpPr/>
              <p:nvPr/>
            </p:nvSpPr>
            <p:spPr>
              <a:xfrm rot="5400000">
                <a:off x="5341391" y="2388492"/>
                <a:ext cx="501461" cy="321171"/>
              </a:xfrm>
              <a:prstGeom prst="stripedRightArrow">
                <a:avLst/>
              </a:prstGeom>
              <a:gradFill>
                <a:gsLst>
                  <a:gs pos="0">
                    <a:schemeClr val="accent3">
                      <a:lumMod val="60000"/>
                      <a:lumOff val="40000"/>
                    </a:schemeClr>
                  </a:gs>
                  <a:gs pos="100000">
                    <a:schemeClr val="accent3">
                      <a:lumMod val="20000"/>
                      <a:lumOff val="80000"/>
                    </a:schemeClr>
                  </a:gs>
                </a:gsLst>
              </a:gra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" name="Штриховая стрелка вправо 8"/>
              <p:cNvSpPr/>
              <p:nvPr/>
            </p:nvSpPr>
            <p:spPr>
              <a:xfrm rot="5400000">
                <a:off x="7589456" y="2329731"/>
                <a:ext cx="392772" cy="330004"/>
              </a:xfrm>
              <a:prstGeom prst="stripedRightArrow">
                <a:avLst/>
              </a:prstGeom>
              <a:gradFill>
                <a:gsLst>
                  <a:gs pos="0">
                    <a:schemeClr val="accent3">
                      <a:lumMod val="60000"/>
                      <a:lumOff val="40000"/>
                    </a:schemeClr>
                  </a:gs>
                  <a:gs pos="100000">
                    <a:schemeClr val="accent3">
                      <a:lumMod val="20000"/>
                      <a:lumOff val="80000"/>
                    </a:schemeClr>
                  </a:gs>
                </a:gsLst>
              </a:gra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4430833" y="2759494"/>
                <a:ext cx="2322576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000" b="1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0503123</a:t>
                </a:r>
              </a:p>
              <a:p>
                <a:pPr algn="ctr"/>
                <a:r>
                  <a:rPr lang="ru-RU" sz="2000" b="1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0503127</a:t>
                </a:r>
              </a:p>
              <a:p>
                <a:pPr algn="ctr"/>
                <a:r>
                  <a:rPr lang="ru-RU" sz="2000" b="1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0503128</a:t>
                </a:r>
              </a:p>
              <a:p>
                <a:pPr algn="ctr"/>
                <a:r>
                  <a:rPr lang="ru-RU" sz="2000" b="1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0503169</a:t>
                </a:r>
                <a:endParaRPr lang="ru-RU" sz="20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6676876" y="2730055"/>
                <a:ext cx="2217933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000" b="1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0503723</a:t>
                </a:r>
              </a:p>
              <a:p>
                <a:pPr algn="ctr"/>
                <a:r>
                  <a:rPr lang="ru-RU" sz="2000" b="1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0503737</a:t>
                </a:r>
              </a:p>
              <a:p>
                <a:pPr algn="ctr"/>
                <a:r>
                  <a:rPr lang="ru-RU" sz="2000" b="1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0503769</a:t>
                </a:r>
                <a:endParaRPr lang="ru-RU" sz="20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" name="Левая фигурная скобка 12"/>
              <p:cNvSpPr/>
              <p:nvPr/>
            </p:nvSpPr>
            <p:spPr>
              <a:xfrm>
                <a:off x="4311508" y="2945119"/>
                <a:ext cx="502920" cy="1349249"/>
              </a:xfrm>
              <a:prstGeom prst="leftBrace">
                <a:avLst>
                  <a:gd name="adj1" fmla="val 28333"/>
                  <a:gd name="adj2" fmla="val 50000"/>
                </a:avLst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4413031" y="4388154"/>
                <a:ext cx="2322576" cy="4001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000" b="1" dirty="0" smtClean="0">
                    <a:solidFill>
                      <a:srgbClr val="077A3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1 206 41 000</a:t>
                </a: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6735608" y="4100310"/>
                <a:ext cx="2217932" cy="8894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000" b="1" dirty="0" smtClean="0">
                    <a:solidFill>
                      <a:srgbClr val="077A3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4 205 31 000</a:t>
                </a:r>
              </a:p>
              <a:p>
                <a:pPr algn="ctr"/>
                <a:r>
                  <a:rPr lang="ru-RU" sz="2000" b="1" dirty="0" smtClean="0">
                    <a:solidFill>
                      <a:srgbClr val="077A3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4 401 40 131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1632267" y="3237886"/>
                <a:ext cx="2610099" cy="8894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000" b="1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Отчетность</a:t>
                </a:r>
              </a:p>
              <a:p>
                <a:pPr algn="ctr"/>
                <a:r>
                  <a:rPr lang="ru-RU" sz="20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з</a:t>
                </a:r>
                <a:r>
                  <a:rPr lang="ru-RU" sz="2000" b="1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а 6мес. 2019 года</a:t>
                </a:r>
                <a:endParaRPr lang="ru-RU" sz="20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2" name="Равно 1"/>
            <p:cNvSpPr/>
            <p:nvPr/>
          </p:nvSpPr>
          <p:spPr>
            <a:xfrm>
              <a:off x="6629400" y="5888234"/>
              <a:ext cx="393192" cy="168148"/>
            </a:xfrm>
            <a:prstGeom prst="mathEqual">
              <a:avLst/>
            </a:prstGeom>
            <a:gradFill>
              <a:gsLst>
                <a:gs pos="0">
                  <a:schemeClr val="accent3">
                    <a:lumMod val="75000"/>
                  </a:schemeClr>
                </a:gs>
                <a:gs pos="100000">
                  <a:schemeClr val="accent3">
                    <a:lumMod val="60000"/>
                    <a:lumOff val="40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1568046"/>
              </p:ext>
            </p:extLst>
          </p:nvPr>
        </p:nvGraphicFramePr>
        <p:xfrm>
          <a:off x="153099" y="387076"/>
          <a:ext cx="8816978" cy="13716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21398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4003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20269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61418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В 2018 году</a:t>
                      </a:r>
                      <a:endParaRPr lang="ru-RU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Учредитель</a:t>
                      </a:r>
                      <a:endParaRPr lang="ru-RU" sz="2200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Учреждение* </a:t>
                      </a:r>
                      <a:endParaRPr lang="ru-RU" sz="2200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57414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1. Заключено Соглашение на ГЗ на 2019</a:t>
                      </a:r>
                      <a:r>
                        <a:rPr lang="ru-RU" baseline="0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год в 2018 году</a:t>
                      </a:r>
                      <a:endParaRPr lang="ru-RU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err="1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Дт</a:t>
                      </a:r>
                      <a:r>
                        <a:rPr lang="ru-RU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1 501 23 241</a:t>
                      </a:r>
                    </a:p>
                    <a:p>
                      <a:pPr algn="ctr"/>
                      <a:r>
                        <a:rPr lang="ru-RU" dirty="0" err="1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Кт</a:t>
                      </a:r>
                      <a:r>
                        <a:rPr lang="ru-RU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1 502 21 241</a:t>
                      </a:r>
                      <a:endParaRPr lang="ru-RU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err="1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Дт</a:t>
                      </a:r>
                      <a:r>
                        <a:rPr lang="ru-RU" baseline="0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4 </a:t>
                      </a:r>
                      <a:r>
                        <a:rPr lang="ru-RU" b="1" baseline="0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205</a:t>
                      </a:r>
                      <a:r>
                        <a:rPr lang="ru-RU" baseline="0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31 561</a:t>
                      </a:r>
                    </a:p>
                    <a:p>
                      <a:pPr algn="ctr"/>
                      <a:r>
                        <a:rPr lang="ru-RU" baseline="0" dirty="0" err="1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Кт</a:t>
                      </a:r>
                      <a:r>
                        <a:rPr lang="ru-RU" baseline="0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lang="ru-RU" b="1" baseline="0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4 401 40 131</a:t>
                      </a:r>
                      <a:endParaRPr lang="ru-RU" b="1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3048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420669" y="127000"/>
            <a:ext cx="550803" cy="365125"/>
          </a:xfrm>
        </p:spPr>
        <p:txBody>
          <a:bodyPr/>
          <a:lstStyle/>
          <a:p>
            <a:fld id="{B2D350B4-811D-9C49-8D4A-B431FFD45952}" type="slidenum">
              <a:rPr lang="en-US" b="1" smtClean="0">
                <a:solidFill>
                  <a:srgbClr val="C79023"/>
                </a:solidFill>
              </a:rPr>
              <a:pPr/>
              <a:t>3</a:t>
            </a:fld>
            <a:endParaRPr lang="en-US" b="1" dirty="0">
              <a:solidFill>
                <a:srgbClr val="C79023"/>
              </a:solidFill>
            </a:endParaRPr>
          </a:p>
        </p:txBody>
      </p:sp>
      <p:sp>
        <p:nvSpPr>
          <p:cNvPr id="41" name="Title 1">
            <a:extLst>
              <a:ext uri="{FF2B5EF4-FFF2-40B4-BE49-F238E27FC236}">
                <a16:creationId xmlns:a16="http://schemas.microsoft.com/office/drawing/2014/main" xmlns="" id="{D2BE57DE-FA7A-44BC-B8D6-F3B300F4C69D}"/>
              </a:ext>
            </a:extLst>
          </p:cNvPr>
          <p:cNvSpPr txBox="1">
            <a:spLocks/>
          </p:cNvSpPr>
          <p:nvPr/>
        </p:nvSpPr>
        <p:spPr>
          <a:xfrm>
            <a:off x="88490" y="752408"/>
            <a:ext cx="8986684" cy="52302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ru-RU" sz="2400" b="1" dirty="0">
                <a:solidFill>
                  <a:srgbClr val="077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об изменении остатков валюты баланса (</a:t>
            </a:r>
            <a:r>
              <a:rPr lang="ru-RU" sz="2400" b="1">
                <a:solidFill>
                  <a:srgbClr val="077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ф.0503173</a:t>
            </a:r>
            <a:r>
              <a:rPr lang="ru-RU" sz="2400" b="1" smtClean="0">
                <a:solidFill>
                  <a:srgbClr val="077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400" b="1" dirty="0" smtClean="0">
              <a:solidFill>
                <a:srgbClr val="077A3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39613" y="236533"/>
            <a:ext cx="3008671" cy="6011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600" b="1" dirty="0">
                <a:solidFill>
                  <a:srgbClr val="C790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Инструкция 191н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/>
          </p:nvPr>
        </p:nvGraphicFramePr>
        <p:xfrm>
          <a:off x="380144" y="2136812"/>
          <a:ext cx="8373436" cy="3672840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2197936">
                  <a:extLst>
                    <a:ext uri="{9D8B030D-6E8A-4147-A177-3AD203B41FA5}">
                      <a16:colId xmlns:a16="http://schemas.microsoft.com/office/drawing/2014/main" xmlns="" val="1622277012"/>
                    </a:ext>
                  </a:extLst>
                </a:gridCol>
                <a:gridCol w="873218">
                  <a:extLst>
                    <a:ext uri="{9D8B030D-6E8A-4147-A177-3AD203B41FA5}">
                      <a16:colId xmlns:a16="http://schemas.microsoft.com/office/drawing/2014/main" xmlns="" val="153491791"/>
                    </a:ext>
                  </a:extLst>
                </a:gridCol>
                <a:gridCol w="1685781">
                  <a:extLst>
                    <a:ext uri="{9D8B030D-6E8A-4147-A177-3AD203B41FA5}">
                      <a16:colId xmlns:a16="http://schemas.microsoft.com/office/drawing/2014/main" xmlns="" val="2378677102"/>
                    </a:ext>
                  </a:extLst>
                </a:gridCol>
                <a:gridCol w="59590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5754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585627">
                  <a:extLst>
                    <a:ext uri="{9D8B030D-6E8A-4147-A177-3AD203B41FA5}">
                      <a16:colId xmlns:a16="http://schemas.microsoft.com/office/drawing/2014/main" xmlns="" val="915769647"/>
                    </a:ext>
                  </a:extLst>
                </a:gridCol>
                <a:gridCol w="62672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595902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554802">
                  <a:extLst>
                    <a:ext uri="{9D8B030D-6E8A-4147-A177-3AD203B41FA5}">
                      <a16:colId xmlns:a16="http://schemas.microsoft.com/office/drawing/2014/main" xmlns="" val="3203904499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ru-RU" dirty="0"/>
                        <a:t>Актив / Пассив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dirty="0"/>
                        <a:t>Код</a:t>
                      </a:r>
                      <a:r>
                        <a:rPr lang="ru-RU" baseline="0" dirty="0"/>
                        <a:t> строки</a:t>
                      </a:r>
                      <a:endParaRPr lang="ru-RU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Сумма</a:t>
                      </a:r>
                      <a:r>
                        <a:rPr lang="ru-RU" baseline="0" dirty="0" smtClean="0"/>
                        <a:t> изменений, руб.</a:t>
                      </a:r>
                      <a:endParaRPr lang="ru-RU" dirty="0"/>
                    </a:p>
                  </a:txBody>
                  <a:tcPr anchor="ctr"/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 том числе по кодам причин (руб.)</a:t>
                      </a:r>
                      <a:endParaRPr lang="ru-RU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37234032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01</a:t>
                      </a:r>
                      <a:endParaRPr lang="ru-RU" b="1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02</a:t>
                      </a:r>
                      <a:endParaRPr lang="ru-RU" b="1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</a:rPr>
                        <a:t>03</a:t>
                      </a:r>
                      <a:endParaRPr lang="ru-RU" b="1" dirty="0">
                        <a:ln>
                          <a:noFill/>
                        </a:ln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solidFill>
                      <a:srgbClr val="FFF8C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04</a:t>
                      </a:r>
                      <a:endParaRPr lang="ru-RU" b="1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05</a:t>
                      </a:r>
                      <a:endParaRPr lang="ru-RU" b="1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</a:rPr>
                        <a:t>06</a:t>
                      </a:r>
                      <a:endParaRPr lang="ru-RU" b="1" dirty="0">
                        <a:ln>
                          <a:noFill/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ru-RU" sz="18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ru-RU" sz="18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ru-RU" sz="18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ru-RU" sz="18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ru-RU" sz="18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ru-RU" sz="18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6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solidFill>
                      <a:srgbClr val="FFF8C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bg1"/>
                          </a:solidFill>
                        </a:rPr>
                        <a:t>7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bg1"/>
                          </a:solidFill>
                        </a:rPr>
                        <a:t>9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</a:t>
                      </a:r>
                      <a:r>
                        <a:rPr lang="ru-RU" dirty="0"/>
                        <a:t>.</a:t>
                      </a:r>
                      <a:r>
                        <a:rPr lang="ru-RU" baseline="0" dirty="0"/>
                        <a:t> Нефинансовые активы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8C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791326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II</a:t>
                      </a:r>
                      <a:r>
                        <a:rPr lang="ru-RU" dirty="0"/>
                        <a:t>. Финансовые активы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8C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587838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III</a:t>
                      </a:r>
                      <a:r>
                        <a:rPr lang="ru-RU" dirty="0"/>
                        <a:t>.</a:t>
                      </a:r>
                      <a:r>
                        <a:rPr lang="ru-RU" baseline="0" dirty="0"/>
                        <a:t> Обязательства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8C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271734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IV.</a:t>
                      </a:r>
                      <a:r>
                        <a:rPr lang="en-US" baseline="0" dirty="0"/>
                        <a:t> </a:t>
                      </a:r>
                      <a:r>
                        <a:rPr lang="ru-RU" baseline="0" dirty="0"/>
                        <a:t>Финансовый результат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8C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57184744"/>
                  </a:ext>
                </a:extLst>
              </a:tr>
            </a:tbl>
          </a:graphicData>
        </a:graphic>
      </p:graphicFrame>
      <p:sp>
        <p:nvSpPr>
          <p:cNvPr id="8" name="Title 1">
            <a:extLst>
              <a:ext uri="{FF2B5EF4-FFF2-40B4-BE49-F238E27FC236}">
                <a16:creationId xmlns:a16="http://schemas.microsoft.com/office/drawing/2014/main" xmlns="" id="{D2BE57DE-FA7A-44BC-B8D6-F3B300F4C69D}"/>
              </a:ext>
            </a:extLst>
          </p:cNvPr>
          <p:cNvSpPr txBox="1">
            <a:spLocks/>
          </p:cNvSpPr>
          <p:nvPr/>
        </p:nvSpPr>
        <p:spPr>
          <a:xfrm>
            <a:off x="157316" y="1620937"/>
            <a:ext cx="8986684" cy="515875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1500"/>
              </a:spcBef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Изменение остатков валюты баланса</a:t>
            </a:r>
          </a:p>
        </p:txBody>
      </p:sp>
    </p:spTree>
    <p:extLst>
      <p:ext uri="{BB962C8B-B14F-4D97-AF65-F5344CB8AC3E}">
        <p14:creationId xmlns:p14="http://schemas.microsoft.com/office/powerpoint/2010/main" val="211013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A33DAC7D-2902-43C4-80FC-A26A6CDFC3A5}"/>
              </a:ext>
            </a:extLst>
          </p:cNvPr>
          <p:cNvSpPr/>
          <p:nvPr/>
        </p:nvSpPr>
        <p:spPr>
          <a:xfrm>
            <a:off x="2552438" y="147557"/>
            <a:ext cx="5479146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2500" b="1" dirty="0" smtClean="0">
                <a:solidFill>
                  <a:srgbClr val="077A3E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Отчет о финансовых результатах</a:t>
            </a:r>
            <a:endParaRPr lang="ru-RU" sz="2500" b="1" dirty="0">
              <a:solidFill>
                <a:srgbClr val="077A3E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4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379725" y="49076"/>
            <a:ext cx="604768" cy="365125"/>
          </a:xfrm>
        </p:spPr>
        <p:txBody>
          <a:bodyPr/>
          <a:lstStyle/>
          <a:p>
            <a:fld id="{A9DAC724-3E02-49ED-B828-609FBC575841}" type="slidenum">
              <a:rPr lang="ru-RU" b="1" smtClean="0">
                <a:solidFill>
                  <a:srgbClr val="C79023"/>
                </a:solidFill>
              </a:rPr>
              <a:t>30</a:t>
            </a:fld>
            <a:endParaRPr lang="en-US" b="1" dirty="0">
              <a:solidFill>
                <a:srgbClr val="C79023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2671799"/>
              </p:ext>
            </p:extLst>
          </p:nvPr>
        </p:nvGraphicFramePr>
        <p:xfrm>
          <a:off x="167515" y="800100"/>
          <a:ext cx="8816978" cy="244298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21398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4003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20269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614186">
                <a:tc>
                  <a:txBody>
                    <a:bodyPr/>
                    <a:lstStyle/>
                    <a:p>
                      <a:endParaRPr lang="ru-RU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Учредитель</a:t>
                      </a:r>
                      <a:endParaRPr lang="ru-RU" sz="2200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Учреждение* </a:t>
                      </a:r>
                      <a:endParaRPr lang="ru-RU" sz="2200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14186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4. Начислен</a:t>
                      </a:r>
                      <a:r>
                        <a:rPr lang="ru-RU" baseline="0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расход (доход) текущего отчетного периода на основе информации по сумме, которая не подлежит возврату</a:t>
                      </a:r>
                      <a:endParaRPr lang="ru-RU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err="1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Дт</a:t>
                      </a:r>
                      <a:r>
                        <a:rPr lang="ru-RU" baseline="0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lang="ru-RU" b="1" baseline="0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1 401 20 241</a:t>
                      </a:r>
                    </a:p>
                    <a:p>
                      <a:pPr algn="ctr"/>
                      <a:r>
                        <a:rPr lang="ru-RU" baseline="0" dirty="0" err="1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Кт</a:t>
                      </a:r>
                      <a:r>
                        <a:rPr lang="ru-RU" baseline="0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1 302 41 732</a:t>
                      </a:r>
                      <a:endParaRPr lang="ru-RU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err="1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Дт</a:t>
                      </a:r>
                      <a:r>
                        <a:rPr lang="ru-RU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4 401 40 131</a:t>
                      </a:r>
                    </a:p>
                    <a:p>
                      <a:pPr algn="ctr"/>
                      <a:r>
                        <a:rPr lang="ru-RU" dirty="0" err="1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Кт</a:t>
                      </a:r>
                      <a:r>
                        <a:rPr lang="ru-RU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lang="ru-RU" b="1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4 401 10 131</a:t>
                      </a:r>
                      <a:endParaRPr lang="ru-RU" b="1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14186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4.1. Зачет аванса</a:t>
                      </a:r>
                      <a:endParaRPr lang="ru-RU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err="1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Дт</a:t>
                      </a:r>
                      <a:r>
                        <a:rPr lang="ru-RU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1 302 41 832</a:t>
                      </a:r>
                    </a:p>
                    <a:p>
                      <a:pPr algn="ctr"/>
                      <a:r>
                        <a:rPr lang="ru-RU" dirty="0" err="1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Кт</a:t>
                      </a:r>
                      <a:r>
                        <a:rPr lang="ru-RU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1 206 41 662</a:t>
                      </a:r>
                      <a:endParaRPr lang="ru-RU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34658" y="3276520"/>
            <a:ext cx="24613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latin typeface="Times New Roman" charset="0"/>
                <a:ea typeface="Times New Roman" charset="0"/>
                <a:cs typeface="Times New Roman" charset="0"/>
              </a:rPr>
              <a:t>* без 500-х счетов</a:t>
            </a:r>
          </a:p>
          <a:p>
            <a:r>
              <a:rPr lang="ru-RU" i="1" dirty="0" smtClean="0">
                <a:latin typeface="Times New Roman" charset="0"/>
                <a:ea typeface="Times New Roman" charset="0"/>
                <a:cs typeface="Times New Roman" charset="0"/>
              </a:rPr>
              <a:t>** новое в 162н</a:t>
            </a:r>
            <a:endParaRPr lang="ru-RU" i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667265" y="3243085"/>
            <a:ext cx="8317228" cy="2284383"/>
            <a:chOff x="777240" y="2344928"/>
            <a:chExt cx="8083109" cy="3052203"/>
          </a:xfrm>
        </p:grpSpPr>
        <p:sp>
          <p:nvSpPr>
            <p:cNvPr id="8" name="Штриховая стрелка вправо 7"/>
            <p:cNvSpPr/>
            <p:nvPr/>
          </p:nvSpPr>
          <p:spPr>
            <a:xfrm rot="5400000">
              <a:off x="5365683" y="2410781"/>
              <a:ext cx="420360" cy="288654"/>
            </a:xfrm>
            <a:prstGeom prst="stripedRightArrow">
              <a:avLst/>
            </a:prstGeom>
            <a:gradFill>
              <a:gsLst>
                <a:gs pos="0">
                  <a:schemeClr val="accent3">
                    <a:lumMod val="60000"/>
                    <a:lumOff val="40000"/>
                  </a:schemeClr>
                </a:gs>
                <a:gs pos="100000">
                  <a:schemeClr val="accent3">
                    <a:lumMod val="20000"/>
                    <a:lumOff val="80000"/>
                  </a:schemeClr>
                </a:gs>
              </a:gsLst>
            </a:gra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Штриховая стрелка вправо 8"/>
            <p:cNvSpPr/>
            <p:nvPr/>
          </p:nvSpPr>
          <p:spPr>
            <a:xfrm rot="5400000">
              <a:off x="7541203" y="2372228"/>
              <a:ext cx="420360" cy="365760"/>
            </a:xfrm>
            <a:prstGeom prst="stripedRightArrow">
              <a:avLst/>
            </a:prstGeom>
            <a:gradFill>
              <a:gsLst>
                <a:gs pos="0">
                  <a:schemeClr val="accent3">
                    <a:lumMod val="60000"/>
                    <a:lumOff val="40000"/>
                  </a:schemeClr>
                </a:gs>
                <a:gs pos="100000">
                  <a:schemeClr val="accent3">
                    <a:lumMod val="20000"/>
                    <a:lumOff val="80000"/>
                  </a:schemeClr>
                </a:gs>
              </a:gsLst>
            </a:gra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414575" y="2765288"/>
              <a:ext cx="2322576" cy="26318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700" b="1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0503110</a:t>
              </a:r>
            </a:p>
            <a:p>
              <a:pPr algn="ctr"/>
              <a:r>
                <a:rPr lang="ru-RU" sz="1700" b="1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0503121</a:t>
              </a:r>
            </a:p>
            <a:p>
              <a:pPr algn="ctr"/>
              <a:r>
                <a:rPr lang="ru-RU" sz="1700" b="1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0503123</a:t>
              </a:r>
            </a:p>
            <a:p>
              <a:pPr algn="ctr"/>
              <a:r>
                <a:rPr lang="ru-RU" sz="1700" b="1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0503127</a:t>
              </a:r>
            </a:p>
            <a:p>
              <a:pPr algn="ctr"/>
              <a:r>
                <a:rPr lang="ru-RU" sz="1700" b="1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0503128</a:t>
              </a:r>
            </a:p>
            <a:p>
              <a:pPr algn="ctr"/>
              <a:r>
                <a:rPr lang="ru-RU" sz="1700" b="1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0503130</a:t>
              </a:r>
            </a:p>
            <a:p>
              <a:pPr algn="ctr"/>
              <a:r>
                <a:rPr lang="ru-RU" sz="1700" b="1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0503169</a:t>
              </a:r>
              <a:endParaRPr lang="ru-RU" sz="17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642416" y="2805661"/>
              <a:ext cx="2217933" cy="23439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0503710</a:t>
              </a:r>
            </a:p>
            <a:p>
              <a:pPr algn="ctr"/>
              <a:r>
                <a:rPr lang="ru-RU" b="1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0503721</a:t>
              </a:r>
            </a:p>
            <a:p>
              <a:pPr algn="ctr"/>
              <a:r>
                <a:rPr lang="ru-RU" b="1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0503723</a:t>
              </a:r>
            </a:p>
            <a:p>
              <a:pPr algn="ctr"/>
              <a:r>
                <a:rPr lang="ru-RU" b="1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0503730</a:t>
              </a:r>
            </a:p>
            <a:p>
              <a:pPr algn="ctr"/>
              <a:r>
                <a:rPr lang="ru-RU" b="1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0503737</a:t>
              </a:r>
            </a:p>
            <a:p>
              <a:pPr algn="ctr"/>
              <a:r>
                <a:rPr lang="ru-RU" b="1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0503769</a:t>
              </a:r>
              <a:endPara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77240" y="3421214"/>
              <a:ext cx="2610099" cy="9458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Отчетность</a:t>
              </a:r>
            </a:p>
            <a:p>
              <a:pPr algn="ctr"/>
              <a:r>
                <a:rPr lang="ru-RU" sz="20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з</a:t>
              </a:r>
              <a:r>
                <a:rPr lang="ru-RU" sz="2000" b="1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а 12мес.2019 года</a:t>
              </a:r>
              <a:endPara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Левая фигурная скобка 12"/>
            <p:cNvSpPr/>
            <p:nvPr/>
          </p:nvSpPr>
          <p:spPr>
            <a:xfrm>
              <a:off x="3698748" y="3131310"/>
              <a:ext cx="502920" cy="1979806"/>
            </a:xfrm>
            <a:prstGeom prst="leftBrace">
              <a:avLst>
                <a:gd name="adj1" fmla="val 28333"/>
                <a:gd name="adj2" fmla="val 50000"/>
              </a:avLst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9652474"/>
              </p:ext>
            </p:extLst>
          </p:nvPr>
        </p:nvGraphicFramePr>
        <p:xfrm>
          <a:off x="167515" y="5424615"/>
          <a:ext cx="8816978" cy="1334533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21398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4003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20269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20133">
                <a:tc>
                  <a:txBody>
                    <a:bodyPr/>
                    <a:lstStyle/>
                    <a:p>
                      <a:endParaRPr lang="ru-RU" sz="1800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Учредитель</a:t>
                      </a:r>
                      <a:endParaRPr lang="ru-RU" sz="1800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Учреждение* </a:t>
                      </a:r>
                      <a:endParaRPr lang="ru-RU" sz="1800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05299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5. Начисление задолженности по возврату остатка СГЗ </a:t>
                      </a:r>
                      <a:r>
                        <a:rPr lang="mr-IN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–</a:t>
                      </a:r>
                      <a:r>
                        <a:rPr lang="ru-RU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lang="ru-RU" b="1" i="1" dirty="0" err="1" smtClean="0">
                          <a:solidFill>
                            <a:srgbClr val="002060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недостижение</a:t>
                      </a:r>
                      <a:r>
                        <a:rPr lang="ru-RU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цели</a:t>
                      </a:r>
                      <a:endParaRPr lang="ru-RU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err="1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Дт</a:t>
                      </a:r>
                      <a:r>
                        <a:rPr lang="ru-RU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1 205 36 562**</a:t>
                      </a:r>
                    </a:p>
                    <a:p>
                      <a:pPr algn="ctr"/>
                      <a:r>
                        <a:rPr lang="ru-RU" b="0" dirty="0" err="1" smtClean="0">
                          <a:solidFill>
                            <a:schemeClr val="tx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Кт</a:t>
                      </a:r>
                      <a:r>
                        <a:rPr lang="ru-RU" b="1" dirty="0" smtClean="0">
                          <a:solidFill>
                            <a:srgbClr val="002060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1 206 41 662</a:t>
                      </a:r>
                      <a:endParaRPr lang="ru-RU" b="1" dirty="0">
                        <a:solidFill>
                          <a:srgbClr val="002060"/>
                        </a:solidFill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err="1" smtClean="0">
                          <a:solidFill>
                            <a:schemeClr val="tx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Дт</a:t>
                      </a:r>
                      <a:r>
                        <a:rPr lang="ru-RU" b="1" dirty="0" smtClean="0">
                          <a:solidFill>
                            <a:srgbClr val="002060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4 401 40 131</a:t>
                      </a:r>
                    </a:p>
                    <a:p>
                      <a:pPr algn="ctr"/>
                      <a:r>
                        <a:rPr lang="ru-RU" dirty="0" err="1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Кт</a:t>
                      </a:r>
                      <a:r>
                        <a:rPr lang="ru-RU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4 303</a:t>
                      </a:r>
                      <a:r>
                        <a:rPr lang="ru-RU" baseline="0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05 731</a:t>
                      </a:r>
                      <a:endParaRPr lang="ru-RU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65945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A33DAC7D-2902-43C4-80FC-A26A6CDFC3A5}"/>
              </a:ext>
            </a:extLst>
          </p:cNvPr>
          <p:cNvSpPr/>
          <p:nvPr/>
        </p:nvSpPr>
        <p:spPr>
          <a:xfrm>
            <a:off x="2552438" y="147557"/>
            <a:ext cx="5479146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2500" b="1" dirty="0">
                <a:solidFill>
                  <a:srgbClr val="077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Отчет о финансовых результатах</a:t>
            </a:r>
          </a:p>
        </p:txBody>
      </p:sp>
      <p:sp>
        <p:nvSpPr>
          <p:cNvPr id="4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379725" y="49076"/>
            <a:ext cx="604768" cy="365125"/>
          </a:xfrm>
        </p:spPr>
        <p:txBody>
          <a:bodyPr/>
          <a:lstStyle/>
          <a:p>
            <a:fld id="{A9DAC724-3E02-49ED-B828-609FBC575841}" type="slidenum">
              <a:rPr lang="ru-RU" b="1" smtClean="0">
                <a:solidFill>
                  <a:srgbClr val="C79023"/>
                </a:solidFill>
              </a:rPr>
              <a:t>31</a:t>
            </a:fld>
            <a:endParaRPr lang="en-US" b="1" dirty="0">
              <a:solidFill>
                <a:srgbClr val="C79023"/>
              </a:solidFill>
            </a:endParaRP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2562577"/>
              </p:ext>
            </p:extLst>
          </p:nvPr>
        </p:nvGraphicFramePr>
        <p:xfrm>
          <a:off x="167515" y="1198979"/>
          <a:ext cx="8816978" cy="2706133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21398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4003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20269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20133">
                <a:tc>
                  <a:txBody>
                    <a:bodyPr/>
                    <a:lstStyle/>
                    <a:p>
                      <a:endParaRPr lang="ru-RU" sz="1800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Учредитель</a:t>
                      </a:r>
                      <a:endParaRPr lang="ru-RU" sz="1800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Учреждение* </a:t>
                      </a:r>
                      <a:endParaRPr lang="ru-RU" sz="1800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05299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6. Отражение </a:t>
                      </a:r>
                      <a:r>
                        <a:rPr lang="ru-RU" sz="1800" i="1" kern="1200" dirty="0" smtClean="0">
                          <a:solidFill>
                            <a:schemeClr val="dk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первым рабочим днем текущего финансового года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задолженности по возврату в бюджет неиспользованных остатков субсидии на иные цели прошлого отчетного периода до принятия решения учредителем о направлении их на те же цели в текущем финансовом году</a:t>
                      </a:r>
                      <a:r>
                        <a:rPr lang="ru-RU" dirty="0" smtClean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endParaRPr lang="ru-RU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Дт 1 205 53 562</a:t>
                      </a:r>
                    </a:p>
                    <a:p>
                      <a:pPr marL="0" algn="ctr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(1 205 63 562) </a:t>
                      </a:r>
                    </a:p>
                    <a:p>
                      <a:pPr marL="0" algn="ctr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kern="1200" dirty="0" smtClean="0">
                        <a:solidFill>
                          <a:schemeClr val="dk1"/>
                        </a:solidFill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  <a:p>
                      <a:pPr marL="0" algn="ctr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Кт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1 206 41 662 </a:t>
                      </a:r>
                    </a:p>
                    <a:p>
                      <a:pPr marL="0" algn="ctr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(1 206 81 662) </a:t>
                      </a:r>
                      <a:endParaRPr lang="ru-RU" sz="1800" kern="1200" dirty="0">
                        <a:solidFill>
                          <a:schemeClr val="dk1"/>
                        </a:solidFill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Дт 5 401 40 152</a:t>
                      </a:r>
                    </a:p>
                    <a:p>
                      <a:pPr marL="0" algn="ctr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(5 401 40 162)</a:t>
                      </a:r>
                    </a:p>
                    <a:p>
                      <a:pPr marL="0" algn="ctr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kern="1200" dirty="0" smtClean="0">
                        <a:solidFill>
                          <a:schemeClr val="dk1"/>
                        </a:solidFill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  <a:p>
                      <a:pPr marL="0" algn="ctr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Кт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5 303 05 731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3586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A33DAC7D-2902-43C4-80FC-A26A6CDFC3A5}"/>
              </a:ext>
            </a:extLst>
          </p:cNvPr>
          <p:cNvSpPr/>
          <p:nvPr/>
        </p:nvSpPr>
        <p:spPr>
          <a:xfrm>
            <a:off x="2953465" y="175674"/>
            <a:ext cx="2482135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2500" b="1" dirty="0" smtClean="0">
                <a:solidFill>
                  <a:srgbClr val="077A3E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СГС «Доходы»</a:t>
            </a:r>
            <a:endParaRPr lang="ru-RU" sz="2500" b="1" dirty="0">
              <a:solidFill>
                <a:srgbClr val="C000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4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379725" y="49076"/>
            <a:ext cx="604768" cy="365125"/>
          </a:xfrm>
        </p:spPr>
        <p:txBody>
          <a:bodyPr/>
          <a:lstStyle/>
          <a:p>
            <a:fld id="{A9DAC724-3E02-49ED-B828-609FBC575841}" type="slidenum">
              <a:rPr lang="ru-RU" b="1" smtClean="0">
                <a:solidFill>
                  <a:srgbClr val="C79023"/>
                </a:solidFill>
              </a:rPr>
              <a:t>32</a:t>
            </a:fld>
            <a:endParaRPr lang="en-US" b="1" dirty="0">
              <a:solidFill>
                <a:srgbClr val="C79023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18981"/>
            <a:ext cx="4470400" cy="293141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338709" y="901700"/>
            <a:ext cx="4343400" cy="38862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Субсидии БУ и АУ</a:t>
            </a:r>
            <a:endParaRPr lang="ru-RU" sz="2800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pPr algn="ctr">
              <a:spcBef>
                <a:spcPts val="1200"/>
              </a:spcBef>
            </a:pPr>
            <a:r>
              <a:rPr lang="ru-RU" sz="2800" dirty="0" smtClean="0">
                <a:latin typeface="Times New Roman" charset="0"/>
                <a:ea typeface="Times New Roman" charset="0"/>
                <a:cs typeface="Times New Roman" charset="0"/>
              </a:rPr>
              <a:t>Какой документ (начислить доход,</a:t>
            </a:r>
          </a:p>
          <a:p>
            <a:pPr algn="ctr"/>
            <a:r>
              <a:rPr lang="ru-RU" sz="2800" dirty="0" smtClean="0">
                <a:latin typeface="Times New Roman" charset="0"/>
                <a:ea typeface="Times New Roman" charset="0"/>
                <a:cs typeface="Times New Roman" charset="0"/>
              </a:rPr>
              <a:t>зачесть аванс)?</a:t>
            </a:r>
            <a:endParaRPr lang="ru-RU" sz="28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algn="ctr">
              <a:spcBef>
                <a:spcPts val="1200"/>
              </a:spcBef>
            </a:pPr>
            <a:r>
              <a:rPr lang="ru-RU" sz="2800" dirty="0" smtClean="0">
                <a:latin typeface="Times New Roman" charset="0"/>
                <a:ea typeface="Times New Roman" charset="0"/>
                <a:cs typeface="Times New Roman" charset="0"/>
              </a:rPr>
              <a:t>В какой сумме признать доход (расход)?</a:t>
            </a:r>
            <a:endParaRPr lang="ru-RU" sz="28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algn="ctr">
              <a:spcBef>
                <a:spcPts val="1200"/>
              </a:spcBef>
            </a:pPr>
            <a:r>
              <a:rPr lang="ru-RU" sz="2800" dirty="0" smtClean="0">
                <a:latin typeface="Times New Roman" charset="0"/>
                <a:ea typeface="Times New Roman" charset="0"/>
                <a:cs typeface="Times New Roman" charset="0"/>
              </a:rPr>
              <a:t>В какой момент времени?</a:t>
            </a:r>
          </a:p>
        </p:txBody>
      </p:sp>
    </p:spTree>
    <p:extLst>
      <p:ext uri="{BB962C8B-B14F-4D97-AF65-F5344CB8AC3E}">
        <p14:creationId xmlns:p14="http://schemas.microsoft.com/office/powerpoint/2010/main" val="271881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A33DAC7D-2902-43C4-80FC-A26A6CDFC3A5}"/>
              </a:ext>
            </a:extLst>
          </p:cNvPr>
          <p:cNvSpPr/>
          <p:nvPr/>
        </p:nvSpPr>
        <p:spPr>
          <a:xfrm>
            <a:off x="2552438" y="147557"/>
            <a:ext cx="5479146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2500" b="1" dirty="0" smtClean="0">
                <a:solidFill>
                  <a:srgbClr val="077A3E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Отчет о </a:t>
            </a:r>
            <a:r>
              <a:rPr lang="ru-RU" sz="2500" b="1" smtClean="0">
                <a:solidFill>
                  <a:srgbClr val="077A3E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финансовых результатах</a:t>
            </a:r>
            <a:endParaRPr lang="ru-RU" sz="2500" b="1" dirty="0">
              <a:solidFill>
                <a:srgbClr val="077A3E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4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379725" y="49076"/>
            <a:ext cx="604768" cy="365125"/>
          </a:xfrm>
        </p:spPr>
        <p:txBody>
          <a:bodyPr/>
          <a:lstStyle/>
          <a:p>
            <a:fld id="{A9DAC724-3E02-49ED-B828-609FBC575841}" type="slidenum">
              <a:rPr lang="ru-RU" b="1" smtClean="0">
                <a:solidFill>
                  <a:srgbClr val="C79023"/>
                </a:solidFill>
              </a:rPr>
              <a:t>33</a:t>
            </a:fld>
            <a:endParaRPr lang="en-US" b="1" dirty="0">
              <a:solidFill>
                <a:srgbClr val="C79023"/>
              </a:solidFill>
            </a:endParaRP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9213408"/>
              </p:ext>
            </p:extLst>
          </p:nvPr>
        </p:nvGraphicFramePr>
        <p:xfrm>
          <a:off x="167515" y="765048"/>
          <a:ext cx="8816978" cy="600432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32383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67392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81922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20133">
                <a:tc>
                  <a:txBody>
                    <a:bodyPr/>
                    <a:lstStyle/>
                    <a:p>
                      <a:endParaRPr lang="ru-RU" sz="1600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Передающая сторона</a:t>
                      </a:r>
                      <a:endParaRPr lang="ru-RU" sz="1600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Принимающая сторона</a:t>
                      </a:r>
                      <a:endParaRPr lang="ru-RU" sz="1600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05299"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1. Начисление доходов будущих периодов от предоставления МБТ с условиями при передаче активов на основании соглашения</a:t>
                      </a:r>
                      <a:endParaRPr lang="ru-RU" sz="1600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600" kern="1200" dirty="0" err="1" smtClean="0">
                          <a:solidFill>
                            <a:schemeClr val="dk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Дт</a:t>
                      </a:r>
                      <a:r>
                        <a:rPr lang="fi-FI" sz="1600" kern="1200" dirty="0" smtClean="0">
                          <a:solidFill>
                            <a:schemeClr val="dk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1 501 13 000</a:t>
                      </a:r>
                    </a:p>
                    <a:p>
                      <a:pPr marL="0" algn="ctr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600" kern="1200" dirty="0" err="1" smtClean="0">
                          <a:solidFill>
                            <a:schemeClr val="dk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Кт</a:t>
                      </a:r>
                      <a:r>
                        <a:rPr lang="fi-FI" sz="1600" kern="1200" dirty="0" smtClean="0">
                          <a:solidFill>
                            <a:schemeClr val="dk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1 502 11 000</a:t>
                      </a:r>
                      <a:endParaRPr lang="ru-RU" sz="1600" kern="1200" dirty="0" smtClean="0">
                        <a:solidFill>
                          <a:schemeClr val="dk1"/>
                        </a:solidFill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s-IS" sz="1600" kern="1200" dirty="0" smtClean="0">
                          <a:solidFill>
                            <a:schemeClr val="dk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Дт 1 205 51 561</a:t>
                      </a:r>
                    </a:p>
                    <a:p>
                      <a:pPr marL="0" algn="ctr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s-IS" sz="1600" kern="1200" dirty="0" smtClean="0">
                          <a:solidFill>
                            <a:schemeClr val="dk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Кт 1 401 40 151</a:t>
                      </a:r>
                      <a:endParaRPr lang="ru-RU" sz="1600" kern="1200" dirty="0" smtClean="0">
                        <a:solidFill>
                          <a:schemeClr val="dk1"/>
                        </a:solidFill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  <a:p>
                      <a:pPr marL="0" algn="ctr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kern="1200" dirty="0" smtClean="0">
                        <a:solidFill>
                          <a:schemeClr val="dk1"/>
                        </a:solidFill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  <a:p>
                      <a:pPr marL="0" algn="ctr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s-IS" sz="1600" kern="1200" dirty="0" smtClean="0">
                          <a:solidFill>
                            <a:schemeClr val="dk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Дт 1 205 61 561</a:t>
                      </a:r>
                    </a:p>
                    <a:p>
                      <a:pPr marL="0" algn="ctr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s-IS" sz="1600" kern="1200" dirty="0" smtClean="0">
                          <a:solidFill>
                            <a:schemeClr val="dk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Кт 1 401 40 161</a:t>
                      </a:r>
                      <a:endParaRPr lang="ru-RU" sz="1600" kern="1200" dirty="0" smtClean="0">
                        <a:solidFill>
                          <a:schemeClr val="dk1"/>
                        </a:solidFill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805299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2. Перечисление средств (включая принятие ДО у передающей стороны)</a:t>
                      </a:r>
                      <a:endParaRPr lang="ru-RU" sz="1600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600" kern="1200" dirty="0" err="1" smtClean="0">
                          <a:solidFill>
                            <a:schemeClr val="dk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Дт</a:t>
                      </a:r>
                      <a:r>
                        <a:rPr lang="fi-FI" sz="1600" kern="1200" dirty="0" smtClean="0">
                          <a:solidFill>
                            <a:schemeClr val="dk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1 502 11 000</a:t>
                      </a:r>
                    </a:p>
                    <a:p>
                      <a:pPr marL="0" algn="ctr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i-FI" sz="1600" kern="1200" dirty="0" err="1" smtClean="0">
                          <a:solidFill>
                            <a:schemeClr val="dk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Кт</a:t>
                      </a:r>
                      <a:r>
                        <a:rPr lang="fi-FI" sz="1600" kern="1200" dirty="0" smtClean="0">
                          <a:solidFill>
                            <a:schemeClr val="dk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1 502 12 000</a:t>
                      </a:r>
                      <a:endParaRPr lang="ru-RU" sz="1600" kern="1200" dirty="0" smtClean="0">
                        <a:solidFill>
                          <a:schemeClr val="dk1"/>
                        </a:solidFill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  <a:p>
                      <a:pPr marL="0" algn="ctr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kern="1200" dirty="0" smtClean="0">
                        <a:solidFill>
                          <a:schemeClr val="dk1"/>
                        </a:solidFill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  <a:p>
                      <a:pPr marL="0" algn="ctr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s-IS" sz="1600" kern="1200" dirty="0" smtClean="0">
                          <a:solidFill>
                            <a:schemeClr val="dk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Дт 1 206 51 561</a:t>
                      </a:r>
                    </a:p>
                    <a:p>
                      <a:pPr marL="0" algn="ctr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s-IS" sz="1600" kern="1200" dirty="0" smtClean="0">
                          <a:solidFill>
                            <a:schemeClr val="dk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Кт 1 304 05 251</a:t>
                      </a:r>
                      <a:endParaRPr lang="ru-RU" sz="1600" kern="1200" dirty="0" smtClean="0">
                        <a:solidFill>
                          <a:schemeClr val="dk1"/>
                        </a:solidFill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kern="1200" dirty="0" err="1" smtClean="0">
                          <a:solidFill>
                            <a:schemeClr val="dk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Дт</a:t>
                      </a:r>
                      <a:r>
                        <a:rPr lang="cs-CZ" sz="1600" kern="1200" dirty="0" smtClean="0">
                          <a:solidFill>
                            <a:schemeClr val="dk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1 210 02 151</a:t>
                      </a:r>
                    </a:p>
                    <a:p>
                      <a:pPr marL="0" algn="ctr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kern="1200" dirty="0" err="1" smtClean="0">
                          <a:solidFill>
                            <a:schemeClr val="dk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Кт</a:t>
                      </a:r>
                      <a:r>
                        <a:rPr lang="cs-CZ" sz="1600" kern="1200" dirty="0" smtClean="0">
                          <a:solidFill>
                            <a:schemeClr val="dk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1 205 51 561</a:t>
                      </a:r>
                      <a:endParaRPr lang="ru-RU" sz="1600" kern="1200" dirty="0" smtClean="0">
                        <a:solidFill>
                          <a:schemeClr val="dk1"/>
                        </a:solidFill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  <a:p>
                      <a:pPr marL="0" algn="ctr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kern="1200" dirty="0" smtClean="0">
                        <a:solidFill>
                          <a:schemeClr val="dk1"/>
                        </a:solidFill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  <a:p>
                      <a:pPr marL="0" algn="ctr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kern="1200" dirty="0" err="1" smtClean="0">
                          <a:solidFill>
                            <a:schemeClr val="dk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Дт</a:t>
                      </a:r>
                      <a:r>
                        <a:rPr lang="cs-CZ" sz="1600" kern="1200" dirty="0" smtClean="0">
                          <a:solidFill>
                            <a:schemeClr val="dk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1 210 02 161</a:t>
                      </a:r>
                    </a:p>
                    <a:p>
                      <a:pPr marL="0" algn="ctr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kern="1200" dirty="0" err="1" smtClean="0">
                          <a:solidFill>
                            <a:schemeClr val="dk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Кт</a:t>
                      </a:r>
                      <a:r>
                        <a:rPr lang="cs-CZ" sz="1600" kern="1200" dirty="0" smtClean="0">
                          <a:solidFill>
                            <a:schemeClr val="dk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1 205 61 561</a:t>
                      </a:r>
                      <a:endParaRPr lang="ru-RU" sz="1600" kern="1200" dirty="0" smtClean="0">
                        <a:solidFill>
                          <a:schemeClr val="dk1"/>
                        </a:solidFill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05299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3. Признание расходов</a:t>
                      </a:r>
                      <a:r>
                        <a:rPr lang="ru-RU" sz="1600" baseline="0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(доходов) текущего года по ере выполнения условия при передаче активов – </a:t>
                      </a:r>
                      <a:r>
                        <a:rPr lang="ru-RU" sz="1600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условие выполнено не в полном объеме</a:t>
                      </a:r>
                      <a:endParaRPr lang="ru-RU" sz="1600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kern="1200" dirty="0" err="1" smtClean="0">
                          <a:solidFill>
                            <a:schemeClr val="dk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Дт</a:t>
                      </a:r>
                      <a:r>
                        <a:rPr lang="cs-CZ" sz="1600" kern="1200" dirty="0" smtClean="0">
                          <a:solidFill>
                            <a:schemeClr val="dk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1 401 20 251</a:t>
                      </a:r>
                    </a:p>
                    <a:p>
                      <a:pPr marL="0" algn="ctr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kern="1200" dirty="0" err="1" smtClean="0">
                          <a:solidFill>
                            <a:schemeClr val="dk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Дт</a:t>
                      </a:r>
                      <a:r>
                        <a:rPr lang="cs-CZ" sz="1600" kern="1200" dirty="0" smtClean="0">
                          <a:solidFill>
                            <a:schemeClr val="dk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1 302 51 731</a:t>
                      </a:r>
                      <a:endParaRPr lang="ru-RU" sz="1600" kern="1200" dirty="0" smtClean="0">
                        <a:solidFill>
                          <a:schemeClr val="dk1"/>
                        </a:solidFill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  <a:p>
                      <a:pPr marL="0" algn="ctr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kern="1200" dirty="0" smtClean="0">
                        <a:solidFill>
                          <a:schemeClr val="dk1"/>
                        </a:solidFill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  <a:p>
                      <a:pPr marL="0" algn="ctr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kern="1200" dirty="0" err="1" smtClean="0">
                          <a:solidFill>
                            <a:schemeClr val="dk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Дт</a:t>
                      </a:r>
                      <a:r>
                        <a:rPr lang="cs-CZ" sz="1600" kern="1200" dirty="0" smtClean="0">
                          <a:solidFill>
                            <a:schemeClr val="dk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1 302 51 831</a:t>
                      </a:r>
                    </a:p>
                    <a:p>
                      <a:pPr marL="0" algn="ctr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kern="1200" dirty="0" err="1" smtClean="0">
                          <a:solidFill>
                            <a:schemeClr val="dk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Кт</a:t>
                      </a:r>
                      <a:r>
                        <a:rPr lang="cs-CZ" sz="1600" kern="1200" dirty="0" smtClean="0">
                          <a:solidFill>
                            <a:schemeClr val="dk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1 206 51 661</a:t>
                      </a:r>
                      <a:endParaRPr lang="ru-RU" sz="1600" kern="1200" dirty="0" smtClean="0">
                        <a:solidFill>
                          <a:schemeClr val="dk1"/>
                        </a:solidFill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rgbClr val="002060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Дт 1 401 40 151</a:t>
                      </a:r>
                    </a:p>
                    <a:p>
                      <a:pPr marL="0" algn="ctr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err="1" smtClean="0">
                          <a:solidFill>
                            <a:schemeClr val="dk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Кт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1 401 10 151</a:t>
                      </a:r>
                    </a:p>
                    <a:p>
                      <a:pPr marL="0" algn="ctr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kern="1200" dirty="0" smtClean="0">
                        <a:solidFill>
                          <a:schemeClr val="dk1"/>
                        </a:solidFill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  <a:p>
                      <a:pPr marL="0" algn="ctr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Дт 1 401 40 161</a:t>
                      </a:r>
                    </a:p>
                    <a:p>
                      <a:pPr marL="0" algn="ctr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err="1" smtClean="0">
                          <a:solidFill>
                            <a:schemeClr val="dk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Кт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1 401 10 161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05299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4. Начисление задолженности по возврату целевого МБТ </a:t>
                      </a:r>
                      <a:endParaRPr lang="ru-RU" sz="1600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s-IS" sz="1600" kern="1200" dirty="0" smtClean="0">
                          <a:solidFill>
                            <a:schemeClr val="dk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Дт 1 205 51 561</a:t>
                      </a:r>
                    </a:p>
                    <a:p>
                      <a:pPr marL="0" algn="ctr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s-IS" sz="1600" kern="1200" dirty="0" smtClean="0">
                          <a:solidFill>
                            <a:schemeClr val="dk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Кт 1 206 51 661</a:t>
                      </a:r>
                      <a:endParaRPr lang="ru-RU" sz="1600" kern="1200" dirty="0" smtClean="0">
                        <a:solidFill>
                          <a:schemeClr val="dk1"/>
                        </a:solidFill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s-IS" sz="1600" kern="1200" dirty="0" smtClean="0">
                          <a:solidFill>
                            <a:schemeClr val="dk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Дт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lang="is-IS" sz="1600" b="1" kern="1200" dirty="0" smtClean="0">
                          <a:solidFill>
                            <a:srgbClr val="002060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1 401 40 1</a:t>
                      </a:r>
                      <a:r>
                        <a:rPr lang="ru-RU" sz="1600" b="1" kern="1200" dirty="0" smtClean="0">
                          <a:solidFill>
                            <a:srgbClr val="002060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5</a:t>
                      </a:r>
                      <a:r>
                        <a:rPr lang="is-IS" sz="1600" b="1" kern="1200" dirty="0" smtClean="0">
                          <a:solidFill>
                            <a:srgbClr val="002060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</a:t>
                      </a:r>
                    </a:p>
                    <a:p>
                      <a:pPr marL="0" algn="ctr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s-IS" sz="1600" kern="1200" dirty="0" smtClean="0">
                          <a:solidFill>
                            <a:schemeClr val="dk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Кт</a:t>
                      </a:r>
                      <a:r>
                        <a:rPr lang="ru-RU" sz="1600" kern="1200" baseline="0" dirty="0" smtClean="0">
                          <a:solidFill>
                            <a:schemeClr val="dk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lang="is-IS" sz="1600" kern="1200" dirty="0" smtClean="0">
                          <a:solidFill>
                            <a:schemeClr val="dk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 </a:t>
                      </a:r>
                      <a:r>
                        <a:rPr lang="is-IS" sz="1600" b="1" kern="1200" dirty="0" smtClean="0">
                          <a:solidFill>
                            <a:srgbClr val="FF0000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205</a:t>
                      </a:r>
                      <a:r>
                        <a:rPr lang="is-IS" sz="1600" kern="1200" dirty="0" smtClean="0">
                          <a:solidFill>
                            <a:schemeClr val="dk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51 661</a:t>
                      </a:r>
                      <a:endParaRPr lang="ru-RU" sz="1600" kern="1200" dirty="0" smtClean="0">
                        <a:solidFill>
                          <a:schemeClr val="dk1"/>
                        </a:solidFill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  <a:p>
                      <a:pPr marL="0" algn="ctr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kern="1200" dirty="0" smtClean="0">
                        <a:solidFill>
                          <a:schemeClr val="dk1"/>
                        </a:solidFill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  <a:p>
                      <a:pPr marL="0" algn="ctr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s-IS" sz="1600" kern="1200" dirty="0" smtClean="0">
                          <a:solidFill>
                            <a:schemeClr val="dk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Дт </a:t>
                      </a:r>
                      <a:r>
                        <a:rPr lang="is-IS" sz="1600" b="1" kern="1200" dirty="0" smtClean="0">
                          <a:solidFill>
                            <a:srgbClr val="002060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1 401 40 161</a:t>
                      </a:r>
                    </a:p>
                    <a:p>
                      <a:pPr marL="0" algn="ctr" defTabSz="4572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s-IS" sz="1600" kern="1200" dirty="0" smtClean="0">
                          <a:solidFill>
                            <a:schemeClr val="dk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Кт</a:t>
                      </a:r>
                      <a:r>
                        <a:rPr lang="ru-RU" sz="1600" kern="1200" baseline="0" dirty="0" smtClean="0">
                          <a:solidFill>
                            <a:schemeClr val="dk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lang="is-IS" sz="1600" kern="1200" dirty="0" smtClean="0">
                          <a:solidFill>
                            <a:schemeClr val="dk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 </a:t>
                      </a:r>
                      <a:r>
                        <a:rPr lang="is-IS" sz="1600" b="1" kern="1200" dirty="0" smtClean="0">
                          <a:solidFill>
                            <a:srgbClr val="FF0000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205</a:t>
                      </a:r>
                      <a:r>
                        <a:rPr lang="is-IS" sz="1600" kern="1200" dirty="0" smtClean="0">
                          <a:solidFill>
                            <a:schemeClr val="dk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6</a:t>
                      </a:r>
                      <a:r>
                        <a:rPr lang="is-IS" sz="1600" kern="1200" dirty="0" smtClean="0">
                          <a:solidFill>
                            <a:schemeClr val="dk1"/>
                          </a:solidFill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1 661</a:t>
                      </a:r>
                      <a:endParaRPr lang="ru-RU" sz="1600" kern="1200" dirty="0" smtClean="0">
                        <a:solidFill>
                          <a:schemeClr val="dk1"/>
                        </a:solidFill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79558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379725" y="49076"/>
            <a:ext cx="604768" cy="365125"/>
          </a:xfrm>
        </p:spPr>
        <p:txBody>
          <a:bodyPr/>
          <a:lstStyle/>
          <a:p>
            <a:fld id="{A9DAC724-3E02-49ED-B828-609FBC575841}" type="slidenum">
              <a:rPr lang="ru-RU" b="1">
                <a:solidFill>
                  <a:srgbClr val="C79023"/>
                </a:solidFill>
              </a:rPr>
              <a:pPr/>
              <a:t>34</a:t>
            </a:fld>
            <a:endParaRPr lang="en-US" b="1" dirty="0">
              <a:solidFill>
                <a:srgbClr val="C79023"/>
              </a:solidFill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/>
          </p:nvPr>
        </p:nvGraphicFramePr>
        <p:xfrm>
          <a:off x="116033" y="1261701"/>
          <a:ext cx="8868460" cy="5443897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259557"/>
                <a:gridCol w="537705"/>
                <a:gridCol w="913364"/>
                <a:gridCol w="847071"/>
                <a:gridCol w="567169"/>
                <a:gridCol w="655559"/>
                <a:gridCol w="876534"/>
                <a:gridCol w="891265"/>
                <a:gridCol w="994387"/>
                <a:gridCol w="1325849"/>
              </a:tblGrid>
              <a:tr h="428467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ln>
                            <a:noFill/>
                          </a:ln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Направление расходов</a:t>
                      </a:r>
                      <a:r>
                        <a:rPr lang="ru-RU" sz="1200" b="1" u="none" strike="noStrike" baseline="30000" dirty="0">
                          <a:ln>
                            <a:noFill/>
                          </a:ln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4</a:t>
                      </a:r>
                      <a:endParaRPr lang="ru-RU" sz="1200" b="1" i="0" u="none" strike="noStrike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9445" marR="9445" marT="944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ln>
                            <a:noFill/>
                          </a:ln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Результат </a:t>
                      </a:r>
                      <a:br>
                        <a:rPr lang="ru-RU" sz="1200" b="1" u="none" strike="noStrike" dirty="0">
                          <a:ln>
                            <a:noFill/>
                          </a:ln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</a:br>
                      <a:r>
                        <a:rPr lang="ru-RU" sz="1200" b="1" u="none" strike="noStrike" dirty="0" err="1" smtClean="0">
                          <a:ln>
                            <a:noFill/>
                          </a:ln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использова-ния</a:t>
                      </a:r>
                      <a:r>
                        <a:rPr lang="ru-RU" sz="1200" b="1" u="none" strike="noStrike" dirty="0" smtClean="0">
                          <a:ln>
                            <a:noFill/>
                          </a:ln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lang="ru-RU" sz="1200" b="1" u="none" strike="noStrike" dirty="0">
                          <a:ln>
                            <a:noFill/>
                          </a:ln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/>
                      </a:r>
                      <a:br>
                        <a:rPr lang="ru-RU" sz="1200" b="1" u="none" strike="noStrike" dirty="0">
                          <a:ln>
                            <a:noFill/>
                          </a:ln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</a:br>
                      <a:r>
                        <a:rPr lang="ru-RU" sz="1200" b="1" u="none" strike="noStrike" dirty="0">
                          <a:ln>
                            <a:noFill/>
                          </a:ln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Субсидии</a:t>
                      </a:r>
                      <a:r>
                        <a:rPr lang="ru-RU" sz="1200" b="1" u="none" strike="noStrike" baseline="30000" dirty="0">
                          <a:ln>
                            <a:noFill/>
                          </a:ln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4</a:t>
                      </a:r>
                      <a:endParaRPr lang="ru-RU" sz="1200" b="1" i="0" u="none" strike="noStrike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9445" marR="9445" marT="9445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ln>
                            <a:noFill/>
                          </a:ln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Единица измерения</a:t>
                      </a:r>
                      <a:r>
                        <a:rPr lang="ru-RU" sz="1200" b="1" u="none" strike="noStrike" baseline="30000">
                          <a:ln>
                            <a:noFill/>
                          </a:ln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4</a:t>
                      </a:r>
                      <a:endParaRPr lang="ru-RU" sz="1200" b="1" i="0" u="none" strike="noStrike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9445" marR="9445" marT="944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ln>
                            <a:noFill/>
                          </a:ln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Код </a:t>
                      </a:r>
                      <a:br>
                        <a:rPr lang="ru-RU" sz="1200" b="1" u="none" strike="noStrike">
                          <a:ln>
                            <a:noFill/>
                          </a:ln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</a:br>
                      <a:r>
                        <a:rPr lang="ru-RU" sz="1200" b="1" u="none" strike="noStrike">
                          <a:ln>
                            <a:noFill/>
                          </a:ln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строки</a:t>
                      </a:r>
                      <a:endParaRPr lang="ru-RU" sz="1200" b="1" i="0" u="none" strike="noStrike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9445" marR="9445" marT="9445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ln>
                            <a:noFill/>
                          </a:ln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Плановые значения </a:t>
                      </a:r>
                      <a:r>
                        <a:rPr lang="ru-RU" sz="1200" b="1" u="none" strike="noStrike" baseline="30000">
                          <a:ln>
                            <a:noFill/>
                          </a:ln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5</a:t>
                      </a:r>
                      <a:endParaRPr lang="ru-RU" sz="1200" b="1" i="0" u="none" strike="noStrike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9445" marR="9445" marT="944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ln>
                            <a:noFill/>
                          </a:ln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Объем финансового обеспечения расходных обязательств субъекта Российской Федерации,</a:t>
                      </a:r>
                      <a:br>
                        <a:rPr lang="ru-RU" sz="1200" b="1" u="none" strike="noStrike">
                          <a:ln>
                            <a:noFill/>
                          </a:ln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</a:br>
                      <a:r>
                        <a:rPr lang="ru-RU" sz="1200" b="1" u="none" strike="noStrike">
                          <a:ln>
                            <a:noFill/>
                          </a:ln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руб </a:t>
                      </a:r>
                      <a:r>
                        <a:rPr lang="ru-RU" sz="1200" b="1" u="none" strike="noStrike" baseline="30000">
                          <a:ln>
                            <a:noFill/>
                          </a:ln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6</a:t>
                      </a:r>
                      <a:endParaRPr lang="ru-RU" sz="1200" b="1" i="0" u="none" strike="noStrike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9445" marR="9445" marT="9445" marB="0" anchor="ctr"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852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ln>
                            <a:noFill/>
                          </a:ln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наименование</a:t>
                      </a:r>
                      <a:endParaRPr lang="ru-RU" sz="1200" b="1" i="0" u="none" strike="noStrike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9445" marR="9445" marT="944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ln>
                            <a:noFill/>
                          </a:ln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код по БК</a:t>
                      </a:r>
                      <a:endParaRPr lang="ru-RU" sz="1200" b="1" i="0" u="none" strike="noStrike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9445" marR="9445" marT="9445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ln>
                            <a:noFill/>
                          </a:ln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наименование</a:t>
                      </a:r>
                      <a:endParaRPr lang="ru-RU" sz="1200" b="1" i="0" u="none" strike="noStrike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9445" marR="9445" marT="944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ln>
                            <a:noFill/>
                          </a:ln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код</a:t>
                      </a:r>
                      <a:br>
                        <a:rPr lang="ru-RU" sz="1200" b="1" u="none" strike="noStrike">
                          <a:ln>
                            <a:noFill/>
                          </a:ln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</a:br>
                      <a:r>
                        <a:rPr lang="ru-RU" sz="1200" b="1" u="none" strike="noStrike">
                          <a:ln>
                            <a:noFill/>
                          </a:ln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по ОКЕИ</a:t>
                      </a:r>
                      <a:endParaRPr lang="ru-RU" sz="1200" b="1" i="0" u="none" strike="noStrike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9445" marR="9445" marT="9445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ln>
                            <a:noFill/>
                          </a:ln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с даты заключения соглашения</a:t>
                      </a:r>
                      <a:endParaRPr lang="ru-RU" sz="1200" b="1" i="0" u="none" strike="noStrike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9445" marR="9445" marT="944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ln>
                            <a:noFill/>
                          </a:ln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из них с начала текущего финансового года </a:t>
                      </a:r>
                      <a:endParaRPr lang="ru-RU" sz="1200" b="1" i="0" u="none" strike="noStrike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9445" marR="9445" marT="9445" marB="0" anchor="ctr"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5629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ln>
                            <a:noFill/>
                          </a:ln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всего</a:t>
                      </a:r>
                      <a:endParaRPr lang="ru-RU" sz="1200" b="1" i="0" u="none" strike="noStrike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ln>
                            <a:noFill/>
                          </a:ln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из них в размере </a:t>
                      </a:r>
                      <a:r>
                        <a:rPr lang="ru-RU" sz="1200" b="1" u="none" strike="noStrike" dirty="0" err="1" smtClean="0">
                          <a:ln>
                            <a:noFill/>
                          </a:ln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софинансирова-ния</a:t>
                      </a:r>
                      <a:r>
                        <a:rPr lang="ru-RU" sz="1200" b="1" u="none" strike="noStrike" dirty="0" smtClean="0">
                          <a:ln>
                            <a:noFill/>
                          </a:ln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lang="ru-RU" sz="1200" b="1" u="none" strike="noStrike" dirty="0">
                          <a:ln>
                            <a:noFill/>
                          </a:ln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из</a:t>
                      </a:r>
                      <a:br>
                        <a:rPr lang="ru-RU" sz="1200" b="1" u="none" strike="noStrike" dirty="0">
                          <a:ln>
                            <a:noFill/>
                          </a:ln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</a:br>
                      <a:r>
                        <a:rPr lang="ru-RU" sz="1200" b="1" u="none" strike="noStrike" dirty="0">
                          <a:ln>
                            <a:noFill/>
                          </a:ln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федерального бюджета</a:t>
                      </a:r>
                      <a:endParaRPr lang="ru-RU" sz="1200" b="1" i="0" u="none" strike="noStrike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9445" marR="9445" marT="9445" marB="0" anchor="ctr"/>
                </a:tc>
              </a:tr>
              <a:tr h="19908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ln>
                            <a:noFill/>
                          </a:ln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</a:t>
                      </a:r>
                      <a:endParaRPr lang="ru-RU" sz="1200" b="1" i="0" u="none" strike="noStrike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200" b="1" u="none" strike="noStrike">
                          <a:ln>
                            <a:noFill/>
                          </a:ln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2</a:t>
                      </a:r>
                      <a:endParaRPr lang="is-IS" sz="1200" b="1" i="0" u="none" strike="noStrike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ln>
                            <a:noFill/>
                          </a:ln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3</a:t>
                      </a:r>
                      <a:endParaRPr lang="ru-RU" sz="1200" b="1" i="0" u="none" strike="noStrike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ln>
                            <a:noFill/>
                          </a:ln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4</a:t>
                      </a:r>
                      <a:endParaRPr lang="ru-RU" sz="1200" b="1" i="0" u="none" strike="noStrike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ln>
                            <a:noFill/>
                          </a:ln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5</a:t>
                      </a:r>
                      <a:endParaRPr lang="ru-RU" sz="1200" b="1" i="0" u="none" strike="noStrike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ln>
                            <a:noFill/>
                          </a:ln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6</a:t>
                      </a:r>
                      <a:endParaRPr lang="ru-RU" sz="1200" b="1" i="0" u="none" strike="noStrike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ln>
                            <a:noFill/>
                          </a:ln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7</a:t>
                      </a:r>
                      <a:endParaRPr lang="ru-RU" sz="1200" b="1" i="0" u="none" strike="noStrike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ln>
                            <a:noFill/>
                          </a:ln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8</a:t>
                      </a:r>
                      <a:endParaRPr lang="ru-RU" sz="1200" b="1" i="0" u="none" strike="noStrike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ln>
                            <a:noFill/>
                          </a:ln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9</a:t>
                      </a:r>
                      <a:endParaRPr lang="ru-RU" sz="1200" b="1" i="0" u="none" strike="noStrike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ln>
                            <a:noFill/>
                          </a:ln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10</a:t>
                      </a:r>
                      <a:endParaRPr lang="ru-RU" sz="1200" b="1" i="0" u="none" strike="noStrike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9445" marR="9445" marT="9445" marB="0" anchor="ctr"/>
                </a:tc>
              </a:tr>
              <a:tr h="288749">
                <a:tc rowSpan="6">
                  <a:txBody>
                    <a:bodyPr/>
                    <a:lstStyle/>
                    <a:p>
                      <a:pPr algn="ctr" fontAlgn="b"/>
                      <a:r>
                        <a:rPr lang="sk-SK" sz="1200" b="1" u="none" strike="noStrike">
                          <a:ln>
                            <a:noFill/>
                          </a:ln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sk-SK" sz="1200" b="1" i="0" u="none" strike="noStrike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9445" marR="9445" marT="9445" marB="0" anchor="b"/>
                </a:tc>
                <a:tc rowSpan="6">
                  <a:txBody>
                    <a:bodyPr/>
                    <a:lstStyle/>
                    <a:p>
                      <a:pPr algn="ctr" fontAlgn="b"/>
                      <a:r>
                        <a:rPr lang="sk-SK" sz="1200" b="1" u="none" strike="noStrike">
                          <a:ln>
                            <a:noFill/>
                          </a:ln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sk-SK" sz="1200" b="1" i="0" u="none" strike="noStrike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9445" marR="9445" marT="9445" marB="0" anchor="b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k-SK" sz="1200" b="1" u="none" strike="noStrike">
                          <a:ln>
                            <a:noFill/>
                          </a:ln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sk-SK" sz="1200" b="1" i="0" u="none" strike="noStrike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170013" marR="9445" marT="944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200" b="1" u="none" strike="noStrike">
                          <a:ln>
                            <a:noFill/>
                          </a:ln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sk-SK" sz="1200" b="1" i="0" u="none" strike="noStrike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200" b="1" u="none" strike="noStrike">
                          <a:ln>
                            <a:noFill/>
                          </a:ln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sk-SK" sz="1200" b="1" i="0" u="none" strike="noStrike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200" b="1" u="none" strike="noStrike">
                          <a:ln>
                            <a:noFill/>
                          </a:ln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0100</a:t>
                      </a:r>
                      <a:endParaRPr lang="is-IS" sz="1200" b="1" i="0" u="none" strike="noStrike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200" b="1" u="none" strike="noStrike">
                          <a:ln>
                            <a:noFill/>
                          </a:ln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sk-SK" sz="1200" b="1" i="0" u="none" strike="noStrike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200" b="1" u="none" strike="noStrike">
                          <a:ln>
                            <a:noFill/>
                          </a:ln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sk-SK" sz="1200" b="1" i="0" u="none" strike="noStrike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9445" marR="9445" marT="9445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sk-SK" sz="1200" b="1" u="none" strike="noStrike">
                          <a:ln>
                            <a:noFill/>
                          </a:ln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sk-SK" sz="1200" b="1" i="0" u="none" strike="noStrike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9445" marR="9445" marT="9445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sk-SK" sz="1200" b="1" u="none" strike="noStrike">
                          <a:ln>
                            <a:noFill/>
                          </a:ln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sk-SK" sz="1200" b="1" i="0" u="none" strike="noStrike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9445" marR="9445" marT="9445" marB="0" anchor="ctr"/>
                </a:tc>
              </a:tr>
              <a:tr h="41915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u="none" strike="noStrike">
                          <a:ln>
                            <a:noFill/>
                          </a:ln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в том числе:</a:t>
                      </a:r>
                      <a:endParaRPr lang="ru-RU" sz="1200" b="1" i="0" u="none" strike="noStrike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170013" marR="9445" marT="944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200" b="1" u="none" strike="sngStrike">
                          <a:ln>
                            <a:noFill/>
                          </a:ln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sk-SK" sz="1200" b="1" i="0" u="none" strike="noStrike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200" b="1" u="none" strike="sngStrike">
                          <a:ln>
                            <a:noFill/>
                          </a:ln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sk-SK" sz="1200" b="1" i="0" u="none" strike="noStrike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1" u="none" strike="noStrike">
                          <a:ln>
                            <a:noFill/>
                          </a:ln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0101</a:t>
                      </a:r>
                      <a:endParaRPr lang="fi-FI" sz="1200" b="1" i="0" u="none" strike="noStrike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ln>
                            <a:noFill/>
                          </a:ln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х</a:t>
                      </a:r>
                      <a:endParaRPr lang="ru-RU" sz="1200" b="1" i="0" u="none" strike="noStrike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ln>
                            <a:noFill/>
                          </a:ln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х</a:t>
                      </a:r>
                      <a:endParaRPr lang="ru-RU" sz="1200" b="1" i="0" u="none" strike="noStrike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9445" marR="9445" marT="9445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080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k-SK" sz="1200" b="1" u="none" strike="noStrike">
                          <a:ln>
                            <a:noFill/>
                          </a:ln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sk-SK" sz="1200" b="1" i="0" u="none" strike="noStrike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170013" marR="9445" marT="944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200" b="1" u="none" strike="sngStrike">
                          <a:ln>
                            <a:noFill/>
                          </a:ln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sk-SK" sz="1200" b="1" i="0" u="none" strike="noStrike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200" b="1" u="none" strike="sngStrike">
                          <a:ln>
                            <a:noFill/>
                          </a:ln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sk-SK" sz="1200" b="1" i="0" u="none" strike="noStrike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200" b="1" u="none" strike="noStrike">
                          <a:ln>
                            <a:noFill/>
                          </a:ln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sk-SK" sz="1200" b="1" i="0" u="none" strike="noStrike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ln>
                            <a:noFill/>
                          </a:ln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х</a:t>
                      </a:r>
                      <a:endParaRPr lang="ru-RU" sz="1200" b="1" i="0" u="none" strike="noStrike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ln>
                            <a:noFill/>
                          </a:ln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х</a:t>
                      </a:r>
                      <a:endParaRPr lang="ru-RU" sz="1200" b="1" i="0" u="none" strike="noStrike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9445" marR="9445" marT="9445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217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k-SK" sz="1200" b="1" u="none" strike="noStrike">
                          <a:ln>
                            <a:noFill/>
                          </a:ln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sk-SK" sz="1200" b="1" i="0" u="none" strike="noStrike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170013" marR="9445" marT="944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200" b="1" u="none" strike="sngStrike">
                          <a:ln>
                            <a:noFill/>
                          </a:ln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sk-SK" sz="1200" b="1" i="0" u="none" strike="noStrike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200" b="1" u="none" strike="sngStrike">
                          <a:ln>
                            <a:noFill/>
                          </a:ln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sk-SK" sz="1200" b="1" i="0" u="none" strike="noStrike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200" b="1" u="none" strike="noStrike">
                          <a:ln>
                            <a:noFill/>
                          </a:ln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0200</a:t>
                      </a:r>
                      <a:endParaRPr lang="is-IS" sz="1200" b="1" i="0" u="none" strike="noStrike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200" b="1" u="none" strike="noStrike">
                          <a:ln>
                            <a:noFill/>
                          </a:ln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sk-SK" sz="1200" b="1" i="0" u="none" strike="noStrike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200" b="1" u="none" strike="noStrike">
                          <a:ln>
                            <a:noFill/>
                          </a:ln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sk-SK" sz="1200" b="1" i="0" u="none" strike="noStrike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9445" marR="9445" marT="9445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sk-SK" sz="1200" b="1" u="none" strike="noStrike">
                          <a:ln>
                            <a:noFill/>
                          </a:ln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sk-SK" sz="1200" b="1" i="0" u="none" strike="noStrike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9445" marR="9445" marT="9445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sk-SK" sz="1200" b="1" u="none" strike="noStrike">
                          <a:ln>
                            <a:noFill/>
                          </a:ln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sk-SK" sz="1200" b="1" i="0" u="none" strike="noStrike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9445" marR="9445" marT="9445" marB="0" anchor="ctr"/>
                </a:tc>
              </a:tr>
              <a:tr h="4098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u="none" strike="noStrike">
                          <a:ln>
                            <a:noFill/>
                          </a:ln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в том числе:</a:t>
                      </a:r>
                      <a:endParaRPr lang="ru-RU" sz="1200" b="1" i="0" u="none" strike="noStrike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170013" marR="9445" marT="944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200" b="1" u="none" strike="sngStrike">
                          <a:ln>
                            <a:noFill/>
                          </a:ln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sk-SK" sz="1200" b="1" i="0" u="none" strike="noStrike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200" b="1" u="none" strike="sngStrike">
                          <a:ln>
                            <a:noFill/>
                          </a:ln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sk-SK" sz="1200" b="1" i="0" u="none" strike="noStrike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200" b="1" u="none" strike="noStrike">
                          <a:ln>
                            <a:noFill/>
                          </a:ln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0201</a:t>
                      </a:r>
                      <a:endParaRPr lang="is-IS" sz="1200" b="1" i="0" u="none" strike="noStrike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ln>
                            <a:noFill/>
                          </a:ln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х</a:t>
                      </a:r>
                      <a:endParaRPr lang="ru-RU" sz="1200" b="1" i="0" u="none" strike="noStrike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ln>
                            <a:noFill/>
                          </a:ln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х</a:t>
                      </a:r>
                      <a:endParaRPr lang="ru-RU" sz="1200" b="1" i="0" u="none" strike="noStrike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9445" marR="9445" marT="9445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217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k-SK" sz="1200" b="1" u="none" strike="noStrike">
                          <a:ln>
                            <a:noFill/>
                          </a:ln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sk-SK" sz="1200" b="1" i="0" u="none" strike="noStrike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170013" marR="9445" marT="944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200" b="1" u="none" strike="sngStrike">
                          <a:ln>
                            <a:noFill/>
                          </a:ln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sk-SK" sz="1200" b="1" i="0" u="none" strike="noStrike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200" b="1" u="none" strike="sngStrike">
                          <a:ln>
                            <a:noFill/>
                          </a:ln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sk-SK" sz="1200" b="1" i="0" u="none" strike="noStrike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k-SK" sz="1200" b="1" u="none" strike="noStrike">
                          <a:ln>
                            <a:noFill/>
                          </a:ln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sk-SK" sz="1200" b="1" i="0" u="none" strike="noStrike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9445" marR="9445" marT="944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ln>
                            <a:noFill/>
                          </a:ln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х</a:t>
                      </a:r>
                      <a:endParaRPr lang="ru-RU" sz="1200" b="1" i="0" u="none" strike="noStrike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ln>
                            <a:noFill/>
                          </a:ln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х</a:t>
                      </a:r>
                      <a:endParaRPr lang="ru-RU" sz="1200" b="1" i="0" u="none" strike="noStrike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9445" marR="9445" marT="9445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2863">
                <a:tc rowSpan="6">
                  <a:txBody>
                    <a:bodyPr/>
                    <a:lstStyle/>
                    <a:p>
                      <a:pPr algn="ctr" fontAlgn="b"/>
                      <a:r>
                        <a:rPr lang="sk-SK" sz="1200" b="1" u="none" strike="noStrike">
                          <a:ln>
                            <a:noFill/>
                          </a:ln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sk-SK" sz="1200" b="1" i="0" u="none" strike="noStrike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9445" marR="9445" marT="9445" marB="0" anchor="b"/>
                </a:tc>
                <a:tc rowSpan="6">
                  <a:txBody>
                    <a:bodyPr/>
                    <a:lstStyle/>
                    <a:p>
                      <a:pPr algn="ctr" fontAlgn="b"/>
                      <a:r>
                        <a:rPr lang="sk-SK" sz="1200" b="1" u="none" strike="noStrike">
                          <a:ln>
                            <a:noFill/>
                          </a:ln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sk-SK" sz="1200" b="1" i="0" u="none" strike="noStrike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9445" marR="9445" marT="9445" marB="0" anchor="b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k-SK" sz="1200" b="1" u="none" strike="noStrike">
                          <a:ln>
                            <a:noFill/>
                          </a:ln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sk-SK" sz="1200" b="1" i="0" u="none" strike="noStrike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170013" marR="9445" marT="944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200" b="1" u="none" strike="sngStrike">
                          <a:ln>
                            <a:noFill/>
                          </a:ln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sk-SK" sz="1200" b="1" i="0" u="none" strike="noStrike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200" b="1" u="none" strike="sngStrike">
                          <a:ln>
                            <a:noFill/>
                          </a:ln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sk-SK" sz="1200" b="1" i="0" u="none" strike="noStrike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200" b="1" u="none" strike="noStrike">
                          <a:ln>
                            <a:noFill/>
                          </a:ln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0300</a:t>
                      </a:r>
                      <a:endParaRPr lang="is-IS" sz="1200" b="1" i="0" u="none" strike="noStrike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200" b="1" u="none" strike="noStrike">
                          <a:ln>
                            <a:noFill/>
                          </a:ln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sk-SK" sz="1200" b="1" i="0" u="none" strike="noStrike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200" b="1" u="none" strike="noStrike">
                          <a:ln>
                            <a:noFill/>
                          </a:ln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sk-SK" sz="1200" b="1" i="0" u="none" strike="noStrike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9445" marR="9445" marT="9445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sk-SK" sz="1200" b="1" u="none" strike="noStrike">
                          <a:ln>
                            <a:noFill/>
                          </a:ln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sk-SK" sz="1200" b="1" i="0" u="none" strike="noStrike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9445" marR="9445" marT="9445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sk-SK" sz="1200" b="1" u="none" strike="noStrike">
                          <a:ln>
                            <a:noFill/>
                          </a:ln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sk-SK" sz="1200" b="1" i="0" u="none" strike="noStrike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9445" marR="9445" marT="9445" marB="0" anchor="ctr"/>
                </a:tc>
              </a:tr>
              <a:tr h="38838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u="none" strike="noStrike">
                          <a:ln>
                            <a:noFill/>
                          </a:ln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в том числе:</a:t>
                      </a:r>
                      <a:endParaRPr lang="ru-RU" sz="1200" b="1" i="0" u="none" strike="noStrike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170013" marR="9445" marT="944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200" b="1" u="none" strike="sngStrike">
                          <a:ln>
                            <a:noFill/>
                          </a:ln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sk-SK" sz="1200" b="1" i="0" u="none" strike="noStrike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200" b="1" u="none" strike="sngStrike">
                          <a:ln>
                            <a:noFill/>
                          </a:ln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sk-SK" sz="1200" b="1" i="0" u="none" strike="noStrike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200" b="1" u="none" strike="noStrike">
                          <a:ln>
                            <a:noFill/>
                          </a:ln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0301</a:t>
                      </a:r>
                      <a:endParaRPr lang="is-IS" sz="1200" b="1" i="0" u="none" strike="noStrike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ln>
                            <a:noFill/>
                          </a:ln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х</a:t>
                      </a:r>
                      <a:endParaRPr lang="ru-RU" sz="1200" b="1" i="0" u="none" strike="noStrike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ln>
                            <a:noFill/>
                          </a:ln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х</a:t>
                      </a:r>
                      <a:endParaRPr lang="ru-RU" sz="1200" b="1" i="0" u="none" strike="noStrike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9445" marR="9445" marT="9445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908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k-SK" sz="1200" b="1" u="none" strike="noStrike">
                          <a:ln>
                            <a:noFill/>
                          </a:ln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sk-SK" sz="1200" b="1" i="0" u="none" strike="noStrike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170013" marR="9445" marT="944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200" b="1" u="none" strike="sngStrike">
                          <a:ln>
                            <a:noFill/>
                          </a:ln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sk-SK" sz="1200" b="1" i="0" u="none" strike="noStrike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200" b="1" u="none" strike="sngStrike">
                          <a:ln>
                            <a:noFill/>
                          </a:ln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sk-SK" sz="1200" b="1" i="0" u="none" strike="noStrike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200" b="1" u="none" strike="noStrike">
                          <a:ln>
                            <a:noFill/>
                          </a:ln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sk-SK" sz="1200" b="1" i="0" u="none" strike="noStrike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ln>
                            <a:noFill/>
                          </a:ln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х</a:t>
                      </a:r>
                      <a:endParaRPr lang="ru-RU" sz="1200" b="1" i="0" u="none" strike="noStrike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ln>
                            <a:noFill/>
                          </a:ln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х</a:t>
                      </a:r>
                      <a:endParaRPr lang="ru-RU" sz="1200" b="1" i="0" u="none" strike="noStrike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9445" marR="9445" marT="9445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354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k-SK" sz="1200" b="1" u="none" strike="noStrike">
                          <a:ln>
                            <a:noFill/>
                          </a:ln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sk-SK" sz="1200" b="1" i="0" u="none" strike="noStrike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170013" marR="9445" marT="944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200" b="1" u="none" strike="sngStrike">
                          <a:ln>
                            <a:noFill/>
                          </a:ln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sk-SK" sz="1200" b="1" i="0" u="none" strike="noStrike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200" b="1" u="none" strike="sngStrike">
                          <a:ln>
                            <a:noFill/>
                          </a:ln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sk-SK" sz="1200" b="1" i="0" u="none" strike="noStrike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200" b="1" u="none" strike="noStrike">
                          <a:ln>
                            <a:noFill/>
                          </a:ln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0400</a:t>
                      </a:r>
                      <a:endParaRPr lang="is-IS" sz="1200" b="1" i="0" u="none" strike="noStrike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200" b="1" u="none" strike="noStrike">
                          <a:ln>
                            <a:noFill/>
                          </a:ln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sk-SK" sz="1200" b="1" i="0" u="none" strike="noStrike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200" b="1" u="none" strike="noStrike">
                          <a:ln>
                            <a:noFill/>
                          </a:ln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sk-SK" sz="1200" b="1" i="0" u="none" strike="noStrike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9445" marR="9445" marT="9445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sk-SK" sz="1200" b="1" u="none" strike="noStrike">
                          <a:ln>
                            <a:noFill/>
                          </a:ln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sk-SK" sz="1200" b="1" i="0" u="none" strike="noStrike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9445" marR="9445" marT="9445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sk-SK" sz="1200" b="1" u="none" strike="noStrike">
                          <a:ln>
                            <a:noFill/>
                          </a:ln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sk-SK" sz="1200" b="1" i="0" u="none" strike="noStrike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9445" marR="9445" marT="9445" marB="0" anchor="ctr"/>
                </a:tc>
              </a:tr>
              <a:tr h="39120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u="none" strike="noStrike">
                          <a:ln>
                            <a:noFill/>
                          </a:ln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в том числе:</a:t>
                      </a:r>
                      <a:endParaRPr lang="ru-RU" sz="1200" b="1" i="0" u="none" strike="noStrike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170013" marR="9445" marT="944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200" b="1" u="none" strike="sngStrike">
                          <a:ln>
                            <a:noFill/>
                          </a:ln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sk-SK" sz="1200" b="1" i="0" u="none" strike="noStrike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200" b="1" u="none" strike="sngStrike">
                          <a:ln>
                            <a:noFill/>
                          </a:ln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sk-SK" sz="1200" b="1" i="0" u="none" strike="noStrike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200" b="1" u="none" strike="noStrike">
                          <a:ln>
                            <a:noFill/>
                          </a:ln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0401</a:t>
                      </a:r>
                      <a:endParaRPr lang="is-IS" sz="1200" b="1" i="0" u="none" strike="noStrike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ln>
                            <a:noFill/>
                          </a:ln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х</a:t>
                      </a:r>
                      <a:endParaRPr lang="ru-RU" sz="1200" b="1" i="0" u="none" strike="noStrike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ln>
                            <a:noFill/>
                          </a:ln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х</a:t>
                      </a:r>
                      <a:endParaRPr lang="ru-RU" sz="1200" b="1" i="0" u="none" strike="noStrike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9445" marR="9445" marT="9445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354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sk-SK" sz="1200" b="1" u="none" strike="noStrike">
                          <a:ln>
                            <a:noFill/>
                          </a:ln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sk-SK" sz="1200" b="1" i="0" u="none" strike="noStrike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9445" marR="9445" marT="944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200" b="1" u="none" strike="sngStrike">
                          <a:ln>
                            <a:noFill/>
                          </a:ln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sk-SK" sz="1200" b="1" i="0" u="none" strike="noStrike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200" b="1" u="none" strike="sngStrike">
                          <a:ln>
                            <a:noFill/>
                          </a:ln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sk-SK" sz="1200" b="1" i="0" u="none" strike="noStrike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200" b="1" u="none" strike="noStrike">
                          <a:ln>
                            <a:noFill/>
                          </a:ln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sk-SK" sz="1200" b="1" i="0" u="none" strike="noStrike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ln>
                            <a:noFill/>
                          </a:ln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х</a:t>
                      </a:r>
                      <a:endParaRPr lang="ru-RU" sz="1200" b="1" i="0" u="none" strike="noStrike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9445" marR="9445" marT="94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ln>
                            <a:noFill/>
                          </a:ln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х</a:t>
                      </a:r>
                      <a:endParaRPr lang="ru-RU" sz="1200" b="1" i="0" u="none" strike="noStrike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9445" marR="9445" marT="9445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A33DAC7D-2902-43C4-80FC-A26A6CDFC3A5}"/>
              </a:ext>
            </a:extLst>
          </p:cNvPr>
          <p:cNvSpPr/>
          <p:nvPr/>
        </p:nvSpPr>
        <p:spPr>
          <a:xfrm>
            <a:off x="2161309" y="147557"/>
            <a:ext cx="621841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1. Информация о достижении значений результатов использования Субсидии и обязательствах, принятых в целях их достижения</a:t>
            </a:r>
          </a:p>
        </p:txBody>
      </p:sp>
    </p:spTree>
    <p:extLst>
      <p:ext uri="{BB962C8B-B14F-4D97-AF65-F5344CB8AC3E}">
        <p14:creationId xmlns:p14="http://schemas.microsoft.com/office/powerpoint/2010/main" val="2080220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379725" y="49076"/>
            <a:ext cx="604768" cy="365125"/>
          </a:xfrm>
        </p:spPr>
        <p:txBody>
          <a:bodyPr/>
          <a:lstStyle/>
          <a:p>
            <a:fld id="{A9DAC724-3E02-49ED-B828-609FBC575841}" type="slidenum">
              <a:rPr lang="ru-RU" b="1">
                <a:solidFill>
                  <a:srgbClr val="C79023"/>
                </a:solidFill>
              </a:rPr>
              <a:pPr/>
              <a:t>35</a:t>
            </a:fld>
            <a:endParaRPr lang="en-US" b="1" dirty="0">
              <a:solidFill>
                <a:srgbClr val="C79023"/>
              </a:solidFill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A33DAC7D-2902-43C4-80FC-A26A6CDFC3A5}"/>
              </a:ext>
            </a:extLst>
          </p:cNvPr>
          <p:cNvSpPr/>
          <p:nvPr/>
        </p:nvSpPr>
        <p:spPr>
          <a:xfrm>
            <a:off x="2161309" y="49076"/>
            <a:ext cx="621841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1. Информация о достижении значений результатов использования Субсидии и обязательствах, принятых в целях их достижения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/>
          </p:nvPr>
        </p:nvGraphicFramePr>
        <p:xfrm>
          <a:off x="0" y="1080088"/>
          <a:ext cx="9144000" cy="5707929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775673"/>
                <a:gridCol w="887550"/>
                <a:gridCol w="857716"/>
                <a:gridCol w="738382"/>
                <a:gridCol w="507171"/>
                <a:gridCol w="1372346"/>
                <a:gridCol w="454962"/>
                <a:gridCol w="1342513"/>
                <a:gridCol w="887550"/>
                <a:gridCol w="1320137"/>
              </a:tblGrid>
              <a:tr h="466795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Фактически достигнутые значения  </a:t>
                      </a:r>
                      <a:r>
                        <a:rPr lang="ru-RU" sz="1200" b="1" u="none" strike="noStrike" baseline="3000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7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8582" marR="8582" marT="8582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Объем обязательств, принятых в целях достижения результатов использования Субсидии, </a:t>
                      </a:r>
                      <a:r>
                        <a:rPr lang="ru-RU" sz="1200" b="1" u="none" strike="noStrike" dirty="0" err="1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руб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8582" marR="8582" marT="8582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Неиспользованный объем финансового обеспечения расходных обязательств субъекта Российской Федерации, руб </a:t>
                      </a:r>
                      <a:r>
                        <a:rPr lang="ru-RU" sz="1200" b="1" u="none" strike="noStrike" baseline="3000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10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8582" marR="8582" marT="8582" marB="0" anchor="ctr"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3088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на отчетную дату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8582" marR="8582" marT="8582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отклонение </a:t>
                      </a:r>
                      <a:br>
                        <a:rPr lang="ru-RU" sz="1200" b="1" u="none" strike="noStrike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</a:br>
                      <a:r>
                        <a:rPr lang="ru-RU" sz="1200" b="1" u="none" strike="noStrike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от планового значения 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8582" marR="8582" marT="8582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обязательств </a:t>
                      </a:r>
                      <a:r>
                        <a:rPr lang="ru-RU" sz="1200" b="1" u="none" strike="noStrike" baseline="3000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8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8582" marR="8582" marT="8582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денежных </a:t>
                      </a:r>
                      <a:endParaRPr lang="ru-RU" sz="1200" b="1" u="none" strike="noStrike" dirty="0" smtClean="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  <a:p>
                      <a:pPr algn="ctr" fontAlgn="ctr"/>
                      <a:r>
                        <a:rPr lang="ru-RU" sz="1200" b="1" u="none" strike="noStrike" dirty="0" smtClean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обязательств </a:t>
                      </a:r>
                      <a:r>
                        <a:rPr lang="ru-RU" sz="1200" b="1" u="none" strike="noStrike" baseline="30000" dirty="0" smtClean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9</a:t>
                      </a:r>
                      <a:endParaRPr lang="ru-RU" sz="1200" b="1" u="none" strike="noStrike" baseline="0" dirty="0" smtClean="0"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  <a:p>
                      <a:pPr algn="ctr" fontAlgn="ctr"/>
                      <a:r>
                        <a:rPr lang="ru-RU" sz="1200" b="1" i="0" u="none" strike="noStrike" baseline="0" dirty="0" smtClean="0">
                          <a:solidFill>
                            <a:srgbClr val="7030A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Без авансов!!!</a:t>
                      </a:r>
                      <a:endParaRPr lang="ru-RU" sz="1200" b="1" i="0" u="none" strike="noStrike" dirty="0">
                        <a:solidFill>
                          <a:srgbClr val="7030A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8582" marR="8582" marT="8582" marB="0" anchor="ctr">
                    <a:solidFill>
                      <a:srgbClr val="FFFCC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5527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с даты </a:t>
                      </a:r>
                      <a:r>
                        <a:rPr lang="ru-RU" sz="1200" b="1" u="none" strike="noStrike" dirty="0" err="1" smtClean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заключе-ния</a:t>
                      </a:r>
                      <a:r>
                        <a:rPr lang="ru-RU" sz="1200" b="1" u="none" strike="noStrike" dirty="0" smtClean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lang="ru-RU" sz="1200" b="1" u="none" strike="noStrike" dirty="0" err="1" smtClean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соглаше-ния</a:t>
                      </a:r>
                      <a:r>
                        <a:rPr lang="ru-RU" sz="1200" b="1" u="none" strike="noStrike" dirty="0" smtClean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8582" marR="8582" marT="85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из них с начала текущего </a:t>
                      </a:r>
                      <a:r>
                        <a:rPr lang="ru-RU" sz="1200" b="1" u="none" strike="noStrike" dirty="0" smtClean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финансово-</a:t>
                      </a:r>
                      <a:r>
                        <a:rPr lang="ru-RU" sz="1200" b="1" u="none" strike="noStrike" dirty="0" err="1" smtClean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го</a:t>
                      </a:r>
                      <a:r>
                        <a:rPr lang="ru-RU" sz="1200" b="1" u="none" strike="noStrike" dirty="0" smtClean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lang="ru-RU" sz="1200" b="1" u="none" strike="noStrike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года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8582" marR="8582" marT="85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в </a:t>
                      </a:r>
                      <a:r>
                        <a:rPr lang="ru-RU" sz="1200" b="1" u="none" strike="noStrike" dirty="0" err="1" smtClean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абсолют-ных</a:t>
                      </a:r>
                      <a:r>
                        <a:rPr lang="ru-RU" sz="1200" b="1" u="none" strike="noStrike" dirty="0" smtClean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lang="ru-RU" sz="1200" b="1" u="none" strike="noStrike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величинах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8582" marR="8582" marT="85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в процентах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8582" marR="8582" marT="85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всего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8582" marR="8582" marT="85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из них  в размере </a:t>
                      </a:r>
                      <a:br>
                        <a:rPr lang="ru-RU" sz="1200" b="1" u="none" strike="noStrike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</a:br>
                      <a:r>
                        <a:rPr lang="ru-RU" sz="1200" b="1" u="none" strike="noStrike" dirty="0" err="1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софинансирования</a:t>
                      </a:r>
                      <a:r>
                        <a:rPr lang="ru-RU" sz="1200" b="1" u="none" strike="noStrike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из</a:t>
                      </a:r>
                      <a:br>
                        <a:rPr lang="ru-RU" sz="1200" b="1" u="none" strike="noStrike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</a:br>
                      <a:r>
                        <a:rPr lang="ru-RU" sz="1200" b="1" u="none" strike="noStrike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федерального бюджета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8582" marR="8582" marT="85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всего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8582" marR="8582" marT="85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из них  в размере </a:t>
                      </a:r>
                      <a:br>
                        <a:rPr lang="ru-RU" sz="1200" b="1" u="none" strike="noStrike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</a:br>
                      <a:r>
                        <a:rPr lang="ru-RU" sz="1200" b="1" u="none" strike="noStrike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софинансирования из</a:t>
                      </a:r>
                      <a:br>
                        <a:rPr lang="ru-RU" sz="1200" b="1" u="none" strike="noStrike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</a:br>
                      <a:r>
                        <a:rPr lang="ru-RU" sz="1200" b="1" u="none" strike="noStrike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федерального бюджета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8582" marR="8582" marT="85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200" b="1" u="none" strike="noStrike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всего</a:t>
                      </a:r>
                      <a:br>
                        <a:rPr lang="mr-IN" sz="1200" b="1" u="none" strike="noStrike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</a:br>
                      <a:r>
                        <a:rPr lang="mr-IN" sz="1200" b="1" u="none" strike="noStrike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(гр.9 - гр.15)</a:t>
                      </a:r>
                      <a:endParaRPr lang="mr-IN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8582" marR="8582" marT="85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из них в размере </a:t>
                      </a:r>
                      <a:br>
                        <a:rPr lang="ru-RU" sz="1200" b="1" u="none" strike="noStrike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</a:br>
                      <a:r>
                        <a:rPr lang="ru-RU" sz="1200" b="1" u="none" strike="noStrike" dirty="0" err="1" smtClean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софинансирова-ния</a:t>
                      </a:r>
                      <a:r>
                        <a:rPr lang="ru-RU" sz="1200" b="1" u="none" strike="noStrike" dirty="0" smtClean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lang="ru-RU" sz="1200" b="1" u="none" strike="noStrike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из</a:t>
                      </a:r>
                      <a:br>
                        <a:rPr lang="ru-RU" sz="1200" b="1" u="none" strike="noStrike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</a:br>
                      <a:r>
                        <a:rPr lang="ru-RU" sz="1200" b="1" u="none" strike="noStrike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федерального бюджета</a:t>
                      </a:r>
                      <a:br>
                        <a:rPr lang="ru-RU" sz="1200" b="1" u="none" strike="noStrike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</a:br>
                      <a:r>
                        <a:rPr lang="ru-RU" sz="1200" b="1" u="none" strike="noStrike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(гр.10 - гр.16)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8582" marR="8582" marT="8582" marB="0" anchor="ctr"/>
                </a:tc>
              </a:tr>
              <a:tr h="182058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u="none" strike="noStrike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11</a:t>
                      </a:r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8582" marR="8582" marT="85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200" b="1" u="none" strike="noStrike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12</a:t>
                      </a:r>
                      <a:endParaRPr lang="is-IS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8582" marR="8582" marT="85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200" b="1" u="none" strike="noStrike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13</a:t>
                      </a:r>
                      <a:endParaRPr lang="is-IS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8582" marR="8582" marT="85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14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8582" marR="8582" marT="85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15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8582" marR="8582" marT="85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16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8582" marR="8582" marT="85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17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8582" marR="8582" marT="85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200" b="1" u="none" strike="noStrike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18</a:t>
                      </a:r>
                      <a:endParaRPr lang="fi-FI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8582" marR="8582" marT="85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19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8582" marR="8582" marT="85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200" b="1" u="none" strike="noStrike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20</a:t>
                      </a:r>
                      <a:endParaRPr lang="is-IS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8582" marR="8582" marT="8582" marB="0" anchor="ctr"/>
                </a:tc>
              </a:tr>
              <a:tr h="282190"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200" b="1" u="none" strike="noStrike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sk-SK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8582" marR="8582" marT="85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200" b="1" u="none" strike="noStrike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sk-SK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8582" marR="8582" marT="85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200" b="1" u="none" strike="noStrike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sk-SK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8582" marR="8582" marT="85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k-SK" sz="1200" b="1" u="none" strike="noStrike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sk-SK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8582" marR="8582" marT="8582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sk-SK" sz="1200" b="1" u="none" strike="noStrike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sk-SK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8582" marR="8582" marT="85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200" b="1" u="none" strike="noStrike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sk-SK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8582" marR="8582" marT="85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200" b="1" u="none" strike="noStrike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sk-SK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8582" marR="8582" marT="8582" marB="0" anchor="ctr">
                    <a:solidFill>
                      <a:srgbClr val="FFFC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200" b="1" u="none" strike="noStrike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sk-SK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8582" marR="8582" marT="8582" marB="0" anchor="ctr">
                    <a:solidFill>
                      <a:srgbClr val="FFFCC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sk-SK" sz="1200" b="1" u="none" strike="noStrike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sk-SK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8582" marR="8582" marT="8582" marB="0" anchor="ctr">
                    <a:solidFill>
                      <a:srgbClr val="B3E4C5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sk-SK" sz="1200" b="1" u="none" strike="noStrike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sk-SK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8582" marR="8582" marT="8582" marB="0" anchor="ctr"/>
                </a:tc>
              </a:tr>
              <a:tr h="409632">
                <a:tc>
                  <a:txBody>
                    <a:bodyPr/>
                    <a:lstStyle/>
                    <a:p>
                      <a:pPr algn="l" fontAlgn="ctr"/>
                      <a:r>
                        <a:rPr lang="sk-SK" sz="1200" b="1" u="none" strike="noStrike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sk-SK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8582" marR="8582" marT="85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k-SK" sz="1200" b="1" u="none" strike="noStrike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sk-SK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8582" marR="8582" marT="85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х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8582" marR="8582" marT="85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х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8582" marR="8582" marT="8582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200" b="1" u="none" strike="noStrike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sk-SK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8582" marR="8582" marT="85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200" b="1" u="none" strike="noStrike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sk-SK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8582" marR="8582" marT="8582" marB="0" anchor="ctr">
                    <a:solidFill>
                      <a:srgbClr val="FFFC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200" b="1" u="none" strike="noStrike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sk-SK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8582" marR="8582" marT="8582" marB="0" anchor="ctr">
                    <a:solidFill>
                      <a:srgbClr val="FFFCC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4881">
                <a:tc>
                  <a:txBody>
                    <a:bodyPr/>
                    <a:lstStyle/>
                    <a:p>
                      <a:pPr algn="l" fontAlgn="ctr"/>
                      <a:r>
                        <a:rPr lang="sk-SK" sz="1200" b="1" u="none" strike="noStrike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sk-SK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8582" marR="8582" marT="85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k-SK" sz="1200" b="1" u="none" strike="noStrike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sk-SK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8582" marR="8582" marT="85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х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8582" marR="8582" marT="85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х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8582" marR="8582" marT="8582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200" b="1" u="none" strike="noStrike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sk-SK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8582" marR="8582" marT="85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200" b="1" u="none" strike="noStrike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sk-SK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8582" marR="8582" marT="8582" marB="0" anchor="ctr">
                    <a:solidFill>
                      <a:srgbClr val="FFFC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200" b="1" u="none" strike="noStrike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sk-SK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8582" marR="8582" marT="8582" marB="0" anchor="ctr">
                    <a:solidFill>
                      <a:srgbClr val="FFFCC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6677">
                <a:tc>
                  <a:txBody>
                    <a:bodyPr/>
                    <a:lstStyle/>
                    <a:p>
                      <a:pPr algn="l" fontAlgn="ctr"/>
                      <a:r>
                        <a:rPr lang="sk-SK" sz="1200" b="1" u="none" strike="noStrike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sk-SK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8582" marR="8582" marT="85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k-SK" sz="1200" b="1" u="none" strike="noStrike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sk-SK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8582" marR="8582" marT="85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200" b="1" u="none" strike="noStrike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sk-SK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8582" marR="8582" marT="85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200" b="1" u="none" strike="noStrike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sk-SK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8582" marR="8582" marT="8582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sk-SK" sz="1200" b="1" u="none" strike="noStrike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sk-SK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8582" marR="8582" marT="85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200" b="1" u="none" strike="noStrike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sk-SK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8582" marR="8582" marT="85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200" b="1" u="none" strike="noStrike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sk-SK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8582" marR="8582" marT="8582" marB="0" anchor="ctr">
                    <a:solidFill>
                      <a:srgbClr val="FFFC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200" b="1" u="none" strike="noStrike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sk-SK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8582" marR="8582" marT="8582" marB="0" anchor="ctr">
                    <a:solidFill>
                      <a:srgbClr val="FFFCC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sk-SK" sz="1200" b="1" u="none" strike="noStrike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sk-SK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8582" marR="8582" marT="8582" marB="0" anchor="ctr">
                    <a:solidFill>
                      <a:srgbClr val="B3E4C5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sk-SK" sz="1200" b="1" u="none" strike="noStrike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sk-SK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8582" marR="8582" marT="8582" marB="0" anchor="ctr"/>
                </a:tc>
              </a:tr>
              <a:tr h="400528"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200" b="1" u="none" strike="noStrike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sk-SK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8582" marR="8582" marT="85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200" b="1" u="none" strike="noStrike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sk-SK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8582" marR="8582" marT="85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х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8582" marR="8582" marT="85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х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8582" marR="8582" marT="8582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200" b="1" u="none" strike="noStrike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sk-SK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8582" marR="8582" marT="85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200" b="1" u="none" strike="noStrike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sk-SK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8582" marR="8582" marT="8582" marB="0" anchor="ctr">
                    <a:solidFill>
                      <a:srgbClr val="FFFC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200" b="1" u="none" strike="noStrike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sk-SK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8582" marR="8582" marT="8582" marB="0" anchor="ctr">
                    <a:solidFill>
                      <a:srgbClr val="FFFCC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6677"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200" b="1" u="none" strike="noStrike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sk-SK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8582" marR="8582" marT="85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200" b="1" u="none" strike="noStrike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sk-SK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8582" marR="8582" marT="85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х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8582" marR="8582" marT="85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х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8582" marR="8582" marT="8582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200" b="1" u="none" strike="noStrike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sk-SK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8582" marR="8582" marT="85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200" b="1" u="none" strike="noStrike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sk-SK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8582" marR="8582" marT="8582" marB="0" anchor="ctr">
                    <a:solidFill>
                      <a:srgbClr val="FFFC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200" b="1" u="none" strike="noStrike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sk-SK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8582" marR="8582" marT="8582" marB="0" anchor="ctr">
                    <a:solidFill>
                      <a:srgbClr val="FFFCC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7573"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200" b="1" u="none" strike="noStrike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sk-SK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8582" marR="8582" marT="85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200" b="1" u="none" strike="noStrike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sk-SK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8582" marR="8582" marT="85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200" b="1" u="none" strike="noStrike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sk-SK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8582" marR="8582" marT="85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200" b="1" u="none" strike="noStrike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sk-SK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8582" marR="8582" marT="8582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sk-SK" sz="1200" b="1" u="none" strike="noStrike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sk-SK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8582" marR="8582" marT="85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200" b="1" u="none" strike="noStrike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sk-SK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8582" marR="8582" marT="85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200" b="1" u="none" strike="noStrike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sk-SK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8582" marR="8582" marT="8582" marB="0" anchor="ctr">
                    <a:solidFill>
                      <a:srgbClr val="FFFC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200" b="1" u="none" strike="noStrike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sk-SK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8582" marR="8582" marT="8582" marB="0" anchor="ctr">
                    <a:solidFill>
                      <a:srgbClr val="FFFCC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sk-SK" sz="1200" b="1" u="none" strike="noStrike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sk-SK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8582" marR="8582" marT="8582" marB="0" anchor="ctr">
                    <a:solidFill>
                      <a:srgbClr val="B3E4C5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sk-SK" sz="1200" b="1" u="none" strike="noStrike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sk-SK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8582" marR="8582" marT="8582" marB="0" anchor="ctr"/>
                </a:tc>
              </a:tr>
              <a:tr h="327705"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1" u="none" strike="noStrike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sk-SK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8582" marR="8582" marT="8582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k-SK" sz="1200" b="1" u="none" strike="noStrike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sk-SK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8582" marR="8582" marT="85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х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8582" marR="8582" marT="85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х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8582" marR="8582" marT="8582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200" b="1" u="none" strike="noStrike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sk-SK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8582" marR="8582" marT="85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200" b="1" u="none" strike="noStrike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sk-SK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8582" marR="8582" marT="8582" marB="0" anchor="ctr">
                    <a:solidFill>
                      <a:srgbClr val="FFFC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200" b="1" u="none" strike="noStrike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sk-SK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8582" marR="8582" marT="8582" marB="0" anchor="ctr">
                    <a:solidFill>
                      <a:srgbClr val="FFFCC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1162"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1" u="none" strike="noStrike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sk-SK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8582" marR="8582" marT="8582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k-SK" sz="1200" b="1" u="none" strike="noStrike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sk-SK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8582" marR="8582" marT="85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х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8582" marR="8582" marT="85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х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8582" marR="8582" marT="8582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200" b="1" u="none" strike="noStrike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sk-SK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8582" marR="8582" marT="85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200" b="1" u="none" strike="noStrike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sk-SK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8582" marR="8582" marT="8582" marB="0" anchor="ctr">
                    <a:solidFill>
                      <a:srgbClr val="FFFC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200" b="1" u="none" strike="noStrike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sk-SK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8582" marR="8582" marT="8582" marB="0" anchor="ctr">
                    <a:solidFill>
                      <a:srgbClr val="FFFCC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8470"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1" u="none" strike="noStrike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sk-SK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8582" marR="8582" marT="8582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k-SK" sz="1200" b="1" u="none" strike="noStrike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sk-SK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8582" marR="8582" marT="85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200" b="1" u="none" strike="noStrike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sk-SK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8582" marR="8582" marT="85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200" b="1" u="none" strike="noStrike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sk-SK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8582" marR="8582" marT="8582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sk-SK" sz="1200" b="1" u="none" strike="noStrike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sk-SK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8582" marR="8582" marT="85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200" b="1" u="none" strike="noStrike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sk-SK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8582" marR="8582" marT="85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200" b="1" u="none" strike="noStrike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sk-SK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8582" marR="8582" marT="8582" marB="0" anchor="ctr">
                    <a:solidFill>
                      <a:srgbClr val="FFFC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200" b="1" u="none" strike="noStrike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sk-SK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8582" marR="8582" marT="8582" marB="0" anchor="ctr">
                    <a:solidFill>
                      <a:srgbClr val="FFFCC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sk-SK" sz="1200" b="1" u="none" strike="noStrike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sk-SK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8582" marR="8582" marT="8582" marB="0" anchor="ctr">
                    <a:solidFill>
                      <a:srgbClr val="B3E4C5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sk-SK" sz="1200" b="1" u="none" strike="noStrike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sk-SK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8582" marR="8582" marT="8582" marB="0" anchor="ctr"/>
                </a:tc>
              </a:tr>
              <a:tr h="382323">
                <a:tc>
                  <a:txBody>
                    <a:bodyPr/>
                    <a:lstStyle/>
                    <a:p>
                      <a:pPr algn="ctr" fontAlgn="b"/>
                      <a:r>
                        <a:rPr lang="sk-SK" sz="1200" b="1" u="none" strike="noStrike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sk-SK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8582" marR="8582" marT="8582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200" b="1" u="none" strike="noStrike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sk-SK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8582" marR="8582" marT="85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х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8582" marR="8582" marT="85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х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8582" marR="8582" marT="8582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200" b="1" u="none" strike="noStrike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sk-SK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8582" marR="8582" marT="85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200" b="1" u="none" strike="noStrike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sk-SK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8582" marR="8582" marT="8582" marB="0" anchor="ctr">
                    <a:solidFill>
                      <a:srgbClr val="FFFC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200" b="1" u="none" strike="noStrike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sk-SK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8582" marR="8582" marT="8582" marB="0" anchor="ctr">
                    <a:solidFill>
                      <a:srgbClr val="FFFCC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8470"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1" u="none" strike="noStrike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sk-SK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8582" marR="8582" marT="8582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k-SK" sz="1200" b="1" u="none" strike="noStrike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sk-SK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8582" marR="8582" marT="85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х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8582" marR="8582" marT="85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х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8582" marR="8582" marT="8582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200" b="1" u="none" strike="noStrike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sk-SK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8582" marR="8582" marT="85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200" b="1" u="none" strike="noStrike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sk-SK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8582" marR="8582" marT="8582" marB="0" anchor="ctr">
                    <a:solidFill>
                      <a:srgbClr val="FFFC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1200" b="1" u="none" strike="noStrike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sk-SK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8582" marR="8582" marT="8582" marB="0" anchor="ctr">
                    <a:solidFill>
                      <a:srgbClr val="FFFCC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32388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379725" y="49076"/>
            <a:ext cx="604768" cy="365125"/>
          </a:xfrm>
        </p:spPr>
        <p:txBody>
          <a:bodyPr/>
          <a:lstStyle/>
          <a:p>
            <a:fld id="{A9DAC724-3E02-49ED-B828-609FBC575841}" type="slidenum">
              <a:rPr lang="ru-RU" b="1">
                <a:solidFill>
                  <a:srgbClr val="C79023"/>
                </a:solidFill>
              </a:rPr>
              <a:pPr/>
              <a:t>36</a:t>
            </a:fld>
            <a:endParaRPr lang="en-US" b="1" dirty="0">
              <a:solidFill>
                <a:srgbClr val="C79023"/>
              </a:solidFill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A33DAC7D-2902-43C4-80FC-A26A6CDFC3A5}"/>
              </a:ext>
            </a:extLst>
          </p:cNvPr>
          <p:cNvSpPr/>
          <p:nvPr/>
        </p:nvSpPr>
        <p:spPr>
          <a:xfrm>
            <a:off x="2161309" y="49076"/>
            <a:ext cx="621841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1. Информация о достижении значений результатов использования Субсидии и обязательствах, принятых в целях их достижения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/>
          </p:nvPr>
        </p:nvGraphicFramePr>
        <p:xfrm>
          <a:off x="114300" y="1070884"/>
          <a:ext cx="8870193" cy="5787116"/>
        </p:xfrm>
        <a:graphic>
          <a:graphicData uri="http://schemas.openxmlformats.org/drawingml/2006/table">
            <a:tbl>
              <a:tblPr/>
              <a:tblGrid>
                <a:gridCol w="559327"/>
                <a:gridCol w="930185"/>
                <a:gridCol w="439301"/>
                <a:gridCol w="831345"/>
                <a:gridCol w="553247"/>
                <a:gridCol w="899786"/>
                <a:gridCol w="632282"/>
                <a:gridCol w="905866"/>
                <a:gridCol w="565406"/>
                <a:gridCol w="893707"/>
                <a:gridCol w="759955"/>
                <a:gridCol w="899786"/>
              </a:tblGrid>
              <a:tr h="314062">
                <a:tc gridSpan="12"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Объем обязательств, принятых  в целях достижения результатов использования Субсидии, руб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7202" marR="7202" marT="7202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29018">
                <a:tc gridSpan="12"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в том числе: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7202" marR="7202" marT="7202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28124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получателями средств бюджета </a:t>
                      </a:r>
                      <a:br>
                        <a:rPr lang="ru-RU" sz="1400" b="1" u="none" strike="noStrike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</a:br>
                      <a:r>
                        <a:rPr lang="ru-RU" sz="1400" b="1" u="none" strike="noStrike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субъекта Российской Федерации 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7202" marR="7202" marT="7202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получателями субсидий (бюджетных инвестиций) из бюджета субъекта Российской Федерации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7202" marR="7202" marT="7202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общий объем обязательств муниципальных образований, в размере </a:t>
                      </a:r>
                      <a:r>
                        <a:rPr lang="ru-RU" sz="1400" b="1" u="none" strike="noStrike" dirty="0" err="1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софинансирования</a:t>
                      </a:r>
                      <a:r>
                        <a:rPr lang="ru-RU" sz="1400" b="1" u="none" strike="noStrike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из бюджета субъекта </a:t>
                      </a:r>
                      <a:r>
                        <a:rPr lang="ru-RU" sz="1400" b="1" u="none" strike="noStrike" dirty="0" smtClean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РФ</a:t>
                      </a:r>
                      <a:r>
                        <a:rPr lang="ru-RU" sz="1400" b="1" u="none" strike="noStrike" baseline="30000" dirty="0" smtClean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19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7202" marR="7202" marT="7202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38392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бюджетных обязательств</a:t>
                      </a:r>
                      <a:r>
                        <a:rPr lang="ru-RU" sz="1400" u="none" strike="noStrike" baseline="3000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15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7202" marR="7202" marT="7202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денежных  обязательств</a:t>
                      </a:r>
                      <a:r>
                        <a:rPr lang="ru-RU" sz="1400" u="none" strike="noStrike" baseline="3000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16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7202" marR="7202" marT="7202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обязательств </a:t>
                      </a:r>
                      <a:r>
                        <a:rPr lang="ru-RU" sz="1400" u="none" strike="noStrike" baseline="3000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17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7202" marR="7202" marT="7202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денежных  обязательств</a:t>
                      </a:r>
                      <a:r>
                        <a:rPr lang="ru-RU" sz="1400" u="none" strike="noStrike" baseline="3000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18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7202" marR="7202" marT="7202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обязательств 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7202" marR="7202" marT="7202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денежных  обязательств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7202" marR="7202" marT="7202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964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всего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7202" marR="7202" marT="72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из них в размере софинансирования из федерального бюджета</a:t>
                      </a:r>
                      <a:br>
                        <a:rPr lang="ru-RU" sz="1400" u="none" strike="noStrike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</a:br>
                      <a:r>
                        <a:rPr lang="ru-RU" sz="1400" u="none" strike="noStrike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(гр.15*гр.20/100%)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7202" marR="7202" marT="72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всего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7202" marR="7202" marT="72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из них в размере </a:t>
                      </a:r>
                      <a:br>
                        <a:rPr lang="ru-RU" sz="1400" u="none" strike="noStrike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</a:br>
                      <a:r>
                        <a:rPr lang="ru-RU" sz="1400" u="none" strike="noStrike" dirty="0" err="1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софинансирования</a:t>
                      </a:r>
                      <a:r>
                        <a:rPr lang="ru-RU" sz="1400" u="none" strike="noStrike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из</a:t>
                      </a:r>
                      <a:br>
                        <a:rPr lang="ru-RU" sz="1400" u="none" strike="noStrike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</a:br>
                      <a:r>
                        <a:rPr lang="ru-RU" sz="1400" u="none" strike="noStrike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федерального бюджета</a:t>
                      </a:r>
                      <a:br>
                        <a:rPr lang="ru-RU" sz="1400" u="none" strike="noStrike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</a:br>
                      <a:r>
                        <a:rPr lang="ru-RU" sz="1400" u="none" strike="noStrike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(гр. 15</a:t>
                      </a:r>
                      <a:r>
                        <a:rPr lang="ru-RU" sz="1400" u="none" strike="noStrike" dirty="0" smtClean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*</a:t>
                      </a:r>
                    </a:p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гр.22/100</a:t>
                      </a:r>
                      <a:r>
                        <a:rPr lang="ru-RU" sz="1400" u="none" strike="noStrike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%)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7202" marR="7202" marT="72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всего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7202" marR="7202" marT="72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из них в размере </a:t>
                      </a:r>
                      <a:br>
                        <a:rPr lang="ru-RU" sz="1400" u="none" strike="noStrike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</a:br>
                      <a:r>
                        <a:rPr lang="ru-RU" sz="1400" u="none" strike="noStrike" dirty="0" err="1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софинансирования</a:t>
                      </a:r>
                      <a:r>
                        <a:rPr lang="ru-RU" sz="1400" u="none" strike="noStrike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из</a:t>
                      </a:r>
                      <a:br>
                        <a:rPr lang="ru-RU" sz="1400" u="none" strike="noStrike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</a:br>
                      <a:r>
                        <a:rPr lang="ru-RU" sz="1400" u="none" strike="noStrike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федерального бюджета</a:t>
                      </a:r>
                      <a:br>
                        <a:rPr lang="ru-RU" sz="1400" u="none" strike="noStrike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</a:br>
                      <a:r>
                        <a:rPr lang="ru-RU" sz="1400" u="none" strike="noStrike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(гр.15</a:t>
                      </a:r>
                      <a:r>
                        <a:rPr lang="ru-RU" sz="1400" u="none" strike="noStrike" dirty="0" smtClean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*</a:t>
                      </a:r>
                    </a:p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гр.24/100</a:t>
                      </a:r>
                      <a:r>
                        <a:rPr lang="ru-RU" sz="1400" u="none" strike="noStrike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%)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7202" marR="7202" marT="72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всего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7202" marR="7202" marT="72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из них в размере </a:t>
                      </a:r>
                      <a:br>
                        <a:rPr lang="ru-RU" sz="1400" u="none" strike="noStrike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</a:br>
                      <a:r>
                        <a:rPr lang="ru-RU" sz="1400" u="none" strike="noStrike" dirty="0" err="1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софинансирования</a:t>
                      </a:r>
                      <a:r>
                        <a:rPr lang="ru-RU" sz="1400" u="none" strike="noStrike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из</a:t>
                      </a:r>
                      <a:br>
                        <a:rPr lang="ru-RU" sz="1400" u="none" strike="noStrike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</a:br>
                      <a:r>
                        <a:rPr lang="ru-RU" sz="1400" u="none" strike="noStrike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федерального бюджета</a:t>
                      </a:r>
                      <a:br>
                        <a:rPr lang="ru-RU" sz="1400" u="none" strike="noStrike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</a:br>
                      <a:r>
                        <a:rPr lang="ru-RU" sz="1400" u="none" strike="noStrike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(гр.15</a:t>
                      </a:r>
                      <a:r>
                        <a:rPr lang="ru-RU" sz="1400" u="none" strike="noStrike" dirty="0" smtClean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*</a:t>
                      </a:r>
                    </a:p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гр.26/100</a:t>
                      </a:r>
                      <a:r>
                        <a:rPr lang="ru-RU" sz="1400" u="none" strike="noStrike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%)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7202" marR="7202" marT="72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всего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7202" marR="7202" marT="72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из них в размере </a:t>
                      </a:r>
                      <a:br>
                        <a:rPr lang="ru-RU" sz="1400" u="none" strike="noStrike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</a:br>
                      <a:r>
                        <a:rPr lang="ru-RU" sz="1400" u="none" strike="noStrike" dirty="0" err="1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софинансирования</a:t>
                      </a:r>
                      <a:r>
                        <a:rPr lang="ru-RU" sz="1400" u="none" strike="noStrike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из</a:t>
                      </a:r>
                      <a:br>
                        <a:rPr lang="ru-RU" sz="1400" u="none" strike="noStrike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</a:br>
                      <a:r>
                        <a:rPr lang="ru-RU" sz="1400" u="none" strike="noStrike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федерального бюджета</a:t>
                      </a:r>
                      <a:br>
                        <a:rPr lang="ru-RU" sz="1400" u="none" strike="noStrike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</a:br>
                      <a:r>
                        <a:rPr lang="ru-RU" sz="1400" u="none" strike="noStrike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(гр.15</a:t>
                      </a:r>
                      <a:r>
                        <a:rPr lang="ru-RU" sz="1400" u="none" strike="noStrike" dirty="0" smtClean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*</a:t>
                      </a:r>
                    </a:p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гр.28/100</a:t>
                      </a:r>
                      <a:r>
                        <a:rPr lang="ru-RU" sz="1400" u="none" strike="noStrike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%)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7202" marR="7202" marT="72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всего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7202" marR="7202" marT="72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из них в размере </a:t>
                      </a:r>
                      <a:br>
                        <a:rPr lang="ru-RU" sz="1400" u="none" strike="noStrike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</a:br>
                      <a:r>
                        <a:rPr lang="ru-RU" sz="1400" u="none" strike="noStrike" dirty="0" err="1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софинансирования</a:t>
                      </a:r>
                      <a:r>
                        <a:rPr lang="ru-RU" sz="1400" u="none" strike="noStrike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из</a:t>
                      </a:r>
                      <a:br>
                        <a:rPr lang="ru-RU" sz="1400" u="none" strike="noStrike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</a:br>
                      <a:r>
                        <a:rPr lang="ru-RU" sz="1400" u="none" strike="noStrike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федерального бюджета</a:t>
                      </a:r>
                      <a:br>
                        <a:rPr lang="ru-RU" sz="1400" u="none" strike="noStrike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</a:br>
                      <a:r>
                        <a:rPr lang="ru-RU" sz="1400" u="none" strike="noStrike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(гр.15</a:t>
                      </a:r>
                      <a:r>
                        <a:rPr lang="ru-RU" sz="1400" u="none" strike="noStrike" dirty="0" smtClean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*</a:t>
                      </a:r>
                    </a:p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гр.30/100</a:t>
                      </a:r>
                      <a:r>
                        <a:rPr lang="ru-RU" sz="1400" u="none" strike="noStrike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%)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7202" marR="7202" marT="7202" marB="0" anchor="ctr"/>
                </a:tc>
              </a:tr>
              <a:tr h="254239"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400" u="none" strike="noStrike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20</a:t>
                      </a:r>
                      <a:endParaRPr lang="is-I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7202" marR="7202" marT="72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21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7202" marR="7202" marT="72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400" u="none" strike="noStrike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22</a:t>
                      </a:r>
                      <a:endParaRPr lang="is-I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7202" marR="7202" marT="72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400" u="none" strike="noStrike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23</a:t>
                      </a:r>
                      <a:endParaRPr lang="is-I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7202" marR="7202" marT="72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400" u="none" strike="noStrike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24</a:t>
                      </a:r>
                      <a:endParaRPr lang="is-I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7202" marR="7202" marT="72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400" u="none" strike="noStrike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25</a:t>
                      </a:r>
                      <a:endParaRPr lang="is-I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7202" marR="7202" marT="72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400" u="none" strike="noStrike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26</a:t>
                      </a:r>
                      <a:endParaRPr lang="is-I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7202" marR="7202" marT="72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400" u="none" strike="noStrike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27</a:t>
                      </a:r>
                      <a:endParaRPr lang="is-I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7202" marR="7202" marT="72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400" u="none" strike="noStrike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28</a:t>
                      </a:r>
                      <a:endParaRPr lang="is-I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7202" marR="7202" marT="72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400" u="none" strike="noStrike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29</a:t>
                      </a:r>
                      <a:endParaRPr lang="is-I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7202" marR="7202" marT="72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30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7202" marR="7202" marT="720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31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7202" marR="7202" marT="7202" marB="0" anchor="ctr"/>
                </a:tc>
              </a:tr>
              <a:tr h="284150">
                <a:tc rowSpan="3">
                  <a:txBody>
                    <a:bodyPr/>
                    <a:lstStyle/>
                    <a:p>
                      <a:pPr algn="ctr" fontAlgn="b"/>
                      <a:r>
                        <a:rPr lang="sk-SK" sz="1400" u="none" strike="noStrike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sk-SK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7202" marR="7202" marT="7202" marB="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sk-SK" sz="1400" u="none" strike="noStrike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sk-SK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7202" marR="7202" marT="72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400" u="none" strike="noStrike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sk-SK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7202" marR="7202" marT="7202" marB="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sk-SK" sz="1400" u="none" strike="noStrike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sk-SK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7202" marR="7202" marT="7202" marB="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sk-SK" sz="1400" u="none" strike="noStrike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sk-SK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7202" marR="7202" marT="7202" marB="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sk-SK" sz="1400" u="none" strike="noStrike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sk-SK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7202" marR="7202" marT="72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400" u="none" strike="noStrike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sk-SK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7202" marR="7202" marT="7202" marB="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sk-SK" sz="1400" u="none" strike="noStrike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sk-SK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7202" marR="7202" marT="7202" marB="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sk-SK" sz="1400" u="none" strike="noStrike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sk-SK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7202" marR="7202" marT="7202" marB="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sk-SK" sz="1400" u="none" strike="noStrike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sk-SK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7202" marR="7202" marT="72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400" u="none" strike="noStrike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sk-SK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7202" marR="7202" marT="7202" marB="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sk-SK" sz="1400" u="none" strike="noStrike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sk-SK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7202" marR="7202" marT="7202" marB="0" anchor="b"/>
                </a:tc>
              </a:tr>
              <a:tr h="55334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400" u="none" strike="noStrike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sk-SK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7202" marR="7202" marT="7202" marB="0" anchor="b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400" u="none" strike="noStrike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sk-SK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7202" marR="7202" marT="7202" marB="0" anchor="b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400" u="none" strike="noStrike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sk-SK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7202" marR="7202" marT="7202" marB="0" anchor="b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9910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400" u="none" strike="noStrike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sk-SK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7202" marR="7202" marT="7202" marB="0" anchor="b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400" u="none" strike="noStrike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sk-SK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7202" marR="7202" marT="7202" marB="0" anchor="b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400" u="none" strike="noStrike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sk-SK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7202" marR="7202" marT="7202" marB="0" anchor="b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9307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379725" y="49076"/>
            <a:ext cx="604768" cy="365125"/>
          </a:xfrm>
        </p:spPr>
        <p:txBody>
          <a:bodyPr/>
          <a:lstStyle/>
          <a:p>
            <a:fld id="{A9DAC724-3E02-49ED-B828-609FBC575841}" type="slidenum">
              <a:rPr lang="ru-RU" b="1">
                <a:solidFill>
                  <a:srgbClr val="C79023"/>
                </a:solidFill>
              </a:rPr>
              <a:pPr/>
              <a:t>37</a:t>
            </a:fld>
            <a:endParaRPr lang="en-US" b="1" dirty="0">
              <a:solidFill>
                <a:srgbClr val="C79023"/>
              </a:solidFill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A33DAC7D-2902-43C4-80FC-A26A6CDFC3A5}"/>
              </a:ext>
            </a:extLst>
          </p:cNvPr>
          <p:cNvSpPr/>
          <p:nvPr/>
        </p:nvSpPr>
        <p:spPr>
          <a:xfrm>
            <a:off x="2161309" y="49076"/>
            <a:ext cx="62184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2000" b="1" dirty="0" smtClean="0">
                <a:solidFill>
                  <a:srgbClr val="077A3E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Типовые соглашения</a:t>
            </a:r>
            <a:endParaRPr lang="ru-RU" sz="2000" b="1" dirty="0">
              <a:solidFill>
                <a:srgbClr val="077A3E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A33DAC7D-2902-43C4-80FC-A26A6CDFC3A5}"/>
              </a:ext>
            </a:extLst>
          </p:cNvPr>
          <p:cNvSpPr/>
          <p:nvPr/>
        </p:nvSpPr>
        <p:spPr>
          <a:xfrm>
            <a:off x="239534" y="649150"/>
            <a:ext cx="8744959" cy="620885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>
              <a:spcBef>
                <a:spcPct val="0"/>
              </a:spcBef>
            </a:pPr>
            <a:r>
              <a:rPr lang="ru-RU" sz="2200" b="1" dirty="0" smtClean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Приказ 269н (МБТ из ФБ) ✑ Приказ 156н</a:t>
            </a:r>
          </a:p>
          <a:p>
            <a:pPr algn="ctr">
              <a:spcBef>
                <a:spcPct val="0"/>
              </a:spcBef>
            </a:pPr>
            <a:endParaRPr lang="ru-RU" sz="2200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pPr algn="ctr">
              <a:spcBef>
                <a:spcPct val="0"/>
              </a:spcBef>
            </a:pPr>
            <a:r>
              <a:rPr lang="ru-RU" sz="2200" dirty="0" smtClean="0">
                <a:latin typeface="Times New Roman" charset="0"/>
                <a:ea typeface="Times New Roman" charset="0"/>
                <a:cs typeface="Times New Roman" charset="0"/>
              </a:rPr>
              <a:t>вступает </a:t>
            </a:r>
            <a:r>
              <a:rPr lang="ru-RU" sz="2200" dirty="0">
                <a:latin typeface="Times New Roman" charset="0"/>
                <a:ea typeface="Times New Roman" charset="0"/>
                <a:cs typeface="Times New Roman" charset="0"/>
              </a:rPr>
              <a:t>в силу с 1 марта 2020 </a:t>
            </a:r>
            <a:r>
              <a:rPr lang="ru-RU" sz="2200" dirty="0" smtClean="0">
                <a:latin typeface="Times New Roman" charset="0"/>
                <a:ea typeface="Times New Roman" charset="0"/>
                <a:cs typeface="Times New Roman" charset="0"/>
              </a:rPr>
              <a:t>года</a:t>
            </a:r>
          </a:p>
          <a:p>
            <a:pPr algn="ctr">
              <a:spcBef>
                <a:spcPct val="0"/>
              </a:spcBef>
            </a:pPr>
            <a:endParaRPr lang="ru-RU" sz="2200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pPr algn="ctr">
              <a:spcBef>
                <a:spcPct val="0"/>
              </a:spcBef>
            </a:pPr>
            <a:r>
              <a:rPr lang="ru-RU" sz="2200" dirty="0" smtClean="0">
                <a:latin typeface="Times New Roman" charset="0"/>
                <a:ea typeface="Times New Roman" charset="0"/>
                <a:cs typeface="Times New Roman" charset="0"/>
              </a:rPr>
              <a:t>и  </a:t>
            </a:r>
            <a:r>
              <a:rPr lang="ru-RU" sz="2200" dirty="0">
                <a:latin typeface="Times New Roman" charset="0"/>
                <a:ea typeface="Times New Roman" charset="0"/>
                <a:cs typeface="Times New Roman" charset="0"/>
              </a:rPr>
              <a:t>применяется при заключении </a:t>
            </a:r>
            <a:r>
              <a:rPr lang="ru-RU" sz="2200" dirty="0" smtClean="0">
                <a:latin typeface="Times New Roman" charset="0"/>
                <a:ea typeface="Times New Roman" charset="0"/>
                <a:cs typeface="Times New Roman" charset="0"/>
              </a:rPr>
              <a:t>соглашений</a:t>
            </a:r>
          </a:p>
          <a:p>
            <a:pPr algn="ctr">
              <a:spcBef>
                <a:spcPct val="0"/>
              </a:spcBef>
            </a:pPr>
            <a:r>
              <a:rPr lang="ru-RU" sz="2200" dirty="0" smtClean="0">
                <a:latin typeface="Times New Roman" charset="0"/>
                <a:ea typeface="Times New Roman" charset="0"/>
                <a:cs typeface="Times New Roman" charset="0"/>
              </a:rPr>
              <a:t>(дополнительных </a:t>
            </a:r>
            <a:r>
              <a:rPr lang="ru-RU" sz="2200" dirty="0">
                <a:latin typeface="Times New Roman" charset="0"/>
                <a:ea typeface="Times New Roman" charset="0"/>
                <a:cs typeface="Times New Roman" charset="0"/>
              </a:rPr>
              <a:t>соглашений к ранее заключенным </a:t>
            </a:r>
            <a:r>
              <a:rPr lang="ru-RU" sz="2200" dirty="0" smtClean="0">
                <a:latin typeface="Times New Roman" charset="0"/>
                <a:ea typeface="Times New Roman" charset="0"/>
                <a:cs typeface="Times New Roman" charset="0"/>
              </a:rPr>
              <a:t>соглашениям)</a:t>
            </a:r>
          </a:p>
          <a:p>
            <a:pPr algn="ctr">
              <a:spcBef>
                <a:spcPct val="0"/>
              </a:spcBef>
            </a:pPr>
            <a:endParaRPr lang="ru-RU" sz="2200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pPr algn="ctr">
              <a:spcBef>
                <a:spcPct val="0"/>
              </a:spcBef>
            </a:pPr>
            <a:r>
              <a:rPr lang="ru-RU" sz="2200" dirty="0" smtClean="0">
                <a:latin typeface="Times New Roman" charset="0"/>
                <a:ea typeface="Times New Roman" charset="0"/>
                <a:cs typeface="Times New Roman" charset="0"/>
              </a:rPr>
              <a:t>между </a:t>
            </a:r>
            <a:r>
              <a:rPr lang="ru-RU" sz="2200" dirty="0">
                <a:latin typeface="Times New Roman" charset="0"/>
                <a:ea typeface="Times New Roman" charset="0"/>
                <a:cs typeface="Times New Roman" charset="0"/>
              </a:rPr>
              <a:t>главными распорядителями средств федерального бюджета как получателями средств федерального </a:t>
            </a:r>
            <a:r>
              <a:rPr lang="ru-RU" sz="2200" dirty="0" smtClean="0">
                <a:latin typeface="Times New Roman" charset="0"/>
                <a:ea typeface="Times New Roman" charset="0"/>
                <a:cs typeface="Times New Roman" charset="0"/>
              </a:rPr>
              <a:t>бюджета и </a:t>
            </a:r>
            <a:r>
              <a:rPr lang="ru-RU" sz="2200" dirty="0">
                <a:latin typeface="Times New Roman" charset="0"/>
                <a:ea typeface="Times New Roman" charset="0"/>
                <a:cs typeface="Times New Roman" charset="0"/>
              </a:rPr>
              <a:t>высшими </a:t>
            </a:r>
            <a:r>
              <a:rPr lang="ru-RU" sz="2200" dirty="0" smtClean="0">
                <a:latin typeface="Times New Roman" charset="0"/>
                <a:ea typeface="Times New Roman" charset="0"/>
                <a:cs typeface="Times New Roman" charset="0"/>
              </a:rPr>
              <a:t>исполнительными органами </a:t>
            </a:r>
            <a:r>
              <a:rPr lang="ru-RU" sz="2200" dirty="0">
                <a:latin typeface="Times New Roman" charset="0"/>
                <a:ea typeface="Times New Roman" charset="0"/>
                <a:cs typeface="Times New Roman" charset="0"/>
              </a:rPr>
              <a:t>государственной </a:t>
            </a:r>
            <a:r>
              <a:rPr lang="ru-RU" sz="2200" dirty="0" smtClean="0">
                <a:latin typeface="Times New Roman" charset="0"/>
                <a:ea typeface="Times New Roman" charset="0"/>
                <a:cs typeface="Times New Roman" charset="0"/>
              </a:rPr>
              <a:t>власти субъектов </a:t>
            </a:r>
            <a:r>
              <a:rPr lang="ru-RU" sz="2200" dirty="0">
                <a:latin typeface="Times New Roman" charset="0"/>
                <a:ea typeface="Times New Roman" charset="0"/>
                <a:cs typeface="Times New Roman" charset="0"/>
              </a:rPr>
              <a:t>Российской </a:t>
            </a:r>
            <a:r>
              <a:rPr lang="ru-RU" sz="2200" dirty="0" smtClean="0">
                <a:latin typeface="Times New Roman" charset="0"/>
                <a:ea typeface="Times New Roman" charset="0"/>
                <a:cs typeface="Times New Roman" charset="0"/>
              </a:rPr>
              <a:t>Федерации,</a:t>
            </a:r>
          </a:p>
          <a:p>
            <a:pPr algn="ctr">
              <a:spcBef>
                <a:spcPct val="0"/>
              </a:spcBef>
            </a:pPr>
            <a:endParaRPr lang="ru-RU" sz="2200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pPr algn="ctr">
              <a:spcBef>
                <a:spcPct val="0"/>
              </a:spcBef>
            </a:pPr>
            <a:r>
              <a:rPr lang="ru-RU" sz="2200" dirty="0" smtClean="0">
                <a:latin typeface="Times New Roman" charset="0"/>
                <a:ea typeface="Times New Roman" charset="0"/>
                <a:cs typeface="Times New Roman" charset="0"/>
              </a:rPr>
              <a:t>начиная </a:t>
            </a:r>
            <a:r>
              <a:rPr lang="ru-RU" sz="2200" dirty="0">
                <a:latin typeface="Times New Roman" charset="0"/>
                <a:ea typeface="Times New Roman" charset="0"/>
                <a:cs typeface="Times New Roman" charset="0"/>
              </a:rPr>
              <a:t>с заключения соглашений </a:t>
            </a:r>
            <a:br>
              <a:rPr lang="ru-RU" sz="2200" dirty="0"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ru-RU" sz="2200" dirty="0">
                <a:latin typeface="Times New Roman" charset="0"/>
                <a:ea typeface="Times New Roman" charset="0"/>
                <a:cs typeface="Times New Roman" charset="0"/>
              </a:rPr>
              <a:t>(дополнительных </a:t>
            </a:r>
            <a:r>
              <a:rPr lang="ru-RU" sz="2200" dirty="0" smtClean="0">
                <a:latin typeface="Times New Roman" charset="0"/>
                <a:ea typeface="Times New Roman" charset="0"/>
                <a:cs typeface="Times New Roman" charset="0"/>
              </a:rPr>
              <a:t>соглашений к </a:t>
            </a:r>
            <a:r>
              <a:rPr lang="ru-RU" sz="2200" dirty="0">
                <a:latin typeface="Times New Roman" charset="0"/>
                <a:ea typeface="Times New Roman" charset="0"/>
                <a:cs typeface="Times New Roman" charset="0"/>
              </a:rPr>
              <a:t>ранее заключенным </a:t>
            </a:r>
            <a:r>
              <a:rPr lang="ru-RU" sz="2200" dirty="0" smtClean="0">
                <a:latin typeface="Times New Roman" charset="0"/>
                <a:ea typeface="Times New Roman" charset="0"/>
                <a:cs typeface="Times New Roman" charset="0"/>
              </a:rPr>
              <a:t>соглашениям)</a:t>
            </a:r>
          </a:p>
          <a:p>
            <a:pPr algn="ctr">
              <a:spcBef>
                <a:spcPct val="0"/>
              </a:spcBef>
            </a:pPr>
            <a:endParaRPr lang="ru-RU" sz="2200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pPr algn="ctr">
              <a:spcBef>
                <a:spcPct val="0"/>
              </a:spcBef>
            </a:pPr>
            <a:r>
              <a:rPr lang="ru-RU" sz="2200" b="1" dirty="0" smtClean="0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rPr>
              <a:t>на </a:t>
            </a:r>
            <a:r>
              <a:rPr lang="ru-RU" sz="2200" b="1" dirty="0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rPr>
              <a:t>2021 год </a:t>
            </a:r>
            <a:endParaRPr lang="ru-RU" sz="2200" b="1" dirty="0" smtClean="0">
              <a:solidFill>
                <a:srgbClr val="C00000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algn="ctr">
              <a:spcBef>
                <a:spcPct val="0"/>
              </a:spcBef>
            </a:pPr>
            <a:endParaRPr lang="ru-RU" sz="2200" b="1" dirty="0" smtClean="0">
              <a:solidFill>
                <a:srgbClr val="C00000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algn="ctr">
              <a:spcBef>
                <a:spcPct val="0"/>
              </a:spcBef>
            </a:pPr>
            <a:r>
              <a:rPr lang="ru-RU" sz="2200" i="1" dirty="0" smtClean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Письмо МФ от 03.12.2019 №09-10-7/93963</a:t>
            </a:r>
          </a:p>
          <a:p>
            <a:pPr algn="ctr">
              <a:spcBef>
                <a:spcPct val="0"/>
              </a:spcBef>
            </a:pPr>
            <a:endParaRPr lang="ru-RU" sz="2200" b="1" dirty="0">
              <a:solidFill>
                <a:srgbClr val="C00000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9860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540151" y="179386"/>
            <a:ext cx="445437" cy="365125"/>
          </a:xfrm>
        </p:spPr>
        <p:txBody>
          <a:bodyPr/>
          <a:lstStyle/>
          <a:p>
            <a:fld id="{B2D350B4-811D-9C49-8D4A-B431FFD45952}" type="slidenum">
              <a:rPr lang="en-US" b="1" smtClean="0">
                <a:solidFill>
                  <a:srgbClr val="C79023"/>
                </a:solidFill>
              </a:rPr>
              <a:pPr/>
              <a:t>38</a:t>
            </a:fld>
            <a:endParaRPr lang="en-US" b="1" dirty="0">
              <a:solidFill>
                <a:srgbClr val="C79023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99736" y="344456"/>
            <a:ext cx="67858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077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Отчет о </a:t>
            </a:r>
            <a:r>
              <a:rPr lang="ru-RU" sz="2000" b="1" dirty="0" smtClean="0">
                <a:solidFill>
                  <a:srgbClr val="077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движении денежных средств (ф.0503123) 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новая</a:t>
            </a:r>
            <a:endParaRPr lang="ru-RU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1511" y="5717965"/>
            <a:ext cx="8874077" cy="1112108"/>
          </a:xfrm>
          <a:prstGeom prst="rect">
            <a:avLst/>
          </a:prstGeom>
          <a:solidFill>
            <a:schemeClr val="bg1"/>
          </a:solidFill>
          <a:ln w="38100">
            <a:solidFill>
              <a:srgbClr val="077A3E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ru-RU" sz="2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Новации </a:t>
            </a:r>
            <a:r>
              <a:rPr lang="ru-RU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части </a:t>
            </a:r>
            <a:r>
              <a:rPr lang="ru-RU" sz="2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КОСГУ + СГС</a:t>
            </a:r>
          </a:p>
          <a:p>
            <a:pPr algn="ctr"/>
            <a:r>
              <a:rPr lang="ru-RU" sz="2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Аналогичный период по сопоставимым показателям!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5" t="19814" r="33593" b="10908"/>
          <a:stretch/>
        </p:blipFill>
        <p:spPr>
          <a:xfrm>
            <a:off x="757237" y="781043"/>
            <a:ext cx="7386637" cy="4893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252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Straight Connector 16"/>
          <p:cNvCxnSpPr/>
          <p:nvPr/>
        </p:nvCxnSpPr>
        <p:spPr>
          <a:xfrm>
            <a:off x="8511789" y="265642"/>
            <a:ext cx="0" cy="226483"/>
          </a:xfrm>
          <a:prstGeom prst="line">
            <a:avLst/>
          </a:prstGeom>
          <a:ln w="12700" cmpd="sng">
            <a:solidFill>
              <a:srgbClr val="DEAA46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328075" y="179386"/>
            <a:ext cx="578856" cy="365125"/>
          </a:xfrm>
        </p:spPr>
        <p:txBody>
          <a:bodyPr/>
          <a:lstStyle/>
          <a:p>
            <a:fld id="{B2D350B4-811D-9C49-8D4A-B431FFD45952}" type="slidenum">
              <a:rPr lang="en-US" b="1" smtClean="0">
                <a:solidFill>
                  <a:srgbClr val="C79023"/>
                </a:solidFill>
              </a:rPr>
              <a:pPr/>
              <a:t>39</a:t>
            </a:fld>
            <a:endParaRPr lang="en-US" b="1" dirty="0">
              <a:solidFill>
                <a:srgbClr val="C79023"/>
              </a:solidFill>
            </a:endParaRPr>
          </a:p>
        </p:txBody>
      </p:sp>
      <p:sp>
        <p:nvSpPr>
          <p:cNvPr id="41" name="Title 1">
            <a:extLst>
              <a:ext uri="{FF2B5EF4-FFF2-40B4-BE49-F238E27FC236}">
                <a16:creationId xmlns:a16="http://schemas.microsoft.com/office/drawing/2014/main" xmlns="" id="{D2BE57DE-FA7A-44BC-B8D6-F3B300F4C69D}"/>
              </a:ext>
            </a:extLst>
          </p:cNvPr>
          <p:cNvSpPr txBox="1">
            <a:spLocks/>
          </p:cNvSpPr>
          <p:nvPr/>
        </p:nvSpPr>
        <p:spPr>
          <a:xfrm>
            <a:off x="336085" y="751215"/>
            <a:ext cx="8535995" cy="606082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lvl="0" indent="-457200" algn="just">
              <a:spcBef>
                <a:spcPts val="600"/>
              </a:spcBef>
              <a:buFont typeface="Wingdings" panose="05000000000000000000" pitchFamily="2" charset="2"/>
              <a:buChar char="ü"/>
            </a:pP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xmlns="" id="{D2BE57DE-FA7A-44BC-B8D6-F3B300F4C69D}"/>
              </a:ext>
            </a:extLst>
          </p:cNvPr>
          <p:cNvSpPr txBox="1">
            <a:spLocks/>
          </p:cNvSpPr>
          <p:nvPr/>
        </p:nvSpPr>
        <p:spPr>
          <a:xfrm>
            <a:off x="2397608" y="176332"/>
            <a:ext cx="5535326" cy="47123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2200" b="1" dirty="0">
                <a:solidFill>
                  <a:srgbClr val="077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Отчет о движении денежных средств</a:t>
            </a:r>
            <a:endParaRPr lang="ru-RU" sz="2200" b="1" dirty="0">
              <a:solidFill>
                <a:srgbClr val="C7902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xmlns="" id="{368C5DF0-039B-4CC0-AF95-A0F1DA046B09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36085" y="883309"/>
          <a:ext cx="8471830" cy="54188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67410">
                  <a:extLst>
                    <a:ext uri="{9D8B030D-6E8A-4147-A177-3AD203B41FA5}">
                      <a16:colId xmlns:a16="http://schemas.microsoft.com/office/drawing/2014/main" xmlns="" val="291927209"/>
                    </a:ext>
                  </a:extLst>
                </a:gridCol>
                <a:gridCol w="1379621">
                  <a:extLst>
                    <a:ext uri="{9D8B030D-6E8A-4147-A177-3AD203B41FA5}">
                      <a16:colId xmlns:a16="http://schemas.microsoft.com/office/drawing/2014/main" xmlns="" val="1738793357"/>
                    </a:ext>
                  </a:extLst>
                </a:gridCol>
                <a:gridCol w="1524799">
                  <a:extLst>
                    <a:ext uri="{9D8B030D-6E8A-4147-A177-3AD203B41FA5}">
                      <a16:colId xmlns:a16="http://schemas.microsoft.com/office/drawing/2014/main" xmlns="" val="39275388"/>
                    </a:ext>
                  </a:extLst>
                </a:gridCol>
              </a:tblGrid>
              <a:tr h="21209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показателя (2019)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Код по КОСГУ 2018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Код по КОСГУ 2019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43545018"/>
                  </a:ext>
                </a:extLst>
              </a:tr>
              <a:tr h="339266"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ПОСТУПЛЕНИЯ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935794442"/>
                  </a:ext>
                </a:extLst>
              </a:tr>
              <a:tr h="339266">
                <a:tc>
                  <a:txBody>
                    <a:bodyPr/>
                    <a:lstStyle/>
                    <a:p>
                      <a:r>
                        <a:rPr lang="ru-R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Поступления по текущим операциям — всего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613372351"/>
                  </a:ext>
                </a:extLst>
              </a:tr>
              <a:tr h="339266"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том числе: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704690997"/>
                  </a:ext>
                </a:extLst>
              </a:tr>
              <a:tr h="339266">
                <a:tc>
                  <a:txBody>
                    <a:bodyPr/>
                    <a:lstStyle/>
                    <a:p>
                      <a:pPr marL="180000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налоговые доходы / </a:t>
                      </a:r>
                      <a:r>
                        <a:rPr lang="ru-RU" sz="1600" kern="12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налоговые доходы, таможенные платежи и страховые взносы на обязательное социальное страхование</a:t>
                      </a:r>
                      <a:r>
                        <a:rPr lang="ru-RU" sz="1600" dirty="0" smtClean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endParaRPr lang="ru-RU" sz="16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539769214"/>
                  </a:ext>
                </a:extLst>
              </a:tr>
              <a:tr h="339266">
                <a:tc>
                  <a:txBody>
                    <a:bodyPr/>
                    <a:lstStyle/>
                    <a:p>
                      <a:pPr marL="180000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доходам от собственности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953750557"/>
                  </a:ext>
                </a:extLst>
              </a:tr>
              <a:tr h="339266">
                <a:tc>
                  <a:txBody>
                    <a:bodyPr/>
                    <a:lstStyle/>
                    <a:p>
                      <a:pPr marL="180000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доходам от оказания платных услуг (работ</a:t>
                      </a: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), компенсации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затрат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813362772"/>
                  </a:ext>
                </a:extLst>
              </a:tr>
              <a:tr h="339266">
                <a:tc>
                  <a:txBody>
                    <a:bodyPr/>
                    <a:lstStyle/>
                    <a:p>
                      <a:pPr marL="180000"/>
                      <a:r>
                        <a:rPr lang="en-US" sz="16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</a:t>
                      </a:r>
                      <a:r>
                        <a:rPr lang="en-US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штрафам</a:t>
                      </a:r>
                      <a:r>
                        <a:rPr lang="en-US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6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пеням</a:t>
                      </a:r>
                      <a:r>
                        <a:rPr lang="en-US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6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неустойкам</a:t>
                      </a:r>
                      <a:r>
                        <a:rPr lang="en-US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6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возмещению</a:t>
                      </a:r>
                      <a:r>
                        <a:rPr lang="en-US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ущерба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81154361"/>
                  </a:ext>
                </a:extLst>
              </a:tr>
              <a:tr h="339266">
                <a:tc>
                  <a:txBody>
                    <a:bodyPr/>
                    <a:lstStyle/>
                    <a:p>
                      <a:pPr marL="180000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безвозмездным </a:t>
                      </a:r>
                      <a:r>
                        <a:rPr lang="ru-RU" sz="16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денежным </a:t>
                      </a:r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поступлениям </a:t>
                      </a:r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текущего характера</a:t>
                      </a:r>
                      <a:endParaRPr lang="ru-RU" sz="16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250805620"/>
                  </a:ext>
                </a:extLst>
              </a:tr>
              <a:tr h="339266">
                <a:tc>
                  <a:txBody>
                    <a:bodyPr/>
                    <a:lstStyle/>
                    <a:p>
                      <a:pPr marL="180000"/>
                      <a:r>
                        <a:rPr lang="en-US" sz="16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</a:t>
                      </a: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 страховых взносов на обязательное социальное страхование / </a:t>
                      </a:r>
                      <a:r>
                        <a:rPr lang="ru-RU" sz="1600" kern="12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</a:t>
                      </a:r>
                      <a:r>
                        <a:rPr lang="ru-RU" sz="1600" kern="12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б</a:t>
                      </a:r>
                      <a:r>
                        <a:rPr lang="ru-RU" sz="1600" kern="12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езвозмездным денежным поступлениям капитального характера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527478697"/>
                  </a:ext>
                </a:extLst>
              </a:tr>
              <a:tr h="339266">
                <a:tc>
                  <a:txBody>
                    <a:bodyPr/>
                    <a:lstStyle/>
                    <a:p>
                      <a:pPr marL="180000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прочим доходам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4070980284"/>
                  </a:ext>
                </a:extLst>
              </a:tr>
            </a:tbl>
          </a:graphicData>
        </a:graphic>
      </p:graphicFrame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xmlns="" id="{4BC1F5CE-A259-4F65-A8D7-7ED920022A90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36085" y="6302185"/>
          <a:ext cx="8471830" cy="3392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67410">
                  <a:extLst>
                    <a:ext uri="{9D8B030D-6E8A-4147-A177-3AD203B41FA5}">
                      <a16:colId xmlns:a16="http://schemas.microsoft.com/office/drawing/2014/main" xmlns="" val="291927209"/>
                    </a:ext>
                  </a:extLst>
                </a:gridCol>
                <a:gridCol w="1379621">
                  <a:extLst>
                    <a:ext uri="{9D8B030D-6E8A-4147-A177-3AD203B41FA5}">
                      <a16:colId xmlns:a16="http://schemas.microsoft.com/office/drawing/2014/main" xmlns="" val="1738793357"/>
                    </a:ext>
                  </a:extLst>
                </a:gridCol>
                <a:gridCol w="1524799">
                  <a:extLst>
                    <a:ext uri="{9D8B030D-6E8A-4147-A177-3AD203B41FA5}">
                      <a16:colId xmlns:a16="http://schemas.microsoft.com/office/drawing/2014/main" xmlns="" val="39275388"/>
                    </a:ext>
                  </a:extLst>
                </a:gridCol>
              </a:tblGrid>
              <a:tr h="339266">
                <a:tc>
                  <a:txBody>
                    <a:bodyPr/>
                    <a:lstStyle/>
                    <a:p>
                      <a:pPr marL="180000"/>
                      <a:r>
                        <a:rPr lang="ru-RU" sz="1600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 реализации оборотных активов</a:t>
                      </a:r>
                    </a:p>
                  </a:txBody>
                  <a:tcP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anchor="ctr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440</a:t>
                      </a:r>
                    </a:p>
                  </a:txBody>
                  <a:tcPr anchor="ctr"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37160735"/>
                  </a:ext>
                </a:extLst>
              </a:tr>
            </a:tbl>
          </a:graphicData>
        </a:graphic>
      </p:graphicFrame>
      <p:sp>
        <p:nvSpPr>
          <p:cNvPr id="3" name="Не равно 2"/>
          <p:cNvSpPr/>
          <p:nvPr/>
        </p:nvSpPr>
        <p:spPr>
          <a:xfrm>
            <a:off x="7136551" y="2756647"/>
            <a:ext cx="385482" cy="324010"/>
          </a:xfrm>
          <a:prstGeom prst="mathNotEqual">
            <a:avLst>
              <a:gd name="adj1" fmla="val 12409"/>
              <a:gd name="adj2" fmla="val 6600000"/>
              <a:gd name="adj3" fmla="val 17315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Не равно 10"/>
          <p:cNvSpPr/>
          <p:nvPr/>
        </p:nvSpPr>
        <p:spPr>
          <a:xfrm>
            <a:off x="7136551" y="5369219"/>
            <a:ext cx="385482" cy="324010"/>
          </a:xfrm>
          <a:prstGeom prst="mathNotEqual">
            <a:avLst>
              <a:gd name="adj1" fmla="val 12409"/>
              <a:gd name="adj2" fmla="val 6600000"/>
              <a:gd name="adj3" fmla="val 17315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Не равно 11"/>
          <p:cNvSpPr/>
          <p:nvPr/>
        </p:nvSpPr>
        <p:spPr>
          <a:xfrm>
            <a:off x="7136551" y="5965248"/>
            <a:ext cx="385482" cy="324010"/>
          </a:xfrm>
          <a:prstGeom prst="mathNotEqual">
            <a:avLst>
              <a:gd name="adj1" fmla="val 12409"/>
              <a:gd name="adj2" fmla="val 6600000"/>
              <a:gd name="adj3" fmla="val 17315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0202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/>
          <p:nvPr/>
        </p:nvSpPr>
        <p:spPr>
          <a:xfrm>
            <a:off x="2143806" y="51439"/>
            <a:ext cx="64523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smtClean="0">
                <a:solidFill>
                  <a:srgbClr val="077A3E"/>
                </a:solidFill>
              </a:rPr>
              <a:t>Изменения </a:t>
            </a:r>
            <a:r>
              <a:rPr lang="ru-RU" sz="3200" b="1" dirty="0" smtClean="0">
                <a:solidFill>
                  <a:srgbClr val="077A3E"/>
                </a:solidFill>
              </a:rPr>
              <a:t>отчетности в 2019 году</a:t>
            </a:r>
            <a:endParaRPr lang="ru-RU" sz="3200" b="1" dirty="0">
              <a:solidFill>
                <a:srgbClr val="077A3E"/>
              </a:solidFill>
            </a:endParaRPr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596143" y="179386"/>
            <a:ext cx="388350" cy="365125"/>
          </a:xfrm>
        </p:spPr>
        <p:txBody>
          <a:bodyPr/>
          <a:lstStyle/>
          <a:p>
            <a:r>
              <a:rPr lang="ru-RU" b="1" dirty="0">
                <a:solidFill>
                  <a:srgbClr val="C79023"/>
                </a:solidFill>
              </a:rPr>
              <a:t> </a:t>
            </a:r>
            <a:fld id="{D81B3B79-DEF0-4346-A5D2-0443081EFB3D}" type="slidenum">
              <a:rPr lang="ru-RU" b="1" smtClean="0">
                <a:solidFill>
                  <a:srgbClr val="C79023"/>
                </a:solidFill>
              </a:rPr>
              <a:t>4</a:t>
            </a:fld>
            <a:endParaRPr lang="en-US" b="1" dirty="0">
              <a:solidFill>
                <a:srgbClr val="C79023"/>
              </a:solidFill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370449201"/>
              </p:ext>
            </p:extLst>
          </p:nvPr>
        </p:nvGraphicFramePr>
        <p:xfrm>
          <a:off x="114674" y="1011585"/>
          <a:ext cx="9029326" cy="54892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61136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58737"/>
            <a:ext cx="2374661" cy="2799039"/>
          </a:xfrm>
          <a:prstGeom prst="rect">
            <a:avLst/>
          </a:prstGeom>
        </p:spPr>
      </p:pic>
      <p:sp>
        <p:nvSpPr>
          <p:cNvPr id="36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540151" y="79359"/>
            <a:ext cx="603849" cy="365125"/>
          </a:xfrm>
        </p:spPr>
        <p:txBody>
          <a:bodyPr/>
          <a:lstStyle/>
          <a:p>
            <a:fld id="{B2D350B4-811D-9C49-8D4A-B431FFD45952}" type="slidenum">
              <a:rPr lang="en-US" b="1" smtClean="0">
                <a:solidFill>
                  <a:srgbClr val="C79023"/>
                </a:solidFill>
              </a:rPr>
              <a:pPr/>
              <a:t>40</a:t>
            </a:fld>
            <a:endParaRPr lang="en-US" b="1" dirty="0">
              <a:solidFill>
                <a:srgbClr val="C79023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99736" y="344456"/>
            <a:ext cx="67858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077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Отчет о </a:t>
            </a:r>
            <a:r>
              <a:rPr lang="ru-RU" sz="2000" b="1" dirty="0" smtClean="0">
                <a:solidFill>
                  <a:srgbClr val="077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движении денежных средств (ф.0503123) 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новая</a:t>
            </a:r>
            <a:endParaRPr lang="ru-RU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45518" y="2467397"/>
            <a:ext cx="4694287" cy="1914103"/>
          </a:xfrm>
          <a:prstGeom prst="cloudCallout">
            <a:avLst>
              <a:gd name="adj1" fmla="val -75449"/>
              <a:gd name="adj2" fmla="val -30804"/>
            </a:avLst>
          </a:prstGeom>
          <a:solidFill>
            <a:schemeClr val="bg1"/>
          </a:solidFill>
          <a:ln w="38100">
            <a:solidFill>
              <a:srgbClr val="077A3E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изменилось в разделе 4 Отчета о ДДС (0503123)?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5" t="23963" r="21352" b="54066"/>
          <a:stretch/>
        </p:blipFill>
        <p:spPr>
          <a:xfrm>
            <a:off x="188087" y="909635"/>
            <a:ext cx="8823463" cy="139269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2125" y="4919008"/>
            <a:ext cx="882346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b="1" dirty="0" smtClean="0">
                <a:latin typeface="Times New Roman" charset="0"/>
                <a:ea typeface="Times New Roman" charset="0"/>
                <a:cs typeface="Times New Roman" charset="0"/>
              </a:rPr>
              <a:t>КОСГУ 510 </a:t>
            </a:r>
            <a:r>
              <a:rPr lang="ru-RU" sz="1500" dirty="0" smtClean="0">
                <a:latin typeface="Times New Roman" charset="0"/>
                <a:ea typeface="Times New Roman" charset="0"/>
                <a:cs typeface="Times New Roman" charset="0"/>
              </a:rPr>
              <a:t>- </a:t>
            </a:r>
            <a:r>
              <a:rPr lang="ru-RU" sz="1500" dirty="0">
                <a:latin typeface="Times New Roman" charset="0"/>
                <a:ea typeface="Times New Roman" charset="0"/>
                <a:cs typeface="Times New Roman" charset="0"/>
              </a:rPr>
              <a:t>поступления государственных (муниципальных) бюджетных, автономных учреждений от возврата дебиторской задолженности прошлых лет </a:t>
            </a:r>
            <a:endParaRPr lang="ru-RU" sz="1500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endParaRPr lang="ru-RU" sz="1500" dirty="0">
              <a:latin typeface="Times New Roman" charset="0"/>
              <a:ea typeface="Times New Roman" charset="0"/>
              <a:cs typeface="Times New Roman" charset="0"/>
            </a:endParaRPr>
          </a:p>
          <a:p>
            <a:r>
              <a:rPr lang="ru-RU" sz="1500" b="1" dirty="0" smtClean="0">
                <a:latin typeface="Times New Roman" charset="0"/>
                <a:ea typeface="Times New Roman" charset="0"/>
                <a:cs typeface="Times New Roman" charset="0"/>
              </a:rPr>
              <a:t>КОСГУ 610 </a:t>
            </a:r>
            <a:r>
              <a:rPr lang="ru-RU" sz="1500" dirty="0" smtClean="0">
                <a:latin typeface="Times New Roman" charset="0"/>
                <a:ea typeface="Times New Roman" charset="0"/>
                <a:cs typeface="Times New Roman" charset="0"/>
              </a:rPr>
              <a:t>- </a:t>
            </a:r>
            <a:r>
              <a:rPr lang="ru-RU" sz="1500" dirty="0">
                <a:latin typeface="Times New Roman" charset="0"/>
                <a:ea typeface="Times New Roman" charset="0"/>
                <a:cs typeface="Times New Roman" charset="0"/>
              </a:rPr>
              <a:t>возврат остатков субсидий (грантов) прошлых лет, в том числе возврат субсидии на финансовое обеспечение выполнения государственного (муниципального) задания в объеме, который соответствует показателям государственного (муниципального) задания, которые не были достигнуты (с учетом допустимых (возможных) отклонений), в случае, если государственное (муниципальное) задание является </a:t>
            </a:r>
            <a:r>
              <a:rPr lang="ru-RU" sz="1500" dirty="0" smtClean="0">
                <a:latin typeface="Times New Roman" charset="0"/>
                <a:ea typeface="Times New Roman" charset="0"/>
                <a:cs typeface="Times New Roman" charset="0"/>
              </a:rPr>
              <a:t>невыполненным</a:t>
            </a:r>
            <a:endParaRPr lang="ru-RU" sz="15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624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513637" y="33988"/>
            <a:ext cx="630363" cy="365125"/>
          </a:xfrm>
        </p:spPr>
        <p:txBody>
          <a:bodyPr/>
          <a:lstStyle/>
          <a:p>
            <a:fld id="{B2D350B4-811D-9C49-8D4A-B431FFD45952}" type="slidenum">
              <a:rPr lang="en-US" b="1" smtClean="0">
                <a:solidFill>
                  <a:srgbClr val="C79023"/>
                </a:solidFill>
              </a:rPr>
              <a:pPr/>
              <a:t>41</a:t>
            </a:fld>
            <a:endParaRPr lang="en-US" b="1" dirty="0">
              <a:solidFill>
                <a:srgbClr val="C79023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99736" y="251249"/>
            <a:ext cx="67858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77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Справка по заключению счетов (</a:t>
            </a:r>
            <a:r>
              <a:rPr lang="ru-RU" sz="2400" b="1" dirty="0" smtClean="0">
                <a:solidFill>
                  <a:srgbClr val="077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ф.0503710</a:t>
            </a:r>
            <a:r>
              <a:rPr lang="ru-RU" sz="2400" b="1" dirty="0">
                <a:solidFill>
                  <a:srgbClr val="077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5090" y="3687635"/>
            <a:ext cx="9051387" cy="1227265"/>
          </a:xfrm>
          <a:prstGeom prst="rect">
            <a:avLst/>
          </a:prstGeom>
          <a:solidFill>
            <a:schemeClr val="bg1"/>
          </a:solidFill>
          <a:ln w="38100">
            <a:solidFill>
              <a:srgbClr val="077A3E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ru-RU" sz="2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2 </a:t>
            </a:r>
            <a:r>
              <a:rPr lang="ru-RU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26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раскрытия </a:t>
            </a:r>
            <a:r>
              <a:rPr lang="ru-RU" sz="26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информации</a:t>
            </a:r>
          </a:p>
          <a:p>
            <a:pPr algn="ctr"/>
            <a:r>
              <a:rPr lang="ru-RU" sz="2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Дт</a:t>
            </a:r>
            <a:r>
              <a:rPr lang="ru-RU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401.10 и </a:t>
            </a:r>
            <a:r>
              <a:rPr lang="ru-RU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Кт</a:t>
            </a:r>
            <a:r>
              <a:rPr lang="ru-RU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109: добавление новых счетов </a:t>
            </a:r>
            <a:endParaRPr lang="ru-RU" sz="2600" b="1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4" t="65750" r="31407" b="14750"/>
          <a:stretch/>
        </p:blipFill>
        <p:spPr>
          <a:xfrm>
            <a:off x="357186" y="1428750"/>
            <a:ext cx="8447197" cy="1543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861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1"/>
          <p:cNvSpPr>
            <a:spLocks noGrp="1"/>
          </p:cNvSpPr>
          <p:nvPr>
            <p:ph type="title"/>
          </p:nvPr>
        </p:nvSpPr>
        <p:spPr>
          <a:xfrm>
            <a:off x="2170508" y="254303"/>
            <a:ext cx="6444854" cy="702469"/>
          </a:xfrm>
        </p:spPr>
        <p:txBody>
          <a:bodyPr/>
          <a:lstStyle/>
          <a:p>
            <a:r>
              <a:rPr lang="ru-RU" altLang="ru-RU" sz="2000" b="1" dirty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Справка по заключению счетов бюджетного учета</a:t>
            </a:r>
            <a:br>
              <a:rPr lang="ru-RU" altLang="ru-RU" sz="2000" b="1" dirty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ru-RU" altLang="ru-RU" sz="2000" b="1" dirty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отчетного финансового года ф. 0503110, 0503710</a:t>
            </a:r>
          </a:p>
        </p:txBody>
      </p:sp>
      <p:sp>
        <p:nvSpPr>
          <p:cNvPr id="30724" name="Прямоугольник 8"/>
          <p:cNvSpPr>
            <a:spLocks noChangeArrowheads="1"/>
          </p:cNvSpPr>
          <p:nvPr/>
        </p:nvSpPr>
        <p:spPr bwMode="auto">
          <a:xfrm>
            <a:off x="282719" y="1025631"/>
            <a:ext cx="8640372" cy="38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900" b="1">
                <a:solidFill>
                  <a:srgbClr val="C79023"/>
                </a:solidFill>
                <a:latin typeface="Times New Roman" charset="0"/>
                <a:ea typeface="Times New Roman" charset="0"/>
                <a:cs typeface="Times New Roman" charset="0"/>
              </a:rPr>
              <a:t>Расшифровка расходов, принятых в уменьшение доходов  отчетного периода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7948976"/>
              </p:ext>
            </p:extLst>
          </p:nvPr>
        </p:nvGraphicFramePr>
        <p:xfrm>
          <a:off x="323850" y="2877326"/>
          <a:ext cx="8640372" cy="1754729"/>
        </p:xfrm>
        <a:graphic>
          <a:graphicData uri="http://schemas.openxmlformats.org/drawingml/2006/table">
            <a:tbl>
              <a:tblPr/>
              <a:tblGrid>
                <a:gridCol w="9644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262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262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262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143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262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72628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72629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72628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71438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72629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72628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72629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  <a:gridCol w="72628">
                  <a:extLst>
                    <a:ext uri="{9D8B030D-6E8A-4147-A177-3AD203B41FA5}">
                      <a16:colId xmlns:a16="http://schemas.microsoft.com/office/drawing/2014/main" xmlns="" val="20013"/>
                    </a:ext>
                  </a:extLst>
                </a:gridCol>
                <a:gridCol w="71438">
                  <a:extLst>
                    <a:ext uri="{9D8B030D-6E8A-4147-A177-3AD203B41FA5}">
                      <a16:colId xmlns:a16="http://schemas.microsoft.com/office/drawing/2014/main" xmlns="" val="20014"/>
                    </a:ext>
                  </a:extLst>
                </a:gridCol>
                <a:gridCol w="72629">
                  <a:extLst>
                    <a:ext uri="{9D8B030D-6E8A-4147-A177-3AD203B41FA5}">
                      <a16:colId xmlns:a16="http://schemas.microsoft.com/office/drawing/2014/main" xmlns="" val="20015"/>
                    </a:ext>
                  </a:extLst>
                </a:gridCol>
                <a:gridCol w="2276144">
                  <a:extLst>
                    <a:ext uri="{9D8B030D-6E8A-4147-A177-3AD203B41FA5}">
                      <a16:colId xmlns:a16="http://schemas.microsoft.com/office/drawing/2014/main" xmlns="" val="20016"/>
                    </a:ext>
                  </a:extLst>
                </a:gridCol>
                <a:gridCol w="1011382">
                  <a:extLst>
                    <a:ext uri="{9D8B030D-6E8A-4147-A177-3AD203B41FA5}">
                      <a16:colId xmlns:a16="http://schemas.microsoft.com/office/drawing/2014/main" xmlns="" val="20017"/>
                    </a:ext>
                  </a:extLst>
                </a:gridCol>
                <a:gridCol w="872836">
                  <a:extLst>
                    <a:ext uri="{9D8B030D-6E8A-4147-A177-3AD203B41FA5}">
                      <a16:colId xmlns:a16="http://schemas.microsoft.com/office/drawing/2014/main" xmlns="" val="20018"/>
                    </a:ext>
                  </a:extLst>
                </a:gridCol>
                <a:gridCol w="1415334">
                  <a:extLst>
                    <a:ext uri="{9D8B030D-6E8A-4147-A177-3AD203B41FA5}">
                      <a16:colId xmlns:a16="http://schemas.microsoft.com/office/drawing/2014/main" xmlns="" val="20019"/>
                    </a:ext>
                  </a:extLst>
                </a:gridCol>
                <a:gridCol w="1882379">
                  <a:extLst>
                    <a:ext uri="{9D8B030D-6E8A-4147-A177-3AD203B41FA5}">
                      <a16:colId xmlns:a16="http://schemas.microsoft.com/office/drawing/2014/main" xmlns="" val="20020"/>
                    </a:ext>
                  </a:extLst>
                </a:gridCol>
              </a:tblGrid>
              <a:tr h="320719">
                <a:tc rowSpan="2" gridSpan="17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Номер счета</a:t>
                      </a:r>
                      <a:b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</a:b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бюджетного </a:t>
                      </a: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учета (04011013Х</a:t>
                      </a: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)</a:t>
                      </a:r>
                    </a:p>
                  </a:txBody>
                  <a:tcPr marL="9524" marR="9524" marT="7145" marB="0" anchor="ctr" horzOverflow="overflow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Коды по БК</a:t>
                      </a:r>
                    </a:p>
                  </a:txBody>
                  <a:tcPr marL="9524" marR="9524" marT="714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Сумма дебетового оборота по счету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0 40110 13Х</a:t>
                      </a:r>
                    </a:p>
                  </a:txBody>
                  <a:tcPr marL="9524" marR="9524" marT="714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66871">
                <a:tc gridSpan="17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раздел, подраздел</a:t>
                      </a:r>
                    </a:p>
                  </a:txBody>
                  <a:tcPr marL="9524" marR="9524" marT="714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КОСГУ</a:t>
                      </a:r>
                    </a:p>
                  </a:txBody>
                  <a:tcPr marL="9524" marR="9524" marT="714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по счетам 010960ХХХ</a:t>
                      </a:r>
                    </a:p>
                  </a:txBody>
                  <a:tcPr marL="9524" marR="9524" marT="714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по счетам 0105ХХ440</a:t>
                      </a:r>
                    </a:p>
                  </a:txBody>
                  <a:tcPr marL="9524" marR="9524" marT="714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64430">
                <a:tc gridSpan="17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</a:t>
                      </a:r>
                    </a:p>
                  </a:txBody>
                  <a:tcPr marL="9524" marR="9524" marT="7145" marB="0" horzOverflow="overflow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2</a:t>
                      </a:r>
                    </a:p>
                  </a:txBody>
                  <a:tcPr marL="9524" marR="9524" marT="7145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3</a:t>
                      </a:r>
                    </a:p>
                  </a:txBody>
                  <a:tcPr marL="9524" marR="9524" marT="7145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4</a:t>
                      </a:r>
                    </a:p>
                  </a:txBody>
                  <a:tcPr marL="9524" marR="9524" marT="7145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5</a:t>
                      </a:r>
                    </a:p>
                  </a:txBody>
                  <a:tcPr marL="9524" marR="9524" marT="7145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68623">
                <a:tc gridSpan="17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0701</a:t>
                      </a:r>
                      <a:r>
                        <a:rPr kumimoji="0" lang="ru-RU" alt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B87D6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kumimoji="0" lang="ru-RU" alt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0000000000 </a:t>
                      </a:r>
                      <a:r>
                        <a:rPr kumimoji="0" lang="ru-RU" alt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130</a:t>
                      </a:r>
                      <a:r>
                        <a:rPr kumimoji="0" lang="ru-RU" alt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kumimoji="0" lang="ru-RU" alt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2 401 10 </a:t>
                      </a:r>
                      <a:r>
                        <a:rPr kumimoji="0" lang="ru-RU" alt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131</a:t>
                      </a:r>
                      <a:r>
                        <a:rPr kumimoji="0" lang="ru-RU" alt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3571B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</a:p>
                  </a:txBody>
                  <a:tcPr marL="9524" marR="9524" marT="714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0701 </a:t>
                      </a:r>
                    </a:p>
                  </a:txBody>
                  <a:tcPr marL="9524" marR="9524" marT="714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 226</a:t>
                      </a:r>
                    </a:p>
                  </a:txBody>
                  <a:tcPr marL="9524" marR="9524" marT="714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 100,00</a:t>
                      </a:r>
                    </a:p>
                  </a:txBody>
                  <a:tcPr marL="9524" marR="9524" marT="714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</a:p>
                  </a:txBody>
                  <a:tcPr marL="9524" marR="9524" marT="714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64430">
                <a:tc gridSpan="17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524" marR="9524" marT="7145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524" marR="9524" marT="714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524" marR="9524" marT="714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524" marR="9524" marT="714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524" marR="9524" marT="714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64430">
                <a:tc gridSpan="17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</a:p>
                  </a:txBody>
                  <a:tcPr marL="9524" marR="9524" marT="714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</a:p>
                  </a:txBody>
                  <a:tcPr marL="9524" marR="9524" marT="714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</a:p>
                  </a:txBody>
                  <a:tcPr marL="9524" marR="9524" marT="714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</a:p>
                  </a:txBody>
                  <a:tcPr marL="9524" marR="9524" marT="714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</a:p>
                  </a:txBody>
                  <a:tcPr marL="9524" marR="9524" marT="714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6443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524" marR="9524" marT="7145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524" marR="9524" marT="7145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524" marR="9524" marT="7145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524" marR="9524" marT="7145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524" marR="9524" marT="7145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524" marR="9524" marT="7145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524" marR="9524" marT="7145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524" marR="9524" marT="7145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524" marR="9524" marT="7145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524" marR="9524" marT="7145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524" marR="9524" marT="7145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524" marR="9524" marT="7145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524" marR="9524" marT="7145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524" marR="9524" marT="7145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524" marR="9524" marT="7145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524" marR="9524" marT="7145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Итого</a:t>
                      </a:r>
                    </a:p>
                  </a:txBody>
                  <a:tcPr marL="9524" marR="9524" marT="7145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</a:p>
                  </a:txBody>
                  <a:tcPr marL="9524" marR="9524" marT="714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</a:p>
                  </a:txBody>
                  <a:tcPr marL="9524" marR="9524" marT="714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</a:p>
                  </a:txBody>
                  <a:tcPr marL="9524" marR="9524" marT="714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</a:p>
                  </a:txBody>
                  <a:tcPr marL="9524" marR="9524" marT="714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56017" y="4582174"/>
            <a:ext cx="1020366" cy="1023937"/>
          </a:xfrm>
          <a:prstGeom prst="rect">
            <a:avLst/>
          </a:prstGeom>
          <a:noFill/>
          <a:ln>
            <a:solidFill>
              <a:srgbClr val="077A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1400" b="1" dirty="0">
                <a:latin typeface="Times New Roman" charset="0"/>
                <a:ea typeface="Times New Roman" charset="0"/>
                <a:cs typeface="Times New Roman" charset="0"/>
              </a:rPr>
              <a:t>Раздел, </a:t>
            </a:r>
            <a:r>
              <a:rPr lang="ru-RU" altLang="ru-RU" sz="1400" b="1" dirty="0" smtClean="0">
                <a:latin typeface="Times New Roman" charset="0"/>
                <a:ea typeface="Times New Roman" charset="0"/>
                <a:cs typeface="Times New Roman" charset="0"/>
              </a:rPr>
              <a:t>подраздел</a:t>
            </a:r>
          </a:p>
          <a:p>
            <a:pPr algn="ctr" eaLnBrk="1" hangingPunct="1"/>
            <a:r>
              <a:rPr lang="ru-RU" altLang="ru-RU" sz="1400" b="1" dirty="0" smtClean="0">
                <a:latin typeface="Times New Roman" charset="0"/>
                <a:ea typeface="Times New Roman" charset="0"/>
                <a:cs typeface="Times New Roman" charset="0"/>
              </a:rPr>
              <a:t>Приказ 132н </a:t>
            </a:r>
            <a:endParaRPr lang="ru-RU" altLang="ru-RU" sz="1400" b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0" name="Номер слайда 14"/>
          <p:cNvSpPr txBox="1">
            <a:spLocks/>
          </p:cNvSpPr>
          <p:nvPr/>
        </p:nvSpPr>
        <p:spPr>
          <a:xfrm>
            <a:off x="8513637" y="33988"/>
            <a:ext cx="630363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2D350B4-811D-9C49-8D4A-B431FFD45952}" type="slidenum">
              <a:rPr lang="en-US" b="1">
                <a:solidFill>
                  <a:srgbClr val="C79023"/>
                </a:solidFill>
              </a:rPr>
              <a:pPr/>
              <a:t>42</a:t>
            </a:fld>
            <a:endParaRPr lang="en-US" b="1" dirty="0">
              <a:solidFill>
                <a:srgbClr val="C79023"/>
              </a:solidFill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192070" y="1468459"/>
            <a:ext cx="6513530" cy="4475140"/>
            <a:chOff x="192070" y="1468459"/>
            <a:chExt cx="6513530" cy="4475140"/>
          </a:xfrm>
        </p:grpSpPr>
        <p:cxnSp>
          <p:nvCxnSpPr>
            <p:cNvPr id="8" name="Прямая со стрелкой 7"/>
            <p:cNvCxnSpPr>
              <a:cxnSpLocks noChangeShapeType="1"/>
            </p:cNvCxnSpPr>
            <p:nvPr/>
          </p:nvCxnSpPr>
          <p:spPr bwMode="auto">
            <a:xfrm>
              <a:off x="518599" y="4184505"/>
              <a:ext cx="0" cy="397669"/>
            </a:xfrm>
            <a:prstGeom prst="straightConnector1">
              <a:avLst/>
            </a:prstGeom>
            <a:noFill/>
            <a:ln w="41275">
              <a:solidFill>
                <a:srgbClr val="077A3E"/>
              </a:solidFill>
              <a:round/>
              <a:headEnd/>
              <a:tailEnd type="arrow" w="med" len="med"/>
            </a:ln>
            <a:effectLst>
              <a:outerShdw blurRad="39999" dist="23000" algn="bl" rotWithShape="0">
                <a:srgbClr val="000000">
                  <a:alpha val="39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2" name="Прямоугольник 21"/>
            <p:cNvSpPr/>
            <p:nvPr/>
          </p:nvSpPr>
          <p:spPr>
            <a:xfrm>
              <a:off x="1666522" y="4632055"/>
              <a:ext cx="1235869" cy="1016794"/>
            </a:xfrm>
            <a:prstGeom prst="rect">
              <a:avLst/>
            </a:prstGeom>
            <a:noFill/>
            <a:ln>
              <a:solidFill>
                <a:srgbClr val="077A3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ru-RU" altLang="ru-RU" sz="1400" b="1">
                  <a:latin typeface="Times New Roman" charset="0"/>
                  <a:ea typeface="Times New Roman" charset="0"/>
                  <a:cs typeface="Times New Roman" charset="0"/>
                </a:rPr>
                <a:t>Код аналитики по доходам Приказ 132н</a:t>
              </a:r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3000017" y="4671301"/>
              <a:ext cx="1107281" cy="1022746"/>
            </a:xfrm>
            <a:prstGeom prst="rect">
              <a:avLst/>
            </a:prstGeom>
            <a:noFill/>
            <a:ln>
              <a:solidFill>
                <a:srgbClr val="077A3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ru-RU" altLang="ru-RU" sz="1400" b="1" dirty="0">
                  <a:latin typeface="Times New Roman" charset="0"/>
                  <a:ea typeface="Times New Roman" charset="0"/>
                  <a:cs typeface="Times New Roman" charset="0"/>
                </a:rPr>
                <a:t>Код КОСГУ Приказ 209н</a:t>
              </a:r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3966457" y="3748736"/>
              <a:ext cx="1661631" cy="435769"/>
            </a:xfrm>
            <a:prstGeom prst="rect">
              <a:avLst/>
            </a:prstGeom>
            <a:noFill/>
            <a:ln w="57150">
              <a:solidFill>
                <a:srgbClr val="C7902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ru-RU" sz="1350"/>
            </a:p>
          </p:txBody>
        </p:sp>
        <p:sp>
          <p:nvSpPr>
            <p:cNvPr id="27" name="Прямоугольник 26"/>
            <p:cNvSpPr/>
            <p:nvPr/>
          </p:nvSpPr>
          <p:spPr>
            <a:xfrm>
              <a:off x="192070" y="3754690"/>
              <a:ext cx="653058" cy="429815"/>
            </a:xfrm>
            <a:prstGeom prst="rect">
              <a:avLst/>
            </a:prstGeom>
            <a:noFill/>
            <a:ln w="57150">
              <a:solidFill>
                <a:srgbClr val="C7902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ru-RU" sz="1350">
                <a:solidFill>
                  <a:srgbClr val="C79023"/>
                </a:solidFill>
              </a:endParaRPr>
            </a:p>
          </p:txBody>
        </p:sp>
        <p:sp>
          <p:nvSpPr>
            <p:cNvPr id="2" name="Закрывающая фигурная скобка 1"/>
            <p:cNvSpPr/>
            <p:nvPr/>
          </p:nvSpPr>
          <p:spPr>
            <a:xfrm rot="16200000">
              <a:off x="1857477" y="996331"/>
              <a:ext cx="337165" cy="3267848"/>
            </a:xfrm>
            <a:prstGeom prst="rightBrace">
              <a:avLst>
                <a:gd name="adj1" fmla="val 49424"/>
                <a:gd name="adj2" fmla="val 50000"/>
              </a:avLst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1006100" y="2034233"/>
              <a:ext cx="2346700" cy="369332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ru-RU" b="1" dirty="0" smtClean="0">
                  <a:solidFill>
                    <a:srgbClr val="077A3E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0 401 10 13Х</a:t>
              </a:r>
              <a:endParaRPr lang="ru-RU" b="1" dirty="0">
                <a:solidFill>
                  <a:srgbClr val="077A3E"/>
                </a:solidFill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470686" y="1468459"/>
              <a:ext cx="2346700" cy="912679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ru-RU" b="1" dirty="0" smtClean="0">
                  <a:solidFill>
                    <a:srgbClr val="077A3E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0 109 60 ХХХ</a:t>
              </a:r>
            </a:p>
            <a:p>
              <a:pPr algn="ctr"/>
              <a:r>
                <a:rPr lang="ru-RU" b="1" dirty="0" smtClean="0">
                  <a:solidFill>
                    <a:srgbClr val="077A3E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0 109 80 ХХХ</a:t>
              </a:r>
            </a:p>
            <a:p>
              <a:pPr algn="ctr"/>
              <a:r>
                <a:rPr lang="ru-RU" b="1" dirty="0" smtClean="0">
                  <a:solidFill>
                    <a:srgbClr val="077A3E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0 401 20 2ХХ</a:t>
              </a:r>
            </a:p>
            <a:p>
              <a:pPr algn="ctr"/>
              <a:r>
                <a:rPr lang="ru-RU" b="1" dirty="0" smtClean="0">
                  <a:solidFill>
                    <a:srgbClr val="077A3E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0 105 ХХ ХХХ</a:t>
              </a:r>
              <a:endParaRPr lang="ru-RU" b="1" dirty="0">
                <a:solidFill>
                  <a:srgbClr val="077A3E"/>
                </a:solidFill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29" name="Закрывающая фигурная скобка 28"/>
            <p:cNvSpPr/>
            <p:nvPr/>
          </p:nvSpPr>
          <p:spPr>
            <a:xfrm rot="16200000">
              <a:off x="4564316" y="1774307"/>
              <a:ext cx="337165" cy="1790379"/>
            </a:xfrm>
            <a:prstGeom prst="rightBrace">
              <a:avLst>
                <a:gd name="adj1" fmla="val 49424"/>
                <a:gd name="adj2" fmla="val 50000"/>
              </a:avLst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Прямоугольник 29"/>
            <p:cNvSpPr/>
            <p:nvPr/>
          </p:nvSpPr>
          <p:spPr>
            <a:xfrm>
              <a:off x="1957928" y="3783174"/>
              <a:ext cx="653058" cy="429815"/>
            </a:xfrm>
            <a:prstGeom prst="rect">
              <a:avLst/>
            </a:prstGeom>
            <a:noFill/>
            <a:ln w="57150">
              <a:solidFill>
                <a:srgbClr val="C7902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ru-RU" sz="1350">
                <a:solidFill>
                  <a:srgbClr val="C79023"/>
                </a:solidFill>
              </a:endParaRPr>
            </a:p>
          </p:txBody>
        </p:sp>
        <p:cxnSp>
          <p:nvCxnSpPr>
            <p:cNvPr id="31" name="Прямая со стрелкой 30"/>
            <p:cNvCxnSpPr>
              <a:cxnSpLocks noChangeShapeType="1"/>
            </p:cNvCxnSpPr>
            <p:nvPr/>
          </p:nvCxnSpPr>
          <p:spPr bwMode="auto">
            <a:xfrm>
              <a:off x="2284457" y="4234386"/>
              <a:ext cx="0" cy="397669"/>
            </a:xfrm>
            <a:prstGeom prst="straightConnector1">
              <a:avLst/>
            </a:prstGeom>
            <a:noFill/>
            <a:ln w="41275">
              <a:solidFill>
                <a:srgbClr val="077A3E"/>
              </a:solidFill>
              <a:round/>
              <a:headEnd/>
              <a:tailEnd type="arrow" w="med" len="med"/>
            </a:ln>
            <a:effectLst>
              <a:outerShdw blurRad="39999" dist="23000" algn="bl" rotWithShape="0">
                <a:srgbClr val="000000">
                  <a:alpha val="39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2" name="Прямоугольник 31"/>
            <p:cNvSpPr/>
            <p:nvPr/>
          </p:nvSpPr>
          <p:spPr>
            <a:xfrm>
              <a:off x="3184651" y="3754690"/>
              <a:ext cx="653058" cy="429815"/>
            </a:xfrm>
            <a:prstGeom prst="rect">
              <a:avLst/>
            </a:prstGeom>
            <a:noFill/>
            <a:ln w="57150">
              <a:solidFill>
                <a:srgbClr val="C7902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ru-RU" sz="1350">
                <a:solidFill>
                  <a:srgbClr val="C79023"/>
                </a:solidFill>
              </a:endParaRPr>
            </a:p>
          </p:txBody>
        </p:sp>
        <p:cxnSp>
          <p:nvCxnSpPr>
            <p:cNvPr id="33" name="Прямая со стрелкой 32"/>
            <p:cNvCxnSpPr>
              <a:cxnSpLocks noChangeShapeType="1"/>
            </p:cNvCxnSpPr>
            <p:nvPr/>
          </p:nvCxnSpPr>
          <p:spPr bwMode="auto">
            <a:xfrm>
              <a:off x="3511180" y="4198360"/>
              <a:ext cx="0" cy="447550"/>
            </a:xfrm>
            <a:prstGeom prst="straightConnector1">
              <a:avLst/>
            </a:prstGeom>
            <a:noFill/>
            <a:ln w="41275">
              <a:solidFill>
                <a:srgbClr val="077A3E"/>
              </a:solidFill>
              <a:round/>
              <a:headEnd/>
              <a:tailEnd type="arrow" w="med" len="med"/>
            </a:ln>
            <a:effectLst>
              <a:outerShdw blurRad="39999" dist="23000" algn="bl" rotWithShape="0">
                <a:srgbClr val="000000">
                  <a:alpha val="39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4" name="Прямая со стрелкой 33"/>
            <p:cNvCxnSpPr>
              <a:cxnSpLocks noChangeShapeType="1"/>
            </p:cNvCxnSpPr>
            <p:nvPr/>
          </p:nvCxnSpPr>
          <p:spPr bwMode="auto">
            <a:xfrm>
              <a:off x="4979762" y="4212989"/>
              <a:ext cx="0" cy="447550"/>
            </a:xfrm>
            <a:prstGeom prst="straightConnector1">
              <a:avLst/>
            </a:prstGeom>
            <a:noFill/>
            <a:ln w="41275">
              <a:solidFill>
                <a:srgbClr val="077A3E"/>
              </a:solidFill>
              <a:round/>
              <a:headEnd/>
              <a:tailEnd type="arrow" w="med" len="med"/>
            </a:ln>
            <a:effectLst>
              <a:outerShdw blurRad="39999" dist="23000" algn="bl" rotWithShape="0">
                <a:srgbClr val="000000">
                  <a:alpha val="39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5" name="Прямоугольник 34"/>
            <p:cNvSpPr/>
            <p:nvPr/>
          </p:nvSpPr>
          <p:spPr>
            <a:xfrm>
              <a:off x="4465389" y="4671300"/>
              <a:ext cx="2240211" cy="1272299"/>
            </a:xfrm>
            <a:prstGeom prst="rect">
              <a:avLst/>
            </a:prstGeom>
            <a:noFill/>
            <a:ln>
              <a:solidFill>
                <a:srgbClr val="077A3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ru-RU" altLang="ru-RU" sz="1400" b="1" dirty="0" smtClean="0">
                  <a:latin typeface="Times New Roman" charset="0"/>
                  <a:ea typeface="Times New Roman" charset="0"/>
                  <a:cs typeface="Times New Roman" charset="0"/>
                </a:rPr>
                <a:t>Раздел, подраздел Приказ 132н, </a:t>
              </a:r>
            </a:p>
            <a:p>
              <a:pPr algn="ctr"/>
              <a:r>
                <a:rPr lang="ru-RU" altLang="ru-RU" sz="1400" b="1" dirty="0">
                  <a:latin typeface="Times New Roman" charset="0"/>
                  <a:ea typeface="Times New Roman" charset="0"/>
                  <a:cs typeface="Times New Roman" charset="0"/>
                </a:rPr>
                <a:t>Код КОСГУ Приказ </a:t>
              </a:r>
              <a:r>
                <a:rPr lang="ru-RU" altLang="ru-RU" sz="1400" b="1" dirty="0" smtClean="0">
                  <a:latin typeface="Times New Roman" charset="0"/>
                  <a:ea typeface="Times New Roman" charset="0"/>
                  <a:cs typeface="Times New Roman" charset="0"/>
                </a:rPr>
                <a:t>209н</a:t>
              </a:r>
            </a:p>
            <a:p>
              <a:pPr algn="ctr"/>
              <a:endParaRPr lang="ru-RU" altLang="ru-RU" sz="1400" b="1" dirty="0">
                <a:latin typeface="Times New Roman" charset="0"/>
                <a:ea typeface="Times New Roman" charset="0"/>
                <a:cs typeface="Times New Roman" charset="0"/>
              </a:endParaRPr>
            </a:p>
            <a:p>
              <a:pPr algn="ctr"/>
              <a:r>
                <a:rPr lang="ru-RU" altLang="ru-RU" sz="1400" b="1" i="1" dirty="0" smtClean="0">
                  <a:solidFill>
                    <a:srgbClr val="002060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к счету 109, 401 20</a:t>
              </a:r>
              <a:r>
                <a:rPr lang="mr-IN" altLang="ru-RU" sz="1400" b="1" i="1" dirty="0" smtClean="0">
                  <a:solidFill>
                    <a:srgbClr val="002060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…</a:t>
              </a:r>
              <a:endParaRPr lang="ru-RU" altLang="ru-RU" sz="1400" b="1" i="1" dirty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925051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Заголовок 1"/>
          <p:cNvSpPr txBox="1">
            <a:spLocks/>
          </p:cNvSpPr>
          <p:nvPr/>
        </p:nvSpPr>
        <p:spPr bwMode="auto">
          <a:xfrm>
            <a:off x="385762" y="131589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000" i="1">
                <a:latin typeface="Times New Roman" charset="0"/>
                <a:ea typeface="Times New Roman" charset="0"/>
                <a:cs typeface="Times New Roman" charset="0"/>
              </a:rPr>
              <a:t>Раздел 2 Справки ф.0503710</a:t>
            </a:r>
            <a:endParaRPr lang="ru-RU" altLang="ru-RU" sz="2000">
              <a:latin typeface="Times New Roman" charset="0"/>
              <a:ea typeface="Times New Roman" charset="0"/>
              <a:cs typeface="Times New Roman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000" i="1">
                <a:latin typeface="Times New Roman" charset="0"/>
                <a:ea typeface="Times New Roman" charset="0"/>
                <a:cs typeface="Times New Roman" charset="0"/>
              </a:rPr>
              <a:t>Примеры некорректного заполнения</a:t>
            </a:r>
            <a:endParaRPr lang="ru-RU" altLang="ru-RU" sz="2000">
              <a:latin typeface="Times New Roman" charset="0"/>
              <a:ea typeface="Times New Roman" charset="0"/>
              <a:cs typeface="Times New Roman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4469441"/>
              </p:ext>
            </p:extLst>
          </p:nvPr>
        </p:nvGraphicFramePr>
        <p:xfrm>
          <a:off x="385762" y="2412206"/>
          <a:ext cx="8229600" cy="2836074"/>
        </p:xfrm>
        <a:graphic>
          <a:graphicData uri="http://schemas.openxmlformats.org/drawingml/2006/table">
            <a:tbl>
              <a:tblPr/>
              <a:tblGrid>
                <a:gridCol w="260270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0846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2516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4901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64425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202406">
                <a:tc rowSpan="2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Номер счета</a:t>
                      </a:r>
                      <a:br>
                        <a:rPr kumimoji="0" lang="ru-RU" altLang="ru-RU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</a:br>
                      <a:r>
                        <a:rPr kumimoji="0" lang="ru-RU" altLang="ru-RU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бухгалтерского учета</a:t>
                      </a:r>
                      <a:br>
                        <a:rPr kumimoji="0" lang="ru-RU" altLang="ru-RU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</a:br>
                      <a:r>
                        <a:rPr kumimoji="0" lang="ru-RU" altLang="ru-RU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(04011013Х)</a:t>
                      </a:r>
                      <a:endParaRPr kumimoji="0" lang="ru-RU" altLang="ru-RU" sz="7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30" marR="9130" marT="6846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Коды по БК</a:t>
                      </a:r>
                      <a:endParaRPr kumimoji="0" lang="ru-RU" altLang="ru-RU" sz="7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30" marR="9130" marT="684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Сумма дебетового оборота по счету 04011013Х</a:t>
                      </a:r>
                      <a:endParaRPr kumimoji="0" lang="ru-RU" altLang="ru-RU" sz="7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30" marR="9130" marT="684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1312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раздел, подраздел</a:t>
                      </a:r>
                      <a:endParaRPr kumimoji="0" lang="ru-RU" altLang="ru-RU" sz="7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30" marR="9130" marT="684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КОСГУ</a:t>
                      </a:r>
                      <a:endParaRPr kumimoji="0" lang="ru-RU" altLang="ru-RU" sz="7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30" marR="9130" marT="684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по счетам 010960ХХХ</a:t>
                      </a:r>
                      <a:endParaRPr kumimoji="0" lang="ru-RU" altLang="ru-RU" sz="7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30" marR="9130" marT="684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по счетам  0105ХХ440</a:t>
                      </a:r>
                      <a:endParaRPr kumimoji="0" lang="ru-RU" altLang="ru-RU" sz="7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30" marR="9130" marT="684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02406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1</a:t>
                      </a:r>
                      <a:endParaRPr kumimoji="0" lang="ru-RU" altLang="ru-RU" sz="7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30" marR="9130" marT="6846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2</a:t>
                      </a:r>
                      <a:endParaRPr kumimoji="0" lang="ru-RU" altLang="ru-RU" sz="7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30" marR="9130" marT="684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3</a:t>
                      </a:r>
                      <a:endParaRPr kumimoji="0" lang="ru-RU" altLang="ru-RU" sz="7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30" marR="9130" marT="684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4</a:t>
                      </a:r>
                      <a:endParaRPr kumimoji="0" lang="ru-RU" altLang="ru-RU" sz="7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30" marR="9130" marT="684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5</a:t>
                      </a:r>
                      <a:endParaRPr kumimoji="0" lang="ru-RU" altLang="ru-RU" sz="7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30" marR="9130" marT="6846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4646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0801 0000000000  130  2  40110  131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9130" marR="9130" marT="6846" marB="0"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0000</a:t>
                      </a:r>
                    </a:p>
                  </a:txBody>
                  <a:tcPr marL="9130" marR="9130" marT="6846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211</a:t>
                      </a:r>
                      <a:endParaRPr kumimoji="0" lang="ru-RU" altLang="ru-RU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9130" marR="9130" marT="6846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94 634 101,14</a:t>
                      </a:r>
                      <a:endParaRPr kumimoji="0" lang="ru-RU" altLang="ru-RU" sz="9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Arial" charset="0"/>
                        <a:cs typeface="Arial" charset="0"/>
                      </a:endParaRPr>
                    </a:p>
                  </a:txBody>
                  <a:tcPr marL="9130" marR="9130" marT="6846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ru-RU" altLang="ru-RU" sz="9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Arial" charset="0"/>
                        <a:cs typeface="Arial" charset="0"/>
                      </a:endParaRPr>
                    </a:p>
                  </a:txBody>
                  <a:tcPr marL="9130" marR="9130" marT="6846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4646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0801 0000000000  130  2  40110  131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9130" marR="9130" marT="6846" marB="0"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0000</a:t>
                      </a:r>
                    </a:p>
                  </a:txBody>
                  <a:tcPr marL="9130" marR="9130" marT="6846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272</a:t>
                      </a:r>
                      <a:endParaRPr kumimoji="0" lang="ru-RU" altLang="ru-RU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9130" marR="9130" marT="6846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33 589 795,95</a:t>
                      </a:r>
                      <a:endParaRPr kumimoji="0" lang="ru-RU" altLang="ru-RU" sz="9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Arial" charset="0"/>
                        <a:cs typeface="Arial" charset="0"/>
                      </a:endParaRPr>
                    </a:p>
                  </a:txBody>
                  <a:tcPr marL="9130" marR="9130" marT="6846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ru-RU" altLang="ru-RU" sz="9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Arial" charset="0"/>
                        <a:cs typeface="Arial" charset="0"/>
                      </a:endParaRPr>
                    </a:p>
                  </a:txBody>
                  <a:tcPr marL="9130" marR="9130" marT="6846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4646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0000</a:t>
                      </a: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0000000000  130  4  40110  131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9130" marR="9130" marT="6846" marB="0"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0905</a:t>
                      </a:r>
                      <a:endParaRPr kumimoji="0" lang="ru-RU" altLang="ru-RU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9130" marR="9130" marT="6846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211</a:t>
                      </a:r>
                      <a:endParaRPr kumimoji="0" lang="ru-RU" altLang="ru-RU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9130" marR="9130" marT="6846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9 617 725,64</a:t>
                      </a:r>
                      <a:endParaRPr kumimoji="0" lang="ru-RU" altLang="ru-RU" sz="9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Arial" charset="0"/>
                        <a:cs typeface="Arial" charset="0"/>
                      </a:endParaRPr>
                    </a:p>
                  </a:txBody>
                  <a:tcPr marL="9130" marR="9130" marT="6846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ru-RU" altLang="ru-RU" sz="9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Arial" charset="0"/>
                        <a:cs typeface="Arial" charset="0"/>
                      </a:endParaRPr>
                    </a:p>
                  </a:txBody>
                  <a:tcPr marL="9130" marR="9130" marT="6846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4646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0000</a:t>
                      </a: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0000000000  </a:t>
                      </a: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000</a:t>
                      </a: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 2  40110  131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9525" marR="9525" marT="7142" marB="0"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0000</a:t>
                      </a:r>
                    </a:p>
                  </a:txBody>
                  <a:tcPr marL="9525" marR="9525" marT="7142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212</a:t>
                      </a:r>
                      <a:endParaRPr kumimoji="0" lang="ru-RU" altLang="ru-RU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9525" marR="9525" marT="7142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67 758,95</a:t>
                      </a:r>
                      <a:endParaRPr kumimoji="0" lang="ru-RU" altLang="ru-RU" sz="9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Arial" charset="0"/>
                        <a:cs typeface="Arial" charset="0"/>
                      </a:endParaRPr>
                    </a:p>
                  </a:txBody>
                  <a:tcPr marL="9525" marR="9525" marT="7142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ru-RU" altLang="ru-RU" sz="9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Arial" charset="0"/>
                        <a:cs typeface="Arial" charset="0"/>
                      </a:endParaRPr>
                    </a:p>
                  </a:txBody>
                  <a:tcPr marL="9525" marR="9525" marT="7142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4646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0000</a:t>
                      </a: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0000000000  </a:t>
                      </a: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000</a:t>
                      </a: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 2  40110  131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9525" marR="9525" marT="7142" marB="0"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0000</a:t>
                      </a:r>
                    </a:p>
                  </a:txBody>
                  <a:tcPr marL="9525" marR="9525" marT="7142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221</a:t>
                      </a:r>
                      <a:endParaRPr kumimoji="0" lang="ru-RU" altLang="ru-RU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9525" marR="9525" marT="7142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362 350,18</a:t>
                      </a:r>
                      <a:endParaRPr kumimoji="0" lang="ru-RU" altLang="ru-RU" sz="9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Arial" charset="0"/>
                        <a:cs typeface="Arial" charset="0"/>
                      </a:endParaRPr>
                    </a:p>
                  </a:txBody>
                  <a:tcPr marL="9525" marR="9525" marT="7142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ru-RU" altLang="ru-RU" sz="9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Arial" charset="0"/>
                        <a:cs typeface="Arial" charset="0"/>
                      </a:endParaRPr>
                    </a:p>
                  </a:txBody>
                  <a:tcPr marL="9525" marR="9525" marT="7142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4646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0000</a:t>
                      </a: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0000000000  </a:t>
                      </a: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000</a:t>
                      </a: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 2  40110  131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9525" marR="9525" marT="7142" marB="0"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0000</a:t>
                      </a:r>
                    </a:p>
                  </a:txBody>
                  <a:tcPr marL="9525" marR="9525" marT="7142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222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9525" marR="9525" marT="7142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315 424,20</a:t>
                      </a:r>
                      <a:endParaRPr kumimoji="0" lang="ru-RU" altLang="ru-RU" sz="9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Arial" charset="0"/>
                        <a:cs typeface="Arial" charset="0"/>
                      </a:endParaRPr>
                    </a:p>
                  </a:txBody>
                  <a:tcPr marL="9525" marR="9525" marT="7142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ru-RU" altLang="ru-RU" sz="9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Arial" charset="0"/>
                        <a:cs typeface="Arial" charset="0"/>
                      </a:endParaRPr>
                    </a:p>
                  </a:txBody>
                  <a:tcPr marL="9525" marR="9525" marT="7142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4646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0704</a:t>
                      </a:r>
                      <a:r>
                        <a:rPr kumimoji="0" lang="ru-RU" altLang="ru-RU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 0000000000  130  2  40110  131</a:t>
                      </a:r>
                      <a:endParaRPr kumimoji="0" lang="ru-RU" altLang="ru-RU" sz="9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Arial" charset="0"/>
                        <a:cs typeface="Arial" charset="0"/>
                      </a:endParaRPr>
                    </a:p>
                  </a:txBody>
                  <a:tcPr marL="9130" marR="9130" marT="6846" marB="0"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0706</a:t>
                      </a:r>
                      <a:endParaRPr kumimoji="0" lang="ru-RU" altLang="ru-RU" sz="12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charset="0"/>
                        <a:ea typeface="Arial" charset="0"/>
                        <a:cs typeface="Arial" charset="0"/>
                      </a:endParaRPr>
                    </a:p>
                  </a:txBody>
                  <a:tcPr marL="9130" marR="9130" marT="6846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221</a:t>
                      </a:r>
                      <a:endParaRPr kumimoji="0" lang="ru-RU" altLang="ru-RU" sz="9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Arial" charset="0"/>
                        <a:cs typeface="Arial" charset="0"/>
                      </a:endParaRPr>
                    </a:p>
                  </a:txBody>
                  <a:tcPr marL="9130" marR="9130" marT="6846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802 160,17</a:t>
                      </a:r>
                      <a:endParaRPr kumimoji="0" lang="ru-RU" alt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Arial" charset="0"/>
                        <a:cs typeface="Arial" charset="0"/>
                      </a:endParaRPr>
                    </a:p>
                  </a:txBody>
                  <a:tcPr marL="9130" marR="9130" marT="6846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ru-RU" altLang="ru-RU" sz="9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Arial" charset="0"/>
                        <a:cs typeface="Arial" charset="0"/>
                      </a:endParaRPr>
                    </a:p>
                  </a:txBody>
                  <a:tcPr marL="9130" marR="9130" marT="6846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4646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0705</a:t>
                      </a:r>
                      <a:r>
                        <a:rPr kumimoji="0" lang="ru-RU" altLang="ru-RU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 0000000000  130  2  40110  131</a:t>
                      </a:r>
                      <a:endParaRPr kumimoji="0" lang="ru-RU" altLang="ru-RU" sz="9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Arial" charset="0"/>
                        <a:cs typeface="Arial" charset="0"/>
                      </a:endParaRPr>
                    </a:p>
                  </a:txBody>
                  <a:tcPr marL="9130" marR="9130" marT="6846" marB="0"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0704</a:t>
                      </a:r>
                      <a:endParaRPr kumimoji="0" lang="ru-RU" altLang="ru-RU" sz="12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charset="0"/>
                        <a:ea typeface="Arial" charset="0"/>
                        <a:cs typeface="Arial" charset="0"/>
                      </a:endParaRPr>
                    </a:p>
                  </a:txBody>
                  <a:tcPr marL="9130" marR="9130" marT="6846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224</a:t>
                      </a:r>
                      <a:endParaRPr kumimoji="0" lang="ru-RU" altLang="ru-RU" sz="9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Arial" charset="0"/>
                        <a:cs typeface="Arial" charset="0"/>
                      </a:endParaRPr>
                    </a:p>
                  </a:txBody>
                  <a:tcPr marL="9130" marR="9130" marT="6846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193,56</a:t>
                      </a:r>
                      <a:endParaRPr kumimoji="0" lang="ru-RU" altLang="ru-RU" sz="9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Arial" charset="0"/>
                        <a:cs typeface="Arial" charset="0"/>
                      </a:endParaRPr>
                    </a:p>
                  </a:txBody>
                  <a:tcPr marL="9130" marR="9130" marT="6846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ru-RU" altLang="ru-RU" sz="9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Arial" charset="0"/>
                        <a:cs typeface="Arial" charset="0"/>
                      </a:endParaRPr>
                    </a:p>
                  </a:txBody>
                  <a:tcPr marL="9130" marR="9130" marT="6846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4646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0113 </a:t>
                      </a:r>
                      <a:r>
                        <a:rPr kumimoji="0" lang="ru-RU" altLang="ru-RU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0000000000  130  2  40110  131</a:t>
                      </a:r>
                      <a:endParaRPr kumimoji="0" lang="ru-RU" altLang="ru-RU" sz="9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Arial" charset="0"/>
                        <a:cs typeface="Arial" charset="0"/>
                      </a:endParaRPr>
                    </a:p>
                  </a:txBody>
                  <a:tcPr marL="9130" marR="9130" marT="6846" marB="0"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0411</a:t>
                      </a:r>
                      <a:endParaRPr kumimoji="0" lang="ru-RU" altLang="ru-RU" sz="12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charset="0"/>
                        <a:ea typeface="Arial" charset="0"/>
                        <a:cs typeface="Arial" charset="0"/>
                      </a:endParaRPr>
                    </a:p>
                  </a:txBody>
                  <a:tcPr marL="9130" marR="9130" marT="6846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211</a:t>
                      </a:r>
                      <a:endParaRPr kumimoji="0" lang="ru-RU" altLang="ru-RU" sz="9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Arial" charset="0"/>
                        <a:cs typeface="Arial" charset="0"/>
                      </a:endParaRPr>
                    </a:p>
                  </a:txBody>
                  <a:tcPr marL="9130" marR="9130" marT="6846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43 540 489,26</a:t>
                      </a:r>
                      <a:endParaRPr kumimoji="0" lang="ru-RU" altLang="ru-RU" sz="9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Arial" charset="0"/>
                        <a:cs typeface="Arial" charset="0"/>
                      </a:endParaRPr>
                    </a:p>
                  </a:txBody>
                  <a:tcPr marL="9130" marR="9130" marT="6846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 </a:t>
                      </a:r>
                      <a:endParaRPr kumimoji="0" lang="ru-RU" altLang="ru-RU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Arial" charset="0"/>
                        <a:cs typeface="Arial" charset="0"/>
                      </a:endParaRPr>
                    </a:p>
                  </a:txBody>
                  <a:tcPr marL="9130" marR="9130" marT="6846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  <p:sp>
        <p:nvSpPr>
          <p:cNvPr id="15" name="Прямоугольник 14"/>
          <p:cNvSpPr/>
          <p:nvPr/>
        </p:nvSpPr>
        <p:spPr>
          <a:xfrm>
            <a:off x="385762" y="3815954"/>
            <a:ext cx="3424237" cy="70246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sz="1350"/>
          </a:p>
        </p:txBody>
      </p:sp>
      <p:sp>
        <p:nvSpPr>
          <p:cNvPr id="16" name="Прямоугольник 15"/>
          <p:cNvSpPr/>
          <p:nvPr/>
        </p:nvSpPr>
        <p:spPr>
          <a:xfrm>
            <a:off x="3242072" y="3059907"/>
            <a:ext cx="567928" cy="54054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sz="1350" b="1" dirty="0">
              <a:solidFill>
                <a:srgbClr val="C0000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88847" y="3563546"/>
            <a:ext cx="470135" cy="2214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sz="1350"/>
          </a:p>
        </p:txBody>
      </p:sp>
      <p:sp>
        <p:nvSpPr>
          <p:cNvPr id="14" name="Прямоугольник 13"/>
          <p:cNvSpPr/>
          <p:nvPr/>
        </p:nvSpPr>
        <p:spPr>
          <a:xfrm>
            <a:off x="550068" y="4572001"/>
            <a:ext cx="567929" cy="70723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sz="1350"/>
          </a:p>
        </p:txBody>
      </p:sp>
      <p:sp>
        <p:nvSpPr>
          <p:cNvPr id="18" name="Прямоугольник 17"/>
          <p:cNvSpPr/>
          <p:nvPr/>
        </p:nvSpPr>
        <p:spPr>
          <a:xfrm>
            <a:off x="3242072" y="4572001"/>
            <a:ext cx="567928" cy="70723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sz="1350"/>
          </a:p>
        </p:txBody>
      </p:sp>
      <p:sp>
        <p:nvSpPr>
          <p:cNvPr id="10" name="Прямоугольник 9"/>
          <p:cNvSpPr/>
          <p:nvPr/>
        </p:nvSpPr>
        <p:spPr>
          <a:xfrm>
            <a:off x="4848224" y="2983258"/>
            <a:ext cx="3839766" cy="43812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77A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1400" b="1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не заполнялся Р,ПР по счету х109ххххх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4848224" y="3421387"/>
            <a:ext cx="3839766" cy="42333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77A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1400" b="1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не заполнялся Р,ПР по счету х4011013х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4848224" y="3844722"/>
            <a:ext cx="3839766" cy="140355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77A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1400" b="1" dirty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не заполнялся Р,ПР по счету х4011013х, х109ххххх</a:t>
            </a:r>
          </a:p>
          <a:p>
            <a:pPr algn="ctr" eaLnBrk="1" hangingPunct="1"/>
            <a:r>
              <a:rPr lang="ru-RU" altLang="ru-RU" sz="1400" b="1" dirty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не заполнялся код аналитики в счете х4011013х </a:t>
            </a:r>
          </a:p>
        </p:txBody>
      </p:sp>
      <p:sp>
        <p:nvSpPr>
          <p:cNvPr id="13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513637" y="33988"/>
            <a:ext cx="630363" cy="365125"/>
          </a:xfrm>
        </p:spPr>
        <p:txBody>
          <a:bodyPr/>
          <a:lstStyle/>
          <a:p>
            <a:fld id="{B2D350B4-811D-9C49-8D4A-B431FFD45952}" type="slidenum">
              <a:rPr lang="en-US" b="1">
                <a:solidFill>
                  <a:srgbClr val="C79023"/>
                </a:solidFill>
              </a:rPr>
              <a:pPr/>
              <a:t>43</a:t>
            </a:fld>
            <a:endParaRPr lang="en-US" b="1" dirty="0">
              <a:solidFill>
                <a:srgbClr val="C79023"/>
              </a:solidFill>
            </a:endParaRPr>
          </a:p>
        </p:txBody>
      </p:sp>
      <p:sp>
        <p:nvSpPr>
          <p:cNvPr id="21" name="Заголовок 1"/>
          <p:cNvSpPr>
            <a:spLocks noGrp="1"/>
          </p:cNvSpPr>
          <p:nvPr>
            <p:ph type="title"/>
          </p:nvPr>
        </p:nvSpPr>
        <p:spPr>
          <a:xfrm>
            <a:off x="2170508" y="254303"/>
            <a:ext cx="6444854" cy="702469"/>
          </a:xfrm>
        </p:spPr>
        <p:txBody>
          <a:bodyPr/>
          <a:lstStyle/>
          <a:p>
            <a:r>
              <a:rPr lang="ru-RU" altLang="ru-RU" sz="2000" b="1" dirty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Справка по заключению счетов бюджетного учета</a:t>
            </a:r>
            <a:br>
              <a:rPr lang="ru-RU" altLang="ru-RU" sz="2000" b="1" dirty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ru-RU" altLang="ru-RU" sz="2000" b="1" dirty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отчетного финансового года ф. 0503110, 0503710</a:t>
            </a:r>
          </a:p>
        </p:txBody>
      </p:sp>
    </p:spTree>
    <p:extLst>
      <p:ext uri="{BB962C8B-B14F-4D97-AF65-F5344CB8AC3E}">
        <p14:creationId xmlns:p14="http://schemas.microsoft.com/office/powerpoint/2010/main" val="1455077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Заголовок 1"/>
          <p:cNvSpPr txBox="1">
            <a:spLocks/>
          </p:cNvSpPr>
          <p:nvPr/>
        </p:nvSpPr>
        <p:spPr bwMode="auto">
          <a:xfrm>
            <a:off x="607219" y="1314450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000" i="1">
                <a:latin typeface="Times New Roman" charset="0"/>
                <a:ea typeface="Times New Roman" charset="0"/>
                <a:cs typeface="Times New Roman" charset="0"/>
              </a:rPr>
              <a:t>Раздел 2 Справки ф.0503710</a:t>
            </a:r>
            <a:endParaRPr lang="ru-RU" altLang="ru-RU" sz="2000">
              <a:latin typeface="Times New Roman" charset="0"/>
              <a:ea typeface="Times New Roman" charset="0"/>
              <a:cs typeface="Times New Roman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000" i="1" dirty="0">
                <a:latin typeface="Times New Roman" charset="0"/>
                <a:ea typeface="Times New Roman" charset="0"/>
                <a:cs typeface="Times New Roman" charset="0"/>
              </a:rPr>
              <a:t>Примеры некорректного заполнения</a:t>
            </a:r>
            <a:endParaRPr lang="ru-RU" altLang="ru-RU" sz="20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699993"/>
              </p:ext>
            </p:extLst>
          </p:nvPr>
        </p:nvGraphicFramePr>
        <p:xfrm>
          <a:off x="174262" y="2236376"/>
          <a:ext cx="8767331" cy="3576981"/>
        </p:xfrm>
        <a:graphic>
          <a:graphicData uri="http://schemas.openxmlformats.org/drawingml/2006/table">
            <a:tbl>
              <a:tblPr/>
              <a:tblGrid>
                <a:gridCol w="277277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7435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1175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75676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75169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252285">
                <a:tc rowSpan="2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Номер счета</a:t>
                      </a:r>
                      <a:b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</a:b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бухгалтерского учета</a:t>
                      </a:r>
                      <a:b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</a:b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(04011013Х)</a:t>
                      </a: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9130" marR="9130" marT="6848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Коды по БК</a:t>
                      </a: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9130" marR="9130" marT="6848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Сумма дебетового оборота по счету 04011013Х</a:t>
                      </a: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9130" marR="9130" marT="6848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264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раздел, подраздел</a:t>
                      </a: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9130" marR="9130" marT="6848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КОСГУ</a:t>
                      </a: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9130" marR="9130" marT="6848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по счетам 010960ХХХ</a:t>
                      </a: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9130" marR="9130" marT="6848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по счетам  0105ХХ440</a:t>
                      </a: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9130" marR="9130" marT="6848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5228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</a:t>
                      </a: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9130" marR="9130" marT="6848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2</a:t>
                      </a: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9130" marR="9130" marT="6848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3</a:t>
                      </a: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9130" marR="9130" marT="6848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4</a:t>
                      </a: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9130" marR="9130" marT="6848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5</a:t>
                      </a: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9130" marR="9130" marT="6848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0719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0704 0000000000  130  2  40110  </a:t>
                      </a: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000</a:t>
                      </a:r>
                    </a:p>
                  </a:txBody>
                  <a:tcPr marL="9525" marR="9525" marT="7144" marB="0"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0704</a:t>
                      </a: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9525" marR="9525" marT="7144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211</a:t>
                      </a: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9525" marR="9525" marT="7144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20 415 457,28</a:t>
                      </a: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9525" marR="9525" marT="7144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9525" marR="9525" marT="7144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0719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0000</a:t>
                      </a: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000000000  </a:t>
                      </a: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100</a:t>
                      </a: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 2  40110  131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9525" marR="9525" marT="7144" marB="0"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0706</a:t>
                      </a: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9525" marR="9525" marT="7144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222</a:t>
                      </a: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9525" marR="9525" marT="7144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430,00</a:t>
                      </a: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9525" marR="9525" marT="7144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9525" marR="9525" marT="7144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0719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0000</a:t>
                      </a: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0000000000  120  2  40110  </a:t>
                      </a: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120</a:t>
                      </a:r>
                    </a:p>
                  </a:txBody>
                  <a:tcPr marL="9525" marR="9525" marT="7144" marB="0"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0801</a:t>
                      </a: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9525" marR="9525" marT="7144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225</a:t>
                      </a: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9525" marR="9525" marT="7144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223 358,60</a:t>
                      </a: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9525" marR="9525" marT="7144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9525" marR="9525" marT="7144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0719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1006 0000000000  180  2  40110  189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9525" marR="9525" marT="7144" marB="0"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1006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9525" marR="9525" marT="7144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211</a:t>
                      </a: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9525" marR="9525" marT="7144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14 672 582,40</a:t>
                      </a: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9525" marR="9525" marT="7144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9525" marR="9525" marT="7144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0719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0113 0000000000 </a:t>
                      </a: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13</a:t>
                      </a:r>
                      <a:r>
                        <a:rPr kumimoji="0" lang="ru-RU" altLang="ru-RU" sz="1400" b="1" i="0" u="sng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</a:t>
                      </a: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 2  40110  131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9525" marR="9525" marT="7144" marB="0"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0000</a:t>
                      </a: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9525" marR="9525" marT="7144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271</a:t>
                      </a: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9525" marR="9525" marT="7144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47 746,00</a:t>
                      </a: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9525" marR="9525" marT="7144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9525" marR="9525" marT="7144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0719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0110 </a:t>
                      </a: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0210190059 </a:t>
                      </a: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000</a:t>
                      </a: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 4  40110  131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9525" marR="9525" marT="7144" marB="0"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0110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9525" marR="9525" marT="7144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211</a:t>
                      </a: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9525" marR="9525" marT="7144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3 819 732,43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9525" marR="9525" marT="7144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9525" marR="9525" marT="7144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0719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0706 000000000  130  4  40110  131</a:t>
                      </a: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9525" marR="9525" marT="7144" marB="0"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0700</a:t>
                      </a:r>
                    </a:p>
                  </a:txBody>
                  <a:tcPr marL="9525" marR="9525" marT="7144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226</a:t>
                      </a: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9525" marR="9525" marT="7144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177 156,01</a:t>
                      </a: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9525" marR="9525" marT="7144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9525" marR="9525" marT="7144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07195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0707 0000000000  130  4  40110  131</a:t>
                      </a: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9130" marR="9130" marT="6848" marB="0"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0707</a:t>
                      </a: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9130" marR="9130" marT="6848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290</a:t>
                      </a:r>
                    </a:p>
                  </a:txBody>
                  <a:tcPr marL="9130" marR="9130" marT="6848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26 473,00</a:t>
                      </a: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9130" marR="9130" marT="6848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9130" marR="9130" marT="6848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2550426" y="3429001"/>
            <a:ext cx="441615" cy="27503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sz="1350"/>
          </a:p>
        </p:txBody>
      </p:sp>
      <p:sp>
        <p:nvSpPr>
          <p:cNvPr id="8" name="Прямоугольник 7"/>
          <p:cNvSpPr/>
          <p:nvPr/>
        </p:nvSpPr>
        <p:spPr>
          <a:xfrm>
            <a:off x="2563091" y="3925492"/>
            <a:ext cx="428950" cy="42029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sz="1350"/>
          </a:p>
        </p:txBody>
      </p:sp>
      <p:sp>
        <p:nvSpPr>
          <p:cNvPr id="9" name="Прямоугольник 8"/>
          <p:cNvSpPr/>
          <p:nvPr/>
        </p:nvSpPr>
        <p:spPr>
          <a:xfrm>
            <a:off x="3173880" y="5283125"/>
            <a:ext cx="580701" cy="28304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sz="1350"/>
          </a:p>
        </p:txBody>
      </p:sp>
      <p:sp>
        <p:nvSpPr>
          <p:cNvPr id="10" name="Прямоугольник 9"/>
          <p:cNvSpPr/>
          <p:nvPr/>
        </p:nvSpPr>
        <p:spPr>
          <a:xfrm>
            <a:off x="510237" y="4973782"/>
            <a:ext cx="1416194" cy="28401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sz="1350"/>
          </a:p>
        </p:txBody>
      </p:sp>
      <p:sp>
        <p:nvSpPr>
          <p:cNvPr id="11" name="Прямоугольник 10"/>
          <p:cNvSpPr/>
          <p:nvPr/>
        </p:nvSpPr>
        <p:spPr>
          <a:xfrm>
            <a:off x="1471395" y="3704035"/>
            <a:ext cx="455036" cy="36479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sz="135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440733" y="5556862"/>
            <a:ext cx="562571" cy="32117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sz="1350"/>
          </a:p>
        </p:txBody>
      </p:sp>
      <p:sp>
        <p:nvSpPr>
          <p:cNvPr id="13" name="Прямоугольник 12"/>
          <p:cNvSpPr/>
          <p:nvPr/>
        </p:nvSpPr>
        <p:spPr>
          <a:xfrm>
            <a:off x="1471395" y="4624390"/>
            <a:ext cx="455036" cy="32319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sz="1350"/>
          </a:p>
        </p:txBody>
      </p:sp>
      <p:sp>
        <p:nvSpPr>
          <p:cNvPr id="14" name="Прямоугольник 13"/>
          <p:cNvSpPr/>
          <p:nvPr/>
        </p:nvSpPr>
        <p:spPr>
          <a:xfrm>
            <a:off x="5158234" y="3246147"/>
            <a:ext cx="3839765" cy="28098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77A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1400" b="1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не заполнялся КОСГУ по счету х40110ххх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5151088" y="3527398"/>
            <a:ext cx="3839765" cy="40085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77A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1400" b="1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не заполнялся код аналитики по счету х40110131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5151089" y="3941352"/>
            <a:ext cx="3839765" cy="52982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77A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1400" b="1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отражались некорректные коды аналитики и коды КОСГУ по счету х40110131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5154169" y="4481513"/>
            <a:ext cx="3839765" cy="40362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77A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1400" b="1" dirty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отражался код КОСГУ вместо кода аналитики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5158233" y="4885134"/>
            <a:ext cx="3839766" cy="30799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77A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1400" b="1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отражался код целевой статьи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5151090" y="5257800"/>
            <a:ext cx="3846909" cy="3092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77A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1400" b="1" dirty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отражался укрупненный код Р,ПР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5151090" y="5564981"/>
            <a:ext cx="3839765" cy="27456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77A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1400" b="1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отражался укрупненный код  КОСГУ</a:t>
            </a:r>
          </a:p>
        </p:txBody>
      </p:sp>
      <p:sp>
        <p:nvSpPr>
          <p:cNvPr id="21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513637" y="33988"/>
            <a:ext cx="630363" cy="365125"/>
          </a:xfrm>
        </p:spPr>
        <p:txBody>
          <a:bodyPr/>
          <a:lstStyle/>
          <a:p>
            <a:fld id="{B2D350B4-811D-9C49-8D4A-B431FFD45952}" type="slidenum">
              <a:rPr lang="en-US" b="1">
                <a:solidFill>
                  <a:srgbClr val="C79023"/>
                </a:solidFill>
              </a:rPr>
              <a:pPr/>
              <a:t>44</a:t>
            </a:fld>
            <a:endParaRPr lang="en-US" b="1" dirty="0">
              <a:solidFill>
                <a:srgbClr val="C79023"/>
              </a:solidFill>
            </a:endParaRPr>
          </a:p>
        </p:txBody>
      </p:sp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2170508" y="254303"/>
            <a:ext cx="6444854" cy="702469"/>
          </a:xfrm>
        </p:spPr>
        <p:txBody>
          <a:bodyPr/>
          <a:lstStyle/>
          <a:p>
            <a:r>
              <a:rPr lang="ru-RU" altLang="ru-RU" sz="2000" b="1" dirty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Справка по заключению счетов бюджетного учета</a:t>
            </a:r>
            <a:br>
              <a:rPr lang="ru-RU" altLang="ru-RU" sz="2000" b="1" dirty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ru-RU" altLang="ru-RU" sz="2000" b="1" dirty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отчетного финансового года ф. 0503110, 0503710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152183" y="3727827"/>
            <a:ext cx="455036" cy="61795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sz="1350" b="1" dirty="0"/>
          </a:p>
        </p:txBody>
      </p:sp>
    </p:spTree>
    <p:extLst>
      <p:ext uri="{BB962C8B-B14F-4D97-AF65-F5344CB8AC3E}">
        <p14:creationId xmlns:p14="http://schemas.microsoft.com/office/powerpoint/2010/main" val="2094548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Заголовок 1"/>
          <p:cNvSpPr txBox="1">
            <a:spLocks/>
          </p:cNvSpPr>
          <p:nvPr/>
        </p:nvSpPr>
        <p:spPr bwMode="auto">
          <a:xfrm>
            <a:off x="467916" y="99893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500" i="1" dirty="0">
                <a:latin typeface="Calibri Light" charset="0"/>
              </a:rPr>
              <a:t>Раздел 2 Справки ф.0503710</a:t>
            </a:r>
            <a:endParaRPr lang="ru-RU" altLang="ru-RU" sz="1500" dirty="0">
              <a:latin typeface="Calibri Light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500" i="1" dirty="0">
                <a:latin typeface="Calibri Light" charset="0"/>
              </a:rPr>
              <a:t>Примеры некорректного заполнения</a:t>
            </a:r>
            <a:endParaRPr lang="ru-RU" altLang="ru-RU" sz="1500" dirty="0">
              <a:latin typeface="Calibri Light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276640"/>
              </p:ext>
            </p:extLst>
          </p:nvPr>
        </p:nvGraphicFramePr>
        <p:xfrm>
          <a:off x="395288" y="1754981"/>
          <a:ext cx="8229600" cy="3798401"/>
        </p:xfrm>
        <a:graphic>
          <a:graphicData uri="http://schemas.openxmlformats.org/drawingml/2006/table">
            <a:tbl>
              <a:tblPr/>
              <a:tblGrid>
                <a:gridCol w="276354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4761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2516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4901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64425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202406">
                <a:tc rowSpan="2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Номер счета</a:t>
                      </a:r>
                      <a:b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</a:b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бухгалтерского учета</a:t>
                      </a:r>
                      <a:b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</a:b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(04011013Х)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9130" marR="9130" marT="6847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Коды по БК</a:t>
                      </a: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9130" marR="9130" marT="6847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Сумма дебетового оборота по счету 04011013Х</a:t>
                      </a: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9130" marR="9130" marT="6847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1312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раздел, подраздел</a:t>
                      </a: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9130" marR="9130" marT="6847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КОСГУ</a:t>
                      </a: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9130" marR="9130" marT="6847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по счетам 010960ХХХ</a:t>
                      </a: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9130" marR="9130" marT="6847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по счетам  0105ХХ440</a:t>
                      </a: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9130" marR="9130" marT="6847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02406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</a:t>
                      </a: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9130" marR="9130" marT="6847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2</a:t>
                      </a: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9130" marR="9130" marT="6847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3</a:t>
                      </a: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9130" marR="9130" marT="6847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4</a:t>
                      </a: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9130" marR="9130" marT="6847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5</a:t>
                      </a: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9130" marR="9130" marT="6847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4646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0110 0000000000  130  </a:t>
                      </a: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3</a:t>
                      </a: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 40110  131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9525" marR="9525" marT="7143" marB="0"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0110</a:t>
                      </a: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9525" marR="9525" marT="7143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213</a:t>
                      </a: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9525" marR="9525" marT="7143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-3 251,97</a:t>
                      </a: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9525" marR="9525" marT="7143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9525" marR="9525" marT="7143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4646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0411 0000000000 </a:t>
                      </a: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111</a:t>
                      </a: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 4  40110  131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9525" marR="9525" marT="7143" marB="0"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0411</a:t>
                      </a: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9525" marR="9525" marT="7143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211</a:t>
                      </a: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9525" marR="9525" marT="7143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-33 759 274,93</a:t>
                      </a: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9525" marR="9525" marT="7143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9525" marR="9525" marT="7143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4646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0706 0000000000 </a:t>
                      </a: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112</a:t>
                      </a: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 4  40110  131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9525" marR="9525" marT="7143" marB="0"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0706</a:t>
                      </a: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9525" marR="9525" marT="7143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212</a:t>
                      </a: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9525" marR="9525" marT="7143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553 787,72</a:t>
                      </a: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9525" marR="9525" marT="7143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9525" marR="9525" marT="7143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4646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0706 0000000000 </a:t>
                      </a: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113</a:t>
                      </a: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 4  40110  131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9525" marR="9525" marT="7143" marB="0"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0706</a:t>
                      </a: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9525" marR="9525" marT="7143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296</a:t>
                      </a: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9525" marR="9525" marT="7143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332 110,75</a:t>
                      </a: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9525" marR="9525" marT="7143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9525" marR="9525" marT="7143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4646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0706 0000000000 </a:t>
                      </a: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244</a:t>
                      </a: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 4  40110  131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9525" marR="9525" marT="7143" marB="0"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0706</a:t>
                      </a: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9525" marR="9525" marT="7143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226</a:t>
                      </a: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9525" marR="9525" marT="7143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6 860 568,78</a:t>
                      </a: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9525" marR="9525" marT="7143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9525" marR="9525" marT="7143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4646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0706 0000000000 416  4  40110  131</a:t>
                      </a: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9525" marR="9525" marT="7143" marB="0"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0706</a:t>
                      </a: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9525" marR="9525" marT="7143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271</a:t>
                      </a: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9525" marR="9525" marT="7143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5 527,77</a:t>
                      </a: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9525" marR="9525" marT="7143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9525" marR="9525" marT="7143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4646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0110 0000000000 440  2  40110  131</a:t>
                      </a: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9525" marR="9525" marT="7143" marB="0"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0110</a:t>
                      </a: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9525" marR="9525" marT="7143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000</a:t>
                      </a:r>
                    </a:p>
                  </a:txBody>
                  <a:tcPr marL="9525" marR="9525" marT="7143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9525" marR="9525" marT="7143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165 336,51</a:t>
                      </a: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9525" marR="9525" marT="7143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4646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0000</a:t>
                      </a: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0000000000 130  2  40110  131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9525" marR="9525" marT="7143" marB="0"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-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9525" marR="9525" marT="7143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272</a:t>
                      </a: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9525" marR="9525" marT="7143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234 454,63</a:t>
                      </a: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9525" marR="9525" marT="7143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9525" marR="9525" marT="7143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4646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0000</a:t>
                      </a: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0000000000 130  4  40110  131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9525" marR="9525" marT="7143" marB="0"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-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9525" marR="9525" marT="7143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272</a:t>
                      </a: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9525" marR="9525" marT="7143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160 551,47</a:t>
                      </a: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9525" marR="9525" marT="7143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9525" marR="9525" marT="7143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4646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3020 0000000000 130  2  40110  131</a:t>
                      </a: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9525" marR="9525" marT="7143" marB="0"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3020</a:t>
                      </a:r>
                      <a:endParaRPr kumimoji="0" lang="ru-RU" altLang="ru-RU" sz="14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9525" marR="9525" marT="7143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272</a:t>
                      </a: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9525" marR="9525" marT="7143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35 676,34</a:t>
                      </a: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9525" marR="9525" marT="7143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9525" marR="9525" marT="7143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4646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0110 0000000000 130  2  40110  131</a:t>
                      </a: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9525" marR="9525" marT="7143" marB="0"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01</a:t>
                      </a:r>
                      <a:r>
                        <a:rPr kumimoji="0" lang="ru-RU" altLang="ru-RU" sz="1400" b="0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30</a:t>
                      </a:r>
                      <a:endParaRPr kumimoji="0" lang="ru-RU" altLang="ru-RU" sz="1400" b="1" i="0" u="sng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9525" marR="9525" marT="7143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211</a:t>
                      </a: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9525" marR="9525" marT="7143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136 174 885,89</a:t>
                      </a: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9525" marR="9525" marT="7143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9525" marR="9525" marT="7143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2105241" y="2809875"/>
            <a:ext cx="194614" cy="34896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sz="1350"/>
          </a:p>
        </p:txBody>
      </p:sp>
      <p:sp>
        <p:nvSpPr>
          <p:cNvPr id="8" name="Прямоугольник 7"/>
          <p:cNvSpPr/>
          <p:nvPr/>
        </p:nvSpPr>
        <p:spPr>
          <a:xfrm>
            <a:off x="1756390" y="3057309"/>
            <a:ext cx="306963" cy="111680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sz="1350"/>
          </a:p>
        </p:txBody>
      </p:sp>
      <p:sp>
        <p:nvSpPr>
          <p:cNvPr id="10" name="Прямоугольник 9"/>
          <p:cNvSpPr/>
          <p:nvPr/>
        </p:nvSpPr>
        <p:spPr>
          <a:xfrm>
            <a:off x="322660" y="4560690"/>
            <a:ext cx="536322" cy="53875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sz="1350"/>
          </a:p>
        </p:txBody>
      </p:sp>
      <p:sp>
        <p:nvSpPr>
          <p:cNvPr id="11" name="Прямоугольник 10"/>
          <p:cNvSpPr/>
          <p:nvPr/>
        </p:nvSpPr>
        <p:spPr>
          <a:xfrm>
            <a:off x="3304526" y="4670823"/>
            <a:ext cx="567929" cy="41552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sz="1350"/>
          </a:p>
        </p:txBody>
      </p:sp>
      <p:sp>
        <p:nvSpPr>
          <p:cNvPr id="13" name="Прямоугольник 12"/>
          <p:cNvSpPr/>
          <p:nvPr/>
        </p:nvSpPr>
        <p:spPr>
          <a:xfrm>
            <a:off x="4953000" y="2966690"/>
            <a:ext cx="3839766" cy="55765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77A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1400" b="1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Отражался некорректный код вида деятельности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953000" y="3524350"/>
            <a:ext cx="3839766" cy="91581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77A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1400" b="1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вместо кода аналитики по доходам отражались коды видов расходов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4953000" y="4440162"/>
            <a:ext cx="3839766" cy="100384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77A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1400" b="1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отражались несуществующие разделы, подразделы или не отражались совсем</a:t>
            </a:r>
          </a:p>
        </p:txBody>
      </p:sp>
      <p:sp>
        <p:nvSpPr>
          <p:cNvPr id="1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513637" y="33988"/>
            <a:ext cx="630363" cy="365125"/>
          </a:xfrm>
        </p:spPr>
        <p:txBody>
          <a:bodyPr/>
          <a:lstStyle/>
          <a:p>
            <a:fld id="{B2D350B4-811D-9C49-8D4A-B431FFD45952}" type="slidenum">
              <a:rPr lang="en-US" b="1">
                <a:solidFill>
                  <a:srgbClr val="C79023"/>
                </a:solidFill>
              </a:rPr>
              <a:pPr/>
              <a:t>45</a:t>
            </a:fld>
            <a:endParaRPr lang="en-US" b="1" dirty="0">
              <a:solidFill>
                <a:srgbClr val="C79023"/>
              </a:solidFill>
            </a:endParaRPr>
          </a:p>
        </p:txBody>
      </p:sp>
      <p:sp>
        <p:nvSpPr>
          <p:cNvPr id="18" name="Заголовок 1"/>
          <p:cNvSpPr>
            <a:spLocks noGrp="1"/>
          </p:cNvSpPr>
          <p:nvPr>
            <p:ph type="title"/>
          </p:nvPr>
        </p:nvSpPr>
        <p:spPr>
          <a:xfrm>
            <a:off x="2170508" y="254303"/>
            <a:ext cx="6444854" cy="702469"/>
          </a:xfrm>
        </p:spPr>
        <p:txBody>
          <a:bodyPr/>
          <a:lstStyle/>
          <a:p>
            <a:r>
              <a:rPr lang="ru-RU" altLang="ru-RU" sz="2000" b="1" dirty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Справка по заключению счетов бюджетного учета</a:t>
            </a:r>
            <a:br>
              <a:rPr lang="ru-RU" altLang="ru-RU" sz="2000" b="1" dirty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ru-RU" altLang="ru-RU" sz="2000" b="1" dirty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отчетного финансового года ф. 0503110, 0503710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4419600" y="4308764"/>
            <a:ext cx="460772" cy="33916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sz="1350"/>
          </a:p>
        </p:txBody>
      </p:sp>
    </p:spTree>
    <p:extLst>
      <p:ext uri="{BB962C8B-B14F-4D97-AF65-F5344CB8AC3E}">
        <p14:creationId xmlns:p14="http://schemas.microsoft.com/office/powerpoint/2010/main" val="1521050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513637" y="33988"/>
            <a:ext cx="630363" cy="365125"/>
          </a:xfrm>
        </p:spPr>
        <p:txBody>
          <a:bodyPr/>
          <a:lstStyle/>
          <a:p>
            <a:fld id="{B2D350B4-811D-9C49-8D4A-B431FFD45952}" type="slidenum">
              <a:rPr lang="en-US" b="1" smtClean="0">
                <a:solidFill>
                  <a:srgbClr val="C79023"/>
                </a:solidFill>
              </a:rPr>
              <a:pPr/>
              <a:t>46</a:t>
            </a:fld>
            <a:endParaRPr lang="en-US" b="1" dirty="0">
              <a:solidFill>
                <a:srgbClr val="C79023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99736" y="251249"/>
            <a:ext cx="67858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77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 дебиторской и кредиторской задолженности (ф.0503169, 0503769)</a:t>
            </a:r>
            <a:endParaRPr lang="ru-RU" sz="2400" b="1" dirty="0">
              <a:solidFill>
                <a:srgbClr val="077A3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91081" y="4475591"/>
            <a:ext cx="7331548" cy="728662"/>
          </a:xfrm>
          <a:prstGeom prst="rect">
            <a:avLst/>
          </a:prstGeom>
          <a:solidFill>
            <a:schemeClr val="bg1"/>
          </a:solidFill>
          <a:ln w="38100">
            <a:solidFill>
              <a:srgbClr val="077A3E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ru-RU" sz="26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Раскрытие информации по КИСЭ</a:t>
            </a:r>
            <a:endParaRPr lang="ru-RU" sz="2600" b="1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5" t="33001" r="27188" b="36437"/>
          <a:stretch/>
        </p:blipFill>
        <p:spPr>
          <a:xfrm>
            <a:off x="284893" y="1614487"/>
            <a:ext cx="8543925" cy="232886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91081" y="5632879"/>
            <a:ext cx="7331548" cy="728662"/>
          </a:xfrm>
          <a:prstGeom prst="rect">
            <a:avLst/>
          </a:prstGeom>
          <a:solidFill>
            <a:schemeClr val="bg1"/>
          </a:solidFill>
          <a:ln w="38100">
            <a:solidFill>
              <a:srgbClr val="077A3E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ru-RU" sz="2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Всегда КОСГУ увеличения (56Х, 73Х)!</a:t>
            </a:r>
            <a:endParaRPr lang="ru-RU" sz="2600" b="1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676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513637" y="33988"/>
            <a:ext cx="630363" cy="365125"/>
          </a:xfrm>
        </p:spPr>
        <p:txBody>
          <a:bodyPr/>
          <a:lstStyle/>
          <a:p>
            <a:fld id="{B2D350B4-811D-9C49-8D4A-B431FFD45952}" type="slidenum">
              <a:rPr lang="en-US" b="1" smtClean="0">
                <a:solidFill>
                  <a:srgbClr val="C79023"/>
                </a:solidFill>
              </a:rPr>
              <a:pPr/>
              <a:t>47</a:t>
            </a:fld>
            <a:endParaRPr lang="en-US" b="1" dirty="0">
              <a:solidFill>
                <a:srgbClr val="C79023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99736" y="65508"/>
            <a:ext cx="67858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77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 дебиторской и кредиторской задолженности (ф.0503169, 0503769) 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годовая!!!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4099252"/>
              </p:ext>
            </p:extLst>
          </p:nvPr>
        </p:nvGraphicFramePr>
        <p:xfrm>
          <a:off x="138108" y="1317503"/>
          <a:ext cx="8847484" cy="27635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616815"/>
                <a:gridCol w="1524000"/>
                <a:gridCol w="1406769"/>
                <a:gridCol w="1486634"/>
                <a:gridCol w="181326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Номер счета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Остаток на начало года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Увеличение </a:t>
                      </a:r>
                      <a:r>
                        <a:rPr lang="ru-RU" dirty="0" err="1" smtClean="0">
                          <a:solidFill>
                            <a:schemeClr val="tx1"/>
                          </a:solidFill>
                        </a:rPr>
                        <a:t>задолж-ти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Уменьшение </a:t>
                      </a:r>
                      <a:r>
                        <a:rPr lang="ru-RU" dirty="0" err="1" smtClean="0">
                          <a:solidFill>
                            <a:schemeClr val="tx1"/>
                          </a:solidFill>
                        </a:rPr>
                        <a:t>задолж-ти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Остаток на конец периода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(1-17 КРБ) 1 206 26 564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100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50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25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125</a:t>
                      </a:r>
                      <a:endParaRPr lang="ru-RU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(1-17</a:t>
                      </a:r>
                      <a:r>
                        <a:rPr lang="ru-RU" baseline="0" dirty="0" smtClean="0"/>
                        <a:t> КРБ) 1 206 26 566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250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200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50</a:t>
                      </a:r>
                      <a:endParaRPr lang="ru-RU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Итого по коду счета</a:t>
                      </a:r>
                    </a:p>
                    <a:p>
                      <a:pPr algn="r"/>
                      <a:r>
                        <a:rPr lang="ru-RU" dirty="0" smtClean="0"/>
                        <a:t>1 206 26 000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350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50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250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175</a:t>
                      </a:r>
                      <a:endParaRPr lang="ru-RU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/>
                        <a:t>(1-17 КД) 1 205 31 567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400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400</a:t>
                      </a:r>
                      <a:endParaRPr lang="ru-RU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(1-17</a:t>
                      </a:r>
                      <a:r>
                        <a:rPr lang="ru-RU" baseline="0" dirty="0" smtClean="0"/>
                        <a:t> КРБ) 1 303 13 </a:t>
                      </a:r>
                      <a:r>
                        <a:rPr lang="ru-RU" b="1" baseline="0" dirty="0" smtClean="0">
                          <a:solidFill>
                            <a:srgbClr val="C00000"/>
                          </a:solidFill>
                        </a:rPr>
                        <a:t>731</a:t>
                      </a:r>
                      <a:endParaRPr lang="ru-RU" b="1" dirty="0" smtClean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40817" y="896505"/>
            <a:ext cx="38010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Дебиторская задолженность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4600996"/>
            <a:ext cx="38010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Кредиторская задолженность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1149482"/>
              </p:ext>
            </p:extLst>
          </p:nvPr>
        </p:nvGraphicFramePr>
        <p:xfrm>
          <a:off x="138108" y="5138996"/>
          <a:ext cx="8847484" cy="13817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616815"/>
                <a:gridCol w="1524000"/>
                <a:gridCol w="1406769"/>
                <a:gridCol w="1486634"/>
                <a:gridCol w="181326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Номер счета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Остаток на начало года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Увеличение </a:t>
                      </a:r>
                      <a:r>
                        <a:rPr lang="ru-RU" dirty="0" err="1" smtClean="0">
                          <a:solidFill>
                            <a:schemeClr val="tx1"/>
                          </a:solidFill>
                        </a:rPr>
                        <a:t>задолж-ти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Уменьшение </a:t>
                      </a:r>
                      <a:r>
                        <a:rPr lang="ru-RU" dirty="0" err="1" smtClean="0">
                          <a:solidFill>
                            <a:schemeClr val="tx1"/>
                          </a:solidFill>
                        </a:rPr>
                        <a:t>задолж-ти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Остаток на конец периода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(1-17 КРБ) 1 302 11 737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500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490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</a:t>
                      </a:r>
                      <a:endParaRPr lang="ru-RU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/>
                        <a:t>(1-17 КРБ) 1 208 12 </a:t>
                      </a:r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567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300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300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15009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513637" y="33988"/>
            <a:ext cx="630363" cy="365125"/>
          </a:xfrm>
        </p:spPr>
        <p:txBody>
          <a:bodyPr/>
          <a:lstStyle/>
          <a:p>
            <a:fld id="{B2D350B4-811D-9C49-8D4A-B431FFD45952}" type="slidenum">
              <a:rPr lang="en-US" b="1" smtClean="0">
                <a:solidFill>
                  <a:srgbClr val="C79023"/>
                </a:solidFill>
              </a:rPr>
              <a:pPr/>
              <a:t>48</a:t>
            </a:fld>
            <a:endParaRPr lang="en-US" b="1" dirty="0">
              <a:solidFill>
                <a:srgbClr val="C79023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99736" y="251249"/>
            <a:ext cx="67858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77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Отчет об исполнении плана ФХД (ф.0503737)</a:t>
            </a:r>
            <a:endParaRPr lang="ru-RU" sz="2400" b="1" dirty="0">
              <a:solidFill>
                <a:srgbClr val="077A3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3567" y="5400676"/>
            <a:ext cx="9020433" cy="728662"/>
          </a:xfrm>
          <a:prstGeom prst="rect">
            <a:avLst/>
          </a:prstGeom>
          <a:solidFill>
            <a:schemeClr val="bg1"/>
          </a:solidFill>
          <a:ln w="38100">
            <a:solidFill>
              <a:srgbClr val="077A3E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исполнено плановых назначений ☞ </a:t>
            </a:r>
            <a:r>
              <a:rPr lang="ru-RU" sz="24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Сумма отклонения </a:t>
            </a:r>
            <a:endParaRPr lang="ru-RU" sz="2400" b="1" u="sng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5" t="21655" r="13243" b="25282"/>
          <a:stretch/>
        </p:blipFill>
        <p:spPr>
          <a:xfrm>
            <a:off x="123567" y="827902"/>
            <a:ext cx="8794009" cy="3608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76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513637" y="33988"/>
            <a:ext cx="630363" cy="365125"/>
          </a:xfrm>
        </p:spPr>
        <p:txBody>
          <a:bodyPr/>
          <a:lstStyle/>
          <a:p>
            <a:fld id="{B2D350B4-811D-9C49-8D4A-B431FFD45952}" type="slidenum">
              <a:rPr lang="en-US" b="1" smtClean="0">
                <a:solidFill>
                  <a:srgbClr val="C79023"/>
                </a:solidFill>
              </a:rPr>
              <a:pPr/>
              <a:t>49</a:t>
            </a:fld>
            <a:endParaRPr lang="en-US" b="1" dirty="0">
              <a:solidFill>
                <a:srgbClr val="C79023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99736" y="251249"/>
            <a:ext cx="678585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077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 </a:t>
            </a:r>
            <a:r>
              <a:rPr lang="ru-RU" sz="2200" b="1" smtClean="0">
                <a:solidFill>
                  <a:srgbClr val="077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результатах деятельности (ф.0503762)</a:t>
            </a:r>
            <a:endParaRPr lang="ru-RU" sz="2200" b="1" dirty="0">
              <a:solidFill>
                <a:srgbClr val="077A3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4405059"/>
            <a:ext cx="3270588" cy="245294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1" t="23593" r="6893" b="17308"/>
          <a:stretch/>
        </p:blipFill>
        <p:spPr>
          <a:xfrm>
            <a:off x="203200" y="899396"/>
            <a:ext cx="8686800" cy="345905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4253589"/>
            <a:ext cx="2026265" cy="2578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103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529851" y="171806"/>
            <a:ext cx="536511" cy="365125"/>
          </a:xfrm>
        </p:spPr>
        <p:txBody>
          <a:bodyPr/>
          <a:lstStyle/>
          <a:p>
            <a:fld id="{B2D350B4-811D-9C49-8D4A-B431FFD45952}" type="slidenum">
              <a:rPr lang="en-US" b="1" smtClean="0">
                <a:solidFill>
                  <a:srgbClr val="C79023"/>
                </a:solidFill>
              </a:rPr>
              <a:pPr/>
              <a:t>5</a:t>
            </a:fld>
            <a:endParaRPr lang="en-US" b="1" dirty="0">
              <a:solidFill>
                <a:srgbClr val="C79023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24938" y="2380155"/>
            <a:ext cx="3718437" cy="1320308"/>
          </a:xfrm>
          <a:prstGeom prst="rect">
            <a:avLst/>
          </a:prstGeom>
          <a:gradFill>
            <a:gsLst>
              <a:gs pos="0">
                <a:schemeClr val="accent5">
                  <a:lumMod val="25000"/>
                  <a:lumOff val="75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  <a:lin ang="16200000" scaled="0"/>
          </a:gradFill>
          <a:ln w="44450">
            <a:solidFill>
              <a:srgbClr val="002060"/>
            </a:solidFill>
            <a:prstDash val="sys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Инструкция 191н</a:t>
            </a:r>
          </a:p>
        </p:txBody>
      </p:sp>
      <p:sp>
        <p:nvSpPr>
          <p:cNvPr id="7" name="Выноска со стрелкой влево 6"/>
          <p:cNvSpPr/>
          <p:nvPr/>
        </p:nvSpPr>
        <p:spPr>
          <a:xfrm>
            <a:off x="4143375" y="2380155"/>
            <a:ext cx="4500276" cy="1320308"/>
          </a:xfrm>
          <a:prstGeom prst="leftArrowCallout">
            <a:avLst>
              <a:gd name="adj1" fmla="val 25000"/>
              <a:gd name="adj2" fmla="val 33657"/>
              <a:gd name="adj3" fmla="val 39068"/>
              <a:gd name="adj4" fmla="val 76888"/>
            </a:avLst>
          </a:prstGeom>
          <a:gradFill flip="none" rotWithShape="1">
            <a:gsLst>
              <a:gs pos="0">
                <a:schemeClr val="accent5">
                  <a:lumMod val="25000"/>
                  <a:lumOff val="75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  <a:lin ang="5400000" scaled="1"/>
            <a:tileRect/>
          </a:gradFill>
          <a:ln w="44450">
            <a:solidFill>
              <a:srgbClr val="C00000"/>
            </a:solidFill>
            <a:prstDash val="sys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31н</a:t>
            </a:r>
            <a:endParaRPr lang="ru-RU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24938" y="4594718"/>
            <a:ext cx="3718437" cy="1320308"/>
          </a:xfrm>
          <a:prstGeom prst="rect">
            <a:avLst/>
          </a:prstGeom>
          <a:gradFill>
            <a:gsLst>
              <a:gs pos="0">
                <a:schemeClr val="accent5">
                  <a:lumMod val="25000"/>
                  <a:lumOff val="75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  <a:lin ang="16200000" scaled="0"/>
          </a:gradFill>
          <a:ln w="44450">
            <a:solidFill>
              <a:srgbClr val="002060"/>
            </a:solidFill>
            <a:prstDash val="sys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Инструкция </a:t>
            </a: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33н</a:t>
            </a: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Выноска со стрелкой влево 9"/>
          <p:cNvSpPr/>
          <p:nvPr/>
        </p:nvSpPr>
        <p:spPr>
          <a:xfrm>
            <a:off x="4143375" y="4594718"/>
            <a:ext cx="4500276" cy="1320308"/>
          </a:xfrm>
          <a:prstGeom prst="leftArrowCallout">
            <a:avLst>
              <a:gd name="adj1" fmla="val 25000"/>
              <a:gd name="adj2" fmla="val 33657"/>
              <a:gd name="adj3" fmla="val 39068"/>
              <a:gd name="adj4" fmla="val 76888"/>
            </a:avLst>
          </a:prstGeom>
          <a:gradFill flip="none" rotWithShape="1">
            <a:gsLst>
              <a:gs pos="0">
                <a:schemeClr val="accent5">
                  <a:lumMod val="25000"/>
                  <a:lumOff val="75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  <a:lin ang="5400000" scaled="1"/>
            <a:tileRect/>
          </a:gradFill>
          <a:ln w="44450">
            <a:solidFill>
              <a:srgbClr val="C00000"/>
            </a:solidFill>
            <a:prstDash val="sys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32н</a:t>
            </a:r>
            <a:endParaRPr lang="ru-RU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87452" y="884798"/>
            <a:ext cx="8878910" cy="6011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077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Приказы Минфина от 28.02.2019</a:t>
            </a:r>
            <a:endParaRPr lang="ru-RU" sz="4400" b="1" dirty="0">
              <a:solidFill>
                <a:srgbClr val="077A3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442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529851" y="171806"/>
            <a:ext cx="536511" cy="365125"/>
          </a:xfrm>
        </p:spPr>
        <p:txBody>
          <a:bodyPr/>
          <a:lstStyle/>
          <a:p>
            <a:fld id="{B2D350B4-811D-9C49-8D4A-B431FFD45952}" type="slidenum">
              <a:rPr lang="en-US" b="1" smtClean="0">
                <a:solidFill>
                  <a:srgbClr val="C79023"/>
                </a:solidFill>
              </a:rPr>
              <a:pPr/>
              <a:t>50</a:t>
            </a:fld>
            <a:endParaRPr lang="en-US" b="1" dirty="0">
              <a:solidFill>
                <a:srgbClr val="C79023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24938" y="1696400"/>
            <a:ext cx="3718437" cy="1711817"/>
          </a:xfrm>
          <a:prstGeom prst="rect">
            <a:avLst/>
          </a:prstGeom>
          <a:gradFill>
            <a:gsLst>
              <a:gs pos="0">
                <a:schemeClr val="accent5">
                  <a:lumMod val="25000"/>
                  <a:lumOff val="75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  <a:lin ang="16200000" scaled="0"/>
          </a:gradFill>
          <a:ln w="44450">
            <a:solidFill>
              <a:srgbClr val="002060"/>
            </a:solidFill>
            <a:prstDash val="sys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Инструкция 191н</a:t>
            </a:r>
          </a:p>
        </p:txBody>
      </p:sp>
      <p:sp>
        <p:nvSpPr>
          <p:cNvPr id="7" name="Выноска со стрелкой влево 6"/>
          <p:cNvSpPr/>
          <p:nvPr/>
        </p:nvSpPr>
        <p:spPr>
          <a:xfrm>
            <a:off x="4143375" y="1696400"/>
            <a:ext cx="4500276" cy="1711817"/>
          </a:xfrm>
          <a:prstGeom prst="leftArrowCallout">
            <a:avLst>
              <a:gd name="adj1" fmla="val 25000"/>
              <a:gd name="adj2" fmla="val 33657"/>
              <a:gd name="adj3" fmla="val 39068"/>
              <a:gd name="adj4" fmla="val 76888"/>
            </a:avLst>
          </a:prstGeom>
          <a:gradFill flip="none" rotWithShape="1">
            <a:gsLst>
              <a:gs pos="0">
                <a:schemeClr val="accent5">
                  <a:lumMod val="25000"/>
                  <a:lumOff val="75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  <a:lin ang="5400000" scaled="1"/>
            <a:tileRect/>
          </a:gradFill>
          <a:ln w="44450">
            <a:solidFill>
              <a:srgbClr val="C00000"/>
            </a:solidFill>
            <a:prstDash val="sys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131н</a:t>
            </a:r>
          </a:p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20.08.2019</a:t>
            </a:r>
            <a:endParaRPr lang="ru-RU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24938" y="4303777"/>
            <a:ext cx="3718437" cy="1632513"/>
          </a:xfrm>
          <a:prstGeom prst="rect">
            <a:avLst/>
          </a:prstGeom>
          <a:gradFill>
            <a:gsLst>
              <a:gs pos="0">
                <a:schemeClr val="accent5">
                  <a:lumMod val="25000"/>
                  <a:lumOff val="75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  <a:lin ang="16200000" scaled="0"/>
          </a:gradFill>
          <a:ln w="44450">
            <a:solidFill>
              <a:srgbClr val="002060"/>
            </a:solidFill>
            <a:prstDash val="sys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Инструкция </a:t>
            </a: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33н</a:t>
            </a: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Выноска со стрелкой влево 9"/>
          <p:cNvSpPr/>
          <p:nvPr/>
        </p:nvSpPr>
        <p:spPr>
          <a:xfrm>
            <a:off x="4143375" y="4303777"/>
            <a:ext cx="4500276" cy="1632513"/>
          </a:xfrm>
          <a:prstGeom prst="leftArrowCallout">
            <a:avLst>
              <a:gd name="adj1" fmla="val 25000"/>
              <a:gd name="adj2" fmla="val 33657"/>
              <a:gd name="adj3" fmla="val 39068"/>
              <a:gd name="adj4" fmla="val 76888"/>
            </a:avLst>
          </a:prstGeom>
          <a:gradFill flip="none" rotWithShape="1">
            <a:gsLst>
              <a:gs pos="0">
                <a:schemeClr val="accent5">
                  <a:lumMod val="25000"/>
                  <a:lumOff val="75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  <a:lin ang="5400000" scaled="1"/>
            <a:tileRect/>
          </a:gradFill>
          <a:ln w="44450">
            <a:solidFill>
              <a:srgbClr val="C00000"/>
            </a:solidFill>
            <a:prstDash val="sys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166н</a:t>
            </a:r>
          </a:p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16.10.2019</a:t>
            </a:r>
            <a:endParaRPr lang="ru-RU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919270" y="354368"/>
            <a:ext cx="6033239" cy="6011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smtClean="0">
                <a:solidFill>
                  <a:srgbClr val="077A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Приказы Минфина</a:t>
            </a:r>
            <a:endParaRPr lang="ru-RU" sz="4400" b="1" dirty="0">
              <a:solidFill>
                <a:srgbClr val="077A3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89418" y="3408217"/>
            <a:ext cx="3140433" cy="369332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/>
            <a:r>
              <a:rPr lang="ru-RU" i="1" smtClean="0">
                <a:latin typeface="Times New Roman" charset="0"/>
                <a:ea typeface="Times New Roman" charset="0"/>
                <a:cs typeface="Times New Roman" charset="0"/>
              </a:rPr>
              <a:t>Зарегистрирован в Минюсте</a:t>
            </a:r>
            <a:endParaRPr lang="ru-RU" i="1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67746" y="5936290"/>
            <a:ext cx="3475905" cy="526228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/>
            <a:r>
              <a:rPr lang="ru-RU" i="1" dirty="0" smtClean="0">
                <a:latin typeface="Times New Roman" charset="0"/>
                <a:ea typeface="Times New Roman" charset="0"/>
                <a:cs typeface="Times New Roman" charset="0"/>
              </a:rPr>
              <a:t>Находится </a:t>
            </a:r>
            <a:r>
              <a:rPr lang="ru-RU" i="1" smtClean="0">
                <a:latin typeface="Times New Roman" charset="0"/>
                <a:ea typeface="Times New Roman" charset="0"/>
                <a:cs typeface="Times New Roman" charset="0"/>
              </a:rPr>
              <a:t>на регистрации </a:t>
            </a:r>
            <a:r>
              <a:rPr lang="ru-RU" i="1" dirty="0" smtClean="0">
                <a:latin typeface="Times New Roman" charset="0"/>
                <a:ea typeface="Times New Roman" charset="0"/>
                <a:cs typeface="Times New Roman" charset="0"/>
              </a:rPr>
              <a:t>в Минюсте</a:t>
            </a:r>
            <a:endParaRPr lang="ru-RU" i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5685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529851" y="171806"/>
            <a:ext cx="536511" cy="365125"/>
          </a:xfrm>
        </p:spPr>
        <p:txBody>
          <a:bodyPr/>
          <a:lstStyle/>
          <a:p>
            <a:fld id="{B2D350B4-811D-9C49-8D4A-B431FFD45952}" type="slidenum">
              <a:rPr lang="en-US" b="1" smtClean="0">
                <a:solidFill>
                  <a:srgbClr val="C79023"/>
                </a:solidFill>
              </a:rPr>
              <a:pPr/>
              <a:t>51</a:t>
            </a:fld>
            <a:endParaRPr lang="en-US" b="1" dirty="0">
              <a:solidFill>
                <a:srgbClr val="C79023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870" y="3857157"/>
            <a:ext cx="3927231" cy="294542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1054" y="928255"/>
            <a:ext cx="3657601" cy="2424545"/>
          </a:xfrm>
          <a:prstGeom prst="cloudCallout">
            <a:avLst>
              <a:gd name="adj1" fmla="val 54368"/>
              <a:gd name="adj2" fmla="val 72019"/>
            </a:avLst>
          </a:prstGeom>
          <a:noFill/>
          <a:ln>
            <a:solidFill>
              <a:schemeClr val="accent3">
                <a:lumMod val="75000"/>
              </a:schemeClr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ru-RU" sz="2400" b="1" dirty="0" smtClean="0">
                <a:latin typeface="Times New Roman" charset="0"/>
                <a:ea typeface="Times New Roman" charset="0"/>
                <a:cs typeface="Times New Roman" charset="0"/>
              </a:rPr>
              <a:t>Национальные проекты</a:t>
            </a:r>
            <a:endParaRPr lang="ru-RU" sz="2400" b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58146" y="928255"/>
            <a:ext cx="2424546" cy="1555270"/>
          </a:xfrm>
          <a:prstGeom prst="cloudCallout">
            <a:avLst>
              <a:gd name="adj1" fmla="val -39903"/>
              <a:gd name="adj2" fmla="val 135151"/>
            </a:avLst>
          </a:prstGeom>
          <a:noFill/>
          <a:ln>
            <a:solidFill>
              <a:schemeClr val="accent3">
                <a:lumMod val="75000"/>
              </a:schemeClr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ru-RU" sz="2200" b="1" smtClean="0">
                <a:latin typeface="Times New Roman" charset="0"/>
                <a:ea typeface="Times New Roman" charset="0"/>
                <a:cs typeface="Times New Roman" charset="0"/>
              </a:rPr>
              <a:t>Общие положения</a:t>
            </a:r>
            <a:endParaRPr lang="ru-RU" sz="2200" b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511636" y="2338307"/>
            <a:ext cx="2504476" cy="1319294"/>
          </a:xfrm>
          <a:prstGeom prst="cloudCallout">
            <a:avLst>
              <a:gd name="adj1" fmla="val -92031"/>
              <a:gd name="adj2" fmla="val 59741"/>
            </a:avLst>
          </a:prstGeom>
          <a:noFill/>
          <a:ln>
            <a:solidFill>
              <a:schemeClr val="accent3">
                <a:lumMod val="75000"/>
              </a:schemeClr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ru-RU" sz="2200" b="1" dirty="0" smtClean="0">
                <a:latin typeface="Times New Roman" charset="0"/>
                <a:ea typeface="Times New Roman" charset="0"/>
                <a:cs typeface="Times New Roman" charset="0"/>
              </a:rPr>
              <a:t>Уточнения</a:t>
            </a:r>
            <a:endParaRPr lang="ru-RU" sz="2200" b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029234" y="235929"/>
            <a:ext cx="63953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>
              <a:buSzPct val="130000"/>
            </a:pPr>
            <a:r>
              <a:rPr lang="ru-RU" sz="2400" b="1" dirty="0" smtClean="0">
                <a:solidFill>
                  <a:srgbClr val="077A3E"/>
                </a:solidFill>
                <a:latin typeface="Bookman Old Style" charset="0"/>
                <a:ea typeface="Bookman Old Style" charset="0"/>
                <a:cs typeface="Bookman Old Style" charset="0"/>
              </a:rPr>
              <a:t>191н - </a:t>
            </a:r>
            <a:r>
              <a:rPr lang="ru-RU" sz="2400" b="1" dirty="0" smtClean="0">
                <a:solidFill>
                  <a:srgbClr val="C79023"/>
                </a:solidFill>
                <a:latin typeface="Bookman Old Style" charset="0"/>
                <a:ea typeface="Bookman Old Style" charset="0"/>
                <a:cs typeface="Bookman Old Style" charset="0"/>
              </a:rPr>
              <a:t>№131н </a:t>
            </a:r>
            <a:r>
              <a:rPr lang="ru-RU" sz="2400" b="1" smtClean="0">
                <a:solidFill>
                  <a:srgbClr val="C79023"/>
                </a:solidFill>
                <a:latin typeface="Bookman Old Style" charset="0"/>
                <a:ea typeface="Bookman Old Style" charset="0"/>
                <a:cs typeface="Bookman Old Style" charset="0"/>
              </a:rPr>
              <a:t>от 20.08.2019</a:t>
            </a:r>
            <a:endParaRPr lang="ru-RU" sz="2400" b="1" dirty="0" smtClean="0">
              <a:solidFill>
                <a:srgbClr val="C79023"/>
              </a:solidFill>
              <a:latin typeface="Bookman Old Style" charset="0"/>
              <a:ea typeface="Bookman Old Style" charset="0"/>
              <a:cs typeface="Bookman Old Styl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410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529851" y="171806"/>
            <a:ext cx="536511" cy="365125"/>
          </a:xfrm>
        </p:spPr>
        <p:txBody>
          <a:bodyPr/>
          <a:lstStyle/>
          <a:p>
            <a:fld id="{B2D350B4-811D-9C49-8D4A-B431FFD45952}" type="slidenum">
              <a:rPr lang="en-US" b="1" smtClean="0">
                <a:solidFill>
                  <a:srgbClr val="C79023"/>
                </a:solidFill>
              </a:rPr>
              <a:pPr/>
              <a:t>52</a:t>
            </a:fld>
            <a:endParaRPr lang="en-US" b="1" dirty="0">
              <a:solidFill>
                <a:srgbClr val="C79023"/>
              </a:solidFill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508810371"/>
              </p:ext>
            </p:extLst>
          </p:nvPr>
        </p:nvGraphicFramePr>
        <p:xfrm>
          <a:off x="498763" y="1092200"/>
          <a:ext cx="8312727" cy="53085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029234" y="112117"/>
            <a:ext cx="63953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>
              <a:buSzPct val="130000"/>
            </a:pPr>
            <a:r>
              <a:rPr lang="ru-RU" sz="2400" b="1" dirty="0" smtClean="0">
                <a:solidFill>
                  <a:srgbClr val="077A3E"/>
                </a:solidFill>
                <a:latin typeface="Bookman Old Style" charset="0"/>
                <a:ea typeface="Bookman Old Style" charset="0"/>
                <a:cs typeface="Bookman Old Style" charset="0"/>
              </a:rPr>
              <a:t>191н - </a:t>
            </a:r>
            <a:r>
              <a:rPr lang="ru-RU" sz="2400" b="1" dirty="0" smtClean="0">
                <a:solidFill>
                  <a:srgbClr val="C79023"/>
                </a:solidFill>
                <a:latin typeface="Bookman Old Style" charset="0"/>
                <a:ea typeface="Bookman Old Style" charset="0"/>
                <a:cs typeface="Bookman Old Style" charset="0"/>
              </a:rPr>
              <a:t>№131н от 20.08.2019</a:t>
            </a:r>
          </a:p>
        </p:txBody>
      </p:sp>
    </p:spTree>
    <p:extLst>
      <p:ext uri="{BB962C8B-B14F-4D97-AF65-F5344CB8AC3E}">
        <p14:creationId xmlns:p14="http://schemas.microsoft.com/office/powerpoint/2010/main" val="417479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529851" y="171806"/>
            <a:ext cx="536511" cy="365125"/>
          </a:xfrm>
        </p:spPr>
        <p:txBody>
          <a:bodyPr/>
          <a:lstStyle/>
          <a:p>
            <a:fld id="{B2D350B4-811D-9C49-8D4A-B431FFD45952}" type="slidenum">
              <a:rPr lang="en-US" b="1" smtClean="0">
                <a:solidFill>
                  <a:srgbClr val="C79023"/>
                </a:solidFill>
              </a:rPr>
              <a:pPr/>
              <a:t>53</a:t>
            </a:fld>
            <a:endParaRPr lang="en-US" b="1" dirty="0">
              <a:solidFill>
                <a:srgbClr val="C79023"/>
              </a:solidFill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509275434"/>
              </p:ext>
            </p:extLst>
          </p:nvPr>
        </p:nvGraphicFramePr>
        <p:xfrm>
          <a:off x="498763" y="1092200"/>
          <a:ext cx="8312727" cy="53085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029234" y="112117"/>
            <a:ext cx="63953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>
              <a:buSzPct val="130000"/>
            </a:pPr>
            <a:r>
              <a:rPr lang="ru-RU" sz="2400" b="1" dirty="0" smtClean="0">
                <a:solidFill>
                  <a:srgbClr val="077A3E"/>
                </a:solidFill>
                <a:latin typeface="Bookman Old Style" charset="0"/>
                <a:ea typeface="Bookman Old Style" charset="0"/>
                <a:cs typeface="Bookman Old Style" charset="0"/>
              </a:rPr>
              <a:t>191н - </a:t>
            </a:r>
            <a:r>
              <a:rPr lang="ru-RU" sz="2400" b="1" dirty="0" smtClean="0">
                <a:solidFill>
                  <a:srgbClr val="C79023"/>
                </a:solidFill>
                <a:latin typeface="Bookman Old Style" charset="0"/>
                <a:ea typeface="Bookman Old Style" charset="0"/>
                <a:cs typeface="Bookman Old Style" charset="0"/>
              </a:rPr>
              <a:t>№131н от 20.08.2019</a:t>
            </a:r>
          </a:p>
        </p:txBody>
      </p:sp>
    </p:spTree>
    <p:extLst>
      <p:ext uri="{BB962C8B-B14F-4D97-AF65-F5344CB8AC3E}">
        <p14:creationId xmlns:p14="http://schemas.microsoft.com/office/powerpoint/2010/main" val="1364796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529851" y="171806"/>
            <a:ext cx="536511" cy="365125"/>
          </a:xfrm>
        </p:spPr>
        <p:txBody>
          <a:bodyPr/>
          <a:lstStyle/>
          <a:p>
            <a:fld id="{B2D350B4-811D-9C49-8D4A-B431FFD45952}" type="slidenum">
              <a:rPr lang="en-US" b="1" smtClean="0">
                <a:solidFill>
                  <a:srgbClr val="C79023"/>
                </a:solidFill>
              </a:rPr>
              <a:pPr/>
              <a:t>54</a:t>
            </a:fld>
            <a:endParaRPr lang="en-US" b="1" dirty="0">
              <a:solidFill>
                <a:srgbClr val="C79023"/>
              </a:solidFill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505195724"/>
              </p:ext>
            </p:extLst>
          </p:nvPr>
        </p:nvGraphicFramePr>
        <p:xfrm>
          <a:off x="72410" y="1161472"/>
          <a:ext cx="8993952" cy="53363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2029234" y="112117"/>
            <a:ext cx="63953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>
              <a:buSzPct val="130000"/>
            </a:pPr>
            <a:r>
              <a:rPr lang="ru-RU" sz="2400" b="1" dirty="0" smtClean="0">
                <a:solidFill>
                  <a:srgbClr val="077A3E"/>
                </a:solidFill>
                <a:latin typeface="Bookman Old Style" charset="0"/>
                <a:ea typeface="Bookman Old Style" charset="0"/>
                <a:cs typeface="Bookman Old Style" charset="0"/>
              </a:rPr>
              <a:t>191н - </a:t>
            </a:r>
            <a:r>
              <a:rPr lang="ru-RU" sz="2400" b="1" dirty="0" smtClean="0">
                <a:solidFill>
                  <a:srgbClr val="C79023"/>
                </a:solidFill>
                <a:latin typeface="Bookman Old Style" charset="0"/>
                <a:ea typeface="Bookman Old Style" charset="0"/>
                <a:cs typeface="Bookman Old Style" charset="0"/>
              </a:rPr>
              <a:t>№131н от 20.08.2019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80109" y="1161472"/>
            <a:ext cx="1849125" cy="923330"/>
          </a:xfrm>
          <a:prstGeom prst="rect">
            <a:avLst/>
          </a:prstGeom>
          <a:noFill/>
          <a:ln w="34925">
            <a:solidFill>
              <a:schemeClr val="accent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latin typeface="Times New Roman" charset="0"/>
                <a:ea typeface="Times New Roman" charset="0"/>
                <a:cs typeface="Times New Roman" charset="0"/>
              </a:rPr>
              <a:t>Последняя </a:t>
            </a:r>
            <a:r>
              <a:rPr lang="ru-RU" b="1" i="1" smtClean="0">
                <a:latin typeface="Times New Roman" charset="0"/>
                <a:ea typeface="Times New Roman" charset="0"/>
                <a:cs typeface="Times New Roman" charset="0"/>
              </a:rPr>
              <a:t>бюджетная отчетность</a:t>
            </a:r>
            <a:endParaRPr lang="ru-RU" b="1" i="1">
              <a:latin typeface="Times New Roman" charset="0"/>
              <a:ea typeface="Times New Roman" charset="0"/>
              <a:cs typeface="Times New Roman" charset="0"/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 flipH="1" flipV="1">
            <a:off x="1039092" y="2175164"/>
            <a:ext cx="13855" cy="1440872"/>
          </a:xfrm>
          <a:prstGeom prst="straightConnector1">
            <a:avLst/>
          </a:prstGeom>
          <a:ln>
            <a:prstDash val="sysDash"/>
            <a:tailEnd type="triangle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7711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529851" y="171806"/>
            <a:ext cx="536511" cy="365125"/>
          </a:xfrm>
        </p:spPr>
        <p:txBody>
          <a:bodyPr/>
          <a:lstStyle/>
          <a:p>
            <a:fld id="{B2D350B4-811D-9C49-8D4A-B431FFD45952}" type="slidenum">
              <a:rPr lang="en-US" b="1" smtClean="0">
                <a:solidFill>
                  <a:srgbClr val="C79023"/>
                </a:solidFill>
              </a:rPr>
              <a:pPr/>
              <a:t>55</a:t>
            </a:fld>
            <a:endParaRPr lang="en-US" b="1" dirty="0">
              <a:solidFill>
                <a:srgbClr val="C79023"/>
              </a:solidFill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546940302"/>
              </p:ext>
            </p:extLst>
          </p:nvPr>
        </p:nvGraphicFramePr>
        <p:xfrm>
          <a:off x="290944" y="1119907"/>
          <a:ext cx="8645237" cy="51423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2029234" y="112117"/>
            <a:ext cx="63953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>
              <a:buSzPct val="130000"/>
            </a:pPr>
            <a:r>
              <a:rPr lang="ru-RU" sz="2400" b="1" dirty="0" smtClean="0">
                <a:solidFill>
                  <a:srgbClr val="077A3E"/>
                </a:solidFill>
                <a:latin typeface="Bookman Old Style" charset="0"/>
                <a:ea typeface="Bookman Old Style" charset="0"/>
                <a:cs typeface="Bookman Old Style" charset="0"/>
              </a:rPr>
              <a:t>191н - </a:t>
            </a:r>
            <a:r>
              <a:rPr lang="ru-RU" sz="2400" b="1" dirty="0" smtClean="0">
                <a:solidFill>
                  <a:srgbClr val="C79023"/>
                </a:solidFill>
                <a:latin typeface="Bookman Old Style" charset="0"/>
                <a:ea typeface="Bookman Old Style" charset="0"/>
                <a:cs typeface="Bookman Old Style" charset="0"/>
              </a:rPr>
              <a:t>№131н от 20.08.2019</a:t>
            </a:r>
          </a:p>
        </p:txBody>
      </p:sp>
    </p:spTree>
    <p:extLst>
      <p:ext uri="{BB962C8B-B14F-4D97-AF65-F5344CB8AC3E}">
        <p14:creationId xmlns:p14="http://schemas.microsoft.com/office/powerpoint/2010/main" val="1659440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529851" y="171806"/>
            <a:ext cx="536511" cy="365125"/>
          </a:xfrm>
        </p:spPr>
        <p:txBody>
          <a:bodyPr/>
          <a:lstStyle/>
          <a:p>
            <a:fld id="{B2D350B4-811D-9C49-8D4A-B431FFD45952}" type="slidenum">
              <a:rPr lang="en-US" b="1" smtClean="0">
                <a:solidFill>
                  <a:srgbClr val="C79023"/>
                </a:solidFill>
              </a:rPr>
              <a:pPr/>
              <a:t>56</a:t>
            </a:fld>
            <a:endParaRPr lang="en-US" b="1" dirty="0">
              <a:solidFill>
                <a:srgbClr val="C79023"/>
              </a:solidFill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046739666"/>
              </p:ext>
            </p:extLst>
          </p:nvPr>
        </p:nvGraphicFramePr>
        <p:xfrm>
          <a:off x="540327" y="1244600"/>
          <a:ext cx="8229600" cy="49483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2029234" y="112117"/>
            <a:ext cx="63953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>
              <a:buSzPct val="130000"/>
            </a:pPr>
            <a:r>
              <a:rPr lang="ru-RU" sz="2400" b="1" dirty="0" smtClean="0">
                <a:solidFill>
                  <a:srgbClr val="077A3E"/>
                </a:solidFill>
                <a:latin typeface="Bookman Old Style" charset="0"/>
                <a:ea typeface="Bookman Old Style" charset="0"/>
                <a:cs typeface="Bookman Old Style" charset="0"/>
              </a:rPr>
              <a:t>191н - </a:t>
            </a:r>
            <a:r>
              <a:rPr lang="ru-RU" sz="2400" b="1" dirty="0" smtClean="0">
                <a:solidFill>
                  <a:srgbClr val="C79023"/>
                </a:solidFill>
                <a:latin typeface="Bookman Old Style" charset="0"/>
                <a:ea typeface="Bookman Old Style" charset="0"/>
                <a:cs typeface="Bookman Old Style" charset="0"/>
              </a:rPr>
              <a:t>№131н от 20.08.2019</a:t>
            </a:r>
          </a:p>
        </p:txBody>
      </p:sp>
    </p:spTree>
    <p:extLst>
      <p:ext uri="{BB962C8B-B14F-4D97-AF65-F5344CB8AC3E}">
        <p14:creationId xmlns:p14="http://schemas.microsoft.com/office/powerpoint/2010/main" val="876449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529851" y="171806"/>
            <a:ext cx="536511" cy="365125"/>
          </a:xfrm>
        </p:spPr>
        <p:txBody>
          <a:bodyPr/>
          <a:lstStyle/>
          <a:p>
            <a:fld id="{B2D350B4-811D-9C49-8D4A-B431FFD45952}" type="slidenum">
              <a:rPr lang="en-US" b="1" smtClean="0">
                <a:solidFill>
                  <a:srgbClr val="C79023"/>
                </a:solidFill>
              </a:rPr>
              <a:pPr/>
              <a:t>57</a:t>
            </a:fld>
            <a:endParaRPr lang="en-US" b="1" dirty="0">
              <a:solidFill>
                <a:srgbClr val="C79023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1760660"/>
              </p:ext>
            </p:extLst>
          </p:nvPr>
        </p:nvGraphicFramePr>
        <p:xfrm>
          <a:off x="193958" y="1052946"/>
          <a:ext cx="8747712" cy="45087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57952"/>
                <a:gridCol w="1457952"/>
                <a:gridCol w="1457952"/>
                <a:gridCol w="1457952"/>
                <a:gridCol w="1457952"/>
                <a:gridCol w="1457952"/>
              </a:tblGrid>
              <a:tr h="121689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Параметр</a:t>
                      </a:r>
                      <a:endParaRPr lang="ru-RU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Слияние</a:t>
                      </a:r>
                    </a:p>
                    <a:p>
                      <a:pPr algn="ctr"/>
                      <a:r>
                        <a:rPr lang="ru-RU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А +</a:t>
                      </a:r>
                      <a:r>
                        <a:rPr lang="ru-RU" baseline="0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Б = В</a:t>
                      </a:r>
                      <a:endParaRPr lang="ru-RU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err="1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Присоеди</a:t>
                      </a:r>
                      <a:r>
                        <a:rPr lang="ru-RU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-нения</a:t>
                      </a:r>
                    </a:p>
                    <a:p>
                      <a:pPr algn="ctr"/>
                      <a:r>
                        <a:rPr lang="ru-RU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А + Б = А</a:t>
                      </a:r>
                      <a:endParaRPr lang="ru-RU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Разделение</a:t>
                      </a:r>
                    </a:p>
                    <a:p>
                      <a:pPr algn="ctr"/>
                      <a:r>
                        <a:rPr lang="ru-RU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А =</a:t>
                      </a:r>
                      <a:r>
                        <a:rPr lang="ru-RU" baseline="0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Б + В</a:t>
                      </a:r>
                      <a:endParaRPr lang="ru-RU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Выделение</a:t>
                      </a:r>
                    </a:p>
                    <a:p>
                      <a:pPr algn="ctr"/>
                      <a:r>
                        <a:rPr lang="ru-RU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А = А + Б</a:t>
                      </a:r>
                      <a:endParaRPr lang="ru-RU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err="1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Ликвида-ция</a:t>
                      </a:r>
                      <a:endParaRPr lang="ru-RU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err="1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Промежу</a:t>
                      </a:r>
                      <a:r>
                        <a:rPr lang="ru-RU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-точный </a:t>
                      </a:r>
                      <a:r>
                        <a:rPr lang="ru-RU" dirty="0" err="1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ликвида-ционный</a:t>
                      </a:r>
                      <a:r>
                        <a:rPr lang="ru-RU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баланс</a:t>
                      </a:r>
                      <a:endParaRPr lang="ru-RU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Да</a:t>
                      </a:r>
                      <a:endParaRPr lang="ru-RU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Да* (Б)</a:t>
                      </a:r>
                      <a:endParaRPr lang="ru-RU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Да</a:t>
                      </a:r>
                      <a:endParaRPr lang="ru-RU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Нет</a:t>
                      </a:r>
                      <a:endParaRPr lang="ru-RU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Да</a:t>
                      </a:r>
                      <a:endParaRPr lang="ru-RU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err="1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Ликвида-ционный</a:t>
                      </a:r>
                      <a:r>
                        <a:rPr lang="ru-RU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баланс</a:t>
                      </a:r>
                      <a:endParaRPr lang="ru-RU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Нет</a:t>
                      </a:r>
                      <a:endParaRPr lang="ru-RU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Нет</a:t>
                      </a:r>
                      <a:endParaRPr lang="ru-RU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Да</a:t>
                      </a:r>
                      <a:endParaRPr lang="ru-RU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Нет</a:t>
                      </a:r>
                      <a:endParaRPr lang="ru-RU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Да</a:t>
                      </a:r>
                      <a:endParaRPr lang="ru-RU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Последняя бюджетная отчетность</a:t>
                      </a:r>
                      <a:endParaRPr lang="ru-RU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Да</a:t>
                      </a:r>
                      <a:endParaRPr lang="ru-RU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Да* (Б)</a:t>
                      </a:r>
                      <a:endParaRPr lang="ru-RU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Да</a:t>
                      </a:r>
                      <a:endParaRPr lang="ru-RU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Нет</a:t>
                      </a:r>
                      <a:endParaRPr lang="ru-RU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Да</a:t>
                      </a:r>
                      <a:endParaRPr lang="ru-RU" dirty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567814" y="5862249"/>
            <a:ext cx="291364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smtClean="0">
                <a:latin typeface="Times New Roman" charset="0"/>
                <a:ea typeface="Times New Roman" charset="0"/>
                <a:cs typeface="Times New Roman" charset="0"/>
              </a:rPr>
              <a:t>+ передаточный акт</a:t>
            </a:r>
            <a:endParaRPr lang="ru-RU" sz="220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5" name="Закрывающая фигурная скобка 4"/>
          <p:cNvSpPr/>
          <p:nvPr/>
        </p:nvSpPr>
        <p:spPr>
          <a:xfrm rot="5400000">
            <a:off x="5850159" y="4340017"/>
            <a:ext cx="348950" cy="2913640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029234" y="112117"/>
            <a:ext cx="63953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>
              <a:buSzPct val="130000"/>
            </a:pPr>
            <a:r>
              <a:rPr lang="ru-RU" sz="2400" b="1" dirty="0" smtClean="0">
                <a:solidFill>
                  <a:srgbClr val="077A3E"/>
                </a:solidFill>
                <a:latin typeface="Bookman Old Style" charset="0"/>
                <a:ea typeface="Bookman Old Style" charset="0"/>
                <a:cs typeface="Bookman Old Style" charset="0"/>
              </a:rPr>
              <a:t>191н - </a:t>
            </a:r>
            <a:r>
              <a:rPr lang="ru-RU" sz="2400" b="1" dirty="0" smtClean="0">
                <a:solidFill>
                  <a:srgbClr val="C79023"/>
                </a:solidFill>
                <a:latin typeface="Bookman Old Style" charset="0"/>
                <a:ea typeface="Bookman Old Style" charset="0"/>
                <a:cs typeface="Bookman Old Style" charset="0"/>
              </a:rPr>
              <a:t>№131н от 20.08.2019</a:t>
            </a:r>
          </a:p>
        </p:txBody>
      </p:sp>
    </p:spTree>
    <p:extLst>
      <p:ext uri="{BB962C8B-B14F-4D97-AF65-F5344CB8AC3E}">
        <p14:creationId xmlns:p14="http://schemas.microsoft.com/office/powerpoint/2010/main" val="245154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529851" y="171806"/>
            <a:ext cx="536511" cy="365125"/>
          </a:xfrm>
        </p:spPr>
        <p:txBody>
          <a:bodyPr/>
          <a:lstStyle/>
          <a:p>
            <a:fld id="{B2D350B4-811D-9C49-8D4A-B431FFD45952}" type="slidenum">
              <a:rPr lang="en-US" b="1" smtClean="0">
                <a:solidFill>
                  <a:srgbClr val="C79023"/>
                </a:solidFill>
              </a:rPr>
              <a:pPr/>
              <a:t>58</a:t>
            </a:fld>
            <a:endParaRPr lang="en-US" b="1" dirty="0">
              <a:solidFill>
                <a:srgbClr val="C79023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91811" y="690693"/>
            <a:ext cx="7638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Последняя бюджетная отчетность </a:t>
            </a:r>
            <a:r>
              <a:rPr lang="mr-IN" dirty="0" smtClean="0">
                <a:latin typeface="Times New Roman" charset="0"/>
                <a:ea typeface="Times New Roman" charset="0"/>
                <a:cs typeface="Times New Roman" charset="0"/>
              </a:rPr>
              <a:t>–</a:t>
            </a:r>
            <a:r>
              <a:rPr lang="ru-RU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rPr>
              <a:t>кто?</a:t>
            </a:r>
            <a:endParaRPr lang="ru-RU" sz="2800" b="1" dirty="0">
              <a:solidFill>
                <a:srgbClr val="C00000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029234" y="112117"/>
            <a:ext cx="63953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>
              <a:buSzPct val="130000"/>
            </a:pPr>
            <a:r>
              <a:rPr lang="ru-RU" sz="2400" b="1" dirty="0" smtClean="0">
                <a:solidFill>
                  <a:srgbClr val="077A3E"/>
                </a:solidFill>
                <a:latin typeface="Bookman Old Style" charset="0"/>
                <a:ea typeface="Bookman Old Style" charset="0"/>
                <a:cs typeface="Bookman Old Style" charset="0"/>
              </a:rPr>
              <a:t>191н - </a:t>
            </a:r>
            <a:r>
              <a:rPr lang="ru-RU" sz="2400" b="1" dirty="0" smtClean="0">
                <a:solidFill>
                  <a:srgbClr val="C79023"/>
                </a:solidFill>
                <a:latin typeface="Bookman Old Style" charset="0"/>
                <a:ea typeface="Bookman Old Style" charset="0"/>
                <a:cs typeface="Bookman Old Style" charset="0"/>
              </a:rPr>
              <a:t>№131н от 20.08.2019</a:t>
            </a:r>
          </a:p>
        </p:txBody>
      </p:sp>
      <p:grpSp>
        <p:nvGrpSpPr>
          <p:cNvPr id="10" name="Группа 9"/>
          <p:cNvGrpSpPr/>
          <p:nvPr/>
        </p:nvGrpSpPr>
        <p:grpSpPr>
          <a:xfrm>
            <a:off x="529108" y="1343085"/>
            <a:ext cx="8375530" cy="1631216"/>
            <a:chOff x="588361" y="1579419"/>
            <a:chExt cx="8375530" cy="1631216"/>
          </a:xfrm>
        </p:grpSpPr>
        <p:sp>
          <p:nvSpPr>
            <p:cNvPr id="16" name="TextBox 15"/>
            <p:cNvSpPr txBox="1"/>
            <p:nvPr/>
          </p:nvSpPr>
          <p:spPr>
            <a:xfrm>
              <a:off x="588361" y="1874059"/>
              <a:ext cx="2902984" cy="1336576"/>
            </a:xfrm>
            <a:prstGeom prst="rightArrow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ru-RU" sz="2800" b="1" smtClean="0">
                  <a:solidFill>
                    <a:srgbClr val="002060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Слияние</a:t>
              </a:r>
              <a:endParaRPr lang="ru-RU" sz="2800" b="1" dirty="0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663213" y="1579419"/>
              <a:ext cx="5300678" cy="1631216"/>
            </a:xfrm>
            <a:prstGeom prst="rect">
              <a:avLst/>
            </a:prstGeom>
            <a:noFill/>
            <a:ln w="25400">
              <a:solidFill>
                <a:srgbClr val="92D050"/>
              </a:solidFill>
              <a:prstDash val="sysDot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dirty="0">
                  <a:latin typeface="Times New Roman" charset="0"/>
                  <a:ea typeface="Times New Roman" charset="0"/>
                  <a:cs typeface="Times New Roman" charset="0"/>
                </a:rPr>
                <a:t>в консолидированную бюджетную отчетность, формируемую по периметру консолидации в который входит созданный в результате реорганизации в форме слияния субъект бюджетной отчетности</a:t>
              </a:r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523066" y="3219037"/>
            <a:ext cx="8375530" cy="1631216"/>
            <a:chOff x="588361" y="1579419"/>
            <a:chExt cx="8375530" cy="1631216"/>
          </a:xfrm>
        </p:grpSpPr>
        <p:sp>
          <p:nvSpPr>
            <p:cNvPr id="19" name="TextBox 18"/>
            <p:cNvSpPr txBox="1"/>
            <p:nvPr/>
          </p:nvSpPr>
          <p:spPr>
            <a:xfrm>
              <a:off x="588361" y="1874058"/>
              <a:ext cx="3074852" cy="1280565"/>
            </a:xfrm>
            <a:prstGeom prst="rightArrow">
              <a:avLst>
                <a:gd name="adj1" fmla="val 68662"/>
                <a:gd name="adj2" fmla="val 54908"/>
              </a:avLst>
            </a:prstGeom>
            <a:solidFill>
              <a:schemeClr val="accent3">
                <a:lumMod val="20000"/>
                <a:lumOff val="80000"/>
              </a:schemeClr>
            </a:solidFill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ru-RU" sz="2600" b="1" dirty="0" smtClean="0">
                  <a:solidFill>
                    <a:srgbClr val="002060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Присоединение</a:t>
              </a:r>
              <a:endParaRPr lang="ru-RU" sz="2600" b="1" dirty="0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663213" y="1579419"/>
              <a:ext cx="5300678" cy="1631216"/>
            </a:xfrm>
            <a:prstGeom prst="rect">
              <a:avLst/>
            </a:prstGeom>
            <a:noFill/>
            <a:ln w="25400">
              <a:solidFill>
                <a:srgbClr val="92D050"/>
              </a:solidFill>
              <a:prstDash val="sysDot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dirty="0">
                  <a:latin typeface="Times New Roman" charset="0"/>
                  <a:ea typeface="Times New Roman" charset="0"/>
                  <a:cs typeface="Times New Roman" charset="0"/>
                </a:rPr>
                <a:t>в консолидированную бюджетную отчетность, формируемую по периметру консолидации, включающему субъект бюджетной отчетности, к которому присоединяется реорганизуемый </a:t>
              </a:r>
              <a:r>
                <a:rPr lang="ru-RU" sz="2000" dirty="0" smtClean="0">
                  <a:latin typeface="Times New Roman" charset="0"/>
                  <a:ea typeface="Times New Roman" charset="0"/>
                  <a:cs typeface="Times New Roman" charset="0"/>
                </a:rPr>
                <a:t>бюджетной </a:t>
              </a:r>
              <a:r>
                <a:rPr lang="ru-RU" sz="2000" dirty="0">
                  <a:latin typeface="Times New Roman" charset="0"/>
                  <a:ea typeface="Times New Roman" charset="0"/>
                  <a:cs typeface="Times New Roman" charset="0"/>
                </a:rPr>
                <a:t>отчетности</a:t>
              </a:r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523066" y="5088880"/>
            <a:ext cx="8375530" cy="1631216"/>
            <a:chOff x="588361" y="1579419"/>
            <a:chExt cx="8375530" cy="1631216"/>
          </a:xfrm>
        </p:grpSpPr>
        <p:sp>
          <p:nvSpPr>
            <p:cNvPr id="22" name="TextBox 21"/>
            <p:cNvSpPr txBox="1"/>
            <p:nvPr/>
          </p:nvSpPr>
          <p:spPr>
            <a:xfrm>
              <a:off x="588361" y="1874058"/>
              <a:ext cx="3074852" cy="1280565"/>
            </a:xfrm>
            <a:prstGeom prst="rightArrow">
              <a:avLst>
                <a:gd name="adj1" fmla="val 68662"/>
                <a:gd name="adj2" fmla="val 54908"/>
              </a:avLst>
            </a:prstGeom>
            <a:solidFill>
              <a:schemeClr val="accent3">
                <a:lumMod val="20000"/>
                <a:lumOff val="80000"/>
              </a:schemeClr>
            </a:solidFill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ru-RU" sz="2600" b="1" dirty="0" smtClean="0">
                  <a:solidFill>
                    <a:srgbClr val="002060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Разделение, ликвидация</a:t>
              </a:r>
              <a:endParaRPr lang="ru-RU" sz="2600" b="1" dirty="0">
                <a:solidFill>
                  <a:srgbClr val="C00000"/>
                </a:solidFill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663213" y="1579419"/>
              <a:ext cx="5300678" cy="1631216"/>
            </a:xfrm>
            <a:prstGeom prst="rect">
              <a:avLst/>
            </a:prstGeom>
            <a:noFill/>
            <a:ln w="25400">
              <a:solidFill>
                <a:srgbClr val="92D050"/>
              </a:solidFill>
              <a:prstDash val="sysDot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dirty="0">
                  <a:latin typeface="Times New Roman" charset="0"/>
                  <a:ea typeface="Times New Roman" charset="0"/>
                  <a:cs typeface="Times New Roman" charset="0"/>
                </a:rPr>
                <a:t>в консолидированную бюджетную отчетность, формируемую по периметру консолидации в который входил реорганизуемый (ликвидируемый) субъект бюджетной отчетности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60529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89018" y="132661"/>
            <a:ext cx="6278326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975" lvl="1" algn="ctr">
              <a:buSzPct val="130000"/>
            </a:pPr>
            <a:r>
              <a:rPr lang="ru-RU" sz="2600" b="1" dirty="0" smtClean="0">
                <a:solidFill>
                  <a:srgbClr val="077A3E"/>
                </a:solidFill>
                <a:latin typeface="Bookman Old Style" charset="0"/>
                <a:ea typeface="Bookman Old Style" charset="0"/>
                <a:cs typeface="Bookman Old Style" charset="0"/>
              </a:rPr>
              <a:t>Изменения в НПА </a:t>
            </a:r>
            <a:r>
              <a:rPr lang="ru-RU" sz="2600" b="1" smtClean="0">
                <a:solidFill>
                  <a:srgbClr val="077A3E"/>
                </a:solidFill>
                <a:latin typeface="Bookman Old Style" charset="0"/>
                <a:ea typeface="Bookman Old Style" charset="0"/>
                <a:cs typeface="Bookman Old Style" charset="0"/>
              </a:rPr>
              <a:t>по отчетности</a:t>
            </a:r>
            <a:endParaRPr lang="ru-RU" sz="2600" b="1" dirty="0" smtClean="0">
              <a:solidFill>
                <a:srgbClr val="077A3E"/>
              </a:solidFill>
              <a:latin typeface="Bookman Old Style" charset="0"/>
              <a:ea typeface="Bookman Old Style" charset="0"/>
              <a:cs typeface="Bookman Old Style" charset="0"/>
            </a:endParaRPr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582288" y="179386"/>
            <a:ext cx="561712" cy="365125"/>
          </a:xfrm>
        </p:spPr>
        <p:txBody>
          <a:bodyPr/>
          <a:lstStyle/>
          <a:p>
            <a:fld id="{D81B3B79-DEF0-4346-A5D2-0443081EFB3D}" type="slidenum">
              <a:rPr lang="ru-RU" b="1" smtClean="0">
                <a:solidFill>
                  <a:srgbClr val="C79023"/>
                </a:solidFill>
              </a:rPr>
              <a:t>59</a:t>
            </a:fld>
            <a:endParaRPr lang="en-US" b="1" dirty="0">
              <a:solidFill>
                <a:srgbClr val="C79023"/>
              </a:solidFill>
            </a:endParaRPr>
          </a:p>
        </p:txBody>
      </p:sp>
      <p:cxnSp>
        <p:nvCxnSpPr>
          <p:cNvPr id="28" name="Straight Connector 16"/>
          <p:cNvCxnSpPr/>
          <p:nvPr/>
        </p:nvCxnSpPr>
        <p:spPr>
          <a:xfrm>
            <a:off x="8623002" y="265642"/>
            <a:ext cx="0" cy="226483"/>
          </a:xfrm>
          <a:prstGeom prst="line">
            <a:avLst/>
          </a:prstGeom>
          <a:ln w="12700" cmpd="sng">
            <a:solidFill>
              <a:srgbClr val="DEAA46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83440929"/>
              </p:ext>
            </p:extLst>
          </p:nvPr>
        </p:nvGraphicFramePr>
        <p:xfrm>
          <a:off x="224625" y="711360"/>
          <a:ext cx="8759868" cy="55751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54456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85201" y="378883"/>
            <a:ext cx="6438257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>
              <a:buSzPct val="130000"/>
            </a:pPr>
            <a:r>
              <a:rPr lang="ru-RU" sz="2600" b="1" dirty="0" smtClean="0">
                <a:solidFill>
                  <a:srgbClr val="077A3E"/>
                </a:solidFill>
                <a:latin typeface="Bookman Old Style" charset="0"/>
                <a:ea typeface="Bookman Old Style" charset="0"/>
                <a:cs typeface="Bookman Old Style" charset="0"/>
              </a:rPr>
              <a:t>Изменения в законодательстве</a:t>
            </a:r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596143" y="179386"/>
            <a:ext cx="388350" cy="365125"/>
          </a:xfrm>
        </p:spPr>
        <p:txBody>
          <a:bodyPr/>
          <a:lstStyle/>
          <a:p>
            <a:r>
              <a:rPr lang="ru-RU" b="1" dirty="0">
                <a:solidFill>
                  <a:srgbClr val="C79023"/>
                </a:solidFill>
              </a:rPr>
              <a:t> </a:t>
            </a:r>
            <a:fld id="{D81B3B79-DEF0-4346-A5D2-0443081EFB3D}" type="slidenum">
              <a:rPr lang="ru-RU" b="1" smtClean="0">
                <a:solidFill>
                  <a:srgbClr val="C79023"/>
                </a:solidFill>
              </a:rPr>
              <a:t>6</a:t>
            </a:fld>
            <a:endParaRPr lang="en-US" b="1" dirty="0">
              <a:solidFill>
                <a:srgbClr val="C79023"/>
              </a:solidFill>
            </a:endParaRPr>
          </a:p>
        </p:txBody>
      </p:sp>
      <p:cxnSp>
        <p:nvCxnSpPr>
          <p:cNvPr id="28" name="Straight Connector 16"/>
          <p:cNvCxnSpPr/>
          <p:nvPr/>
        </p:nvCxnSpPr>
        <p:spPr>
          <a:xfrm>
            <a:off x="8623002" y="265642"/>
            <a:ext cx="0" cy="226483"/>
          </a:xfrm>
          <a:prstGeom prst="line">
            <a:avLst/>
          </a:prstGeom>
          <a:ln w="12700" cmpd="sng">
            <a:solidFill>
              <a:srgbClr val="DEAA46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9" name="Группа 8"/>
          <p:cNvGrpSpPr/>
          <p:nvPr/>
        </p:nvGrpSpPr>
        <p:grpSpPr>
          <a:xfrm>
            <a:off x="308920" y="1298849"/>
            <a:ext cx="8481398" cy="5030045"/>
            <a:chOff x="308920" y="1641749"/>
            <a:chExt cx="8481398" cy="5030045"/>
          </a:xfrm>
        </p:grpSpPr>
        <p:grpSp>
          <p:nvGrpSpPr>
            <p:cNvPr id="8" name="Группа 7"/>
            <p:cNvGrpSpPr/>
            <p:nvPr/>
          </p:nvGrpSpPr>
          <p:grpSpPr>
            <a:xfrm>
              <a:off x="308920" y="1641749"/>
              <a:ext cx="8287223" cy="595941"/>
              <a:chOff x="308920" y="1719416"/>
              <a:chExt cx="8287223" cy="595941"/>
            </a:xfrm>
          </p:grpSpPr>
          <p:sp>
            <p:nvSpPr>
              <p:cNvPr id="14" name="Прямоугольник 13"/>
              <p:cNvSpPr/>
              <p:nvPr/>
            </p:nvSpPr>
            <p:spPr>
              <a:xfrm>
                <a:off x="308920" y="1730582"/>
                <a:ext cx="3595815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1" algn="ctr">
                  <a:buSzPct val="130000"/>
                </a:pPr>
                <a:r>
                  <a:rPr lang="ru-RU" sz="3200" b="1" dirty="0" smtClean="0">
                    <a:solidFill>
                      <a:srgbClr val="002060"/>
                    </a:solidFill>
                    <a:latin typeface="Bookman Old Style" charset="0"/>
                    <a:ea typeface="Bookman Old Style" charset="0"/>
                    <a:cs typeface="Bookman Old Style" charset="0"/>
                  </a:rPr>
                  <a:t>ФЗ 402-ФЗ </a:t>
                </a:r>
              </a:p>
            </p:txBody>
          </p:sp>
          <p:sp>
            <p:nvSpPr>
              <p:cNvPr id="6" name="Стрелка вправо 5"/>
              <p:cNvSpPr/>
              <p:nvPr/>
            </p:nvSpPr>
            <p:spPr>
              <a:xfrm>
                <a:off x="3904735" y="1816443"/>
                <a:ext cx="1680519" cy="395416"/>
              </a:xfrm>
              <a:prstGeom prst="rightArrow">
                <a:avLst/>
              </a:prstGeom>
              <a:gradFill>
                <a:gsLst>
                  <a:gs pos="0">
                    <a:srgbClr val="DEAA46"/>
                  </a:gs>
                  <a:gs pos="100000">
                    <a:schemeClr val="accent6">
                      <a:lumMod val="40000"/>
                      <a:lumOff val="60000"/>
                    </a:schemeClr>
                  </a:gs>
                </a:gsLst>
              </a:gra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" name="Прямоугольник 14"/>
              <p:cNvSpPr/>
              <p:nvPr/>
            </p:nvSpPr>
            <p:spPr>
              <a:xfrm>
                <a:off x="5585254" y="1719416"/>
                <a:ext cx="3010889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5563" lvl="1" algn="ctr">
                  <a:buSzPct val="130000"/>
                </a:pPr>
                <a:r>
                  <a:rPr lang="ru-RU" sz="3200" b="1" dirty="0" smtClean="0">
                    <a:solidFill>
                      <a:srgbClr val="002060"/>
                    </a:solidFill>
                    <a:latin typeface="Bookman Old Style" charset="0"/>
                    <a:ea typeface="Bookman Old Style" charset="0"/>
                    <a:cs typeface="Bookman Old Style" charset="0"/>
                  </a:rPr>
                  <a:t>ФЗ 444-ФЗ </a:t>
                </a:r>
              </a:p>
            </p:txBody>
          </p:sp>
        </p:grpSp>
        <p:sp>
          <p:nvSpPr>
            <p:cNvPr id="3" name="TextBox 2"/>
            <p:cNvSpPr txBox="1"/>
            <p:nvPr/>
          </p:nvSpPr>
          <p:spPr>
            <a:xfrm>
              <a:off x="593124" y="4917468"/>
              <a:ext cx="3595817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>
                  <a:latin typeface="Times New Roman" charset="0"/>
                  <a:ea typeface="Times New Roman" charset="0"/>
                  <a:cs typeface="Times New Roman" charset="0"/>
                </a:rPr>
                <a:t>8. Бухгалтерская (финансовая) отчетность считается составленной после подписания ее экземпляра </a:t>
              </a:r>
              <a:r>
                <a:rPr lang="ru-RU" b="1" strike="sngStrike" dirty="0">
                  <a:solidFill>
                    <a:srgbClr val="C00000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на бумажном носителе </a:t>
              </a:r>
              <a:r>
                <a:rPr lang="ru-RU" dirty="0">
                  <a:latin typeface="Times New Roman" charset="0"/>
                  <a:ea typeface="Times New Roman" charset="0"/>
                  <a:cs typeface="Times New Roman" charset="0"/>
                </a:rPr>
                <a:t>руководителем экономического субъекта.</a:t>
              </a: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5399903" y="3088315"/>
              <a:ext cx="3390415" cy="34163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>
                  <a:latin typeface="Times New Roman" charset="0"/>
                  <a:ea typeface="Times New Roman" charset="0"/>
                  <a:cs typeface="Times New Roman" charset="0"/>
                </a:defRPr>
              </a:lvl1pPr>
            </a:lstStyle>
            <a:p>
              <a:r>
                <a:rPr lang="ru-RU" dirty="0"/>
                <a:t>7.1. Бухгалтерская (финансовая) отчетность составляется на бумажном носителе и (или) </a:t>
              </a:r>
              <a:r>
                <a:rPr lang="ru-RU" b="1" dirty="0">
                  <a:solidFill>
                    <a:srgbClr val="C00000"/>
                  </a:solidFill>
                </a:rPr>
                <a:t>в виде электронного документа, подписанного электронной подписью</a:t>
              </a:r>
              <a:r>
                <a:rPr lang="mr-IN" dirty="0"/>
                <a:t>…</a:t>
              </a:r>
              <a:r>
                <a:rPr lang="ru-RU" dirty="0"/>
                <a:t> </a:t>
              </a:r>
              <a:endParaRPr lang="ru-RU" dirty="0" smtClean="0"/>
            </a:p>
            <a:p>
              <a:endParaRPr lang="ru-RU" dirty="0" smtClean="0"/>
            </a:p>
            <a:p>
              <a:r>
                <a:rPr lang="ru-RU" dirty="0"/>
                <a:t>8. Бухгалтерская (финансовая) отчетность считается составленной после подписания ее руководителем экономического субъекта.</a:t>
              </a:r>
            </a:p>
          </p:txBody>
        </p:sp>
        <p:sp>
          <p:nvSpPr>
            <p:cNvPr id="5" name="Стрелка вверх 4"/>
            <p:cNvSpPr/>
            <p:nvPr/>
          </p:nvSpPr>
          <p:spPr>
            <a:xfrm flipV="1">
              <a:off x="1890583" y="2253626"/>
              <a:ext cx="389237" cy="706135"/>
            </a:xfrm>
            <a:prstGeom prst="upArrow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Стрелка вверх 28"/>
            <p:cNvSpPr/>
            <p:nvPr/>
          </p:nvSpPr>
          <p:spPr>
            <a:xfrm flipV="1">
              <a:off x="7090698" y="2254299"/>
              <a:ext cx="389237" cy="706135"/>
            </a:xfrm>
            <a:prstGeom prst="upArrow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1588672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Straight Connector 16"/>
          <p:cNvCxnSpPr/>
          <p:nvPr/>
        </p:nvCxnSpPr>
        <p:spPr>
          <a:xfrm>
            <a:off x="8511789" y="265642"/>
            <a:ext cx="0" cy="226483"/>
          </a:xfrm>
          <a:prstGeom prst="line">
            <a:avLst/>
          </a:prstGeom>
          <a:ln w="12700" cmpd="sng">
            <a:solidFill>
              <a:srgbClr val="DEAA46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508997" y="179386"/>
            <a:ext cx="496454" cy="365125"/>
          </a:xfrm>
        </p:spPr>
        <p:txBody>
          <a:bodyPr/>
          <a:lstStyle/>
          <a:p>
            <a:fld id="{B2D350B4-811D-9C49-8D4A-B431FFD45952}" type="slidenum">
              <a:rPr lang="en-US" b="1" smtClean="0">
                <a:solidFill>
                  <a:srgbClr val="C79023"/>
                </a:solidFill>
              </a:rPr>
              <a:pPr/>
              <a:t>60</a:t>
            </a:fld>
            <a:endParaRPr lang="en-US" b="1" dirty="0">
              <a:solidFill>
                <a:srgbClr val="C79023"/>
              </a:solidFill>
            </a:endParaRPr>
          </a:p>
        </p:txBody>
      </p:sp>
      <p:sp>
        <p:nvSpPr>
          <p:cNvPr id="41" name="Title 1">
            <a:extLst>
              <a:ext uri="{FF2B5EF4-FFF2-40B4-BE49-F238E27FC236}">
                <a16:creationId xmlns:a16="http://schemas.microsoft.com/office/drawing/2014/main" xmlns="" id="{D2BE57DE-FA7A-44BC-B8D6-F3B300F4C69D}"/>
              </a:ext>
            </a:extLst>
          </p:cNvPr>
          <p:cNvSpPr txBox="1">
            <a:spLocks/>
          </p:cNvSpPr>
          <p:nvPr/>
        </p:nvSpPr>
        <p:spPr>
          <a:xfrm>
            <a:off x="739389" y="3085807"/>
            <a:ext cx="7772400" cy="959719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5000" b="1" dirty="0">
                <a:solidFill>
                  <a:srgbClr val="077A3E"/>
                </a:solidFill>
              </a:rPr>
              <a:t>СПАСИБО ЗА ВНИМАНИЕ!</a:t>
            </a:r>
            <a:endParaRPr lang="en-GB" sz="5000" b="1" u="sng" dirty="0">
              <a:solidFill>
                <a:srgbClr val="C7902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2403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66118" y="179386"/>
            <a:ext cx="6395394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>
              <a:buSzPct val="130000"/>
            </a:pPr>
            <a:r>
              <a:rPr lang="ru-RU" sz="2600" b="1" dirty="0" smtClean="0">
                <a:solidFill>
                  <a:srgbClr val="077A3E"/>
                </a:solidFill>
                <a:latin typeface="Bookman Old Style" charset="0"/>
                <a:ea typeface="Bookman Old Style" charset="0"/>
                <a:cs typeface="Bookman Old Style" charset="0"/>
              </a:rPr>
              <a:t>Изменения в законодательстве</a:t>
            </a:r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596143" y="179386"/>
            <a:ext cx="388350" cy="365125"/>
          </a:xfrm>
        </p:spPr>
        <p:txBody>
          <a:bodyPr/>
          <a:lstStyle/>
          <a:p>
            <a:r>
              <a:rPr lang="ru-RU" b="1" dirty="0">
                <a:solidFill>
                  <a:srgbClr val="C79023"/>
                </a:solidFill>
              </a:rPr>
              <a:t> </a:t>
            </a:r>
            <a:fld id="{D81B3B79-DEF0-4346-A5D2-0443081EFB3D}" type="slidenum">
              <a:rPr lang="ru-RU" b="1" smtClean="0">
                <a:solidFill>
                  <a:srgbClr val="C79023"/>
                </a:solidFill>
              </a:rPr>
              <a:t>7</a:t>
            </a:fld>
            <a:endParaRPr lang="en-US" b="1" dirty="0">
              <a:solidFill>
                <a:srgbClr val="C79023"/>
              </a:solidFill>
            </a:endParaRPr>
          </a:p>
        </p:txBody>
      </p:sp>
      <p:cxnSp>
        <p:nvCxnSpPr>
          <p:cNvPr id="28" name="Straight Connector 16"/>
          <p:cNvCxnSpPr/>
          <p:nvPr/>
        </p:nvCxnSpPr>
        <p:spPr>
          <a:xfrm>
            <a:off x="8623002" y="265642"/>
            <a:ext cx="0" cy="226483"/>
          </a:xfrm>
          <a:prstGeom prst="line">
            <a:avLst/>
          </a:prstGeom>
          <a:ln w="12700" cmpd="sng">
            <a:solidFill>
              <a:srgbClr val="DEAA46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" name="Группа 5"/>
          <p:cNvGrpSpPr/>
          <p:nvPr/>
        </p:nvGrpSpPr>
        <p:grpSpPr>
          <a:xfrm>
            <a:off x="267846" y="1062885"/>
            <a:ext cx="8522472" cy="4985980"/>
            <a:chOff x="335779" y="758085"/>
            <a:chExt cx="8522472" cy="4985980"/>
          </a:xfrm>
        </p:grpSpPr>
        <p:grpSp>
          <p:nvGrpSpPr>
            <p:cNvPr id="8" name="Группа 7"/>
            <p:cNvGrpSpPr/>
            <p:nvPr/>
          </p:nvGrpSpPr>
          <p:grpSpPr>
            <a:xfrm>
              <a:off x="335779" y="758085"/>
              <a:ext cx="8287223" cy="595941"/>
              <a:chOff x="308920" y="1719416"/>
              <a:chExt cx="8287223" cy="595941"/>
            </a:xfrm>
          </p:grpSpPr>
          <p:sp>
            <p:nvSpPr>
              <p:cNvPr id="14" name="Прямоугольник 13"/>
              <p:cNvSpPr/>
              <p:nvPr/>
            </p:nvSpPr>
            <p:spPr>
              <a:xfrm>
                <a:off x="308920" y="1730582"/>
                <a:ext cx="3595815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1" algn="ctr">
                  <a:buSzPct val="130000"/>
                </a:pPr>
                <a:r>
                  <a:rPr lang="ru-RU" sz="3200" b="1" dirty="0" smtClean="0">
                    <a:solidFill>
                      <a:srgbClr val="002060"/>
                    </a:solidFill>
                    <a:latin typeface="Bookman Old Style" charset="0"/>
                    <a:ea typeface="Bookman Old Style" charset="0"/>
                    <a:cs typeface="Bookman Old Style" charset="0"/>
                  </a:rPr>
                  <a:t>191н</a:t>
                </a:r>
              </a:p>
            </p:txBody>
          </p:sp>
          <p:sp>
            <p:nvSpPr>
              <p:cNvPr id="15" name="Прямоугольник 14"/>
              <p:cNvSpPr/>
              <p:nvPr/>
            </p:nvSpPr>
            <p:spPr>
              <a:xfrm>
                <a:off x="5585254" y="1719416"/>
                <a:ext cx="3010889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5563" lvl="1" algn="ctr">
                  <a:buSzPct val="130000"/>
                </a:pPr>
                <a:r>
                  <a:rPr lang="ru-RU" sz="3200" b="1" dirty="0" smtClean="0">
                    <a:solidFill>
                      <a:srgbClr val="002060"/>
                    </a:solidFill>
                    <a:latin typeface="Bookman Old Style" charset="0"/>
                    <a:ea typeface="Bookman Old Style" charset="0"/>
                    <a:cs typeface="Bookman Old Style" charset="0"/>
                  </a:rPr>
                  <a:t>33н</a:t>
                </a:r>
              </a:p>
            </p:txBody>
          </p:sp>
        </p:grpSp>
        <p:sp>
          <p:nvSpPr>
            <p:cNvPr id="3" name="TextBox 2"/>
            <p:cNvSpPr txBox="1"/>
            <p:nvPr/>
          </p:nvSpPr>
          <p:spPr>
            <a:xfrm>
              <a:off x="450250" y="1380026"/>
              <a:ext cx="4021738" cy="40934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dirty="0">
                  <a:latin typeface="Times New Roman" charset="0"/>
                  <a:ea typeface="Times New Roman" charset="0"/>
                  <a:cs typeface="Times New Roman" charset="0"/>
                </a:rPr>
                <a:t>4. Бюджетная отчетность формируется </a:t>
              </a:r>
              <a:r>
                <a:rPr lang="ru-RU" sz="2000" b="1" dirty="0">
                  <a:solidFill>
                    <a:srgbClr val="C00000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в виде электронного документа</a:t>
              </a:r>
              <a:r>
                <a:rPr lang="ru-RU" sz="2000" dirty="0">
                  <a:latin typeface="Times New Roman" charset="0"/>
                  <a:ea typeface="Times New Roman" charset="0"/>
                  <a:cs typeface="Times New Roman" charset="0"/>
                </a:rPr>
                <a:t>, подписанного </a:t>
              </a:r>
              <a:r>
                <a:rPr lang="ru-RU" sz="2000" dirty="0">
                  <a:solidFill>
                    <a:srgbClr val="C00000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усиленной</a:t>
              </a:r>
              <a:r>
                <a:rPr lang="ru-RU" sz="2000" dirty="0">
                  <a:latin typeface="Times New Roman" charset="0"/>
                  <a:ea typeface="Times New Roman" charset="0"/>
                  <a:cs typeface="Times New Roman" charset="0"/>
                </a:rPr>
                <a:t> квалифицированной электронной </a:t>
              </a:r>
              <a:r>
                <a:rPr lang="ru-RU" sz="2000" dirty="0" smtClean="0">
                  <a:latin typeface="Times New Roman" charset="0"/>
                  <a:ea typeface="Times New Roman" charset="0"/>
                  <a:cs typeface="Times New Roman" charset="0"/>
                </a:rPr>
                <a:t>подписью.</a:t>
              </a:r>
            </a:p>
            <a:p>
              <a:endParaRPr lang="ru-RU" sz="2000" dirty="0">
                <a:latin typeface="Times New Roman" charset="0"/>
                <a:ea typeface="Times New Roman" charset="0"/>
                <a:cs typeface="Times New Roman" charset="0"/>
              </a:endParaRPr>
            </a:p>
            <a:p>
              <a:r>
                <a:rPr lang="ru-RU" sz="2000" b="1" dirty="0" smtClean="0">
                  <a:solidFill>
                    <a:srgbClr val="002060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2 случая </a:t>
              </a:r>
              <a:r>
                <a:rPr lang="ru-RU" sz="2000" dirty="0" smtClean="0">
                  <a:latin typeface="Times New Roman" charset="0"/>
                  <a:ea typeface="Times New Roman" charset="0"/>
                  <a:cs typeface="Times New Roman" charset="0"/>
                </a:rPr>
                <a:t>представления бюджетной отчетности на </a:t>
              </a:r>
              <a:r>
                <a:rPr lang="ru-RU" sz="2000" b="1" dirty="0" smtClean="0">
                  <a:solidFill>
                    <a:srgbClr val="002060"/>
                  </a:solidFill>
                  <a:latin typeface="Times New Roman" charset="0"/>
                  <a:ea typeface="Times New Roman" charset="0"/>
                  <a:cs typeface="Times New Roman" charset="0"/>
                </a:rPr>
                <a:t>бумажном</a:t>
              </a:r>
              <a:r>
                <a:rPr lang="ru-RU" sz="2000" dirty="0" smtClean="0">
                  <a:latin typeface="Times New Roman" charset="0"/>
                  <a:ea typeface="Times New Roman" charset="0"/>
                  <a:cs typeface="Times New Roman" charset="0"/>
                </a:rPr>
                <a:t> носителе:</a:t>
              </a:r>
            </a:p>
            <a:p>
              <a:pPr marL="342900" indent="-342900">
                <a:buAutoNum type="arabicPeriod"/>
              </a:pPr>
              <a:r>
                <a:rPr lang="ru-RU" sz="2000" dirty="0" smtClean="0">
                  <a:latin typeface="Times New Roman" charset="0"/>
                  <a:ea typeface="Times New Roman" charset="0"/>
                  <a:cs typeface="Times New Roman" charset="0"/>
                </a:rPr>
                <a:t>отсутствие организационно-технической возможности</a:t>
              </a:r>
            </a:p>
            <a:p>
              <a:pPr marL="342900" indent="-342900">
                <a:buAutoNum type="arabicPeriod"/>
              </a:pPr>
              <a:r>
                <a:rPr lang="ru-RU" sz="2000" dirty="0" smtClean="0">
                  <a:latin typeface="Times New Roman" charset="0"/>
                  <a:ea typeface="Times New Roman" charset="0"/>
                  <a:cs typeface="Times New Roman" charset="0"/>
                </a:rPr>
                <a:t>в соответствии с законодательством (</a:t>
              </a:r>
              <a:r>
                <a:rPr lang="ru-RU" sz="2000" dirty="0" err="1" smtClean="0">
                  <a:latin typeface="Times New Roman" charset="0"/>
                  <a:ea typeface="Times New Roman" charset="0"/>
                  <a:cs typeface="Times New Roman" charset="0"/>
                </a:rPr>
                <a:t>гостайна</a:t>
              </a:r>
              <a:r>
                <a:rPr lang="ru-RU" sz="2000" dirty="0" smtClean="0">
                  <a:latin typeface="Times New Roman" charset="0"/>
                  <a:ea typeface="Times New Roman" charset="0"/>
                  <a:cs typeface="Times New Roman" charset="0"/>
                </a:rPr>
                <a:t>)</a:t>
              </a:r>
              <a:endParaRPr lang="ru-RU" sz="2000" dirty="0"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4929189" y="1342860"/>
              <a:ext cx="3929062" cy="44012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>
                  <a:latin typeface="Times New Roman" charset="0"/>
                  <a:ea typeface="Times New Roman" charset="0"/>
                  <a:cs typeface="Times New Roman" charset="0"/>
                </a:defRPr>
              </a:lvl1pPr>
            </a:lstStyle>
            <a:p>
              <a:r>
                <a:rPr lang="ru-RU" sz="2000" dirty="0" smtClean="0"/>
                <a:t>6. Бухгалтерская </a:t>
              </a:r>
              <a:r>
                <a:rPr lang="ru-RU" sz="2000" dirty="0"/>
                <a:t>отчетность представляется учреждением </a:t>
              </a:r>
              <a:r>
                <a:rPr lang="ru-RU" sz="2000" b="1" dirty="0" smtClean="0">
                  <a:solidFill>
                    <a:srgbClr val="C00000"/>
                  </a:solidFill>
                </a:rPr>
                <a:t>в </a:t>
              </a:r>
              <a:r>
                <a:rPr lang="ru-RU" sz="2000" b="1" dirty="0">
                  <a:solidFill>
                    <a:srgbClr val="C00000"/>
                  </a:solidFill>
                </a:rPr>
                <a:t>виде электронного документа</a:t>
              </a:r>
              <a:r>
                <a:rPr lang="ru-RU" sz="2000" dirty="0"/>
                <a:t>, подписанного </a:t>
              </a:r>
              <a:r>
                <a:rPr lang="ru-RU" sz="2000" dirty="0">
                  <a:solidFill>
                    <a:srgbClr val="C00000"/>
                  </a:solidFill>
                </a:rPr>
                <a:t>усиленной</a:t>
              </a:r>
              <a:r>
                <a:rPr lang="ru-RU" sz="2000" dirty="0"/>
                <a:t> квалифицированной электронной </a:t>
              </a:r>
              <a:r>
                <a:rPr lang="ru-RU" sz="2000" dirty="0" smtClean="0"/>
                <a:t>подписью</a:t>
              </a:r>
              <a:endParaRPr lang="ru-RU" sz="2000" dirty="0"/>
            </a:p>
            <a:p>
              <a:endParaRPr lang="ru-RU" sz="2000" dirty="0"/>
            </a:p>
            <a:p>
              <a:r>
                <a:rPr lang="ru-RU" sz="2000" b="1" dirty="0">
                  <a:solidFill>
                    <a:srgbClr val="002060"/>
                  </a:solidFill>
                </a:rPr>
                <a:t>2 случая </a:t>
              </a:r>
              <a:r>
                <a:rPr lang="ru-RU" sz="2000" dirty="0"/>
                <a:t>представления бюджетной отчетности на </a:t>
              </a:r>
              <a:r>
                <a:rPr lang="ru-RU" sz="2000" b="1" dirty="0">
                  <a:solidFill>
                    <a:srgbClr val="002060"/>
                  </a:solidFill>
                </a:rPr>
                <a:t>бумажном</a:t>
              </a:r>
              <a:r>
                <a:rPr lang="ru-RU" sz="2000" dirty="0"/>
                <a:t> носителе:</a:t>
              </a:r>
            </a:p>
            <a:p>
              <a:pPr marL="342900" indent="-342900">
                <a:buAutoNum type="arabicPeriod"/>
              </a:pPr>
              <a:r>
                <a:rPr lang="ru-RU" sz="2000" dirty="0"/>
                <a:t>отсутствие организационно-технической возможности</a:t>
              </a:r>
            </a:p>
            <a:p>
              <a:pPr marL="342900" indent="-342900">
                <a:buAutoNum type="arabicPeriod"/>
              </a:pPr>
              <a:r>
                <a:rPr lang="ru-RU" sz="2000" dirty="0"/>
                <a:t>в соответствии с законодательством (</a:t>
              </a:r>
              <a:r>
                <a:rPr lang="ru-RU" sz="2000" dirty="0" err="1"/>
                <a:t>гостайна</a:t>
              </a:r>
              <a:r>
                <a:rPr lang="ru-RU" sz="2000" dirty="0" smtClean="0"/>
                <a:t>)</a:t>
              </a:r>
              <a:endParaRPr lang="ru-RU" sz="2000" dirty="0"/>
            </a:p>
          </p:txBody>
        </p:sp>
      </p:grpSp>
    </p:spTree>
    <p:extLst>
      <p:ext uri="{BB962C8B-B14F-4D97-AF65-F5344CB8AC3E}">
        <p14:creationId xmlns:p14="http://schemas.microsoft.com/office/powerpoint/2010/main" val="279425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540151" y="179386"/>
            <a:ext cx="445437" cy="365125"/>
          </a:xfrm>
        </p:spPr>
        <p:txBody>
          <a:bodyPr/>
          <a:lstStyle/>
          <a:p>
            <a:fld id="{B2D350B4-811D-9C49-8D4A-B431FFD45952}" type="slidenum">
              <a:rPr lang="en-US" b="1" smtClean="0">
                <a:solidFill>
                  <a:srgbClr val="C79023"/>
                </a:solidFill>
              </a:rPr>
              <a:pPr/>
              <a:t>8</a:t>
            </a:fld>
            <a:endParaRPr lang="en-US" b="1" dirty="0">
              <a:solidFill>
                <a:srgbClr val="C79023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603077" y="115884"/>
            <a:ext cx="7022802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>
              <a:buSzPct val="130000"/>
            </a:pPr>
            <a:r>
              <a:rPr lang="ru-RU" sz="2600" b="1" dirty="0" smtClean="0">
                <a:solidFill>
                  <a:srgbClr val="077A3E"/>
                </a:solidFill>
                <a:latin typeface="Bookman Old Style" charset="0"/>
                <a:ea typeface="Bookman Old Style" charset="0"/>
                <a:cs typeface="Bookman Old Style" charset="0"/>
              </a:rPr>
              <a:t>Изменения </a:t>
            </a:r>
            <a:r>
              <a:rPr lang="ru-RU" sz="2600" b="1" smtClean="0">
                <a:solidFill>
                  <a:srgbClr val="077A3E"/>
                </a:solidFill>
                <a:latin typeface="Bookman Old Style" charset="0"/>
                <a:ea typeface="Bookman Old Style" charset="0"/>
                <a:cs typeface="Bookman Old Style" charset="0"/>
              </a:rPr>
              <a:t>в Справке </a:t>
            </a:r>
            <a:r>
              <a:rPr lang="ru-RU" sz="2600" b="1" dirty="0" smtClean="0">
                <a:solidFill>
                  <a:srgbClr val="077A3E"/>
                </a:solidFill>
                <a:latin typeface="Bookman Old Style" charset="0"/>
                <a:ea typeface="Bookman Old Style" charset="0"/>
                <a:cs typeface="Bookman Old Style" charset="0"/>
              </a:rPr>
              <a:t>(ф. 0503125)</a:t>
            </a: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968922400"/>
              </p:ext>
            </p:extLst>
          </p:nvPr>
        </p:nvGraphicFramePr>
        <p:xfrm>
          <a:off x="909637" y="1211263"/>
          <a:ext cx="7377113" cy="4660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80109" y="6161136"/>
            <a:ext cx="87006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smtClean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Письмо МФ и ФК от 15.10.2019 №02-06-07/78962</a:t>
            </a:r>
            <a:endParaRPr lang="ru-RU" sz="2800" b="1" i="1">
              <a:solidFill>
                <a:srgbClr val="002060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6402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481391" y="49076"/>
            <a:ext cx="503102" cy="365125"/>
          </a:xfrm>
        </p:spPr>
        <p:txBody>
          <a:bodyPr/>
          <a:lstStyle/>
          <a:p>
            <a:fld id="{A9DAC724-3E02-49ED-B828-609FBC575841}" type="slidenum">
              <a:rPr lang="ru-RU" b="1" smtClean="0">
                <a:solidFill>
                  <a:srgbClr val="C79023"/>
                </a:solidFill>
              </a:rPr>
              <a:t>9</a:t>
            </a:fld>
            <a:endParaRPr lang="en-US" b="1" dirty="0">
              <a:solidFill>
                <a:srgbClr val="C79023"/>
              </a:solidFill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xmlns="" id="{A33DAC7D-2902-43C4-80FC-A26A6CDFC3A5}"/>
              </a:ext>
            </a:extLst>
          </p:cNvPr>
          <p:cNvSpPr/>
          <p:nvPr/>
        </p:nvSpPr>
        <p:spPr>
          <a:xfrm>
            <a:off x="2689680" y="175674"/>
            <a:ext cx="5479146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2500" b="1" smtClean="0">
                <a:solidFill>
                  <a:srgbClr val="077A3E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Порядок применения КОСГУ</a:t>
            </a:r>
            <a:endParaRPr lang="ru-RU" sz="2500" b="1" dirty="0">
              <a:solidFill>
                <a:srgbClr val="C000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38401" y="563088"/>
            <a:ext cx="6546092" cy="770412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/>
            <a:r>
              <a:rPr lang="ru-RU" sz="2400" b="1" dirty="0" smtClean="0">
                <a:solidFill>
                  <a:srgbClr val="C79023"/>
                </a:solidFill>
                <a:latin typeface="Times New Roman" charset="0"/>
                <a:ea typeface="Times New Roman" charset="0"/>
                <a:cs typeface="Times New Roman" charset="0"/>
              </a:rPr>
              <a:t>Дополнено (уточнено): передача </a:t>
            </a:r>
            <a:r>
              <a:rPr lang="ru-RU" sz="2400" b="1" smtClean="0">
                <a:solidFill>
                  <a:srgbClr val="C79023"/>
                </a:solidFill>
                <a:latin typeface="Times New Roman" charset="0"/>
                <a:ea typeface="Times New Roman" charset="0"/>
                <a:cs typeface="Times New Roman" charset="0"/>
              </a:rPr>
              <a:t>и получение</a:t>
            </a:r>
            <a:endParaRPr lang="ru-RU" sz="2400" b="1" dirty="0">
              <a:solidFill>
                <a:srgbClr val="C79023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graphicFrame>
        <p:nvGraphicFramePr>
          <p:cNvPr id="2" name="Схема 1"/>
          <p:cNvGraphicFramePr/>
          <p:nvPr>
            <p:extLst/>
          </p:nvPr>
        </p:nvGraphicFramePr>
        <p:xfrm>
          <a:off x="177799" y="1333500"/>
          <a:ext cx="8806693" cy="5499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778500" y="1498600"/>
            <a:ext cx="1358900" cy="863600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rgbClr val="002060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ru-RU" b="1" smtClean="0">
                <a:latin typeface="Times New Roman" charset="0"/>
                <a:ea typeface="Times New Roman" charset="0"/>
                <a:cs typeface="Times New Roman" charset="0"/>
              </a:rPr>
              <a:t>Текущего характера</a:t>
            </a:r>
            <a:endParaRPr lang="ru-RU" b="1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5593" y="1498600"/>
            <a:ext cx="1358900" cy="863600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rgbClr val="002060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ru-RU" sz="1600" b="1" dirty="0" smtClean="0">
                <a:latin typeface="Times New Roman" charset="0"/>
                <a:ea typeface="Times New Roman" charset="0"/>
                <a:cs typeface="Times New Roman" charset="0"/>
              </a:rPr>
              <a:t>Капиталь-</a:t>
            </a:r>
            <a:r>
              <a:rPr lang="ru-RU" sz="1600" b="1" dirty="0" err="1" smtClean="0">
                <a:latin typeface="Times New Roman" charset="0"/>
                <a:ea typeface="Times New Roman" charset="0"/>
                <a:cs typeface="Times New Roman" charset="0"/>
              </a:rPr>
              <a:t>ного</a:t>
            </a:r>
            <a:r>
              <a:rPr lang="ru-RU" sz="1600" b="1" dirty="0" smtClean="0">
                <a:latin typeface="Times New Roman" charset="0"/>
                <a:ea typeface="Times New Roman" charset="0"/>
                <a:cs typeface="Times New Roman" charset="0"/>
              </a:rPr>
              <a:t> характера</a:t>
            </a:r>
            <a:endParaRPr lang="ru-RU" sz="1600" b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2900" y="6184900"/>
            <a:ext cx="2755900" cy="369332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r>
              <a:rPr lang="ru-RU" i="1" dirty="0" smtClean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Текущие </a:t>
            </a:r>
            <a:r>
              <a:rPr lang="mr-IN" i="1" dirty="0" smtClean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–</a:t>
            </a:r>
            <a:r>
              <a:rPr lang="ru-RU" i="1" dirty="0" smtClean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 КОСГУ 340</a:t>
            </a:r>
            <a:endParaRPr lang="ru-RU" i="1" dirty="0">
              <a:solidFill>
                <a:srgbClr val="002060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81144" y="6184900"/>
            <a:ext cx="4403347" cy="369332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r>
              <a:rPr lang="ru-RU" i="1" dirty="0" smtClean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Капитальные </a:t>
            </a:r>
            <a:r>
              <a:rPr lang="mr-IN" i="1" dirty="0" smtClean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–</a:t>
            </a:r>
            <a:r>
              <a:rPr lang="ru-RU" i="1" dirty="0" smtClean="0">
                <a:solidFill>
                  <a:srgbClr val="002060"/>
                </a:solidFill>
                <a:latin typeface="Times New Roman" charset="0"/>
                <a:ea typeface="Times New Roman" charset="0"/>
                <a:cs typeface="Times New Roman" charset="0"/>
              </a:rPr>
              <a:t> КОСГУ 310, 320, 330</a:t>
            </a:r>
            <a:endParaRPr lang="ru-RU" i="1" dirty="0">
              <a:solidFill>
                <a:srgbClr val="002060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2144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26959</TotalTime>
  <Words>3903</Words>
  <Application>Microsoft Macintosh PowerPoint</Application>
  <PresentationFormat>Экран (4:3)</PresentationFormat>
  <Paragraphs>1297</Paragraphs>
  <Slides>60</Slides>
  <Notes>41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60</vt:i4>
      </vt:variant>
    </vt:vector>
  </HeadingPairs>
  <TitlesOfParts>
    <vt:vector size="69" baseType="lpstr">
      <vt:lpstr>Bookman Old Style</vt:lpstr>
      <vt:lpstr>Calibri</vt:lpstr>
      <vt:lpstr>Calibri Light</vt:lpstr>
      <vt:lpstr>DINPro-Light</vt:lpstr>
      <vt:lpstr>Mangal</vt:lpstr>
      <vt:lpstr>Times New Roman</vt:lpstr>
      <vt:lpstr>Wingdings</vt:lpstr>
      <vt:lpstr>Arial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Справка по заключению счетов бюджетного учета отчетного финансового года ф. 0503110, 0503710</vt:lpstr>
      <vt:lpstr>Справка по заключению счетов бюджетного учета отчетного финансового года ф. 0503110, 0503710</vt:lpstr>
      <vt:lpstr>Справка по заключению счетов бюджетного учета отчетного финансового года ф. 0503110, 0503710</vt:lpstr>
      <vt:lpstr>Справка по заключению счетов бюджетного учета отчетного финансового года ф. 0503110, 0503710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Base/>
  <HyperlinksChanged>false</HyperlinksChanged>
  <AppVersion>15.0041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ОБЗ</dc:creator>
  <cp:lastModifiedBy>Юлия М</cp:lastModifiedBy>
  <cp:revision>1531</cp:revision>
  <cp:lastPrinted>2018-11-14T09:10:42Z</cp:lastPrinted>
  <dcterms:created xsi:type="dcterms:W3CDTF">2014-05-13T07:16:38Z</dcterms:created>
  <dcterms:modified xsi:type="dcterms:W3CDTF">2019-12-18T08:05:20Z</dcterms:modified>
</cp:coreProperties>
</file>