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5" r:id="rId2"/>
    <p:sldId id="918" r:id="rId3"/>
    <p:sldId id="947" r:id="rId4"/>
    <p:sldId id="919" r:id="rId5"/>
    <p:sldId id="920" r:id="rId6"/>
    <p:sldId id="921" r:id="rId7"/>
    <p:sldId id="922" r:id="rId8"/>
    <p:sldId id="923" r:id="rId9"/>
    <p:sldId id="926" r:id="rId10"/>
    <p:sldId id="927" r:id="rId11"/>
    <p:sldId id="928" r:id="rId12"/>
    <p:sldId id="929" r:id="rId13"/>
    <p:sldId id="931" r:id="rId14"/>
    <p:sldId id="932" r:id="rId15"/>
    <p:sldId id="933" r:id="rId16"/>
    <p:sldId id="934" r:id="rId17"/>
    <p:sldId id="935" r:id="rId18"/>
    <p:sldId id="936" r:id="rId19"/>
    <p:sldId id="938" r:id="rId20"/>
    <p:sldId id="937" r:id="rId21"/>
    <p:sldId id="939" r:id="rId22"/>
    <p:sldId id="940" r:id="rId23"/>
    <p:sldId id="941" r:id="rId24"/>
    <p:sldId id="945" r:id="rId25"/>
    <p:sldId id="942" r:id="rId26"/>
    <p:sldId id="946" r:id="rId27"/>
    <p:sldId id="943" r:id="rId28"/>
    <p:sldId id="601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918"/>
            <p14:sldId id="947"/>
            <p14:sldId id="919"/>
            <p14:sldId id="920"/>
            <p14:sldId id="921"/>
            <p14:sldId id="922"/>
            <p14:sldId id="923"/>
            <p14:sldId id="926"/>
            <p14:sldId id="927"/>
            <p14:sldId id="928"/>
            <p14:sldId id="929"/>
            <p14:sldId id="931"/>
            <p14:sldId id="932"/>
            <p14:sldId id="933"/>
            <p14:sldId id="934"/>
            <p14:sldId id="935"/>
            <p14:sldId id="936"/>
            <p14:sldId id="938"/>
            <p14:sldId id="937"/>
            <p14:sldId id="939"/>
            <p14:sldId id="940"/>
            <p14:sldId id="941"/>
            <p14:sldId id="945"/>
            <p14:sldId id="942"/>
            <p14:sldId id="946"/>
            <p14:sldId id="943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  <p:cmAuthor id="2" name="Юлия М" initials="ЮМ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C79023"/>
    <a:srgbClr val="FFFD78"/>
    <a:srgbClr val="FF99CC"/>
    <a:srgbClr val="DEAA46"/>
    <a:srgbClr val="FF9999"/>
    <a:srgbClr val="66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1" autoAdjust="0"/>
    <p:restoredTop sz="93363" autoAdjust="0"/>
  </p:normalViewPr>
  <p:slideViewPr>
    <p:cSldViewPr snapToGrid="0" snapToObjects="1" showGuides="1">
      <p:cViewPr>
        <p:scale>
          <a:sx n="100" d="100"/>
          <a:sy n="100" d="100"/>
        </p:scale>
        <p:origin x="864" y="31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4EF65-66B1-3D4B-96B1-B5761C90BA59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D82798-0137-3F40-8CB3-E621BDAD5AC4}">
      <dgm:prSet phldrT="[Текст]" custT="1"/>
      <dgm:spPr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rIns="0"/>
        <a:lstStyle/>
        <a:p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Бюджетная</a:t>
          </a:r>
          <a:r>
            <a:rPr lang="ru-RU" sz="20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информация</a:t>
          </a:r>
          <a:endParaRPr lang="ru-RU" sz="20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1D81229-BFD8-4C4A-B944-B70BB53D2172}" type="parTrans" cxnId="{8CFC920F-262C-2248-874D-86E4EA6D0B26}">
      <dgm:prSet/>
      <dgm:spPr/>
      <dgm:t>
        <a:bodyPr/>
        <a:lstStyle/>
        <a:p>
          <a:endParaRPr lang="ru-RU"/>
        </a:p>
      </dgm:t>
    </dgm:pt>
    <dgm:pt modelId="{38E866B4-CB40-DF4D-ADC4-4CEFA2A54A65}" type="sibTrans" cxnId="{8CFC920F-262C-2248-874D-86E4EA6D0B26}">
      <dgm:prSet/>
      <dgm:spPr/>
      <dgm:t>
        <a:bodyPr/>
        <a:lstStyle/>
        <a:p>
          <a:endParaRPr lang="ru-RU"/>
        </a:p>
      </dgm:t>
    </dgm:pt>
    <dgm:pt modelId="{5448D88A-0A3F-D549-A578-C5932ED35F7B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lIns="0" rIns="0"/>
        <a:lstStyle/>
        <a:p>
          <a:r>
            <a:rPr lang="ru-RU" sz="20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"Бюджетная информация"</a:t>
          </a:r>
          <a:endParaRPr lang="ru-RU" sz="20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DBC819A6-2850-DB4C-B3C4-029743974419}" type="parTrans" cxnId="{0A706DFF-337D-A34A-BF41-310CD3B7FE6C}">
      <dgm:prSet/>
      <dgm:spPr/>
      <dgm:t>
        <a:bodyPr/>
        <a:lstStyle/>
        <a:p>
          <a:endParaRPr lang="ru-RU"/>
        </a:p>
      </dgm:t>
    </dgm:pt>
    <dgm:pt modelId="{2348749E-3447-5145-A865-F2FCF5743A33}" type="sibTrans" cxnId="{0A706DFF-337D-A34A-BF41-310CD3B7FE6C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62856E3C-DFB8-E244-91CD-962FE876B140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lIns="0" rIns="0"/>
        <a:lstStyle/>
        <a:p>
          <a:r>
            <a:rPr lang="ru-RU" sz="22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191н</a:t>
          </a:r>
          <a:endParaRPr lang="ru-RU" sz="22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CED079E-0F03-E144-8996-69FABBF62817}" type="parTrans" cxnId="{0D024BCD-CA4A-B949-A574-241DFE39D4DF}">
      <dgm:prSet/>
      <dgm:spPr/>
      <dgm:t>
        <a:bodyPr/>
        <a:lstStyle/>
        <a:p>
          <a:endParaRPr lang="ru-RU"/>
        </a:p>
      </dgm:t>
    </dgm:pt>
    <dgm:pt modelId="{0D13268D-B890-1343-8E89-922A72221E5F}" type="sibTrans" cxnId="{0D024BCD-CA4A-B949-A574-241DFE39D4DF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20131944-200B-664F-B64D-A260173BFDEA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2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33н</a:t>
          </a:r>
          <a:endParaRPr lang="ru-RU" sz="22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C72998E-B705-D444-B131-4B1B61830717}" type="parTrans" cxnId="{8B53FA1B-E85A-3449-B52A-8EFBC5FD079C}">
      <dgm:prSet/>
      <dgm:spPr/>
      <dgm:t>
        <a:bodyPr/>
        <a:lstStyle/>
        <a:p>
          <a:endParaRPr lang="ru-RU"/>
        </a:p>
      </dgm:t>
    </dgm:pt>
    <dgm:pt modelId="{D546D528-B45E-804F-9462-A612C81404AA}" type="sibTrans" cxnId="{8B53FA1B-E85A-3449-B52A-8EFBC5FD079C}">
      <dgm:prSet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12E2198E-A2D7-EC4E-B5EC-0CD646F0A468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БК</a:t>
          </a:r>
          <a:endParaRPr lang="ru-RU" sz="24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A9131D1-C790-8D43-BAE9-DE21A30E3A94}" type="parTrans" cxnId="{AEB260E8-6D13-BB43-9E28-E19675F8AF66}">
      <dgm:prSet/>
      <dgm:spPr/>
      <dgm:t>
        <a:bodyPr/>
        <a:lstStyle/>
        <a:p>
          <a:endParaRPr lang="ru-RU"/>
        </a:p>
      </dgm:t>
    </dgm:pt>
    <dgm:pt modelId="{6D2AB626-974C-F644-82BF-BD1B497CEAE1}" type="sibTrans" cxnId="{AEB260E8-6D13-BB43-9E28-E19675F8AF66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117DB703-8D4E-6448-A0BA-1448F7270B8E}">
      <dgm:prSet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</a:t>
          </a:r>
          <a:r>
            <a:rPr lang="ru-RU" sz="2400" b="1" dirty="0" err="1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Концеп-туальные</a:t>
          </a:r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основы"</a:t>
          </a:r>
          <a:endParaRPr lang="ru-RU" sz="24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EDD1AF3D-0B14-7546-8D22-062B978183D4}" type="parTrans" cxnId="{07C1257D-68F4-934E-8B4B-BEF5C8EC3036}">
      <dgm:prSet/>
      <dgm:spPr/>
      <dgm:t>
        <a:bodyPr/>
        <a:lstStyle/>
        <a:p>
          <a:endParaRPr lang="ru-RU"/>
        </a:p>
      </dgm:t>
    </dgm:pt>
    <dgm:pt modelId="{3A3987A6-7EA4-E24D-931F-147CD9AC936F}" type="sibTrans" cxnId="{07C1257D-68F4-934E-8B4B-BEF5C8EC3036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F83CDEBB-DD7C-0543-A595-DF573BA6470F}" type="pres">
      <dgm:prSet presAssocID="{6694EF65-66B1-3D4B-96B1-B5761C90BA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48D16-6E58-D141-A109-F67481C7A813}" type="pres">
      <dgm:prSet presAssocID="{1CD82798-0137-3F40-8CB3-E621BDAD5AC4}" presName="centerShape" presStyleLbl="node0" presStyleIdx="0" presStyleCnt="1"/>
      <dgm:spPr/>
      <dgm:t>
        <a:bodyPr/>
        <a:lstStyle/>
        <a:p>
          <a:endParaRPr lang="ru-RU"/>
        </a:p>
      </dgm:t>
    </dgm:pt>
    <dgm:pt modelId="{49576D50-AB43-2242-ADD3-1DE94F74219E}" type="pres">
      <dgm:prSet presAssocID="{5448D88A-0A3F-D549-A578-C5932ED35F7B}" presName="node" presStyleLbl="node1" presStyleIdx="0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00DBE-ECF4-9D41-9BA3-E8935112B867}" type="pres">
      <dgm:prSet presAssocID="{5448D88A-0A3F-D549-A578-C5932ED35F7B}" presName="dummy" presStyleCnt="0"/>
      <dgm:spPr/>
    </dgm:pt>
    <dgm:pt modelId="{030BCB28-977E-C949-9A16-3C559B5A96C0}" type="pres">
      <dgm:prSet presAssocID="{2348749E-3447-5145-A865-F2FCF5743A3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B7FAEA6-07F9-E64B-B0CD-6188A5F6E910}" type="pres">
      <dgm:prSet presAssocID="{62856E3C-DFB8-E244-91CD-962FE876B140}" presName="node" presStyleLbl="node1" presStyleIdx="1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3FFAC-B63D-8140-9576-A7F94C9B889D}" type="pres">
      <dgm:prSet presAssocID="{62856E3C-DFB8-E244-91CD-962FE876B140}" presName="dummy" presStyleCnt="0"/>
      <dgm:spPr/>
    </dgm:pt>
    <dgm:pt modelId="{6AD4B8F7-3ECB-1F4F-8844-31B3F68BBC48}" type="pres">
      <dgm:prSet presAssocID="{0D13268D-B890-1343-8E89-922A72221E5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488FED4-CFDF-9643-A451-AC5DF3A68FA6}" type="pres">
      <dgm:prSet presAssocID="{20131944-200B-664F-B64D-A260173BFDEA}" presName="node" presStyleLbl="node1" presStyleIdx="2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F4DBE-C26A-9B4E-9CE1-2AC097378856}" type="pres">
      <dgm:prSet presAssocID="{20131944-200B-664F-B64D-A260173BFDEA}" presName="dummy" presStyleCnt="0"/>
      <dgm:spPr/>
    </dgm:pt>
    <dgm:pt modelId="{54A0F5B0-01C2-7C40-8CB9-24F32B69C446}" type="pres">
      <dgm:prSet presAssocID="{D546D528-B45E-804F-9462-A612C81404A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1F2986C-DE0C-134D-84CC-5264FC9A4D23}" type="pres">
      <dgm:prSet presAssocID="{12E2198E-A2D7-EC4E-B5EC-0CD646F0A468}" presName="node" presStyleLbl="node1" presStyleIdx="3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7FF81-2E37-1540-B2E6-4F3B3411464E}" type="pres">
      <dgm:prSet presAssocID="{12E2198E-A2D7-EC4E-B5EC-0CD646F0A468}" presName="dummy" presStyleCnt="0"/>
      <dgm:spPr/>
    </dgm:pt>
    <dgm:pt modelId="{821A3767-A71A-7C47-AE6D-0EA97AC2C355}" type="pres">
      <dgm:prSet presAssocID="{6D2AB626-974C-F644-82BF-BD1B497CEAE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8F81F52-1AB3-E14F-9940-58D56AECC722}" type="pres">
      <dgm:prSet presAssocID="{117DB703-8D4E-6448-A0BA-1448F7270B8E}" presName="node" presStyleLbl="node1" presStyleIdx="4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96A10-0D23-B947-90C1-86E0492ED91A}" type="pres">
      <dgm:prSet presAssocID="{117DB703-8D4E-6448-A0BA-1448F7270B8E}" presName="dummy" presStyleCnt="0"/>
      <dgm:spPr/>
    </dgm:pt>
    <dgm:pt modelId="{B248B032-4523-5E45-A5EA-6D14C542D7C0}" type="pres">
      <dgm:prSet presAssocID="{3A3987A6-7EA4-E24D-931F-147CD9AC936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D024BCD-CA4A-B949-A574-241DFE39D4DF}" srcId="{1CD82798-0137-3F40-8CB3-E621BDAD5AC4}" destId="{62856E3C-DFB8-E244-91CD-962FE876B140}" srcOrd="1" destOrd="0" parTransId="{1CED079E-0F03-E144-8996-69FABBF62817}" sibTransId="{0D13268D-B890-1343-8E89-922A72221E5F}"/>
    <dgm:cxn modelId="{A634DE95-8FF8-A344-B373-FF7A88E5FAB4}" type="presOf" srcId="{D546D528-B45E-804F-9462-A612C81404AA}" destId="{54A0F5B0-01C2-7C40-8CB9-24F32B69C446}" srcOrd="0" destOrd="0" presId="urn:microsoft.com/office/officeart/2005/8/layout/radial6"/>
    <dgm:cxn modelId="{716D791A-923F-634D-A5F1-3498EC431A42}" type="presOf" srcId="{2348749E-3447-5145-A865-F2FCF5743A33}" destId="{030BCB28-977E-C949-9A16-3C559B5A96C0}" srcOrd="0" destOrd="0" presId="urn:microsoft.com/office/officeart/2005/8/layout/radial6"/>
    <dgm:cxn modelId="{AEB260E8-6D13-BB43-9E28-E19675F8AF66}" srcId="{1CD82798-0137-3F40-8CB3-E621BDAD5AC4}" destId="{12E2198E-A2D7-EC4E-B5EC-0CD646F0A468}" srcOrd="3" destOrd="0" parTransId="{1A9131D1-C790-8D43-BAE9-DE21A30E3A94}" sibTransId="{6D2AB626-974C-F644-82BF-BD1B497CEAE1}"/>
    <dgm:cxn modelId="{D2551D75-E8A3-6A4B-B758-5DF2EAC0E784}" type="presOf" srcId="{6D2AB626-974C-F644-82BF-BD1B497CEAE1}" destId="{821A3767-A71A-7C47-AE6D-0EA97AC2C355}" srcOrd="0" destOrd="0" presId="urn:microsoft.com/office/officeart/2005/8/layout/radial6"/>
    <dgm:cxn modelId="{2857F6DB-92FF-5246-9B8C-EF593980FF96}" type="presOf" srcId="{1CD82798-0137-3F40-8CB3-E621BDAD5AC4}" destId="{F6348D16-6E58-D141-A109-F67481C7A813}" srcOrd="0" destOrd="0" presId="urn:microsoft.com/office/officeart/2005/8/layout/radial6"/>
    <dgm:cxn modelId="{D60D708A-6DC2-204E-8230-21E166438150}" type="presOf" srcId="{117DB703-8D4E-6448-A0BA-1448F7270B8E}" destId="{68F81F52-1AB3-E14F-9940-58D56AECC722}" srcOrd="0" destOrd="0" presId="urn:microsoft.com/office/officeart/2005/8/layout/radial6"/>
    <dgm:cxn modelId="{0A706DFF-337D-A34A-BF41-310CD3B7FE6C}" srcId="{1CD82798-0137-3F40-8CB3-E621BDAD5AC4}" destId="{5448D88A-0A3F-D549-A578-C5932ED35F7B}" srcOrd="0" destOrd="0" parTransId="{DBC819A6-2850-DB4C-B3C4-029743974419}" sibTransId="{2348749E-3447-5145-A865-F2FCF5743A33}"/>
    <dgm:cxn modelId="{A286D58B-CD0F-1847-BEFD-22CDE4E7B1A9}" type="presOf" srcId="{20131944-200B-664F-B64D-A260173BFDEA}" destId="{1488FED4-CFDF-9643-A451-AC5DF3A68FA6}" srcOrd="0" destOrd="0" presId="urn:microsoft.com/office/officeart/2005/8/layout/radial6"/>
    <dgm:cxn modelId="{D7D06D3D-D9DD-F14D-8CDA-330DCD529D99}" type="presOf" srcId="{0D13268D-B890-1343-8E89-922A72221E5F}" destId="{6AD4B8F7-3ECB-1F4F-8844-31B3F68BBC48}" srcOrd="0" destOrd="0" presId="urn:microsoft.com/office/officeart/2005/8/layout/radial6"/>
    <dgm:cxn modelId="{3DCBA2CD-8FCA-D541-A4FE-FCBCE142C574}" type="presOf" srcId="{5448D88A-0A3F-D549-A578-C5932ED35F7B}" destId="{49576D50-AB43-2242-ADD3-1DE94F74219E}" srcOrd="0" destOrd="0" presId="urn:microsoft.com/office/officeart/2005/8/layout/radial6"/>
    <dgm:cxn modelId="{F72FEE40-ED6F-2345-B333-96D57A750B68}" type="presOf" srcId="{3A3987A6-7EA4-E24D-931F-147CD9AC936F}" destId="{B248B032-4523-5E45-A5EA-6D14C542D7C0}" srcOrd="0" destOrd="0" presId="urn:microsoft.com/office/officeart/2005/8/layout/radial6"/>
    <dgm:cxn modelId="{1FD8612C-649D-7A40-8817-6FFA4D64D2F6}" type="presOf" srcId="{62856E3C-DFB8-E244-91CD-962FE876B140}" destId="{6B7FAEA6-07F9-E64B-B0CD-6188A5F6E910}" srcOrd="0" destOrd="0" presId="urn:microsoft.com/office/officeart/2005/8/layout/radial6"/>
    <dgm:cxn modelId="{07C1257D-68F4-934E-8B4B-BEF5C8EC3036}" srcId="{1CD82798-0137-3F40-8CB3-E621BDAD5AC4}" destId="{117DB703-8D4E-6448-A0BA-1448F7270B8E}" srcOrd="4" destOrd="0" parTransId="{EDD1AF3D-0B14-7546-8D22-062B978183D4}" sibTransId="{3A3987A6-7EA4-E24D-931F-147CD9AC936F}"/>
    <dgm:cxn modelId="{8B53FA1B-E85A-3449-B52A-8EFBC5FD079C}" srcId="{1CD82798-0137-3F40-8CB3-E621BDAD5AC4}" destId="{20131944-200B-664F-B64D-A260173BFDEA}" srcOrd="2" destOrd="0" parTransId="{1C72998E-B705-D444-B131-4B1B61830717}" sibTransId="{D546D528-B45E-804F-9462-A612C81404AA}"/>
    <dgm:cxn modelId="{513E8A70-3AC5-584C-A5D5-155BAE815E36}" type="presOf" srcId="{12E2198E-A2D7-EC4E-B5EC-0CD646F0A468}" destId="{E1F2986C-DE0C-134D-84CC-5264FC9A4D23}" srcOrd="0" destOrd="0" presId="urn:microsoft.com/office/officeart/2005/8/layout/radial6"/>
    <dgm:cxn modelId="{8CFC920F-262C-2248-874D-86E4EA6D0B26}" srcId="{6694EF65-66B1-3D4B-96B1-B5761C90BA59}" destId="{1CD82798-0137-3F40-8CB3-E621BDAD5AC4}" srcOrd="0" destOrd="0" parTransId="{11D81229-BFD8-4C4A-B944-B70BB53D2172}" sibTransId="{38E866B4-CB40-DF4D-ADC4-4CEFA2A54A65}"/>
    <dgm:cxn modelId="{AC7E604A-FA4C-B945-993E-03EE2B252683}" type="presOf" srcId="{6694EF65-66B1-3D4B-96B1-B5761C90BA59}" destId="{F83CDEBB-DD7C-0543-A595-DF573BA6470F}" srcOrd="0" destOrd="0" presId="urn:microsoft.com/office/officeart/2005/8/layout/radial6"/>
    <dgm:cxn modelId="{BFF310B1-4DCF-DC4E-8F1D-5CEAB61B64F4}" type="presParOf" srcId="{F83CDEBB-DD7C-0543-A595-DF573BA6470F}" destId="{F6348D16-6E58-D141-A109-F67481C7A813}" srcOrd="0" destOrd="0" presId="urn:microsoft.com/office/officeart/2005/8/layout/radial6"/>
    <dgm:cxn modelId="{D65FCB89-346A-114C-9672-9711ABC60B89}" type="presParOf" srcId="{F83CDEBB-DD7C-0543-A595-DF573BA6470F}" destId="{49576D50-AB43-2242-ADD3-1DE94F74219E}" srcOrd="1" destOrd="0" presId="urn:microsoft.com/office/officeart/2005/8/layout/radial6"/>
    <dgm:cxn modelId="{0B79339E-24C2-7C45-A93D-7A55E815786C}" type="presParOf" srcId="{F83CDEBB-DD7C-0543-A595-DF573BA6470F}" destId="{FE300DBE-ECF4-9D41-9BA3-E8935112B867}" srcOrd="2" destOrd="0" presId="urn:microsoft.com/office/officeart/2005/8/layout/radial6"/>
    <dgm:cxn modelId="{395DF8C8-61B5-3F4F-9618-A4FDAAED5381}" type="presParOf" srcId="{F83CDEBB-DD7C-0543-A595-DF573BA6470F}" destId="{030BCB28-977E-C949-9A16-3C559B5A96C0}" srcOrd="3" destOrd="0" presId="urn:microsoft.com/office/officeart/2005/8/layout/radial6"/>
    <dgm:cxn modelId="{E3C4061B-D9DA-B143-9C21-66D25A9BBFEA}" type="presParOf" srcId="{F83CDEBB-DD7C-0543-A595-DF573BA6470F}" destId="{6B7FAEA6-07F9-E64B-B0CD-6188A5F6E910}" srcOrd="4" destOrd="0" presId="urn:microsoft.com/office/officeart/2005/8/layout/radial6"/>
    <dgm:cxn modelId="{B2F2CF8A-775F-EB4A-ADC0-BA6D25E5DF14}" type="presParOf" srcId="{F83CDEBB-DD7C-0543-A595-DF573BA6470F}" destId="{B4E3FFAC-B63D-8140-9576-A7F94C9B889D}" srcOrd="5" destOrd="0" presId="urn:microsoft.com/office/officeart/2005/8/layout/radial6"/>
    <dgm:cxn modelId="{D04677D0-5B3D-6B44-8D68-3CA69780EAB7}" type="presParOf" srcId="{F83CDEBB-DD7C-0543-A595-DF573BA6470F}" destId="{6AD4B8F7-3ECB-1F4F-8844-31B3F68BBC48}" srcOrd="6" destOrd="0" presId="urn:microsoft.com/office/officeart/2005/8/layout/radial6"/>
    <dgm:cxn modelId="{51C862EA-B957-1B46-A4FB-CA39DBCD93C3}" type="presParOf" srcId="{F83CDEBB-DD7C-0543-A595-DF573BA6470F}" destId="{1488FED4-CFDF-9643-A451-AC5DF3A68FA6}" srcOrd="7" destOrd="0" presId="urn:microsoft.com/office/officeart/2005/8/layout/radial6"/>
    <dgm:cxn modelId="{73F823AC-78B8-C745-AC78-EE247C719348}" type="presParOf" srcId="{F83CDEBB-DD7C-0543-A595-DF573BA6470F}" destId="{762F4DBE-C26A-9B4E-9CE1-2AC097378856}" srcOrd="8" destOrd="0" presId="urn:microsoft.com/office/officeart/2005/8/layout/radial6"/>
    <dgm:cxn modelId="{E0FAB233-C26B-BB48-B311-7F2603115159}" type="presParOf" srcId="{F83CDEBB-DD7C-0543-A595-DF573BA6470F}" destId="{54A0F5B0-01C2-7C40-8CB9-24F32B69C446}" srcOrd="9" destOrd="0" presId="urn:microsoft.com/office/officeart/2005/8/layout/radial6"/>
    <dgm:cxn modelId="{5DF31511-9858-3043-8773-9ADCC30D272B}" type="presParOf" srcId="{F83CDEBB-DD7C-0543-A595-DF573BA6470F}" destId="{E1F2986C-DE0C-134D-84CC-5264FC9A4D23}" srcOrd="10" destOrd="0" presId="urn:microsoft.com/office/officeart/2005/8/layout/radial6"/>
    <dgm:cxn modelId="{3E0AFD10-70FC-2945-8289-C8FC1CE2E4B6}" type="presParOf" srcId="{F83CDEBB-DD7C-0543-A595-DF573BA6470F}" destId="{B757FF81-2E37-1540-B2E6-4F3B3411464E}" srcOrd="11" destOrd="0" presId="urn:microsoft.com/office/officeart/2005/8/layout/radial6"/>
    <dgm:cxn modelId="{EEBCF9DE-42FA-6644-A037-074EF9581CAD}" type="presParOf" srcId="{F83CDEBB-DD7C-0543-A595-DF573BA6470F}" destId="{821A3767-A71A-7C47-AE6D-0EA97AC2C355}" srcOrd="12" destOrd="0" presId="urn:microsoft.com/office/officeart/2005/8/layout/radial6"/>
    <dgm:cxn modelId="{F28ACF08-0BF6-6248-9FBD-035E1DF89EE2}" type="presParOf" srcId="{F83CDEBB-DD7C-0543-A595-DF573BA6470F}" destId="{68F81F52-1AB3-E14F-9940-58D56AECC722}" srcOrd="13" destOrd="0" presId="urn:microsoft.com/office/officeart/2005/8/layout/radial6"/>
    <dgm:cxn modelId="{131F97DD-40FB-6840-81BF-544092E15D06}" type="presParOf" srcId="{F83CDEBB-DD7C-0543-A595-DF573BA6470F}" destId="{8B496A10-0D23-B947-90C1-86E0492ED91A}" srcOrd="14" destOrd="0" presId="urn:microsoft.com/office/officeart/2005/8/layout/radial6"/>
    <dgm:cxn modelId="{2491C64B-E7C8-6F4E-BACB-1901676BF869}" type="presParOf" srcId="{F83CDEBB-DD7C-0543-A595-DF573BA6470F}" destId="{B248B032-4523-5E45-A5EA-6D14C542D7C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0A657-C01A-7646-8F48-3843BE5F0F4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404B7-5DC7-0444-AC55-D87EBCA628AF}">
      <dgm:prSet phldrT="[Текст]" custT="1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800" b="1" dirty="0" smtClean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Цели раскрытия бюджетной информации в отчетности</a:t>
          </a:r>
          <a:endParaRPr lang="ru-RU" sz="2800" dirty="0"/>
        </a:p>
      </dgm:t>
    </dgm:pt>
    <dgm:pt modelId="{57091413-540F-6943-8260-8AA6BB57EC64}" type="parTrans" cxnId="{0182444D-65AB-154C-AE27-E52DC5083A8E}">
      <dgm:prSet/>
      <dgm:spPr/>
      <dgm:t>
        <a:bodyPr/>
        <a:lstStyle/>
        <a:p>
          <a:endParaRPr lang="ru-RU"/>
        </a:p>
      </dgm:t>
    </dgm:pt>
    <dgm:pt modelId="{C7F97196-D81E-F94F-A136-4CF5AB3F9994}" type="sibTrans" cxnId="{0182444D-65AB-154C-AE27-E52DC5083A8E}">
      <dgm:prSet/>
      <dgm:spPr/>
      <dgm:t>
        <a:bodyPr/>
        <a:lstStyle/>
        <a:p>
          <a:endParaRPr lang="ru-RU"/>
        </a:p>
      </dgm:t>
    </dgm:pt>
    <dgm:pt modelId="{274F3189-378B-C345-B762-AF956509C321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i="0" u="none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мониторинг (анализ) исполнения бюджета по доходам, расходам и источникам финансирования дефицита бюджета, а также анализ причин неисполнения бюджета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09B4BF72-881A-C645-AE34-303385195AFE}" type="parTrans" cxnId="{BA2EF2B4-1C49-3942-9797-51121F598BDC}">
      <dgm:prSet/>
      <dgm:spPr/>
      <dgm:t>
        <a:bodyPr/>
        <a:lstStyle/>
        <a:p>
          <a:endParaRPr lang="ru-RU"/>
        </a:p>
      </dgm:t>
    </dgm:pt>
    <dgm:pt modelId="{0C33447B-9A8C-6347-90E9-16972CA9D04E}" type="sibTrans" cxnId="{BA2EF2B4-1C49-3942-9797-51121F598BDC}">
      <dgm:prSet/>
      <dgm:spPr/>
      <dgm:t>
        <a:bodyPr/>
        <a:lstStyle/>
        <a:p>
          <a:endParaRPr lang="ru-RU"/>
        </a:p>
      </dgm:t>
    </dgm:pt>
    <dgm:pt modelId="{34306140-8E8C-D744-AFEC-C4E133879A6B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i="0" u="none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мониторинг (анализ) результатов выполнения плана финансово-хозяйственной деятельности государственного (муниципального) бюджетного, автономного учреждения и результатов выполнения государственного (муниципального) задания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7EAB49F2-F2AB-9741-8F85-AB668AC24211}" type="parTrans" cxnId="{5BC37E19-E915-BC4E-8411-CC29C460968D}">
      <dgm:prSet/>
      <dgm:spPr/>
      <dgm:t>
        <a:bodyPr/>
        <a:lstStyle/>
        <a:p>
          <a:endParaRPr lang="ru-RU"/>
        </a:p>
      </dgm:t>
    </dgm:pt>
    <dgm:pt modelId="{A630C61B-B070-8B4C-96FF-66E6E3A53666}" type="sibTrans" cxnId="{5BC37E19-E915-BC4E-8411-CC29C460968D}">
      <dgm:prSet/>
      <dgm:spPr/>
      <dgm:t>
        <a:bodyPr/>
        <a:lstStyle/>
        <a:p>
          <a:endParaRPr lang="ru-RU"/>
        </a:p>
      </dgm:t>
    </dgm:pt>
    <dgm:pt modelId="{3E1EF2E7-5387-7543-81C8-7F56355D2312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i="0" u="none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контроль за соблюдением бюджетного законодательства Российской Федерации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AD0D51A-E31A-E54E-9741-B1DDA28EB6A2}" type="parTrans" cxnId="{40EE5333-0D16-8649-935E-0E73060747E8}">
      <dgm:prSet/>
      <dgm:spPr/>
      <dgm:t>
        <a:bodyPr/>
        <a:lstStyle/>
        <a:p>
          <a:endParaRPr lang="ru-RU"/>
        </a:p>
      </dgm:t>
    </dgm:pt>
    <dgm:pt modelId="{00CF5F71-45BC-064A-87FE-7CAFDF0C98F4}" type="sibTrans" cxnId="{40EE5333-0D16-8649-935E-0E73060747E8}">
      <dgm:prSet/>
      <dgm:spPr/>
      <dgm:t>
        <a:bodyPr/>
        <a:lstStyle/>
        <a:p>
          <a:endParaRPr lang="ru-RU"/>
        </a:p>
      </dgm:t>
    </dgm:pt>
    <dgm:pt modelId="{A8C318B4-AB44-F54B-AB12-285166337A13}" type="pres">
      <dgm:prSet presAssocID="{66C0A657-C01A-7646-8F48-3843BE5F0F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6CDC5-6802-E54A-947A-2893DBD34C45}" type="pres">
      <dgm:prSet presAssocID="{5EE404B7-5DC7-0444-AC55-D87EBCA628AF}" presName="root1" presStyleCnt="0"/>
      <dgm:spPr/>
    </dgm:pt>
    <dgm:pt modelId="{883F84FA-0F97-C444-9082-B319A7902CA0}" type="pres">
      <dgm:prSet presAssocID="{5EE404B7-5DC7-0444-AC55-D87EBCA628AF}" presName="LevelOneTextNode" presStyleLbl="node0" presStyleIdx="0" presStyleCnt="1" custScaleX="143500" custScaleY="130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09A7E-600D-D54E-AD7E-A1CD1EE74AFC}" type="pres">
      <dgm:prSet presAssocID="{5EE404B7-5DC7-0444-AC55-D87EBCA628AF}" presName="level2hierChild" presStyleCnt="0"/>
      <dgm:spPr/>
    </dgm:pt>
    <dgm:pt modelId="{E23C11CD-5BE5-3747-B92B-249D403D5F20}" type="pres">
      <dgm:prSet presAssocID="{09B4BF72-881A-C645-AE34-303385195AF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6B49E05-1062-4A47-89E9-9C2B15C40DF4}" type="pres">
      <dgm:prSet presAssocID="{09B4BF72-881A-C645-AE34-303385195AF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1D6AD57-4BFA-EE42-827E-A1169994E7E5}" type="pres">
      <dgm:prSet presAssocID="{274F3189-378B-C345-B762-AF956509C321}" presName="root2" presStyleCnt="0"/>
      <dgm:spPr/>
    </dgm:pt>
    <dgm:pt modelId="{B360FAF7-CC14-5241-B3B2-921A8D68B7A7}" type="pres">
      <dgm:prSet presAssocID="{274F3189-378B-C345-B762-AF956509C321}" presName="LevelTwoTextNode" presStyleLbl="node2" presStyleIdx="0" presStyleCnt="3" custScaleX="309503" custScaleY="217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3C985-4B48-7A4C-A520-EBF597FF187D}" type="pres">
      <dgm:prSet presAssocID="{274F3189-378B-C345-B762-AF956509C321}" presName="level3hierChild" presStyleCnt="0"/>
      <dgm:spPr/>
    </dgm:pt>
    <dgm:pt modelId="{AEFF9850-E001-A541-B3A8-7AEA11BB0324}" type="pres">
      <dgm:prSet presAssocID="{7EAB49F2-F2AB-9741-8F85-AB668AC2421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15D3DA9-BC06-F249-922F-01B605E89396}" type="pres">
      <dgm:prSet presAssocID="{7EAB49F2-F2AB-9741-8F85-AB668AC2421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98AC064-AC8F-3243-AD09-AF0657B8C656}" type="pres">
      <dgm:prSet presAssocID="{34306140-8E8C-D744-AFEC-C4E133879A6B}" presName="root2" presStyleCnt="0"/>
      <dgm:spPr/>
    </dgm:pt>
    <dgm:pt modelId="{E423934C-CE1D-5544-9B90-E65D6CEF01EC}" type="pres">
      <dgm:prSet presAssocID="{34306140-8E8C-D744-AFEC-C4E133879A6B}" presName="LevelTwoTextNode" presStyleLbl="node2" presStyleIdx="1" presStyleCnt="3" custScaleX="309503" custScaleY="327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6FAD30-C1F6-B941-92C5-F83468148CCD}" type="pres">
      <dgm:prSet presAssocID="{34306140-8E8C-D744-AFEC-C4E133879A6B}" presName="level3hierChild" presStyleCnt="0"/>
      <dgm:spPr/>
    </dgm:pt>
    <dgm:pt modelId="{FB7A784E-2A3F-A14B-BBFB-21626A6204E4}" type="pres">
      <dgm:prSet presAssocID="{9AD0D51A-E31A-E54E-9741-B1DDA28EB6A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0EB6900-FF0D-804B-AD4F-3EC69E3570E4}" type="pres">
      <dgm:prSet presAssocID="{9AD0D51A-E31A-E54E-9741-B1DDA28EB6A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C445688-D8CA-FA4A-ADC1-D068E700C9A6}" type="pres">
      <dgm:prSet presAssocID="{3E1EF2E7-5387-7543-81C8-7F56355D2312}" presName="root2" presStyleCnt="0"/>
      <dgm:spPr/>
    </dgm:pt>
    <dgm:pt modelId="{4887BEE9-C3DB-DD49-AEF4-2CCE5A0EC1EB}" type="pres">
      <dgm:prSet presAssocID="{3E1EF2E7-5387-7543-81C8-7F56355D2312}" presName="LevelTwoTextNode" presStyleLbl="node2" presStyleIdx="2" presStyleCnt="3" custScaleX="309503" custScaleY="217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684330-29D1-DB43-AED5-DD9EA434D37A}" type="pres">
      <dgm:prSet presAssocID="{3E1EF2E7-5387-7543-81C8-7F56355D2312}" presName="level3hierChild" presStyleCnt="0"/>
      <dgm:spPr/>
    </dgm:pt>
  </dgm:ptLst>
  <dgm:cxnLst>
    <dgm:cxn modelId="{5C6FE799-9C25-2840-B4C0-A45C1F5AA3C1}" type="presOf" srcId="{66C0A657-C01A-7646-8F48-3843BE5F0F4E}" destId="{A8C318B4-AB44-F54B-AB12-285166337A13}" srcOrd="0" destOrd="0" presId="urn:microsoft.com/office/officeart/2008/layout/HorizontalMultiLevelHierarchy"/>
    <dgm:cxn modelId="{2572A8B1-04EA-3048-81EA-2AF681D5545B}" type="presOf" srcId="{7EAB49F2-F2AB-9741-8F85-AB668AC24211}" destId="{815D3DA9-BC06-F249-922F-01B605E89396}" srcOrd="1" destOrd="0" presId="urn:microsoft.com/office/officeart/2008/layout/HorizontalMultiLevelHierarchy"/>
    <dgm:cxn modelId="{A074A8D4-81F3-1449-B8BB-0A4D2EED95C7}" type="presOf" srcId="{3E1EF2E7-5387-7543-81C8-7F56355D2312}" destId="{4887BEE9-C3DB-DD49-AEF4-2CCE5A0EC1EB}" srcOrd="0" destOrd="0" presId="urn:microsoft.com/office/officeart/2008/layout/HorizontalMultiLevelHierarchy"/>
    <dgm:cxn modelId="{3D630A4C-CD79-964F-A834-808E86313362}" type="presOf" srcId="{09B4BF72-881A-C645-AE34-303385195AFE}" destId="{E23C11CD-5BE5-3747-B92B-249D403D5F20}" srcOrd="0" destOrd="0" presId="urn:microsoft.com/office/officeart/2008/layout/HorizontalMultiLevelHierarchy"/>
    <dgm:cxn modelId="{DD039804-34F0-1840-BDBA-033BDCBF134B}" type="presOf" srcId="{274F3189-378B-C345-B762-AF956509C321}" destId="{B360FAF7-CC14-5241-B3B2-921A8D68B7A7}" srcOrd="0" destOrd="0" presId="urn:microsoft.com/office/officeart/2008/layout/HorizontalMultiLevelHierarchy"/>
    <dgm:cxn modelId="{0134EAC1-EB04-9649-93E7-8EBA8B7DF705}" type="presOf" srcId="{9AD0D51A-E31A-E54E-9741-B1DDA28EB6A2}" destId="{FB7A784E-2A3F-A14B-BBFB-21626A6204E4}" srcOrd="0" destOrd="0" presId="urn:microsoft.com/office/officeart/2008/layout/HorizontalMultiLevelHierarchy"/>
    <dgm:cxn modelId="{0182444D-65AB-154C-AE27-E52DC5083A8E}" srcId="{66C0A657-C01A-7646-8F48-3843BE5F0F4E}" destId="{5EE404B7-5DC7-0444-AC55-D87EBCA628AF}" srcOrd="0" destOrd="0" parTransId="{57091413-540F-6943-8260-8AA6BB57EC64}" sibTransId="{C7F97196-D81E-F94F-A136-4CF5AB3F9994}"/>
    <dgm:cxn modelId="{40EE5333-0D16-8649-935E-0E73060747E8}" srcId="{5EE404B7-5DC7-0444-AC55-D87EBCA628AF}" destId="{3E1EF2E7-5387-7543-81C8-7F56355D2312}" srcOrd="2" destOrd="0" parTransId="{9AD0D51A-E31A-E54E-9741-B1DDA28EB6A2}" sibTransId="{00CF5F71-45BC-064A-87FE-7CAFDF0C98F4}"/>
    <dgm:cxn modelId="{BA2EF2B4-1C49-3942-9797-51121F598BDC}" srcId="{5EE404B7-5DC7-0444-AC55-D87EBCA628AF}" destId="{274F3189-378B-C345-B762-AF956509C321}" srcOrd="0" destOrd="0" parTransId="{09B4BF72-881A-C645-AE34-303385195AFE}" sibTransId="{0C33447B-9A8C-6347-90E9-16972CA9D04E}"/>
    <dgm:cxn modelId="{9D01FF1A-46B4-3F44-975B-AD2B266B466D}" type="presOf" srcId="{09B4BF72-881A-C645-AE34-303385195AFE}" destId="{E6B49E05-1062-4A47-89E9-9C2B15C40DF4}" srcOrd="1" destOrd="0" presId="urn:microsoft.com/office/officeart/2008/layout/HorizontalMultiLevelHierarchy"/>
    <dgm:cxn modelId="{9697BE0E-B345-1C42-BBC3-77F80052BF84}" type="presOf" srcId="{9AD0D51A-E31A-E54E-9741-B1DDA28EB6A2}" destId="{E0EB6900-FF0D-804B-AD4F-3EC69E3570E4}" srcOrd="1" destOrd="0" presId="urn:microsoft.com/office/officeart/2008/layout/HorizontalMultiLevelHierarchy"/>
    <dgm:cxn modelId="{C56ED0D1-9114-FA43-92A3-633CFD0728FB}" type="presOf" srcId="{5EE404B7-5DC7-0444-AC55-D87EBCA628AF}" destId="{883F84FA-0F97-C444-9082-B319A7902CA0}" srcOrd="0" destOrd="0" presId="urn:microsoft.com/office/officeart/2008/layout/HorizontalMultiLevelHierarchy"/>
    <dgm:cxn modelId="{F0F6D518-623D-0142-B32B-FAFF6D719DEF}" type="presOf" srcId="{7EAB49F2-F2AB-9741-8F85-AB668AC24211}" destId="{AEFF9850-E001-A541-B3A8-7AEA11BB0324}" srcOrd="0" destOrd="0" presId="urn:microsoft.com/office/officeart/2008/layout/HorizontalMultiLevelHierarchy"/>
    <dgm:cxn modelId="{5BC37E19-E915-BC4E-8411-CC29C460968D}" srcId="{5EE404B7-5DC7-0444-AC55-D87EBCA628AF}" destId="{34306140-8E8C-D744-AFEC-C4E133879A6B}" srcOrd="1" destOrd="0" parTransId="{7EAB49F2-F2AB-9741-8F85-AB668AC24211}" sibTransId="{A630C61B-B070-8B4C-96FF-66E6E3A53666}"/>
    <dgm:cxn modelId="{943F0E62-30C1-A04D-AAE5-BFAE81BF02F3}" type="presOf" srcId="{34306140-8E8C-D744-AFEC-C4E133879A6B}" destId="{E423934C-CE1D-5544-9B90-E65D6CEF01EC}" srcOrd="0" destOrd="0" presId="urn:microsoft.com/office/officeart/2008/layout/HorizontalMultiLevelHierarchy"/>
    <dgm:cxn modelId="{EEF6AE3F-D8B8-6F4C-80A3-3F0FC2418270}" type="presParOf" srcId="{A8C318B4-AB44-F54B-AB12-285166337A13}" destId="{1186CDC5-6802-E54A-947A-2893DBD34C45}" srcOrd="0" destOrd="0" presId="urn:microsoft.com/office/officeart/2008/layout/HorizontalMultiLevelHierarchy"/>
    <dgm:cxn modelId="{D0D1CE2F-B9BB-904E-AAC8-454039554557}" type="presParOf" srcId="{1186CDC5-6802-E54A-947A-2893DBD34C45}" destId="{883F84FA-0F97-C444-9082-B319A7902CA0}" srcOrd="0" destOrd="0" presId="urn:microsoft.com/office/officeart/2008/layout/HorizontalMultiLevelHierarchy"/>
    <dgm:cxn modelId="{17DEEB74-C94D-4E42-B1AE-0C7261F3737D}" type="presParOf" srcId="{1186CDC5-6802-E54A-947A-2893DBD34C45}" destId="{22409A7E-600D-D54E-AD7E-A1CD1EE74AFC}" srcOrd="1" destOrd="0" presId="urn:microsoft.com/office/officeart/2008/layout/HorizontalMultiLevelHierarchy"/>
    <dgm:cxn modelId="{0770BFBD-08ED-C941-B635-742C9B4D5FC7}" type="presParOf" srcId="{22409A7E-600D-D54E-AD7E-A1CD1EE74AFC}" destId="{E23C11CD-5BE5-3747-B92B-249D403D5F20}" srcOrd="0" destOrd="0" presId="urn:microsoft.com/office/officeart/2008/layout/HorizontalMultiLevelHierarchy"/>
    <dgm:cxn modelId="{AB97F746-B62B-AB44-BF0B-49731E82FD98}" type="presParOf" srcId="{E23C11CD-5BE5-3747-B92B-249D403D5F20}" destId="{E6B49E05-1062-4A47-89E9-9C2B15C40DF4}" srcOrd="0" destOrd="0" presId="urn:microsoft.com/office/officeart/2008/layout/HorizontalMultiLevelHierarchy"/>
    <dgm:cxn modelId="{30EB2BD5-D4EC-8741-A518-7C630E92E013}" type="presParOf" srcId="{22409A7E-600D-D54E-AD7E-A1CD1EE74AFC}" destId="{91D6AD57-4BFA-EE42-827E-A1169994E7E5}" srcOrd="1" destOrd="0" presId="urn:microsoft.com/office/officeart/2008/layout/HorizontalMultiLevelHierarchy"/>
    <dgm:cxn modelId="{17C9E2CB-2E2A-F445-8C3B-F246BE776427}" type="presParOf" srcId="{91D6AD57-4BFA-EE42-827E-A1169994E7E5}" destId="{B360FAF7-CC14-5241-B3B2-921A8D68B7A7}" srcOrd="0" destOrd="0" presId="urn:microsoft.com/office/officeart/2008/layout/HorizontalMultiLevelHierarchy"/>
    <dgm:cxn modelId="{FC408099-D551-EC43-AE2E-AF10924BDB63}" type="presParOf" srcId="{91D6AD57-4BFA-EE42-827E-A1169994E7E5}" destId="{CD23C985-4B48-7A4C-A520-EBF597FF187D}" srcOrd="1" destOrd="0" presId="urn:microsoft.com/office/officeart/2008/layout/HorizontalMultiLevelHierarchy"/>
    <dgm:cxn modelId="{60840ADB-7B74-4B40-90B7-4E063A833AE1}" type="presParOf" srcId="{22409A7E-600D-D54E-AD7E-A1CD1EE74AFC}" destId="{AEFF9850-E001-A541-B3A8-7AEA11BB0324}" srcOrd="2" destOrd="0" presId="urn:microsoft.com/office/officeart/2008/layout/HorizontalMultiLevelHierarchy"/>
    <dgm:cxn modelId="{511E2839-46FD-7A4F-AB89-D8AC16EC99E7}" type="presParOf" srcId="{AEFF9850-E001-A541-B3A8-7AEA11BB0324}" destId="{815D3DA9-BC06-F249-922F-01B605E89396}" srcOrd="0" destOrd="0" presId="urn:microsoft.com/office/officeart/2008/layout/HorizontalMultiLevelHierarchy"/>
    <dgm:cxn modelId="{A05941EA-A950-D94B-AA84-45C987F4E800}" type="presParOf" srcId="{22409A7E-600D-D54E-AD7E-A1CD1EE74AFC}" destId="{098AC064-AC8F-3243-AD09-AF0657B8C656}" srcOrd="3" destOrd="0" presId="urn:microsoft.com/office/officeart/2008/layout/HorizontalMultiLevelHierarchy"/>
    <dgm:cxn modelId="{8757980C-6A4D-5E4A-AC9A-235F8FDE514A}" type="presParOf" srcId="{098AC064-AC8F-3243-AD09-AF0657B8C656}" destId="{E423934C-CE1D-5544-9B90-E65D6CEF01EC}" srcOrd="0" destOrd="0" presId="urn:microsoft.com/office/officeart/2008/layout/HorizontalMultiLevelHierarchy"/>
    <dgm:cxn modelId="{43A76DBE-CE34-D647-AC3A-05160351BA81}" type="presParOf" srcId="{098AC064-AC8F-3243-AD09-AF0657B8C656}" destId="{EB6FAD30-C1F6-B941-92C5-F83468148CCD}" srcOrd="1" destOrd="0" presId="urn:microsoft.com/office/officeart/2008/layout/HorizontalMultiLevelHierarchy"/>
    <dgm:cxn modelId="{206C1769-B307-8946-9B04-CC98C1891DE3}" type="presParOf" srcId="{22409A7E-600D-D54E-AD7E-A1CD1EE74AFC}" destId="{FB7A784E-2A3F-A14B-BBFB-21626A6204E4}" srcOrd="4" destOrd="0" presId="urn:microsoft.com/office/officeart/2008/layout/HorizontalMultiLevelHierarchy"/>
    <dgm:cxn modelId="{B14189BD-D3F1-FE43-A96C-E30BAF5D1416}" type="presParOf" srcId="{FB7A784E-2A3F-A14B-BBFB-21626A6204E4}" destId="{E0EB6900-FF0D-804B-AD4F-3EC69E3570E4}" srcOrd="0" destOrd="0" presId="urn:microsoft.com/office/officeart/2008/layout/HorizontalMultiLevelHierarchy"/>
    <dgm:cxn modelId="{520C5FCE-2623-2549-A811-4AA89559DFDD}" type="presParOf" srcId="{22409A7E-600D-D54E-AD7E-A1CD1EE74AFC}" destId="{EC445688-D8CA-FA4A-ADC1-D068E700C9A6}" srcOrd="5" destOrd="0" presId="urn:microsoft.com/office/officeart/2008/layout/HorizontalMultiLevelHierarchy"/>
    <dgm:cxn modelId="{A4864FE2-68ED-6041-9161-0527547C260A}" type="presParOf" srcId="{EC445688-D8CA-FA4A-ADC1-D068E700C9A6}" destId="{4887BEE9-C3DB-DD49-AEF4-2CCE5A0EC1EB}" srcOrd="0" destOrd="0" presId="urn:microsoft.com/office/officeart/2008/layout/HorizontalMultiLevelHierarchy"/>
    <dgm:cxn modelId="{53756494-3FDC-C149-AD91-B66555218AD9}" type="presParOf" srcId="{EC445688-D8CA-FA4A-ADC1-D068E700C9A6}" destId="{44684330-29D1-DB43-AED5-DD9EA434D3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110CC3-FDDB-154F-9CCA-FE67A8863861}" type="doc">
      <dgm:prSet loTypeId="urn:microsoft.com/office/officeart/2005/8/layout/vList3" loCatId="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1462126-47CB-6F42-BEC0-7283B486C991}">
      <dgm:prSet phldrT="[Текст]"/>
      <dgm:spPr/>
      <dgm:t>
        <a:bodyPr/>
        <a:lstStyle/>
        <a:p>
          <a:r>
            <a:rPr lang="ru-RU" b="1" i="0" u="none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Сопоставление утвержденных (доведенных) бюджетных назначений с данными об исполнении бюджета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C1C731D-C461-6E4C-B164-EEC9B455D1A6}" type="parTrans" cxnId="{94F6EEC8-36F7-3B4D-9D8F-0045EC8B1940}">
      <dgm:prSet/>
      <dgm:spPr/>
      <dgm:t>
        <a:bodyPr/>
        <a:lstStyle/>
        <a:p>
          <a:endParaRPr lang="ru-RU"/>
        </a:p>
      </dgm:t>
    </dgm:pt>
    <dgm:pt modelId="{C8D40A38-363A-A740-8D7D-A7796DD1D943}" type="sibTrans" cxnId="{94F6EEC8-36F7-3B4D-9D8F-0045EC8B1940}">
      <dgm:prSet/>
      <dgm:spPr/>
      <dgm:t>
        <a:bodyPr/>
        <a:lstStyle/>
        <a:p>
          <a:endParaRPr lang="ru-RU"/>
        </a:p>
      </dgm:t>
    </dgm:pt>
    <dgm:pt modelId="{E53E2823-E2E0-B247-BEB2-B0D70DB272C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Структура разделов: Доходы, Расходы, Источники финансирования дефицита бюджета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F328F11-D0B5-6A4F-A81D-E61037527D0D}" type="parTrans" cxnId="{5F9D0B2A-B191-A44C-B31A-536CB3AF9EE5}">
      <dgm:prSet/>
      <dgm:spPr/>
      <dgm:t>
        <a:bodyPr/>
        <a:lstStyle/>
        <a:p>
          <a:endParaRPr lang="ru-RU"/>
        </a:p>
      </dgm:t>
    </dgm:pt>
    <dgm:pt modelId="{E7C44F9C-E919-0746-B85A-7564DC700FD3}" type="sibTrans" cxnId="{5F9D0B2A-B191-A44C-B31A-536CB3AF9EE5}">
      <dgm:prSet/>
      <dgm:spPr/>
      <dgm:t>
        <a:bodyPr/>
        <a:lstStyle/>
        <a:p>
          <a:endParaRPr lang="ru-RU"/>
        </a:p>
      </dgm:t>
    </dgm:pt>
    <dgm:pt modelId="{B3500927-3641-9849-94D4-86729047234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Консолидация показателей (суммирование одноименных и исключение взаимосвязанных показателей)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2A40F57-63A4-D240-B00A-6ADE39D607D1}" type="parTrans" cxnId="{B8FEF182-AEDF-2B45-9A97-78751BF50337}">
      <dgm:prSet/>
      <dgm:spPr/>
      <dgm:t>
        <a:bodyPr/>
        <a:lstStyle/>
        <a:p>
          <a:endParaRPr lang="ru-RU"/>
        </a:p>
      </dgm:t>
    </dgm:pt>
    <dgm:pt modelId="{86FD4D18-F3C6-7C42-BAF8-45F92A83E825}" type="sibTrans" cxnId="{B8FEF182-AEDF-2B45-9A97-78751BF50337}">
      <dgm:prSet/>
      <dgm:spPr/>
      <dgm:t>
        <a:bodyPr/>
        <a:lstStyle/>
        <a:p>
          <a:endParaRPr lang="ru-RU"/>
        </a:p>
      </dgm:t>
    </dgm:pt>
    <dgm:pt modelId="{F58DFC11-7F3A-FB43-83AB-A86005FAAFA9}" type="pres">
      <dgm:prSet presAssocID="{C9110CC3-FDDB-154F-9CCA-FE67A88638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4544F-9844-9B44-B457-840F0ED77DB5}" type="pres">
      <dgm:prSet presAssocID="{01462126-47CB-6F42-BEC0-7283B486C991}" presName="composite" presStyleCnt="0"/>
      <dgm:spPr/>
    </dgm:pt>
    <dgm:pt modelId="{A7B2D41B-2F6F-3246-BFD5-115387D9B3AB}" type="pres">
      <dgm:prSet presAssocID="{01462126-47CB-6F42-BEC0-7283B486C991}" presName="imgShp" presStyleLbl="fgImgPlace1" presStyleIdx="0" presStyleCnt="3" custLinFactNeighborX="-273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CDB5A15-86DD-5441-BA00-0606BDE6F5A8}" type="pres">
      <dgm:prSet presAssocID="{01462126-47CB-6F42-BEC0-7283B486C991}" presName="txShp" presStyleLbl="node1" presStyleIdx="0" presStyleCnt="3" custScaleX="120914" custLinFactNeighborX="4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8DEE2-3475-A74C-869E-CF3CE13498A1}" type="pres">
      <dgm:prSet presAssocID="{C8D40A38-363A-A740-8D7D-A7796DD1D943}" presName="spacing" presStyleCnt="0"/>
      <dgm:spPr/>
    </dgm:pt>
    <dgm:pt modelId="{D44F46C5-9B4E-7645-84E4-E08C65E98DE9}" type="pres">
      <dgm:prSet presAssocID="{E53E2823-E2E0-B247-BEB2-B0D70DB272C6}" presName="composite" presStyleCnt="0"/>
      <dgm:spPr/>
    </dgm:pt>
    <dgm:pt modelId="{9194F974-B6F0-0749-A8CD-444BB9E4E0BB}" type="pres">
      <dgm:prSet presAssocID="{E53E2823-E2E0-B247-BEB2-B0D70DB272C6}" presName="imgShp" presStyleLbl="fgImgPlace1" presStyleIdx="1" presStyleCnt="3" custLinFactNeighborX="-273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0AC1924-B1CD-A448-92CD-5B04F382A670}" type="pres">
      <dgm:prSet presAssocID="{E53E2823-E2E0-B247-BEB2-B0D70DB272C6}" presName="txShp" presStyleLbl="node1" presStyleIdx="1" presStyleCnt="3" custScaleX="120914" custLinFactNeighborX="4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ECE85-2CDC-EA46-9F3B-B60FBF09F691}" type="pres">
      <dgm:prSet presAssocID="{E7C44F9C-E919-0746-B85A-7564DC700FD3}" presName="spacing" presStyleCnt="0"/>
      <dgm:spPr/>
    </dgm:pt>
    <dgm:pt modelId="{413E856C-4DBA-994D-9CF2-662502B7882C}" type="pres">
      <dgm:prSet presAssocID="{B3500927-3641-9849-94D4-867290472342}" presName="composite" presStyleCnt="0"/>
      <dgm:spPr/>
    </dgm:pt>
    <dgm:pt modelId="{CC10A3BE-DED7-B84A-A390-2FC5137878BC}" type="pres">
      <dgm:prSet presAssocID="{B3500927-3641-9849-94D4-867290472342}" presName="imgShp" presStyleLbl="fgImgPlace1" presStyleIdx="2" presStyleCnt="3" custLinFactNeighborX="-27300" custLinFactNeighborY="-8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ECEE821-71FE-8143-9989-DEEEFA65777D}" type="pres">
      <dgm:prSet presAssocID="{B3500927-3641-9849-94D4-867290472342}" presName="txShp" presStyleLbl="node1" presStyleIdx="2" presStyleCnt="3" custScaleX="120914" custLinFactNeighborX="4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6EEC8-36F7-3B4D-9D8F-0045EC8B1940}" srcId="{C9110CC3-FDDB-154F-9CCA-FE67A8863861}" destId="{01462126-47CB-6F42-BEC0-7283B486C991}" srcOrd="0" destOrd="0" parTransId="{BC1C731D-C461-6E4C-B164-EEC9B455D1A6}" sibTransId="{C8D40A38-363A-A740-8D7D-A7796DD1D943}"/>
    <dgm:cxn modelId="{6B08AF70-5894-7744-A9A6-C7679EDDF5D0}" type="presOf" srcId="{E53E2823-E2E0-B247-BEB2-B0D70DB272C6}" destId="{D0AC1924-B1CD-A448-92CD-5B04F382A670}" srcOrd="0" destOrd="0" presId="urn:microsoft.com/office/officeart/2005/8/layout/vList3"/>
    <dgm:cxn modelId="{5F9D0B2A-B191-A44C-B31A-536CB3AF9EE5}" srcId="{C9110CC3-FDDB-154F-9CCA-FE67A8863861}" destId="{E53E2823-E2E0-B247-BEB2-B0D70DB272C6}" srcOrd="1" destOrd="0" parTransId="{6F328F11-D0B5-6A4F-A81D-E61037527D0D}" sibTransId="{E7C44F9C-E919-0746-B85A-7564DC700FD3}"/>
    <dgm:cxn modelId="{F5183B96-8703-9940-B51B-AA1A0EFFC144}" type="presOf" srcId="{01462126-47CB-6F42-BEC0-7283B486C991}" destId="{2CDB5A15-86DD-5441-BA00-0606BDE6F5A8}" srcOrd="0" destOrd="0" presId="urn:microsoft.com/office/officeart/2005/8/layout/vList3"/>
    <dgm:cxn modelId="{8A5AA35A-E2F3-C545-BB34-EB1BC35E5E26}" type="presOf" srcId="{B3500927-3641-9849-94D4-867290472342}" destId="{0ECEE821-71FE-8143-9989-DEEEFA65777D}" srcOrd="0" destOrd="0" presId="urn:microsoft.com/office/officeart/2005/8/layout/vList3"/>
    <dgm:cxn modelId="{B8FEF182-AEDF-2B45-9A97-78751BF50337}" srcId="{C9110CC3-FDDB-154F-9CCA-FE67A8863861}" destId="{B3500927-3641-9849-94D4-867290472342}" srcOrd="2" destOrd="0" parTransId="{12A40F57-63A4-D240-B00A-6ADE39D607D1}" sibTransId="{86FD4D18-F3C6-7C42-BAF8-45F92A83E825}"/>
    <dgm:cxn modelId="{FB4EC4D6-846B-6942-A322-B8CD06FC11F3}" type="presOf" srcId="{C9110CC3-FDDB-154F-9CCA-FE67A8863861}" destId="{F58DFC11-7F3A-FB43-83AB-A86005FAAFA9}" srcOrd="0" destOrd="0" presId="urn:microsoft.com/office/officeart/2005/8/layout/vList3"/>
    <dgm:cxn modelId="{A713817F-26EF-0043-9849-D046166787B9}" type="presParOf" srcId="{F58DFC11-7F3A-FB43-83AB-A86005FAAFA9}" destId="{54D4544F-9844-9B44-B457-840F0ED77DB5}" srcOrd="0" destOrd="0" presId="urn:microsoft.com/office/officeart/2005/8/layout/vList3"/>
    <dgm:cxn modelId="{F02E57F1-C8DF-2E46-84C8-8491DD13AE28}" type="presParOf" srcId="{54D4544F-9844-9B44-B457-840F0ED77DB5}" destId="{A7B2D41B-2F6F-3246-BFD5-115387D9B3AB}" srcOrd="0" destOrd="0" presId="urn:microsoft.com/office/officeart/2005/8/layout/vList3"/>
    <dgm:cxn modelId="{C9B5394E-3B61-CE4B-AA3A-9597466B99E1}" type="presParOf" srcId="{54D4544F-9844-9B44-B457-840F0ED77DB5}" destId="{2CDB5A15-86DD-5441-BA00-0606BDE6F5A8}" srcOrd="1" destOrd="0" presId="urn:microsoft.com/office/officeart/2005/8/layout/vList3"/>
    <dgm:cxn modelId="{FBADA214-2B6B-6042-BFFC-1DFF1230996D}" type="presParOf" srcId="{F58DFC11-7F3A-FB43-83AB-A86005FAAFA9}" destId="{00F8DEE2-3475-A74C-869E-CF3CE13498A1}" srcOrd="1" destOrd="0" presId="urn:microsoft.com/office/officeart/2005/8/layout/vList3"/>
    <dgm:cxn modelId="{F41B40B2-4028-AD48-ABE2-E834DBE6715C}" type="presParOf" srcId="{F58DFC11-7F3A-FB43-83AB-A86005FAAFA9}" destId="{D44F46C5-9B4E-7645-84E4-E08C65E98DE9}" srcOrd="2" destOrd="0" presId="urn:microsoft.com/office/officeart/2005/8/layout/vList3"/>
    <dgm:cxn modelId="{5F60727C-B9D7-7F4D-988F-A1F7BF4405AF}" type="presParOf" srcId="{D44F46C5-9B4E-7645-84E4-E08C65E98DE9}" destId="{9194F974-B6F0-0749-A8CD-444BB9E4E0BB}" srcOrd="0" destOrd="0" presId="urn:microsoft.com/office/officeart/2005/8/layout/vList3"/>
    <dgm:cxn modelId="{90FAD901-F595-4442-A2AE-D8C9D5A43EF7}" type="presParOf" srcId="{D44F46C5-9B4E-7645-84E4-E08C65E98DE9}" destId="{D0AC1924-B1CD-A448-92CD-5B04F382A670}" srcOrd="1" destOrd="0" presId="urn:microsoft.com/office/officeart/2005/8/layout/vList3"/>
    <dgm:cxn modelId="{43CAB90B-CD6D-754C-A8C4-16AD7566B125}" type="presParOf" srcId="{F58DFC11-7F3A-FB43-83AB-A86005FAAFA9}" destId="{5EEECE85-2CDC-EA46-9F3B-B60FBF09F691}" srcOrd="3" destOrd="0" presId="urn:microsoft.com/office/officeart/2005/8/layout/vList3"/>
    <dgm:cxn modelId="{A95D0711-38E4-FC42-A29F-65C8C7705964}" type="presParOf" srcId="{F58DFC11-7F3A-FB43-83AB-A86005FAAFA9}" destId="{413E856C-4DBA-994D-9CF2-662502B7882C}" srcOrd="4" destOrd="0" presId="urn:microsoft.com/office/officeart/2005/8/layout/vList3"/>
    <dgm:cxn modelId="{7F78EDA4-05DF-B64B-862D-4E8E9BE3761B}" type="presParOf" srcId="{413E856C-4DBA-994D-9CF2-662502B7882C}" destId="{CC10A3BE-DED7-B84A-A390-2FC5137878BC}" srcOrd="0" destOrd="0" presId="urn:microsoft.com/office/officeart/2005/8/layout/vList3"/>
    <dgm:cxn modelId="{F3FAC38A-2E70-C44D-8872-7B6AFD207755}" type="presParOf" srcId="{413E856C-4DBA-994D-9CF2-662502B7882C}" destId="{0ECEE821-71FE-8143-9989-DEEEFA6577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2D51B1-FC49-B940-B2A2-23BB55DF7DAE}" type="doc">
      <dgm:prSet loTypeId="urn:microsoft.com/office/officeart/2005/8/layout/radial4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D2DBAD-2D21-DA4C-A1F2-947964F4B286}">
      <dgm:prSet phldrT="[Текст]" custT="1"/>
      <dgm:spPr/>
      <dgm:t>
        <a:bodyPr/>
        <a:lstStyle/>
        <a:p>
          <a:r>
            <a:rPr lang="ru-RU" sz="2500" b="1" smtClean="0">
              <a:latin typeface="Times New Roman" charset="0"/>
              <a:ea typeface="Times New Roman" charset="0"/>
              <a:cs typeface="Times New Roman" charset="0"/>
            </a:rPr>
            <a:t>Отчет (ф.0503117)</a:t>
          </a:r>
          <a:endParaRPr lang="ru-RU" sz="25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EFC5D62-21A9-644A-8CAB-5BBA623E0609}" type="parTrans" cxnId="{209FE9F4-13BA-0B41-81FD-B9FC09547E6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2269D37-0C2C-7C4A-9F1E-43F3118D1669}" type="sibTrans" cxnId="{209FE9F4-13BA-0B41-81FD-B9FC09547E6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8031B21-E454-1C4A-9EFC-C70777E2DAE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charset="0"/>
              <a:ea typeface="Times New Roman" charset="0"/>
              <a:cs typeface="Times New Roman" charset="0"/>
            </a:rPr>
            <a:t>Консолидированный отчет об исполнении бюджета ГРБС (ф.0503127)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3A9E064-2439-CF44-9C0D-EB9DEF6E772C}" type="parTrans" cxnId="{13693BAB-B65F-1442-BF22-478CE611748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D0DA8C2-B6B6-4041-8473-784D16CAF16C}" type="sibTrans" cxnId="{13693BAB-B65F-1442-BF22-478CE611748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0CF38818-E5C9-3C41-B5E3-A1CBE7C7F4F4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charset="0"/>
              <a:ea typeface="Times New Roman" charset="0"/>
              <a:cs typeface="Times New Roman" charset="0"/>
            </a:rPr>
            <a:t>Справка о суммах консолидируемых поступлений (ф.0503184)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EC11E74-00F5-FC4E-AD53-A00AB22984BE}" type="parTrans" cxnId="{DC90C708-F304-184A-8160-A420F9E73AE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2D9B658D-99E8-7C44-9B81-7A96BC3E2F7C}" type="sibTrans" cxnId="{DC90C708-F304-184A-8160-A420F9E73AE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C7FBB34-BE0C-3140-A7A4-E34C231EC67C}">
      <dgm:prSet phldrT="[Текст]" custT="1"/>
      <dgm:spPr/>
      <dgm:t>
        <a:bodyPr/>
        <a:lstStyle/>
        <a:p>
          <a:r>
            <a:rPr lang="ru-RU" sz="2000" b="1" i="0" u="none" dirty="0" smtClean="0">
              <a:latin typeface="Times New Roman" charset="0"/>
              <a:ea typeface="Times New Roman" charset="0"/>
              <a:cs typeface="Times New Roman" charset="0"/>
            </a:rPr>
            <a:t>Консолидированный отчет о кассовом поступлении и выбытии денежных средств (ф.0503124)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719E874-571B-B04E-AB6A-9CEE43AC94BE}" type="parTrans" cxnId="{391D16D6-877D-1C40-83BF-AF76EDD06C08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C868479-4923-0C4A-B65D-5745E1590EA3}" type="sibTrans" cxnId="{391D16D6-877D-1C40-83BF-AF76EDD06C08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4DE81A0-05A7-5B4D-9996-57D626465849}" type="pres">
      <dgm:prSet presAssocID="{3A2D51B1-FC49-B940-B2A2-23BB55DF7D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7D4EC-CC95-3842-A42E-8BB47D3F6FE2}" type="pres">
      <dgm:prSet presAssocID="{A8D2DBAD-2D21-DA4C-A1F2-947964F4B286}" presName="centerShape" presStyleLbl="node0" presStyleIdx="0" presStyleCnt="1"/>
      <dgm:spPr/>
      <dgm:t>
        <a:bodyPr/>
        <a:lstStyle/>
        <a:p>
          <a:endParaRPr lang="ru-RU"/>
        </a:p>
      </dgm:t>
    </dgm:pt>
    <dgm:pt modelId="{BBEDA88E-6A35-284F-905F-4B4D20B0487F}" type="pres">
      <dgm:prSet presAssocID="{C3A9E064-2439-CF44-9C0D-EB9DEF6E772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F230756-B21B-B745-BC70-1D7FEC410347}" type="pres">
      <dgm:prSet presAssocID="{98031B21-E454-1C4A-9EFC-C70777E2DAE2}" presName="node" presStyleLbl="node1" presStyleIdx="0" presStyleCnt="3" custScaleX="12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3060B-1A7D-7442-A35B-5F53D75F1BF2}" type="pres">
      <dgm:prSet presAssocID="{AEC11E74-00F5-FC4E-AD53-A00AB22984B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E257694-4D56-1149-967C-3A01D670440C}" type="pres">
      <dgm:prSet presAssocID="{0CF38818-E5C9-3C41-B5E3-A1CBE7C7F4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721F0-3192-7A49-8EEC-7C5523AD617A}" type="pres">
      <dgm:prSet presAssocID="{C719E874-571B-B04E-AB6A-9CEE43AC94B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D162695-B4BD-A742-935E-C94D4D3A34D3}" type="pres">
      <dgm:prSet presAssocID="{FC7FBB34-BE0C-3140-A7A4-E34C231EC67C}" presName="node" presStyleLbl="node1" presStyleIdx="2" presStyleCnt="3" custScaleX="120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D5525-02EB-7745-AE61-51015241428E}" type="presOf" srcId="{FC7FBB34-BE0C-3140-A7A4-E34C231EC67C}" destId="{DD162695-B4BD-A742-935E-C94D4D3A34D3}" srcOrd="0" destOrd="0" presId="urn:microsoft.com/office/officeart/2005/8/layout/radial4"/>
    <dgm:cxn modelId="{94D6D1A8-FFE3-B34E-A60B-69B7BB70A086}" type="presOf" srcId="{0CF38818-E5C9-3C41-B5E3-A1CBE7C7F4F4}" destId="{3E257694-4D56-1149-967C-3A01D670440C}" srcOrd="0" destOrd="0" presId="urn:microsoft.com/office/officeart/2005/8/layout/radial4"/>
    <dgm:cxn modelId="{13693BAB-B65F-1442-BF22-478CE6117487}" srcId="{A8D2DBAD-2D21-DA4C-A1F2-947964F4B286}" destId="{98031B21-E454-1C4A-9EFC-C70777E2DAE2}" srcOrd="0" destOrd="0" parTransId="{C3A9E064-2439-CF44-9C0D-EB9DEF6E772C}" sibTransId="{6D0DA8C2-B6B6-4041-8473-784D16CAF16C}"/>
    <dgm:cxn modelId="{209FE9F4-13BA-0B41-81FD-B9FC09547E6A}" srcId="{3A2D51B1-FC49-B940-B2A2-23BB55DF7DAE}" destId="{A8D2DBAD-2D21-DA4C-A1F2-947964F4B286}" srcOrd="0" destOrd="0" parTransId="{2EFC5D62-21A9-644A-8CAB-5BBA623E0609}" sibTransId="{62269D37-0C2C-7C4A-9F1E-43F3118D1669}"/>
    <dgm:cxn modelId="{D67C28E3-BEAA-1C4F-AD15-B59557342DF5}" type="presOf" srcId="{C719E874-571B-B04E-AB6A-9CEE43AC94BE}" destId="{42B721F0-3192-7A49-8EEC-7C5523AD617A}" srcOrd="0" destOrd="0" presId="urn:microsoft.com/office/officeart/2005/8/layout/radial4"/>
    <dgm:cxn modelId="{60BF01E2-C494-6B42-B837-995E917FFEC8}" type="presOf" srcId="{C3A9E064-2439-CF44-9C0D-EB9DEF6E772C}" destId="{BBEDA88E-6A35-284F-905F-4B4D20B0487F}" srcOrd="0" destOrd="0" presId="urn:microsoft.com/office/officeart/2005/8/layout/radial4"/>
    <dgm:cxn modelId="{B9DAAF23-C55F-6243-8C1E-57DB2B0BEF43}" type="presOf" srcId="{3A2D51B1-FC49-B940-B2A2-23BB55DF7DAE}" destId="{34DE81A0-05A7-5B4D-9996-57D626465849}" srcOrd="0" destOrd="0" presId="urn:microsoft.com/office/officeart/2005/8/layout/radial4"/>
    <dgm:cxn modelId="{7C54F107-507A-8E40-8BCD-A6E1D0525E2E}" type="presOf" srcId="{98031B21-E454-1C4A-9EFC-C70777E2DAE2}" destId="{BF230756-B21B-B745-BC70-1D7FEC410347}" srcOrd="0" destOrd="0" presId="urn:microsoft.com/office/officeart/2005/8/layout/radial4"/>
    <dgm:cxn modelId="{BE92E8E3-F8A4-F746-AB6E-64EC00937A9D}" type="presOf" srcId="{A8D2DBAD-2D21-DA4C-A1F2-947964F4B286}" destId="{7347D4EC-CC95-3842-A42E-8BB47D3F6FE2}" srcOrd="0" destOrd="0" presId="urn:microsoft.com/office/officeart/2005/8/layout/radial4"/>
    <dgm:cxn modelId="{8E00D06C-3508-C24E-BCD8-5859CB51EBDB}" type="presOf" srcId="{AEC11E74-00F5-FC4E-AD53-A00AB22984BE}" destId="{1F53060B-1A7D-7442-A35B-5F53D75F1BF2}" srcOrd="0" destOrd="0" presId="urn:microsoft.com/office/officeart/2005/8/layout/radial4"/>
    <dgm:cxn modelId="{DC90C708-F304-184A-8160-A420F9E73AEA}" srcId="{A8D2DBAD-2D21-DA4C-A1F2-947964F4B286}" destId="{0CF38818-E5C9-3C41-B5E3-A1CBE7C7F4F4}" srcOrd="1" destOrd="0" parTransId="{AEC11E74-00F5-FC4E-AD53-A00AB22984BE}" sibTransId="{2D9B658D-99E8-7C44-9B81-7A96BC3E2F7C}"/>
    <dgm:cxn modelId="{391D16D6-877D-1C40-83BF-AF76EDD06C08}" srcId="{A8D2DBAD-2D21-DA4C-A1F2-947964F4B286}" destId="{FC7FBB34-BE0C-3140-A7A4-E34C231EC67C}" srcOrd="2" destOrd="0" parTransId="{C719E874-571B-B04E-AB6A-9CEE43AC94BE}" sibTransId="{1C868479-4923-0C4A-B65D-5745E1590EA3}"/>
    <dgm:cxn modelId="{62A6B288-27AC-754D-848A-C995849BB5B5}" type="presParOf" srcId="{34DE81A0-05A7-5B4D-9996-57D626465849}" destId="{7347D4EC-CC95-3842-A42E-8BB47D3F6FE2}" srcOrd="0" destOrd="0" presId="urn:microsoft.com/office/officeart/2005/8/layout/radial4"/>
    <dgm:cxn modelId="{41012D3E-63B8-2043-AB2E-3E2E08CB418F}" type="presParOf" srcId="{34DE81A0-05A7-5B4D-9996-57D626465849}" destId="{BBEDA88E-6A35-284F-905F-4B4D20B0487F}" srcOrd="1" destOrd="0" presId="urn:microsoft.com/office/officeart/2005/8/layout/radial4"/>
    <dgm:cxn modelId="{727BAD6F-B612-3641-B98B-986D6919F9EF}" type="presParOf" srcId="{34DE81A0-05A7-5B4D-9996-57D626465849}" destId="{BF230756-B21B-B745-BC70-1D7FEC410347}" srcOrd="2" destOrd="0" presId="urn:microsoft.com/office/officeart/2005/8/layout/radial4"/>
    <dgm:cxn modelId="{9B126628-51AF-784A-8508-443CFEDF4211}" type="presParOf" srcId="{34DE81A0-05A7-5B4D-9996-57D626465849}" destId="{1F53060B-1A7D-7442-A35B-5F53D75F1BF2}" srcOrd="3" destOrd="0" presId="urn:microsoft.com/office/officeart/2005/8/layout/radial4"/>
    <dgm:cxn modelId="{642473F5-FC25-DF48-9522-D835686C6748}" type="presParOf" srcId="{34DE81A0-05A7-5B4D-9996-57D626465849}" destId="{3E257694-4D56-1149-967C-3A01D670440C}" srcOrd="4" destOrd="0" presId="urn:microsoft.com/office/officeart/2005/8/layout/radial4"/>
    <dgm:cxn modelId="{FBE6D789-E5DF-BC47-96E5-9561B3478662}" type="presParOf" srcId="{34DE81A0-05A7-5B4D-9996-57D626465849}" destId="{42B721F0-3192-7A49-8EEC-7C5523AD617A}" srcOrd="5" destOrd="0" presId="urn:microsoft.com/office/officeart/2005/8/layout/radial4"/>
    <dgm:cxn modelId="{1EE6DA7A-726C-7149-A077-FF8425BECDD2}" type="presParOf" srcId="{34DE81A0-05A7-5B4D-9996-57D626465849}" destId="{DD162695-B4BD-A742-935E-C94D4D3A34D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5BD2B2-6B41-CB4C-A48F-387B7F005CF2}" type="doc">
      <dgm:prSet loTypeId="urn:microsoft.com/office/officeart/2005/8/layout/vProcess5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188DAB-855F-BB43-BD13-F785AB89B2D3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Цель</a:t>
          </a:r>
          <a:r>
            <a:rPr lang="ru-RU" sz="2100" b="1" dirty="0" smtClean="0">
              <a:latin typeface="Times New Roman" charset="0"/>
              <a:ea typeface="Times New Roman" charset="0"/>
              <a:cs typeface="Times New Roman" charset="0"/>
            </a:rPr>
            <a:t> - сопоставить годовые объемы бюджетных назначений по расходам и ИФ с данными о БО и исполнении принятых ДО</a:t>
          </a:r>
          <a:endParaRPr lang="ru-RU" sz="21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0F7450C-7D77-3C48-A6A6-0E30A2FBCD6B}" type="parTrans" cxnId="{D81498D5-F073-AB4F-A6DB-F55CCA38DDEE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88179AA2-0DFC-914D-A50B-F81B9C44488F}" type="sibTrans" cxnId="{D81498D5-F073-AB4F-A6DB-F55CCA38DDEE}">
      <dgm:prSet/>
      <dgm:spPr>
        <a:solidFill>
          <a:schemeClr val="accent5">
            <a:tint val="40000"/>
            <a:hueOff val="0"/>
            <a:satOff val="0"/>
            <a:lumOff val="0"/>
          </a:schemeClr>
        </a:solidFill>
        <a:ln>
          <a:solidFill>
            <a:srgbClr val="077A3E">
              <a:alpha val="90000"/>
            </a:srgbClr>
          </a:solidFill>
        </a:ln>
      </dgm:spPr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5F45B464-69D9-624D-8B17-0AB8412FEE8D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Разделы отчета: </a:t>
          </a:r>
          <a:r>
            <a:rPr lang="ru-RU" sz="2100" b="1" dirty="0" smtClean="0">
              <a:latin typeface="Times New Roman" charset="0"/>
              <a:ea typeface="Times New Roman" charset="0"/>
              <a:cs typeface="Times New Roman" charset="0"/>
            </a:rPr>
            <a:t>БО текущего года по расходам, БО текущего года по ИФ, обязательства очередных годов</a:t>
          </a:r>
          <a:endParaRPr lang="ru-RU" sz="21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4C59EA9-7E68-8642-A71B-35E7F1228EB0}" type="parTrans" cxnId="{646A0F20-F5C8-AA47-AE90-D44C91368C4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B8772C33-575D-4F4C-A1CD-92EEE734FABB}" type="sibTrans" cxnId="{646A0F20-F5C8-AA47-AE90-D44C91368C47}">
      <dgm:prSet/>
      <dgm:spPr>
        <a:ln>
          <a:solidFill>
            <a:srgbClr val="077A3E">
              <a:alpha val="90000"/>
            </a:srgbClr>
          </a:solidFill>
        </a:ln>
      </dgm:spPr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335472A6-544D-FD46-BD6F-16CCFF644FD9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Показатели отчета</a:t>
          </a:r>
          <a:r>
            <a:rPr lang="ru-RU" sz="2100" b="1" dirty="0" smtClean="0">
              <a:latin typeface="Times New Roman" charset="0"/>
              <a:ea typeface="Times New Roman" charset="0"/>
              <a:cs typeface="Times New Roman" charset="0"/>
            </a:rPr>
            <a:t>: принимаемые обязательства, принятые БО, принятые ДО, отложенные обязательства</a:t>
          </a:r>
          <a:endParaRPr lang="ru-RU" sz="21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736070E4-4483-6543-A2F0-EA807F0B0402}" type="parTrans" cxnId="{6D802441-8EF4-8F45-9806-87441E44B0F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1D185302-114A-1F4E-9022-6910B927BAC3}" type="sibTrans" cxnId="{6D802441-8EF4-8F45-9806-87441E44B0F0}">
      <dgm:prSet/>
      <dgm:spPr>
        <a:ln>
          <a:solidFill>
            <a:srgbClr val="077A3E">
              <a:alpha val="90000"/>
            </a:srgbClr>
          </a:solidFill>
        </a:ln>
      </dgm:spPr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329EE9B2-F244-E642-B69A-20610876736F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Если учет БО у ФК, то пусть они и отчет делают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F1DF8DC-EE2E-2540-BE08-8C991AA622D1}" type="parTrans" cxnId="{0DEEAE37-C454-D143-B59A-12CE1F21EAB5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CD00A1FF-757C-A54E-BC4E-DF675470876B}" type="sibTrans" cxnId="{0DEEAE37-C454-D143-B59A-12CE1F21EAB5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C6C8BECE-5D26-FC4F-9EC1-A364E884EBF0}" type="pres">
      <dgm:prSet presAssocID="{965BD2B2-6B41-CB4C-A48F-387B7F005C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EF399-7E05-BF4F-9B67-72FE4D3F547E}" type="pres">
      <dgm:prSet presAssocID="{965BD2B2-6B41-CB4C-A48F-387B7F005CF2}" presName="dummyMaxCanvas" presStyleCnt="0">
        <dgm:presLayoutVars/>
      </dgm:prSet>
      <dgm:spPr/>
    </dgm:pt>
    <dgm:pt modelId="{847AF30C-7A9C-E842-90E7-60B03662DCD6}" type="pres">
      <dgm:prSet presAssocID="{965BD2B2-6B41-CB4C-A48F-387B7F005CF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46C7C-733B-964E-9838-D989497E0FCA}" type="pres">
      <dgm:prSet presAssocID="{965BD2B2-6B41-CB4C-A48F-387B7F005CF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EF6F3-68A2-D54E-8E6B-4F7BE1872343}" type="pres">
      <dgm:prSet presAssocID="{965BD2B2-6B41-CB4C-A48F-387B7F005CF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5BDA9-8901-3741-AE6C-65A6AAF62638}" type="pres">
      <dgm:prSet presAssocID="{965BD2B2-6B41-CB4C-A48F-387B7F005CF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ADB1B-89BF-4844-A4A6-77DFE3DD88CC}" type="pres">
      <dgm:prSet presAssocID="{965BD2B2-6B41-CB4C-A48F-387B7F005CF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CDCD3-4B37-7648-9D7A-33029507CF80}" type="pres">
      <dgm:prSet presAssocID="{965BD2B2-6B41-CB4C-A48F-387B7F005CF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56E33-223D-3C4E-BA0B-1238E951439B}" type="pres">
      <dgm:prSet presAssocID="{965BD2B2-6B41-CB4C-A48F-387B7F005CF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EE4CB-84C4-BE47-AC7D-E44CBDAC11CC}" type="pres">
      <dgm:prSet presAssocID="{965BD2B2-6B41-CB4C-A48F-387B7F005CF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D6434-C563-D648-88DC-694C4CC7E6A7}" type="pres">
      <dgm:prSet presAssocID="{965BD2B2-6B41-CB4C-A48F-387B7F005CF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DBD68-52FC-A34A-9D69-48F895E1771F}" type="pres">
      <dgm:prSet presAssocID="{965BD2B2-6B41-CB4C-A48F-387B7F005CF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F82F9-3381-6E4F-8CAE-B64DD0EE2B42}" type="pres">
      <dgm:prSet presAssocID="{965BD2B2-6B41-CB4C-A48F-387B7F005CF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327275-CACC-FC45-9CF3-6352479732A6}" type="presOf" srcId="{1D185302-114A-1F4E-9022-6910B927BAC3}" destId="{7B856E33-223D-3C4E-BA0B-1238E951439B}" srcOrd="0" destOrd="0" presId="urn:microsoft.com/office/officeart/2005/8/layout/vProcess5"/>
    <dgm:cxn modelId="{F5DA5E5E-2F72-7A40-8E82-F654387A3F69}" type="presOf" srcId="{329EE9B2-F244-E642-B69A-20610876736F}" destId="{9F15BDA9-8901-3741-AE6C-65A6AAF62638}" srcOrd="0" destOrd="0" presId="urn:microsoft.com/office/officeart/2005/8/layout/vProcess5"/>
    <dgm:cxn modelId="{8FA1F12F-90A0-CC45-98F8-8AB1E5383524}" type="presOf" srcId="{965BD2B2-6B41-CB4C-A48F-387B7F005CF2}" destId="{C6C8BECE-5D26-FC4F-9EC1-A364E884EBF0}" srcOrd="0" destOrd="0" presId="urn:microsoft.com/office/officeart/2005/8/layout/vProcess5"/>
    <dgm:cxn modelId="{BDA9C9BE-B54A-A04C-92B1-97B27BBEC625}" type="presOf" srcId="{329EE9B2-F244-E642-B69A-20610876736F}" destId="{FBEF82F9-3381-6E4F-8CAE-B64DD0EE2B42}" srcOrd="1" destOrd="0" presId="urn:microsoft.com/office/officeart/2005/8/layout/vProcess5"/>
    <dgm:cxn modelId="{B078F7B8-5A0F-E94D-A2DD-F399BE6171A0}" type="presOf" srcId="{ED188DAB-855F-BB43-BD13-F785AB89B2D3}" destId="{847AF30C-7A9C-E842-90E7-60B03662DCD6}" srcOrd="0" destOrd="0" presId="urn:microsoft.com/office/officeart/2005/8/layout/vProcess5"/>
    <dgm:cxn modelId="{D0F0F177-6076-1045-A813-C3D273B4E3E3}" type="presOf" srcId="{ED188DAB-855F-BB43-BD13-F785AB89B2D3}" destId="{9F2EE4CB-84C4-BE47-AC7D-E44CBDAC11CC}" srcOrd="1" destOrd="0" presId="urn:microsoft.com/office/officeart/2005/8/layout/vProcess5"/>
    <dgm:cxn modelId="{0BA0211B-B63B-BA45-BF30-ABAE69F918AF}" type="presOf" srcId="{5F45B464-69D9-624D-8B17-0AB8412FEE8D}" destId="{0B3D6434-C563-D648-88DC-694C4CC7E6A7}" srcOrd="1" destOrd="0" presId="urn:microsoft.com/office/officeart/2005/8/layout/vProcess5"/>
    <dgm:cxn modelId="{98FEBD30-C46B-6C43-A984-7028610EC111}" type="presOf" srcId="{335472A6-544D-FD46-BD6F-16CCFF644FD9}" destId="{69CDBD68-52FC-A34A-9D69-48F895E1771F}" srcOrd="1" destOrd="0" presId="urn:microsoft.com/office/officeart/2005/8/layout/vProcess5"/>
    <dgm:cxn modelId="{144F238A-E302-0545-B614-C7EE1EDF38F7}" type="presOf" srcId="{88179AA2-0DFC-914D-A50B-F81B9C44488F}" destId="{FF7ADB1B-89BF-4844-A4A6-77DFE3DD88CC}" srcOrd="0" destOrd="0" presId="urn:microsoft.com/office/officeart/2005/8/layout/vProcess5"/>
    <dgm:cxn modelId="{0DEEAE37-C454-D143-B59A-12CE1F21EAB5}" srcId="{965BD2B2-6B41-CB4C-A48F-387B7F005CF2}" destId="{329EE9B2-F244-E642-B69A-20610876736F}" srcOrd="3" destOrd="0" parTransId="{8F1DF8DC-EE2E-2540-BE08-8C991AA622D1}" sibTransId="{CD00A1FF-757C-A54E-BC4E-DF675470876B}"/>
    <dgm:cxn modelId="{6D802441-8EF4-8F45-9806-87441E44B0F0}" srcId="{965BD2B2-6B41-CB4C-A48F-387B7F005CF2}" destId="{335472A6-544D-FD46-BD6F-16CCFF644FD9}" srcOrd="2" destOrd="0" parTransId="{736070E4-4483-6543-A2F0-EA807F0B0402}" sibTransId="{1D185302-114A-1F4E-9022-6910B927BAC3}"/>
    <dgm:cxn modelId="{646A0F20-F5C8-AA47-AE90-D44C91368C47}" srcId="{965BD2B2-6B41-CB4C-A48F-387B7F005CF2}" destId="{5F45B464-69D9-624D-8B17-0AB8412FEE8D}" srcOrd="1" destOrd="0" parTransId="{C4C59EA9-7E68-8642-A71B-35E7F1228EB0}" sibTransId="{B8772C33-575D-4F4C-A1CD-92EEE734FABB}"/>
    <dgm:cxn modelId="{D81498D5-F073-AB4F-A6DB-F55CCA38DDEE}" srcId="{965BD2B2-6B41-CB4C-A48F-387B7F005CF2}" destId="{ED188DAB-855F-BB43-BD13-F785AB89B2D3}" srcOrd="0" destOrd="0" parTransId="{90F7450C-7D77-3C48-A6A6-0E30A2FBCD6B}" sibTransId="{88179AA2-0DFC-914D-A50B-F81B9C44488F}"/>
    <dgm:cxn modelId="{BBACA1EA-EB1F-E647-BA85-FBF12E53C8F7}" type="presOf" srcId="{335472A6-544D-FD46-BD6F-16CCFF644FD9}" destId="{00AEF6F3-68A2-D54E-8E6B-4F7BE1872343}" srcOrd="0" destOrd="0" presId="urn:microsoft.com/office/officeart/2005/8/layout/vProcess5"/>
    <dgm:cxn modelId="{B9BBF862-08F3-5E4E-9F42-DBF169A53DB7}" type="presOf" srcId="{5F45B464-69D9-624D-8B17-0AB8412FEE8D}" destId="{37646C7C-733B-964E-9838-D989497E0FCA}" srcOrd="0" destOrd="0" presId="urn:microsoft.com/office/officeart/2005/8/layout/vProcess5"/>
    <dgm:cxn modelId="{EA04E78C-91C7-794E-AF3F-469B15E620F3}" type="presOf" srcId="{B8772C33-575D-4F4C-A1CD-92EEE734FABB}" destId="{AF3CDCD3-4B37-7648-9D7A-33029507CF80}" srcOrd="0" destOrd="0" presId="urn:microsoft.com/office/officeart/2005/8/layout/vProcess5"/>
    <dgm:cxn modelId="{B66AEE30-F060-374D-9F67-5C1F1C2BDCAE}" type="presParOf" srcId="{C6C8BECE-5D26-FC4F-9EC1-A364E884EBF0}" destId="{BC0EF399-7E05-BF4F-9B67-72FE4D3F547E}" srcOrd="0" destOrd="0" presId="urn:microsoft.com/office/officeart/2005/8/layout/vProcess5"/>
    <dgm:cxn modelId="{72CC08CC-83A6-FA45-94A5-2CC40B7D101C}" type="presParOf" srcId="{C6C8BECE-5D26-FC4F-9EC1-A364E884EBF0}" destId="{847AF30C-7A9C-E842-90E7-60B03662DCD6}" srcOrd="1" destOrd="0" presId="urn:microsoft.com/office/officeart/2005/8/layout/vProcess5"/>
    <dgm:cxn modelId="{606B6495-A244-4D47-9897-689A227FB3B0}" type="presParOf" srcId="{C6C8BECE-5D26-FC4F-9EC1-A364E884EBF0}" destId="{37646C7C-733B-964E-9838-D989497E0FCA}" srcOrd="2" destOrd="0" presId="urn:microsoft.com/office/officeart/2005/8/layout/vProcess5"/>
    <dgm:cxn modelId="{C44F81A7-5E09-9C4D-9E0A-6BE88F29FD18}" type="presParOf" srcId="{C6C8BECE-5D26-FC4F-9EC1-A364E884EBF0}" destId="{00AEF6F3-68A2-D54E-8E6B-4F7BE1872343}" srcOrd="3" destOrd="0" presId="urn:microsoft.com/office/officeart/2005/8/layout/vProcess5"/>
    <dgm:cxn modelId="{95C9DABF-9727-8448-87EE-A609386D375C}" type="presParOf" srcId="{C6C8BECE-5D26-FC4F-9EC1-A364E884EBF0}" destId="{9F15BDA9-8901-3741-AE6C-65A6AAF62638}" srcOrd="4" destOrd="0" presId="urn:microsoft.com/office/officeart/2005/8/layout/vProcess5"/>
    <dgm:cxn modelId="{619DC82A-CFEE-A44B-ACCC-491D471E7CDA}" type="presParOf" srcId="{C6C8BECE-5D26-FC4F-9EC1-A364E884EBF0}" destId="{FF7ADB1B-89BF-4844-A4A6-77DFE3DD88CC}" srcOrd="5" destOrd="0" presId="urn:microsoft.com/office/officeart/2005/8/layout/vProcess5"/>
    <dgm:cxn modelId="{0C20C4C7-B5D7-1147-84E3-080DB00F912E}" type="presParOf" srcId="{C6C8BECE-5D26-FC4F-9EC1-A364E884EBF0}" destId="{AF3CDCD3-4B37-7648-9D7A-33029507CF80}" srcOrd="6" destOrd="0" presId="urn:microsoft.com/office/officeart/2005/8/layout/vProcess5"/>
    <dgm:cxn modelId="{619C940B-B0E2-9D47-955E-6388471DDD35}" type="presParOf" srcId="{C6C8BECE-5D26-FC4F-9EC1-A364E884EBF0}" destId="{7B856E33-223D-3C4E-BA0B-1238E951439B}" srcOrd="7" destOrd="0" presId="urn:microsoft.com/office/officeart/2005/8/layout/vProcess5"/>
    <dgm:cxn modelId="{4FD9C39F-7BA4-B24F-B9E0-13CDEF925882}" type="presParOf" srcId="{C6C8BECE-5D26-FC4F-9EC1-A364E884EBF0}" destId="{9F2EE4CB-84C4-BE47-AC7D-E44CBDAC11CC}" srcOrd="8" destOrd="0" presId="urn:microsoft.com/office/officeart/2005/8/layout/vProcess5"/>
    <dgm:cxn modelId="{C3AA9EFF-795B-D246-8B4F-FEEFE31E22F3}" type="presParOf" srcId="{C6C8BECE-5D26-FC4F-9EC1-A364E884EBF0}" destId="{0B3D6434-C563-D648-88DC-694C4CC7E6A7}" srcOrd="9" destOrd="0" presId="urn:microsoft.com/office/officeart/2005/8/layout/vProcess5"/>
    <dgm:cxn modelId="{079D652D-0132-4E4C-BD72-BAD8B014EDF2}" type="presParOf" srcId="{C6C8BECE-5D26-FC4F-9EC1-A364E884EBF0}" destId="{69CDBD68-52FC-A34A-9D69-48F895E1771F}" srcOrd="10" destOrd="0" presId="urn:microsoft.com/office/officeart/2005/8/layout/vProcess5"/>
    <dgm:cxn modelId="{8C5E18B3-C452-E943-926E-42347B313533}" type="presParOf" srcId="{C6C8BECE-5D26-FC4F-9EC1-A364E884EBF0}" destId="{FBEF82F9-3381-6E4F-8CAE-B64DD0EE2B4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56E23D-19FB-AD4B-AC01-A1231D9EB6E6}" type="doc">
      <dgm:prSet loTypeId="urn:microsoft.com/office/officeart/2005/8/layout/process5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A6C5553-DAB0-2547-9864-30472C3AC460}">
      <dgm:prSet phldrT="[Текст]" custT="1"/>
      <dgm:spPr/>
      <dgm:t>
        <a:bodyPr/>
        <a:lstStyle/>
        <a:p>
          <a:r>
            <a:rPr lang="ru-RU" sz="2600" b="1" dirty="0" smtClean="0"/>
            <a:t>Цель </a:t>
          </a:r>
          <a:r>
            <a:rPr lang="mr-IN" sz="2600" b="1" dirty="0" smtClean="0"/>
            <a:t>–</a:t>
          </a:r>
          <a:r>
            <a:rPr lang="ru-RU" sz="2600" b="1" dirty="0" smtClean="0"/>
            <a:t> сопоставить плановые назначения с данными об исполнении</a:t>
          </a:r>
          <a:endParaRPr lang="ru-RU" sz="2600" b="1" dirty="0"/>
        </a:p>
      </dgm:t>
    </dgm:pt>
    <dgm:pt modelId="{A4E889AC-ED72-C348-BBC4-8EFF9208E6C9}" type="parTrans" cxnId="{90CDDDC5-1651-344E-9F61-23A5F5D1D46A}">
      <dgm:prSet/>
      <dgm:spPr/>
      <dgm:t>
        <a:bodyPr/>
        <a:lstStyle/>
        <a:p>
          <a:endParaRPr lang="ru-RU" sz="2600" b="1"/>
        </a:p>
      </dgm:t>
    </dgm:pt>
    <dgm:pt modelId="{8F90F32E-A733-F64A-89BC-3CA4BF63CEFE}" type="sibTrans" cxnId="{90CDDDC5-1651-344E-9F61-23A5F5D1D46A}">
      <dgm:prSet custT="1"/>
      <dgm:spPr/>
      <dgm:t>
        <a:bodyPr/>
        <a:lstStyle/>
        <a:p>
          <a:endParaRPr lang="ru-RU" sz="2600" b="1"/>
        </a:p>
      </dgm:t>
    </dgm:pt>
    <dgm:pt modelId="{006134A8-15CF-B641-B92F-0B4039F88825}">
      <dgm:prSet phldrT="[Текст]" custT="1"/>
      <dgm:spPr/>
      <dgm:t>
        <a:bodyPr/>
        <a:lstStyle/>
        <a:p>
          <a:r>
            <a:rPr lang="ru-RU" sz="2600" b="1" dirty="0" smtClean="0"/>
            <a:t>Составляется в разрезе КФО: 2, 4, 5, 6, 7</a:t>
          </a:r>
          <a:endParaRPr lang="ru-RU" sz="2600" b="1" dirty="0"/>
        </a:p>
      </dgm:t>
    </dgm:pt>
    <dgm:pt modelId="{1CC3D968-C106-6644-A7ED-C4EE53AA2031}" type="parTrans" cxnId="{A46A9A62-02E0-9A48-9ED4-79E5D4E98E9C}">
      <dgm:prSet/>
      <dgm:spPr/>
      <dgm:t>
        <a:bodyPr/>
        <a:lstStyle/>
        <a:p>
          <a:endParaRPr lang="ru-RU" sz="2600" b="1"/>
        </a:p>
      </dgm:t>
    </dgm:pt>
    <dgm:pt modelId="{7D23B1B3-F81B-B641-8334-D6F4DE1F8165}" type="sibTrans" cxnId="{A46A9A62-02E0-9A48-9ED4-79E5D4E98E9C}">
      <dgm:prSet custT="1"/>
      <dgm:spPr/>
      <dgm:t>
        <a:bodyPr/>
        <a:lstStyle/>
        <a:p>
          <a:endParaRPr lang="ru-RU" sz="2600" b="1"/>
        </a:p>
      </dgm:t>
    </dgm:pt>
    <dgm:pt modelId="{2F4E51B1-B6C7-6A48-A7E5-A992CAF79FD0}">
      <dgm:prSet phldrT="[Текст]" custT="1"/>
      <dgm:spPr/>
      <dgm:t>
        <a:bodyPr/>
        <a:lstStyle/>
        <a:p>
          <a:r>
            <a:rPr lang="ru-RU" sz="2400" b="1" dirty="0" smtClean="0"/>
            <a:t>Структура разделов: Доходы, Расходы, ИФ, Возврат остатков субсидии и расходов прошлых лет</a:t>
          </a:r>
          <a:endParaRPr lang="ru-RU" sz="2400" b="1" dirty="0"/>
        </a:p>
      </dgm:t>
    </dgm:pt>
    <dgm:pt modelId="{F1F874E8-94A1-224F-B1E0-35F9C0C0A396}" type="parTrans" cxnId="{73611E43-07F9-1C44-A731-69DE3DF85679}">
      <dgm:prSet/>
      <dgm:spPr/>
      <dgm:t>
        <a:bodyPr/>
        <a:lstStyle/>
        <a:p>
          <a:endParaRPr lang="ru-RU" sz="2600" b="1"/>
        </a:p>
      </dgm:t>
    </dgm:pt>
    <dgm:pt modelId="{4A8FE144-BE58-BC4A-8E82-B2F767B483F7}" type="sibTrans" cxnId="{73611E43-07F9-1C44-A731-69DE3DF85679}">
      <dgm:prSet custT="1"/>
      <dgm:spPr>
        <a:ln>
          <a:solidFill>
            <a:srgbClr val="077A3E"/>
          </a:solidFill>
        </a:ln>
      </dgm:spPr>
      <dgm:t>
        <a:bodyPr/>
        <a:lstStyle/>
        <a:p>
          <a:endParaRPr lang="ru-RU" sz="2600" b="1"/>
        </a:p>
      </dgm:t>
    </dgm:pt>
    <dgm:pt modelId="{AB9A215F-263F-C143-8FC3-8FC3E585CBB4}">
      <dgm:prSet phldrT="[Текст]" custT="1"/>
      <dgm:spPr/>
      <dgm:t>
        <a:bodyPr/>
        <a:lstStyle/>
        <a:p>
          <a:r>
            <a:rPr lang="ru-RU" sz="2600" b="1" dirty="0" smtClean="0"/>
            <a:t>Консолидация головным учреждением, учредителем </a:t>
          </a:r>
          <a:r>
            <a:rPr lang="ru-RU" sz="2600" b="1" dirty="0" err="1" smtClean="0"/>
            <a:t>финорганом</a:t>
          </a:r>
          <a:endParaRPr lang="ru-RU" sz="2600" b="1" dirty="0"/>
        </a:p>
      </dgm:t>
    </dgm:pt>
    <dgm:pt modelId="{F24E880E-7743-5F4A-9019-D6EB8A23B302}" type="parTrans" cxnId="{F848C75A-29FE-0942-B659-23320F9422D4}">
      <dgm:prSet/>
      <dgm:spPr/>
      <dgm:t>
        <a:bodyPr/>
        <a:lstStyle/>
        <a:p>
          <a:endParaRPr lang="ru-RU" sz="2600" b="1"/>
        </a:p>
      </dgm:t>
    </dgm:pt>
    <dgm:pt modelId="{59EECDF0-0573-2744-B971-3B2836E2D423}" type="sibTrans" cxnId="{F848C75A-29FE-0942-B659-23320F9422D4}">
      <dgm:prSet/>
      <dgm:spPr/>
      <dgm:t>
        <a:bodyPr/>
        <a:lstStyle/>
        <a:p>
          <a:endParaRPr lang="ru-RU" sz="2600" b="1"/>
        </a:p>
      </dgm:t>
    </dgm:pt>
    <dgm:pt modelId="{B3790323-7860-494A-9C43-8C81FC4DDA23}" type="pres">
      <dgm:prSet presAssocID="{AB56E23D-19FB-AD4B-AC01-A1231D9EB6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2FAAD-C12E-E745-8E9C-5362963DE6E1}" type="pres">
      <dgm:prSet presAssocID="{5A6C5553-DAB0-2547-9864-30472C3AC4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95ECE-0D71-F746-8F5B-5F8198DA6429}" type="pres">
      <dgm:prSet presAssocID="{8F90F32E-A733-F64A-89BC-3CA4BF63CEF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522C2AF-DE74-D846-AB9B-1C5749124D05}" type="pres">
      <dgm:prSet presAssocID="{8F90F32E-A733-F64A-89BC-3CA4BF63CEF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24C0EA2-2749-C641-8B53-67DB4C54B4A5}" type="pres">
      <dgm:prSet presAssocID="{006134A8-15CF-B641-B92F-0B4039F888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B9CD9-54F0-434B-999A-5B8AA8E1AA79}" type="pres">
      <dgm:prSet presAssocID="{7D23B1B3-F81B-B641-8334-D6F4DE1F816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230A047-6805-954E-9DA2-AAD2048CB2A4}" type="pres">
      <dgm:prSet presAssocID="{7D23B1B3-F81B-B641-8334-D6F4DE1F816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7CBDC8F-5E7F-CA4B-B5B3-1F98ADBE6EA2}" type="pres">
      <dgm:prSet presAssocID="{2F4E51B1-B6C7-6A48-A7E5-A992CAF79F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F7A8B-8CA4-2E49-8975-86F53AB0F2A3}" type="pres">
      <dgm:prSet presAssocID="{4A8FE144-BE58-BC4A-8E82-B2F767B483F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4367CFD-CDA7-374D-AD0A-F487B6F46275}" type="pres">
      <dgm:prSet presAssocID="{4A8FE144-BE58-BC4A-8E82-B2F767B483F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54F7536-BFBD-564D-AD0A-2C93BF28F076}" type="pres">
      <dgm:prSet presAssocID="{AB9A215F-263F-C143-8FC3-8FC3E585CB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06A705-5D7C-C74D-8BF4-0B3AAEA0B8B3}" type="presOf" srcId="{8F90F32E-A733-F64A-89BC-3CA4BF63CEFE}" destId="{D522C2AF-DE74-D846-AB9B-1C5749124D05}" srcOrd="1" destOrd="0" presId="urn:microsoft.com/office/officeart/2005/8/layout/process5"/>
    <dgm:cxn modelId="{D78609AF-CBAB-FE40-BF9E-1095DE9A52C6}" type="presOf" srcId="{7D23B1B3-F81B-B641-8334-D6F4DE1F8165}" destId="{F19B9CD9-54F0-434B-999A-5B8AA8E1AA79}" srcOrd="0" destOrd="0" presId="urn:microsoft.com/office/officeart/2005/8/layout/process5"/>
    <dgm:cxn modelId="{C6A4EFD0-39A0-FA47-A15E-E6CC0397CCCF}" type="presOf" srcId="{7D23B1B3-F81B-B641-8334-D6F4DE1F8165}" destId="{2230A047-6805-954E-9DA2-AAD2048CB2A4}" srcOrd="1" destOrd="0" presId="urn:microsoft.com/office/officeart/2005/8/layout/process5"/>
    <dgm:cxn modelId="{6EACC2C9-06AB-9445-B72F-7509A881E1E7}" type="presOf" srcId="{2F4E51B1-B6C7-6A48-A7E5-A992CAF79FD0}" destId="{57CBDC8F-5E7F-CA4B-B5B3-1F98ADBE6EA2}" srcOrd="0" destOrd="0" presId="urn:microsoft.com/office/officeart/2005/8/layout/process5"/>
    <dgm:cxn modelId="{8E347C6F-7BE0-B44A-94CD-387E34A2C8FD}" type="presOf" srcId="{4A8FE144-BE58-BC4A-8E82-B2F767B483F7}" destId="{F7BF7A8B-8CA4-2E49-8975-86F53AB0F2A3}" srcOrd="0" destOrd="0" presId="urn:microsoft.com/office/officeart/2005/8/layout/process5"/>
    <dgm:cxn modelId="{AF37549F-2AE2-B54C-89D5-05180B7D968F}" type="presOf" srcId="{AB56E23D-19FB-AD4B-AC01-A1231D9EB6E6}" destId="{B3790323-7860-494A-9C43-8C81FC4DDA23}" srcOrd="0" destOrd="0" presId="urn:microsoft.com/office/officeart/2005/8/layout/process5"/>
    <dgm:cxn modelId="{F848C75A-29FE-0942-B659-23320F9422D4}" srcId="{AB56E23D-19FB-AD4B-AC01-A1231D9EB6E6}" destId="{AB9A215F-263F-C143-8FC3-8FC3E585CBB4}" srcOrd="3" destOrd="0" parTransId="{F24E880E-7743-5F4A-9019-D6EB8A23B302}" sibTransId="{59EECDF0-0573-2744-B971-3B2836E2D423}"/>
    <dgm:cxn modelId="{A46A9A62-02E0-9A48-9ED4-79E5D4E98E9C}" srcId="{AB56E23D-19FB-AD4B-AC01-A1231D9EB6E6}" destId="{006134A8-15CF-B641-B92F-0B4039F88825}" srcOrd="1" destOrd="0" parTransId="{1CC3D968-C106-6644-A7ED-C4EE53AA2031}" sibTransId="{7D23B1B3-F81B-B641-8334-D6F4DE1F8165}"/>
    <dgm:cxn modelId="{97815ACE-58EB-5446-B4D6-68B047FDC14E}" type="presOf" srcId="{006134A8-15CF-B641-B92F-0B4039F88825}" destId="{C24C0EA2-2749-C641-8B53-67DB4C54B4A5}" srcOrd="0" destOrd="0" presId="urn:microsoft.com/office/officeart/2005/8/layout/process5"/>
    <dgm:cxn modelId="{C022FC79-1C61-A049-8880-553FD7F7B1F7}" type="presOf" srcId="{4A8FE144-BE58-BC4A-8E82-B2F767B483F7}" destId="{C4367CFD-CDA7-374D-AD0A-F487B6F46275}" srcOrd="1" destOrd="0" presId="urn:microsoft.com/office/officeart/2005/8/layout/process5"/>
    <dgm:cxn modelId="{90CDDDC5-1651-344E-9F61-23A5F5D1D46A}" srcId="{AB56E23D-19FB-AD4B-AC01-A1231D9EB6E6}" destId="{5A6C5553-DAB0-2547-9864-30472C3AC460}" srcOrd="0" destOrd="0" parTransId="{A4E889AC-ED72-C348-BBC4-8EFF9208E6C9}" sibTransId="{8F90F32E-A733-F64A-89BC-3CA4BF63CEFE}"/>
    <dgm:cxn modelId="{73611E43-07F9-1C44-A731-69DE3DF85679}" srcId="{AB56E23D-19FB-AD4B-AC01-A1231D9EB6E6}" destId="{2F4E51B1-B6C7-6A48-A7E5-A992CAF79FD0}" srcOrd="2" destOrd="0" parTransId="{F1F874E8-94A1-224F-B1E0-35F9C0C0A396}" sibTransId="{4A8FE144-BE58-BC4A-8E82-B2F767B483F7}"/>
    <dgm:cxn modelId="{67F690A8-BFF1-474E-B007-E78F962ABBC3}" type="presOf" srcId="{5A6C5553-DAB0-2547-9864-30472C3AC460}" destId="{D0E2FAAD-C12E-E745-8E9C-5362963DE6E1}" srcOrd="0" destOrd="0" presId="urn:microsoft.com/office/officeart/2005/8/layout/process5"/>
    <dgm:cxn modelId="{7D72E4DF-AC58-B745-BE70-8331F138CF42}" type="presOf" srcId="{AB9A215F-263F-C143-8FC3-8FC3E585CBB4}" destId="{754F7536-BFBD-564D-AD0A-2C93BF28F076}" srcOrd="0" destOrd="0" presId="urn:microsoft.com/office/officeart/2005/8/layout/process5"/>
    <dgm:cxn modelId="{8012F89C-5C78-E444-882B-F1720D4C5BF6}" type="presOf" srcId="{8F90F32E-A733-F64A-89BC-3CA4BF63CEFE}" destId="{5B995ECE-0D71-F746-8F5B-5F8198DA6429}" srcOrd="0" destOrd="0" presId="urn:microsoft.com/office/officeart/2005/8/layout/process5"/>
    <dgm:cxn modelId="{148EC8E3-E83F-C745-85E8-36F531512266}" type="presParOf" srcId="{B3790323-7860-494A-9C43-8C81FC4DDA23}" destId="{D0E2FAAD-C12E-E745-8E9C-5362963DE6E1}" srcOrd="0" destOrd="0" presId="urn:microsoft.com/office/officeart/2005/8/layout/process5"/>
    <dgm:cxn modelId="{84C5A73F-3625-344C-B3FD-7B4905E06759}" type="presParOf" srcId="{B3790323-7860-494A-9C43-8C81FC4DDA23}" destId="{5B995ECE-0D71-F746-8F5B-5F8198DA6429}" srcOrd="1" destOrd="0" presId="urn:microsoft.com/office/officeart/2005/8/layout/process5"/>
    <dgm:cxn modelId="{00E8B569-0BE9-6444-AE54-D8715EBEE530}" type="presParOf" srcId="{5B995ECE-0D71-F746-8F5B-5F8198DA6429}" destId="{D522C2AF-DE74-D846-AB9B-1C5749124D05}" srcOrd="0" destOrd="0" presId="urn:microsoft.com/office/officeart/2005/8/layout/process5"/>
    <dgm:cxn modelId="{E576054E-A3ED-464F-9EDA-6FB7B115767F}" type="presParOf" srcId="{B3790323-7860-494A-9C43-8C81FC4DDA23}" destId="{C24C0EA2-2749-C641-8B53-67DB4C54B4A5}" srcOrd="2" destOrd="0" presId="urn:microsoft.com/office/officeart/2005/8/layout/process5"/>
    <dgm:cxn modelId="{580AAF4E-58BD-B842-BF4F-6CB80F63E5CC}" type="presParOf" srcId="{B3790323-7860-494A-9C43-8C81FC4DDA23}" destId="{F19B9CD9-54F0-434B-999A-5B8AA8E1AA79}" srcOrd="3" destOrd="0" presId="urn:microsoft.com/office/officeart/2005/8/layout/process5"/>
    <dgm:cxn modelId="{EC22436E-5B6B-BE48-BC40-F15F3D242527}" type="presParOf" srcId="{F19B9CD9-54F0-434B-999A-5B8AA8E1AA79}" destId="{2230A047-6805-954E-9DA2-AAD2048CB2A4}" srcOrd="0" destOrd="0" presId="urn:microsoft.com/office/officeart/2005/8/layout/process5"/>
    <dgm:cxn modelId="{EF4AB06B-8C1D-DE43-9976-447F61C07AF9}" type="presParOf" srcId="{B3790323-7860-494A-9C43-8C81FC4DDA23}" destId="{57CBDC8F-5E7F-CA4B-B5B3-1F98ADBE6EA2}" srcOrd="4" destOrd="0" presId="urn:microsoft.com/office/officeart/2005/8/layout/process5"/>
    <dgm:cxn modelId="{E23B6ECB-7B43-6D45-AE30-06DD6F1BE0F3}" type="presParOf" srcId="{B3790323-7860-494A-9C43-8C81FC4DDA23}" destId="{F7BF7A8B-8CA4-2E49-8975-86F53AB0F2A3}" srcOrd="5" destOrd="0" presId="urn:microsoft.com/office/officeart/2005/8/layout/process5"/>
    <dgm:cxn modelId="{8D193592-692B-8D42-8B76-E5BC113A092A}" type="presParOf" srcId="{F7BF7A8B-8CA4-2E49-8975-86F53AB0F2A3}" destId="{C4367CFD-CDA7-374D-AD0A-F487B6F46275}" srcOrd="0" destOrd="0" presId="urn:microsoft.com/office/officeart/2005/8/layout/process5"/>
    <dgm:cxn modelId="{BB36CD3D-409C-3743-9933-B30913C513B1}" type="presParOf" srcId="{B3790323-7860-494A-9C43-8C81FC4DDA23}" destId="{754F7536-BFBD-564D-AD0A-2C93BF28F07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5BD2B2-6B41-CB4C-A48F-387B7F005CF2}" type="doc">
      <dgm:prSet loTypeId="urn:microsoft.com/office/officeart/2005/8/layout/vProcess5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D188DAB-855F-BB43-BD13-F785AB89B2D3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Цель</a:t>
          </a:r>
          <a:r>
            <a:rPr lang="ru-RU" sz="2100" b="1" dirty="0" smtClean="0">
              <a:latin typeface="Times New Roman" charset="0"/>
              <a:ea typeface="Times New Roman" charset="0"/>
              <a:cs typeface="Times New Roman" charset="0"/>
            </a:rPr>
            <a:t> - сопоставить годовые объемы плановых назначений по расходам и ИФ с данными об обязательствах и исполнении принятых ДО</a:t>
          </a:r>
          <a:endParaRPr lang="ru-RU" sz="21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0F7450C-7D77-3C48-A6A6-0E30A2FBCD6B}" type="parTrans" cxnId="{D81498D5-F073-AB4F-A6DB-F55CCA38DDEE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88179AA2-0DFC-914D-A50B-F81B9C44488F}" type="sibTrans" cxnId="{D81498D5-F073-AB4F-A6DB-F55CCA38DDEE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5F45B464-69D9-624D-8B17-0AB8412FEE8D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Разделы отчета: </a:t>
          </a:r>
          <a:r>
            <a:rPr lang="ru-RU" sz="2100" b="1" dirty="0" smtClean="0">
              <a:latin typeface="Times New Roman" charset="0"/>
              <a:ea typeface="Times New Roman" charset="0"/>
              <a:cs typeface="Times New Roman" charset="0"/>
            </a:rPr>
            <a:t>обязательства текущего года по расходам, обязательства текущего года по ИФ, обязательства очередных годов</a:t>
          </a:r>
          <a:endParaRPr lang="ru-RU" sz="21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4C59EA9-7E68-8642-A71B-35E7F1228EB0}" type="parTrans" cxnId="{646A0F20-F5C8-AA47-AE90-D44C91368C4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B8772C33-575D-4F4C-A1CD-92EEE734FABB}" type="sibTrans" cxnId="{646A0F20-F5C8-AA47-AE90-D44C91368C4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335472A6-544D-FD46-BD6F-16CCFF644FD9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Показатели отчета: </a:t>
          </a:r>
          <a:r>
            <a:rPr lang="ru-RU" sz="2100" b="1" dirty="0" smtClean="0">
              <a:latin typeface="Times New Roman" charset="0"/>
              <a:ea typeface="Times New Roman" charset="0"/>
              <a:cs typeface="Times New Roman" charset="0"/>
            </a:rPr>
            <a:t>принимаемые обязательства, принятые обязательства, принятые ДО, отложенные обязательства</a:t>
          </a:r>
          <a:endParaRPr lang="ru-RU" sz="21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736070E4-4483-6543-A2F0-EA807F0B0402}" type="parTrans" cxnId="{6D802441-8EF4-8F45-9806-87441E44B0F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1D185302-114A-1F4E-9022-6910B927BAC3}" type="sibTrans" cxnId="{6D802441-8EF4-8F45-9806-87441E44B0F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329EE9B2-F244-E642-B69A-20610876736F}">
      <dgm:prSet custT="1"/>
      <dgm:spPr/>
      <dgm:t>
        <a:bodyPr/>
        <a:lstStyle/>
        <a:p>
          <a:r>
            <a:rPr lang="ru-RU" sz="2400" b="1" smtClean="0">
              <a:latin typeface="Times New Roman" charset="0"/>
              <a:ea typeface="Times New Roman" charset="0"/>
              <a:cs typeface="Times New Roman" charset="0"/>
            </a:rPr>
            <a:t>В разрезе всех КФО + консолидация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F1DF8DC-EE2E-2540-BE08-8C991AA622D1}" type="parTrans" cxnId="{0DEEAE37-C454-D143-B59A-12CE1F21EAB5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CD00A1FF-757C-A54E-BC4E-DF675470876B}" type="sibTrans" cxnId="{0DEEAE37-C454-D143-B59A-12CE1F21EAB5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C6C8BECE-5D26-FC4F-9EC1-A364E884EBF0}" type="pres">
      <dgm:prSet presAssocID="{965BD2B2-6B41-CB4C-A48F-387B7F005C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EF399-7E05-BF4F-9B67-72FE4D3F547E}" type="pres">
      <dgm:prSet presAssocID="{965BD2B2-6B41-CB4C-A48F-387B7F005CF2}" presName="dummyMaxCanvas" presStyleCnt="0">
        <dgm:presLayoutVars/>
      </dgm:prSet>
      <dgm:spPr/>
    </dgm:pt>
    <dgm:pt modelId="{847AF30C-7A9C-E842-90E7-60B03662DCD6}" type="pres">
      <dgm:prSet presAssocID="{965BD2B2-6B41-CB4C-A48F-387B7F005CF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46C7C-733B-964E-9838-D989497E0FCA}" type="pres">
      <dgm:prSet presAssocID="{965BD2B2-6B41-CB4C-A48F-387B7F005CF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EF6F3-68A2-D54E-8E6B-4F7BE1872343}" type="pres">
      <dgm:prSet presAssocID="{965BD2B2-6B41-CB4C-A48F-387B7F005CF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5BDA9-8901-3741-AE6C-65A6AAF62638}" type="pres">
      <dgm:prSet presAssocID="{965BD2B2-6B41-CB4C-A48F-387B7F005CF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ADB1B-89BF-4844-A4A6-77DFE3DD88CC}" type="pres">
      <dgm:prSet presAssocID="{965BD2B2-6B41-CB4C-A48F-387B7F005CF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CDCD3-4B37-7648-9D7A-33029507CF80}" type="pres">
      <dgm:prSet presAssocID="{965BD2B2-6B41-CB4C-A48F-387B7F005CF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56E33-223D-3C4E-BA0B-1238E951439B}" type="pres">
      <dgm:prSet presAssocID="{965BD2B2-6B41-CB4C-A48F-387B7F005CF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EE4CB-84C4-BE47-AC7D-E44CBDAC11CC}" type="pres">
      <dgm:prSet presAssocID="{965BD2B2-6B41-CB4C-A48F-387B7F005CF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D6434-C563-D648-88DC-694C4CC7E6A7}" type="pres">
      <dgm:prSet presAssocID="{965BD2B2-6B41-CB4C-A48F-387B7F005CF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DBD68-52FC-A34A-9D69-48F895E1771F}" type="pres">
      <dgm:prSet presAssocID="{965BD2B2-6B41-CB4C-A48F-387B7F005CF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F82F9-3381-6E4F-8CAE-B64DD0EE2B42}" type="pres">
      <dgm:prSet presAssocID="{965BD2B2-6B41-CB4C-A48F-387B7F005CF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3EFC1-3C29-FF49-8C9A-CA011A7A0E0A}" type="presOf" srcId="{329EE9B2-F244-E642-B69A-20610876736F}" destId="{9F15BDA9-8901-3741-AE6C-65A6AAF62638}" srcOrd="0" destOrd="0" presId="urn:microsoft.com/office/officeart/2005/8/layout/vProcess5"/>
    <dgm:cxn modelId="{D27BAEFD-BE13-664A-AE6B-823DBAC5D17D}" type="presOf" srcId="{ED188DAB-855F-BB43-BD13-F785AB89B2D3}" destId="{847AF30C-7A9C-E842-90E7-60B03662DCD6}" srcOrd="0" destOrd="0" presId="urn:microsoft.com/office/officeart/2005/8/layout/vProcess5"/>
    <dgm:cxn modelId="{646A0F20-F5C8-AA47-AE90-D44C91368C47}" srcId="{965BD2B2-6B41-CB4C-A48F-387B7F005CF2}" destId="{5F45B464-69D9-624D-8B17-0AB8412FEE8D}" srcOrd="1" destOrd="0" parTransId="{C4C59EA9-7E68-8642-A71B-35E7F1228EB0}" sibTransId="{B8772C33-575D-4F4C-A1CD-92EEE734FABB}"/>
    <dgm:cxn modelId="{F7A1EC37-2996-B945-815A-861CD4677CC2}" type="presOf" srcId="{88179AA2-0DFC-914D-A50B-F81B9C44488F}" destId="{FF7ADB1B-89BF-4844-A4A6-77DFE3DD88CC}" srcOrd="0" destOrd="0" presId="urn:microsoft.com/office/officeart/2005/8/layout/vProcess5"/>
    <dgm:cxn modelId="{309DD191-3C9D-904B-AC47-8FE554881BDB}" type="presOf" srcId="{5F45B464-69D9-624D-8B17-0AB8412FEE8D}" destId="{37646C7C-733B-964E-9838-D989497E0FCA}" srcOrd="0" destOrd="0" presId="urn:microsoft.com/office/officeart/2005/8/layout/vProcess5"/>
    <dgm:cxn modelId="{97AF0F52-4058-114F-B431-F8D3E7466750}" type="presOf" srcId="{ED188DAB-855F-BB43-BD13-F785AB89B2D3}" destId="{9F2EE4CB-84C4-BE47-AC7D-E44CBDAC11CC}" srcOrd="1" destOrd="0" presId="urn:microsoft.com/office/officeart/2005/8/layout/vProcess5"/>
    <dgm:cxn modelId="{6D802441-8EF4-8F45-9806-87441E44B0F0}" srcId="{965BD2B2-6B41-CB4C-A48F-387B7F005CF2}" destId="{335472A6-544D-FD46-BD6F-16CCFF644FD9}" srcOrd="2" destOrd="0" parTransId="{736070E4-4483-6543-A2F0-EA807F0B0402}" sibTransId="{1D185302-114A-1F4E-9022-6910B927BAC3}"/>
    <dgm:cxn modelId="{D81498D5-F073-AB4F-A6DB-F55CCA38DDEE}" srcId="{965BD2B2-6B41-CB4C-A48F-387B7F005CF2}" destId="{ED188DAB-855F-BB43-BD13-F785AB89B2D3}" srcOrd="0" destOrd="0" parTransId="{90F7450C-7D77-3C48-A6A6-0E30A2FBCD6B}" sibTransId="{88179AA2-0DFC-914D-A50B-F81B9C44488F}"/>
    <dgm:cxn modelId="{60E55028-81D2-C643-8391-3651264C8FE8}" type="presOf" srcId="{335472A6-544D-FD46-BD6F-16CCFF644FD9}" destId="{69CDBD68-52FC-A34A-9D69-48F895E1771F}" srcOrd="1" destOrd="0" presId="urn:microsoft.com/office/officeart/2005/8/layout/vProcess5"/>
    <dgm:cxn modelId="{57A75A98-2561-6C45-9BEC-DD3CDB7A52EE}" type="presOf" srcId="{B8772C33-575D-4F4C-A1CD-92EEE734FABB}" destId="{AF3CDCD3-4B37-7648-9D7A-33029507CF80}" srcOrd="0" destOrd="0" presId="urn:microsoft.com/office/officeart/2005/8/layout/vProcess5"/>
    <dgm:cxn modelId="{3F06353D-78B4-0546-92DB-C19201CED433}" type="presOf" srcId="{5F45B464-69D9-624D-8B17-0AB8412FEE8D}" destId="{0B3D6434-C563-D648-88DC-694C4CC7E6A7}" srcOrd="1" destOrd="0" presId="urn:microsoft.com/office/officeart/2005/8/layout/vProcess5"/>
    <dgm:cxn modelId="{37FA7A15-AED6-9647-BB74-179F186BE230}" type="presOf" srcId="{965BD2B2-6B41-CB4C-A48F-387B7F005CF2}" destId="{C6C8BECE-5D26-FC4F-9EC1-A364E884EBF0}" srcOrd="0" destOrd="0" presId="urn:microsoft.com/office/officeart/2005/8/layout/vProcess5"/>
    <dgm:cxn modelId="{0DEEAE37-C454-D143-B59A-12CE1F21EAB5}" srcId="{965BD2B2-6B41-CB4C-A48F-387B7F005CF2}" destId="{329EE9B2-F244-E642-B69A-20610876736F}" srcOrd="3" destOrd="0" parTransId="{8F1DF8DC-EE2E-2540-BE08-8C991AA622D1}" sibTransId="{CD00A1FF-757C-A54E-BC4E-DF675470876B}"/>
    <dgm:cxn modelId="{D50276FC-C891-ED4E-9FF8-D655DD0FB47A}" type="presOf" srcId="{335472A6-544D-FD46-BD6F-16CCFF644FD9}" destId="{00AEF6F3-68A2-D54E-8E6B-4F7BE1872343}" srcOrd="0" destOrd="0" presId="urn:microsoft.com/office/officeart/2005/8/layout/vProcess5"/>
    <dgm:cxn modelId="{3DA6F4B5-B4AD-0F4F-82B2-4BCE993E1FF5}" type="presOf" srcId="{329EE9B2-F244-E642-B69A-20610876736F}" destId="{FBEF82F9-3381-6E4F-8CAE-B64DD0EE2B42}" srcOrd="1" destOrd="0" presId="urn:microsoft.com/office/officeart/2005/8/layout/vProcess5"/>
    <dgm:cxn modelId="{CC1D7093-5FFF-8242-931E-D9365AAC9781}" type="presOf" srcId="{1D185302-114A-1F4E-9022-6910B927BAC3}" destId="{7B856E33-223D-3C4E-BA0B-1238E951439B}" srcOrd="0" destOrd="0" presId="urn:microsoft.com/office/officeart/2005/8/layout/vProcess5"/>
    <dgm:cxn modelId="{963AA28E-8CC5-B741-BAC9-B1D133F5D74B}" type="presParOf" srcId="{C6C8BECE-5D26-FC4F-9EC1-A364E884EBF0}" destId="{BC0EF399-7E05-BF4F-9B67-72FE4D3F547E}" srcOrd="0" destOrd="0" presId="urn:microsoft.com/office/officeart/2005/8/layout/vProcess5"/>
    <dgm:cxn modelId="{29F1A81C-E575-D241-98E0-576E8E1EB648}" type="presParOf" srcId="{C6C8BECE-5D26-FC4F-9EC1-A364E884EBF0}" destId="{847AF30C-7A9C-E842-90E7-60B03662DCD6}" srcOrd="1" destOrd="0" presId="urn:microsoft.com/office/officeart/2005/8/layout/vProcess5"/>
    <dgm:cxn modelId="{67A576F2-3A8A-1E4C-A9DD-26BCB74075AA}" type="presParOf" srcId="{C6C8BECE-5D26-FC4F-9EC1-A364E884EBF0}" destId="{37646C7C-733B-964E-9838-D989497E0FCA}" srcOrd="2" destOrd="0" presId="urn:microsoft.com/office/officeart/2005/8/layout/vProcess5"/>
    <dgm:cxn modelId="{48C945E8-5338-A145-BEE6-5AF7EC54DD68}" type="presParOf" srcId="{C6C8BECE-5D26-FC4F-9EC1-A364E884EBF0}" destId="{00AEF6F3-68A2-D54E-8E6B-4F7BE1872343}" srcOrd="3" destOrd="0" presId="urn:microsoft.com/office/officeart/2005/8/layout/vProcess5"/>
    <dgm:cxn modelId="{37F230FC-CA56-0341-A886-3B5ACB9CEF97}" type="presParOf" srcId="{C6C8BECE-5D26-FC4F-9EC1-A364E884EBF0}" destId="{9F15BDA9-8901-3741-AE6C-65A6AAF62638}" srcOrd="4" destOrd="0" presId="urn:microsoft.com/office/officeart/2005/8/layout/vProcess5"/>
    <dgm:cxn modelId="{B18B4A1F-1D71-5B4C-AB98-8051A5F26318}" type="presParOf" srcId="{C6C8BECE-5D26-FC4F-9EC1-A364E884EBF0}" destId="{FF7ADB1B-89BF-4844-A4A6-77DFE3DD88CC}" srcOrd="5" destOrd="0" presId="urn:microsoft.com/office/officeart/2005/8/layout/vProcess5"/>
    <dgm:cxn modelId="{6E8BC15D-3D80-974F-BA5D-02B26BF851E3}" type="presParOf" srcId="{C6C8BECE-5D26-FC4F-9EC1-A364E884EBF0}" destId="{AF3CDCD3-4B37-7648-9D7A-33029507CF80}" srcOrd="6" destOrd="0" presId="urn:microsoft.com/office/officeart/2005/8/layout/vProcess5"/>
    <dgm:cxn modelId="{AC302F20-93A5-384D-8EDD-2CD2AD1272CA}" type="presParOf" srcId="{C6C8BECE-5D26-FC4F-9EC1-A364E884EBF0}" destId="{7B856E33-223D-3C4E-BA0B-1238E951439B}" srcOrd="7" destOrd="0" presId="urn:microsoft.com/office/officeart/2005/8/layout/vProcess5"/>
    <dgm:cxn modelId="{C0E2DD8A-EDF6-F341-A9EA-3D1E57C74CC7}" type="presParOf" srcId="{C6C8BECE-5D26-FC4F-9EC1-A364E884EBF0}" destId="{9F2EE4CB-84C4-BE47-AC7D-E44CBDAC11CC}" srcOrd="8" destOrd="0" presId="urn:microsoft.com/office/officeart/2005/8/layout/vProcess5"/>
    <dgm:cxn modelId="{3BC299CF-E151-9F49-9CCA-2CC10C04CF40}" type="presParOf" srcId="{C6C8BECE-5D26-FC4F-9EC1-A364E884EBF0}" destId="{0B3D6434-C563-D648-88DC-694C4CC7E6A7}" srcOrd="9" destOrd="0" presId="urn:microsoft.com/office/officeart/2005/8/layout/vProcess5"/>
    <dgm:cxn modelId="{3D865FEE-F6C0-C740-8807-3C46B2944235}" type="presParOf" srcId="{C6C8BECE-5D26-FC4F-9EC1-A364E884EBF0}" destId="{69CDBD68-52FC-A34A-9D69-48F895E1771F}" srcOrd="10" destOrd="0" presId="urn:microsoft.com/office/officeart/2005/8/layout/vProcess5"/>
    <dgm:cxn modelId="{CA2A9026-9D29-9B42-B3DB-42EFD32DCC28}" type="presParOf" srcId="{C6C8BECE-5D26-FC4F-9EC1-A364E884EBF0}" destId="{FBEF82F9-3381-6E4F-8CAE-B64DD0EE2B4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8B032-4523-5E45-A5EA-6D14C542D7C0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A3767-A71A-7C47-AE6D-0EA97AC2C355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0F5B0-01C2-7C40-8CB9-24F32B69C446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4B8F7-3ECB-1F4F-8844-31B3F68BBC48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BCB28-977E-C949-9A16-3C559B5A96C0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348D16-6E58-D141-A109-F67481C7A813}">
      <dsp:nvSpPr>
        <dsp:cNvPr id="0" name=""/>
        <dsp:cNvSpPr/>
      </dsp:nvSpPr>
      <dsp:spPr>
        <a:xfrm>
          <a:off x="2793668" y="2047169"/>
          <a:ext cx="2223493" cy="2223493"/>
        </a:xfrm>
        <a:prstGeom prst="ellipse">
          <a:avLst/>
        </a:prstGeom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Бюджетная</a:t>
          </a:r>
          <a:r>
            <a:rPr lang="ru-RU" sz="20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информация</a:t>
          </a:r>
          <a:endParaRPr lang="ru-RU" sz="20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19291" y="2372792"/>
        <a:ext cx="1572247" cy="1572247"/>
      </dsp:txXfrm>
    </dsp:sp>
    <dsp:sp modelId="{49576D50-AB43-2242-ADD3-1DE94F74219E}">
      <dsp:nvSpPr>
        <dsp:cNvPr id="0" name=""/>
        <dsp:cNvSpPr/>
      </dsp:nvSpPr>
      <dsp:spPr>
        <a:xfrm>
          <a:off x="2743785" y="-299240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"Бюджетная информация"</a:t>
          </a:r>
          <a:endParaRPr lang="ru-RU" sz="20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084018" y="22845"/>
        <a:ext cx="1642793" cy="1555164"/>
      </dsp:txXfrm>
    </dsp:sp>
    <dsp:sp modelId="{6B7FAEA6-07F9-E64B-B0CD-6188A5F6E910}">
      <dsp:nvSpPr>
        <dsp:cNvPr id="0" name=""/>
        <dsp:cNvSpPr/>
      </dsp:nvSpPr>
      <dsp:spPr>
        <a:xfrm>
          <a:off x="4986841" y="133043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191н</a:t>
          </a:r>
          <a:endParaRPr lang="ru-RU" sz="22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7074" y="1652520"/>
        <a:ext cx="1642793" cy="1555164"/>
      </dsp:txXfrm>
    </dsp:sp>
    <dsp:sp modelId="{1488FED4-CFDF-9643-A451-AC5DF3A68FA6}">
      <dsp:nvSpPr>
        <dsp:cNvPr id="0" name=""/>
        <dsp:cNvSpPr/>
      </dsp:nvSpPr>
      <dsp:spPr>
        <a:xfrm>
          <a:off x="4130070" y="396730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33н</a:t>
          </a:r>
          <a:endParaRPr lang="ru-RU" sz="22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470303" y="4289390"/>
        <a:ext cx="1642793" cy="1555164"/>
      </dsp:txXfrm>
    </dsp:sp>
    <dsp:sp modelId="{E1F2986C-DE0C-134D-84CC-5264FC9A4D23}">
      <dsp:nvSpPr>
        <dsp:cNvPr id="0" name=""/>
        <dsp:cNvSpPr/>
      </dsp:nvSpPr>
      <dsp:spPr>
        <a:xfrm>
          <a:off x="1357500" y="396730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БК</a:t>
          </a:r>
          <a:endParaRPr lang="ru-RU" sz="24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697733" y="4289390"/>
        <a:ext cx="1642793" cy="1555164"/>
      </dsp:txXfrm>
    </dsp:sp>
    <dsp:sp modelId="{68F81F52-1AB3-E14F-9940-58D56AECC722}">
      <dsp:nvSpPr>
        <dsp:cNvPr id="0" name=""/>
        <dsp:cNvSpPr/>
      </dsp:nvSpPr>
      <dsp:spPr>
        <a:xfrm>
          <a:off x="500729" y="133043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</a:t>
          </a:r>
          <a:r>
            <a:rPr lang="ru-RU" sz="2400" b="1" kern="1200" dirty="0" err="1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Концеп-туальные</a:t>
          </a: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основы"</a:t>
          </a:r>
          <a:endParaRPr lang="ru-RU" sz="24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840962" y="1652520"/>
        <a:ext cx="1642793" cy="1555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A784E-2A3F-A14B-BBFB-21626A6204E4}">
      <dsp:nvSpPr>
        <dsp:cNvPr id="0" name=""/>
        <dsp:cNvSpPr/>
      </dsp:nvSpPr>
      <dsp:spPr>
        <a:xfrm>
          <a:off x="988267" y="2926080"/>
          <a:ext cx="448321" cy="203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160" y="0"/>
              </a:lnTo>
              <a:lnTo>
                <a:pt x="224160" y="2030634"/>
              </a:lnTo>
              <a:lnTo>
                <a:pt x="448321" y="20306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60439" y="3889409"/>
        <a:ext cx="103976" cy="103976"/>
      </dsp:txXfrm>
    </dsp:sp>
    <dsp:sp modelId="{AEFF9850-E001-A541-B3A8-7AEA11BB0324}">
      <dsp:nvSpPr>
        <dsp:cNvPr id="0" name=""/>
        <dsp:cNvSpPr/>
      </dsp:nvSpPr>
      <dsp:spPr>
        <a:xfrm>
          <a:off x="988267" y="2880360"/>
          <a:ext cx="448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321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1220" y="2914871"/>
        <a:ext cx="22416" cy="22416"/>
      </dsp:txXfrm>
    </dsp:sp>
    <dsp:sp modelId="{E23C11CD-5BE5-3747-B92B-249D403D5F20}">
      <dsp:nvSpPr>
        <dsp:cNvPr id="0" name=""/>
        <dsp:cNvSpPr/>
      </dsp:nvSpPr>
      <dsp:spPr>
        <a:xfrm>
          <a:off x="988267" y="895445"/>
          <a:ext cx="448321" cy="2030634"/>
        </a:xfrm>
        <a:custGeom>
          <a:avLst/>
          <a:gdLst/>
          <a:ahLst/>
          <a:cxnLst/>
          <a:rect l="0" t="0" r="0" b="0"/>
          <a:pathLst>
            <a:path>
              <a:moveTo>
                <a:pt x="0" y="2030634"/>
              </a:moveTo>
              <a:lnTo>
                <a:pt x="224160" y="2030634"/>
              </a:lnTo>
              <a:lnTo>
                <a:pt x="224160" y="0"/>
              </a:lnTo>
              <a:lnTo>
                <a:pt x="44832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60439" y="1858774"/>
        <a:ext cx="103976" cy="103976"/>
      </dsp:txXfrm>
    </dsp:sp>
    <dsp:sp modelId="{883F84FA-0F97-C444-9082-B319A7902CA0}">
      <dsp:nvSpPr>
        <dsp:cNvPr id="0" name=""/>
        <dsp:cNvSpPr/>
      </dsp:nvSpPr>
      <dsp:spPr>
        <a:xfrm rot="16200000">
          <a:off x="-1841962" y="2435727"/>
          <a:ext cx="4679754" cy="980704"/>
        </a:xfrm>
        <a:prstGeom prst="rect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Цели раскрытия бюджетной информации в отчетности</a:t>
          </a:r>
          <a:endParaRPr lang="ru-RU" sz="2800" kern="1200" dirty="0"/>
        </a:p>
      </dsp:txBody>
      <dsp:txXfrm>
        <a:off x="-1841962" y="2435727"/>
        <a:ext cx="4679754" cy="980704"/>
      </dsp:txXfrm>
    </dsp:sp>
    <dsp:sp modelId="{B360FAF7-CC14-5241-B3B2-921A8D68B7A7}">
      <dsp:nvSpPr>
        <dsp:cNvPr id="0" name=""/>
        <dsp:cNvSpPr/>
      </dsp:nvSpPr>
      <dsp:spPr>
        <a:xfrm>
          <a:off x="1436589" y="153106"/>
          <a:ext cx="6937847" cy="1484676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мониторинг (анализ) исполнения бюджета по доходам, расходам и источникам финансирования дефицита бюджета, а также анализ причин неисполнения бюджета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436589" y="153106"/>
        <a:ext cx="6937847" cy="1484676"/>
      </dsp:txXfrm>
    </dsp:sp>
    <dsp:sp modelId="{E423934C-CE1D-5544-9B90-E65D6CEF01EC}">
      <dsp:nvSpPr>
        <dsp:cNvPr id="0" name=""/>
        <dsp:cNvSpPr/>
      </dsp:nvSpPr>
      <dsp:spPr>
        <a:xfrm>
          <a:off x="1436589" y="1808637"/>
          <a:ext cx="6937847" cy="2234884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мониторинг (анализ) результатов выполнения плана финансово-хозяйственной деятельности государственного (муниципального) бюджетного, автономного учреждения и результатов выполнения государственного (муниципального) задания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436589" y="1808637"/>
        <a:ext cx="6937847" cy="2234884"/>
      </dsp:txXfrm>
    </dsp:sp>
    <dsp:sp modelId="{4887BEE9-C3DB-DD49-AEF4-2CCE5A0EC1EB}">
      <dsp:nvSpPr>
        <dsp:cNvPr id="0" name=""/>
        <dsp:cNvSpPr/>
      </dsp:nvSpPr>
      <dsp:spPr>
        <a:xfrm>
          <a:off x="1436589" y="4214376"/>
          <a:ext cx="6937847" cy="1484676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контроль за соблюдением бюджетного законодательства Российской Федерации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436589" y="4214376"/>
        <a:ext cx="6937847" cy="1484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B5A15-86DD-5441-BA00-0606BDE6F5A8}">
      <dsp:nvSpPr>
        <dsp:cNvPr id="0" name=""/>
        <dsp:cNvSpPr/>
      </dsp:nvSpPr>
      <dsp:spPr>
        <a:xfrm rot="10800000">
          <a:off x="1173191" y="1844"/>
          <a:ext cx="6984865" cy="1469248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8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Сопоставление утвержденных (доведенных) бюджетных назначений с данными об исполнении бюджета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 rot="10800000">
        <a:off x="1540503" y="1844"/>
        <a:ext cx="6617553" cy="1469248"/>
      </dsp:txXfrm>
    </dsp:sp>
    <dsp:sp modelId="{A7B2D41B-2F6F-3246-BFD5-115387D9B3AB}">
      <dsp:nvSpPr>
        <dsp:cNvPr id="0" name=""/>
        <dsp:cNvSpPr/>
      </dsp:nvSpPr>
      <dsp:spPr>
        <a:xfrm>
          <a:off x="384586" y="1844"/>
          <a:ext cx="1469248" cy="1469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AC1924-B1CD-A448-92CD-5B04F382A670}">
      <dsp:nvSpPr>
        <dsp:cNvPr id="0" name=""/>
        <dsp:cNvSpPr/>
      </dsp:nvSpPr>
      <dsp:spPr>
        <a:xfrm rot="10800000">
          <a:off x="1173191" y="1909674"/>
          <a:ext cx="6984865" cy="1469248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8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Структура разделов: Доходы, Расходы, Источники финансирования дефицита бюджета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 rot="10800000">
        <a:off x="1540503" y="1909674"/>
        <a:ext cx="6617553" cy="1469248"/>
      </dsp:txXfrm>
    </dsp:sp>
    <dsp:sp modelId="{9194F974-B6F0-0749-A8CD-444BB9E4E0BB}">
      <dsp:nvSpPr>
        <dsp:cNvPr id="0" name=""/>
        <dsp:cNvSpPr/>
      </dsp:nvSpPr>
      <dsp:spPr>
        <a:xfrm>
          <a:off x="384586" y="1909674"/>
          <a:ext cx="1469248" cy="1469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ECEE821-71FE-8143-9989-DEEEFA65777D}">
      <dsp:nvSpPr>
        <dsp:cNvPr id="0" name=""/>
        <dsp:cNvSpPr/>
      </dsp:nvSpPr>
      <dsp:spPr>
        <a:xfrm rot="10800000">
          <a:off x="1173191" y="3817504"/>
          <a:ext cx="6984865" cy="1469248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8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Консолидация показателей (суммирование одноименных и исключение взаимосвязанных показателей)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 rot="10800000">
        <a:off x="1540503" y="3817504"/>
        <a:ext cx="6617553" cy="1469248"/>
      </dsp:txXfrm>
    </dsp:sp>
    <dsp:sp modelId="{CC10A3BE-DED7-B84A-A390-2FC5137878BC}">
      <dsp:nvSpPr>
        <dsp:cNvPr id="0" name=""/>
        <dsp:cNvSpPr/>
      </dsp:nvSpPr>
      <dsp:spPr>
        <a:xfrm>
          <a:off x="384586" y="3805074"/>
          <a:ext cx="1469248" cy="14692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7D4EC-CC95-3842-A42E-8BB47D3F6FE2}">
      <dsp:nvSpPr>
        <dsp:cNvPr id="0" name=""/>
        <dsp:cNvSpPr/>
      </dsp:nvSpPr>
      <dsp:spPr>
        <a:xfrm>
          <a:off x="3253352" y="3285177"/>
          <a:ext cx="2390917" cy="23909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>
              <a:latin typeface="Times New Roman" charset="0"/>
              <a:ea typeface="Times New Roman" charset="0"/>
              <a:cs typeface="Times New Roman" charset="0"/>
            </a:rPr>
            <a:t>Отчет (ф.0503117)</a:t>
          </a:r>
          <a:endParaRPr lang="ru-RU" sz="25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603494" y="3635319"/>
        <a:ext cx="1690633" cy="1690633"/>
      </dsp:txXfrm>
    </dsp:sp>
    <dsp:sp modelId="{BBEDA88E-6A35-284F-905F-4B4D20B0487F}">
      <dsp:nvSpPr>
        <dsp:cNvPr id="0" name=""/>
        <dsp:cNvSpPr/>
      </dsp:nvSpPr>
      <dsp:spPr>
        <a:xfrm rot="12900000">
          <a:off x="1321902" y="2735922"/>
          <a:ext cx="2243555" cy="6814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230756-B21B-B745-BC70-1D7FEC410347}">
      <dsp:nvSpPr>
        <dsp:cNvPr id="0" name=""/>
        <dsp:cNvSpPr/>
      </dsp:nvSpPr>
      <dsp:spPr>
        <a:xfrm>
          <a:off x="115569" y="1524654"/>
          <a:ext cx="2818409" cy="1817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charset="0"/>
              <a:ea typeface="Times New Roman" charset="0"/>
              <a:cs typeface="Times New Roman" charset="0"/>
            </a:rPr>
            <a:t>Консолидированный отчет об исполнении бюджета ГРБС (ф.0503127)</a:t>
          </a:r>
          <a:endParaRPr lang="ru-RU" sz="20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68790" y="1577875"/>
        <a:ext cx="2711967" cy="1710655"/>
      </dsp:txXfrm>
    </dsp:sp>
    <dsp:sp modelId="{1F53060B-1A7D-7442-A35B-5F53D75F1BF2}">
      <dsp:nvSpPr>
        <dsp:cNvPr id="0" name=""/>
        <dsp:cNvSpPr/>
      </dsp:nvSpPr>
      <dsp:spPr>
        <a:xfrm rot="16200000">
          <a:off x="3327034" y="1692117"/>
          <a:ext cx="2243555" cy="6814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257694-4D56-1149-967C-3A01D670440C}">
      <dsp:nvSpPr>
        <dsp:cNvPr id="0" name=""/>
        <dsp:cNvSpPr/>
      </dsp:nvSpPr>
      <dsp:spPr>
        <a:xfrm>
          <a:off x="3313125" y="2496"/>
          <a:ext cx="2271371" cy="1817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charset="0"/>
              <a:ea typeface="Times New Roman" charset="0"/>
              <a:cs typeface="Times New Roman" charset="0"/>
            </a:rPr>
            <a:t>Справка о суммах консолидируемых поступлений (ф.0503184)</a:t>
          </a:r>
          <a:endParaRPr lang="ru-RU" sz="20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366346" y="55717"/>
        <a:ext cx="2164929" cy="1710655"/>
      </dsp:txXfrm>
    </dsp:sp>
    <dsp:sp modelId="{42B721F0-3192-7A49-8EEC-7C5523AD617A}">
      <dsp:nvSpPr>
        <dsp:cNvPr id="0" name=""/>
        <dsp:cNvSpPr/>
      </dsp:nvSpPr>
      <dsp:spPr>
        <a:xfrm rot="19500000">
          <a:off x="5332165" y="2735922"/>
          <a:ext cx="2243555" cy="6814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162695-B4BD-A742-935E-C94D4D3A34D3}">
      <dsp:nvSpPr>
        <dsp:cNvPr id="0" name=""/>
        <dsp:cNvSpPr/>
      </dsp:nvSpPr>
      <dsp:spPr>
        <a:xfrm>
          <a:off x="6006017" y="1524654"/>
          <a:ext cx="2733664" cy="1817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latin typeface="Times New Roman" charset="0"/>
              <a:ea typeface="Times New Roman" charset="0"/>
              <a:cs typeface="Times New Roman" charset="0"/>
            </a:rPr>
            <a:t>Консолидированный отчет о кассовом поступлении и выбытии денежных средств (ф.0503124)</a:t>
          </a:r>
          <a:endParaRPr lang="ru-RU" sz="20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059238" y="1577875"/>
        <a:ext cx="2627222" cy="1710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AF30C-7A9C-E842-90E7-60B03662DCD6}">
      <dsp:nvSpPr>
        <dsp:cNvPr id="0" name=""/>
        <dsp:cNvSpPr/>
      </dsp:nvSpPr>
      <dsp:spPr>
        <a:xfrm>
          <a:off x="0" y="0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Цель</a:t>
          </a: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 - сопоставить годовые объемы бюджетных назначений по расходам и ИФ с данными о БО и исполнении принятых ДО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99" y="34599"/>
        <a:ext cx="4849742" cy="1112105"/>
      </dsp:txXfrm>
    </dsp:sp>
    <dsp:sp modelId="{37646C7C-733B-964E-9838-D989497E0FCA}">
      <dsp:nvSpPr>
        <dsp:cNvPr id="0" name=""/>
        <dsp:cNvSpPr/>
      </dsp:nvSpPr>
      <dsp:spPr>
        <a:xfrm>
          <a:off x="521283" y="1396085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Разделы отчета: </a:t>
          </a: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БО текущего года по расходам, БО текущего года по ИФ, обязательства очередных годов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55882" y="1430684"/>
        <a:ext cx="4865952" cy="1112105"/>
      </dsp:txXfrm>
    </dsp:sp>
    <dsp:sp modelId="{00AEF6F3-68A2-D54E-8E6B-4F7BE1872343}">
      <dsp:nvSpPr>
        <dsp:cNvPr id="0" name=""/>
        <dsp:cNvSpPr/>
      </dsp:nvSpPr>
      <dsp:spPr>
        <a:xfrm>
          <a:off x="1034786" y="2792171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Показатели отчета</a:t>
          </a: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: принимаемые обязательства, принятые БО, принятые ДО, отложенные обязательства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069385" y="2826770"/>
        <a:ext cx="4873732" cy="1112105"/>
      </dsp:txXfrm>
    </dsp:sp>
    <dsp:sp modelId="{9F15BDA9-8901-3741-AE6C-65A6AAF62638}">
      <dsp:nvSpPr>
        <dsp:cNvPr id="0" name=""/>
        <dsp:cNvSpPr/>
      </dsp:nvSpPr>
      <dsp:spPr>
        <a:xfrm>
          <a:off x="1556070" y="4188256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Если учет БО у ФК, то пусть они и отчет делают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90669" y="4222855"/>
        <a:ext cx="4865952" cy="1112105"/>
      </dsp:txXfrm>
    </dsp:sp>
    <dsp:sp modelId="{FF7ADB1B-89BF-4844-A4A6-77DFE3DD88CC}">
      <dsp:nvSpPr>
        <dsp:cNvPr id="0" name=""/>
        <dsp:cNvSpPr/>
      </dsp:nvSpPr>
      <dsp:spPr>
        <a:xfrm>
          <a:off x="5456433" y="904770"/>
          <a:ext cx="767847" cy="767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hueOff val="0"/>
            <a:satOff val="0"/>
            <a:lumOff val="0"/>
          </a:schemeClr>
        </a:solidFill>
        <a:ln w="9525" cap="flat" cmpd="sng" algn="ctr">
          <a:solidFill>
            <a:srgbClr val="077A3E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9199" y="904770"/>
        <a:ext cx="422315" cy="577805"/>
      </dsp:txXfrm>
    </dsp:sp>
    <dsp:sp modelId="{AF3CDCD3-4B37-7648-9D7A-33029507CF80}">
      <dsp:nvSpPr>
        <dsp:cNvPr id="0" name=""/>
        <dsp:cNvSpPr/>
      </dsp:nvSpPr>
      <dsp:spPr>
        <a:xfrm>
          <a:off x="5977717" y="2300856"/>
          <a:ext cx="767847" cy="767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rgbClr val="077A3E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50483" y="2300856"/>
        <a:ext cx="422315" cy="577805"/>
      </dsp:txXfrm>
    </dsp:sp>
    <dsp:sp modelId="{7B856E33-223D-3C4E-BA0B-1238E951439B}">
      <dsp:nvSpPr>
        <dsp:cNvPr id="0" name=""/>
        <dsp:cNvSpPr/>
      </dsp:nvSpPr>
      <dsp:spPr>
        <a:xfrm>
          <a:off x="6491220" y="3696942"/>
          <a:ext cx="767847" cy="767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rgbClr val="077A3E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663986" y="3696942"/>
        <a:ext cx="422315" cy="577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2FAAD-C12E-E745-8E9C-5362963DE6E1}">
      <dsp:nvSpPr>
        <dsp:cNvPr id="0" name=""/>
        <dsp:cNvSpPr/>
      </dsp:nvSpPr>
      <dsp:spPr>
        <a:xfrm>
          <a:off x="1527" y="33897"/>
          <a:ext cx="3256453" cy="1953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Цель </a:t>
          </a:r>
          <a:r>
            <a:rPr lang="mr-IN" sz="2600" b="1" kern="1200" dirty="0" smtClean="0"/>
            <a:t>–</a:t>
          </a:r>
          <a:r>
            <a:rPr lang="ru-RU" sz="2600" b="1" kern="1200" dirty="0" smtClean="0"/>
            <a:t> сопоставить плановые назначения с данными об исполнении</a:t>
          </a:r>
          <a:endParaRPr lang="ru-RU" sz="2600" b="1" kern="1200" dirty="0"/>
        </a:p>
      </dsp:txBody>
      <dsp:txXfrm>
        <a:off x="58754" y="91124"/>
        <a:ext cx="3141999" cy="1839417"/>
      </dsp:txXfrm>
    </dsp:sp>
    <dsp:sp modelId="{5B995ECE-0D71-F746-8F5B-5F8198DA6429}">
      <dsp:nvSpPr>
        <dsp:cNvPr id="0" name=""/>
        <dsp:cNvSpPr/>
      </dsp:nvSpPr>
      <dsp:spPr>
        <a:xfrm>
          <a:off x="3544548" y="607033"/>
          <a:ext cx="690368" cy="8076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/>
        </a:p>
      </dsp:txBody>
      <dsp:txXfrm>
        <a:off x="3544548" y="768553"/>
        <a:ext cx="483258" cy="484560"/>
      </dsp:txXfrm>
    </dsp:sp>
    <dsp:sp modelId="{C24C0EA2-2749-C641-8B53-67DB4C54B4A5}">
      <dsp:nvSpPr>
        <dsp:cNvPr id="0" name=""/>
        <dsp:cNvSpPr/>
      </dsp:nvSpPr>
      <dsp:spPr>
        <a:xfrm>
          <a:off x="4560561" y="33897"/>
          <a:ext cx="3256453" cy="1953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Составляется в разрезе КФО: 2, 4, 5, 6, 7</a:t>
          </a:r>
          <a:endParaRPr lang="ru-RU" sz="2600" b="1" kern="1200" dirty="0"/>
        </a:p>
      </dsp:txBody>
      <dsp:txXfrm>
        <a:off x="4617788" y="91124"/>
        <a:ext cx="3141999" cy="1839417"/>
      </dsp:txXfrm>
    </dsp:sp>
    <dsp:sp modelId="{F19B9CD9-54F0-434B-999A-5B8AA8E1AA79}">
      <dsp:nvSpPr>
        <dsp:cNvPr id="0" name=""/>
        <dsp:cNvSpPr/>
      </dsp:nvSpPr>
      <dsp:spPr>
        <a:xfrm rot="5400000">
          <a:off x="5843604" y="2215721"/>
          <a:ext cx="690368" cy="8076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86893"/>
                <a:satOff val="-4005"/>
                <a:lumOff val="2054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/>
        </a:p>
      </dsp:txBody>
      <dsp:txXfrm rot="-5400000">
        <a:off x="5946508" y="2274337"/>
        <a:ext cx="484560" cy="483258"/>
      </dsp:txXfrm>
    </dsp:sp>
    <dsp:sp modelId="{57CBDC8F-5E7F-CA4B-B5B3-1F98ADBE6EA2}">
      <dsp:nvSpPr>
        <dsp:cNvPr id="0" name=""/>
        <dsp:cNvSpPr/>
      </dsp:nvSpPr>
      <dsp:spPr>
        <a:xfrm>
          <a:off x="4560561" y="3290350"/>
          <a:ext cx="3256453" cy="1953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Структура разделов: Доходы, Расходы, ИФ, Возврат остатков субсидии и расходов прошлых лет</a:t>
          </a:r>
          <a:endParaRPr lang="ru-RU" sz="2400" b="1" kern="1200" dirty="0"/>
        </a:p>
      </dsp:txBody>
      <dsp:txXfrm>
        <a:off x="4617788" y="3347577"/>
        <a:ext cx="3141999" cy="1839417"/>
      </dsp:txXfrm>
    </dsp:sp>
    <dsp:sp modelId="{F7BF7A8B-8CA4-2E49-8975-86F53AB0F2A3}">
      <dsp:nvSpPr>
        <dsp:cNvPr id="0" name=""/>
        <dsp:cNvSpPr/>
      </dsp:nvSpPr>
      <dsp:spPr>
        <a:xfrm rot="10800000">
          <a:off x="3583625" y="3863486"/>
          <a:ext cx="690368" cy="8076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86893"/>
                <a:satOff val="-4005"/>
                <a:lumOff val="2054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77A3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/>
        </a:p>
      </dsp:txBody>
      <dsp:txXfrm rot="10800000">
        <a:off x="3790735" y="4025006"/>
        <a:ext cx="483258" cy="484560"/>
      </dsp:txXfrm>
    </dsp:sp>
    <dsp:sp modelId="{754F7536-BFBD-564D-AD0A-2C93BF28F076}">
      <dsp:nvSpPr>
        <dsp:cNvPr id="0" name=""/>
        <dsp:cNvSpPr/>
      </dsp:nvSpPr>
      <dsp:spPr>
        <a:xfrm>
          <a:off x="1527" y="3290350"/>
          <a:ext cx="3256453" cy="1953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Консолидация головным учреждением, учредителем </a:t>
          </a:r>
          <a:r>
            <a:rPr lang="ru-RU" sz="2600" b="1" kern="1200" dirty="0" err="1" smtClean="0"/>
            <a:t>финорганом</a:t>
          </a:r>
          <a:endParaRPr lang="ru-RU" sz="2600" b="1" kern="1200" dirty="0"/>
        </a:p>
      </dsp:txBody>
      <dsp:txXfrm>
        <a:off x="58754" y="3347577"/>
        <a:ext cx="3141999" cy="1839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AF30C-7A9C-E842-90E7-60B03662DCD6}">
      <dsp:nvSpPr>
        <dsp:cNvPr id="0" name=""/>
        <dsp:cNvSpPr/>
      </dsp:nvSpPr>
      <dsp:spPr>
        <a:xfrm>
          <a:off x="0" y="0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Цель</a:t>
          </a: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 - сопоставить годовые объемы плановых назначений по расходам и ИФ с данными об обязательствах и исполнении принятых ДО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99" y="34599"/>
        <a:ext cx="4849742" cy="1112105"/>
      </dsp:txXfrm>
    </dsp:sp>
    <dsp:sp modelId="{37646C7C-733B-964E-9838-D989497E0FCA}">
      <dsp:nvSpPr>
        <dsp:cNvPr id="0" name=""/>
        <dsp:cNvSpPr/>
      </dsp:nvSpPr>
      <dsp:spPr>
        <a:xfrm>
          <a:off x="521283" y="1396085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Разделы отчета: </a:t>
          </a: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обязательства текущего года по расходам, обязательства текущего года по ИФ, обязательства очередных годов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55882" y="1430684"/>
        <a:ext cx="4865952" cy="1112105"/>
      </dsp:txXfrm>
    </dsp:sp>
    <dsp:sp modelId="{00AEF6F3-68A2-D54E-8E6B-4F7BE1872343}">
      <dsp:nvSpPr>
        <dsp:cNvPr id="0" name=""/>
        <dsp:cNvSpPr/>
      </dsp:nvSpPr>
      <dsp:spPr>
        <a:xfrm>
          <a:off x="1034786" y="2792171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Показатели отчета: </a:t>
          </a: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принимаемые обязательства, принятые обязательства, принятые ДО, отложенные обязательства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069385" y="2826770"/>
        <a:ext cx="4873732" cy="1112105"/>
      </dsp:txXfrm>
    </dsp:sp>
    <dsp:sp modelId="{9F15BDA9-8901-3741-AE6C-65A6AAF62638}">
      <dsp:nvSpPr>
        <dsp:cNvPr id="0" name=""/>
        <dsp:cNvSpPr/>
      </dsp:nvSpPr>
      <dsp:spPr>
        <a:xfrm>
          <a:off x="1556070" y="4188256"/>
          <a:ext cx="6224280" cy="118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charset="0"/>
              <a:ea typeface="Times New Roman" charset="0"/>
              <a:cs typeface="Times New Roman" charset="0"/>
            </a:rPr>
            <a:t>В разрезе всех КФО + консолидация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90669" y="4222855"/>
        <a:ext cx="4865952" cy="1112105"/>
      </dsp:txXfrm>
    </dsp:sp>
    <dsp:sp modelId="{FF7ADB1B-89BF-4844-A4A6-77DFE3DD88CC}">
      <dsp:nvSpPr>
        <dsp:cNvPr id="0" name=""/>
        <dsp:cNvSpPr/>
      </dsp:nvSpPr>
      <dsp:spPr>
        <a:xfrm>
          <a:off x="5456433" y="904770"/>
          <a:ext cx="767847" cy="767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9199" y="904770"/>
        <a:ext cx="422315" cy="577805"/>
      </dsp:txXfrm>
    </dsp:sp>
    <dsp:sp modelId="{AF3CDCD3-4B37-7648-9D7A-33029507CF80}">
      <dsp:nvSpPr>
        <dsp:cNvPr id="0" name=""/>
        <dsp:cNvSpPr/>
      </dsp:nvSpPr>
      <dsp:spPr>
        <a:xfrm>
          <a:off x="5977717" y="2300856"/>
          <a:ext cx="767847" cy="767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50483" y="2300856"/>
        <a:ext cx="422315" cy="577805"/>
      </dsp:txXfrm>
    </dsp:sp>
    <dsp:sp modelId="{7B856E33-223D-3C4E-BA0B-1238E951439B}">
      <dsp:nvSpPr>
        <dsp:cNvPr id="0" name=""/>
        <dsp:cNvSpPr/>
      </dsp:nvSpPr>
      <dsp:spPr>
        <a:xfrm>
          <a:off x="6491220" y="3696942"/>
          <a:ext cx="767847" cy="767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663986" y="3696942"/>
        <a:ext cx="422315" cy="57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12/19/19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12/19/19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1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г) финансовым органом как главным администратором источников финансирования дефицита бюджета - в сумме утвержденного законом (решением) о бюджете объема изменений остатка средств бюджета.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13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017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 об исполнении бюджета должен обеспечивать сопоставление бюджетных назначений, утвержденных законом (решением) о бюджете, с данными об исполнении бюджета публично-правового образования финансовым органом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9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г) финансовым органом как главным администратором источников финансирования дефицита бюджета - в сумме утвержденного законом (решением) о бюджете объема изменений остатка средств бюджета.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69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ФК нет данных по отложенным обязательствам, поэтому они этот показатель не формируют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534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32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68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060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Бух.отчетность</a:t>
            </a:r>
            <a:r>
              <a:rPr lang="ru-RU"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на</a:t>
            </a:r>
            <a:r>
              <a:rPr lang="ru-RU" baseline="0" dirty="0" smtClean="0"/>
              <a:t> данных </a:t>
            </a:r>
            <a:r>
              <a:rPr lang="ru-RU" baseline="0" dirty="0" err="1" smtClean="0"/>
              <a:t>бух.учета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17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792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3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19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бюджет </a:t>
            </a:r>
            <a:r>
              <a:rPr lang="mr-IN" dirty="0" smtClean="0"/>
              <a:t>–</a:t>
            </a:r>
            <a:r>
              <a:rPr lang="ru-RU" dirty="0" smtClean="0"/>
              <a:t> это инструмент управления, то план-факторный анализ </a:t>
            </a:r>
            <a:r>
              <a:rPr lang="mr-IN" dirty="0" smtClean="0"/>
              <a:t>–</a:t>
            </a:r>
            <a:r>
              <a:rPr lang="ru-RU" dirty="0" smtClean="0"/>
              <a:t> это инструмент контроля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29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 </a:t>
            </a:r>
            <a:r>
              <a:rPr lang="mr-IN" dirty="0" smtClean="0"/>
              <a:t>–</a:t>
            </a:r>
            <a:r>
              <a:rPr lang="ru-RU" dirty="0" smtClean="0"/>
              <a:t> обособленные подразделения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7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86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40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94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61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290" y="3985824"/>
            <a:ext cx="8203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стандарт бухгалтерского учета государственных финансов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«Бюджетная информация в бухгалтерской (финансовой) отчетности»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8774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1310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Декабрь 2019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301240" y="180248"/>
            <a:ext cx="6339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ГРБС, ПБС, </a:t>
            </a:r>
            <a:r>
              <a:rPr lang="ru-RU" sz="2800" b="1" dirty="0" err="1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ГлАД</a:t>
            </a: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ГАИФ, АД, АИФ</a:t>
            </a:r>
            <a:endParaRPr lang="ru-RU" sz="2800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" y="1464242"/>
            <a:ext cx="8168640" cy="5027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Отчет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(ф.0503127)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Отчет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о бюджетных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обязательствах </a:t>
            </a:r>
            <a:r>
              <a:rPr lang="ru-RU" sz="3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(ф.0503128)</a:t>
            </a:r>
            <a:endParaRPr lang="ru-RU" sz="3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Пояснительная за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писка </a:t>
            </a: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(ф.0503160)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301240" y="180248"/>
            <a:ext cx="6339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 ППО</a:t>
            </a:r>
            <a:endParaRPr lang="ru-RU" sz="2800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" y="1830003"/>
            <a:ext cx="8168640" cy="2741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Отчет об исполнении бюджета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(ф.0503117)</a:t>
            </a:r>
          </a:p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Отчет о бюджетных обязательствах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(ф.0503128)</a:t>
            </a:r>
          </a:p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Пояснительная записка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(ф.0503160)</a:t>
            </a:r>
          </a:p>
        </p:txBody>
      </p:sp>
    </p:spTree>
    <p:extLst>
      <p:ext uri="{BB962C8B-B14F-4D97-AF65-F5344CB8AC3E}">
        <p14:creationId xmlns:p14="http://schemas.microsoft.com/office/powerpoint/2010/main" val="13184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301240" y="180248"/>
            <a:ext cx="6339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 ППО (консолидация)</a:t>
            </a:r>
            <a:endParaRPr lang="ru-RU" sz="2800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" y="1464242"/>
            <a:ext cx="8168640" cy="5027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Отчет об исполнении консолидированного бюджета субъекта Российской Федерации и бюджета территориального государственного внебюджетного 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фонда </a:t>
            </a: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(ф.0503317)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Пояснительная записка к Отчету об исполнении консолидированного 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бюджета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(ф.0503360)</a:t>
            </a:r>
            <a:endParaRPr lang="ru-RU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301240" y="180248"/>
            <a:ext cx="6339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БУ, АУ</a:t>
            </a:r>
            <a:endParaRPr lang="ru-RU" sz="2800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" y="1464242"/>
            <a:ext cx="8168640" cy="5027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Отчет об исполнении учреждением плана его финансово-хозяйственной деятельности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(ф.0503737)</a:t>
            </a:r>
          </a:p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Отчет об обязательствах учреждения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(ф.0503738)</a:t>
            </a:r>
          </a:p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Пояснительная записка к Балансу учреждения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(ф.0503760)</a:t>
            </a:r>
          </a:p>
        </p:txBody>
      </p:sp>
    </p:spTree>
    <p:extLst>
      <p:ext uri="{BB962C8B-B14F-4D97-AF65-F5344CB8AC3E}">
        <p14:creationId xmlns:p14="http://schemas.microsoft.com/office/powerpoint/2010/main" val="7522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1646249" y="5285509"/>
            <a:ext cx="6797039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18" y="685435"/>
            <a:ext cx="7696201" cy="2300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8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Бухгалтерский баланс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1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 финансовых результатах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18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 о движении денежных средств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3672054" y="3763496"/>
            <a:ext cx="2043728" cy="487680"/>
          </a:xfrm>
          <a:prstGeom prst="rightArrow">
            <a:avLst/>
          </a:prstGeom>
          <a:solidFill>
            <a:srgbClr val="C79023"/>
          </a:soli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3863337" y="3199431"/>
            <a:ext cx="1661162" cy="1314630"/>
          </a:xfrm>
          <a:prstGeom prst="mathMultiply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1569" y="231638"/>
            <a:ext cx="6179822" cy="10028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об исполнении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ГРБС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(ф.0503127)</a:t>
            </a:r>
            <a:endParaRPr lang="ru-RU" sz="28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975000"/>
              </p:ext>
            </p:extLst>
          </p:nvPr>
        </p:nvGraphicFramePr>
        <p:xfrm>
          <a:off x="106680" y="1279842"/>
          <a:ext cx="8686800" cy="528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99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840" y="231638"/>
            <a:ext cx="6332551" cy="530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об </a:t>
            </a:r>
            <a:r>
              <a:rPr lang="ru-RU" sz="2200" b="1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исполнении </a:t>
            </a:r>
            <a:r>
              <a:rPr lang="ru-RU" sz="22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ГРБС </a:t>
            </a:r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(ф.0503127)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42035"/>
              </p:ext>
            </p:extLst>
          </p:nvPr>
        </p:nvGraphicFramePr>
        <p:xfrm>
          <a:off x="213362" y="944244"/>
          <a:ext cx="8771131" cy="58479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68411"/>
                <a:gridCol w="3057058"/>
                <a:gridCol w="3445662"/>
              </a:tblGrid>
              <a:tr h="816785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СГС</a:t>
                      </a:r>
                      <a:endParaRPr lang="ru-RU" sz="4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191н</a:t>
                      </a:r>
                      <a:endParaRPr lang="ru-RU" sz="4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105252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структуре и в сумме утвержденных плановых (прогнозных) показателей</a:t>
                      </a:r>
                      <a:endParaRPr lang="ru-RU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плановые (прогнозные) показатели по закрепленным за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ГлАД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доходам бюджета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105252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Расходы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в</a:t>
                      </a:r>
                      <a:r>
                        <a:rPr lang="ru-RU" sz="20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структуре СБР (БР) по сумме БА и ЛБО</a:t>
                      </a:r>
                      <a:endParaRPr lang="ru-RU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БА, утвержденных (доведенных) на текущий финансовый год, ЛБО в объеме годовых назначений текущего финансового года </a:t>
                      </a:r>
                      <a:endParaRPr lang="ru-RU" sz="2000" b="1" kern="1200" baseline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105252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ИФ - поступление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по структуре и в сумме плановых (прогнозных) показателей</a:t>
                      </a:r>
                      <a:endParaRPr lang="ru-RU" sz="2000" b="1" kern="1200" baseline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плановых (прогнозных) показателей по поступлению ИФ</a:t>
                      </a:r>
                      <a:endParaRPr lang="ru-RU" sz="2000" b="1" kern="1200" baseline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105252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ИФ - выбытие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</a:t>
                      </a:r>
                      <a:r>
                        <a:rPr lang="ru-RU" sz="20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структуре СБР (БР) по сумме БА и ЛБО</a:t>
                      </a:r>
                      <a:endParaRPr lang="ru-RU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плановых (прогнозных) показателей по выбытия ИФ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1569" y="231638"/>
            <a:ext cx="6179822" cy="10028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об исполнении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ГРБС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(ф.0503127)</a:t>
            </a:r>
            <a:endParaRPr lang="ru-RU" sz="28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6523" y="1531504"/>
            <a:ext cx="2860519" cy="1218707"/>
          </a:xfrm>
          <a:prstGeom prst="downArrowCallou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Квартал, год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523" y="2809598"/>
            <a:ext cx="2860520" cy="1220552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Операции по л/с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6524" y="4089536"/>
            <a:ext cx="2860520" cy="1220552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Операции в кредитной организации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817909" y="3768998"/>
            <a:ext cx="518614" cy="522303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817909" y="5090251"/>
            <a:ext cx="518614" cy="522303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36523" y="5365785"/>
            <a:ext cx="2860520" cy="1220552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Некассовые операции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2235" y="1531504"/>
            <a:ext cx="2860519" cy="1218707"/>
          </a:xfrm>
          <a:prstGeom prst="downArrowCallou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3200" b="1" dirty="0" smtClean="0">
                <a:latin typeface="Times New Roman" charset="0"/>
                <a:ea typeface="Times New Roman" charset="0"/>
                <a:cs typeface="Times New Roman" charset="0"/>
              </a:rPr>
              <a:t>Месяц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2235" y="2809598"/>
            <a:ext cx="2860520" cy="1220552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2400" b="1" strike="sngStrike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Операции по л/с</a:t>
            </a:r>
            <a:endParaRPr lang="ru-RU" sz="2400" b="1" strike="sngStrike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2236" y="4089536"/>
            <a:ext cx="2860520" cy="1220552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Операции в кредитной организации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Плюс 21"/>
          <p:cNvSpPr/>
          <p:nvPr/>
        </p:nvSpPr>
        <p:spPr>
          <a:xfrm>
            <a:off x="7772754" y="4865751"/>
            <a:ext cx="518614" cy="522303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912235" y="5365785"/>
            <a:ext cx="2860520" cy="1220552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txBody>
          <a:bodyPr wrap="square" lIns="9000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Некассовые операции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1569" y="231638"/>
            <a:ext cx="6179822" cy="50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5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об </a:t>
            </a:r>
            <a:r>
              <a:rPr lang="ru-RU" sz="2500" b="1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исполнении </a:t>
            </a: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(ф.0503117)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44576956"/>
              </p:ext>
            </p:extLst>
          </p:nvPr>
        </p:nvGraphicFramePr>
        <p:xfrm>
          <a:off x="129241" y="917080"/>
          <a:ext cx="8855251" cy="567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0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07687"/>
              </p:ext>
            </p:extLst>
          </p:nvPr>
        </p:nvGraphicFramePr>
        <p:xfrm>
          <a:off x="182881" y="917080"/>
          <a:ext cx="8801612" cy="56816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92299"/>
                <a:gridCol w="3275442"/>
                <a:gridCol w="2933871"/>
              </a:tblGrid>
              <a:tr h="816785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СГС</a:t>
                      </a:r>
                      <a:endParaRPr lang="ru-RU" sz="4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191н</a:t>
                      </a:r>
                      <a:endParaRPr lang="ru-RU" sz="4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90299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согласно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закону (решению) о бюджете</a:t>
                      </a:r>
                      <a:endParaRPr lang="ru-RU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плановые показатели, утвержденные законом (решением) о бюджете </a:t>
                      </a:r>
                      <a:endParaRPr lang="ru-RU" sz="20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87219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Расходы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согласно </a:t>
                      </a:r>
                      <a:r>
                        <a:rPr lang="ru-RU" sz="20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СБР (БР) с учетом изменений</a:t>
                      </a:r>
                      <a:endParaRPr lang="ru-RU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плановые показатели, утвержденные СБР</a:t>
                      </a:r>
                    </a:p>
                  </a:txBody>
                  <a:tcPr/>
                </a:tc>
              </a:tr>
              <a:tr h="92846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ИФ - поступление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согласно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закону (решению) о бюджете</a:t>
                      </a:r>
                      <a:endParaRPr lang="ru-RU" sz="2000" b="1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плановые показатели, утвержденные законом (решением) о бюджете</a:t>
                      </a:r>
                      <a:endParaRPr lang="ru-RU" sz="20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92846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ИФ - выбытие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согласно </a:t>
                      </a:r>
                      <a:r>
                        <a:rPr lang="ru-RU" sz="20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СБР (БР) с учетом изменений</a:t>
                      </a:r>
                      <a:endParaRPr lang="ru-RU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плановые показатели, утвержденные СБР</a:t>
                      </a:r>
                    </a:p>
                  </a:txBody>
                  <a:tcPr/>
                </a:tc>
              </a:tr>
              <a:tr h="10525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Изменение остатка средств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согласно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закону (решению) о бюджете</a:t>
                      </a:r>
                      <a:endParaRPr lang="ru-RU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показатели, утвержденные законом (решением) о бюджете</a:t>
                      </a:r>
                      <a:endParaRPr lang="ru-RU" sz="20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01568" y="231638"/>
            <a:ext cx="6377209" cy="50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5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об </a:t>
            </a:r>
            <a:r>
              <a:rPr lang="ru-RU" sz="2500" b="1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исполнении </a:t>
            </a: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(ф.0503117)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265109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41512" y="973836"/>
            <a:ext cx="8175991" cy="5668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«Бюджетная информация в бухгалтерской (финансовой) отчетности»</a:t>
            </a:r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Минфина России №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37н </a:t>
            </a:r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28.02.2018г</a:t>
            </a:r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Минюсте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23.05.2018,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№51158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384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310877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3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</a:t>
            </a:r>
            <a:r>
              <a:rPr lang="ru-RU" sz="23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</a:t>
            </a:r>
            <a:r>
              <a:rPr lang="ru-RU" sz="23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бюджетных обязательствах (ф.0503128)</a:t>
            </a:r>
            <a:endParaRPr lang="ru-RU" sz="23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6279667"/>
              </p:ext>
            </p:extLst>
          </p:nvPr>
        </p:nvGraphicFramePr>
        <p:xfrm>
          <a:off x="701039" y="1107440"/>
          <a:ext cx="7780351" cy="536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7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3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</a:t>
            </a:r>
            <a:r>
              <a:rPr lang="ru-RU" sz="23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 исполнении ПФХД (ф.0503737)</a:t>
            </a:r>
            <a:endParaRPr lang="ru-RU" sz="23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43640015"/>
              </p:ext>
            </p:extLst>
          </p:nvPr>
        </p:nvGraphicFramePr>
        <p:xfrm>
          <a:off x="685800" y="1076960"/>
          <a:ext cx="7818542" cy="527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4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341357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</a:t>
            </a:r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 обязательствах учреждения (ф.0503738)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06348622"/>
              </p:ext>
            </p:extLst>
          </p:nvPr>
        </p:nvGraphicFramePr>
        <p:xfrm>
          <a:off x="701039" y="1107440"/>
          <a:ext cx="7780351" cy="536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9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Пояснительная записка (ф.0503160)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94360" y="944880"/>
            <a:ext cx="8138582" cy="5737860"/>
            <a:chOff x="594360" y="944880"/>
            <a:chExt cx="8138582" cy="5737860"/>
          </a:xfrm>
        </p:grpSpPr>
        <p:sp>
          <p:nvSpPr>
            <p:cNvPr id="3" name="TextBox 2"/>
            <p:cNvSpPr txBox="1"/>
            <p:nvPr/>
          </p:nvSpPr>
          <p:spPr>
            <a:xfrm>
              <a:off x="594360" y="944880"/>
              <a:ext cx="8138582" cy="533400"/>
            </a:xfrm>
            <a:prstGeom prst="rect">
              <a:avLst/>
            </a:prstGeom>
            <a:noFill/>
            <a:ln w="38100" cmpd="dbl">
              <a:solidFill>
                <a:srgbClr val="C0000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Отчеты, входящие в ПЗ и содержащие бюджетную информацию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371600" y="1463040"/>
              <a:ext cx="0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4360" y="1920240"/>
              <a:ext cx="3253831" cy="926739"/>
            </a:xfrm>
            <a:prstGeom prst="rect">
              <a:avLst/>
            </a:prstGeom>
            <a:noFill/>
            <a:ln w="38100" cmpd="dbl">
              <a:solidFill>
                <a:srgbClr val="C79023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Сведения об исполнении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бюджета (ф.0503164)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9111" y="1920239"/>
              <a:ext cx="3253831" cy="1260021"/>
            </a:xfrm>
            <a:prstGeom prst="rect">
              <a:avLst/>
            </a:prstGeom>
            <a:noFill/>
            <a:ln w="38100" cmpd="dbl">
              <a:solidFill>
                <a:srgbClr val="C79023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Сведения об исполнении текстовых статей закона (решения) </a:t>
              </a:r>
              <a:r>
                <a:rPr lang="ru-RU" sz="2000" b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 </a:t>
              </a:r>
              <a:r>
                <a:rPr lang="ru-RU" sz="20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бюджете (Таблица №3)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7829595" y="1478280"/>
              <a:ext cx="34245" cy="5021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38200" y="2846979"/>
              <a:ext cx="0" cy="5181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838200" y="3365139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19200" y="3046549"/>
              <a:ext cx="3520440" cy="1022530"/>
            </a:xfrm>
            <a:prstGeom prst="rect">
              <a:avLst/>
            </a:prstGeom>
            <a:noFill/>
            <a:ln w="38100" cmpd="dbl">
              <a:solidFill>
                <a:srgbClr val="0070C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ПБС </a:t>
              </a:r>
              <a:r>
                <a:rPr lang="mr-IN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на основании Отчета об исполнении бюджета ГРБС (ф.0503127)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402080" y="4069080"/>
              <a:ext cx="0" cy="5181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371600" y="4587240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52600" y="4244340"/>
              <a:ext cx="4572000" cy="1089660"/>
            </a:xfrm>
            <a:prstGeom prst="rect">
              <a:avLst/>
            </a:prstGeom>
            <a:noFill/>
            <a:ln w="38100" cmpd="dbl">
              <a:solidFill>
                <a:srgbClr val="0070C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ГРБС </a:t>
              </a:r>
              <a:r>
                <a:rPr lang="mr-IN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на основании консолидированных Сведений об исполнении бюджета ПБС(ф.0503164)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147906" y="5334000"/>
              <a:ext cx="0" cy="5181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147906" y="5852160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28906" y="5593080"/>
              <a:ext cx="5106334" cy="1089660"/>
            </a:xfrm>
            <a:prstGeom prst="rect">
              <a:avLst/>
            </a:prstGeom>
            <a:noFill/>
            <a:ln w="38100" cmpd="dbl">
              <a:solidFill>
                <a:srgbClr val="0070C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err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ГлАД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mr-IN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на основании консолидированных Сведений об исполнении бюджета администратора (ф.0503164)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5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об исполнении бюджета (ф.0503164)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32003" r="53832" b="10795"/>
          <a:stretch/>
        </p:blipFill>
        <p:spPr>
          <a:xfrm>
            <a:off x="350520" y="929640"/>
            <a:ext cx="5859710" cy="4968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9680" y="713379"/>
            <a:ext cx="3924813" cy="2288902"/>
          </a:xfrm>
          <a:prstGeom prst="wedgeRoundRectCallout">
            <a:avLst>
              <a:gd name="adj1" fmla="val -89313"/>
              <a:gd name="adj2" fmla="val 15507"/>
              <a:gd name="adj3" fmla="val 16667"/>
            </a:avLst>
          </a:prstGeom>
          <a:solidFill>
            <a:schemeClr val="bg1"/>
          </a:solidFill>
          <a:ln w="28575">
            <a:solidFill>
              <a:srgbClr val="077A3E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Прогнозные данные по доходам Распределения доходов ФБ (ф.0501096):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Графа 4 = год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Гр.5 + Гр.9 = 6 месяцев</a:t>
            </a:r>
          </a:p>
          <a:p>
            <a:pPr marL="14288" algn="ctr"/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Гр.5 + Гр.9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+ Гр.13 = 9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месяцев</a:t>
            </a:r>
          </a:p>
          <a:p>
            <a:pPr algn="ctr"/>
            <a:endParaRPr 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9680" y="3837578"/>
            <a:ext cx="3924813" cy="2288902"/>
          </a:xfrm>
          <a:prstGeom prst="wedgeRoundRectCallout">
            <a:avLst>
              <a:gd name="adj1" fmla="val -90090"/>
              <a:gd name="adj2" fmla="val -89693"/>
              <a:gd name="adj3" fmla="val 16667"/>
            </a:avLst>
          </a:prstGeom>
          <a:solidFill>
            <a:schemeClr val="bg1"/>
          </a:solidFill>
          <a:ln w="28575">
            <a:solidFill>
              <a:srgbClr val="077A3E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Отклонения по расходам:</a:t>
            </a:r>
          </a:p>
          <a:p>
            <a:pPr algn="ctr"/>
            <a:endParaRPr 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 квартал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20%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Полугодие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45%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9 месяцев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70%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Год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95%</a:t>
            </a:r>
          </a:p>
          <a:p>
            <a:pPr algn="ctr"/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Пояснительная записка (ф.0503160)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годовая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944880"/>
            <a:ext cx="8138582" cy="533400"/>
          </a:xfrm>
          <a:prstGeom prst="rect">
            <a:avLst/>
          </a:prstGeom>
          <a:noFill/>
          <a:ln w="38100" cmpd="dbl">
            <a:solidFill>
              <a:srgbClr val="C000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Отчеты, входящие в ПЗ и содержащие бюджетную информацию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71600" y="146304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" y="1920240"/>
            <a:ext cx="3253831" cy="185674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об изменениях бюджетной росписи главного распорядителя бюджетных средств (ф.0503163)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???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111" y="1920240"/>
            <a:ext cx="3253831" cy="257556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Консолидированные </a:t>
            </a:r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результатах деятельности государственных (муниципальных) бюджетных, автономных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учреждений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???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829595" y="1478280"/>
            <a:ext cx="3765" cy="4419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9615" y="4218940"/>
            <a:ext cx="3253831" cy="111252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результатах деятельности (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ф.0503162)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236720" y="1478280"/>
            <a:ext cx="5080" cy="27406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97786" y="5212080"/>
            <a:ext cx="3735156" cy="111252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об исполнении мероприятий в рамках целевых программ (ф.0503166)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105400" y="1463040"/>
            <a:ext cx="30480" cy="37490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Пояснительная записка (ф.0503160)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годовая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61317" y="582569"/>
            <a:ext cx="4344334" cy="1621970"/>
          </a:xfrm>
          <a:prstGeom prst="ribbon2">
            <a:avLst>
              <a:gd name="adj1" fmla="val 16667"/>
              <a:gd name="adj2" fmla="val 60148"/>
            </a:avLst>
          </a:prstGeom>
          <a:noFill/>
          <a:ln w="38100" cmpd="sng">
            <a:solidFill>
              <a:srgbClr val="0070C0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результатах деятельности (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ф.0503162)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" y="3695700"/>
            <a:ext cx="4241800" cy="3136900"/>
          </a:xfrm>
          <a:prstGeom prst="rect">
            <a:avLst/>
          </a:prstGeom>
          <a:noFill/>
          <a:ln w="38100" cmpd="sng">
            <a:solidFill>
              <a:srgbClr val="077A3E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раскрытие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обобщенных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данных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 плановых показателях и результатах деятельности субъекта бюджетной отчетности </a:t>
            </a:r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при выполнении государственных </a:t>
            </a:r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программ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;  подпрограмм,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а также федеральных целевых программ, ведомственных целевых программ </a:t>
            </a:r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в рамках непрограммных направлений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деятельности;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основных мероприятий (ведомственных целевых программ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0" y="2421890"/>
            <a:ext cx="4241800" cy="1273810"/>
          </a:xfrm>
          <a:prstGeom prst="downArrowCallout">
            <a:avLst/>
          </a:prstGeom>
          <a:noFill/>
          <a:ln w="38100" cmpd="sng">
            <a:solidFill>
              <a:srgbClr val="077A3E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СГС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6600" y="3721100"/>
            <a:ext cx="3253831" cy="3136900"/>
          </a:xfrm>
          <a:prstGeom prst="rect">
            <a:avLst/>
          </a:prstGeom>
          <a:noFill/>
          <a:ln w="38100" cmpd="sng">
            <a:solidFill>
              <a:srgbClr val="077A3E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>
                <a:latin typeface="Times New Roman" charset="0"/>
                <a:ea typeface="Times New Roman" charset="0"/>
                <a:cs typeface="Times New Roman" charset="0"/>
              </a:rPr>
              <a:t>обобщенные за отчетный период данные о результатах деятельности субъекта бюджетной отчетности (получателя бюджетных средств) при исполнении им государственного (муниципального) задания 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6600" y="2434590"/>
            <a:ext cx="3253831" cy="1273810"/>
          </a:xfrm>
          <a:prstGeom prst="downArrowCallout">
            <a:avLst/>
          </a:prstGeom>
          <a:noFill/>
          <a:ln w="38100" cmpd="sng">
            <a:solidFill>
              <a:srgbClr val="077A3E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191н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Пояснительная записка (ф.0503760)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944880"/>
            <a:ext cx="8138582" cy="533400"/>
          </a:xfrm>
          <a:prstGeom prst="rect">
            <a:avLst/>
          </a:prstGeom>
          <a:noFill/>
          <a:ln w="38100" cmpd="dbl">
            <a:solidFill>
              <a:srgbClr val="C000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Отчеты, входящие в ПЗ и содержащие бюджетную информацию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71600" y="146304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" y="1920240"/>
            <a:ext cx="3253831" cy="231648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результатах деятельности по исполнению государственного (муниципального)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задания (ф.0503762)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✘</a:t>
            </a:r>
            <a:endParaRPr lang="ru-RU" sz="26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111" y="1920240"/>
            <a:ext cx="3253831" cy="257556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об исполнении мероприятий в рамках субсидий на иные цели и на цели осуществления капитальных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вложений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(ф.0503766)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???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829595" y="1478280"/>
            <a:ext cx="3765" cy="4419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36735" y="5074920"/>
            <a:ext cx="3253831" cy="111252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целевых иностранных кредитах (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ф.0503767)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663651" y="1463040"/>
            <a:ext cx="0" cy="3611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66078" y="179386"/>
            <a:ext cx="63937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265109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77800" y="973836"/>
            <a:ext cx="8729131" cy="5668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«Бюджетная информация в бухгалтерской (финансовой) отчетности»</a:t>
            </a:r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применению СГС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Минфина России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 </a:t>
            </a:r>
            <a:r>
              <a:rPr lang="is-IS" sz="4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06.08.2019 </a:t>
            </a:r>
            <a:r>
              <a:rPr lang="is-IS" sz="4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№02-06-07/59183</a:t>
            </a:r>
            <a:endParaRPr lang="is-IS" sz="4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0753059"/>
              </p:ext>
            </p:extLst>
          </p:nvPr>
        </p:nvGraphicFramePr>
        <p:xfrm>
          <a:off x="670561" y="548640"/>
          <a:ext cx="781083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4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312328" y="795518"/>
            <a:ext cx="84206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бюджетные назначения исполнения бюджета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утвержденные показатели плана финансово-хозяйственной деятельности государственного (муниципального) бюджетного, автономного учреждения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иные плановые показатели деятельности бюджетного, автономного учреждения, утвержденные на соответствующий год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880359" y="175674"/>
            <a:ext cx="53035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 для ПБС</a:t>
            </a:r>
            <a:endParaRPr lang="ru-RU" sz="2500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439" y="865407"/>
            <a:ext cx="1645920" cy="1127760"/>
          </a:xfrm>
          <a:prstGeom prst="downArrowCallout">
            <a:avLst/>
          </a:prstGeom>
          <a:noFill/>
          <a:ln>
            <a:solidFill>
              <a:srgbClr val="077A3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БК</a:t>
            </a:r>
            <a:endParaRPr lang="ru-RU" sz="28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7960" y="865407"/>
            <a:ext cx="1645920" cy="1127760"/>
          </a:xfrm>
          <a:prstGeom prst="downArrowCallout">
            <a:avLst/>
          </a:prstGeom>
          <a:noFill/>
          <a:ln>
            <a:solidFill>
              <a:srgbClr val="077A3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СГС</a:t>
            </a:r>
            <a:endParaRPr lang="ru-RU" sz="28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80" y="1958733"/>
            <a:ext cx="4229613" cy="4632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sz="1900" dirty="0">
                <a:latin typeface="Times New Roman" charset="0"/>
                <a:ea typeface="Times New Roman" charset="0"/>
                <a:cs typeface="Times New Roman" charset="0"/>
              </a:rPr>
              <a:t>а) утвержденные плановые (прогнозные) показатели по </a:t>
            </a:r>
            <a:r>
              <a:rPr lang="ru-RU" sz="19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доходам </a:t>
            </a:r>
            <a:r>
              <a:rPr lang="ru-RU" sz="1900" dirty="0">
                <a:latin typeface="Times New Roman" charset="0"/>
                <a:ea typeface="Times New Roman" charset="0"/>
                <a:cs typeface="Times New Roman" charset="0"/>
              </a:rPr>
              <a:t>бюджета</a:t>
            </a:r>
            <a:r>
              <a:rPr lang="ru-RU" sz="19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sz="1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400"/>
              </a:spcAft>
            </a:pPr>
            <a:r>
              <a:rPr lang="ru-RU" sz="1900" dirty="0">
                <a:latin typeface="Times New Roman" charset="0"/>
                <a:ea typeface="Times New Roman" charset="0"/>
                <a:cs typeface="Times New Roman" charset="0"/>
              </a:rPr>
              <a:t>б) утвержденные (доведенные) показатели </a:t>
            </a:r>
            <a:r>
              <a:rPr lang="ru-RU" sz="19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бюджетных ассигнований</a:t>
            </a:r>
            <a:r>
              <a:rPr lang="ru-RU" sz="19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19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лимитов бюджетных обязательств</a:t>
            </a:r>
            <a:r>
              <a:rPr lang="ru-RU" sz="19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sz="1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400"/>
              </a:spcAft>
            </a:pPr>
            <a:r>
              <a:rPr lang="ru-RU" sz="1900" dirty="0">
                <a:latin typeface="Times New Roman" charset="0"/>
                <a:ea typeface="Times New Roman" charset="0"/>
                <a:cs typeface="Times New Roman" charset="0"/>
              </a:rPr>
              <a:t>в) утвержденные плановые (прогнозные) показатели </a:t>
            </a:r>
            <a:r>
              <a:rPr lang="ru-RU" sz="19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поступлений</a:t>
            </a:r>
            <a:r>
              <a:rPr lang="ru-RU" sz="1900" dirty="0">
                <a:latin typeface="Times New Roman" charset="0"/>
                <a:ea typeface="Times New Roman" charset="0"/>
                <a:cs typeface="Times New Roman" charset="0"/>
              </a:rPr>
              <a:t> по </a:t>
            </a:r>
            <a:r>
              <a:rPr lang="ru-RU" sz="19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источникам финансирования дефицита бюджета</a:t>
            </a:r>
            <a:r>
              <a:rPr lang="ru-RU" sz="19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sz="1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400"/>
              </a:spcAft>
            </a:pPr>
            <a:r>
              <a:rPr lang="ru-RU" sz="1900" dirty="0" smtClean="0">
                <a:latin typeface="Times New Roman" charset="0"/>
                <a:ea typeface="Times New Roman" charset="0"/>
                <a:cs typeface="Times New Roman" charset="0"/>
              </a:rPr>
              <a:t>г</a:t>
            </a:r>
            <a:r>
              <a:rPr lang="ru-RU" sz="1900" dirty="0">
                <a:latin typeface="Times New Roman" charset="0"/>
                <a:ea typeface="Times New Roman" charset="0"/>
                <a:cs typeface="Times New Roman" charset="0"/>
              </a:rPr>
              <a:t>) утвержденные (доведенные) бюджетные ассигнования по </a:t>
            </a:r>
            <a:r>
              <a:rPr lang="ru-RU" sz="19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выплатам</a:t>
            </a:r>
            <a:r>
              <a:rPr lang="ru-RU" sz="1900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источников финансирования дефицита бюджета</a:t>
            </a:r>
            <a:r>
              <a:rPr lang="ru-RU" sz="19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" y="1993166"/>
            <a:ext cx="4328160" cy="4712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Статья 184.1. Общие 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положения</a:t>
            </a:r>
          </a:p>
          <a:p>
            <a:pPr>
              <a:spcAft>
                <a:spcPts val="400"/>
              </a:spcAft>
            </a:pP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В законе (решении) о бюджете должны содержаться основные характеристики бюджета, к которым относятся общий </a:t>
            </a:r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объем доходов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бюджета, общий </a:t>
            </a:r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объем расходов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, дефицит (профицит) бюджета, а также </a:t>
            </a:r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иные показатели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, установленные настоящим Кодексом, законами субъектов Российской Федерации, муниципальными правовыми актами представительных органов муниципальных образований (кроме законов (решений) о бюджете).</a:t>
            </a:r>
            <a:endParaRPr lang="ru-RU" sz="1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606041" y="175674"/>
            <a:ext cx="55778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 </a:t>
            </a: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БУ, АУ</a:t>
            </a:r>
            <a:endParaRPr lang="ru-RU" sz="2500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439" y="865407"/>
            <a:ext cx="1645920" cy="1127760"/>
          </a:xfrm>
          <a:prstGeom prst="downArrowCallout">
            <a:avLst/>
          </a:prstGeom>
          <a:noFill/>
          <a:ln>
            <a:solidFill>
              <a:srgbClr val="077A3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7-ФЗ</a:t>
            </a:r>
            <a:endParaRPr lang="ru-RU" sz="28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7960" y="865407"/>
            <a:ext cx="1645920" cy="1127760"/>
          </a:xfrm>
          <a:prstGeom prst="downArrowCallout">
            <a:avLst/>
          </a:prstGeom>
          <a:noFill/>
          <a:ln>
            <a:solidFill>
              <a:srgbClr val="077A3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СГС</a:t>
            </a:r>
            <a:endParaRPr lang="ru-RU" sz="28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80" y="1958733"/>
            <a:ext cx="4229613" cy="4213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плана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финансово-хозяйственной деятельности государственного (муниципального) бюджетного, автономного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9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sz="1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бюджетного, автономного учреждения, утвержденные на соответствующий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" y="1993167"/>
            <a:ext cx="4541520" cy="4560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Статья 32. Контроль за деятельностью некоммерческой 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организации</a:t>
            </a:r>
          </a:p>
          <a:p>
            <a:pPr>
              <a:spcAft>
                <a:spcPts val="400"/>
              </a:spcAft>
            </a:pP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3.3. В целях обеспечения открытости и доступности информации о деятельности государственных (муниципальных) учреждений на 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официальном сайте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 для размещения информации о государственных и муниципальных учреждениях в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сети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"Интернет"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подлежит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размещению </a:t>
            </a:r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план финансово-хозяйственной деятельности государственного (муниципального)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учреждения</a:t>
            </a:r>
            <a:endParaRPr lang="ru-RU" sz="19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311452"/>
              </p:ext>
            </p:extLst>
          </p:nvPr>
        </p:nvGraphicFramePr>
        <p:xfrm>
          <a:off x="426720" y="868680"/>
          <a:ext cx="838200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3017521" y="180248"/>
            <a:ext cx="483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  <a:endParaRPr lang="ru-RU" sz="3200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55320" y="1770947"/>
            <a:ext cx="7826071" cy="762000"/>
            <a:chOff x="655320" y="1097281"/>
            <a:chExt cx="7826071" cy="762000"/>
          </a:xfrm>
        </p:grpSpPr>
        <p:sp>
          <p:nvSpPr>
            <p:cNvPr id="2" name="TextBox 1"/>
            <p:cNvSpPr txBox="1"/>
            <p:nvPr/>
          </p:nvSpPr>
          <p:spPr>
            <a:xfrm>
              <a:off x="655320" y="1097281"/>
              <a:ext cx="2834640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Формы отчетов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6751" y="1097281"/>
              <a:ext cx="2834640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Инструкция 191н,</a:t>
              </a:r>
            </a:p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Инструкция 33н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1" name="Прямая со стрелкой 10"/>
            <p:cNvCxnSpPr>
              <a:stCxn id="2" idx="3"/>
            </p:cNvCxnSpPr>
            <p:nvPr/>
          </p:nvCxnSpPr>
          <p:spPr>
            <a:xfrm>
              <a:off x="3489960" y="1478281"/>
              <a:ext cx="2103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468795" y="2692052"/>
            <a:ext cx="8145449" cy="1170760"/>
            <a:chOff x="708990" y="2008140"/>
            <a:chExt cx="8145449" cy="1170760"/>
          </a:xfrm>
        </p:grpSpPr>
        <p:sp>
          <p:nvSpPr>
            <p:cNvPr id="12" name="TextBox 11"/>
            <p:cNvSpPr txBox="1"/>
            <p:nvPr/>
          </p:nvSpPr>
          <p:spPr>
            <a:xfrm>
              <a:off x="708990" y="2240280"/>
              <a:ext cx="2834640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Состав показателей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46750" y="2008140"/>
              <a:ext cx="3207689" cy="1170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План, факт, величина и </a:t>
              </a:r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причины отклонений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543630" y="2621280"/>
              <a:ext cx="2103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495630" y="3991822"/>
            <a:ext cx="8199120" cy="762000"/>
            <a:chOff x="701040" y="3383280"/>
            <a:chExt cx="8199120" cy="762000"/>
          </a:xfrm>
        </p:grpSpPr>
        <p:sp>
          <p:nvSpPr>
            <p:cNvPr id="17" name="TextBox 16"/>
            <p:cNvSpPr txBox="1"/>
            <p:nvPr/>
          </p:nvSpPr>
          <p:spPr>
            <a:xfrm>
              <a:off x="701040" y="3383280"/>
              <a:ext cx="2834640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Периодичность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520440" y="3764280"/>
              <a:ext cx="2103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92471" y="3383280"/>
              <a:ext cx="3207689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Ежеквартально, ежегодно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87070" y="4828360"/>
            <a:ext cx="8199120" cy="1859280"/>
            <a:chOff x="724230" y="4554040"/>
            <a:chExt cx="8199120" cy="1859280"/>
          </a:xfrm>
        </p:grpSpPr>
        <p:sp>
          <p:nvSpPr>
            <p:cNvPr id="20" name="TextBox 19"/>
            <p:cNvSpPr txBox="1"/>
            <p:nvPr/>
          </p:nvSpPr>
          <p:spPr>
            <a:xfrm>
              <a:off x="724230" y="4782640"/>
              <a:ext cx="2834640" cy="163068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Дополнительная периодичность, дополнительные формы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543630" y="5544640"/>
              <a:ext cx="2103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15661" y="4554040"/>
              <a:ext cx="3207689" cy="185928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ГРБС (ГАД, ГАИФ) </a:t>
              </a:r>
              <a:r>
                <a:rPr lang="mr-IN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 ПБС (АД, АИФ)</a:t>
              </a:r>
            </a:p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ФО </a:t>
              </a:r>
              <a:r>
                <a:rPr lang="mr-IN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 ГРБС</a:t>
              </a:r>
            </a:p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Учредитель </a:t>
              </a:r>
              <a:r>
                <a:rPr lang="mr-IN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 БУ, АУ</a:t>
              </a:r>
            </a:p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БУ, АУ </a:t>
              </a:r>
              <a:r>
                <a:rPr lang="mr-IN" sz="2400" b="1" dirty="0"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 ОП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8484" y="985587"/>
            <a:ext cx="7826071" cy="762000"/>
            <a:chOff x="655320" y="1097281"/>
            <a:chExt cx="7826071" cy="762000"/>
          </a:xfrm>
        </p:grpSpPr>
        <p:sp>
          <p:nvSpPr>
            <p:cNvPr id="24" name="TextBox 23"/>
            <p:cNvSpPr txBox="1"/>
            <p:nvPr/>
          </p:nvSpPr>
          <p:spPr>
            <a:xfrm>
              <a:off x="655320" y="1097281"/>
              <a:ext cx="2834640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Учет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46751" y="1097281"/>
              <a:ext cx="2834640" cy="76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500-е счета</a:t>
              </a:r>
              <a:endParaRPr lang="ru-RU" sz="2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6" name="Прямая со стрелкой 25"/>
            <p:cNvCxnSpPr>
              <a:stCxn id="24" idx="3"/>
            </p:cNvCxnSpPr>
            <p:nvPr/>
          </p:nvCxnSpPr>
          <p:spPr>
            <a:xfrm>
              <a:off x="3489960" y="1478281"/>
              <a:ext cx="2103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3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28867</TotalTime>
  <Words>1470</Words>
  <Application>Microsoft Macintosh PowerPoint</Application>
  <PresentationFormat>Экран (4:3)</PresentationFormat>
  <Paragraphs>230</Paragraphs>
  <Slides>28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Calibri</vt:lpstr>
      <vt:lpstr>DINPro-Light</vt:lpstr>
      <vt:lpstr>Mangal</vt:lpstr>
      <vt:lpstr>Times New Roman</vt:lpstr>
      <vt:lpstr>Wingdings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1562</cp:revision>
  <cp:lastPrinted>2018-11-14T09:10:42Z</cp:lastPrinted>
  <dcterms:created xsi:type="dcterms:W3CDTF">2014-05-13T07:16:38Z</dcterms:created>
  <dcterms:modified xsi:type="dcterms:W3CDTF">2019-12-19T07:30:30Z</dcterms:modified>
</cp:coreProperties>
</file>