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57" r:id="rId14"/>
    <p:sldId id="258" r:id="rId15"/>
    <p:sldId id="260" r:id="rId16"/>
    <p:sldId id="262" r:id="rId17"/>
    <p:sldId id="263" r:id="rId18"/>
    <p:sldId id="264" r:id="rId19"/>
    <p:sldId id="265" r:id="rId20"/>
    <p:sldId id="267" r:id="rId21"/>
    <p:sldId id="266" r:id="rId22"/>
    <p:sldId id="268" r:id="rId23"/>
  </p:sldIdLst>
  <p:sldSz cx="12192000" cy="6858000"/>
  <p:notesSz cx="6858000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13D869-4FA5-46FC-AA08-E989F41C4E76}" type="doc">
      <dgm:prSet loTypeId="urn:microsoft.com/office/officeart/2005/8/layout/hProcess6" loCatId="process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C850407F-2CD9-4BFD-BFA3-AD309206A4F4}">
      <dgm:prSet phldrT="[Текст]"/>
      <dgm:spPr/>
      <dgm:t>
        <a:bodyPr/>
        <a:lstStyle/>
        <a:p>
          <a:r>
            <a:rPr lang="ru-RU" dirty="0" err="1">
              <a:latin typeface="+mj-lt"/>
            </a:rPr>
            <a:t>РзПРз</a:t>
          </a:r>
          <a:r>
            <a:rPr lang="ru-RU" dirty="0">
              <a:latin typeface="+mj-lt"/>
            </a:rPr>
            <a:t>, ЦСР?!</a:t>
          </a:r>
        </a:p>
      </dgm:t>
    </dgm:pt>
    <dgm:pt modelId="{E2005C72-DE55-42B9-BD48-62E6CD88D5FB}" type="parTrans" cxnId="{BBFE9BDB-F37C-4107-81A1-FDF5D52A509D}">
      <dgm:prSet/>
      <dgm:spPr/>
      <dgm:t>
        <a:bodyPr/>
        <a:lstStyle/>
        <a:p>
          <a:endParaRPr lang="ru-RU"/>
        </a:p>
      </dgm:t>
    </dgm:pt>
    <dgm:pt modelId="{7A7697B0-89A3-4D7F-BE45-5DB19FED4749}" type="sibTrans" cxnId="{BBFE9BDB-F37C-4107-81A1-FDF5D52A509D}">
      <dgm:prSet/>
      <dgm:spPr/>
      <dgm:t>
        <a:bodyPr/>
        <a:lstStyle/>
        <a:p>
          <a:endParaRPr lang="ru-RU"/>
        </a:p>
      </dgm:t>
    </dgm:pt>
    <dgm:pt modelId="{984B937F-37C2-480D-B015-8B33CB054A75}">
      <dgm:prSet phldrT="[Текст]"/>
      <dgm:spPr/>
      <dgm:t>
        <a:bodyPr/>
        <a:lstStyle/>
        <a:p>
          <a:r>
            <a:rPr lang="ru-RU" dirty="0">
              <a:latin typeface="+mj-lt"/>
            </a:rPr>
            <a:t>Не ясно кого выберет Получатель услуг?</a:t>
          </a:r>
        </a:p>
      </dgm:t>
    </dgm:pt>
    <dgm:pt modelId="{C3C2AA53-E37D-4E9E-A2A4-62D9C48AF090}" type="parTrans" cxnId="{EB371D1A-E185-4529-9F92-7D8D689D6DFA}">
      <dgm:prSet/>
      <dgm:spPr/>
      <dgm:t>
        <a:bodyPr/>
        <a:lstStyle/>
        <a:p>
          <a:endParaRPr lang="ru-RU"/>
        </a:p>
      </dgm:t>
    </dgm:pt>
    <dgm:pt modelId="{EA5DC25D-F408-48C4-B954-14F1CD8C67F8}" type="sibTrans" cxnId="{EB371D1A-E185-4529-9F92-7D8D689D6DFA}">
      <dgm:prSet/>
      <dgm:spPr/>
      <dgm:t>
        <a:bodyPr/>
        <a:lstStyle/>
        <a:p>
          <a:endParaRPr lang="ru-RU"/>
        </a:p>
      </dgm:t>
    </dgm:pt>
    <dgm:pt modelId="{4D27F895-0707-4C8E-8795-B8DBCBE2FBC4}">
      <dgm:prSet phldrT="[Текст]"/>
      <dgm:spPr/>
      <dgm:t>
        <a:bodyPr/>
        <a:lstStyle/>
        <a:p>
          <a:r>
            <a:rPr lang="ru-RU" dirty="0">
              <a:latin typeface="+mj-lt"/>
            </a:rPr>
            <a:t>     БА в бюджете?</a:t>
          </a:r>
        </a:p>
      </dgm:t>
    </dgm:pt>
    <dgm:pt modelId="{B0F67A20-1858-48AA-B966-6CE292C4B621}" type="parTrans" cxnId="{9D2181A8-E933-4263-88F6-2563185F873C}">
      <dgm:prSet/>
      <dgm:spPr/>
      <dgm:t>
        <a:bodyPr/>
        <a:lstStyle/>
        <a:p>
          <a:endParaRPr lang="ru-RU"/>
        </a:p>
      </dgm:t>
    </dgm:pt>
    <dgm:pt modelId="{5D2B9316-9AF4-4965-95CC-D1A9279A4313}" type="sibTrans" cxnId="{9D2181A8-E933-4263-88F6-2563185F873C}">
      <dgm:prSet/>
      <dgm:spPr/>
      <dgm:t>
        <a:bodyPr/>
        <a:lstStyle/>
        <a:p>
          <a:endParaRPr lang="ru-RU"/>
        </a:p>
      </dgm:t>
    </dgm:pt>
    <dgm:pt modelId="{687CEACB-D267-400A-A9F6-952304F4C805}">
      <dgm:prSet phldrT="[Текст]"/>
      <dgm:spPr/>
      <dgm:t>
        <a:bodyPr/>
        <a:lstStyle/>
        <a:p>
          <a:r>
            <a:rPr lang="ru-RU" b="1" dirty="0">
              <a:latin typeface="+mj-lt"/>
            </a:rPr>
            <a:t>Решение</a:t>
          </a:r>
        </a:p>
      </dgm:t>
    </dgm:pt>
    <dgm:pt modelId="{DFF087C7-EC04-418B-8798-8854FDAA039E}" type="parTrans" cxnId="{BACFE97B-92DB-4AE5-A890-5FA29EA3FC9D}">
      <dgm:prSet/>
      <dgm:spPr/>
      <dgm:t>
        <a:bodyPr/>
        <a:lstStyle/>
        <a:p>
          <a:endParaRPr lang="ru-RU"/>
        </a:p>
      </dgm:t>
    </dgm:pt>
    <dgm:pt modelId="{863F0AF6-1D67-4C9C-B809-AEE8F0DB80C3}" type="sibTrans" cxnId="{BACFE97B-92DB-4AE5-A890-5FA29EA3FC9D}">
      <dgm:prSet/>
      <dgm:spPr/>
      <dgm:t>
        <a:bodyPr/>
        <a:lstStyle/>
        <a:p>
          <a:endParaRPr lang="ru-RU"/>
        </a:p>
      </dgm:t>
    </dgm:pt>
    <dgm:pt modelId="{EAE544F5-CBA6-44E9-8B39-50A40A005BC7}">
      <dgm:prSet phldrT="[Текст]"/>
      <dgm:spPr/>
      <dgm:t>
        <a:bodyPr/>
        <a:lstStyle/>
        <a:p>
          <a:r>
            <a:rPr lang="ru-RU" dirty="0">
              <a:latin typeface="+mj-lt"/>
            </a:rPr>
            <a:t>Отдельный КВР 87Х</a:t>
          </a:r>
        </a:p>
      </dgm:t>
    </dgm:pt>
    <dgm:pt modelId="{4E571162-CACD-432E-A2F7-37AECD9EA777}" type="parTrans" cxnId="{1A2CB853-0E19-4171-ABAC-194D31EBFF4F}">
      <dgm:prSet/>
      <dgm:spPr/>
      <dgm:t>
        <a:bodyPr/>
        <a:lstStyle/>
        <a:p>
          <a:endParaRPr lang="ru-RU"/>
        </a:p>
      </dgm:t>
    </dgm:pt>
    <dgm:pt modelId="{34D38282-20B2-4D56-8ABC-6CD9F7A5246C}" type="sibTrans" cxnId="{1A2CB853-0E19-4171-ABAC-194D31EBFF4F}">
      <dgm:prSet/>
      <dgm:spPr/>
      <dgm:t>
        <a:bodyPr/>
        <a:lstStyle/>
        <a:p>
          <a:endParaRPr lang="ru-RU"/>
        </a:p>
      </dgm:t>
    </dgm:pt>
    <dgm:pt modelId="{3104F661-FF79-4AE3-91B2-508FC4DF7D3A}">
      <dgm:prSet phldrT="[Текст]"/>
      <dgm:spPr/>
      <dgm:t>
        <a:bodyPr/>
        <a:lstStyle/>
        <a:p>
          <a:r>
            <a:rPr lang="ru-RU" dirty="0" err="1">
              <a:latin typeface="+mj-lt"/>
            </a:rPr>
            <a:t>РзПРз</a:t>
          </a:r>
          <a:r>
            <a:rPr lang="ru-RU" dirty="0">
              <a:latin typeface="+mj-lt"/>
            </a:rPr>
            <a:t>, ЦСР, КВР?!</a:t>
          </a:r>
        </a:p>
      </dgm:t>
    </dgm:pt>
    <dgm:pt modelId="{5C5E0FA4-28FA-4726-B6E8-CD74EF101C9B}" type="parTrans" cxnId="{E0B21A6C-8A2B-4255-ADE6-353BD07E3E89}">
      <dgm:prSet/>
      <dgm:spPr/>
      <dgm:t>
        <a:bodyPr/>
        <a:lstStyle/>
        <a:p>
          <a:endParaRPr lang="ru-RU"/>
        </a:p>
      </dgm:t>
    </dgm:pt>
    <dgm:pt modelId="{CE8D852C-CC84-4D94-9F50-84584FD77C2B}" type="sibTrans" cxnId="{E0B21A6C-8A2B-4255-ADE6-353BD07E3E89}">
      <dgm:prSet/>
      <dgm:spPr/>
      <dgm:t>
        <a:bodyPr/>
        <a:lstStyle/>
        <a:p>
          <a:endParaRPr lang="ru-RU"/>
        </a:p>
      </dgm:t>
    </dgm:pt>
    <dgm:pt modelId="{D95A5AD6-DC95-4745-87F1-8A29D3592406}" type="pres">
      <dgm:prSet presAssocID="{B313D869-4FA5-46FC-AA08-E989F41C4E76}" presName="theList" presStyleCnt="0">
        <dgm:presLayoutVars>
          <dgm:dir/>
          <dgm:animLvl val="lvl"/>
          <dgm:resizeHandles val="exact"/>
        </dgm:presLayoutVars>
      </dgm:prSet>
      <dgm:spPr/>
    </dgm:pt>
    <dgm:pt modelId="{719D6153-A068-46AF-8828-4CEEFB50B23A}" type="pres">
      <dgm:prSet presAssocID="{C850407F-2CD9-4BFD-BFA3-AD309206A4F4}" presName="compNode" presStyleCnt="0"/>
      <dgm:spPr/>
    </dgm:pt>
    <dgm:pt modelId="{1A1F101B-7312-451B-8C5B-1C3FCC2C2840}" type="pres">
      <dgm:prSet presAssocID="{C850407F-2CD9-4BFD-BFA3-AD309206A4F4}" presName="noGeometry" presStyleCnt="0"/>
      <dgm:spPr/>
    </dgm:pt>
    <dgm:pt modelId="{29177776-0458-43C1-9860-AD32127FF797}" type="pres">
      <dgm:prSet presAssocID="{C850407F-2CD9-4BFD-BFA3-AD309206A4F4}" presName="childTextVisible" presStyleLbl="bgAccFollowNode1" presStyleIdx="0" presStyleCnt="3" custScaleX="125499">
        <dgm:presLayoutVars>
          <dgm:bulletEnabled val="1"/>
        </dgm:presLayoutVars>
      </dgm:prSet>
      <dgm:spPr/>
    </dgm:pt>
    <dgm:pt modelId="{9294361B-EE16-4492-BC41-9EAA6679F033}" type="pres">
      <dgm:prSet presAssocID="{C850407F-2CD9-4BFD-BFA3-AD309206A4F4}" presName="childTextHidden" presStyleLbl="bgAccFollowNode1" presStyleIdx="0" presStyleCnt="3"/>
      <dgm:spPr/>
    </dgm:pt>
    <dgm:pt modelId="{08DABB1E-4D90-4475-A36A-8C4EF9C5533B}" type="pres">
      <dgm:prSet presAssocID="{C850407F-2CD9-4BFD-BFA3-AD309206A4F4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006B15F3-235E-46D0-86F7-4D8E3A7F8414}" type="pres">
      <dgm:prSet presAssocID="{C850407F-2CD9-4BFD-BFA3-AD309206A4F4}" presName="aSpace" presStyleCnt="0"/>
      <dgm:spPr/>
    </dgm:pt>
    <dgm:pt modelId="{E26C2D16-F6A9-493C-A5ED-73E7D5C76F87}" type="pres">
      <dgm:prSet presAssocID="{3104F661-FF79-4AE3-91B2-508FC4DF7D3A}" presName="compNode" presStyleCnt="0"/>
      <dgm:spPr/>
    </dgm:pt>
    <dgm:pt modelId="{6A398DDC-B2CE-4899-B0D0-A1B220E9FA54}" type="pres">
      <dgm:prSet presAssocID="{3104F661-FF79-4AE3-91B2-508FC4DF7D3A}" presName="noGeometry" presStyleCnt="0"/>
      <dgm:spPr/>
    </dgm:pt>
    <dgm:pt modelId="{B2664BEC-903E-4E3B-B84A-7A9F28B82E3E}" type="pres">
      <dgm:prSet presAssocID="{3104F661-FF79-4AE3-91B2-508FC4DF7D3A}" presName="childTextVisible" presStyleLbl="bgAccFollowNode1" presStyleIdx="1" presStyleCnt="3">
        <dgm:presLayoutVars>
          <dgm:bulletEnabled val="1"/>
        </dgm:presLayoutVars>
      </dgm:prSet>
      <dgm:spPr/>
    </dgm:pt>
    <dgm:pt modelId="{073F562B-2F4D-4277-AFA6-537B070CB290}" type="pres">
      <dgm:prSet presAssocID="{3104F661-FF79-4AE3-91B2-508FC4DF7D3A}" presName="childTextHidden" presStyleLbl="bgAccFollowNode1" presStyleIdx="1" presStyleCnt="3"/>
      <dgm:spPr/>
    </dgm:pt>
    <dgm:pt modelId="{474C5538-08C3-43EA-9C97-221372713FEF}" type="pres">
      <dgm:prSet presAssocID="{3104F661-FF79-4AE3-91B2-508FC4DF7D3A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697B0A57-E50C-40C7-A934-3134D8A00AEB}" type="pres">
      <dgm:prSet presAssocID="{3104F661-FF79-4AE3-91B2-508FC4DF7D3A}" presName="aSpace" presStyleCnt="0"/>
      <dgm:spPr/>
    </dgm:pt>
    <dgm:pt modelId="{A1750F5C-70F6-4A85-BBB2-53711F17B82E}" type="pres">
      <dgm:prSet presAssocID="{687CEACB-D267-400A-A9F6-952304F4C805}" presName="compNode" presStyleCnt="0"/>
      <dgm:spPr/>
    </dgm:pt>
    <dgm:pt modelId="{179A1DA5-4CDB-4CFC-BCD7-64EDD076802C}" type="pres">
      <dgm:prSet presAssocID="{687CEACB-D267-400A-A9F6-952304F4C805}" presName="noGeometry" presStyleCnt="0"/>
      <dgm:spPr/>
    </dgm:pt>
    <dgm:pt modelId="{A8F3A5C1-A27E-41D7-BF69-40180EBBE3D2}" type="pres">
      <dgm:prSet presAssocID="{687CEACB-D267-400A-A9F6-952304F4C805}" presName="childTextVisible" presStyleLbl="bgAccFollowNode1" presStyleIdx="2" presStyleCnt="3">
        <dgm:presLayoutVars>
          <dgm:bulletEnabled val="1"/>
        </dgm:presLayoutVars>
      </dgm:prSet>
      <dgm:spPr/>
    </dgm:pt>
    <dgm:pt modelId="{9DF6D2D7-4EB8-4701-9A12-323A03824452}" type="pres">
      <dgm:prSet presAssocID="{687CEACB-D267-400A-A9F6-952304F4C805}" presName="childTextHidden" presStyleLbl="bgAccFollowNode1" presStyleIdx="2" presStyleCnt="3"/>
      <dgm:spPr/>
    </dgm:pt>
    <dgm:pt modelId="{533DD714-AA6A-4E09-88B2-8E1EB5B7E3B6}" type="pres">
      <dgm:prSet presAssocID="{687CEACB-D267-400A-A9F6-952304F4C805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EB371D1A-E185-4529-9F92-7D8D689D6DFA}" srcId="{3104F661-FF79-4AE3-91B2-508FC4DF7D3A}" destId="{984B937F-37C2-480D-B015-8B33CB054A75}" srcOrd="0" destOrd="0" parTransId="{C3C2AA53-E37D-4E9E-A2A4-62D9C48AF090}" sibTransId="{EA5DC25D-F408-48C4-B954-14F1CD8C67F8}"/>
    <dgm:cxn modelId="{C8A9D166-B646-4B1D-924D-2A1CB0D4B000}" type="presOf" srcId="{EAE544F5-CBA6-44E9-8B39-50A40A005BC7}" destId="{9DF6D2D7-4EB8-4701-9A12-323A03824452}" srcOrd="1" destOrd="0" presId="urn:microsoft.com/office/officeart/2005/8/layout/hProcess6"/>
    <dgm:cxn modelId="{E0B21A6C-8A2B-4255-ADE6-353BD07E3E89}" srcId="{B313D869-4FA5-46FC-AA08-E989F41C4E76}" destId="{3104F661-FF79-4AE3-91B2-508FC4DF7D3A}" srcOrd="1" destOrd="0" parTransId="{5C5E0FA4-28FA-4726-B6E8-CD74EF101C9B}" sibTransId="{CE8D852C-CC84-4D94-9F50-84584FD77C2B}"/>
    <dgm:cxn modelId="{93CB6B73-542C-4490-BBA4-29298211573E}" type="presOf" srcId="{984B937F-37C2-480D-B015-8B33CB054A75}" destId="{B2664BEC-903E-4E3B-B84A-7A9F28B82E3E}" srcOrd="0" destOrd="0" presId="urn:microsoft.com/office/officeart/2005/8/layout/hProcess6"/>
    <dgm:cxn modelId="{1A2CB853-0E19-4171-ABAC-194D31EBFF4F}" srcId="{687CEACB-D267-400A-A9F6-952304F4C805}" destId="{EAE544F5-CBA6-44E9-8B39-50A40A005BC7}" srcOrd="0" destOrd="0" parTransId="{4E571162-CACD-432E-A2F7-37AECD9EA777}" sibTransId="{34D38282-20B2-4D56-8ABC-6CD9F7A5246C}"/>
    <dgm:cxn modelId="{1AD9D077-E389-46E0-80BB-39C5F5A1629E}" type="presOf" srcId="{687CEACB-D267-400A-A9F6-952304F4C805}" destId="{533DD714-AA6A-4E09-88B2-8E1EB5B7E3B6}" srcOrd="0" destOrd="0" presId="urn:microsoft.com/office/officeart/2005/8/layout/hProcess6"/>
    <dgm:cxn modelId="{BACFE97B-92DB-4AE5-A890-5FA29EA3FC9D}" srcId="{B313D869-4FA5-46FC-AA08-E989F41C4E76}" destId="{687CEACB-D267-400A-A9F6-952304F4C805}" srcOrd="2" destOrd="0" parTransId="{DFF087C7-EC04-418B-8798-8854FDAA039E}" sibTransId="{863F0AF6-1D67-4C9C-B809-AEE8F0DB80C3}"/>
    <dgm:cxn modelId="{2F4E2580-A1B7-4D3E-9AB2-C0357C62C6B2}" type="presOf" srcId="{4D27F895-0707-4C8E-8795-B8DBCBE2FBC4}" destId="{9294361B-EE16-4492-BC41-9EAA6679F033}" srcOrd="1" destOrd="0" presId="urn:microsoft.com/office/officeart/2005/8/layout/hProcess6"/>
    <dgm:cxn modelId="{D2BB3B90-4847-4366-9E83-A970088325A4}" type="presOf" srcId="{4D27F895-0707-4C8E-8795-B8DBCBE2FBC4}" destId="{29177776-0458-43C1-9860-AD32127FF797}" srcOrd="0" destOrd="0" presId="urn:microsoft.com/office/officeart/2005/8/layout/hProcess6"/>
    <dgm:cxn modelId="{960913A8-C13F-44B0-BFDC-2CFA8AFA8B7A}" type="presOf" srcId="{C850407F-2CD9-4BFD-BFA3-AD309206A4F4}" destId="{08DABB1E-4D90-4475-A36A-8C4EF9C5533B}" srcOrd="0" destOrd="0" presId="urn:microsoft.com/office/officeart/2005/8/layout/hProcess6"/>
    <dgm:cxn modelId="{9D2181A8-E933-4263-88F6-2563185F873C}" srcId="{C850407F-2CD9-4BFD-BFA3-AD309206A4F4}" destId="{4D27F895-0707-4C8E-8795-B8DBCBE2FBC4}" srcOrd="0" destOrd="0" parTransId="{B0F67A20-1858-48AA-B966-6CE292C4B621}" sibTransId="{5D2B9316-9AF4-4965-95CC-D1A9279A4313}"/>
    <dgm:cxn modelId="{50E47CB6-E078-458B-8F84-0CE068CB6CCC}" type="presOf" srcId="{B313D869-4FA5-46FC-AA08-E989F41C4E76}" destId="{D95A5AD6-DC95-4745-87F1-8A29D3592406}" srcOrd="0" destOrd="0" presId="urn:microsoft.com/office/officeart/2005/8/layout/hProcess6"/>
    <dgm:cxn modelId="{56C5F0BD-537C-46C2-A4AE-308E1DFEC2AF}" type="presOf" srcId="{3104F661-FF79-4AE3-91B2-508FC4DF7D3A}" destId="{474C5538-08C3-43EA-9C97-221372713FEF}" srcOrd="0" destOrd="0" presId="urn:microsoft.com/office/officeart/2005/8/layout/hProcess6"/>
    <dgm:cxn modelId="{CDDF06CD-3E92-4754-AC54-3F5C6E8931A6}" type="presOf" srcId="{EAE544F5-CBA6-44E9-8B39-50A40A005BC7}" destId="{A8F3A5C1-A27E-41D7-BF69-40180EBBE3D2}" srcOrd="0" destOrd="0" presId="urn:microsoft.com/office/officeart/2005/8/layout/hProcess6"/>
    <dgm:cxn modelId="{BBFE9BDB-F37C-4107-81A1-FDF5D52A509D}" srcId="{B313D869-4FA5-46FC-AA08-E989F41C4E76}" destId="{C850407F-2CD9-4BFD-BFA3-AD309206A4F4}" srcOrd="0" destOrd="0" parTransId="{E2005C72-DE55-42B9-BD48-62E6CD88D5FB}" sibTransId="{7A7697B0-89A3-4D7F-BE45-5DB19FED4749}"/>
    <dgm:cxn modelId="{82ACD4FD-B023-480E-9D21-066BD21FCADF}" type="presOf" srcId="{984B937F-37C2-480D-B015-8B33CB054A75}" destId="{073F562B-2F4D-4277-AFA6-537B070CB290}" srcOrd="1" destOrd="0" presId="urn:microsoft.com/office/officeart/2005/8/layout/hProcess6"/>
    <dgm:cxn modelId="{FBD8CAB7-7C56-402B-A904-B4A733FCE880}" type="presParOf" srcId="{D95A5AD6-DC95-4745-87F1-8A29D3592406}" destId="{719D6153-A068-46AF-8828-4CEEFB50B23A}" srcOrd="0" destOrd="0" presId="urn:microsoft.com/office/officeart/2005/8/layout/hProcess6"/>
    <dgm:cxn modelId="{DC141FF3-D959-42FD-A1B9-33E12E661488}" type="presParOf" srcId="{719D6153-A068-46AF-8828-4CEEFB50B23A}" destId="{1A1F101B-7312-451B-8C5B-1C3FCC2C2840}" srcOrd="0" destOrd="0" presId="urn:microsoft.com/office/officeart/2005/8/layout/hProcess6"/>
    <dgm:cxn modelId="{AE1F3415-5890-4CDE-B02E-A01C9C461BBD}" type="presParOf" srcId="{719D6153-A068-46AF-8828-4CEEFB50B23A}" destId="{29177776-0458-43C1-9860-AD32127FF797}" srcOrd="1" destOrd="0" presId="urn:microsoft.com/office/officeart/2005/8/layout/hProcess6"/>
    <dgm:cxn modelId="{55758A6F-02B3-47C0-B5DB-3D89A6DCFCEC}" type="presParOf" srcId="{719D6153-A068-46AF-8828-4CEEFB50B23A}" destId="{9294361B-EE16-4492-BC41-9EAA6679F033}" srcOrd="2" destOrd="0" presId="urn:microsoft.com/office/officeart/2005/8/layout/hProcess6"/>
    <dgm:cxn modelId="{781B772B-86BA-402B-9C0C-50933DE6A81D}" type="presParOf" srcId="{719D6153-A068-46AF-8828-4CEEFB50B23A}" destId="{08DABB1E-4D90-4475-A36A-8C4EF9C5533B}" srcOrd="3" destOrd="0" presId="urn:microsoft.com/office/officeart/2005/8/layout/hProcess6"/>
    <dgm:cxn modelId="{2043D536-E93B-40FC-924F-918136B04054}" type="presParOf" srcId="{D95A5AD6-DC95-4745-87F1-8A29D3592406}" destId="{006B15F3-235E-46D0-86F7-4D8E3A7F8414}" srcOrd="1" destOrd="0" presId="urn:microsoft.com/office/officeart/2005/8/layout/hProcess6"/>
    <dgm:cxn modelId="{4E6B161F-5A74-422F-A28D-43B544FC31AB}" type="presParOf" srcId="{D95A5AD6-DC95-4745-87F1-8A29D3592406}" destId="{E26C2D16-F6A9-493C-A5ED-73E7D5C76F87}" srcOrd="2" destOrd="0" presId="urn:microsoft.com/office/officeart/2005/8/layout/hProcess6"/>
    <dgm:cxn modelId="{74030DE2-5500-4076-A29B-BF5156C0E2C2}" type="presParOf" srcId="{E26C2D16-F6A9-493C-A5ED-73E7D5C76F87}" destId="{6A398DDC-B2CE-4899-B0D0-A1B220E9FA54}" srcOrd="0" destOrd="0" presId="urn:microsoft.com/office/officeart/2005/8/layout/hProcess6"/>
    <dgm:cxn modelId="{F810D2A0-63A7-4DE5-AAFA-E197962BDB2A}" type="presParOf" srcId="{E26C2D16-F6A9-493C-A5ED-73E7D5C76F87}" destId="{B2664BEC-903E-4E3B-B84A-7A9F28B82E3E}" srcOrd="1" destOrd="0" presId="urn:microsoft.com/office/officeart/2005/8/layout/hProcess6"/>
    <dgm:cxn modelId="{46D06CB6-6573-4DBA-AACA-D0C6FE45ED7C}" type="presParOf" srcId="{E26C2D16-F6A9-493C-A5ED-73E7D5C76F87}" destId="{073F562B-2F4D-4277-AFA6-537B070CB290}" srcOrd="2" destOrd="0" presId="urn:microsoft.com/office/officeart/2005/8/layout/hProcess6"/>
    <dgm:cxn modelId="{0920CD1E-0CFB-4D92-B968-06CA1BE2F1B4}" type="presParOf" srcId="{E26C2D16-F6A9-493C-A5ED-73E7D5C76F87}" destId="{474C5538-08C3-43EA-9C97-221372713FEF}" srcOrd="3" destOrd="0" presId="urn:microsoft.com/office/officeart/2005/8/layout/hProcess6"/>
    <dgm:cxn modelId="{4F2D1549-83CF-4999-82AE-DD91E1E6BED9}" type="presParOf" srcId="{D95A5AD6-DC95-4745-87F1-8A29D3592406}" destId="{697B0A57-E50C-40C7-A934-3134D8A00AEB}" srcOrd="3" destOrd="0" presId="urn:microsoft.com/office/officeart/2005/8/layout/hProcess6"/>
    <dgm:cxn modelId="{AD55BA8A-E9A5-4A15-A8BF-8AE3C9CEEE51}" type="presParOf" srcId="{D95A5AD6-DC95-4745-87F1-8A29D3592406}" destId="{A1750F5C-70F6-4A85-BBB2-53711F17B82E}" srcOrd="4" destOrd="0" presId="urn:microsoft.com/office/officeart/2005/8/layout/hProcess6"/>
    <dgm:cxn modelId="{457F083E-E4E7-48A6-BC2D-62E23760B7C5}" type="presParOf" srcId="{A1750F5C-70F6-4A85-BBB2-53711F17B82E}" destId="{179A1DA5-4CDB-4CFC-BCD7-64EDD076802C}" srcOrd="0" destOrd="0" presId="urn:microsoft.com/office/officeart/2005/8/layout/hProcess6"/>
    <dgm:cxn modelId="{10248BD4-E291-44AC-8C1B-0BFF40FE790A}" type="presParOf" srcId="{A1750F5C-70F6-4A85-BBB2-53711F17B82E}" destId="{A8F3A5C1-A27E-41D7-BF69-40180EBBE3D2}" srcOrd="1" destOrd="0" presId="urn:microsoft.com/office/officeart/2005/8/layout/hProcess6"/>
    <dgm:cxn modelId="{9623CB81-78A9-4B99-A71F-889FC0ED80E7}" type="presParOf" srcId="{A1750F5C-70F6-4A85-BBB2-53711F17B82E}" destId="{9DF6D2D7-4EB8-4701-9A12-323A03824452}" srcOrd="2" destOrd="0" presId="urn:microsoft.com/office/officeart/2005/8/layout/hProcess6"/>
    <dgm:cxn modelId="{7A683F88-99DD-4DF6-8F5E-8A80972C2666}" type="presParOf" srcId="{A1750F5C-70F6-4A85-BBB2-53711F17B82E}" destId="{533DD714-AA6A-4E09-88B2-8E1EB5B7E3B6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780B37-BE99-43E6-96AA-36E0493DA219}" type="doc">
      <dgm:prSet loTypeId="urn:microsoft.com/office/officeart/2009/3/layout/SubStepProcess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2EA17F0F-85B4-46B1-A77A-D8F3C8785D13}">
      <dgm:prSet phldrT="[Текст]" custT="1"/>
      <dgm:spPr/>
      <dgm:t>
        <a:bodyPr/>
        <a:lstStyle/>
        <a:p>
          <a:r>
            <a:rPr lang="ru-RU" sz="1600" dirty="0">
              <a:latin typeface="+mj-lt"/>
              <a:cs typeface="Times New Roman" panose="02020603050405020304" pitchFamily="18" charset="0"/>
            </a:rPr>
            <a:t>Тип трансферта</a:t>
          </a:r>
        </a:p>
      </dgm:t>
    </dgm:pt>
    <dgm:pt modelId="{3CE98F1B-C447-47A1-AD65-EDEC262E45C3}" type="parTrans" cxnId="{377F345B-CFA1-4FFA-8B63-53A04E6B52A4}">
      <dgm:prSet/>
      <dgm:spPr/>
      <dgm:t>
        <a:bodyPr/>
        <a:lstStyle/>
        <a:p>
          <a:endParaRPr lang="ru-RU"/>
        </a:p>
      </dgm:t>
    </dgm:pt>
    <dgm:pt modelId="{B0E21DD3-9D13-44AD-A9A8-45EF63F592B6}" type="sibTrans" cxnId="{377F345B-CFA1-4FFA-8B63-53A04E6B52A4}">
      <dgm:prSet/>
      <dgm:spPr/>
      <dgm:t>
        <a:bodyPr/>
        <a:lstStyle/>
        <a:p>
          <a:endParaRPr lang="ru-RU"/>
        </a:p>
      </dgm:t>
    </dgm:pt>
    <dgm:pt modelId="{C5C1B7A7-34DB-4574-BFD6-29B1C6710448}">
      <dgm:prSet phldrT="[Текст]" custT="1"/>
      <dgm:spPr/>
      <dgm:t>
        <a:bodyPr/>
        <a:lstStyle/>
        <a:p>
          <a:r>
            <a:rPr lang="ru-RU" sz="1600" dirty="0">
              <a:latin typeface="+mj-lt"/>
              <a:cs typeface="Times New Roman" panose="02020603050405020304" pitchFamily="18" charset="0"/>
            </a:rPr>
            <a:t>По факту определения Исполнителя социального заказа</a:t>
          </a:r>
        </a:p>
      </dgm:t>
    </dgm:pt>
    <dgm:pt modelId="{E59497AB-CBE7-4678-AA4C-6F18EE246584}" type="parTrans" cxnId="{018ACB0A-A897-4889-8858-656636EE473A}">
      <dgm:prSet/>
      <dgm:spPr/>
      <dgm:t>
        <a:bodyPr/>
        <a:lstStyle/>
        <a:p>
          <a:endParaRPr lang="ru-RU"/>
        </a:p>
      </dgm:t>
    </dgm:pt>
    <dgm:pt modelId="{C92E4945-835B-4A96-9880-37A2A29E2AE8}" type="sibTrans" cxnId="{018ACB0A-A897-4889-8858-656636EE473A}">
      <dgm:prSet/>
      <dgm:spPr/>
      <dgm:t>
        <a:bodyPr/>
        <a:lstStyle/>
        <a:p>
          <a:endParaRPr lang="ru-RU"/>
        </a:p>
      </dgm:t>
    </dgm:pt>
    <dgm:pt modelId="{21AE9C60-EA0B-4600-AC60-CE52644E12E1}">
      <dgm:prSet phldrT="[Текст]" custT="1"/>
      <dgm:spPr/>
      <dgm:t>
        <a:bodyPr/>
        <a:lstStyle/>
        <a:p>
          <a:r>
            <a:rPr lang="ru-RU" sz="1600" dirty="0">
              <a:latin typeface="+mj-lt"/>
              <a:cs typeface="Times New Roman" panose="02020603050405020304" pitchFamily="18" charset="0"/>
            </a:rPr>
            <a:t>Авансирование</a:t>
          </a:r>
        </a:p>
      </dgm:t>
    </dgm:pt>
    <dgm:pt modelId="{D830EEAA-951F-4649-A534-EB97A930B0BD}" type="parTrans" cxnId="{E061DCA9-39EC-4774-9791-2688CB1A0D9E}">
      <dgm:prSet/>
      <dgm:spPr/>
      <dgm:t>
        <a:bodyPr/>
        <a:lstStyle/>
        <a:p>
          <a:endParaRPr lang="ru-RU"/>
        </a:p>
      </dgm:t>
    </dgm:pt>
    <dgm:pt modelId="{8715D328-ACE6-4452-AA63-C0A4B7D3D164}" type="sibTrans" cxnId="{E061DCA9-39EC-4774-9791-2688CB1A0D9E}">
      <dgm:prSet/>
      <dgm:spPr/>
      <dgm:t>
        <a:bodyPr/>
        <a:lstStyle/>
        <a:p>
          <a:endParaRPr lang="ru-RU"/>
        </a:p>
      </dgm:t>
    </dgm:pt>
    <dgm:pt modelId="{9AA6B328-6C5C-4D2E-BF97-40736229124C}" type="pres">
      <dgm:prSet presAssocID="{75780B37-BE99-43E6-96AA-36E0493DA219}" presName="Name0" presStyleCnt="0">
        <dgm:presLayoutVars>
          <dgm:chMax val="7"/>
          <dgm:dir/>
          <dgm:animOne val="branch"/>
        </dgm:presLayoutVars>
      </dgm:prSet>
      <dgm:spPr/>
    </dgm:pt>
    <dgm:pt modelId="{A76292F7-C484-40F0-944A-043D7A690CFE}" type="pres">
      <dgm:prSet presAssocID="{2EA17F0F-85B4-46B1-A77A-D8F3C8785D13}" presName="parTx1" presStyleLbl="node1" presStyleIdx="0" presStyleCnt="1" custScaleX="81771"/>
      <dgm:spPr/>
    </dgm:pt>
    <dgm:pt modelId="{A66BE6BB-3D44-45CA-B238-AAA772D6BB5D}" type="pres">
      <dgm:prSet presAssocID="{2EA17F0F-85B4-46B1-A77A-D8F3C8785D13}" presName="spPre1" presStyleCnt="0"/>
      <dgm:spPr/>
    </dgm:pt>
    <dgm:pt modelId="{16A892AF-6F5A-46EC-B572-0CB787FBEE9D}" type="pres">
      <dgm:prSet presAssocID="{2EA17F0F-85B4-46B1-A77A-D8F3C8785D13}" presName="chLin1" presStyleCnt="0"/>
      <dgm:spPr/>
    </dgm:pt>
    <dgm:pt modelId="{7E6F9911-7ED7-4913-A37C-7A9721656305}" type="pres">
      <dgm:prSet presAssocID="{D830EEAA-951F-4649-A534-EB97A930B0BD}" presName="Name11" presStyleLbl="parChTrans1D1" presStyleIdx="0" presStyleCnt="4"/>
      <dgm:spPr/>
    </dgm:pt>
    <dgm:pt modelId="{A923E742-F8A8-4FFF-81C0-F237AB938103}" type="pres">
      <dgm:prSet presAssocID="{21AE9C60-EA0B-4600-AC60-CE52644E12E1}" presName="txAndLines1" presStyleCnt="0"/>
      <dgm:spPr/>
    </dgm:pt>
    <dgm:pt modelId="{47AF1DD3-2619-45C6-A0C3-96A608C5CB39}" type="pres">
      <dgm:prSet presAssocID="{21AE9C60-EA0B-4600-AC60-CE52644E12E1}" presName="anchor1" presStyleCnt="0"/>
      <dgm:spPr/>
    </dgm:pt>
    <dgm:pt modelId="{B30F199A-5344-4303-A572-3DF3A9DAD4E0}" type="pres">
      <dgm:prSet presAssocID="{21AE9C60-EA0B-4600-AC60-CE52644E12E1}" presName="backup1" presStyleCnt="0"/>
      <dgm:spPr/>
    </dgm:pt>
    <dgm:pt modelId="{D1786EA5-F440-4990-9286-9EA5BABC3469}" type="pres">
      <dgm:prSet presAssocID="{21AE9C60-EA0B-4600-AC60-CE52644E12E1}" presName="preLine1" presStyleLbl="parChTrans1D1" presStyleIdx="1" presStyleCnt="4"/>
      <dgm:spPr/>
    </dgm:pt>
    <dgm:pt modelId="{733E5AAB-7607-46CC-B6CB-E9D27134A8DF}" type="pres">
      <dgm:prSet presAssocID="{21AE9C60-EA0B-4600-AC60-CE52644E12E1}" presName="desTx1" presStyleLbl="revTx" presStyleIdx="0" presStyleCnt="0">
        <dgm:presLayoutVars>
          <dgm:bulletEnabled val="1"/>
        </dgm:presLayoutVars>
      </dgm:prSet>
      <dgm:spPr/>
    </dgm:pt>
    <dgm:pt modelId="{BBC47C03-F385-45E0-B885-F2483F175CBF}" type="pres">
      <dgm:prSet presAssocID="{E59497AB-CBE7-4678-AA4C-6F18EE246584}" presName="Name11" presStyleLbl="parChTrans1D1" presStyleIdx="2" presStyleCnt="4"/>
      <dgm:spPr/>
    </dgm:pt>
    <dgm:pt modelId="{570FEC2B-DCD5-4724-8891-CA8DCE657AAD}" type="pres">
      <dgm:prSet presAssocID="{C5C1B7A7-34DB-4574-BFD6-29B1C6710448}" presName="txAndLines1" presStyleCnt="0"/>
      <dgm:spPr/>
    </dgm:pt>
    <dgm:pt modelId="{F76E3746-14FF-4FED-AB69-08B7C1D73127}" type="pres">
      <dgm:prSet presAssocID="{C5C1B7A7-34DB-4574-BFD6-29B1C6710448}" presName="anchor1" presStyleCnt="0"/>
      <dgm:spPr/>
    </dgm:pt>
    <dgm:pt modelId="{FB011EBF-34EF-42CC-8EB9-777E16A13980}" type="pres">
      <dgm:prSet presAssocID="{C5C1B7A7-34DB-4574-BFD6-29B1C6710448}" presName="backup1" presStyleCnt="0"/>
      <dgm:spPr/>
    </dgm:pt>
    <dgm:pt modelId="{746CE17C-4F68-401F-BB3E-DC86E29188A2}" type="pres">
      <dgm:prSet presAssocID="{C5C1B7A7-34DB-4574-BFD6-29B1C6710448}" presName="preLine1" presStyleLbl="parChTrans1D1" presStyleIdx="3" presStyleCnt="4"/>
      <dgm:spPr/>
    </dgm:pt>
    <dgm:pt modelId="{568DD17F-BF61-4A06-B3EE-F9F9DADBB8E1}" type="pres">
      <dgm:prSet presAssocID="{C5C1B7A7-34DB-4574-BFD6-29B1C6710448}" presName="desTx1" presStyleLbl="revTx" presStyleIdx="0" presStyleCnt="0">
        <dgm:presLayoutVars>
          <dgm:bulletEnabled val="1"/>
        </dgm:presLayoutVars>
      </dgm:prSet>
      <dgm:spPr/>
    </dgm:pt>
  </dgm:ptLst>
  <dgm:cxnLst>
    <dgm:cxn modelId="{B13AD305-CCC1-48BE-993C-1D98F3EEE72E}" type="presOf" srcId="{21AE9C60-EA0B-4600-AC60-CE52644E12E1}" destId="{733E5AAB-7607-46CC-B6CB-E9D27134A8DF}" srcOrd="0" destOrd="0" presId="urn:microsoft.com/office/officeart/2009/3/layout/SubStepProcess"/>
    <dgm:cxn modelId="{018ACB0A-A897-4889-8858-656636EE473A}" srcId="{2EA17F0F-85B4-46B1-A77A-D8F3C8785D13}" destId="{C5C1B7A7-34DB-4574-BFD6-29B1C6710448}" srcOrd="1" destOrd="0" parTransId="{E59497AB-CBE7-4678-AA4C-6F18EE246584}" sibTransId="{C92E4945-835B-4A96-9880-37A2A29E2AE8}"/>
    <dgm:cxn modelId="{971B9D12-0234-4CC0-9AC6-F5CF64EA188B}" type="presOf" srcId="{2EA17F0F-85B4-46B1-A77A-D8F3C8785D13}" destId="{A76292F7-C484-40F0-944A-043D7A690CFE}" srcOrd="0" destOrd="0" presId="urn:microsoft.com/office/officeart/2009/3/layout/SubStepProcess"/>
    <dgm:cxn modelId="{61629931-94B4-4251-9891-5A719BB04B87}" type="presOf" srcId="{75780B37-BE99-43E6-96AA-36E0493DA219}" destId="{9AA6B328-6C5C-4D2E-BF97-40736229124C}" srcOrd="0" destOrd="0" presId="urn:microsoft.com/office/officeart/2009/3/layout/SubStepProcess"/>
    <dgm:cxn modelId="{377F345B-CFA1-4FFA-8B63-53A04E6B52A4}" srcId="{75780B37-BE99-43E6-96AA-36E0493DA219}" destId="{2EA17F0F-85B4-46B1-A77A-D8F3C8785D13}" srcOrd="0" destOrd="0" parTransId="{3CE98F1B-C447-47A1-AD65-EDEC262E45C3}" sibTransId="{B0E21DD3-9D13-44AD-A9A8-45EF63F592B6}"/>
    <dgm:cxn modelId="{E061DCA9-39EC-4774-9791-2688CB1A0D9E}" srcId="{2EA17F0F-85B4-46B1-A77A-D8F3C8785D13}" destId="{21AE9C60-EA0B-4600-AC60-CE52644E12E1}" srcOrd="0" destOrd="0" parTransId="{D830EEAA-951F-4649-A534-EB97A930B0BD}" sibTransId="{8715D328-ACE6-4452-AA63-C0A4B7D3D164}"/>
    <dgm:cxn modelId="{DE70EAEF-F174-4A0A-9D19-AFB169FF0A7C}" type="presOf" srcId="{C5C1B7A7-34DB-4574-BFD6-29B1C6710448}" destId="{568DD17F-BF61-4A06-B3EE-F9F9DADBB8E1}" srcOrd="0" destOrd="0" presId="urn:microsoft.com/office/officeart/2009/3/layout/SubStepProcess"/>
    <dgm:cxn modelId="{34C7AE4F-2DAB-4193-91C0-4D6B96A35BD9}" type="presParOf" srcId="{9AA6B328-6C5C-4D2E-BF97-40736229124C}" destId="{A76292F7-C484-40F0-944A-043D7A690CFE}" srcOrd="0" destOrd="0" presId="urn:microsoft.com/office/officeart/2009/3/layout/SubStepProcess"/>
    <dgm:cxn modelId="{ABEA7FB5-14BF-41DE-9237-DD9F1E9E6E03}" type="presParOf" srcId="{9AA6B328-6C5C-4D2E-BF97-40736229124C}" destId="{A66BE6BB-3D44-45CA-B238-AAA772D6BB5D}" srcOrd="1" destOrd="0" presId="urn:microsoft.com/office/officeart/2009/3/layout/SubStepProcess"/>
    <dgm:cxn modelId="{0808C75E-0368-44EC-A203-E5336EDA7579}" type="presParOf" srcId="{9AA6B328-6C5C-4D2E-BF97-40736229124C}" destId="{16A892AF-6F5A-46EC-B572-0CB787FBEE9D}" srcOrd="2" destOrd="0" presId="urn:microsoft.com/office/officeart/2009/3/layout/SubStepProcess"/>
    <dgm:cxn modelId="{3A05FF2E-4A18-417E-887E-4EB3BAE8EBBA}" type="presParOf" srcId="{16A892AF-6F5A-46EC-B572-0CB787FBEE9D}" destId="{7E6F9911-7ED7-4913-A37C-7A9721656305}" srcOrd="0" destOrd="0" presId="urn:microsoft.com/office/officeart/2009/3/layout/SubStepProcess"/>
    <dgm:cxn modelId="{F815218C-B834-4BB8-BCF5-B65245580F60}" type="presParOf" srcId="{16A892AF-6F5A-46EC-B572-0CB787FBEE9D}" destId="{A923E742-F8A8-4FFF-81C0-F237AB938103}" srcOrd="1" destOrd="0" presId="urn:microsoft.com/office/officeart/2009/3/layout/SubStepProcess"/>
    <dgm:cxn modelId="{BE691D05-D159-4749-A02A-BED0EB742489}" type="presParOf" srcId="{A923E742-F8A8-4FFF-81C0-F237AB938103}" destId="{47AF1DD3-2619-45C6-A0C3-96A608C5CB39}" srcOrd="0" destOrd="0" presId="urn:microsoft.com/office/officeart/2009/3/layout/SubStepProcess"/>
    <dgm:cxn modelId="{961A2465-E278-49A6-B4A9-8CFD625B01EC}" type="presParOf" srcId="{A923E742-F8A8-4FFF-81C0-F237AB938103}" destId="{B30F199A-5344-4303-A572-3DF3A9DAD4E0}" srcOrd="1" destOrd="0" presId="urn:microsoft.com/office/officeart/2009/3/layout/SubStepProcess"/>
    <dgm:cxn modelId="{5B088DF8-B75C-4DE4-AF4D-2319A12BD2AF}" type="presParOf" srcId="{A923E742-F8A8-4FFF-81C0-F237AB938103}" destId="{D1786EA5-F440-4990-9286-9EA5BABC3469}" srcOrd="2" destOrd="0" presId="urn:microsoft.com/office/officeart/2009/3/layout/SubStepProcess"/>
    <dgm:cxn modelId="{6D0E3503-66DF-4825-AC35-D64578EF7807}" type="presParOf" srcId="{A923E742-F8A8-4FFF-81C0-F237AB938103}" destId="{733E5AAB-7607-46CC-B6CB-E9D27134A8DF}" srcOrd="3" destOrd="0" presId="urn:microsoft.com/office/officeart/2009/3/layout/SubStepProcess"/>
    <dgm:cxn modelId="{19782FAC-F963-43B7-9882-CF9851B94A58}" type="presParOf" srcId="{16A892AF-6F5A-46EC-B572-0CB787FBEE9D}" destId="{BBC47C03-F385-45E0-B885-F2483F175CBF}" srcOrd="2" destOrd="0" presId="urn:microsoft.com/office/officeart/2009/3/layout/SubStepProcess"/>
    <dgm:cxn modelId="{9F4A45F8-90E6-415B-93DB-5F32893AD03F}" type="presParOf" srcId="{16A892AF-6F5A-46EC-B572-0CB787FBEE9D}" destId="{570FEC2B-DCD5-4724-8891-CA8DCE657AAD}" srcOrd="3" destOrd="0" presId="urn:microsoft.com/office/officeart/2009/3/layout/SubStepProcess"/>
    <dgm:cxn modelId="{13BB21A3-13D6-4154-99DB-9C558790B048}" type="presParOf" srcId="{570FEC2B-DCD5-4724-8891-CA8DCE657AAD}" destId="{F76E3746-14FF-4FED-AB69-08B7C1D73127}" srcOrd="0" destOrd="0" presId="urn:microsoft.com/office/officeart/2009/3/layout/SubStepProcess"/>
    <dgm:cxn modelId="{D8F79BB7-ED3E-42C0-9E0F-6F1AC9DC0D40}" type="presParOf" srcId="{570FEC2B-DCD5-4724-8891-CA8DCE657AAD}" destId="{FB011EBF-34EF-42CC-8EB9-777E16A13980}" srcOrd="1" destOrd="0" presId="urn:microsoft.com/office/officeart/2009/3/layout/SubStepProcess"/>
    <dgm:cxn modelId="{8E1C8EE4-642E-4451-9CF2-EA2C1B3FD554}" type="presParOf" srcId="{570FEC2B-DCD5-4724-8891-CA8DCE657AAD}" destId="{746CE17C-4F68-401F-BB3E-DC86E29188A2}" srcOrd="2" destOrd="0" presId="urn:microsoft.com/office/officeart/2009/3/layout/SubStepProcess"/>
    <dgm:cxn modelId="{EA4A339B-1D96-42A7-B158-10B080EAA68E}" type="presParOf" srcId="{570FEC2B-DCD5-4724-8891-CA8DCE657AAD}" destId="{568DD17F-BF61-4A06-B3EE-F9F9DADBB8E1}" srcOrd="3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63266D-6756-4698-8CC9-09E2B3915AB5}" type="doc">
      <dgm:prSet loTypeId="urn:microsoft.com/office/officeart/2005/8/layout/lProcess1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2A623995-65CA-4037-B80E-E09FBAA5C555}">
      <dgm:prSet phldrT="[Текст]" custT="1"/>
      <dgm:spPr/>
      <dgm:t>
        <a:bodyPr/>
        <a:lstStyle/>
        <a:p>
          <a:r>
            <a:rPr lang="ru-RU" sz="2400" dirty="0">
              <a:latin typeface="+mj-lt"/>
            </a:rPr>
            <a:t>Информация</a:t>
          </a:r>
        </a:p>
      </dgm:t>
    </dgm:pt>
    <dgm:pt modelId="{F4503569-101B-448B-A011-2FED7DCBD76D}" type="parTrans" cxnId="{46894196-D5C8-4904-A341-B2A67E053361}">
      <dgm:prSet/>
      <dgm:spPr/>
      <dgm:t>
        <a:bodyPr/>
        <a:lstStyle/>
        <a:p>
          <a:endParaRPr lang="ru-RU"/>
        </a:p>
      </dgm:t>
    </dgm:pt>
    <dgm:pt modelId="{CEC4120C-FF74-476B-9785-10B72B39DC62}" type="sibTrans" cxnId="{46894196-D5C8-4904-A341-B2A67E053361}">
      <dgm:prSet/>
      <dgm:spPr/>
      <dgm:t>
        <a:bodyPr/>
        <a:lstStyle/>
        <a:p>
          <a:endParaRPr lang="ru-RU"/>
        </a:p>
      </dgm:t>
    </dgm:pt>
    <dgm:pt modelId="{B645DB0E-7588-4DA8-9FF9-3FAA6237BDCB}">
      <dgm:prSet phldrT="[Текст]" custT="1"/>
      <dgm:spPr/>
      <dgm:t>
        <a:bodyPr/>
        <a:lstStyle/>
        <a:p>
          <a:r>
            <a:rPr lang="ru-RU" sz="2400" dirty="0">
              <a:latin typeface="+mj-lt"/>
            </a:rPr>
            <a:t>о предъявлении Социального сертификата получателем услуги</a:t>
          </a:r>
        </a:p>
      </dgm:t>
    </dgm:pt>
    <dgm:pt modelId="{8E59B5D9-612D-4C7D-A3C4-15D1AA4C37E0}" type="parTrans" cxnId="{DFAFAEFE-7E0B-4195-BDCA-73DCBA4B891C}">
      <dgm:prSet/>
      <dgm:spPr/>
      <dgm:t>
        <a:bodyPr/>
        <a:lstStyle/>
        <a:p>
          <a:endParaRPr lang="ru-RU"/>
        </a:p>
      </dgm:t>
    </dgm:pt>
    <dgm:pt modelId="{F44905A7-BB1C-491D-B50F-0209CA32F9EF}" type="sibTrans" cxnId="{DFAFAEFE-7E0B-4195-BDCA-73DCBA4B891C}">
      <dgm:prSet/>
      <dgm:spPr/>
      <dgm:t>
        <a:bodyPr/>
        <a:lstStyle/>
        <a:p>
          <a:endParaRPr lang="ru-RU"/>
        </a:p>
      </dgm:t>
    </dgm:pt>
    <dgm:pt modelId="{D0C96738-E5CA-47F6-BBAF-875BE8E945CE}">
      <dgm:prSet phldrT="[Текст]" custT="1"/>
      <dgm:spPr/>
      <dgm:t>
        <a:bodyPr/>
        <a:lstStyle/>
        <a:p>
          <a:pPr algn="ctr"/>
          <a:r>
            <a:rPr lang="ru-RU" sz="2400" i="0" dirty="0">
              <a:latin typeface="+mj-lt"/>
            </a:rPr>
            <a:t>об</a:t>
          </a:r>
          <a:r>
            <a:rPr lang="ru-RU" sz="2400" dirty="0">
              <a:latin typeface="+mj-lt"/>
            </a:rPr>
            <a:t> объеме принятых обязательств</a:t>
          </a:r>
        </a:p>
      </dgm:t>
    </dgm:pt>
    <dgm:pt modelId="{47052372-D8E5-4AE4-8739-40AB0F26F913}" type="parTrans" cxnId="{31154899-AFD1-416A-B52D-46930E42238E}">
      <dgm:prSet/>
      <dgm:spPr/>
      <dgm:t>
        <a:bodyPr/>
        <a:lstStyle/>
        <a:p>
          <a:endParaRPr lang="ru-RU"/>
        </a:p>
      </dgm:t>
    </dgm:pt>
    <dgm:pt modelId="{F453D70D-92F9-4CC9-9785-50DC72F87BE1}" type="sibTrans" cxnId="{31154899-AFD1-416A-B52D-46930E42238E}">
      <dgm:prSet/>
      <dgm:spPr/>
      <dgm:t>
        <a:bodyPr/>
        <a:lstStyle/>
        <a:p>
          <a:endParaRPr lang="ru-RU"/>
        </a:p>
      </dgm:t>
    </dgm:pt>
    <dgm:pt modelId="{1D9FB210-CE19-4091-AD97-460F6B91DDBD}">
      <dgm:prSet phldrT="[Текст]" custT="1"/>
      <dgm:spPr/>
      <dgm:t>
        <a:bodyPr/>
        <a:lstStyle/>
        <a:p>
          <a:pPr algn="l"/>
          <a:r>
            <a:rPr lang="ru-RU" sz="2400" dirty="0">
              <a:latin typeface="+mj-lt"/>
            </a:rPr>
            <a:t>? Документ</a:t>
          </a:r>
        </a:p>
      </dgm:t>
    </dgm:pt>
    <dgm:pt modelId="{ECAC94EA-61DD-4A1C-8204-1BF779EFE64D}" type="parTrans" cxnId="{7D339431-7C3F-4F54-8724-F2EF73FDC7D3}">
      <dgm:prSet/>
      <dgm:spPr/>
      <dgm:t>
        <a:bodyPr/>
        <a:lstStyle/>
        <a:p>
          <a:endParaRPr lang="ru-RU"/>
        </a:p>
      </dgm:t>
    </dgm:pt>
    <dgm:pt modelId="{2B8A2E02-F93F-4839-AD40-3F48AA8AD908}" type="sibTrans" cxnId="{7D339431-7C3F-4F54-8724-F2EF73FDC7D3}">
      <dgm:prSet/>
      <dgm:spPr/>
      <dgm:t>
        <a:bodyPr/>
        <a:lstStyle/>
        <a:p>
          <a:endParaRPr lang="ru-RU"/>
        </a:p>
      </dgm:t>
    </dgm:pt>
    <dgm:pt modelId="{FBE45893-CD66-4D65-90ED-6BAA3E275D31}">
      <dgm:prSet phldrT="[Текст]" custT="1"/>
      <dgm:spPr/>
      <dgm:t>
        <a:bodyPr/>
        <a:lstStyle/>
        <a:p>
          <a:pPr algn="l"/>
          <a:r>
            <a:rPr lang="ru-RU" sz="2400" dirty="0">
              <a:latin typeface="+mj-lt"/>
            </a:rPr>
            <a:t>? Периодичность</a:t>
          </a:r>
        </a:p>
      </dgm:t>
    </dgm:pt>
    <dgm:pt modelId="{3D65A362-3417-430B-862F-3F314D2645B9}" type="parTrans" cxnId="{2F934054-1D0D-4AA7-9C00-AC10B1402D4C}">
      <dgm:prSet/>
      <dgm:spPr/>
      <dgm:t>
        <a:bodyPr/>
        <a:lstStyle/>
        <a:p>
          <a:endParaRPr lang="ru-RU"/>
        </a:p>
      </dgm:t>
    </dgm:pt>
    <dgm:pt modelId="{9238FE8C-5821-4812-9FCA-F37C9F6A6F1C}" type="sibTrans" cxnId="{2F934054-1D0D-4AA7-9C00-AC10B1402D4C}">
      <dgm:prSet/>
      <dgm:spPr/>
      <dgm:t>
        <a:bodyPr/>
        <a:lstStyle/>
        <a:p>
          <a:endParaRPr lang="ru-RU"/>
        </a:p>
      </dgm:t>
    </dgm:pt>
    <dgm:pt modelId="{4D2ADC90-2279-4AFB-9A97-E2F36C20B78F}">
      <dgm:prSet phldrT="[Текст]" custT="1"/>
      <dgm:spPr/>
      <dgm:t>
        <a:bodyPr/>
        <a:lstStyle/>
        <a:p>
          <a:pPr algn="l"/>
          <a:r>
            <a:rPr lang="ru-RU" sz="2400" dirty="0">
              <a:latin typeface="+mj-lt"/>
            </a:rPr>
            <a:t>? Регистрация принятого БО, ДО </a:t>
          </a:r>
        </a:p>
      </dgm:t>
    </dgm:pt>
    <dgm:pt modelId="{83ADE1DD-78D1-4912-87F9-F3901F7EEDC2}" type="parTrans" cxnId="{EBAA0F56-323E-4A1C-BCFC-74B70ACF4DCD}">
      <dgm:prSet/>
      <dgm:spPr/>
      <dgm:t>
        <a:bodyPr/>
        <a:lstStyle/>
        <a:p>
          <a:endParaRPr lang="ru-RU"/>
        </a:p>
      </dgm:t>
    </dgm:pt>
    <dgm:pt modelId="{93330C70-A899-4DAD-B71D-2F84302F20CC}" type="sibTrans" cxnId="{EBAA0F56-323E-4A1C-BCFC-74B70ACF4DCD}">
      <dgm:prSet/>
      <dgm:spPr/>
      <dgm:t>
        <a:bodyPr/>
        <a:lstStyle/>
        <a:p>
          <a:endParaRPr lang="ru-RU"/>
        </a:p>
      </dgm:t>
    </dgm:pt>
    <dgm:pt modelId="{82C5FCE1-FC91-4AD9-9A82-2C5DE4F6A3AD}" type="pres">
      <dgm:prSet presAssocID="{AE63266D-6756-4698-8CC9-09E2B3915AB5}" presName="Name0" presStyleCnt="0">
        <dgm:presLayoutVars>
          <dgm:dir/>
          <dgm:animLvl val="lvl"/>
          <dgm:resizeHandles val="exact"/>
        </dgm:presLayoutVars>
      </dgm:prSet>
      <dgm:spPr/>
    </dgm:pt>
    <dgm:pt modelId="{023ED169-8443-40D2-992E-BE37674E46DD}" type="pres">
      <dgm:prSet presAssocID="{2A623995-65CA-4037-B80E-E09FBAA5C555}" presName="vertFlow" presStyleCnt="0"/>
      <dgm:spPr/>
    </dgm:pt>
    <dgm:pt modelId="{ACBD173D-20DB-47B7-8AB9-BA654652F9FB}" type="pres">
      <dgm:prSet presAssocID="{2A623995-65CA-4037-B80E-E09FBAA5C555}" presName="header" presStyleLbl="node1" presStyleIdx="0" presStyleCnt="1" custLinFactY="-103733" custLinFactNeighborX="222" custLinFactNeighborY="-200000"/>
      <dgm:spPr/>
    </dgm:pt>
    <dgm:pt modelId="{6F0B0983-3318-450F-A28C-36AE85382564}" type="pres">
      <dgm:prSet presAssocID="{8E59B5D9-612D-4C7D-A3C4-15D1AA4C37E0}" presName="parTrans" presStyleLbl="sibTrans2D1" presStyleIdx="0" presStyleCnt="2"/>
      <dgm:spPr/>
    </dgm:pt>
    <dgm:pt modelId="{00CC6751-181C-47DC-97E6-28F046454D6E}" type="pres">
      <dgm:prSet presAssocID="{B645DB0E-7588-4DA8-9FF9-3FAA6237BDCB}" presName="child" presStyleLbl="alignAccFollowNode1" presStyleIdx="0" presStyleCnt="2" custScaleY="163248" custLinFactY="-116384" custLinFactNeighborX="66" custLinFactNeighborY="-200000">
        <dgm:presLayoutVars>
          <dgm:chMax val="0"/>
          <dgm:bulletEnabled val="1"/>
        </dgm:presLayoutVars>
      </dgm:prSet>
      <dgm:spPr/>
    </dgm:pt>
    <dgm:pt modelId="{EF9AC589-99FC-4085-A3E8-F00C8B661E50}" type="pres">
      <dgm:prSet presAssocID="{F44905A7-BB1C-491D-B50F-0209CA32F9EF}" presName="sibTrans" presStyleLbl="sibTrans2D1" presStyleIdx="1" presStyleCnt="2"/>
      <dgm:spPr/>
    </dgm:pt>
    <dgm:pt modelId="{B18A3992-7652-4542-A3E2-BAAF09F67213}" type="pres">
      <dgm:prSet presAssocID="{D0C96738-E5CA-47F6-BBAF-875BE8E945CE}" presName="child" presStyleLbl="alignAccFollowNode1" presStyleIdx="1" presStyleCnt="2" custScaleY="89069" custLinFactY="-92760" custLinFactNeighborX="-156" custLinFactNeighborY="-100000">
        <dgm:presLayoutVars>
          <dgm:chMax val="0"/>
          <dgm:bulletEnabled val="1"/>
        </dgm:presLayoutVars>
      </dgm:prSet>
      <dgm:spPr/>
    </dgm:pt>
  </dgm:ptLst>
  <dgm:cxnLst>
    <dgm:cxn modelId="{7D339431-7C3F-4F54-8724-F2EF73FDC7D3}" srcId="{D0C96738-E5CA-47F6-BBAF-875BE8E945CE}" destId="{1D9FB210-CE19-4091-AD97-460F6B91DDBD}" srcOrd="0" destOrd="0" parTransId="{ECAC94EA-61DD-4A1C-8204-1BF779EFE64D}" sibTransId="{2B8A2E02-F93F-4839-AD40-3F48AA8AD908}"/>
    <dgm:cxn modelId="{959A7973-DF92-4EB5-A57F-8912FFEAC495}" type="presOf" srcId="{F44905A7-BB1C-491D-B50F-0209CA32F9EF}" destId="{EF9AC589-99FC-4085-A3E8-F00C8B661E50}" srcOrd="0" destOrd="0" presId="urn:microsoft.com/office/officeart/2005/8/layout/lProcess1"/>
    <dgm:cxn modelId="{2F934054-1D0D-4AA7-9C00-AC10B1402D4C}" srcId="{D0C96738-E5CA-47F6-BBAF-875BE8E945CE}" destId="{FBE45893-CD66-4D65-90ED-6BAA3E275D31}" srcOrd="1" destOrd="0" parTransId="{3D65A362-3417-430B-862F-3F314D2645B9}" sibTransId="{9238FE8C-5821-4812-9FCA-F37C9F6A6F1C}"/>
    <dgm:cxn modelId="{EBAA0F56-323E-4A1C-BCFC-74B70ACF4DCD}" srcId="{D0C96738-E5CA-47F6-BBAF-875BE8E945CE}" destId="{4D2ADC90-2279-4AFB-9A97-E2F36C20B78F}" srcOrd="2" destOrd="0" parTransId="{83ADE1DD-78D1-4912-87F9-F3901F7EEDC2}" sibTransId="{93330C70-A899-4DAD-B71D-2F84302F20CC}"/>
    <dgm:cxn modelId="{E9530B90-EF61-4178-9F4C-73399259EA34}" type="presOf" srcId="{AE63266D-6756-4698-8CC9-09E2B3915AB5}" destId="{82C5FCE1-FC91-4AD9-9A82-2C5DE4F6A3AD}" srcOrd="0" destOrd="0" presId="urn:microsoft.com/office/officeart/2005/8/layout/lProcess1"/>
    <dgm:cxn modelId="{46894196-D5C8-4904-A341-B2A67E053361}" srcId="{AE63266D-6756-4698-8CC9-09E2B3915AB5}" destId="{2A623995-65CA-4037-B80E-E09FBAA5C555}" srcOrd="0" destOrd="0" parTransId="{F4503569-101B-448B-A011-2FED7DCBD76D}" sibTransId="{CEC4120C-FF74-476B-9785-10B72B39DC62}"/>
    <dgm:cxn modelId="{293E2898-B24D-4FDF-AD4A-934E8342E982}" type="presOf" srcId="{FBE45893-CD66-4D65-90ED-6BAA3E275D31}" destId="{B18A3992-7652-4542-A3E2-BAAF09F67213}" srcOrd="0" destOrd="2" presId="urn:microsoft.com/office/officeart/2005/8/layout/lProcess1"/>
    <dgm:cxn modelId="{2FB04F98-DE2D-4547-85A6-B9A1C74F9FA9}" type="presOf" srcId="{1D9FB210-CE19-4091-AD97-460F6B91DDBD}" destId="{B18A3992-7652-4542-A3E2-BAAF09F67213}" srcOrd="0" destOrd="1" presId="urn:microsoft.com/office/officeart/2005/8/layout/lProcess1"/>
    <dgm:cxn modelId="{31154899-AFD1-416A-B52D-46930E42238E}" srcId="{2A623995-65CA-4037-B80E-E09FBAA5C555}" destId="{D0C96738-E5CA-47F6-BBAF-875BE8E945CE}" srcOrd="1" destOrd="0" parTransId="{47052372-D8E5-4AE4-8739-40AB0F26F913}" sibTransId="{F453D70D-92F9-4CC9-9785-50DC72F87BE1}"/>
    <dgm:cxn modelId="{67284EA1-21EF-40CF-9298-7D06F0B28BC9}" type="presOf" srcId="{2A623995-65CA-4037-B80E-E09FBAA5C555}" destId="{ACBD173D-20DB-47B7-8AB9-BA654652F9FB}" srcOrd="0" destOrd="0" presId="urn:microsoft.com/office/officeart/2005/8/layout/lProcess1"/>
    <dgm:cxn modelId="{84979DBE-0959-4AFC-8E69-F7606361D579}" type="presOf" srcId="{8E59B5D9-612D-4C7D-A3C4-15D1AA4C37E0}" destId="{6F0B0983-3318-450F-A28C-36AE85382564}" srcOrd="0" destOrd="0" presId="urn:microsoft.com/office/officeart/2005/8/layout/lProcess1"/>
    <dgm:cxn modelId="{6253C3C9-37E7-4C70-BF76-30F546A46307}" type="presOf" srcId="{4D2ADC90-2279-4AFB-9A97-E2F36C20B78F}" destId="{B18A3992-7652-4542-A3E2-BAAF09F67213}" srcOrd="0" destOrd="3" presId="urn:microsoft.com/office/officeart/2005/8/layout/lProcess1"/>
    <dgm:cxn modelId="{9C2C71CB-9638-4BDD-AB41-46ABABA982B3}" type="presOf" srcId="{D0C96738-E5CA-47F6-BBAF-875BE8E945CE}" destId="{B18A3992-7652-4542-A3E2-BAAF09F67213}" srcOrd="0" destOrd="0" presId="urn:microsoft.com/office/officeart/2005/8/layout/lProcess1"/>
    <dgm:cxn modelId="{BAD4D0E2-85DD-467D-B252-76BE9266CC71}" type="presOf" srcId="{B645DB0E-7588-4DA8-9FF9-3FAA6237BDCB}" destId="{00CC6751-181C-47DC-97E6-28F046454D6E}" srcOrd="0" destOrd="0" presId="urn:microsoft.com/office/officeart/2005/8/layout/lProcess1"/>
    <dgm:cxn modelId="{DFAFAEFE-7E0B-4195-BDCA-73DCBA4B891C}" srcId="{2A623995-65CA-4037-B80E-E09FBAA5C555}" destId="{B645DB0E-7588-4DA8-9FF9-3FAA6237BDCB}" srcOrd="0" destOrd="0" parTransId="{8E59B5D9-612D-4C7D-A3C4-15D1AA4C37E0}" sibTransId="{F44905A7-BB1C-491D-B50F-0209CA32F9EF}"/>
    <dgm:cxn modelId="{CF6A819C-5511-4021-8E58-68A64DC28C62}" type="presParOf" srcId="{82C5FCE1-FC91-4AD9-9A82-2C5DE4F6A3AD}" destId="{023ED169-8443-40D2-992E-BE37674E46DD}" srcOrd="0" destOrd="0" presId="urn:microsoft.com/office/officeart/2005/8/layout/lProcess1"/>
    <dgm:cxn modelId="{FC7540DA-D49B-4F1E-8872-754C1A6B12D1}" type="presParOf" srcId="{023ED169-8443-40D2-992E-BE37674E46DD}" destId="{ACBD173D-20DB-47B7-8AB9-BA654652F9FB}" srcOrd="0" destOrd="0" presId="urn:microsoft.com/office/officeart/2005/8/layout/lProcess1"/>
    <dgm:cxn modelId="{EFDA7234-59FB-4412-ABFB-A53E02B9EF13}" type="presParOf" srcId="{023ED169-8443-40D2-992E-BE37674E46DD}" destId="{6F0B0983-3318-450F-A28C-36AE85382564}" srcOrd="1" destOrd="0" presId="urn:microsoft.com/office/officeart/2005/8/layout/lProcess1"/>
    <dgm:cxn modelId="{27317972-F8EF-4FBD-BCA7-68E462662350}" type="presParOf" srcId="{023ED169-8443-40D2-992E-BE37674E46DD}" destId="{00CC6751-181C-47DC-97E6-28F046454D6E}" srcOrd="2" destOrd="0" presId="urn:microsoft.com/office/officeart/2005/8/layout/lProcess1"/>
    <dgm:cxn modelId="{6135C538-E445-4D2F-9C70-1A17936A0EEB}" type="presParOf" srcId="{023ED169-8443-40D2-992E-BE37674E46DD}" destId="{EF9AC589-99FC-4085-A3E8-F00C8B661E50}" srcOrd="3" destOrd="0" presId="urn:microsoft.com/office/officeart/2005/8/layout/lProcess1"/>
    <dgm:cxn modelId="{E068AF7E-F72B-4236-A051-39F3605CAE8F}" type="presParOf" srcId="{023ED169-8443-40D2-992E-BE37674E46DD}" destId="{B18A3992-7652-4542-A3E2-BAAF09F67213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63266D-6756-4698-8CC9-09E2B3915AB5}" type="doc">
      <dgm:prSet loTypeId="urn:microsoft.com/office/officeart/2005/8/layout/process2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2A623995-65CA-4037-B80E-E09FBAA5C555}">
      <dgm:prSet phldrT="[Текст]" custT="1"/>
      <dgm:spPr/>
      <dgm:t>
        <a:bodyPr anchor="t"/>
        <a:lstStyle/>
        <a:p>
          <a:pPr algn="ctr"/>
          <a:r>
            <a:rPr lang="ru-RU" sz="2400" dirty="0">
              <a:latin typeface="+mj-lt"/>
            </a:rPr>
            <a:t>Доведение </a:t>
          </a:r>
        </a:p>
        <a:p>
          <a:pPr algn="ctr"/>
          <a:r>
            <a:rPr lang="ru-RU" sz="2400" dirty="0">
              <a:latin typeface="+mj-lt"/>
            </a:rPr>
            <a:t>финансового </a:t>
          </a:r>
        </a:p>
        <a:p>
          <a:pPr algn="ctr"/>
          <a:r>
            <a:rPr lang="ru-RU" sz="2400" dirty="0">
              <a:latin typeface="+mj-lt"/>
            </a:rPr>
            <a:t>обеспечение </a:t>
          </a:r>
        </a:p>
        <a:p>
          <a:pPr algn="ctr"/>
          <a:r>
            <a:rPr lang="ru-RU" sz="2400" dirty="0">
              <a:latin typeface="+mj-lt"/>
            </a:rPr>
            <a:t>на исполнение социальной услуги </a:t>
          </a:r>
        </a:p>
        <a:p>
          <a:pPr algn="ctr"/>
          <a:endParaRPr lang="ru-RU" sz="2400" dirty="0">
            <a:latin typeface="+mj-lt"/>
          </a:endParaRPr>
        </a:p>
        <a:p>
          <a:pPr algn="ctr"/>
          <a:r>
            <a:rPr lang="ru-RU" sz="2400" dirty="0">
              <a:latin typeface="+mj-lt"/>
            </a:rPr>
            <a:t>Важные вопросы</a:t>
          </a:r>
        </a:p>
      </dgm:t>
    </dgm:pt>
    <dgm:pt modelId="{F4503569-101B-448B-A011-2FED7DCBD76D}" type="parTrans" cxnId="{46894196-D5C8-4904-A341-B2A67E053361}">
      <dgm:prSet/>
      <dgm:spPr/>
      <dgm:t>
        <a:bodyPr/>
        <a:lstStyle/>
        <a:p>
          <a:endParaRPr lang="ru-RU"/>
        </a:p>
      </dgm:t>
    </dgm:pt>
    <dgm:pt modelId="{CEC4120C-FF74-476B-9785-10B72B39DC62}" type="sibTrans" cxnId="{46894196-D5C8-4904-A341-B2A67E053361}">
      <dgm:prSet/>
      <dgm:spPr/>
      <dgm:t>
        <a:bodyPr/>
        <a:lstStyle/>
        <a:p>
          <a:endParaRPr lang="ru-RU"/>
        </a:p>
      </dgm:t>
    </dgm:pt>
    <dgm:pt modelId="{1D9FB210-CE19-4091-AD97-460F6B91DDBD}">
      <dgm:prSet phldrT="[Текст]" custT="1"/>
      <dgm:spPr/>
      <dgm:t>
        <a:bodyPr anchor="t"/>
        <a:lstStyle/>
        <a:p>
          <a:pPr algn="l"/>
          <a:r>
            <a:rPr lang="ru-RU" sz="2400" dirty="0">
              <a:latin typeface="+mj-lt"/>
            </a:rPr>
            <a:t>? Отчеты</a:t>
          </a:r>
        </a:p>
      </dgm:t>
    </dgm:pt>
    <dgm:pt modelId="{ECAC94EA-61DD-4A1C-8204-1BF779EFE64D}" type="parTrans" cxnId="{7D339431-7C3F-4F54-8724-F2EF73FDC7D3}">
      <dgm:prSet/>
      <dgm:spPr/>
      <dgm:t>
        <a:bodyPr/>
        <a:lstStyle/>
        <a:p>
          <a:endParaRPr lang="ru-RU"/>
        </a:p>
      </dgm:t>
    </dgm:pt>
    <dgm:pt modelId="{2B8A2E02-F93F-4839-AD40-3F48AA8AD908}" type="sibTrans" cxnId="{7D339431-7C3F-4F54-8724-F2EF73FDC7D3}">
      <dgm:prSet/>
      <dgm:spPr/>
      <dgm:t>
        <a:bodyPr/>
        <a:lstStyle/>
        <a:p>
          <a:endParaRPr lang="ru-RU"/>
        </a:p>
      </dgm:t>
    </dgm:pt>
    <dgm:pt modelId="{FBE45893-CD66-4D65-90ED-6BAA3E275D31}">
      <dgm:prSet phldrT="[Текст]" custT="1"/>
      <dgm:spPr/>
      <dgm:t>
        <a:bodyPr anchor="t"/>
        <a:lstStyle/>
        <a:p>
          <a:pPr algn="l"/>
          <a:r>
            <a:rPr lang="ru-RU" sz="2400" dirty="0">
              <a:latin typeface="+mj-lt"/>
            </a:rPr>
            <a:t>? Периодичность</a:t>
          </a:r>
        </a:p>
      </dgm:t>
    </dgm:pt>
    <dgm:pt modelId="{3D65A362-3417-430B-862F-3F314D2645B9}" type="parTrans" cxnId="{2F934054-1D0D-4AA7-9C00-AC10B1402D4C}">
      <dgm:prSet/>
      <dgm:spPr/>
      <dgm:t>
        <a:bodyPr/>
        <a:lstStyle/>
        <a:p>
          <a:endParaRPr lang="ru-RU"/>
        </a:p>
      </dgm:t>
    </dgm:pt>
    <dgm:pt modelId="{9238FE8C-5821-4812-9FCA-F37C9F6A6F1C}" type="sibTrans" cxnId="{2F934054-1D0D-4AA7-9C00-AC10B1402D4C}">
      <dgm:prSet/>
      <dgm:spPr/>
      <dgm:t>
        <a:bodyPr/>
        <a:lstStyle/>
        <a:p>
          <a:endParaRPr lang="ru-RU"/>
        </a:p>
      </dgm:t>
    </dgm:pt>
    <dgm:pt modelId="{4D2ADC90-2279-4AFB-9A97-E2F36C20B78F}">
      <dgm:prSet phldrT="[Текст]" custT="1"/>
      <dgm:spPr/>
      <dgm:t>
        <a:bodyPr anchor="t"/>
        <a:lstStyle/>
        <a:p>
          <a:pPr algn="l"/>
          <a:r>
            <a:rPr lang="ru-RU" sz="2400" dirty="0">
              <a:latin typeface="+mj-lt"/>
            </a:rPr>
            <a:t>? Документы (требуется унификация документов, форматов)</a:t>
          </a:r>
        </a:p>
      </dgm:t>
    </dgm:pt>
    <dgm:pt modelId="{83ADE1DD-78D1-4912-87F9-F3901F7EEDC2}" type="parTrans" cxnId="{EBAA0F56-323E-4A1C-BCFC-74B70ACF4DCD}">
      <dgm:prSet/>
      <dgm:spPr/>
      <dgm:t>
        <a:bodyPr/>
        <a:lstStyle/>
        <a:p>
          <a:endParaRPr lang="ru-RU"/>
        </a:p>
      </dgm:t>
    </dgm:pt>
    <dgm:pt modelId="{93330C70-A899-4DAD-B71D-2F84302F20CC}" type="sibTrans" cxnId="{EBAA0F56-323E-4A1C-BCFC-74B70ACF4DCD}">
      <dgm:prSet/>
      <dgm:spPr/>
      <dgm:t>
        <a:bodyPr/>
        <a:lstStyle/>
        <a:p>
          <a:endParaRPr lang="ru-RU"/>
        </a:p>
      </dgm:t>
    </dgm:pt>
    <dgm:pt modelId="{BA38265B-C049-4B3C-BCC1-887D5CBBEE8C}" type="pres">
      <dgm:prSet presAssocID="{AE63266D-6756-4698-8CC9-09E2B3915AB5}" presName="linearFlow" presStyleCnt="0">
        <dgm:presLayoutVars>
          <dgm:resizeHandles val="exact"/>
        </dgm:presLayoutVars>
      </dgm:prSet>
      <dgm:spPr/>
    </dgm:pt>
    <dgm:pt modelId="{2776C18A-4DD8-4EDD-A189-807C5E1CC85F}" type="pres">
      <dgm:prSet presAssocID="{2A623995-65CA-4037-B80E-E09FBAA5C555}" presName="node" presStyleLbl="node1" presStyleIdx="0" presStyleCnt="1" custLinFactNeighborX="90" custLinFactNeighborY="-928">
        <dgm:presLayoutVars>
          <dgm:bulletEnabled val="1"/>
        </dgm:presLayoutVars>
      </dgm:prSet>
      <dgm:spPr/>
    </dgm:pt>
  </dgm:ptLst>
  <dgm:cxnLst>
    <dgm:cxn modelId="{022E4C17-E0C7-496F-A531-67F70CCF6CF2}" type="presOf" srcId="{1D9FB210-CE19-4091-AD97-460F6B91DDBD}" destId="{2776C18A-4DD8-4EDD-A189-807C5E1CC85F}" srcOrd="0" destOrd="1" presId="urn:microsoft.com/office/officeart/2005/8/layout/process2"/>
    <dgm:cxn modelId="{9F72D323-7775-4E80-92BB-DFABFB4994D3}" type="presOf" srcId="{2A623995-65CA-4037-B80E-E09FBAA5C555}" destId="{2776C18A-4DD8-4EDD-A189-807C5E1CC85F}" srcOrd="0" destOrd="0" presId="urn:microsoft.com/office/officeart/2005/8/layout/process2"/>
    <dgm:cxn modelId="{7D339431-7C3F-4F54-8724-F2EF73FDC7D3}" srcId="{2A623995-65CA-4037-B80E-E09FBAA5C555}" destId="{1D9FB210-CE19-4091-AD97-460F6B91DDBD}" srcOrd="0" destOrd="0" parTransId="{ECAC94EA-61DD-4A1C-8204-1BF779EFE64D}" sibTransId="{2B8A2E02-F93F-4839-AD40-3F48AA8AD908}"/>
    <dgm:cxn modelId="{9F556B53-5434-466F-883F-A393EE1AA0A2}" type="presOf" srcId="{FBE45893-CD66-4D65-90ED-6BAA3E275D31}" destId="{2776C18A-4DD8-4EDD-A189-807C5E1CC85F}" srcOrd="0" destOrd="2" presId="urn:microsoft.com/office/officeart/2005/8/layout/process2"/>
    <dgm:cxn modelId="{2F934054-1D0D-4AA7-9C00-AC10B1402D4C}" srcId="{2A623995-65CA-4037-B80E-E09FBAA5C555}" destId="{FBE45893-CD66-4D65-90ED-6BAA3E275D31}" srcOrd="1" destOrd="0" parTransId="{3D65A362-3417-430B-862F-3F314D2645B9}" sibTransId="{9238FE8C-5821-4812-9FCA-F37C9F6A6F1C}"/>
    <dgm:cxn modelId="{EBAA0F56-323E-4A1C-BCFC-74B70ACF4DCD}" srcId="{2A623995-65CA-4037-B80E-E09FBAA5C555}" destId="{4D2ADC90-2279-4AFB-9A97-E2F36C20B78F}" srcOrd="2" destOrd="0" parTransId="{83ADE1DD-78D1-4912-87F9-F3901F7EEDC2}" sibTransId="{93330C70-A899-4DAD-B71D-2F84302F20CC}"/>
    <dgm:cxn modelId="{DDF54E92-3401-45C0-BCA7-4B142AD3C047}" type="presOf" srcId="{4D2ADC90-2279-4AFB-9A97-E2F36C20B78F}" destId="{2776C18A-4DD8-4EDD-A189-807C5E1CC85F}" srcOrd="0" destOrd="3" presId="urn:microsoft.com/office/officeart/2005/8/layout/process2"/>
    <dgm:cxn modelId="{46894196-D5C8-4904-A341-B2A67E053361}" srcId="{AE63266D-6756-4698-8CC9-09E2B3915AB5}" destId="{2A623995-65CA-4037-B80E-E09FBAA5C555}" srcOrd="0" destOrd="0" parTransId="{F4503569-101B-448B-A011-2FED7DCBD76D}" sibTransId="{CEC4120C-FF74-476B-9785-10B72B39DC62}"/>
    <dgm:cxn modelId="{7EE734A1-210E-4F40-85FC-4D1E5DAC0941}" type="presOf" srcId="{AE63266D-6756-4698-8CC9-09E2B3915AB5}" destId="{BA38265B-C049-4B3C-BCC1-887D5CBBEE8C}" srcOrd="0" destOrd="0" presId="urn:microsoft.com/office/officeart/2005/8/layout/process2"/>
    <dgm:cxn modelId="{DC9D63FB-3090-4178-AB02-55C31FF1315A}" type="presParOf" srcId="{BA38265B-C049-4B3C-BCC1-887D5CBBEE8C}" destId="{2776C18A-4DD8-4EDD-A189-807C5E1CC85F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177776-0458-43C1-9860-AD32127FF797}">
      <dsp:nvSpPr>
        <dsp:cNvPr id="0" name=""/>
        <dsp:cNvSpPr/>
      </dsp:nvSpPr>
      <dsp:spPr>
        <a:xfrm>
          <a:off x="1251721" y="0"/>
          <a:ext cx="2654771" cy="1849102"/>
        </a:xfrm>
        <a:prstGeom prst="rightArrow">
          <a:avLst>
            <a:gd name="adj1" fmla="val 70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1905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+mj-lt"/>
            </a:rPr>
            <a:t>     БА в бюджете?</a:t>
          </a:r>
        </a:p>
      </dsp:txBody>
      <dsp:txXfrm>
        <a:off x="1915414" y="277365"/>
        <a:ext cx="1343892" cy="1294372"/>
      </dsp:txXfrm>
    </dsp:sp>
    <dsp:sp modelId="{08DABB1E-4D90-4475-A36A-8C4EF9C5533B}">
      <dsp:nvSpPr>
        <dsp:cNvPr id="0" name=""/>
        <dsp:cNvSpPr/>
      </dsp:nvSpPr>
      <dsp:spPr>
        <a:xfrm>
          <a:off x="992577" y="395707"/>
          <a:ext cx="1057686" cy="1057686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 err="1">
              <a:latin typeface="+mj-lt"/>
            </a:rPr>
            <a:t>РзПРз</a:t>
          </a:r>
          <a:r>
            <a:rPr lang="ru-RU" sz="1500" kern="1200" dirty="0">
              <a:latin typeface="+mj-lt"/>
            </a:rPr>
            <a:t>, ЦСР?!</a:t>
          </a:r>
        </a:p>
      </dsp:txBody>
      <dsp:txXfrm>
        <a:off x="1147472" y="550602"/>
        <a:ext cx="747896" cy="747896"/>
      </dsp:txXfrm>
    </dsp:sp>
    <dsp:sp modelId="{B2664BEC-903E-4E3B-B84A-7A9F28B82E3E}">
      <dsp:nvSpPr>
        <dsp:cNvPr id="0" name=""/>
        <dsp:cNvSpPr/>
      </dsp:nvSpPr>
      <dsp:spPr>
        <a:xfrm>
          <a:off x="4599385" y="0"/>
          <a:ext cx="2115372" cy="1849102"/>
        </a:xfrm>
        <a:prstGeom prst="rightArrow">
          <a:avLst>
            <a:gd name="adj1" fmla="val 70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1905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+mj-lt"/>
            </a:rPr>
            <a:t>Не ясно кого выберет Получатель услуг?</a:t>
          </a:r>
        </a:p>
      </dsp:txBody>
      <dsp:txXfrm>
        <a:off x="5128228" y="277365"/>
        <a:ext cx="1031244" cy="1294372"/>
      </dsp:txXfrm>
    </dsp:sp>
    <dsp:sp modelId="{474C5538-08C3-43EA-9C97-221372713FEF}">
      <dsp:nvSpPr>
        <dsp:cNvPr id="0" name=""/>
        <dsp:cNvSpPr/>
      </dsp:nvSpPr>
      <dsp:spPr>
        <a:xfrm>
          <a:off x="4070542" y="395707"/>
          <a:ext cx="1057686" cy="1057686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 err="1">
              <a:latin typeface="+mj-lt"/>
            </a:rPr>
            <a:t>РзПРз</a:t>
          </a:r>
          <a:r>
            <a:rPr lang="ru-RU" sz="1500" kern="1200" dirty="0">
              <a:latin typeface="+mj-lt"/>
            </a:rPr>
            <a:t>, ЦСР, КВР?!</a:t>
          </a:r>
        </a:p>
      </dsp:txBody>
      <dsp:txXfrm>
        <a:off x="4225437" y="550602"/>
        <a:ext cx="747896" cy="747896"/>
      </dsp:txXfrm>
    </dsp:sp>
    <dsp:sp modelId="{A8F3A5C1-A27E-41D7-BF69-40180EBBE3D2}">
      <dsp:nvSpPr>
        <dsp:cNvPr id="0" name=""/>
        <dsp:cNvSpPr/>
      </dsp:nvSpPr>
      <dsp:spPr>
        <a:xfrm>
          <a:off x="7407650" y="0"/>
          <a:ext cx="2115372" cy="1849102"/>
        </a:xfrm>
        <a:prstGeom prst="rightArrow">
          <a:avLst>
            <a:gd name="adj1" fmla="val 70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1905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+mj-lt"/>
            </a:rPr>
            <a:t>Отдельный КВР 87Х</a:t>
          </a:r>
        </a:p>
      </dsp:txBody>
      <dsp:txXfrm>
        <a:off x="7936494" y="277365"/>
        <a:ext cx="1031244" cy="1294372"/>
      </dsp:txXfrm>
    </dsp:sp>
    <dsp:sp modelId="{533DD714-AA6A-4E09-88B2-8E1EB5B7E3B6}">
      <dsp:nvSpPr>
        <dsp:cNvPr id="0" name=""/>
        <dsp:cNvSpPr/>
      </dsp:nvSpPr>
      <dsp:spPr>
        <a:xfrm>
          <a:off x="6878807" y="395707"/>
          <a:ext cx="1057686" cy="1057686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>
              <a:latin typeface="+mj-lt"/>
            </a:rPr>
            <a:t>Решение</a:t>
          </a:r>
        </a:p>
      </dsp:txBody>
      <dsp:txXfrm>
        <a:off x="7033702" y="550602"/>
        <a:ext cx="747896" cy="7478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6292F7-C484-40F0-944A-043D7A690CFE}">
      <dsp:nvSpPr>
        <dsp:cNvPr id="0" name=""/>
        <dsp:cNvSpPr/>
      </dsp:nvSpPr>
      <dsp:spPr>
        <a:xfrm>
          <a:off x="948410" y="0"/>
          <a:ext cx="1484925" cy="14849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+mj-lt"/>
              <a:cs typeface="Times New Roman" panose="02020603050405020304" pitchFamily="18" charset="0"/>
            </a:rPr>
            <a:t>Тип трансферта</a:t>
          </a:r>
        </a:p>
      </dsp:txBody>
      <dsp:txXfrm>
        <a:off x="1165872" y="217462"/>
        <a:ext cx="1050001" cy="1050001"/>
      </dsp:txXfrm>
    </dsp:sp>
    <dsp:sp modelId="{7E6F9911-7ED7-4913-A37C-7A9721656305}">
      <dsp:nvSpPr>
        <dsp:cNvPr id="0" name=""/>
        <dsp:cNvSpPr/>
      </dsp:nvSpPr>
      <dsp:spPr>
        <a:xfrm rot="20496707">
          <a:off x="2529388" y="536534"/>
          <a:ext cx="104682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46829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786EA5-F440-4990-9286-9EA5BABC3469}">
      <dsp:nvSpPr>
        <dsp:cNvPr id="0" name=""/>
        <dsp:cNvSpPr/>
      </dsp:nvSpPr>
      <dsp:spPr>
        <a:xfrm>
          <a:off x="3549492" y="371421"/>
          <a:ext cx="483196" cy="0"/>
        </a:xfrm>
        <a:prstGeom prst="line">
          <a:avLst/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3E5AAB-7607-46CC-B6CB-E9D27134A8DF}">
      <dsp:nvSpPr>
        <dsp:cNvPr id="0" name=""/>
        <dsp:cNvSpPr/>
      </dsp:nvSpPr>
      <dsp:spPr>
        <a:xfrm>
          <a:off x="4032689" y="380"/>
          <a:ext cx="3426303" cy="74208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+mj-lt"/>
              <a:cs typeface="Times New Roman" panose="02020603050405020304" pitchFamily="18" charset="0"/>
            </a:rPr>
            <a:t>Авансирование</a:t>
          </a:r>
        </a:p>
      </dsp:txBody>
      <dsp:txXfrm>
        <a:off x="4032689" y="380"/>
        <a:ext cx="3426303" cy="742082"/>
      </dsp:txXfrm>
    </dsp:sp>
    <dsp:sp modelId="{BBC47C03-F385-45E0-B885-F2483F175CBF}">
      <dsp:nvSpPr>
        <dsp:cNvPr id="0" name=""/>
        <dsp:cNvSpPr/>
      </dsp:nvSpPr>
      <dsp:spPr>
        <a:xfrm rot="1103293">
          <a:off x="2529388" y="948390"/>
          <a:ext cx="104682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46829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6CE17C-4F68-401F-BB3E-DC86E29188A2}">
      <dsp:nvSpPr>
        <dsp:cNvPr id="0" name=""/>
        <dsp:cNvSpPr/>
      </dsp:nvSpPr>
      <dsp:spPr>
        <a:xfrm>
          <a:off x="3549492" y="1113503"/>
          <a:ext cx="483196" cy="0"/>
        </a:xfrm>
        <a:prstGeom prst="line">
          <a:avLst/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DD17F-BF61-4A06-B3EE-F9F9DADBB8E1}">
      <dsp:nvSpPr>
        <dsp:cNvPr id="0" name=""/>
        <dsp:cNvSpPr/>
      </dsp:nvSpPr>
      <dsp:spPr>
        <a:xfrm>
          <a:off x="4032689" y="742462"/>
          <a:ext cx="3426303" cy="74208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+mj-lt"/>
              <a:cs typeface="Times New Roman" panose="02020603050405020304" pitchFamily="18" charset="0"/>
            </a:rPr>
            <a:t>По факту определения Исполнителя социального заказа</a:t>
          </a:r>
        </a:p>
      </dsp:txBody>
      <dsp:txXfrm>
        <a:off x="4032689" y="742462"/>
        <a:ext cx="3426303" cy="7420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D173D-20DB-47B7-8AB9-BA654652F9FB}">
      <dsp:nvSpPr>
        <dsp:cNvPr id="0" name=""/>
        <dsp:cNvSpPr/>
      </dsp:nvSpPr>
      <dsp:spPr>
        <a:xfrm>
          <a:off x="4745" y="0"/>
          <a:ext cx="3584826" cy="89620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+mj-lt"/>
            </a:rPr>
            <a:t>Информация</a:t>
          </a:r>
        </a:p>
      </dsp:txBody>
      <dsp:txXfrm>
        <a:off x="30994" y="26249"/>
        <a:ext cx="3532328" cy="843708"/>
      </dsp:txXfrm>
    </dsp:sp>
    <dsp:sp modelId="{6F0B0983-3318-450F-A28C-36AE85382564}">
      <dsp:nvSpPr>
        <dsp:cNvPr id="0" name=""/>
        <dsp:cNvSpPr/>
      </dsp:nvSpPr>
      <dsp:spPr>
        <a:xfrm rot="5400017">
          <a:off x="1770575" y="870948"/>
          <a:ext cx="53160" cy="156836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CC6751-181C-47DC-97E6-28F046454D6E}">
      <dsp:nvSpPr>
        <dsp:cNvPr id="0" name=""/>
        <dsp:cNvSpPr/>
      </dsp:nvSpPr>
      <dsp:spPr>
        <a:xfrm>
          <a:off x="4738" y="1002526"/>
          <a:ext cx="3584826" cy="146303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+mj-lt"/>
            </a:rPr>
            <a:t>о предъявлении Социального сертификата получателем услуги</a:t>
          </a:r>
        </a:p>
      </dsp:txBody>
      <dsp:txXfrm>
        <a:off x="47589" y="1045377"/>
        <a:ext cx="3499124" cy="1377337"/>
      </dsp:txXfrm>
    </dsp:sp>
    <dsp:sp modelId="{EF9AC589-99FC-4085-A3E8-F00C8B661E50}">
      <dsp:nvSpPr>
        <dsp:cNvPr id="0" name=""/>
        <dsp:cNvSpPr/>
      </dsp:nvSpPr>
      <dsp:spPr>
        <a:xfrm rot="5408270">
          <a:off x="1453267" y="2806680"/>
          <a:ext cx="682230" cy="156836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8A3992-7652-4542-A3E2-BAAF09F67213}">
      <dsp:nvSpPr>
        <dsp:cNvPr id="0" name=""/>
        <dsp:cNvSpPr/>
      </dsp:nvSpPr>
      <dsp:spPr>
        <a:xfrm>
          <a:off x="0" y="3304631"/>
          <a:ext cx="3584826" cy="798242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i="0" kern="1200" dirty="0">
              <a:latin typeface="+mj-lt"/>
            </a:rPr>
            <a:t>об</a:t>
          </a:r>
          <a:r>
            <a:rPr lang="ru-RU" sz="2400" kern="1200" dirty="0">
              <a:latin typeface="+mj-lt"/>
            </a:rPr>
            <a:t> объеме принятых обязательств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+mj-lt"/>
            </a:rPr>
            <a:t>? Документ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+mj-lt"/>
            </a:rPr>
            <a:t>? Периодичность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+mj-lt"/>
            </a:rPr>
            <a:t>? Регистрация принятого БО, ДО </a:t>
          </a:r>
        </a:p>
      </dsp:txBody>
      <dsp:txXfrm>
        <a:off x="23380" y="3328011"/>
        <a:ext cx="3538066" cy="7514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76C18A-4DD8-4EDD-A189-807C5E1CC85F}">
      <dsp:nvSpPr>
        <dsp:cNvPr id="0" name=""/>
        <dsp:cNvSpPr/>
      </dsp:nvSpPr>
      <dsp:spPr>
        <a:xfrm>
          <a:off x="0" y="0"/>
          <a:ext cx="3589572" cy="685130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+mj-lt"/>
            </a:rPr>
            <a:t>Доведение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+mj-lt"/>
            </a:rPr>
            <a:t>финансового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+mj-lt"/>
            </a:rPr>
            <a:t>обеспечение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+mj-lt"/>
            </a:rPr>
            <a:t>на исполнение социальной услуги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kern="1200" dirty="0">
            <a:latin typeface="+mj-lt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+mj-lt"/>
            </a:rPr>
            <a:t>Важные вопросы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+mj-lt"/>
            </a:rPr>
            <a:t>? Отчеты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+mj-lt"/>
            </a:rPr>
            <a:t>? Периодичность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+mj-lt"/>
            </a:rPr>
            <a:t>? Документы (требуется унификация документов, форматов)</a:t>
          </a:r>
        </a:p>
      </dsp:txBody>
      <dsp:txXfrm>
        <a:off x="105135" y="105135"/>
        <a:ext cx="3379302" cy="66410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F70D8-29FB-4541-9E2A-4D4BE4E6A281}" type="datetimeFigureOut">
              <a:rPr lang="ru-RU" smtClean="0"/>
              <a:t>01.08.2022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68313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51388"/>
            <a:ext cx="5486400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D9EAF-3779-4531-A579-E543067EE1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637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7A48B-E695-4779-8E6A-D14F312CBEA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003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7A48B-E695-4779-8E6A-D14F312CBEA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311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D92D-AD72-41CF-B359-16E5D1BF4B08}" type="datetime1">
              <a:rPr lang="ru-RU" smtClean="0"/>
              <a:t>01.08.2022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CF27-B221-48F6-A3A8-F66F2C60C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22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0CB5-5386-4053-8DE9-148275690D22}" type="datetime1">
              <a:rPr lang="ru-RU" smtClean="0"/>
              <a:t>01.08.2022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CF27-B221-48F6-A3A8-F66F2C60C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00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A6CE-3BE9-4782-8B80-31E7C5C9175A}" type="datetime1">
              <a:rPr lang="ru-RU" smtClean="0"/>
              <a:t>01.08.2022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CF27-B221-48F6-A3A8-F66F2C60C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904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A6540-7C82-4827-AE13-7ED2CEBDB229}" type="datetime1">
              <a:rPr lang="ru-RU" smtClean="0"/>
              <a:t>01.08.2022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CF27-B221-48F6-A3A8-F66F2C60C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09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B300-632D-4CCE-A5EA-FA2F135AECFF}" type="datetime1">
              <a:rPr lang="ru-RU" smtClean="0"/>
              <a:t>01.08.2022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CF27-B221-48F6-A3A8-F66F2C60C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04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0515-5EAA-45ED-BBA3-E04F75ED1DB3}" type="datetime1">
              <a:rPr lang="ru-RU" smtClean="0"/>
              <a:t>01.08.2022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CF27-B221-48F6-A3A8-F66F2C60C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10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6C85-5E22-4AE0-90C0-50DFA8A32D0E}" type="datetime1">
              <a:rPr lang="ru-RU" smtClean="0"/>
              <a:t>01.08.2022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CF27-B221-48F6-A3A8-F66F2C60C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75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6AD2-DDE9-4499-9A4B-A76A542948A4}" type="datetime1">
              <a:rPr lang="ru-RU" smtClean="0"/>
              <a:t>01.08.2022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CF27-B221-48F6-A3A8-F66F2C60C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15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26A7-A1B8-458A-9D55-3DB95DF17B18}" type="datetime1">
              <a:rPr lang="ru-RU" smtClean="0"/>
              <a:t>01.08.2022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CF27-B221-48F6-A3A8-F66F2C60C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807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BA11-C012-4716-9066-87E4ECB484E7}" type="datetime1">
              <a:rPr lang="ru-RU" smtClean="0"/>
              <a:t>01.08.2022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CF27-B221-48F6-A3A8-F66F2C60C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885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B110-4E69-4DAC-B381-C28B8FFBF4A4}" type="datetime1">
              <a:rPr lang="ru-RU" smtClean="0"/>
              <a:t>01.08.2022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CF27-B221-48F6-A3A8-F66F2C60C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73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CF4FE-E080-4AB7-8D46-8EAFCB9313C5}" type="datetime1">
              <a:rPr lang="ru-RU" smtClean="0"/>
              <a:t>01.08.2022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6CF27-B221-48F6-A3A8-F66F2C60C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972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053"/>
          <a:stretch/>
        </p:blipFill>
        <p:spPr>
          <a:xfrm>
            <a:off x="7172491" y="0"/>
            <a:ext cx="507557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7622" y="218837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Bahnschrift Light" panose="020B0502040204020203" pitchFamily="34" charset="0"/>
              </a:rPr>
              <a:t>Требования к раскрытию информации в отчетности для аналитического мониторинга на примере анализа исполнения социального заказа</a:t>
            </a:r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0" y="2293951"/>
            <a:ext cx="5661329" cy="4564049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041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3933060" y="2580999"/>
          <a:ext cx="8075853" cy="343587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396179">
                  <a:extLst>
                    <a:ext uri="{9D8B030D-6E8A-4147-A177-3AD203B41FA5}">
                      <a16:colId xmlns:a16="http://schemas.microsoft.com/office/drawing/2014/main" val="329593783"/>
                    </a:ext>
                  </a:extLst>
                </a:gridCol>
                <a:gridCol w="2839837">
                  <a:extLst>
                    <a:ext uri="{9D8B030D-6E8A-4147-A177-3AD203B41FA5}">
                      <a16:colId xmlns:a16="http://schemas.microsoft.com/office/drawing/2014/main" val="2285235360"/>
                    </a:ext>
                  </a:extLst>
                </a:gridCol>
                <a:gridCol w="2839837">
                  <a:extLst>
                    <a:ext uri="{9D8B030D-6E8A-4147-A177-3AD203B41FA5}">
                      <a16:colId xmlns:a16="http://schemas.microsoft.com/office/drawing/2014/main" val="2466719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Операция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+mj-lt"/>
                        </a:rPr>
                        <a:t>Дт</a:t>
                      </a:r>
                      <a:endParaRPr lang="ru-RU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+mj-lt"/>
                        </a:rPr>
                        <a:t>Кт</a:t>
                      </a:r>
                      <a:endParaRPr lang="ru-RU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223977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+mj-lt"/>
                        </a:rPr>
                        <a:t>Принятие</a:t>
                      </a:r>
                      <a:r>
                        <a:rPr lang="ru-RU" b="1" baseline="0" dirty="0">
                          <a:latin typeface="+mj-lt"/>
                        </a:rPr>
                        <a:t> ДО</a:t>
                      </a:r>
                    </a:p>
                    <a:p>
                      <a:pPr algn="ctr"/>
                      <a:r>
                        <a:rPr lang="ru-RU" baseline="0" dirty="0">
                          <a:latin typeface="+mj-lt"/>
                        </a:rPr>
                        <a:t>При исполнении услуги</a:t>
                      </a:r>
                      <a:endParaRPr lang="ru-RU" dirty="0">
                        <a:latin typeface="+mj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1 502 11 24Х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1 502</a:t>
                      </a:r>
                      <a:r>
                        <a:rPr lang="ru-RU" baseline="0" dirty="0">
                          <a:latin typeface="+mj-lt"/>
                        </a:rPr>
                        <a:t> 12 24Х</a:t>
                      </a:r>
                      <a:endParaRPr lang="ru-RU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97245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1 401 20 24Х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1 302 4Х 73Х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6581469"/>
                  </a:ext>
                </a:extLst>
              </a:tr>
              <a:tr h="398030"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а) При ранее предоставленном авансировании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сторно</a:t>
                      </a:r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966045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1 502 12 24Х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1 502 11 24Х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93264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1 302 4Х 83Х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1 206 4Х 66Х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5326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Перечисление трансферта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1 302 4Х 83Х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1 304 05 24Х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1289531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endParaRPr lang="ru-RU" dirty="0">
                        <a:latin typeface="+mj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+mj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+mj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36389007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33060" y="238070"/>
            <a:ext cx="8075852" cy="100164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/>
              <a:t>Процесс исполнения социального заказа</a:t>
            </a:r>
            <a:br>
              <a:rPr lang="ru-RU" sz="2400" b="1" dirty="0"/>
            </a:br>
            <a:r>
              <a:rPr lang="ru-RU" sz="2400" b="1" dirty="0"/>
              <a:t>предъявления социального сертификата</a:t>
            </a:r>
            <a:endParaRPr lang="ru-RU" sz="2400" b="1" dirty="0">
              <a:latin typeface="+mj-lt"/>
            </a:endParaRPr>
          </a:p>
        </p:txBody>
      </p:sp>
      <p:graphicFrame>
        <p:nvGraphicFramePr>
          <p:cNvPr id="7" name="Схема 6"/>
          <p:cNvGraphicFramePr/>
          <p:nvPr>
            <p:extLst/>
          </p:nvPr>
        </p:nvGraphicFramePr>
        <p:xfrm>
          <a:off x="64799" y="0"/>
          <a:ext cx="358957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3795329" y="-127221"/>
            <a:ext cx="0" cy="698522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Объект 2"/>
          <p:cNvSpPr txBox="1">
            <a:spLocks/>
          </p:cNvSpPr>
          <p:nvPr/>
        </p:nvSpPr>
        <p:spPr>
          <a:xfrm>
            <a:off x="3862721" y="1340861"/>
            <a:ext cx="8075852" cy="969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b="1" dirty="0">
                <a:latin typeface="+mj-lt"/>
              </a:rPr>
              <a:t>Признание денежного обязательства </a:t>
            </a:r>
            <a:r>
              <a:rPr lang="ru-RU" sz="2000" dirty="0">
                <a:latin typeface="+mj-lt"/>
              </a:rPr>
              <a:t>на предоставление трансферта               </a:t>
            </a:r>
          </a:p>
          <a:p>
            <a:pPr marL="0" indent="0" algn="just">
              <a:buNone/>
            </a:pPr>
            <a:r>
              <a:rPr lang="ru-RU" sz="2000" dirty="0">
                <a:latin typeface="+mj-lt"/>
              </a:rPr>
              <a:t>                                                                          (финансового обеспечения)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1EAA-89F5-485B-849C-384542C1814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357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8677" y="91414"/>
            <a:ext cx="11928152" cy="84678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>
                <a:latin typeface="+mj-lt"/>
              </a:rPr>
              <a:t>Отчетность  об исполнении бюджета</a:t>
            </a:r>
            <a:br>
              <a:rPr lang="ru-RU" sz="2400" b="1" dirty="0">
                <a:latin typeface="+mj-lt"/>
              </a:rPr>
            </a:br>
            <a:r>
              <a:rPr lang="ru-RU" sz="2400" b="1" dirty="0">
                <a:latin typeface="+mj-lt"/>
              </a:rPr>
              <a:t>раскрытие информации о ходе выполнения Социального заказа 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4091522" y="1353088"/>
          <a:ext cx="5835189" cy="4993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35189">
                  <a:extLst>
                    <a:ext uri="{9D8B030D-6E8A-4147-A177-3AD203B41FA5}">
                      <a16:colId xmlns:a16="http://schemas.microsoft.com/office/drawing/2014/main" val="2793270367"/>
                    </a:ext>
                  </a:extLst>
                </a:gridCol>
              </a:tblGrid>
              <a:tr h="83218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Объем нераспределенных БА на финансовое обеспечение Социального заказа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054987"/>
                  </a:ext>
                </a:extLst>
              </a:tr>
              <a:tr h="8321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Объем доведенных ЛБО на финансовое обеспечение Социального заказа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5759869"/>
                  </a:ext>
                </a:extLst>
              </a:tr>
              <a:tr h="8321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Объем доведенного до исполнителей Социального заказа 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финансового обеспечения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6577687"/>
                  </a:ext>
                </a:extLst>
              </a:tr>
              <a:tr h="8321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Объем предоставленных авансов на финансовое обеспечение Социального заказа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01434795"/>
                  </a:ext>
                </a:extLst>
              </a:tr>
              <a:tr h="8321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Объем кредиторской задолженности по финансовому обеспечению Социального заказа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4721151"/>
                  </a:ext>
                </a:extLst>
              </a:tr>
              <a:tr h="8321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Объем выполненного Социального заказа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(себестоимость по нормативным</a:t>
                      </a:r>
                      <a:r>
                        <a:rPr lang="ru-RU" sz="18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затратам)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2960048"/>
                  </a:ext>
                </a:extLst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/>
          </p:nvPr>
        </p:nvGraphicFramePr>
        <p:xfrm>
          <a:off x="10282351" y="3229451"/>
          <a:ext cx="1744478" cy="131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4478">
                  <a:extLst>
                    <a:ext uri="{9D8B030D-6E8A-4147-A177-3AD203B41FA5}">
                      <a16:colId xmlns:a16="http://schemas.microsoft.com/office/drawing/2014/main" val="2793270367"/>
                    </a:ext>
                  </a:extLst>
                </a:gridCol>
              </a:tblGrid>
              <a:tr h="10634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j-lt"/>
                        </a:rPr>
                        <a:t>При обособлении</a:t>
                      </a:r>
                      <a:r>
                        <a:rPr lang="ru-RU" sz="2000" baseline="0" dirty="0">
                          <a:latin typeface="+mj-lt"/>
                        </a:rPr>
                        <a:t> расходов на КВР!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054987"/>
                  </a:ext>
                </a:extLst>
              </a:tr>
            </a:tbl>
          </a:graphicData>
        </a:graphic>
      </p:graphicFrame>
      <p:sp>
        <p:nvSpPr>
          <p:cNvPr id="2" name="Правая фигурная скобка 1"/>
          <p:cNvSpPr/>
          <p:nvPr/>
        </p:nvSpPr>
        <p:spPr>
          <a:xfrm>
            <a:off x="9898998" y="1089887"/>
            <a:ext cx="383353" cy="5589767"/>
          </a:xfrm>
          <a:prstGeom prst="rightBrac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237308" y="1281524"/>
          <a:ext cx="3191692" cy="5310107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191692">
                  <a:extLst>
                    <a:ext uri="{9D8B030D-6E8A-4147-A177-3AD203B41FA5}">
                      <a16:colId xmlns:a16="http://schemas.microsoft.com/office/drawing/2014/main" val="425557179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latin typeface="+mj-lt"/>
                        </a:rPr>
                        <a:t>Отчет об исполнении бюджета ф. 0503127 ГРБС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0416869"/>
                  </a:ext>
                </a:extLst>
              </a:tr>
              <a:tr h="81762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Отчет об исполнении бюджета ф. 0503127 ПБС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366554"/>
                  </a:ext>
                </a:extLst>
              </a:tr>
              <a:tr h="834887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Отчет об исполнении бюджета ф. 0503127 ПБС , ГРБС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2257588"/>
                  </a:ext>
                </a:extLst>
              </a:tr>
              <a:tr h="85079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Пояснительная записка Сведения о дебиторах              ф. 0503169 ПБС, ГРБС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4941161"/>
                  </a:ext>
                </a:extLst>
              </a:tr>
              <a:tr h="842839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Пояснительная записка Сведения о кредиторах            ф. 0503169 ПБС, ГРБС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0378735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Пояснительная записка Справка ф. 0503110 ПБС, ГРБС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8906258"/>
                  </a:ext>
                </a:extLst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>
            <a:off x="3808675" y="1749287"/>
            <a:ext cx="2828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808671" y="2601403"/>
            <a:ext cx="2828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808671" y="3436288"/>
            <a:ext cx="2828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808672" y="4155114"/>
            <a:ext cx="2828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808673" y="5082208"/>
            <a:ext cx="2828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/>
          <p:nvPr/>
        </p:nvCxnSpPr>
        <p:spPr>
          <a:xfrm flipV="1">
            <a:off x="3808673" y="5947576"/>
            <a:ext cx="282847" cy="18288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1EAA-89F5-485B-849C-384542C1814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911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59026" y="79374"/>
            <a:ext cx="11867803" cy="85882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>
                <a:latin typeface="+mj-lt"/>
              </a:rPr>
              <a:t>Отчетность  об исполнении бюджета</a:t>
            </a:r>
            <a:br>
              <a:rPr lang="ru-RU" sz="2400" b="1" dirty="0">
                <a:latin typeface="+mj-lt"/>
              </a:rPr>
            </a:br>
            <a:r>
              <a:rPr lang="ru-RU" sz="2400" b="1" dirty="0">
                <a:latin typeface="+mj-lt"/>
              </a:rPr>
              <a:t>раскрытие информации о ходе выполнения Социального заказа 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3909210" y="1478943"/>
          <a:ext cx="5835189" cy="4524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35189">
                  <a:extLst>
                    <a:ext uri="{9D8B030D-6E8A-4147-A177-3AD203B41FA5}">
                      <a16:colId xmlns:a16="http://schemas.microsoft.com/office/drawing/2014/main" val="2793270367"/>
                    </a:ext>
                  </a:extLst>
                </a:gridCol>
              </a:tblGrid>
              <a:tr h="904859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Объем доведенных до </a:t>
                      </a:r>
                      <a:r>
                        <a:rPr lang="ru-RU" b="1" dirty="0">
                          <a:latin typeface="+mj-lt"/>
                        </a:rPr>
                        <a:t>ГРБС БА </a:t>
                      </a:r>
                      <a:r>
                        <a:rPr lang="ru-RU" dirty="0">
                          <a:latin typeface="+mj-lt"/>
                        </a:rPr>
                        <a:t>на финансовое обеспечение Социального заказа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054987"/>
                  </a:ext>
                </a:extLst>
              </a:tr>
              <a:tr h="9048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Объем принятых 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БО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на финансовое обеспечение Социального заказа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5759869"/>
                  </a:ext>
                </a:extLst>
              </a:tr>
              <a:tr h="9048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Объем финансового обеспечения  Социальных сертификатов, предъявленных на предоставление услуг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6577687"/>
                  </a:ext>
                </a:extLst>
              </a:tr>
              <a:tr h="9048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Объем принятых 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ДО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на финансовое обеспечение Социального заказа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01434795"/>
                  </a:ext>
                </a:extLst>
              </a:tr>
              <a:tr h="9048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Объем предоставленных денежных средств на финансовое обеспечение Социального заказа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4721151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/>
          </p:nvPr>
        </p:nvGraphicFramePr>
        <p:xfrm>
          <a:off x="10210789" y="3237403"/>
          <a:ext cx="1744478" cy="131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4478">
                  <a:extLst>
                    <a:ext uri="{9D8B030D-6E8A-4147-A177-3AD203B41FA5}">
                      <a16:colId xmlns:a16="http://schemas.microsoft.com/office/drawing/2014/main" val="2793270367"/>
                    </a:ext>
                  </a:extLst>
                </a:gridCol>
              </a:tblGrid>
              <a:tr h="106345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j-lt"/>
                        </a:rPr>
                        <a:t>При обособлении</a:t>
                      </a:r>
                      <a:r>
                        <a:rPr lang="ru-RU" sz="2000" baseline="0" dirty="0">
                          <a:latin typeface="+mj-lt"/>
                        </a:rPr>
                        <a:t> расходов на КВР!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054987"/>
                  </a:ext>
                </a:extLst>
              </a:tr>
            </a:tbl>
          </a:graphicData>
        </a:graphic>
      </p:graphicFrame>
      <p:sp>
        <p:nvSpPr>
          <p:cNvPr id="13" name="Правая фигурная скобка 12"/>
          <p:cNvSpPr/>
          <p:nvPr/>
        </p:nvSpPr>
        <p:spPr>
          <a:xfrm>
            <a:off x="9827436" y="1097839"/>
            <a:ext cx="383353" cy="5589767"/>
          </a:xfrm>
          <a:prstGeom prst="rightBrac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59026" y="1346120"/>
          <a:ext cx="3029447" cy="465711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029447">
                  <a:extLst>
                    <a:ext uri="{9D8B030D-6E8A-4147-A177-3AD203B41FA5}">
                      <a16:colId xmlns:a16="http://schemas.microsoft.com/office/drawing/2014/main" val="3845331551"/>
                    </a:ext>
                  </a:extLst>
                </a:gridCol>
              </a:tblGrid>
              <a:tr h="11642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Отчет о бюджетных обязательств ф. 0503128 ГРБС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5845427"/>
                  </a:ext>
                </a:extLst>
              </a:tr>
              <a:tr h="11642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Отчет о бюджетных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обяза-тельств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 ф. 0503128 ПБС, ГРБС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0952671"/>
                  </a:ext>
                </a:extLst>
              </a:tr>
              <a:tr h="1164279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Отчет о бюджетных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  <a:latin typeface="+mj-lt"/>
                        </a:rPr>
                        <a:t>обяза-тельств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 ф. 0503128 ПБС, ГРБС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0373641"/>
                  </a:ext>
                </a:extLst>
              </a:tr>
              <a:tr h="1164279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Отчет о бюджетных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  <a:latin typeface="+mj-lt"/>
                        </a:rPr>
                        <a:t>обяза-тельств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+mj-lt"/>
                        </a:rPr>
                        <a:t> ф. 0503128 ПБС, ГРБС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5780322"/>
                  </a:ext>
                </a:extLst>
              </a:tr>
            </a:tbl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>
            <a:off x="3331597" y="1916264"/>
            <a:ext cx="5009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331597" y="4533363"/>
            <a:ext cx="5009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331597" y="5567238"/>
            <a:ext cx="5009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331597" y="3237403"/>
            <a:ext cx="5009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1EAA-89F5-485B-849C-384542C1814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766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40689" y="600297"/>
            <a:ext cx="11107973" cy="671911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000" b="1" dirty="0">
                <a:latin typeface="+mj-lt"/>
              </a:rPr>
              <a:t>Отчетность  об исполнении бюджета</a:t>
            </a:r>
            <a:br>
              <a:rPr lang="ru-RU" sz="2000" b="1" dirty="0">
                <a:latin typeface="+mj-lt"/>
              </a:rPr>
            </a:br>
            <a:r>
              <a:rPr lang="ru-RU" sz="2000" b="1" dirty="0">
                <a:latin typeface="+mj-lt"/>
              </a:rPr>
              <a:t>раскрытие информации о ходе выполнения Социального заказа 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40687" y="1439986"/>
            <a:ext cx="11107973" cy="3800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dirty="0">
                <a:latin typeface="+mj-lt"/>
              </a:rPr>
              <a:t>Отчет об исполнении бюджета (ф. 0503127) - ГРБС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110881"/>
              </p:ext>
            </p:extLst>
          </p:nvPr>
        </p:nvGraphicFramePr>
        <p:xfrm>
          <a:off x="540689" y="1987827"/>
          <a:ext cx="11107971" cy="3734867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321781">
                  <a:extLst>
                    <a:ext uri="{9D8B030D-6E8A-4147-A177-3AD203B41FA5}">
                      <a16:colId xmlns:a16="http://schemas.microsoft.com/office/drawing/2014/main" val="2738251274"/>
                    </a:ext>
                  </a:extLst>
                </a:gridCol>
                <a:gridCol w="657341">
                  <a:extLst>
                    <a:ext uri="{9D8B030D-6E8A-4147-A177-3AD203B41FA5}">
                      <a16:colId xmlns:a16="http://schemas.microsoft.com/office/drawing/2014/main" val="1294665484"/>
                    </a:ext>
                  </a:extLst>
                </a:gridCol>
                <a:gridCol w="1689199">
                  <a:extLst>
                    <a:ext uri="{9D8B030D-6E8A-4147-A177-3AD203B41FA5}">
                      <a16:colId xmlns:a16="http://schemas.microsoft.com/office/drawing/2014/main" val="275337991"/>
                    </a:ext>
                  </a:extLst>
                </a:gridCol>
                <a:gridCol w="2479902">
                  <a:extLst>
                    <a:ext uri="{9D8B030D-6E8A-4147-A177-3AD203B41FA5}">
                      <a16:colId xmlns:a16="http://schemas.microsoft.com/office/drawing/2014/main" val="1198102911"/>
                    </a:ext>
                  </a:extLst>
                </a:gridCol>
                <a:gridCol w="898496">
                  <a:extLst>
                    <a:ext uri="{9D8B030D-6E8A-4147-A177-3AD203B41FA5}">
                      <a16:colId xmlns:a16="http://schemas.microsoft.com/office/drawing/2014/main" val="3525842115"/>
                    </a:ext>
                  </a:extLst>
                </a:gridCol>
                <a:gridCol w="339204">
                  <a:extLst>
                    <a:ext uri="{9D8B030D-6E8A-4147-A177-3AD203B41FA5}">
                      <a16:colId xmlns:a16="http://schemas.microsoft.com/office/drawing/2014/main" val="1669228419"/>
                    </a:ext>
                  </a:extLst>
                </a:gridCol>
                <a:gridCol w="339204">
                  <a:extLst>
                    <a:ext uri="{9D8B030D-6E8A-4147-A177-3AD203B41FA5}">
                      <a16:colId xmlns:a16="http://schemas.microsoft.com/office/drawing/2014/main" val="3500787623"/>
                    </a:ext>
                  </a:extLst>
                </a:gridCol>
                <a:gridCol w="339204">
                  <a:extLst>
                    <a:ext uri="{9D8B030D-6E8A-4147-A177-3AD203B41FA5}">
                      <a16:colId xmlns:a16="http://schemas.microsoft.com/office/drawing/2014/main" val="991994067"/>
                    </a:ext>
                  </a:extLst>
                </a:gridCol>
                <a:gridCol w="339204">
                  <a:extLst>
                    <a:ext uri="{9D8B030D-6E8A-4147-A177-3AD203B41FA5}">
                      <a16:colId xmlns:a16="http://schemas.microsoft.com/office/drawing/2014/main" val="3483393959"/>
                    </a:ext>
                  </a:extLst>
                </a:gridCol>
                <a:gridCol w="852218">
                  <a:extLst>
                    <a:ext uri="{9D8B030D-6E8A-4147-A177-3AD203B41FA5}">
                      <a16:colId xmlns:a16="http://schemas.microsoft.com/office/drawing/2014/main" val="33659533"/>
                    </a:ext>
                  </a:extLst>
                </a:gridCol>
                <a:gridCol w="852218">
                  <a:extLst>
                    <a:ext uri="{9D8B030D-6E8A-4147-A177-3AD203B41FA5}">
                      <a16:colId xmlns:a16="http://schemas.microsoft.com/office/drawing/2014/main" val="1675542761"/>
                    </a:ext>
                  </a:extLst>
                </a:gridCol>
              </a:tblGrid>
              <a:tr h="305175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2. Расходы бюджета</a:t>
                      </a:r>
                      <a:endParaRPr lang="ru-RU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84774"/>
                  </a:ext>
                </a:extLst>
              </a:tr>
              <a:tr h="3521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Наименование показателя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Код строки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Код </a:t>
                      </a:r>
                      <a:br>
                        <a:rPr lang="ru-RU" sz="1600" u="none" strike="noStrike" dirty="0">
                          <a:effectLst/>
                          <a:latin typeface="+mj-lt"/>
                        </a:rPr>
                      </a:br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расхода</a:t>
                      </a:r>
                      <a:br>
                        <a:rPr lang="ru-RU" sz="1600" u="none" strike="noStrike" dirty="0">
                          <a:effectLst/>
                          <a:latin typeface="+mj-lt"/>
                        </a:rPr>
                      </a:br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по бюджетной классификации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Утвержденные бюджетные назначения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ЛБО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Исполнено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Неисполненные</a:t>
                      </a:r>
                      <a:br>
                        <a:rPr lang="ru-RU" sz="1600" u="none" strike="noStrike" dirty="0">
                          <a:effectLst/>
                          <a:latin typeface="+mj-lt"/>
                        </a:rPr>
                      </a:br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назначения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326477"/>
                  </a:ext>
                </a:extLst>
              </a:tr>
              <a:tr h="6807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33911313"/>
                  </a:ext>
                </a:extLst>
              </a:tr>
              <a:tr h="1878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  <a:latin typeface="+mj-lt"/>
                        </a:rPr>
                        <a:t>1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  <a:latin typeface="+mj-lt"/>
                        </a:rPr>
                        <a:t>2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3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4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  <a:latin typeface="+mj-lt"/>
                        </a:rPr>
                        <a:t>5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6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  <a:latin typeface="+mj-lt"/>
                        </a:rPr>
                        <a:t>7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8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  <a:latin typeface="+mj-lt"/>
                        </a:rPr>
                        <a:t>9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  <a:latin typeface="+mj-lt"/>
                        </a:rPr>
                        <a:t>10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  <a:latin typeface="+mj-lt"/>
                        </a:rPr>
                        <a:t>11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44410308"/>
                  </a:ext>
                </a:extLst>
              </a:tr>
              <a:tr h="23475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Расходы бюджета - всего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200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х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7444289"/>
                  </a:ext>
                </a:extLst>
              </a:tr>
              <a:tr h="2496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в том числе: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228600" marR="9525" marT="9525" marB="0"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3861836"/>
                  </a:ext>
                </a:extLst>
              </a:tr>
              <a:tr h="2496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228600" marR="9525" marT="9525" marB="0"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5887274"/>
                  </a:ext>
                </a:extLst>
              </a:tr>
              <a:tr h="2496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228600" marR="9525" marT="9525" marB="0"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Рз ПРз</a:t>
                      </a:r>
                      <a:r>
                        <a:rPr lang="ru-RU" sz="1600" b="1" u="none" strike="noStrike" baseline="0" dirty="0">
                          <a:effectLst/>
                          <a:latin typeface="+mj-lt"/>
                        </a:rPr>
                        <a:t> ЦСР 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87Х</a:t>
                      </a:r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Объем нераспределенных БА на финансовое обеспечение Социального заказа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4133305"/>
                  </a:ext>
                </a:extLst>
              </a:tr>
              <a:tr h="2496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228600" marR="9525" marT="9525" marB="0"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2128341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CF27-B221-48F6-A3A8-F66F2C60CEF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241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40689" y="600297"/>
            <a:ext cx="11107973" cy="671911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000" b="1" dirty="0">
                <a:latin typeface="+mj-lt"/>
              </a:rPr>
              <a:t>Отчетность  об исполнении бюджета</a:t>
            </a:r>
            <a:br>
              <a:rPr lang="ru-RU" sz="2000" b="1" dirty="0">
                <a:latin typeface="+mj-lt"/>
              </a:rPr>
            </a:br>
            <a:r>
              <a:rPr lang="ru-RU" sz="2000" b="1" dirty="0">
                <a:latin typeface="+mj-lt"/>
              </a:rPr>
              <a:t>раскрытие информации о ходе выполнения Социального заказа 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40689" y="1428860"/>
            <a:ext cx="11107973" cy="3800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dirty="0">
                <a:latin typeface="+mj-lt"/>
              </a:rPr>
              <a:t>Отчет об исполнении бюджета (ф. 0503127) - ПБС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267213"/>
              </p:ext>
            </p:extLst>
          </p:nvPr>
        </p:nvGraphicFramePr>
        <p:xfrm>
          <a:off x="540687" y="1965574"/>
          <a:ext cx="11107975" cy="4124049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687542">
                  <a:extLst>
                    <a:ext uri="{9D8B030D-6E8A-4147-A177-3AD203B41FA5}">
                      <a16:colId xmlns:a16="http://schemas.microsoft.com/office/drawing/2014/main" val="1447037481"/>
                    </a:ext>
                  </a:extLst>
                </a:gridCol>
                <a:gridCol w="1049572">
                  <a:extLst>
                    <a:ext uri="{9D8B030D-6E8A-4147-A177-3AD203B41FA5}">
                      <a16:colId xmlns:a16="http://schemas.microsoft.com/office/drawing/2014/main" val="4290432824"/>
                    </a:ext>
                  </a:extLst>
                </a:gridCol>
                <a:gridCol w="1574358">
                  <a:extLst>
                    <a:ext uri="{9D8B030D-6E8A-4147-A177-3AD203B41FA5}">
                      <a16:colId xmlns:a16="http://schemas.microsoft.com/office/drawing/2014/main" val="3145367519"/>
                    </a:ext>
                  </a:extLst>
                </a:gridCol>
                <a:gridCol w="397565">
                  <a:extLst>
                    <a:ext uri="{9D8B030D-6E8A-4147-A177-3AD203B41FA5}">
                      <a16:colId xmlns:a16="http://schemas.microsoft.com/office/drawing/2014/main" val="1664797698"/>
                    </a:ext>
                  </a:extLst>
                </a:gridCol>
                <a:gridCol w="2372908">
                  <a:extLst>
                    <a:ext uri="{9D8B030D-6E8A-4147-A177-3AD203B41FA5}">
                      <a16:colId xmlns:a16="http://schemas.microsoft.com/office/drawing/2014/main" val="1657112186"/>
                    </a:ext>
                  </a:extLst>
                </a:gridCol>
                <a:gridCol w="396711">
                  <a:extLst>
                    <a:ext uri="{9D8B030D-6E8A-4147-A177-3AD203B41FA5}">
                      <a16:colId xmlns:a16="http://schemas.microsoft.com/office/drawing/2014/main" val="101699600"/>
                    </a:ext>
                  </a:extLst>
                </a:gridCol>
                <a:gridCol w="396711">
                  <a:extLst>
                    <a:ext uri="{9D8B030D-6E8A-4147-A177-3AD203B41FA5}">
                      <a16:colId xmlns:a16="http://schemas.microsoft.com/office/drawing/2014/main" val="1852593140"/>
                    </a:ext>
                  </a:extLst>
                </a:gridCol>
                <a:gridCol w="396711">
                  <a:extLst>
                    <a:ext uri="{9D8B030D-6E8A-4147-A177-3AD203B41FA5}">
                      <a16:colId xmlns:a16="http://schemas.microsoft.com/office/drawing/2014/main" val="820955183"/>
                    </a:ext>
                  </a:extLst>
                </a:gridCol>
                <a:gridCol w="396711">
                  <a:extLst>
                    <a:ext uri="{9D8B030D-6E8A-4147-A177-3AD203B41FA5}">
                      <a16:colId xmlns:a16="http://schemas.microsoft.com/office/drawing/2014/main" val="4156655366"/>
                    </a:ext>
                  </a:extLst>
                </a:gridCol>
                <a:gridCol w="719593">
                  <a:extLst>
                    <a:ext uri="{9D8B030D-6E8A-4147-A177-3AD203B41FA5}">
                      <a16:colId xmlns:a16="http://schemas.microsoft.com/office/drawing/2014/main" val="1353640766"/>
                    </a:ext>
                  </a:extLst>
                </a:gridCol>
                <a:gridCol w="719593">
                  <a:extLst>
                    <a:ext uri="{9D8B030D-6E8A-4147-A177-3AD203B41FA5}">
                      <a16:colId xmlns:a16="http://schemas.microsoft.com/office/drawing/2014/main" val="3783144429"/>
                    </a:ext>
                  </a:extLst>
                </a:gridCol>
              </a:tblGrid>
              <a:tr h="407897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2. Расходы бюджета</a:t>
                      </a:r>
                      <a:endParaRPr lang="ru-RU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495587"/>
                  </a:ext>
                </a:extLst>
              </a:tr>
              <a:tr h="4706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Наименование показателя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Код строки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Код </a:t>
                      </a:r>
                      <a:br>
                        <a:rPr lang="ru-RU" sz="1600" u="none" strike="noStrike" dirty="0">
                          <a:effectLst/>
                          <a:latin typeface="+mj-lt"/>
                        </a:rPr>
                      </a:br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расхода</a:t>
                      </a:r>
                      <a:br>
                        <a:rPr lang="ru-RU" sz="1600" u="none" strike="noStrike" dirty="0">
                          <a:effectLst/>
                          <a:latin typeface="+mj-lt"/>
                        </a:rPr>
                      </a:br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по бюджетной классификации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Лимиты бюджетных обязательств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Исполнено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+mj-lt"/>
                        </a:rPr>
                        <a:t>Неисполненные</a:t>
                      </a:r>
                      <a:br>
                        <a:rPr lang="ru-RU" sz="1600" u="none" strike="noStrike">
                          <a:effectLst/>
                          <a:latin typeface="+mj-lt"/>
                        </a:rPr>
                      </a:br>
                      <a:r>
                        <a:rPr lang="ru-RU" sz="1600" u="none" strike="noStrike">
                          <a:effectLst/>
                          <a:latin typeface="+mj-lt"/>
                        </a:rPr>
                        <a:t>назначения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02" marR="9502" marT="950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206939"/>
                  </a:ext>
                </a:extLst>
              </a:tr>
              <a:tr h="9099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/>
                </a:tc>
                <a:extLst>
                  <a:ext uri="{0D108BD9-81ED-4DB2-BD59-A6C34878D82A}">
                    <a16:rowId xmlns:a16="http://schemas.microsoft.com/office/drawing/2014/main" val="465948869"/>
                  </a:ext>
                </a:extLst>
              </a:tr>
              <a:tr h="25101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  <a:latin typeface="+mj-lt"/>
                        </a:rPr>
                        <a:t>1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02" marR="9502" marT="9502" marB="0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  <a:latin typeface="+mj-lt"/>
                        </a:rPr>
                        <a:t>2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02" marR="9502" marT="950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3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  <a:latin typeface="+mj-lt"/>
                        </a:rPr>
                        <a:t>4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02" marR="9502" marT="950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5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  <a:latin typeface="+mj-lt"/>
                        </a:rPr>
                        <a:t>6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02" marR="9502" marT="9502" marB="0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7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  <a:latin typeface="+mj-lt"/>
                        </a:rPr>
                        <a:t>8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02" marR="9502" marT="950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  <a:latin typeface="+mj-lt"/>
                        </a:rPr>
                        <a:t>9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02" marR="9502" marT="950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10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  <a:latin typeface="+mj-lt"/>
                        </a:rPr>
                        <a:t>11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02" marR="9502" marT="9502" marB="0"/>
                </a:tc>
                <a:extLst>
                  <a:ext uri="{0D108BD9-81ED-4DB2-BD59-A6C34878D82A}">
                    <a16:rowId xmlns:a16="http://schemas.microsoft.com/office/drawing/2014/main" val="2028107090"/>
                  </a:ext>
                </a:extLst>
              </a:tr>
              <a:tr h="31376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Расходы бюджета - всего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02" marR="9502" marT="9502" marB="0"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200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х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b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b"/>
                </a:tc>
                <a:extLst>
                  <a:ext uri="{0D108BD9-81ED-4DB2-BD59-A6C34878D82A}">
                    <a16:rowId xmlns:a16="http://schemas.microsoft.com/office/drawing/2014/main" val="1484752332"/>
                  </a:ext>
                </a:extLst>
              </a:tr>
              <a:tr h="33363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в том числе: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228050" marR="9502" marT="9502" marB="0"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b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02" marR="9502" marT="9502" marB="0"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02" marR="9502" marT="9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b"/>
                </a:tc>
                <a:extLst>
                  <a:ext uri="{0D108BD9-81ED-4DB2-BD59-A6C34878D82A}">
                    <a16:rowId xmlns:a16="http://schemas.microsoft.com/office/drawing/2014/main" val="424798976"/>
                  </a:ext>
                </a:extLst>
              </a:tr>
              <a:tr h="3336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228050" marR="9502" marT="9502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/>
                </a:tc>
                <a:extLst>
                  <a:ext uri="{0D108BD9-81ED-4DB2-BD59-A6C34878D82A}">
                    <a16:rowId xmlns:a16="http://schemas.microsoft.com/office/drawing/2014/main" val="188135722"/>
                  </a:ext>
                </a:extLst>
              </a:tr>
              <a:tr h="3336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228050" marR="9502" marT="9502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Рз ПРз ЦСР ХХХ</a:t>
                      </a:r>
                      <a:endParaRPr lang="ru-RU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Объем доведенных ЛБО на финансовое обеспечение Социального заказа </a:t>
                      </a:r>
                      <a:endParaRPr lang="ru-RU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/>
                </a:tc>
                <a:extLst>
                  <a:ext uri="{0D108BD9-81ED-4DB2-BD59-A6C34878D82A}">
                    <a16:rowId xmlns:a16="http://schemas.microsoft.com/office/drawing/2014/main" val="4092621186"/>
                  </a:ext>
                </a:extLst>
              </a:tr>
              <a:tr h="3336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228050" marR="9502" marT="9502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/>
                </a:tc>
                <a:extLst>
                  <a:ext uri="{0D108BD9-81ED-4DB2-BD59-A6C34878D82A}">
                    <a16:rowId xmlns:a16="http://schemas.microsoft.com/office/drawing/2014/main" val="228071253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0687" y="6246275"/>
            <a:ext cx="11107975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+mj-lt"/>
              </a:rPr>
              <a:t>ХХХ – КВР обособленный - </a:t>
            </a:r>
            <a:r>
              <a:rPr lang="ru-RU" sz="1600" dirty="0"/>
              <a:t>требуется обособление грантов в форме субсидий на исполнение социального заказа</a:t>
            </a:r>
            <a:r>
              <a:rPr lang="en-US" sz="1600" dirty="0"/>
              <a:t> </a:t>
            </a:r>
            <a:endParaRPr lang="ru-RU" sz="1600" dirty="0">
              <a:latin typeface="+mj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CF27-B221-48F6-A3A8-F66F2C60CEF6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33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40689" y="600297"/>
            <a:ext cx="11107973" cy="671911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000" b="1" dirty="0">
                <a:latin typeface="+mj-lt"/>
              </a:rPr>
              <a:t>Отчетность  об исполнении бюджета</a:t>
            </a:r>
            <a:br>
              <a:rPr lang="ru-RU" sz="2000" b="1" dirty="0">
                <a:latin typeface="+mj-lt"/>
              </a:rPr>
            </a:br>
            <a:r>
              <a:rPr lang="ru-RU" sz="2000" b="1" dirty="0">
                <a:latin typeface="+mj-lt"/>
              </a:rPr>
              <a:t>раскрытие информации о ходе выполнения Социального заказа 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40689" y="1428860"/>
            <a:ext cx="11107973" cy="3800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dirty="0">
                <a:latin typeface="+mj-lt"/>
              </a:rPr>
              <a:t>Отчет об исполнении бюджета (ф. 0503127) – ГРБС, ПБС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947329"/>
              </p:ext>
            </p:extLst>
          </p:nvPr>
        </p:nvGraphicFramePr>
        <p:xfrm>
          <a:off x="540684" y="1965574"/>
          <a:ext cx="11107976" cy="4367889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449006">
                  <a:extLst>
                    <a:ext uri="{9D8B030D-6E8A-4147-A177-3AD203B41FA5}">
                      <a16:colId xmlns:a16="http://schemas.microsoft.com/office/drawing/2014/main" val="1447037481"/>
                    </a:ext>
                  </a:extLst>
                </a:gridCol>
                <a:gridCol w="1105232">
                  <a:extLst>
                    <a:ext uri="{9D8B030D-6E8A-4147-A177-3AD203B41FA5}">
                      <a16:colId xmlns:a16="http://schemas.microsoft.com/office/drawing/2014/main" val="4290432824"/>
                    </a:ext>
                  </a:extLst>
                </a:gridCol>
                <a:gridCol w="1399429">
                  <a:extLst>
                    <a:ext uri="{9D8B030D-6E8A-4147-A177-3AD203B41FA5}">
                      <a16:colId xmlns:a16="http://schemas.microsoft.com/office/drawing/2014/main" val="3145367519"/>
                    </a:ext>
                  </a:extLst>
                </a:gridCol>
                <a:gridCol w="298969">
                  <a:extLst>
                    <a:ext uri="{9D8B030D-6E8A-4147-A177-3AD203B41FA5}">
                      <a16:colId xmlns:a16="http://schemas.microsoft.com/office/drawing/2014/main" val="1664797698"/>
                    </a:ext>
                  </a:extLst>
                </a:gridCol>
                <a:gridCol w="298969">
                  <a:extLst>
                    <a:ext uri="{9D8B030D-6E8A-4147-A177-3AD203B41FA5}">
                      <a16:colId xmlns:a16="http://schemas.microsoft.com/office/drawing/2014/main" val="1657112186"/>
                    </a:ext>
                  </a:extLst>
                </a:gridCol>
                <a:gridCol w="298969">
                  <a:extLst>
                    <a:ext uri="{9D8B030D-6E8A-4147-A177-3AD203B41FA5}">
                      <a16:colId xmlns:a16="http://schemas.microsoft.com/office/drawing/2014/main" val="101699600"/>
                    </a:ext>
                  </a:extLst>
                </a:gridCol>
                <a:gridCol w="298969">
                  <a:extLst>
                    <a:ext uri="{9D8B030D-6E8A-4147-A177-3AD203B41FA5}">
                      <a16:colId xmlns:a16="http://schemas.microsoft.com/office/drawing/2014/main" val="1852593140"/>
                    </a:ext>
                  </a:extLst>
                </a:gridCol>
                <a:gridCol w="298969">
                  <a:extLst>
                    <a:ext uri="{9D8B030D-6E8A-4147-A177-3AD203B41FA5}">
                      <a16:colId xmlns:a16="http://schemas.microsoft.com/office/drawing/2014/main" val="820955183"/>
                    </a:ext>
                  </a:extLst>
                </a:gridCol>
                <a:gridCol w="3621956">
                  <a:extLst>
                    <a:ext uri="{9D8B030D-6E8A-4147-A177-3AD203B41FA5}">
                      <a16:colId xmlns:a16="http://schemas.microsoft.com/office/drawing/2014/main" val="4156655366"/>
                    </a:ext>
                  </a:extLst>
                </a:gridCol>
                <a:gridCol w="518754">
                  <a:extLst>
                    <a:ext uri="{9D8B030D-6E8A-4147-A177-3AD203B41FA5}">
                      <a16:colId xmlns:a16="http://schemas.microsoft.com/office/drawing/2014/main" val="1353640766"/>
                    </a:ext>
                  </a:extLst>
                </a:gridCol>
                <a:gridCol w="518754">
                  <a:extLst>
                    <a:ext uri="{9D8B030D-6E8A-4147-A177-3AD203B41FA5}">
                      <a16:colId xmlns:a16="http://schemas.microsoft.com/office/drawing/2014/main" val="3783144429"/>
                    </a:ext>
                  </a:extLst>
                </a:gridCol>
              </a:tblGrid>
              <a:tr h="407897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2. Расходы бюджета</a:t>
                      </a:r>
                      <a:endParaRPr lang="ru-RU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495587"/>
                  </a:ext>
                </a:extLst>
              </a:tr>
              <a:tr h="4706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Наименование показателя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Код строки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Код </a:t>
                      </a:r>
                      <a:br>
                        <a:rPr lang="ru-RU" sz="1600" u="none" strike="noStrike" dirty="0">
                          <a:effectLst/>
                          <a:latin typeface="+mj-lt"/>
                        </a:rPr>
                      </a:br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расхода</a:t>
                      </a:r>
                      <a:br>
                        <a:rPr lang="ru-RU" sz="1600" u="none" strike="noStrike" dirty="0">
                          <a:effectLst/>
                          <a:latin typeface="+mj-lt"/>
                        </a:rPr>
                      </a:br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по бюджетной классификации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Исполнено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+mj-lt"/>
                        </a:rPr>
                        <a:t>Неисполненные</a:t>
                      </a:r>
                      <a:br>
                        <a:rPr lang="ru-RU" sz="1600" u="none" strike="noStrike">
                          <a:effectLst/>
                          <a:latin typeface="+mj-lt"/>
                        </a:rPr>
                      </a:br>
                      <a:r>
                        <a:rPr lang="ru-RU" sz="1600" u="none" strike="noStrike">
                          <a:effectLst/>
                          <a:latin typeface="+mj-lt"/>
                        </a:rPr>
                        <a:t>назначения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206939"/>
                  </a:ext>
                </a:extLst>
              </a:tr>
              <a:tr h="9099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+mj-lt"/>
                        </a:rPr>
                        <a:t>итого</a:t>
                      </a: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5948869"/>
                  </a:ext>
                </a:extLst>
              </a:tr>
              <a:tr h="25101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  <a:latin typeface="+mj-lt"/>
                        </a:rPr>
                        <a:t>1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02" marR="9502" marT="9502" marB="0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  <a:latin typeface="+mj-lt"/>
                        </a:rPr>
                        <a:t>2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02" marR="9502" marT="9502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3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4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5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6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7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8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9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10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11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107090"/>
                  </a:ext>
                </a:extLst>
              </a:tr>
              <a:tr h="31376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Расходы бюджета - всего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02" marR="9502" marT="9502" marB="0"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200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02" marR="9502" marT="9502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х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4752332"/>
                  </a:ext>
                </a:extLst>
              </a:tr>
              <a:tr h="33363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в том числе: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228050" marR="9502" marT="9502" marB="0"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02" marR="9502" marT="9502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02" marR="9502" marT="9502" marB="0"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798976"/>
                  </a:ext>
                </a:extLst>
              </a:tr>
              <a:tr h="3336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228050" marR="9502" marT="9502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135722"/>
                  </a:ext>
                </a:extLst>
              </a:tr>
              <a:tr h="3336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228050" marR="9502" marT="9502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Рз ПРз ЦСР ХХХ</a:t>
                      </a:r>
                      <a:endParaRPr lang="ru-RU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Объем доведенного до исполнителей Социального заказа  финансового обеспечения </a:t>
                      </a:r>
                      <a:endParaRPr lang="ru-RU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621186"/>
                  </a:ext>
                </a:extLst>
              </a:tr>
              <a:tr h="3336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228050" marR="9502" marT="9502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02" marR="9502" marT="9502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071253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0684" y="6405301"/>
            <a:ext cx="2347117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dirty="0">
                <a:latin typeface="+mj-lt"/>
              </a:rPr>
              <a:t>ХХХ – КВР обособленный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CF27-B221-48F6-A3A8-F66F2C60CEF6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653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40689" y="600297"/>
            <a:ext cx="11107973" cy="671911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000" b="1" dirty="0">
                <a:latin typeface="+mj-lt"/>
              </a:rPr>
              <a:t>Отчетность  об исполнении бюджета</a:t>
            </a:r>
            <a:br>
              <a:rPr lang="ru-RU" sz="2000" b="1" dirty="0">
                <a:latin typeface="+mj-lt"/>
              </a:rPr>
            </a:br>
            <a:r>
              <a:rPr lang="ru-RU" sz="2000" b="1" dirty="0">
                <a:latin typeface="+mj-lt"/>
              </a:rPr>
              <a:t>раскрытие информации о ходе выполнения Социального заказа 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40689" y="1428860"/>
            <a:ext cx="11107973" cy="3800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dirty="0">
                <a:latin typeface="+mj-lt"/>
              </a:rPr>
              <a:t>Пояснительная записка Сведения о дебиторах (ф. 0503169) </a:t>
            </a:r>
            <a:r>
              <a:rPr lang="ru-RU" sz="2000" dirty="0"/>
              <a:t>–</a:t>
            </a:r>
            <a:r>
              <a:rPr lang="ru-RU" sz="2000" dirty="0">
                <a:latin typeface="+mj-lt"/>
              </a:rPr>
              <a:t> ГРБС, ПБС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265910"/>
              </p:ext>
            </p:extLst>
          </p:nvPr>
        </p:nvGraphicFramePr>
        <p:xfrm>
          <a:off x="540689" y="1972875"/>
          <a:ext cx="11107973" cy="3916294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895014">
                  <a:extLst>
                    <a:ext uri="{9D8B030D-6E8A-4147-A177-3AD203B41FA5}">
                      <a16:colId xmlns:a16="http://schemas.microsoft.com/office/drawing/2014/main" val="111075515"/>
                    </a:ext>
                  </a:extLst>
                </a:gridCol>
                <a:gridCol w="2153143">
                  <a:extLst>
                    <a:ext uri="{9D8B030D-6E8A-4147-A177-3AD203B41FA5}">
                      <a16:colId xmlns:a16="http://schemas.microsoft.com/office/drawing/2014/main" val="1302399257"/>
                    </a:ext>
                  </a:extLst>
                </a:gridCol>
                <a:gridCol w="251969">
                  <a:extLst>
                    <a:ext uri="{9D8B030D-6E8A-4147-A177-3AD203B41FA5}">
                      <a16:colId xmlns:a16="http://schemas.microsoft.com/office/drawing/2014/main" val="1583546229"/>
                    </a:ext>
                  </a:extLst>
                </a:gridCol>
                <a:gridCol w="251969">
                  <a:extLst>
                    <a:ext uri="{9D8B030D-6E8A-4147-A177-3AD203B41FA5}">
                      <a16:colId xmlns:a16="http://schemas.microsoft.com/office/drawing/2014/main" val="3406861841"/>
                    </a:ext>
                  </a:extLst>
                </a:gridCol>
                <a:gridCol w="251969">
                  <a:extLst>
                    <a:ext uri="{9D8B030D-6E8A-4147-A177-3AD203B41FA5}">
                      <a16:colId xmlns:a16="http://schemas.microsoft.com/office/drawing/2014/main" val="3383514319"/>
                    </a:ext>
                  </a:extLst>
                </a:gridCol>
                <a:gridCol w="251969">
                  <a:extLst>
                    <a:ext uri="{9D8B030D-6E8A-4147-A177-3AD203B41FA5}">
                      <a16:colId xmlns:a16="http://schemas.microsoft.com/office/drawing/2014/main" val="452987052"/>
                    </a:ext>
                  </a:extLst>
                </a:gridCol>
                <a:gridCol w="251969">
                  <a:extLst>
                    <a:ext uri="{9D8B030D-6E8A-4147-A177-3AD203B41FA5}">
                      <a16:colId xmlns:a16="http://schemas.microsoft.com/office/drawing/2014/main" val="3401529820"/>
                    </a:ext>
                  </a:extLst>
                </a:gridCol>
                <a:gridCol w="251969">
                  <a:extLst>
                    <a:ext uri="{9D8B030D-6E8A-4147-A177-3AD203B41FA5}">
                      <a16:colId xmlns:a16="http://schemas.microsoft.com/office/drawing/2014/main" val="3659422382"/>
                    </a:ext>
                  </a:extLst>
                </a:gridCol>
                <a:gridCol w="2159734">
                  <a:extLst>
                    <a:ext uri="{9D8B030D-6E8A-4147-A177-3AD203B41FA5}">
                      <a16:colId xmlns:a16="http://schemas.microsoft.com/office/drawing/2014/main" val="3669929686"/>
                    </a:ext>
                  </a:extLst>
                </a:gridCol>
                <a:gridCol w="349814">
                  <a:extLst>
                    <a:ext uri="{9D8B030D-6E8A-4147-A177-3AD203B41FA5}">
                      <a16:colId xmlns:a16="http://schemas.microsoft.com/office/drawing/2014/main" val="1091200575"/>
                    </a:ext>
                  </a:extLst>
                </a:gridCol>
                <a:gridCol w="338786">
                  <a:extLst>
                    <a:ext uri="{9D8B030D-6E8A-4147-A177-3AD203B41FA5}">
                      <a16:colId xmlns:a16="http://schemas.microsoft.com/office/drawing/2014/main" val="214193572"/>
                    </a:ext>
                  </a:extLst>
                </a:gridCol>
                <a:gridCol w="2195730">
                  <a:extLst>
                    <a:ext uri="{9D8B030D-6E8A-4147-A177-3AD203B41FA5}">
                      <a16:colId xmlns:a16="http://schemas.microsoft.com/office/drawing/2014/main" val="533519999"/>
                    </a:ext>
                  </a:extLst>
                </a:gridCol>
                <a:gridCol w="251969">
                  <a:extLst>
                    <a:ext uri="{9D8B030D-6E8A-4147-A177-3AD203B41FA5}">
                      <a16:colId xmlns:a16="http://schemas.microsoft.com/office/drawing/2014/main" val="2166179261"/>
                    </a:ext>
                  </a:extLst>
                </a:gridCol>
                <a:gridCol w="251969">
                  <a:extLst>
                    <a:ext uri="{9D8B030D-6E8A-4147-A177-3AD203B41FA5}">
                      <a16:colId xmlns:a16="http://schemas.microsoft.com/office/drawing/2014/main" val="1368131906"/>
                    </a:ext>
                  </a:extLst>
                </a:gridCol>
              </a:tblGrid>
              <a:tr h="302562"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1. Сведения о дебиторской (кредиторской) задолженности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86861"/>
                  </a:ext>
                </a:extLst>
              </a:tr>
              <a:tr h="32481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Номер (код) счета</a:t>
                      </a:r>
                      <a:br>
                        <a:rPr lang="ru-RU" sz="1600" u="none" strike="noStrike" dirty="0">
                          <a:effectLst/>
                          <a:latin typeface="+mj-lt"/>
                        </a:rPr>
                      </a:br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бюджетного учета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Сумма задолженности, руб.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802861"/>
                  </a:ext>
                </a:extLst>
              </a:tr>
              <a:tr h="587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на начало года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изменение задолженности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на конец отчетного периода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на 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конец аналогичного периода прошлого </a:t>
                      </a:r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финансового года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683387"/>
                  </a:ext>
                </a:extLst>
              </a:tr>
              <a:tr h="3248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endParaRPr lang="ru-RU" sz="1600" dirty="0"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64681"/>
                  </a:ext>
                </a:extLst>
              </a:tr>
              <a:tr h="562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65145705"/>
                  </a:ext>
                </a:extLst>
              </a:tr>
              <a:tr h="2937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  <a:latin typeface="+mj-lt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  <a:latin typeface="+mj-lt"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  <a:latin typeface="+mj-lt"/>
                        </a:rPr>
                        <a:t>10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13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05596513"/>
                  </a:ext>
                </a:extLst>
              </a:tr>
              <a:tr h="3455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30611656"/>
                  </a:ext>
                </a:extLst>
              </a:tr>
              <a:tr h="34554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Рз ПРз ЦСР </a:t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ХХХ 1 206 41 00Х</a:t>
                      </a:r>
                    </a:p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Объем предоставленных авансов на финансовое обеспечение Социального заказа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Объем предоставленных авансов на финансовое обеспечение Социального заказа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Объем предоставленных авансов на финансовое обеспечение Социального заказа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36599238"/>
                  </a:ext>
                </a:extLst>
              </a:tr>
              <a:tr h="345547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221662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2908" y="6053122"/>
            <a:ext cx="11205754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+mj-lt"/>
              </a:rPr>
              <a:t>ХХХ – КВР обособленный</a:t>
            </a:r>
            <a:r>
              <a:rPr lang="en-US" sz="1600" dirty="0">
                <a:latin typeface="+mj-lt"/>
              </a:rPr>
              <a:t> – </a:t>
            </a:r>
            <a:r>
              <a:rPr lang="ru-RU" sz="1600" dirty="0">
                <a:latin typeface="+mj-lt"/>
              </a:rPr>
              <a:t>требуется обособление грантов в форме субсидий на исполнение социального заказа</a:t>
            </a:r>
            <a:r>
              <a:rPr lang="en-US" sz="1600" dirty="0">
                <a:latin typeface="+mj-lt"/>
              </a:rPr>
              <a:t> </a:t>
            </a:r>
            <a:endParaRPr lang="ru-RU" sz="1600" dirty="0">
              <a:latin typeface="+mj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CF27-B221-48F6-A3A8-F66F2C60CEF6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59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40689" y="600297"/>
            <a:ext cx="11107973" cy="671911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000" b="1" dirty="0">
                <a:latin typeface="+mj-lt"/>
              </a:rPr>
              <a:t>Отчетность  об исполнении бюджета</a:t>
            </a:r>
            <a:br>
              <a:rPr lang="ru-RU" sz="2000" b="1" dirty="0">
                <a:latin typeface="+mj-lt"/>
              </a:rPr>
            </a:br>
            <a:r>
              <a:rPr lang="ru-RU" sz="2000" b="1" dirty="0">
                <a:latin typeface="+mj-lt"/>
              </a:rPr>
              <a:t>раскрытие информации о ходе выполнения Социального заказа 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40689" y="1428860"/>
            <a:ext cx="11107973" cy="3800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dirty="0">
                <a:latin typeface="+mj-lt"/>
              </a:rPr>
              <a:t>Пояснительная записка Сведения о дебиторах (ф. 0503169) </a:t>
            </a:r>
            <a:r>
              <a:rPr lang="ru-RU" sz="2000" dirty="0"/>
              <a:t>–</a:t>
            </a:r>
            <a:r>
              <a:rPr lang="ru-RU" sz="2000" dirty="0">
                <a:latin typeface="+mj-lt"/>
              </a:rPr>
              <a:t> ГРБС, ПБС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246999"/>
              </p:ext>
            </p:extLst>
          </p:nvPr>
        </p:nvGraphicFramePr>
        <p:xfrm>
          <a:off x="540689" y="1972875"/>
          <a:ext cx="11107973" cy="4160134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895014">
                  <a:extLst>
                    <a:ext uri="{9D8B030D-6E8A-4147-A177-3AD203B41FA5}">
                      <a16:colId xmlns:a16="http://schemas.microsoft.com/office/drawing/2014/main" val="111075515"/>
                    </a:ext>
                  </a:extLst>
                </a:gridCol>
                <a:gridCol w="2153143">
                  <a:extLst>
                    <a:ext uri="{9D8B030D-6E8A-4147-A177-3AD203B41FA5}">
                      <a16:colId xmlns:a16="http://schemas.microsoft.com/office/drawing/2014/main" val="1302399257"/>
                    </a:ext>
                  </a:extLst>
                </a:gridCol>
                <a:gridCol w="251969">
                  <a:extLst>
                    <a:ext uri="{9D8B030D-6E8A-4147-A177-3AD203B41FA5}">
                      <a16:colId xmlns:a16="http://schemas.microsoft.com/office/drawing/2014/main" val="1583546229"/>
                    </a:ext>
                  </a:extLst>
                </a:gridCol>
                <a:gridCol w="251969">
                  <a:extLst>
                    <a:ext uri="{9D8B030D-6E8A-4147-A177-3AD203B41FA5}">
                      <a16:colId xmlns:a16="http://schemas.microsoft.com/office/drawing/2014/main" val="3406861841"/>
                    </a:ext>
                  </a:extLst>
                </a:gridCol>
                <a:gridCol w="251969">
                  <a:extLst>
                    <a:ext uri="{9D8B030D-6E8A-4147-A177-3AD203B41FA5}">
                      <a16:colId xmlns:a16="http://schemas.microsoft.com/office/drawing/2014/main" val="3383514319"/>
                    </a:ext>
                  </a:extLst>
                </a:gridCol>
                <a:gridCol w="251969">
                  <a:extLst>
                    <a:ext uri="{9D8B030D-6E8A-4147-A177-3AD203B41FA5}">
                      <a16:colId xmlns:a16="http://schemas.microsoft.com/office/drawing/2014/main" val="452987052"/>
                    </a:ext>
                  </a:extLst>
                </a:gridCol>
                <a:gridCol w="251969">
                  <a:extLst>
                    <a:ext uri="{9D8B030D-6E8A-4147-A177-3AD203B41FA5}">
                      <a16:colId xmlns:a16="http://schemas.microsoft.com/office/drawing/2014/main" val="3401529820"/>
                    </a:ext>
                  </a:extLst>
                </a:gridCol>
                <a:gridCol w="251969">
                  <a:extLst>
                    <a:ext uri="{9D8B030D-6E8A-4147-A177-3AD203B41FA5}">
                      <a16:colId xmlns:a16="http://schemas.microsoft.com/office/drawing/2014/main" val="3659422382"/>
                    </a:ext>
                  </a:extLst>
                </a:gridCol>
                <a:gridCol w="2159734">
                  <a:extLst>
                    <a:ext uri="{9D8B030D-6E8A-4147-A177-3AD203B41FA5}">
                      <a16:colId xmlns:a16="http://schemas.microsoft.com/office/drawing/2014/main" val="3669929686"/>
                    </a:ext>
                  </a:extLst>
                </a:gridCol>
                <a:gridCol w="349814">
                  <a:extLst>
                    <a:ext uri="{9D8B030D-6E8A-4147-A177-3AD203B41FA5}">
                      <a16:colId xmlns:a16="http://schemas.microsoft.com/office/drawing/2014/main" val="1091200575"/>
                    </a:ext>
                  </a:extLst>
                </a:gridCol>
                <a:gridCol w="338786">
                  <a:extLst>
                    <a:ext uri="{9D8B030D-6E8A-4147-A177-3AD203B41FA5}">
                      <a16:colId xmlns:a16="http://schemas.microsoft.com/office/drawing/2014/main" val="214193572"/>
                    </a:ext>
                  </a:extLst>
                </a:gridCol>
                <a:gridCol w="2195730">
                  <a:extLst>
                    <a:ext uri="{9D8B030D-6E8A-4147-A177-3AD203B41FA5}">
                      <a16:colId xmlns:a16="http://schemas.microsoft.com/office/drawing/2014/main" val="533519999"/>
                    </a:ext>
                  </a:extLst>
                </a:gridCol>
                <a:gridCol w="251969">
                  <a:extLst>
                    <a:ext uri="{9D8B030D-6E8A-4147-A177-3AD203B41FA5}">
                      <a16:colId xmlns:a16="http://schemas.microsoft.com/office/drawing/2014/main" val="2166179261"/>
                    </a:ext>
                  </a:extLst>
                </a:gridCol>
                <a:gridCol w="251969">
                  <a:extLst>
                    <a:ext uri="{9D8B030D-6E8A-4147-A177-3AD203B41FA5}">
                      <a16:colId xmlns:a16="http://schemas.microsoft.com/office/drawing/2014/main" val="1368131906"/>
                    </a:ext>
                  </a:extLst>
                </a:gridCol>
              </a:tblGrid>
              <a:tr h="302562"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1. Сведения о дебиторской (кредиторской) задолженности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86861"/>
                  </a:ext>
                </a:extLst>
              </a:tr>
              <a:tr h="32481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Номер (код) счета</a:t>
                      </a:r>
                      <a:br>
                        <a:rPr lang="ru-RU" sz="1600" u="none" strike="noStrike" dirty="0">
                          <a:effectLst/>
                          <a:latin typeface="+mj-lt"/>
                        </a:rPr>
                      </a:br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бюджетного учета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Сумма задолженности, руб.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802861"/>
                  </a:ext>
                </a:extLst>
              </a:tr>
              <a:tr h="587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на начало года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изменение задолженности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на конец отчетного периода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на 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конец аналогичного периода прошлого </a:t>
                      </a:r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финансового года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683387"/>
                  </a:ext>
                </a:extLst>
              </a:tr>
              <a:tr h="3248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endParaRPr lang="ru-RU" sz="1600" dirty="0"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64681"/>
                  </a:ext>
                </a:extLst>
              </a:tr>
              <a:tr h="562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65145705"/>
                  </a:ext>
                </a:extLst>
              </a:tr>
              <a:tr h="2937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  <a:latin typeface="+mj-lt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  <a:latin typeface="+mj-lt"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>
                          <a:effectLst/>
                          <a:latin typeface="+mj-lt"/>
                        </a:rPr>
                        <a:t>10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13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05596513"/>
                  </a:ext>
                </a:extLst>
              </a:tr>
              <a:tr h="3455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30611656"/>
                  </a:ext>
                </a:extLst>
              </a:tr>
              <a:tr h="34554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Рз ПРз ЦСР </a:t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ХХХ 1 302 4Х 00Х</a:t>
                      </a:r>
                    </a:p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Объем кредиторской задолженности по финансовому обеспечению Социального заказа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Объем кредиторской задолженности по финансовому обеспечению Социального заказа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Объем кредиторской задолженности по финансовому обеспечению Социального заказа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36599238"/>
                  </a:ext>
                </a:extLst>
              </a:tr>
              <a:tr h="345547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221662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40687" y="6246275"/>
            <a:ext cx="2347117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dirty="0">
                <a:latin typeface="+mj-lt"/>
              </a:rPr>
              <a:t>ХХХ – КВР обособленный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CF27-B221-48F6-A3A8-F66F2C60CEF6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987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40689" y="600297"/>
            <a:ext cx="11107973" cy="671911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000" b="1" dirty="0">
                <a:latin typeface="+mj-lt"/>
              </a:rPr>
              <a:t>Отчетность  об исполнении бюджета</a:t>
            </a:r>
            <a:br>
              <a:rPr lang="ru-RU" sz="2000" b="1" dirty="0">
                <a:latin typeface="+mj-lt"/>
              </a:rPr>
            </a:br>
            <a:r>
              <a:rPr lang="ru-RU" sz="2000" b="1" dirty="0">
                <a:latin typeface="+mj-lt"/>
              </a:rPr>
              <a:t>раскрытие информации о ходе выполнения Социального заказа 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40689" y="1428860"/>
            <a:ext cx="11107973" cy="3800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dirty="0">
                <a:latin typeface="+mj-lt"/>
              </a:rPr>
              <a:t>Пояснительная записка Справка (ф. 0503110) – ГРБС, ПБС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8150453"/>
              </p:ext>
            </p:extLst>
          </p:nvPr>
        </p:nvGraphicFramePr>
        <p:xfrm>
          <a:off x="540689" y="1965574"/>
          <a:ext cx="11107972" cy="3767024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3385847">
                  <a:extLst>
                    <a:ext uri="{9D8B030D-6E8A-4147-A177-3AD203B41FA5}">
                      <a16:colId xmlns:a16="http://schemas.microsoft.com/office/drawing/2014/main" val="419787516"/>
                    </a:ext>
                  </a:extLst>
                </a:gridCol>
                <a:gridCol w="1043029">
                  <a:extLst>
                    <a:ext uri="{9D8B030D-6E8A-4147-A177-3AD203B41FA5}">
                      <a16:colId xmlns:a16="http://schemas.microsoft.com/office/drawing/2014/main" val="1827819968"/>
                    </a:ext>
                  </a:extLst>
                </a:gridCol>
                <a:gridCol w="3824578">
                  <a:extLst>
                    <a:ext uri="{9D8B030D-6E8A-4147-A177-3AD203B41FA5}">
                      <a16:colId xmlns:a16="http://schemas.microsoft.com/office/drawing/2014/main" val="186773177"/>
                    </a:ext>
                  </a:extLst>
                </a:gridCol>
                <a:gridCol w="475753">
                  <a:extLst>
                    <a:ext uri="{9D8B030D-6E8A-4147-A177-3AD203B41FA5}">
                      <a16:colId xmlns:a16="http://schemas.microsoft.com/office/drawing/2014/main" val="2422087217"/>
                    </a:ext>
                  </a:extLst>
                </a:gridCol>
                <a:gridCol w="475753">
                  <a:extLst>
                    <a:ext uri="{9D8B030D-6E8A-4147-A177-3AD203B41FA5}">
                      <a16:colId xmlns:a16="http://schemas.microsoft.com/office/drawing/2014/main" val="685507382"/>
                    </a:ext>
                  </a:extLst>
                </a:gridCol>
                <a:gridCol w="475753">
                  <a:extLst>
                    <a:ext uri="{9D8B030D-6E8A-4147-A177-3AD203B41FA5}">
                      <a16:colId xmlns:a16="http://schemas.microsoft.com/office/drawing/2014/main" val="1498978797"/>
                    </a:ext>
                  </a:extLst>
                </a:gridCol>
                <a:gridCol w="475753">
                  <a:extLst>
                    <a:ext uri="{9D8B030D-6E8A-4147-A177-3AD203B41FA5}">
                      <a16:colId xmlns:a16="http://schemas.microsoft.com/office/drawing/2014/main" val="1306414167"/>
                    </a:ext>
                  </a:extLst>
                </a:gridCol>
                <a:gridCol w="475753">
                  <a:extLst>
                    <a:ext uri="{9D8B030D-6E8A-4147-A177-3AD203B41FA5}">
                      <a16:colId xmlns:a16="http://schemas.microsoft.com/office/drawing/2014/main" val="3017565155"/>
                    </a:ext>
                  </a:extLst>
                </a:gridCol>
                <a:gridCol w="475753">
                  <a:extLst>
                    <a:ext uri="{9D8B030D-6E8A-4147-A177-3AD203B41FA5}">
                      <a16:colId xmlns:a16="http://schemas.microsoft.com/office/drawing/2014/main" val="1541569050"/>
                    </a:ext>
                  </a:extLst>
                </a:gridCol>
              </a:tblGrid>
              <a:tr h="411866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+mj-lt"/>
                        </a:rPr>
                        <a:t>1. Бюджетная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805952"/>
                  </a:ext>
                </a:extLst>
              </a:tr>
              <a:tr h="57725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Номер счета</a:t>
                      </a:r>
                      <a:br>
                        <a:rPr lang="ru-RU" sz="1600" u="none" strike="noStrike" dirty="0">
                          <a:effectLst/>
                          <a:latin typeface="+mj-lt"/>
                        </a:rPr>
                      </a:br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бюджетного учета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Остаток на 1 января года, следующего</a:t>
                      </a:r>
                      <a:br>
                        <a:rPr lang="ru-RU" sz="1600" u="none" strike="noStrike" dirty="0">
                          <a:effectLst/>
                          <a:latin typeface="+mj-lt"/>
                        </a:rPr>
                      </a:br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за отчетным</a:t>
                      </a:r>
                      <a:br>
                        <a:rPr lang="ru-RU" sz="1600" u="none" strike="noStrike" dirty="0">
                          <a:effectLst/>
                          <a:latin typeface="+mj-lt"/>
                        </a:rPr>
                      </a:br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(до заключительных записей)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+mj-lt"/>
                        </a:rPr>
                        <a:t>Заключительные записи по счету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361134"/>
                  </a:ext>
                </a:extLst>
              </a:tr>
              <a:tr h="4810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 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14206656"/>
                  </a:ext>
                </a:extLst>
              </a:tr>
              <a:tr h="3403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+mj-lt"/>
                        </a:rPr>
                        <a:t>по дебету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по кредиту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0142204"/>
                  </a:ext>
                </a:extLst>
              </a:tr>
              <a:tr h="2297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2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3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4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5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6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7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8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9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4452266"/>
                  </a:ext>
                </a:extLst>
              </a:tr>
              <a:tr h="4810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1266423"/>
                  </a:ext>
                </a:extLst>
              </a:tr>
              <a:tr h="4810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Рз ПРз ЦСР ХХХ 24Х </a:t>
                      </a:r>
                      <a:endParaRPr lang="ru-RU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Объем выполненного </a:t>
                      </a:r>
                    </a:p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Социального заказа</a:t>
                      </a:r>
                    </a:p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(себестоимость по нормативным затратам) </a:t>
                      </a:r>
                      <a:endParaRPr lang="ru-RU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6067037"/>
                  </a:ext>
                </a:extLst>
              </a:tr>
              <a:tr h="4810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7299042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40689" y="5889250"/>
            <a:ext cx="2347117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dirty="0">
                <a:latin typeface="+mj-lt"/>
              </a:rPr>
              <a:t>ХХХ – КВР обособленный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CF27-B221-48F6-A3A8-F66F2C60CEF6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198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40689" y="600297"/>
            <a:ext cx="11107973" cy="671911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000" b="1" dirty="0">
                <a:latin typeface="+mj-lt"/>
              </a:rPr>
              <a:t>Отчетность  об исполнении бюджета</a:t>
            </a:r>
            <a:br>
              <a:rPr lang="ru-RU" sz="2000" b="1" dirty="0">
                <a:latin typeface="+mj-lt"/>
              </a:rPr>
            </a:br>
            <a:r>
              <a:rPr lang="ru-RU" sz="2000" b="1" dirty="0">
                <a:latin typeface="+mj-lt"/>
              </a:rPr>
              <a:t>раскрытие информации о ходе выполнения Социального заказа 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40689" y="1428860"/>
            <a:ext cx="11107973" cy="3800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dirty="0">
                <a:latin typeface="+mj-lt"/>
              </a:rPr>
              <a:t>Отчет о бюджетных обязательств (ф. 0503128) </a:t>
            </a:r>
            <a:r>
              <a:rPr lang="ru-RU" sz="2000" dirty="0"/>
              <a:t>– </a:t>
            </a:r>
            <a:r>
              <a:rPr lang="ru-RU" sz="2000" dirty="0">
                <a:latin typeface="+mj-lt"/>
              </a:rPr>
              <a:t>ГРБС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197865"/>
              </p:ext>
            </p:extLst>
          </p:nvPr>
        </p:nvGraphicFramePr>
        <p:xfrm>
          <a:off x="540689" y="1965574"/>
          <a:ext cx="11107977" cy="303390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367624">
                  <a:extLst>
                    <a:ext uri="{9D8B030D-6E8A-4147-A177-3AD203B41FA5}">
                      <a16:colId xmlns:a16="http://schemas.microsoft.com/office/drawing/2014/main" val="1872001839"/>
                    </a:ext>
                  </a:extLst>
                </a:gridCol>
                <a:gridCol w="238539">
                  <a:extLst>
                    <a:ext uri="{9D8B030D-6E8A-4147-A177-3AD203B41FA5}">
                      <a16:colId xmlns:a16="http://schemas.microsoft.com/office/drawing/2014/main" val="2593609968"/>
                    </a:ext>
                  </a:extLst>
                </a:gridCol>
                <a:gridCol w="2115047">
                  <a:extLst>
                    <a:ext uri="{9D8B030D-6E8A-4147-A177-3AD203B41FA5}">
                      <a16:colId xmlns:a16="http://schemas.microsoft.com/office/drawing/2014/main" val="2987003548"/>
                    </a:ext>
                  </a:extLst>
                </a:gridCol>
                <a:gridCol w="2949934">
                  <a:extLst>
                    <a:ext uri="{9D8B030D-6E8A-4147-A177-3AD203B41FA5}">
                      <a16:colId xmlns:a16="http://schemas.microsoft.com/office/drawing/2014/main" val="434146308"/>
                    </a:ext>
                  </a:extLst>
                </a:gridCol>
                <a:gridCol w="554604">
                  <a:extLst>
                    <a:ext uri="{9D8B030D-6E8A-4147-A177-3AD203B41FA5}">
                      <a16:colId xmlns:a16="http://schemas.microsoft.com/office/drawing/2014/main" val="740056323"/>
                    </a:ext>
                  </a:extLst>
                </a:gridCol>
                <a:gridCol w="554604">
                  <a:extLst>
                    <a:ext uri="{9D8B030D-6E8A-4147-A177-3AD203B41FA5}">
                      <a16:colId xmlns:a16="http://schemas.microsoft.com/office/drawing/2014/main" val="3433427784"/>
                    </a:ext>
                  </a:extLst>
                </a:gridCol>
                <a:gridCol w="554604">
                  <a:extLst>
                    <a:ext uri="{9D8B030D-6E8A-4147-A177-3AD203B41FA5}">
                      <a16:colId xmlns:a16="http://schemas.microsoft.com/office/drawing/2014/main" val="484480235"/>
                    </a:ext>
                  </a:extLst>
                </a:gridCol>
                <a:gridCol w="554604">
                  <a:extLst>
                    <a:ext uri="{9D8B030D-6E8A-4147-A177-3AD203B41FA5}">
                      <a16:colId xmlns:a16="http://schemas.microsoft.com/office/drawing/2014/main" val="527807194"/>
                    </a:ext>
                  </a:extLst>
                </a:gridCol>
                <a:gridCol w="554604">
                  <a:extLst>
                    <a:ext uri="{9D8B030D-6E8A-4147-A177-3AD203B41FA5}">
                      <a16:colId xmlns:a16="http://schemas.microsoft.com/office/drawing/2014/main" val="3487835108"/>
                    </a:ext>
                  </a:extLst>
                </a:gridCol>
                <a:gridCol w="343891">
                  <a:extLst>
                    <a:ext uri="{9D8B030D-6E8A-4147-A177-3AD203B41FA5}">
                      <a16:colId xmlns:a16="http://schemas.microsoft.com/office/drawing/2014/main" val="1442439016"/>
                    </a:ext>
                  </a:extLst>
                </a:gridCol>
                <a:gridCol w="659961">
                  <a:extLst>
                    <a:ext uri="{9D8B030D-6E8A-4147-A177-3AD203B41FA5}">
                      <a16:colId xmlns:a16="http://schemas.microsoft.com/office/drawing/2014/main" val="1078822784"/>
                    </a:ext>
                  </a:extLst>
                </a:gridCol>
                <a:gridCol w="659961">
                  <a:extLst>
                    <a:ext uri="{9D8B030D-6E8A-4147-A177-3AD203B41FA5}">
                      <a16:colId xmlns:a16="http://schemas.microsoft.com/office/drawing/2014/main" val="2583239519"/>
                    </a:ext>
                  </a:extLst>
                </a:gridCol>
              </a:tblGrid>
              <a:tr h="15112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Наименование показателя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Код</a:t>
                      </a:r>
                      <a:br>
                        <a:rPr lang="ru-RU" sz="1600" u="none" strike="noStrike" dirty="0">
                          <a:effectLst/>
                          <a:latin typeface="+mj-lt"/>
                        </a:rPr>
                      </a:br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по бюджетной классификации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+mj-lt"/>
                        </a:rPr>
                        <a:t>Утверждено (доведено)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b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+mj-lt"/>
                        </a:rPr>
                        <a:t>Обязательства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sz="1600"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Не исполнено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541233"/>
                  </a:ext>
                </a:extLst>
              </a:tr>
              <a:tr h="3305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БА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9445" marR="9445" marT="944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1600"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1600" dirty="0"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 rowSpan="2">
                  <a:txBody>
                    <a:bodyPr/>
                    <a:lstStyle/>
                    <a:p>
                      <a:endParaRPr lang="ru-RU" sz="1600">
                        <a:latin typeface="+mj-lt"/>
                      </a:endParaRPr>
                    </a:p>
                  </a:txBody>
                  <a:tcPr marL="9445" marR="9445" marT="9445" marB="0" anchor="ctr"/>
                </a:tc>
                <a:extLst>
                  <a:ext uri="{0D108BD9-81ED-4DB2-BD59-A6C34878D82A}">
                    <a16:rowId xmlns:a16="http://schemas.microsoft.com/office/drawing/2014/main" val="1850846066"/>
                  </a:ext>
                </a:extLst>
              </a:tr>
              <a:tr h="604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010280"/>
                  </a:ext>
                </a:extLst>
              </a:tr>
              <a:tr h="1605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+mj-lt"/>
                        </a:rPr>
                        <a:t>1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+mj-lt"/>
                        </a:rPr>
                        <a:t>2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+mj-lt"/>
                        </a:rPr>
                        <a:t>3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4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5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6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+mj-lt"/>
                        </a:rPr>
                        <a:t>7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8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9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10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11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12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extLst>
                  <a:ext uri="{0D108BD9-81ED-4DB2-BD59-A6C34878D82A}">
                    <a16:rowId xmlns:a16="http://schemas.microsoft.com/office/drawing/2014/main" val="1605148892"/>
                  </a:ext>
                </a:extLst>
              </a:tr>
              <a:tr h="160568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extLst>
                  <a:ext uri="{0D108BD9-81ED-4DB2-BD59-A6C34878D82A}">
                    <a16:rowId xmlns:a16="http://schemas.microsoft.com/office/drawing/2014/main" val="3669510642"/>
                  </a:ext>
                </a:extLst>
              </a:tr>
              <a:tr h="160568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+mj-lt"/>
                        </a:rPr>
                        <a:t>Рз ПРз ЦСР 87Х</a:t>
                      </a: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+mj-lt"/>
                        </a:rPr>
                        <a:t>Объем доведенных до ГРБС БА на финансовое обеспечение Социального заказа</a:t>
                      </a: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extLst>
                  <a:ext uri="{0D108BD9-81ED-4DB2-BD59-A6C34878D82A}">
                    <a16:rowId xmlns:a16="http://schemas.microsoft.com/office/drawing/2014/main" val="2859039106"/>
                  </a:ext>
                </a:extLst>
              </a:tr>
              <a:tr h="160568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extLst>
                  <a:ext uri="{0D108BD9-81ED-4DB2-BD59-A6C34878D82A}">
                    <a16:rowId xmlns:a16="http://schemas.microsoft.com/office/drawing/2014/main" val="1786901767"/>
                  </a:ext>
                </a:extLst>
              </a:tr>
              <a:tr h="160568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/>
                </a:tc>
                <a:extLst>
                  <a:ext uri="{0D108BD9-81ED-4DB2-BD59-A6C34878D82A}">
                    <a16:rowId xmlns:a16="http://schemas.microsoft.com/office/drawing/2014/main" val="958794548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CF27-B221-48F6-A3A8-F66F2C60CEF6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13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5047"/>
            <a:ext cx="10515600" cy="452907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>
                <a:latin typeface="+mj-lt"/>
              </a:rPr>
              <a:t>Процесс формирования бюджета</a:t>
            </a: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/>
          </p:nvPr>
        </p:nvGraphicFramePr>
        <p:xfrm>
          <a:off x="750274" y="1928204"/>
          <a:ext cx="10515602" cy="4793271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197337">
                  <a:extLst>
                    <a:ext uri="{9D8B030D-6E8A-4147-A177-3AD203B41FA5}">
                      <a16:colId xmlns:a16="http://schemas.microsoft.com/office/drawing/2014/main" val="3633202312"/>
                    </a:ext>
                  </a:extLst>
                </a:gridCol>
                <a:gridCol w="1693628">
                  <a:extLst>
                    <a:ext uri="{9D8B030D-6E8A-4147-A177-3AD203B41FA5}">
                      <a16:colId xmlns:a16="http://schemas.microsoft.com/office/drawing/2014/main" val="767488970"/>
                    </a:ext>
                  </a:extLst>
                </a:gridCol>
                <a:gridCol w="1367624">
                  <a:extLst>
                    <a:ext uri="{9D8B030D-6E8A-4147-A177-3AD203B41FA5}">
                      <a16:colId xmlns:a16="http://schemas.microsoft.com/office/drawing/2014/main" val="2094688778"/>
                    </a:ext>
                  </a:extLst>
                </a:gridCol>
                <a:gridCol w="6257013">
                  <a:extLst>
                    <a:ext uri="{9D8B030D-6E8A-4147-A177-3AD203B41FA5}">
                      <a16:colId xmlns:a16="http://schemas.microsoft.com/office/drawing/2014/main" val="375060362"/>
                    </a:ext>
                  </a:extLst>
                </a:gridCol>
              </a:tblGrid>
              <a:tr h="268613">
                <a:tc gridSpan="4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КБК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60" marR="3926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33755"/>
                  </a:ext>
                </a:extLst>
              </a:tr>
              <a:tr h="255318">
                <a:tc gridSpan="4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Виды расходов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60" marR="3926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965011"/>
                  </a:ext>
                </a:extLst>
              </a:tr>
              <a:tr h="841481">
                <a:tc rowSpan="7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Получатели финансового обеспечения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60" marR="39260" marT="0" marB="0" anchor="ctr"/>
                </a:tc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Б(А)У субъектов Российской Федерации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60" marR="3926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614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60" marR="3926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Субсидии бюджетным учреждениям на финансовое обеспечение государственного (муниципального) задания в рамках исполнения государственного (муниципального) </a:t>
                      </a:r>
                      <a:r>
                        <a:rPr lang="ru-RU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социального заказа </a:t>
                      </a:r>
                      <a:r>
                        <a:rPr lang="ru-RU" sz="1400" dirty="0">
                          <a:effectLst/>
                          <a:latin typeface="+mj-lt"/>
                        </a:rPr>
                        <a:t>на оказание государственных (муниципальных) услуг в социальной сфере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60" marR="39260" marT="0" marB="0" anchor="ctr"/>
                </a:tc>
                <a:extLst>
                  <a:ext uri="{0D108BD9-81ED-4DB2-BD59-A6C34878D82A}">
                    <a16:rowId xmlns:a16="http://schemas.microsoft.com/office/drawing/2014/main" val="3954755532"/>
                  </a:ext>
                </a:extLst>
              </a:tr>
              <a:tr h="8414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624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60" marR="3926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Субсидии автономным учреждениям на финансовое обеспечение государственного (муниципального) задания в рамках исполнения государственного (муниципального) </a:t>
                      </a:r>
                      <a:r>
                        <a:rPr lang="ru-RU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социального заказа </a:t>
                      </a:r>
                      <a:r>
                        <a:rPr lang="ru-RU" sz="1400" dirty="0">
                          <a:effectLst/>
                          <a:latin typeface="+mj-lt"/>
                        </a:rPr>
                        <a:t>на оказание государственных (муниципальных) услуг в социальной сфере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60" marR="3926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0166256"/>
                  </a:ext>
                </a:extLst>
              </a:tr>
              <a:tr h="2697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Б(А)У иных бюджетов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60" marR="39260" marT="0" marB="0" anchor="ctr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613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60" marR="39260" marT="0" marB="0" anchor="ctr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Гранты в форме субсидии бюджетным учреждениям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60" marR="39260" marT="0" marB="0" anchor="ctr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573046"/>
                  </a:ext>
                </a:extLst>
              </a:tr>
              <a:tr h="4045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623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60" marR="39260" marT="0" marB="0" anchor="ctr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Гранты в форме субсидии автономным учреждениям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60" marR="39260" marT="0" marB="0" anchor="ctr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444613"/>
                  </a:ext>
                </a:extLst>
              </a:tr>
              <a:tr h="6743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НКО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60" marR="3926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635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60" marR="3926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Субсидии в целях финансового обеспечения (возмещения) исполнения государственного (муниципального) </a:t>
                      </a:r>
                      <a:r>
                        <a:rPr lang="ru-RU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социального заказа </a:t>
                      </a:r>
                      <a:r>
                        <a:rPr lang="ru-RU" sz="1400" dirty="0">
                          <a:effectLst/>
                          <a:latin typeface="+mj-lt"/>
                        </a:rPr>
                        <a:t>на оказание государственных (муниципальных) услуг в социальной сфере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60" marR="39260" marT="0" marB="0" anchor="ctr"/>
                </a:tc>
                <a:extLst>
                  <a:ext uri="{0D108BD9-81ED-4DB2-BD59-A6C34878D82A}">
                    <a16:rowId xmlns:a16="http://schemas.microsoft.com/office/drawing/2014/main" val="968736160"/>
                  </a:ext>
                </a:extLst>
              </a:tr>
              <a:tr h="9440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Коммерческие организации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ИП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60" marR="3926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816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60" marR="3926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Субсидии в целях финансового обеспечения (возмещения) исполнения государственного (муниципального) </a:t>
                      </a:r>
                      <a:r>
                        <a:rPr lang="ru-RU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социального заказа </a:t>
                      </a:r>
                      <a:r>
                        <a:rPr lang="ru-RU" sz="1400" dirty="0">
                          <a:effectLst/>
                          <a:latin typeface="+mj-lt"/>
                        </a:rPr>
                        <a:t>на оказание государственных (муниципальных) услуг в социальной сфере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60" marR="3926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290528"/>
                  </a:ext>
                </a:extLst>
              </a:tr>
              <a:tr h="2697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КУ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60" marR="39260" marT="0" marB="0" anchor="ctr"/>
                </a:tc>
                <a:tc gridSpan="2"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Соответствующие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60" marR="3926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056400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838200" y="704395"/>
            <a:ext cx="10515600" cy="5406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i="1" dirty="0"/>
              <a:t>Формирование социального заказа субъекта Российской Федерации </a:t>
            </a:r>
            <a:br>
              <a:rPr lang="ru-RU" sz="1800" b="1" i="1" dirty="0"/>
            </a:br>
            <a:r>
              <a:rPr lang="ru-RU" sz="1800" b="1" i="1" dirty="0"/>
              <a:t>и его финансового обеспечения</a:t>
            </a:r>
          </a:p>
        </p:txBody>
      </p:sp>
      <p:cxnSp>
        <p:nvCxnSpPr>
          <p:cNvPr id="6" name="Соединительная линия уступом 5"/>
          <p:cNvCxnSpPr>
            <a:stCxn id="2" idx="1"/>
            <a:endCxn id="4" idx="1"/>
          </p:cNvCxnSpPr>
          <p:nvPr/>
        </p:nvCxnSpPr>
        <p:spPr>
          <a:xfrm rot="10800000" flipV="1">
            <a:off x="838200" y="371501"/>
            <a:ext cx="12700" cy="603238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>
            <a:stCxn id="4" idx="2"/>
            <a:endCxn id="14" idx="1"/>
          </p:cNvCxnSpPr>
          <p:nvPr/>
        </p:nvCxnSpPr>
        <p:spPr>
          <a:xfrm rot="5400000">
            <a:off x="1883259" y="112098"/>
            <a:ext cx="3079756" cy="5345726"/>
          </a:xfrm>
          <a:prstGeom prst="bentConnector4">
            <a:avLst>
              <a:gd name="adj1" fmla="val 11090"/>
              <a:gd name="adj2" fmla="val 104276"/>
            </a:avLst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6245" y="2560147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1EAA-89F5-485B-849C-384542C18147}" type="slidenum">
              <a:rPr lang="ru-RU" smtClean="0"/>
              <a:t>2</a:t>
            </a:fld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32279" y="1358786"/>
            <a:ext cx="11228549" cy="462977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err="1"/>
              <a:t>РзПРз</a:t>
            </a:r>
            <a:r>
              <a:rPr lang="ru-RU" b="1" i="1" dirty="0"/>
              <a:t> (раздел, подраздел ХХХХ); ЦСР (Целевая статья расходов ) (на стадии формирования </a:t>
            </a:r>
            <a:r>
              <a:rPr lang="ru-RU" b="1" i="1" dirty="0" err="1"/>
              <a:t>Соц.Заказ</a:t>
            </a:r>
            <a:r>
              <a:rPr lang="ru-RU" b="1" i="1" dirty="0"/>
              <a:t>); </a:t>
            </a:r>
          </a:p>
          <a:p>
            <a:pPr algn="ctr"/>
            <a:r>
              <a:rPr lang="ru-RU" b="1" i="1" dirty="0"/>
              <a:t>КВР (Вид расхода (не определен до выбора исполнителя Соц. Заказа) </a:t>
            </a:r>
          </a:p>
        </p:txBody>
      </p:sp>
    </p:spTree>
    <p:extLst>
      <p:ext uri="{BB962C8B-B14F-4D97-AF65-F5344CB8AC3E}">
        <p14:creationId xmlns:p14="http://schemas.microsoft.com/office/powerpoint/2010/main" val="32097371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40689" y="600297"/>
            <a:ext cx="11107973" cy="671911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000" b="1" dirty="0">
                <a:latin typeface="+mj-lt"/>
              </a:rPr>
              <a:t>Отчетность  об исполнении бюджета</a:t>
            </a:r>
            <a:br>
              <a:rPr lang="ru-RU" sz="2000" b="1" dirty="0">
                <a:latin typeface="+mj-lt"/>
              </a:rPr>
            </a:br>
            <a:r>
              <a:rPr lang="ru-RU" sz="2000" b="1" dirty="0">
                <a:latin typeface="+mj-lt"/>
              </a:rPr>
              <a:t>раскрытие информации о ходе выполнения Социального заказа 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40689" y="1428860"/>
            <a:ext cx="11107973" cy="3800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dirty="0">
                <a:latin typeface="+mj-lt"/>
              </a:rPr>
              <a:t>Отчет о бюджетных обязательств (ф. 0503128) </a:t>
            </a:r>
            <a:r>
              <a:rPr lang="ru-RU" sz="2000" dirty="0"/>
              <a:t>– </a:t>
            </a:r>
            <a:r>
              <a:rPr lang="ru-RU" sz="2000" dirty="0">
                <a:latin typeface="+mj-lt"/>
              </a:rPr>
              <a:t>ГРБС, ПБС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0689" y="5156126"/>
            <a:ext cx="2347117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dirty="0">
                <a:latin typeface="+mj-lt"/>
              </a:rPr>
              <a:t>ХХХ – КВР обособленный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288562"/>
              </p:ext>
            </p:extLst>
          </p:nvPr>
        </p:nvGraphicFramePr>
        <p:xfrm>
          <a:off x="540689" y="1965574"/>
          <a:ext cx="11107978" cy="303390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367624">
                  <a:extLst>
                    <a:ext uri="{9D8B030D-6E8A-4147-A177-3AD203B41FA5}">
                      <a16:colId xmlns:a16="http://schemas.microsoft.com/office/drawing/2014/main" val="1872001839"/>
                    </a:ext>
                  </a:extLst>
                </a:gridCol>
                <a:gridCol w="238539">
                  <a:extLst>
                    <a:ext uri="{9D8B030D-6E8A-4147-A177-3AD203B41FA5}">
                      <a16:colId xmlns:a16="http://schemas.microsoft.com/office/drawing/2014/main" val="2593609968"/>
                    </a:ext>
                  </a:extLst>
                </a:gridCol>
                <a:gridCol w="2115047">
                  <a:extLst>
                    <a:ext uri="{9D8B030D-6E8A-4147-A177-3AD203B41FA5}">
                      <a16:colId xmlns:a16="http://schemas.microsoft.com/office/drawing/2014/main" val="2987003548"/>
                    </a:ext>
                  </a:extLst>
                </a:gridCol>
                <a:gridCol w="534328">
                  <a:extLst>
                    <a:ext uri="{9D8B030D-6E8A-4147-A177-3AD203B41FA5}">
                      <a16:colId xmlns:a16="http://schemas.microsoft.com/office/drawing/2014/main" val="434146308"/>
                    </a:ext>
                  </a:extLst>
                </a:gridCol>
                <a:gridCol w="534328">
                  <a:extLst>
                    <a:ext uri="{9D8B030D-6E8A-4147-A177-3AD203B41FA5}">
                      <a16:colId xmlns:a16="http://schemas.microsoft.com/office/drawing/2014/main" val="740056323"/>
                    </a:ext>
                  </a:extLst>
                </a:gridCol>
                <a:gridCol w="3439734">
                  <a:extLst>
                    <a:ext uri="{9D8B030D-6E8A-4147-A177-3AD203B41FA5}">
                      <a16:colId xmlns:a16="http://schemas.microsoft.com/office/drawing/2014/main" val="3433427784"/>
                    </a:ext>
                  </a:extLst>
                </a:gridCol>
                <a:gridCol w="404855">
                  <a:extLst>
                    <a:ext uri="{9D8B030D-6E8A-4147-A177-3AD203B41FA5}">
                      <a16:colId xmlns:a16="http://schemas.microsoft.com/office/drawing/2014/main" val="484480235"/>
                    </a:ext>
                  </a:extLst>
                </a:gridCol>
                <a:gridCol w="404855">
                  <a:extLst>
                    <a:ext uri="{9D8B030D-6E8A-4147-A177-3AD203B41FA5}">
                      <a16:colId xmlns:a16="http://schemas.microsoft.com/office/drawing/2014/main" val="527807194"/>
                    </a:ext>
                  </a:extLst>
                </a:gridCol>
                <a:gridCol w="404855">
                  <a:extLst>
                    <a:ext uri="{9D8B030D-6E8A-4147-A177-3AD203B41FA5}">
                      <a16:colId xmlns:a16="http://schemas.microsoft.com/office/drawing/2014/main" val="3487835108"/>
                    </a:ext>
                  </a:extLst>
                </a:gridCol>
                <a:gridCol w="343891">
                  <a:extLst>
                    <a:ext uri="{9D8B030D-6E8A-4147-A177-3AD203B41FA5}">
                      <a16:colId xmlns:a16="http://schemas.microsoft.com/office/drawing/2014/main" val="1442439016"/>
                    </a:ext>
                  </a:extLst>
                </a:gridCol>
                <a:gridCol w="659961">
                  <a:extLst>
                    <a:ext uri="{9D8B030D-6E8A-4147-A177-3AD203B41FA5}">
                      <a16:colId xmlns:a16="http://schemas.microsoft.com/office/drawing/2014/main" val="1078822784"/>
                    </a:ext>
                  </a:extLst>
                </a:gridCol>
                <a:gridCol w="659961">
                  <a:extLst>
                    <a:ext uri="{9D8B030D-6E8A-4147-A177-3AD203B41FA5}">
                      <a16:colId xmlns:a16="http://schemas.microsoft.com/office/drawing/2014/main" val="2583239519"/>
                    </a:ext>
                  </a:extLst>
                </a:gridCol>
              </a:tblGrid>
              <a:tr h="15112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Наименование показателя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Код</a:t>
                      </a:r>
                      <a:br>
                        <a:rPr lang="ru-RU" sz="1600" u="none" strike="noStrike" dirty="0">
                          <a:effectLst/>
                          <a:latin typeface="+mj-lt"/>
                        </a:rPr>
                      </a:br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по бюджетной классификации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Утверждено (доведено)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Обязательства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sz="1600"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Не исполнено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541233"/>
                  </a:ext>
                </a:extLst>
              </a:tr>
              <a:tr h="3305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+mj-lt"/>
                        </a:rPr>
                        <a:t>принимаемые обязательства</a:t>
                      </a: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1600" dirty="0"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sz="1600"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846066"/>
                  </a:ext>
                </a:extLst>
              </a:tr>
              <a:tr h="604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010280"/>
                  </a:ext>
                </a:extLst>
              </a:tr>
              <a:tr h="1605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+mj-lt"/>
                        </a:rPr>
                        <a:t>1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+mj-lt"/>
                        </a:rPr>
                        <a:t>2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3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4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5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6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7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8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9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10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11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12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148892"/>
                  </a:ext>
                </a:extLst>
              </a:tr>
              <a:tr h="160568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9510642"/>
                  </a:ext>
                </a:extLst>
              </a:tr>
              <a:tr h="160568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+mj-lt"/>
                        </a:rPr>
                        <a:t>Рз ПРз ЦСР ХХХ</a:t>
                      </a: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+mj-lt"/>
                        </a:rPr>
                        <a:t>Объем принятых БО на финансовое обеспечение Социального заказа</a:t>
                      </a: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039106"/>
                  </a:ext>
                </a:extLst>
              </a:tr>
              <a:tr h="160568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6901767"/>
                  </a:ext>
                </a:extLst>
              </a:tr>
              <a:tr h="160568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8794548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CF27-B221-48F6-A3A8-F66F2C60CEF6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284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40689" y="600297"/>
            <a:ext cx="11107973" cy="671911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000" b="1" dirty="0">
                <a:latin typeface="+mj-lt"/>
              </a:rPr>
              <a:t>Отчетность  об исполнении бюджета</a:t>
            </a:r>
            <a:br>
              <a:rPr lang="ru-RU" sz="2000" b="1" dirty="0">
                <a:latin typeface="+mj-lt"/>
              </a:rPr>
            </a:br>
            <a:r>
              <a:rPr lang="ru-RU" sz="2000" b="1" dirty="0">
                <a:latin typeface="+mj-lt"/>
              </a:rPr>
              <a:t>раскрытие информации о ходе выполнения Социального заказа 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40689" y="1428860"/>
            <a:ext cx="11107973" cy="3800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dirty="0">
                <a:latin typeface="+mj-lt"/>
              </a:rPr>
              <a:t>Отчет о бюджетных обязательств (ф. 0503128) </a:t>
            </a:r>
            <a:r>
              <a:rPr lang="ru-RU" sz="2000" dirty="0"/>
              <a:t>– </a:t>
            </a:r>
            <a:r>
              <a:rPr lang="ru-RU" sz="2000" dirty="0">
                <a:latin typeface="+mj-lt"/>
              </a:rPr>
              <a:t>ГРБС, ПБС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0689" y="5156126"/>
            <a:ext cx="2347117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dirty="0">
                <a:latin typeface="+mj-lt"/>
              </a:rPr>
              <a:t>ХХХ – КВР обособленный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2306704"/>
              </p:ext>
            </p:extLst>
          </p:nvPr>
        </p:nvGraphicFramePr>
        <p:xfrm>
          <a:off x="540689" y="1965574"/>
          <a:ext cx="11107980" cy="303390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367624">
                  <a:extLst>
                    <a:ext uri="{9D8B030D-6E8A-4147-A177-3AD203B41FA5}">
                      <a16:colId xmlns:a16="http://schemas.microsoft.com/office/drawing/2014/main" val="1872001839"/>
                    </a:ext>
                  </a:extLst>
                </a:gridCol>
                <a:gridCol w="238539">
                  <a:extLst>
                    <a:ext uri="{9D8B030D-6E8A-4147-A177-3AD203B41FA5}">
                      <a16:colId xmlns:a16="http://schemas.microsoft.com/office/drawing/2014/main" val="2593609968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987003548"/>
                    </a:ext>
                  </a:extLst>
                </a:gridCol>
                <a:gridCol w="586012">
                  <a:extLst>
                    <a:ext uri="{9D8B030D-6E8A-4147-A177-3AD203B41FA5}">
                      <a16:colId xmlns:a16="http://schemas.microsoft.com/office/drawing/2014/main" val="434146308"/>
                    </a:ext>
                  </a:extLst>
                </a:gridCol>
                <a:gridCol w="586012">
                  <a:extLst>
                    <a:ext uri="{9D8B030D-6E8A-4147-A177-3AD203B41FA5}">
                      <a16:colId xmlns:a16="http://schemas.microsoft.com/office/drawing/2014/main" val="740056323"/>
                    </a:ext>
                  </a:extLst>
                </a:gridCol>
                <a:gridCol w="534328">
                  <a:extLst>
                    <a:ext uri="{9D8B030D-6E8A-4147-A177-3AD203B41FA5}">
                      <a16:colId xmlns:a16="http://schemas.microsoft.com/office/drawing/2014/main" val="3433427784"/>
                    </a:ext>
                  </a:extLst>
                </a:gridCol>
                <a:gridCol w="534328">
                  <a:extLst>
                    <a:ext uri="{9D8B030D-6E8A-4147-A177-3AD203B41FA5}">
                      <a16:colId xmlns:a16="http://schemas.microsoft.com/office/drawing/2014/main" val="484480235"/>
                    </a:ext>
                  </a:extLst>
                </a:gridCol>
                <a:gridCol w="534328">
                  <a:extLst>
                    <a:ext uri="{9D8B030D-6E8A-4147-A177-3AD203B41FA5}">
                      <a16:colId xmlns:a16="http://schemas.microsoft.com/office/drawing/2014/main" val="527807194"/>
                    </a:ext>
                  </a:extLst>
                </a:gridCol>
                <a:gridCol w="3051316">
                  <a:extLst>
                    <a:ext uri="{9D8B030D-6E8A-4147-A177-3AD203B41FA5}">
                      <a16:colId xmlns:a16="http://schemas.microsoft.com/office/drawing/2014/main" val="3487835108"/>
                    </a:ext>
                  </a:extLst>
                </a:gridCol>
                <a:gridCol w="343891">
                  <a:extLst>
                    <a:ext uri="{9D8B030D-6E8A-4147-A177-3AD203B41FA5}">
                      <a16:colId xmlns:a16="http://schemas.microsoft.com/office/drawing/2014/main" val="1442439016"/>
                    </a:ext>
                  </a:extLst>
                </a:gridCol>
                <a:gridCol w="659961">
                  <a:extLst>
                    <a:ext uri="{9D8B030D-6E8A-4147-A177-3AD203B41FA5}">
                      <a16:colId xmlns:a16="http://schemas.microsoft.com/office/drawing/2014/main" val="1078822784"/>
                    </a:ext>
                  </a:extLst>
                </a:gridCol>
                <a:gridCol w="659961">
                  <a:extLst>
                    <a:ext uri="{9D8B030D-6E8A-4147-A177-3AD203B41FA5}">
                      <a16:colId xmlns:a16="http://schemas.microsoft.com/office/drawing/2014/main" val="2583239519"/>
                    </a:ext>
                  </a:extLst>
                </a:gridCol>
              </a:tblGrid>
              <a:tr h="15112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Наименование показателя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Код</a:t>
                      </a:r>
                      <a:br>
                        <a:rPr lang="ru-RU" sz="1600" u="none" strike="noStrike" dirty="0">
                          <a:effectLst/>
                          <a:latin typeface="+mj-lt"/>
                        </a:rPr>
                      </a:br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по бюджетной классификации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Утверждено (доведено)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Обязательства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sz="1600"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Не исполнено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541233"/>
                  </a:ext>
                </a:extLst>
              </a:tr>
              <a:tr h="3305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j-lt"/>
                        </a:rPr>
                        <a:t>Денежные</a:t>
                      </a:r>
                      <a:r>
                        <a:rPr lang="ru-RU" sz="1600" baseline="0" dirty="0">
                          <a:latin typeface="+mj-lt"/>
                        </a:rPr>
                        <a:t> обязательства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1600" dirty="0"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sz="1600"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846066"/>
                  </a:ext>
                </a:extLst>
              </a:tr>
              <a:tr h="604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010280"/>
                  </a:ext>
                </a:extLst>
              </a:tr>
              <a:tr h="1605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+mj-lt"/>
                        </a:rPr>
                        <a:t>1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+mj-lt"/>
                        </a:rPr>
                        <a:t>2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3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4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5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6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7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8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9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10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11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12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148892"/>
                  </a:ext>
                </a:extLst>
              </a:tr>
              <a:tr h="160568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9510642"/>
                  </a:ext>
                </a:extLst>
              </a:tr>
              <a:tr h="160568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+mj-lt"/>
                        </a:rPr>
                        <a:t>Рз ПРз ЦСР ХХХ</a:t>
                      </a: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effectLst/>
                          <a:latin typeface="+mj-lt"/>
                        </a:rPr>
                        <a:t>Объем принятых ДО на финансовое обеспечение Социального заказа</a:t>
                      </a: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039106"/>
                  </a:ext>
                </a:extLst>
              </a:tr>
              <a:tr h="160568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6901767"/>
                  </a:ext>
                </a:extLst>
              </a:tr>
              <a:tr h="160568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8794548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CF27-B221-48F6-A3A8-F66F2C60CEF6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5347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40689" y="600297"/>
            <a:ext cx="11107973" cy="671911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000" b="1" dirty="0">
                <a:latin typeface="+mj-lt"/>
              </a:rPr>
              <a:t>Отчетность  об исполнении бюджета</a:t>
            </a:r>
            <a:br>
              <a:rPr lang="ru-RU" sz="2000" b="1" dirty="0">
                <a:latin typeface="+mj-lt"/>
              </a:rPr>
            </a:br>
            <a:r>
              <a:rPr lang="ru-RU" sz="2000" b="1" dirty="0">
                <a:latin typeface="+mj-lt"/>
              </a:rPr>
              <a:t>раскрытие информации о ходе выполнения Социального заказа 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40689" y="1428860"/>
            <a:ext cx="11107973" cy="3800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dirty="0">
                <a:latin typeface="+mj-lt"/>
              </a:rPr>
              <a:t>Отчет о бюджетных обязательств (ф. 0503128) </a:t>
            </a:r>
            <a:r>
              <a:rPr lang="ru-RU" sz="2000" dirty="0"/>
              <a:t>– </a:t>
            </a:r>
            <a:r>
              <a:rPr lang="ru-RU" sz="2000" dirty="0">
                <a:latin typeface="+mj-lt"/>
              </a:rPr>
              <a:t>ГРБС, ПБС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0689" y="5399966"/>
            <a:ext cx="2347117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dirty="0">
                <a:latin typeface="+mj-lt"/>
              </a:rPr>
              <a:t>ХХХ – КВР обособленный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903491"/>
              </p:ext>
            </p:extLst>
          </p:nvPr>
        </p:nvGraphicFramePr>
        <p:xfrm>
          <a:off x="540689" y="1965574"/>
          <a:ext cx="11107976" cy="327774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367624">
                  <a:extLst>
                    <a:ext uri="{9D8B030D-6E8A-4147-A177-3AD203B41FA5}">
                      <a16:colId xmlns:a16="http://schemas.microsoft.com/office/drawing/2014/main" val="1872001839"/>
                    </a:ext>
                  </a:extLst>
                </a:gridCol>
                <a:gridCol w="238539">
                  <a:extLst>
                    <a:ext uri="{9D8B030D-6E8A-4147-A177-3AD203B41FA5}">
                      <a16:colId xmlns:a16="http://schemas.microsoft.com/office/drawing/2014/main" val="2593609968"/>
                    </a:ext>
                  </a:extLst>
                </a:gridCol>
                <a:gridCol w="2115047">
                  <a:extLst>
                    <a:ext uri="{9D8B030D-6E8A-4147-A177-3AD203B41FA5}">
                      <a16:colId xmlns:a16="http://schemas.microsoft.com/office/drawing/2014/main" val="2987003548"/>
                    </a:ext>
                  </a:extLst>
                </a:gridCol>
                <a:gridCol w="532738">
                  <a:extLst>
                    <a:ext uri="{9D8B030D-6E8A-4147-A177-3AD203B41FA5}">
                      <a16:colId xmlns:a16="http://schemas.microsoft.com/office/drawing/2014/main" val="434146308"/>
                    </a:ext>
                  </a:extLst>
                </a:gridCol>
                <a:gridCol w="532738">
                  <a:extLst>
                    <a:ext uri="{9D8B030D-6E8A-4147-A177-3AD203B41FA5}">
                      <a16:colId xmlns:a16="http://schemas.microsoft.com/office/drawing/2014/main" val="740056323"/>
                    </a:ext>
                  </a:extLst>
                </a:gridCol>
                <a:gridCol w="421418">
                  <a:extLst>
                    <a:ext uri="{9D8B030D-6E8A-4147-A177-3AD203B41FA5}">
                      <a16:colId xmlns:a16="http://schemas.microsoft.com/office/drawing/2014/main" val="3433427784"/>
                    </a:ext>
                  </a:extLst>
                </a:gridCol>
                <a:gridCol w="495631">
                  <a:extLst>
                    <a:ext uri="{9D8B030D-6E8A-4147-A177-3AD203B41FA5}">
                      <a16:colId xmlns:a16="http://schemas.microsoft.com/office/drawing/2014/main" val="484480235"/>
                    </a:ext>
                  </a:extLst>
                </a:gridCol>
                <a:gridCol w="495631">
                  <a:extLst>
                    <a:ext uri="{9D8B030D-6E8A-4147-A177-3AD203B41FA5}">
                      <a16:colId xmlns:a16="http://schemas.microsoft.com/office/drawing/2014/main" val="527807194"/>
                    </a:ext>
                  </a:extLst>
                </a:gridCol>
                <a:gridCol w="495631">
                  <a:extLst>
                    <a:ext uri="{9D8B030D-6E8A-4147-A177-3AD203B41FA5}">
                      <a16:colId xmlns:a16="http://schemas.microsoft.com/office/drawing/2014/main" val="3487835108"/>
                    </a:ext>
                  </a:extLst>
                </a:gridCol>
                <a:gridCol w="3093057">
                  <a:extLst>
                    <a:ext uri="{9D8B030D-6E8A-4147-A177-3AD203B41FA5}">
                      <a16:colId xmlns:a16="http://schemas.microsoft.com/office/drawing/2014/main" val="1442439016"/>
                    </a:ext>
                  </a:extLst>
                </a:gridCol>
                <a:gridCol w="659961">
                  <a:extLst>
                    <a:ext uri="{9D8B030D-6E8A-4147-A177-3AD203B41FA5}">
                      <a16:colId xmlns:a16="http://schemas.microsoft.com/office/drawing/2014/main" val="1078822784"/>
                    </a:ext>
                  </a:extLst>
                </a:gridCol>
                <a:gridCol w="659961">
                  <a:extLst>
                    <a:ext uri="{9D8B030D-6E8A-4147-A177-3AD203B41FA5}">
                      <a16:colId xmlns:a16="http://schemas.microsoft.com/office/drawing/2014/main" val="2583239519"/>
                    </a:ext>
                  </a:extLst>
                </a:gridCol>
              </a:tblGrid>
              <a:tr h="15112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Наименование показателя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Код</a:t>
                      </a:r>
                      <a:br>
                        <a:rPr lang="ru-RU" sz="1600" u="none" strike="noStrike" dirty="0">
                          <a:effectLst/>
                          <a:latin typeface="+mj-lt"/>
                        </a:rPr>
                      </a:br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по бюджетной классификации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Утверждено (доведено)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Обязательства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j-lt"/>
                        </a:rPr>
                        <a:t>Исполнено денежных обязательств</a:t>
                      </a: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Не исполнено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541233"/>
                  </a:ext>
                </a:extLst>
              </a:tr>
              <a:tr h="3305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1600" dirty="0"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sz="1600"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846066"/>
                  </a:ext>
                </a:extLst>
              </a:tr>
              <a:tr h="604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010280"/>
                  </a:ext>
                </a:extLst>
              </a:tr>
              <a:tr h="1605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+mj-lt"/>
                        </a:rPr>
                        <a:t>1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+mj-lt"/>
                        </a:rPr>
                        <a:t>2</a:t>
                      </a:r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3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4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5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6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7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8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9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10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11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12</a:t>
                      </a:r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148892"/>
                  </a:ext>
                </a:extLst>
              </a:tr>
              <a:tr h="160568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9510642"/>
                  </a:ext>
                </a:extLst>
              </a:tr>
              <a:tr h="160568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+mj-lt"/>
                        </a:rPr>
                        <a:t>Рз ПРз ЦСР ХХХ</a:t>
                      </a: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+mj-lt"/>
                        </a:rPr>
                        <a:t>Объем предоставленных денежных средств на финансовое обеспечение Социального заказа</a:t>
                      </a: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039106"/>
                  </a:ext>
                </a:extLst>
              </a:tr>
              <a:tr h="160568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6901767"/>
                  </a:ext>
                </a:extLst>
              </a:tr>
              <a:tr h="160568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445" marR="9445" marT="944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8794548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CF27-B221-48F6-A3A8-F66F2C60CEF6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412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Скругленный прямоугольник 47"/>
          <p:cNvSpPr/>
          <p:nvPr/>
        </p:nvSpPr>
        <p:spPr>
          <a:xfrm>
            <a:off x="807993" y="4041606"/>
            <a:ext cx="10528304" cy="1932167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346" y="242991"/>
            <a:ext cx="10515600" cy="452907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>
                <a:latin typeface="+mj-lt"/>
              </a:rPr>
              <a:t>Процесс формирования бюджета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14345" y="2889068"/>
            <a:ext cx="10515600" cy="8632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numCol="2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i="1" dirty="0"/>
              <a:t>Формирование социального заказа субъекта Российской Федерации </a:t>
            </a:r>
            <a:br>
              <a:rPr lang="ru-RU" sz="1800" b="1" i="1" dirty="0"/>
            </a:br>
            <a:r>
              <a:rPr lang="ru-RU" sz="1800" b="1" i="1" dirty="0"/>
              <a:t>и его финансового обеспечения</a:t>
            </a:r>
          </a:p>
          <a:p>
            <a:pPr algn="ctr"/>
            <a:endParaRPr lang="ru-RU" sz="1800" b="1" i="1" dirty="0"/>
          </a:p>
          <a:p>
            <a:pPr algn="ctr"/>
            <a:r>
              <a:rPr lang="ru-RU" sz="1800" b="1" i="1" dirty="0"/>
              <a:t>Утверждение социального заказа</a:t>
            </a:r>
          </a:p>
        </p:txBody>
      </p:sp>
      <p:cxnSp>
        <p:nvCxnSpPr>
          <p:cNvPr id="19" name="Соединительная линия уступом 18"/>
          <p:cNvCxnSpPr>
            <a:stCxn id="4" idx="1"/>
            <a:endCxn id="2" idx="1"/>
          </p:cNvCxnSpPr>
          <p:nvPr/>
        </p:nvCxnSpPr>
        <p:spPr>
          <a:xfrm rot="10800000" flipH="1">
            <a:off x="814344" y="469445"/>
            <a:ext cx="1" cy="2851266"/>
          </a:xfrm>
          <a:prstGeom prst="bentConnector3">
            <a:avLst>
              <a:gd name="adj1" fmla="val -22860000000"/>
            </a:avLst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42660" y="4635533"/>
            <a:ext cx="421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14343" y="827740"/>
            <a:ext cx="2775005" cy="88259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+mj-lt"/>
              </a:rPr>
              <a:t>Формирование проекта закона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525060" y="827739"/>
            <a:ext cx="2775005" cy="88259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+mj-lt"/>
              </a:rPr>
              <a:t>Утверждение закона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554938" y="827739"/>
            <a:ext cx="2775005" cy="88259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+mj-lt"/>
              </a:rPr>
              <a:t>Доведение БА, ЛБО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14343" y="1433335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25060" y="1433335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554938" y="1433334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3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27047" y="1849509"/>
            <a:ext cx="5098220" cy="882595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+mj-lt"/>
              </a:rPr>
              <a:t>Формирование сводной бюджетной росписи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185153" y="1842177"/>
            <a:ext cx="5157494" cy="882596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+mj-lt"/>
              </a:rPr>
              <a:t>Формирование смет ПБС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496646" y="469445"/>
            <a:ext cx="461665" cy="1910138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1 января 2023 года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11488695" y="219871"/>
            <a:ext cx="7951" cy="197557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4" idx="0"/>
            <a:endCxn id="4" idx="2"/>
          </p:cNvCxnSpPr>
          <p:nvPr/>
        </p:nvCxnSpPr>
        <p:spPr>
          <a:xfrm>
            <a:off x="6072145" y="2889068"/>
            <a:ext cx="0" cy="86328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45" name="Схема 44"/>
          <p:cNvGraphicFramePr/>
          <p:nvPr>
            <p:extLst/>
          </p:nvPr>
        </p:nvGraphicFramePr>
        <p:xfrm>
          <a:off x="827047" y="4041606"/>
          <a:ext cx="10515601" cy="1849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9" name="Дуга 48"/>
          <p:cNvSpPr/>
          <p:nvPr/>
        </p:nvSpPr>
        <p:spPr>
          <a:xfrm rot="16392645">
            <a:off x="356183" y="3946611"/>
            <a:ext cx="1439541" cy="1431234"/>
          </a:xfrm>
          <a:prstGeom prst="arc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Дуга 49"/>
          <p:cNvSpPr/>
          <p:nvPr/>
        </p:nvSpPr>
        <p:spPr>
          <a:xfrm rot="10800000">
            <a:off x="321146" y="4667518"/>
            <a:ext cx="1439541" cy="1431234"/>
          </a:xfrm>
          <a:prstGeom prst="arc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29762" y="6179960"/>
            <a:ext cx="11228549" cy="462977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err="1"/>
              <a:t>РзПРз</a:t>
            </a:r>
            <a:r>
              <a:rPr lang="ru-RU" b="1" i="1" dirty="0"/>
              <a:t> (раздел, подраздел ХХХХ); ЦСР (Целевая статья расходов ) (на стадии формирования </a:t>
            </a:r>
            <a:r>
              <a:rPr lang="ru-RU" b="1" i="1" dirty="0" err="1"/>
              <a:t>Соц.Заказ</a:t>
            </a:r>
            <a:r>
              <a:rPr lang="ru-RU" b="1" i="1" dirty="0"/>
              <a:t>); </a:t>
            </a:r>
          </a:p>
          <a:p>
            <a:pPr algn="ctr"/>
            <a:r>
              <a:rPr lang="ru-RU" b="1" i="1" dirty="0"/>
              <a:t>КВР (Вид расхода (не определен до выбора исполнителя Соц. Заказа)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1EAA-89F5-485B-849C-384542C1814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043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207052"/>
            <a:ext cx="10515600" cy="452907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>
                <a:latin typeface="+mj-lt"/>
              </a:rPr>
              <a:t>Утверждение социального заказа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38200" y="771277"/>
            <a:ext cx="10515600" cy="3896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i="1" dirty="0"/>
              <a:t>Доведение БА до ГРБС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38200" y="1272208"/>
            <a:ext cx="10515600" cy="3816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i="1" dirty="0"/>
              <a:t>Доведение ЛБО до ПБС </a:t>
            </a:r>
          </a:p>
        </p:txBody>
      </p:sp>
      <p:cxnSp>
        <p:nvCxnSpPr>
          <p:cNvPr id="8" name="Соединительная линия уступом 7"/>
          <p:cNvCxnSpPr>
            <a:stCxn id="4" idx="1"/>
            <a:endCxn id="5" idx="1"/>
          </p:cNvCxnSpPr>
          <p:nvPr/>
        </p:nvCxnSpPr>
        <p:spPr>
          <a:xfrm rot="10800000" flipV="1">
            <a:off x="838200" y="433506"/>
            <a:ext cx="12700" cy="532578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>
            <a:stCxn id="4" idx="1"/>
            <a:endCxn id="6" idx="1"/>
          </p:cNvCxnSpPr>
          <p:nvPr/>
        </p:nvCxnSpPr>
        <p:spPr>
          <a:xfrm rot="10800000" flipV="1">
            <a:off x="838200" y="433506"/>
            <a:ext cx="12700" cy="1029534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838199" y="1719758"/>
            <a:ext cx="10502900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Резервные позиции -  не распределенные БА     Финансовый орган 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/>
          </p:nvPr>
        </p:nvGraphicFramePr>
        <p:xfrm>
          <a:off x="838199" y="2089090"/>
          <a:ext cx="10502900" cy="455571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070114">
                  <a:extLst>
                    <a:ext uri="{9D8B030D-6E8A-4147-A177-3AD203B41FA5}">
                      <a16:colId xmlns:a16="http://schemas.microsoft.com/office/drawing/2014/main" val="2724233535"/>
                    </a:ext>
                  </a:extLst>
                </a:gridCol>
                <a:gridCol w="2544417">
                  <a:extLst>
                    <a:ext uri="{9D8B030D-6E8A-4147-A177-3AD203B41FA5}">
                      <a16:colId xmlns:a16="http://schemas.microsoft.com/office/drawing/2014/main" val="473857310"/>
                    </a:ext>
                  </a:extLst>
                </a:gridCol>
                <a:gridCol w="3768919">
                  <a:extLst>
                    <a:ext uri="{9D8B030D-6E8A-4147-A177-3AD203B41FA5}">
                      <a16:colId xmlns:a16="http://schemas.microsoft.com/office/drawing/2014/main" val="393976726"/>
                    </a:ext>
                  </a:extLst>
                </a:gridCol>
                <a:gridCol w="3119450">
                  <a:extLst>
                    <a:ext uri="{9D8B030D-6E8A-4147-A177-3AD203B41FA5}">
                      <a16:colId xmlns:a16="http://schemas.microsoft.com/office/drawing/2014/main" val="1530229990"/>
                    </a:ext>
                  </a:extLst>
                </a:gridCol>
              </a:tblGrid>
              <a:tr h="673398"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Утверждение</a:t>
                      </a:r>
                      <a:r>
                        <a:rPr lang="ru-RU" sz="18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БА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ДТ КРБ 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87Х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 1 503 Х9 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rgbClr val="990000"/>
                          </a:solidFill>
                          <a:latin typeface="+mj-lt"/>
                        </a:rPr>
                        <a:t>расчетный объем финансового   обеспечения на  утвержденный Социальный Заказ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2399297"/>
                  </a:ext>
                </a:extLst>
              </a:tr>
              <a:tr h="6733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Calibri Light (Заголовки)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КТ КРБ 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87Х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 1 503 Х1 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Calibri Light (Заголовки)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667311"/>
                  </a:ext>
                </a:extLst>
              </a:tr>
              <a:tr h="673398"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?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aseline="0" dirty="0">
                          <a:solidFill>
                            <a:srgbClr val="990000"/>
                          </a:solidFill>
                          <a:latin typeface="+mj-lt"/>
                        </a:rPr>
                        <a:t>Объем БА на исполнение Социального заказа</a:t>
                      </a:r>
                    </a:p>
                    <a:p>
                      <a:pPr algn="ctr"/>
                      <a:r>
                        <a:rPr lang="ru-RU" sz="1800" baseline="0" dirty="0">
                          <a:solidFill>
                            <a:srgbClr val="990000"/>
                          </a:solidFill>
                          <a:latin typeface="+mj-lt"/>
                        </a:rPr>
                        <a:t> следует увязывать с ОБАС</a:t>
                      </a:r>
                      <a:endParaRPr lang="ru-RU" sz="1800" dirty="0">
                        <a:solidFill>
                          <a:srgbClr val="990000"/>
                        </a:solidFill>
                        <a:latin typeface="+mj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Calibri Light (Заголовки)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304262"/>
                  </a:ext>
                </a:extLst>
              </a:tr>
              <a:tr h="67339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</a:rPr>
                        <a:t>Доведение БА до уполномоченных ГРБС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+mj-lt"/>
                        </a:rPr>
                        <a:t>Дт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КВР </a:t>
                      </a:r>
                      <a:r>
                        <a:rPr lang="ru-RU" sz="1800" baseline="0" dirty="0">
                          <a:solidFill>
                            <a:srgbClr val="990000"/>
                          </a:solidFill>
                          <a:latin typeface="+mj-lt"/>
                        </a:rPr>
                        <a:t>87Х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1 503 Х9 </a:t>
                      </a:r>
                      <a:r>
                        <a:rPr lang="ru-RU" sz="1800" baseline="0" dirty="0">
                          <a:solidFill>
                            <a:srgbClr val="990000"/>
                          </a:solidFill>
                          <a:latin typeface="+mj-lt"/>
                        </a:rPr>
                        <a:t>200</a:t>
                      </a:r>
                      <a:endParaRPr lang="ru-RU" sz="1800" dirty="0">
                        <a:solidFill>
                          <a:srgbClr val="99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20231549"/>
                  </a:ext>
                </a:extLst>
              </a:tr>
              <a:tr h="6733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+mj-lt"/>
                        </a:rPr>
                        <a:t>Кт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+mj-lt"/>
                        </a:rPr>
                        <a:t> КВР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ru-RU" sz="1800" baseline="0" dirty="0">
                          <a:solidFill>
                            <a:srgbClr val="990000"/>
                          </a:solidFill>
                          <a:latin typeface="+mj-lt"/>
                        </a:rPr>
                        <a:t>87Х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1 503 Х1 </a:t>
                      </a:r>
                      <a:r>
                        <a:rPr lang="ru-RU" sz="1800" baseline="0" dirty="0">
                          <a:solidFill>
                            <a:srgbClr val="990000"/>
                          </a:solidFill>
                          <a:latin typeface="+mj-lt"/>
                        </a:rPr>
                        <a:t>200</a:t>
                      </a:r>
                      <a:endParaRPr lang="ru-RU" sz="1800" dirty="0">
                        <a:solidFill>
                          <a:srgbClr val="99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791563"/>
                  </a:ext>
                </a:extLst>
              </a:tr>
              <a:tr h="67339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indent="0" algn="just"/>
                      <a:r>
                        <a:rPr lang="ru-RU" sz="1800" dirty="0">
                          <a:solidFill>
                            <a:srgbClr val="990000"/>
                          </a:solidFill>
                          <a:latin typeface="+mj-lt"/>
                        </a:rPr>
                        <a:t>Когда доведение? – при утверждении</a:t>
                      </a:r>
                      <a:r>
                        <a:rPr lang="ru-RU" sz="1800" baseline="0" dirty="0">
                          <a:solidFill>
                            <a:srgbClr val="990000"/>
                          </a:solidFill>
                          <a:latin typeface="+mj-lt"/>
                        </a:rPr>
                        <a:t> Социального заказа?</a:t>
                      </a:r>
                    </a:p>
                    <a:p>
                      <a:pPr marL="0" indent="0" algn="just"/>
                      <a:r>
                        <a:rPr lang="ru-RU" sz="1800" baseline="0" dirty="0">
                          <a:solidFill>
                            <a:srgbClr val="990000"/>
                          </a:solidFill>
                          <a:latin typeface="+mj-lt"/>
                        </a:rPr>
                        <a:t>                           или - при</a:t>
                      </a:r>
                      <a:r>
                        <a:rPr lang="ru-RU" sz="1800" dirty="0">
                          <a:solidFill>
                            <a:srgbClr val="990000"/>
                          </a:solidFill>
                          <a:latin typeface="+mj-lt"/>
                        </a:rPr>
                        <a:t> оформлении социальных сертификатов.</a:t>
                      </a:r>
                    </a:p>
                    <a:p>
                      <a:pPr marL="0" indent="0" algn="just"/>
                      <a:r>
                        <a:rPr lang="ru-RU" sz="1800" dirty="0">
                          <a:solidFill>
                            <a:srgbClr val="990000"/>
                          </a:solidFill>
                          <a:latin typeface="+mj-lt"/>
                        </a:rPr>
                        <a:t>При доведении по факту оформления Социальных сертификатов – необходимо определить периодичность доведения.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798682"/>
                  </a:ext>
                </a:extLst>
              </a:tr>
            </a:tbl>
          </a:graphicData>
        </a:graphic>
      </p:graphicFrame>
      <p:sp>
        <p:nvSpPr>
          <p:cNvPr id="14" name="Правая фигурная скобка 13"/>
          <p:cNvSpPr/>
          <p:nvPr/>
        </p:nvSpPr>
        <p:spPr>
          <a:xfrm>
            <a:off x="7927450" y="2528515"/>
            <a:ext cx="413468" cy="1232452"/>
          </a:xfrm>
          <a:prstGeom prst="rightBrac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авая фигурная скобка 14"/>
          <p:cNvSpPr/>
          <p:nvPr/>
        </p:nvSpPr>
        <p:spPr>
          <a:xfrm>
            <a:off x="9439523" y="4541520"/>
            <a:ext cx="413468" cy="1232452"/>
          </a:xfrm>
          <a:prstGeom prst="rightBrac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133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28600" y="450768"/>
            <a:ext cx="11531379" cy="98237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b="1" dirty="0">
                <a:latin typeface="+mj-lt"/>
              </a:rPr>
              <a:t>Процесс формирования (исполнения)  бюджета</a:t>
            </a:r>
            <a:br>
              <a:rPr lang="ru-RU" sz="2800" b="1" dirty="0">
                <a:latin typeface="+mj-lt"/>
              </a:rPr>
            </a:br>
            <a:r>
              <a:rPr lang="ru-RU" sz="2800" b="1" dirty="0">
                <a:latin typeface="+mj-lt"/>
              </a:rPr>
              <a:t>определение  ИСПОЛНИТЕЛЕЙ Социального заказа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421419" y="1572829"/>
          <a:ext cx="3687067" cy="4863777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687067">
                  <a:extLst>
                    <a:ext uri="{9D8B030D-6E8A-4147-A177-3AD203B41FA5}">
                      <a16:colId xmlns:a16="http://schemas.microsoft.com/office/drawing/2014/main" val="3577686130"/>
                    </a:ext>
                  </a:extLst>
                </a:gridCol>
              </a:tblGrid>
              <a:tr h="14587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Calibri Light (Заголовки)"/>
                          <a:cs typeface="Times New Roman" panose="02020603050405020304" pitchFamily="18" charset="0"/>
                        </a:rPr>
                        <a:t>Определение ИСПОЛНИТЕЛЕЙ социальных услуг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Calibri Light (Заголовки)"/>
                          <a:cs typeface="Times New Roman" panose="02020603050405020304" pitchFamily="18" charset="0"/>
                        </a:rPr>
                        <a:t>(социального заказа)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Calibri Light (Заголовки)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Calibri Light (Заголовки)"/>
                          <a:cs typeface="Times New Roman" panose="02020603050405020304" pitchFamily="18" charset="0"/>
                        </a:rPr>
                        <a:t>(Заключение</a:t>
                      </a:r>
                      <a:r>
                        <a:rPr lang="ru-RU" sz="1800" b="0" baseline="0" dirty="0">
                          <a:solidFill>
                            <a:schemeClr val="tx1"/>
                          </a:solidFill>
                          <a:latin typeface="Calibri Light (Заголовки)"/>
                          <a:cs typeface="Times New Roman" panose="02020603050405020304" pitchFamily="18" charset="0"/>
                        </a:rPr>
                        <a:t> с исполнителями соглашений на предоставление финансового обеспечения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Calibri Light (Заголовки)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Calibri Light (Заголовки)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279865"/>
                  </a:ext>
                </a:extLst>
              </a:tr>
              <a:tr h="1189714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Учетных процедур не возникает 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779147"/>
                  </a:ext>
                </a:extLst>
              </a:tr>
              <a:tr h="1662383"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latin typeface="Calibri Light (Заголовки)"/>
                        </a:rPr>
                        <a:t>Принятие БО</a:t>
                      </a:r>
                    </a:p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latin typeface="Calibri Light (Заголовки)"/>
                        </a:rPr>
                        <a:t> не предусматривается возможным → не наступили условия по выбору 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98592679"/>
                  </a:ext>
                </a:extLst>
              </a:tr>
            </a:tbl>
          </a:graphicData>
        </a:graphic>
      </p:graphicFrame>
      <p:sp>
        <p:nvSpPr>
          <p:cNvPr id="17" name="Объект 2"/>
          <p:cNvSpPr txBox="1">
            <a:spLocks/>
          </p:cNvSpPr>
          <p:nvPr/>
        </p:nvSpPr>
        <p:spPr>
          <a:xfrm>
            <a:off x="4334608" y="1542553"/>
            <a:ext cx="7425371" cy="51789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400" b="1" dirty="0">
                <a:latin typeface="+mj-lt"/>
              </a:rPr>
              <a:t>Основные показатели Соглашения</a:t>
            </a:r>
          </a:p>
          <a:p>
            <a:pPr algn="just"/>
            <a:r>
              <a:rPr lang="ru-RU" sz="2400" dirty="0">
                <a:latin typeface="+mj-lt"/>
              </a:rPr>
              <a:t>Состав услуг</a:t>
            </a:r>
          </a:p>
          <a:p>
            <a:pPr algn="just"/>
            <a:r>
              <a:rPr lang="ru-RU" sz="2400" b="1" dirty="0">
                <a:latin typeface="+mj-lt"/>
                <a:cs typeface="Times New Roman" panose="02020603050405020304" pitchFamily="18" charset="0"/>
              </a:rPr>
              <a:t>Возможный</a:t>
            </a:r>
            <a:r>
              <a:rPr lang="ru-RU" sz="2400" dirty="0">
                <a:latin typeface="+mj-lt"/>
                <a:cs typeface="Times New Roman" panose="02020603050405020304" pitchFamily="18" charset="0"/>
              </a:rPr>
              <a:t> объем</a:t>
            </a:r>
            <a:r>
              <a:rPr lang="ru-RU" sz="2400" baseline="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400" b="1" baseline="0" dirty="0">
                <a:latin typeface="+mj-lt"/>
                <a:cs typeface="Times New Roman" panose="02020603050405020304" pitchFamily="18" charset="0"/>
              </a:rPr>
              <a:t>предельного</a:t>
            </a:r>
            <a:r>
              <a:rPr lang="ru-RU" sz="2400" baseline="0" dirty="0">
                <a:latin typeface="+mj-lt"/>
                <a:cs typeface="Times New Roman" panose="02020603050405020304" pitchFamily="18" charset="0"/>
              </a:rPr>
              <a:t> финансового обеспечения</a:t>
            </a:r>
            <a:endParaRPr lang="ru-RU" sz="2400" dirty="0">
              <a:latin typeface="+mj-lt"/>
            </a:endParaRPr>
          </a:p>
          <a:p>
            <a:pPr algn="just"/>
            <a:r>
              <a:rPr lang="ru-RU" sz="2400" b="1" dirty="0">
                <a:latin typeface="+mj-lt"/>
              </a:rPr>
              <a:t>Расчетный (предельный</a:t>
            </a:r>
            <a:r>
              <a:rPr lang="ru-RU" sz="2400" dirty="0">
                <a:latin typeface="+mj-lt"/>
              </a:rPr>
              <a:t>) объем предоставляемых услуг (при предоставлении социального сертификата (обращения потребителя социальной  услуги)</a:t>
            </a:r>
          </a:p>
          <a:p>
            <a:pPr algn="just"/>
            <a:r>
              <a:rPr lang="ru-RU" sz="2400" dirty="0">
                <a:latin typeface="+mj-lt"/>
              </a:rPr>
              <a:t>Условия предоставления финансового обеспечения</a:t>
            </a:r>
          </a:p>
          <a:p>
            <a:pPr lvl="1" algn="just"/>
            <a:r>
              <a:rPr lang="ru-RU" dirty="0">
                <a:latin typeface="+mj-lt"/>
              </a:rPr>
              <a:t>Авансирование </a:t>
            </a:r>
          </a:p>
          <a:p>
            <a:pPr lvl="1" algn="just"/>
            <a:r>
              <a:rPr lang="ru-RU" dirty="0">
                <a:latin typeface="+mj-lt"/>
              </a:rPr>
              <a:t>Возмещение затрат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3599814" y="3548700"/>
            <a:ext cx="0" cy="5327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108486" y="1214561"/>
            <a:ext cx="0" cy="462964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083777" y="3669065"/>
            <a:ext cx="606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?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1EAA-89F5-485B-849C-384542C1814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754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03785" y="137965"/>
            <a:ext cx="7950734" cy="64523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dirty="0"/>
              <a:t>Процесс формирования (исполнения)  бюджета</a:t>
            </a:r>
            <a:br>
              <a:rPr lang="ru-RU" sz="2400" b="1" dirty="0"/>
            </a:br>
            <a:r>
              <a:rPr lang="ru-RU" sz="2400" b="1" dirty="0"/>
              <a:t>определение  ИСПОЛНИТЕЛЕЙ Социального заказа </a:t>
            </a:r>
            <a:endParaRPr lang="ru-RU" sz="2400" b="1" dirty="0">
              <a:latin typeface="+mj-lt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387361" y="732834"/>
            <a:ext cx="7417687" cy="15844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>
                <a:latin typeface="+mj-lt"/>
              </a:rPr>
              <a:t>Определение получателя финансового обеспечения</a:t>
            </a:r>
          </a:p>
          <a:p>
            <a:pPr algn="just"/>
            <a:r>
              <a:rPr lang="ru-RU" sz="2000" dirty="0">
                <a:latin typeface="+mj-lt"/>
              </a:rPr>
              <a:t>Определение типа финансового обеспечения</a:t>
            </a:r>
          </a:p>
          <a:p>
            <a:pPr algn="just"/>
            <a:r>
              <a:rPr lang="ru-RU" sz="2000" dirty="0">
                <a:latin typeface="+mj-lt"/>
              </a:rPr>
              <a:t>Расчет предельных  сумм финансового обеспечения</a:t>
            </a:r>
          </a:p>
          <a:p>
            <a:pPr algn="just"/>
            <a:r>
              <a:rPr lang="ru-RU" sz="2000" dirty="0">
                <a:latin typeface="+mj-lt"/>
              </a:rPr>
              <a:t>       Определение способа финансового обеспечения </a:t>
            </a:r>
          </a:p>
        </p:txBody>
      </p:sp>
      <p:cxnSp>
        <p:nvCxnSpPr>
          <p:cNvPr id="7" name="Соединительная линия уступом 6"/>
          <p:cNvCxnSpPr>
            <a:endCxn id="5" idx="1"/>
          </p:cNvCxnSpPr>
          <p:nvPr/>
        </p:nvCxnSpPr>
        <p:spPr>
          <a:xfrm rot="16200000" flipH="1">
            <a:off x="3417909" y="555626"/>
            <a:ext cx="1079072" cy="859832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315744" y="1284446"/>
            <a:ext cx="23" cy="148598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0" name="Объект 2"/>
          <p:cNvSpPr txBox="1">
            <a:spLocks/>
          </p:cNvSpPr>
          <p:nvPr/>
        </p:nvSpPr>
        <p:spPr>
          <a:xfrm>
            <a:off x="4315766" y="2366464"/>
            <a:ext cx="7557359" cy="39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numCol="2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+mj-lt"/>
              </a:rPr>
              <a:t>Авансирование с отчетом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+mj-lt"/>
              </a:rPr>
              <a:t>Возмещение затрат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7810010" y="2366464"/>
            <a:ext cx="0" cy="403963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36" name="Таблица 35"/>
          <p:cNvGraphicFramePr>
            <a:graphicFrameLocks noGrp="1"/>
          </p:cNvGraphicFramePr>
          <p:nvPr>
            <p:extLst/>
          </p:nvPr>
        </p:nvGraphicFramePr>
        <p:xfrm>
          <a:off x="-24932" y="0"/>
          <a:ext cx="3601942" cy="6858001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800971">
                  <a:extLst>
                    <a:ext uri="{9D8B030D-6E8A-4147-A177-3AD203B41FA5}">
                      <a16:colId xmlns:a16="http://schemas.microsoft.com/office/drawing/2014/main" val="360722104"/>
                    </a:ext>
                  </a:extLst>
                </a:gridCol>
                <a:gridCol w="1800971">
                  <a:extLst>
                    <a:ext uri="{9D8B030D-6E8A-4147-A177-3AD203B41FA5}">
                      <a16:colId xmlns:a16="http://schemas.microsoft.com/office/drawing/2014/main" val="2917531331"/>
                    </a:ext>
                  </a:extLst>
                </a:gridCol>
              </a:tblGrid>
              <a:tr h="317635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latin typeface="+mj-lt"/>
                        </a:rPr>
                        <a:t>Определение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latin typeface="+mj-lt"/>
                        </a:rPr>
                        <a:t> Исполнителей социальных услуг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(Получателей финансового обеспечения исполнения </a:t>
                      </a:r>
                      <a:r>
                        <a:rPr lang="ru-RU" sz="1800" b="1" kern="1200" baseline="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социального заказа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ru-RU" sz="1800" b="1" kern="1200" dirty="0">
                          <a:latin typeface="+mj-lt"/>
                        </a:rPr>
                        <a:t>Заключение соглашений с</a:t>
                      </a:r>
                      <a:r>
                        <a:rPr lang="ru-RU" sz="1800" b="1" kern="1200" baseline="0" dirty="0">
                          <a:latin typeface="+mj-lt"/>
                        </a:rPr>
                        <a:t> Исполнителями социальных услуг</a:t>
                      </a:r>
                      <a:endParaRPr lang="ru-RU" sz="1800" b="1" kern="12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985140"/>
                  </a:ext>
                </a:extLst>
              </a:tr>
              <a:tr h="1227215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  <a:latin typeface="+mj-lt"/>
                        </a:rPr>
                        <a:t>Учетных процедур не возникает  </a:t>
                      </a:r>
                    </a:p>
                    <a:p>
                      <a:pPr algn="ctr"/>
                      <a:r>
                        <a:rPr lang="ru-RU" b="1" dirty="0">
                          <a:latin typeface="+mj-lt"/>
                        </a:rPr>
                        <a:t>Отражение Принимаемых Бюджетных Обязательств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284439"/>
                  </a:ext>
                </a:extLst>
              </a:tr>
              <a:tr h="1227215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  <a:latin typeface="+mj-lt"/>
                        </a:rPr>
                        <a:t>не представляется возможным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latin typeface="+mj-lt"/>
                        </a:rPr>
                        <a:t>не определить надежную оценку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1304040"/>
                  </a:ext>
                </a:extLst>
              </a:tr>
              <a:tr h="1227215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+mj-lt"/>
                        </a:rPr>
                        <a:t>БА - НА РЕЗЕРВЕ</a:t>
                      </a:r>
                      <a:r>
                        <a:rPr lang="ru-RU" b="1" baseline="0" dirty="0">
                          <a:latin typeface="+mj-lt"/>
                        </a:rPr>
                        <a:t> 87Х</a:t>
                      </a:r>
                      <a:endParaRPr lang="ru-RU" b="1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247418"/>
                  </a:ext>
                </a:extLst>
              </a:tr>
            </a:tbl>
          </a:graphicData>
        </a:graphic>
      </p:graphicFrame>
      <p:sp>
        <p:nvSpPr>
          <p:cNvPr id="39" name="Правая фигурная скобка 38"/>
          <p:cNvSpPr/>
          <p:nvPr/>
        </p:nvSpPr>
        <p:spPr>
          <a:xfrm rot="5400000">
            <a:off x="7883287" y="-998360"/>
            <a:ext cx="307354" cy="7803876"/>
          </a:xfrm>
          <a:prstGeom prst="rightBrace">
            <a:avLst>
              <a:gd name="adj1" fmla="val 8333"/>
              <a:gd name="adj2" fmla="val 52903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443054" y="3153864"/>
            <a:ext cx="2733912" cy="52795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+mj-lt"/>
              </a:rPr>
              <a:t>Для учета</a:t>
            </a:r>
          </a:p>
        </p:txBody>
      </p:sp>
      <p:sp>
        <p:nvSpPr>
          <p:cNvPr id="41" name="Объект 2"/>
          <p:cNvSpPr txBox="1">
            <a:spLocks/>
          </p:cNvSpPr>
          <p:nvPr/>
        </p:nvSpPr>
        <p:spPr>
          <a:xfrm>
            <a:off x="6151143" y="3691063"/>
            <a:ext cx="3317734" cy="1082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dirty="0">
                <a:latin typeface="+mj-lt"/>
              </a:rPr>
              <a:t>Способ предоставления трансферта определяет корреспонденции </a:t>
            </a:r>
            <a:br>
              <a:rPr lang="ru-RU" sz="2000" dirty="0">
                <a:latin typeface="+mj-lt"/>
              </a:rPr>
            </a:br>
            <a:r>
              <a:rPr lang="ru-RU" sz="2000" dirty="0">
                <a:latin typeface="+mj-lt"/>
              </a:rPr>
              <a:t>в бухгалтерском учете </a:t>
            </a:r>
          </a:p>
        </p:txBody>
      </p:sp>
      <p:sp>
        <p:nvSpPr>
          <p:cNvPr id="42" name="Прямоугольник с двумя усеченными соседними углами 41"/>
          <p:cNvSpPr/>
          <p:nvPr/>
        </p:nvSpPr>
        <p:spPr>
          <a:xfrm>
            <a:off x="4266297" y="4717419"/>
            <a:ext cx="2176757" cy="2004055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+mj-lt"/>
                <a:cs typeface="Times New Roman" panose="02020603050405020304" pitchFamily="18" charset="0"/>
              </a:rPr>
              <a:t>Трансферт </a:t>
            </a:r>
            <a:br>
              <a:rPr lang="ru-RU" sz="2000" dirty="0">
                <a:latin typeface="+mj-lt"/>
                <a:cs typeface="Times New Roman" panose="02020603050405020304" pitchFamily="18" charset="0"/>
              </a:rPr>
            </a:br>
            <a:r>
              <a:rPr lang="ru-RU" sz="2000" b="1" dirty="0">
                <a:latin typeface="+mj-lt"/>
                <a:cs typeface="Times New Roman" panose="02020603050405020304" pitchFamily="18" charset="0"/>
              </a:rPr>
              <a:t>с </a:t>
            </a:r>
            <a:r>
              <a:rPr lang="ru-RU" sz="2000" dirty="0">
                <a:latin typeface="+mj-lt"/>
                <a:cs typeface="Times New Roman" panose="02020603050405020304" pitchFamily="18" charset="0"/>
              </a:rPr>
              <a:t>условиями -</a:t>
            </a:r>
          </a:p>
          <a:p>
            <a:pPr algn="ctr"/>
            <a:r>
              <a:rPr lang="ru-RU" sz="2000" dirty="0">
                <a:latin typeface="+mj-lt"/>
                <a:cs typeface="Times New Roman" panose="02020603050405020304" pitchFamily="18" charset="0"/>
              </a:rPr>
              <a:t>Через расчеты по авансам</a:t>
            </a:r>
          </a:p>
          <a:p>
            <a:pPr algn="ctr"/>
            <a:r>
              <a:rPr lang="ru-RU" sz="2000" dirty="0">
                <a:latin typeface="+mj-lt"/>
                <a:cs typeface="Times New Roman" panose="02020603050405020304" pitchFamily="18" charset="0"/>
              </a:rPr>
              <a:t>1 206 4Х 56Х</a:t>
            </a:r>
          </a:p>
        </p:txBody>
      </p:sp>
      <p:sp>
        <p:nvSpPr>
          <p:cNvPr id="43" name="Прямоугольник с двумя усеченными соседними углами 42"/>
          <p:cNvSpPr/>
          <p:nvPr/>
        </p:nvSpPr>
        <p:spPr>
          <a:xfrm>
            <a:off x="8818686" y="4717419"/>
            <a:ext cx="2535038" cy="1885603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+mj-lt"/>
                <a:cs typeface="Times New Roman" panose="02020603050405020304" pitchFamily="18" charset="0"/>
              </a:rPr>
              <a:t>Трансферт </a:t>
            </a:r>
            <a:br>
              <a:rPr lang="ru-RU" sz="2000" dirty="0">
                <a:latin typeface="+mj-lt"/>
                <a:cs typeface="Times New Roman" panose="02020603050405020304" pitchFamily="18" charset="0"/>
              </a:rPr>
            </a:br>
            <a:r>
              <a:rPr lang="ru-RU" sz="2000" b="1" dirty="0">
                <a:latin typeface="+mj-lt"/>
                <a:cs typeface="Times New Roman" panose="02020603050405020304" pitchFamily="18" charset="0"/>
              </a:rPr>
              <a:t>без</a:t>
            </a:r>
            <a:r>
              <a:rPr lang="ru-RU" sz="2000" dirty="0">
                <a:latin typeface="+mj-lt"/>
                <a:cs typeface="Times New Roman" panose="02020603050405020304" pitchFamily="18" charset="0"/>
              </a:rPr>
              <a:t> условиями – через расчеты по обязательствам</a:t>
            </a:r>
          </a:p>
          <a:p>
            <a:pPr algn="ctr"/>
            <a:r>
              <a:rPr lang="ru-RU" sz="2000" dirty="0">
                <a:latin typeface="+mj-lt"/>
                <a:cs typeface="Times New Roman" panose="02020603050405020304" pitchFamily="18" charset="0"/>
              </a:rPr>
              <a:t>1 302 4Х 73Х</a:t>
            </a:r>
          </a:p>
        </p:txBody>
      </p:sp>
      <p:cxnSp>
        <p:nvCxnSpPr>
          <p:cNvPr id="45" name="Соединительная линия уступом 44"/>
          <p:cNvCxnSpPr>
            <a:stCxn id="40" idx="1"/>
            <a:endCxn id="42" idx="3"/>
          </p:cNvCxnSpPr>
          <p:nvPr/>
        </p:nvCxnSpPr>
        <p:spPr>
          <a:xfrm rot="10800000" flipV="1">
            <a:off x="5354676" y="3417839"/>
            <a:ext cx="1088378" cy="129958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7" name="Соединительная линия уступом 46"/>
          <p:cNvCxnSpPr>
            <a:stCxn id="40" idx="3"/>
            <a:endCxn id="43" idx="3"/>
          </p:cNvCxnSpPr>
          <p:nvPr/>
        </p:nvCxnSpPr>
        <p:spPr>
          <a:xfrm>
            <a:off x="9176966" y="3417839"/>
            <a:ext cx="909239" cy="129958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1EAA-89F5-485B-849C-384542C1814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045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3601941" cy="6858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  <a:latin typeface="+mj-lt"/>
              </a:rPr>
              <a:t>Определение Владельца социального сертификата (потребителя социальных услуг)</a:t>
            </a:r>
          </a:p>
          <a:p>
            <a:pPr marL="0" indent="0" algn="ctr">
              <a:buNone/>
            </a:pPr>
            <a:endParaRPr lang="ru-RU" b="1" dirty="0">
              <a:solidFill>
                <a:schemeClr val="bg1"/>
              </a:solidFill>
              <a:latin typeface="+mj-lt"/>
            </a:endParaRPr>
          </a:p>
          <a:p>
            <a:pPr marL="0" indent="0" algn="ctr">
              <a:buNone/>
            </a:pPr>
            <a:endParaRPr lang="ru-RU" b="1" dirty="0">
              <a:solidFill>
                <a:schemeClr val="bg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!ВАЖНО!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 определен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  <a:latin typeface="+mj-lt"/>
              </a:rPr>
              <a:t>Исполнитель социальных  услуг (социального заказа)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771814" y="89024"/>
            <a:ext cx="8093764" cy="452907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>
                <a:latin typeface="+mj-lt"/>
              </a:rPr>
              <a:t>Процесс исполнения бюджета (социального заказа)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232136" y="1793409"/>
            <a:ext cx="2362096" cy="1212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dirty="0">
                <a:latin typeface="+mj-lt"/>
              </a:rPr>
              <a:t>Для принятия БО</a:t>
            </a:r>
          </a:p>
          <a:p>
            <a:pPr marL="0" indent="0" algn="ctr">
              <a:buNone/>
            </a:pPr>
            <a:r>
              <a:rPr lang="ru-RU" sz="2000" dirty="0">
                <a:latin typeface="+mj-lt"/>
              </a:rPr>
              <a:t> необходимо</a:t>
            </a:r>
          </a:p>
        </p:txBody>
      </p:sp>
      <p:cxnSp>
        <p:nvCxnSpPr>
          <p:cNvPr id="7" name="Соединительная линия уступом 6"/>
          <p:cNvCxnSpPr>
            <a:stCxn id="3" idx="3"/>
            <a:endCxn id="5" idx="1"/>
          </p:cNvCxnSpPr>
          <p:nvPr/>
        </p:nvCxnSpPr>
        <p:spPr>
          <a:xfrm flipV="1">
            <a:off x="3601941" y="2399504"/>
            <a:ext cx="630195" cy="1029496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252733" y="1763475"/>
            <a:ext cx="23" cy="148598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4142223" y="3628761"/>
          <a:ext cx="3676473" cy="30294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6473">
                  <a:extLst>
                    <a:ext uri="{9D8B030D-6E8A-4147-A177-3AD203B41FA5}">
                      <a16:colId xmlns:a16="http://schemas.microsoft.com/office/drawing/2014/main" val="2793270367"/>
                    </a:ext>
                  </a:extLst>
                </a:gridCol>
              </a:tblGrid>
              <a:tr h="39823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БУ субъекта Российской Федерации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054987"/>
                  </a:ext>
                </a:extLst>
              </a:tr>
              <a:tr h="39823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АУ субъекта Российской Федерации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3983120"/>
                  </a:ext>
                </a:extLst>
              </a:tr>
              <a:tr h="39823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БУ иного ППО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5759869"/>
                  </a:ext>
                </a:extLst>
              </a:tr>
              <a:tr h="39823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АУ иного ППО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6577687"/>
                  </a:ext>
                </a:extLst>
              </a:tr>
              <a:tr h="39823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НКО </a:t>
                      </a:r>
                      <a:r>
                        <a:rPr lang="ru-RU" i="1" dirty="0">
                          <a:latin typeface="+mj-lt"/>
                        </a:rPr>
                        <a:t>(не учреждения)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01434795"/>
                  </a:ext>
                </a:extLst>
              </a:tr>
              <a:tr h="39823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Коммерческие организации</a:t>
                      </a:r>
                    </a:p>
                    <a:p>
                      <a:pPr algn="ctr"/>
                      <a:r>
                        <a:rPr lang="ru-RU" dirty="0">
                          <a:latin typeface="+mj-lt"/>
                        </a:rPr>
                        <a:t>ИП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4721151"/>
                  </a:ext>
                </a:extLst>
              </a:tr>
              <a:tr h="39823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КУ субъекта Российской Федерации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2960048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/>
          </p:nvPr>
        </p:nvGraphicFramePr>
        <p:xfrm>
          <a:off x="8894624" y="3628761"/>
          <a:ext cx="2775569" cy="30094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5569">
                  <a:extLst>
                    <a:ext uri="{9D8B030D-6E8A-4147-A177-3AD203B41FA5}">
                      <a16:colId xmlns:a16="http://schemas.microsoft.com/office/drawing/2014/main" val="2793270367"/>
                    </a:ext>
                  </a:extLst>
                </a:gridCol>
              </a:tblGrid>
              <a:tr h="39823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Госзадание 614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054987"/>
                  </a:ext>
                </a:extLst>
              </a:tr>
              <a:tr h="39823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Госзадание 624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3983120"/>
                  </a:ext>
                </a:extLst>
              </a:tr>
              <a:tr h="39823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Грант 613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5759869"/>
                  </a:ext>
                </a:extLst>
              </a:tr>
              <a:tr h="39823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Грант 623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6577687"/>
                  </a:ext>
                </a:extLst>
              </a:tr>
              <a:tr h="39823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Субсидия 635</a:t>
                      </a:r>
                      <a:endParaRPr lang="ru-RU" i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01434795"/>
                  </a:ext>
                </a:extLst>
              </a:tr>
              <a:tr h="620075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Субсидия 816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4721151"/>
                  </a:ext>
                </a:extLst>
              </a:tr>
              <a:tr h="39823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Финансирование</a:t>
                      </a:r>
                      <a:r>
                        <a:rPr lang="ru-RU" baseline="0" dirty="0">
                          <a:latin typeface="+mj-lt"/>
                        </a:rPr>
                        <a:t> по смете</a:t>
                      </a:r>
                      <a:endParaRPr lang="ru-RU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2960048"/>
                  </a:ext>
                </a:extLst>
              </a:tr>
            </a:tbl>
          </a:graphicData>
        </a:graphic>
      </p:graphicFrame>
      <p:sp>
        <p:nvSpPr>
          <p:cNvPr id="20" name="Стрелка вправо 19"/>
          <p:cNvSpPr/>
          <p:nvPr/>
        </p:nvSpPr>
        <p:spPr>
          <a:xfrm>
            <a:off x="8098242" y="3941863"/>
            <a:ext cx="679731" cy="169933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8098241" y="4684981"/>
            <a:ext cx="679731" cy="169933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8098240" y="5343132"/>
            <a:ext cx="679731" cy="169933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8098240" y="5842141"/>
            <a:ext cx="679731" cy="169933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8098239" y="6341150"/>
            <a:ext cx="679731" cy="169933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авая фигурная скобка 24"/>
          <p:cNvSpPr/>
          <p:nvPr/>
        </p:nvSpPr>
        <p:spPr>
          <a:xfrm>
            <a:off x="3224151" y="3429000"/>
            <a:ext cx="264657" cy="2910584"/>
          </a:xfrm>
          <a:prstGeom prst="rightBrace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1EAA-89F5-485B-849C-384542C18147}" type="slidenum">
              <a:rPr lang="ru-RU" smtClean="0"/>
              <a:t>7</a:t>
            </a:fld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907072" y="3249709"/>
            <a:ext cx="8145749" cy="349116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/>
              <a:t>Исполнитель услуг                                           тип финансового обеспечения</a:t>
            </a:r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4142223" y="871007"/>
            <a:ext cx="7527970" cy="6483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000" dirty="0">
              <a:latin typeface="+mj-lt"/>
            </a:endParaRPr>
          </a:p>
        </p:txBody>
      </p:sp>
      <p:sp>
        <p:nvSpPr>
          <p:cNvPr id="26" name="Объект 2"/>
          <p:cNvSpPr txBox="1">
            <a:spLocks/>
          </p:cNvSpPr>
          <p:nvPr/>
        </p:nvSpPr>
        <p:spPr>
          <a:xfrm>
            <a:off x="6866792" y="1803488"/>
            <a:ext cx="5081954" cy="1337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r>
              <a:rPr lang="ru-RU" sz="2000" dirty="0">
                <a:latin typeface="+mj-lt"/>
              </a:rPr>
              <a:t>Определение исполнителя услуги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+mj-lt"/>
              </a:rPr>
              <a:t>Определение типа финансового обеспечения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000" dirty="0">
                <a:latin typeface="+mj-lt"/>
              </a:rPr>
              <a:t>Выбор услуги  (ее количества)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+mj-lt"/>
              </a:rPr>
              <a:t>Определение суммы финансового обеспечения</a:t>
            </a:r>
          </a:p>
        </p:txBody>
      </p:sp>
      <p:sp>
        <p:nvSpPr>
          <p:cNvPr id="27" name="Объект 2"/>
          <p:cNvSpPr txBox="1">
            <a:spLocks/>
          </p:cNvSpPr>
          <p:nvPr/>
        </p:nvSpPr>
        <p:spPr>
          <a:xfrm>
            <a:off x="4381540" y="818009"/>
            <a:ext cx="7253485" cy="581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dirty="0">
                <a:solidFill>
                  <a:srgbClr val="FF0000"/>
                </a:solidFill>
                <a:latin typeface="+mj-lt"/>
              </a:rPr>
              <a:t>Принятие Бюджетных Обязательств (БО) при оформлении Социального сертификата не представляется возможным </a:t>
            </a:r>
          </a:p>
        </p:txBody>
      </p:sp>
    </p:spTree>
    <p:extLst>
      <p:ext uri="{BB962C8B-B14F-4D97-AF65-F5344CB8AC3E}">
        <p14:creationId xmlns:p14="http://schemas.microsoft.com/office/powerpoint/2010/main" val="3917365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3601941" cy="6858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  <a:latin typeface="+mj-lt"/>
              </a:rPr>
              <a:t>Определение Исполнителя социальной услуги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  <a:latin typeface="+mj-lt"/>
              </a:rPr>
              <a:t>Предъявление Социального сертификата</a:t>
            </a:r>
          </a:p>
          <a:p>
            <a:pPr marL="0" indent="0" algn="ctr">
              <a:buNone/>
            </a:pP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!ВАЖНО!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  <a:latin typeface="+mj-lt"/>
              </a:rPr>
              <a:t>Принятие Бюджетных обязательств по предоставлению финансового обеспечения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33060" y="191314"/>
            <a:ext cx="8075852" cy="452907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/>
              <a:t>Процесс исполнения бюджета (социального заказа)</a:t>
            </a:r>
            <a:endParaRPr lang="ru-RU" sz="2400" b="1" dirty="0">
              <a:latin typeface="+mj-lt"/>
            </a:endParaRPr>
          </a:p>
        </p:txBody>
      </p:sp>
      <p:graphicFrame>
        <p:nvGraphicFramePr>
          <p:cNvPr id="2" name="Схема 1"/>
          <p:cNvGraphicFramePr/>
          <p:nvPr>
            <p:extLst/>
          </p:nvPr>
        </p:nvGraphicFramePr>
        <p:xfrm>
          <a:off x="3601941" y="820137"/>
          <a:ext cx="8407404" cy="1484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авая круглая скобка 5"/>
          <p:cNvSpPr/>
          <p:nvPr/>
        </p:nvSpPr>
        <p:spPr>
          <a:xfrm rot="5400000">
            <a:off x="7699907" y="-1925695"/>
            <a:ext cx="542166" cy="8075852"/>
          </a:xfrm>
          <a:prstGeom prst="rightBracket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3933063" y="2515821"/>
          <a:ext cx="8075854" cy="9499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815694">
                  <a:extLst>
                    <a:ext uri="{9D8B030D-6E8A-4147-A177-3AD203B41FA5}">
                      <a16:colId xmlns:a16="http://schemas.microsoft.com/office/drawing/2014/main" val="743237644"/>
                    </a:ext>
                  </a:extLst>
                </a:gridCol>
                <a:gridCol w="2630080">
                  <a:extLst>
                    <a:ext uri="{9D8B030D-6E8A-4147-A177-3AD203B41FA5}">
                      <a16:colId xmlns:a16="http://schemas.microsoft.com/office/drawing/2014/main" val="1366043224"/>
                    </a:ext>
                  </a:extLst>
                </a:gridCol>
                <a:gridCol w="2630080">
                  <a:extLst>
                    <a:ext uri="{9D8B030D-6E8A-4147-A177-3AD203B41FA5}">
                      <a16:colId xmlns:a16="http://schemas.microsoft.com/office/drawing/2014/main" val="3511815411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+mj-lt"/>
                        </a:rPr>
                        <a:t>Таблица увязки КВР и КОСГУ*</a:t>
                      </a:r>
                      <a:endParaRPr lang="ru-RU" sz="1600" b="0" i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08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j-lt"/>
                        </a:rPr>
                        <a:t>Доведение ЛБО до ПБС, предоставляющего трансферт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j-lt"/>
                        </a:rPr>
                        <a:t>КРБ</a:t>
                      </a:r>
                      <a:r>
                        <a:rPr lang="ru-RU" sz="1600" baseline="0" dirty="0">
                          <a:latin typeface="+mj-lt"/>
                        </a:rPr>
                        <a:t> ХХХ 1 501 Х5 ХХХ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j-lt"/>
                        </a:rPr>
                        <a:t>КРБ ХХХ 1 501 ХЗ ХХХ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0597127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3933061" y="3843191"/>
          <a:ext cx="8075854" cy="265684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563468">
                  <a:extLst>
                    <a:ext uri="{9D8B030D-6E8A-4147-A177-3AD203B41FA5}">
                      <a16:colId xmlns:a16="http://schemas.microsoft.com/office/drawing/2014/main" val="4158399625"/>
                    </a:ext>
                  </a:extLst>
                </a:gridCol>
                <a:gridCol w="665452">
                  <a:extLst>
                    <a:ext uri="{9D8B030D-6E8A-4147-A177-3AD203B41FA5}">
                      <a16:colId xmlns:a16="http://schemas.microsoft.com/office/drawing/2014/main" val="2563973555"/>
                    </a:ext>
                  </a:extLst>
                </a:gridCol>
                <a:gridCol w="2590414">
                  <a:extLst>
                    <a:ext uri="{9D8B030D-6E8A-4147-A177-3AD203B41FA5}">
                      <a16:colId xmlns:a16="http://schemas.microsoft.com/office/drawing/2014/main" val="1563515591"/>
                    </a:ext>
                  </a:extLst>
                </a:gridCol>
                <a:gridCol w="666106">
                  <a:extLst>
                    <a:ext uri="{9D8B030D-6E8A-4147-A177-3AD203B41FA5}">
                      <a16:colId xmlns:a16="http://schemas.microsoft.com/office/drawing/2014/main" val="2073469908"/>
                    </a:ext>
                  </a:extLst>
                </a:gridCol>
                <a:gridCol w="2590414">
                  <a:extLst>
                    <a:ext uri="{9D8B030D-6E8A-4147-A177-3AD203B41FA5}">
                      <a16:colId xmlns:a16="http://schemas.microsoft.com/office/drawing/2014/main" val="1637145281"/>
                    </a:ext>
                  </a:extLst>
                </a:gridCol>
              </a:tblGrid>
              <a:tr h="219010"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КРБ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Дт</a:t>
                      </a:r>
                      <a:r>
                        <a:rPr lang="ru-RU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+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КРБ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Кт</a:t>
                      </a:r>
                      <a:r>
                        <a:rPr lang="ru-RU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1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Госзадание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614</a:t>
                      </a:r>
                    </a:p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624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1 501 Х5 241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614</a:t>
                      </a:r>
                    </a:p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624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1 501 Х3 241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91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Гранты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613</a:t>
                      </a:r>
                    </a:p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623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1 501 Х5 241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613</a:t>
                      </a:r>
                    </a:p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623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1 501 Х3 241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7775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НКО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635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1 501 Х5 24В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635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1 501 Х3 24В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093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Общества</a:t>
                      </a:r>
                    </a:p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ИП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816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1 501 Х5 24А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816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1 501 Х3 24А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4343883"/>
                  </a:ext>
                </a:extLst>
              </a:tr>
            </a:tbl>
          </a:graphicData>
        </a:graphic>
      </p:graphicFrame>
      <p:cxnSp>
        <p:nvCxnSpPr>
          <p:cNvPr id="13" name="Соединительная линия уступом 12"/>
          <p:cNvCxnSpPr>
            <a:stCxn id="8" idx="1"/>
            <a:endCxn id="10" idx="1"/>
          </p:cNvCxnSpPr>
          <p:nvPr/>
        </p:nvCxnSpPr>
        <p:spPr>
          <a:xfrm rot="10800000" flipV="1">
            <a:off x="3933061" y="2990801"/>
            <a:ext cx="2" cy="2180810"/>
          </a:xfrm>
          <a:prstGeom prst="bentConnector3">
            <a:avLst>
              <a:gd name="adj1" fmla="val 1143010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1EAA-89F5-485B-849C-384542C1814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871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3933060" y="2103921"/>
          <a:ext cx="8075853" cy="340868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396179">
                  <a:extLst>
                    <a:ext uri="{9D8B030D-6E8A-4147-A177-3AD203B41FA5}">
                      <a16:colId xmlns:a16="http://schemas.microsoft.com/office/drawing/2014/main" val="329593783"/>
                    </a:ext>
                  </a:extLst>
                </a:gridCol>
                <a:gridCol w="370499">
                  <a:extLst>
                    <a:ext uri="{9D8B030D-6E8A-4147-A177-3AD203B41FA5}">
                      <a16:colId xmlns:a16="http://schemas.microsoft.com/office/drawing/2014/main" val="2285235360"/>
                    </a:ext>
                  </a:extLst>
                </a:gridCol>
                <a:gridCol w="2469338">
                  <a:extLst>
                    <a:ext uri="{9D8B030D-6E8A-4147-A177-3AD203B41FA5}">
                      <a16:colId xmlns:a16="http://schemas.microsoft.com/office/drawing/2014/main" val="611572531"/>
                    </a:ext>
                  </a:extLst>
                </a:gridCol>
                <a:gridCol w="2839837">
                  <a:extLst>
                    <a:ext uri="{9D8B030D-6E8A-4147-A177-3AD203B41FA5}">
                      <a16:colId xmlns:a16="http://schemas.microsoft.com/office/drawing/2014/main" val="2466719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Операция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+mj-lt"/>
                        </a:rPr>
                        <a:t>Дт</a:t>
                      </a:r>
                      <a:endParaRPr lang="ru-RU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+mj-lt"/>
                        </a:rPr>
                        <a:t>Кт</a:t>
                      </a:r>
                      <a:endParaRPr lang="ru-RU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2239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+mj-lt"/>
                        </a:rPr>
                        <a:t>Принятие</a:t>
                      </a:r>
                      <a:r>
                        <a:rPr lang="ru-RU" b="1" baseline="0" dirty="0">
                          <a:latin typeface="+mj-lt"/>
                        </a:rPr>
                        <a:t> БО</a:t>
                      </a:r>
                      <a:endParaRPr lang="ru-RU" b="1" dirty="0">
                        <a:latin typeface="+mj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1 501</a:t>
                      </a:r>
                      <a:r>
                        <a:rPr lang="ru-RU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13 24Х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1 502</a:t>
                      </a:r>
                      <a:r>
                        <a:rPr lang="ru-RU" baseline="0" dirty="0">
                          <a:latin typeface="+mj-lt"/>
                        </a:rPr>
                        <a:t> 11 24Х</a:t>
                      </a:r>
                      <a:endParaRPr lang="ru-RU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9724504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+mj-lt"/>
                        </a:rPr>
                        <a:t>Способ</a:t>
                      </a:r>
                      <a:r>
                        <a:rPr lang="ru-RU" baseline="0" dirty="0">
                          <a:latin typeface="+mj-lt"/>
                        </a:rPr>
                        <a:t> предоставления финансового обеспечения – авансирование </a:t>
                      </a:r>
                      <a:endParaRPr lang="ru-RU" dirty="0">
                        <a:latin typeface="+mj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8404357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Трансферт с условиям</a:t>
                      </a:r>
                      <a:r>
                        <a:rPr lang="ru-RU" baseline="0" dirty="0">
                          <a:latin typeface="+mj-lt"/>
                        </a:rPr>
                        <a:t>и</a:t>
                      </a:r>
                      <a:endParaRPr lang="ru-RU" dirty="0">
                        <a:latin typeface="+mj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052497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+mj-lt"/>
                        </a:rPr>
                        <a:t>Принятие ДО</a:t>
                      </a:r>
                    </a:p>
                    <a:p>
                      <a:pPr algn="ctr"/>
                      <a:r>
                        <a:rPr lang="ru-RU" dirty="0">
                          <a:latin typeface="+mj-lt"/>
                        </a:rPr>
                        <a:t>(авансирование)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+mj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1 502 11 24Х (Аванс)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1 502 12 24Х (Аванс)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966045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Перечисление трансферта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+mj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1 206 4Х 56Х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+mj-lt"/>
                        </a:rPr>
                        <a:t>1 304 05 24Х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28953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Способ</a:t>
                      </a:r>
                      <a:r>
                        <a:rPr lang="ru-RU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предоставления финансового обеспечения </a:t>
                      </a:r>
                      <a:r>
                        <a:rPr lang="ru-RU" dirty="0">
                          <a:latin typeface="+mj-lt"/>
                        </a:rPr>
                        <a:t>возмещение затрат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+mj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+mj-lt"/>
                        </a:rPr>
                        <a:t>Принятие БО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36389007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885351" y="238070"/>
            <a:ext cx="8123561" cy="108956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>
                <a:latin typeface="+mj-lt"/>
              </a:rPr>
              <a:t>Процесс исполнения социального заказа</a:t>
            </a:r>
            <a:br>
              <a:rPr lang="ru-RU" sz="2400" b="1" dirty="0">
                <a:latin typeface="+mj-lt"/>
              </a:rPr>
            </a:br>
            <a:r>
              <a:rPr lang="ru-RU" sz="2400" b="1" dirty="0">
                <a:latin typeface="+mj-lt"/>
              </a:rPr>
              <a:t>предъявления социального сертификата</a:t>
            </a:r>
          </a:p>
        </p:txBody>
      </p:sp>
      <p:graphicFrame>
        <p:nvGraphicFramePr>
          <p:cNvPr id="7" name="Схема 6"/>
          <p:cNvGraphicFramePr/>
          <p:nvPr>
            <p:extLst/>
          </p:nvPr>
        </p:nvGraphicFramePr>
        <p:xfrm>
          <a:off x="115736" y="466835"/>
          <a:ext cx="3589572" cy="6710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3795329" y="-127221"/>
            <a:ext cx="0" cy="698522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262283" y="5184786"/>
            <a:ext cx="11211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1EAA-89F5-485B-849C-384542C1814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2121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1902</Words>
  <Application>Microsoft Office PowerPoint</Application>
  <PresentationFormat>Широкоэкранный</PresentationFormat>
  <Paragraphs>740</Paragraphs>
  <Slides>22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Bahnschrift Light</vt:lpstr>
      <vt:lpstr>Calibri</vt:lpstr>
      <vt:lpstr>Calibri Light</vt:lpstr>
      <vt:lpstr>Calibri Light (Заголовки)</vt:lpstr>
      <vt:lpstr>Wingdings</vt:lpstr>
      <vt:lpstr>Тема Office</vt:lpstr>
      <vt:lpstr>Требования к раскрытию информации в отчетности для аналитического мониторинга на примере анализа исполнения социального заказа</vt:lpstr>
      <vt:lpstr>Процесс формирования бюджета</vt:lpstr>
      <vt:lpstr>Процесс формирования бюджета</vt:lpstr>
      <vt:lpstr>Утверждение социального заказа </vt:lpstr>
      <vt:lpstr>Процесс формирования (исполнения)  бюджета определение  ИСПОЛНИТЕЛЕЙ Социального заказа </vt:lpstr>
      <vt:lpstr>Процесс формирования (исполнения)  бюджета определение  ИСПОЛНИТЕЛЕЙ Социального заказа </vt:lpstr>
      <vt:lpstr>Процесс исполнения бюджета (социального заказа)</vt:lpstr>
      <vt:lpstr>Процесс исполнения бюджета (социального заказа)</vt:lpstr>
      <vt:lpstr>Процесс исполнения социального заказа предъявления социального сертификата</vt:lpstr>
      <vt:lpstr>Процесс исполнения социального заказа предъявления социального сертификата</vt:lpstr>
      <vt:lpstr>Отчетность  об исполнении бюджета раскрытие информации о ходе выполнения Социального заказа </vt:lpstr>
      <vt:lpstr>Отчетность  об исполнении бюджета раскрытие информации о ходе выполнения Социального заказа </vt:lpstr>
      <vt:lpstr>Отчетность  об исполнении бюджета раскрытие информации о ходе выполнения Социального заказа </vt:lpstr>
      <vt:lpstr>Отчетность  об исполнении бюджета раскрытие информации о ходе выполнения Социального заказа </vt:lpstr>
      <vt:lpstr>Отчетность  об исполнении бюджета раскрытие информации о ходе выполнения Социального заказа </vt:lpstr>
      <vt:lpstr>Отчетность  об исполнении бюджета раскрытие информации о ходе выполнения Социального заказа </vt:lpstr>
      <vt:lpstr>Отчетность  об исполнении бюджета раскрытие информации о ходе выполнения Социального заказа </vt:lpstr>
      <vt:lpstr>Отчетность  об исполнении бюджета раскрытие информации о ходе выполнения Социального заказа </vt:lpstr>
      <vt:lpstr>Отчетность  об исполнении бюджета раскрытие информации о ходе выполнения Социального заказа </vt:lpstr>
      <vt:lpstr>Отчетность  об исполнении бюджета раскрытие информации о ходе выполнения Социального заказа </vt:lpstr>
      <vt:lpstr>Отчетность  об исполнении бюджета раскрытие информации о ходе выполнения Социального заказа </vt:lpstr>
      <vt:lpstr>Отчетность  об исполнении бюджета раскрытие информации о ходе выполнения Социального заказа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Отчетность  об исполнении бюджета раскрытие информации о ходе выполнения Социального заказа</dc:title>
  <dc:creator>Кипшидзе Анна Амирановна</dc:creator>
  <cp:lastModifiedBy>Alvik</cp:lastModifiedBy>
  <cp:revision>59</cp:revision>
  <cp:lastPrinted>2022-07-27T18:31:44Z</cp:lastPrinted>
  <dcterms:created xsi:type="dcterms:W3CDTF">2022-07-27T17:20:18Z</dcterms:created>
  <dcterms:modified xsi:type="dcterms:W3CDTF">2022-08-01T06:39:33Z</dcterms:modified>
</cp:coreProperties>
</file>