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409" r:id="rId3"/>
    <p:sldId id="388" r:id="rId4"/>
    <p:sldId id="389" r:id="rId5"/>
    <p:sldId id="390" r:id="rId6"/>
    <p:sldId id="391" r:id="rId7"/>
    <p:sldId id="392" r:id="rId8"/>
    <p:sldId id="408" r:id="rId9"/>
    <p:sldId id="407" r:id="rId10"/>
    <p:sldId id="393" r:id="rId11"/>
    <p:sldId id="394" r:id="rId12"/>
    <p:sldId id="395" r:id="rId13"/>
    <p:sldId id="396" r:id="rId14"/>
    <p:sldId id="398" r:id="rId15"/>
    <p:sldId id="399" r:id="rId16"/>
    <p:sldId id="402" r:id="rId17"/>
    <p:sldId id="400" r:id="rId18"/>
    <p:sldId id="404" r:id="rId19"/>
    <p:sldId id="416" r:id="rId20"/>
  </p:sldIdLst>
  <p:sldSz cx="9144000" cy="6858000" type="screen4x3"/>
  <p:notesSz cx="6858000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2B"/>
    <a:srgbClr val="0066FF"/>
    <a:srgbClr val="7AD373"/>
    <a:srgbClr val="BDF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344" autoAdjust="0"/>
  </p:normalViewPr>
  <p:slideViewPr>
    <p:cSldViewPr>
      <p:cViewPr varScale="1">
        <p:scale>
          <a:sx n="106" d="100"/>
          <a:sy n="106" d="100"/>
        </p:scale>
        <p:origin x="-168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Тематика основных запросов, поступающих в Минфин России</c:v>
                </c:pt>
              </c:strCache>
            </c:strRef>
          </c:tx>
          <c:dLbls>
            <c:dLbl>
              <c:idx val="0"/>
              <c:layout>
                <c:manualLayout>
                  <c:x val="-0.10648318569553805"/>
                  <c:y val="0.16811417322834646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effectLst/>
                      </a:rPr>
                      <a:t>24%</a:t>
                    </a:r>
                    <a:endParaRPr lang="en-US" sz="24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938728444216044"/>
                  <c:y val="-3.9745869135394733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effectLst/>
                      </a:rPr>
                      <a:t>8%</a:t>
                    </a:r>
                    <a:endParaRPr lang="en-US" sz="24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971784776902886E-3"/>
                  <c:y val="-0.20710925196850388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effectLst/>
                      </a:rPr>
                      <a:t>34%</a:t>
                    </a:r>
                    <a:endParaRPr lang="en-US" sz="24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6485474081364829"/>
                  <c:y val="6.611245078740160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effectLst/>
                      </a:rPr>
                      <a:t>27%</a:t>
                    </a:r>
                    <a:endParaRPr lang="en-US" sz="24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4555780306120019E-2"/>
                  <c:y val="0.1668787608371283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effectLst/>
                      </a:rPr>
                      <a:t>7%</a:t>
                    </a:r>
                    <a:endParaRPr lang="en-US" sz="24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МБТ</c:v>
                </c:pt>
                <c:pt idx="1">
                  <c:v>КоАП</c:v>
                </c:pt>
                <c:pt idx="2">
                  <c:v>полномочия органов ГФК</c:v>
                </c:pt>
                <c:pt idx="3">
                  <c:v>БМП</c:v>
                </c:pt>
                <c:pt idx="4">
                  <c:v>прочее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20</c:v>
                </c:pt>
                <c:pt idx="3">
                  <c:v>16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83671968016326"/>
          <c:y val="4.2281055743495166E-2"/>
          <c:w val="0.31914893860225085"/>
          <c:h val="0.343624726092418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FE67B-D5FD-4293-97B1-3E7CD77E426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0AE407D-C060-4C6B-80AC-D590C8735357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A8CC961-B692-40B2-8562-10C39585D8DC}" type="parTrans" cxnId="{C7A87C9A-03BC-46E7-9541-08E2FA299D8C}">
      <dgm:prSet/>
      <dgm:spPr/>
      <dgm:t>
        <a:bodyPr/>
        <a:lstStyle/>
        <a:p>
          <a:endParaRPr lang="ru-RU"/>
        </a:p>
      </dgm:t>
    </dgm:pt>
    <dgm:pt modelId="{72F41760-6421-4DA1-9144-3901BB401BB2}" type="sibTrans" cxnId="{C7A87C9A-03BC-46E7-9541-08E2FA299D8C}">
      <dgm:prSet/>
      <dgm:spPr/>
      <dgm:t>
        <a:bodyPr/>
        <a:lstStyle/>
        <a:p>
          <a:endParaRPr lang="ru-RU"/>
        </a:p>
      </dgm:t>
    </dgm:pt>
    <dgm:pt modelId="{22129E5F-1878-416E-869C-632A70B7C969}">
      <dgm:prSet phldrT="[Текст]" custT="1"/>
      <dgm:spPr/>
      <dgm:t>
        <a:bodyPr/>
        <a:lstStyle/>
        <a:p>
          <a:r>
            <a:rPr lang="ru-RU" sz="1400" dirty="0" smtClean="0">
              <a:latin typeface="Arial Narrow" panose="020B0606020202030204" pitchFamily="34" charset="0"/>
            </a:rPr>
            <a:t>Нарушение главным распорядителем бюджетных средств порядка формирования и представления </a:t>
          </a:r>
          <a:r>
            <a:rPr lang="ru-RU" sz="1400" u="sng" dirty="0" smtClean="0">
              <a:latin typeface="Arial Narrow" panose="020B0606020202030204" pitchFamily="34" charset="0"/>
            </a:rPr>
            <a:t>обоснований бюджетных ассигнований  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(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261н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)</a:t>
          </a:r>
          <a:r>
            <a:rPr lang="ru-RU" sz="1400" dirty="0" smtClean="0">
              <a:latin typeface="Arial Narrow" panose="020B0606020202030204" pitchFamily="34" charset="0"/>
            </a:rPr>
            <a:t> – влечет наложение административного штрафа на должностных лиц в размере от десяти тысяч до тридцати тысяч рублей</a:t>
          </a:r>
          <a:endParaRPr lang="ru-RU" sz="1400" dirty="0"/>
        </a:p>
      </dgm:t>
    </dgm:pt>
    <dgm:pt modelId="{7FBC7225-4843-4CD5-A50A-5ACFF231FFAC}" type="parTrans" cxnId="{42F2B0D8-A341-420E-9BE2-340E0D2891A7}">
      <dgm:prSet/>
      <dgm:spPr/>
      <dgm:t>
        <a:bodyPr/>
        <a:lstStyle/>
        <a:p>
          <a:endParaRPr lang="ru-RU"/>
        </a:p>
      </dgm:t>
    </dgm:pt>
    <dgm:pt modelId="{80BAA334-F881-4BE6-AFC3-703449ECBDBE}" type="sibTrans" cxnId="{42F2B0D8-A341-420E-9BE2-340E0D2891A7}">
      <dgm:prSet/>
      <dgm:spPr/>
      <dgm:t>
        <a:bodyPr/>
        <a:lstStyle/>
        <a:p>
          <a:endParaRPr lang="ru-RU"/>
        </a:p>
      </dgm:t>
    </dgm:pt>
    <dgm:pt modelId="{F1E652D6-3FEA-4F79-B5B6-04F27C87597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7036891-D45D-4256-A37D-ACC5CAF65830}" type="parTrans" cxnId="{FE0C2CF8-D0C6-48B6-B12B-C244362ED2CA}">
      <dgm:prSet/>
      <dgm:spPr/>
      <dgm:t>
        <a:bodyPr/>
        <a:lstStyle/>
        <a:p>
          <a:endParaRPr lang="ru-RU"/>
        </a:p>
      </dgm:t>
    </dgm:pt>
    <dgm:pt modelId="{B97EE550-FC71-479A-B64C-15545CEED2EF}" type="sibTrans" cxnId="{FE0C2CF8-D0C6-48B6-B12B-C244362ED2CA}">
      <dgm:prSet/>
      <dgm:spPr/>
      <dgm:t>
        <a:bodyPr/>
        <a:lstStyle/>
        <a:p>
          <a:endParaRPr lang="ru-RU"/>
        </a:p>
      </dgm:t>
    </dgm:pt>
    <dgm:pt modelId="{978E22D6-9E15-410A-AEBC-17F8FC6855BA}">
      <dgm:prSet phldrT="[Текст]" custT="1"/>
      <dgm:spPr/>
      <dgm:t>
        <a:bodyPr/>
        <a:lstStyle/>
        <a:p>
          <a:r>
            <a:rPr lang="ru-RU" sz="1400" dirty="0" smtClean="0">
              <a:latin typeface="Arial Narrow" panose="020B0606020202030204" pitchFamily="34" charset="0"/>
            </a:rPr>
            <a:t>Нарушение казенным учреждением порядка составления, утверждения и ведения </a:t>
          </a:r>
          <a:r>
            <a:rPr lang="ru-RU" sz="1400" u="sng" dirty="0" smtClean="0">
              <a:latin typeface="Arial Narrow" panose="020B0606020202030204" pitchFamily="34" charset="0"/>
            </a:rPr>
            <a:t>бюджетных смет</a:t>
          </a:r>
          <a:r>
            <a:rPr lang="ru-RU" sz="1400" dirty="0" smtClean="0">
              <a:latin typeface="Arial Narrow" panose="020B0606020202030204" pitchFamily="34" charset="0"/>
            </a:rPr>
            <a:t> 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(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112н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)  </a:t>
          </a:r>
          <a:r>
            <a:rPr lang="ru-RU" sz="1400" dirty="0" smtClean="0">
              <a:latin typeface="Arial Narrow" panose="020B0606020202030204" pitchFamily="34" charset="0"/>
            </a:rPr>
            <a:t>– влечет наложение административного штрафа на должностных лиц в размере от десяти тысяч до тридцати тысяч рублей.</a:t>
          </a:r>
          <a:endParaRPr lang="ru-RU" sz="1400" dirty="0"/>
        </a:p>
      </dgm:t>
    </dgm:pt>
    <dgm:pt modelId="{FEAF1960-6759-48E1-8541-124124F46D93}" type="parTrans" cxnId="{BD03F699-467F-4788-98B2-BF6DD6DF946D}">
      <dgm:prSet/>
      <dgm:spPr/>
      <dgm:t>
        <a:bodyPr/>
        <a:lstStyle/>
        <a:p>
          <a:endParaRPr lang="ru-RU"/>
        </a:p>
      </dgm:t>
    </dgm:pt>
    <dgm:pt modelId="{65C2F29F-138A-4013-B16E-1CC6F5F829B5}" type="sibTrans" cxnId="{BD03F699-467F-4788-98B2-BF6DD6DF946D}">
      <dgm:prSet/>
      <dgm:spPr/>
      <dgm:t>
        <a:bodyPr/>
        <a:lstStyle/>
        <a:p>
          <a:endParaRPr lang="ru-RU"/>
        </a:p>
      </dgm:t>
    </dgm:pt>
    <dgm:pt modelId="{E98EF8A9-A5B8-4F0C-B68E-DE47DEF42C5F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6DF9EB3-57D0-478B-ABB7-F975A7748D2D}" type="parTrans" cxnId="{9469B194-2AF6-4EEC-AB3D-80814843DD68}">
      <dgm:prSet/>
      <dgm:spPr/>
      <dgm:t>
        <a:bodyPr/>
        <a:lstStyle/>
        <a:p>
          <a:endParaRPr lang="ru-RU"/>
        </a:p>
      </dgm:t>
    </dgm:pt>
    <dgm:pt modelId="{B5E76985-F0F9-4774-8ED0-3783D0F9A3E0}" type="sibTrans" cxnId="{9469B194-2AF6-4EEC-AB3D-80814843DD68}">
      <dgm:prSet/>
      <dgm:spPr/>
      <dgm:t>
        <a:bodyPr/>
        <a:lstStyle/>
        <a:p>
          <a:endParaRPr lang="ru-RU"/>
        </a:p>
      </dgm:t>
    </dgm:pt>
    <dgm:pt modelId="{086D1F46-4BAE-467F-890D-61012640DA2A}">
      <dgm:prSet phldrT="[Текст]" custT="1"/>
      <dgm:spPr/>
      <dgm:t>
        <a:bodyPr/>
        <a:lstStyle/>
        <a:p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 получателем бюджетных средств установленных </a:t>
          </a:r>
          <a:r>
            <a:rPr lang="ru-RU" sz="1400" u="sng" dirty="0" smtClean="0">
              <a:solidFill>
                <a:prstClr val="black"/>
              </a:solidFill>
              <a:latin typeface="Arial Narrow" panose="020B0606020202030204" pitchFamily="34" charset="0"/>
            </a:rPr>
            <a:t>сроков постановки на учет бюджетных и (или) денежных обязательств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 (и (или) сроков внесения изменений в ранее поставленное на учет бюджетное и (или) денежное обязательство) более чем на 10 рабочих дней (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221н</a:t>
          </a:r>
          <a:r>
            <a:rPr lang="ru-RU" sz="1400" dirty="0" smtClean="0">
              <a:solidFill>
                <a:prstClr val="black"/>
              </a:solidFill>
              <a:latin typeface="Arial Narrow" panose="020B0606020202030204" pitchFamily="34" charset="0"/>
            </a:rPr>
            <a:t>) - влечет наложение административного штрафа на должностных лиц в размере от десяти тысяч до тридцати тысяч рублей.</a:t>
          </a:r>
          <a:endParaRPr lang="ru-RU" sz="1400" dirty="0"/>
        </a:p>
      </dgm:t>
    </dgm:pt>
    <dgm:pt modelId="{13BE93AC-E76C-4A76-BF65-58C973C0D4D2}" type="parTrans" cxnId="{D9BA1CD1-6154-492B-BBFC-B83C82C5207C}">
      <dgm:prSet/>
      <dgm:spPr/>
      <dgm:t>
        <a:bodyPr/>
        <a:lstStyle/>
        <a:p>
          <a:endParaRPr lang="ru-RU"/>
        </a:p>
      </dgm:t>
    </dgm:pt>
    <dgm:pt modelId="{DC5C9E63-9F4D-4D9B-903E-A2ADC8DEA83A}" type="sibTrans" cxnId="{D9BA1CD1-6154-492B-BBFC-B83C82C5207C}">
      <dgm:prSet/>
      <dgm:spPr/>
      <dgm:t>
        <a:bodyPr/>
        <a:lstStyle/>
        <a:p>
          <a:endParaRPr lang="ru-RU"/>
        </a:p>
      </dgm:t>
    </dgm:pt>
    <dgm:pt modelId="{916DD3BD-F916-409C-BA26-4AC48AEC8ED7}" type="pres">
      <dgm:prSet presAssocID="{A79FE67B-D5FD-4293-97B1-3E7CD77E42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7B2CBF-1EAB-47F7-8F14-0ADA7452C520}" type="pres">
      <dgm:prSet presAssocID="{E0AE407D-C060-4C6B-80AC-D590C8735357}" presName="composite" presStyleCnt="0"/>
      <dgm:spPr/>
    </dgm:pt>
    <dgm:pt modelId="{BC9D87DA-C66B-4419-BED8-C38B63456C08}" type="pres">
      <dgm:prSet presAssocID="{E0AE407D-C060-4C6B-80AC-D590C873535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DF894-5E5A-47BE-AD53-50C7E3013287}" type="pres">
      <dgm:prSet presAssocID="{E0AE407D-C060-4C6B-80AC-D590C873535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E67AB-B7F1-4576-8614-C3CE1954CB03}" type="pres">
      <dgm:prSet presAssocID="{72F41760-6421-4DA1-9144-3901BB401BB2}" presName="sp" presStyleCnt="0"/>
      <dgm:spPr/>
    </dgm:pt>
    <dgm:pt modelId="{EA02994E-A930-462E-A336-7D03233A28D2}" type="pres">
      <dgm:prSet presAssocID="{F1E652D6-3FEA-4F79-B5B6-04F27C875978}" presName="composite" presStyleCnt="0"/>
      <dgm:spPr/>
    </dgm:pt>
    <dgm:pt modelId="{B07C7F94-F3B2-482B-B1BA-976ABE20B6F4}" type="pres">
      <dgm:prSet presAssocID="{F1E652D6-3FEA-4F79-B5B6-04F27C8759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2E8B21-88CC-4EEF-99D3-4567FBB1A295}" type="pres">
      <dgm:prSet presAssocID="{F1E652D6-3FEA-4F79-B5B6-04F27C8759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90BA3-3AB5-4D4B-B8D9-B9803D76DCE1}" type="pres">
      <dgm:prSet presAssocID="{B97EE550-FC71-479A-B64C-15545CEED2EF}" presName="sp" presStyleCnt="0"/>
      <dgm:spPr/>
    </dgm:pt>
    <dgm:pt modelId="{9CF930E6-BDD2-40C7-A04E-A5B50479B7E0}" type="pres">
      <dgm:prSet presAssocID="{E98EF8A9-A5B8-4F0C-B68E-DE47DEF42C5F}" presName="composite" presStyleCnt="0"/>
      <dgm:spPr/>
    </dgm:pt>
    <dgm:pt modelId="{E9A92DBB-021D-4DD6-9475-64B104AB97F4}" type="pres">
      <dgm:prSet presAssocID="{E98EF8A9-A5B8-4F0C-B68E-DE47DEF42C5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D4EE7-5DC6-4A02-9101-BC2B25805E66}" type="pres">
      <dgm:prSet presAssocID="{E98EF8A9-A5B8-4F0C-B68E-DE47DEF42C5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F2B0D8-A341-420E-9BE2-340E0D2891A7}" srcId="{E0AE407D-C060-4C6B-80AC-D590C8735357}" destId="{22129E5F-1878-416E-869C-632A70B7C969}" srcOrd="0" destOrd="0" parTransId="{7FBC7225-4843-4CD5-A50A-5ACFF231FFAC}" sibTransId="{80BAA334-F881-4BE6-AFC3-703449ECBDBE}"/>
    <dgm:cxn modelId="{06D26A19-32F3-42D4-9382-D93396622B21}" type="presOf" srcId="{F1E652D6-3FEA-4F79-B5B6-04F27C875978}" destId="{B07C7F94-F3B2-482B-B1BA-976ABE20B6F4}" srcOrd="0" destOrd="0" presId="urn:microsoft.com/office/officeart/2005/8/layout/chevron2"/>
    <dgm:cxn modelId="{870A01E7-292A-41B8-9F59-EBA809984587}" type="presOf" srcId="{086D1F46-4BAE-467F-890D-61012640DA2A}" destId="{16DD4EE7-5DC6-4A02-9101-BC2B25805E66}" srcOrd="0" destOrd="0" presId="urn:microsoft.com/office/officeart/2005/8/layout/chevron2"/>
    <dgm:cxn modelId="{4B3C28BF-7B2D-4B45-ACA8-FDF608DC1375}" type="presOf" srcId="{E0AE407D-C060-4C6B-80AC-D590C8735357}" destId="{BC9D87DA-C66B-4419-BED8-C38B63456C08}" srcOrd="0" destOrd="0" presId="urn:microsoft.com/office/officeart/2005/8/layout/chevron2"/>
    <dgm:cxn modelId="{BD03F699-467F-4788-98B2-BF6DD6DF946D}" srcId="{F1E652D6-3FEA-4F79-B5B6-04F27C875978}" destId="{978E22D6-9E15-410A-AEBC-17F8FC6855BA}" srcOrd="0" destOrd="0" parTransId="{FEAF1960-6759-48E1-8541-124124F46D93}" sibTransId="{65C2F29F-138A-4013-B16E-1CC6F5F829B5}"/>
    <dgm:cxn modelId="{3513B6A6-5047-4AEC-BB68-74FF13A38C84}" type="presOf" srcId="{22129E5F-1878-416E-869C-632A70B7C969}" destId="{95BDF894-5E5A-47BE-AD53-50C7E3013287}" srcOrd="0" destOrd="0" presId="urn:microsoft.com/office/officeart/2005/8/layout/chevron2"/>
    <dgm:cxn modelId="{C7A87C9A-03BC-46E7-9541-08E2FA299D8C}" srcId="{A79FE67B-D5FD-4293-97B1-3E7CD77E4268}" destId="{E0AE407D-C060-4C6B-80AC-D590C8735357}" srcOrd="0" destOrd="0" parTransId="{BA8CC961-B692-40B2-8562-10C39585D8DC}" sibTransId="{72F41760-6421-4DA1-9144-3901BB401BB2}"/>
    <dgm:cxn modelId="{9469B194-2AF6-4EEC-AB3D-80814843DD68}" srcId="{A79FE67B-D5FD-4293-97B1-3E7CD77E4268}" destId="{E98EF8A9-A5B8-4F0C-B68E-DE47DEF42C5F}" srcOrd="2" destOrd="0" parTransId="{56DF9EB3-57D0-478B-ABB7-F975A7748D2D}" sibTransId="{B5E76985-F0F9-4774-8ED0-3783D0F9A3E0}"/>
    <dgm:cxn modelId="{D9BA1CD1-6154-492B-BBFC-B83C82C5207C}" srcId="{E98EF8A9-A5B8-4F0C-B68E-DE47DEF42C5F}" destId="{086D1F46-4BAE-467F-890D-61012640DA2A}" srcOrd="0" destOrd="0" parTransId="{13BE93AC-E76C-4A76-BF65-58C973C0D4D2}" sibTransId="{DC5C9E63-9F4D-4D9B-903E-A2ADC8DEA83A}"/>
    <dgm:cxn modelId="{A59E6DC6-6601-463C-836F-740C36B41653}" type="presOf" srcId="{A79FE67B-D5FD-4293-97B1-3E7CD77E4268}" destId="{916DD3BD-F916-409C-BA26-4AC48AEC8ED7}" srcOrd="0" destOrd="0" presId="urn:microsoft.com/office/officeart/2005/8/layout/chevron2"/>
    <dgm:cxn modelId="{98484916-A9FB-44C2-A3D0-D3F2D0E77597}" type="presOf" srcId="{E98EF8A9-A5B8-4F0C-B68E-DE47DEF42C5F}" destId="{E9A92DBB-021D-4DD6-9475-64B104AB97F4}" srcOrd="0" destOrd="0" presId="urn:microsoft.com/office/officeart/2005/8/layout/chevron2"/>
    <dgm:cxn modelId="{FE0C2CF8-D0C6-48B6-B12B-C244362ED2CA}" srcId="{A79FE67B-D5FD-4293-97B1-3E7CD77E4268}" destId="{F1E652D6-3FEA-4F79-B5B6-04F27C875978}" srcOrd="1" destOrd="0" parTransId="{B7036891-D45D-4256-A37D-ACC5CAF65830}" sibTransId="{B97EE550-FC71-479A-B64C-15545CEED2EF}"/>
    <dgm:cxn modelId="{390DF08A-F7C8-4127-8CAE-BB73FE909AFF}" type="presOf" srcId="{978E22D6-9E15-410A-AEBC-17F8FC6855BA}" destId="{422E8B21-88CC-4EEF-99D3-4567FBB1A295}" srcOrd="0" destOrd="0" presId="urn:microsoft.com/office/officeart/2005/8/layout/chevron2"/>
    <dgm:cxn modelId="{C3749E58-38BB-4B3B-96B2-9E3DAB163111}" type="presParOf" srcId="{916DD3BD-F916-409C-BA26-4AC48AEC8ED7}" destId="{517B2CBF-1EAB-47F7-8F14-0ADA7452C520}" srcOrd="0" destOrd="0" presId="urn:microsoft.com/office/officeart/2005/8/layout/chevron2"/>
    <dgm:cxn modelId="{57E85FD1-26CA-474E-865F-B693C968638B}" type="presParOf" srcId="{517B2CBF-1EAB-47F7-8F14-0ADA7452C520}" destId="{BC9D87DA-C66B-4419-BED8-C38B63456C08}" srcOrd="0" destOrd="0" presId="urn:microsoft.com/office/officeart/2005/8/layout/chevron2"/>
    <dgm:cxn modelId="{E76FEAA3-0DD4-4AD3-9C37-19162AC393BD}" type="presParOf" srcId="{517B2CBF-1EAB-47F7-8F14-0ADA7452C520}" destId="{95BDF894-5E5A-47BE-AD53-50C7E3013287}" srcOrd="1" destOrd="0" presId="urn:microsoft.com/office/officeart/2005/8/layout/chevron2"/>
    <dgm:cxn modelId="{D8432D9F-F4B1-4201-A9A6-48977F04E548}" type="presParOf" srcId="{916DD3BD-F916-409C-BA26-4AC48AEC8ED7}" destId="{85DE67AB-B7F1-4576-8614-C3CE1954CB03}" srcOrd="1" destOrd="0" presId="urn:microsoft.com/office/officeart/2005/8/layout/chevron2"/>
    <dgm:cxn modelId="{F65DE025-95A6-456E-AFD4-F8D30548C279}" type="presParOf" srcId="{916DD3BD-F916-409C-BA26-4AC48AEC8ED7}" destId="{EA02994E-A930-462E-A336-7D03233A28D2}" srcOrd="2" destOrd="0" presId="urn:microsoft.com/office/officeart/2005/8/layout/chevron2"/>
    <dgm:cxn modelId="{B4AD9FAC-D0C8-4CC3-8563-6F6177141790}" type="presParOf" srcId="{EA02994E-A930-462E-A336-7D03233A28D2}" destId="{B07C7F94-F3B2-482B-B1BA-976ABE20B6F4}" srcOrd="0" destOrd="0" presId="urn:microsoft.com/office/officeart/2005/8/layout/chevron2"/>
    <dgm:cxn modelId="{E0D28AD3-2BEF-4D37-A2F3-19DBBF87F35C}" type="presParOf" srcId="{EA02994E-A930-462E-A336-7D03233A28D2}" destId="{422E8B21-88CC-4EEF-99D3-4567FBB1A295}" srcOrd="1" destOrd="0" presId="urn:microsoft.com/office/officeart/2005/8/layout/chevron2"/>
    <dgm:cxn modelId="{F1843B96-8178-47FC-BABB-25F360A33030}" type="presParOf" srcId="{916DD3BD-F916-409C-BA26-4AC48AEC8ED7}" destId="{B9A90BA3-3AB5-4D4B-B8D9-B9803D76DCE1}" srcOrd="3" destOrd="0" presId="urn:microsoft.com/office/officeart/2005/8/layout/chevron2"/>
    <dgm:cxn modelId="{61775E5A-B01B-4290-A2EC-0A59D5ADC9DF}" type="presParOf" srcId="{916DD3BD-F916-409C-BA26-4AC48AEC8ED7}" destId="{9CF930E6-BDD2-40C7-A04E-A5B50479B7E0}" srcOrd="4" destOrd="0" presId="urn:microsoft.com/office/officeart/2005/8/layout/chevron2"/>
    <dgm:cxn modelId="{364F4929-71CB-4704-8A9B-B1274C882722}" type="presParOf" srcId="{9CF930E6-BDD2-40C7-A04E-A5B50479B7E0}" destId="{E9A92DBB-021D-4DD6-9475-64B104AB97F4}" srcOrd="0" destOrd="0" presId="urn:microsoft.com/office/officeart/2005/8/layout/chevron2"/>
    <dgm:cxn modelId="{25C2F303-64B2-4D4F-92D4-C2A63AA1CEBF}" type="presParOf" srcId="{9CF930E6-BDD2-40C7-A04E-A5B50479B7E0}" destId="{16DD4EE7-5DC6-4A02-9101-BC2B25805E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D87DA-C66B-4419-BED8-C38B63456C08}">
      <dsp:nvSpPr>
        <dsp:cNvPr id="0" name=""/>
        <dsp:cNvSpPr/>
      </dsp:nvSpPr>
      <dsp:spPr>
        <a:xfrm rot="5400000">
          <a:off x="-217341" y="220131"/>
          <a:ext cx="1448940" cy="101425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</a:t>
          </a:r>
          <a:endParaRPr lang="ru-RU" sz="2800" kern="1200" dirty="0"/>
        </a:p>
      </dsp:txBody>
      <dsp:txXfrm rot="-5400000">
        <a:off x="0" y="509919"/>
        <a:ext cx="1014258" cy="434682"/>
      </dsp:txXfrm>
    </dsp:sp>
    <dsp:sp modelId="{95BDF894-5E5A-47BE-AD53-50C7E3013287}">
      <dsp:nvSpPr>
        <dsp:cNvPr id="0" name=""/>
        <dsp:cNvSpPr/>
      </dsp:nvSpPr>
      <dsp:spPr>
        <a:xfrm rot="5400000">
          <a:off x="4176683" y="-3159635"/>
          <a:ext cx="941811" cy="7266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anose="020B0606020202030204" pitchFamily="34" charset="0"/>
            </a:rPr>
            <a:t>Нарушение главным распорядителем бюджетных средств порядка формирования и представления </a:t>
          </a:r>
          <a:r>
            <a:rPr lang="ru-RU" sz="1400" u="sng" kern="1200" dirty="0" smtClean="0">
              <a:latin typeface="Arial Narrow" panose="020B0606020202030204" pitchFamily="34" charset="0"/>
            </a:rPr>
            <a:t>обоснований бюджетных ассигнований  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(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261н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)</a:t>
          </a:r>
          <a:r>
            <a:rPr lang="ru-RU" sz="1400" kern="1200" dirty="0" smtClean="0">
              <a:latin typeface="Arial Narrow" panose="020B0606020202030204" pitchFamily="34" charset="0"/>
            </a:rPr>
            <a:t> – влечет наложение административного штрафа на должностных лиц в размере от десяти тысяч до тридцати тысяч рублей</a:t>
          </a:r>
          <a:endParaRPr lang="ru-RU" sz="1400" kern="1200" dirty="0"/>
        </a:p>
      </dsp:txBody>
      <dsp:txXfrm rot="-5400000">
        <a:off x="1014259" y="48764"/>
        <a:ext cx="7220686" cy="849861"/>
      </dsp:txXfrm>
    </dsp:sp>
    <dsp:sp modelId="{B07C7F94-F3B2-482B-B1BA-976ABE20B6F4}">
      <dsp:nvSpPr>
        <dsp:cNvPr id="0" name=""/>
        <dsp:cNvSpPr/>
      </dsp:nvSpPr>
      <dsp:spPr>
        <a:xfrm rot="5400000">
          <a:off x="-217341" y="1473090"/>
          <a:ext cx="1448940" cy="1014258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</a:t>
          </a:r>
          <a:endParaRPr lang="ru-RU" sz="2800" kern="1200" dirty="0"/>
        </a:p>
      </dsp:txBody>
      <dsp:txXfrm rot="-5400000">
        <a:off x="0" y="1762878"/>
        <a:ext cx="1014258" cy="434682"/>
      </dsp:txXfrm>
    </dsp:sp>
    <dsp:sp modelId="{422E8B21-88CC-4EEF-99D3-4567FBB1A295}">
      <dsp:nvSpPr>
        <dsp:cNvPr id="0" name=""/>
        <dsp:cNvSpPr/>
      </dsp:nvSpPr>
      <dsp:spPr>
        <a:xfrm rot="5400000">
          <a:off x="4176683" y="-1906675"/>
          <a:ext cx="941811" cy="7266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anose="020B0606020202030204" pitchFamily="34" charset="0"/>
            </a:rPr>
            <a:t>Нарушение казенным учреждением порядка составления, утверждения и ведения </a:t>
          </a:r>
          <a:r>
            <a:rPr lang="ru-RU" sz="1400" u="sng" kern="1200" dirty="0" smtClean="0">
              <a:latin typeface="Arial Narrow" panose="020B0606020202030204" pitchFamily="34" charset="0"/>
            </a:rPr>
            <a:t>бюджетных смет</a:t>
          </a:r>
          <a:r>
            <a:rPr lang="ru-RU" sz="1400" kern="1200" dirty="0" smtClean="0">
              <a:latin typeface="Arial Narrow" panose="020B0606020202030204" pitchFamily="34" charset="0"/>
            </a:rPr>
            <a:t> 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(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112н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)  </a:t>
          </a:r>
          <a:r>
            <a:rPr lang="ru-RU" sz="1400" kern="1200" dirty="0" smtClean="0">
              <a:latin typeface="Arial Narrow" panose="020B0606020202030204" pitchFamily="34" charset="0"/>
            </a:rPr>
            <a:t>– влечет наложение административного штрафа на должностных лиц в размере от десяти тысяч до тридцати тысяч рублей.</a:t>
          </a:r>
          <a:endParaRPr lang="ru-RU" sz="1400" kern="1200" dirty="0"/>
        </a:p>
      </dsp:txBody>
      <dsp:txXfrm rot="-5400000">
        <a:off x="1014259" y="1301724"/>
        <a:ext cx="7220686" cy="849861"/>
      </dsp:txXfrm>
    </dsp:sp>
    <dsp:sp modelId="{E9A92DBB-021D-4DD6-9475-64B104AB97F4}">
      <dsp:nvSpPr>
        <dsp:cNvPr id="0" name=""/>
        <dsp:cNvSpPr/>
      </dsp:nvSpPr>
      <dsp:spPr>
        <a:xfrm rot="5400000">
          <a:off x="-217341" y="2726050"/>
          <a:ext cx="1448940" cy="1014258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</a:t>
          </a:r>
          <a:endParaRPr lang="ru-RU" sz="2800" kern="1200" dirty="0"/>
        </a:p>
      </dsp:txBody>
      <dsp:txXfrm rot="-5400000">
        <a:off x="0" y="3015838"/>
        <a:ext cx="1014258" cy="434682"/>
      </dsp:txXfrm>
    </dsp:sp>
    <dsp:sp modelId="{16DD4EE7-5DC6-4A02-9101-BC2B25805E66}">
      <dsp:nvSpPr>
        <dsp:cNvPr id="0" name=""/>
        <dsp:cNvSpPr/>
      </dsp:nvSpPr>
      <dsp:spPr>
        <a:xfrm rot="5400000">
          <a:off x="4176683" y="-653715"/>
          <a:ext cx="941811" cy="7266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 получателем бюджетных средств установленных </a:t>
          </a:r>
          <a:r>
            <a:rPr lang="ru-RU" sz="1400" u="sng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сроков постановки на учет бюджетных и (или) денежных обязательств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 (и (или) сроков внесения изменений в ранее поставленное на учет бюджетное и (или) денежное обязательство) более чем на 10 рабочих дней (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нарушение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 </a:t>
          </a:r>
          <a:r>
            <a:rPr lang="ru-RU" sz="1400" i="1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Приказа № 221н</a:t>
          </a:r>
          <a:r>
            <a:rPr lang="ru-RU" sz="1400" kern="1200" dirty="0" smtClean="0">
              <a:solidFill>
                <a:prstClr val="black"/>
              </a:solidFill>
              <a:latin typeface="Arial Narrow" panose="020B0606020202030204" pitchFamily="34" charset="0"/>
            </a:rPr>
            <a:t>) - влечет наложение административного штрафа на должностных лиц в размере от десяти тысяч до тридцати тысяч рублей.</a:t>
          </a:r>
          <a:endParaRPr lang="ru-RU" sz="1400" kern="1200" dirty="0"/>
        </a:p>
      </dsp:txBody>
      <dsp:txXfrm rot="-5400000">
        <a:off x="1014259" y="2554684"/>
        <a:ext cx="7220686" cy="849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79738-98AF-4609-8B1F-84FFAD998FF8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D82BC-9897-4BA5-9BA8-C21A2B2AB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82674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C0B64-BE8C-4735-8920-4E173429C181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689515"/>
            <a:ext cx="548640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377317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DBD52-F7A0-4A76-BCA6-0E2BA3F58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3420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2263" y="71438"/>
            <a:ext cx="6213475" cy="46593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4306" y="4788897"/>
            <a:ext cx="6671836" cy="50837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8630" algn="just">
              <a:spcAft>
                <a:spcPts val="3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Верхний колонтитул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DBD52-F7A0-4A76-BCA6-0E2BA3F58E9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83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2263" y="73025"/>
            <a:ext cx="6211887" cy="46593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4294" y="4788904"/>
            <a:ext cx="6671834" cy="50837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463" algn="just">
              <a:spcAft>
                <a:spcPts val="3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8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0438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DBD52-F7A0-4A76-BCA6-0E2BA3F58E9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9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31EF-6354-4224-82BD-BD3416C15DBF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2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102-3DF5-4BEA-B09A-0135778A99D2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91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035FD-756C-47B1-BFDC-687825DF9AC5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6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3" y="4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3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7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3" y="4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30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471B2989-0681-48C9-AA25-E11ABAA9F518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t>20.11.2019 16:40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96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6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6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6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6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6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Номер слайда 1"/>
          <p:cNvSpPr txBox="1">
            <a:spLocks/>
          </p:cNvSpPr>
          <p:nvPr userDrawn="1"/>
        </p:nvSpPr>
        <p:spPr>
          <a:xfrm>
            <a:off x="8138988" y="0"/>
            <a:ext cx="825500" cy="339328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7C948A7D-6C52-4157-BEA1-1B3B6891AEA4}" type="slidenum">
              <a:rPr lang="ru-RU" smtClean="0">
                <a:solidFill>
                  <a:schemeClr val="bg1"/>
                </a:solidFill>
                <a:latin typeface="Trebuchet MS" panose="020B0603020202020204" pitchFamily="34" charset="0"/>
              </a:rPr>
              <a:pPr algn="r">
                <a:defRPr/>
              </a:pPr>
              <a:t>‹#›</a:t>
            </a:fld>
            <a:endParaRPr lang="ru-RU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70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20.11.2019 16:40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7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63D2-8FB4-4D1A-9CF3-6B597F779838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3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4A4-418F-4132-9A9B-6482D623C1A1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04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1290-250B-4721-B26A-CD8C13B6FE1E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52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7C040-A2CC-4AA2-BAF1-0D998746067C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63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2CB9-508F-4AE8-84E0-995E437759A9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04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E008-A1E5-4B2B-8FC9-CBD249C569CB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27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A286-9539-4D42-8ADD-06CC3F3A257A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0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8667-F8B0-486D-BC03-7D283D4D40D7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14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43177-8667-4736-9592-ECE2E30F1BB7}" type="datetime8">
              <a:rPr lang="ru-RU" smtClean="0"/>
              <a:t>20.11.2019 16:40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40218-3442-4354-97EA-86DF90C0E4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5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4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59166" y="81647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3046"/>
            <a:ext cx="896229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10280" y="385590"/>
            <a:ext cx="87892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Актуальные вопросы правоприменения в сфере государственного (муниципального) финансового контроля</a:t>
            </a:r>
            <a:endParaRPr lang="ru-RU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4869160"/>
            <a:ext cx="678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6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Е.А. Леонтьева</a:t>
            </a:r>
            <a:endParaRPr lang="ru-RU" sz="1600" dirty="0" smtClean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006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dirty="0" smtClean="0">
                <a:solidFill>
                  <a:srgbClr val="006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ачальник Отдела методологии осуществления государственного (муниципального) финансового контроля Департамента бюджетной методологии и финансовой отчетности в государственном секторе Минфина России </a:t>
            </a:r>
            <a:endParaRPr lang="ru-RU" sz="1600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00" y="2060848"/>
            <a:ext cx="2401078" cy="2630354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827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4387" y="1196753"/>
            <a:ext cx="8580101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ru-RU" altLang="ru-RU" sz="16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800" b="1" dirty="0" smtClean="0"/>
              <a:t>Нарушение: </a:t>
            </a: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800" b="1" dirty="0" smtClean="0"/>
              <a:t>требований </a:t>
            </a:r>
            <a:r>
              <a:rPr lang="ru-RU" sz="1800" b="1" dirty="0"/>
              <a:t>к </a:t>
            </a:r>
            <a:r>
              <a:rPr lang="ru-RU" sz="1800" b="1" dirty="0" smtClean="0"/>
              <a:t>бюджетному (бухгалтерскому) </a:t>
            </a:r>
            <a:r>
              <a:rPr lang="ru-RU" sz="1800" b="1" dirty="0"/>
              <a:t>учету, повлекшее представление </a:t>
            </a:r>
            <a:r>
              <a:rPr lang="ru-RU" sz="1800" b="1" dirty="0" smtClean="0"/>
              <a:t>бюджетной или </a:t>
            </a:r>
            <a:r>
              <a:rPr lang="ru-RU" sz="1800" b="1" dirty="0"/>
              <a:t>бухгалтерской (финансовой) отчетности, содержащей </a:t>
            </a:r>
            <a:r>
              <a:rPr lang="ru-RU" sz="1800" b="1" u="sng" dirty="0"/>
              <a:t>незначительное</a:t>
            </a:r>
            <a:r>
              <a:rPr lang="ru-RU" sz="1800" b="1" dirty="0"/>
              <a:t> искажение показателей </a:t>
            </a:r>
            <a:r>
              <a:rPr lang="ru-RU" sz="1800" b="1" dirty="0" smtClean="0"/>
              <a:t>бюджетной или </a:t>
            </a:r>
            <a:r>
              <a:rPr lang="ru-RU" sz="1800" b="1" dirty="0"/>
              <a:t>бухгалтерской (финансовой) отчетности, </a:t>
            </a:r>
            <a:r>
              <a:rPr lang="ru-RU" sz="1800" b="1" dirty="0" smtClean="0"/>
              <a:t>либо </a:t>
            </a: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800" b="1" dirty="0" smtClean="0"/>
              <a:t>порядка </a:t>
            </a:r>
            <a:r>
              <a:rPr lang="ru-RU" sz="1800" b="1" dirty="0"/>
              <a:t>составления (формирования) консолидированной бухгалтерской (финансовой) отчетности, повлекшее </a:t>
            </a:r>
            <a:r>
              <a:rPr lang="ru-RU" sz="1800" b="1" u="sng" dirty="0"/>
              <a:t>незначительное</a:t>
            </a:r>
            <a:r>
              <a:rPr lang="ru-RU" sz="1800" b="1" dirty="0"/>
              <a:t> искажение показателей этой отчетности или не повлекшее искажения показателей этой отчетности</a:t>
            </a:r>
            <a:r>
              <a:rPr lang="ru-RU" altLang="ru-RU" sz="1800" b="1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,…..</a:t>
            </a:r>
            <a:endParaRPr lang="ru-RU" altLang="ru-RU" sz="18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387" y="62068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15.15.6 ЧАСТИ 2, 3, 4 – В ЗАВИСИМОСТИ ОТ ЗНАЧИМОСТИ!!!</a:t>
            </a:r>
            <a:endParaRPr 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84787" y="4149080"/>
            <a:ext cx="1224135" cy="6480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013176"/>
            <a:ext cx="2016224" cy="8458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4993176"/>
            <a:ext cx="2304256" cy="93415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4993176"/>
            <a:ext cx="2448272" cy="8658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6636437" y="5287872"/>
            <a:ext cx="2304256" cy="519113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Грубое</a:t>
            </a:r>
            <a:br>
              <a:rPr lang="ru-RU" sz="2000" b="1" dirty="0" smtClean="0"/>
            </a:br>
            <a:r>
              <a:rPr lang="ru-RU" sz="2000" b="1" dirty="0" smtClean="0"/>
              <a:t>(количественные и качественные)</a:t>
            </a:r>
            <a:endParaRPr lang="ru-RU" sz="2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971600" y="5105157"/>
            <a:ext cx="2016125" cy="3603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Незначительное</a:t>
            </a:r>
          </a:p>
          <a:p>
            <a:pPr marL="0" indent="0" algn="ctr">
              <a:buNone/>
            </a:pPr>
            <a:r>
              <a:rPr lang="ru-RU" sz="1800" b="1" dirty="0"/>
              <a:t>(</a:t>
            </a:r>
            <a:r>
              <a:rPr lang="ru-RU" sz="1800" b="1" dirty="0" smtClean="0"/>
              <a:t>количественные)</a:t>
            </a:r>
            <a:endParaRPr lang="ru-RU" sz="1800" b="1" dirty="0"/>
          </a:p>
          <a:p>
            <a:pPr marL="0" indent="0" algn="ctr">
              <a:buNone/>
            </a:pPr>
            <a:endParaRPr lang="ru-RU" sz="1800" b="1" dirty="0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3851917" y="5075423"/>
            <a:ext cx="2160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Значительное</a:t>
            </a:r>
          </a:p>
          <a:p>
            <a:pPr algn="ctr"/>
            <a:r>
              <a:rPr lang="ru-RU" b="1" dirty="0" smtClean="0"/>
              <a:t>(количественные)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94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02609" y="1340768"/>
            <a:ext cx="8580101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6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1</a:t>
            </a:r>
            <a:r>
              <a:rPr lang="ru-RU" altLang="ru-RU" sz="1600" b="1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) </a:t>
            </a:r>
            <a:r>
              <a:rPr lang="ru-RU" altLang="ru-RU" sz="1600" b="1" dirty="0">
                <a:latin typeface="Arial Narrow" pitchFamily="34" charset="0"/>
                <a:cs typeface="Arial" charset="0"/>
              </a:rPr>
              <a:t>искажение показателя бюджетной отчетности, выраженного в денежном измерении, которое привело к искажению показателя результата исполнения бюджета;</a:t>
            </a:r>
            <a:endParaRPr lang="ru-RU" altLang="ru-RU" sz="1600" b="1" dirty="0" smtClean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sz="1600" b="1" dirty="0" smtClean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600" b="1" dirty="0">
                <a:latin typeface="Arial Narrow" pitchFamily="34" charset="0"/>
                <a:cs typeface="Arial" charset="0"/>
              </a:rPr>
              <a:t>2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) </a:t>
            </a:r>
            <a:r>
              <a:rPr lang="ru-RU" altLang="ru-RU" sz="1600" b="1" dirty="0">
                <a:latin typeface="Arial Narrow" pitchFamily="34" charset="0"/>
                <a:cs typeface="Arial" charset="0"/>
              </a:rPr>
              <a:t>включение в бюджетную или бухгалтерскую (финансовую) отчетность показателей, характеризующих объекты бухгалтерского учета и не подтвержденных соответствующими регистрами бухгалтерского учета и (или) первичными учетными 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документами;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sz="1600" b="1" dirty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600" b="1" dirty="0">
                <a:latin typeface="Arial Narrow" pitchFamily="34" charset="0"/>
                <a:cs typeface="Arial" charset="0"/>
              </a:rPr>
              <a:t>3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) </a:t>
            </a:r>
            <a:r>
              <a:rPr lang="ru-RU" altLang="ru-RU" sz="1600" b="1" dirty="0">
                <a:latin typeface="Arial Narrow" pitchFamily="34" charset="0"/>
                <a:cs typeface="Arial" charset="0"/>
              </a:rPr>
              <a:t>регистрация в регистрах бухгалтерского учета мнимого объекта бухгалтерского учета (в том числе неосуществленных расходов, несуществующих обязательств, не имевших места фактов хозяйственной жизни) или притворного объекта бухгалтерского учета;</a:t>
            </a:r>
            <a:endParaRPr lang="ru-RU" altLang="ru-RU" sz="1600" b="1" dirty="0" smtClean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sz="1600" b="1" dirty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600" b="1" dirty="0">
                <a:latin typeface="Arial Narrow" pitchFamily="34" charset="0"/>
                <a:cs typeface="Arial" charset="0"/>
              </a:rPr>
              <a:t>4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) </a:t>
            </a:r>
            <a:r>
              <a:rPr lang="ru-RU" altLang="ru-RU" sz="1600" b="1" dirty="0">
                <a:latin typeface="Arial Narrow" pitchFamily="34" charset="0"/>
                <a:cs typeface="Arial" charset="0"/>
              </a:rPr>
              <a:t>ведение счетов 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бюджетного (бухгалтерского) </a:t>
            </a:r>
            <a:r>
              <a:rPr lang="ru-RU" altLang="ru-RU" sz="1600" b="1" dirty="0">
                <a:latin typeface="Arial Narrow" pitchFamily="34" charset="0"/>
                <a:cs typeface="Arial" charset="0"/>
              </a:rPr>
              <a:t>учета вне применяемых регистров бухгалтерского учета</a:t>
            </a:r>
            <a:r>
              <a:rPr lang="ru-RU" altLang="ru-RU" sz="1600" b="1" dirty="0" smtClean="0">
                <a:latin typeface="Arial Narrow" pitchFamily="34" charset="0"/>
                <a:cs typeface="Arial" charset="0"/>
              </a:rPr>
              <a:t>;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sz="1600" b="1" dirty="0">
              <a:latin typeface="Arial Narrow" pitchFamily="34" charset="0"/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600" b="1" dirty="0">
                <a:latin typeface="Arial Narrow" pitchFamily="34" charset="0"/>
                <a:cs typeface="Arial" charset="0"/>
              </a:rPr>
              <a:t>5) отсутствие первичных учетных документов, и (или) регистров бухгалтерского учета, и (или) бюджетной или бухгалтерской (финансовой) отчетности, и (или) аудиторского заключения о бухгалтерской (финансовой) отчетности (в случае, если проведение аудита бухгалтерской (финансовой) отчетности является обязательным) в течение установленных сроков хранения таких документов.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sz="14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190" y="51250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ГРУБОЕ ИСКАЖЕНИЕ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характеристики – независимо от суммы)</a:t>
            </a:r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8211"/>
            <a:ext cx="288032" cy="34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8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ОТВЕТСТВЕННОСТИ ЗА ИСКАЖЕНИЕ ПОКАЗАТЕЛЕЙ ОТЧЕТНОСТИ В ЗАВИСИМОСТИ ОТ ЗНАЧИТЕЛЬНОСТИ  ИСКАЖЕНИЯ БЮДЖЕТНОЙ, БУХГАЛТЕРСКОЙ (ФИНАНСОВОЙ) ОТЧЕТНОСТИ</a:t>
            </a:r>
            <a:endParaRPr 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873592"/>
              </p:ext>
            </p:extLst>
          </p:nvPr>
        </p:nvGraphicFramePr>
        <p:xfrm>
          <a:off x="322149" y="1340768"/>
          <a:ext cx="8642339" cy="4721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2268405"/>
                <a:gridCol w="2830651"/>
                <a:gridCol w="2607179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Искаже-ние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показа-теля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1% до 10%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10% до 100%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08248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свыше 1 млн. руб. 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Значительное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искажение отчетности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(штраф от 5 до 15 </a:t>
                      </a:r>
                      <a:r>
                        <a:rPr kumimoji="0" lang="ru-RU" sz="10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kumimoji="0" lang="ru-RU" sz="10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</a:t>
                      </a:r>
                      <a:endParaRPr lang="ru-RU" sz="2000" b="1" u="sng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БУ/занижение сумм налогов и сборов, страховых взносов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(штраф от 15 до 30 </a:t>
                      </a:r>
                      <a:r>
                        <a:rPr kumimoji="0" lang="ru-RU" sz="105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kumimoji="0" lang="ru-RU" sz="105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</a:t>
                      </a:r>
                      <a:endParaRPr kumimoji="0" lang="ru-RU" sz="10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БУ/занижение сумм налогов и сборов, страховых взносов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(штраф от 15 до 30 </a:t>
                      </a:r>
                      <a:r>
                        <a:rPr kumimoji="0" lang="ru-RU" sz="105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</a:t>
                      </a:r>
                      <a:endParaRPr kumimoji="0" lang="ru-RU" sz="10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1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1314400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100 тыс. руб. до 1 млн. руб. 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00" b="1" kern="120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Незначительное искажение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100" b="1" kern="120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предупреждение или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 – </a:t>
                      </a:r>
                      <a:r>
                        <a:rPr lang="en-US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altLang="ru-RU" sz="1100" b="1" i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т. р)</a:t>
                      </a:r>
                      <a:endParaRPr lang="ru-RU" sz="11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Значительное искажение отчетности/занижение сумм налогов и сборов, страховых взносов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(штраф  от 5 до 15 т. р.) </a:t>
                      </a:r>
                      <a:endParaRPr lang="ru-RU" sz="1600" b="1" u="sng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БУ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(штраф от 15 до 30 </a:t>
                      </a:r>
                      <a:r>
                        <a:rPr kumimoji="0" lang="ru-RU" sz="105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</a:t>
                      </a:r>
                      <a:endParaRPr kumimoji="0" lang="ru-RU" sz="10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16128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менее 100  тыс. руб. </a:t>
                      </a:r>
                    </a:p>
                    <a:p>
                      <a:pPr algn="ctr"/>
                      <a:endParaRPr lang="ru-RU" sz="11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5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Малозначительное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5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искажение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50" b="1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50" b="1" kern="120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(адм. </a:t>
                      </a:r>
                      <a:r>
                        <a:rPr kumimoji="0" lang="ru-RU" altLang="ru-RU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отв-ть</a:t>
                      </a:r>
                      <a:r>
                        <a:rPr kumimoji="0" lang="ru-RU" altLang="ru-RU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 не применяется)</a:t>
                      </a:r>
                    </a:p>
                    <a:p>
                      <a:pPr marL="0" algn="ctr" defTabSz="914400" rtl="0" eaLnBrk="1" latinLnBrk="0" hangingPunct="1"/>
                      <a:endParaRPr lang="ru-RU" sz="12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Незначительное искажение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отчетности/занижение сумм налогов и сборов, страховых взносов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(предупреждение или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 – 1-5 т. р)</a:t>
                      </a:r>
                      <a:endParaRPr lang="ru-RU" sz="11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БУ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 от 15 до 30 </a:t>
                      </a:r>
                      <a:r>
                        <a:rPr kumimoji="0" lang="ru-RU" sz="105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kumimoji="0" lang="ru-RU" sz="105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.)</a:t>
                      </a:r>
                      <a:endParaRPr kumimoji="0" lang="ru-RU" sz="10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68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</a:t>
            </a:r>
            <a:r>
              <a:rPr lang="ru-RU" sz="2000" b="1" i="1" u="sng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</a:t>
            </a:r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СОВЕРШЕНИЕ АДМИНИСТРАТИВНЫХ ПРАВОНАРУШЕНИЙ, ПРЕДУСМОТРЕННЫХ СТАТЬЕЙ 15.15.6 КОАП</a:t>
            </a:r>
            <a:endParaRPr 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511360"/>
              </p:ext>
            </p:extLst>
          </p:nvPr>
        </p:nvGraphicFramePr>
        <p:xfrm>
          <a:off x="917594" y="1484784"/>
          <a:ext cx="7668852" cy="4568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3"/>
                <a:gridCol w="1770326"/>
                <a:gridCol w="1223753"/>
                <a:gridCol w="3018590"/>
              </a:tblGrid>
              <a:tr h="971011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Статья,</a:t>
                      </a:r>
                      <a:r>
                        <a:rPr lang="ru-RU" sz="14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</a:t>
                      </a:r>
                      <a:endParaRPr lang="ru-RU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искажения</a:t>
                      </a:r>
                      <a:endParaRPr lang="ru-RU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</a:t>
                      </a:r>
                      <a:r>
                        <a:rPr lang="ru-RU" sz="14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повтора</a:t>
                      </a:r>
                      <a:endParaRPr lang="ru-RU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штрафа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Незначительное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единичное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 или 1000 - 5000</a:t>
                      </a: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 – 15 000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3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единичное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 – 15 000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 – 30 000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4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Грубое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единичное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 – 30 000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</a:tr>
              <a:tr h="59952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15.15.6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30 000 – 50 000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84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950" b="98129" l="17385" r="91615">
                        <a14:foregroundMark x1="52692" y1="17050" x2="23615" y2="16331"/>
                        <a14:foregroundMark x1="23923" y1="17050" x2="17385" y2="92518"/>
                        <a14:foregroundMark x1="19231" y1="91511" x2="91615" y2="91511"/>
                        <a14:foregroundMark x1="91231" y1="91871" x2="85077" y2="156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593" t="14295" r="8382" b="8479"/>
          <a:stretch/>
        </p:blipFill>
        <p:spPr bwMode="auto">
          <a:xfrm>
            <a:off x="406778" y="4974306"/>
            <a:ext cx="1440160" cy="117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617979" y="5097387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ошибка</a:t>
            </a:r>
          </a:p>
          <a:p>
            <a:pPr algn="ctr"/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первичном документе</a:t>
            </a:r>
            <a:endParaRPr lang="ru-RU" sz="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1907704" y="5279142"/>
            <a:ext cx="15940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1907704" y="5737926"/>
            <a:ext cx="15940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07704" y="5449163"/>
            <a:ext cx="1652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к учету 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728" y="4824397"/>
            <a:ext cx="1276385" cy="127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348" b="89941" l="9950" r="89925">
                        <a14:foregroundMark x1="61692" y1="87305" x2="79229" y2="63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56" y="4825168"/>
            <a:ext cx="1100815" cy="140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Стрелка вправо 21"/>
          <p:cNvSpPr/>
          <p:nvPr/>
        </p:nvSpPr>
        <p:spPr>
          <a:xfrm>
            <a:off x="4134129" y="5247271"/>
            <a:ext cx="1594092" cy="135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4110556" y="5772208"/>
            <a:ext cx="15940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264724" y="5310543"/>
            <a:ext cx="1244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endParaRPr lang="ru-RU" sz="1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655855" y="5435864"/>
            <a:ext cx="980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ошибка</a:t>
            </a:r>
          </a:p>
          <a:p>
            <a:pPr algn="ctr"/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отчетности</a:t>
            </a:r>
            <a:endParaRPr lang="ru-RU" sz="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981" y="4653158"/>
            <a:ext cx="1444082" cy="88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 rot="19671229">
            <a:off x="8407924" y="5271225"/>
            <a:ext cx="710293" cy="355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</a:rPr>
              <a:t>контроль</a:t>
            </a:r>
            <a:endParaRPr lang="ru-RU" sz="10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923928" y="4609151"/>
            <a:ext cx="1" cy="245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923929" y="4609151"/>
            <a:ext cx="4129577" cy="7909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264724" y="4638328"/>
            <a:ext cx="21067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endParaRPr lang="ru-RU" sz="9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3" name="Picture 9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377" y="4512057"/>
            <a:ext cx="379355" cy="37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8405022" y="5615112"/>
            <a:ext cx="0" cy="75336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5390031" y="6574434"/>
            <a:ext cx="21067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endParaRPr lang="ru-RU" sz="9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6423465" y="5960340"/>
            <a:ext cx="1" cy="438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 rot="20756378">
            <a:off x="5406319" y="5312753"/>
            <a:ext cx="9801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030602" y="6398649"/>
            <a:ext cx="7380846" cy="33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044761" y="6145070"/>
            <a:ext cx="138035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</a:t>
            </a: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которое возложено ведение бухгалтерского учета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1050027" y="6029520"/>
            <a:ext cx="0" cy="369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5" name="Выгнутая вверх стрелка 34"/>
          <p:cNvSpPr/>
          <p:nvPr/>
        </p:nvSpPr>
        <p:spPr>
          <a:xfrm rot="18621995">
            <a:off x="5803090" y="5033946"/>
            <a:ext cx="391399" cy="221707"/>
          </a:xfrm>
          <a:prstGeom prst="curvedDownArrow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2124" y="3326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ОТВЕТСТВЕННОСТИ</a:t>
            </a:r>
            <a:endParaRPr 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826082"/>
              </p:ext>
            </p:extLst>
          </p:nvPr>
        </p:nvGraphicFramePr>
        <p:xfrm>
          <a:off x="107504" y="1196752"/>
          <a:ext cx="8928992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/>
                <a:gridCol w="4464496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Вариант поправок 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(прим. 5 к статье 15.15.6)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Итоговый вариант поправок </a:t>
                      </a:r>
                    </a:p>
                    <a:p>
                      <a:pPr algn="ctr"/>
                      <a:r>
                        <a:rPr lang="ru-RU" sz="1400" b="1" dirty="0" smtClean="0"/>
                        <a:t>(прим. 5 к статье 15.15.6)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+mn-lt"/>
                        </a:rPr>
                        <a:t>5. Административная ответственность, предусмотренная настоящей статьей, за искажение показателей бюджетной, бухгалтерской (финансовой) отчетности в результате ненадлежащего документального оформления первичными учетными документами фактов хозяйственной жизни и (или) </a:t>
                      </a:r>
                      <a:r>
                        <a:rPr lang="ru-RU" sz="1200" dirty="0" err="1" smtClean="0">
                          <a:latin typeface="+mn-lt"/>
                        </a:rPr>
                        <a:t>непередачи</a:t>
                      </a:r>
                      <a:r>
                        <a:rPr lang="ru-RU" sz="1200" dirty="0" smtClean="0">
                          <a:latin typeface="+mn-lt"/>
                        </a:rPr>
                        <a:t> либо несвоевременной передачи первичных учетных документов для регистрации содержащихся в них данных в регистрах бухгалтерского учета </a:t>
                      </a:r>
                      <a:r>
                        <a:rPr lang="ru-RU" sz="1200" b="1" i="1" dirty="0" smtClean="0">
                          <a:latin typeface="+mn-lt"/>
                        </a:rPr>
                        <a:t>возлагается на должностное лицо, ответственное за оформление факта хозяйственной жизни</a:t>
                      </a:r>
                      <a:r>
                        <a:rPr lang="ru-RU" sz="1200" dirty="0" smtClean="0">
                          <a:latin typeface="+mn-lt"/>
                        </a:rPr>
                        <a:t>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5. Предусмотренная настоящей статьей административная ответственность за искажение показателей бюджетной или бухгалтерской (финансовой) отчетности </a:t>
                      </a:r>
                      <a:r>
                        <a:rPr lang="ru-RU" sz="1200" b="1" i="1" dirty="0" smtClean="0">
                          <a:latin typeface="+mn-lt"/>
                        </a:rPr>
                        <a:t>не применяется к лицу, на которое возложено ведение бюджетного (бухгалтерского) учета, и лицу, с которым заключен договор об оказании услуг по ведению бюджетного (бухгалтерского) учета, </a:t>
                      </a:r>
                      <a:r>
                        <a:rPr lang="ru-RU" sz="1200" dirty="0" smtClean="0">
                          <a:latin typeface="+mn-lt"/>
                        </a:rPr>
                        <a:t>в случае, если такое искажение допущено в результате несоответствия составленных </a:t>
                      </a:r>
                      <a:r>
                        <a:rPr lang="ru-RU" sz="1200" b="1" dirty="0" smtClean="0">
                          <a:latin typeface="+mn-lt"/>
                        </a:rPr>
                        <a:t>ДРУГИМИ ЛИЦАМИ </a:t>
                      </a:r>
                      <a:r>
                        <a:rPr lang="ru-RU" sz="1200" dirty="0" smtClean="0">
                          <a:latin typeface="+mn-lt"/>
                        </a:rPr>
                        <a:t>первичных учетных документов свершившимся фактам хозяйственной жизни и (или) </a:t>
                      </a:r>
                      <a:r>
                        <a:rPr lang="ru-RU" sz="1200" dirty="0" err="1" smtClean="0">
                          <a:latin typeface="+mn-lt"/>
                        </a:rPr>
                        <a:t>непередачи</a:t>
                      </a:r>
                      <a:r>
                        <a:rPr lang="ru-RU" sz="1200" dirty="0" smtClean="0">
                          <a:latin typeface="+mn-lt"/>
                        </a:rPr>
                        <a:t> либо несвоевременной передачи первичных учетных документов для регистрации содержащихся в них данных в регистрах бухгалтерского учета.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6696527" y="3006444"/>
            <a:ext cx="1440160" cy="237564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8053506" y="3244008"/>
            <a:ext cx="709564" cy="90507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016608" y="4169885"/>
            <a:ext cx="1164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/>
              <a:t>руководитель</a:t>
            </a:r>
            <a:endParaRPr lang="ru-RU" sz="1200" b="1" i="1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6839836" y="3244008"/>
            <a:ext cx="404975" cy="93006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6152733" y="4169884"/>
            <a:ext cx="1746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/>
              <a:t>лицо, отв. за </a:t>
            </a:r>
            <a:r>
              <a:rPr lang="ru-RU" sz="1200" b="1" i="1" dirty="0" err="1" smtClean="0"/>
              <a:t>первичку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val="25347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072" y="392869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b="1" u="sng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ОСВОБОЖДЕНИЯ</a:t>
            </a:r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ОТВЕТСТВЕННОСТИ, </a:t>
            </a:r>
          </a:p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предусмотренной </a:t>
            </a:r>
            <a:r>
              <a:rPr lang="ru-RU" b="1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15.15.6 КоАП</a:t>
            </a:r>
          </a:p>
          <a:p>
            <a:pPr algn="ctr"/>
            <a:endParaRPr 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072" y="1316198"/>
            <a:ext cx="857471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уточненной налоговой декларации (расчета) и уплата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основании суммы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налога (сбора, страхового взноса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уплата соответствующих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пеней;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отчетности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содержащей уточненные (исправленные)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вследствие исправления выявленных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ошибок: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принятия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органом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ГРБС, субъектом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принятия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субъектом консолидированной отчетности,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до момента обнаружения органом, уполномоченным составлять протоколы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адм. правонарушениях,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ошибок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проведения органом, уполномоченным составлять протоколы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адм. правонарушениях,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которой не были обнаружены исправленные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1227" y="332656"/>
            <a:ext cx="8366566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u="sng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rial" charset="0"/>
              </a:rPr>
              <a:t>Статья 15.15.7 </a:t>
            </a:r>
            <a:r>
              <a:rPr lang="ru-RU" alt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rial" charset="0"/>
              </a:rPr>
              <a:t>КоАП</a:t>
            </a:r>
          </a:p>
          <a:p>
            <a:pPr algn="ctr"/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«Нарушение порядка </a:t>
            </a:r>
            <a:r>
              <a:rPr lang="ru-RU" sz="16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составления, утверждения и ведения бюджетных смет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и представления (утверждения) сведений (документов), используемых при составлении и рассмотрении проектов бюджетов бюджетной системы Российской Федерации, исполнении бюджетов бюджетной системы Российской Федерации»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01929824"/>
              </p:ext>
            </p:extLst>
          </p:nvPr>
        </p:nvGraphicFramePr>
        <p:xfrm>
          <a:off x="467544" y="2492896"/>
          <a:ext cx="82809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38146" y="1825372"/>
            <a:ext cx="6552728" cy="3693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Цель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ru-RU" dirty="0"/>
              <a:t>четкое определение</a:t>
            </a:r>
            <a:r>
              <a:rPr lang="en-US" dirty="0"/>
              <a:t> </a:t>
            </a:r>
            <a:r>
              <a:rPr lang="ru-RU" dirty="0"/>
              <a:t>составов нарушений</a:t>
            </a:r>
            <a:endParaRPr lang="ru-RU" dirty="0">
              <a:solidFill>
                <a:srgbClr val="077A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73375" y="3284984"/>
            <a:ext cx="6840760" cy="216024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84586" y="1307643"/>
            <a:ext cx="6840760" cy="1905337"/>
          </a:xfrm>
          <a:prstGeom prst="rect">
            <a:avLst/>
          </a:prstGeom>
          <a:ln>
            <a:solidFill>
              <a:srgbClr val="00602B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94165" y="1844824"/>
            <a:ext cx="3384376" cy="1296144"/>
          </a:xfrm>
          <a:prstGeom prst="rect">
            <a:avLst/>
          </a:prstGeom>
          <a:ln>
            <a:solidFill>
              <a:srgbClr val="00602B"/>
            </a:solidFill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ч. 2-4 ст. 7.29.3, ч. 3-4 ст. 15.15,            ч. 1, 3-4 ст. 15.15.1, ст. 15.15.5-1,      ч. 1-6  ст. 15.15.6, ст. 15.15.7,                     ст. 15.15.11, ст. 15.15.14, ст. 15.15.15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НАДЕЛЕНИЕ РУКОВОДИТЕЛЕЙ СТРУКТУРНЫХ ПОДРАЗДЕЛЕНИЙ ТЕРРИТОРИАЛЬНЫХ ОРГАНОВ ФК</a:t>
            </a:r>
            <a:r>
              <a:rPr lang="en-US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ПРАВАМИ ПО РАССМОТРЕНИЮ ДЕЛ ОБ АДМИНИСТРАТИВНЫХ ПРАВОНАРУШЕНИЯХ</a:t>
            </a:r>
            <a:endParaRPr lang="ru-RU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10" y="1552146"/>
            <a:ext cx="2376264" cy="1080120"/>
          </a:xfrm>
          <a:prstGeom prst="rect">
            <a:avLst/>
          </a:prstGeom>
          <a:solidFill>
            <a:srgbClr val="00602B"/>
          </a:solidFill>
          <a:ln>
            <a:solidFill>
              <a:srgbClr val="006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руководители структурных </a:t>
            </a:r>
            <a:r>
              <a:rPr lang="ru-RU" sz="1400" b="1" dirty="0"/>
              <a:t>подразделений территориальных органов </a:t>
            </a:r>
            <a:r>
              <a:rPr lang="ru-RU" sz="1400" b="1" dirty="0" smtClean="0"/>
              <a:t>ФК, их заместители 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93053" y="1367480"/>
            <a:ext cx="226004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/>
            <a:r>
              <a:rPr lang="ru-RU" b="1" dirty="0"/>
              <a:t>Рассматривать дела: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02514" y="1415097"/>
            <a:ext cx="22393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602B"/>
                </a:solidFill>
              </a:rPr>
              <a:t>от имени ФК </a:t>
            </a:r>
          </a:p>
          <a:p>
            <a:pPr algn="just"/>
            <a:r>
              <a:rPr lang="ru-RU" b="1" dirty="0" smtClean="0">
                <a:solidFill>
                  <a:srgbClr val="00602B"/>
                </a:solidFill>
              </a:rPr>
              <a:t>(ст</a:t>
            </a:r>
            <a:r>
              <a:rPr lang="ru-RU" b="1" dirty="0">
                <a:solidFill>
                  <a:srgbClr val="00602B"/>
                </a:solidFill>
              </a:rPr>
              <a:t>. 23.7 </a:t>
            </a:r>
            <a:r>
              <a:rPr lang="ru-RU" b="1" dirty="0" smtClean="0">
                <a:solidFill>
                  <a:srgbClr val="00602B"/>
                </a:solidFill>
              </a:rPr>
              <a:t>КоАП)</a:t>
            </a:r>
          </a:p>
          <a:p>
            <a:pPr algn="just"/>
            <a:endParaRPr lang="ru-RU" sz="1000" b="1" dirty="0" smtClean="0">
              <a:solidFill>
                <a:srgbClr val="00602B"/>
              </a:solidFill>
            </a:endParaRPr>
          </a:p>
          <a:p>
            <a:pPr algn="just"/>
            <a:r>
              <a:rPr lang="ru-RU" b="1" dirty="0" smtClean="0">
                <a:solidFill>
                  <a:srgbClr val="00602B"/>
                </a:solidFill>
              </a:rPr>
              <a:t>самостоятельно</a:t>
            </a:r>
          </a:p>
          <a:p>
            <a:pPr algn="just"/>
            <a:r>
              <a:rPr lang="ru-RU" b="1" dirty="0" smtClean="0">
                <a:solidFill>
                  <a:srgbClr val="00602B"/>
                </a:solidFill>
              </a:rPr>
              <a:t>(ст</a:t>
            </a:r>
            <a:r>
              <a:rPr lang="ru-RU" b="1" dirty="0">
                <a:solidFill>
                  <a:srgbClr val="00602B"/>
                </a:solidFill>
              </a:rPr>
              <a:t>. </a:t>
            </a:r>
            <a:r>
              <a:rPr lang="ru-RU" b="1" dirty="0" smtClean="0">
                <a:solidFill>
                  <a:srgbClr val="00602B"/>
                </a:solidFill>
              </a:rPr>
              <a:t>23.7.1 </a:t>
            </a:r>
            <a:r>
              <a:rPr lang="ru-RU" b="1" dirty="0">
                <a:solidFill>
                  <a:srgbClr val="00602B"/>
                </a:solidFill>
              </a:rPr>
              <a:t>КоАП)</a:t>
            </a:r>
          </a:p>
          <a:p>
            <a:pPr algn="just"/>
            <a:r>
              <a:rPr lang="ru-RU" sz="1600" b="1" dirty="0" smtClean="0">
                <a:solidFill>
                  <a:srgbClr val="00602B"/>
                </a:solidFill>
              </a:rPr>
              <a:t>  </a:t>
            </a:r>
            <a:endParaRPr lang="ru-RU" sz="1600" b="1" dirty="0">
              <a:solidFill>
                <a:srgbClr val="00602B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2820" y="3394959"/>
            <a:ext cx="62864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должностные лица органов исполнительной власти, осуществляющих функции по контролю и надзору в финансово-бюджетной </a:t>
            </a:r>
            <a:r>
              <a:rPr lang="ru-RU" sz="1400" b="1" dirty="0" smtClean="0"/>
              <a:t>сфере </a:t>
            </a:r>
          </a:p>
          <a:p>
            <a:pPr algn="just"/>
            <a:r>
              <a:rPr lang="ru-RU" sz="1400" i="1" dirty="0" smtClean="0"/>
              <a:t>(п.11 ч.2 ст. 28.3)</a:t>
            </a:r>
          </a:p>
          <a:p>
            <a:pPr algn="just"/>
            <a:endParaRPr lang="ru-RU" sz="500" b="1" dirty="0" smtClean="0"/>
          </a:p>
          <a:p>
            <a:pPr algn="just"/>
            <a:r>
              <a:rPr lang="ru-RU" sz="1400" b="1" dirty="0" smtClean="0"/>
              <a:t>инспектора </a:t>
            </a:r>
            <a:r>
              <a:rPr lang="ru-RU" sz="1400" b="1" dirty="0"/>
              <a:t>Счетной палаты Российской Федерации, уполномоченные должностные лица контрольно-счетных органов субъектов Российской </a:t>
            </a:r>
            <a:r>
              <a:rPr lang="ru-RU" sz="1400" b="1" dirty="0" smtClean="0"/>
              <a:t>Федерации </a:t>
            </a:r>
            <a:r>
              <a:rPr lang="ru-RU" sz="1400" i="1" dirty="0" smtClean="0"/>
              <a:t>(п. 3 ч. 5 ст. 28.3)</a:t>
            </a:r>
          </a:p>
          <a:p>
            <a:pPr algn="just"/>
            <a:endParaRPr lang="ru-RU" sz="600" b="1" dirty="0" smtClean="0"/>
          </a:p>
          <a:p>
            <a:pPr algn="just"/>
            <a:r>
              <a:rPr lang="ru-RU" sz="1400" b="1" dirty="0" smtClean="0"/>
              <a:t>должностные </a:t>
            </a:r>
            <a:r>
              <a:rPr lang="ru-RU" sz="1400" b="1" dirty="0"/>
              <a:t>лица органов местного самоуправления, перечень которых устанавливается законами субъектов Российской </a:t>
            </a:r>
            <a:r>
              <a:rPr lang="ru-RU" sz="1400" b="1" dirty="0" smtClean="0"/>
              <a:t>Федерации </a:t>
            </a:r>
            <a:r>
              <a:rPr lang="ru-RU" sz="1400" i="1" dirty="0" smtClean="0"/>
              <a:t>(ч</a:t>
            </a:r>
            <a:r>
              <a:rPr lang="ru-RU" sz="1400" i="1" dirty="0"/>
              <a:t>. </a:t>
            </a:r>
            <a:r>
              <a:rPr lang="ru-RU" sz="1400" i="1" dirty="0" smtClean="0"/>
              <a:t>7 </a:t>
            </a:r>
            <a:r>
              <a:rPr lang="ru-RU" sz="1400" i="1" dirty="0"/>
              <a:t>ст. 28.3)</a:t>
            </a:r>
          </a:p>
          <a:p>
            <a:pPr algn="just"/>
            <a:endParaRPr lang="ru-RU" sz="1400" b="1" dirty="0"/>
          </a:p>
          <a:p>
            <a:pPr algn="just"/>
            <a:endParaRPr lang="ru-RU" sz="1400" b="1" dirty="0" smtClean="0"/>
          </a:p>
          <a:p>
            <a:pPr algn="just"/>
            <a:endParaRPr lang="ru-RU" sz="1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110" y="3570992"/>
            <a:ext cx="2376264" cy="1080120"/>
          </a:xfrm>
          <a:prstGeom prst="rect">
            <a:avLst/>
          </a:prstGeom>
          <a:solidFill>
            <a:schemeClr val="accent2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/>
              <a:t>Исключение</a:t>
            </a:r>
            <a:r>
              <a:rPr lang="ru-RU" sz="1400" b="1" dirty="0" smtClean="0"/>
              <a:t> права составления протоколов по ст. 15.11 КоАП</a:t>
            </a:r>
          </a:p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(ст. 28.3 КоАП)</a:t>
            </a:r>
            <a:endParaRPr lang="ru-RU" b="1" dirty="0"/>
          </a:p>
        </p:txBody>
      </p:sp>
      <p:sp>
        <p:nvSpPr>
          <p:cNvPr id="12" name="Овал 11"/>
          <p:cNvSpPr/>
          <p:nvPr/>
        </p:nvSpPr>
        <p:spPr>
          <a:xfrm>
            <a:off x="2598071" y="3501008"/>
            <a:ext cx="157459" cy="1440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588396" y="4221088"/>
            <a:ext cx="157459" cy="1440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607918" y="4941168"/>
            <a:ext cx="157459" cy="1440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00351" y="54519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73374" y="5636619"/>
            <a:ext cx="6851972" cy="96073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Вынесение постановления </a:t>
            </a:r>
            <a:r>
              <a:rPr lang="ru-RU" sz="1400" b="1" dirty="0">
                <a:solidFill>
                  <a:schemeClr val="tx1"/>
                </a:solidFill>
              </a:rPr>
              <a:t>о прекращении производства по делу об </a:t>
            </a:r>
            <a:r>
              <a:rPr lang="ru-RU" sz="1400" b="1" dirty="0" smtClean="0">
                <a:solidFill>
                  <a:schemeClr val="tx1"/>
                </a:solidFill>
              </a:rPr>
              <a:t>адм. </a:t>
            </a:r>
            <a:r>
              <a:rPr lang="ru-RU" sz="1400" b="1" dirty="0">
                <a:solidFill>
                  <a:schemeClr val="tx1"/>
                </a:solidFill>
              </a:rPr>
              <a:t>правонарушении </a:t>
            </a:r>
            <a:r>
              <a:rPr lang="ru-RU" sz="1400" b="1" dirty="0" smtClean="0">
                <a:solidFill>
                  <a:schemeClr val="tx1"/>
                </a:solidFill>
              </a:rPr>
              <a:t>в случае освобождения </a:t>
            </a:r>
            <a:r>
              <a:rPr lang="ru-RU" sz="1400" b="1" dirty="0">
                <a:solidFill>
                  <a:schemeClr val="tx1"/>
                </a:solidFill>
              </a:rPr>
              <a:t>лица от </a:t>
            </a:r>
            <a:r>
              <a:rPr lang="ru-RU" sz="1400" b="1" dirty="0" smtClean="0">
                <a:solidFill>
                  <a:schemeClr val="tx1"/>
                </a:solidFill>
              </a:rPr>
              <a:t>адм. </a:t>
            </a:r>
            <a:r>
              <a:rPr lang="ru-RU" sz="1400" b="1" dirty="0">
                <a:solidFill>
                  <a:schemeClr val="tx1"/>
                </a:solidFill>
              </a:rPr>
              <a:t>ответственности за </a:t>
            </a:r>
            <a:r>
              <a:rPr lang="ru-RU" sz="1400" b="1" dirty="0" smtClean="0">
                <a:solidFill>
                  <a:schemeClr val="tx1"/>
                </a:solidFill>
              </a:rPr>
              <a:t>адм. </a:t>
            </a:r>
            <a:r>
              <a:rPr lang="ru-RU" sz="1400" b="1" dirty="0">
                <a:solidFill>
                  <a:schemeClr val="tx1"/>
                </a:solidFill>
              </a:rPr>
              <a:t>правонарушения, </a:t>
            </a:r>
            <a:r>
              <a:rPr lang="ru-RU" sz="1400" b="1" dirty="0" smtClean="0">
                <a:solidFill>
                  <a:schemeClr val="tx1"/>
                </a:solidFill>
              </a:rPr>
              <a:t>предусмотренные статьей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15.15.6 </a:t>
            </a:r>
            <a:r>
              <a:rPr lang="ru-RU" sz="1400" b="1" dirty="0" smtClean="0">
                <a:solidFill>
                  <a:schemeClr val="tx1"/>
                </a:solidFill>
              </a:rPr>
              <a:t>  </a:t>
            </a:r>
            <a:r>
              <a:rPr lang="ru-RU" sz="1400" i="1" dirty="0" smtClean="0"/>
              <a:t>(п.4 </a:t>
            </a:r>
            <a:r>
              <a:rPr lang="ru-RU" sz="1400" i="1" dirty="0"/>
              <a:t>ч. </a:t>
            </a:r>
            <a:r>
              <a:rPr lang="ru-RU" sz="1400" i="1" dirty="0" smtClean="0"/>
              <a:t>1.1 </a:t>
            </a:r>
            <a:r>
              <a:rPr lang="ru-RU" sz="1400" i="1" dirty="0"/>
              <a:t>ст. </a:t>
            </a:r>
            <a:r>
              <a:rPr lang="ru-RU" sz="1400" i="1" dirty="0" smtClean="0"/>
              <a:t>29.9)</a:t>
            </a:r>
            <a:endParaRPr lang="ru-RU" sz="14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5781081"/>
            <a:ext cx="1892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освобождения установлены в новой ред.  ст. 15.15.6</a:t>
            </a:r>
            <a:endParaRPr lang="ru-RU" sz="12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011" y="3326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УДАЛОСЬ РЕАЛИЗОВАТЬ</a:t>
            </a:r>
            <a:endParaRPr 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8072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Статья 15.15.6</a:t>
            </a:r>
            <a:r>
              <a:rPr lang="ru-RU" dirty="0"/>
              <a:t>.	Нарушение требований к бюджетному (бухгалтерскому) учету, в том числе к составлению, представлению бюджетной, бухгалтерской (финансовой) отчетности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5559" y="2330983"/>
            <a:ext cx="34381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ИНСТРУКЦИЯ № 191Н</a:t>
            </a:r>
          </a:p>
          <a:p>
            <a:pPr algn="just"/>
            <a:r>
              <a:rPr lang="ru-RU" sz="1400" dirty="0" smtClean="0"/>
              <a:t>порядок </a:t>
            </a:r>
            <a:r>
              <a:rPr lang="ru-RU" sz="1400" dirty="0"/>
              <a:t>составления и представления </a:t>
            </a:r>
            <a:r>
              <a:rPr lang="ru-RU" sz="1400" b="1" dirty="0"/>
              <a:t>годовой, квартальной и месячной</a:t>
            </a:r>
            <a:r>
              <a:rPr lang="ru-RU" sz="1400" dirty="0"/>
              <a:t> отчетности об исполнении бюджетов бюджетной системы Российской Федерации</a:t>
            </a:r>
          </a:p>
          <a:p>
            <a:pPr algn="just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41745" y="2423315"/>
            <a:ext cx="42484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ИНСТРУКЦИЯ № 33Н</a:t>
            </a:r>
          </a:p>
          <a:p>
            <a:r>
              <a:rPr lang="ru-RU" sz="1400" dirty="0" smtClean="0"/>
              <a:t>порядок составления</a:t>
            </a:r>
            <a:r>
              <a:rPr lang="ru-RU" sz="1400" dirty="0"/>
              <a:t>, представления </a:t>
            </a:r>
            <a:r>
              <a:rPr lang="ru-RU" sz="1400" b="1" dirty="0"/>
              <a:t>годовой, квартальной </a:t>
            </a:r>
            <a:r>
              <a:rPr lang="ru-RU" sz="1400" dirty="0"/>
              <a:t>бухгалтерской отчетности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81622" y="1611696"/>
            <a:ext cx="1160311" cy="27525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267744" y="1886954"/>
            <a:ext cx="1513878" cy="450160"/>
          </a:xfrm>
          <a:prstGeom prst="line">
            <a:avLst/>
          </a:prstGeom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41933" y="1910189"/>
            <a:ext cx="926211" cy="426925"/>
          </a:xfrm>
          <a:prstGeom prst="line">
            <a:avLst/>
          </a:prstGeom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8" name="Picture 4" descr="ÐÐ°ÑÑÐ¸Ð½ÐºÐ¸ Ð¿Ð¾ Ð·Ð°Ð¿ÑÐ¾ÑÑ ÐÐÐÐ ÐÐ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09844"/>
            <a:ext cx="478962" cy="47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ятиугольник 15"/>
          <p:cNvSpPr/>
          <p:nvPr/>
        </p:nvSpPr>
        <p:spPr>
          <a:xfrm>
            <a:off x="3660" y="1043739"/>
            <a:ext cx="827584" cy="576932"/>
          </a:xfrm>
          <a:prstGeom prst="homePlate">
            <a:avLst/>
          </a:prstGeom>
          <a:solidFill>
            <a:srgbClr val="00602B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Пятиугольник 16"/>
          <p:cNvSpPr/>
          <p:nvPr/>
        </p:nvSpPr>
        <p:spPr>
          <a:xfrm>
            <a:off x="-13011" y="4794647"/>
            <a:ext cx="827584" cy="576932"/>
          </a:xfrm>
          <a:prstGeom prst="homePlate">
            <a:avLst/>
          </a:prstGeom>
          <a:solidFill>
            <a:srgbClr val="00602B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4470378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Что делать, если нарушение требований к </a:t>
            </a:r>
            <a:r>
              <a:rPr lang="ru-RU" sz="2000" dirty="0" smtClean="0"/>
              <a:t>бухгалтерскому учету (искажение отражения в БУ факта хоз. жизни) </a:t>
            </a:r>
            <a:r>
              <a:rPr lang="ru-RU" sz="2000" dirty="0"/>
              <a:t>повлекло </a:t>
            </a:r>
            <a:r>
              <a:rPr lang="ru-RU" sz="2000" dirty="0" smtClean="0"/>
              <a:t>искажение нескольких показателей отчетности</a:t>
            </a:r>
            <a:r>
              <a:rPr lang="ru-RU" sz="2000" dirty="0"/>
              <a:t>, в том числе </a:t>
            </a:r>
            <a:r>
              <a:rPr lang="ru-RU" sz="2000" b="1" dirty="0" smtClean="0"/>
              <a:t>разной </a:t>
            </a:r>
            <a:r>
              <a:rPr lang="ru-RU" sz="2000" b="1" dirty="0"/>
              <a:t>степени искажения</a:t>
            </a:r>
          </a:p>
        </p:txBody>
      </p:sp>
      <p:pic>
        <p:nvPicPr>
          <p:cNvPr id="19" name="Picture 4" descr="ÐÐ°ÑÑÐ¸Ð½ÐºÐ¸ Ð¿Ð¾ Ð·Ð°Ð¿ÑÐ¾ÑÑ ÐÐÐÐ ÐÐ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34" y="5371579"/>
            <a:ext cx="478962" cy="47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3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3" y="476674"/>
            <a:ext cx="4680520" cy="4001095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306.4. Нецелевое использование бюджетных средств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Нецелевым использованием бюджетных средств признаются направление средств бюджета бюджетной системы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оплата денежных обязательств в целях, не соответствующих полностью или частично целям, определенным законом (решением) о бюджете, сводной бюджетной росписью, бюджетной росписью, бюджетной сметой, договором (соглашением) либо иным документом, являющимся правовым основанием предоставления указанных средств.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Нецелевое использование бюджетных средств, совершенное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ГРБС, РБС, ПБС,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передачу уполномоченному по соответствующему бюджету части полномочий совершенное ГРБС,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РБС и ПБС.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Нецелевое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бюджетных средств, выразившееся в нецелевом использовании финансовыми органами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совершенное ГРБС,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РБС и ПБС,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предоставлены межбюджетные трансферты) межбюджетных субсидий, субвенций и иных межбюджетных трансфертов, имеющих целевое назначение, а также кредитов бюджетам бюджетной системы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бесспорное взыскание суммы средств, полученных из другого бюджета бюджетной системы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средств, использованных не по целевому назначению, и (или) в размере платы за пользование ими либо приостановление (сокращение) предоставления межбюджетных трансфертов (за исключением субвенций).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4565066"/>
            <a:ext cx="4680520" cy="2154436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306.8. Нарушение условий предоставления (расходования) межбюджетных трансфертов</a:t>
            </a:r>
          </a:p>
          <a:p>
            <a:pPr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органом (главным распорядителем (распорядителем) и получателем средств бюджета, которому предоставлены межбюджетные трансферты) условий предоставления (расходования) межбюджетных трансфертов, если это действие не связано с нецелевым использованием бюджетных средств, влечет бесспорное взыскание суммы средств, использованных с нарушением условий предоставления (расходования) межбюджетного трансферта, и (или) приостановление (сокращение) предоставления межбюджетных трансфертов (за исключением субвенций).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3" y="4565065"/>
            <a:ext cx="4680520" cy="21544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79513" y="4565065"/>
            <a:ext cx="4680520" cy="2144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авая фигурная скобка 8"/>
          <p:cNvSpPr/>
          <p:nvPr/>
        </p:nvSpPr>
        <p:spPr>
          <a:xfrm>
            <a:off x="4860032" y="1124744"/>
            <a:ext cx="432048" cy="4968552"/>
          </a:xfrm>
          <a:prstGeom prst="rightBrac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1044517"/>
            <a:ext cx="3672408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306.4. Нецелевое использование бюджетных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Нецелевым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бюджетных средств признаются направление средств бюджета бюджетной системы Российской Федерации и оплата денежных обязательств в целях, не соответствующих полностью или частично целям, определенным законом (решением) о бюджете, сводной бюджетной росписью, бюджетной росписью, лимитами бюджетных обязательств, бюджетной сметой, договором (соглашением) либо правовым актом, являющимся основанием для предоставления указанных средств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признан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утратившим силу;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Нецелевое использование средств бюджета, источником финансового обеспечения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которых являлся целевой межбюджетный трансферт, влечет бесспорное взыскание суммы средств, использованных не по целевому назначению, или сокращение предоставления межбюджетных трансфертов (за исключением субвенций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79010" y="5943765"/>
            <a:ext cx="21555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FF0000"/>
                </a:solidFill>
              </a:rPr>
              <a:t>*</a:t>
            </a:r>
            <a:r>
              <a:rPr lang="ru-RU" sz="1200" b="1" i="1" dirty="0"/>
              <a:t> в редакции законопроекта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12360" y="119675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*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17150" y="-2738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53755122"/>
              </p:ext>
            </p:extLst>
          </p:nvPr>
        </p:nvGraphicFramePr>
        <p:xfrm>
          <a:off x="251520" y="1340768"/>
          <a:ext cx="8748464" cy="5129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381328"/>
            <a:ext cx="7080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ru-RU" dirty="0" smtClean="0"/>
              <a:t>по результатам анализа входящей корреспонденции за 2018-2019 гг.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84870"/>
            <a:ext cx="9361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ОСНОВНЫХ </a:t>
            </a:r>
            <a:r>
              <a:rPr lang="ru-RU" sz="2000" b="1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ЗАПРОСОВ</a:t>
            </a:r>
            <a:r>
              <a:rPr lang="ru-RU" sz="20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ПОСТУПАЮЩИХ В МИНФИН РОССИИ в части методологии ГФК*</a:t>
            </a:r>
            <a:endParaRPr lang="ru-RU" sz="20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04448" y="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107504" y="260648"/>
            <a:ext cx="8856984" cy="6978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29.05.2019 № 113-ФЗ </a:t>
            </a:r>
          </a:p>
          <a:p>
            <a:pPr algn="ctr"/>
            <a:endParaRPr lang="ru-RU" sz="1050" b="1" dirty="0" smtClean="0">
              <a:solidFill>
                <a:srgbClr val="00602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</a:t>
            </a:r>
            <a:r>
              <a:rPr lang="ru-RU" sz="16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Кодекс </a:t>
            </a:r>
            <a:r>
              <a:rPr lang="ru-RU" sz="1600" b="1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об административных правонарушениях</a:t>
            </a:r>
            <a:r>
              <a:rPr lang="ru-RU" sz="16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" b="1" dirty="0" smtClean="0">
              <a:solidFill>
                <a:srgbClr val="00602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1600" b="1" u="sng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</a:t>
            </a:r>
            <a:r>
              <a:rPr lang="ru-RU" sz="1600" b="1" u="sng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sz="16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применения мер ответственности за совершение должностными лицами организаций государственного сектора нарушений, выраженных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в:</a:t>
            </a:r>
          </a:p>
          <a:p>
            <a:pPr marL="342900" indent="-342900" algn="just">
              <a:buAutoNum type="arabicParenR"/>
            </a:pPr>
            <a:endParaRPr lang="ru-RU" sz="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несоблюдении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бюджетному (бухгалтерскому) учету, в том числе к составлению, представлению бюджетной, бухгалтерской (финансовой)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представлении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(документов),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 х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бюджетного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Расширение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должностных лиц органов исполнительной власти, осуществляющих функции по контролю и надзору в финансово-бюджетной сфере, обладающих полномочиями рассматривать дела об административных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</a:t>
            </a:r>
          </a:p>
          <a:p>
            <a:pPr algn="just"/>
            <a:endParaRPr lang="ru-RU" sz="1400" b="1" u="sng" dirty="0" smtClean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ИЗМЕНЯЕМЫЕ СТАТЬИ </a:t>
            </a:r>
            <a:r>
              <a:rPr lang="ru-RU" sz="1600" b="1" u="sng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КоАП:</a:t>
            </a:r>
          </a:p>
          <a:p>
            <a:pPr algn="just"/>
            <a:endParaRPr lang="ru-RU" sz="1600" b="1" u="sng" dirty="0" smtClean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15.11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ИЗМЕНЕНИЕ+ДОПОЛНЕНИЕ     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23.7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2)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ДОПОЛНЕНИЕ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15.15.6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  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23.7.1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2)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НОВАЯ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</a:t>
            </a:r>
          </a:p>
          <a:p>
            <a:pPr algn="just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15.15.7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НОВАЯ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   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28.3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</a:t>
            </a:r>
          </a:p>
          <a:p>
            <a:pPr algn="just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29.9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ИЗМЕНЕНИЕ</a:t>
            </a: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rgbClr val="00602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404" y="5363188"/>
            <a:ext cx="136011" cy="16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129" y="5044157"/>
            <a:ext cx="136011" cy="16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159" y="5030403"/>
            <a:ext cx="136011" cy="16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9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42219" y="476673"/>
            <a:ext cx="8676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Статья 15.15.6. Нарушение порядка представления бюджетной отчетности</a:t>
            </a:r>
          </a:p>
          <a:p>
            <a:r>
              <a:rPr lang="ru-RU" b="1" dirty="0"/>
              <a:t>(введена Федеральным законом от 23.07.2013 N 252-ФЗ)</a:t>
            </a:r>
          </a:p>
          <a:p>
            <a:endParaRPr lang="ru-RU" dirty="0"/>
          </a:p>
          <a:p>
            <a:pPr algn="just"/>
            <a:r>
              <a:rPr lang="ru-RU" b="1" dirty="0"/>
              <a:t>Непредставление</a:t>
            </a:r>
            <a:r>
              <a:rPr lang="ru-RU" dirty="0"/>
              <a:t> или представление с нарушением сроков, установленных бюджетным законодательством и иными нормативными правовыми актами, регулирующими бюджетные правоотношения, </a:t>
            </a:r>
            <a:r>
              <a:rPr lang="ru-RU" b="1" dirty="0"/>
              <a:t>бюджетной отчетности</a:t>
            </a:r>
            <a:r>
              <a:rPr lang="ru-RU" dirty="0"/>
              <a:t>, либо </a:t>
            </a:r>
            <a:r>
              <a:rPr lang="ru-RU" b="1" dirty="0"/>
              <a:t>формирование и представление с нарушением </a:t>
            </a:r>
            <a:r>
              <a:rPr lang="ru-RU" dirty="0"/>
              <a:t>установленных требований сведений (документов), необходимых для составления и рассмотрения </a:t>
            </a:r>
            <a:r>
              <a:rPr lang="ru-RU" b="1" dirty="0"/>
              <a:t>проектов бюджетов </a:t>
            </a:r>
            <a:r>
              <a:rPr lang="ru-RU" dirty="0"/>
              <a:t>бюджетной системы Российской Федерации, </a:t>
            </a:r>
            <a:r>
              <a:rPr lang="ru-RU" b="1" dirty="0"/>
              <a:t>исполнения бюджетов </a:t>
            </a:r>
            <a:r>
              <a:rPr lang="ru-RU" dirty="0"/>
              <a:t>бюджетной системы Российской Федерации, либо представление </a:t>
            </a:r>
            <a:r>
              <a:rPr lang="ru-RU" b="1" dirty="0"/>
              <a:t>заведомо недостоверной бюджетной отчетности </a:t>
            </a:r>
            <a:r>
              <a:rPr lang="ru-RU" dirty="0"/>
              <a:t>или иных сведений, необходимых для составления и рассмотрения проектов бюджетов бюджетной системы Российской Федерации, исполнения бюджетов бюджетной системы Российской Федерации, -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влечет наложение административного штрафа на должностных лиц в размере от десяти тысяч до тридцати тысяч рублей.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7738" y="6165308"/>
            <a:ext cx="47863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предыдущей редакции КоАП (до 113-ФЗ)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96376" y="692696"/>
            <a:ext cx="1500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6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Выгнутая вверх стрелка 74"/>
          <p:cNvSpPr/>
          <p:nvPr/>
        </p:nvSpPr>
        <p:spPr>
          <a:xfrm rot="16200000">
            <a:off x="6461763" y="3730268"/>
            <a:ext cx="549593" cy="288035"/>
          </a:xfrm>
          <a:prstGeom prst="curved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346" y="1233072"/>
            <a:ext cx="87424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/>
              <a:t>Искажение </a:t>
            </a:r>
            <a:r>
              <a:rPr lang="ru-RU" sz="1600" b="1" dirty="0"/>
              <a:t>информации об активах, и (или) обязательствах, и (или) о финансовом результате</a:t>
            </a:r>
            <a:endParaRPr lang="ru-RU" sz="1600" b="1" dirty="0" smtClean="0"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 smtClean="0">
                <a:cs typeface="Times New Roman" panose="02020603050405020304" pitchFamily="18" charset="0"/>
              </a:rPr>
              <a:t>Дифференциация </a:t>
            </a:r>
            <a:r>
              <a:rPr lang="ru-RU" sz="1600" b="1" dirty="0">
                <a:cs typeface="Times New Roman" panose="02020603050405020304" pitchFamily="18" charset="0"/>
              </a:rPr>
              <a:t>ответственности за нарушения требований к </a:t>
            </a:r>
            <a:r>
              <a:rPr lang="ru-RU" sz="1600" b="1" dirty="0" smtClean="0">
                <a:cs typeface="Times New Roman" panose="02020603050405020304" pitchFamily="18" charset="0"/>
              </a:rPr>
              <a:t>бюджетному (бухгалтерскому) </a:t>
            </a:r>
            <a:r>
              <a:rPr lang="ru-RU" sz="1600" b="1" dirty="0">
                <a:cs typeface="Times New Roman" panose="02020603050405020304" pitchFamily="18" charset="0"/>
              </a:rPr>
              <a:t>учету и </a:t>
            </a:r>
            <a:r>
              <a:rPr lang="ru-RU" sz="1600" b="1" dirty="0" smtClean="0">
                <a:cs typeface="Times New Roman" panose="02020603050405020304" pitchFamily="18" charset="0"/>
              </a:rPr>
              <a:t>бюджетной, бухгалтерской </a:t>
            </a:r>
            <a:r>
              <a:rPr lang="ru-RU" sz="1600" b="1" dirty="0">
                <a:cs typeface="Times New Roman" panose="02020603050405020304" pitchFamily="18" charset="0"/>
              </a:rPr>
              <a:t>(финансовой) </a:t>
            </a:r>
            <a:r>
              <a:rPr lang="ru-RU" sz="1600" b="1" dirty="0" smtClean="0">
                <a:cs typeface="Times New Roman" panose="02020603050405020304" pitchFamily="18" charset="0"/>
              </a:rPr>
              <a:t>отчетности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04664"/>
            <a:ext cx="9252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МЕР ОТВЕТСТВЕННОСТИ ЗА НЕСОБЛЮДЕНИЕ ТРЕБОВАНИЙ К БЮДЖЕТНОМУ (БУХГАЛТЕРСКОМУ) УЧЕТУ, В ТОМ ЧИСЛЕ К СОСТАВЛЕНИЮ, ПРЕДСТАВЛЕНИЮ БЮДЖЕТНОЙ, БУХГАЛТЕРСКОЙ (ФИНАНСОВОЙ) ОТЧЕТНОСТИ</a:t>
            </a:r>
            <a:endParaRPr lang="ru-RU" sz="12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198698"/>
              </p:ext>
            </p:extLst>
          </p:nvPr>
        </p:nvGraphicFramePr>
        <p:xfrm>
          <a:off x="231037" y="2764523"/>
          <a:ext cx="8613667" cy="3977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988931"/>
                <a:gridCol w="288032"/>
                <a:gridCol w="2088232"/>
                <a:gridCol w="2016224"/>
              </a:tblGrid>
              <a:tr h="35058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Предыдущая редакция 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Редакция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400" dirty="0" smtClean="0"/>
                        <a:t>Закона</a:t>
                      </a:r>
                      <a:r>
                        <a:rPr lang="ru-RU" sz="1400" baseline="0" dirty="0" smtClean="0"/>
                        <a:t> 113-ФЗ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08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</a:rPr>
                        <a:t>15.11</a:t>
                      </a:r>
                      <a:endParaRPr lang="ru-RU" sz="16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</a:rPr>
                        <a:t>15.15.6</a:t>
                      </a:r>
                      <a:endParaRPr lang="ru-RU" sz="16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15.11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15.15.6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346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</a:rPr>
                        <a:t>ответственность за:</a:t>
                      </a:r>
                      <a:endParaRPr lang="ru-RU" sz="1200" b="1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ответственность за: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9092"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</a:t>
                      </a:r>
                      <a:r>
                        <a:rPr lang="ru-RU" sz="1100" b="1" i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бухгалтерскому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учету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том числе к </a:t>
                      </a:r>
                      <a:r>
                        <a:rPr lang="ru-RU" sz="1100" b="1" i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бухгалтерской (финансовой)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отчетности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нарушение порядка представления </a:t>
                      </a:r>
                      <a:endParaRPr lang="en-US" sz="11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1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1" i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бюджетной </a:t>
                      </a:r>
                      <a:r>
                        <a:rPr lang="en-US" sz="1400" b="1" i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отчетности</a:t>
                      </a:r>
                      <a:r>
                        <a:rPr lang="ru-RU" sz="1600" dirty="0" smtClean="0"/>
                        <a:t>                   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грубое нарушение требований к бухгалтерскому учету, в том числе к бухгалтерской (финансовой) отчетности 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b="1" u="non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положений статьи 15.15.6 КоАП)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нарушение требований к 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бюджетному (бухгалтерскому) учету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том числе к составлению, представлению </a:t>
                      </a:r>
                    </a:p>
                    <a:p>
                      <a:pPr algn="just"/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бюджетной, 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бухгалтерской (финансовой)</a:t>
                      </a:r>
                      <a:r>
                        <a:rPr lang="ru-RU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отчетности</a:t>
                      </a:r>
                    </a:p>
                    <a:p>
                      <a:pPr algn="just"/>
                      <a:endParaRPr lang="ru-RU" sz="11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1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1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884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распространяется на: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66FF"/>
                          </a:solidFill>
                        </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распространяется на: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0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экономические субъекты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66FF"/>
                          </a:solidFill>
                        </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экономические субъекты, за исключением положений статьи 15.15.6 КоАП</a:t>
                      </a:r>
                      <a:endParaRPr lang="ru-RU" sz="12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организации бюджетной сферы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948266" y="3512122"/>
            <a:ext cx="1237542" cy="26161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chemeClr val="tx2"/>
                </a:solidFill>
              </a:rPr>
              <a:t>добавлен учет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pic>
        <p:nvPicPr>
          <p:cNvPr id="6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539" y="6165304"/>
            <a:ext cx="29846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Прямоугольник 70"/>
          <p:cNvSpPr/>
          <p:nvPr/>
        </p:nvSpPr>
        <p:spPr>
          <a:xfrm>
            <a:off x="108339" y="1988840"/>
            <a:ext cx="8886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cs typeface="Times New Roman" panose="02020603050405020304" pitchFamily="18" charset="0"/>
              </a:rPr>
              <a:t>Установление ответственности за нарушение требований к </a:t>
            </a:r>
            <a:r>
              <a:rPr lang="ru-RU" sz="16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бюджетному (бухгалтерскому) </a:t>
            </a:r>
            <a:r>
              <a:rPr lang="ru-RU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учету, в </a:t>
            </a:r>
            <a:r>
              <a:rPr lang="ru-RU" sz="16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том числе к составлению, представлению </a:t>
            </a:r>
            <a:r>
              <a:rPr lang="ru-RU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бюджетной</a:t>
            </a:r>
            <a:r>
              <a:rPr lang="ru-RU" sz="16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, бухгалтерской (финансовой) </a:t>
            </a:r>
            <a:r>
              <a:rPr lang="ru-RU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отчетности</a:t>
            </a:r>
            <a:r>
              <a:rPr lang="ru-RU" sz="1600" b="1" i="1" dirty="0" smtClean="0">
                <a:cs typeface="Times New Roman" panose="02020603050405020304" pitchFamily="18" charset="0"/>
              </a:rPr>
              <a:t> </a:t>
            </a:r>
            <a:endParaRPr lang="ru-RU" sz="1600" b="1" i="1" dirty="0">
              <a:cs typeface="Times New Roman" panose="02020603050405020304" pitchFamily="18" charset="0"/>
            </a:endParaRPr>
          </a:p>
        </p:txBody>
      </p:sp>
      <p:pic>
        <p:nvPicPr>
          <p:cNvPr id="7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8" y="3585934"/>
            <a:ext cx="136011" cy="16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Овал 72"/>
          <p:cNvSpPr/>
          <p:nvPr/>
        </p:nvSpPr>
        <p:spPr>
          <a:xfrm>
            <a:off x="2339752" y="4257348"/>
            <a:ext cx="1440160" cy="626444"/>
          </a:xfrm>
          <a:prstGeom prst="ellipse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880575" y="3988710"/>
            <a:ext cx="1656184" cy="32776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6901693" y="4656502"/>
            <a:ext cx="1880170" cy="372341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 стрелкой 77"/>
          <p:cNvCxnSpPr/>
          <p:nvPr/>
        </p:nvCxnSpPr>
        <p:spPr>
          <a:xfrm>
            <a:off x="7592784" y="5028839"/>
            <a:ext cx="0" cy="14237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571952" y="5171217"/>
            <a:ext cx="1122423" cy="338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191н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+ 33н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759" y="5240416"/>
            <a:ext cx="165930" cy="2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2" name="Прямая соединительная линия 81"/>
          <p:cNvCxnSpPr/>
          <p:nvPr/>
        </p:nvCxnSpPr>
        <p:spPr>
          <a:xfrm>
            <a:off x="5584430" y="4509120"/>
            <a:ext cx="1152128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4802746" y="4661923"/>
            <a:ext cx="74389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5546639" y="4518393"/>
            <a:ext cx="0" cy="138109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813377" y="5038387"/>
            <a:ext cx="1923182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4802746" y="4689742"/>
            <a:ext cx="0" cy="33910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736557" y="4512666"/>
            <a:ext cx="0" cy="5257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5908674" y="5038391"/>
            <a:ext cx="607542" cy="910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>
            <a:off x="5931279" y="5038387"/>
            <a:ext cx="1395493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0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252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МЕР ОТВЕТСТВЕННОСТИ ЗА НЕСОБЛЮДЕНИЕ ТРЕБОВАНИЙ К БЮДЖЕТНОМУ (БУХГАЛТЕРСКОМУ) УЧЕТУ, В ТОМ ЧИСЛЕ К СОСТАВЛЕНИЮ, ПРЕДСТАВЛЕНИЮ БЮДЖЕТНОЙ, БУХГАЛТЕРСКОЙ (ФИНАНСОВОЙ) ОТЧЕТНОСТИ</a:t>
            </a:r>
            <a:endParaRPr lang="ru-RU" sz="16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7051" y="1327994"/>
            <a:ext cx="394061" cy="32403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344257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норм статьи 15.15.6 КоАП по двум статьям КоАП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2195736" y="1763815"/>
            <a:ext cx="144016" cy="16201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195736" y="2780928"/>
            <a:ext cx="144016" cy="16201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950293" y="1652030"/>
            <a:ext cx="67261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«Нарушение порядка формирования и представления (утверждения) сведений (документов), используемых при составлении и рассмотрении проектов бюджетов бюджетной системы РФ, исполнении бюджетов бюджетной системы РФ» 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15.15.7)</a:t>
            </a:r>
          </a:p>
          <a:p>
            <a:pPr lvl="1"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бухгалтерскому учету, в том числе к составлению, представлению бюджетной, бухгалтерской (финансовой) отчетности»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15.15.6)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7435" y="3694983"/>
            <a:ext cx="2385713" cy="25202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представление с нарушением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сроков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отчетности</a:t>
            </a:r>
          </a:p>
          <a:p>
            <a:pPr algn="just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представление с нарушением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(документов</a:t>
            </a:r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заведомо недостоверной </a:t>
            </a: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отчетности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</a:t>
            </a:r>
            <a:r>
              <a:rPr lang="ru-RU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(документов</a:t>
            </a:r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10252" y="3717032"/>
            <a:ext cx="2385713" cy="2520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составления, утверждения и ведения </a:t>
            </a:r>
            <a:r>
              <a:rPr lang="ru-RU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смет </a:t>
            </a:r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учета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ассигнований, лимитов бюджетных обязательств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принятых бюджетных и денежных обязательств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342900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15.15.6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39852" y="3501008"/>
            <a:ext cx="108012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15.15.7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65651" y="4581128"/>
            <a:ext cx="2377499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73953" y="5877272"/>
            <a:ext cx="170981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>
            <a:stCxn id="15" idx="3"/>
          </p:cNvCxnSpPr>
          <p:nvPr/>
        </p:nvCxnSpPr>
        <p:spPr>
          <a:xfrm>
            <a:off x="3143148" y="4955123"/>
            <a:ext cx="42074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483768" y="5985284"/>
            <a:ext cx="1296144" cy="104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Левая фигурная скобка 26"/>
          <p:cNvSpPr/>
          <p:nvPr/>
        </p:nvSpPr>
        <p:spPr>
          <a:xfrm>
            <a:off x="1954398" y="1844828"/>
            <a:ext cx="241338" cy="10171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906886" y="2207404"/>
            <a:ext cx="14257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*</a:t>
            </a:r>
            <a:r>
              <a:rPr lang="ru-RU" dirty="0" smtClean="0"/>
              <a:t>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редакции закона 113-ФЗ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660232" y="3860522"/>
            <a:ext cx="2385713" cy="277127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Нарушение:</a:t>
            </a:r>
          </a:p>
          <a:p>
            <a:pPr algn="just"/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и (или) представления </a:t>
            </a:r>
            <a:r>
              <a:rPr lang="ru-RU" sz="1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обоснований бюджетных ассигнований </a:t>
            </a:r>
            <a:endParaRPr lang="ru-RU" sz="11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составления, утверждения и ведения </a:t>
            </a: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</a:t>
            </a:r>
          </a:p>
          <a:p>
            <a:pPr algn="just"/>
            <a:endParaRPr lang="ru-RU" sz="105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сроков постановки на учет </a:t>
            </a:r>
            <a:r>
              <a:rPr lang="ru-RU" sz="1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и (или) денежных обязательств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сроков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изменений в ранее поставленное на учет бюджетное и (или) денежное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обязательство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72200" y="3478959"/>
            <a:ext cx="108012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15.15.7</a:t>
            </a:r>
            <a:endParaRPr lang="ru-RU" b="1" dirty="0"/>
          </a:p>
        </p:txBody>
      </p:sp>
      <p:sp>
        <p:nvSpPr>
          <p:cNvPr id="33" name="Стрелка вправо 32"/>
          <p:cNvSpPr/>
          <p:nvPr/>
        </p:nvSpPr>
        <p:spPr>
          <a:xfrm>
            <a:off x="6266613" y="4736397"/>
            <a:ext cx="288031" cy="49010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79514" y="6462523"/>
            <a:ext cx="4405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предыдущей редакции      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 smtClean="0"/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редакции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113-ФЗ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79277" y="33477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081556" y="342621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36296" y="342621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3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4387" y="1196753"/>
            <a:ext cx="8580101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ru-RU" altLang="ru-RU" sz="16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v"/>
            </a:pPr>
            <a:r>
              <a:rPr lang="ru-RU" sz="2100" dirty="0" smtClean="0"/>
              <a:t>Предусмотренная </a:t>
            </a:r>
            <a:r>
              <a:rPr lang="ru-RU" sz="2100" dirty="0"/>
              <a:t>настоящей статьей административная ответственность возлагается на должностных лиц 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	- государственных </a:t>
            </a:r>
            <a:r>
              <a:rPr lang="ru-RU" sz="2100" dirty="0"/>
              <a:t>(муниципальных) </a:t>
            </a:r>
            <a:r>
              <a:rPr lang="ru-RU" sz="2100" dirty="0" smtClean="0"/>
              <a:t>учреждений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2100" dirty="0" smtClean="0"/>
              <a:t>              (</a:t>
            </a:r>
            <a:r>
              <a:rPr lang="ru-RU" sz="2100" dirty="0" smtClean="0">
                <a:solidFill>
                  <a:srgbClr val="FF0000"/>
                </a:solidFill>
              </a:rPr>
              <a:t>в </a:t>
            </a:r>
            <a:r>
              <a:rPr lang="ru-RU" sz="2100" dirty="0" err="1" smtClean="0">
                <a:solidFill>
                  <a:srgbClr val="FF0000"/>
                </a:solidFill>
              </a:rPr>
              <a:t>т.ч</a:t>
            </a:r>
            <a:r>
              <a:rPr lang="ru-RU" sz="2100" dirty="0" smtClean="0">
                <a:solidFill>
                  <a:srgbClr val="FF0000"/>
                </a:solidFill>
              </a:rPr>
              <a:t>. бюджетные и автономные</a:t>
            </a:r>
            <a:r>
              <a:rPr lang="ru-RU" sz="2100" dirty="0" smtClean="0"/>
              <a:t>),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2100" dirty="0"/>
              <a:t> </a:t>
            </a:r>
            <a:r>
              <a:rPr lang="ru-RU" sz="2100" dirty="0" smtClean="0"/>
              <a:t>           - государственных органов, </a:t>
            </a:r>
            <a:br>
              <a:rPr lang="ru-RU" sz="2100" dirty="0" smtClean="0"/>
            </a:br>
            <a:r>
              <a:rPr lang="ru-RU" sz="2100" dirty="0" smtClean="0"/>
              <a:t>	- органов </a:t>
            </a:r>
            <a:r>
              <a:rPr lang="ru-RU" sz="2100" dirty="0"/>
              <a:t>местного </a:t>
            </a:r>
            <a:r>
              <a:rPr lang="ru-RU" sz="2100" dirty="0" smtClean="0"/>
              <a:t>самоуправления, </a:t>
            </a:r>
            <a:br>
              <a:rPr lang="ru-RU" sz="2100" dirty="0" smtClean="0"/>
            </a:br>
            <a:r>
              <a:rPr lang="ru-RU" sz="2100" dirty="0" smtClean="0"/>
              <a:t>	- органов </a:t>
            </a:r>
            <a:r>
              <a:rPr lang="ru-RU" sz="2100" dirty="0"/>
              <a:t>управления государственных внебюджетных фондов, 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	- органов </a:t>
            </a:r>
            <a:r>
              <a:rPr lang="ru-RU" sz="2100" dirty="0"/>
              <a:t>управления территориальных государственных внебюджетных фондов, 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	- а </a:t>
            </a:r>
            <a:r>
              <a:rPr lang="ru-RU" sz="2100" dirty="0"/>
              <a:t>также иных организаций, осуществляющих в соответствии с бюджетным законодательством Российской Федерации </a:t>
            </a:r>
            <a:r>
              <a:rPr lang="ru-RU" sz="2100" u="sng" dirty="0"/>
              <a:t>бюджетные полномочия по ведению бюджетного учета и (или) составлению бюджетной </a:t>
            </a:r>
            <a:r>
              <a:rPr lang="ru-RU" sz="2100" u="sng" dirty="0" smtClean="0"/>
              <a:t>отчетности </a:t>
            </a:r>
            <a:r>
              <a:rPr lang="ru-RU" sz="2100" dirty="0" smtClean="0">
                <a:solidFill>
                  <a:srgbClr val="FF0000"/>
                </a:solidFill>
              </a:rPr>
              <a:t>(например, </a:t>
            </a:r>
            <a:r>
              <a:rPr lang="ru-RU" sz="2100" dirty="0" err="1" smtClean="0">
                <a:solidFill>
                  <a:srgbClr val="FF0000"/>
                </a:solidFill>
              </a:rPr>
              <a:t>Роскосмос</a:t>
            </a:r>
            <a:r>
              <a:rPr lang="ru-RU" sz="2100" dirty="0" smtClean="0">
                <a:solidFill>
                  <a:srgbClr val="FF0000"/>
                </a:solidFill>
              </a:rPr>
              <a:t>, </a:t>
            </a:r>
            <a:r>
              <a:rPr lang="ru-RU" sz="2100" dirty="0" err="1" smtClean="0">
                <a:solidFill>
                  <a:srgbClr val="FF0000"/>
                </a:solidFill>
              </a:rPr>
              <a:t>Росатом</a:t>
            </a:r>
            <a:r>
              <a:rPr lang="ru-RU" sz="2100" dirty="0" smtClean="0">
                <a:solidFill>
                  <a:srgbClr val="FF0000"/>
                </a:solidFill>
              </a:rPr>
              <a:t>)</a:t>
            </a:r>
            <a:r>
              <a:rPr lang="ru-RU" altLang="ru-RU" sz="21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.</a:t>
            </a:r>
            <a:endParaRPr lang="ru-RU" altLang="ru-RU" sz="21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21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20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387" y="62068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Вопрос!!! - 15.15.6 – ПРИМЕНЕНИЕ </a:t>
            </a:r>
          </a:p>
          <a:p>
            <a:pPr algn="ctr"/>
            <a:r>
              <a:rPr 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кого распространяется)</a:t>
            </a:r>
            <a:endParaRPr lang="ru-RU" sz="24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4387" y="1196753"/>
            <a:ext cx="858010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ru-RU" altLang="ru-RU" sz="16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3200" dirty="0"/>
              <a:t>с</a:t>
            </a:r>
            <a:r>
              <a:rPr lang="ru-RU" sz="3200" dirty="0" smtClean="0"/>
              <a:t>огласно </a:t>
            </a:r>
            <a:r>
              <a:rPr lang="ru-RU" sz="3200" dirty="0"/>
              <a:t>положениям части 5 статьи 4.1 КоАП никто не может нести административную ответственность дважды за одно и то же административное </a:t>
            </a:r>
            <a:r>
              <a:rPr lang="ru-RU" sz="3200" dirty="0" smtClean="0"/>
              <a:t>правонарушение </a:t>
            </a:r>
            <a:endParaRPr lang="ru-RU" altLang="ru-RU" sz="3200" u="sng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20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20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387" y="62068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Вопрос!!! - 15.15.6 - ПРИМЕНЕНИЕ</a:t>
            </a:r>
            <a:endParaRPr lang="ru-RU" sz="2400" b="1" dirty="0">
              <a:solidFill>
                <a:srgbClr val="0060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8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84387" y="1196753"/>
            <a:ext cx="8580101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ru-RU" altLang="ru-RU" sz="16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Непредставление</a:t>
            </a:r>
            <a:r>
              <a:rPr lang="ru-RU" altLang="ru-RU" sz="24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 или </a:t>
            </a:r>
            <a:r>
              <a:rPr lang="ru-RU" altLang="ru-RU" sz="24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представление</a:t>
            </a:r>
            <a:r>
              <a:rPr lang="ru-RU" altLang="ru-RU" sz="24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ru-RU" altLang="ru-RU" sz="2400" b="1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с </a:t>
            </a:r>
            <a:r>
              <a:rPr lang="ru-RU" altLang="ru-RU" sz="24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нарушением сроков</a:t>
            </a:r>
            <a:r>
              <a:rPr lang="ru-RU" altLang="ru-RU" sz="24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, установленных законодательством Российской Федерации о бухгалтерском учете, бюджетным законодательством Российской Федерации и иными нормативными правовыми актами, регулирующими бюджетные правоотношения, бюджетной или бухгалтерской (финансовой) отчетности, </a:t>
            </a:r>
            <a:r>
              <a:rPr lang="ru-RU" altLang="ru-RU" sz="24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-</a:t>
            </a: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ru-RU" altLang="ru-RU" sz="24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влечет наложение административного штрафа на должностных лиц в размере от десяти тысяч до тридцати тысяч рублей.</a:t>
            </a: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14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marL="285750" indent="-2857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ru-RU" altLang="ru-RU" sz="1400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387" y="62068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0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15.15.6 часть 1 – СРОКИ!!!</a:t>
            </a:r>
          </a:p>
        </p:txBody>
      </p:sp>
    </p:spTree>
    <p:extLst>
      <p:ext uri="{BB962C8B-B14F-4D97-AF65-F5344CB8AC3E}">
        <p14:creationId xmlns:p14="http://schemas.microsoft.com/office/powerpoint/2010/main" val="289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</TotalTime>
  <Words>2598</Words>
  <Application>Microsoft Office PowerPoint</Application>
  <PresentationFormat>Экран (4:3)</PresentationFormat>
  <Paragraphs>311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Грубое (количественные и качественные)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АКИМКИНА АНАСТАСИЯ ЕВГЕНЬЕВНА</dc:creator>
  <cp:lastModifiedBy>ЛЕОНТЬЕВА ЕЛЕНА АЛЕКСАНДРОВНА</cp:lastModifiedBy>
  <cp:revision>242</cp:revision>
  <cp:lastPrinted>2019-05-27T12:17:32Z</cp:lastPrinted>
  <dcterms:created xsi:type="dcterms:W3CDTF">2019-04-22T12:10:04Z</dcterms:created>
  <dcterms:modified xsi:type="dcterms:W3CDTF">2019-11-20T13:43:22Z</dcterms:modified>
</cp:coreProperties>
</file>