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1"/>
  </p:sldMasterIdLst>
  <p:notesMasterIdLst>
    <p:notesMasterId r:id="rId35"/>
  </p:notesMasterIdLst>
  <p:handoutMasterIdLst>
    <p:handoutMasterId r:id="rId36"/>
  </p:handoutMasterIdLst>
  <p:sldIdLst>
    <p:sldId id="543" r:id="rId2"/>
    <p:sldId id="574" r:id="rId3"/>
    <p:sldId id="544" r:id="rId4"/>
    <p:sldId id="547" r:id="rId5"/>
    <p:sldId id="572" r:id="rId6"/>
    <p:sldId id="605" r:id="rId7"/>
    <p:sldId id="606" r:id="rId8"/>
    <p:sldId id="619" r:id="rId9"/>
    <p:sldId id="621" r:id="rId10"/>
    <p:sldId id="622" r:id="rId11"/>
    <p:sldId id="627" r:id="rId12"/>
    <p:sldId id="576" r:id="rId13"/>
    <p:sldId id="577" r:id="rId14"/>
    <p:sldId id="623" r:id="rId15"/>
    <p:sldId id="624" r:id="rId16"/>
    <p:sldId id="625" r:id="rId17"/>
    <p:sldId id="626" r:id="rId18"/>
    <p:sldId id="604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578" r:id="rId31"/>
    <p:sldId id="581" r:id="rId32"/>
    <p:sldId id="583" r:id="rId33"/>
    <p:sldId id="585" r:id="rId34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6BDE80-FF93-4585-AF98-7D81515E5F1D}">
          <p14:sldIdLst>
            <p14:sldId id="543"/>
            <p14:sldId id="574"/>
            <p14:sldId id="544"/>
            <p14:sldId id="547"/>
            <p14:sldId id="572"/>
            <p14:sldId id="605"/>
            <p14:sldId id="606"/>
            <p14:sldId id="619"/>
            <p14:sldId id="621"/>
            <p14:sldId id="622"/>
            <p14:sldId id="627"/>
            <p14:sldId id="576"/>
            <p14:sldId id="577"/>
            <p14:sldId id="623"/>
            <p14:sldId id="624"/>
            <p14:sldId id="625"/>
            <p14:sldId id="626"/>
            <p14:sldId id="604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578"/>
            <p14:sldId id="581"/>
            <p14:sldId id="583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2">
          <p15:clr>
            <a:srgbClr val="A4A3A4"/>
          </p15:clr>
        </p15:guide>
        <p15:guide id="2" pos="2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САХАЕВ ИБРАГИМ ГИТИНОВИЧ" initials="ИИГ" lastIdx="3" clrIdx="0"/>
  <p:cmAuthor id="1" name="Минфин" initials="М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CC"/>
    <a:srgbClr val="CCFFFF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85349" autoAdjust="0"/>
  </p:normalViewPr>
  <p:slideViewPr>
    <p:cSldViewPr snapToGrid="0">
      <p:cViewPr varScale="1">
        <p:scale>
          <a:sx n="111" d="100"/>
          <a:sy n="111" d="100"/>
        </p:scale>
        <p:origin x="1698" y="150"/>
      </p:cViewPr>
      <p:guideLst>
        <p:guide orient="horz" pos="4112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8" y="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/>
          <a:lstStyle>
            <a:lvl1pPr algn="r">
              <a:defRPr sz="1200"/>
            </a:lvl1pPr>
          </a:lstStyle>
          <a:p>
            <a:fld id="{3AF0E00A-EF28-4359-AD1A-4ADE3E9E4512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37848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8" y="937848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 anchor="b"/>
          <a:lstStyle>
            <a:lvl1pPr algn="r">
              <a:defRPr sz="1200"/>
            </a:lvl1pPr>
          </a:lstStyle>
          <a:p>
            <a:fld id="{9D0FFE49-916F-45E5-B0C3-15EBA50F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508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9" y="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/>
          <a:lstStyle>
            <a:lvl1pPr algn="r">
              <a:defRPr sz="1200"/>
            </a:lvl1pPr>
          </a:lstStyle>
          <a:p>
            <a:fld id="{30C2C666-EC9F-413D-9424-7D0C51862757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9" tIns="45364" rIns="90729" bIns="453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92" y="4750826"/>
            <a:ext cx="5487038" cy="3887172"/>
          </a:xfrm>
          <a:prstGeom prst="rect">
            <a:avLst/>
          </a:prstGeom>
        </p:spPr>
        <p:txBody>
          <a:bodyPr vert="horz" lIns="90729" tIns="45364" rIns="90729" bIns="453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848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9" y="9378484"/>
            <a:ext cx="2972547" cy="494186"/>
          </a:xfrm>
          <a:prstGeom prst="rect">
            <a:avLst/>
          </a:prstGeom>
        </p:spPr>
        <p:txBody>
          <a:bodyPr vert="horz" lIns="90729" tIns="45364" rIns="90729" bIns="45364" rtlCol="0" anchor="b"/>
          <a:lstStyle>
            <a:lvl1pPr algn="r">
              <a:defRPr sz="1200"/>
            </a:lvl1pPr>
          </a:lstStyle>
          <a:p>
            <a:fld id="{D01A4CF3-419B-40D1-A159-E22CC007B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40050" y="50800"/>
            <a:ext cx="4227513" cy="3170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3657" y="3261048"/>
            <a:ext cx="9829338" cy="3461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3907" algn="just">
              <a:spcAft>
                <a:spcPts val="296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23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749300"/>
            <a:ext cx="5027612" cy="3770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7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3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08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8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/>
          <p:cNvSpPr/>
          <p:nvPr userDrawn="1"/>
        </p:nvSpPr>
        <p:spPr>
          <a:xfrm>
            <a:off x="541339" y="11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698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82" name="Прямоугольник 11"/>
          <p:cNvSpPr>
            <a:spLocks noChangeArrowheads="1"/>
          </p:cNvSpPr>
          <p:nvPr userDrawn="1"/>
        </p:nvSpPr>
        <p:spPr bwMode="auto">
          <a:xfrm>
            <a:off x="963613" y="-20637"/>
            <a:ext cx="221536" cy="25314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45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698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3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38554" cy="31348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37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437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84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98" dirty="0">
              <a:solidFill>
                <a:prstClr val="white"/>
              </a:solidFill>
            </a:endParaRPr>
          </a:p>
        </p:txBody>
      </p:sp>
      <p:sp>
        <p:nvSpPr>
          <p:cNvPr id="1048585" name="Прямоугольник 5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98" dirty="0">
              <a:solidFill>
                <a:prstClr val="white"/>
              </a:solidFill>
            </a:endParaRPr>
          </a:p>
        </p:txBody>
      </p:sp>
      <p:sp>
        <p:nvSpPr>
          <p:cNvPr id="1048586" name="Прямоугольник 6"/>
          <p:cNvSpPr/>
          <p:nvPr/>
        </p:nvSpPr>
        <p:spPr bwMode="invGray">
          <a:xfrm>
            <a:off x="9043989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98" dirty="0">
              <a:solidFill>
                <a:prstClr val="white"/>
              </a:solidFill>
            </a:endParaRPr>
          </a:p>
        </p:txBody>
      </p:sp>
      <p:sp>
        <p:nvSpPr>
          <p:cNvPr id="1048587" name="Прямоугольник 7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98" dirty="0">
              <a:solidFill>
                <a:prstClr val="white"/>
              </a:solidFill>
            </a:endParaRPr>
          </a:p>
        </p:txBody>
      </p:sp>
      <p:sp>
        <p:nvSpPr>
          <p:cNvPr id="1048588" name="Прямоугольник 8"/>
          <p:cNvSpPr/>
          <p:nvPr/>
        </p:nvSpPr>
        <p:spPr bwMode="invGray">
          <a:xfrm>
            <a:off x="8977315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98" dirty="0">
              <a:solidFill>
                <a:prstClr val="white"/>
              </a:solidFill>
            </a:endParaRPr>
          </a:p>
        </p:txBody>
      </p:sp>
      <p:grpSp>
        <p:nvGrpSpPr>
          <p:cNvPr id="26" name="Group 23"/>
          <p:cNvGrpSpPr/>
          <p:nvPr userDrawn="1"/>
        </p:nvGrpSpPr>
        <p:grpSpPr bwMode="auto">
          <a:xfrm>
            <a:off x="8875713" y="11"/>
            <a:ext cx="95250" cy="333375"/>
            <a:chOff x="8875715" y="-787"/>
            <a:chExt cx="95251" cy="295141"/>
          </a:xfrm>
        </p:grpSpPr>
        <p:sp>
          <p:nvSpPr>
            <p:cNvPr id="1048589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98" dirty="0">
                <a:solidFill>
                  <a:prstClr val="white"/>
                </a:solidFill>
              </a:endParaRPr>
            </a:p>
          </p:txBody>
        </p:sp>
        <p:sp>
          <p:nvSpPr>
            <p:cNvPr id="1048590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98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591" name="Прямоугольник 16"/>
          <p:cNvSpPr/>
          <p:nvPr userDrawn="1"/>
        </p:nvSpPr>
        <p:spPr>
          <a:xfrm>
            <a:off x="541339" y="11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6" dirty="0">
                <a:solidFill>
                  <a:srgbClr val="53548A">
                    <a:lumMod val="20000"/>
                    <a:lumOff val="80000"/>
                  </a:srgb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</a:t>
            </a:r>
            <a:endParaRPr lang="ru-RU" sz="1698" dirty="0">
              <a:solidFill>
                <a:prstClr val="black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48592" name="Прямоугольник 27"/>
          <p:cNvSpPr>
            <a:spLocks noChangeArrowheads="1"/>
          </p:cNvSpPr>
          <p:nvPr userDrawn="1"/>
        </p:nvSpPr>
        <p:spPr bwMode="auto">
          <a:xfrm>
            <a:off x="963613" y="-20637"/>
            <a:ext cx="221536" cy="25314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45" dirty="0">
                <a:solidFill>
                  <a:srgbClr val="DBDBE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sz="1698" dirty="0">
              <a:solidFill>
                <a:srgbClr val="DBDBE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8593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38554" cy="31348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37" i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itchFamily="34" charset="0"/>
              </a:rPr>
              <a:t>ф</a:t>
            </a:r>
            <a:endParaRPr lang="ru-RU" sz="1437" dirty="0">
              <a:solidFill>
                <a:srgbClr val="DBDBE9"/>
              </a:solidFill>
              <a:latin typeface="Arial" panose="020B0604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97152" name="Рисунок 2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9" y="15875"/>
            <a:ext cx="311150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Номер слайда 26"/>
          <p:cNvSpPr>
            <a:spLocks noGrp="1"/>
          </p:cNvSpPr>
          <p:nvPr>
            <p:ph type="sldNum" sz="quarter" idx="10"/>
          </p:nvPr>
        </p:nvSpPr>
        <p:spPr>
          <a:xfrm>
            <a:off x="4655938" y="9025590"/>
            <a:ext cx="1487313" cy="251394"/>
          </a:xfrm>
        </p:spPr>
        <p:txBody>
          <a:bodyPr/>
          <a:lstStyle/>
          <a:p>
            <a:fld id="{775511AA-970C-4D24-87C0-819CD0553917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50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0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650" r:id="rId12"/>
    <p:sldLayoutId id="2147483790" r:id="rId13"/>
    <p:sldLayoutId id="214748379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5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-3448" y="685616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395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048" y="2693453"/>
            <a:ext cx="77933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Меры по повышению эффективности бюджетных расходов (государственные контракты, субсидии юридическим лицам, бюджетные инвестиции)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правового регулирования </a:t>
            </a:r>
          </a:p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бюджетных отношений </a:t>
            </a:r>
          </a:p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Т.В. Саакян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385" y="469908"/>
            <a:ext cx="6349719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5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№ 1496 (в редакции ПП РФ № 436)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53" y="1024738"/>
            <a:ext cx="83224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557" indent="-293557">
              <a:buAutoNum type="arabicPeriod"/>
            </a:pPr>
            <a:r>
              <a:rPr lang="ru-RU" sz="1400" dirty="0"/>
              <a:t>Установлены правила доведения лимитов бюджетных обязательств до загранучреждений </a:t>
            </a:r>
            <a:r>
              <a:rPr lang="ru-RU" sz="1400" dirty="0">
                <a:solidFill>
                  <a:srgbClr val="FF0000"/>
                </a:solidFill>
              </a:rPr>
              <a:t>(пункт 2 Положения № 1496)</a:t>
            </a:r>
            <a:r>
              <a:rPr lang="ru-RU" sz="1400" dirty="0"/>
              <a:t>;</a:t>
            </a:r>
          </a:p>
          <a:p>
            <a:pPr marL="293557" indent="-293557">
              <a:buFontTx/>
              <a:buAutoNum type="arabicPeriod"/>
            </a:pPr>
            <a:r>
              <a:rPr lang="ru-RU" sz="1400" dirty="0"/>
              <a:t>Перенос остатков прошлого года по </a:t>
            </a:r>
            <a:r>
              <a:rPr lang="ru-RU" sz="1400" dirty="0" err="1"/>
              <a:t>госконтрактам</a:t>
            </a:r>
            <a:r>
              <a:rPr lang="ru-RU" sz="1400" dirty="0"/>
              <a:t>, заключенным в целях </a:t>
            </a:r>
            <a:r>
              <a:rPr lang="ru-RU" sz="1400" b="1" dirty="0"/>
              <a:t>капитального ремонта</a:t>
            </a:r>
            <a:r>
              <a:rPr lang="ru-RU" sz="1400" dirty="0"/>
              <a:t> и (или) реставрации объектов государственной собственности Российской Федерации </a:t>
            </a:r>
            <a:r>
              <a:rPr lang="ru-RU" sz="1400" dirty="0">
                <a:solidFill>
                  <a:srgbClr val="FF0000"/>
                </a:solidFill>
              </a:rPr>
              <a:t>(пункт 4 Положения № 1496)</a:t>
            </a:r>
          </a:p>
          <a:p>
            <a:pPr algn="just"/>
            <a:r>
              <a:rPr lang="ru-RU" sz="1400" dirty="0"/>
              <a:t>Постановлением Правительства Российской Федерации </a:t>
            </a:r>
            <a:r>
              <a:rPr lang="ru-RU" sz="1400" b="1" dirty="0">
                <a:solidFill>
                  <a:srgbClr val="FF0000"/>
                </a:solidFill>
              </a:rPr>
              <a:t>от 24 декабря 2021 г. </a:t>
            </a:r>
            <a:r>
              <a:rPr lang="ru-RU" sz="1400" b="1" dirty="0">
                <a:solidFill>
                  <a:srgbClr val="FF0000"/>
                </a:solidFill>
              </a:rPr>
              <a:t>№ 2460 </a:t>
            </a:r>
            <a:r>
              <a:rPr lang="ru-RU" sz="1400" dirty="0"/>
              <a:t>(Особенности исполнения федерального бюджета) пунктом 4(1) установлено, что  в 2022 году внесение изменений в СБР </a:t>
            </a:r>
            <a:r>
              <a:rPr lang="ru-RU" sz="1400" dirty="0"/>
              <a:t>в целях увеличения бюджетных ассигнований на исполнение заключенных государственных контрактов на выполнение капитального ремонта и (или) работ по сохранению объектов культурного наследия (памятников истории и культуры) народов Российской Федерации </a:t>
            </a:r>
            <a:r>
              <a:rPr lang="ru-RU" sz="1400" dirty="0" smtClean="0"/>
              <a:t>осуществляется не </a:t>
            </a:r>
            <a:r>
              <a:rPr lang="ru-RU" sz="1400" b="1" dirty="0">
                <a:solidFill>
                  <a:srgbClr val="FF0000"/>
                </a:solidFill>
              </a:rPr>
              <a:t>позднее 1 июня 2022 г</a:t>
            </a:r>
            <a:r>
              <a:rPr lang="ru-RU" sz="1400" dirty="0"/>
              <a:t>.</a:t>
            </a:r>
            <a:endParaRPr lang="ru-RU" sz="1400" dirty="0"/>
          </a:p>
          <a:p>
            <a:pPr marL="293557" indent="-293557">
              <a:buFont typeface="+mj-lt"/>
              <a:buAutoNum type="arabicPeriod" startAt="3"/>
            </a:pPr>
            <a:r>
              <a:rPr lang="ru-RU" sz="1400" dirty="0"/>
              <a:t>Проект акта Правительства Российской Федерации об использовании (о перераспределении) зарезервированных бюджетных ассигнований на предоставление МБТ должен предусматривать в том числе распределение (перераспределение) МБТ между субъектами Российской Федерации </a:t>
            </a:r>
            <a:r>
              <a:rPr lang="ru-RU" sz="1400" dirty="0">
                <a:solidFill>
                  <a:srgbClr val="FF0000"/>
                </a:solidFill>
              </a:rPr>
              <a:t>(пункт 17 Положения № 1496)</a:t>
            </a:r>
            <a:r>
              <a:rPr lang="ru-RU" sz="1400" dirty="0"/>
              <a:t>;</a:t>
            </a:r>
          </a:p>
          <a:p>
            <a:pPr marL="293557" indent="-293557" algn="just">
              <a:buFont typeface="+mj-lt"/>
              <a:buAutoNum type="arabicPeriod" startAt="3"/>
            </a:pPr>
            <a:r>
              <a:rPr lang="ru-RU" sz="1400" dirty="0"/>
              <a:t>Целевые Субсидии, предоставленные в текущем финансовом году федеральным государственным бюджетным учреждениям, направляются на </a:t>
            </a:r>
            <a:r>
              <a:rPr lang="ru-RU" sz="1400" b="1" dirty="0">
                <a:solidFill>
                  <a:srgbClr val="FF0000"/>
                </a:solidFill>
              </a:rPr>
              <a:t>возмещение</a:t>
            </a:r>
            <a:r>
              <a:rPr lang="ru-RU" sz="1400" dirty="0"/>
              <a:t> расходов по операциям, содержание которых соответствует целям предоставления субсидий, произведенных указанными учреждениями за счет средств от приносящей доход деятельности и субсидий на государственное задание </a:t>
            </a:r>
            <a:r>
              <a:rPr lang="ru-RU" sz="1400" dirty="0">
                <a:solidFill>
                  <a:srgbClr val="FF0000"/>
                </a:solidFill>
              </a:rPr>
              <a:t>(пункт 26(10) Положения № 1496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r>
              <a:rPr lang="ru-RU" sz="1400" dirty="0" smtClean="0"/>
              <a:t>;</a:t>
            </a:r>
          </a:p>
          <a:p>
            <a:pPr marL="293557" indent="-293557" algn="just">
              <a:buFont typeface="+mj-lt"/>
              <a:buAutoNum type="arabicPeriod" startAt="3"/>
            </a:pPr>
            <a:r>
              <a:rPr lang="ru-RU" sz="1400" dirty="0" smtClean="0"/>
              <a:t>Установлено требование о </a:t>
            </a:r>
            <a:r>
              <a:rPr lang="ru-RU" sz="1400" b="1" dirty="0" smtClean="0"/>
              <a:t>заключении</a:t>
            </a:r>
            <a:r>
              <a:rPr lang="ru-RU" sz="1400" dirty="0" smtClean="0"/>
              <a:t> субъектами Российской Федерации государственных контрактов: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н</a:t>
            </a:r>
            <a:r>
              <a:rPr lang="ru-RU" sz="1400" dirty="0" smtClean="0"/>
              <a:t>е позднее </a:t>
            </a:r>
            <a:r>
              <a:rPr lang="ru-RU" sz="1400" b="1" dirty="0" smtClean="0"/>
              <a:t>1 июля</a:t>
            </a:r>
            <a:r>
              <a:rPr lang="ru-RU" sz="1400" dirty="0" smtClean="0"/>
              <a:t>, если соглашение о предоставлении межбюджетного трансферта заключено </a:t>
            </a:r>
            <a:br>
              <a:rPr lang="ru-RU" sz="1400" dirty="0" smtClean="0"/>
            </a:br>
            <a:r>
              <a:rPr lang="ru-RU" sz="1400" b="1" dirty="0" smtClean="0"/>
              <a:t>до 1 января</a:t>
            </a:r>
            <a:r>
              <a:rPr lang="ru-RU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не позднее </a:t>
            </a:r>
            <a:r>
              <a:rPr lang="ru-RU" sz="1400" b="1" dirty="0" smtClean="0"/>
              <a:t>1 октября</a:t>
            </a:r>
            <a:r>
              <a:rPr lang="ru-RU" sz="1400" dirty="0" smtClean="0"/>
              <a:t>, если </a:t>
            </a:r>
            <a:r>
              <a:rPr lang="ru-RU" sz="1400" dirty="0"/>
              <a:t>соглашение о предоставлении межбюджетного трансферта заключено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до </a:t>
            </a:r>
            <a:r>
              <a:rPr lang="ru-RU" sz="1400" b="1" dirty="0"/>
              <a:t>1 </a:t>
            </a:r>
            <a:r>
              <a:rPr lang="ru-RU" sz="1400" b="1" dirty="0" smtClean="0"/>
              <a:t>августа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(пункт </a:t>
            </a:r>
            <a:r>
              <a:rPr lang="ru-RU" sz="1400" dirty="0" smtClean="0">
                <a:solidFill>
                  <a:srgbClr val="FF0000"/>
                </a:solidFill>
              </a:rPr>
              <a:t>26(5) </a:t>
            </a:r>
            <a:r>
              <a:rPr lang="ru-RU" sz="1400" dirty="0">
                <a:solidFill>
                  <a:srgbClr val="FF0000"/>
                </a:solidFill>
              </a:rPr>
              <a:t>Положения № 1496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r>
              <a:rPr lang="ru-RU" sz="1400" dirty="0" smtClean="0"/>
              <a:t>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49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96" y="1130060"/>
            <a:ext cx="8091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5. Пункт </a:t>
            </a:r>
            <a:r>
              <a:rPr lang="ru-RU" dirty="0">
                <a:solidFill>
                  <a:srgbClr val="FF0000"/>
                </a:solidFill>
              </a:rPr>
              <a:t>49 </a:t>
            </a:r>
            <a:r>
              <a:rPr lang="ru-RU" dirty="0"/>
              <a:t>Не допускается:</a:t>
            </a:r>
          </a:p>
          <a:p>
            <a:pPr marL="244631" indent="-244631" algn="just">
              <a:buFontTx/>
              <a:buChar char="-"/>
            </a:pPr>
            <a:r>
              <a:rPr lang="ru-RU" dirty="0"/>
              <a:t>увеличение ЛБО на заработную плату  (за исключением увеличения лимитов бюджетных обязательств в целях осуществления выплат при увольнении работников федеральных государственных органов);</a:t>
            </a:r>
          </a:p>
          <a:p>
            <a:pPr marL="244631" indent="-244631" algn="just">
              <a:buFontTx/>
              <a:buChar char="-"/>
            </a:pPr>
            <a:r>
              <a:rPr lang="ru-RU" dirty="0"/>
              <a:t>использование экономии ЛБО на заработную плату свыше 15 процентов от штатной численности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1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18306" y="1456272"/>
          <a:ext cx="8499817" cy="479015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0515">
                  <a:extLst>
                    <a:ext uri="{9D8B030D-6E8A-4147-A177-3AD203B41FA5}">
                      <a16:colId xmlns:a16="http://schemas.microsoft.com/office/drawing/2014/main" val="3897803011"/>
                    </a:ext>
                  </a:extLst>
                </a:gridCol>
                <a:gridCol w="2111118">
                  <a:extLst>
                    <a:ext uri="{9D8B030D-6E8A-4147-A177-3AD203B41FA5}">
                      <a16:colId xmlns:a16="http://schemas.microsoft.com/office/drawing/2014/main" val="1600059092"/>
                    </a:ext>
                  </a:extLst>
                </a:gridCol>
                <a:gridCol w="1468352">
                  <a:extLst>
                    <a:ext uri="{9D8B030D-6E8A-4147-A177-3AD203B41FA5}">
                      <a16:colId xmlns:a16="http://schemas.microsoft.com/office/drawing/2014/main" val="4148695739"/>
                    </a:ext>
                  </a:extLst>
                </a:gridCol>
                <a:gridCol w="4449832">
                  <a:extLst>
                    <a:ext uri="{9D8B030D-6E8A-4147-A177-3AD203B41FA5}">
                      <a16:colId xmlns:a16="http://schemas.microsoft.com/office/drawing/2014/main" val="3563019513"/>
                    </a:ext>
                  </a:extLst>
                </a:gridCol>
              </a:tblGrid>
              <a:tr h="4942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правовой акт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9292220"/>
                  </a:ext>
                </a:extLst>
              </a:tr>
              <a:tr h="42959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нормы по обязательному авансированию по государственным контрактам в размере от 50 до 80 % с установлением необходимого контроля за расходованием средств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8</a:t>
                      </a:r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перечня поручений М.В.</a:t>
                      </a:r>
                      <a:r>
                        <a:rPr lang="ru-RU" sz="10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Мишустина от 14 марта 2022 г. № ММ-П13-3826кс по итогам заседания Правительственной комиссии по повышению устойчивости российской экономики в условиях санкций 11 марта 2022 г.;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1.8</a:t>
                      </a:r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Плана первоочередных действий по обеспечению развития российской экономики в условиях внешнего санкционного давления, одобренного Президиумом Правительственной комиссии по повышению устойчивости российской экономики в условиях санкций 15 марта 2022 г. (поручение Председателя Правительства Российской Федерации от 16 марта 2022 г. № ММ-П13-3928кс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Российской Федерации  </a:t>
                      </a:r>
                      <a:b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29 марта № 505  </a:t>
                      </a:r>
                      <a:b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приостановлении действия отдельных положений некоторых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актов Правительства Российской Федерации и установлении размеров авансовых платежей при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заключении государственных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(муниципальных) контрактов в 2022 году» </a:t>
                      </a:r>
                      <a:endParaRPr lang="ru-RU" sz="1000" b="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0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Реализовано. 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Постановлением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предусматривается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обязанность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государственных заказчиков предусматривать в заключаемых в 2022 году контрактах, средства на финансовое обеспечение которых подлежат казначейскому сопровождению, –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авансовые платежи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размере 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 до 90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процентов цены контракта;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государственных заказчиков предусматривать в заключаемых в 2022 году контрактах, средства на финансовое обеспечение которых не подлежат казначейскому сопровождению, –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авансовые платежи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размере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50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процентов цены контракта;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главных распорядителей средств федерального бюджета принимать правовые акты, предусматривающие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заключаемые в 2022 году контракты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сумму менее 100 000 тыс. рублей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условий о казначейском сопровождении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авансовых платежей в размере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 до 90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процентов цены контракта;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право получателей средств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федерального бюджета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вносить изменения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ранее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заключенные контракты,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целях увеличения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размеров авансовых платежей, аналогичных размерам, установленным пунктом 2 постановления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рекомендация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высшим органам субъектов РФ принять меры по установлению в региональных (муниципальных) контрактах аналогичных размеров авансирования.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91793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7737" y="716499"/>
            <a:ext cx="5798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акты, направленные на минимизацию воздействия на исполнение бюджетов санкционных ограничений (1) 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737" y="716499"/>
            <a:ext cx="5798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акты, направленные на минимизацию воздействия на исполнение бюджетов санкционных ограничений (2</a:t>
            </a:r>
            <a:r>
              <a:rPr 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18306" y="1456272"/>
          <a:ext cx="8499817" cy="43706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0515">
                  <a:extLst>
                    <a:ext uri="{9D8B030D-6E8A-4147-A177-3AD203B41FA5}">
                      <a16:colId xmlns:a16="http://schemas.microsoft.com/office/drawing/2014/main" val="3897803011"/>
                    </a:ext>
                  </a:extLst>
                </a:gridCol>
                <a:gridCol w="2111118">
                  <a:extLst>
                    <a:ext uri="{9D8B030D-6E8A-4147-A177-3AD203B41FA5}">
                      <a16:colId xmlns:a16="http://schemas.microsoft.com/office/drawing/2014/main" val="1600059092"/>
                    </a:ext>
                  </a:extLst>
                </a:gridCol>
                <a:gridCol w="1610414">
                  <a:extLst>
                    <a:ext uri="{9D8B030D-6E8A-4147-A177-3AD203B41FA5}">
                      <a16:colId xmlns:a16="http://schemas.microsoft.com/office/drawing/2014/main" val="4148695739"/>
                    </a:ext>
                  </a:extLst>
                </a:gridCol>
                <a:gridCol w="4307770">
                  <a:extLst>
                    <a:ext uri="{9D8B030D-6E8A-4147-A177-3AD203B41FA5}">
                      <a16:colId xmlns:a16="http://schemas.microsoft.com/office/drawing/2014/main" val="3563019513"/>
                    </a:ext>
                  </a:extLst>
                </a:gridCol>
              </a:tblGrid>
              <a:tr h="4942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правовой акт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9292220"/>
                  </a:ext>
                </a:extLst>
              </a:tr>
              <a:tr h="3876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и продление сроков отдельных положений постановления Правительства Российской Федерации от 9 декабря 2017 г.  № 1496 в части перераспределения средств при отсутствии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апреля актов об осуществлении капитальных вложений, утвержденной проектной документации - перенос срока на 1 июня 2022 г.;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Правительства Российской Федерации от 31 марта 2022 г. № 536 </a:t>
                      </a:r>
                      <a:b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приостановлении действия отдельных норм Положения о мерах по обеспечению исполнения федерального бюджета и внесении изменений в постановление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Правительства Российской Федерации от 24 декабря 2021 г. № 2460»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Положениями постановления Правительства Российской Федерации № 536 предлагается приостановить действие абзацев второго и третьего пункта 16 Положения № 1496;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503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Новый пункт</a:t>
                      </a: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Постановления № 2460</a:t>
                      </a:r>
                      <a:endParaRPr lang="ru-RU" sz="10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503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ассигнования на осуществление капитальных вложений подлежат перераспределению на иные направления расходов федерального бюджета и (или) в целях осуществления (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капитальных вложений в другие объекты капитальных вложений в порядке, установленном пунктом 16 Положения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1496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 случае отсутствия принятых актов (решений) об осуществлении капитальных вложений или утвержденной проектной документации на объекты капитального строительства по состоянию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 июня 2022 г (вместо 1 апреля).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91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55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556" y="1949454"/>
            <a:ext cx="5977549" cy="270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88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марта № 505  </a:t>
            </a:r>
            <a: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(муниципальных) контрактов в 2022 году» </a:t>
            </a:r>
          </a:p>
          <a:p>
            <a:pPr algn="ctr" defTabSz="862587">
              <a:defRPr/>
            </a:pPr>
            <a:endParaRPr lang="ru-RU" sz="1887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7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48" y="1148033"/>
            <a:ext cx="8260799" cy="428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Положениями пункта 2 Постановления № 505 </a:t>
            </a:r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83255" algn="just"/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получателей средств федерального бюджета предусматривать </a:t>
            </a:r>
            <a:b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заключаемых ими в 2022 году государственных контрактах, средства на финансовое обеспечение которых подлежат </a:t>
            </a:r>
            <a:r>
              <a:rPr lang="ru-RU" sz="171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</a:t>
            </a:r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90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процентов суммы договора (государственного контракта);</a:t>
            </a:r>
          </a:p>
          <a:p>
            <a:pPr indent="383255" algn="just"/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получателей средств федерального бюджета предусматривать </a:t>
            </a:r>
            <a:b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заключаемых ими в 2022 году договорах (государственных контрактах), средства на финансовое обеспечение которых </a:t>
            </a:r>
            <a:r>
              <a:rPr lang="ru-RU" sz="171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казначейскому сопровождению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</a:t>
            </a:r>
            <a:r>
              <a:rPr lang="ru-RU" sz="171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50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процентов суммы договора (государственного контракта).</a:t>
            </a:r>
          </a:p>
          <a:p>
            <a:pPr algn="just"/>
            <a:endParaRPr lang="ru-RU" sz="171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решение о включении в договоры (государственные контракты) </a:t>
            </a:r>
            <a:r>
              <a:rPr lang="ru-RU" sz="171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КС 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об осуществлении авансовых платежей принимается получателем средств федерального бюджета </a:t>
            </a:r>
            <a:r>
              <a:rPr lang="ru-RU" sz="171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17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54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28720-17EE-3145-82ED-06782D38CFC4}"/>
              </a:ext>
            </a:extLst>
          </p:cNvPr>
          <p:cNvSpPr txBox="1"/>
          <p:nvPr/>
        </p:nvSpPr>
        <p:spPr>
          <a:xfrm>
            <a:off x="2330419" y="440226"/>
            <a:ext cx="6162623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2055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505</a:t>
            </a:r>
            <a:endParaRPr lang="ru-RU" sz="2055" b="1" i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3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28720-17EE-3145-82ED-06782D38CFC4}"/>
              </a:ext>
            </a:extLst>
          </p:cNvPr>
          <p:cNvSpPr txBox="1"/>
          <p:nvPr/>
        </p:nvSpPr>
        <p:spPr>
          <a:xfrm>
            <a:off x="2330419" y="440226"/>
            <a:ext cx="6162623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2055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505</a:t>
            </a:r>
            <a:endParaRPr lang="ru-RU" sz="2055" b="1" i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54" y="963090"/>
            <a:ext cx="7829265" cy="175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Пунктом 3 Постановления № 505 установлено, что главные распорядители средств федерального бюджета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принимать правовые акты, предусматривающие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заключаемые в 2022 году государственные контракты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менее 100 млн. рублей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о казначейском сопровождении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авансовых платежей в размере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90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процентов суммы государственного контракта. </a:t>
            </a:r>
          </a:p>
          <a:p>
            <a:pPr algn="just"/>
            <a:endParaRPr lang="ru-RU" sz="15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решение Правительства Российской Федерации </a:t>
            </a:r>
            <a:r>
              <a:rPr lang="ru-RU" sz="15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54" y="2829777"/>
            <a:ext cx="7952560" cy="341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Пунктом 4 Постановления № 505 установлено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получателей средств федерального бюджета по соглашению сторон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изменения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ранее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государственные контракты,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увеличения предусмотренных ими размеров авансовых платежей до размеров, аналогичных размерам, установленным пунктом 2 постановления № 505</a:t>
            </a:r>
            <a:r>
              <a:rPr lang="ru-RU" sz="1541" dirty="0"/>
              <a:t>.  </a:t>
            </a:r>
          </a:p>
          <a:p>
            <a:pPr algn="just"/>
            <a:endParaRPr lang="ru-RU" sz="1541" dirty="0"/>
          </a:p>
          <a:p>
            <a:pPr marL="244631" indent="-244631" algn="just">
              <a:buFontTx/>
              <a:buChar char="-"/>
            </a:pP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размера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 96 Федерального закона № 44-ФЗ);</a:t>
            </a:r>
          </a:p>
          <a:p>
            <a:pPr marL="244631" indent="-244631" algn="just">
              <a:buFontTx/>
              <a:buChar char="-"/>
            </a:pPr>
            <a:endParaRPr lang="ru-RU" sz="15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631" indent="-244631" algn="just">
              <a:buFontTx/>
              <a:buChar char="-"/>
            </a:pP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Правительства Российской Федерации о внесении изменений </a:t>
            </a:r>
            <a:b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112 Федерального закона № 44-ФЗ);</a:t>
            </a:r>
          </a:p>
          <a:p>
            <a:pPr marL="244631" indent="-244631" algn="just">
              <a:buFontTx/>
              <a:buChar char="-"/>
            </a:pPr>
            <a:endParaRPr lang="ru-RU" sz="15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631" indent="-244631" algn="just">
              <a:buFontTx/>
              <a:buChar char="-"/>
            </a:pP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ранее заключенном </a:t>
            </a:r>
            <a:r>
              <a:rPr lang="ru-RU" sz="15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госконтракте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аванс не был предусмотрен, его можно предусмотреть путем внесения изменений.</a:t>
            </a:r>
          </a:p>
          <a:p>
            <a:pPr marL="244631" indent="-244631" algn="just">
              <a:buFontTx/>
              <a:buChar char="-"/>
            </a:pPr>
            <a:endParaRPr lang="ru-RU" sz="1541" dirty="0"/>
          </a:p>
        </p:txBody>
      </p:sp>
    </p:spTree>
    <p:extLst>
      <p:ext uri="{BB962C8B-B14F-4D97-AF65-F5344CB8AC3E}">
        <p14:creationId xmlns:p14="http://schemas.microsoft.com/office/powerpoint/2010/main" val="183370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28720-17EE-3145-82ED-06782D38CFC4}"/>
              </a:ext>
            </a:extLst>
          </p:cNvPr>
          <p:cNvSpPr txBox="1"/>
          <p:nvPr/>
        </p:nvSpPr>
        <p:spPr>
          <a:xfrm>
            <a:off x="2330419" y="440226"/>
            <a:ext cx="6162623" cy="40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2055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505</a:t>
            </a:r>
            <a:endParaRPr lang="ru-RU" sz="2055" b="1" i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135" y="1271329"/>
            <a:ext cx="7952560" cy="222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Пунктом 5 Постановления № 505 предусмотрена норма, которая носит </a:t>
            </a:r>
            <a:r>
              <a:rPr lang="ru-RU" sz="154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рекомендательный характер</a:t>
            </a:r>
            <a:r>
              <a:rPr lang="ru-RU" sz="15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высших исполнительных органов государственной власти субъектов Российской Федерации (местных администраций), в части принятия мер, обеспечивающих включение в заключаемые в 2022 году получателями средств бюджетов субъектов  Российской Федерации (местных бюджетов) договоры (государственные (муниципальные) контракты), а также в ранее заключенные договоры (государственные (муниципальные) контракты) условий об авансовых платежах в размерах, аналогичных размерам, установленным в соответствии с пунктом 2 Постановления № 505. </a:t>
            </a:r>
          </a:p>
          <a:p>
            <a:endParaRPr lang="ru-RU" sz="1541" dirty="0"/>
          </a:p>
        </p:txBody>
      </p:sp>
    </p:spTree>
    <p:extLst>
      <p:ext uri="{BB962C8B-B14F-4D97-AF65-F5344CB8AC3E}">
        <p14:creationId xmlns:p14="http://schemas.microsoft.com/office/powerpoint/2010/main" val="396723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257" y="193881"/>
            <a:ext cx="7063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2587">
              <a:defRPr/>
            </a:pPr>
            <a:r>
              <a:rPr lang="ru-RU" sz="1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 </a:t>
            </a:r>
            <a:b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марта № 505  </a:t>
            </a:r>
            <a:r>
              <a:rPr lang="ru-RU" sz="1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(муниципальных) контрактов в 2022 году»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236" t="18519" r="10625" b="14444"/>
          <a:stretch/>
        </p:blipFill>
        <p:spPr>
          <a:xfrm>
            <a:off x="190500" y="3296274"/>
            <a:ext cx="5067300" cy="3465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36343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наиболее часто задаваемых вопросов размещен на сайте Минфина России по Постановлению № 505 размещен в разделе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 / Деятельность / Бюджет / Исполнение бюджета по расходам / Методология исполнения бюджета по расходам 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56376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прямая ссылка на Перечень вопросов направлены письмом Минфина России от 28 апреля 2022 г.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09-01-09/39495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0" y="3924300"/>
            <a:ext cx="355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актуализируется в зависимости от поступающих обращений.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5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00" y="2997466"/>
            <a:ext cx="8359428" cy="39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1981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юридическим лицам</a:t>
            </a:r>
            <a:endParaRPr lang="ru-RU" sz="1981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2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00" y="2997466"/>
            <a:ext cx="8359428" cy="701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1981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обязательства, связанные с закупкой товаров, выполнением работ, оказанием услуг </a:t>
            </a:r>
          </a:p>
        </p:txBody>
      </p:sp>
    </p:spTree>
    <p:extLst>
      <p:ext uri="{BB962C8B-B14F-4D97-AF65-F5344CB8AC3E}">
        <p14:creationId xmlns:p14="http://schemas.microsoft.com/office/powerpoint/2010/main" val="246094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83407" y="1064847"/>
          <a:ext cx="8753981" cy="4178260"/>
        </p:xfrm>
        <a:graphic>
          <a:graphicData uri="http://schemas.openxmlformats.org/drawingml/2006/table">
            <a:tbl>
              <a:tblPr firstRow="1" bandRow="1"/>
              <a:tblGrid>
                <a:gridCol w="281816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354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980">
                  <a:extLst>
                    <a:ext uri="{9D8B030D-6E8A-4147-A177-3AD203B41FA5}">
                      <a16:colId xmlns:a16="http://schemas.microsoft.com/office/drawing/2014/main" val="167816945"/>
                    </a:ext>
                  </a:extLst>
                </a:gridCol>
              </a:tblGrid>
              <a:tr h="2258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8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31738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предусмотрено.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казначейском сопровождении 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перечисления 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порядке, установленном Правительством РФ, 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расчетный счет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открытый юридическому лицу в кредитной организации 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открытия счета в органе Федерального казначейства):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а) средств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фактически поставленные товары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б)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авансовых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платежей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контрактам (договорам) на поставку 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стройматериалов и оборудования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включенного в смету строительства;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в) средств за 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фактически выполненные работы (оказанные услуги) по контрактам (договорам)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заключенным в рамках исполнения  </a:t>
                      </a:r>
                      <a:r>
                        <a:rPr lang="ru-RU" sz="1200" b="0" i="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договоров (соглашений), предметом которых является строительство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0895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8250143" y="194351"/>
            <a:ext cx="490961" cy="344431"/>
          </a:xfrm>
          <a:prstGeom prst="rect">
            <a:avLst/>
          </a:prstGeom>
        </p:spPr>
        <p:txBody>
          <a:bodyPr vert="horz" lIns="86257" tIns="43129" rIns="86257" bIns="431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321" b="1">
                <a:solidFill>
                  <a:schemeClr val="bg1"/>
                </a:solidFill>
              </a:rPr>
              <a:pPr/>
              <a:t>20</a:t>
            </a:fld>
            <a:endParaRPr lang="ru-RU" altLang="ru-RU" sz="1321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192" y="538782"/>
            <a:ext cx="813750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2" b="1" dirty="0"/>
              <a:t>2. Дополнительные временные особенности исполнения бюджетов в 2022 году (1)</a:t>
            </a:r>
          </a:p>
        </p:txBody>
      </p:sp>
    </p:spTree>
    <p:extLst>
      <p:ext uri="{BB962C8B-B14F-4D97-AF65-F5344CB8AC3E}">
        <p14:creationId xmlns:p14="http://schemas.microsoft.com/office/powerpoint/2010/main" val="3617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6658" y="1088008"/>
          <a:ext cx="8630685" cy="3593044"/>
        </p:xfrm>
        <a:graphic>
          <a:graphicData uri="http://schemas.openxmlformats.org/drawingml/2006/table">
            <a:tbl>
              <a:tblPr firstRow="1" bandRow="1"/>
              <a:tblGrid>
                <a:gridCol w="277847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00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5519">
                  <a:extLst>
                    <a:ext uri="{9D8B030D-6E8A-4147-A177-3AD203B41FA5}">
                      <a16:colId xmlns:a16="http://schemas.microsoft.com/office/drawing/2014/main" val="3098541199"/>
                    </a:ext>
                  </a:extLst>
                </a:gridCol>
              </a:tblGrid>
              <a:tr h="2258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8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25893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Казначейское сопровождение не осуществляется в отношении средств, предоставляемых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основании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 (договоров), заключаемых на сумму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менее 600 тыс. рублей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реализации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государственного оборонного заказа 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единственным поставщиком по решению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Президента  РФ или Правительства РФ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контрактов (договоров), заключаемых в рамках исполнения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указанных в пункте 1 части 3 статьи 5 Федерального закона о федеральном бюджете на 2022-2024 гг.</a:t>
                      </a:r>
                      <a:endParaRPr lang="ru-RU" sz="1200" b="0" kern="1200" dirty="0" smtClean="0">
                        <a:solidFill>
                          <a:prstClr val="black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Казначейское сопровождение не осуществляется в отношении средств, предоставляемых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основании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 (договоров), заключаемых на сумму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менее 5 млн рублей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реализации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государственного оборонного заказа 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единственным поставщиком по решению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Президента  РФ или Правительства РФ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контрактов (договоров), заключаемых в рамках исполнения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госконтрактов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указанных в пункте 1 части 3 статьи 5 Федерального закона о федеральном бюджете на 2022-2024 гг.</a:t>
                      </a:r>
                      <a:endParaRPr lang="ru-RU" sz="1200" b="0" kern="1200" dirty="0" smtClean="0">
                        <a:solidFill>
                          <a:prstClr val="black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2899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8250143" y="194351"/>
            <a:ext cx="490961" cy="344431"/>
          </a:xfrm>
          <a:prstGeom prst="rect">
            <a:avLst/>
          </a:prstGeom>
        </p:spPr>
        <p:txBody>
          <a:bodyPr vert="horz" lIns="86257" tIns="43129" rIns="86257" bIns="431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321" b="1">
                <a:solidFill>
                  <a:schemeClr val="bg1"/>
                </a:solidFill>
              </a:rPr>
              <a:pPr/>
              <a:t>21</a:t>
            </a:fld>
            <a:endParaRPr lang="ru-RU" altLang="ru-RU" sz="1321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840" y="634626"/>
            <a:ext cx="813750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2" b="1" dirty="0"/>
              <a:t>2. Дополнительные временные особенности исполнения бюджетов в 2022 году (2)</a:t>
            </a:r>
          </a:p>
        </p:txBody>
      </p:sp>
    </p:spTree>
    <p:extLst>
      <p:ext uri="{BB962C8B-B14F-4D97-AF65-F5344CB8AC3E}">
        <p14:creationId xmlns:p14="http://schemas.microsoft.com/office/powerpoint/2010/main" val="4331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8305" y="1088009"/>
          <a:ext cx="8692333" cy="3986236"/>
        </p:xfrm>
        <a:graphic>
          <a:graphicData uri="http://schemas.openxmlformats.org/drawingml/2006/table">
            <a:tbl>
              <a:tblPr firstRow="1" bandRow="1"/>
              <a:tblGrid>
                <a:gridCol w="279832">
                  <a:extLst>
                    <a:ext uri="{9D8B030D-6E8A-4147-A177-3AD203B41FA5}">
                      <a16:colId xmlns:a16="http://schemas.microsoft.com/office/drawing/2014/main" val="2920366068"/>
                    </a:ext>
                  </a:extLst>
                </a:gridCol>
                <a:gridCol w="403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6559">
                  <a:extLst>
                    <a:ext uri="{9D8B030D-6E8A-4147-A177-3AD203B41FA5}">
                      <a16:colId xmlns:a16="http://schemas.microsoft.com/office/drawing/2014/main" val="3098541199"/>
                    </a:ext>
                  </a:extLst>
                </a:gridCol>
              </a:tblGrid>
              <a:tr h="2258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сейчас: 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станет:</a:t>
                      </a:r>
                    </a:p>
                  </a:txBody>
                  <a:tcPr marL="43161" marR="43161" marT="21580" marB="2158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8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Упрощение  и ускорение расчетов  за поставленные товары, в том числе строительные материалы, при казначейском сопровождении государственных (муниципальных) контрактов, договоров (соглашений)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105" marR="80105" marT="40053" marB="40053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222"/>
                  </a:ext>
                </a:extLst>
              </a:tr>
              <a:tr h="2982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1" marR="43161" marT="21580" marB="2158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со статьей 242.26 Бюджетного кодекса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законом субъекта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Российской Федерации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бюджете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субъекта (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решением о местном бюджете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могут быть определены средства, подлежащие казначейскому сопровождению, предоставляемые основании государственных (муниципальных) контрактов, контрактов (договоров) бюджетных или автономных учреждений субъектов РФ  (муниципальных бюджетных или автономных учреждений) 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сумму более 50 млн рублей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определения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законом субъекта РФ о бюджете (решением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местном бюджете)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либо  нормативным правовым актом высшего исполнительного органа государственной власти субъекта Российской Федерации (муниципальным правовым актом местной администрации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средств, подлежащих казначейскому сопровождению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предоставляемых из бюджета субъекта РФ (местного бюджета) на основании заключаемых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сумму менее 50 млн рублей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государственных (муниципальных) контрактов, контрактов (договоров) бюджетных или автономных учреждений субъектов РФ (муниципальных бюджетных или автономных учреждений).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(временная норма на 2022 год)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2899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8250143" y="194351"/>
            <a:ext cx="490961" cy="344431"/>
          </a:xfrm>
          <a:prstGeom prst="rect">
            <a:avLst/>
          </a:prstGeom>
        </p:spPr>
        <p:txBody>
          <a:bodyPr vert="horz" lIns="86257" tIns="43129" rIns="86257" bIns="4312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5511AA-970C-4D24-87C0-819CD0553917}" type="slidenum">
              <a:rPr lang="ru-RU" altLang="ru-RU" sz="1321" b="1">
                <a:solidFill>
                  <a:schemeClr val="bg1"/>
                </a:solidFill>
              </a:rPr>
              <a:pPr/>
              <a:t>22</a:t>
            </a:fld>
            <a:endParaRPr lang="ru-RU" altLang="ru-RU" sz="1321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840" y="634626"/>
            <a:ext cx="813750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12" b="1" dirty="0"/>
              <a:t>2. Дополнительные временные особенности исполнения бюджетов в 2022 году (3)</a:t>
            </a:r>
          </a:p>
        </p:txBody>
      </p:sp>
    </p:spTree>
    <p:extLst>
      <p:ext uri="{BB962C8B-B14F-4D97-AF65-F5344CB8AC3E}">
        <p14:creationId xmlns:p14="http://schemas.microsoft.com/office/powerpoint/2010/main" val="8050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64" y="1148033"/>
            <a:ext cx="6596310" cy="4426712"/>
          </a:xfrm>
        </p:spPr>
        <p:txBody>
          <a:bodyPr/>
          <a:lstStyle/>
          <a:p>
            <a:pPr algn="ctr"/>
            <a:r>
              <a:rPr lang="ru-RU" sz="2397" b="1" dirty="0">
                <a:solidFill>
                  <a:srgbClr val="FF0000"/>
                </a:solidFill>
              </a:rPr>
              <a:t>АНОНС</a:t>
            </a: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>Проект постановления Правительства РФ </a:t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>«О порядке перечисления в 2022 году средств, подлежащих казначейскому сопровождению, </a:t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>на расчетные счета, открытые в кредитных организациях»</a:t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397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0306" y="372300"/>
            <a:ext cx="284052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6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597230" y="5340081"/>
            <a:ext cx="2283895" cy="5139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782818">
              <a:defRPr/>
            </a:pPr>
            <a:r>
              <a:rPr lang="ru-RU" sz="1370" b="1" dirty="0">
                <a:solidFill>
                  <a:prstClr val="black"/>
                </a:solidFill>
                <a:latin typeface="Calibri"/>
              </a:rPr>
              <a:t>Внесен в Правительство РФ</a:t>
            </a:r>
            <a:br>
              <a:rPr lang="ru-RU" sz="1370" b="1" dirty="0">
                <a:solidFill>
                  <a:prstClr val="black"/>
                </a:solidFill>
                <a:latin typeface="Calibri"/>
              </a:rPr>
            </a:br>
            <a:r>
              <a:rPr lang="ru-RU" sz="1370" b="1" dirty="0">
                <a:solidFill>
                  <a:prstClr val="black"/>
                </a:solidFill>
                <a:latin typeface="Calibri"/>
              </a:rPr>
              <a:t>20 мая 2022 г.</a:t>
            </a:r>
          </a:p>
        </p:txBody>
      </p:sp>
    </p:spTree>
    <p:extLst>
      <p:ext uri="{BB962C8B-B14F-4D97-AF65-F5344CB8AC3E}">
        <p14:creationId xmlns:p14="http://schemas.microsoft.com/office/powerpoint/2010/main" val="9544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446" y="372299"/>
            <a:ext cx="7763158" cy="1078218"/>
          </a:xfrm>
        </p:spPr>
        <p:txBody>
          <a:bodyPr>
            <a:normAutofit fontScale="90000"/>
          </a:bodyPr>
          <a:lstStyle/>
          <a:p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>Порядок перечисления в 2022 году средств, </a:t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  <a:t>подлежащих казначейскому сопровождению, на расчетные счета, открытые в кредитных организациях</a:t>
            </a:r>
            <a:br>
              <a:rPr lang="ru-RU" sz="2397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370" dirty="0">
                <a:solidFill>
                  <a:srgbClr val="FF0000"/>
                </a:solidFill>
              </a:rPr>
              <a:t>(проект постановления Правительства Российской Федерации)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58" y="1764511"/>
            <a:ext cx="8675201" cy="46235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541" b="1" dirty="0">
                <a:cs typeface="Arial" panose="020B0604020202020204" pitchFamily="34" charset="0"/>
              </a:rPr>
              <a:t>Проект постановления Правительства РФ устанавливает особенности перечисления в 2022 году средств с лицевых счетов, открытых в территориальных органах Федерального казначейства заказчикам по контрактам (договорам), на расчетные счета, открытые в банках </a:t>
            </a:r>
            <a:r>
              <a:rPr lang="ru-RU" sz="1541" dirty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428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41" dirty="0">
                <a:cs typeface="Arial" panose="020B0604020202020204" pitchFamily="34" charset="0"/>
              </a:rPr>
              <a:t>	а) </a:t>
            </a:r>
            <a:r>
              <a:rPr lang="ru-RU" sz="1541" b="1" dirty="0">
                <a:cs typeface="Arial" panose="020B0604020202020204" pitchFamily="34" charset="0"/>
              </a:rPr>
              <a:t>поставщикам товаров </a:t>
            </a:r>
            <a:r>
              <a:rPr lang="ru-RU" sz="1541" dirty="0">
                <a:cs typeface="Arial" panose="020B0604020202020204" pitchFamily="34" charset="0"/>
              </a:rPr>
              <a:t>при представлении </a:t>
            </a:r>
            <a:r>
              <a:rPr lang="ru-RU" sz="1541" b="1" dirty="0">
                <a:cs typeface="Arial" panose="020B0604020202020204" pitchFamily="34" charset="0"/>
              </a:rPr>
              <a:t>документов, подтверждающих</a:t>
            </a:r>
            <a:r>
              <a:rPr lang="ru-RU" sz="1541" dirty="0">
                <a:cs typeface="Arial" panose="020B0604020202020204" pitchFamily="34" charset="0"/>
              </a:rPr>
              <a:t> фактическую </a:t>
            </a:r>
            <a:r>
              <a:rPr lang="ru-RU" sz="1541" b="1" dirty="0">
                <a:cs typeface="Arial" panose="020B0604020202020204" pitchFamily="34" charset="0"/>
              </a:rPr>
              <a:t>поставку</a:t>
            </a:r>
            <a:r>
              <a:rPr lang="ru-RU" sz="1541" dirty="0">
                <a:cs typeface="Arial" panose="020B0604020202020204" pitchFamily="34" charset="0"/>
              </a:rPr>
              <a:t> товаров.</a:t>
            </a:r>
          </a:p>
          <a:p>
            <a:pPr marL="0" indent="0" algn="just">
              <a:buNone/>
            </a:pPr>
            <a:endParaRPr lang="ru-RU" sz="428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41" dirty="0">
                <a:cs typeface="Arial" panose="020B0604020202020204" pitchFamily="34" charset="0"/>
              </a:rPr>
              <a:t>	Для </a:t>
            </a:r>
            <a:r>
              <a:rPr lang="ru-RU" sz="1541" b="1" dirty="0">
                <a:cs typeface="Arial" panose="020B0604020202020204" pitchFamily="34" charset="0"/>
              </a:rPr>
              <a:t>поставщиков строительных материалов и оборудования</a:t>
            </a:r>
            <a:r>
              <a:rPr lang="ru-RU" sz="1541" dirty="0">
                <a:cs typeface="Arial" panose="020B0604020202020204" pitchFamily="34" charset="0"/>
              </a:rPr>
              <a:t>, затраты на приобретение которых включены в сметную документацию строительства, на основании </a:t>
            </a:r>
            <a:r>
              <a:rPr lang="ru-RU" sz="1541" b="1" dirty="0">
                <a:cs typeface="Arial" panose="020B0604020202020204" pitchFamily="34" charset="0"/>
              </a:rPr>
              <a:t>перечня строительных материалов и оборудования,</a:t>
            </a:r>
            <a:r>
              <a:rPr lang="ru-RU" sz="1541" dirty="0">
                <a:cs typeface="Arial" panose="020B0604020202020204" pitchFamily="34" charset="0"/>
              </a:rPr>
              <a:t> необходимых для исполнения соответствующего государственного (муниципального) контракта, договора (соглашения);</a:t>
            </a:r>
          </a:p>
          <a:p>
            <a:pPr marL="0" indent="0" algn="just">
              <a:buNone/>
            </a:pPr>
            <a:endParaRPr lang="ru-RU" sz="428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41" dirty="0">
                <a:cs typeface="Arial" panose="020B0604020202020204" pitchFamily="34" charset="0"/>
              </a:rPr>
              <a:t>	б) </a:t>
            </a:r>
            <a:r>
              <a:rPr lang="ru-RU" sz="1541" b="1" dirty="0">
                <a:cs typeface="Arial" panose="020B0604020202020204" pitchFamily="34" charset="0"/>
              </a:rPr>
              <a:t>подрядчикам (исполнителям) </a:t>
            </a:r>
            <a:r>
              <a:rPr lang="ru-RU" sz="1541" dirty="0">
                <a:cs typeface="Arial" panose="020B0604020202020204" pitchFamily="34" charset="0"/>
              </a:rPr>
              <a:t>при представлении </a:t>
            </a:r>
            <a:r>
              <a:rPr lang="ru-RU" sz="1541" b="1" dirty="0">
                <a:cs typeface="Arial" panose="020B0604020202020204" pitchFamily="34" charset="0"/>
              </a:rPr>
              <a:t>документов</a:t>
            </a:r>
            <a:r>
              <a:rPr lang="ru-RU" sz="1541" dirty="0">
                <a:cs typeface="Arial" panose="020B0604020202020204" pitchFamily="34" charset="0"/>
              </a:rPr>
              <a:t>, </a:t>
            </a:r>
            <a:r>
              <a:rPr lang="ru-RU" sz="1541" b="1" dirty="0">
                <a:cs typeface="Arial" panose="020B0604020202020204" pitchFamily="34" charset="0"/>
              </a:rPr>
              <a:t>подтверждающих</a:t>
            </a:r>
            <a:r>
              <a:rPr lang="ru-RU" sz="1541" dirty="0">
                <a:cs typeface="Arial" panose="020B0604020202020204" pitchFamily="34" charset="0"/>
              </a:rPr>
              <a:t> выполнение работ, оказание услуг, а также </a:t>
            </a:r>
            <a:r>
              <a:rPr lang="ru-RU" sz="1541" b="1" dirty="0">
                <a:cs typeface="Arial" panose="020B0604020202020204" pitchFamily="34" charset="0"/>
              </a:rPr>
              <a:t>реестра документов, подтверждающих затраты</a:t>
            </a:r>
            <a:r>
              <a:rPr lang="ru-RU" sz="1541" dirty="0">
                <a:cs typeface="Arial" panose="020B0604020202020204" pitchFamily="34" charset="0"/>
              </a:rPr>
              <a:t>, произведенные в целях выполнения работ, оказания услуг.</a:t>
            </a:r>
          </a:p>
          <a:p>
            <a:pPr marL="0" indent="0" algn="just">
              <a:buNone/>
            </a:pPr>
            <a:endParaRPr lang="ru-RU" sz="1027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41" dirty="0">
                <a:cs typeface="Arial" panose="020B0604020202020204" pitchFamily="34" charset="0"/>
              </a:rPr>
              <a:t>Проектом постановления Правительства РФ </a:t>
            </a:r>
            <a:r>
              <a:rPr lang="ru-RU" sz="1541" b="1" dirty="0">
                <a:cs typeface="Arial" panose="020B0604020202020204" pitchFamily="34" charset="0"/>
              </a:rPr>
              <a:t>также</a:t>
            </a:r>
            <a:r>
              <a:rPr lang="ru-RU" sz="1541" dirty="0">
                <a:cs typeface="Arial" panose="020B0604020202020204" pitchFamily="34" charset="0"/>
              </a:rPr>
              <a:t> устанавливаются:</a:t>
            </a:r>
          </a:p>
          <a:p>
            <a:pPr algn="just"/>
            <a:r>
              <a:rPr lang="ru-RU" sz="1541" dirty="0">
                <a:cs typeface="Arial" panose="020B0604020202020204" pitchFamily="34" charset="0"/>
              </a:rPr>
              <a:t> порядок формирования и представления перечня строительных материалов и оборудования;</a:t>
            </a:r>
          </a:p>
          <a:p>
            <a:pPr algn="just"/>
            <a:r>
              <a:rPr lang="ru-RU" sz="1541" dirty="0">
                <a:cs typeface="Arial" panose="020B0604020202020204" pitchFamily="34" charset="0"/>
              </a:rPr>
              <a:t> форма реестра документов, подтверждающих затраты, произведенные в целях выполнения работ, оказания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10306" y="372300"/>
            <a:ext cx="284052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20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446" y="372299"/>
            <a:ext cx="7763158" cy="1078218"/>
          </a:xfrm>
        </p:spPr>
        <p:txBody>
          <a:bodyPr>
            <a:normAutofit fontScale="90000"/>
          </a:bodyPr>
          <a:lstStyle/>
          <a:p>
            <a:r>
              <a:rPr lang="ru-RU" sz="2264" dirty="0">
                <a:cs typeface="Arial" panose="020B0604020202020204" pitchFamily="34" charset="0"/>
              </a:rPr>
              <a:t>Изменения в Правила расширенного </a:t>
            </a:r>
            <a:br>
              <a:rPr lang="ru-RU" sz="2264" dirty="0">
                <a:cs typeface="Arial" panose="020B0604020202020204" pitchFamily="34" charset="0"/>
              </a:rPr>
            </a:br>
            <a:r>
              <a:rPr lang="ru-RU" sz="2264" dirty="0">
                <a:cs typeface="Arial" panose="020B0604020202020204" pitchFamily="34" charset="0"/>
              </a:rPr>
              <a:t>казначейского сопровождения </a:t>
            </a:r>
            <a:br>
              <a:rPr lang="ru-RU" sz="2264" dirty="0">
                <a:cs typeface="Arial" panose="020B0604020202020204" pitchFamily="34" charset="0"/>
              </a:rPr>
            </a:br>
            <a:r>
              <a:rPr lang="ru-RU" sz="2264" dirty="0"/>
              <a:t/>
            </a:r>
            <a:br>
              <a:rPr lang="ru-RU" sz="2264" dirty="0"/>
            </a:br>
            <a:r>
              <a:rPr lang="ru-RU" sz="1509" b="1" dirty="0">
                <a:solidFill>
                  <a:srgbClr val="FF0000"/>
                </a:solidFill>
              </a:rPr>
              <a:t>(постановление Правительства Российской Федерации от 26.03.2022 № 482)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252" y="1866687"/>
            <a:ext cx="7889254" cy="42694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98" b="1" dirty="0">
                <a:cs typeface="Arial" panose="020B0604020202020204" pitchFamily="34" charset="0"/>
              </a:rPr>
              <a:t>Установлены особенности осуществления расширенного казначейского сопровождения в 2022 году</a:t>
            </a:r>
            <a:r>
              <a:rPr lang="ru-RU" sz="1698" dirty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1132" dirty="0">
              <a:cs typeface="Arial" panose="020B0604020202020204" pitchFamily="34" charset="0"/>
            </a:endParaRPr>
          </a:p>
          <a:p>
            <a:pPr algn="just">
              <a:buAutoNum type="arabicParenR"/>
            </a:pPr>
            <a:r>
              <a:rPr lang="ru-RU" sz="1509" dirty="0">
                <a:cs typeface="Arial" panose="020B0604020202020204" pitchFamily="34" charset="0"/>
              </a:rPr>
              <a:t>Осуществление до 1 января 2023 г. </a:t>
            </a:r>
            <a:r>
              <a:rPr lang="ru-RU" sz="1509" b="1" dirty="0">
                <a:cs typeface="Arial" panose="020B0604020202020204" pitchFamily="34" charset="0"/>
              </a:rPr>
              <a:t>расширенного казначейского сопровождения </a:t>
            </a:r>
            <a:r>
              <a:rPr lang="ru-RU" sz="1509" dirty="0">
                <a:cs typeface="Arial" panose="020B0604020202020204" pitchFamily="34" charset="0"/>
              </a:rPr>
              <a:t>в отношении целевых средств, </a:t>
            </a:r>
            <a:r>
              <a:rPr lang="ru-RU" sz="1509" b="1" dirty="0">
                <a:cs typeface="Arial" panose="020B0604020202020204" pitchFamily="34" charset="0"/>
              </a:rPr>
              <a:t>в случае принятия Правительством Российской Федерации отдельного правового акта</a:t>
            </a:r>
            <a:r>
              <a:rPr lang="ru-RU" sz="1509" dirty="0">
                <a:cs typeface="Arial" panose="020B0604020202020204" pitchFamily="34" charset="0"/>
              </a:rPr>
              <a:t>;</a:t>
            </a:r>
          </a:p>
          <a:p>
            <a:pPr algn="just">
              <a:buAutoNum type="arabicParenR"/>
            </a:pPr>
            <a:r>
              <a:rPr lang="ru-RU" sz="1509" b="1" dirty="0">
                <a:cs typeface="Arial" panose="020B0604020202020204" pitchFamily="34" charset="0"/>
              </a:rPr>
              <a:t>увеличение суммы контракта (договора), </a:t>
            </a:r>
            <a:r>
              <a:rPr lang="ru-RU" sz="1509" dirty="0">
                <a:cs typeface="Arial" panose="020B0604020202020204" pitchFamily="34" charset="0"/>
              </a:rPr>
              <a:t>заключаемого в рамках исполнения государственных контрактов, договоров (соглашений) о предоставлении бюджетных инвестиций (субсидий) </a:t>
            </a:r>
            <a:r>
              <a:rPr lang="ru-RU" sz="1509" b="1" dirty="0">
                <a:cs typeface="Arial" panose="020B0604020202020204" pitchFamily="34" charset="0"/>
              </a:rPr>
              <a:t>до 3 млн рублей</a:t>
            </a:r>
            <a:r>
              <a:rPr lang="ru-RU" sz="1509" dirty="0">
                <a:cs typeface="Arial" panose="020B0604020202020204" pitchFamily="34" charset="0"/>
              </a:rPr>
              <a:t> (вместо 600 тыс. рублей);</a:t>
            </a:r>
          </a:p>
          <a:p>
            <a:pPr marL="336948" lvl="8" indent="-336948" algn="just">
              <a:buNone/>
            </a:pPr>
            <a:r>
              <a:rPr lang="ru-RU" sz="1509" dirty="0">
                <a:cs typeface="Arial" panose="020B0604020202020204" pitchFamily="34" charset="0"/>
              </a:rPr>
              <a:t>3)  </a:t>
            </a:r>
            <a:r>
              <a:rPr lang="ru-RU" sz="1509" b="1" dirty="0">
                <a:cs typeface="Arial" panose="020B0604020202020204" pitchFamily="34" charset="0"/>
              </a:rPr>
              <a:t>проведение проверок</a:t>
            </a:r>
            <a:r>
              <a:rPr lang="ru-RU" sz="1509" dirty="0">
                <a:cs typeface="Arial" panose="020B0604020202020204" pitchFamily="34" charset="0"/>
              </a:rPr>
              <a:t>, предусмотренных абзацем вторым подпункта «а» пункта 5 Правил, в отношении государственного (муниципального) контракта, договора (соглашения), предметом которых является строительство (реконструкция, в том числе с элементами реставрации, техническое перевооружение) объектов капитального строительства, при приемке работ </a:t>
            </a:r>
            <a:r>
              <a:rPr lang="ru-RU" sz="1509" b="1" dirty="0">
                <a:cs typeface="Arial" panose="020B0604020202020204" pitchFamily="34" charset="0"/>
              </a:rPr>
              <a:t>на объекте капитального строительства </a:t>
            </a:r>
            <a:r>
              <a:rPr lang="ru-RU" sz="1509" dirty="0">
                <a:cs typeface="Arial" panose="020B0604020202020204" pitchFamily="34" charset="0"/>
              </a:rPr>
              <a:t>у исполнителя по государственному (муниципальному) контракту, контракту (договору), заключенному с получателем субсидии (бюджетных инвестиций)</a:t>
            </a:r>
          </a:p>
          <a:p>
            <a:pPr marL="0" indent="0">
              <a:buNone/>
            </a:pPr>
            <a:endParaRPr lang="ru-RU" sz="16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0306" y="372300"/>
            <a:ext cx="284052" cy="329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8</a:t>
            </a:r>
            <a:endParaRPr lang="ru-RU" sz="154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19" y="576079"/>
            <a:ext cx="7763158" cy="1078218"/>
          </a:xfrm>
        </p:spPr>
        <p:txBody>
          <a:bodyPr>
            <a:normAutofit fontScale="90000"/>
          </a:bodyPr>
          <a:lstStyle/>
          <a:p>
            <a:r>
              <a:rPr lang="ru-RU" sz="2264" dirty="0">
                <a:cs typeface="Arial" panose="020B0604020202020204" pitchFamily="34" charset="0"/>
              </a:rPr>
              <a:t>Изменения в Правила экономического </a:t>
            </a:r>
            <a:br>
              <a:rPr lang="ru-RU" sz="2264" dirty="0">
                <a:cs typeface="Arial" panose="020B0604020202020204" pitchFamily="34" charset="0"/>
              </a:rPr>
            </a:br>
            <a:r>
              <a:rPr lang="ru-RU" sz="2264" dirty="0">
                <a:cs typeface="Arial" panose="020B0604020202020204" pitchFamily="34" charset="0"/>
              </a:rPr>
              <a:t>обоснования затрат</a:t>
            </a:r>
            <a:br>
              <a:rPr lang="ru-RU" sz="2264" dirty="0">
                <a:cs typeface="Arial" panose="020B0604020202020204" pitchFamily="34" charset="0"/>
              </a:rPr>
            </a:br>
            <a:r>
              <a:rPr lang="ru-RU" sz="2264" dirty="0"/>
              <a:t/>
            </a:r>
            <a:br>
              <a:rPr lang="ru-RU" sz="2264" dirty="0"/>
            </a:br>
            <a:r>
              <a:rPr lang="ru-RU" sz="1509" b="1" dirty="0">
                <a:solidFill>
                  <a:srgbClr val="FF0000"/>
                </a:solidFill>
              </a:rPr>
              <a:t>(постановление Правительства Российской Федерации от 26.03.2022 № 482)</a:t>
            </a:r>
            <a:endParaRPr lang="ru-RU" sz="1509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252" y="2817660"/>
            <a:ext cx="7889254" cy="2037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98" b="1" dirty="0">
                <a:cs typeface="Arial" panose="020B0604020202020204" pitchFamily="34" charset="0"/>
              </a:rPr>
              <a:t>Приостановлено до 1 января 2023 г. </a:t>
            </a:r>
            <a:r>
              <a:rPr lang="ru-RU" sz="1698" dirty="0">
                <a:cs typeface="Arial" panose="020B0604020202020204" pitchFamily="34" charset="0"/>
              </a:rPr>
              <a:t>действие постановления Правительства Российской Федерации от 13 декабря 2021 г. № 2271 «Об утверждении Правил экономического обоснования затрат».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55809" y="417983"/>
            <a:ext cx="431534" cy="32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04C3-403B-4C01-98FA-810A7B60EB2A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5316" y="304373"/>
            <a:ext cx="6077344" cy="139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98" dirty="0">
                <a:solidFill>
                  <a:prstClr val="black"/>
                </a:solidFill>
              </a:rPr>
              <a:t>Правила выдачи (перевода, отзыва) казначейского</a:t>
            </a:r>
            <a:r>
              <a:rPr lang="ru-RU" sz="1698" b="1" dirty="0">
                <a:solidFill>
                  <a:prstClr val="black"/>
                </a:solidFill>
              </a:rPr>
              <a:t> обеспечения обязательств </a:t>
            </a:r>
            <a:r>
              <a:rPr lang="ru-RU" sz="1698" dirty="0">
                <a:solidFill>
                  <a:prstClr val="black"/>
                </a:solidFill>
              </a:rPr>
              <a:t>и сроков проведения операций с казначейским обеспечением обязательств при </a:t>
            </a:r>
            <a:r>
              <a:rPr lang="ru-RU" sz="1698" b="1" dirty="0">
                <a:solidFill>
                  <a:prstClr val="black"/>
                </a:solidFill>
              </a:rPr>
              <a:t>банковском сопровождении </a:t>
            </a:r>
            <a:r>
              <a:rPr lang="ru-RU" sz="1698" dirty="0">
                <a:solidFill>
                  <a:prstClr val="black"/>
                </a:solidFill>
              </a:rPr>
              <a:t>утверждены </a:t>
            </a:r>
            <a:r>
              <a:rPr lang="ru-RU" sz="1698" b="1" dirty="0">
                <a:solidFill>
                  <a:srgbClr val="FF0000"/>
                </a:solidFill>
              </a:rPr>
              <a:t>постановлением Правительства Российской Федерации от 26.03.2022 № 481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35" y="1697968"/>
            <a:ext cx="8625731" cy="4876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5809" y="417983"/>
            <a:ext cx="431534" cy="32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072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17456" y="429696"/>
            <a:ext cx="423062" cy="344431"/>
          </a:xfrm>
        </p:spPr>
        <p:txBody>
          <a:bodyPr/>
          <a:lstStyle/>
          <a:p>
            <a:fld id="{FE5504C3-403B-4C01-98FA-810A7B60EB2A}" type="slidenum">
              <a:rPr lang="ru-RU" sz="2055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48957" y="238431"/>
            <a:ext cx="6860596" cy="815120"/>
          </a:xfrm>
          <a:prstGeom prst="rect">
            <a:avLst/>
          </a:prstGeom>
        </p:spPr>
        <p:txBody>
          <a:bodyPr/>
          <a:lstStyle>
            <a:lvl1pPr algn="ctr" defTabSz="503789" rtl="0" eaLnBrk="1" latinLnBrk="0" hangingPunct="1">
              <a:spcBef>
                <a:spcPct val="0"/>
              </a:spcBef>
              <a:buNone/>
              <a:defRPr sz="48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55" b="1" dirty="0">
                <a:solidFill>
                  <a:srgbClr val="00602B"/>
                </a:solidFill>
                <a:ea typeface="+mn-ea"/>
                <a:cs typeface="Times New Roman" panose="02020603050405020304" pitchFamily="18" charset="0"/>
              </a:rPr>
              <a:t>Изменения в Общие требования к правилам предоставления субсидий </a:t>
            </a:r>
            <a:r>
              <a:rPr lang="ru-RU" sz="2055" b="1" dirty="0" err="1">
                <a:solidFill>
                  <a:srgbClr val="00602B"/>
                </a:solidFill>
                <a:ea typeface="+mn-ea"/>
                <a:cs typeface="Times New Roman" panose="02020603050405020304" pitchFamily="18" charset="0"/>
              </a:rPr>
              <a:t>юрлицам</a:t>
            </a:r>
            <a:r>
              <a:rPr lang="ru-RU" sz="2397" b="1" dirty="0">
                <a:solidFill>
                  <a:srgbClr val="00B050"/>
                </a:solidFill>
                <a:cs typeface="Calibri" panose="020F0502020204030204" pitchFamily="34" charset="0"/>
              </a:rPr>
              <a:t/>
            </a:r>
            <a:br>
              <a:rPr lang="ru-RU" sz="2397" b="1" dirty="0">
                <a:solidFill>
                  <a:srgbClr val="00B050"/>
                </a:solidFill>
                <a:cs typeface="Calibri" panose="020F0502020204030204" pitchFamily="34" charset="0"/>
              </a:rPr>
            </a:br>
            <a:r>
              <a:rPr lang="ru-RU" sz="1509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4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05.04.2022 № 590</a:t>
            </a:r>
            <a:r>
              <a:rPr lang="ru-RU" sz="1509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ru-RU" sz="1509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50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9953" y="1244817"/>
            <a:ext cx="8560565" cy="4269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98" b="1" dirty="0">
                <a:cs typeface="Arial" panose="020B0604020202020204" pitchFamily="34" charset="0"/>
              </a:rPr>
              <a:t>Установлены особенности предоставления субсидий в 2022 году</a:t>
            </a:r>
            <a:r>
              <a:rPr lang="ru-RU" sz="1698" dirty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98" dirty="0">
                <a:cs typeface="Arial" panose="020B0604020202020204" pitchFamily="34" charset="0"/>
              </a:rPr>
              <a:t>   	</a:t>
            </a:r>
            <a:r>
              <a:rPr lang="ru-RU" sz="1415" i="1" dirty="0">
                <a:solidFill>
                  <a:srgbClr val="00B050"/>
                </a:solidFill>
                <a:cs typeface="Arial" panose="020B0604020202020204" pitchFamily="34" charset="0"/>
              </a:rPr>
              <a:t>сокращение сроков</a:t>
            </a:r>
            <a:r>
              <a:rPr lang="ru-RU" sz="1415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415" dirty="0">
                <a:cs typeface="Arial" panose="020B0604020202020204" pitchFamily="34" charset="0"/>
              </a:rPr>
              <a:t>подачи окончания приема предложений (заявок) участников </a:t>
            </a:r>
            <a:r>
              <a:rPr lang="ru-RU" sz="1415" b="1" i="1" dirty="0">
                <a:solidFill>
                  <a:srgbClr val="00B050"/>
                </a:solidFill>
                <a:cs typeface="Arial" panose="020B0604020202020204" pitchFamily="34" charset="0"/>
              </a:rPr>
              <a:t>отбора до 10 </a:t>
            </a:r>
            <a:r>
              <a:rPr lang="ru-RU" sz="1415" dirty="0">
                <a:cs typeface="Arial" panose="020B0604020202020204" pitchFamily="34" charset="0"/>
              </a:rPr>
              <a:t>календарных дней;</a:t>
            </a:r>
          </a:p>
          <a:p>
            <a:pPr marL="0" indent="0" algn="just">
              <a:buNone/>
            </a:pPr>
            <a:r>
              <a:rPr lang="ru-RU" sz="1415" dirty="0">
                <a:cs typeface="Arial" panose="020B0604020202020204" pitchFamily="34" charset="0"/>
              </a:rPr>
              <a:t>	дополнительные </a:t>
            </a:r>
            <a:r>
              <a:rPr lang="ru-RU" sz="1415" i="1" dirty="0">
                <a:solidFill>
                  <a:srgbClr val="00B050"/>
                </a:solidFill>
                <a:cs typeface="Arial" panose="020B0604020202020204" pitchFamily="34" charset="0"/>
              </a:rPr>
              <a:t>требования</a:t>
            </a:r>
            <a:r>
              <a:rPr lang="ru-RU" sz="1415" dirty="0">
                <a:cs typeface="Arial" panose="020B0604020202020204" pitchFamily="34" charset="0"/>
              </a:rPr>
              <a:t> к участникам отбора получателей субсидий </a:t>
            </a:r>
            <a:r>
              <a:rPr lang="ru-RU" sz="1415" b="1" i="1" dirty="0">
                <a:solidFill>
                  <a:srgbClr val="00B050"/>
                </a:solidFill>
                <a:cs typeface="Arial" panose="020B0604020202020204" pitchFamily="34" charset="0"/>
              </a:rPr>
              <a:t>об отсутствии участника отбора в Реестре недобросовестных поставщиков</a:t>
            </a:r>
            <a:r>
              <a:rPr lang="ru-RU" sz="1415" dirty="0">
                <a:cs typeface="Arial" panose="020B0604020202020204" pitchFamily="34" charset="0"/>
              </a:rPr>
              <a:t> по причине отказа от исполнения государственного (муниципального) контракта с заказчиком, в отношении которого иностранными государствами принято решение о введении ограничительных мер;</a:t>
            </a:r>
          </a:p>
          <a:p>
            <a:pPr marL="0" indent="431294" algn="just">
              <a:buNone/>
            </a:pPr>
            <a:r>
              <a:rPr lang="ru-RU" sz="1415" dirty="0">
                <a:cs typeface="Arial" panose="020B0604020202020204" pitchFamily="34" charset="0"/>
              </a:rPr>
              <a:t>возможность предоставления субсидии получателям субсидии, имеющим неисполненную обязанность по уплате налогов, сборов, страховых взносов, пеней, штрафов, процентов, не превышающую 300 тыс. рублей;</a:t>
            </a:r>
          </a:p>
          <a:p>
            <a:pPr marL="0" indent="0" algn="just">
              <a:buNone/>
            </a:pPr>
            <a:r>
              <a:rPr lang="ru-RU" sz="1415" dirty="0">
                <a:cs typeface="Arial" panose="020B0604020202020204" pitchFamily="34" charset="0"/>
              </a:rPr>
              <a:t>	</a:t>
            </a:r>
            <a:r>
              <a:rPr lang="ru-RU" sz="1415" i="1" dirty="0">
                <a:solidFill>
                  <a:srgbClr val="00B050"/>
                </a:solidFill>
                <a:cs typeface="Arial" panose="020B0604020202020204" pitchFamily="34" charset="0"/>
              </a:rPr>
              <a:t>приостановление </a:t>
            </a:r>
            <a:r>
              <a:rPr lang="ru-RU" sz="1415" dirty="0">
                <a:cs typeface="Arial" panose="020B0604020202020204" pitchFamily="34" charset="0"/>
              </a:rPr>
              <a:t>требования к участнику отбора об отсутствии просроченной задолженности по возврату бюджет бюджетной системы Российской Федерации субсидий и бюджетных инвестиций;</a:t>
            </a:r>
          </a:p>
          <a:p>
            <a:pPr marL="0" indent="0" algn="just">
              <a:buNone/>
            </a:pPr>
            <a:r>
              <a:rPr lang="ru-RU" sz="1415" dirty="0">
                <a:cs typeface="Arial" panose="020B0604020202020204" pitchFamily="34" charset="0"/>
              </a:rPr>
              <a:t>	возможность изменения сроков (но не более 24 месяцев) и значений результата предоставления субсидии без изменения размера субсидии; </a:t>
            </a:r>
          </a:p>
          <a:p>
            <a:pPr marL="0" indent="431294" algn="just">
              <a:buNone/>
            </a:pPr>
            <a:r>
              <a:rPr lang="ru-RU" sz="1415" dirty="0">
                <a:cs typeface="Arial" panose="020B0604020202020204" pitchFamily="34" charset="0"/>
              </a:rPr>
              <a:t>согласование новых условий соглашений, в том числе при необходимости </a:t>
            </a:r>
            <a:r>
              <a:rPr lang="ru-RU" sz="1415" dirty="0">
                <a:solidFill>
                  <a:srgbClr val="00B050"/>
                </a:solidFill>
                <a:cs typeface="Arial" panose="020B0604020202020204" pitchFamily="34" charset="0"/>
              </a:rPr>
              <a:t>с участием представителей федерального органа исполнительной власти</a:t>
            </a:r>
            <a:r>
              <a:rPr lang="ru-RU" sz="1415" dirty="0">
                <a:cs typeface="Arial" panose="020B0604020202020204" pitchFamily="34" charset="0"/>
              </a:rPr>
              <a:t>, осуществляющего функции по выработке государственной политики и нормативно-правовому регулированию в установленной сфере деятельности;</a:t>
            </a:r>
          </a:p>
          <a:p>
            <a:pPr marL="0" indent="431294" algn="just">
              <a:buNone/>
            </a:pPr>
            <a:r>
              <a:rPr lang="ru-RU" sz="1415" dirty="0">
                <a:cs typeface="Arial" panose="020B0604020202020204" pitchFamily="34" charset="0"/>
              </a:rPr>
              <a:t>установление требования к участнику отбора в части привлекаемых им средств </a:t>
            </a:r>
            <a:r>
              <a:rPr lang="ru-RU" sz="1415" dirty="0">
                <a:solidFill>
                  <a:srgbClr val="00B050"/>
                </a:solidFill>
                <a:cs typeface="Arial" panose="020B0604020202020204" pitchFamily="34" charset="0"/>
              </a:rPr>
              <a:t>внебюджетных источников в объеме </a:t>
            </a:r>
            <a:r>
              <a:rPr lang="ru-RU" sz="1415" b="1" dirty="0">
                <a:solidFill>
                  <a:srgbClr val="00B050"/>
                </a:solidFill>
                <a:cs typeface="Arial" panose="020B0604020202020204" pitchFamily="34" charset="0"/>
              </a:rPr>
              <a:t>не менее 30 процентов</a:t>
            </a:r>
            <a:r>
              <a:rPr lang="ru-RU" sz="1415" dirty="0">
                <a:cs typeface="Arial" panose="020B0604020202020204" pitchFamily="34" charset="0"/>
              </a:rPr>
              <a:t> общей стоимости работ по проведению прикладных научных исследований и (или) экспериментальных разработок;</a:t>
            </a:r>
          </a:p>
          <a:p>
            <a:pPr marL="0" indent="0" algn="just">
              <a:buNone/>
            </a:pPr>
            <a:r>
              <a:rPr lang="ru-RU" sz="1415" dirty="0">
                <a:cs typeface="Arial" panose="020B0604020202020204" pitchFamily="34" charset="0"/>
              </a:rPr>
              <a:t>	неприменение штрафных санкций.</a:t>
            </a:r>
          </a:p>
          <a:p>
            <a:pPr marL="0" indent="0" algn="just">
              <a:buNone/>
            </a:pPr>
            <a:endParaRPr lang="ru-RU" sz="1415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15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5809" y="417983"/>
            <a:ext cx="431534" cy="32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41" dirty="0">
                <a:solidFill>
                  <a:srgbClr val="F79646">
                    <a:lumMod val="60000"/>
                    <a:lumOff val="40000"/>
                  </a:srgbClr>
                </a:solidFill>
              </a:rPr>
              <a:t>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227" y="385623"/>
            <a:ext cx="5922995" cy="67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602B"/>
                </a:solidFill>
                <a:latin typeface="+mj-lt"/>
                <a:cs typeface="Times New Roman" panose="02020603050405020304" pitchFamily="18" charset="0"/>
              </a:rPr>
              <a:t>Изменения в приказ Минфина России № 214н</a:t>
            </a:r>
          </a:p>
          <a:p>
            <a:pPr algn="ctr">
              <a:defRPr/>
            </a:pPr>
            <a:r>
              <a:rPr lang="ru-RU" sz="17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12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приказ Минфина России от 17.03.2022 № 39н</a:t>
            </a:r>
            <a:r>
              <a:rPr lang="ru-RU" sz="17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192" y="1332977"/>
            <a:ext cx="8199151" cy="72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70" dirty="0">
                <a:solidFill>
                  <a:prstClr val="black"/>
                </a:solidFill>
                <a:cs typeface="Times New Roman" panose="02020603050405020304" pitchFamily="18" charset="0"/>
              </a:rPr>
              <a:t>Внесены изменения в приложение № 2 к приказу Минфина России № 214н в части дополнения кодами источников поступлений целевых средств для бюджетных и автономных учреждений </a:t>
            </a:r>
          </a:p>
          <a:p>
            <a:pPr algn="just"/>
            <a:r>
              <a:rPr lang="ru-RU" sz="1370" dirty="0">
                <a:solidFill>
                  <a:prstClr val="black"/>
                </a:solidFill>
                <a:cs typeface="Times New Roman" panose="02020603050405020304" pitchFamily="18" charset="0"/>
              </a:rPr>
              <a:t>(приказ находится на регистрации в Минюсте России)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49840" y="2141347"/>
          <a:ext cx="7705969" cy="372528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99701">
                  <a:extLst>
                    <a:ext uri="{9D8B030D-6E8A-4147-A177-3AD203B41FA5}">
                      <a16:colId xmlns:a16="http://schemas.microsoft.com/office/drawing/2014/main" val="922538656"/>
                    </a:ext>
                  </a:extLst>
                </a:gridCol>
                <a:gridCol w="6306567">
                  <a:extLst>
                    <a:ext uri="{9D8B030D-6E8A-4147-A177-3AD203B41FA5}">
                      <a16:colId xmlns:a16="http://schemas.microsoft.com/office/drawing/2014/main" val="1140540047"/>
                    </a:ext>
                  </a:extLst>
                </a:gridCol>
                <a:gridCol w="699701">
                  <a:extLst>
                    <a:ext uri="{9D8B030D-6E8A-4147-A177-3AD203B41FA5}">
                      <a16:colId xmlns:a16="http://schemas.microsoft.com/office/drawing/2014/main" val="1500110095"/>
                    </a:ext>
                  </a:extLst>
                </a:gridCol>
              </a:tblGrid>
              <a:tr h="109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18.1.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Субсидии федеральным бюджетным и автономным учреждениям, предоставляемые в соответствии с абзацем вторым пункта 1 статьи 78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Бюджетного кодекса Российской Федерации (Собрание законодательства Российской Федерации, 1998, № 31, ст. 3823; 2020, № 29, ст. 4502), в целях осуществления мероприятий по капитальному ремонту объектов недвижимого имущества, в том числе реставрации, за исключением реконструкции с элементами реставрации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7501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46436"/>
                  </a:ext>
                </a:extLst>
              </a:tr>
              <a:tr h="658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18.2.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Субсидии федеральным бюджетным и автономным учреждениям, предоставляемые в соответствии с абзацем вторым пункта 1 статьи 78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Бюджетного кодекса Российской Федерации, в целях осуществления мероприятий по ремонту объектов движимого имущества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7502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45493"/>
                  </a:ext>
                </a:extLst>
              </a:tr>
              <a:tr h="658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18.3.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Субсидии федеральным бюджетным и автономным учреждениям, предоставляемые в соответствии с абзацем вторым пункта 1 статьи 78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Бюджетного кодекса Российской Федерации, в целях осуществления мероприятий по реставрации объектов движимого имущества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7503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93397"/>
                  </a:ext>
                </a:extLst>
              </a:tr>
              <a:tr h="658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18.4.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Субсидии федеральным бюджетным и автономным учреждениям, предоставляемые в соответствии с абзацем вторым пункта 1 статьи 78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Бюджетного кодекса Российской Федерации, в целях проведения работ по консервации объектов недвижимого имущества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7504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94333"/>
                  </a:ext>
                </a:extLst>
              </a:tr>
              <a:tr h="658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18.5.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Субсидии федеральным бюджетным и автономным учреждениям, предоставляемые в соответствии с абзацем вторым пункта 1 статьи 78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Бюджетного кодекса Российской Федерации, в целях проведения работ по консервации объектов незавершенного строительства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7505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66" marR="24866" marT="40908" marB="409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7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394" y="1154358"/>
            <a:ext cx="8861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28 июня 2021 г. № 1034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внесении изменений в некоторые акты Правительства Российской Федерации в целях повышения равномерности исполнения федерального бюджета по расходам и снижения рисков их неисполнения и признании утратившими силу отдельных положений некоторых актов Правительства Российской Федерации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94" y="4094412"/>
            <a:ext cx="886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октября 2021 г. № 1719</a:t>
            </a: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1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Положение о мерах по обеспечению исполнения федерального </a:t>
            </a: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бюджета»</a:t>
            </a:r>
          </a:p>
        </p:txBody>
      </p:sp>
    </p:spTree>
    <p:extLst>
      <p:ext uri="{BB962C8B-B14F-4D97-AF65-F5344CB8AC3E}">
        <p14:creationId xmlns:p14="http://schemas.microsoft.com/office/powerpoint/2010/main" val="4046568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00" y="2997466"/>
            <a:ext cx="8359428" cy="701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1981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нормативного правового регулирования финансового обеспечения бюджетных инвестиций</a:t>
            </a:r>
            <a:endParaRPr lang="ru-RU" sz="1981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8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97" y="1221985"/>
            <a:ext cx="8861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Постановление Правительства РФ</a:t>
            </a:r>
            <a:r>
              <a:rPr lang="ru-RU" i="1" dirty="0"/>
              <a:t> </a:t>
            </a:r>
            <a:r>
              <a:rPr lang="ru-RU" b="1" i="1" dirty="0"/>
              <a:t>от  14 апреля 2022 г. N 655</a:t>
            </a:r>
          </a:p>
          <a:p>
            <a:pPr algn="ctr"/>
            <a:r>
              <a:rPr lang="ru-RU" i="1" dirty="0"/>
              <a:t>«О внесении изменений в некоторые акты Правительства Российской Федерации </a:t>
            </a:r>
            <a:endParaRPr lang="ru-RU" i="1" dirty="0" smtClean="0"/>
          </a:p>
          <a:p>
            <a:pPr algn="ctr"/>
            <a:r>
              <a:rPr lang="ru-RU" i="1" dirty="0" smtClean="0"/>
              <a:t>и </a:t>
            </a:r>
            <a:r>
              <a:rPr lang="ru-RU" i="1" dirty="0"/>
              <a:t>приостановлении действия постановления Правительства Российской Федерации от 12 августа 2008 г. </a:t>
            </a:r>
            <a:r>
              <a:rPr lang="ru-RU" i="1" dirty="0" smtClean="0"/>
              <a:t>№ </a:t>
            </a:r>
            <a:r>
              <a:rPr lang="ru-RU" i="1" dirty="0"/>
              <a:t>590 и отдельных положений некоторых актов Правительства Российской </a:t>
            </a:r>
            <a:r>
              <a:rPr lang="ru-RU" i="1" dirty="0" smtClean="0"/>
              <a:t>Федерации»</a:t>
            </a:r>
            <a:r>
              <a:rPr lang="ru-RU" b="1" i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25" y="2707114"/>
            <a:ext cx="890587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1. </a:t>
            </a:r>
            <a:r>
              <a:rPr lang="ru-RU" dirty="0" smtClean="0"/>
              <a:t>Формирование новой </a:t>
            </a:r>
            <a:r>
              <a:rPr lang="ru-RU" b="1" dirty="0" smtClean="0"/>
              <a:t>комплексной госпрограммы «Строительство» </a:t>
            </a:r>
            <a:r>
              <a:rPr lang="ru-RU" sz="1600" dirty="0" smtClean="0"/>
              <a:t>(аналитической)</a:t>
            </a:r>
          </a:p>
          <a:p>
            <a:endParaRPr lang="ru-RU" sz="1500" dirty="0" smtClean="0"/>
          </a:p>
          <a:p>
            <a:pPr marL="361950"/>
            <a:r>
              <a:rPr lang="ru-RU" sz="1500" b="1" dirty="0" smtClean="0"/>
              <a:t>Документы, входящие в систему</a:t>
            </a:r>
            <a:r>
              <a:rPr lang="ru-RU" sz="1500" dirty="0" smtClean="0"/>
              <a:t> КП «Строительство»:</a:t>
            </a:r>
          </a:p>
          <a:p>
            <a:pPr marL="361950"/>
            <a:r>
              <a:rPr lang="ru-RU" sz="1500" dirty="0" smtClean="0"/>
              <a:t>1) стратегические приоритеты;</a:t>
            </a:r>
          </a:p>
          <a:p>
            <a:pPr marL="361950"/>
            <a:r>
              <a:rPr lang="ru-RU" sz="1500" dirty="0" smtClean="0"/>
              <a:t>2) паспорт (без структурных элементов);</a:t>
            </a:r>
          </a:p>
          <a:p>
            <a:pPr marL="361950"/>
            <a:r>
              <a:rPr lang="ru-RU" sz="1500" dirty="0" smtClean="0"/>
              <a:t>3) решения об осуществлении капвложений (в том числе в виде единого Перечня объектов);</a:t>
            </a:r>
          </a:p>
          <a:p>
            <a:pPr marL="361950"/>
            <a:r>
              <a:rPr lang="ru-RU" sz="1500" dirty="0" smtClean="0"/>
              <a:t>4) ФАИП.</a:t>
            </a:r>
          </a:p>
          <a:p>
            <a:pPr marL="361950"/>
            <a:endParaRPr lang="ru-RU" sz="1500" dirty="0" smtClean="0"/>
          </a:p>
          <a:p>
            <a:r>
              <a:rPr lang="ru-RU" sz="1700" b="1" dirty="0"/>
              <a:t>2. </a:t>
            </a:r>
            <a:r>
              <a:rPr lang="ru-RU" dirty="0"/>
              <a:t>Полномочия по формированию и ведению ФАИП </a:t>
            </a:r>
            <a:r>
              <a:rPr lang="ru-RU" b="1" dirty="0"/>
              <a:t>переданы Минстрою России</a:t>
            </a:r>
            <a:r>
              <a:rPr lang="ru-RU" dirty="0"/>
              <a:t>.</a:t>
            </a:r>
          </a:p>
          <a:p>
            <a:endParaRPr lang="ru-RU" sz="1500" dirty="0"/>
          </a:p>
          <a:p>
            <a:r>
              <a:rPr lang="ru-RU" sz="1700" b="1" dirty="0"/>
              <a:t>3.</a:t>
            </a:r>
            <a:r>
              <a:rPr lang="ru-RU" dirty="0"/>
              <a:t> </a:t>
            </a:r>
            <a:r>
              <a:rPr lang="ru-RU" b="1" dirty="0"/>
              <a:t>Исключен срок</a:t>
            </a:r>
            <a:r>
              <a:rPr lang="ru-RU" dirty="0"/>
              <a:t>, на который утверждается ФАИП.</a:t>
            </a:r>
          </a:p>
          <a:p>
            <a:endParaRPr lang="ru-RU" sz="1600" dirty="0"/>
          </a:p>
          <a:p>
            <a:r>
              <a:rPr lang="ru-RU" sz="1700" b="1" dirty="0"/>
              <a:t>4.</a:t>
            </a:r>
            <a:r>
              <a:rPr lang="ru-RU" dirty="0"/>
              <a:t> ФАИП будет </a:t>
            </a:r>
            <a:r>
              <a:rPr lang="ru-RU" b="1" dirty="0"/>
              <a:t>утверждать Штаб </a:t>
            </a:r>
            <a:r>
              <a:rPr lang="ru-RU" dirty="0"/>
              <a:t>– вместо Минэкономразвития России.</a:t>
            </a:r>
          </a:p>
          <a:p>
            <a:endParaRPr lang="ru-RU" sz="1500" dirty="0"/>
          </a:p>
          <a:p>
            <a:r>
              <a:rPr lang="ru-RU" sz="1700" b="1" dirty="0"/>
              <a:t>5.</a:t>
            </a:r>
            <a:r>
              <a:rPr lang="ru-RU" dirty="0"/>
              <a:t> Формирование, и согласование всех документов – в </a:t>
            </a:r>
            <a:r>
              <a:rPr lang="ru-RU" b="1" dirty="0"/>
              <a:t>ГИИС «Электронный бюджет» </a:t>
            </a:r>
            <a:r>
              <a:rPr lang="ru-RU" dirty="0"/>
              <a:t>(по мере ввода компонентов системы в эксплуатацию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72971" y="133907"/>
            <a:ext cx="623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СОВЕРШЕНСТВОВАНИЕ ПОРЯДКА УПРАВЛЕНИЯ КАПИТАЛЬНЫМИ ВЛОЖЕНИЯМИ </a:t>
            </a:r>
            <a:r>
              <a:rPr lang="en-US" b="1" dirty="0" smtClean="0">
                <a:solidFill>
                  <a:srgbClr val="077A3E"/>
                </a:solidFill>
              </a:rPr>
              <a:t>[</a:t>
            </a:r>
            <a:r>
              <a:rPr lang="ru-RU" b="1" dirty="0" smtClean="0">
                <a:solidFill>
                  <a:srgbClr val="077A3E"/>
                </a:solidFill>
              </a:rPr>
              <a:t>1</a:t>
            </a:r>
            <a:r>
              <a:rPr lang="en-US" b="1" dirty="0" smtClean="0">
                <a:solidFill>
                  <a:srgbClr val="077A3E"/>
                </a:solidFill>
              </a:rPr>
              <a:t>]</a:t>
            </a:r>
            <a:endParaRPr lang="ru-RU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02" y="1225885"/>
            <a:ext cx="8861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Постановление Правительства РФ</a:t>
            </a:r>
            <a:r>
              <a:rPr lang="ru-RU" i="1" dirty="0"/>
              <a:t> </a:t>
            </a:r>
            <a:r>
              <a:rPr lang="ru-RU" b="1" i="1" dirty="0"/>
              <a:t>от  14 апреля 2022 г. N 655</a:t>
            </a:r>
          </a:p>
          <a:p>
            <a:pPr algn="ctr"/>
            <a:r>
              <a:rPr lang="ru-RU" i="1" dirty="0"/>
              <a:t>«О внесении изменений в некоторые акты Правительства Российской Федерации </a:t>
            </a:r>
            <a:endParaRPr lang="ru-RU" i="1" dirty="0" smtClean="0"/>
          </a:p>
          <a:p>
            <a:pPr algn="ctr"/>
            <a:r>
              <a:rPr lang="ru-RU" i="1" dirty="0" smtClean="0"/>
              <a:t>и </a:t>
            </a:r>
            <a:r>
              <a:rPr lang="ru-RU" i="1" dirty="0"/>
              <a:t>приостановлении действия постановления Правительства Российской Федерации от 12 августа 2008 г. N 590 и отдельных положений некоторых актов Правительства Российской </a:t>
            </a:r>
            <a:r>
              <a:rPr lang="ru-RU" i="1" dirty="0" smtClean="0"/>
              <a:t>Федерации»</a:t>
            </a:r>
            <a:r>
              <a:rPr lang="ru-RU" b="1" i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130" y="2711014"/>
            <a:ext cx="890587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6.</a:t>
            </a:r>
            <a:r>
              <a:rPr lang="ru-RU" dirty="0" smtClean="0"/>
              <a:t> Основание для принятия решений об осуществлении капвложений в форме </a:t>
            </a:r>
            <a:r>
              <a:rPr lang="ru-RU" b="1" dirty="0" smtClean="0"/>
              <a:t>единого перечня </a:t>
            </a:r>
            <a:r>
              <a:rPr lang="ru-RU" dirty="0" smtClean="0"/>
              <a:t>(нескольких перечней объектов), утверждаемого распоряжением Правительства РФ:</a:t>
            </a:r>
          </a:p>
          <a:p>
            <a:pPr marL="447675"/>
            <a:r>
              <a:rPr lang="ru-RU" dirty="0" smtClean="0"/>
              <a:t>а) ГРБС представляет предложения по включению объекта в Перечень – в виде сведений об объекте в ГИИС «Электронный бюджет» </a:t>
            </a:r>
            <a:r>
              <a:rPr lang="ru-RU" sz="1600" dirty="0" smtClean="0"/>
              <a:t>(состав сведений утвердит Штаб)</a:t>
            </a:r>
            <a:r>
              <a:rPr lang="ru-RU" dirty="0" smtClean="0"/>
              <a:t>;</a:t>
            </a:r>
          </a:p>
          <a:p>
            <a:pPr marL="447675"/>
            <a:r>
              <a:rPr lang="ru-RU" dirty="0" smtClean="0"/>
              <a:t>б) предложения подлежат согласованию с Минфином России, Минстроем России, Минэкономразвития России;</a:t>
            </a:r>
          </a:p>
          <a:p>
            <a:pPr marL="447675"/>
            <a:r>
              <a:rPr lang="ru-RU" dirty="0" smtClean="0"/>
              <a:t>в) проект распоряжения подготавливается Минстроем России.</a:t>
            </a:r>
          </a:p>
          <a:p>
            <a:endParaRPr lang="ru-RU" sz="1500" dirty="0" smtClean="0"/>
          </a:p>
          <a:p>
            <a:r>
              <a:rPr lang="ru-RU" sz="1700" b="1" dirty="0" smtClean="0"/>
              <a:t>7.</a:t>
            </a:r>
            <a:r>
              <a:rPr lang="ru-RU" dirty="0" smtClean="0"/>
              <a:t> </a:t>
            </a:r>
            <a:r>
              <a:rPr lang="ru-RU" b="1" dirty="0" smtClean="0"/>
              <a:t>Приостановлено до 01.01.2023 </a:t>
            </a:r>
            <a:r>
              <a:rPr lang="ru-RU" dirty="0" smtClean="0"/>
              <a:t>постановление № 590 (о порядке проверки эффективности инвестиционных проектов). </a:t>
            </a:r>
            <a:r>
              <a:rPr lang="ru-RU" b="1" dirty="0" smtClean="0"/>
              <a:t>Временный порядок оценки </a:t>
            </a:r>
            <a:r>
              <a:rPr lang="ru-RU" dirty="0" smtClean="0"/>
              <a:t>эффективности утвердит Штаб.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2971" y="133907"/>
            <a:ext cx="623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СОВЕРШЕНСТВОВАНИЕ ПОРЯДКА УПРАВЛЕНИЯ КАПИТАЛЬНЫМИ ВЛОЖЕНИЯМИ </a:t>
            </a:r>
            <a:r>
              <a:rPr lang="en-US" b="1" dirty="0" smtClean="0">
                <a:solidFill>
                  <a:srgbClr val="077A3E"/>
                </a:solidFill>
              </a:rPr>
              <a:t>[</a:t>
            </a:r>
            <a:r>
              <a:rPr lang="ru-RU" b="1" dirty="0" smtClean="0">
                <a:solidFill>
                  <a:srgbClr val="077A3E"/>
                </a:solidFill>
              </a:rPr>
              <a:t>2</a:t>
            </a:r>
            <a:r>
              <a:rPr lang="en-US" b="1" dirty="0" smtClean="0">
                <a:solidFill>
                  <a:srgbClr val="077A3E"/>
                </a:solidFill>
              </a:rPr>
              <a:t>]</a:t>
            </a:r>
            <a:endParaRPr lang="ru-RU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62001" y="1085870"/>
            <a:ext cx="755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СРОКИ РАЗРАБОТКИ (УТВЕРЖДЕНИЯ) </a:t>
            </a:r>
            <a:r>
              <a:rPr lang="ru-RU" b="1" dirty="0" smtClean="0"/>
              <a:t>АКТОВ </a:t>
            </a:r>
            <a:r>
              <a:rPr lang="ru-RU" b="1" dirty="0"/>
              <a:t>(РЕШЕНИЙ) </a:t>
            </a:r>
            <a:endParaRPr lang="ru-RU" b="1" dirty="0" smtClean="0"/>
          </a:p>
          <a:p>
            <a:pPr algn="ctr"/>
            <a:r>
              <a:rPr lang="ru-RU" b="1" dirty="0" smtClean="0"/>
              <a:t>ОБ ОСУЩЕСТВЛЕНИИ КАПИТАЛЬНЫХ ВЛОЖЕНИЙ И УТВЕРЖДЕНИЯ ПРОЕКТНОЙ ДОКУМЕНТАЦИИ </a:t>
            </a:r>
            <a:r>
              <a:rPr lang="ru-RU" b="1" u="sng" dirty="0" smtClean="0"/>
              <a:t>В 2022 ГОДУ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7400" y="2107098"/>
            <a:ext cx="886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Постановление Правительства РФ </a:t>
            </a:r>
            <a:r>
              <a:rPr lang="ru-RU" b="1" i="1" dirty="0" smtClean="0"/>
              <a:t>от </a:t>
            </a:r>
            <a:r>
              <a:rPr lang="en-US" b="1" i="1" dirty="0" smtClean="0"/>
              <a:t>31.03.2022 </a:t>
            </a:r>
            <a:r>
              <a:rPr lang="en-US" b="1" i="1" dirty="0"/>
              <a:t>N </a:t>
            </a:r>
            <a:r>
              <a:rPr lang="en-US" b="1" i="1" dirty="0" smtClean="0"/>
              <a:t>536</a:t>
            </a:r>
            <a:endParaRPr lang="ru-RU" i="1" dirty="0" smtClean="0"/>
          </a:p>
          <a:p>
            <a:pPr algn="ctr"/>
            <a:r>
              <a:rPr lang="ru-RU" i="1" dirty="0"/>
              <a:t>«О приостановлении действия отдельных норм Положения о мерах по обеспечению исполнения федерального бюджета и внесении изменений в постановление Правительства Российской Федерации от 24 декабря 2021 г. N </a:t>
            </a:r>
            <a:r>
              <a:rPr lang="ru-RU" i="1" dirty="0" smtClean="0"/>
              <a:t>2460»</a:t>
            </a:r>
            <a:r>
              <a:rPr lang="ru-RU" b="1" i="1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721" y="3400362"/>
            <a:ext cx="230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Общий срок </a:t>
            </a:r>
          </a:p>
          <a:p>
            <a:pPr algn="ctr"/>
            <a:r>
              <a:rPr lang="ru-RU" dirty="0" smtClean="0"/>
              <a:t>(ПП № 1496, п.16)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52571" y="340036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Срок в 2022 г.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0247" y="3400360"/>
            <a:ext cx="216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Возможность </a:t>
            </a:r>
          </a:p>
          <a:p>
            <a:pPr algn="ctr"/>
            <a:r>
              <a:rPr lang="ru-RU" b="1" dirty="0" smtClean="0"/>
              <a:t>продления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400" y="4288623"/>
            <a:ext cx="23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Утверждение актов (решений)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400" y="5269219"/>
            <a:ext cx="230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Утверждение проектной документации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8721" y="4427122"/>
            <a:ext cx="23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апреля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8721" y="5546218"/>
            <a:ext cx="23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апреля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8521" y="4427122"/>
            <a:ext cx="23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июня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8521" y="5540683"/>
            <a:ext cx="23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июня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662371" y="4427122"/>
            <a:ext cx="230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предусмотрена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30247" y="5263684"/>
            <a:ext cx="230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1 сентября </a:t>
            </a:r>
          </a:p>
          <a:p>
            <a:pPr algn="ctr"/>
            <a:r>
              <a:rPr lang="ru-RU" dirty="0" smtClean="0"/>
              <a:t>по решению Правительства РФ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272971" y="133907"/>
            <a:ext cx="623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СОВЕРШЕНСТВОВАНИЕ ПОРЯДКА УПРАВЛЕНИЯ КАПИТАЛЬНЫМИ ВЛОЖЕНИЯМИ </a:t>
            </a:r>
            <a:r>
              <a:rPr lang="en-US" b="1" dirty="0" smtClean="0">
                <a:solidFill>
                  <a:srgbClr val="077A3E"/>
                </a:solidFill>
              </a:rPr>
              <a:t>[</a:t>
            </a:r>
            <a:r>
              <a:rPr lang="ru-RU" b="1" dirty="0" smtClean="0">
                <a:solidFill>
                  <a:srgbClr val="077A3E"/>
                </a:solidFill>
              </a:rPr>
              <a:t>3</a:t>
            </a:r>
            <a:r>
              <a:rPr lang="en-US" b="1" dirty="0" smtClean="0">
                <a:solidFill>
                  <a:srgbClr val="077A3E"/>
                </a:solidFill>
              </a:rPr>
              <a:t>]</a:t>
            </a:r>
            <a:endParaRPr lang="ru-RU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403" y="836712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сводную бюджетную роспись федерального бюджета в целях «переноса» остатков бюджетных ассигнований на оплату обязательств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прошлого года возможно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контрактов, заключенных: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Российской Федерации или при реализации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оборонного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пределах бюджетные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резервного фонда Президента Российской Федерации либо после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финансового года из резервного фонда Правительства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4 Положения № 1496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Остатки бюджетных ассигнований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обязательств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заключенным в целях осуществления капитальных вложений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отчетного финансового года, не «переносятся»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4 Положения № 1496)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0338" y="184554"/>
            <a:ext cx="69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№ 1496 </a:t>
            </a:r>
            <a:r>
              <a:rPr lang="ru-RU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№ 1719)</a:t>
            </a:r>
            <a:endParaRPr kumimoji="0" lang="ru-RU" sz="1800" i="1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12129" y="368446"/>
            <a:ext cx="6526263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2587">
              <a:defRPr/>
            </a:pPr>
            <a:r>
              <a:rPr lang="ru-RU" sz="1698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№ 1496 </a:t>
            </a:r>
            <a:r>
              <a:rPr lang="ru-RU" sz="1698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№ 1034)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135" y="950302"/>
            <a:ext cx="8625731" cy="47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2587">
              <a:defRPr/>
            </a:pP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Сокращается предельный срок для распределения 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распорядителями средств федерального бюджета доведенных до них 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лимитов бюджетных обязательств на закупки 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между подведомственными получателями средств федерального бюджета </a:t>
            </a:r>
            <a:r>
              <a:rPr lang="ru-RU" sz="13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20 до 10 рабочих дней).</a:t>
            </a:r>
            <a:endParaRPr lang="ru-RU" sz="137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2587" lvl="2" algn="just" defTabSz="862587">
              <a:defRPr/>
            </a:pPr>
            <a:r>
              <a:rPr lang="ru-RU" sz="137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государственным заказчикам </a:t>
            </a:r>
            <a:r>
              <a:rPr lang="ru-RU" sz="137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r>
              <a:rPr lang="ru-RU" sz="137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начинать контрактацию и </a:t>
            </a:r>
            <a:r>
              <a:rPr lang="ru-RU" sz="137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риски </a:t>
            </a:r>
            <a:r>
              <a:rPr lang="ru-RU" sz="137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остатков бюджетных ассигнований на закупки товаров, работ, услуг для государственных или муниципальных нужд по итогам финансового года.</a:t>
            </a:r>
          </a:p>
          <a:p>
            <a:pPr marL="862587" lvl="2" algn="just" defTabSz="862587">
              <a:defRPr/>
            </a:pPr>
            <a:endParaRPr lang="ru-RU" sz="137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62587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Устанавливаются 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срокам оплаты государственных контрактов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зависимости от предусматриваемых в контракте сроков поставки товаров, выполнения работ, оказания услуг:</a:t>
            </a:r>
          </a:p>
          <a:p>
            <a:pPr marL="862587" lvl="2" algn="just" defTabSz="862587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 оплате товара, выполненной работы, оказанной услуги после подписания документа о приемке </a:t>
            </a:r>
            <a:r>
              <a:rPr lang="ru-RU" sz="13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рабочих </a:t>
            </a:r>
            <a:r>
              <a:rPr lang="ru-RU" sz="137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7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2022 году срок уменьшился до </a:t>
            </a:r>
            <a:r>
              <a:rPr lang="ru-RU" sz="13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дней</a:t>
            </a:r>
            <a:r>
              <a:rPr lang="ru-RU" sz="137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7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2587" lvl="2" algn="just" defTabSz="862587">
              <a:defRPr/>
            </a:pPr>
            <a:endParaRPr lang="ru-RU" sz="137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2587" lvl="2" algn="just" defTabSz="862587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 оплате товара, выполненной работы, оказанной услуги, приемка которых приходится на последние 10 рабочих дней финансового года, 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очередном финансовом году </a:t>
            </a:r>
            <a:r>
              <a:rPr lang="ru-RU" sz="13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20(1) Положения № 1496)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indent="170720" algn="just" defTabSz="862587">
              <a:defRPr/>
            </a:pPr>
            <a:endParaRPr lang="ru-RU" sz="137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170720" algn="just" defTabSz="862587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пункта 20(1) Положения № 1496 распространяются на:</a:t>
            </a:r>
          </a:p>
          <a:p>
            <a:pPr marL="0" lvl="2" indent="170720" algn="just" defTabSz="862587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 (ФБУ) – если источником финансового обеспечения контрактов являются целевые субсидии; </a:t>
            </a:r>
          </a:p>
          <a:p>
            <a:pPr marL="0" lvl="2" indent="170720" algn="just"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 средств бюджета субъекта РФ, если финансового обеспечения гос. контрактов являются субсидии из федерального бюджета, иные межбюджетные трансферты.</a:t>
            </a:r>
          </a:p>
          <a:p>
            <a:pPr marL="0" lvl="2" indent="170720" algn="just">
              <a:defRPr/>
            </a:pPr>
            <a:endParaRPr lang="ru-RU" sz="132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137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783" y="4016241"/>
            <a:ext cx="86903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29 апреля 2022 г. № 66н – Изменения в Порядок учета бюджетных и денежных обязательств получателей средств федерального бюджета (Приказ № 258н) (зарегистрирован в Минюсте России 20 мая 2022 г.)</a:t>
            </a:r>
            <a:endParaRPr lang="ru-RU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761" y="1110928"/>
            <a:ext cx="8662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 о контрактной системе в сфере закупок товаров, работ, услуг (Закон № 44-ФЗ)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1033" y="485668"/>
            <a:ext cx="6172200" cy="56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ru-RU" sz="1541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срока оплаты заказчиком поставленного товара, выполненной работы, оказанной услуги до 7 рабочих дней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084" y="1408454"/>
            <a:ext cx="8720829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13</a:t>
            </a:r>
            <a:r>
              <a:rPr lang="ru-RU" sz="137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34 Закона № 44-ФЗ…..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endParaRPr lang="ru-RU" sz="137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оплаты заказчиком поставленного товара, выполненной работы, оказанной услуги с 1 мая 2022 года составляет </a:t>
            </a:r>
            <a:r>
              <a:rPr lang="ru-RU" sz="13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семи рабочих дней 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подписания документа о приемке в Единой информационной системе в сфере закупок </a:t>
            </a:r>
            <a:r>
              <a:rPr lang="ru-RU" sz="13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«электронной» форме</a:t>
            </a: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083" y="2565769"/>
            <a:ext cx="8720829" cy="183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 </a:t>
            </a:r>
            <a:r>
              <a:rPr lang="ru-RU" sz="1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иной срок может быть установлен законодательством РФ;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2. документ о приемке подписан без использования Единой информационной системы в сфере закупок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1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рабочих дней)</a:t>
            </a:r>
            <a:r>
              <a:rPr lang="ru-RU" sz="1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3. расчеты по контракту или расчеты по контракту в части выплаты аванса подлежат казначейскому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сопровождению </a:t>
            </a:r>
            <a:r>
              <a:rPr lang="ru-RU" sz="11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  рабочих дней)</a:t>
            </a:r>
            <a:r>
              <a:rPr lang="ru-RU" sz="1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4. иной срок может быть установлен Правительством РФ </a:t>
            </a: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1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(контракты в целях обеспечения обороноспособности и безопасности)</a:t>
            </a:r>
          </a:p>
          <a:p>
            <a:pPr indent="336922" algn="ctr" defTabSz="685748">
              <a:tabLst>
                <a:tab pos="536932" algn="l"/>
              </a:tabLst>
              <a:defRPr/>
            </a:pPr>
            <a:endParaRPr lang="ru-RU" sz="154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6922" algn="just" defTabSz="685748">
              <a:tabLst>
                <a:tab pos="536932" algn="l"/>
              </a:tabLst>
              <a:defRPr/>
            </a:pPr>
            <a:r>
              <a:rPr lang="ru-RU" sz="13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800" y="4801071"/>
            <a:ext cx="853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Сокращение срока формирования Сведений о денежном обязательстве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рабочего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случая возникновения денежного обязательства на основании документа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приемке,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сформированного и подписанного без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ЕИС,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Сведений о денежном обязательстве по которому осуществляется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рабочего дня, следующего за днем проведения проверки на соответствие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включаемой в Сведения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денежном обязательстве, аналогичной информации в реестре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Сокращение срока направления информации о постановке на учет денежного обязательства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осуществления проверки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(вместо следующего рабочего дня).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00319" y="1833149"/>
            <a:ext cx="676422" cy="584979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не установлен (условия контракта)</a:t>
            </a: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174289" y="458550"/>
            <a:ext cx="8767687" cy="265918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>
            <a:defPPr>
              <a:defRPr lang="ru-RU"/>
            </a:defPPr>
            <a:lvl1pPr algn="ctr">
              <a:defRPr sz="19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solidFill>
                  <a:srgbClr val="00602B"/>
                </a:solidFill>
                <a:latin typeface="Times New Roman" panose="02020603050405020304" pitchFamily="18" charset="0"/>
              </a:rPr>
              <a:t>Календарь оплаты ДО по документам о приемке</a:t>
            </a:r>
            <a:endParaRPr lang="ru-RU" sz="1350" i="1" dirty="0">
              <a:solidFill>
                <a:srgbClr val="00602B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8927" y="1324007"/>
            <a:ext cx="8900460" cy="3270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flipV="1">
            <a:off x="218420" y="3805219"/>
            <a:ext cx="8820218" cy="435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04730" y="999985"/>
            <a:ext cx="771515" cy="32742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b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2849" y="2014877"/>
            <a:ext cx="752711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25295" y="943798"/>
            <a:ext cx="184731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9830" fontAlgn="base">
              <a:spcBef>
                <a:spcPct val="0"/>
              </a:spcBef>
              <a:spcAft>
                <a:spcPct val="0"/>
              </a:spcAft>
            </a:pPr>
            <a:endParaRPr lang="ru-RU" sz="856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27751" y="1450986"/>
            <a:ext cx="417672" cy="38413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endParaRPr lang="en-US" sz="856" dirty="0">
              <a:solidFill>
                <a:srgbClr val="44546A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9139" y="1449669"/>
            <a:ext cx="1084784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</a:p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приемке</a:t>
            </a: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174289" y="1799335"/>
            <a:ext cx="8900460" cy="615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218420" y="3203867"/>
            <a:ext cx="8875697" cy="241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99336" y="1477827"/>
            <a:ext cx="752711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15712" y="3374126"/>
            <a:ext cx="752711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005584" y="3295519"/>
            <a:ext cx="606255" cy="453277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приемке подписан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4759659" y="1055765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331828" y="8229906"/>
            <a:ext cx="697715" cy="140499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endParaRPr lang="ru-RU" sz="53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5866047" y="1085891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4037" y="3278095"/>
            <a:ext cx="1084478" cy="453277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постановке на учет направлено ПБС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17285" y="1462811"/>
            <a:ext cx="1309100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постановке на учет ДО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26112" y="3292323"/>
            <a:ext cx="947020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 сформированы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30483" y="1477827"/>
            <a:ext cx="961634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ЗКР на оплату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02630" y="3343969"/>
            <a:ext cx="1011641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ЗКР на оплату представлена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83173" y="1520921"/>
            <a:ext cx="817117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ЗКР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983511" y="1080510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90894" y="1833150"/>
            <a:ext cx="1279633" cy="584979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56" b="1" u="sng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рабочего дня, следующего за днем </a:t>
            </a: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ПБС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60497" y="3347303"/>
            <a:ext cx="817117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ЗКР пройдена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79169" y="1829751"/>
            <a:ext cx="1390958" cy="716682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856" b="1" u="sng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дня со дня, следующего за днем</a:t>
            </a: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возникновения ДО (подписания документа о приемке)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43541" y="2596715"/>
            <a:ext cx="8853959" cy="88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19747" y="2646057"/>
            <a:ext cx="752711" cy="584979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со дня подписания документа о приемке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80488" y="2623337"/>
            <a:ext cx="613030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ru-RU" sz="856" dirty="0"/>
          </a:p>
        </p:txBody>
      </p:sp>
      <p:sp>
        <p:nvSpPr>
          <p:cNvPr id="100" name="TextBox 99"/>
          <p:cNvSpPr txBox="1"/>
          <p:nvPr/>
        </p:nvSpPr>
        <p:spPr>
          <a:xfrm>
            <a:off x="2068134" y="2622274"/>
            <a:ext cx="613030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ru-RU" sz="856" dirty="0"/>
          </a:p>
        </p:txBody>
      </p:sp>
      <p:sp>
        <p:nvSpPr>
          <p:cNvPr id="103" name="TextBox 102"/>
          <p:cNvSpPr txBox="1"/>
          <p:nvPr/>
        </p:nvSpPr>
        <p:spPr>
          <a:xfrm>
            <a:off x="5780825" y="2631252"/>
            <a:ext cx="937479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5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56" dirty="0"/>
          </a:p>
        </p:txBody>
      </p:sp>
      <p:sp>
        <p:nvSpPr>
          <p:cNvPr id="104" name="TextBox 103"/>
          <p:cNvSpPr txBox="1"/>
          <p:nvPr/>
        </p:nvSpPr>
        <p:spPr>
          <a:xfrm>
            <a:off x="6980669" y="2613627"/>
            <a:ext cx="772503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856" dirty="0"/>
          </a:p>
        </p:txBody>
      </p:sp>
      <p:sp>
        <p:nvSpPr>
          <p:cNvPr id="108" name="TextBox 107"/>
          <p:cNvSpPr txBox="1"/>
          <p:nvPr/>
        </p:nvSpPr>
        <p:spPr>
          <a:xfrm>
            <a:off x="2877811" y="1850711"/>
            <a:ext cx="1605190" cy="584979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856" b="1" u="sng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рабочего дня</a:t>
            </a:r>
            <a:r>
              <a:rPr lang="ru-RU" sz="856" u="sng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</a:t>
            </a: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Сведений </a:t>
            </a:r>
            <a:b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408283" y="1080808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031813" y="3297950"/>
            <a:ext cx="1189567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 поставлены на учет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156269" y="2625500"/>
            <a:ext cx="1042294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856" dirty="0"/>
          </a:p>
        </p:txBody>
      </p:sp>
      <p:sp>
        <p:nvSpPr>
          <p:cNvPr id="112" name="TextBox 111"/>
          <p:cNvSpPr txBox="1"/>
          <p:nvPr/>
        </p:nvSpPr>
        <p:spPr>
          <a:xfrm>
            <a:off x="3259985" y="1459968"/>
            <a:ext cx="897843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о ДО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025151" y="1123659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ПБС</a:t>
            </a:r>
          </a:p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endParaRPr lang="ru-RU" sz="856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84509" y="1480274"/>
            <a:ext cx="969049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997247" y="3872766"/>
            <a:ext cx="1258699" cy="3902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24 Приказа Минфина России от  30.10.2020 № 258н</a:t>
            </a:r>
            <a:endParaRPr lang="en-US" sz="856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553055" y="3573733"/>
            <a:ext cx="1126053" cy="10048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25 Приказа Минфина России от  30.10.2020 № 258н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806070" y="3861495"/>
            <a:ext cx="1225743" cy="3902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22 Приказа Минфина России от  30.10.2020 № 258н</a:t>
            </a:r>
            <a:endParaRPr lang="en-US" sz="856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46176" y="3880997"/>
            <a:ext cx="1245758" cy="3902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 Приказа Минфина России от  30.10.2020 № 257н</a:t>
            </a:r>
            <a:endParaRPr lang="en-US" sz="856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4545" y="3972957"/>
            <a:ext cx="752711" cy="189871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30706" y="1081700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ПБС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254905" y="1856537"/>
            <a:ext cx="1635149" cy="453277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856" b="1" u="sng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дня, следующего за днем постановки </a:t>
            </a: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ДО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027666" y="1097190"/>
            <a:ext cx="616441" cy="1571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3" rIns="57607" bIns="28803" rtlCol="0" anchor="ctr"/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27328" y="1473629"/>
            <a:ext cx="817117" cy="321574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/>
          <a:p>
            <a:pPr algn="ctr" defTabSz="489830" fontAlgn="base">
              <a:spcBef>
                <a:spcPct val="0"/>
              </a:spcBef>
              <a:spcAft>
                <a:spcPct val="0"/>
              </a:spcAft>
            </a:pPr>
            <a:r>
              <a:rPr lang="ru-RU" sz="856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средств с ЕКС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47862" y="2618402"/>
            <a:ext cx="772503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ru-RU" sz="85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56" dirty="0"/>
          </a:p>
        </p:txBody>
      </p:sp>
      <p:sp>
        <p:nvSpPr>
          <p:cNvPr id="78" name="TextBox 77"/>
          <p:cNvSpPr txBox="1"/>
          <p:nvPr/>
        </p:nvSpPr>
        <p:spPr>
          <a:xfrm>
            <a:off x="4571328" y="2619293"/>
            <a:ext cx="1042294" cy="35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856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661704" y="3810692"/>
            <a:ext cx="1129500" cy="185096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14 Приказа ФК </a:t>
            </a:r>
            <a:r>
              <a:rPr lang="ru-RU" sz="856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56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14.05.2020 </a:t>
            </a:r>
            <a:b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856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21н</a:t>
            </a:r>
          </a:p>
          <a:p>
            <a:pPr algn="ctr"/>
            <a:endParaRPr lang="ru-RU" sz="856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5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приказа Федерального казначейства </a:t>
            </a:r>
            <a:br>
              <a:rPr lang="ru-RU" sz="85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апреля 2022 г. № 13н (зарегистрирован Минюстом России 24 мая 2022 г.)</a:t>
            </a:r>
            <a:endParaRPr lang="en-US" sz="8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18728" y="3856366"/>
            <a:ext cx="817116" cy="55120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9" tIns="40325" rIns="80649" bIns="40325" rtlCol="0" anchor="ctr"/>
          <a:lstStyle/>
          <a:p>
            <a:pPr algn="ctr"/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74 Приказа ФК от  14.05.2020 </a:t>
            </a:r>
            <a:b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56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21н</a:t>
            </a:r>
            <a:endParaRPr lang="en-US" sz="856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6429" y="207090"/>
            <a:ext cx="5853131" cy="265918"/>
          </a:xfrm>
          <a:prstGeom prst="rect">
            <a:avLst/>
          </a:prstGeom>
          <a:noFill/>
        </p:spPr>
        <p:txBody>
          <a:bodyPr wrap="square" lIns="57607" tIns="28803" rIns="57607" bIns="28803" rtlCol="0">
            <a:spAutoFit/>
          </a:bodyPr>
          <a:lstStyle>
            <a:defPPr>
              <a:defRPr lang="ru-RU"/>
            </a:defPPr>
            <a:lvl1pPr algn="ctr">
              <a:defRPr sz="19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srgbClr val="00602B"/>
                </a:solidFill>
                <a:latin typeface="Times New Roman" panose="02020603050405020304" pitchFamily="18" charset="0"/>
              </a:rPr>
              <a:t>Оплата поставленного товара, выполненной работы, оказанной услуги</a:t>
            </a:r>
            <a:endParaRPr lang="ru-RU" sz="1350" i="1" dirty="0">
              <a:solidFill>
                <a:srgbClr val="00602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" y="781050"/>
            <a:ext cx="827532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20(1) Положения № 1496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3216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средств федерального бюджета предусматривают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заключаемых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контрактах, исполнение которых осуществляется в декабре,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об оплате поставленного товара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(выполненной работы, оказанной услуги): </a:t>
            </a:r>
          </a:p>
          <a:p>
            <a:pPr lvl="0" indent="13216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срок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поставки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(выполнения работ, оказания услуг) согласно условиям контракта,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 дату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до 20 декабря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года включительно,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 чем за один рабочий день до окончания этого финансового года, либо в очередном финансовом году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13216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срок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поставки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(выполнения работ, оказания услуг) которых, согласно условиям контракта,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 дату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21 по 31 декабря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финансового года включительно,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очередном финансовом году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" y="3781401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условий: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 – прописать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поставки после 21 декабря;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– заключать государственные контракты с января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20 декабря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 – заключать государственные контракты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текущего года по январь очередного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" y="547214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свободных лимитов бюджетных обязательств текущего года поставленные товары, работы, услуги после 21 декабря могут быть оплачены за счет текущих лимитов в случае внесения соответствующих изменений в БО (при необходимости).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9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079" y="1798760"/>
            <a:ext cx="5977549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587">
              <a:defRPr/>
            </a:pPr>
            <a: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88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 марта 2022 г. № 436 </a:t>
            </a:r>
            <a:r>
              <a:rPr lang="ru-RU" sz="188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Положение о мерах по обеспечению исполнения федерального бюджета»</a:t>
            </a:r>
          </a:p>
          <a:p>
            <a:pPr algn="ctr" defTabSz="862587">
              <a:defRPr/>
            </a:pPr>
            <a:r>
              <a:rPr lang="ru-RU" sz="1541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Российской Федерации </a:t>
            </a:r>
            <a:br>
              <a:rPr lang="ru-RU" sz="1541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41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декабря 2017 г. № 1496)</a:t>
            </a:r>
          </a:p>
          <a:p>
            <a:pPr algn="ctr" defTabSz="862587">
              <a:defRPr/>
            </a:pPr>
            <a:endParaRPr lang="ru-RU" sz="1887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89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40370</TotalTime>
  <Words>3161</Words>
  <Application>Microsoft Office PowerPoint</Application>
  <PresentationFormat>Экран (4:3)</PresentationFormat>
  <Paragraphs>336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DINPro-Light</vt:lpstr>
      <vt:lpstr>Franklin Gothic Medium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АНОНС  Проект постановления Правительства РФ   «О порядке перечисления в 2022 году средств, подлежащих казначейскому сопровождению,  на расчетные счета, открытые в кредитных организациях»    </vt:lpstr>
      <vt:lpstr>Порядок перечисления в 2022 году средств,  подлежащих казначейскому сопровождению, на расчетные счета, открытые в кредитных организациях (проект постановления Правительства Российской Федерации)</vt:lpstr>
      <vt:lpstr>Изменения в Правила расширенного  казначейского сопровождения   (постановление Правительства Российской Федерации от 26.03.2022 № 482)</vt:lpstr>
      <vt:lpstr>Изменения в Правила экономического  обоснования затрат  (постановление Правительства Российской Федерации от 26.03.2022 № 482)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ФЕДОРЧЕНКО АЛИНА АЛЕКСАНДРОВНА</dc:creator>
  <cp:lastModifiedBy>ПРИЖЕННИКОВ НИКОЛАЙ ОЛЕГОВИЧ</cp:lastModifiedBy>
  <cp:revision>1234</cp:revision>
  <cp:lastPrinted>2022-05-25T14:34:21Z</cp:lastPrinted>
  <dcterms:created xsi:type="dcterms:W3CDTF">2017-12-04T10:59:24Z</dcterms:created>
  <dcterms:modified xsi:type="dcterms:W3CDTF">2022-05-26T14:03:42Z</dcterms:modified>
</cp:coreProperties>
</file>