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56" r:id="rId3"/>
    <p:sldId id="304" r:id="rId4"/>
    <p:sldId id="355" r:id="rId5"/>
    <p:sldId id="347" r:id="rId6"/>
    <p:sldId id="348" r:id="rId7"/>
    <p:sldId id="349" r:id="rId8"/>
    <p:sldId id="350" r:id="rId9"/>
    <p:sldId id="351" r:id="rId10"/>
    <p:sldId id="352" r:id="rId11"/>
    <p:sldId id="338" r:id="rId12"/>
    <p:sldId id="339" r:id="rId13"/>
    <p:sldId id="346" r:id="rId1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F26B43"/>
          </p15:clr>
        </p15:guide>
        <p15:guide id="2" pos="960" userDrawn="1">
          <p15:clr>
            <a:srgbClr val="A4A3A4"/>
          </p15:clr>
        </p15:guide>
        <p15:guide id="3" pos="1119" userDrawn="1">
          <p15:clr>
            <a:srgbClr val="A4A3A4"/>
          </p15:clr>
        </p15:guide>
        <p15:guide id="4" pos="1760" userDrawn="1">
          <p15:clr>
            <a:srgbClr val="A4A3A4"/>
          </p15:clr>
        </p15:guide>
        <p15:guide id="5" pos="1919" userDrawn="1">
          <p15:clr>
            <a:srgbClr val="A4A3A4"/>
          </p15:clr>
        </p15:guide>
        <p15:guide id="6" pos="2561" userDrawn="1">
          <p15:clr>
            <a:srgbClr val="A4A3A4"/>
          </p15:clr>
        </p15:guide>
        <p15:guide id="7" pos="2721" userDrawn="1">
          <p15:clr>
            <a:srgbClr val="A4A3A4"/>
          </p15:clr>
        </p15:guide>
        <p15:guide id="8" pos="3362" userDrawn="1">
          <p15:clr>
            <a:srgbClr val="A4A3A4"/>
          </p15:clr>
        </p15:guide>
        <p15:guide id="9" pos="3521" userDrawn="1">
          <p15:clr>
            <a:srgbClr val="A4A3A4"/>
          </p15:clr>
        </p15:guide>
        <p15:guide id="10" pos="4158" userDrawn="1">
          <p15:clr>
            <a:srgbClr val="A4A3A4"/>
          </p15:clr>
        </p15:guide>
        <p15:guide id="11" pos="4316" userDrawn="1">
          <p15:clr>
            <a:srgbClr val="A4A3A4"/>
          </p15:clr>
        </p15:guide>
        <p15:guide id="12" pos="4961" userDrawn="1">
          <p15:clr>
            <a:srgbClr val="A4A3A4"/>
          </p15:clr>
        </p15:guide>
        <p15:guide id="13" pos="5121" userDrawn="1">
          <p15:clr>
            <a:srgbClr val="A4A3A4"/>
          </p15:clr>
        </p15:guide>
        <p15:guide id="14" pos="5745" userDrawn="1">
          <p15:clr>
            <a:srgbClr val="A4A3A4"/>
          </p15:clr>
        </p15:guide>
        <p15:guide id="15" pos="5922" userDrawn="1">
          <p15:clr>
            <a:srgbClr val="A4A3A4"/>
          </p15:clr>
        </p15:guide>
        <p15:guide id="16" pos="6562" userDrawn="1">
          <p15:clr>
            <a:srgbClr val="A4A3A4"/>
          </p15:clr>
        </p15:guide>
        <p15:guide id="17" pos="6723" userDrawn="1">
          <p15:clr>
            <a:srgbClr val="A4A3A4"/>
          </p15:clr>
        </p15:guide>
        <p15:guide id="18" orient="horz" pos="1117" userDrawn="1">
          <p15:clr>
            <a:srgbClr val="F26B43"/>
          </p15:clr>
        </p15:guide>
        <p15:guide id="19" pos="320" userDrawn="1">
          <p15:clr>
            <a:srgbClr val="A4A3A4"/>
          </p15:clr>
        </p15:guide>
        <p15:guide id="20" pos="7362" userDrawn="1">
          <p15:clr>
            <a:srgbClr val="A4A3A4"/>
          </p15:clr>
        </p15:guide>
        <p15:guide id="21" orient="horz" pos="323" userDrawn="1">
          <p15:clr>
            <a:srgbClr val="A4A3A4"/>
          </p15:clr>
        </p15:guide>
        <p15:guide id="22" orient="horz" pos="4005" userDrawn="1">
          <p15:clr>
            <a:srgbClr val="A4A3A4"/>
          </p15:clr>
        </p15:guide>
        <p15:guide id="26" orient="horz" pos="1440" userDrawn="1">
          <p15:clr>
            <a:srgbClr val="A4A3A4"/>
          </p15:clr>
        </p15:guide>
        <p15:guide id="27" orient="horz" pos="1521" userDrawn="1">
          <p15:clr>
            <a:srgbClr val="A4A3A4"/>
          </p15:clr>
        </p15:guide>
        <p15:guide id="28" orient="horz" pos="1601" userDrawn="1">
          <p15:clr>
            <a:srgbClr val="A4A3A4"/>
          </p15:clr>
        </p15:guide>
        <p15:guide id="29" orient="horz" pos="1680" userDrawn="1">
          <p15:clr>
            <a:srgbClr val="A4A3A4"/>
          </p15:clr>
        </p15:guide>
        <p15:guide id="30" orient="horz" pos="1760" userDrawn="1">
          <p15:clr>
            <a:srgbClr val="A4A3A4"/>
          </p15:clr>
        </p15:guide>
        <p15:guide id="31" orient="horz" pos="1842" userDrawn="1">
          <p15:clr>
            <a:srgbClr val="A4A3A4"/>
          </p15:clr>
        </p15:guide>
        <p15:guide id="32" orient="horz" pos="1922" userDrawn="1">
          <p15:clr>
            <a:srgbClr val="A4A3A4"/>
          </p15:clr>
        </p15:guide>
        <p15:guide id="33" orient="horz" pos="2001" userDrawn="1">
          <p15:clr>
            <a:srgbClr val="A4A3A4"/>
          </p15:clr>
        </p15:guide>
        <p15:guide id="34" orient="horz" pos="3924" userDrawn="1">
          <p15:clr>
            <a:srgbClr val="A4A3A4"/>
          </p15:clr>
        </p15:guide>
        <p15:guide id="35" orient="horz" pos="3524" userDrawn="1">
          <p15:clr>
            <a:srgbClr val="A4A3A4"/>
          </p15:clr>
        </p15:guide>
        <p15:guide id="36" orient="horz" pos="3765" userDrawn="1">
          <p15:clr>
            <a:srgbClr val="A4A3A4"/>
          </p15:clr>
        </p15:guide>
        <p15:guide id="37" orient="horz" pos="3603" userDrawn="1">
          <p15:clr>
            <a:srgbClr val="A4A3A4"/>
          </p15:clr>
        </p15:guide>
        <p15:guide id="38" orient="horz" pos="3684" userDrawn="1">
          <p15:clr>
            <a:srgbClr val="A4A3A4"/>
          </p15:clr>
        </p15:guide>
        <p15:guide id="39" orient="horz" pos="3845" userDrawn="1">
          <p15:clr>
            <a:srgbClr val="A4A3A4"/>
          </p15:clr>
        </p15:guide>
        <p15:guide id="40" orient="horz" pos="2963" userDrawn="1">
          <p15:clr>
            <a:srgbClr val="A4A3A4"/>
          </p15:clr>
        </p15:guide>
        <p15:guide id="41" orient="horz" pos="3042" userDrawn="1">
          <p15:clr>
            <a:srgbClr val="A4A3A4"/>
          </p15:clr>
        </p15:guide>
        <p15:guide id="42" orient="horz" pos="3363" userDrawn="1">
          <p15:clr>
            <a:srgbClr val="A4A3A4"/>
          </p15:clr>
        </p15:guide>
        <p15:guide id="43" orient="horz" pos="3123" userDrawn="1">
          <p15:clr>
            <a:srgbClr val="A4A3A4"/>
          </p15:clr>
        </p15:guide>
        <p15:guide id="44" orient="horz" pos="3204" userDrawn="1">
          <p15:clr>
            <a:srgbClr val="A4A3A4"/>
          </p15:clr>
        </p15:guide>
        <p15:guide id="45" orient="horz" pos="2723" userDrawn="1">
          <p15:clr>
            <a:srgbClr val="A4A3A4"/>
          </p15:clr>
        </p15:guide>
        <p15:guide id="46" orient="horz" pos="2886" userDrawn="1">
          <p15:clr>
            <a:srgbClr val="A4A3A4"/>
          </p15:clr>
        </p15:guide>
        <p15:guide id="47" orient="horz" pos="3284" userDrawn="1">
          <p15:clr>
            <a:srgbClr val="A4A3A4"/>
          </p15:clr>
        </p15:guide>
        <p15:guide id="48" orient="horz" pos="2804" userDrawn="1">
          <p15:clr>
            <a:srgbClr val="A4A3A4"/>
          </p15:clr>
        </p15:guide>
        <p15:guide id="49" orient="horz" pos="3444" userDrawn="1">
          <p15:clr>
            <a:srgbClr val="A4A3A4"/>
          </p15:clr>
        </p15:guide>
        <p15:guide id="50" orient="horz" pos="2643" userDrawn="1">
          <p15:clr>
            <a:srgbClr val="A4A3A4"/>
          </p15:clr>
        </p15:guide>
        <p15:guide id="51" orient="horz" pos="2562" userDrawn="1">
          <p15:clr>
            <a:srgbClr val="A4A3A4"/>
          </p15:clr>
        </p15:guide>
        <p15:guide id="52" orient="horz" pos="2481" userDrawn="1">
          <p15:clr>
            <a:srgbClr val="A4A3A4"/>
          </p15:clr>
        </p15:guide>
        <p15:guide id="53" orient="horz" pos="2402" userDrawn="1">
          <p15:clr>
            <a:srgbClr val="A4A3A4"/>
          </p15:clr>
        </p15:guide>
        <p15:guide id="54" orient="horz" pos="2319" userDrawn="1">
          <p15:clr>
            <a:srgbClr val="A4A3A4"/>
          </p15:clr>
        </p15:guide>
        <p15:guide id="55" orient="horz" pos="2243" userDrawn="1">
          <p15:clr>
            <a:srgbClr val="A4A3A4"/>
          </p15:clr>
        </p15:guide>
        <p15:guide id="56" orient="horz" pos="2082" userDrawn="1">
          <p15:clr>
            <a:srgbClr val="A4A3A4"/>
          </p15:clr>
        </p15:guide>
        <p15:guide id="57" orient="horz" pos="2162" userDrawn="1">
          <p15:clr>
            <a:srgbClr val="A4A3A4"/>
          </p15:clr>
        </p15:guide>
        <p15:guide id="58" pos="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FF"/>
    <a:srgbClr val="F3D9DB"/>
    <a:srgbClr val="EBEBFF"/>
    <a:srgbClr val="D9F5D7"/>
    <a:srgbClr val="F9EBEC"/>
    <a:srgbClr val="EFEFFF"/>
    <a:srgbClr val="D9D9FF"/>
    <a:srgbClr val="007B87"/>
    <a:srgbClr val="007B3E"/>
    <a:srgbClr val="51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3896" autoAdjust="0"/>
  </p:normalViewPr>
  <p:slideViewPr>
    <p:cSldViewPr snapToGrid="0">
      <p:cViewPr varScale="1">
        <p:scale>
          <a:sx n="104" d="100"/>
          <a:sy n="104" d="100"/>
        </p:scale>
        <p:origin x="714" y="114"/>
      </p:cViewPr>
      <p:guideLst>
        <p:guide orient="horz" pos="958"/>
        <p:guide pos="960"/>
        <p:guide pos="1119"/>
        <p:guide pos="1760"/>
        <p:guide pos="1919"/>
        <p:guide pos="2561"/>
        <p:guide pos="2721"/>
        <p:guide pos="3362"/>
        <p:guide pos="3521"/>
        <p:guide pos="4158"/>
        <p:guide pos="4316"/>
        <p:guide pos="4961"/>
        <p:guide pos="5121"/>
        <p:guide pos="5745"/>
        <p:guide pos="5922"/>
        <p:guide pos="6562"/>
        <p:guide pos="6723"/>
        <p:guide orient="horz" pos="1117"/>
        <p:guide pos="320"/>
        <p:guide pos="7362"/>
        <p:guide orient="horz" pos="323"/>
        <p:guide orient="horz" pos="4005"/>
        <p:guide orient="horz" pos="1440"/>
        <p:guide orient="horz" pos="1521"/>
        <p:guide orient="horz" pos="1601"/>
        <p:guide orient="horz" pos="1680"/>
        <p:guide orient="horz" pos="1760"/>
        <p:guide orient="horz" pos="1842"/>
        <p:guide orient="horz" pos="1922"/>
        <p:guide orient="horz" pos="2001"/>
        <p:guide orient="horz" pos="3924"/>
        <p:guide orient="horz" pos="3524"/>
        <p:guide orient="horz" pos="3765"/>
        <p:guide orient="horz" pos="3603"/>
        <p:guide orient="horz" pos="3684"/>
        <p:guide orient="horz" pos="3845"/>
        <p:guide orient="horz" pos="2963"/>
        <p:guide orient="horz" pos="3042"/>
        <p:guide orient="horz" pos="3363"/>
        <p:guide orient="horz" pos="3123"/>
        <p:guide orient="horz" pos="3204"/>
        <p:guide orient="horz" pos="2723"/>
        <p:guide orient="horz" pos="2886"/>
        <p:guide orient="horz" pos="3284"/>
        <p:guide orient="horz" pos="2804"/>
        <p:guide orient="horz" pos="3444"/>
        <p:guide orient="horz" pos="2643"/>
        <p:guide orient="horz" pos="2562"/>
        <p:guide orient="horz" pos="2481"/>
        <p:guide orient="horz" pos="2402"/>
        <p:guide orient="horz" pos="2319"/>
        <p:guide orient="horz" pos="2243"/>
        <p:guide orient="horz" pos="2082"/>
        <p:guide orient="horz" pos="2162"/>
        <p:guide pos="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main.minfin.ru\minfin\DiskL\DPE\&#1052;&#1077;&#1090;&#1086;&#1076;&#1086;&#1083;&#1086;&#1075;&#1080;&#1103;%20&#1043;&#1055;_&#1053;&#1055;_&#1086;&#1073;&#1097;&#1072;&#1103;\&#1052;&#1077;&#1090;&#1086;&#1076;&#1086;&#1083;&#1086;&#1075;&#1080;&#1103;%20&#1074;%20&#1089;&#1091;&#1073;&#1098;&#1077;&#1082;&#1090;&#1072;&#1093;%20&#1056;&#1060;%20(&#1052;&#1054;)\&#1047;&#1072;&#1087;&#1088;&#1086;&#1089;%202023%20&#1080;&#1085;&#1074;&#1077;&#1085;&#1090;&#1072;&#1088;&#1080;&#1079;&#1072;&#1094;&#1080;&#1103;\!&#1040;&#1085;&#1072;&#1083;&#1080;&#1079;%20&#1086;&#1087;&#1088;&#1086;&#1089;&#1085;&#1099;&#1093;%20&#1083;&#1080;&#1089;&#1090;&#1086;&#107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main.minfin.ru\minfin\DiskL\DPE\&#1052;&#1077;&#1090;&#1086;&#1076;&#1086;&#1083;&#1086;&#1075;&#1080;&#1103;%20&#1043;&#1055;_&#1053;&#1055;_&#1086;&#1073;&#1097;&#1072;&#1103;\&#1052;&#1077;&#1090;&#1086;&#1076;&#1086;&#1083;&#1086;&#1075;&#1080;&#1103;%20&#1074;%20&#1089;&#1091;&#1073;&#1098;&#1077;&#1082;&#1090;&#1072;&#1093;%20&#1056;&#1060;%20(&#1052;&#1054;)\&#1047;&#1072;&#1087;&#1088;&#1086;&#1089;%202023%20&#1080;&#1085;&#1074;&#1077;&#1085;&#1090;&#1072;&#1088;&#1080;&#1079;&#1072;&#1094;&#1080;&#1103;\!&#1040;&#1085;&#1072;&#1083;&#1080;&#1079;%20&#1086;&#1087;&#1088;&#1086;&#1089;&#1085;&#1099;&#1093;%20&#1083;&#1080;&#1089;&#1090;&#1086;&#107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main.minfin.ru\minfin\DiskL\DPE\&#1052;&#1077;&#1090;&#1086;&#1076;&#1086;&#1083;&#1086;&#1075;&#1080;&#1103;%20&#1043;&#1055;_&#1053;&#1055;_&#1086;&#1073;&#1097;&#1072;&#1103;\&#1052;&#1077;&#1090;&#1086;&#1076;&#1086;&#1083;&#1086;&#1075;&#1080;&#1103;%20&#1074;%20&#1089;&#1091;&#1073;&#1098;&#1077;&#1082;&#1090;&#1072;&#1093;%20&#1056;&#1060;%20(&#1052;&#1054;)\&#1047;&#1072;&#1087;&#1088;&#1086;&#1089;%202023%20&#1080;&#1085;&#1074;&#1077;&#1085;&#1090;&#1072;&#1088;&#1080;&#1079;&#1072;&#1094;&#1080;&#1103;\!&#1040;&#1085;&#1072;&#1083;&#1080;&#1079;%20&#1086;&#1087;&#1088;&#1086;&#1089;&#1085;&#1099;&#1093;%20&#1083;&#1080;&#1089;&#1090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Вопрос 1. Проведена ли работа по инвентаризации действующих результатов (мероприятий) на предмет их соответствия требованиям методических рекомендаций?</a:t>
            </a:r>
          </a:p>
        </c:rich>
      </c:tx>
      <c:layout>
        <c:manualLayout>
          <c:xMode val="edge"/>
          <c:yMode val="edge"/>
          <c:x val="2.0165860003866921E-2"/>
          <c:y val="1.7094009424586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A3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9128460756921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66-4102-AF71-EB4471BB927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E66-4102-AF71-EB4471BB927C}"/>
                </c:ext>
              </c:extLst>
            </c:dLbl>
            <c:dLbl>
              <c:idx val="2"/>
              <c:layout>
                <c:manualLayout>
                  <c:x val="1.1352629107997175E-3"/>
                  <c:y val="2.0628016256032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66-4102-AF71-EB4471BB927C}"/>
                </c:ext>
              </c:extLst>
            </c:dLbl>
            <c:dLbl>
              <c:idx val="3"/>
              <c:layout>
                <c:manualLayout>
                  <c:x val="-9.5249365099617045E-17"/>
                  <c:y val="7.22305327700415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66-4102-AF71-EB4471BB9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'-'!$P$13:$P$16</c:f>
              <c:strCache>
                <c:ptCount val="4"/>
                <c:pt idx="0">
                  <c:v>Да, такая работа полностью завершена</c:v>
                </c:pt>
                <c:pt idx="1">
                  <c:v>Да, но работа еще не завершена</c:v>
                </c:pt>
                <c:pt idx="2">
                  <c:v>Нет</c:v>
                </c:pt>
                <c:pt idx="3">
                  <c:v>Данные не представлены</c:v>
                </c:pt>
              </c:strCache>
            </c:strRef>
          </c:cat>
          <c:val>
            <c:numRef>
              <c:f>'-'!$B$2:$E$2</c:f>
              <c:numCache>
                <c:formatCode>General</c:formatCode>
                <c:ptCount val="4"/>
                <c:pt idx="0">
                  <c:v>8</c:v>
                </c:pt>
                <c:pt idx="1">
                  <c:v>64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6-4102-AF71-EB4471BB92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95357376"/>
        <c:axId val="295358032"/>
      </c:barChart>
      <c:catAx>
        <c:axId val="295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5358032"/>
        <c:crosses val="autoZero"/>
        <c:auto val="1"/>
        <c:lblAlgn val="ctr"/>
        <c:lblOffset val="100"/>
        <c:noMultiLvlLbl val="0"/>
      </c:catAx>
      <c:valAx>
        <c:axId val="295358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35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Trebuchet MS" panose="020B0603020202020204" pitchFamily="34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Вопрос 2. В какой срок планируется завершить работу по инвентаризации действующих результатов (мероприятий) на предмет их соответствия </a:t>
            </a:r>
            <a:br>
              <a:rPr lang="ru-RU" b="1" dirty="0"/>
            </a:br>
            <a:r>
              <a:rPr lang="ru-RU" b="1" dirty="0"/>
              <a:t>требованиям методических рекомендаций?</a:t>
            </a:r>
          </a:p>
        </c:rich>
      </c:tx>
      <c:layout>
        <c:manualLayout>
          <c:xMode val="edge"/>
          <c:yMode val="edge"/>
          <c:x val="2.0165860003866921E-2"/>
          <c:y val="1.7094009424586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A3E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4.5207315049962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A9-4A82-B0E2-BE64B8039E45}"/>
                </c:ext>
              </c:extLst>
            </c:dLbl>
            <c:dLbl>
              <c:idx val="5"/>
              <c:layout>
                <c:manualLayout>
                  <c:x val="0"/>
                  <c:y val="1.6787866614287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A9-4A82-B0E2-BE64B8039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'-'!$P$20:$P$25</c:f>
              <c:strCache>
                <c:ptCount val="6"/>
                <c:pt idx="0">
                  <c:v>До 1 июля т.г.</c:v>
                </c:pt>
                <c:pt idx="1">
                  <c:v>До 1 августа т.г.</c:v>
                </c:pt>
                <c:pt idx="2">
                  <c:v>До 1 сентября т.г.</c:v>
                </c:pt>
                <c:pt idx="3">
                  <c:v>Не планируется</c:v>
                </c:pt>
                <c:pt idx="4">
                  <c:v>Инвентаризация завершена</c:v>
                </c:pt>
                <c:pt idx="5">
                  <c:v>Данные не представлены</c:v>
                </c:pt>
              </c:strCache>
            </c:strRef>
          </c:cat>
          <c:val>
            <c:numRef>
              <c:f>'-'!$B$3:$G$3</c:f>
              <c:numCache>
                <c:formatCode>General</c:formatCode>
                <c:ptCount val="6"/>
                <c:pt idx="0">
                  <c:v>20</c:v>
                </c:pt>
                <c:pt idx="1">
                  <c:v>19</c:v>
                </c:pt>
                <c:pt idx="2">
                  <c:v>34</c:v>
                </c:pt>
                <c:pt idx="3">
                  <c:v>1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9-4A82-B0E2-BE64B8039E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95357376"/>
        <c:axId val="295358032"/>
      </c:barChart>
      <c:catAx>
        <c:axId val="295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5358032"/>
        <c:crosses val="autoZero"/>
        <c:auto val="1"/>
        <c:lblAlgn val="ctr"/>
        <c:lblOffset val="100"/>
        <c:noMultiLvlLbl val="0"/>
      </c:catAx>
      <c:valAx>
        <c:axId val="295358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35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Trebuchet MS" panose="020B0603020202020204" pitchFamily="34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b="1"/>
              <a:t>Вопрос 9. В какой стадии находится проект нормативного правового акта, предусматривающий уточнение порядка разработки и реализации региональных программ с учетом положений методических рекомендаций?</a:t>
            </a:r>
          </a:p>
        </c:rich>
      </c:tx>
      <c:layout>
        <c:manualLayout>
          <c:xMode val="edge"/>
          <c:yMode val="edge"/>
          <c:x val="2.0165860003866921E-2"/>
          <c:y val="1.7094009424586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A3E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1618519171648367E-17"/>
                  <c:y val="8.22115575396825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B6-4242-9B09-8A472DCA35EC}"/>
                </c:ext>
              </c:extLst>
            </c:dLbl>
            <c:dLbl>
              <c:idx val="5"/>
              <c:layout>
                <c:manualLayout>
                  <c:x val="0"/>
                  <c:y val="1.8458829365079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B6-4242-9B09-8A472DCA35EC}"/>
                </c:ext>
              </c:extLst>
            </c:dLbl>
            <c:dLbl>
              <c:idx val="6"/>
              <c:layout>
                <c:manualLayout>
                  <c:x val="0"/>
                  <c:y val="8.90485463510609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B6-4242-9B09-8A472DCA3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'-'!$V$13:$V$19</c:f>
              <c:strCache>
                <c:ptCount val="7"/>
                <c:pt idx="0">
                  <c:v>Проект формируется ответственным РОИВ</c:v>
                </c:pt>
                <c:pt idx="1">
                  <c:v>Проект находится на внутриведомственном согласовании</c:v>
                </c:pt>
                <c:pt idx="2">
                  <c:v>Проект находится на межведомственном согласовании</c:v>
                </c:pt>
                <c:pt idx="3">
                  <c:v>Проект находится на рассмотрении в ВОИВ</c:v>
                </c:pt>
                <c:pt idx="4">
                  <c:v>НПА, учитывающий положения методических рекомендаций, утвержден</c:v>
                </c:pt>
                <c:pt idx="5">
                  <c:v>Работа не начата</c:v>
                </c:pt>
                <c:pt idx="6">
                  <c:v>Данные не представлены</c:v>
                </c:pt>
              </c:strCache>
            </c:strRef>
          </c:cat>
          <c:val>
            <c:numRef>
              <c:f>'-'!$B$10:$H$10</c:f>
              <c:numCache>
                <c:formatCode>General</c:formatCode>
                <c:ptCount val="7"/>
                <c:pt idx="0">
                  <c:v>28</c:v>
                </c:pt>
                <c:pt idx="1">
                  <c:v>5</c:v>
                </c:pt>
                <c:pt idx="2">
                  <c:v>30</c:v>
                </c:pt>
                <c:pt idx="3">
                  <c:v>8</c:v>
                </c:pt>
                <c:pt idx="4">
                  <c:v>10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6-4242-9B09-8A472DCA35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95357376"/>
        <c:axId val="295358032"/>
      </c:barChart>
      <c:catAx>
        <c:axId val="295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5358032"/>
        <c:crosses val="autoZero"/>
        <c:auto val="1"/>
        <c:lblAlgn val="ctr"/>
        <c:lblOffset val="100"/>
        <c:noMultiLvlLbl val="0"/>
      </c:catAx>
      <c:valAx>
        <c:axId val="295358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35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95000"/>
              <a:lumOff val="5000"/>
            </a:schemeClr>
          </a:solidFill>
          <a:latin typeface="Trebuchet MS" panose="020B0603020202020204" pitchFamily="34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0.61501</cdr:x>
      <cdr:y>0.82606</cdr:y>
    </cdr:from>
    <cdr:to>
      <cdr:x>0.66275</cdr:x>
      <cdr:y>0.89913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80016" y="2601770"/>
          <a:ext cx="534060" cy="2301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>
            <a:spcAft>
              <a:spcPts val="0"/>
            </a:spcAft>
          </a:pPr>
          <a:r>
            <a:rPr lang="en-US" sz="1200" baseline="300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rPr>
            <a:t>2</a:t>
          </a:r>
          <a:endParaRPr lang="ru-RU" sz="1200" dirty="0">
            <a:effectLst/>
            <a:latin typeface="Trebuchet MS" panose="020B0603020202020204" pitchFamily="34" charset="0"/>
            <a:ea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0.61935</cdr:x>
      <cdr:y>0.83767</cdr:y>
    </cdr:from>
    <cdr:to>
      <cdr:x>0.66708</cdr:x>
      <cdr:y>0.8944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928568" y="2827468"/>
          <a:ext cx="533948" cy="191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sz="1200" baseline="30000" dirty="0">
              <a:solidFill>
                <a:srgbClr val="00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rPr>
            <a:t>3</a:t>
          </a:r>
          <a:endParaRPr lang="ru-RU" sz="1200" dirty="0">
            <a:effectLst/>
            <a:latin typeface="Trebuchet MS" panose="020B0603020202020204" pitchFamily="34" charset="0"/>
            <a:ea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963EA-0E7E-4D85-B6AB-F484D26806DF}" type="datetimeFigureOut">
              <a:rPr lang="ru-RU" smtClean="0"/>
              <a:t>26.06.2023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DC233-E2B6-4F21-B5CB-2A98D2DD01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35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08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6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27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	от 30.05.2023 № 655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	от 22.04.2022 № 240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Республика Северная Осетия - Алания	от 30.12.2022 № 108 (приказ МЭР)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	от 11.05.2023 № 880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	от 29.05.2023 № 341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Магаданская область	от 05.05.2023 № 341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Новгородская область	от 19.05.2023 № 206 + МУ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Оренбургская область	от 24.01.2023 № 66-п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	от 19.01.2022 № 5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Тамбовская область	от 16.11.2021 № 840</a:t>
            </a:r>
          </a:p>
          <a:p>
            <a:pPr algn="just"/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61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5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7038" y="168275"/>
            <a:ext cx="59658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61799" y="3524614"/>
            <a:ext cx="6496847" cy="5600498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43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81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98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412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8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314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254000"/>
            <a:ext cx="5961062" cy="3354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3863" y="3807887"/>
            <a:ext cx="5961062" cy="5410254"/>
          </a:xfrm>
        </p:spPr>
        <p:txBody>
          <a:bodyPr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DC233-E2B6-4F21-B5CB-2A98D2DD012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65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3">
            <a:extLst>
              <a:ext uri="{FF2B5EF4-FFF2-40B4-BE49-F238E27FC236}">
                <a16:creationId xmlns:a16="http://schemas.microsoft.com/office/drawing/2014/main" id="{5F9C4CA6-8837-4FE8-8448-A1D4AD0E4F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507" y="477945"/>
            <a:ext cx="1017493" cy="10605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78287" y="5265770"/>
            <a:ext cx="6220950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kern="100" dirty="0">
                <a:solidFill>
                  <a:schemeClr val="bg1"/>
                </a:solidFill>
                <a:latin typeface="Century" panose="02040604050505020304" pitchFamily="18" charset="0"/>
              </a:rPr>
              <a:t>Бегчин Николай Аркадьевич</a:t>
            </a:r>
          </a:p>
          <a:p>
            <a:pPr algn="r"/>
            <a:endParaRPr lang="ru-RU" sz="300" b="1" kern="1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r"/>
            <a:endParaRPr lang="ru-RU" sz="1000" b="1" kern="1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r"/>
            <a:r>
              <a:rPr lang="ru-RU" b="1" kern="100" dirty="0">
                <a:solidFill>
                  <a:schemeClr val="bg1"/>
                </a:solidFill>
                <a:latin typeface="Century" panose="02040604050505020304" pitchFamily="18" charset="0"/>
              </a:rPr>
              <a:t>Директор Департамента программно-целевого </a:t>
            </a:r>
          </a:p>
          <a:p>
            <a:pPr algn="r"/>
            <a:r>
              <a:rPr lang="ru-RU" b="1" kern="100" dirty="0">
                <a:solidFill>
                  <a:schemeClr val="bg1"/>
                </a:solidFill>
                <a:latin typeface="Century" panose="02040604050505020304" pitchFamily="18" charset="0"/>
              </a:rPr>
              <a:t>планирования и эффективности бюджетных расходов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7F785-C80D-4D9A-BD0B-9C183E15CE6A}"/>
              </a:ext>
            </a:extLst>
          </p:cNvPr>
          <p:cNvSpPr txBox="1"/>
          <p:nvPr/>
        </p:nvSpPr>
        <p:spPr>
          <a:xfrm>
            <a:off x="404340" y="6150628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2</a:t>
            </a: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6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июня 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202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3</a:t>
            </a: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entury" panose="02040604050505020304" pitchFamily="18" charset="0"/>
              </a:rPr>
              <a:t> г.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Century" panose="02040604050505020304" pitchFamily="18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05A58-72E5-4C98-AD12-EB096E57C0F7}"/>
              </a:ext>
            </a:extLst>
          </p:cNvPr>
          <p:cNvSpPr txBox="1"/>
          <p:nvPr/>
        </p:nvSpPr>
        <p:spPr>
          <a:xfrm>
            <a:off x="506507" y="2551786"/>
            <a:ext cx="1132589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Требования к государственным программам </a:t>
            </a:r>
            <a:r>
              <a:rPr lang="ru-RU" sz="4000" b="1" smtClean="0">
                <a:solidFill>
                  <a:schemeClr val="bg1"/>
                </a:solidFill>
                <a:latin typeface="Century" panose="02040604050505020304" pitchFamily="18" charset="0"/>
              </a:rPr>
              <a:t>субъектов Российской Федерации </a:t>
            </a:r>
            <a:endParaRPr lang="ru-RU" sz="40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10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88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4137" y="1057998"/>
            <a:ext cx="10515600" cy="3577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i="0" dirty="0">
                <a:latin typeface="Spectral"/>
                <a:cs typeface="Spectral"/>
              </a:rPr>
              <a:t>Госпрограмма: новая система управления</a:t>
            </a:r>
            <a:endParaRPr sz="2600" dirty="0"/>
          </a:p>
        </p:txBody>
      </p:sp>
      <p:sp>
        <p:nvSpPr>
          <p:cNvPr id="92" name="TextBox 91"/>
          <p:cNvSpPr txBox="1"/>
          <p:nvPr/>
        </p:nvSpPr>
        <p:spPr>
          <a:xfrm>
            <a:off x="550441" y="1844956"/>
            <a:ext cx="1684759" cy="3916785"/>
          </a:xfrm>
          <a:prstGeom prst="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latin typeface="Trebuchet MS" panose="020B0603020202020204" pitchFamily="34" charset="0"/>
              </a:defRPr>
            </a:lvl1pPr>
          </a:lstStyle>
          <a:p>
            <a:r>
              <a:rPr lang="ru-RU" sz="1400" dirty="0"/>
              <a:t>Государственная программа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88616" y="2453560"/>
            <a:ext cx="2021180" cy="3308181"/>
          </a:xfrm>
          <a:prstGeom prst="rect">
            <a:avLst/>
          </a:prstGeom>
          <a:solidFill>
            <a:srgbClr val="E8E8E8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u-RU" sz="1400" dirty="0">
                <a:effectLst/>
              </a:rPr>
              <a:t>Стратегические приоритеты </a:t>
            </a:r>
          </a:p>
          <a:p>
            <a:r>
              <a:rPr lang="ru-RU" sz="1400" b="0" u="none" dirty="0">
                <a:effectLst/>
              </a:rPr>
              <a:t>госпрограммы</a:t>
            </a:r>
          </a:p>
          <a:p>
            <a:r>
              <a:rPr lang="ru-RU" sz="1400" b="0" u="none" dirty="0">
                <a:effectLst/>
              </a:rPr>
              <a:t>+</a:t>
            </a:r>
          </a:p>
          <a:p>
            <a:r>
              <a:rPr lang="ru-RU" sz="1400" dirty="0">
                <a:effectLst/>
              </a:rPr>
              <a:t>нормативное обеспечение </a:t>
            </a:r>
            <a:r>
              <a:rPr lang="ru-RU" b="0" i="1" u="none" dirty="0">
                <a:effectLst/>
              </a:rPr>
              <a:t>(правила предоставления субсидий, перечни объектов и т.п.)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503212" y="3449207"/>
            <a:ext cx="57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rebuchet MS" panose="020B0603020202020204" pitchFamily="34" charset="0"/>
              </a:rPr>
              <a:t>+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122197" y="3445140"/>
            <a:ext cx="57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rebuchet MS" panose="020B0603020202020204" pitchFamily="34" charset="0"/>
              </a:rPr>
              <a:t>=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588616" y="1844956"/>
            <a:ext cx="2021180" cy="493594"/>
          </a:xfrm>
          <a:prstGeom prst="snip2DiagRect">
            <a:avLst/>
          </a:prstGeom>
          <a:solidFill>
            <a:srgbClr val="E8E8E8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108" b="1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Правительство РФ </a:t>
            </a:r>
          </a:p>
          <a:p>
            <a:r>
              <a:rPr lang="ru-RU" sz="1200" dirty="0">
                <a:solidFill>
                  <a:schemeClr val="tx1"/>
                </a:solidFill>
              </a:rPr>
              <a:t>(НПА)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63213" y="3147258"/>
            <a:ext cx="2021180" cy="2614484"/>
          </a:xfrm>
          <a:prstGeom prst="rect">
            <a:avLst/>
          </a:prstGeom>
          <a:solidFill>
            <a:srgbClr val="EBFEE6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u-RU" sz="1400" dirty="0">
                <a:effectLst/>
              </a:rPr>
              <a:t>Паспорт </a:t>
            </a:r>
            <a:r>
              <a:rPr lang="ru-RU" sz="1400" u="none" dirty="0">
                <a:effectLst/>
              </a:rPr>
              <a:t>госпрограммы</a:t>
            </a:r>
          </a:p>
          <a:p>
            <a:endParaRPr lang="ru-RU" sz="1400" dirty="0">
              <a:effectLst/>
            </a:endParaRPr>
          </a:p>
          <a:p>
            <a:endParaRPr lang="ru-RU" sz="1400" dirty="0">
              <a:effectLst/>
            </a:endParaRPr>
          </a:p>
          <a:p>
            <a:r>
              <a:rPr lang="ru-RU" b="0" i="1" u="none" dirty="0">
                <a:effectLst/>
              </a:rPr>
              <a:t>(показатели, структура, параметры фин. обеспечения в разрезе структурных элементов</a:t>
            </a:r>
            <a:r>
              <a:rPr lang="ru-RU" b="0" i="1" u="none" dirty="0"/>
              <a:t>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963212" y="1850675"/>
            <a:ext cx="2021181" cy="1199075"/>
          </a:xfrm>
          <a:prstGeom prst="snip2DiagRect">
            <a:avLst/>
          </a:prstGeom>
          <a:solidFill>
            <a:srgbClr val="EBFEE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108" b="1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Правительство РФ </a:t>
            </a:r>
            <a:r>
              <a:rPr lang="ru-RU" sz="1200" i="1" dirty="0">
                <a:solidFill>
                  <a:schemeClr val="tx1"/>
                </a:solidFill>
              </a:rPr>
              <a:t>(утверждение, </a:t>
            </a:r>
            <a:br>
              <a:rPr lang="ru-RU" sz="1200" i="1" dirty="0">
                <a:solidFill>
                  <a:schemeClr val="tx1"/>
                </a:solidFill>
              </a:rPr>
            </a:br>
            <a:r>
              <a:rPr lang="ru-RU" sz="1200" i="1" u="sng" dirty="0">
                <a:solidFill>
                  <a:schemeClr val="tx1"/>
                </a:solidFill>
              </a:rPr>
              <a:t>не НПА!)</a:t>
            </a:r>
          </a:p>
          <a:p>
            <a:endParaRPr lang="ru-RU" sz="6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Управляющий совет госпрограммы</a:t>
            </a:r>
          </a:p>
          <a:p>
            <a:r>
              <a:rPr lang="ru-RU" sz="1200" dirty="0">
                <a:solidFill>
                  <a:schemeClr val="tx1"/>
                </a:solidFill>
              </a:rPr>
              <a:t>(корректировка)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529639" y="1850675"/>
            <a:ext cx="1866302" cy="487875"/>
          </a:xfrm>
          <a:prstGeom prst="snip2Diag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/>
              <a:t>Управляющий совет госпрограммы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907927" y="1850675"/>
            <a:ext cx="1866302" cy="487875"/>
          </a:xfrm>
          <a:prstGeom prst="snip2Diag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latin typeface="Trebuchet MS" panose="020B0603020202020204" pitchFamily="34" charset="0"/>
              </a:defRPr>
            </a:lvl1pPr>
          </a:lstStyle>
          <a:p>
            <a:r>
              <a:rPr lang="ru-RU" sz="1200" dirty="0"/>
              <a:t>ФОИВ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529639" y="2450212"/>
            <a:ext cx="1866302" cy="599538"/>
          </a:xfrm>
          <a:prstGeom prst="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latin typeface="Trebuchet MS" panose="020B0603020202020204" pitchFamily="34" charset="0"/>
              </a:defRPr>
            </a:lvl1pPr>
          </a:lstStyle>
          <a:p>
            <a:r>
              <a:rPr lang="ru-RU" sz="1200" u="sng" dirty="0"/>
              <a:t>Паспорт </a:t>
            </a:r>
          </a:p>
          <a:p>
            <a:r>
              <a:rPr lang="ru-RU" sz="1200" dirty="0"/>
              <a:t>федерального проекта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907927" y="2450212"/>
            <a:ext cx="1866302" cy="599538"/>
          </a:xfrm>
          <a:prstGeom prst="rect">
            <a:avLst/>
          </a:prstGeom>
          <a:solidFill>
            <a:srgbClr val="ED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292" b="1">
                <a:latin typeface="Trebuchet MS" panose="020B0603020202020204" pitchFamily="34" charset="0"/>
              </a:defRPr>
            </a:lvl1pPr>
          </a:lstStyle>
          <a:p>
            <a:r>
              <a:rPr lang="ru-RU" sz="1200" u="sng" dirty="0"/>
              <a:t>Рабочий план </a:t>
            </a:r>
            <a:r>
              <a:rPr lang="ru-RU" sz="1200" dirty="0"/>
              <a:t>федерального проекта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529639" y="3198232"/>
            <a:ext cx="4244590" cy="487875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015" b="1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ФОИВ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529639" y="3797769"/>
            <a:ext cx="1866302" cy="599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015" b="1">
                <a:solidFill>
                  <a:schemeClr val="lt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u="sng" dirty="0">
                <a:solidFill>
                  <a:schemeClr val="tx1"/>
                </a:solidFill>
              </a:rPr>
              <a:t>Паспорт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ведомственного проекта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907927" y="3797769"/>
            <a:ext cx="1866302" cy="599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015" b="1">
                <a:solidFill>
                  <a:schemeClr val="lt1"/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u="sng" dirty="0">
                <a:solidFill>
                  <a:schemeClr val="tx1"/>
                </a:solidFill>
              </a:rPr>
              <a:t>План реализации </a:t>
            </a:r>
            <a:r>
              <a:rPr lang="ru-RU" sz="1200" dirty="0">
                <a:solidFill>
                  <a:schemeClr val="tx1"/>
                </a:solidFill>
              </a:rPr>
              <a:t>ведомственного проекта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529639" y="4562667"/>
            <a:ext cx="4244590" cy="487875"/>
          </a:xfrm>
          <a:prstGeom prst="snip2DiagRect">
            <a:avLst/>
          </a:prstGeom>
          <a:solidFill>
            <a:srgbClr val="D3D3D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algn="ctr">
              <a:defRPr sz="1108" b="1">
                <a:latin typeface="Trebuchet MS" panose="020B0603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</a:rPr>
              <a:t>ФОИВ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590110" y="5162203"/>
            <a:ext cx="4244591" cy="599538"/>
          </a:xfrm>
          <a:prstGeom prst="rect">
            <a:avLst/>
          </a:prstGeom>
          <a:solidFill>
            <a:srgbClr val="D3D3D3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algn="ctr">
              <a:defRPr sz="1108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defRPr>
            </a:lvl1pPr>
          </a:lstStyle>
          <a:p>
            <a:r>
              <a:rPr lang="ru-RU" sz="1200" dirty="0">
                <a:effectLst/>
              </a:rPr>
              <a:t>Паспорт </a:t>
            </a:r>
            <a:r>
              <a:rPr lang="ru-RU" sz="1200" u="none" dirty="0">
                <a:effectLst/>
              </a:rPr>
              <a:t>комплекса процессных мероприятий</a:t>
            </a:r>
            <a:r>
              <a:rPr lang="ru-RU" sz="1200" b="0" u="none" dirty="0">
                <a:effectLst/>
              </a:rPr>
              <a:t> </a:t>
            </a:r>
          </a:p>
          <a:p>
            <a:r>
              <a:rPr lang="ru-RU" sz="1200" b="0" i="1" u="none" dirty="0">
                <a:effectLst/>
              </a:rPr>
              <a:t>(включая план его реализации</a:t>
            </a:r>
            <a:r>
              <a:rPr lang="ru-RU" sz="1200" i="1" u="none" dirty="0">
                <a:effectLst/>
              </a:rPr>
              <a:t>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927610" y="3439049"/>
            <a:ext cx="57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rebuchet MS" panose="020B0603020202020204" pitchFamily="34" charset="0"/>
              </a:rPr>
              <a:t>+</a:t>
            </a:r>
          </a:p>
        </p:txBody>
      </p:sp>
      <p:sp>
        <p:nvSpPr>
          <p:cNvPr id="109" name="Левая фигурная скобка 108"/>
          <p:cNvSpPr/>
          <p:nvPr/>
        </p:nvSpPr>
        <p:spPr>
          <a:xfrm>
            <a:off x="7377679" y="1722482"/>
            <a:ext cx="116909" cy="4150573"/>
          </a:xfrm>
          <a:prstGeom prst="lef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8245" y="1245520"/>
            <a:ext cx="11186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latin typeface="Spectral" panose="02020502060000000000" pitchFamily="18" charset="-52"/>
                <a:ea typeface="+mn-lt"/>
                <a:cs typeface="+mn-lt"/>
              </a:rPr>
              <a:t>Итоги опроса регионов по вопросу инвентаризации действующей структуры региональных программ, а также реализуемых в их составе результатов (мероприятий) на предмет соответствия требованиям методических рекомендаций</a:t>
            </a:r>
            <a:r>
              <a:rPr lang="ru-RU" sz="2000" b="1" baseline="30000" dirty="0">
                <a:latin typeface="Spectral" panose="02020502060000000000" pitchFamily="18" charset="-52"/>
                <a:ea typeface="+mn-lt"/>
                <a:cs typeface="+mn-lt"/>
              </a:rPr>
              <a:t>1</a:t>
            </a:r>
            <a:r>
              <a:rPr lang="ru-RU" sz="2000" b="1" dirty="0">
                <a:latin typeface="Spectral" panose="02020502060000000000" pitchFamily="18" charset="-52"/>
                <a:ea typeface="+mn-lt"/>
                <a:cs typeface="+mn-lt"/>
              </a:rPr>
              <a:t> (опросный лист)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244" y="5945805"/>
            <a:ext cx="1118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Методические рекомендации по разработке и реализации государственных программ субъектов Российской Федерации и муниципальных программ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(совместное письмо Минэкономразвития России и Минфина России от 6 февраля 2023 г. № 3493-ПК/Д19и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/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26-02-06/9321)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Основные причины, выделяемые субъектами Российской Федерации: инвентаризация планируется после утверждения регионального порядка с учетом положений методических рекомендаций, осуществляется проработка концепции регионального порядка по разработке и реализации региональных программ.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7767022"/>
              </p:ext>
            </p:extLst>
          </p:nvPr>
        </p:nvGraphicFramePr>
        <p:xfrm>
          <a:off x="498244" y="2419351"/>
          <a:ext cx="11186836" cy="33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11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40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50514489"/>
              </p:ext>
            </p:extLst>
          </p:nvPr>
        </p:nvGraphicFramePr>
        <p:xfrm>
          <a:off x="498244" y="2415787"/>
          <a:ext cx="11186836" cy="33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8245" y="1245520"/>
            <a:ext cx="11186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latin typeface="Spectral" panose="02020502060000000000" pitchFamily="18" charset="-52"/>
                <a:ea typeface="+mn-lt"/>
                <a:cs typeface="+mn-lt"/>
              </a:rPr>
              <a:t>Итоги опроса регионов по вопросу инвентаризации действующей структуры региональных программ, а также реализуемых в их составе результатов (мероприятий) на предмет соответствия требованиям методических рекомендаций (опросный лист)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244" y="6126780"/>
            <a:ext cx="1118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Основные причины, выделяемые субъектами Российской Федерации: инвентаризация планируется после утверждения регионального порядка с учетом положений методических рекомендаций, осуществляется проработка концепции регионального порядка по разработке и реализации региональных программ.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12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427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4841107"/>
              </p:ext>
            </p:extLst>
          </p:nvPr>
        </p:nvGraphicFramePr>
        <p:xfrm>
          <a:off x="496280" y="2429494"/>
          <a:ext cx="1118880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8245" y="1245520"/>
            <a:ext cx="111868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latin typeface="Spectral" panose="02020502060000000000" pitchFamily="18" charset="-52"/>
                <a:ea typeface="+mn-lt"/>
                <a:cs typeface="+mn-lt"/>
              </a:rPr>
              <a:t>Итоги опроса регионов по вопросу инвентаризации действующей структуры региональных программ, а также реализуемых в их составе результатов (мероприятий) на предмет соответствия требованиям методических рекомендаций (опросный лист)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13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10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7B7CC05-FB64-938E-DB8C-AFE762802BE9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C5EE0FCF-6E00-D5B8-C2A2-4D52F67EF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F2B32BD3-D048-6F2E-E049-518B85E7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2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7" name="object 79">
            <a:extLst>
              <a:ext uri="{FF2B5EF4-FFF2-40B4-BE49-F238E27FC236}">
                <a16:creationId xmlns:a16="http://schemas.microsoft.com/office/drawing/2014/main" id="{CCBBC36D-CF79-652F-CE56-37839A729935}"/>
              </a:ext>
            </a:extLst>
          </p:cNvPr>
          <p:cNvSpPr txBox="1">
            <a:spLocks/>
          </p:cNvSpPr>
          <p:nvPr/>
        </p:nvSpPr>
        <p:spPr>
          <a:xfrm>
            <a:off x="0" y="983753"/>
            <a:ext cx="12192000" cy="354840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dirty="0">
                <a:latin typeface="Spectral"/>
              </a:rPr>
              <a:t>Координация госпрограмм РФ и субъектов РФ: постановка задачи</a:t>
            </a:r>
            <a:endParaRPr lang="ru-RU" sz="2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A776AC-EC1D-E753-95A8-9D72A0AA96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8"/>
          <a:stretch/>
        </p:blipFill>
        <p:spPr>
          <a:xfrm>
            <a:off x="78582" y="2049768"/>
            <a:ext cx="5403057" cy="346666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1F0E876-4760-F254-F73B-30FE255AD5F1}"/>
              </a:ext>
            </a:extLst>
          </p:cNvPr>
          <p:cNvGrpSpPr/>
          <p:nvPr/>
        </p:nvGrpSpPr>
        <p:grpSpPr>
          <a:xfrm>
            <a:off x="5343718" y="3587347"/>
            <a:ext cx="6627018" cy="2809432"/>
            <a:chOff x="5486400" y="1707357"/>
            <a:chExt cx="6627018" cy="28094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8C994C6-BB3F-7296-A890-BA6E8C70F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3440"/>
            <a:stretch/>
          </p:blipFill>
          <p:spPr>
            <a:xfrm>
              <a:off x="5524888" y="1707357"/>
              <a:ext cx="6574242" cy="88589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8042A920-31FD-A92A-7CE0-ADEC48622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1964"/>
            <a:stretch/>
          </p:blipFill>
          <p:spPr>
            <a:xfrm>
              <a:off x="5492245" y="2600644"/>
              <a:ext cx="6621173" cy="1148049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62BC3BA-2E88-9484-A157-B9861092F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83"/>
            <a:stretch/>
          </p:blipFill>
          <p:spPr>
            <a:xfrm>
              <a:off x="5486400" y="3566425"/>
              <a:ext cx="6612730" cy="950364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EE465D-5779-DEEE-A13C-9A04A812E9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71"/>
          <a:stretch/>
        </p:blipFill>
        <p:spPr>
          <a:xfrm>
            <a:off x="5343718" y="1498429"/>
            <a:ext cx="6769700" cy="19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3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/>
          </p:cNvSpPr>
          <p:nvPr/>
        </p:nvSpPr>
        <p:spPr>
          <a:xfrm>
            <a:off x="0" y="983753"/>
            <a:ext cx="12192000" cy="354840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dirty="0">
                <a:latin typeface="Spectral"/>
              </a:rPr>
              <a:t>Модель взаимосвязи ФП и РП в рамках нацпроектов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4951" b="3191"/>
          <a:stretch/>
        </p:blipFill>
        <p:spPr>
          <a:xfrm>
            <a:off x="1782763" y="1338593"/>
            <a:ext cx="8890000" cy="5386791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1764D96E-57E2-3C63-F76B-65D80B4E7E20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945C3D9D-A53F-0997-3BE8-81BD34E92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2CA6CB19-5301-8800-0CA0-713B526B5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3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13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509B9EB1-04CF-44DA-80BF-71E2A13A5443}"/>
              </a:ext>
            </a:extLst>
          </p:cNvPr>
          <p:cNvSpPr/>
          <p:nvPr/>
        </p:nvSpPr>
        <p:spPr>
          <a:xfrm>
            <a:off x="485775" y="4693452"/>
            <a:ext cx="11144249" cy="2007392"/>
          </a:xfrm>
          <a:prstGeom prst="trapezoid">
            <a:avLst>
              <a:gd name="adj" fmla="val 112633"/>
            </a:avLst>
          </a:prstGeom>
          <a:solidFill>
            <a:srgbClr val="E1E1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F91FB0FA-76CF-B188-4591-5A128E31AD41}"/>
              </a:ext>
            </a:extLst>
          </p:cNvPr>
          <p:cNvSpPr/>
          <p:nvPr/>
        </p:nvSpPr>
        <p:spPr>
          <a:xfrm rot="10800000">
            <a:off x="447678" y="1757366"/>
            <a:ext cx="11144249" cy="2007392"/>
          </a:xfrm>
          <a:prstGeom prst="trapezoid">
            <a:avLst>
              <a:gd name="adj" fmla="val 112633"/>
            </a:avLst>
          </a:prstGeom>
          <a:solidFill>
            <a:srgbClr val="F3D9D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E2987C-0B9E-0E42-C7E0-A3335CEF3200}"/>
              </a:ext>
            </a:extLst>
          </p:cNvPr>
          <p:cNvSpPr/>
          <p:nvPr/>
        </p:nvSpPr>
        <p:spPr>
          <a:xfrm>
            <a:off x="2728913" y="3829051"/>
            <a:ext cx="6636545" cy="807243"/>
          </a:xfrm>
          <a:prstGeom prst="rect">
            <a:avLst/>
          </a:prstGeom>
          <a:solidFill>
            <a:srgbClr val="D9F5D7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1E238-9E7D-F2E5-2CCE-C906AEA0179A}"/>
              </a:ext>
            </a:extLst>
          </p:cNvPr>
          <p:cNvSpPr txBox="1"/>
          <p:nvPr/>
        </p:nvSpPr>
        <p:spPr>
          <a:xfrm>
            <a:off x="3193256" y="2328867"/>
            <a:ext cx="55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Государственные программы Российской Федерации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6F0F7-57AA-2A80-E984-612497F74DB1}"/>
              </a:ext>
            </a:extLst>
          </p:cNvPr>
          <p:cNvSpPr txBox="1"/>
          <p:nvPr/>
        </p:nvSpPr>
        <p:spPr>
          <a:xfrm>
            <a:off x="3193256" y="5286379"/>
            <a:ext cx="55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Государственные программы субъектов Российской Федерации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57E85-771A-0D78-F848-F208CB377573}"/>
              </a:ext>
            </a:extLst>
          </p:cNvPr>
          <p:cNvSpPr txBox="1"/>
          <p:nvPr/>
        </p:nvSpPr>
        <p:spPr>
          <a:xfrm>
            <a:off x="2686049" y="3936214"/>
            <a:ext cx="67341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spc="-50" dirty="0">
                <a:solidFill>
                  <a:schemeClr val="accent1">
                    <a:lumMod val="50000"/>
                  </a:schemeClr>
                </a:solidFill>
              </a:rPr>
              <a:t>Соглашение + План по достижению показателей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3CC373E-AFED-D8D8-2124-F5EB804A3859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0D85FDB6-A467-2283-5E62-779E6F2C4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018591F1-4113-3268-9786-DA05A109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4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13" name="object 79">
            <a:extLst>
              <a:ext uri="{FF2B5EF4-FFF2-40B4-BE49-F238E27FC236}">
                <a16:creationId xmlns:a16="http://schemas.microsoft.com/office/drawing/2014/main" id="{4CA15DE1-298A-D0F4-3E05-2F000DBB3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678" y="1024177"/>
            <a:ext cx="11091038" cy="3577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i="0" dirty="0">
                <a:latin typeface="Spectral"/>
                <a:cs typeface="Spectral"/>
              </a:rPr>
              <a:t>Модель взаимосвязи госпрограмм федерального и регионального уровней</a:t>
            </a:r>
            <a:endParaRPr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4D177-0ECE-73E4-BDA1-5DED7E966A45}"/>
              </a:ext>
            </a:extLst>
          </p:cNvPr>
          <p:cNvSpPr txBox="1"/>
          <p:nvPr/>
        </p:nvSpPr>
        <p:spPr>
          <a:xfrm>
            <a:off x="1544240" y="1934211"/>
            <a:ext cx="13215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показатели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038F4-4B68-FCAE-6F89-A48AF6B7663E}"/>
              </a:ext>
            </a:extLst>
          </p:cNvPr>
          <p:cNvSpPr txBox="1"/>
          <p:nvPr/>
        </p:nvSpPr>
        <p:spPr>
          <a:xfrm>
            <a:off x="2043113" y="2407446"/>
            <a:ext cx="12144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результаты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97116-3253-DDA6-FD93-CB2CA6975D36}"/>
              </a:ext>
            </a:extLst>
          </p:cNvPr>
          <p:cNvSpPr txBox="1"/>
          <p:nvPr/>
        </p:nvSpPr>
        <p:spPr>
          <a:xfrm>
            <a:off x="2586037" y="3090448"/>
            <a:ext cx="14501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контрольные точки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4B6BC8-AABD-D75C-1C4A-FEC1EE14D87B}"/>
              </a:ext>
            </a:extLst>
          </p:cNvPr>
          <p:cNvSpPr txBox="1"/>
          <p:nvPr/>
        </p:nvSpPr>
        <p:spPr>
          <a:xfrm>
            <a:off x="8536781" y="1936618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исполнители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0EC72-3CDC-C1B2-DE85-95D225395678}"/>
              </a:ext>
            </a:extLst>
          </p:cNvPr>
          <p:cNvSpPr txBox="1"/>
          <p:nvPr/>
        </p:nvSpPr>
        <p:spPr>
          <a:xfrm>
            <a:off x="8479630" y="2456156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9CA98-588F-D4A6-34F6-114AD7DF7928}"/>
              </a:ext>
            </a:extLst>
          </p:cNvPr>
          <p:cNvSpPr txBox="1"/>
          <p:nvPr/>
        </p:nvSpPr>
        <p:spPr>
          <a:xfrm>
            <a:off x="7936706" y="3071709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42D06D-0603-90C9-D173-83157F01FC86}"/>
              </a:ext>
            </a:extLst>
          </p:cNvPr>
          <p:cNvSpPr txBox="1"/>
          <p:nvPr/>
        </p:nvSpPr>
        <p:spPr>
          <a:xfrm>
            <a:off x="3863580" y="3236473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ресурсы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7FFB6-BEF9-514A-ED0B-1A27AC905BE7}"/>
              </a:ext>
            </a:extLst>
          </p:cNvPr>
          <p:cNvSpPr txBox="1"/>
          <p:nvPr/>
        </p:nvSpPr>
        <p:spPr>
          <a:xfrm>
            <a:off x="6207919" y="1914846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управления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D7A478-5F1B-749F-77D5-0BB687429EB4}"/>
              </a:ext>
            </a:extLst>
          </p:cNvPr>
          <p:cNvSpPr txBox="1"/>
          <p:nvPr/>
        </p:nvSpPr>
        <p:spPr>
          <a:xfrm>
            <a:off x="3427812" y="1971891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объекты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AAE23A-CD58-1AC8-AE3D-E62D42CF88FB}"/>
              </a:ext>
            </a:extLst>
          </p:cNvPr>
          <p:cNvSpPr txBox="1"/>
          <p:nvPr/>
        </p:nvSpPr>
        <p:spPr>
          <a:xfrm>
            <a:off x="2541986" y="4919246"/>
            <a:ext cx="13215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показатели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4D0C5-0C13-90F5-32D0-3560817FC132}"/>
              </a:ext>
            </a:extLst>
          </p:cNvPr>
          <p:cNvSpPr txBox="1"/>
          <p:nvPr/>
        </p:nvSpPr>
        <p:spPr>
          <a:xfrm>
            <a:off x="2043113" y="5484666"/>
            <a:ext cx="12144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результаты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F991AA-0DF9-CF2C-35CA-9B6734F252BF}"/>
              </a:ext>
            </a:extLst>
          </p:cNvPr>
          <p:cNvSpPr txBox="1"/>
          <p:nvPr/>
        </p:nvSpPr>
        <p:spPr>
          <a:xfrm>
            <a:off x="1544240" y="6014260"/>
            <a:ext cx="14501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контрольные точки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05691D-99D3-4B8C-1BCB-C62857732CA1}"/>
              </a:ext>
            </a:extLst>
          </p:cNvPr>
          <p:cNvSpPr txBox="1"/>
          <p:nvPr/>
        </p:nvSpPr>
        <p:spPr>
          <a:xfrm>
            <a:off x="4227316" y="4933536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объекты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390680-535B-6D86-2C4F-A4599EA17046}"/>
              </a:ext>
            </a:extLst>
          </p:cNvPr>
          <p:cNvSpPr txBox="1"/>
          <p:nvPr/>
        </p:nvSpPr>
        <p:spPr>
          <a:xfrm>
            <a:off x="3756423" y="6175960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ресурсы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15D80B-51BA-A607-3089-4432A7F2BE39}"/>
              </a:ext>
            </a:extLst>
          </p:cNvPr>
          <p:cNvSpPr txBox="1"/>
          <p:nvPr/>
        </p:nvSpPr>
        <p:spPr>
          <a:xfrm>
            <a:off x="6169821" y="4895245"/>
            <a:ext cx="21228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система управления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17E633-BC0C-AB0E-4E2C-982408F5E7D1}"/>
              </a:ext>
            </a:extLst>
          </p:cNvPr>
          <p:cNvSpPr txBox="1"/>
          <p:nvPr/>
        </p:nvSpPr>
        <p:spPr>
          <a:xfrm>
            <a:off x="8511181" y="5117102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исполнители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83F0E6-E9F2-F3C4-83F7-964DF955CB5C}"/>
              </a:ext>
            </a:extLst>
          </p:cNvPr>
          <p:cNvSpPr txBox="1"/>
          <p:nvPr/>
        </p:nvSpPr>
        <p:spPr>
          <a:xfrm>
            <a:off x="8978503" y="5664546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структура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579D4D-9133-E007-ECED-74E2ABA0197F}"/>
              </a:ext>
            </a:extLst>
          </p:cNvPr>
          <p:cNvSpPr txBox="1"/>
          <p:nvPr/>
        </p:nvSpPr>
        <p:spPr>
          <a:xfrm>
            <a:off x="8216789" y="6208414"/>
            <a:ext cx="1450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14940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5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id="{E5E426AB-5BCD-4124-959D-2343F808360F}"/>
              </a:ext>
            </a:extLst>
          </p:cNvPr>
          <p:cNvSpPr txBox="1">
            <a:spLocks/>
          </p:cNvSpPr>
          <p:nvPr/>
        </p:nvSpPr>
        <p:spPr>
          <a:xfrm>
            <a:off x="1169480" y="1131459"/>
            <a:ext cx="10515600" cy="414856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dirty="0">
                <a:latin typeface="Spectral"/>
              </a:rPr>
              <a:t>Основные требования к новым госпрограммам</a:t>
            </a:r>
            <a:endParaRPr lang="ru-RU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C99D6A-DE82-4A1B-BC68-914D9AC131D8}"/>
              </a:ext>
            </a:extLst>
          </p:cNvPr>
          <p:cNvSpPr txBox="1"/>
          <p:nvPr/>
        </p:nvSpPr>
        <p:spPr>
          <a:xfrm>
            <a:off x="1016543" y="1789665"/>
            <a:ext cx="9467461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Обособление проектной и процессной частей.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Наличие ряда единых обязательных атрибутов.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/>
              <a:t>Исключение части параметров из нормативного акта.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Перевод госпрограммы в цифровой формат.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Взаимодействие на основе соглашений и плана.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endParaRPr lang="ru-RU" sz="2400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5D9BE97-9195-4294-A639-8BD8DCCBCDDF}"/>
              </a:ext>
            </a:extLst>
          </p:cNvPr>
          <p:cNvSpPr txBox="1"/>
          <p:nvPr/>
        </p:nvSpPr>
        <p:spPr>
          <a:xfrm>
            <a:off x="1016543" y="5969969"/>
            <a:ext cx="1077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aseline="30000" dirty="0">
                <a:solidFill>
                  <a:srgbClr val="272D4C"/>
                </a:solidFill>
              </a:rPr>
              <a:t>*</a:t>
            </a:r>
            <a:r>
              <a:rPr lang="ru-RU" sz="1400" dirty="0">
                <a:solidFill>
                  <a:srgbClr val="272D4C"/>
                </a:solidFill>
              </a:rPr>
              <a:t> - совместное письмо Минэкономразвития России и Минфина России от 06.02.2023 № 3493-ПК/Д19и/26-02-06/9321</a:t>
            </a:r>
          </a:p>
        </p:txBody>
      </p:sp>
    </p:spTree>
    <p:extLst>
      <p:ext uri="{BB962C8B-B14F-4D97-AF65-F5344CB8AC3E}">
        <p14:creationId xmlns:p14="http://schemas.microsoft.com/office/powerpoint/2010/main" val="303697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6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9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3116" y="1024177"/>
            <a:ext cx="10515600" cy="3577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i="0" dirty="0">
                <a:latin typeface="Spectral"/>
                <a:cs typeface="Spectral"/>
              </a:rPr>
              <a:t>Типы структурных элементов госпрограммы</a:t>
            </a:r>
            <a:endParaRPr sz="2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612391"/>
              </p:ext>
            </p:extLst>
          </p:nvPr>
        </p:nvGraphicFramePr>
        <p:xfrm>
          <a:off x="499641" y="1499763"/>
          <a:ext cx="11199535" cy="507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0840">
                  <a:extLst>
                    <a:ext uri="{9D8B030D-6E8A-4147-A177-3AD203B41FA5}">
                      <a16:colId xmlns:a16="http://schemas.microsoft.com/office/drawing/2014/main" val="1415595675"/>
                    </a:ext>
                  </a:extLst>
                </a:gridCol>
                <a:gridCol w="3432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962"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Характеристика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Проектная часть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Процессная часть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210">
                <a:tc vMerge="1">
                  <a:txBody>
                    <a:bodyPr/>
                    <a:lstStyle/>
                    <a:p>
                      <a:pPr algn="ctr">
                        <a:lnSpc>
                          <a:spcPct val="79000"/>
                        </a:lnSpc>
                        <a:spcAft>
                          <a:spcPts val="600"/>
                        </a:spcAft>
                      </a:pPr>
                      <a:endParaRPr lang="ru-RU" sz="1000" b="0" i="0" dirty="0">
                        <a:solidFill>
                          <a:schemeClr val="bg1"/>
                        </a:solidFill>
                        <a:latin typeface="Century" panose="020406040505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Федеральные </a:t>
                      </a:r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проекты (ФП)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Ведомственные проекты</a:t>
                      </a:r>
                      <a:r>
                        <a:rPr lang="ru-RU" sz="1200" b="1" i="0" kern="1200" baseline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(ВП)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Комплексы</a:t>
                      </a:r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п</a:t>
                      </a: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роцессных мероприятий </a:t>
                      </a:r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(КПМ)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828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Характер мероприятий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ограничены по срокам реализации;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приводят к: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>
                          <a:latin typeface="Trebuchet MS" panose="020B0603020202020204" pitchFamily="34" charset="0"/>
                        </a:rPr>
                        <a:t>- новым</a:t>
                      </a: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 (уникальным) результатам;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- качественному </a:t>
                      </a:r>
                      <a:r>
                        <a:rPr lang="ru-RU" sz="1100" b="0" i="1" baseline="0" dirty="0">
                          <a:latin typeface="Trebuchet MS" panose="020B0603020202020204" pitchFamily="34" charset="0"/>
                        </a:rPr>
                        <a:t>изменению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процессов;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- значительному </a:t>
                      </a:r>
                      <a:r>
                        <a:rPr lang="ru-RU" sz="1100" b="0" i="1" baseline="0" dirty="0">
                          <a:latin typeface="Trebuchet MS" panose="020B0603020202020204" pitchFamily="34" charset="0"/>
                        </a:rPr>
                        <a:t>прорыву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в достижении </a:t>
                      </a:r>
                      <a:br>
                        <a:rPr lang="ru-RU" sz="1100" b="0" i="0" baseline="0" dirty="0">
                          <a:latin typeface="Trebuchet MS" panose="020B0603020202020204" pitchFamily="34" charset="0"/>
                        </a:rPr>
                      </a:b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значений результатов процессов;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непрерывные или постоянно возобновляемые;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 реализуются в соответствии с устоявшимися процедурами;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55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Специфика</a:t>
                      </a:r>
                      <a:r>
                        <a:rPr lang="ru-RU" sz="1100" b="1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мероприятий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капитальное строительство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≥ 3 млрд. рублей;</a:t>
                      </a:r>
                    </a:p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субсидии, иные МБТ субъектам РФ;</a:t>
                      </a:r>
                    </a:p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субсидии юридическим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лицам;</a:t>
                      </a:r>
                    </a:p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совершенствование государственной политики и законодательства;</a:t>
                      </a:r>
                    </a:p>
                    <a:p>
                      <a:pPr marL="90488" marR="0" lvl="0" indent="-90488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налоговые расходы (стимулирующие);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dirty="0">
                          <a:latin typeface="Trebuchet MS" panose="020B0603020202020204" pitchFamily="34" charset="0"/>
                        </a:rPr>
                        <a:t>капитальное строительство &lt; 3 млрд. рублей; </a:t>
                      </a:r>
                    </a:p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dirty="0">
                          <a:latin typeface="Trebuchet MS" panose="020B0603020202020204" pitchFamily="34" charset="0"/>
                        </a:rPr>
                        <a:t>создание</a:t>
                      </a: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 и развитие </a:t>
                      </a:r>
                      <a:r>
                        <a:rPr lang="en-US" sz="1100" baseline="0" dirty="0">
                          <a:latin typeface="Trebuchet MS" panose="020B0603020202020204" pitchFamily="34" charset="0"/>
                        </a:rPr>
                        <a:t>IT-</a:t>
                      </a: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систем;</a:t>
                      </a:r>
                    </a:p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НИОКР;</a:t>
                      </a:r>
                    </a:p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совершенствование нормативной базы (акты Правительства, ведомственные акты);</a:t>
                      </a:r>
                    </a:p>
                    <a:p>
                      <a:pPr marL="90488" indent="-90488" algn="just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aseline="0" dirty="0">
                          <a:latin typeface="Trebuchet MS" panose="020B0603020202020204" pitchFamily="34" charset="0"/>
                        </a:rPr>
                        <a:t>отдельные целевые субсидии государственным учреждениям;</a:t>
                      </a:r>
                      <a:endParaRPr lang="ru-RU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госзадания;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субвенции;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дотация на выравнивание бюджетной обеспеченности;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заработная плата и закупки казенных учреждений в рамках текущей деятельности;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налоговые расходы (социальные); </a:t>
                      </a:r>
                    </a:p>
                    <a:p>
                      <a:pPr marL="172800" indent="-172800" algn="just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Tx/>
                        <a:buChar char="-"/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субсидии в целях финансового обеспечения исполнения государственного </a:t>
                      </a:r>
                      <a:r>
                        <a:rPr lang="ru-RU" sz="1100" b="0" i="0" kern="1200" baseline="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соц.заказа</a:t>
                      </a:r>
                      <a:endParaRPr lang="ru-RU" sz="1100" b="0" i="0" kern="1200" baseline="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807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Уровень утверждения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управляющий совет ГП (проектный комитет по НП), возглавляемый вице-премьером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ведомственный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координационный орган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руководитель (заместитель руководителя) ФОИВ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65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Характеристика эффективности реализации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конечные общественно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значимые 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показатели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+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непосредственные 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результаты</a:t>
                      </a:r>
                      <a:endParaRPr lang="ru-RU" sz="1100" b="0" i="0" u="sng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как правило, только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непосредственные </a:t>
                      </a:r>
                      <a:r>
                        <a:rPr lang="ru-RU" sz="1100" b="0" i="0" u="sng" dirty="0">
                          <a:latin typeface="Trebuchet MS" panose="020B0603020202020204" pitchFamily="34" charset="0"/>
                        </a:rPr>
                        <a:t>результаты</a:t>
                      </a: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 текущей деятельности (например, сводные показатели 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госзаданий) 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10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>
                          <a:latin typeface="Trebuchet MS" panose="020B0603020202020204" pitchFamily="34" charset="0"/>
                        </a:rPr>
                        <a:t>реализации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 составе ФП </a:t>
                      </a:r>
                      <a:b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 возможностью </a:t>
                      </a:r>
                      <a:b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оперативного уточнения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динамичен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)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 составе ВП </a:t>
                      </a:r>
                      <a:b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 возможностью </a:t>
                      </a:r>
                      <a:b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100" b="0" i="0" kern="1200" baseline="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оперативного уточнения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динамичен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)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в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составе КПМ, содержит </a:t>
                      </a:r>
                      <a:r>
                        <a:rPr lang="ru-RU" sz="1100" b="0" i="0" dirty="0">
                          <a:latin typeface="Trebuchet MS" panose="020B0603020202020204" pitchFamily="34" charset="0"/>
                        </a:rPr>
                        <a:t>мероприятия, обусловленные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 нормативными правовыми актами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ru-RU" sz="1100" b="0" i="0" u="sng" baseline="0" dirty="0">
                          <a:latin typeface="Trebuchet MS" panose="020B0603020202020204" pitchFamily="34" charset="0"/>
                        </a:rPr>
                        <a:t>статичен – формируется на неограниченный период</a:t>
                      </a:r>
                      <a:r>
                        <a:rPr lang="ru-RU" sz="1100" b="0" i="0" baseline="0" dirty="0">
                          <a:latin typeface="Trebuchet MS" panose="020B0603020202020204" pitchFamily="34" charset="0"/>
                        </a:rPr>
                        <a:t>)</a:t>
                      </a:r>
                      <a:endParaRPr lang="ru-RU" sz="1100" b="0" i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3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7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1490" y="1049601"/>
            <a:ext cx="10515600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400" b="1" dirty="0">
                <a:latin typeface="Spectral"/>
              </a:rPr>
              <a:t>Ключевые элементы государственных программ Российской Федерации и государственных программ субъектов Российской Федерации, подлежащие </a:t>
            </a:r>
            <a:r>
              <a:rPr lang="ru-RU" sz="2400" b="1" dirty="0" err="1">
                <a:latin typeface="Spectral"/>
              </a:rPr>
              <a:t>взаимоувязке</a:t>
            </a:r>
            <a:endParaRPr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621E9-BE72-40B5-8842-D03AC172A7AD}"/>
              </a:ext>
            </a:extLst>
          </p:cNvPr>
          <p:cNvSpPr txBox="1"/>
          <p:nvPr/>
        </p:nvSpPr>
        <p:spPr>
          <a:xfrm>
            <a:off x="2584175" y="2447425"/>
            <a:ext cx="6901458" cy="883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latin typeface="Spectral" panose="02020502060000000000"/>
              </a:rPr>
              <a:t>Показатели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862650-CA64-4B16-80C9-2A8D9C849083}"/>
              </a:ext>
            </a:extLst>
          </p:cNvPr>
          <p:cNvSpPr txBox="1"/>
          <p:nvPr/>
        </p:nvSpPr>
        <p:spPr>
          <a:xfrm>
            <a:off x="2584175" y="3949948"/>
            <a:ext cx="6901458" cy="8835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latin typeface="Spectral" panose="02020502060000000000"/>
              </a:rPr>
              <a:t>Результаты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7D68F-DC07-49DC-A4F3-211020652A71}"/>
              </a:ext>
            </a:extLst>
          </p:cNvPr>
          <p:cNvSpPr txBox="1"/>
          <p:nvPr/>
        </p:nvSpPr>
        <p:spPr>
          <a:xfrm>
            <a:off x="2584175" y="5421881"/>
            <a:ext cx="6901458" cy="883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ru-RU" sz="2800" b="1" dirty="0">
                <a:latin typeface="Spectral" panose="02020502060000000000"/>
              </a:rPr>
              <a:t>Контрольные точки</a:t>
            </a:r>
          </a:p>
        </p:txBody>
      </p:sp>
    </p:spTree>
    <p:extLst>
      <p:ext uri="{BB962C8B-B14F-4D97-AF65-F5344CB8AC3E}">
        <p14:creationId xmlns:p14="http://schemas.microsoft.com/office/powerpoint/2010/main" val="72431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8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sp>
        <p:nvSpPr>
          <p:cNvPr id="12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4137" y="1071510"/>
            <a:ext cx="10515600" cy="3577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85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600" b="1" i="0" dirty="0">
                <a:latin typeface="Spectral"/>
                <a:cs typeface="Spectral"/>
              </a:rPr>
              <a:t>Определение показателя и результата госпрограммы</a:t>
            </a:r>
            <a:endParaRPr sz="2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49475" y="2096674"/>
            <a:ext cx="4652607" cy="1935396"/>
          </a:xfrm>
          <a:prstGeom prst="rect">
            <a:avLst/>
          </a:prstGeom>
          <a:noFill/>
          <a:ln w="28575">
            <a:solidFill>
              <a:srgbClr val="007B3E"/>
            </a:solidFill>
            <a:prstDash val="dash"/>
          </a:ln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1350" kern="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857" y="2093247"/>
            <a:ext cx="4746532" cy="1906974"/>
          </a:xfrm>
          <a:prstGeom prst="rect">
            <a:avLst/>
          </a:prstGeom>
          <a:noFill/>
          <a:ln w="28575">
            <a:solidFill>
              <a:srgbClr val="007B3E"/>
            </a:solidFill>
            <a:prstDash val="dash"/>
          </a:ln>
        </p:spPr>
        <p:txBody>
          <a:bodyPr wrap="square" rtlCol="0">
            <a:noAutofit/>
          </a:bodyPr>
          <a:lstStyle/>
          <a:p>
            <a:pPr>
              <a:defRPr/>
            </a:pPr>
            <a:endParaRPr lang="ru-RU" sz="1350" kern="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58082" y="2227439"/>
            <a:ext cx="2601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B3E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dirty="0">
              <a:solidFill>
                <a:srgbClr val="007B3E"/>
              </a:solidFill>
              <a:latin typeface="Century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9708" y="2900990"/>
            <a:ext cx="462267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количественно измеримый итог деятельности - определенное </a:t>
            </a:r>
            <a:r>
              <a:rPr lang="ru-RU" sz="1350" b="1" dirty="0">
                <a:solidFill>
                  <a:srgbClr val="FF0000"/>
                </a:solidFill>
                <a:latin typeface="Century" panose="02040604050505020304" pitchFamily="18" charset="0"/>
              </a:rPr>
              <a:t>количество материальных и нематериальных объектов</a:t>
            </a:r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, объем оказанных услуг / выполненных работ</a:t>
            </a:r>
            <a:r>
              <a:rPr lang="ru-RU" sz="1350" b="1" dirty="0">
                <a:solidFill>
                  <a:prstClr val="black"/>
                </a:solidFill>
                <a:latin typeface="Century" panose="02040604050505020304" pitchFamily="18" charset="0"/>
              </a:rPr>
              <a:t> </a:t>
            </a:r>
            <a:endParaRPr lang="ru-RU" sz="1350" dirty="0">
              <a:solidFill>
                <a:prstClr val="black"/>
              </a:solidFill>
              <a:latin typeface="Century" panose="02040604050505020304" pitchFamily="18" charset="0"/>
            </a:endParaRPr>
          </a:p>
          <a:p>
            <a:endParaRPr lang="ru-RU" sz="1350" dirty="0">
              <a:solidFill>
                <a:prstClr val="black"/>
              </a:solidFill>
              <a:latin typeface="Century" panose="020406040505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9857" y="4430572"/>
            <a:ext cx="4781550" cy="665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переоснащены региональные сосудистые центры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23594" y="2226424"/>
            <a:ext cx="2354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B3E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endParaRPr lang="ru-RU" dirty="0">
              <a:solidFill>
                <a:srgbClr val="007B3E"/>
              </a:solidFill>
              <a:latin typeface="Century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95585" y="2900989"/>
            <a:ext cx="4235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отражает социальный, экономический 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и (или) иной общественно-значимый </a:t>
            </a:r>
            <a:b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</a:br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и понятный </a:t>
            </a:r>
            <a:r>
              <a:rPr lang="ru-RU" sz="1350" b="1" dirty="0">
                <a:solidFill>
                  <a:srgbClr val="FF0000"/>
                </a:solidFill>
                <a:latin typeface="Century" panose="02040604050505020304" pitchFamily="18" charset="0"/>
              </a:rPr>
              <a:t>эффект</a:t>
            </a:r>
            <a:r>
              <a:rPr lang="ru-RU" sz="1350" dirty="0">
                <a:solidFill>
                  <a:prstClr val="black"/>
                </a:solidFill>
                <a:latin typeface="Century" panose="02040604050505020304" pitchFamily="18" charset="0"/>
              </a:rPr>
              <a:t> от реализации проекта (программы)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49475" y="4430573"/>
            <a:ext cx="4652607" cy="665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смертности </a:t>
            </a:r>
          </a:p>
          <a:p>
            <a:pPr algn="ctr"/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болезней системы кровообращения</a:t>
            </a:r>
          </a:p>
        </p:txBody>
      </p:sp>
      <p:sp>
        <p:nvSpPr>
          <p:cNvPr id="24" name="Не равно 23"/>
          <p:cNvSpPr/>
          <p:nvPr/>
        </p:nvSpPr>
        <p:spPr>
          <a:xfrm>
            <a:off x="6033347" y="2867727"/>
            <a:ext cx="648072" cy="429794"/>
          </a:xfrm>
          <a:prstGeom prst="mathNotEqual">
            <a:avLst/>
          </a:prstGeom>
          <a:solidFill>
            <a:srgbClr val="55A7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350" kern="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D3E12C-3EC6-A9A1-E6F7-2F3746B15EB2}"/>
              </a:ext>
            </a:extLst>
          </p:cNvPr>
          <p:cNvSpPr txBox="1"/>
          <p:nvPr/>
        </p:nvSpPr>
        <p:spPr>
          <a:xfrm rot="19954117">
            <a:off x="425521" y="2215715"/>
            <a:ext cx="2303723" cy="584775"/>
          </a:xfrm>
          <a:prstGeom prst="rect">
            <a:avLst/>
          </a:prstGeom>
          <a:noFill/>
          <a:ln w="2540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связан </a:t>
            </a:r>
            <a:b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финансированием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F86A83-B2E5-6CC5-33A4-843E9095D5F0}"/>
              </a:ext>
            </a:extLst>
          </p:cNvPr>
          <p:cNvSpPr txBox="1"/>
          <p:nvPr/>
        </p:nvSpPr>
        <p:spPr>
          <a:xfrm rot="1836929">
            <a:off x="9681307" y="2158556"/>
            <a:ext cx="2303723" cy="584775"/>
          </a:xfrm>
          <a:prstGeom prst="rect">
            <a:avLst/>
          </a:prstGeom>
          <a:noFill/>
          <a:ln w="2540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переводится </a:t>
            </a:r>
          </a:p>
          <a:p>
            <a:pPr algn="ctr"/>
            <a:r>
              <a:rPr lang="ru-RU" sz="1600" b="1" dirty="0">
                <a:solidFill>
                  <a:srgbClr val="66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«в деньги»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2246264-A3DB-8D43-81D6-1794793DB188}"/>
              </a:ext>
            </a:extLst>
          </p:cNvPr>
          <p:cNvSpPr/>
          <p:nvPr/>
        </p:nvSpPr>
        <p:spPr>
          <a:xfrm>
            <a:off x="1219857" y="5547806"/>
            <a:ext cx="4781550" cy="665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закуплены патрульные автомобили </a:t>
            </a:r>
          </a:p>
          <a:p>
            <a:pPr algn="ctr">
              <a:defRPr/>
            </a:pPr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подразделений ГИБДД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8F21661-5F08-5A27-756B-459EBC398ACF}"/>
              </a:ext>
            </a:extLst>
          </p:cNvPr>
          <p:cNvSpPr/>
          <p:nvPr/>
        </p:nvSpPr>
        <p:spPr>
          <a:xfrm>
            <a:off x="6786804" y="5547806"/>
            <a:ext cx="4652607" cy="665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смертности </a:t>
            </a:r>
          </a:p>
          <a:p>
            <a:pPr algn="ctr"/>
            <a:r>
              <a:rPr lang="ru-RU" sz="1350" b="1" spc="-23" dirty="0">
                <a:solidFill>
                  <a:prstClr val="black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ДТП</a:t>
            </a:r>
          </a:p>
        </p:txBody>
      </p:sp>
    </p:spTree>
    <p:extLst>
      <p:ext uri="{BB962C8B-B14F-4D97-AF65-F5344CB8AC3E}">
        <p14:creationId xmlns:p14="http://schemas.microsoft.com/office/powerpoint/2010/main" val="37451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6FB6CBB-0E60-4E76-95C2-856F34774D04}"/>
              </a:ext>
            </a:extLst>
          </p:cNvPr>
          <p:cNvSpPr txBox="1"/>
          <p:nvPr/>
        </p:nvSpPr>
        <p:spPr>
          <a:xfrm>
            <a:off x="1121490" y="512763"/>
            <a:ext cx="10565685" cy="375346"/>
          </a:xfrm>
          <a:prstGeom prst="rect">
            <a:avLst/>
          </a:prstGeom>
          <a:solidFill>
            <a:srgbClr val="007B3E"/>
          </a:solidFill>
        </p:spPr>
        <p:txBody>
          <a:bodyPr vert="horz" wrap="square" lIns="0" tIns="36000" rIns="0" bIns="72000" rtlCol="0" anchor="t" anchorCtr="0">
            <a:spAutoFit/>
          </a:bodyPr>
          <a:lstStyle/>
          <a:p>
            <a:pPr marL="180000">
              <a:lnSpc>
                <a:spcPct val="150000"/>
              </a:lnSpc>
              <a:spcBef>
                <a:spcPts val="315"/>
              </a:spcBef>
              <a:tabLst>
                <a:tab pos="17280000" algn="l"/>
              </a:tabLst>
            </a:pP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МИНИСТЕРСТВО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 ФИНАНСОВ </a:t>
            </a:r>
            <a:r>
              <a:rPr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РОССИЙСКОЙ ФЕДЕРАЦ</a:t>
            </a:r>
            <a:r>
              <a:rPr lang="ru-RU" sz="1300" dirty="0">
                <a:solidFill>
                  <a:srgbClr val="FFFFFF"/>
                </a:solidFill>
                <a:latin typeface="Montserrat Medium" panose="00000600000000000000" pitchFamily="2" charset="-52"/>
                <a:cs typeface="Arial"/>
              </a:rPr>
              <a:t>ИИ</a:t>
            </a:r>
            <a:endParaRPr sz="1300" baseline="-2849" dirty="0">
              <a:latin typeface="Montserrat Medium" panose="00000600000000000000" pitchFamily="2" charset="-52"/>
              <a:cs typeface="Arial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0C81A95-275F-4922-9D77-77E0D8017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1" y="520210"/>
            <a:ext cx="369435" cy="3861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41880" y="512763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b="1" smtClean="0">
                <a:solidFill>
                  <a:srgbClr val="FFFFFF"/>
                </a:solidFill>
                <a:latin typeface="Century" panose="02040604050505020304" pitchFamily="18" charset="0"/>
                <a:cs typeface="Arial"/>
              </a:rPr>
              <a:t>9</a:t>
            </a:fld>
            <a:endParaRPr lang="en-US" sz="1400" b="1" dirty="0">
              <a:solidFill>
                <a:srgbClr val="FFFFFF"/>
              </a:solidFill>
              <a:latin typeface="Century" panose="02040604050505020304" pitchFamily="18" charset="0"/>
              <a:cs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499641" y="6291017"/>
            <a:ext cx="11176699" cy="616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86621" y="6327797"/>
            <a:ext cx="11214621" cy="8753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377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Код типа структурного элемента: </a:t>
            </a:r>
            <a:r>
              <a:rPr lang="ru-RU" altLang="ru-RU" sz="1200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федеральные проекты; 3 - ведомственные проекты; 4 - комплексы процессных мероприятий; 5 – ФЦП</a:t>
            </a:r>
            <a:r>
              <a:rPr lang="ru-RU" altLang="ru-RU" sz="1050" dirty="0">
                <a:solidFill>
                  <a:prstClr val="black"/>
                </a:solidFill>
                <a:latin typeface="Calibri"/>
              </a:rPr>
              <a:t>.</a:t>
            </a:r>
            <a:endParaRPr kumimoji="0" lang="ru-RU" alt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7727" y="2663420"/>
            <a:ext cx="3173911" cy="2841553"/>
          </a:xfrm>
          <a:prstGeom prst="rect">
            <a:avLst/>
          </a:prstGeom>
          <a:solidFill>
            <a:srgbClr val="C6D9F1">
              <a:alpha val="21961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t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Подпрограмма</a:t>
            </a:r>
          </a:p>
          <a:p>
            <a:r>
              <a:rPr lang="ru-RU" dirty="0"/>
              <a:t>(направление)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6828698" y="3461432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623047" y="3481894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744528" y="3478562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0989" y="2663420"/>
            <a:ext cx="3173911" cy="2841554"/>
          </a:xfrm>
          <a:prstGeom prst="rect">
            <a:avLst/>
          </a:prstGeom>
          <a:solidFill>
            <a:srgbClr val="C6D9F1">
              <a:alpha val="21961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t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Подпрограмма</a:t>
            </a:r>
          </a:p>
          <a:p>
            <a:r>
              <a:rPr lang="ru-RU" dirty="0"/>
              <a:t>(направление)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3153441" y="3461432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062482" y="3481894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948081" y="3481894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2" idx="0"/>
          </p:cNvCxnSpPr>
          <p:nvPr/>
        </p:nvCxnSpPr>
        <p:spPr>
          <a:xfrm flipH="1">
            <a:off x="5714683" y="2286751"/>
            <a:ext cx="881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6" idx="0"/>
          </p:cNvCxnSpPr>
          <p:nvPr/>
        </p:nvCxnSpPr>
        <p:spPr>
          <a:xfrm flipH="1">
            <a:off x="2057945" y="2286751"/>
            <a:ext cx="882" cy="37666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0989" y="1728428"/>
            <a:ext cx="6831274" cy="74052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46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Госпрограмма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49968" y="1728400"/>
            <a:ext cx="3736510" cy="74052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323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ХХ</a:t>
            </a:r>
          </a:p>
          <a:p>
            <a:r>
              <a:rPr lang="ru-RU" sz="1600" b="0" i="1" dirty="0"/>
              <a:t>код госпрограммы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49967" y="2663420"/>
            <a:ext cx="3730704" cy="93326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77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sz="3323" dirty="0"/>
              <a:t>Х</a:t>
            </a:r>
          </a:p>
          <a:p>
            <a:r>
              <a:rPr lang="ru-RU" sz="1600" b="0" i="1" dirty="0"/>
              <a:t>код типа структурного элемента*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64732" y="3791180"/>
            <a:ext cx="1723409" cy="132645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323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ХХ</a:t>
            </a:r>
          </a:p>
          <a:p>
            <a:r>
              <a:rPr lang="ru-RU" sz="1600" b="0" i="1" dirty="0"/>
              <a:t>код структурного элемента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784962" y="5423534"/>
            <a:ext cx="326238" cy="222942"/>
            <a:chOff x="5025213" y="6262324"/>
            <a:chExt cx="353424" cy="241521"/>
          </a:xfrm>
        </p:grpSpPr>
        <p:cxnSp>
          <p:nvCxnSpPr>
            <p:cNvPr id="47" name="Прямая со стрелкой 46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28868" y="3141009"/>
            <a:ext cx="4585929" cy="45567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77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Проектная часть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58800" y="3141009"/>
            <a:ext cx="1853711" cy="45567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77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Процессная часть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2039" y="5653463"/>
            <a:ext cx="838481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64732" y="5278795"/>
            <a:ext cx="1723409" cy="884158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954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ХХХХХ</a:t>
            </a:r>
          </a:p>
          <a:p>
            <a:r>
              <a:rPr lang="ru-RU" sz="1500" b="0" i="1" dirty="0"/>
              <a:t>код направления расходов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2040" y="3855231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Ведомственный проект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63763" y="3855231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Федеральный проект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69107" y="3842819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Ведомственный проект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31136" y="3855231"/>
            <a:ext cx="780990" cy="1555993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Федеральный проект (НП)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32859" y="3855231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Комплекс процессных мероприятий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38203" y="3842819"/>
            <a:ext cx="780990" cy="1555993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vert="vert270"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92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Комплекс процессных мероприятий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951940" y="3791181"/>
            <a:ext cx="1724400" cy="1326452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323" b="1" i="0" u="none" strike="noStrike" kern="0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G</a:t>
            </a:r>
            <a:r>
              <a:rPr lang="ru-RU" dirty="0">
                <a:solidFill>
                  <a:schemeClr val="tx1"/>
                </a:solidFill>
              </a:rPr>
              <a:t>Х</a:t>
            </a:r>
          </a:p>
          <a:p>
            <a:r>
              <a:rPr lang="ru-RU" sz="1600" b="0" i="1" dirty="0">
                <a:solidFill>
                  <a:schemeClr val="tx1"/>
                </a:solidFill>
              </a:rPr>
              <a:t>код федерального проекта</a:t>
            </a:r>
            <a:r>
              <a:rPr lang="en-US" sz="1600" b="0" i="1" dirty="0">
                <a:solidFill>
                  <a:schemeClr val="tx1"/>
                </a:solidFill>
              </a:rPr>
              <a:t> (</a:t>
            </a:r>
            <a:r>
              <a:rPr lang="ru-RU" sz="1600" b="0" i="1" dirty="0">
                <a:solidFill>
                  <a:schemeClr val="tx1"/>
                </a:solidFill>
              </a:rPr>
              <a:t>НП)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951383" y="5278795"/>
            <a:ext cx="1724956" cy="884158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33231" rIns="33231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954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ХХХХХ</a:t>
            </a:r>
          </a:p>
          <a:p>
            <a:r>
              <a:rPr lang="ru-RU" sz="1500" b="0" i="1" dirty="0"/>
              <a:t>код направления расходов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63762" y="5653463"/>
            <a:ext cx="842101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69106" y="5653463"/>
            <a:ext cx="875793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23409" y="5653463"/>
            <a:ext cx="890133" cy="50949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34275" y="5653463"/>
            <a:ext cx="842102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39619" y="5653463"/>
            <a:ext cx="881872" cy="50949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lIns="0" rIns="0" rtlCol="0" anchor="ctr">
            <a:noAutofit/>
          </a:bodyPr>
          <a:lstStyle>
            <a:defPPr>
              <a:defRPr lang="en-US"/>
            </a:defPPr>
            <a:lvl1pPr marR="0" lvl="0" indent="0" algn="ctr" defTabSz="84408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мероприятия</a:t>
            </a:r>
            <a:br>
              <a:rPr lang="ru-RU" dirty="0"/>
            </a:br>
            <a:r>
              <a:rPr lang="ru-RU" dirty="0"/>
              <a:t>(результаты)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1894825" y="5422619"/>
            <a:ext cx="326238" cy="222942"/>
            <a:chOff x="5025213" y="6262324"/>
            <a:chExt cx="353424" cy="241521"/>
          </a:xfrm>
        </p:grpSpPr>
        <p:cxnSp>
          <p:nvCxnSpPr>
            <p:cNvPr id="68" name="Прямая со стрелкой 67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2999180" y="5421704"/>
            <a:ext cx="326238" cy="222942"/>
            <a:chOff x="5025213" y="6262324"/>
            <a:chExt cx="353424" cy="241521"/>
          </a:xfrm>
        </p:grpSpPr>
        <p:cxnSp>
          <p:nvCxnSpPr>
            <p:cNvPr id="72" name="Прямая со стрелкой 71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>
            <a:off x="4464972" y="5421704"/>
            <a:ext cx="326238" cy="222942"/>
            <a:chOff x="5025213" y="6262324"/>
            <a:chExt cx="353424" cy="241521"/>
          </a:xfrm>
        </p:grpSpPr>
        <p:cxnSp>
          <p:nvCxnSpPr>
            <p:cNvPr id="76" name="Прямая со стрелкой 75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Группа 78"/>
          <p:cNvGrpSpPr/>
          <p:nvPr/>
        </p:nvGrpSpPr>
        <p:grpSpPr>
          <a:xfrm>
            <a:off x="5545596" y="5421704"/>
            <a:ext cx="326238" cy="222942"/>
            <a:chOff x="5025213" y="6262324"/>
            <a:chExt cx="353424" cy="241521"/>
          </a:xfrm>
        </p:grpSpPr>
        <p:cxnSp>
          <p:nvCxnSpPr>
            <p:cNvPr id="80" name="Прямая со стрелкой 79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6665579" y="5421704"/>
            <a:ext cx="326238" cy="222942"/>
            <a:chOff x="5025213" y="6262324"/>
            <a:chExt cx="353424" cy="241521"/>
          </a:xfrm>
        </p:grpSpPr>
        <p:cxnSp>
          <p:nvCxnSpPr>
            <p:cNvPr id="84" name="Прямая со стрелкой 83"/>
            <p:cNvCxnSpPr/>
            <p:nvPr/>
          </p:nvCxnSpPr>
          <p:spPr>
            <a:xfrm>
              <a:off x="5198941" y="6262326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>
              <a:off x="5378637" y="6263315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>
              <a:off x="5025213" y="6262324"/>
              <a:ext cx="0" cy="24053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Прямая соединительная линия 86"/>
          <p:cNvCxnSpPr/>
          <p:nvPr/>
        </p:nvCxnSpPr>
        <p:spPr>
          <a:xfrm>
            <a:off x="7635729" y="1462444"/>
            <a:ext cx="0" cy="4785574"/>
          </a:xfrm>
          <a:prstGeom prst="line">
            <a:avLst/>
          </a:prstGeom>
          <a:ln>
            <a:solidFill>
              <a:srgbClr val="4B9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00188" y="1447890"/>
            <a:ext cx="683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prstClr val="black"/>
                </a:solidFill>
                <a:latin typeface="Trebuchet MS" panose="020B0603020202020204" pitchFamily="34" charset="0"/>
              </a:rPr>
              <a:t>Структура госпрограммы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64732" y="1380970"/>
            <a:ext cx="373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prstClr val="black"/>
                </a:solidFill>
                <a:latin typeface="Trebuchet MS" panose="020B0603020202020204" pitchFamily="34" charset="0"/>
              </a:rPr>
              <a:t>Целевая статья</a:t>
            </a:r>
          </a:p>
        </p:txBody>
      </p:sp>
      <p:sp>
        <p:nvSpPr>
          <p:cNvPr id="91" name="object 79">
            <a:extLst>
              <a:ext uri="{FF2B5EF4-FFF2-40B4-BE49-F238E27FC236}">
                <a16:creationId xmlns:a16="http://schemas.microsoft.com/office/drawing/2014/main" id="{26546641-53B4-4CAD-87FF-B58AA8C450A2}"/>
              </a:ext>
            </a:extLst>
          </p:cNvPr>
          <p:cNvSpPr txBox="1">
            <a:spLocks/>
          </p:cNvSpPr>
          <p:nvPr/>
        </p:nvSpPr>
        <p:spPr>
          <a:xfrm>
            <a:off x="635138" y="955826"/>
            <a:ext cx="11301034" cy="384078"/>
          </a:xfrm>
          <a:prstGeom prst="rect">
            <a:avLst/>
          </a:prstGeom>
        </p:spPr>
        <p:txBody>
          <a:bodyPr vert="horz" wrap="square" lIns="0" tIns="14604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3362960" algn="l"/>
              </a:tabLst>
            </a:pPr>
            <a:r>
              <a:rPr lang="ru-RU" sz="2400" b="1" dirty="0">
                <a:latin typeface="Spectral"/>
                <a:cs typeface="Spectral"/>
              </a:rPr>
              <a:t>Структура госпрограммы и ее отражение в бюджетной 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МИНФИН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3E"/>
      </a:accent1>
      <a:accent2>
        <a:srgbClr val="007B87"/>
      </a:accent2>
      <a:accent3>
        <a:srgbClr val="717682"/>
      </a:accent3>
      <a:accent4>
        <a:srgbClr val="F5D74A"/>
      </a:accent4>
      <a:accent5>
        <a:srgbClr val="A0313A"/>
      </a:accent5>
      <a:accent6>
        <a:srgbClr val="C0A158"/>
      </a:accent6>
      <a:hlink>
        <a:srgbClr val="153736"/>
      </a:hlink>
      <a:folHlink>
        <a:srgbClr val="002B5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3493</TotalTime>
  <Words>1173</Words>
  <Application>Microsoft Office PowerPoint</Application>
  <PresentationFormat>Широкоэкранный</PresentationFormat>
  <Paragraphs>248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</vt:lpstr>
      <vt:lpstr>Courier New</vt:lpstr>
      <vt:lpstr>Montserrat Medium</vt:lpstr>
      <vt:lpstr>Spectral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Модель взаимосвязи госпрограмм федерального и регионального уровней</vt:lpstr>
      <vt:lpstr>Презентация PowerPoint</vt:lpstr>
      <vt:lpstr>Типы структурных элементов госпрограммы</vt:lpstr>
      <vt:lpstr>Ключевые элементы государственных программ Российской Федерации и государственных программ субъектов Российской Федерации, подлежащие взаимоувязке</vt:lpstr>
      <vt:lpstr>Определение показателя и результата госпрограммы</vt:lpstr>
      <vt:lpstr>Презентация PowerPoint</vt:lpstr>
      <vt:lpstr>Госпрограмма: новая система управления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Эля Насибуллина</dc:creator>
  <cp:lastModifiedBy>БЕГЧИН НИКОЛАЙ АРКАДЬЕВИЧ</cp:lastModifiedBy>
  <cp:revision>590</cp:revision>
  <cp:lastPrinted>2022-05-30T14:53:16Z</cp:lastPrinted>
  <dcterms:created xsi:type="dcterms:W3CDTF">2021-11-29T01:01:16Z</dcterms:created>
  <dcterms:modified xsi:type="dcterms:W3CDTF">2023-06-26T08:37:09Z</dcterms:modified>
</cp:coreProperties>
</file>