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1" r:id="rId3"/>
    <p:sldId id="268" r:id="rId4"/>
    <p:sldId id="269" r:id="rId5"/>
    <p:sldId id="277" r:id="rId6"/>
    <p:sldId id="274" r:id="rId7"/>
    <p:sldId id="279" r:id="rId8"/>
    <p:sldId id="281" r:id="rId9"/>
    <p:sldId id="282" r:id="rId10"/>
    <p:sldId id="283" r:id="rId11"/>
    <p:sldId id="284" r:id="rId12"/>
    <p:sldId id="286" r:id="rId13"/>
    <p:sldId id="285" r:id="rId14"/>
    <p:sldId id="258" r:id="rId15"/>
  </p:sldIdLst>
  <p:sldSz cx="9144000" cy="5143500" type="screen16x9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26E"/>
    <a:srgbClr val="1E43A1"/>
    <a:srgbClr val="496FB4"/>
    <a:srgbClr val="4E46B8"/>
    <a:srgbClr val="393CC5"/>
    <a:srgbClr val="A2A2A2"/>
    <a:srgbClr val="FE7E65"/>
    <a:srgbClr val="7196B4"/>
    <a:srgbClr val="7797B4"/>
    <a:srgbClr val="EB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30" autoAdjust="0"/>
    <p:restoredTop sz="87209" autoAdjust="0"/>
  </p:normalViewPr>
  <p:slideViewPr>
    <p:cSldViewPr>
      <p:cViewPr varScale="1">
        <p:scale>
          <a:sx n="100" d="100"/>
          <a:sy n="100" d="100"/>
        </p:scale>
        <p:origin x="720" y="58"/>
      </p:cViewPr>
      <p:guideLst>
        <p:guide orient="horz" pos="214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5725B-4DA9-46FE-9C41-11725335E6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7D30B-11B8-4485-BB4D-C43A2D1A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533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D406D-A9CE-46E3-A30F-B87ABC97A92A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59DB3-F35E-4536-B593-1EC37F7DE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74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59DB3-F35E-4536-B593-1EC37F7DEDB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5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59DB3-F35E-4536-B593-1EC37F7DEDB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62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559DB3-F35E-4536-B593-1EC37F7DEDB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145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59DB3-F35E-4536-B593-1EC37F7DEDB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46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2D3-5277-4F68-AC3E-CB8B4F31F1D2}" type="datetime1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AA08-F357-4C98-8B2D-6F44DC51D3DD}" type="datetime1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3645-BE01-4232-9330-0713FE9BD6F7}" type="datetime1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0C73-3045-492A-A64D-BA2FB2060DE3}" type="datetime1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251-2371-433E-9668-C1A1DBF544D0}" type="datetime1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33F7-5DCE-484E-927E-5F42E7FBAE69}" type="datetime1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7D1-CE25-40F6-897D-9DA0BEC5C5F5}" type="datetime1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7721-D634-4F07-B26A-C18F1C10E3C6}" type="datetime1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987-0149-40CD-A4F8-7D60C9BD813A}" type="datetime1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098B-61B2-4CE4-AA16-92179F20C32D}" type="datetime1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DE0-E830-454A-A779-41D44CC964AF}" type="datetime1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76B4A-5434-407A-9419-8B4C4DF3DCAC}" type="datetime1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.garant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400"/>
            <a:ext cx="3429000" cy="686943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7" y="1059582"/>
            <a:ext cx="2481912" cy="30243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78" y="2643758"/>
            <a:ext cx="4511089" cy="153377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1521" y="1059582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1E43A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Опыт организации централизованного учёта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1E43A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и перехода на применение унифицированного электронного документооборота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1E43A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в Ульяновской области</a:t>
            </a:r>
            <a:endParaRPr lang="ru-RU" b="1" dirty="0">
              <a:solidFill>
                <a:srgbClr val="1E43A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3118255"/>
            <a:ext cx="4536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Докладчик: Брюханова Наталья Геннадьевна</a:t>
            </a:r>
            <a:endParaRPr lang="ru-RU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4011910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1E43A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ru-RU" sz="1400" dirty="0" smtClean="0">
                <a:solidFill>
                  <a:srgbClr val="1E43A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Исполняющий обязанности Министра финансов Ульяновской области</a:t>
            </a:r>
            <a:endParaRPr lang="ru-RU" sz="1400" dirty="0">
              <a:solidFill>
                <a:srgbClr val="1E43A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6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95936" y="300631"/>
            <a:ext cx="4608512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Roboto Slab" pitchFamily="2" charset="0"/>
                <a:cs typeface="Arial" pitchFamily="34" charset="0"/>
              </a:rPr>
              <a:t>Процессы обработки документов (ПОД)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618965"/>
            <a:ext cx="4248720" cy="1312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/>
              <a:t>ЗК-07 Отпуск</a:t>
            </a:r>
          </a:p>
          <a:p>
            <a:r>
              <a:rPr lang="ru-RU" sz="1500" dirty="0" smtClean="0"/>
              <a:t>ЗК-13 Табель учёта рабочего времени</a:t>
            </a:r>
          </a:p>
          <a:p>
            <a:r>
              <a:rPr lang="ru-RU" sz="1500" dirty="0" smtClean="0"/>
              <a:t>ЗК-14 Утверждение штатного расписания</a:t>
            </a:r>
          </a:p>
          <a:p>
            <a:r>
              <a:rPr lang="ru-RU" sz="1500" dirty="0" smtClean="0"/>
              <a:t>ЗК-15 Изменение штатного расписания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1960" y="3491172"/>
            <a:ext cx="4248720" cy="1312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МЗ-08 Путевой лист легкового автомобиля (форма №3)</a:t>
            </a:r>
          </a:p>
          <a:p>
            <a:r>
              <a:rPr lang="ru-RU" sz="1400" dirty="0" smtClean="0"/>
              <a:t>МЗ-13 Таксировка путевого листа (свод путевых листов)</a:t>
            </a:r>
          </a:p>
          <a:p>
            <a:r>
              <a:rPr lang="ru-RU" sz="1400" dirty="0" smtClean="0"/>
              <a:t>ОС-01 Поступление ОС, НМА, НПА</a:t>
            </a:r>
          </a:p>
          <a:p>
            <a:r>
              <a:rPr lang="ru-RU" sz="1400" dirty="0" smtClean="0"/>
              <a:t>ОС-2 Принятие к Учёту ОС, НМА, НПА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834" y="1818753"/>
            <a:ext cx="289003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1С: «Заработная плата и кадры государственного учреждения»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503" y="3685920"/>
            <a:ext cx="286336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1С: «Бухгалтерия государственного учреждения»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651779" y="2151500"/>
            <a:ext cx="345513" cy="247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26351" y="4023707"/>
            <a:ext cx="345513" cy="247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-1260648" y="4869656"/>
            <a:ext cx="2895600" cy="273844"/>
          </a:xfrm>
        </p:spPr>
        <p:txBody>
          <a:bodyPr/>
          <a:lstStyle/>
          <a:p>
            <a:r>
              <a:rPr lang="en-US" sz="2400" b="1" dirty="0" smtClean="0"/>
              <a:t>10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627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95936" y="300631"/>
            <a:ext cx="4608760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Roboto Slab" pitchFamily="2" charset="0"/>
                <a:cs typeface="Arial" pitchFamily="34" charset="0"/>
              </a:rPr>
              <a:t>Процессы обработки документов (ПОД)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203598"/>
            <a:ext cx="4032448" cy="3550762"/>
          </a:xfrm>
          <a:prstGeom prst="rect">
            <a:avLst/>
          </a:prstGeom>
        </p:spPr>
      </p:pic>
      <p:sp>
        <p:nvSpPr>
          <p:cNvPr id="6" name="Стрелка вниз 5"/>
          <p:cNvSpPr/>
          <p:nvPr/>
        </p:nvSpPr>
        <p:spPr>
          <a:xfrm>
            <a:off x="2195736" y="1131590"/>
            <a:ext cx="360040" cy="289773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499992" y="3435846"/>
            <a:ext cx="345513" cy="247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91630"/>
            <a:ext cx="4116957" cy="3240360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-1260648" y="4869656"/>
            <a:ext cx="2895600" cy="273844"/>
          </a:xfrm>
        </p:spPr>
        <p:txBody>
          <a:bodyPr/>
          <a:lstStyle/>
          <a:p>
            <a:r>
              <a:rPr lang="en-US" sz="2400" b="1" dirty="0" smtClean="0"/>
              <a:t>11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134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95936" y="300631"/>
            <a:ext cx="4608512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Roboto Slab" pitchFamily="2" charset="0"/>
                <a:cs typeface="Arial" pitchFamily="34" charset="0"/>
              </a:rPr>
              <a:t>Процессы обработки документов (ПОД)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059582"/>
            <a:ext cx="8136904" cy="396044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dirty="0" smtClean="0"/>
              <a:t>Приказ Минфина России </a:t>
            </a:r>
          </a:p>
          <a:p>
            <a:r>
              <a:rPr lang="ru-RU" sz="1600" dirty="0" smtClean="0"/>
              <a:t>от 15.04.2021 г. №61 н</a:t>
            </a:r>
          </a:p>
          <a:p>
            <a:r>
              <a:rPr lang="ru-RU" sz="1600" dirty="0" smtClean="0"/>
              <a:t>«Об утверждении </a:t>
            </a:r>
          </a:p>
          <a:p>
            <a:r>
              <a:rPr lang="ru-RU" sz="1600" dirty="0"/>
              <a:t>у</a:t>
            </a:r>
            <a:r>
              <a:rPr lang="ru-RU" sz="1600" dirty="0" smtClean="0"/>
              <a:t>нифицированных </a:t>
            </a:r>
            <a:r>
              <a:rPr lang="ru-RU" sz="1600" dirty="0" err="1" smtClean="0"/>
              <a:t>элек</a:t>
            </a:r>
            <a:endParaRPr lang="ru-RU" sz="1600" dirty="0" smtClean="0"/>
          </a:p>
          <a:p>
            <a:r>
              <a:rPr lang="ru-RU" sz="1600" dirty="0" smtClean="0"/>
              <a:t>тронных  документов</a:t>
            </a:r>
          </a:p>
          <a:p>
            <a:r>
              <a:rPr lang="ru-RU" sz="1600" dirty="0" smtClean="0"/>
              <a:t>бухгалтерского </a:t>
            </a:r>
            <a:r>
              <a:rPr lang="ru-RU" sz="1600" dirty="0" err="1" smtClean="0"/>
              <a:t>учета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применяемых при </a:t>
            </a:r>
          </a:p>
          <a:p>
            <a:r>
              <a:rPr lang="ru-RU" sz="1600" dirty="0" smtClean="0"/>
              <a:t>ведении бюджетного </a:t>
            </a:r>
          </a:p>
          <a:p>
            <a:r>
              <a:rPr lang="ru-RU" sz="1600" dirty="0" err="1"/>
              <a:t>у</a:t>
            </a:r>
            <a:r>
              <a:rPr lang="ru-RU" sz="1600" dirty="0" err="1" smtClean="0"/>
              <a:t>чета</a:t>
            </a:r>
            <a:r>
              <a:rPr lang="ru-RU" sz="1600" dirty="0" smtClean="0"/>
              <a:t>, бухгалтерского</a:t>
            </a:r>
          </a:p>
          <a:p>
            <a:r>
              <a:rPr lang="ru-RU" sz="1600" dirty="0" err="1"/>
              <a:t>у</a:t>
            </a:r>
            <a:r>
              <a:rPr lang="ru-RU" sz="1600" dirty="0" err="1" smtClean="0"/>
              <a:t>чета</a:t>
            </a:r>
            <a:r>
              <a:rPr lang="ru-RU" sz="1600" dirty="0" smtClean="0"/>
              <a:t>………..»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088196"/>
              </p:ext>
            </p:extLst>
          </p:nvPr>
        </p:nvGraphicFramePr>
        <p:xfrm>
          <a:off x="3059832" y="1203594"/>
          <a:ext cx="5400599" cy="3672411"/>
        </p:xfrm>
        <a:graphic>
          <a:graphicData uri="http://schemas.openxmlformats.org/drawingml/2006/table">
            <a:tbl>
              <a:tblPr/>
              <a:tblGrid>
                <a:gridCol w="465008">
                  <a:extLst>
                    <a:ext uri="{9D8B030D-6E8A-4147-A177-3AD203B41FA5}">
                      <a16:colId xmlns:a16="http://schemas.microsoft.com/office/drawing/2014/main" val="763774732"/>
                    </a:ext>
                  </a:extLst>
                </a:gridCol>
                <a:gridCol w="1052384">
                  <a:extLst>
                    <a:ext uri="{9D8B030D-6E8A-4147-A177-3AD203B41FA5}">
                      <a16:colId xmlns:a16="http://schemas.microsoft.com/office/drawing/2014/main" val="3152167885"/>
                    </a:ext>
                  </a:extLst>
                </a:gridCol>
                <a:gridCol w="3883207">
                  <a:extLst>
                    <a:ext uri="{9D8B030D-6E8A-4147-A177-3AD203B41FA5}">
                      <a16:colId xmlns:a16="http://schemas.microsoft.com/office/drawing/2014/main" val="781801431"/>
                    </a:ext>
                  </a:extLst>
                </a:gridCol>
              </a:tblGrid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>
                          <a:effectLst/>
                        </a:rPr>
                        <a:t>N </a:t>
                      </a:r>
                      <a:r>
                        <a:rPr lang="ru-RU" sz="800" baseline="0" dirty="0" err="1">
                          <a:effectLst/>
                        </a:rPr>
                        <a:t>п</a:t>
                      </a:r>
                      <a:r>
                        <a:rPr lang="ru-RU" sz="800" baseline="0" dirty="0">
                          <a:effectLst/>
                        </a:rPr>
                        <a:t>/</a:t>
                      </a:r>
                      <a:r>
                        <a:rPr lang="ru-RU" sz="800" baseline="0" dirty="0" err="1">
                          <a:effectLst/>
                        </a:rPr>
                        <a:t>п</a:t>
                      </a:r>
                      <a:endParaRPr lang="ru-RU" sz="800" baseline="0" dirty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Код формы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effectLst/>
                        </a:rPr>
                        <a:t>Наименование формы документа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98715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1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effectLst/>
                        </a:rPr>
                        <a:t>2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effectLst/>
                        </a:rPr>
                        <a:t>3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395694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1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 dirty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0510431</a:t>
                      </a:r>
                      <a:endParaRPr lang="ru-RU" sz="800" baseline="0" dirty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Ведомость группового начисления доходов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90280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2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 dirty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0510433</a:t>
                      </a:r>
                      <a:endParaRPr lang="ru-RU" sz="800" baseline="0" dirty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Акт о консервации (</a:t>
                      </a:r>
                      <a:r>
                        <a:rPr lang="ru-RU" sz="800" baseline="0" dirty="0" err="1">
                          <a:effectLst/>
                        </a:rPr>
                        <a:t>расконсервации</a:t>
                      </a:r>
                      <a:r>
                        <a:rPr lang="ru-RU" sz="800" baseline="0" dirty="0">
                          <a:effectLst/>
                        </a:rPr>
                        <a:t>) объекта основных средств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127575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2.1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0510432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Извещение о начислении доходов (уточнении начисления)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917150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3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0510434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Акт </a:t>
                      </a:r>
                      <a:r>
                        <a:rPr lang="ru-RU" sz="800" baseline="0" dirty="0" err="1">
                          <a:effectLst/>
                        </a:rPr>
                        <a:t>приема</a:t>
                      </a:r>
                      <a:r>
                        <a:rPr lang="ru-RU" sz="800" baseline="0" dirty="0">
                          <a:effectLst/>
                        </a:rPr>
                        <a:t>-передачи объектов, полученных в личное пользование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589169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3.1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0510435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Акт об утилизации (уничтожении) материальных ценностей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244126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4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0510436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Акт о признании </a:t>
                      </a:r>
                      <a:r>
                        <a:rPr lang="ru-RU" sz="800" baseline="0" dirty="0" err="1">
                          <a:effectLst/>
                        </a:rPr>
                        <a:t>безнадежной</a:t>
                      </a:r>
                      <a:r>
                        <a:rPr lang="ru-RU" sz="800" baseline="0" dirty="0">
                          <a:effectLst/>
                        </a:rPr>
                        <a:t> к взысканию задолженности по доходам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243300"/>
                  </a:ext>
                </a:extLst>
              </a:tr>
              <a:tr h="294796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5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0510437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Решение о списании задолженности, невостребованной кредиторами, со счета________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285330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6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0510439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Решение о проведении инвентаризации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34527"/>
                  </a:ext>
                </a:extLst>
              </a:tr>
              <a:tr h="258797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effectLst/>
                        </a:rPr>
                        <a:t>7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0510440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Решение о прекращении признания активами объектов нефинансовых активов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0676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7.1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0510441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aseline="0" dirty="0">
                          <a:effectLst/>
                        </a:rPr>
                        <a:t>Решение о признании объектов нефинансовых активов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72577"/>
                  </a:ext>
                </a:extLst>
              </a:tr>
              <a:tr h="294796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8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0510442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Решение об оценке стоимости имущества, отчуждаемого не в пользу организаций бюджетной сферы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279090"/>
                  </a:ext>
                </a:extLst>
              </a:tr>
              <a:tr h="258797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9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0510445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Решение о признании (восстановлении) сомнительной задолженности по доходам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856748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10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0510446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Решении о восстановлении кредиторской задолженности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81087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10.1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0510447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aseline="0" dirty="0">
                          <a:effectLst/>
                        </a:rPr>
                        <a:t>Изменение Решения о проведении инвентаризации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69899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11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0510836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Акт о результатах инвентаризации наличных денежных средств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736674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12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0510837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Ведомость начисления доходов бюджета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52473"/>
                  </a:ext>
                </a:extLst>
              </a:tr>
              <a:tr h="171015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>
                          <a:effectLst/>
                        </a:rPr>
                        <a:t>13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u="none" strike="noStrike" baseline="0">
                          <a:solidFill>
                            <a:srgbClr val="3272C0"/>
                          </a:solidFill>
                          <a:effectLst/>
                          <a:hlinkClick r:id="rId3"/>
                        </a:rPr>
                        <a:t>0510838</a:t>
                      </a:r>
                      <a:endParaRPr lang="ru-RU" sz="800" baseline="0">
                        <a:effectLst/>
                      </a:endParaRP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>
                          <a:effectLst/>
                        </a:rPr>
                        <a:t>Ведомость выпадающих доходов</a:t>
                      </a:r>
                    </a:p>
                  </a:txBody>
                  <a:tcPr marL="27372" marR="27372" marT="13686" marB="136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516017"/>
                  </a:ext>
                </a:extLst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-1260648" y="4883100"/>
            <a:ext cx="2895600" cy="273844"/>
          </a:xfrm>
        </p:spPr>
        <p:txBody>
          <a:bodyPr/>
          <a:lstStyle/>
          <a:p>
            <a:r>
              <a:rPr lang="en-US" sz="2400" b="1" dirty="0" smtClean="0"/>
              <a:t>12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973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95936" y="300631"/>
            <a:ext cx="4608512" cy="36933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Roboto Slab" pitchFamily="2" charset="0"/>
                <a:cs typeface="Arial" pitchFamily="34" charset="0"/>
              </a:rPr>
              <a:t>Перспективы развития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275606"/>
            <a:ext cx="8337271" cy="2980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развитие учётно-технологической модели централизации бюджетного (бухгалтерского) учёта</a:t>
            </a:r>
          </a:p>
          <a:p>
            <a:pPr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полное внедрение электронного документооборота документов</a:t>
            </a:r>
          </a:p>
          <a:p>
            <a:pPr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применение изменений в соответствии с Приказом Минфина России от 28 июня 2022 г. №100н</a:t>
            </a:r>
          </a:p>
          <a:p>
            <a:pPr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продолжение работы по унификации нормативно-справочной информации</a:t>
            </a:r>
          </a:p>
          <a:p>
            <a:pPr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организация единой точки ввода, обработки и контроля содержимого справочников</a:t>
            </a:r>
          </a:p>
          <a:p>
            <a:pPr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повышение качества консолидации учётных данных</a:t>
            </a:r>
          </a:p>
          <a:p>
            <a:pPr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упрощение задач подготовки бухгалтерской отчётности</a:t>
            </a:r>
          </a:p>
          <a:p>
            <a:pPr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повышение качества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аналитического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учёта доходов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-1260648" y="4848582"/>
            <a:ext cx="2895600" cy="273844"/>
          </a:xfrm>
        </p:spPr>
        <p:txBody>
          <a:bodyPr/>
          <a:lstStyle/>
          <a:p>
            <a:r>
              <a:rPr lang="en-US" sz="2400" b="1" dirty="0" smtClean="0"/>
              <a:t>13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57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515966"/>
            <a:ext cx="406651" cy="40827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52949"/>
            <a:ext cx="470869" cy="3333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562474"/>
            <a:ext cx="364641" cy="35224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537086"/>
            <a:ext cx="475853" cy="39686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00631"/>
            <a:ext cx="3256179" cy="39703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9512" y="3507854"/>
            <a:ext cx="45316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7E65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Контакты:</a:t>
            </a:r>
            <a:r>
              <a:rPr lang="en-US" sz="2400" b="1" dirty="0" smtClean="0">
                <a:solidFill>
                  <a:srgbClr val="FE7E65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US" b="1" dirty="0" smtClean="0">
                <a:solidFill>
                  <a:srgbClr val="FE7E65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+ 7(8422</a:t>
            </a:r>
            <a:r>
              <a:rPr lang="ru-RU" b="1" dirty="0" smtClean="0">
                <a:solidFill>
                  <a:srgbClr val="FE7E65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) 736857</a:t>
            </a:r>
            <a:endParaRPr lang="en-US" b="1" dirty="0" smtClean="0">
              <a:solidFill>
                <a:srgbClr val="FE7E65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US" b="1" dirty="0" smtClean="0">
                <a:solidFill>
                  <a:srgbClr val="FE7E65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432972</a:t>
            </a:r>
            <a:r>
              <a:rPr lang="ru-RU" b="1" dirty="0" smtClean="0">
                <a:solidFill>
                  <a:srgbClr val="FE7E65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, г. Ульяновск, ул. Радищева, дом 1</a:t>
            </a:r>
            <a:endParaRPr lang="ru-RU" b="1" dirty="0">
              <a:solidFill>
                <a:srgbClr val="FE7E65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4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5731" y="1432569"/>
            <a:ext cx="335973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этап 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Запуск проекта 2017-2018 г.г.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751" y="2329084"/>
            <a:ext cx="339573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этап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Пилотирование 2018 г.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1" y="3219822"/>
            <a:ext cx="335591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этап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Тиражирование 2019 г.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299731"/>
            <a:ext cx="4896544" cy="36933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Результаты реализации концепции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4468298" y="3292163"/>
            <a:ext cx="4392488" cy="440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Перевод в централизованную систему учёта ФХД 21 ИОГВ и 277 государственных учреждений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56054" y="1382897"/>
            <a:ext cx="4392488" cy="2527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Изучение опыта, разработка методологии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46951" y="1723918"/>
            <a:ext cx="439248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Создание центра компетенции на базе ОГКУ «Областное казначейство»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68298" y="3814864"/>
            <a:ext cx="4392488" cy="1156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Интеграция с системой исполнение бюджета</a:t>
            </a:r>
          </a:p>
          <a:p>
            <a:pPr algn="ctr"/>
            <a:r>
              <a:rPr lang="ru-RU" sz="1400" dirty="0" smtClean="0"/>
              <a:t>Внедрение подсистемы аналитической отчётности</a:t>
            </a:r>
          </a:p>
          <a:p>
            <a:pPr algn="ctr"/>
            <a:r>
              <a:rPr lang="ru-RU" sz="1400" dirty="0" smtClean="0"/>
              <a:t>Внедрение электронного документооборота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0630" y="4207423"/>
            <a:ext cx="336483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Этап Развитие ЦАС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067944" y="1419622"/>
            <a:ext cx="273505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067944" y="1851670"/>
            <a:ext cx="273505" cy="210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067944" y="2499742"/>
            <a:ext cx="273505" cy="243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54756" y="3352682"/>
            <a:ext cx="299880" cy="31905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214501"/>
            <a:ext cx="371888" cy="292144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>
          <a:xfrm>
            <a:off x="4458013" y="2164716"/>
            <a:ext cx="4392488" cy="104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Создание централизованной автоматизированной системы. Передача функций по ведению учёта и составлению отчётности 9 пилотных ИОГВ и 6 казённых  учреждений в центр компетенции</a:t>
            </a:r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-1332656" y="4875988"/>
            <a:ext cx="2895600" cy="273844"/>
          </a:xfrm>
        </p:spPr>
        <p:txBody>
          <a:bodyPr/>
          <a:lstStyle/>
          <a:p>
            <a:r>
              <a:rPr lang="en-US" sz="2800" b="1" dirty="0"/>
              <a:t>2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95936" y="304032"/>
            <a:ext cx="4896544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Roboto Slab" pitchFamily="2" charset="0"/>
                <a:cs typeface="Arial" pitchFamily="34" charset="0"/>
              </a:rPr>
              <a:t>Анализ структуры и численности центра компетенции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pic>
        <p:nvPicPr>
          <p:cNvPr id="10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636" y="1644475"/>
            <a:ext cx="6480720" cy="408467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426804" y="2239631"/>
            <a:ext cx="1279707" cy="657545"/>
          </a:xfrm>
          <a:prstGeom prst="round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Отдел бухгалтерского учёта №1</a:t>
            </a:r>
            <a:endParaRPr lang="ru-RU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024090" y="2224677"/>
            <a:ext cx="1280260" cy="672499"/>
          </a:xfrm>
          <a:prstGeom prst="round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Отдел бухгалтерского учёта №3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422017" y="2226039"/>
            <a:ext cx="1280260" cy="674558"/>
          </a:xfrm>
          <a:prstGeom prst="round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Отдел бухгалтерского учёта №5</a:t>
            </a:r>
            <a:endParaRPr lang="ru-RU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6250" y="3159204"/>
            <a:ext cx="1280260" cy="1098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5 ИОГВ</a:t>
            </a:r>
          </a:p>
          <a:p>
            <a:pPr algn="ctr"/>
            <a:r>
              <a:rPr lang="ru-RU" sz="1200" dirty="0"/>
              <a:t>5</a:t>
            </a:r>
            <a:r>
              <a:rPr lang="ru-RU" sz="1200" dirty="0" smtClean="0"/>
              <a:t> ОГКУ</a:t>
            </a:r>
          </a:p>
          <a:p>
            <a:pPr algn="ctr"/>
            <a:r>
              <a:rPr lang="ru-RU" sz="1200" dirty="0" smtClean="0"/>
              <a:t>Свод отчётности</a:t>
            </a:r>
          </a:p>
          <a:p>
            <a:pPr algn="ctr"/>
            <a:r>
              <a:rPr lang="ru-RU" sz="1200" dirty="0"/>
              <a:t>п</a:t>
            </a:r>
            <a:r>
              <a:rPr lang="ru-RU" sz="1200" dirty="0" smtClean="0"/>
              <a:t>о 5 КУ и 20 АУ </a:t>
            </a:r>
            <a:endParaRPr lang="ru-RU" sz="12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25447" y="3161331"/>
            <a:ext cx="12802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5 ИОГВ</a:t>
            </a:r>
          </a:p>
          <a:p>
            <a:pPr algn="ctr"/>
            <a:r>
              <a:rPr lang="ru-RU" sz="1200" dirty="0" smtClean="0"/>
              <a:t>1 ОГКУ</a:t>
            </a:r>
          </a:p>
          <a:p>
            <a:pPr algn="ctr"/>
            <a:r>
              <a:rPr lang="ru-RU" sz="1200" dirty="0" smtClean="0"/>
              <a:t>Свод отчётности</a:t>
            </a:r>
          </a:p>
          <a:p>
            <a:pPr algn="ctr"/>
            <a:r>
              <a:rPr lang="ru-RU" sz="1200" dirty="0"/>
              <a:t>п</a:t>
            </a:r>
            <a:r>
              <a:rPr lang="ru-RU" sz="1200" dirty="0" smtClean="0"/>
              <a:t>о 1 КУ и 4 АУ </a:t>
            </a:r>
            <a:endParaRPr lang="ru-RU" sz="12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024090" y="3136665"/>
            <a:ext cx="12802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 ИОГВ</a:t>
            </a:r>
          </a:p>
          <a:p>
            <a:pPr algn="ctr"/>
            <a:r>
              <a:rPr lang="ru-RU" sz="1200" dirty="0" smtClean="0"/>
              <a:t>4 ОГКУ</a:t>
            </a:r>
          </a:p>
          <a:p>
            <a:pPr algn="ctr"/>
            <a:r>
              <a:rPr lang="ru-RU" sz="1200" dirty="0" smtClean="0"/>
              <a:t>Свод отчётности ГРБС по 1 КУ и 2 АУ </a:t>
            </a:r>
            <a:endParaRPr lang="ru-RU" sz="1200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705202" y="3128099"/>
            <a:ext cx="12802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 ИОГВ</a:t>
            </a:r>
          </a:p>
          <a:p>
            <a:pPr algn="ctr"/>
            <a:r>
              <a:rPr lang="ru-RU" sz="1200" dirty="0" smtClean="0"/>
              <a:t>5 ОГКУ</a:t>
            </a:r>
          </a:p>
          <a:p>
            <a:pPr algn="ctr"/>
            <a:r>
              <a:rPr lang="ru-RU" sz="1200" dirty="0" smtClean="0"/>
              <a:t>Свод отчётности по 5 КУ и 14 Б/У и АУ </a:t>
            </a:r>
            <a:endParaRPr lang="ru-RU" sz="1200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422017" y="3146008"/>
            <a:ext cx="1280260" cy="1044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 ИОГВ</a:t>
            </a:r>
          </a:p>
          <a:p>
            <a:pPr algn="ctr"/>
            <a:r>
              <a:rPr lang="ru-RU" sz="1200" dirty="0" smtClean="0"/>
              <a:t>5 ОГКУ</a:t>
            </a:r>
          </a:p>
          <a:p>
            <a:pPr algn="ctr"/>
            <a:r>
              <a:rPr lang="ru-RU" sz="1200" dirty="0" smtClean="0"/>
              <a:t>Свод отчётности по 5 КУ и 14 Б/У и АУ </a:t>
            </a:r>
            <a:endParaRPr lang="ru-RU" sz="12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7746" y="4371950"/>
            <a:ext cx="3096344" cy="642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Отдел сопровождения информационных систем и защиты информации</a:t>
            </a:r>
            <a:endParaRPr lang="ru-RU" sz="1400" b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10864" y="4371950"/>
            <a:ext cx="3096344" cy="642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Отдел координации и методологии учёта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475656" y="1620359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Заместитель директора ОГКУ Областное казначейство</a:t>
            </a:r>
            <a:endParaRPr lang="ru-RU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3121" y="1107884"/>
            <a:ext cx="5005750" cy="5224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9862" y="1157217"/>
            <a:ext cx="4659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Директор </a:t>
            </a:r>
            <a:r>
              <a:rPr lang="ru-RU" dirty="0"/>
              <a:t>ОГКУ Областное казначейство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25447" y="2231505"/>
            <a:ext cx="1280260" cy="673799"/>
          </a:xfrm>
          <a:prstGeom prst="round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Отдел бухгалтерского учёта №2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05202" y="2226039"/>
            <a:ext cx="1280260" cy="671137"/>
          </a:xfrm>
          <a:prstGeom prst="roundRec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Отдел бухгалтерского учёта №4</a:t>
            </a:r>
            <a:endParaRPr lang="ru-RU" b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902369" y="2940809"/>
            <a:ext cx="328024" cy="191149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58295" y="2940809"/>
            <a:ext cx="414564" cy="218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56938" y="2928486"/>
            <a:ext cx="414564" cy="2111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38050" y="2928486"/>
            <a:ext cx="414564" cy="2021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4865" y="2919488"/>
            <a:ext cx="414564" cy="211154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-1332656" y="4871424"/>
            <a:ext cx="2895600" cy="273844"/>
          </a:xfrm>
        </p:spPr>
        <p:txBody>
          <a:bodyPr/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238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995936" y="303236"/>
            <a:ext cx="4896544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Roboto Slab" pitchFamily="2" charset="0"/>
                <a:cs typeface="Arial" pitchFamily="34" charset="0"/>
              </a:rPr>
              <a:t>Анализ структуры и численности центра компетенций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1203598"/>
            <a:ext cx="379411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учреждений на обслуживании 30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Свод отчётности по 55 учреждениям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4632" y="2514486"/>
            <a:ext cx="376683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15 ИОГВ, 14 ОГКУ  и 1 АУ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5123" y="3363838"/>
            <a:ext cx="376683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Количество бухгалтеров  37 ед.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4632" y="4146634"/>
            <a:ext cx="3766837" cy="721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37/30=1,23 бухгалтера на учреждение + функционал по формированию бюджетной и бухгалтерской  </a:t>
            </a:r>
            <a:r>
              <a:rPr lang="ru-RU" sz="1400" dirty="0" smtClean="0"/>
              <a:t>отчётности</a:t>
            </a:r>
            <a:r>
              <a:rPr lang="ru-RU" sz="1200" dirty="0" smtClean="0"/>
              <a:t> ГРБС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48991" y="2495861"/>
            <a:ext cx="3766837" cy="457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21 ИОГВ, 85 ОГКУ, 140 БУ  и 52 АУ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48991" y="3402007"/>
            <a:ext cx="1667225" cy="1648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Отдел сопровождения информационных систем и защиты информации</a:t>
            </a:r>
          </a:p>
          <a:p>
            <a:r>
              <a:rPr lang="ru-RU" sz="1000" dirty="0" smtClean="0"/>
              <a:t>- 4992 пользователя</a:t>
            </a:r>
            <a:r>
              <a:rPr lang="ru-RU" sz="1000" dirty="0"/>
              <a:t>;</a:t>
            </a:r>
            <a:r>
              <a:rPr lang="ru-RU" sz="1000" dirty="0" smtClean="0"/>
              <a:t>       - 625 областей данных</a:t>
            </a:r>
            <a:r>
              <a:rPr lang="ru-RU" sz="1000" dirty="0"/>
              <a:t>;</a:t>
            </a:r>
            <a:r>
              <a:rPr lang="ru-RU" sz="1000" dirty="0" smtClean="0"/>
              <a:t>   - 66 виртуальных сервера;</a:t>
            </a:r>
          </a:p>
          <a:p>
            <a:r>
              <a:rPr lang="ru-RU" sz="1000" dirty="0" smtClean="0"/>
              <a:t> - </a:t>
            </a:r>
            <a:r>
              <a:rPr lang="ru-RU" sz="900" dirty="0" smtClean="0"/>
              <a:t>6 физических серверов</a:t>
            </a:r>
            <a:r>
              <a:rPr lang="ru-RU" sz="1000" dirty="0"/>
              <a:t>;</a:t>
            </a:r>
            <a:endParaRPr lang="ru-RU" sz="1000" dirty="0" smtClean="0"/>
          </a:p>
          <a:p>
            <a:r>
              <a:rPr lang="ru-RU" sz="1000" dirty="0" smtClean="0"/>
              <a:t> -2 хранилища данных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82263" y="3402006"/>
            <a:ext cx="1685194" cy="1648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Отдел координации и методологии  учёта</a:t>
            </a:r>
          </a:p>
          <a:p>
            <a:pPr marL="171450" indent="-171450" algn="ctr">
              <a:buFontTx/>
              <a:buChar char="-"/>
            </a:pPr>
            <a:r>
              <a:rPr lang="ru-RU" sz="1050" dirty="0" smtClean="0"/>
              <a:t>Координация внедрения возможностей программы , </a:t>
            </a:r>
          </a:p>
          <a:p>
            <a:pPr algn="ctr"/>
            <a:r>
              <a:rPr lang="ru-RU" sz="1050" dirty="0" smtClean="0"/>
              <a:t> - тиражирование функционала</a:t>
            </a:r>
          </a:p>
          <a:p>
            <a:pPr algn="ctr"/>
            <a:r>
              <a:rPr lang="ru-RU" sz="1050" dirty="0" smtClean="0"/>
              <a:t>- методологические вопросы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094896" y="2132317"/>
            <a:ext cx="360040" cy="289773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051720" y="3038931"/>
            <a:ext cx="360040" cy="289773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051720" y="3856861"/>
            <a:ext cx="360040" cy="289773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468363" y="2112990"/>
            <a:ext cx="360040" cy="289773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238323" y="3038931"/>
            <a:ext cx="328024" cy="289773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308304" y="3029529"/>
            <a:ext cx="360040" cy="289773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631492" y="4402416"/>
            <a:ext cx="345513" cy="329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>
            <a:off x="5794268" y="3013570"/>
            <a:ext cx="273819" cy="315134"/>
          </a:xfrm>
          <a:prstGeom prst="upArrow">
            <a:avLst>
              <a:gd name="adj1" fmla="val 50000"/>
              <a:gd name="adj2" fmla="val 75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>
            <a:off x="7956376" y="3004168"/>
            <a:ext cx="288032" cy="315134"/>
          </a:xfrm>
          <a:prstGeom prst="upArrow">
            <a:avLst>
              <a:gd name="adj1" fmla="val 50000"/>
              <a:gd name="adj2" fmla="val 75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6559652" y="3550370"/>
            <a:ext cx="345513" cy="303499"/>
          </a:xfrm>
          <a:prstGeom prst="leftArrow">
            <a:avLst>
              <a:gd name="adj1" fmla="val 50000"/>
              <a:gd name="adj2" fmla="val 53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758709" y="1202802"/>
            <a:ext cx="405065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учреждений в облачной системе 298</a:t>
            </a:r>
          </a:p>
          <a:p>
            <a:pPr algn="ctr"/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-1311683" y="4869656"/>
            <a:ext cx="2895600" cy="273844"/>
          </a:xfrm>
        </p:spPr>
        <p:txBody>
          <a:bodyPr/>
          <a:lstStyle/>
          <a:p>
            <a:r>
              <a:rPr lang="en-US" sz="2400" b="1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238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400"/>
            <a:ext cx="3429000" cy="6869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95936" y="309779"/>
            <a:ext cx="4896544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Roboto Slab" pitchFamily="2" charset="0"/>
                <a:cs typeface="Arial" pitchFamily="34" charset="0"/>
              </a:rPr>
              <a:t>Подсистема информационного взаимодействия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431659"/>
            <a:ext cx="8280920" cy="3417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1. ЭД «Бюджетное обязательство»</a:t>
            </a:r>
          </a:p>
          <a:p>
            <a:r>
              <a:rPr lang="ru-RU" sz="1200" dirty="0" smtClean="0"/>
              <a:t>2. ЭД «Денежное обязательство»</a:t>
            </a:r>
          </a:p>
          <a:p>
            <a:r>
              <a:rPr lang="ru-RU" sz="1200" dirty="0" smtClean="0"/>
              <a:t>3. ЭД «Договор»</a:t>
            </a:r>
          </a:p>
          <a:p>
            <a:r>
              <a:rPr lang="ru-RU" sz="1200" dirty="0" smtClean="0"/>
              <a:t>4. ЭД «Сведения об обязательствах и договоре БУ/АУ»</a:t>
            </a:r>
          </a:p>
          <a:p>
            <a:r>
              <a:rPr lang="ru-RU" sz="1200" dirty="0" smtClean="0"/>
              <a:t>5. ЭД «Заявка на оплату расходов»</a:t>
            </a:r>
          </a:p>
          <a:p>
            <a:r>
              <a:rPr lang="ru-RU" sz="1200" dirty="0" smtClean="0"/>
              <a:t>6. ЭД «Заявка на выплату средств»</a:t>
            </a:r>
          </a:p>
          <a:p>
            <a:r>
              <a:rPr lang="ru-RU" sz="1200" dirty="0" smtClean="0"/>
              <a:t>7. ЭД «Заявка на получение наличных денег»</a:t>
            </a:r>
          </a:p>
          <a:p>
            <a:r>
              <a:rPr lang="ru-RU" sz="1200" dirty="0" smtClean="0"/>
              <a:t>8. ЭД « О бюджетных назначениях»</a:t>
            </a:r>
          </a:p>
          <a:p>
            <a:r>
              <a:rPr lang="ru-RU" sz="1200" dirty="0" smtClean="0"/>
              <a:t>9. ЭД «Уведомление об изменении бюджетных назначений»</a:t>
            </a:r>
          </a:p>
          <a:p>
            <a:r>
              <a:rPr lang="ru-RU" sz="1200" dirty="0" smtClean="0"/>
              <a:t>10. ЭД «Справка о доходах»</a:t>
            </a:r>
          </a:p>
          <a:p>
            <a:r>
              <a:rPr lang="ru-RU" sz="1200" dirty="0" smtClean="0"/>
              <a:t>11. ЭД «Справка-уведомление об уточнении операций БУ/АУ»</a:t>
            </a:r>
          </a:p>
          <a:p>
            <a:r>
              <a:rPr lang="ru-RU" sz="1200" dirty="0" smtClean="0"/>
              <a:t>12. ЭД «План ФХД»</a:t>
            </a:r>
          </a:p>
          <a:p>
            <a:r>
              <a:rPr lang="ru-RU" sz="1200" dirty="0" smtClean="0"/>
              <a:t>13. ЭД «Соглашение о порядке и условиях предоставления субсидий»</a:t>
            </a:r>
          </a:p>
          <a:p>
            <a:r>
              <a:rPr lang="ru-RU" sz="1200" dirty="0" smtClean="0"/>
              <a:t>14. ЭД «Расшифровка к обращению взыскания»</a:t>
            </a:r>
          </a:p>
          <a:p>
            <a:r>
              <a:rPr lang="ru-RU" sz="1200" dirty="0" smtClean="0"/>
              <a:t>15. ЭБ «Обращение взыскания на средства учреждения»</a:t>
            </a:r>
          </a:p>
          <a:p>
            <a:r>
              <a:rPr lang="ru-RU" sz="1200" dirty="0" smtClean="0"/>
              <a:t>16. ЭД «Распоряжение на зачисление средств на л/с»</a:t>
            </a:r>
          </a:p>
          <a:p>
            <a:r>
              <a:rPr lang="ru-RU" sz="1200" dirty="0" smtClean="0"/>
              <a:t>17. ЭД «Справка по операциям БУ/АУ»</a:t>
            </a:r>
          </a:p>
          <a:p>
            <a:r>
              <a:rPr lang="ru-RU" sz="1200" dirty="0" smtClean="0"/>
              <a:t>18. ЭД «Уведомление о возврате средств в бюджет»</a:t>
            </a:r>
            <a:endParaRPr lang="ru-RU" sz="12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99992" y="1048424"/>
            <a:ext cx="360040" cy="350892"/>
          </a:xfrm>
          <a:prstGeom prst="downArrow">
            <a:avLst>
              <a:gd name="adj1" fmla="val 50000"/>
              <a:gd name="adj2" fmla="val 43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-1332656" y="4881515"/>
            <a:ext cx="2895600" cy="273844"/>
          </a:xfrm>
        </p:spPr>
        <p:txBody>
          <a:bodyPr/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95936" y="306110"/>
            <a:ext cx="4896544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Подсистема информационного взаимодействия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491630"/>
            <a:ext cx="7561088" cy="35283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91680" y="1995686"/>
            <a:ext cx="144016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2139702"/>
            <a:ext cx="28083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219822"/>
            <a:ext cx="5112568" cy="18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2571750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2571750"/>
            <a:ext cx="28803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-1347936" y="4883100"/>
            <a:ext cx="2895600" cy="273844"/>
          </a:xfrm>
        </p:spPr>
        <p:txBody>
          <a:bodyPr/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238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95936" y="300631"/>
            <a:ext cx="4896544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Roboto Slab" pitchFamily="2" charset="0"/>
                <a:cs typeface="Arial" pitchFamily="34" charset="0"/>
              </a:rPr>
              <a:t>Подсистема информационного взаимодействия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85563"/>
              </p:ext>
            </p:extLst>
          </p:nvPr>
        </p:nvGraphicFramePr>
        <p:xfrm>
          <a:off x="755576" y="2139702"/>
          <a:ext cx="7633096" cy="2291471"/>
        </p:xfrm>
        <a:graphic>
          <a:graphicData uri="http://schemas.openxmlformats.org/drawingml/2006/table">
            <a:tbl>
              <a:tblPr/>
              <a:tblGrid>
                <a:gridCol w="2993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7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Наименование документа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PT Astra Serif"/>
                          <a:ea typeface="Calibri"/>
                          <a:cs typeface="Times New Roman"/>
                        </a:rPr>
                        <a:t>Выгрузка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PT Astra Serif"/>
                          <a:ea typeface="Calibri"/>
                          <a:cs typeface="Times New Roman"/>
                        </a:rPr>
                        <a:t>Через ПИВ (сек)  </a:t>
                      </a:r>
                      <a:endParaRPr lang="ru-RU" sz="1600" dirty="0">
                        <a:latin typeface="PT Astra Serif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Ручной ввод, </a:t>
                      </a:r>
                      <a:r>
                        <a:rPr lang="ru-RU" sz="1600" dirty="0" smtClean="0">
                          <a:latin typeface="PT Astra Serif"/>
                          <a:ea typeface="Calibri"/>
                          <a:cs typeface="Times New Roman"/>
                        </a:rPr>
                        <a:t>(сек)</a:t>
                      </a:r>
                      <a:endParaRPr lang="ru-RU" sz="1600" dirty="0">
                        <a:latin typeface="PT Astra Serif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PT Astra Serif"/>
                          <a:ea typeface="Calibri"/>
                          <a:cs typeface="Times New Roman"/>
                        </a:rPr>
                        <a:t>Уведомление </a:t>
                      </a: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об изменении бюджетных назначений</a:t>
                      </a:r>
                    </a:p>
                  </a:txBody>
                  <a:tcPr marL="68578" marR="68578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78" marR="68578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Договор + бюджетное обязательство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Обработка выписок по лицевому счету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745888" y="1203598"/>
            <a:ext cx="5652471" cy="540513"/>
            <a:chOff x="173309" y="-896562"/>
            <a:chExt cx="5652471" cy="32325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73309" y="-896562"/>
              <a:ext cx="5652471" cy="323256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6"/>
                </a:gs>
                <a:gs pos="80000">
                  <a:schemeClr val="accent1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173309" y="-896562"/>
              <a:ext cx="5633535" cy="3043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Хронометраж  времени (примеры)</a:t>
              </a:r>
            </a:p>
          </p:txBody>
        </p:sp>
      </p:grp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-1332656" y="4869656"/>
            <a:ext cx="2895600" cy="273844"/>
          </a:xfrm>
        </p:spPr>
        <p:txBody>
          <a:bodyPr/>
          <a:lstStyle/>
          <a:p>
            <a:r>
              <a:rPr lang="en-US" sz="2400" b="1" dirty="0"/>
              <a:t>7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152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95936" y="301224"/>
            <a:ext cx="4896544" cy="36933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Roboto Slab" pitchFamily="2" charset="0"/>
                <a:cs typeface="Arial" pitchFamily="34" charset="0"/>
              </a:rPr>
              <a:t>Подсистема аналитической отчётности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1403648" y="1275606"/>
            <a:ext cx="6624736" cy="3377316"/>
            <a:chOff x="154373" y="640570"/>
            <a:chExt cx="5977713" cy="351545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54373" y="640570"/>
              <a:ext cx="5977713" cy="351545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479249" y="786802"/>
              <a:ext cx="4186029" cy="32229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1200" dirty="0" smtClean="0">
                  <a:ln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Кредиторы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kumimoji="0" lang="ru-RU" sz="1200" b="0" i="0" u="none" strike="noStrike" kern="1200" cap="none" spc="0" normalizeH="0" noProof="0" dirty="0" smtClean="0">
                  <a:ln/>
                  <a:effectLst/>
                  <a:uLnTx/>
                  <a:uFillTx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Денежные средства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1200" dirty="0" smtClean="0">
                  <a:ln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Исполнение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kumimoji="0" lang="ru-RU" sz="1200" b="0" i="0" u="none" strike="noStrike" kern="1200" cap="none" spc="0" normalizeH="0" noProof="0" dirty="0" smtClean="0">
                  <a:ln/>
                  <a:effectLst/>
                  <a:uLnTx/>
                  <a:uFillTx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Бухгалтерские показатели по доходам и расходам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1200" dirty="0" smtClean="0">
                  <a:ln/>
                  <a:latin typeface="Arial" pitchFamily="34" charset="0"/>
                  <a:ea typeface="PT Astra Serif" pitchFamily="18" charset="-52"/>
                  <a:cs typeface="Arial" pitchFamily="34" charset="0"/>
                </a:rPr>
                <a:t>Сотрудники. Численность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kumimoji="0" lang="ru-RU" sz="1200" b="0" i="0" u="none" strike="noStrike" kern="1200" cap="none" spc="0" normalizeH="0" noProof="0" dirty="0" smtClean="0">
                  <a:ln/>
                  <a:effectLst/>
                  <a:uLnTx/>
                  <a:uFillTx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Задолженность по заработной плате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1200" dirty="0" smtClean="0">
                  <a:ln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Зарплата по должностям</a:t>
              </a:r>
              <a:endParaRPr kumimoji="0" lang="ru-RU" sz="1200" b="0" i="0" u="none" strike="noStrike" kern="1200" cap="none" spc="0" normalizeH="0" noProof="0" dirty="0" smtClean="0">
                <a:ln/>
                <a:effectLst/>
                <a:uLnTx/>
                <a:uFillTx/>
                <a:latin typeface="Arial" pitchFamily="34" charset="0"/>
                <a:ea typeface="PT Astra Serif" pitchFamily="18" charset="-52"/>
                <a:cs typeface="Arial" pitchFamily="34" charset="0"/>
              </a:endParaRP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1200" dirty="0" smtClean="0">
                  <a:ln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Начисление и структура заработной платы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kumimoji="0" lang="ru-RU" sz="1200" b="0" i="0" u="none" strike="noStrike" kern="1200" cap="none" spc="0" normalizeH="0" noProof="0" dirty="0" smtClean="0">
                  <a:ln/>
                  <a:effectLst/>
                  <a:uLnTx/>
                  <a:uFillTx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Доплата до МРОТ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1200" dirty="0" smtClean="0">
                  <a:ln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Данные по сотрудникам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kumimoji="0" lang="ru-RU" sz="1200" b="0" i="0" u="none" strike="noStrike" kern="1200" cap="none" spc="0" normalizeH="0" noProof="0" dirty="0" smtClean="0">
                  <a:ln/>
                  <a:effectLst/>
                  <a:uLnTx/>
                  <a:uFillTx/>
                  <a:latin typeface="Arial" pitchFamily="34" charset="0"/>
                  <a:ea typeface="PT Astra Serif" pitchFamily="18" charset="-52"/>
                  <a:cs typeface="Arial" pitchFamily="34" charset="0"/>
                </a:rPr>
                <a:t>Основные показатели по кадрам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1200" noProof="0" dirty="0" smtClean="0">
                  <a:ln/>
                  <a:latin typeface="Arial" pitchFamily="34" charset="0"/>
                  <a:ea typeface="PT Astra Serif" pitchFamily="18" charset="-52"/>
                  <a:cs typeface="Arial" pitchFamily="34" charset="0"/>
                </a:rPr>
                <a:t>Ставки штатного расписания</a:t>
              </a:r>
            </a:p>
            <a:p>
              <a:pPr marL="228600" lvl="0" indent="-22860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1200" dirty="0" smtClean="0">
                  <a:ln/>
                  <a:latin typeface="Arial" pitchFamily="34" charset="0"/>
                  <a:ea typeface="PT Astra Serif" pitchFamily="18" charset="-52"/>
                  <a:cs typeface="Arial" pitchFamily="34" charset="0"/>
                </a:rPr>
                <a:t>Сравнение доходов БУ/АУ учреждений с планом ФХД</a:t>
              </a:r>
              <a:endParaRPr lang="ru-RU" sz="1200" noProof="0" dirty="0" smtClean="0">
                <a:ln/>
                <a:latin typeface="Arial" pitchFamily="34" charset="0"/>
                <a:ea typeface="PT Astra Serif" pitchFamily="18" charset="-52"/>
                <a:cs typeface="Arial" pitchFamily="34" charset="0"/>
              </a:endParaRPr>
            </a:p>
          </p:txBody>
        </p:sp>
      </p:grp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-1332656" y="4869656"/>
            <a:ext cx="2895600" cy="273844"/>
          </a:xfrm>
        </p:spPr>
        <p:txBody>
          <a:bodyPr/>
          <a:lstStyle/>
          <a:p>
            <a:r>
              <a:rPr lang="en-US" sz="2400" b="1" dirty="0"/>
              <a:t>8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485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631"/>
            <a:ext cx="3429000" cy="6869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95936" y="300631"/>
            <a:ext cx="4896792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Roboto Slab" pitchFamily="2" charset="0"/>
                <a:cs typeface="Arial" pitchFamily="34" charset="0"/>
              </a:rPr>
              <a:t>Анализ кредиторской задолженности по контрагентам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Roboto Slab" pitchFamily="2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347614"/>
            <a:ext cx="8598984" cy="3456384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-1332656" y="4871764"/>
            <a:ext cx="2895600" cy="273844"/>
          </a:xfrm>
        </p:spPr>
        <p:txBody>
          <a:bodyPr/>
          <a:lstStyle/>
          <a:p>
            <a:r>
              <a:rPr lang="en-US" sz="2400" b="1" dirty="0"/>
              <a:t>9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4350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13094</TotalTime>
  <Words>993</Words>
  <Application>Microsoft Office PowerPoint</Application>
  <PresentationFormat>Экран (16:9)</PresentationFormat>
  <Paragraphs>222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Meiryo</vt:lpstr>
      <vt:lpstr>PT Astra Serif</vt:lpstr>
      <vt:lpstr>Roboto Slab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Алхимик</dc:creator>
  <cp:lastModifiedBy>Radisson</cp:lastModifiedBy>
  <cp:revision>1232</cp:revision>
  <dcterms:created xsi:type="dcterms:W3CDTF">2021-02-08T18:10:18Z</dcterms:created>
  <dcterms:modified xsi:type="dcterms:W3CDTF">2023-06-26T05:38:18Z</dcterms:modified>
</cp:coreProperties>
</file>