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4"/>
  </p:notesMasterIdLst>
  <p:sldIdLst>
    <p:sldId id="387" r:id="rId2"/>
    <p:sldId id="388" r:id="rId3"/>
    <p:sldId id="391" r:id="rId4"/>
    <p:sldId id="393" r:id="rId5"/>
    <p:sldId id="392" r:id="rId6"/>
    <p:sldId id="394" r:id="rId7"/>
    <p:sldId id="395" r:id="rId8"/>
    <p:sldId id="396" r:id="rId9"/>
    <p:sldId id="397" r:id="rId10"/>
    <p:sldId id="390" r:id="rId11"/>
    <p:sldId id="379" r:id="rId12"/>
    <p:sldId id="386" r:id="rId13"/>
  </p:sldIdLst>
  <p:sldSz cx="12192000" cy="6858000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16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33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49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66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5830" algn="l" defTabSz="914332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2994" algn="l" defTabSz="914332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160" algn="l" defTabSz="914332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327" algn="l" defTabSz="914332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8802"/>
    <a:srgbClr val="1A9638"/>
    <a:srgbClr val="002060"/>
    <a:srgbClr val="003399"/>
    <a:srgbClr val="FF3737"/>
    <a:srgbClr val="EAEFF7"/>
    <a:srgbClr val="D9E2F7"/>
    <a:srgbClr val="FEDEC6"/>
    <a:srgbClr val="FEE9DA"/>
    <a:srgbClr val="B0DD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02" autoAdjust="0"/>
    <p:restoredTop sz="96505" autoAdjust="0"/>
  </p:normalViewPr>
  <p:slideViewPr>
    <p:cSldViewPr snapToGrid="0">
      <p:cViewPr>
        <p:scale>
          <a:sx n="80" d="100"/>
          <a:sy n="80" d="100"/>
        </p:scale>
        <p:origin x="-1888" y="-336"/>
      </p:cViewPr>
      <p:guideLst>
        <p:guide orient="horz" pos="2160"/>
        <p:guide pos="3840"/>
      </p:guideLst>
    </p:cSldViewPr>
  </p:slid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46400" cy="496888"/>
          </a:xfrm>
          <a:prstGeom prst="rect">
            <a:avLst/>
          </a:prstGeom>
        </p:spPr>
        <p:txBody>
          <a:bodyPr vert="horz" lIns="91637" tIns="45818" rIns="91637" bIns="4581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4"/>
            <a:ext cx="2946400" cy="496888"/>
          </a:xfrm>
          <a:prstGeom prst="rect">
            <a:avLst/>
          </a:prstGeom>
        </p:spPr>
        <p:txBody>
          <a:bodyPr vert="horz" lIns="91637" tIns="45818" rIns="91637" bIns="45818" rtlCol="0"/>
          <a:lstStyle>
            <a:lvl1pPr algn="r">
              <a:defRPr sz="1200"/>
            </a:lvl1pPr>
          </a:lstStyle>
          <a:p>
            <a:fld id="{AA333649-2060-4460-A5CD-17F1CCE9A9AE}" type="datetimeFigureOut">
              <a:rPr lang="ru-RU" smtClean="0"/>
              <a:pPr/>
              <a:t>25.04.18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37" tIns="45818" rIns="91637" bIns="4581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3" y="4714882"/>
            <a:ext cx="5438775" cy="4467224"/>
          </a:xfrm>
          <a:prstGeom prst="rect">
            <a:avLst/>
          </a:prstGeom>
        </p:spPr>
        <p:txBody>
          <a:bodyPr vert="horz" lIns="91637" tIns="45818" rIns="91637" bIns="4581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6"/>
            <a:ext cx="2946400" cy="496887"/>
          </a:xfrm>
          <a:prstGeom prst="rect">
            <a:avLst/>
          </a:prstGeom>
        </p:spPr>
        <p:txBody>
          <a:bodyPr vert="horz" lIns="91637" tIns="45818" rIns="91637" bIns="4581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6"/>
            <a:ext cx="2946400" cy="496887"/>
          </a:xfrm>
          <a:prstGeom prst="rect">
            <a:avLst/>
          </a:prstGeom>
        </p:spPr>
        <p:txBody>
          <a:bodyPr vert="horz" lIns="91637" tIns="45818" rIns="91637" bIns="45818" rtlCol="0" anchor="b"/>
          <a:lstStyle>
            <a:lvl1pPr algn="r">
              <a:defRPr sz="1200"/>
            </a:lvl1pPr>
          </a:lstStyle>
          <a:p>
            <a:fld id="{E71DEA95-66EA-47A1-AFBD-284DB76734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597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67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32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98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64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30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94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60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27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1D12D1-6F00-47EE-B3E5-C4D3DDC4244E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541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1D12D1-6F00-47EE-B3E5-C4D3DDC4244E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541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1D12D1-6F00-47EE-B3E5-C4D3DDC4244E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541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1D12D1-6F00-47EE-B3E5-C4D3DDC4244E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541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1D12D1-6F00-47EE-B3E5-C4D3DDC4244E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5410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1D12D1-6F00-47EE-B3E5-C4D3DDC4244E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5410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1D12D1-6F00-47EE-B3E5-C4D3DDC4244E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5410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DEA95-66EA-47A1-AFBD-284DB767343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059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7BDDA-7326-4F54-BDF2-D196C3B08D80}" type="datetime1">
              <a:rPr lang="ru-RU">
                <a:solidFill>
                  <a:srgbClr val="002060">
                    <a:tint val="75000"/>
                  </a:srgbClr>
                </a:solidFill>
              </a:rPr>
              <a:pPr>
                <a:defRPr/>
              </a:pPr>
              <a:t>25.04.18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64770-AF80-4C93-BF30-46E07E87A761}" type="slidenum">
              <a:rPr lang="ru-RU">
                <a:solidFill>
                  <a:srgbClr val="00206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479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9EF56-6EFF-4E0C-B30A-7EF8B0278C80}" type="datetime1">
              <a:rPr lang="ru-RU">
                <a:solidFill>
                  <a:srgbClr val="002060">
                    <a:tint val="75000"/>
                  </a:srgbClr>
                </a:solidFill>
              </a:rPr>
              <a:pPr>
                <a:defRPr/>
              </a:pPr>
              <a:t>25.04.18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671A9-F005-4CA8-BF75-4EDB4FD5B7D7}" type="slidenum">
              <a:rPr lang="ru-RU">
                <a:solidFill>
                  <a:srgbClr val="00206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834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115893"/>
            <a:ext cx="2743200" cy="60102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15893"/>
            <a:ext cx="8026400" cy="60102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AFC2F-5A81-43C6-87EC-D2F6979E8F47}" type="datetime1">
              <a:rPr lang="ru-RU">
                <a:solidFill>
                  <a:srgbClr val="002060">
                    <a:tint val="75000"/>
                  </a:srgbClr>
                </a:solidFill>
              </a:rPr>
              <a:pPr>
                <a:defRPr/>
              </a:pPr>
              <a:t>25.04.18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4C3A6-D73E-4383-8ABF-A11AD7C57ED2}" type="slidenum">
              <a:rPr lang="ru-RU">
                <a:solidFill>
                  <a:srgbClr val="00206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669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3BBC9-0C69-4743-B546-F995C73AB719}" type="datetime1">
              <a:rPr lang="ru-RU">
                <a:solidFill>
                  <a:srgbClr val="002060">
                    <a:tint val="75000"/>
                  </a:srgbClr>
                </a:solidFill>
              </a:rPr>
              <a:pPr>
                <a:defRPr/>
              </a:pPr>
              <a:t>25.04.18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61DAF-7F45-43D3-A3F5-C0493C8B1E41}" type="slidenum">
              <a:rPr lang="ru-RU">
                <a:solidFill>
                  <a:srgbClr val="00206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74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B0CFE-3B0A-49DC-89D5-C6DEA8726358}" type="datetime1">
              <a:rPr lang="ru-RU">
                <a:solidFill>
                  <a:srgbClr val="002060">
                    <a:tint val="75000"/>
                  </a:srgbClr>
                </a:solidFill>
              </a:rPr>
              <a:pPr>
                <a:defRPr/>
              </a:pPr>
              <a:t>25.04.18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AB6EB-CD35-4C1F-9D33-8D64E61A19C7}" type="slidenum">
              <a:rPr lang="ru-RU">
                <a:solidFill>
                  <a:srgbClr val="00206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257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40371-B61D-4623-AECA-56A1BB6A2834}" type="datetime1">
              <a:rPr lang="ru-RU">
                <a:solidFill>
                  <a:srgbClr val="002060">
                    <a:tint val="75000"/>
                  </a:srgbClr>
                </a:solidFill>
              </a:rPr>
              <a:pPr>
                <a:defRPr/>
              </a:pPr>
              <a:t>25.04.18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B9283-3146-4673-AAA8-C63386D4EC21}" type="slidenum">
              <a:rPr lang="ru-RU">
                <a:solidFill>
                  <a:srgbClr val="00206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863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E260D-5DB3-4E5B-B818-38A171905A1B}" type="datetime1">
              <a:rPr lang="ru-RU">
                <a:solidFill>
                  <a:srgbClr val="002060">
                    <a:tint val="75000"/>
                  </a:srgbClr>
                </a:solidFill>
              </a:rPr>
              <a:pPr>
                <a:defRPr/>
              </a:pPr>
              <a:t>25.04.18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B4CAF-DF6A-4403-9B4F-6F54636A12D3}" type="slidenum">
              <a:rPr lang="ru-RU">
                <a:solidFill>
                  <a:srgbClr val="00206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824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02665-600C-4BC3-9576-357A4FC2EAC9}" type="datetime1">
              <a:rPr lang="ru-RU">
                <a:solidFill>
                  <a:srgbClr val="002060">
                    <a:tint val="75000"/>
                  </a:srgbClr>
                </a:solidFill>
              </a:rPr>
              <a:pPr>
                <a:defRPr/>
              </a:pPr>
              <a:t>25.04.18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945C6-7794-4DCD-97C4-05C859607707}" type="slidenum">
              <a:rPr lang="ru-RU">
                <a:solidFill>
                  <a:srgbClr val="00206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498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84840" y="6520264"/>
            <a:ext cx="145983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C5903-E946-429D-ADEE-F74AE8782E9F}" type="slidenum">
              <a:rPr lang="ru-RU">
                <a:solidFill>
                  <a:srgbClr val="00206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70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D08C8-87EA-4EEC-9AD3-AFA0C30378B4}" type="datetime1">
              <a:rPr lang="ru-RU">
                <a:solidFill>
                  <a:srgbClr val="002060">
                    <a:tint val="75000"/>
                  </a:srgbClr>
                </a:solidFill>
              </a:rPr>
              <a:pPr>
                <a:defRPr/>
              </a:pPr>
              <a:t>25.04.18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2ACCB-2C6A-4384-AE73-E6A03B586213}" type="slidenum">
              <a:rPr lang="ru-RU">
                <a:solidFill>
                  <a:srgbClr val="00206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437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5510E-AEA2-4806-A22F-01D5AADE86EF}" type="datetime1">
              <a:rPr lang="ru-RU">
                <a:solidFill>
                  <a:srgbClr val="002060">
                    <a:tint val="75000"/>
                  </a:srgbClr>
                </a:solidFill>
              </a:rPr>
              <a:pPr>
                <a:defRPr/>
              </a:pPr>
              <a:t>25.04.18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21C9F-69F1-4166-AC99-E3562E65FF4D}" type="slidenum">
              <a:rPr lang="ru-RU">
                <a:solidFill>
                  <a:srgbClr val="00206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126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6" descr="Shablon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 bwMode="auto">
          <a:xfrm>
            <a:off x="3024717" y="115893"/>
            <a:ext cx="767926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2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5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92784E8-3B1D-4C9C-B748-A19683204790}" type="datetime1">
              <a:rPr lang="ru-RU">
                <a:solidFill>
                  <a:srgbClr val="002060">
                    <a:tint val="75000"/>
                  </a:srgbClr>
                </a:solidFill>
              </a:rPr>
              <a:pPr>
                <a:defRPr/>
              </a:pPr>
              <a:t>25.04.18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919B8F6-15DB-4987-942C-E82D2EC856E7}" type="slidenum">
              <a:rPr lang="ru-RU">
                <a:solidFill>
                  <a:srgbClr val="00206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474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image" Target="../media/image2.jpeg"/><Relationship Id="rId5" Type="http://schemas.openxmlformats.org/officeDocument/2006/relationships/image" Target="../media/image3.png"/><Relationship Id="rId1" Type="http://schemas.openxmlformats.org/officeDocument/2006/relationships/themeOverride" Target="../theme/themeOverride3.x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consultant.ru/document/cons_doc_LAW_227100/20c630df7c4997e52b3728324b0bf9a46a6da2c6/%23dst100018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 bwMode="auto">
          <a:xfrm>
            <a:off x="356164" y="2057400"/>
            <a:ext cx="11643589" cy="171450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ysClr val="window" lastClr="FFFFFF">
                <a:lumMod val="95000"/>
              </a:sys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24" tIns="45714" rIns="91424" bIns="45714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1706179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800" b="1" dirty="0" smtClean="0"/>
          </a:p>
          <a:p>
            <a:pPr marL="0" marR="0" lvl="0" indent="0" algn="ctr" defTabSz="1706179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/>
              <a:t>Организация контрольных мероприятий органов Федерального казначейства в сфере контрактных отношений</a:t>
            </a:r>
            <a:endParaRPr kumimoji="0" lang="ru-RU" sz="2800" b="1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 bwMode="auto">
          <a:xfrm>
            <a:off x="3932350" y="5813019"/>
            <a:ext cx="4491217" cy="734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70660" tIns="85331" rIns="170660" bIns="85331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marL="639201" indent="-639201" algn="ctr" defTabSz="1705948">
              <a:spcBef>
                <a:spcPct val="20000"/>
              </a:spcBef>
              <a:defRPr/>
            </a:pPr>
            <a:r>
              <a:rPr lang="ru-RU" sz="3200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г. Москва</a:t>
            </a:r>
          </a:p>
          <a:p>
            <a:pPr marL="639201" indent="-639201" algn="ctr" defTabSz="1705948">
              <a:spcBef>
                <a:spcPct val="20000"/>
              </a:spcBef>
              <a:defRPr/>
            </a:pPr>
            <a:r>
              <a:rPr lang="ru-RU" sz="3200" dirty="0" smtClean="0">
                <a:solidFill>
                  <a:srgbClr val="002060"/>
                </a:solidFill>
                <a:latin typeface="Calibri"/>
                <a:cs typeface="Times New Roman" pitchFamily="18" charset="0"/>
              </a:rPr>
              <a:t>20 апреля 2018 </a:t>
            </a:r>
            <a:r>
              <a:rPr lang="ru-RU" sz="3200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года</a:t>
            </a:r>
          </a:p>
        </p:txBody>
      </p:sp>
    </p:spTree>
    <p:extLst>
      <p:ext uri="{BB962C8B-B14F-4D97-AF65-F5344CB8AC3E}">
        <p14:creationId xmlns:p14="http://schemas.microsoft.com/office/powerpoint/2010/main" val="2210028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Шеврон 63"/>
          <p:cNvSpPr/>
          <p:nvPr/>
        </p:nvSpPr>
        <p:spPr>
          <a:xfrm>
            <a:off x="3871471" y="1051775"/>
            <a:ext cx="5498952" cy="621360"/>
          </a:xfrm>
          <a:prstGeom prst="chevro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76"/>
            <a:endParaRPr lang="en-US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00600" y="120579"/>
            <a:ext cx="2981324" cy="679522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Что планируем</a:t>
            </a:r>
          </a:p>
        </p:txBody>
      </p:sp>
      <p:sp>
        <p:nvSpPr>
          <p:cNvPr id="9" name="Шеврон 63"/>
          <p:cNvSpPr/>
          <p:nvPr/>
        </p:nvSpPr>
        <p:spPr>
          <a:xfrm>
            <a:off x="203204" y="1051775"/>
            <a:ext cx="3976910" cy="621360"/>
          </a:xfrm>
          <a:prstGeom prst="chevro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76"/>
            <a:endParaRPr lang="en-US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61570" y="1208564"/>
            <a:ext cx="1380441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solidFill>
                  <a:schemeClr val="dk1"/>
                </a:solidFill>
                <a:latin typeface="+mn-lt"/>
                <a:cs typeface="+mn-cs"/>
              </a:rPr>
              <a:t>Что делаем?*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932458" y="1208566"/>
            <a:ext cx="13149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solidFill>
                  <a:schemeClr val="dk1"/>
                </a:solidFill>
                <a:latin typeface="+mn-lt"/>
                <a:cs typeface="+mn-cs"/>
              </a:rPr>
              <a:t>Как делаем?*</a:t>
            </a:r>
          </a:p>
        </p:txBody>
      </p:sp>
      <p:sp>
        <p:nvSpPr>
          <p:cNvPr id="14" name="Шеврон 63"/>
          <p:cNvSpPr/>
          <p:nvPr/>
        </p:nvSpPr>
        <p:spPr>
          <a:xfrm>
            <a:off x="9041100" y="1049813"/>
            <a:ext cx="3081231" cy="621360"/>
          </a:xfrm>
          <a:prstGeom prst="chevro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76"/>
            <a:endParaRPr lang="en-US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141644" y="1206604"/>
            <a:ext cx="116208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solidFill>
                  <a:schemeClr val="dk1"/>
                </a:solidFill>
                <a:latin typeface="+mn-lt"/>
                <a:cs typeface="+mn-cs"/>
              </a:rPr>
              <a:t>Достигаем!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445753" y="6210134"/>
            <a:ext cx="282698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</a:rPr>
              <a:t>  </a:t>
            </a:r>
            <a:r>
              <a:rPr lang="ru-RU" sz="1200" b="1" dirty="0">
                <a:solidFill>
                  <a:srgbClr val="1A9638"/>
                </a:solidFill>
                <a:latin typeface="Georgia" panose="02040502050405020303" pitchFamily="18" charset="0"/>
              </a:rPr>
              <a:t>* С </a:t>
            </a:r>
            <a:r>
              <a:rPr lang="ru-RU" sz="1200" b="1" dirty="0" smtClean="0">
                <a:solidFill>
                  <a:srgbClr val="1A9638"/>
                </a:solidFill>
                <a:latin typeface="Georgia" panose="02040502050405020303" pitchFamily="18" charset="0"/>
              </a:rPr>
              <a:t>ИСПОЛЬЗОВАНИЕМ ЕИС</a:t>
            </a:r>
            <a:endParaRPr lang="ru-RU" sz="1200" b="1" dirty="0">
              <a:solidFill>
                <a:srgbClr val="1A9638"/>
              </a:solidFill>
              <a:latin typeface="Georgia" panose="02040502050405020303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13209" y="1772259"/>
            <a:ext cx="4209409" cy="4731547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1200" dirty="0">
                <a:solidFill>
                  <a:schemeClr val="dk1"/>
                </a:solidFill>
              </a:rPr>
              <a:t> </a:t>
            </a:r>
            <a:r>
              <a:rPr lang="ru-RU" sz="1200" b="1" dirty="0">
                <a:solidFill>
                  <a:schemeClr val="dk1"/>
                </a:solidFill>
              </a:rPr>
              <a:t>Отбор значимых закупок по критериям. </a:t>
            </a:r>
          </a:p>
          <a:p>
            <a:pPr lvl="0" algn="just"/>
            <a:r>
              <a:rPr lang="ru-RU" sz="1200" dirty="0">
                <a:solidFill>
                  <a:schemeClr val="dk1"/>
                </a:solidFill>
              </a:rPr>
              <a:t>Например:</a:t>
            </a:r>
          </a:p>
          <a:p>
            <a:pPr lvl="0" algn="just"/>
            <a:r>
              <a:rPr lang="ru-RU" sz="1200" dirty="0">
                <a:solidFill>
                  <a:schemeClr val="dk1"/>
                </a:solidFill>
              </a:rPr>
              <a:t> отрасль закупок (ТРУ по ОКПД);</a:t>
            </a:r>
          </a:p>
          <a:p>
            <a:pPr lvl="0" algn="just"/>
            <a:r>
              <a:rPr lang="ru-RU" sz="1200" dirty="0">
                <a:solidFill>
                  <a:schemeClr val="dk1"/>
                </a:solidFill>
              </a:rPr>
              <a:t> единственный поставщик;</a:t>
            </a:r>
          </a:p>
          <a:p>
            <a:pPr lvl="0" algn="just"/>
            <a:r>
              <a:rPr lang="ru-RU" sz="1200" dirty="0">
                <a:solidFill>
                  <a:schemeClr val="dk1"/>
                </a:solidFill>
              </a:rPr>
              <a:t> наличие АВАНСА и ЭТАПНОСТИ;</a:t>
            </a:r>
          </a:p>
          <a:p>
            <a:pPr lvl="0" algn="just"/>
            <a:r>
              <a:rPr lang="ru-RU" sz="1200" dirty="0">
                <a:solidFill>
                  <a:schemeClr val="dk1"/>
                </a:solidFill>
              </a:rPr>
              <a:t> размер НМЦК.</a:t>
            </a:r>
          </a:p>
          <a:p>
            <a:pPr lvl="0" algn="just"/>
            <a:r>
              <a:rPr lang="ru-RU" sz="1200" dirty="0">
                <a:solidFill>
                  <a:schemeClr val="dk1"/>
                </a:solidFill>
              </a:rPr>
              <a:t>  </a:t>
            </a:r>
            <a:r>
              <a:rPr lang="ru-RU" sz="1200" b="1" dirty="0">
                <a:solidFill>
                  <a:schemeClr val="dk1"/>
                </a:solidFill>
              </a:rPr>
              <a:t>Выявление закупок с признаками нарушений по конкретным критериям риска. </a:t>
            </a:r>
          </a:p>
          <a:p>
            <a:pPr lvl="0" algn="just"/>
            <a:r>
              <a:rPr lang="ru-RU" sz="1200" dirty="0">
                <a:solidFill>
                  <a:schemeClr val="dk1"/>
                </a:solidFill>
              </a:rPr>
              <a:t>Например:</a:t>
            </a:r>
          </a:p>
          <a:p>
            <a:pPr lvl="0" algn="just">
              <a:tabLst>
                <a:tab pos="182563" algn="l"/>
              </a:tabLst>
            </a:pPr>
            <a:r>
              <a:rPr lang="ru-RU" sz="1200" dirty="0">
                <a:solidFill>
                  <a:schemeClr val="dk1"/>
                </a:solidFill>
              </a:rPr>
              <a:t>- ПРЕВЫШЕНИЕ средних цен по данным ЕИС;</a:t>
            </a:r>
          </a:p>
          <a:p>
            <a:pPr lvl="0" algn="just">
              <a:tabLst>
                <a:tab pos="182563" algn="l"/>
              </a:tabLst>
            </a:pPr>
            <a:r>
              <a:rPr lang="ru-RU" sz="1200" dirty="0" smtClean="0">
                <a:solidFill>
                  <a:schemeClr val="dk1"/>
                </a:solidFill>
              </a:rPr>
              <a:t>- ПРЕВЫШЕНИЕ </a:t>
            </a:r>
            <a:r>
              <a:rPr lang="ru-RU" sz="1200" dirty="0">
                <a:solidFill>
                  <a:schemeClr val="dk1"/>
                </a:solidFill>
              </a:rPr>
              <a:t>установленных предельных цен;</a:t>
            </a:r>
          </a:p>
          <a:p>
            <a:pPr lvl="0" algn="just">
              <a:tabLst>
                <a:tab pos="182563" algn="l"/>
              </a:tabLst>
            </a:pPr>
            <a:r>
              <a:rPr lang="ru-RU" sz="1200" dirty="0" smtClean="0">
                <a:solidFill>
                  <a:schemeClr val="dk1"/>
                </a:solidFill>
              </a:rPr>
              <a:t>- НЕ </a:t>
            </a:r>
            <a:r>
              <a:rPr lang="ru-RU" sz="1200" dirty="0">
                <a:solidFill>
                  <a:schemeClr val="dk1"/>
                </a:solidFill>
              </a:rPr>
              <a:t>соответствие кода ОКПД2 по объекту закупки и способа определения поставщика, метода обоснования НМЦК.</a:t>
            </a:r>
          </a:p>
          <a:p>
            <a:pPr lvl="0" algn="just"/>
            <a:r>
              <a:rPr lang="ru-RU" sz="1200" b="1" dirty="0">
                <a:solidFill>
                  <a:schemeClr val="dk1"/>
                </a:solidFill>
              </a:rPr>
              <a:t>Актуальный пример: контроль закупок лекарственных препаратов.</a:t>
            </a:r>
          </a:p>
          <a:p>
            <a:pPr lvl="0" algn="just"/>
            <a:r>
              <a:rPr lang="ru-RU" sz="1200" dirty="0">
                <a:solidFill>
                  <a:schemeClr val="dk1"/>
                </a:solidFill>
              </a:rPr>
              <a:t> интеграция ЕИС (ФК) и ИАС (МЗ РФ)в целях автоматизации контрольных действий;</a:t>
            </a:r>
          </a:p>
          <a:p>
            <a:pPr lvl="0" algn="just"/>
            <a:r>
              <a:rPr lang="ru-RU" sz="1200" dirty="0">
                <a:solidFill>
                  <a:schemeClr val="dk1"/>
                </a:solidFill>
              </a:rPr>
              <a:t> акцент на проверки планирования и осуществление закупок лекарственных препаратов (157 проверок);</a:t>
            </a:r>
          </a:p>
          <a:p>
            <a:pPr lvl="0" algn="just"/>
            <a:r>
              <a:rPr lang="ru-RU" sz="1200" dirty="0">
                <a:solidFill>
                  <a:schemeClr val="dk1"/>
                </a:solidFill>
              </a:rPr>
              <a:t> координация совместно с Минздравом России  подходов к совершенствованию НПА в сфере закупок лекарственных препаратов.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9308441" y="1782444"/>
            <a:ext cx="2503201" cy="1150150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>
                <a:solidFill>
                  <a:schemeClr val="dk1"/>
                </a:solidFill>
              </a:rPr>
              <a:t>Выявление нарушений и их предупреждение по КОНКРЕТНЫМ закупкам на РАННИХ стадиях.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9308439" y="3055662"/>
            <a:ext cx="2503203" cy="1992064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lvl="0" algn="just"/>
            <a:r>
              <a:rPr lang="ru-RU" sz="1200" dirty="0" smtClean="0">
                <a:solidFill>
                  <a:schemeClr val="dk1"/>
                </a:solidFill>
              </a:rPr>
              <a:t>Максимальная </a:t>
            </a:r>
            <a:r>
              <a:rPr lang="ru-RU" sz="1200" dirty="0">
                <a:solidFill>
                  <a:schemeClr val="dk1"/>
                </a:solidFill>
              </a:rPr>
              <a:t>АВТОМАТИЗАЦИЯ выявления признаков нарушений. </a:t>
            </a:r>
            <a:endParaRPr lang="ru-RU" sz="1200" dirty="0" smtClean="0">
              <a:solidFill>
                <a:schemeClr val="dk1"/>
              </a:solidFill>
            </a:endParaRPr>
          </a:p>
          <a:p>
            <a:pPr marL="171450" lvl="0" algn="just"/>
            <a:r>
              <a:rPr lang="ru-RU" sz="1200" dirty="0" smtClean="0">
                <a:solidFill>
                  <a:schemeClr val="dk1"/>
                </a:solidFill>
              </a:rPr>
              <a:t>Снижение </a:t>
            </a:r>
            <a:r>
              <a:rPr lang="ru-RU" sz="1200" dirty="0">
                <a:solidFill>
                  <a:schemeClr val="dk1"/>
                </a:solidFill>
              </a:rPr>
              <a:t>«человеческого фактора», сокращение бюрократических процедур как для контролера, так и для заказчика.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9308439" y="5133901"/>
            <a:ext cx="2503201" cy="1385366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algn="just"/>
            <a:r>
              <a:rPr lang="ru-RU" sz="1200" dirty="0">
                <a:solidFill>
                  <a:schemeClr val="dk1"/>
                </a:solidFill>
              </a:rPr>
              <a:t>Выявление  и устранение НЕДОСТАТКОВ в отраслевом </a:t>
            </a:r>
            <a:r>
              <a:rPr lang="ru-RU" sz="1200" dirty="0" smtClean="0">
                <a:solidFill>
                  <a:schemeClr val="dk1"/>
                </a:solidFill>
              </a:rPr>
              <a:t>законодательстве</a:t>
            </a:r>
            <a:endParaRPr lang="ru-RU" sz="1200" dirty="0">
              <a:solidFill>
                <a:schemeClr val="dk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429496" y="1782444"/>
            <a:ext cx="4611604" cy="4391933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1200" dirty="0" smtClean="0">
                <a:solidFill>
                  <a:schemeClr val="dk1"/>
                </a:solidFill>
              </a:rPr>
              <a:t>Контроль </a:t>
            </a:r>
            <a:r>
              <a:rPr lang="ru-RU" sz="1200" dirty="0">
                <a:solidFill>
                  <a:schemeClr val="dk1"/>
                </a:solidFill>
              </a:rPr>
              <a:t>по  </a:t>
            </a:r>
            <a:r>
              <a:rPr lang="ru-RU" sz="1200" dirty="0" smtClean="0">
                <a:solidFill>
                  <a:schemeClr val="dk1"/>
                </a:solidFill>
              </a:rPr>
              <a:t>ОТРАСЛЯМ</a:t>
            </a:r>
          </a:p>
          <a:p>
            <a:pPr lvl="0" algn="just"/>
            <a:endParaRPr lang="ru-RU" sz="1200" dirty="0">
              <a:solidFill>
                <a:schemeClr val="dk1"/>
              </a:solidFill>
            </a:endParaRPr>
          </a:p>
          <a:p>
            <a:pPr lvl="0" algn="just"/>
            <a:r>
              <a:rPr lang="ru-RU" sz="1200" dirty="0" smtClean="0">
                <a:solidFill>
                  <a:schemeClr val="dk1"/>
                </a:solidFill>
              </a:rPr>
              <a:t>Формирование </a:t>
            </a:r>
            <a:r>
              <a:rPr lang="ru-RU" sz="1200" dirty="0">
                <a:solidFill>
                  <a:schemeClr val="dk1"/>
                </a:solidFill>
              </a:rPr>
              <a:t>ПРОФИЛЕЙ РИСКА выборки закупок для </a:t>
            </a:r>
            <a:r>
              <a:rPr lang="ru-RU" sz="1200" dirty="0" smtClean="0">
                <a:solidFill>
                  <a:schemeClr val="dk1"/>
                </a:solidFill>
              </a:rPr>
              <a:t>контроля</a:t>
            </a:r>
          </a:p>
          <a:p>
            <a:pPr lvl="0" algn="just"/>
            <a:endParaRPr lang="ru-RU" sz="1200" dirty="0">
              <a:solidFill>
                <a:schemeClr val="dk1"/>
              </a:solidFill>
            </a:endParaRPr>
          </a:p>
          <a:p>
            <a:pPr lvl="0" algn="just"/>
            <a:r>
              <a:rPr lang="ru-RU" sz="1200" dirty="0" smtClean="0">
                <a:solidFill>
                  <a:schemeClr val="dk1"/>
                </a:solidFill>
              </a:rPr>
              <a:t>ИСПОЛЬЗОВАНИЕ </a:t>
            </a:r>
            <a:r>
              <a:rPr lang="ru-RU" sz="1200" dirty="0">
                <a:solidFill>
                  <a:schemeClr val="dk1"/>
                </a:solidFill>
              </a:rPr>
              <a:t>данных ЕИС. Выгрузки информации по конкретным закупкам с признаками нарушений по ЗАДАННЫМ ШАБЛОНАМ И КРИТЕРИЯМ </a:t>
            </a:r>
            <a:r>
              <a:rPr lang="ru-RU" sz="1200" dirty="0" smtClean="0">
                <a:solidFill>
                  <a:schemeClr val="dk1"/>
                </a:solidFill>
              </a:rPr>
              <a:t>РИСКОВ</a:t>
            </a:r>
          </a:p>
          <a:p>
            <a:pPr lvl="0" algn="just"/>
            <a:endParaRPr lang="ru-RU" sz="1200" dirty="0">
              <a:solidFill>
                <a:schemeClr val="dk1"/>
              </a:solidFill>
            </a:endParaRPr>
          </a:p>
          <a:p>
            <a:pPr lvl="0" algn="just"/>
            <a:r>
              <a:rPr lang="ru-RU" sz="1200" dirty="0" smtClean="0">
                <a:solidFill>
                  <a:schemeClr val="dk1"/>
                </a:solidFill>
              </a:rPr>
              <a:t>Переход </a:t>
            </a:r>
            <a:r>
              <a:rPr lang="ru-RU" sz="1200" dirty="0">
                <a:solidFill>
                  <a:schemeClr val="dk1"/>
                </a:solidFill>
              </a:rPr>
              <a:t>ОТ СПЛОШНОГО планового контроля к  проверкам КОНКРЕТНЫХ закупок с ПРИЗНАКАМИ нарушений  (20/80</a:t>
            </a:r>
            <a:r>
              <a:rPr lang="ru-RU" sz="1200" dirty="0" smtClean="0">
                <a:solidFill>
                  <a:schemeClr val="dk1"/>
                </a:solidFill>
              </a:rPr>
              <a:t>);</a:t>
            </a:r>
            <a:endParaRPr lang="ru-RU" sz="1200" dirty="0">
              <a:solidFill>
                <a:schemeClr val="dk1"/>
              </a:solidFill>
            </a:endParaRPr>
          </a:p>
        </p:txBody>
      </p:sp>
      <p:sp>
        <p:nvSpPr>
          <p:cNvPr id="18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817349" y="6572051"/>
            <a:ext cx="277463" cy="285949"/>
          </a:xfrm>
        </p:spPr>
        <p:txBody>
          <a:bodyPr/>
          <a:lstStyle/>
          <a:p>
            <a:pPr>
              <a:defRPr/>
            </a:pPr>
            <a:fld id="{2CE61DAF-7F45-43D3-A3F5-C0493C8B1E41}" type="slidenum">
              <a:rPr lang="ru-RU" smtClean="0">
                <a:solidFill>
                  <a:srgbClr val="002060">
                    <a:tint val="75000"/>
                  </a:srgbClr>
                </a:solidFill>
              </a:rPr>
              <a:pPr>
                <a:defRPr/>
              </a:pPr>
              <a:t>10</a:t>
            </a:fld>
            <a:endParaRPr lang="ru-RU" dirty="0">
              <a:solidFill>
                <a:srgbClr val="00206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7079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1689463" y="91186"/>
            <a:ext cx="9170127" cy="762253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Пример применения риск-ориентированного подхода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852365" y="6553835"/>
            <a:ext cx="269966" cy="304165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03" y="1018361"/>
            <a:ext cx="12017828" cy="5478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Овал 4"/>
          <p:cNvSpPr/>
          <p:nvPr/>
        </p:nvSpPr>
        <p:spPr>
          <a:xfrm>
            <a:off x="1785257" y="1609727"/>
            <a:ext cx="2429691" cy="1638300"/>
          </a:xfrm>
          <a:prstGeom prst="ellipse">
            <a:avLst/>
          </a:prstGeom>
          <a:noFill/>
          <a:ln w="28575">
            <a:solidFill>
              <a:srgbClr val="1A9638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4" tIns="45718" rIns="91434" bIns="45718"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384629" y="1715588"/>
            <a:ext cx="3914640" cy="1811383"/>
          </a:xfrm>
          <a:prstGeom prst="ellipse">
            <a:avLst/>
          </a:prstGeom>
          <a:noFill/>
          <a:ln w="28575">
            <a:solidFill>
              <a:srgbClr val="1A9638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4" tIns="45718" rIns="91434" bIns="45718"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522156" y="4578403"/>
            <a:ext cx="904875" cy="1200151"/>
          </a:xfrm>
          <a:prstGeom prst="ellipse">
            <a:avLst/>
          </a:prstGeom>
          <a:noFill/>
          <a:ln w="28575">
            <a:solidFill>
              <a:srgbClr val="1A9638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4" tIns="45718" rIns="91434" bIns="45718"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10262784" y="4680795"/>
            <a:ext cx="596805" cy="995363"/>
          </a:xfrm>
          <a:prstGeom prst="ellipse">
            <a:avLst/>
          </a:prstGeom>
          <a:noFill/>
          <a:ln w="28575">
            <a:solidFill>
              <a:srgbClr val="1A9638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4" tIns="45718" rIns="91434" bIns="45718"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15225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711503" y="1262743"/>
            <a:ext cx="10972800" cy="4484914"/>
          </a:xfrm>
        </p:spPr>
        <p:txBody>
          <a:bodyPr>
            <a:normAutofit/>
          </a:bodyPr>
          <a:lstStyle/>
          <a:p>
            <a:pPr algn="ctr" eaLnBrk="1" hangingPunct="1">
              <a:buFont typeface="Arial" charset="0"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1" hangingPunct="1">
              <a:buFont typeface="Arial" charset="0"/>
              <a:buNone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11869783" y="6572151"/>
            <a:ext cx="244932" cy="285849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164588" y="2381972"/>
            <a:ext cx="784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одзаголовок 2"/>
          <p:cNvSpPr txBox="1">
            <a:spLocks/>
          </p:cNvSpPr>
          <p:nvPr/>
        </p:nvSpPr>
        <p:spPr bwMode="auto">
          <a:xfrm>
            <a:off x="3782745" y="1772687"/>
            <a:ext cx="4434320" cy="315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indent="-228600"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endParaRPr lang="ru-RU" sz="3400" dirty="0" smtClean="0">
              <a:solidFill>
                <a:prstClr val="black"/>
              </a:solidFill>
              <a:latin typeface="Calibri"/>
              <a:cs typeface="+mn-cs"/>
            </a:endParaRPr>
          </a:p>
          <a:p>
            <a:pPr marL="228600" indent="-228600" eaLnBrk="0" hangingPunct="0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  <a:defRPr/>
            </a:pPr>
            <a:endParaRPr lang="ru-RU" sz="3400" b="1" dirty="0" smtClean="0">
              <a:solidFill>
                <a:srgbClr val="002060"/>
              </a:solidFill>
              <a:latin typeface="Calibri"/>
              <a:cs typeface="+mn-cs"/>
            </a:endParaRPr>
          </a:p>
          <a:p>
            <a:pPr marL="228600" indent="-228600" algn="ctr" eaLnBrk="0" hangingPunct="0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3400" b="1" dirty="0" smtClean="0">
                <a:solidFill>
                  <a:srgbClr val="002060"/>
                </a:solidFill>
                <a:latin typeface="Calibri"/>
                <a:cs typeface="+mn-cs"/>
              </a:rPr>
              <a:t>Спасибо за внимание!</a:t>
            </a:r>
            <a:endParaRPr lang="ru-RU" sz="3400" dirty="0" smtClean="0">
              <a:solidFill>
                <a:srgbClr val="002060"/>
              </a:solidFill>
              <a:latin typeface="Calibri"/>
              <a:cs typeface="+mn-cs"/>
            </a:endParaRPr>
          </a:p>
          <a:p>
            <a:pPr marL="228600" indent="-228600"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endParaRPr lang="ru-RU" sz="2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132920" y="4070907"/>
            <a:ext cx="784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13130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5062" y="120579"/>
            <a:ext cx="9612173" cy="67952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Полномочия Федерального казначейства 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в сфере контроля закупок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852366" y="6584315"/>
            <a:ext cx="278674" cy="273685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" y="995757"/>
            <a:ext cx="12191999" cy="8925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ru-RU" sz="1400" b="1" dirty="0" smtClean="0"/>
          </a:p>
          <a:p>
            <a:pPr algn="just"/>
            <a:r>
              <a:rPr lang="ru-RU" sz="1200" b="1" dirty="0">
                <a:solidFill>
                  <a:schemeClr val="dk1"/>
                </a:solidFill>
                <a:latin typeface="+mn-lt"/>
                <a:cs typeface="+mn-cs"/>
              </a:rPr>
              <a:t>Цель контроля </a:t>
            </a:r>
            <a:r>
              <a:rPr lang="ru-RU" sz="1200" dirty="0">
                <a:solidFill>
                  <a:schemeClr val="dk1"/>
                </a:solidFill>
                <a:latin typeface="+mn-lt"/>
                <a:cs typeface="+mn-cs"/>
              </a:rPr>
              <a:t>- установление законности составления и исполнения бюджетов бюджетной системы Российской Федерации в отношении расходов, связанных с осуществлением закупок за счет средств федерального бюджета, достоверности учета таких расходов. </a:t>
            </a:r>
          </a:p>
          <a:p>
            <a:endParaRPr lang="ru-RU" sz="1400" dirty="0"/>
          </a:p>
        </p:txBody>
      </p:sp>
      <p:graphicFrame>
        <p:nvGraphicFramePr>
          <p:cNvPr id="20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3616707"/>
              </p:ext>
            </p:extLst>
          </p:nvPr>
        </p:nvGraphicFramePr>
        <p:xfrm>
          <a:off x="3292920" y="2320357"/>
          <a:ext cx="4231994" cy="410105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450702"/>
                <a:gridCol w="781292"/>
              </a:tblGrid>
              <a:tr h="47686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Статья 7.29.3 КОАП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200" dirty="0"/>
                    </a:p>
                  </a:txBody>
                  <a:tcPr>
                    <a:noFill/>
                  </a:tcPr>
                </a:tc>
              </a:tr>
              <a:tr h="858361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/>
                        <a:t>Включение в ПЗ,</a:t>
                      </a:r>
                      <a:r>
                        <a:rPr lang="ru-RU" sz="1200" baseline="0" dirty="0" smtClean="0"/>
                        <a:t> ПГЗ, объекта несоответствующей цели, НОРМИРОВАНИЮ, без обоснования НМЦК или с нарушениями обоснования НМЦК</a:t>
                      </a:r>
                      <a:endParaRPr lang="ru-RU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 – 50 т.р.</a:t>
                      </a:r>
                      <a:endParaRPr lang="ru-RU" sz="1200" dirty="0"/>
                    </a:p>
                  </a:txBody>
                  <a:tcPr>
                    <a:noFill/>
                  </a:tcPr>
                </a:tc>
              </a:tr>
              <a:tr h="858361">
                <a:tc>
                  <a:txBody>
                    <a:bodyPr/>
                    <a:lstStyle/>
                    <a:p>
                      <a:pPr algn="just"/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Несоблюдение порядка или формы обоснования НМЦК обоснования объекта закупки (за исключением описания объекта закупки)</a:t>
                      </a:r>
                      <a:endParaRPr lang="ru-RU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 т.р.</a:t>
                      </a:r>
                      <a:endParaRPr lang="ru-RU" sz="1200" dirty="0"/>
                    </a:p>
                  </a:txBody>
                  <a:tcPr>
                    <a:noFill/>
                  </a:tcPr>
                </a:tc>
              </a:tr>
              <a:tr h="858361">
                <a:tc>
                  <a:txBody>
                    <a:bodyPr/>
                    <a:lstStyle/>
                    <a:p>
                      <a:pPr algn="just"/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Нарушение </a:t>
                      </a:r>
                      <a:r>
                        <a:rPr lang="ru-RU" sz="12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порядка или сроков</a:t>
                      </a: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проведения обязательного общественного обсуждения закупок либо не проведение обязательного общественного обсуждения закупок</a:t>
                      </a:r>
                      <a:endParaRPr lang="ru-RU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30 т.р.</a:t>
                      </a:r>
                      <a:endParaRPr lang="ru-RU" sz="1200" dirty="0"/>
                    </a:p>
                  </a:txBody>
                  <a:tcPr>
                    <a:noFill/>
                  </a:tcPr>
                </a:tc>
              </a:tr>
              <a:tr h="1049108">
                <a:tc>
                  <a:txBody>
                    <a:bodyPr/>
                    <a:lstStyle/>
                    <a:p>
                      <a:pPr algn="just"/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Нарушение срока утверждения плана закупок, плана-графика закупок (вносимых в эти планы изменений) или срока размещения плана закупок, плана-графика закупок (вносимых в эти планы изменений) в ЕИС </a:t>
                      </a:r>
                      <a:endParaRPr lang="ru-RU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 – 30 т.р.</a:t>
                      </a:r>
                      <a:endParaRPr lang="ru-RU" sz="12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22" name="Содержимое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422396"/>
              </p:ext>
            </p:extLst>
          </p:nvPr>
        </p:nvGraphicFramePr>
        <p:xfrm>
          <a:off x="7541191" y="2325644"/>
          <a:ext cx="4211960" cy="404841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96344"/>
                <a:gridCol w="1115616"/>
              </a:tblGrid>
              <a:tr h="44632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Статья 7.32 КОАП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200" dirty="0"/>
                    </a:p>
                  </a:txBody>
                  <a:tcPr>
                    <a:noFill/>
                  </a:tcPr>
                </a:tc>
              </a:tr>
              <a:tr h="2292245">
                <a:tc>
                  <a:txBody>
                    <a:bodyPr/>
                    <a:lstStyle/>
                    <a:p>
                      <a:pPr algn="just"/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Действия (бездействие), повлекшие неисполнение обязательств, предусмотренных контрактом на поставку товаров, выполнение работ, оказание услуг для нужд заказчиков, с причинением существенного вреда охраняемым законом интересам общества и государства, если такие действия (бездействие) не влекут уголовной ответственности</a:t>
                      </a:r>
                      <a:endParaRPr lang="ru-RU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5-15</a:t>
                      </a:r>
                      <a:r>
                        <a:rPr lang="ru-RU" sz="1200" baseline="0" dirty="0" smtClean="0"/>
                        <a:t> % от </a:t>
                      </a:r>
                      <a:r>
                        <a:rPr lang="ru-RU" sz="1200" baseline="0" dirty="0" err="1" smtClean="0"/>
                        <a:t>неисп</a:t>
                      </a:r>
                      <a:r>
                        <a:rPr lang="ru-RU" sz="1200" baseline="0" dirty="0" smtClean="0"/>
                        <a:t>. </a:t>
                      </a:r>
                      <a:r>
                        <a:rPr lang="ru-RU" sz="1200" baseline="0" dirty="0" err="1" smtClean="0"/>
                        <a:t>обяз-в</a:t>
                      </a:r>
                      <a:r>
                        <a:rPr lang="ru-RU" sz="1200" baseline="0" dirty="0" smtClean="0"/>
                        <a:t> не менее 30 </a:t>
                      </a:r>
                      <a:r>
                        <a:rPr lang="ru-RU" sz="1200" baseline="0" dirty="0" err="1" smtClean="0"/>
                        <a:t>тр</a:t>
                      </a:r>
                      <a:endParaRPr lang="ru-RU" sz="1200" baseline="0" dirty="0" smtClean="0"/>
                    </a:p>
                    <a:p>
                      <a:pPr algn="ctr"/>
                      <a:r>
                        <a:rPr lang="ru-RU" sz="1200" baseline="0" dirty="0" smtClean="0"/>
                        <a:t>или </a:t>
                      </a:r>
                      <a:r>
                        <a:rPr lang="ru-RU" sz="1200" baseline="0" dirty="0" err="1" smtClean="0"/>
                        <a:t>дисквалиф</a:t>
                      </a:r>
                      <a:r>
                        <a:rPr lang="ru-RU" sz="1200" baseline="0" dirty="0" smtClean="0"/>
                        <a:t>.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 до 2-х лет</a:t>
                      </a:r>
                    </a:p>
                  </a:txBody>
                  <a:tcPr>
                    <a:noFill/>
                  </a:tcPr>
                </a:tc>
              </a:tr>
              <a:tr h="764082">
                <a:tc>
                  <a:txBody>
                    <a:bodyPr/>
                    <a:lstStyle/>
                    <a:p>
                      <a:pPr algn="just"/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составление документов о приемки либо не направление мотивированного отказа от подписания таких документов</a:t>
                      </a:r>
                      <a:endParaRPr lang="ru-RU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 т.р.</a:t>
                      </a:r>
                      <a:endParaRPr lang="ru-RU" sz="1200" dirty="0"/>
                    </a:p>
                  </a:txBody>
                  <a:tcPr>
                    <a:noFill/>
                  </a:tcPr>
                </a:tc>
              </a:tr>
              <a:tr h="545772">
                <a:tc>
                  <a:txBody>
                    <a:bodyPr/>
                    <a:lstStyle/>
                    <a:p>
                      <a:pPr algn="just"/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Приемка ТРУ несоответствующих</a:t>
                      </a:r>
                      <a:r>
                        <a:rPr lang="ru-RU" sz="12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контракту </a:t>
                      </a:r>
                      <a:endParaRPr lang="ru-RU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 – 50 т.р.</a:t>
                      </a:r>
                      <a:endParaRPr lang="ru-RU" sz="12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27" name="Содержимое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0623785"/>
              </p:ext>
            </p:extLst>
          </p:nvPr>
        </p:nvGraphicFramePr>
        <p:xfrm>
          <a:off x="133169" y="2325822"/>
          <a:ext cx="3138585" cy="413551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138585"/>
              </a:tblGrid>
              <a:tr h="386471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dk1"/>
                          </a:solidFill>
                        </a:rPr>
                        <a:t>Часть 8 статьи 99 № 44-ФЗ</a:t>
                      </a:r>
                    </a:p>
                  </a:txBody>
                  <a:tcPr>
                    <a:noFill/>
                  </a:tcPr>
                </a:tc>
              </a:tr>
              <a:tr h="358008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Соблюдение требований к обоснованию и обоснованности закупок с </a:t>
                      </a:r>
                      <a:r>
                        <a:rPr lang="ru-RU" sz="12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т.з</a:t>
                      </a: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ЦЕЛЕЙ ЗАКУПКИ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Соблюдение правил НОРМИРОВАНИЯ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Обоснование НМЦК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Применение заказчиком мер ответственности</a:t>
                      </a:r>
                      <a:br>
                        <a:rPr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ru-RU" sz="12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СООТВЕТСТВИЕ закупленных ТРУ условиям контракта</a:t>
                      </a:r>
                      <a:br>
                        <a:rPr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ru-RU" sz="12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Своевременность, полнота и достоверность учета закупленных ТРУ</a:t>
                      </a:r>
                      <a:br>
                        <a:rPr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ru-RU" sz="12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Соответствие использования ТРУ ЦЕЛЯМ  осуществления закупки.</a:t>
                      </a:r>
                    </a:p>
                    <a:p>
                      <a:pPr algn="just"/>
                      <a:endParaRPr lang="ru-RU" sz="12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48304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11582400" cy="87671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Типичные ошибки и нарушения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5662085" y="6557963"/>
            <a:ext cx="2669116" cy="227012"/>
          </a:xfrm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fld id="{761AF660-44D3-4E94-BB12-1AA7ED3F16E4}" type="slidenum">
              <a:rPr lang="ru-RU" sz="1000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z="100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523111"/>
              </p:ext>
            </p:extLst>
          </p:nvPr>
        </p:nvGraphicFramePr>
        <p:xfrm>
          <a:off x="239349" y="1124745"/>
          <a:ext cx="11809312" cy="5329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2289"/>
                <a:gridCol w="4778564"/>
                <a:gridCol w="4128459"/>
              </a:tblGrid>
              <a:tr h="757631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Положения 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</a:rPr>
                        <a:t>Закона о контрактной системе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Типичные ошибки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Как правильно</a:t>
                      </a:r>
                      <a:endParaRPr lang="ru-RU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570961"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Требования к обоснованию и обоснованности закупок (статьи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</a:rPr>
                        <a:t> 13 и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 18 Закона о контрактной системе)</a:t>
                      </a:r>
                      <a:endParaRPr lang="ru-RU" sz="1200" dirty="0"/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Обоснование способа определения поставщика (подрядчика, исполнителя) в Форме обоснования при формировании и утверждении Плана-графика закупок отсутствует;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Обоснование начальной (максимальной) цены контракт в Форме обоснования при формировании и утверждении Плана-графика закупок отсутствует;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Обоснование способа определения поставщика (подрядчика, исполнителя) в Форме обоснования при формировании и утверждении Плана-графика заполнено некорректно;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Обоснование начальной (максимальной) цены контракт в Форме обоснования при формировании и утверждении Плана-графика закупок заполнено некорректно.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ru-RU" sz="12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ru-RU" sz="12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ru-RU" sz="12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ru-RU" sz="12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Необходимо указание подробной информации о способе определения поставщика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(подрядчика, исполнителя) 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со ссылкой на НПА. 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ru-RU" sz="12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Необходимо указание подробной информации об обосновании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начальной (максимальной) цены контракта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со ссылкой на НПА и выбранном методе.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Необходимо корректное обоснование выбранного способа определения поставщика с указанием корректных ссылок на НПА;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 Необходимо корректное обоснование выбранного метода обоснования метода обоснования НМЦК с указанием корректных ссылок на НПА.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ru-RU" sz="12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5200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11582400" cy="87671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Типичные ошибки и нарушения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5662085" y="6557963"/>
            <a:ext cx="2669116" cy="227012"/>
          </a:xfrm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fld id="{761AF660-44D3-4E94-BB12-1AA7ED3F16E4}" type="slidenum">
              <a:rPr lang="ru-RU" sz="1000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z="100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374093"/>
              </p:ext>
            </p:extLst>
          </p:nvPr>
        </p:nvGraphicFramePr>
        <p:xfrm>
          <a:off x="239349" y="1124745"/>
          <a:ext cx="11809311" cy="4506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2289"/>
                <a:gridCol w="4394521"/>
                <a:gridCol w="4512501"/>
              </a:tblGrid>
              <a:tr h="757631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Положения 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</a:rPr>
                        <a:t>Закона о контрактной системе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Типичные ошибки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Как правильно</a:t>
                      </a:r>
                      <a:endParaRPr lang="ru-RU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03297">
                <a:tc>
                  <a:txBody>
                    <a:bodyPr/>
                    <a:lstStyle/>
                    <a:p>
                      <a:pPr algn="just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Правила нормирования в сфере закупок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(статья 19 Закона о контрактной системе)</a:t>
                      </a:r>
                      <a:endParaRPr lang="ru-RU" sz="1200" dirty="0"/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AutoNum type="arabicPeriod"/>
                      </a:pPr>
                      <a:r>
                        <a:rPr lang="ru-RU" sz="1200" dirty="0" smtClean="0"/>
                        <a:t> Отсутствие утвержденных нормативных затрат (утверждения нормативных затрат не в полном объеме); </a:t>
                      </a:r>
                    </a:p>
                    <a:p>
                      <a:pPr marL="228600" indent="-228600" algn="just">
                        <a:buFontTx/>
                        <a:buAutoNum type="arabicPeriod"/>
                      </a:pPr>
                      <a:endParaRPr lang="ru-RU" sz="120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200" dirty="0" smtClean="0"/>
                        <a:t>2. </a:t>
                      </a:r>
                      <a:r>
                        <a:rPr lang="ru-RU" sz="1200" dirty="0" err="1" smtClean="0"/>
                        <a:t>Неразмещение</a:t>
                      </a:r>
                      <a:r>
                        <a:rPr lang="ru-RU" sz="1200" dirty="0" smtClean="0"/>
                        <a:t> в единой информационной системе в сфере закупок для общественного обсуждения проектов правовых актов об утверждении требований к отдельным видам товаров, работ, услуг;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sz="120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200" dirty="0" smtClean="0"/>
                        <a:t>3.</a:t>
                      </a:r>
                      <a:r>
                        <a:rPr lang="ru-RU" sz="1200" baseline="0" dirty="0" smtClean="0"/>
                        <a:t> Нарушения сроков ежегодного пересмотра нормативных затрат на обеспечение функций заказчиков;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sz="1200" baseline="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200" baseline="0" dirty="0" smtClean="0"/>
                        <a:t>4. </a:t>
                      </a:r>
                      <a:r>
                        <a:rPr lang="ru-RU" sz="1200" baseline="0" dirty="0" err="1" smtClean="0"/>
                        <a:t>Неразмещение</a:t>
                      </a:r>
                      <a:r>
                        <a:rPr lang="ru-RU" sz="1200" baseline="0" dirty="0" smtClean="0"/>
                        <a:t> в ЕИС нормативных затрат и требований к отдельным видам ТРУ на обеспечение функций государственных органов;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sz="1200" baseline="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200" baseline="0" dirty="0" smtClean="0"/>
                        <a:t>5. Утверждены требования к отдельным видам ТРУ, в том числе предельным ценам к ним, без учета категорий должностей государственной гражданской службы.</a:t>
                      </a: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Государственный заказчик обязан утвердить нормативные затраты и требования </a:t>
                      </a:r>
                      <a:b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закупаемым товарам, работам, услугам в соответствии с законодательством РФ;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Федеральные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государственные органы размещают в ЕИС проекты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dirty="0" smtClean="0"/>
                        <a:t>требований к отдельным видам товаров, работ, услуг с пояснительной запиской к ним;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Нормативные затраты и требования к ТРУ пересматриваются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не реже одного раза в год.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Нормативные затраты и требования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размещаются в ЕИС государственными органами в течение 7 рабочих дней со дня их принятия.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Значения потребительских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свойств и иных характеристик отдельных видов ТРУ устанавливаются с учетом категорий или групп должностей работников федеральных государственных органов.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0847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11582400" cy="87671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Типичные ошибки и нарушения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5662085" y="6557963"/>
            <a:ext cx="2669116" cy="227012"/>
          </a:xfrm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fld id="{761AF660-44D3-4E94-BB12-1AA7ED3F16E4}" type="slidenum">
              <a:rPr lang="ru-RU" sz="1000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z="100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933989"/>
              </p:ext>
            </p:extLst>
          </p:nvPr>
        </p:nvGraphicFramePr>
        <p:xfrm>
          <a:off x="346225" y="1221260"/>
          <a:ext cx="11659727" cy="4323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5526"/>
                <a:gridCol w="4742940"/>
                <a:gridCol w="4051261"/>
              </a:tblGrid>
              <a:tr h="757631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Положения 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</a:rPr>
                        <a:t>Закона о контрактной системе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Типичные ошибки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Как правильно</a:t>
                      </a:r>
                      <a:endParaRPr lang="ru-RU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93589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Требования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 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обоснованию НМЦК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(статья 22 Закона о контрактной системе)</a:t>
                      </a:r>
                      <a:endParaRPr lang="ru-RU" sz="1200" dirty="0" smtClean="0"/>
                    </a:p>
                    <a:p>
                      <a:pPr marL="0" algn="l" defTabSz="914400" rtl="0" eaLnBrk="1" latinLnBrk="0" hangingPunct="1"/>
                      <a:endParaRPr lang="ru-RU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Расчет начальной (максимальной) цены контракта произведен на основании 1-го коммерческого предложения;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план-график закупок включена НМЦК, в отношении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которой обоснование НМЦК отсутствует;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НМЦК установлена на основании информации о ценах не идентичных товаров, работ, услуг  планируемых к закупкам;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Использована информация о ценах товаров, работ, услуг, содержащаяся в контрактах, которые не исполнены,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 которым взыскивались неустойки(штрафы, пени);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Неверно выбран метод обоснования НМЦК;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Округление НМЦК в большую сторону (до размера доведённых ЛБО) </a:t>
                      </a:r>
                      <a:endParaRPr lang="ru-RU" sz="1200" dirty="0"/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Расчет начальной (максимальной) цены контракта необходимо осуществлять на основании не менее двух коммерческих предложений;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Любая закупка,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включенная в План-график закупок должна быть обоснована;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Информация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 ценах товаров, работ, услуг, полученная по запросу у поставщиков, осуществляющих поставки идентичных ТРУ;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Для обоснования НМЦК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используется информация о контрактах, которые исполнены, по которым не взыскивались неустойки (штрафы, пени);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Затратный метод обоснования НМЦК применяется в случае в случае невозможности применения иных методов.  Приоритетным является метод сопоставимых рыночных цен (анализа рынка).</a:t>
                      </a:r>
                    </a:p>
                  </a:txBody>
                  <a:tcPr marL="121920" marR="12192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350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11582400" cy="87671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Типичные ошибки и нарушения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5662085" y="6557963"/>
            <a:ext cx="2669116" cy="227012"/>
          </a:xfrm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fld id="{761AF660-44D3-4E94-BB12-1AA7ED3F16E4}" type="slidenum">
              <a:rPr lang="ru-RU" sz="1000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z="100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532214"/>
              </p:ext>
            </p:extLst>
          </p:nvPr>
        </p:nvGraphicFramePr>
        <p:xfrm>
          <a:off x="239349" y="1124745"/>
          <a:ext cx="11809311" cy="4506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2289"/>
                <a:gridCol w="4394521"/>
                <a:gridCol w="4512501"/>
              </a:tblGrid>
              <a:tr h="757631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Положения 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</a:rPr>
                        <a:t>Закона о контрактной системе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Типичные ошибки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Как правильно</a:t>
                      </a:r>
                      <a:endParaRPr lang="ru-RU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03297">
                <a:tc>
                  <a:txBody>
                    <a:bodyPr/>
                    <a:lstStyle/>
                    <a:p>
                      <a:pPr algn="just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Применение мер ответственности и совершения иных действий в случае нарушения заказчиком условий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контракта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200" dirty="0"/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AutoNum type="arabicPeriod"/>
                      </a:pPr>
                      <a:r>
                        <a:rPr lang="ru-RU" sz="1200" dirty="0" smtClean="0"/>
                        <a:t> В связи с допущенной просрочкой исполнения обязательств по контрактам заказчик не произвел расчет подлежащих</a:t>
                      </a:r>
                      <a:r>
                        <a:rPr lang="ru-RU" sz="1200" baseline="0" dirty="0" smtClean="0"/>
                        <a:t> уплате неустоек и не направил требование об их уплате</a:t>
                      </a:r>
                    </a:p>
                    <a:p>
                      <a:pPr marL="0" indent="0" algn="just">
                        <a:buFontTx/>
                        <a:buAutoNum type="arabicPeriod"/>
                      </a:pPr>
                      <a:endParaRPr lang="ru-RU" sz="1200" baseline="0" dirty="0" smtClean="0"/>
                    </a:p>
                    <a:p>
                      <a:pPr marL="0" indent="0" algn="just">
                        <a:buFontTx/>
                        <a:buAutoNum type="arabicPeriod"/>
                      </a:pPr>
                      <a:endParaRPr lang="ru-RU" sz="1200" baseline="0" dirty="0" smtClean="0"/>
                    </a:p>
                    <a:p>
                      <a:pPr marL="0" indent="0" algn="just">
                        <a:buFontTx/>
                        <a:buAutoNum type="arabicPeriod"/>
                      </a:pPr>
                      <a:endParaRPr lang="ru-RU" sz="1200" baseline="0" dirty="0" smtClean="0"/>
                    </a:p>
                    <a:p>
                      <a:pPr marL="0" indent="0" algn="just">
                        <a:buFontTx/>
                        <a:buAutoNum type="arabicPeriod"/>
                      </a:pPr>
                      <a:endParaRPr lang="ru-RU" sz="1200" baseline="0" dirty="0" smtClean="0"/>
                    </a:p>
                    <a:p>
                      <a:pPr marL="0" indent="0" algn="just">
                        <a:buFontTx/>
                        <a:buAutoNum type="arabicPeriod"/>
                      </a:pPr>
                      <a:r>
                        <a:rPr lang="ru-RU" sz="1200" dirty="0" smtClean="0"/>
                        <a:t> Не соблюден порядок расчета пени, подлежащей уплате в случае просрочки исполнения поставщиком (подрядчиком, исполнителем) обязательств, предусмотренных контрактом.</a:t>
                      </a:r>
                    </a:p>
                    <a:p>
                      <a:pPr marL="0" indent="0" algn="just">
                        <a:buFontTx/>
                        <a:buAutoNum type="arabicPeriod"/>
                      </a:pPr>
                      <a:endParaRPr lang="ru-RU" sz="1200" dirty="0" smtClean="0"/>
                    </a:p>
                    <a:p>
                      <a:pPr marL="0" indent="0" algn="just">
                        <a:buFontTx/>
                        <a:buAutoNum type="arabicPeriod"/>
                      </a:pPr>
                      <a:endParaRPr lang="ru-RU" sz="1200" dirty="0" smtClean="0"/>
                    </a:p>
                    <a:p>
                      <a:pPr marL="0" indent="0" algn="just">
                        <a:buFontTx/>
                        <a:buAutoNum type="arabicPeriod"/>
                      </a:pPr>
                      <a:r>
                        <a:rPr lang="ru-RU" sz="1200" dirty="0" smtClean="0"/>
                        <a:t> Не соблюден порядок расчета штрафа, подлежащего уплате в случае просрочки исполнения поставщиком (подрядчиком, исполнителем) обязательств, предусмотренных контрактом.</a:t>
                      </a:r>
                    </a:p>
                    <a:p>
                      <a:pPr marL="0" indent="0" algn="just">
                        <a:buFontTx/>
                        <a:buAutoNum type="arabicPeriod"/>
                      </a:pPr>
                      <a:endParaRPr lang="ru-RU" sz="1200" dirty="0" smtClean="0"/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случае просрочки исполнения поставщиком (подрядчиком, исполнителем) обязательств, предусмотренных контрактом, а также в иных случаях неисполнения или ненадлежащего исполнения поставщиком (подрядчиком, исполнителем) обязательств, предусмотренных контрактом, заказчик направляет поставщику (подрядчику, исполнителю) требование об уплате неустоек (штрафов, пеней).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Пеня начисляется за каждый день просрочки исполнения поставщиком (подрядчиком, исполнителем) обязательства, предусмотренного контрактом, начиная со дня, следующего после дня истечения установленного контрактом срока исполнения обязательства, и устанавливается контрактом.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Штрафы начисляются за неисполнение или ненадлежащее исполнение поставщиком (подрядчиком, исполнителем) обязательств, предусмотренных контрактом. Размер штрафа устанавливается контрактом в виде фиксированной суммы, определенной в 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порядке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установленном Правительством Российской Федерации.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451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11582400" cy="87671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Типичные ошибки и нарушения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5662085" y="6557963"/>
            <a:ext cx="2669116" cy="227012"/>
          </a:xfrm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fld id="{761AF660-44D3-4E94-BB12-1AA7ED3F16E4}" type="slidenum">
              <a:rPr lang="ru-RU" sz="1000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z="100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951416"/>
              </p:ext>
            </p:extLst>
          </p:nvPr>
        </p:nvGraphicFramePr>
        <p:xfrm>
          <a:off x="239349" y="1124745"/>
          <a:ext cx="11809311" cy="4323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4309"/>
                <a:gridCol w="4512501"/>
                <a:gridCol w="4512501"/>
              </a:tblGrid>
              <a:tr h="757631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Положения 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</a:rPr>
                        <a:t>Закона о контрактной системе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Типичные ошибки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Как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правильно</a:t>
                      </a:r>
                      <a:endParaRPr lang="ru-RU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0329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Обеспечение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оответствия поставленного товара, выполненной работы (ее результата) или оказанной услуги условиям контракта</a:t>
                      </a:r>
                      <a:endParaRPr lang="ru-RU" sz="1200" b="1" dirty="0"/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AutoNum type="arabicPeriod"/>
                      </a:pPr>
                      <a:r>
                        <a:rPr lang="ru-RU" sz="1200" dirty="0" smtClean="0"/>
                        <a:t> Не проведена экспертиза предоставленных результатов, предусмотренных контрактом</a:t>
                      </a:r>
                      <a:endParaRPr lang="ru-RU" sz="1200" baseline="0" dirty="0" smtClean="0"/>
                    </a:p>
                    <a:p>
                      <a:pPr marL="0" indent="0" algn="just">
                        <a:buFontTx/>
                        <a:buAutoNum type="arabicPeriod"/>
                      </a:pPr>
                      <a:endParaRPr lang="ru-RU" sz="1200" baseline="0" dirty="0" smtClean="0"/>
                    </a:p>
                    <a:p>
                      <a:pPr marL="0" indent="0" algn="just">
                        <a:buFontTx/>
                        <a:buAutoNum type="arabicPeriod"/>
                      </a:pPr>
                      <a:endParaRPr lang="ru-RU" sz="1200" baseline="0" dirty="0" smtClean="0"/>
                    </a:p>
                    <a:p>
                      <a:pPr marL="0" indent="0" algn="just">
                        <a:buFontTx/>
                        <a:buAutoNum type="arabicPeriod"/>
                      </a:pPr>
                      <a:endParaRPr lang="ru-RU" sz="1200" baseline="0" dirty="0" smtClean="0"/>
                    </a:p>
                    <a:p>
                      <a:pPr marL="0" indent="0" algn="just">
                        <a:buFontTx/>
                        <a:buAutoNum type="arabicPeriod"/>
                      </a:pPr>
                      <a:r>
                        <a:rPr lang="ru-RU" sz="1200" dirty="0" smtClean="0"/>
                        <a:t> Не привлечены эксперты, экспертные организации к проведению экспертизы поставленного товара, выполненной работы или оказанной услуги, если закупка осуществляется у единственного поставщика (подрядчика, исполнителя).</a:t>
                      </a:r>
                    </a:p>
                    <a:p>
                      <a:pPr marL="0" indent="0" algn="just">
                        <a:buFontTx/>
                        <a:buAutoNum type="arabicPeriod"/>
                      </a:pPr>
                      <a:endParaRPr lang="ru-RU" sz="1200" dirty="0" smtClean="0"/>
                    </a:p>
                    <a:p>
                      <a:pPr marL="0" indent="0" algn="just">
                        <a:buFontTx/>
                        <a:buAutoNum type="arabicPeriod"/>
                      </a:pPr>
                      <a:r>
                        <a:rPr lang="ru-RU" sz="1200" dirty="0" smtClean="0"/>
                        <a:t> Осуществлена приемка поставленного товара, выполненной работы (ее результатов), оказанной услуги или отдельного этапа исполнения контракта в случае несоответствия этих товара, работы, услуги либо результатов выполненных работ условиям контракта, если выявленное несоответствие не устранено поставщиком (подрядчиком, исполнителем) и препятствует приемке этих результатов.</a:t>
                      </a: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Для проверки предоставленных поставщиком (подрядчиком, исполнителем) результатов, предусмотренных контрактом, в части их соответствия условиям контракта заказчик обязан провести экспертизу.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Заказчик обязан привлекать экспертов, экспертные организации к проведению экспертизы поставленного товара, выполненной работы или оказанной услуги, если закупка осуществляется у единственного поставщика (подрядчика, исполнителя).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Заказчик обязан обеспечить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выполнение подрядчиком действий направленных на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устранение поставщиком (подрядчиком, исполнителем)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недостатков.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8358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11582400" cy="87671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Типичные ошибки и нарушения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5662085" y="6557963"/>
            <a:ext cx="2669116" cy="227012"/>
          </a:xfrm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fld id="{761AF660-44D3-4E94-BB12-1AA7ED3F16E4}" type="slidenum">
              <a:rPr lang="ru-RU" sz="1000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z="100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887712"/>
              </p:ext>
            </p:extLst>
          </p:nvPr>
        </p:nvGraphicFramePr>
        <p:xfrm>
          <a:off x="239349" y="1124745"/>
          <a:ext cx="11809311" cy="4872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2289"/>
                <a:gridCol w="4394521"/>
                <a:gridCol w="4512501"/>
              </a:tblGrid>
              <a:tr h="757631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Положения 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</a:rPr>
                        <a:t>Закона о контрактной системе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Типичные ошибки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Как правильно</a:t>
                      </a:r>
                      <a:endParaRPr lang="ru-RU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0329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воевременности, полноты и достоверности отражения в документах учета поставленного товара, выполненной работы (ее результата) или оказанной услуги 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AutoNum type="arabicPeriod"/>
                      </a:pPr>
                      <a:r>
                        <a:rPr lang="ru-RU" sz="1200" dirty="0" smtClean="0"/>
                        <a:t> Приняты к бухгалтерскому учету документы, которыми оформлены не имевшие места факты хозяйственной жизни;</a:t>
                      </a:r>
                    </a:p>
                    <a:p>
                      <a:pPr marL="0" indent="0" algn="just">
                        <a:buFontTx/>
                        <a:buAutoNum type="arabicPeriod"/>
                      </a:pPr>
                      <a:endParaRPr lang="ru-RU" sz="1200" dirty="0" smtClean="0"/>
                    </a:p>
                    <a:p>
                      <a:pPr marL="0" indent="0" algn="just">
                        <a:buFontTx/>
                        <a:buAutoNum type="arabicPeriod"/>
                      </a:pPr>
                      <a:endParaRPr lang="ru-RU" sz="1200" dirty="0" smtClean="0"/>
                    </a:p>
                    <a:p>
                      <a:pPr marL="0" indent="0" algn="just">
                        <a:buFontTx/>
                        <a:buAutoNum type="arabicPeriod"/>
                      </a:pPr>
                      <a:r>
                        <a:rPr lang="ru-RU" sz="1200" baseline="0" dirty="0" smtClean="0"/>
                        <a:t> Не обеспечена своевременная регистрация и накопление данных в регистрах бухгалтерского учета, содержащихся в первичных учетных документах;</a:t>
                      </a:r>
                    </a:p>
                    <a:p>
                      <a:pPr marL="0" indent="0" algn="just">
                        <a:buFontTx/>
                        <a:buAutoNum type="arabicPeriod"/>
                      </a:pPr>
                      <a:endParaRPr lang="ru-RU" sz="1200" baseline="0" dirty="0" smtClean="0"/>
                    </a:p>
                    <a:p>
                      <a:pPr marL="0" indent="0" algn="just">
                        <a:buFontTx/>
                        <a:buAutoNum type="arabicPeriod"/>
                      </a:pPr>
                      <a:r>
                        <a:rPr lang="ru-RU" sz="1200" baseline="0" dirty="0" smtClean="0"/>
                        <a:t> Недостоверно отражена в первичных учетных документах информация о поставленном товаре, выполненной работе, оказанной услуге;</a:t>
                      </a:r>
                    </a:p>
                    <a:p>
                      <a:pPr marL="0" indent="0" algn="just">
                        <a:buFontTx/>
                        <a:buAutoNum type="arabicPeriod"/>
                      </a:pPr>
                      <a:endParaRPr lang="ru-RU" sz="1200" baseline="0" dirty="0" smtClean="0"/>
                    </a:p>
                    <a:p>
                      <a:pPr marL="0" indent="0" algn="just">
                        <a:buFontTx/>
                        <a:buAutoNum type="arabicPeriod"/>
                      </a:pPr>
                      <a:r>
                        <a:rPr lang="ru-RU" sz="1200" baseline="0" dirty="0" smtClean="0"/>
                        <a:t> Не составлены первичные учетные документы о приемке поставленного товара, выполненной работы, оказанной услуги;</a:t>
                      </a:r>
                    </a:p>
                    <a:p>
                      <a:pPr marL="0" indent="0" algn="just">
                        <a:buFontTx/>
                        <a:buAutoNum type="arabicPeriod"/>
                      </a:pPr>
                      <a:endParaRPr lang="ru-RU" sz="1200" baseline="0" dirty="0" smtClean="0"/>
                    </a:p>
                    <a:p>
                      <a:pPr marL="0" indent="0" algn="just">
                        <a:buFontTx/>
                        <a:buAutoNum type="arabicPeriod"/>
                      </a:pPr>
                      <a:r>
                        <a:rPr lang="ru-RU" sz="1200" baseline="0" dirty="0" smtClean="0"/>
                        <a:t> Несвоевременно составлены первичные учетные документы о приемке поставленного товара, выполненной работы, оказанной услуги.</a:t>
                      </a: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Каждый факт хозяйственной жизни подлежит оформлению первичным учетным документом. Не допускается принятие к бухгалтерскому учету документов, которыми оформляются не имевшие места факты хозяйственной жизни, в том числе лежащие в основе мнимых и притворных сделок;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Данные, содержащиеся в первичных учетных документах, подлежат своевременной регистрации и накоплению в регистрах бухгалтерского учета;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Лицо, ответственное за оформление факта хозяйственной жизни, обеспечивает своевременную передачу первичных учетных документов для регистрации содержащихся в них данных в регистрах бухгалтерского учета, а также достоверность этих данных.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Первичный учетный документ должен быть составлен при совершении факта хозяйственной жизни, а если это не представляется возможным - непосредственно после его окончания.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3780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11582400" cy="87671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Типичные ошибки и нарушения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5662085" y="6557963"/>
            <a:ext cx="2669116" cy="227012"/>
          </a:xfrm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fld id="{761AF660-44D3-4E94-BB12-1AA7ED3F16E4}" type="slidenum">
              <a:rPr lang="ru-RU" sz="1000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z="100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986348"/>
              </p:ext>
            </p:extLst>
          </p:nvPr>
        </p:nvGraphicFramePr>
        <p:xfrm>
          <a:off x="239349" y="1124745"/>
          <a:ext cx="11809311" cy="23121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2289"/>
                <a:gridCol w="4394521"/>
                <a:gridCol w="4512501"/>
              </a:tblGrid>
              <a:tr h="757631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Положения 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</a:rPr>
                        <a:t>Закона о контрактной системе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Типичные ошибки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Как правильно</a:t>
                      </a:r>
                      <a:endParaRPr lang="ru-RU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0329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Обеспечение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оответствия использования поставленного товара, выполненной работы (ее результата) или оказанной услуги целям осуществления закупки.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ru-RU" sz="1200" dirty="0" smtClean="0"/>
                        <a:t>Заказчиком не использованы поставленные товары, результат выполненной работы, оказанной услуги по назначению.</a:t>
                      </a:r>
                    </a:p>
                    <a:p>
                      <a:pPr marL="0" indent="0" algn="just">
                        <a:buFontTx/>
                        <a:buAutoNum type="arabicPeriod"/>
                      </a:pPr>
                      <a:endParaRPr lang="ru-RU" sz="1200" dirty="0" smtClean="0"/>
                    </a:p>
                    <a:p>
                      <a:pPr marL="0" indent="0" algn="just">
                        <a:buFontTx/>
                        <a:buAutoNum type="arabicPeriod"/>
                      </a:pPr>
                      <a:endParaRPr lang="ru-RU" sz="1200" dirty="0" smtClean="0"/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Заказчик должен осуществлять закупку для достижения целей и реализации мероприятий, предусмотренных государственными программами Российской Федерации, исполнения международных обязательств Российской Федерации, реализации межгосударственных целевых программ, участником которых является Российская Федерация, выполнения функций и полномочий государственных органов Российской Федерации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3916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3_Тема Office">
  <a:themeElements>
    <a:clrScheme name="Другая 1">
      <a:dk1>
        <a:srgbClr val="00206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666666"/>
        </a:dk2>
        <a:lt2>
          <a:srgbClr val="D2D2D2"/>
        </a:lt2>
        <a:accent1>
          <a:srgbClr val="FF388C"/>
        </a:accent1>
        <a:accent2>
          <a:srgbClr val="E40059"/>
        </a:accent2>
        <a:accent3>
          <a:srgbClr val="FFFFFF"/>
        </a:accent3>
        <a:accent4>
          <a:srgbClr val="000000"/>
        </a:accent4>
        <a:accent5>
          <a:srgbClr val="FFAEC5"/>
        </a:accent5>
        <a:accent6>
          <a:srgbClr val="CF0050"/>
        </a:accent6>
        <a:hlink>
          <a:srgbClr val="17BBFD"/>
        </a:hlink>
        <a:folHlink>
          <a:srgbClr val="FF79C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1">
    <a:dk1>
      <a:srgbClr val="00206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Другая 1">
    <a:dk1>
      <a:srgbClr val="00206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Другая 1">
    <a:dk1>
      <a:srgbClr val="00206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Другая 1">
    <a:dk1>
      <a:srgbClr val="00206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28642</TotalTime>
  <Words>1831</Words>
  <Application>Microsoft Macintosh PowerPoint</Application>
  <PresentationFormat>Другой</PresentationFormat>
  <Paragraphs>224</Paragraphs>
  <Slides>12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3_Тема Office</vt:lpstr>
      <vt:lpstr>Презентация PowerPoint</vt:lpstr>
      <vt:lpstr>Полномочия Федерального казначейства  в сфере контроля закупок</vt:lpstr>
      <vt:lpstr>Типичные ошибки и нарушения</vt:lpstr>
      <vt:lpstr>Типичные ошибки и нарушения</vt:lpstr>
      <vt:lpstr>Типичные ошибки и нарушения</vt:lpstr>
      <vt:lpstr>Типичные ошибки и нарушения</vt:lpstr>
      <vt:lpstr>Типичные ошибки и нарушения</vt:lpstr>
      <vt:lpstr>Типичные ошибки и нарушения</vt:lpstr>
      <vt:lpstr>Типичные ошибки и нарушения</vt:lpstr>
      <vt:lpstr>Что планируем</vt:lpstr>
      <vt:lpstr>Пример применения риск-ориентированного подхода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Mazur Nataliya</dc:creator>
  <cp:lastModifiedBy>S</cp:lastModifiedBy>
  <cp:revision>1435</cp:revision>
  <cp:lastPrinted>2018-03-27T14:18:04Z</cp:lastPrinted>
  <dcterms:created xsi:type="dcterms:W3CDTF">2015-03-03T16:27:21Z</dcterms:created>
  <dcterms:modified xsi:type="dcterms:W3CDTF">2018-04-25T04:48:36Z</dcterms:modified>
</cp:coreProperties>
</file>