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75" r:id="rId2"/>
    <p:sldId id="2445" r:id="rId3"/>
    <p:sldId id="3479" r:id="rId4"/>
    <p:sldId id="3480" r:id="rId5"/>
    <p:sldId id="3478" r:id="rId6"/>
    <p:sldId id="2267" r:id="rId7"/>
    <p:sldId id="721" r:id="rId8"/>
    <p:sldId id="3481" r:id="rId9"/>
    <p:sldId id="601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BD2CCB-C8D1-463D-B9F8-2A0055E14390}">
          <p14:sldIdLst>
            <p14:sldId id="375"/>
            <p14:sldId id="2445"/>
            <p14:sldId id="3479"/>
            <p14:sldId id="3480"/>
            <p14:sldId id="3478"/>
            <p14:sldId id="2267"/>
            <p14:sldId id="721"/>
            <p14:sldId id="3481"/>
            <p14:sldId id="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A3E"/>
    <a:srgbClr val="E9F3DF"/>
    <a:srgbClr val="EFF9FF"/>
    <a:srgbClr val="F3FFF3"/>
    <a:srgbClr val="FFFEE1"/>
    <a:srgbClr val="FFFCC1"/>
    <a:srgbClr val="FFFEED"/>
    <a:srgbClr val="EEF6DC"/>
    <a:srgbClr val="F2F4F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82" autoAdjust="0"/>
    <p:restoredTop sz="87805" autoAdjust="0"/>
  </p:normalViewPr>
  <p:slideViewPr>
    <p:cSldViewPr snapToObjects="1" showGuides="1">
      <p:cViewPr varScale="1">
        <p:scale>
          <a:sx n="92" d="100"/>
          <a:sy n="92" d="100"/>
        </p:scale>
        <p:origin x="168" y="52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300" d="100"/>
          <a:sy n="300" d="100"/>
        </p:scale>
        <p:origin x="798" y="-72"/>
      </p:cViewPr>
      <p:guideLst>
        <p:guide orient="horz" pos="3127"/>
        <p:guide pos="2160"/>
        <p:guide orient="horz" pos="3144"/>
        <p:guide pos="2141"/>
        <p:guide orient="horz"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7C987-9E50-CD47-9D71-637935DD0C94}" type="doc">
      <dgm:prSet loTypeId="urn:microsoft.com/office/officeart/2005/8/layout/vProcess5" loCatId="" qsTypeId="urn:microsoft.com/office/officeart/2005/8/quickstyle/3d5" qsCatId="3D" csTypeId="urn:microsoft.com/office/officeart/2005/8/colors/accent1_5" csCatId="accent1" phldr="1"/>
      <dgm:spPr>
        <a:scene3d>
          <a:camera prst="isometricOffAxis2Left" zoom="95000">
            <a:rot lat="1080000" lon="1200000" rev="0"/>
          </a:camera>
          <a:lightRig rig="flat" dir="t"/>
        </a:scene3d>
      </dgm:spPr>
      <dgm:t>
        <a:bodyPr/>
        <a:lstStyle/>
        <a:p>
          <a:endParaRPr lang="ru-RU"/>
        </a:p>
      </dgm:t>
    </dgm:pt>
    <dgm:pt modelId="{7B89EB84-E588-9B47-99F2-3AB28CF37F5E}">
      <dgm:prSet phldrT="[Текст]"/>
      <dgm:spPr>
        <a:solidFill>
          <a:schemeClr val="accent1">
            <a:hueOff val="0"/>
            <a:satOff val="0"/>
            <a:lumOff val="0"/>
            <a:alpha val="60000"/>
          </a:schemeClr>
        </a:solidFill>
        <a:sp3d extrusionH="381000" contourW="38100" prstMaterial="matte">
          <a:contourClr>
            <a:schemeClr val="lt1"/>
          </a:contourClr>
        </a:sp3d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закона (решения) об исполнении бюджета</a:t>
          </a:r>
        </a:p>
      </dgm:t>
    </dgm:pt>
    <dgm:pt modelId="{2F5AA2BF-3F44-0E42-B860-5A5BB770B7E9}" type="parTrans" cxnId="{B68980AD-22A4-E542-8876-625C312C3AC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71EA3-333A-D343-9235-CA86A3392ACB}" type="sibTrans" cxnId="{B68980AD-22A4-E542-8876-625C312C3AC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34722D-179F-4D44-BFD6-1838ACDAC2D3}">
      <dgm:prSet phldrT="[Текст]"/>
      <dgm:spPr>
        <a:solidFill>
          <a:schemeClr val="accent1">
            <a:hueOff val="0"/>
            <a:satOff val="0"/>
            <a:lumOff val="0"/>
            <a:alpha val="55000"/>
          </a:schemeClr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управленческих решений</a:t>
          </a:r>
        </a:p>
      </dgm:t>
    </dgm:pt>
    <dgm:pt modelId="{F69F03AE-5068-DC43-B661-A85018C07DBC}" type="parTrans" cxnId="{D9ED7BA8-6F20-7749-BEBA-352970296C5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51DBB-1C16-C44F-9F64-E48593404167}" type="sibTrans" cxnId="{D9ED7BA8-6F20-7749-BEBA-352970296C5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9F579D-AA12-AB4F-840D-2685B0B37158}">
      <dgm:prSet phldrT="[Текст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Сравнительный анализ показателей последующих периодов</a:t>
          </a:r>
        </a:p>
      </dgm:t>
    </dgm:pt>
    <dgm:pt modelId="{E7D423B8-91E2-6C43-BA28-0797118CCF27}" type="parTrans" cxnId="{593F700C-4333-1F41-B451-CD807EC45EB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B83DD1-E743-0B4E-958D-D8E3C0C9C93B}" type="sibTrans" cxnId="{593F700C-4333-1F41-B451-CD807EC45EB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C23D6-E73A-2C4B-BF4D-D33102C98135}" type="pres">
      <dgm:prSet presAssocID="{0A57C987-9E50-CD47-9D71-637935DD0C94}" presName="outerComposite" presStyleCnt="0">
        <dgm:presLayoutVars>
          <dgm:chMax val="5"/>
          <dgm:dir/>
          <dgm:resizeHandles val="exact"/>
        </dgm:presLayoutVars>
      </dgm:prSet>
      <dgm:spPr/>
    </dgm:pt>
    <dgm:pt modelId="{D58B8CC7-23F7-E942-B499-E3D50340F342}" type="pres">
      <dgm:prSet presAssocID="{0A57C987-9E50-CD47-9D71-637935DD0C94}" presName="dummyMaxCanvas" presStyleCnt="0">
        <dgm:presLayoutVars/>
      </dgm:prSet>
      <dgm:spPr/>
    </dgm:pt>
    <dgm:pt modelId="{E88973B2-9C15-CE41-AA44-B19A17B7D405}" type="pres">
      <dgm:prSet presAssocID="{0A57C987-9E50-CD47-9D71-637935DD0C94}" presName="ThreeNodes_1" presStyleLbl="node1" presStyleIdx="0" presStyleCnt="3">
        <dgm:presLayoutVars>
          <dgm:bulletEnabled val="1"/>
        </dgm:presLayoutVars>
      </dgm:prSet>
      <dgm:spPr/>
    </dgm:pt>
    <dgm:pt modelId="{F72317CC-0D80-2743-9158-B229DF15966B}" type="pres">
      <dgm:prSet presAssocID="{0A57C987-9E50-CD47-9D71-637935DD0C94}" presName="ThreeNodes_2" presStyleLbl="node1" presStyleIdx="1" presStyleCnt="3">
        <dgm:presLayoutVars>
          <dgm:bulletEnabled val="1"/>
        </dgm:presLayoutVars>
      </dgm:prSet>
      <dgm:spPr/>
    </dgm:pt>
    <dgm:pt modelId="{C6F715EF-A51B-0A43-8559-CDB3A8922E6B}" type="pres">
      <dgm:prSet presAssocID="{0A57C987-9E50-CD47-9D71-637935DD0C94}" presName="ThreeNodes_3" presStyleLbl="node1" presStyleIdx="2" presStyleCnt="3">
        <dgm:presLayoutVars>
          <dgm:bulletEnabled val="1"/>
        </dgm:presLayoutVars>
      </dgm:prSet>
      <dgm:spPr/>
    </dgm:pt>
    <dgm:pt modelId="{9BF41006-2BCC-674E-B579-48A1F885A58B}" type="pres">
      <dgm:prSet presAssocID="{0A57C987-9E50-CD47-9D71-637935DD0C94}" presName="ThreeConn_1-2" presStyleLbl="fgAccFollowNode1" presStyleIdx="0" presStyleCnt="2">
        <dgm:presLayoutVars>
          <dgm:bulletEnabled val="1"/>
        </dgm:presLayoutVars>
      </dgm:prSet>
      <dgm:spPr/>
    </dgm:pt>
    <dgm:pt modelId="{174657E1-E2D2-364D-870A-0D6519A1DEE6}" type="pres">
      <dgm:prSet presAssocID="{0A57C987-9E50-CD47-9D71-637935DD0C94}" presName="ThreeConn_2-3" presStyleLbl="fgAccFollowNode1" presStyleIdx="1" presStyleCnt="2">
        <dgm:presLayoutVars>
          <dgm:bulletEnabled val="1"/>
        </dgm:presLayoutVars>
      </dgm:prSet>
      <dgm:spPr/>
    </dgm:pt>
    <dgm:pt modelId="{7C1E4B70-9495-B44D-B96C-D826489CAE1F}" type="pres">
      <dgm:prSet presAssocID="{0A57C987-9E50-CD47-9D71-637935DD0C94}" presName="ThreeNodes_1_text" presStyleLbl="node1" presStyleIdx="2" presStyleCnt="3">
        <dgm:presLayoutVars>
          <dgm:bulletEnabled val="1"/>
        </dgm:presLayoutVars>
      </dgm:prSet>
      <dgm:spPr/>
    </dgm:pt>
    <dgm:pt modelId="{2FC23C0F-0EE4-AA45-8B40-84B4A3767D90}" type="pres">
      <dgm:prSet presAssocID="{0A57C987-9E50-CD47-9D71-637935DD0C94}" presName="ThreeNodes_2_text" presStyleLbl="node1" presStyleIdx="2" presStyleCnt="3">
        <dgm:presLayoutVars>
          <dgm:bulletEnabled val="1"/>
        </dgm:presLayoutVars>
      </dgm:prSet>
      <dgm:spPr/>
    </dgm:pt>
    <dgm:pt modelId="{B0CCF519-2C6D-5A49-B49A-3844EB94DF8B}" type="pres">
      <dgm:prSet presAssocID="{0A57C987-9E50-CD47-9D71-637935DD0C9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93F700C-4333-1F41-B451-CD807EC45EBA}" srcId="{0A57C987-9E50-CD47-9D71-637935DD0C94}" destId="{999F579D-AA12-AB4F-840D-2685B0B37158}" srcOrd="2" destOrd="0" parTransId="{E7D423B8-91E2-6C43-BA28-0797118CCF27}" sibTransId="{C0B83DD1-E743-0B4E-958D-D8E3C0C9C93B}"/>
    <dgm:cxn modelId="{328E3927-C4D9-EF4D-A8CB-D75D9A1AE88D}" type="presOf" srcId="{999F579D-AA12-AB4F-840D-2685B0B37158}" destId="{C6F715EF-A51B-0A43-8559-CDB3A8922E6B}" srcOrd="0" destOrd="0" presId="urn:microsoft.com/office/officeart/2005/8/layout/vProcess5"/>
    <dgm:cxn modelId="{89542343-E97B-5549-BF25-0F745EB91E14}" type="presOf" srcId="{7B89EB84-E588-9B47-99F2-3AB28CF37F5E}" destId="{7C1E4B70-9495-B44D-B96C-D826489CAE1F}" srcOrd="1" destOrd="0" presId="urn:microsoft.com/office/officeart/2005/8/layout/vProcess5"/>
    <dgm:cxn modelId="{FFC8D072-B9FE-1941-8AE4-40B6C831A494}" type="presOf" srcId="{7C071EA3-333A-D343-9235-CA86A3392ACB}" destId="{9BF41006-2BCC-674E-B579-48A1F885A58B}" srcOrd="0" destOrd="0" presId="urn:microsoft.com/office/officeart/2005/8/layout/vProcess5"/>
    <dgm:cxn modelId="{BCECCA75-99F8-0549-A721-E8D268B7FE9F}" type="presOf" srcId="{EE34722D-179F-4D44-BFD6-1838ACDAC2D3}" destId="{F72317CC-0D80-2743-9158-B229DF15966B}" srcOrd="0" destOrd="0" presId="urn:microsoft.com/office/officeart/2005/8/layout/vProcess5"/>
    <dgm:cxn modelId="{E954DF96-53EF-BA47-ABF4-1C5C3845F3B1}" type="presOf" srcId="{39B51DBB-1C16-C44F-9F64-E48593404167}" destId="{174657E1-E2D2-364D-870A-0D6519A1DEE6}" srcOrd="0" destOrd="0" presId="urn:microsoft.com/office/officeart/2005/8/layout/vProcess5"/>
    <dgm:cxn modelId="{D9ED7BA8-6F20-7749-BEBA-352970296C51}" srcId="{0A57C987-9E50-CD47-9D71-637935DD0C94}" destId="{EE34722D-179F-4D44-BFD6-1838ACDAC2D3}" srcOrd="1" destOrd="0" parTransId="{F69F03AE-5068-DC43-B661-A85018C07DBC}" sibTransId="{39B51DBB-1C16-C44F-9F64-E48593404167}"/>
    <dgm:cxn modelId="{B68980AD-22A4-E542-8876-625C312C3AC9}" srcId="{0A57C987-9E50-CD47-9D71-637935DD0C94}" destId="{7B89EB84-E588-9B47-99F2-3AB28CF37F5E}" srcOrd="0" destOrd="0" parTransId="{2F5AA2BF-3F44-0E42-B860-5A5BB770B7E9}" sibTransId="{7C071EA3-333A-D343-9235-CA86A3392ACB}"/>
    <dgm:cxn modelId="{DBB842B5-101F-6043-B59E-8994E4B531EE}" type="presOf" srcId="{0A57C987-9E50-CD47-9D71-637935DD0C94}" destId="{DD6C23D6-E73A-2C4B-BF4D-D33102C98135}" srcOrd="0" destOrd="0" presId="urn:microsoft.com/office/officeart/2005/8/layout/vProcess5"/>
    <dgm:cxn modelId="{3FEF14B8-6384-964A-8668-56E1FEB0CD59}" type="presOf" srcId="{EE34722D-179F-4D44-BFD6-1838ACDAC2D3}" destId="{2FC23C0F-0EE4-AA45-8B40-84B4A3767D90}" srcOrd="1" destOrd="0" presId="urn:microsoft.com/office/officeart/2005/8/layout/vProcess5"/>
    <dgm:cxn modelId="{A831F6CA-33A2-6347-B507-90E9B1DF6B2E}" type="presOf" srcId="{7B89EB84-E588-9B47-99F2-3AB28CF37F5E}" destId="{E88973B2-9C15-CE41-AA44-B19A17B7D405}" srcOrd="0" destOrd="0" presId="urn:microsoft.com/office/officeart/2005/8/layout/vProcess5"/>
    <dgm:cxn modelId="{9E1F41F2-B6A2-1846-92F9-321B2B76DCFF}" type="presOf" srcId="{999F579D-AA12-AB4F-840D-2685B0B37158}" destId="{B0CCF519-2C6D-5A49-B49A-3844EB94DF8B}" srcOrd="1" destOrd="0" presId="urn:microsoft.com/office/officeart/2005/8/layout/vProcess5"/>
    <dgm:cxn modelId="{E3C402A1-9AF6-EC4C-B70E-356AEBDB5DA7}" type="presParOf" srcId="{DD6C23D6-E73A-2C4B-BF4D-D33102C98135}" destId="{D58B8CC7-23F7-E942-B499-E3D50340F342}" srcOrd="0" destOrd="0" presId="urn:microsoft.com/office/officeart/2005/8/layout/vProcess5"/>
    <dgm:cxn modelId="{CBFC6871-0256-0144-9CC5-CA6F8D6130C5}" type="presParOf" srcId="{DD6C23D6-E73A-2C4B-BF4D-D33102C98135}" destId="{E88973B2-9C15-CE41-AA44-B19A17B7D405}" srcOrd="1" destOrd="0" presId="urn:microsoft.com/office/officeart/2005/8/layout/vProcess5"/>
    <dgm:cxn modelId="{902D1531-E84B-2946-B079-0E4183321BD3}" type="presParOf" srcId="{DD6C23D6-E73A-2C4B-BF4D-D33102C98135}" destId="{F72317CC-0D80-2743-9158-B229DF15966B}" srcOrd="2" destOrd="0" presId="urn:microsoft.com/office/officeart/2005/8/layout/vProcess5"/>
    <dgm:cxn modelId="{F84145BE-ADAF-8D4A-B26A-1089A6233CCB}" type="presParOf" srcId="{DD6C23D6-E73A-2C4B-BF4D-D33102C98135}" destId="{C6F715EF-A51B-0A43-8559-CDB3A8922E6B}" srcOrd="3" destOrd="0" presId="urn:microsoft.com/office/officeart/2005/8/layout/vProcess5"/>
    <dgm:cxn modelId="{BF963B52-F8EE-F54D-8EEE-E6E898A31167}" type="presParOf" srcId="{DD6C23D6-E73A-2C4B-BF4D-D33102C98135}" destId="{9BF41006-2BCC-674E-B579-48A1F885A58B}" srcOrd="4" destOrd="0" presId="urn:microsoft.com/office/officeart/2005/8/layout/vProcess5"/>
    <dgm:cxn modelId="{19B1B1E7-C05D-EC4D-BE60-D996454B8E49}" type="presParOf" srcId="{DD6C23D6-E73A-2C4B-BF4D-D33102C98135}" destId="{174657E1-E2D2-364D-870A-0D6519A1DEE6}" srcOrd="5" destOrd="0" presId="urn:microsoft.com/office/officeart/2005/8/layout/vProcess5"/>
    <dgm:cxn modelId="{77D79BFC-DABB-0448-A04A-F428049D34A5}" type="presParOf" srcId="{DD6C23D6-E73A-2C4B-BF4D-D33102C98135}" destId="{7C1E4B70-9495-B44D-B96C-D826489CAE1F}" srcOrd="6" destOrd="0" presId="urn:microsoft.com/office/officeart/2005/8/layout/vProcess5"/>
    <dgm:cxn modelId="{A567EAF2-4155-AB43-ABA6-FAF4A780FFB5}" type="presParOf" srcId="{DD6C23D6-E73A-2C4B-BF4D-D33102C98135}" destId="{2FC23C0F-0EE4-AA45-8B40-84B4A3767D90}" srcOrd="7" destOrd="0" presId="urn:microsoft.com/office/officeart/2005/8/layout/vProcess5"/>
    <dgm:cxn modelId="{B30C0466-3B40-BE48-A2A0-ACEA38E70A9B}" type="presParOf" srcId="{DD6C23D6-E73A-2C4B-BF4D-D33102C98135}" destId="{B0CCF519-2C6D-5A49-B49A-3844EB94DF8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1AE35C-727F-5E4B-AE49-BF626CB85530}" type="doc">
      <dgm:prSet loTypeId="urn:microsoft.com/office/officeart/2005/8/layout/arrow4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B2BB70-90FD-9245-A58F-7D90D3469F49}">
      <dgm:prSet phldrT="[Текст]"/>
      <dgm:spPr/>
      <dgm:t>
        <a:bodyPr/>
        <a:lstStyle/>
        <a:p>
          <a:pPr algn="l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2022 год:</a:t>
          </a:r>
        </a:p>
        <a:p>
          <a:pPr algn="just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Рост объема нарушений при ведении учета и составление отчетности в тыс. руб.</a:t>
          </a:r>
        </a:p>
      </dgm:t>
    </dgm:pt>
    <dgm:pt modelId="{2753E559-4247-244E-B01C-4DDCE1204063}" type="parTrans" cxnId="{416873B3-4312-154F-B293-B26BB5CA9B9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8B60D-F158-0445-AA03-E68244F44FE8}" type="sibTrans" cxnId="{416873B3-4312-154F-B293-B26BB5CA9B9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45203-72CC-AE40-8C57-298F14E236D7}">
      <dgm:prSet phldrT="[Текст]"/>
      <dgm:spPr/>
      <dgm:t>
        <a:bodyPr/>
        <a:lstStyle/>
        <a:p>
          <a:pPr algn="l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</a:p>
        <a:p>
          <a:pPr algn="l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доли нарушений, приходящихся на ведение учета</a:t>
          </a:r>
        </a:p>
      </dgm:t>
    </dgm:pt>
    <dgm:pt modelId="{26B4BC7F-1562-0041-869A-1EA480AC8638}" type="parTrans" cxnId="{FF9B578A-DCDB-6942-8FBF-453D920DC03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B4DC60-9FAF-E645-A2F8-31B23C56C1F8}" type="sibTrans" cxnId="{FF9B578A-DCDB-6942-8FBF-453D920DC03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D9A88C-1878-9648-8C1E-F93274D9691B}" type="pres">
      <dgm:prSet presAssocID="{341AE35C-727F-5E4B-AE49-BF626CB85530}" presName="compositeShape" presStyleCnt="0">
        <dgm:presLayoutVars>
          <dgm:chMax val="2"/>
          <dgm:dir/>
          <dgm:resizeHandles val="exact"/>
        </dgm:presLayoutVars>
      </dgm:prSet>
      <dgm:spPr/>
    </dgm:pt>
    <dgm:pt modelId="{A929951C-22CB-7641-AE59-A728819C0567}" type="pres">
      <dgm:prSet presAssocID="{55B2BB70-90FD-9245-A58F-7D90D3469F49}" presName="upArrow" presStyleLbl="node1" presStyleIdx="0" presStyleCnt="2" custScaleX="71483" custScaleY="80876"/>
      <dgm:spPr/>
    </dgm:pt>
    <dgm:pt modelId="{25A25B25-7E02-284D-875A-DC5072234346}" type="pres">
      <dgm:prSet presAssocID="{55B2BB70-90FD-9245-A58F-7D90D3469F49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90B4FDA7-BE45-E340-A81B-546DA49505F9}" type="pres">
      <dgm:prSet presAssocID="{33B45203-72CC-AE40-8C57-298F14E236D7}" presName="downArrow" presStyleLbl="node1" presStyleIdx="1" presStyleCnt="2" custAng="10800000" custScaleX="71483" custScaleY="80876"/>
      <dgm:spPr/>
    </dgm:pt>
    <dgm:pt modelId="{18782D6C-FC14-3B44-B14B-FBEBBDD2D2A4}" type="pres">
      <dgm:prSet presAssocID="{33B45203-72CC-AE40-8C57-298F14E236D7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06B2AC1E-1493-244A-BCD1-7EB05A18AB63}" type="presOf" srcId="{33B45203-72CC-AE40-8C57-298F14E236D7}" destId="{18782D6C-FC14-3B44-B14B-FBEBBDD2D2A4}" srcOrd="0" destOrd="0" presId="urn:microsoft.com/office/officeart/2005/8/layout/arrow4"/>
    <dgm:cxn modelId="{BDA9FC66-E44E-7448-AA36-E024FD115BBF}" type="presOf" srcId="{55B2BB70-90FD-9245-A58F-7D90D3469F49}" destId="{25A25B25-7E02-284D-875A-DC5072234346}" srcOrd="0" destOrd="0" presId="urn:microsoft.com/office/officeart/2005/8/layout/arrow4"/>
    <dgm:cxn modelId="{FF9B578A-DCDB-6942-8FBF-453D920DC032}" srcId="{341AE35C-727F-5E4B-AE49-BF626CB85530}" destId="{33B45203-72CC-AE40-8C57-298F14E236D7}" srcOrd="1" destOrd="0" parTransId="{26B4BC7F-1562-0041-869A-1EA480AC8638}" sibTransId="{BFB4DC60-9FAF-E645-A2F8-31B23C56C1F8}"/>
    <dgm:cxn modelId="{3E29B4B2-D506-CC44-81F6-C0BB077552D7}" type="presOf" srcId="{341AE35C-727F-5E4B-AE49-BF626CB85530}" destId="{C5D9A88C-1878-9648-8C1E-F93274D9691B}" srcOrd="0" destOrd="0" presId="urn:microsoft.com/office/officeart/2005/8/layout/arrow4"/>
    <dgm:cxn modelId="{416873B3-4312-154F-B293-B26BB5CA9B93}" srcId="{341AE35C-727F-5E4B-AE49-BF626CB85530}" destId="{55B2BB70-90FD-9245-A58F-7D90D3469F49}" srcOrd="0" destOrd="0" parTransId="{2753E559-4247-244E-B01C-4DDCE1204063}" sibTransId="{3228B60D-F158-0445-AA03-E68244F44FE8}"/>
    <dgm:cxn modelId="{2D2DE516-73E7-7B4D-85E2-2DB1CC838329}" type="presParOf" srcId="{C5D9A88C-1878-9648-8C1E-F93274D9691B}" destId="{A929951C-22CB-7641-AE59-A728819C0567}" srcOrd="0" destOrd="0" presId="urn:microsoft.com/office/officeart/2005/8/layout/arrow4"/>
    <dgm:cxn modelId="{AADC2A14-393A-D243-A33E-EE643D464521}" type="presParOf" srcId="{C5D9A88C-1878-9648-8C1E-F93274D9691B}" destId="{25A25B25-7E02-284D-875A-DC5072234346}" srcOrd="1" destOrd="0" presId="urn:microsoft.com/office/officeart/2005/8/layout/arrow4"/>
    <dgm:cxn modelId="{342237EA-D255-7F4E-979A-6FC606D890ED}" type="presParOf" srcId="{C5D9A88C-1878-9648-8C1E-F93274D9691B}" destId="{90B4FDA7-BE45-E340-A81B-546DA49505F9}" srcOrd="2" destOrd="0" presId="urn:microsoft.com/office/officeart/2005/8/layout/arrow4"/>
    <dgm:cxn modelId="{8C2DE052-0BF2-5D48-B51E-5B29D98B7A28}" type="presParOf" srcId="{C5D9A88C-1878-9648-8C1E-F93274D9691B}" destId="{18782D6C-FC14-3B44-B14B-FBEBBDD2D2A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DBCB92-ABEC-EA41-88C8-ACBFDA774A8F}" type="doc">
      <dgm:prSet loTypeId="urn:microsoft.com/office/officeart/2005/8/layout/arrow4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53F1F36-5E0D-9F4C-AA3A-53B63914A9E1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Резкое изменение внешних условий (санкции)</a:t>
          </a:r>
        </a:p>
      </dgm:t>
    </dgm:pt>
    <dgm:pt modelId="{CCB17FB8-3E2A-A44E-ABC6-10D033401595}" type="parTrans" cxnId="{19EC786B-BAA4-514F-9246-95B5C37B0A5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7A5CA8-CC9A-A049-B2D7-FC9E963E4709}" type="sibTrans" cxnId="{19EC786B-BAA4-514F-9246-95B5C37B0A5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FB8C32-07A3-414F-8D34-B6F8E4E65A9B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замедление динамики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макроэкономичес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-ких показателей</a:t>
          </a:r>
        </a:p>
      </dgm:t>
    </dgm:pt>
    <dgm:pt modelId="{814BD381-B759-5543-A3E1-253B78463194}" type="parTrans" cxnId="{BACC26FA-6FB8-9349-990E-999F2523E3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03A6D-7E0D-8840-819A-E0CDCD91E62C}" type="sibTrans" cxnId="{BACC26FA-6FB8-9349-990E-999F2523E3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E15CF-285A-4449-B197-C613F5D85925}" type="pres">
      <dgm:prSet presAssocID="{DADBCB92-ABEC-EA41-88C8-ACBFDA774A8F}" presName="compositeShape" presStyleCnt="0">
        <dgm:presLayoutVars>
          <dgm:chMax val="2"/>
          <dgm:dir/>
          <dgm:resizeHandles val="exact"/>
        </dgm:presLayoutVars>
      </dgm:prSet>
      <dgm:spPr/>
    </dgm:pt>
    <dgm:pt modelId="{3EF6B834-6B84-1D42-B425-2DB4CA70A1A4}" type="pres">
      <dgm:prSet presAssocID="{653F1F36-5E0D-9F4C-AA3A-53B63914A9E1}" presName="upArrow" presStyleLbl="node1" presStyleIdx="0" presStyleCnt="2" custAng="10800000" custScaleX="89063"/>
      <dgm:spPr/>
    </dgm:pt>
    <dgm:pt modelId="{65BAC7ED-F01F-1749-AE72-A8D5A9298938}" type="pres">
      <dgm:prSet presAssocID="{653F1F36-5E0D-9F4C-AA3A-53B63914A9E1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396D15F1-1B4E-0947-8360-33C18008C365}" type="pres">
      <dgm:prSet presAssocID="{BCFB8C32-07A3-414F-8D34-B6F8E4E65A9B}" presName="downArrow" presStyleLbl="node1" presStyleIdx="1" presStyleCnt="2" custScaleX="89063" custLinFactNeighborX="4263" custLinFactNeighborY="1266"/>
      <dgm:spPr/>
    </dgm:pt>
    <dgm:pt modelId="{A90D0B2F-F69E-4240-A0F1-0DA7F16F1145}" type="pres">
      <dgm:prSet presAssocID="{BCFB8C32-07A3-414F-8D34-B6F8E4E65A9B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F9BDE32B-B625-034D-A58A-C08432E274A0}" type="presOf" srcId="{653F1F36-5E0D-9F4C-AA3A-53B63914A9E1}" destId="{65BAC7ED-F01F-1749-AE72-A8D5A9298938}" srcOrd="0" destOrd="0" presId="urn:microsoft.com/office/officeart/2005/8/layout/arrow4"/>
    <dgm:cxn modelId="{CDB02E63-F877-8E4B-B5BC-E6B275130CEB}" type="presOf" srcId="{DADBCB92-ABEC-EA41-88C8-ACBFDA774A8F}" destId="{E13E15CF-285A-4449-B197-C613F5D85925}" srcOrd="0" destOrd="0" presId="urn:microsoft.com/office/officeart/2005/8/layout/arrow4"/>
    <dgm:cxn modelId="{19EC786B-BAA4-514F-9246-95B5C37B0A54}" srcId="{DADBCB92-ABEC-EA41-88C8-ACBFDA774A8F}" destId="{653F1F36-5E0D-9F4C-AA3A-53B63914A9E1}" srcOrd="0" destOrd="0" parTransId="{CCB17FB8-3E2A-A44E-ABC6-10D033401595}" sibTransId="{057A5CA8-CC9A-A049-B2D7-FC9E963E4709}"/>
    <dgm:cxn modelId="{8465D4D8-99FA-7B40-B9B8-14AD34C5EB0E}" type="presOf" srcId="{BCFB8C32-07A3-414F-8D34-B6F8E4E65A9B}" destId="{A90D0B2F-F69E-4240-A0F1-0DA7F16F1145}" srcOrd="0" destOrd="0" presId="urn:microsoft.com/office/officeart/2005/8/layout/arrow4"/>
    <dgm:cxn modelId="{BACC26FA-6FB8-9349-990E-999F2523E323}" srcId="{DADBCB92-ABEC-EA41-88C8-ACBFDA774A8F}" destId="{BCFB8C32-07A3-414F-8D34-B6F8E4E65A9B}" srcOrd="1" destOrd="0" parTransId="{814BD381-B759-5543-A3E1-253B78463194}" sibTransId="{20403A6D-7E0D-8840-819A-E0CDCD91E62C}"/>
    <dgm:cxn modelId="{CBB180B6-C4B9-334C-A146-46C0544C3D92}" type="presParOf" srcId="{E13E15CF-285A-4449-B197-C613F5D85925}" destId="{3EF6B834-6B84-1D42-B425-2DB4CA70A1A4}" srcOrd="0" destOrd="0" presId="urn:microsoft.com/office/officeart/2005/8/layout/arrow4"/>
    <dgm:cxn modelId="{6C7F6001-C22B-524E-B5A1-079748829CA3}" type="presParOf" srcId="{E13E15CF-285A-4449-B197-C613F5D85925}" destId="{65BAC7ED-F01F-1749-AE72-A8D5A9298938}" srcOrd="1" destOrd="0" presId="urn:microsoft.com/office/officeart/2005/8/layout/arrow4"/>
    <dgm:cxn modelId="{67F86793-5150-6E4B-8ED5-869E28CA775F}" type="presParOf" srcId="{E13E15CF-285A-4449-B197-C613F5D85925}" destId="{396D15F1-1B4E-0947-8360-33C18008C365}" srcOrd="2" destOrd="0" presId="urn:microsoft.com/office/officeart/2005/8/layout/arrow4"/>
    <dgm:cxn modelId="{305AD24D-62FB-344B-9345-968EC0FB40D0}" type="presParOf" srcId="{E13E15CF-285A-4449-B197-C613F5D85925}" destId="{A90D0B2F-F69E-4240-A0F1-0DA7F16F114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27CA96-E1EF-4FA4-8ED0-CF8876A8AB96}" type="doc">
      <dgm:prSet loTypeId="urn:microsoft.com/office/officeart/2005/8/layout/process1" loCatId="process" qsTypeId="urn:microsoft.com/office/officeart/2005/8/quickstyle/3d3" qsCatId="3D" csTypeId="urn:microsoft.com/office/officeart/2005/8/colors/accent3_1" csCatId="accent3" phldr="1"/>
      <dgm:spPr/>
    </dgm:pt>
    <dgm:pt modelId="{52874CCB-867B-4391-A204-A9C65B8E1C3D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Капитальные вложения или Расходы текущего года</a:t>
          </a:r>
        </a:p>
      </dgm:t>
    </dgm:pt>
    <dgm:pt modelId="{E43E6B62-38ED-48D1-989E-79A180E3ED79}" type="par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E3733-B96B-4BCB-BE5C-22F1E085FB29}" type="sib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2B65E-6BC9-4504-A9AF-BE80CC38D82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Решение комиссии по поступлениям и выбытиям активов</a:t>
          </a:r>
        </a:p>
      </dgm:t>
    </dgm:pt>
    <dgm:pt modelId="{4538DD12-F58F-4B97-BFA1-681E2B5BD6B1}" type="par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2B38D-AB1A-4897-B248-1C744304FD3E}" type="sib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79582-E63F-4B69-A3A7-AB064EBDF8BE}" type="pres">
      <dgm:prSet presAssocID="{BD27CA96-E1EF-4FA4-8ED0-CF8876A8AB96}" presName="Name0" presStyleCnt="0">
        <dgm:presLayoutVars>
          <dgm:dir/>
          <dgm:resizeHandles val="exact"/>
        </dgm:presLayoutVars>
      </dgm:prSet>
      <dgm:spPr/>
    </dgm:pt>
    <dgm:pt modelId="{C8086FDC-C07B-488E-942E-A5188992E07B}" type="pres">
      <dgm:prSet presAssocID="{52874CCB-867B-4391-A204-A9C65B8E1C3D}" presName="node" presStyleLbl="node1" presStyleIdx="0" presStyleCnt="2" custScaleX="64057" custLinFactNeighborX="-117" custLinFactNeighborY="8319">
        <dgm:presLayoutVars>
          <dgm:bulletEnabled val="1"/>
        </dgm:presLayoutVars>
      </dgm:prSet>
      <dgm:spPr/>
    </dgm:pt>
    <dgm:pt modelId="{7C9F1BF8-209A-42FF-9F58-A496C4751EA5}" type="pres">
      <dgm:prSet presAssocID="{63EE3733-B96B-4BCB-BE5C-22F1E085FB29}" presName="sibTrans" presStyleLbl="sibTrans2D1" presStyleIdx="0" presStyleCnt="1"/>
      <dgm:spPr/>
    </dgm:pt>
    <dgm:pt modelId="{9E488C00-56DA-4B87-81DD-39DEED9F5442}" type="pres">
      <dgm:prSet presAssocID="{63EE3733-B96B-4BCB-BE5C-22F1E085FB29}" presName="connectorText" presStyleLbl="sibTrans2D1" presStyleIdx="0" presStyleCnt="1"/>
      <dgm:spPr/>
    </dgm:pt>
    <dgm:pt modelId="{6FF38AE1-AEB6-41A3-A9C8-E354CCB200E1}" type="pres">
      <dgm:prSet presAssocID="{DFA2B65E-6BC9-4504-A9AF-BE80CC38D82C}" presName="node" presStyleLbl="node1" presStyleIdx="1" presStyleCnt="2">
        <dgm:presLayoutVars>
          <dgm:bulletEnabled val="1"/>
        </dgm:presLayoutVars>
      </dgm:prSet>
      <dgm:spPr/>
    </dgm:pt>
  </dgm:ptLst>
  <dgm:cxnLst>
    <dgm:cxn modelId="{3352177B-949D-4E6B-B6C1-2AF7F3F9DEEF}" srcId="{BD27CA96-E1EF-4FA4-8ED0-CF8876A8AB96}" destId="{52874CCB-867B-4391-A204-A9C65B8E1C3D}" srcOrd="0" destOrd="0" parTransId="{E43E6B62-38ED-48D1-989E-79A180E3ED79}" sibTransId="{63EE3733-B96B-4BCB-BE5C-22F1E085FB29}"/>
    <dgm:cxn modelId="{439DBA8C-C04B-4D8A-9C0F-FC996A1302EA}" type="presOf" srcId="{BD27CA96-E1EF-4FA4-8ED0-CF8876A8AB96}" destId="{4D979582-E63F-4B69-A3A7-AB064EBDF8BE}" srcOrd="0" destOrd="0" presId="urn:microsoft.com/office/officeart/2005/8/layout/process1"/>
    <dgm:cxn modelId="{ED9B0496-F5CB-47F5-87AA-B8E5EE53DFC6}" type="presOf" srcId="{63EE3733-B96B-4BCB-BE5C-22F1E085FB29}" destId="{9E488C00-56DA-4B87-81DD-39DEED9F5442}" srcOrd="1" destOrd="0" presId="urn:microsoft.com/office/officeart/2005/8/layout/process1"/>
    <dgm:cxn modelId="{A098DA9A-5998-46BC-80C8-28544F080CEA}" type="presOf" srcId="{52874CCB-867B-4391-A204-A9C65B8E1C3D}" destId="{C8086FDC-C07B-488E-942E-A5188992E07B}" srcOrd="0" destOrd="0" presId="urn:microsoft.com/office/officeart/2005/8/layout/process1"/>
    <dgm:cxn modelId="{3DFC6E9F-9E83-40B4-B45F-68963F2B0DB1}" type="presOf" srcId="{DFA2B65E-6BC9-4504-A9AF-BE80CC38D82C}" destId="{6FF38AE1-AEB6-41A3-A9C8-E354CCB200E1}" srcOrd="0" destOrd="0" presId="urn:microsoft.com/office/officeart/2005/8/layout/process1"/>
    <dgm:cxn modelId="{AD2E95A2-28E7-4769-AEB2-E59F7116C223}" srcId="{BD27CA96-E1EF-4FA4-8ED0-CF8876A8AB96}" destId="{DFA2B65E-6BC9-4504-A9AF-BE80CC38D82C}" srcOrd="1" destOrd="0" parTransId="{4538DD12-F58F-4B97-BFA1-681E2B5BD6B1}" sibTransId="{F742B38D-AB1A-4897-B248-1C744304FD3E}"/>
    <dgm:cxn modelId="{4DBF33CA-C270-4F96-A6A0-412CD6012037}" type="presOf" srcId="{63EE3733-B96B-4BCB-BE5C-22F1E085FB29}" destId="{7C9F1BF8-209A-42FF-9F58-A496C4751EA5}" srcOrd="0" destOrd="0" presId="urn:microsoft.com/office/officeart/2005/8/layout/process1"/>
    <dgm:cxn modelId="{F42A60C4-0C86-420A-8807-B0B6EDF50BF5}" type="presParOf" srcId="{4D979582-E63F-4B69-A3A7-AB064EBDF8BE}" destId="{C8086FDC-C07B-488E-942E-A5188992E07B}" srcOrd="0" destOrd="0" presId="urn:microsoft.com/office/officeart/2005/8/layout/process1"/>
    <dgm:cxn modelId="{384A29D8-BA46-4E3F-891F-4D8FA37C638D}" type="presParOf" srcId="{4D979582-E63F-4B69-A3A7-AB064EBDF8BE}" destId="{7C9F1BF8-209A-42FF-9F58-A496C4751EA5}" srcOrd="1" destOrd="0" presId="urn:microsoft.com/office/officeart/2005/8/layout/process1"/>
    <dgm:cxn modelId="{4B935C6C-9209-460F-9904-F88B8603313D}" type="presParOf" srcId="{7C9F1BF8-209A-42FF-9F58-A496C4751EA5}" destId="{9E488C00-56DA-4B87-81DD-39DEED9F5442}" srcOrd="0" destOrd="0" presId="urn:microsoft.com/office/officeart/2005/8/layout/process1"/>
    <dgm:cxn modelId="{C22E6CF2-FFA7-4A9A-8D4A-A3981D46EA13}" type="presParOf" srcId="{4D979582-E63F-4B69-A3A7-AB064EBDF8BE}" destId="{6FF38AE1-AEB6-41A3-A9C8-E354CCB200E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27CA96-E1EF-4FA4-8ED0-CF8876A8AB96}" type="doc">
      <dgm:prSet loTypeId="urn:microsoft.com/office/officeart/2005/8/layout/process1" loCatId="process" qsTypeId="urn:microsoft.com/office/officeart/2005/8/quickstyle/3d3" qsCatId="3D" csTypeId="urn:microsoft.com/office/officeart/2005/8/colors/accent3_1" csCatId="accent3" phldr="1"/>
      <dgm:spPr/>
    </dgm:pt>
    <dgm:pt modelId="{52874CCB-867B-4391-A204-A9C65B8E1C3D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Некорректная стоимость ОС, НМА, НПА</a:t>
          </a:r>
        </a:p>
      </dgm:t>
    </dgm:pt>
    <dgm:pt modelId="{E43E6B62-38ED-48D1-989E-79A180E3ED79}" type="par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E3733-B96B-4BCB-BE5C-22F1E085FB29}" type="sib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2B65E-6BC9-4504-A9AF-BE80CC38D82C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Решение комиссии по поступлениям и выбытиям активов</a:t>
          </a:r>
          <a:endParaRPr lang="ru-RU" sz="18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8DD12-F58F-4B97-BFA1-681E2B5BD6B1}" type="par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2B38D-AB1A-4897-B248-1C744304FD3E}" type="sib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79582-E63F-4B69-A3A7-AB064EBDF8BE}" type="pres">
      <dgm:prSet presAssocID="{BD27CA96-E1EF-4FA4-8ED0-CF8876A8AB96}" presName="Name0" presStyleCnt="0">
        <dgm:presLayoutVars>
          <dgm:dir/>
          <dgm:resizeHandles val="exact"/>
        </dgm:presLayoutVars>
      </dgm:prSet>
      <dgm:spPr/>
    </dgm:pt>
    <dgm:pt modelId="{C8086FDC-C07B-488E-942E-A5188992E07B}" type="pres">
      <dgm:prSet presAssocID="{52874CCB-867B-4391-A204-A9C65B8E1C3D}" presName="node" presStyleLbl="node1" presStyleIdx="0" presStyleCnt="2" custScaleX="63738" custLinFactNeighborX="-934" custLinFactNeighborY="7649">
        <dgm:presLayoutVars>
          <dgm:bulletEnabled val="1"/>
        </dgm:presLayoutVars>
      </dgm:prSet>
      <dgm:spPr/>
    </dgm:pt>
    <dgm:pt modelId="{7C9F1BF8-209A-42FF-9F58-A496C4751EA5}" type="pres">
      <dgm:prSet presAssocID="{63EE3733-B96B-4BCB-BE5C-22F1E085FB29}" presName="sibTrans" presStyleLbl="sibTrans2D1" presStyleIdx="0" presStyleCnt="1"/>
      <dgm:spPr/>
    </dgm:pt>
    <dgm:pt modelId="{9E488C00-56DA-4B87-81DD-39DEED9F5442}" type="pres">
      <dgm:prSet presAssocID="{63EE3733-B96B-4BCB-BE5C-22F1E085FB29}" presName="connectorText" presStyleLbl="sibTrans2D1" presStyleIdx="0" presStyleCnt="1"/>
      <dgm:spPr/>
    </dgm:pt>
    <dgm:pt modelId="{6FF38AE1-AEB6-41A3-A9C8-E354CCB200E1}" type="pres">
      <dgm:prSet presAssocID="{DFA2B65E-6BC9-4504-A9AF-BE80CC38D82C}" presName="node" presStyleLbl="node1" presStyleIdx="1" presStyleCnt="2">
        <dgm:presLayoutVars>
          <dgm:bulletEnabled val="1"/>
        </dgm:presLayoutVars>
      </dgm:prSet>
      <dgm:spPr/>
    </dgm:pt>
  </dgm:ptLst>
  <dgm:cxnLst>
    <dgm:cxn modelId="{3352177B-949D-4E6B-B6C1-2AF7F3F9DEEF}" srcId="{BD27CA96-E1EF-4FA4-8ED0-CF8876A8AB96}" destId="{52874CCB-867B-4391-A204-A9C65B8E1C3D}" srcOrd="0" destOrd="0" parTransId="{E43E6B62-38ED-48D1-989E-79A180E3ED79}" sibTransId="{63EE3733-B96B-4BCB-BE5C-22F1E085FB29}"/>
    <dgm:cxn modelId="{439DBA8C-C04B-4D8A-9C0F-FC996A1302EA}" type="presOf" srcId="{BD27CA96-E1EF-4FA4-8ED0-CF8876A8AB96}" destId="{4D979582-E63F-4B69-A3A7-AB064EBDF8BE}" srcOrd="0" destOrd="0" presId="urn:microsoft.com/office/officeart/2005/8/layout/process1"/>
    <dgm:cxn modelId="{ED9B0496-F5CB-47F5-87AA-B8E5EE53DFC6}" type="presOf" srcId="{63EE3733-B96B-4BCB-BE5C-22F1E085FB29}" destId="{9E488C00-56DA-4B87-81DD-39DEED9F5442}" srcOrd="1" destOrd="0" presId="urn:microsoft.com/office/officeart/2005/8/layout/process1"/>
    <dgm:cxn modelId="{A098DA9A-5998-46BC-80C8-28544F080CEA}" type="presOf" srcId="{52874CCB-867B-4391-A204-A9C65B8E1C3D}" destId="{C8086FDC-C07B-488E-942E-A5188992E07B}" srcOrd="0" destOrd="0" presId="urn:microsoft.com/office/officeart/2005/8/layout/process1"/>
    <dgm:cxn modelId="{3DFC6E9F-9E83-40B4-B45F-68963F2B0DB1}" type="presOf" srcId="{DFA2B65E-6BC9-4504-A9AF-BE80CC38D82C}" destId="{6FF38AE1-AEB6-41A3-A9C8-E354CCB200E1}" srcOrd="0" destOrd="0" presId="urn:microsoft.com/office/officeart/2005/8/layout/process1"/>
    <dgm:cxn modelId="{AD2E95A2-28E7-4769-AEB2-E59F7116C223}" srcId="{BD27CA96-E1EF-4FA4-8ED0-CF8876A8AB96}" destId="{DFA2B65E-6BC9-4504-A9AF-BE80CC38D82C}" srcOrd="1" destOrd="0" parTransId="{4538DD12-F58F-4B97-BFA1-681E2B5BD6B1}" sibTransId="{F742B38D-AB1A-4897-B248-1C744304FD3E}"/>
    <dgm:cxn modelId="{4DBF33CA-C270-4F96-A6A0-412CD6012037}" type="presOf" srcId="{63EE3733-B96B-4BCB-BE5C-22F1E085FB29}" destId="{7C9F1BF8-209A-42FF-9F58-A496C4751EA5}" srcOrd="0" destOrd="0" presId="urn:microsoft.com/office/officeart/2005/8/layout/process1"/>
    <dgm:cxn modelId="{F42A60C4-0C86-420A-8807-B0B6EDF50BF5}" type="presParOf" srcId="{4D979582-E63F-4B69-A3A7-AB064EBDF8BE}" destId="{C8086FDC-C07B-488E-942E-A5188992E07B}" srcOrd="0" destOrd="0" presId="urn:microsoft.com/office/officeart/2005/8/layout/process1"/>
    <dgm:cxn modelId="{384A29D8-BA46-4E3F-891F-4D8FA37C638D}" type="presParOf" srcId="{4D979582-E63F-4B69-A3A7-AB064EBDF8BE}" destId="{7C9F1BF8-209A-42FF-9F58-A496C4751EA5}" srcOrd="1" destOrd="0" presId="urn:microsoft.com/office/officeart/2005/8/layout/process1"/>
    <dgm:cxn modelId="{4B935C6C-9209-460F-9904-F88B8603313D}" type="presParOf" srcId="{7C9F1BF8-209A-42FF-9F58-A496C4751EA5}" destId="{9E488C00-56DA-4B87-81DD-39DEED9F5442}" srcOrd="0" destOrd="0" presId="urn:microsoft.com/office/officeart/2005/8/layout/process1"/>
    <dgm:cxn modelId="{C22E6CF2-FFA7-4A9A-8D4A-A3981D46EA13}" type="presParOf" srcId="{4D979582-E63F-4B69-A3A7-AB064EBDF8BE}" destId="{6FF38AE1-AEB6-41A3-A9C8-E354CCB200E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27CA96-E1EF-4FA4-8ED0-CF8876A8AB96}" type="doc">
      <dgm:prSet loTypeId="urn:microsoft.com/office/officeart/2005/8/layout/process1" loCatId="process" qsTypeId="urn:microsoft.com/office/officeart/2005/8/quickstyle/3d3" qsCatId="3D" csTypeId="urn:microsoft.com/office/officeart/2005/8/colors/accent3_1" csCatId="accent3" phldr="1"/>
      <dgm:spPr/>
    </dgm:pt>
    <dgm:pt modelId="{52874CCB-867B-4391-A204-A9C65B8E1C3D}">
      <dgm:prSet phldrT="[Текст]" custT="1"/>
      <dgm:spPr/>
      <dgm:t>
        <a:bodyPr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Своевременное отражение в учете ДЗ</a:t>
          </a:r>
          <a:endParaRPr lang="ru-RU" sz="22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3E6B62-38ED-48D1-989E-79A180E3ED79}" type="par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E3733-B96B-4BCB-BE5C-22F1E085FB29}" type="sib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2B65E-6BC9-4504-A9AF-BE80CC38D82C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График документооборота – учетная политика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СГС «Учетная политика»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8DD12-F58F-4B97-BFA1-681E2B5BD6B1}" type="par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2B38D-AB1A-4897-B248-1C744304FD3E}" type="sib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79582-E63F-4B69-A3A7-AB064EBDF8BE}" type="pres">
      <dgm:prSet presAssocID="{BD27CA96-E1EF-4FA4-8ED0-CF8876A8AB96}" presName="Name0" presStyleCnt="0">
        <dgm:presLayoutVars>
          <dgm:dir/>
          <dgm:resizeHandles val="exact"/>
        </dgm:presLayoutVars>
      </dgm:prSet>
      <dgm:spPr/>
    </dgm:pt>
    <dgm:pt modelId="{C8086FDC-C07B-488E-942E-A5188992E07B}" type="pres">
      <dgm:prSet presAssocID="{52874CCB-867B-4391-A204-A9C65B8E1C3D}" presName="node" presStyleLbl="node1" presStyleIdx="0" presStyleCnt="2" custScaleX="63738" custLinFactNeighborX="-467" custLinFactNeighborY="4668">
        <dgm:presLayoutVars>
          <dgm:bulletEnabled val="1"/>
        </dgm:presLayoutVars>
      </dgm:prSet>
      <dgm:spPr/>
    </dgm:pt>
    <dgm:pt modelId="{7C9F1BF8-209A-42FF-9F58-A496C4751EA5}" type="pres">
      <dgm:prSet presAssocID="{63EE3733-B96B-4BCB-BE5C-22F1E085FB29}" presName="sibTrans" presStyleLbl="sibTrans2D1" presStyleIdx="0" presStyleCnt="1"/>
      <dgm:spPr/>
    </dgm:pt>
    <dgm:pt modelId="{9E488C00-56DA-4B87-81DD-39DEED9F5442}" type="pres">
      <dgm:prSet presAssocID="{63EE3733-B96B-4BCB-BE5C-22F1E085FB29}" presName="connectorText" presStyleLbl="sibTrans2D1" presStyleIdx="0" presStyleCnt="1"/>
      <dgm:spPr/>
    </dgm:pt>
    <dgm:pt modelId="{6FF38AE1-AEB6-41A3-A9C8-E354CCB200E1}" type="pres">
      <dgm:prSet presAssocID="{DFA2B65E-6BC9-4504-A9AF-BE80CC38D82C}" presName="node" presStyleLbl="node1" presStyleIdx="1" presStyleCnt="2">
        <dgm:presLayoutVars>
          <dgm:bulletEnabled val="1"/>
        </dgm:presLayoutVars>
      </dgm:prSet>
      <dgm:spPr/>
    </dgm:pt>
  </dgm:ptLst>
  <dgm:cxnLst>
    <dgm:cxn modelId="{3352177B-949D-4E6B-B6C1-2AF7F3F9DEEF}" srcId="{BD27CA96-E1EF-4FA4-8ED0-CF8876A8AB96}" destId="{52874CCB-867B-4391-A204-A9C65B8E1C3D}" srcOrd="0" destOrd="0" parTransId="{E43E6B62-38ED-48D1-989E-79A180E3ED79}" sibTransId="{63EE3733-B96B-4BCB-BE5C-22F1E085FB29}"/>
    <dgm:cxn modelId="{439DBA8C-C04B-4D8A-9C0F-FC996A1302EA}" type="presOf" srcId="{BD27CA96-E1EF-4FA4-8ED0-CF8876A8AB96}" destId="{4D979582-E63F-4B69-A3A7-AB064EBDF8BE}" srcOrd="0" destOrd="0" presId="urn:microsoft.com/office/officeart/2005/8/layout/process1"/>
    <dgm:cxn modelId="{ED9B0496-F5CB-47F5-87AA-B8E5EE53DFC6}" type="presOf" srcId="{63EE3733-B96B-4BCB-BE5C-22F1E085FB29}" destId="{9E488C00-56DA-4B87-81DD-39DEED9F5442}" srcOrd="1" destOrd="0" presId="urn:microsoft.com/office/officeart/2005/8/layout/process1"/>
    <dgm:cxn modelId="{A098DA9A-5998-46BC-80C8-28544F080CEA}" type="presOf" srcId="{52874CCB-867B-4391-A204-A9C65B8E1C3D}" destId="{C8086FDC-C07B-488E-942E-A5188992E07B}" srcOrd="0" destOrd="0" presId="urn:microsoft.com/office/officeart/2005/8/layout/process1"/>
    <dgm:cxn modelId="{3DFC6E9F-9E83-40B4-B45F-68963F2B0DB1}" type="presOf" srcId="{DFA2B65E-6BC9-4504-A9AF-BE80CC38D82C}" destId="{6FF38AE1-AEB6-41A3-A9C8-E354CCB200E1}" srcOrd="0" destOrd="0" presId="urn:microsoft.com/office/officeart/2005/8/layout/process1"/>
    <dgm:cxn modelId="{AD2E95A2-28E7-4769-AEB2-E59F7116C223}" srcId="{BD27CA96-E1EF-4FA4-8ED0-CF8876A8AB96}" destId="{DFA2B65E-6BC9-4504-A9AF-BE80CC38D82C}" srcOrd="1" destOrd="0" parTransId="{4538DD12-F58F-4B97-BFA1-681E2B5BD6B1}" sibTransId="{F742B38D-AB1A-4897-B248-1C744304FD3E}"/>
    <dgm:cxn modelId="{4DBF33CA-C270-4F96-A6A0-412CD6012037}" type="presOf" srcId="{63EE3733-B96B-4BCB-BE5C-22F1E085FB29}" destId="{7C9F1BF8-209A-42FF-9F58-A496C4751EA5}" srcOrd="0" destOrd="0" presId="urn:microsoft.com/office/officeart/2005/8/layout/process1"/>
    <dgm:cxn modelId="{F42A60C4-0C86-420A-8807-B0B6EDF50BF5}" type="presParOf" srcId="{4D979582-E63F-4B69-A3A7-AB064EBDF8BE}" destId="{C8086FDC-C07B-488E-942E-A5188992E07B}" srcOrd="0" destOrd="0" presId="urn:microsoft.com/office/officeart/2005/8/layout/process1"/>
    <dgm:cxn modelId="{384A29D8-BA46-4E3F-891F-4D8FA37C638D}" type="presParOf" srcId="{4D979582-E63F-4B69-A3A7-AB064EBDF8BE}" destId="{7C9F1BF8-209A-42FF-9F58-A496C4751EA5}" srcOrd="1" destOrd="0" presId="urn:microsoft.com/office/officeart/2005/8/layout/process1"/>
    <dgm:cxn modelId="{4B935C6C-9209-460F-9904-F88B8603313D}" type="presParOf" srcId="{7C9F1BF8-209A-42FF-9F58-A496C4751EA5}" destId="{9E488C00-56DA-4B87-81DD-39DEED9F5442}" srcOrd="0" destOrd="0" presId="urn:microsoft.com/office/officeart/2005/8/layout/process1"/>
    <dgm:cxn modelId="{C22E6CF2-FFA7-4A9A-8D4A-A3981D46EA13}" type="presParOf" srcId="{4D979582-E63F-4B69-A3A7-AB064EBDF8BE}" destId="{6FF38AE1-AEB6-41A3-A9C8-E354CCB200E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27CA96-E1EF-4FA4-8ED0-CF8876A8AB96}" type="doc">
      <dgm:prSet loTypeId="urn:microsoft.com/office/officeart/2005/8/layout/process1" loCatId="process" qsTypeId="urn:microsoft.com/office/officeart/2005/8/quickstyle/3d3" qsCatId="3D" csTypeId="urn:microsoft.com/office/officeart/2005/8/colors/accent3_1" csCatId="accent3" phldr="1"/>
      <dgm:spPr/>
    </dgm:pt>
    <dgm:pt modelId="{52874CCB-867B-4391-A204-A9C65B8E1C3D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Непроизведенные активы</a:t>
          </a:r>
        </a:p>
      </dgm:t>
    </dgm:pt>
    <dgm:pt modelId="{E43E6B62-38ED-48D1-989E-79A180E3ED79}" type="par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E3733-B96B-4BCB-BE5C-22F1E085FB29}" type="sib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2B65E-6BC9-4504-A9AF-BE80CC38D82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на балансе при их распоряжении и вовлечении в хозяйственный оборот</a:t>
          </a:r>
        </a:p>
      </dgm:t>
    </dgm:pt>
    <dgm:pt modelId="{4538DD12-F58F-4B97-BFA1-681E2B5BD6B1}" type="par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2B38D-AB1A-4897-B248-1C744304FD3E}" type="sib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79582-E63F-4B69-A3A7-AB064EBDF8BE}" type="pres">
      <dgm:prSet presAssocID="{BD27CA96-E1EF-4FA4-8ED0-CF8876A8AB96}" presName="Name0" presStyleCnt="0">
        <dgm:presLayoutVars>
          <dgm:dir/>
          <dgm:resizeHandles val="exact"/>
        </dgm:presLayoutVars>
      </dgm:prSet>
      <dgm:spPr/>
    </dgm:pt>
    <dgm:pt modelId="{C8086FDC-C07B-488E-942E-A5188992E07B}" type="pres">
      <dgm:prSet presAssocID="{52874CCB-867B-4391-A204-A9C65B8E1C3D}" presName="node" presStyleLbl="node1" presStyleIdx="0" presStyleCnt="2" custScaleX="64057" custLinFactNeighborX="-163" custLinFactNeighborY="-3187">
        <dgm:presLayoutVars>
          <dgm:bulletEnabled val="1"/>
        </dgm:presLayoutVars>
      </dgm:prSet>
      <dgm:spPr/>
    </dgm:pt>
    <dgm:pt modelId="{7C9F1BF8-209A-42FF-9F58-A496C4751EA5}" type="pres">
      <dgm:prSet presAssocID="{63EE3733-B96B-4BCB-BE5C-22F1E085FB29}" presName="sibTrans" presStyleLbl="sibTrans2D1" presStyleIdx="0" presStyleCnt="1"/>
      <dgm:spPr/>
    </dgm:pt>
    <dgm:pt modelId="{9E488C00-56DA-4B87-81DD-39DEED9F5442}" type="pres">
      <dgm:prSet presAssocID="{63EE3733-B96B-4BCB-BE5C-22F1E085FB29}" presName="connectorText" presStyleLbl="sibTrans2D1" presStyleIdx="0" presStyleCnt="1"/>
      <dgm:spPr/>
    </dgm:pt>
    <dgm:pt modelId="{6FF38AE1-AEB6-41A3-A9C8-E354CCB200E1}" type="pres">
      <dgm:prSet presAssocID="{DFA2B65E-6BC9-4504-A9AF-BE80CC38D82C}" presName="node" presStyleLbl="node1" presStyleIdx="1" presStyleCnt="2">
        <dgm:presLayoutVars>
          <dgm:bulletEnabled val="1"/>
        </dgm:presLayoutVars>
      </dgm:prSet>
      <dgm:spPr/>
    </dgm:pt>
  </dgm:ptLst>
  <dgm:cxnLst>
    <dgm:cxn modelId="{3352177B-949D-4E6B-B6C1-2AF7F3F9DEEF}" srcId="{BD27CA96-E1EF-4FA4-8ED0-CF8876A8AB96}" destId="{52874CCB-867B-4391-A204-A9C65B8E1C3D}" srcOrd="0" destOrd="0" parTransId="{E43E6B62-38ED-48D1-989E-79A180E3ED79}" sibTransId="{63EE3733-B96B-4BCB-BE5C-22F1E085FB29}"/>
    <dgm:cxn modelId="{439DBA8C-C04B-4D8A-9C0F-FC996A1302EA}" type="presOf" srcId="{BD27CA96-E1EF-4FA4-8ED0-CF8876A8AB96}" destId="{4D979582-E63F-4B69-A3A7-AB064EBDF8BE}" srcOrd="0" destOrd="0" presId="urn:microsoft.com/office/officeart/2005/8/layout/process1"/>
    <dgm:cxn modelId="{ED9B0496-F5CB-47F5-87AA-B8E5EE53DFC6}" type="presOf" srcId="{63EE3733-B96B-4BCB-BE5C-22F1E085FB29}" destId="{9E488C00-56DA-4B87-81DD-39DEED9F5442}" srcOrd="1" destOrd="0" presId="urn:microsoft.com/office/officeart/2005/8/layout/process1"/>
    <dgm:cxn modelId="{A098DA9A-5998-46BC-80C8-28544F080CEA}" type="presOf" srcId="{52874CCB-867B-4391-A204-A9C65B8E1C3D}" destId="{C8086FDC-C07B-488E-942E-A5188992E07B}" srcOrd="0" destOrd="0" presId="urn:microsoft.com/office/officeart/2005/8/layout/process1"/>
    <dgm:cxn modelId="{3DFC6E9F-9E83-40B4-B45F-68963F2B0DB1}" type="presOf" srcId="{DFA2B65E-6BC9-4504-A9AF-BE80CC38D82C}" destId="{6FF38AE1-AEB6-41A3-A9C8-E354CCB200E1}" srcOrd="0" destOrd="0" presId="urn:microsoft.com/office/officeart/2005/8/layout/process1"/>
    <dgm:cxn modelId="{AD2E95A2-28E7-4769-AEB2-E59F7116C223}" srcId="{BD27CA96-E1EF-4FA4-8ED0-CF8876A8AB96}" destId="{DFA2B65E-6BC9-4504-A9AF-BE80CC38D82C}" srcOrd="1" destOrd="0" parTransId="{4538DD12-F58F-4B97-BFA1-681E2B5BD6B1}" sibTransId="{F742B38D-AB1A-4897-B248-1C744304FD3E}"/>
    <dgm:cxn modelId="{4DBF33CA-C270-4F96-A6A0-412CD6012037}" type="presOf" srcId="{63EE3733-B96B-4BCB-BE5C-22F1E085FB29}" destId="{7C9F1BF8-209A-42FF-9F58-A496C4751EA5}" srcOrd="0" destOrd="0" presId="urn:microsoft.com/office/officeart/2005/8/layout/process1"/>
    <dgm:cxn modelId="{F42A60C4-0C86-420A-8807-B0B6EDF50BF5}" type="presParOf" srcId="{4D979582-E63F-4B69-A3A7-AB064EBDF8BE}" destId="{C8086FDC-C07B-488E-942E-A5188992E07B}" srcOrd="0" destOrd="0" presId="urn:microsoft.com/office/officeart/2005/8/layout/process1"/>
    <dgm:cxn modelId="{384A29D8-BA46-4E3F-891F-4D8FA37C638D}" type="presParOf" srcId="{4D979582-E63F-4B69-A3A7-AB064EBDF8BE}" destId="{7C9F1BF8-209A-42FF-9F58-A496C4751EA5}" srcOrd="1" destOrd="0" presId="urn:microsoft.com/office/officeart/2005/8/layout/process1"/>
    <dgm:cxn modelId="{4B935C6C-9209-460F-9904-F88B8603313D}" type="presParOf" srcId="{7C9F1BF8-209A-42FF-9F58-A496C4751EA5}" destId="{9E488C00-56DA-4B87-81DD-39DEED9F5442}" srcOrd="0" destOrd="0" presId="urn:microsoft.com/office/officeart/2005/8/layout/process1"/>
    <dgm:cxn modelId="{C22E6CF2-FFA7-4A9A-8D4A-A3981D46EA13}" type="presParOf" srcId="{4D979582-E63F-4B69-A3A7-AB064EBDF8BE}" destId="{6FF38AE1-AEB6-41A3-A9C8-E354CCB200E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27CA96-E1EF-4FA4-8ED0-CF8876A8AB96}" type="doc">
      <dgm:prSet loTypeId="urn:microsoft.com/office/officeart/2005/8/layout/process1" loCatId="process" qsTypeId="urn:microsoft.com/office/officeart/2005/8/quickstyle/3d3" qsCatId="3D" csTypeId="urn:microsoft.com/office/officeart/2005/8/colors/accent3_1" csCatId="accent3" phldr="1"/>
      <dgm:spPr/>
    </dgm:pt>
    <dgm:pt modelId="{52874CCB-867B-4391-A204-A9C65B8E1C3D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Инвентаризация</a:t>
          </a:r>
        </a:p>
        <a:p>
          <a:r>
            <a:rPr lang="ru-RU" sz="20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забаланс</a:t>
          </a:r>
          <a:r>
            <a:rPr lang="ru-RU" sz="20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, контрагента нет в ЕГРЮЛ, не актив)</a:t>
          </a:r>
        </a:p>
      </dgm:t>
    </dgm:pt>
    <dgm:pt modelId="{E43E6B62-38ED-48D1-989E-79A180E3ED79}" type="par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E3733-B96B-4BCB-BE5C-22F1E085FB29}" type="sib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2B65E-6BC9-4504-A9AF-BE80CC38D82C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Порядок проведения инвентаризации – учетная политика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СГС «Учетная политика»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8DD12-F58F-4B97-BFA1-681E2B5BD6B1}" type="par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2B38D-AB1A-4897-B248-1C744304FD3E}" type="sib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79582-E63F-4B69-A3A7-AB064EBDF8BE}" type="pres">
      <dgm:prSet presAssocID="{BD27CA96-E1EF-4FA4-8ED0-CF8876A8AB96}" presName="Name0" presStyleCnt="0">
        <dgm:presLayoutVars>
          <dgm:dir/>
          <dgm:resizeHandles val="exact"/>
        </dgm:presLayoutVars>
      </dgm:prSet>
      <dgm:spPr/>
    </dgm:pt>
    <dgm:pt modelId="{C8086FDC-C07B-488E-942E-A5188992E07B}" type="pres">
      <dgm:prSet presAssocID="{52874CCB-867B-4391-A204-A9C65B8E1C3D}" presName="node" presStyleLbl="node1" presStyleIdx="0" presStyleCnt="2" custScaleX="63738" custLinFactNeighborX="-934" custLinFactNeighborY="7649">
        <dgm:presLayoutVars>
          <dgm:bulletEnabled val="1"/>
        </dgm:presLayoutVars>
      </dgm:prSet>
      <dgm:spPr/>
    </dgm:pt>
    <dgm:pt modelId="{7C9F1BF8-209A-42FF-9F58-A496C4751EA5}" type="pres">
      <dgm:prSet presAssocID="{63EE3733-B96B-4BCB-BE5C-22F1E085FB29}" presName="sibTrans" presStyleLbl="sibTrans2D1" presStyleIdx="0" presStyleCnt="1"/>
      <dgm:spPr/>
    </dgm:pt>
    <dgm:pt modelId="{9E488C00-56DA-4B87-81DD-39DEED9F5442}" type="pres">
      <dgm:prSet presAssocID="{63EE3733-B96B-4BCB-BE5C-22F1E085FB29}" presName="connectorText" presStyleLbl="sibTrans2D1" presStyleIdx="0" presStyleCnt="1"/>
      <dgm:spPr/>
    </dgm:pt>
    <dgm:pt modelId="{6FF38AE1-AEB6-41A3-A9C8-E354CCB200E1}" type="pres">
      <dgm:prSet presAssocID="{DFA2B65E-6BC9-4504-A9AF-BE80CC38D82C}" presName="node" presStyleLbl="node1" presStyleIdx="1" presStyleCnt="2">
        <dgm:presLayoutVars>
          <dgm:bulletEnabled val="1"/>
        </dgm:presLayoutVars>
      </dgm:prSet>
      <dgm:spPr/>
    </dgm:pt>
  </dgm:ptLst>
  <dgm:cxnLst>
    <dgm:cxn modelId="{3352177B-949D-4E6B-B6C1-2AF7F3F9DEEF}" srcId="{BD27CA96-E1EF-4FA4-8ED0-CF8876A8AB96}" destId="{52874CCB-867B-4391-A204-A9C65B8E1C3D}" srcOrd="0" destOrd="0" parTransId="{E43E6B62-38ED-48D1-989E-79A180E3ED79}" sibTransId="{63EE3733-B96B-4BCB-BE5C-22F1E085FB29}"/>
    <dgm:cxn modelId="{439DBA8C-C04B-4D8A-9C0F-FC996A1302EA}" type="presOf" srcId="{BD27CA96-E1EF-4FA4-8ED0-CF8876A8AB96}" destId="{4D979582-E63F-4B69-A3A7-AB064EBDF8BE}" srcOrd="0" destOrd="0" presId="urn:microsoft.com/office/officeart/2005/8/layout/process1"/>
    <dgm:cxn modelId="{ED9B0496-F5CB-47F5-87AA-B8E5EE53DFC6}" type="presOf" srcId="{63EE3733-B96B-4BCB-BE5C-22F1E085FB29}" destId="{9E488C00-56DA-4B87-81DD-39DEED9F5442}" srcOrd="1" destOrd="0" presId="urn:microsoft.com/office/officeart/2005/8/layout/process1"/>
    <dgm:cxn modelId="{A098DA9A-5998-46BC-80C8-28544F080CEA}" type="presOf" srcId="{52874CCB-867B-4391-A204-A9C65B8E1C3D}" destId="{C8086FDC-C07B-488E-942E-A5188992E07B}" srcOrd="0" destOrd="0" presId="urn:microsoft.com/office/officeart/2005/8/layout/process1"/>
    <dgm:cxn modelId="{3DFC6E9F-9E83-40B4-B45F-68963F2B0DB1}" type="presOf" srcId="{DFA2B65E-6BC9-4504-A9AF-BE80CC38D82C}" destId="{6FF38AE1-AEB6-41A3-A9C8-E354CCB200E1}" srcOrd="0" destOrd="0" presId="urn:microsoft.com/office/officeart/2005/8/layout/process1"/>
    <dgm:cxn modelId="{AD2E95A2-28E7-4769-AEB2-E59F7116C223}" srcId="{BD27CA96-E1EF-4FA4-8ED0-CF8876A8AB96}" destId="{DFA2B65E-6BC9-4504-A9AF-BE80CC38D82C}" srcOrd="1" destOrd="0" parTransId="{4538DD12-F58F-4B97-BFA1-681E2B5BD6B1}" sibTransId="{F742B38D-AB1A-4897-B248-1C744304FD3E}"/>
    <dgm:cxn modelId="{4DBF33CA-C270-4F96-A6A0-412CD6012037}" type="presOf" srcId="{63EE3733-B96B-4BCB-BE5C-22F1E085FB29}" destId="{7C9F1BF8-209A-42FF-9F58-A496C4751EA5}" srcOrd="0" destOrd="0" presId="urn:microsoft.com/office/officeart/2005/8/layout/process1"/>
    <dgm:cxn modelId="{F42A60C4-0C86-420A-8807-B0B6EDF50BF5}" type="presParOf" srcId="{4D979582-E63F-4B69-A3A7-AB064EBDF8BE}" destId="{C8086FDC-C07B-488E-942E-A5188992E07B}" srcOrd="0" destOrd="0" presId="urn:microsoft.com/office/officeart/2005/8/layout/process1"/>
    <dgm:cxn modelId="{384A29D8-BA46-4E3F-891F-4D8FA37C638D}" type="presParOf" srcId="{4D979582-E63F-4B69-A3A7-AB064EBDF8BE}" destId="{7C9F1BF8-209A-42FF-9F58-A496C4751EA5}" srcOrd="1" destOrd="0" presId="urn:microsoft.com/office/officeart/2005/8/layout/process1"/>
    <dgm:cxn modelId="{4B935C6C-9209-460F-9904-F88B8603313D}" type="presParOf" srcId="{7C9F1BF8-209A-42FF-9F58-A496C4751EA5}" destId="{9E488C00-56DA-4B87-81DD-39DEED9F5442}" srcOrd="0" destOrd="0" presId="urn:microsoft.com/office/officeart/2005/8/layout/process1"/>
    <dgm:cxn modelId="{C22E6CF2-FFA7-4A9A-8D4A-A3981D46EA13}" type="presParOf" srcId="{4D979582-E63F-4B69-A3A7-AB064EBDF8BE}" destId="{6FF38AE1-AEB6-41A3-A9C8-E354CCB200E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973B2-9C15-CE41-AA44-B19A17B7D405}">
      <dsp:nvSpPr>
        <dsp:cNvPr id="0" name=""/>
        <dsp:cNvSpPr/>
      </dsp:nvSpPr>
      <dsp:spPr>
        <a:xfrm>
          <a:off x="0" y="0"/>
          <a:ext cx="6181886" cy="1749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60000"/>
          </a:schemeClr>
        </a:solidFill>
        <a:ln>
          <a:noFill/>
        </a:ln>
        <a:effectLst/>
        <a:scene3d>
          <a:camera prst="isometricOffAxis2Left" zoom="95000">
            <a:rot lat="1080000" lon="120000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закона (решения) об исполнении бюджета</a:t>
          </a:r>
        </a:p>
      </dsp:txBody>
      <dsp:txXfrm>
        <a:off x="51250" y="51250"/>
        <a:ext cx="4293721" cy="1647294"/>
      </dsp:txXfrm>
    </dsp:sp>
    <dsp:sp modelId="{F72317CC-0D80-2743-9158-B229DF15966B}">
      <dsp:nvSpPr>
        <dsp:cNvPr id="0" name=""/>
        <dsp:cNvSpPr/>
      </dsp:nvSpPr>
      <dsp:spPr>
        <a:xfrm>
          <a:off x="545460" y="2041426"/>
          <a:ext cx="6181886" cy="1749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55000"/>
          </a:schemeClr>
        </a:solidFill>
        <a:ln>
          <a:noFill/>
        </a:ln>
        <a:effectLst/>
        <a:scene3d>
          <a:camera prst="isometricOffAxis2Left" zoom="95000">
            <a:rot lat="1080000" lon="120000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управленческих решений</a:t>
          </a:r>
        </a:p>
      </dsp:txBody>
      <dsp:txXfrm>
        <a:off x="596710" y="2092676"/>
        <a:ext cx="4396559" cy="1647294"/>
      </dsp:txXfrm>
    </dsp:sp>
    <dsp:sp modelId="{C6F715EF-A51B-0A43-8559-CDB3A8922E6B}">
      <dsp:nvSpPr>
        <dsp:cNvPr id="0" name=""/>
        <dsp:cNvSpPr/>
      </dsp:nvSpPr>
      <dsp:spPr>
        <a:xfrm>
          <a:off x="1090921" y="4082853"/>
          <a:ext cx="6181886" cy="1749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>
          <a:noFill/>
        </a:ln>
        <a:effectLst/>
        <a:scene3d>
          <a:camera prst="isometricOffAxis2Left" zoom="95000">
            <a:rot lat="1080000" lon="120000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Сравнительный анализ показателей последующих периодов</a:t>
          </a:r>
        </a:p>
      </dsp:txBody>
      <dsp:txXfrm>
        <a:off x="1142171" y="4134103"/>
        <a:ext cx="4396559" cy="1647294"/>
      </dsp:txXfrm>
    </dsp:sp>
    <dsp:sp modelId="{9BF41006-2BCC-674E-B579-48A1F885A58B}">
      <dsp:nvSpPr>
        <dsp:cNvPr id="0" name=""/>
        <dsp:cNvSpPr/>
      </dsp:nvSpPr>
      <dsp:spPr>
        <a:xfrm>
          <a:off x="5044520" y="1326927"/>
          <a:ext cx="1137366" cy="11373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1200000" rev="0"/>
          </a:camera>
          <a:lightRig rig="flat" dir="t"/>
        </a:scene3d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0427" y="1326927"/>
        <a:ext cx="625552" cy="855868"/>
      </dsp:txXfrm>
    </dsp:sp>
    <dsp:sp modelId="{174657E1-E2D2-364D-870A-0D6519A1DEE6}">
      <dsp:nvSpPr>
        <dsp:cNvPr id="0" name=""/>
        <dsp:cNvSpPr/>
      </dsp:nvSpPr>
      <dsp:spPr>
        <a:xfrm>
          <a:off x="5589981" y="3356688"/>
          <a:ext cx="1137366" cy="11373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isometricOffAxis2Left" zoom="95000">
            <a:rot lat="1080000" lon="1200000" rev="0"/>
          </a:camera>
          <a:lightRig rig="flat" dir="t"/>
        </a:scene3d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5888" y="3356688"/>
        <a:ext cx="625552" cy="855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9951C-22CB-7641-AE59-A728819C0567}">
      <dsp:nvSpPr>
        <dsp:cNvPr id="0" name=""/>
        <dsp:cNvSpPr/>
      </dsp:nvSpPr>
      <dsp:spPr>
        <a:xfrm>
          <a:off x="138683" y="165249"/>
          <a:ext cx="1358780" cy="139769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A25B25-7E02-284D-875A-DC5072234346}">
      <dsp:nvSpPr>
        <dsp:cNvPr id="0" name=""/>
        <dsp:cNvSpPr/>
      </dsp:nvSpPr>
      <dsp:spPr>
        <a:xfrm>
          <a:off x="1825521" y="0"/>
          <a:ext cx="3225673" cy="172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2022 год:</a:t>
          </a: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Рост объема нарушений при ведении учета и составление отчетности в тыс. руб.</a:t>
          </a:r>
        </a:p>
      </dsp:txBody>
      <dsp:txXfrm>
        <a:off x="1825521" y="0"/>
        <a:ext cx="3225673" cy="1728192"/>
      </dsp:txXfrm>
    </dsp:sp>
    <dsp:sp modelId="{90B4FDA7-BE45-E340-A81B-546DA49505F9}">
      <dsp:nvSpPr>
        <dsp:cNvPr id="0" name=""/>
        <dsp:cNvSpPr/>
      </dsp:nvSpPr>
      <dsp:spPr>
        <a:xfrm rot="10800000">
          <a:off x="708937" y="2037457"/>
          <a:ext cx="1358780" cy="139769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782D6C-FC14-3B44-B14B-FBEBBDD2D2A4}">
      <dsp:nvSpPr>
        <dsp:cNvPr id="0" name=""/>
        <dsp:cNvSpPr/>
      </dsp:nvSpPr>
      <dsp:spPr>
        <a:xfrm>
          <a:off x="2395774" y="1872208"/>
          <a:ext cx="3225673" cy="172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доли нарушений, приходящихся на ведение учета</a:t>
          </a:r>
        </a:p>
      </dsp:txBody>
      <dsp:txXfrm>
        <a:off x="2395774" y="1872208"/>
        <a:ext cx="3225673" cy="1728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6B834-6B84-1D42-B425-2DB4CA70A1A4}">
      <dsp:nvSpPr>
        <dsp:cNvPr id="0" name=""/>
        <dsp:cNvSpPr/>
      </dsp:nvSpPr>
      <dsp:spPr>
        <a:xfrm rot="10800000">
          <a:off x="36534" y="0"/>
          <a:ext cx="1121677" cy="1728192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BAC7ED-F01F-1749-AE72-A8D5A9298938}">
      <dsp:nvSpPr>
        <dsp:cNvPr id="0" name=""/>
        <dsp:cNvSpPr/>
      </dsp:nvSpPr>
      <dsp:spPr>
        <a:xfrm>
          <a:off x="1264865" y="0"/>
          <a:ext cx="2137197" cy="172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Резкое изменение внешних условий (санкции)</a:t>
          </a:r>
        </a:p>
      </dsp:txBody>
      <dsp:txXfrm>
        <a:off x="1264865" y="0"/>
        <a:ext cx="2137197" cy="1728192"/>
      </dsp:txXfrm>
    </dsp:sp>
    <dsp:sp modelId="{396D15F1-1B4E-0947-8360-33C18008C365}">
      <dsp:nvSpPr>
        <dsp:cNvPr id="0" name=""/>
        <dsp:cNvSpPr/>
      </dsp:nvSpPr>
      <dsp:spPr>
        <a:xfrm>
          <a:off x="468049" y="1872208"/>
          <a:ext cx="1121677" cy="1728192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0D0B2F-F69E-4240-A0F1-0DA7F16F1145}">
      <dsp:nvSpPr>
        <dsp:cNvPr id="0" name=""/>
        <dsp:cNvSpPr/>
      </dsp:nvSpPr>
      <dsp:spPr>
        <a:xfrm>
          <a:off x="1642691" y="1872208"/>
          <a:ext cx="2137197" cy="172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замедление динамики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макроэкономичес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-ких показателей</a:t>
          </a:r>
        </a:p>
      </dsp:txBody>
      <dsp:txXfrm>
        <a:off x="1642691" y="1872208"/>
        <a:ext cx="2137197" cy="17281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86FDC-C07B-488E-942E-A5188992E07B}">
      <dsp:nvSpPr>
        <dsp:cNvPr id="0" name=""/>
        <dsp:cNvSpPr/>
      </dsp:nvSpPr>
      <dsp:spPr>
        <a:xfrm>
          <a:off x="776" y="0"/>
          <a:ext cx="2699518" cy="1161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Капитальные вложения или Расходы текущего года</a:t>
          </a:r>
        </a:p>
      </dsp:txBody>
      <dsp:txXfrm>
        <a:off x="34792" y="34016"/>
        <a:ext cx="2631486" cy="1093350"/>
      </dsp:txXfrm>
    </dsp:sp>
    <dsp:sp modelId="{7C9F1BF8-209A-42FF-9F58-A496C4751EA5}">
      <dsp:nvSpPr>
        <dsp:cNvPr id="0" name=""/>
        <dsp:cNvSpPr/>
      </dsp:nvSpPr>
      <dsp:spPr>
        <a:xfrm>
          <a:off x="3122211" y="58124"/>
          <a:ext cx="894464" cy="1045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2211" y="267150"/>
        <a:ext cx="626125" cy="627080"/>
      </dsp:txXfrm>
    </dsp:sp>
    <dsp:sp modelId="{6FF38AE1-AEB6-41A3-A9C8-E354CCB200E1}">
      <dsp:nvSpPr>
        <dsp:cNvPr id="0" name=""/>
        <dsp:cNvSpPr/>
      </dsp:nvSpPr>
      <dsp:spPr>
        <a:xfrm>
          <a:off x="4387963" y="0"/>
          <a:ext cx="4214243" cy="1161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Решение комиссии по поступлениям и выбытиям активов</a:t>
          </a:r>
        </a:p>
      </dsp:txBody>
      <dsp:txXfrm>
        <a:off x="4421979" y="34016"/>
        <a:ext cx="4146211" cy="1093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86FDC-C07B-488E-942E-A5188992E07B}">
      <dsp:nvSpPr>
        <dsp:cNvPr id="0" name=""/>
        <dsp:cNvSpPr/>
      </dsp:nvSpPr>
      <dsp:spPr>
        <a:xfrm>
          <a:off x="0" y="0"/>
          <a:ext cx="2691430" cy="10434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Некорректная стоимость ОС, НМА, НПА</a:t>
          </a:r>
        </a:p>
      </dsp:txBody>
      <dsp:txXfrm>
        <a:off x="30561" y="30561"/>
        <a:ext cx="2630308" cy="982291"/>
      </dsp:txXfrm>
    </dsp:sp>
    <dsp:sp modelId="{7C9F1BF8-209A-42FF-9F58-A496C4751EA5}">
      <dsp:nvSpPr>
        <dsp:cNvPr id="0" name=""/>
        <dsp:cNvSpPr/>
      </dsp:nvSpPr>
      <dsp:spPr>
        <a:xfrm>
          <a:off x="3113922" y="0"/>
          <a:ext cx="895683" cy="1043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3922" y="208683"/>
        <a:ext cx="626978" cy="626047"/>
      </dsp:txXfrm>
    </dsp:sp>
    <dsp:sp modelId="{6FF38AE1-AEB6-41A3-A9C8-E354CCB200E1}">
      <dsp:nvSpPr>
        <dsp:cNvPr id="0" name=""/>
        <dsp:cNvSpPr/>
      </dsp:nvSpPr>
      <dsp:spPr>
        <a:xfrm>
          <a:off x="4381399" y="0"/>
          <a:ext cx="4222646" cy="10434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Решение комиссии по поступлениям и выбытиям активов</a:t>
          </a:r>
          <a:endParaRPr lang="ru-RU" sz="18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1960" y="30561"/>
        <a:ext cx="4161524" cy="9822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86FDC-C07B-488E-942E-A5188992E07B}">
      <dsp:nvSpPr>
        <dsp:cNvPr id="0" name=""/>
        <dsp:cNvSpPr/>
      </dsp:nvSpPr>
      <dsp:spPr>
        <a:xfrm>
          <a:off x="0" y="0"/>
          <a:ext cx="2688802" cy="10441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Своевременное отражение в учете ДЗ</a:t>
          </a:r>
          <a:endParaRPr lang="ru-RU" sz="22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81" y="30581"/>
        <a:ext cx="2627640" cy="982954"/>
      </dsp:txXfrm>
    </dsp:sp>
    <dsp:sp modelId="{7C9F1BF8-209A-42FF-9F58-A496C4751EA5}">
      <dsp:nvSpPr>
        <dsp:cNvPr id="0" name=""/>
        <dsp:cNvSpPr/>
      </dsp:nvSpPr>
      <dsp:spPr>
        <a:xfrm>
          <a:off x="3111932" y="0"/>
          <a:ext cx="897035" cy="1044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1932" y="208823"/>
        <a:ext cx="627925" cy="626470"/>
      </dsp:txXfrm>
    </dsp:sp>
    <dsp:sp modelId="{6FF38AE1-AEB6-41A3-A9C8-E354CCB200E1}">
      <dsp:nvSpPr>
        <dsp:cNvPr id="0" name=""/>
        <dsp:cNvSpPr/>
      </dsp:nvSpPr>
      <dsp:spPr>
        <a:xfrm>
          <a:off x="4381322" y="0"/>
          <a:ext cx="4218523" cy="10441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График документооборота – учетная политика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СГС «Учетная политика»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1903" y="30581"/>
        <a:ext cx="4157361" cy="9829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86FDC-C07B-488E-942E-A5188992E07B}">
      <dsp:nvSpPr>
        <dsp:cNvPr id="0" name=""/>
        <dsp:cNvSpPr/>
      </dsp:nvSpPr>
      <dsp:spPr>
        <a:xfrm>
          <a:off x="0" y="0"/>
          <a:ext cx="2699518" cy="11094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Непроизведенные активы</a:t>
          </a:r>
        </a:p>
      </dsp:txBody>
      <dsp:txXfrm>
        <a:off x="32496" y="32496"/>
        <a:ext cx="2634526" cy="1044494"/>
      </dsp:txXfrm>
    </dsp:sp>
    <dsp:sp modelId="{7C9F1BF8-209A-42FF-9F58-A496C4751EA5}">
      <dsp:nvSpPr>
        <dsp:cNvPr id="0" name=""/>
        <dsp:cNvSpPr/>
      </dsp:nvSpPr>
      <dsp:spPr>
        <a:xfrm>
          <a:off x="3121630" y="32176"/>
          <a:ext cx="894875" cy="1045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1630" y="241202"/>
        <a:ext cx="626413" cy="627080"/>
      </dsp:txXfrm>
    </dsp:sp>
    <dsp:sp modelId="{6FF38AE1-AEB6-41A3-A9C8-E354CCB200E1}">
      <dsp:nvSpPr>
        <dsp:cNvPr id="0" name=""/>
        <dsp:cNvSpPr/>
      </dsp:nvSpPr>
      <dsp:spPr>
        <a:xfrm>
          <a:off x="4387963" y="0"/>
          <a:ext cx="4214243" cy="11094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на балансе при их распоряжении и вовлечении в хозяйственный оборот</a:t>
          </a:r>
        </a:p>
      </dsp:txBody>
      <dsp:txXfrm>
        <a:off x="4420459" y="32496"/>
        <a:ext cx="4149251" cy="10444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86FDC-C07B-488E-942E-A5188992E07B}">
      <dsp:nvSpPr>
        <dsp:cNvPr id="0" name=""/>
        <dsp:cNvSpPr/>
      </dsp:nvSpPr>
      <dsp:spPr>
        <a:xfrm>
          <a:off x="0" y="0"/>
          <a:ext cx="2691430" cy="1512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Инвентаризация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забаланс</a:t>
          </a:r>
          <a:r>
            <a:rPr lang="ru-RU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контрагента нет в ЕГРЮЛ, не актив)</a:t>
          </a:r>
        </a:p>
      </dsp:txBody>
      <dsp:txXfrm>
        <a:off x="44290" y="44290"/>
        <a:ext cx="2602850" cy="1423588"/>
      </dsp:txXfrm>
    </dsp:sp>
    <dsp:sp modelId="{7C9F1BF8-209A-42FF-9F58-A496C4751EA5}">
      <dsp:nvSpPr>
        <dsp:cNvPr id="0" name=""/>
        <dsp:cNvSpPr/>
      </dsp:nvSpPr>
      <dsp:spPr>
        <a:xfrm>
          <a:off x="3113922" y="232475"/>
          <a:ext cx="895683" cy="1047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3922" y="441918"/>
        <a:ext cx="626978" cy="628330"/>
      </dsp:txXfrm>
    </dsp:sp>
    <dsp:sp modelId="{6FF38AE1-AEB6-41A3-A9C8-E354CCB200E1}">
      <dsp:nvSpPr>
        <dsp:cNvPr id="0" name=""/>
        <dsp:cNvSpPr/>
      </dsp:nvSpPr>
      <dsp:spPr>
        <a:xfrm>
          <a:off x="4381399" y="0"/>
          <a:ext cx="4222646" cy="1512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Порядок проведения инвентаризации – учетная политика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СГС «Учетная политика»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5689" y="44290"/>
        <a:ext cx="4134066" cy="1423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6/25/23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6/25/23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4163" y="49213"/>
            <a:ext cx="4275137" cy="3208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9" y="3297327"/>
            <a:ext cx="9657173" cy="3500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933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77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550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22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305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720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02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26" Type="http://schemas.openxmlformats.org/officeDocument/2006/relationships/diagramColors" Target="../diagrams/colors8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5" Type="http://schemas.openxmlformats.org/officeDocument/2006/relationships/diagramQuickStyle" Target="../diagrams/quickStyle8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24" Type="http://schemas.openxmlformats.org/officeDocument/2006/relationships/diagramLayout" Target="../diagrams/layout8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23" Type="http://schemas.openxmlformats.org/officeDocument/2006/relationships/diagramData" Target="../diagrams/data8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091" y="4201934"/>
            <a:ext cx="820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Итоги отчетной кампании за 2022 год</a:t>
            </a:r>
            <a:endParaRPr lang="ru-RU" sz="2400" b="1" dirty="0">
              <a:solidFill>
                <a:srgbClr val="077A3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0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44153" y="6543586"/>
            <a:ext cx="1748970" cy="31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Ульяновск 2023</a:t>
            </a:r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6" y="108952"/>
            <a:ext cx="7503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4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Итоги за 2022 год</a:t>
            </a:r>
            <a:endParaRPr lang="ru-RU" sz="24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8DC53EF1-F937-C548-BB3F-0A71FF66C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718655"/>
              </p:ext>
            </p:extLst>
          </p:nvPr>
        </p:nvGraphicFramePr>
        <p:xfrm>
          <a:off x="1763688" y="800708"/>
          <a:ext cx="727280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Штриховая стрелка вправо 9">
            <a:extLst>
              <a:ext uri="{FF2B5EF4-FFF2-40B4-BE49-F238E27FC236}">
                <a16:creationId xmlns:a16="http://schemas.microsoft.com/office/drawing/2014/main" id="{5C2C81F4-9936-994A-A415-CEF969F0FC85}"/>
              </a:ext>
            </a:extLst>
          </p:cNvPr>
          <p:cNvSpPr/>
          <p:nvPr/>
        </p:nvSpPr>
        <p:spPr>
          <a:xfrm rot="5400000">
            <a:off x="-1566682" y="3255983"/>
            <a:ext cx="5616624" cy="684076"/>
          </a:xfrm>
          <a:prstGeom prst="stripedRightArrow">
            <a:avLst>
              <a:gd name="adj1" fmla="val 58101"/>
              <a:gd name="adj2" fmla="val 50000"/>
            </a:avLst>
          </a:prstGeom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scene3d>
            <a:camera prst="perspectiveRigh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BA937-0DB4-8D46-9000-8C3E60BF466B}"/>
              </a:ext>
            </a:extLst>
          </p:cNvPr>
          <p:cNvSpPr txBox="1"/>
          <p:nvPr/>
        </p:nvSpPr>
        <p:spPr>
          <a:xfrm>
            <a:off x="407149" y="980728"/>
            <a:ext cx="492443" cy="47525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временная школа</a:t>
            </a:r>
          </a:p>
        </p:txBody>
      </p:sp>
    </p:spTree>
    <p:extLst>
      <p:ext uri="{BB962C8B-B14F-4D97-AF65-F5344CB8AC3E}">
        <p14:creationId xmlns:p14="http://schemas.microsoft.com/office/powerpoint/2010/main" val="183883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6" y="108952"/>
            <a:ext cx="7503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4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Итоги за 2022 год</a:t>
            </a:r>
            <a:endParaRPr lang="ru-RU" sz="24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3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7C05B22-4C7E-B942-AC7E-13AC38133E6A}"/>
              </a:ext>
            </a:extLst>
          </p:cNvPr>
          <p:cNvGraphicFramePr/>
          <p:nvPr>
            <p:extLst/>
          </p:nvPr>
        </p:nvGraphicFramePr>
        <p:xfrm>
          <a:off x="3563888" y="732447"/>
          <a:ext cx="576013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AFE28E-7AB8-AB41-A3E1-C0F770F26DEF}"/>
              </a:ext>
            </a:extLst>
          </p:cNvPr>
          <p:cNvSpPr txBox="1"/>
          <p:nvPr/>
        </p:nvSpPr>
        <p:spPr>
          <a:xfrm>
            <a:off x="4690663" y="4905164"/>
            <a:ext cx="4104456" cy="140415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Приблизительно 20% приходится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забалансовые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счета или данные ПЗ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6842375-0467-484E-BF5A-6BA40F931A89}"/>
              </a:ext>
            </a:extLst>
          </p:cNvPr>
          <p:cNvGraphicFramePr/>
          <p:nvPr/>
        </p:nvGraphicFramePr>
        <p:xfrm>
          <a:off x="143508" y="692696"/>
          <a:ext cx="381642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FE273A8-8F13-A345-B044-385AF2497290}"/>
              </a:ext>
            </a:extLst>
          </p:cNvPr>
          <p:cNvSpPr txBox="1"/>
          <p:nvPr/>
        </p:nvSpPr>
        <p:spPr>
          <a:xfrm>
            <a:off x="146956" y="4905164"/>
            <a:ext cx="4104456" cy="140415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Приблизительно 95% нарушений оперативно устранены</a:t>
            </a:r>
          </a:p>
        </p:txBody>
      </p:sp>
    </p:spTree>
    <p:extLst>
      <p:ext uri="{BB962C8B-B14F-4D97-AF65-F5344CB8AC3E}">
        <p14:creationId xmlns:p14="http://schemas.microsoft.com/office/powerpoint/2010/main" val="55330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C03FAE5-45C3-3B4B-B836-263D480CA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158696"/>
              </p:ext>
            </p:extLst>
          </p:nvPr>
        </p:nvGraphicFramePr>
        <p:xfrm>
          <a:off x="474212" y="1088740"/>
          <a:ext cx="8388932" cy="545127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6174544">
                  <a:extLst>
                    <a:ext uri="{9D8B030D-6E8A-4147-A177-3AD203B41FA5}">
                      <a16:colId xmlns:a16="http://schemas.microsoft.com/office/drawing/2014/main" val="3657674167"/>
                    </a:ext>
                  </a:extLst>
                </a:gridCol>
                <a:gridCol w="2214388">
                  <a:extLst>
                    <a:ext uri="{9D8B030D-6E8A-4147-A177-3AD203B41FA5}">
                      <a16:colId xmlns:a16="http://schemas.microsoft.com/office/drawing/2014/main" val="28252711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2556068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общих требований к бюджетной, бухгалтерской (финансовой) отчетности экономического субъекта, в том числе к ее составу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94115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требований, предъявляемых к оформлению и ведению регистров бухгалтерского учета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29995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требований, предъявляемых к правилам ведения бюджетного (бухгалтерского) учета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7049139"/>
                  </a:ext>
                </a:extLst>
              </a:tr>
              <a:tr h="12253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требований, предъявляемых к оформлению фактов хозяйственной жизни экономического субъекта первичными учетными документами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6720914"/>
                  </a:ext>
                </a:extLst>
              </a:tr>
              <a:tr h="517522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5579950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42222BE0-0CC1-9C42-8581-EC17752EA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81" y="21691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18C3296-2F0B-4045-BD00-F3CB7DCAAF05}"/>
              </a:ext>
            </a:extLst>
          </p:cNvPr>
          <p:cNvSpPr/>
          <p:nvPr/>
        </p:nvSpPr>
        <p:spPr>
          <a:xfrm>
            <a:off x="753036" y="108952"/>
            <a:ext cx="7503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4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Итоги за 2022 год</a:t>
            </a:r>
            <a:endParaRPr lang="ru-RU" sz="24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8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6" y="108952"/>
            <a:ext cx="7503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4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Итоги отчетности за 2022 год</a:t>
            </a:r>
            <a:endParaRPr lang="ru-RU" sz="24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5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0AFEDC8-6263-1E4C-A5A0-D0BB89977C2C}"/>
              </a:ext>
            </a:extLst>
          </p:cNvPr>
          <p:cNvSpPr txBox="1"/>
          <p:nvPr/>
        </p:nvSpPr>
        <p:spPr>
          <a:xfrm>
            <a:off x="215516" y="1232756"/>
            <a:ext cx="2628292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Нефинансовые активы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F47951-15EB-6747-ACAF-E1093E67DBE5}"/>
              </a:ext>
            </a:extLst>
          </p:cNvPr>
          <p:cNvSpPr txBox="1"/>
          <p:nvPr/>
        </p:nvSpPr>
        <p:spPr>
          <a:xfrm>
            <a:off x="3707904" y="578524"/>
            <a:ext cx="529258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вложения не отнесены на увеличение балансовой стоимости имущества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7289CF-71F7-DB48-9186-F138C858DE9C}"/>
              </a:ext>
            </a:extLst>
          </p:cNvPr>
          <p:cNvSpPr txBox="1"/>
          <p:nvPr/>
        </p:nvSpPr>
        <p:spPr>
          <a:xfrm>
            <a:off x="3743908" y="1772816"/>
            <a:ext cx="5256584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Некорректно отражена стоимость земельных участков, нематериальных активов, основных средств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2E1095D-A2C1-754C-982C-A5C7E6D4126D}"/>
              </a:ext>
            </a:extLst>
          </p:cNvPr>
          <p:cNvCxnSpPr>
            <a:stCxn id="5" idx="3"/>
            <a:endCxn id="12" idx="1"/>
          </p:cNvCxnSpPr>
          <p:nvPr/>
        </p:nvCxnSpPr>
        <p:spPr>
          <a:xfrm flipV="1">
            <a:off x="2843808" y="1118584"/>
            <a:ext cx="864096" cy="654232"/>
          </a:xfrm>
          <a:prstGeom prst="line">
            <a:avLst/>
          </a:prstGeom>
          <a:ln>
            <a:solidFill>
              <a:srgbClr val="077A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13906DD-70B5-7F44-A330-B59153110923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>
            <a:off x="2843808" y="1772816"/>
            <a:ext cx="900100" cy="540060"/>
          </a:xfrm>
          <a:prstGeom prst="line">
            <a:avLst/>
          </a:prstGeom>
          <a:ln>
            <a:solidFill>
              <a:srgbClr val="077A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70533E2-5747-9246-9FAC-305A8141F160}"/>
              </a:ext>
            </a:extLst>
          </p:cNvPr>
          <p:cNvSpPr txBox="1"/>
          <p:nvPr/>
        </p:nvSpPr>
        <p:spPr>
          <a:xfrm>
            <a:off x="215516" y="3645768"/>
            <a:ext cx="2628292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Дебиторская задолженность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63A606-68CE-C34C-AD7B-183F218F1FB1}"/>
              </a:ext>
            </a:extLst>
          </p:cNvPr>
          <p:cNvSpPr txBox="1"/>
          <p:nvPr/>
        </p:nvSpPr>
        <p:spPr>
          <a:xfrm>
            <a:off x="3797419" y="2990792"/>
            <a:ext cx="5203073" cy="7622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поставлена на учет</a:t>
            </a:r>
            <a:endParaRPr lang="ru-RU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CB222-3899-564A-B4B4-C5FAAF6C82FC}"/>
              </a:ext>
            </a:extLst>
          </p:cNvPr>
          <p:cNvSpPr txBox="1"/>
          <p:nvPr/>
        </p:nvSpPr>
        <p:spPr>
          <a:xfrm>
            <a:off x="3813563" y="3874802"/>
            <a:ext cx="5186929" cy="8503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Неправомерно признана нереальной к взысканию</a:t>
            </a:r>
            <a:endParaRPr lang="ru-RU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B83450-3F5E-744D-8026-697D83FA51AF}"/>
              </a:ext>
            </a:extLst>
          </p:cNvPr>
          <p:cNvSpPr txBox="1"/>
          <p:nvPr/>
        </p:nvSpPr>
        <p:spPr>
          <a:xfrm>
            <a:off x="3802266" y="4846910"/>
            <a:ext cx="5198226" cy="8503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отражены штрафные санкции за нарушение условий контрактов</a:t>
            </a:r>
            <a:endParaRPr lang="ru-RU" sz="2000" b="1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B6D1B84-B154-D941-996D-65ED8950055B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2843808" y="3371914"/>
            <a:ext cx="953611" cy="813914"/>
          </a:xfrm>
          <a:prstGeom prst="line">
            <a:avLst/>
          </a:prstGeom>
          <a:ln>
            <a:solidFill>
              <a:srgbClr val="077A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642A2D0-ABDB-BA40-A108-527638136295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>
            <a:off x="2843808" y="4185828"/>
            <a:ext cx="969755" cy="114145"/>
          </a:xfrm>
          <a:prstGeom prst="line">
            <a:avLst/>
          </a:prstGeom>
          <a:ln>
            <a:solidFill>
              <a:srgbClr val="077A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2B47DC0-A610-DE40-9914-47C6D5CD1D28}"/>
              </a:ext>
            </a:extLst>
          </p:cNvPr>
          <p:cNvCxnSpPr>
            <a:cxnSpLocks/>
            <a:stCxn id="20" idx="3"/>
            <a:endCxn id="23" idx="1"/>
          </p:cNvCxnSpPr>
          <p:nvPr/>
        </p:nvCxnSpPr>
        <p:spPr>
          <a:xfrm>
            <a:off x="2843808" y="4185828"/>
            <a:ext cx="958458" cy="1086253"/>
          </a:xfrm>
          <a:prstGeom prst="line">
            <a:avLst/>
          </a:prstGeom>
          <a:ln>
            <a:solidFill>
              <a:srgbClr val="077A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177D2D2-F684-954F-8DF3-05CBAF861F62}"/>
              </a:ext>
            </a:extLst>
          </p:cNvPr>
          <p:cNvSpPr txBox="1"/>
          <p:nvPr/>
        </p:nvSpPr>
        <p:spPr>
          <a:xfrm>
            <a:off x="215516" y="5697252"/>
            <a:ext cx="2628292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Забалансовые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счета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1342D7-D456-834C-A2DB-494FB7D0F5A1}"/>
              </a:ext>
            </a:extLst>
          </p:cNvPr>
          <p:cNvSpPr txBox="1"/>
          <p:nvPr/>
        </p:nvSpPr>
        <p:spPr>
          <a:xfrm>
            <a:off x="3813563" y="5819018"/>
            <a:ext cx="5186930" cy="9583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отражены банковские гарантии, целевые капитальные вложения, имущество в пользовании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6344697D-8A56-D34C-B01F-E86CF584314D}"/>
              </a:ext>
            </a:extLst>
          </p:cNvPr>
          <p:cNvCxnSpPr>
            <a:cxnSpLocks/>
            <a:stCxn id="33" idx="3"/>
            <a:endCxn id="38" idx="1"/>
          </p:cNvCxnSpPr>
          <p:nvPr/>
        </p:nvCxnSpPr>
        <p:spPr>
          <a:xfrm>
            <a:off x="2843808" y="6237312"/>
            <a:ext cx="969755" cy="60883"/>
          </a:xfrm>
          <a:prstGeom prst="line">
            <a:avLst/>
          </a:prstGeom>
          <a:ln>
            <a:solidFill>
              <a:srgbClr val="077A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90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273132" y="179386"/>
            <a:ext cx="8429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Типичые</a:t>
            </a:r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ошибки в бюджетной (бухгалтерской) отчетности за 2021 год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702748" y="26986"/>
            <a:ext cx="436557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6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25667"/>
              </p:ext>
            </p:extLst>
          </p:nvPr>
        </p:nvGraphicFramePr>
        <p:xfrm>
          <a:off x="384008" y="717832"/>
          <a:ext cx="8318740" cy="537970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0144">
                  <a:extLst>
                    <a:ext uri="{9D8B030D-6E8A-4147-A177-3AD203B41FA5}">
                      <a16:colId xmlns:a16="http://schemas.microsoft.com/office/drawing/2014/main" val="3943450431"/>
                    </a:ext>
                  </a:extLst>
                </a:gridCol>
                <a:gridCol w="5158596">
                  <a:extLst>
                    <a:ext uri="{9D8B030D-6E8A-4147-A177-3AD203B41FA5}">
                      <a16:colId xmlns:a16="http://schemas.microsoft.com/office/drawing/2014/main" val="2666183714"/>
                    </a:ext>
                  </a:extLst>
                </a:gridCol>
              </a:tblGrid>
              <a:tr h="3968570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  <a:p>
                      <a:pPr algn="ctr"/>
                      <a:r>
                        <a:rPr lang="ru-RU" sz="18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Дебиторская задолженность </a:t>
                      </a:r>
                      <a:endParaRPr lang="ru-RU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Несвоевременное (неполное)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отражение факта хозяйственной жизни при наличии первичного учетного документа (счет 209</a:t>
                      </a:r>
                      <a:r>
                        <a:rPr lang="ru-RU" sz="1800" b="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(не отражены штрафные санкции, несвоевременное прекращение начисления обязательств по аренде).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Признание доходов по кассовому методу.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балансовом учете отражена сомнительная задолженность или </a:t>
                      </a:r>
                      <a:r>
                        <a:rPr lang="ru-RU" sz="1800" b="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неправомерно признана нереальной к взысканию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отражение ДЗ на счете 209 при расторжении контракта на закупку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Некорректно начислены доходы (дивиденды)</a:t>
                      </a:r>
                      <a:endParaRPr lang="ru-RU" b="0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993352"/>
                  </a:ext>
                </a:extLst>
              </a:tr>
              <a:tr h="1411139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u="non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Вложения в нефинансовые активы</a:t>
                      </a:r>
                      <a:endParaRPr lang="ru-RU" sz="1800" b="1" u="non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Некорректная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классификация расходов – отнесение на финансовый результат вместо увеличение стоимости НФА (!!!).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объемов незавершенного строительства.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7934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7C5F641-F524-E849-A3EF-6438195127A4}"/>
              </a:ext>
            </a:extLst>
          </p:cNvPr>
          <p:cNvSpPr txBox="1"/>
          <p:nvPr/>
        </p:nvSpPr>
        <p:spPr>
          <a:xfrm>
            <a:off x="1425037" y="6284926"/>
            <a:ext cx="660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проведена / не должным образом проведена инвентаризация</a:t>
            </a:r>
          </a:p>
        </p:txBody>
      </p:sp>
    </p:spTree>
    <p:extLst>
      <p:ext uri="{BB962C8B-B14F-4D97-AF65-F5344CB8AC3E}">
        <p14:creationId xmlns:p14="http://schemas.microsoft.com/office/powerpoint/2010/main" val="120405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188258" y="133141"/>
            <a:ext cx="8488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Типичные ошибки в бюджетной (бухгалтерской) отчетности за 2021 год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63465" y="129460"/>
            <a:ext cx="351321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7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397427"/>
              </p:ext>
            </p:extLst>
          </p:nvPr>
        </p:nvGraphicFramePr>
        <p:xfrm>
          <a:off x="336072" y="887272"/>
          <a:ext cx="8522919" cy="56731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37708">
                  <a:extLst>
                    <a:ext uri="{9D8B030D-6E8A-4147-A177-3AD203B41FA5}">
                      <a16:colId xmlns:a16="http://schemas.microsoft.com/office/drawing/2014/main" val="3943450431"/>
                    </a:ext>
                  </a:extLst>
                </a:gridCol>
                <a:gridCol w="5285211">
                  <a:extLst>
                    <a:ext uri="{9D8B030D-6E8A-4147-A177-3AD203B41FA5}">
                      <a16:colId xmlns:a16="http://schemas.microsoft.com/office/drawing/2014/main" val="2666183714"/>
                    </a:ext>
                  </a:extLst>
                </a:gridCol>
              </a:tblGrid>
              <a:tr h="14315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Нефинансовые активы (основные средства, нематериальные активы)</a:t>
                      </a:r>
                    </a:p>
                    <a:p>
                      <a:pPr algn="ctr"/>
                      <a:endParaRPr lang="ru-RU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отражены объекты НМА при наличии государственной регистрации прав на РИД.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счете 101 отражены объекты ОС, права на которые не зарегистрированы (при наличии акта ввода в эксплуатацию не отражены ОС на счете 101).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Несвоевременная </a:t>
                      </a:r>
                      <a:r>
                        <a:rPr lang="ru-RU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реклассификация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 (перевод на з/счет 02) и некорректная классификация ОС (между аналитическими счетами)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993352"/>
                  </a:ext>
                </a:extLst>
              </a:tr>
              <a:tr h="176187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u="non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активы и обязательства</a:t>
                      </a:r>
                      <a:endParaRPr lang="ru-RU" sz="1800" b="1" u="non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текущая, просроченная, долгосрочная, сомнительная, безнадежная к взысканию.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по урегулированию просроченной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(сомнительной) задолженности.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Некорректное применение бюджетной классификации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793452"/>
                  </a:ext>
                </a:extLst>
              </a:tr>
              <a:tr h="110117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u="non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 на </a:t>
                      </a:r>
                      <a:r>
                        <a:rPr lang="ru-RU" sz="1800" b="1" u="none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забалансовых</a:t>
                      </a:r>
                      <a:r>
                        <a:rPr lang="ru-RU" sz="1800" b="1" u="non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счетах</a:t>
                      </a:r>
                      <a:endParaRPr lang="ru-RU" sz="1800" b="1" u="non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Несвоевременное отражение фактов хозяйственной жизни (например, банковские гарантии и счет 10) (бюджетных инвестиций).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50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37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8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59283641"/>
              </p:ext>
            </p:extLst>
          </p:nvPr>
        </p:nvGraphicFramePr>
        <p:xfrm>
          <a:off x="326936" y="179386"/>
          <a:ext cx="8604956" cy="1161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620074391"/>
              </p:ext>
            </p:extLst>
          </p:nvPr>
        </p:nvGraphicFramePr>
        <p:xfrm>
          <a:off x="326936" y="1520788"/>
          <a:ext cx="8604956" cy="1043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335976531"/>
              </p:ext>
            </p:extLst>
          </p:nvPr>
        </p:nvGraphicFramePr>
        <p:xfrm>
          <a:off x="326936" y="2744924"/>
          <a:ext cx="8604956" cy="104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8861BBB4-4EB9-C24A-BAC1-656A8EC74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325088"/>
              </p:ext>
            </p:extLst>
          </p:nvPr>
        </p:nvGraphicFramePr>
        <p:xfrm>
          <a:off x="344684" y="3969060"/>
          <a:ext cx="8604956" cy="110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A5E0C5F2-25E7-3E4B-96C3-FF6627F76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277272"/>
              </p:ext>
            </p:extLst>
          </p:nvPr>
        </p:nvGraphicFramePr>
        <p:xfrm>
          <a:off x="344684" y="5265204"/>
          <a:ext cx="860495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245698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24428" y="179386"/>
            <a:ext cx="58102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7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77A3E"/>
                </a:solidFill>
              </a:rPr>
              <a:t>СПАСИБО ЗА ВНИМАНИЕ!</a:t>
            </a:r>
            <a:endParaRPr lang="en-GB" sz="5000" b="1" u="sng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03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34653</TotalTime>
  <Words>561</Words>
  <Application>Microsoft Macintosh PowerPoint</Application>
  <PresentationFormat>Экран (4:3)</PresentationFormat>
  <Paragraphs>85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DINPro-Light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Юлия М</cp:lastModifiedBy>
  <cp:revision>2132</cp:revision>
  <cp:lastPrinted>2018-11-14T09:10:42Z</cp:lastPrinted>
  <dcterms:created xsi:type="dcterms:W3CDTF">2014-05-13T07:16:38Z</dcterms:created>
  <dcterms:modified xsi:type="dcterms:W3CDTF">2023-06-26T02:38:35Z</dcterms:modified>
</cp:coreProperties>
</file>