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6" r:id="rId1"/>
  </p:sldMasterIdLst>
  <p:notesMasterIdLst>
    <p:notesMasterId r:id="rId29"/>
  </p:notesMasterIdLst>
  <p:sldIdLst>
    <p:sldId id="373" r:id="rId2"/>
    <p:sldId id="402" r:id="rId3"/>
    <p:sldId id="406" r:id="rId4"/>
    <p:sldId id="403" r:id="rId5"/>
    <p:sldId id="399" r:id="rId6"/>
    <p:sldId id="386" r:id="rId7"/>
    <p:sldId id="404" r:id="rId8"/>
    <p:sldId id="363" r:id="rId9"/>
    <p:sldId id="339" r:id="rId10"/>
    <p:sldId id="408" r:id="rId11"/>
    <p:sldId id="365" r:id="rId12"/>
    <p:sldId id="393" r:id="rId13"/>
    <p:sldId id="349" r:id="rId14"/>
    <p:sldId id="340" r:id="rId15"/>
    <p:sldId id="407" r:id="rId16"/>
    <p:sldId id="405" r:id="rId17"/>
    <p:sldId id="367" r:id="rId18"/>
    <p:sldId id="368" r:id="rId19"/>
    <p:sldId id="369" r:id="rId20"/>
    <p:sldId id="370" r:id="rId21"/>
    <p:sldId id="409" r:id="rId22"/>
    <p:sldId id="378" r:id="rId23"/>
    <p:sldId id="411" r:id="rId24"/>
    <p:sldId id="400" r:id="rId25"/>
    <p:sldId id="410" r:id="rId26"/>
    <p:sldId id="401" r:id="rId27"/>
    <p:sldId id="389" r:id="rId2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купки" initials="ИИ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003C69"/>
    <a:srgbClr val="808080"/>
    <a:srgbClr val="000000"/>
    <a:srgbClr val="FF0000"/>
    <a:srgbClr val="10235A"/>
    <a:srgbClr val="000069"/>
    <a:srgbClr val="E5FCD8"/>
    <a:srgbClr val="F5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 autoAdjust="0"/>
  </p:normalViewPr>
  <p:slideViewPr>
    <p:cSldViewPr snapToGrid="0">
      <p:cViewPr>
        <p:scale>
          <a:sx n="135" d="100"/>
          <a:sy n="135" d="100"/>
        </p:scale>
        <p:origin x="-1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6T22:30:14.438" idx="1">
    <p:pos x="10" y="10"/>
    <p:text>Сейчас очень много говорят об интеллектуальной составляющей информационных систем - так вот инструменты ВФК - явное тому подтверрждение : система помогает работать без ошибок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26T22:32:20.5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71658-F68E-43F9-BFF6-71EEB93B57B5}" type="datetimeFigureOut">
              <a:rPr lang="ru-RU" smtClean="0"/>
              <a:pPr/>
              <a:t>28.05.2018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D2A04-7764-4B40-BA24-7AC94F5D69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3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18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21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2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23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0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5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52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15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3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A01536-484B-4527-A8E8-F5FE450584AC}" type="slidenum">
              <a:rPr lang="ru-RU" altLang="ru-RU" smtClean="0">
                <a:solidFill>
                  <a:prstClr val="black"/>
                </a:solidFill>
              </a:rPr>
              <a:pPr/>
              <a:t>16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42083-FC33-4A91-82AC-B5B4E18F215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54778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F91CC-960D-422D-A1B2-9520C48649B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69905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FCDAE0-4EAE-4B86-BA9F-F03073F6E92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6044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CA0D0-FFD5-4FF6-B6F2-D0A31E041A3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19512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DD560-4893-4A12-BDBF-66623514B06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27070"/>
      </p:ext>
    </p:extLst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D6478-566B-4416-B5D3-C97623CC1C0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4383"/>
      </p:ext>
    </p:extLst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B0EB7-9589-4E9A-AC42-428DEB1A596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4127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978F3-00FD-4BEC-8C33-2256EF5F09B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0783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51540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CF0CA-13C8-417C-A749-D2DE81E2EB6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5710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9BCB2-63E9-4A66-937A-32CD8F0DDA4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59600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646F3-870E-4069-880C-456672BC4A3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1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ut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85344" y="1353650"/>
            <a:ext cx="106166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Возможные подходы к автоматизации</a:t>
            </a:r>
          </a:p>
          <a:p>
            <a:r>
              <a:rPr lang="ru-RU" altLang="ru-RU" sz="3600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процедур внутреннего финансового</a:t>
            </a:r>
          </a:p>
          <a:p>
            <a:r>
              <a:rPr lang="ru-RU" altLang="ru-RU" sz="3600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контроля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7702" y="3782848"/>
            <a:ext cx="6215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ООО «Бюро инноваций и консалтинга»</a:t>
            </a:r>
          </a:p>
          <a:p>
            <a:r>
              <a:rPr lang="ru-RU" b="1" dirty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компетенции ВФК «Корпорации ПАРУС»</a:t>
            </a:r>
          </a:p>
          <a:p>
            <a:r>
              <a:rPr lang="ru-RU" b="1" dirty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Самченко Андрей Анатольевич</a:t>
            </a:r>
          </a:p>
          <a:p>
            <a:r>
              <a:rPr lang="en-US" dirty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Buro_sam@mail.ru</a:t>
            </a:r>
          </a:p>
          <a:p>
            <a:r>
              <a:rPr lang="en-US" dirty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Samchenko@ic-buro.ru</a:t>
            </a:r>
          </a:p>
          <a:p>
            <a:r>
              <a:rPr lang="en-US" dirty="0">
                <a:solidFill>
                  <a:srgbClr val="003C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Samchenko@parus.ru</a:t>
            </a:r>
            <a:endParaRPr lang="ru-RU" dirty="0">
              <a:solidFill>
                <a:srgbClr val="003C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6883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D:\Адамов\3 Буклеты\Другие буклеты\Приложение ВФК\links\scree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710174"/>
            <a:ext cx="8413330" cy="54534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3375" y="258926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Нет отметки самоконтроля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DF8EABF8-8342-4E97-9884-ABD6F4F1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813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Самоконтроль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489044878"/>
      </p:ext>
    </p:extLst>
  </p:cSld>
  <p:clrMapOvr>
    <a:masterClrMapping/>
  </p:clrMapOvr>
  <p:transition spd="slow" advTm="54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3375" y="258926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Нет отметки самоконтроля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132042"/>
            <a:ext cx="8874837" cy="479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уга 1"/>
          <p:cNvSpPr/>
          <p:nvPr/>
        </p:nvSpPr>
        <p:spPr>
          <a:xfrm>
            <a:off x="725214" y="2912431"/>
            <a:ext cx="1939158" cy="3417424"/>
          </a:xfrm>
          <a:prstGeom prst="arc">
            <a:avLst>
              <a:gd name="adj1" fmla="val 16200000"/>
              <a:gd name="adj2" fmla="val 281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54FC2AB5-FC86-4A1A-A8BC-6EECF1F6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55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Контроль по подчиненности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48973926"/>
      </p:ext>
    </p:extLst>
  </p:cSld>
  <p:clrMapOvr>
    <a:masterClrMapping/>
  </p:clrMapOvr>
  <p:transition spd="slow" advTm="541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4" y="1029943"/>
            <a:ext cx="9220984" cy="504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5221A276-F0FA-4227-A7EA-9337BDDC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Описание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2427803039"/>
      </p:ext>
    </p:extLst>
  </p:cSld>
  <p:clrMapOvr>
    <a:masterClrMapping/>
  </p:clrMapOvr>
  <p:transition spd="slow" advTm="5412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0" name="Picture 3" descr="D:\Адамов\3 Буклеты\Другие буклеты\Приложение ВФК\res\alg-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90736" y="757799"/>
            <a:ext cx="7797459" cy="548107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73B0AD03-7E69-4923-8914-E540DBDE8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813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Встроенный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42769312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133600" y="2641600"/>
            <a:ext cx="233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D:\Адамов\3 Буклеты\Другие буклеты\Приложение ВФК\res\alg-3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20838" y="993774"/>
            <a:ext cx="8793162" cy="5120931"/>
          </a:xfrm>
          <a:prstGeom prst="rect">
            <a:avLst/>
          </a:prstGeom>
          <a:noFill/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73FB0-478E-4AAB-AA08-B018C7B5167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84A7DCAA-58C3-4B69-8D94-2EDD1648B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813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Встроенный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7976163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1946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042" y="2490871"/>
            <a:ext cx="31319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Визуализация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02513811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Визуализация процессов</a:t>
            </a: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81060" y="897621"/>
            <a:ext cx="5940425" cy="37966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5967461" y="1080305"/>
            <a:ext cx="5940425" cy="300926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615769" y="3481265"/>
            <a:ext cx="5940425" cy="2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872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6750" y="3444422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Автоматическая регистрация нарушения в журнале ВФК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80" y="1434662"/>
            <a:ext cx="8348269" cy="291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</a:t>
            </a:r>
            <a:r>
              <a:rPr lang="ru-RU" alt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Контроль сроков</a:t>
            </a:r>
            <a:endParaRPr lang="ru-RU" alt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7542"/>
      </p:ext>
    </p:extLst>
  </p:cSld>
  <p:clrMapOvr>
    <a:masterClrMapping/>
  </p:clrMapOvr>
  <p:transition spd="slow" advTm="541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" y="1119353"/>
            <a:ext cx="11452184" cy="49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</a:t>
            </a:r>
            <a:r>
              <a:rPr lang="ru-RU" alt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Ведение журнала ВФК</a:t>
            </a:r>
            <a:endParaRPr lang="ru-RU" alt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82076"/>
      </p:ext>
    </p:extLst>
  </p:cSld>
  <p:clrMapOvr>
    <a:masterClrMapping/>
  </p:clrMapOvr>
  <p:transition spd="slow" advTm="541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0" y="993228"/>
            <a:ext cx="11719079" cy="508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</a:t>
            </a:r>
            <a:r>
              <a:rPr lang="ru-RU" alt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Регистрация нарушений</a:t>
            </a:r>
            <a:endParaRPr lang="ru-RU" alt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70906"/>
      </p:ext>
    </p:extLst>
  </p:cSld>
  <p:clrMapOvr>
    <a:masterClrMapping/>
  </p:clrMapOvr>
  <p:transition spd="slow" advTm="541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E190B10F-FCA3-4879-9712-B57AB918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4774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Цели и задачи автоматизации ВФК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68E864-B073-4DE7-BB4D-D1120376983E}"/>
              </a:ext>
            </a:extLst>
          </p:cNvPr>
          <p:cNvSpPr txBox="1"/>
          <p:nvPr/>
        </p:nvSpPr>
        <p:spPr>
          <a:xfrm>
            <a:off x="1182848" y="1182848"/>
            <a:ext cx="1047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Цель автоматизации ВФК – организация исполнения бюджетных операций без нарушений нормативно-</a:t>
            </a:r>
          </a:p>
          <a:p>
            <a:r>
              <a:rPr lang="ru-RU" dirty="0"/>
              <a:t>правовых актов, предотвращение возможных нарушений (предупреждение о нарушении).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027598-8535-440D-A15E-BF314F105439}"/>
              </a:ext>
            </a:extLst>
          </p:cNvPr>
          <p:cNvSpPr txBox="1"/>
          <p:nvPr/>
        </p:nvSpPr>
        <p:spPr>
          <a:xfrm>
            <a:off x="1182848" y="2219568"/>
            <a:ext cx="1030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Задачи автоматизации ВФК – организация процессной модели при исполнения бюджетных операций,</a:t>
            </a:r>
          </a:p>
          <a:p>
            <a:r>
              <a:rPr lang="ru-RU" dirty="0"/>
              <a:t>обеспечивающей выполнение контрольных действий, для исключения нарушений.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42AE9D-72C8-4793-B64E-CC26220504E4}"/>
              </a:ext>
            </a:extLst>
          </p:cNvPr>
          <p:cNvSpPr txBox="1"/>
          <p:nvPr/>
        </p:nvSpPr>
        <p:spPr>
          <a:xfrm>
            <a:off x="1182848" y="3345771"/>
            <a:ext cx="7032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нормативному и методическому обеспечению  ВФК;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автоматизированным информационным Системам;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степени автоматизации бюджетного процесса;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прикладному программному обеспечению;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Системе управления рисками;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Требования к контрольным действиям.</a:t>
            </a:r>
          </a:p>
        </p:txBody>
      </p:sp>
    </p:spTree>
    <p:extLst>
      <p:ext uri="{BB962C8B-B14F-4D97-AF65-F5344CB8AC3E}">
        <p14:creationId xmlns:p14="http://schemas.microsoft.com/office/powerpoint/2010/main" val="427940065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66" y="780757"/>
            <a:ext cx="5854059" cy="37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D:\Адамов\3 Буклеты\Другие буклеты\Приложение ВФК\links\img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41174"/>
            <a:ext cx="6037943" cy="3786293"/>
          </a:xfrm>
          <a:prstGeom prst="rect">
            <a:avLst/>
          </a:prstGeom>
          <a:noFill/>
        </p:spPr>
      </p:pic>
      <p:pic>
        <p:nvPicPr>
          <p:cNvPr id="3075" name="Picture 3" descr="D:\Адамов\3 Буклеты\Другие буклеты\Приложение ВФК\links\img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286" y="2890105"/>
            <a:ext cx="5831559" cy="327506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296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</a:t>
            </a:r>
            <a:r>
              <a:rPr lang="ru-RU" alt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Отчетные формы</a:t>
            </a:r>
            <a:endParaRPr lang="ru-RU" alt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4572"/>
      </p:ext>
    </p:extLst>
  </p:cSld>
  <p:clrMapOvr>
    <a:masterClrMapping/>
  </p:clrMapOvr>
  <p:transition spd="slow" advTm="541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60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ВФК. Этапы проекта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EBA83D5-113A-4380-AE8B-5B9EAF9CBEF4}"/>
              </a:ext>
            </a:extLst>
          </p:cNvPr>
          <p:cNvGrpSpPr/>
          <p:nvPr/>
        </p:nvGrpSpPr>
        <p:grpSpPr>
          <a:xfrm>
            <a:off x="1244710" y="998965"/>
            <a:ext cx="8372903" cy="4755406"/>
            <a:chOff x="534292" y="1301420"/>
            <a:chExt cx="8372903" cy="4755406"/>
          </a:xfrm>
        </p:grpSpPr>
        <p:pic>
          <p:nvPicPr>
            <p:cNvPr id="8" name="Picture 4" descr="\\ds\Documents\Департамент продаж и маркетинга\Отдел дизайна\Презентации\Шаблон презентации\2013\ИКОНКИ\03_набор иконок_оранжевый\110.png">
              <a:extLst>
                <a:ext uri="{FF2B5EF4-FFF2-40B4-BE49-F238E27FC236}">
                  <a16:creationId xmlns:a16="http://schemas.microsoft.com/office/drawing/2014/main" xmlns="" id="{900469F9-84FE-4A58-B899-4B166B2B7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66" y="1301420"/>
              <a:ext cx="672224" cy="67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76DEDC5E-0306-4BA6-B844-EBE9F6568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278" y="1444003"/>
              <a:ext cx="56465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600" b="1" dirty="0">
                  <a:solidFill>
                    <a:srgbClr val="003C69"/>
                  </a:solidFill>
                  <a:latin typeface="Tahoma" pitchFamily="34" charset="0"/>
                  <a:cs typeface="Tahoma" pitchFamily="34" charset="0"/>
                </a:rPr>
                <a:t>Подготовка проекта технического задания; 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B0C3C80D-9697-47EE-A6C6-86B17EE5A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278" y="2363092"/>
              <a:ext cx="73159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600" b="1" dirty="0">
                  <a:solidFill>
                    <a:srgbClr val="003C69"/>
                  </a:solidFill>
                  <a:latin typeface="Tahoma" pitchFamily="34" charset="0"/>
                  <a:cs typeface="Tahoma" pitchFamily="34" charset="0"/>
                </a:rPr>
                <a:t>Уточнение бюджетных процедур и контрольных действий; 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xmlns="" id="{8F7F8913-8E74-46A5-8199-C5F5B2491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278" y="3387688"/>
              <a:ext cx="73159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600" b="1" dirty="0">
                  <a:solidFill>
                    <a:srgbClr val="003C69"/>
                  </a:solidFill>
                  <a:latin typeface="Tahoma" pitchFamily="34" charset="0"/>
                  <a:cs typeface="Tahoma" pitchFamily="34" charset="0"/>
                </a:rPr>
                <a:t>Организация инфраструктуры ВФК на базе выбранного ППО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xmlns="" id="{654C7ABC-E54A-4F45-A022-44B7BE67A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278" y="4419319"/>
              <a:ext cx="73159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600" b="1" dirty="0">
                  <a:solidFill>
                    <a:srgbClr val="003C69"/>
                  </a:solidFill>
                  <a:latin typeface="Tahoma" pitchFamily="34" charset="0"/>
                  <a:cs typeface="Tahoma" pitchFamily="34" charset="0"/>
                </a:rPr>
                <a:t>Настройка бюджетной модели ВФК на базе выбранного ППО;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A7D6D5-3A02-4E28-B85E-80C5B2373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278" y="5472051"/>
              <a:ext cx="731591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600" b="1" dirty="0">
                  <a:solidFill>
                    <a:srgbClr val="003C69"/>
                  </a:solidFill>
                  <a:latin typeface="Tahoma" pitchFamily="34" charset="0"/>
                  <a:cs typeface="Tahoma" pitchFamily="34" charset="0"/>
                </a:rPr>
                <a:t>Опытная и промышленная эксплуатация подсистемы ВФК на базе выбранного ППО</a:t>
              </a:r>
            </a:p>
          </p:txBody>
        </p:sp>
        <p:pic>
          <p:nvPicPr>
            <p:cNvPr id="16" name="Picture 8" descr="\\ds\Documents\Департамент продаж и маркетинга\Отдел дизайна\Презентации\Шаблон презентации\2013\ИКОНКИ\13_набор иконок_глубокий синий\191.png">
              <a:extLst>
                <a:ext uri="{FF2B5EF4-FFF2-40B4-BE49-F238E27FC236}">
                  <a16:creationId xmlns:a16="http://schemas.microsoft.com/office/drawing/2014/main" xmlns="" id="{43BAA430-2FF8-4F36-84FC-F2811F4DE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73" y="2244823"/>
              <a:ext cx="691433" cy="69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 descr="\\ds\Documents\Департамент продаж и маркетинга\Отдел дизайна\Презентации\Шаблон презентации\2013\ИКОНКИ\05_набор иконок_пастельный красный\46.png">
              <a:extLst>
                <a:ext uri="{FF2B5EF4-FFF2-40B4-BE49-F238E27FC236}">
                  <a16:creationId xmlns:a16="http://schemas.microsoft.com/office/drawing/2014/main" xmlns="" id="{42006A5D-07D7-4E94-83A9-1E5C570CA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64" y="5406155"/>
              <a:ext cx="641939" cy="641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\\ds\Documents\Департамент продаж и маркетинга\Отдел дизайна\Презентации\Шаблон презентации\2013\ИКОНКИ\05_набор иконок_пастельный красный\333.png">
              <a:extLst>
                <a:ext uri="{FF2B5EF4-FFF2-40B4-BE49-F238E27FC236}">
                  <a16:creationId xmlns:a16="http://schemas.microsoft.com/office/drawing/2014/main" xmlns="" id="{4D22FD99-4191-4B2C-A45C-DC5488731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92" y="4158078"/>
              <a:ext cx="830275" cy="83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\\ds\Documents\Департамент продаж и маркетинга\Отдел дизайна\Презентации\Шаблон презентации\2013\ИКОНКИ\12_набор иконок_бирюзовый\228.png">
              <a:extLst>
                <a:ext uri="{FF2B5EF4-FFF2-40B4-BE49-F238E27FC236}">
                  <a16:creationId xmlns:a16="http://schemas.microsoft.com/office/drawing/2014/main" xmlns="" id="{C3A335BD-C97C-4AE5-96BD-DCDEE24E7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98" y="3178828"/>
              <a:ext cx="802329" cy="802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815425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249" y="1115349"/>
            <a:ext cx="11053893" cy="503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действующих механизмов внутреннего финансового контроля, внесение предложений по их корректировке в зависимости от степени автоматизации;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Анализ Положения об организации и осуществлении внутреннего финансового контроля;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существующих механизмов взаимодействия структурных подразделений при осуществлении внутренних бюджетных процедур, подлежащих внутреннему финансовому контролю;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и согласование предложений по актуализации Положения;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карт внутреннего финансового контроля 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Анализ предмета внутреннего финансового контроля, определение и согласование перечня внутренних бюджетных процедур, подлежащих внутреннему финансовому контролю, включение наиболее рискованных операций;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карт ВФК, определение и согласование в разрезе каждой внутренней бюджетной процедуры   перечня операций, направленных на ее выполнение;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Определение и оценка последствий возможных событий, наступление которых негативно повлияет на выполнение операций и результат внутренней бюджетной процедуры (бюджетных рисков) по каждой бюджетной процедуре.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22121" y="270044"/>
            <a:ext cx="8367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Актуализация нормативных документов по ВФК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1607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22121" y="270044"/>
            <a:ext cx="8367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Актуализация нормативных документов по ВФК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8" y="893299"/>
            <a:ext cx="7000359" cy="51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4131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2598057" y="1088571"/>
            <a:ext cx="2409372" cy="9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омер слайда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73FB0-478E-4AAB-AA08-B018C7B5167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7E1A3E8-CA01-4C6A-9EB1-5B19D7952879}"/>
              </a:ext>
            </a:extLst>
          </p:cNvPr>
          <p:cNvSpPr/>
          <p:nvPr/>
        </p:nvSpPr>
        <p:spPr>
          <a:xfrm>
            <a:off x="1140451" y="1245114"/>
            <a:ext cx="9727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Учет бюджетных ассигнований по главному распорядителю бюджетных средств и распределения лимитов бюджетных обязательств по получателям бюджетных средств.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Отражение в учете размещения извещений об осуществлении закупок (принимаемые обязательства).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Принятие к учету бюджетных обязательств по итогам состоявшихся торгов.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Учет поступления и возврата денежных обеспечений по конкурсам (аукционам), а также по итогам исполнения государственных контрактов (договоров).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Перечисление подведомственным учреждениям целевых субсидий в рамках заключенных соглашений и с учетом внесения в них изменений.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Отражение в учете отчетов лечебно-профилактических учреждений об использовании субсидий.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Учет невыясненных поступлений и их уточнение.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Принятие к учету товарных накладных.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Отражение в учете списания основных средств.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Процедура принятия финансовой отчетности подведомственного учреждения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25CC950-16CE-4444-8105-47A77ABF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451" y="185426"/>
            <a:ext cx="5435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Уточнение перечня бюджетных процедур </a:t>
            </a:r>
          </a:p>
        </p:txBody>
      </p:sp>
    </p:spTree>
    <p:extLst>
      <p:ext uri="{BB962C8B-B14F-4D97-AF65-F5344CB8AC3E}">
        <p14:creationId xmlns:p14="http://schemas.microsoft.com/office/powerpoint/2010/main" val="53729496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2598057" y="1088571"/>
            <a:ext cx="2409372" cy="9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омер слайда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73FB0-478E-4AAB-AA08-B018C7B5167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5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" name="Picture 2" descr="http://kirishizdrav.ru/wp-content/uploads/2015/09/%D0%BE%D0%BF%D1%80%D0%BE%D1%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7" y="3752875"/>
            <a:ext cx="1792800" cy="10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ds\Documents\Департамент продаж и маркетинга\Отдел дизайна\Презентации\Шаблон презентации\2013\ИКОНКИ\15_набор иконок_синий\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3" y="246683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3133" y="1695157"/>
            <a:ext cx="351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Отработка первичного документа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236765" y="2700997"/>
            <a:ext cx="144193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945988" y="3404382"/>
            <a:ext cx="604911" cy="555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7041" y="4056186"/>
            <a:ext cx="262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Метрики финансового менеджмента (Риски)</a:t>
            </a:r>
            <a:endParaRPr lang="ru-RU" dirty="0"/>
          </a:p>
        </p:txBody>
      </p:sp>
      <p:pic>
        <p:nvPicPr>
          <p:cNvPr id="20" name="Picture 2" descr="\\ds\Documents\Департамент продаж и маркетинга\Отдел дизайна\Презентации\Шаблон презентации\2013\ИКОНКИ\15_набор иконок_синий\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12" y="242931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5029200" y="2663484"/>
            <a:ext cx="155213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23317" y="1845213"/>
            <a:ext cx="2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Контрольные действия</a:t>
            </a:r>
          </a:p>
        </p:txBody>
      </p:sp>
      <p:pic>
        <p:nvPicPr>
          <p:cNvPr id="23" name="Picture 13" descr="\\ds\Documents\Департамент продаж и маркетинга\Отдел дизайна\Презентации\Шаблон презентации\2013\ИКОНКИ\05_набор иконок_пастельный красный\3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48" y="3468761"/>
            <a:ext cx="897859" cy="8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\\ds\Documents\Департамент продаж и маркетинга\Отдел дизайна\Презентации\Шаблон презентации\2013\ИКОНКИ\15_набор иконок_синий\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61" y="2356633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7868530" y="2703342"/>
            <a:ext cx="155213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Picture 2" descr="\\ds\Documents\Департамент продаж и маркетинга\Отдел дизайна\Презентации\Шаблон презентации\2013\ИКОНКИ\15_набор иконок_синий\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14" y="249027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\\ds\Documents\Департамент продаж и маркетинга\Отдел дизайна\Презентации\Шаблон презентации\2013\ИКОНКИ\05_набор иконок_пастельный красный\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87" y="3197527"/>
            <a:ext cx="641939" cy="6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172135" y="3988191"/>
            <a:ext cx="262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АИС ВФК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9" y="68724"/>
            <a:ext cx="92965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</a:t>
            </a:r>
            <a:r>
              <a:rPr lang="ru-RU" alt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Процессная модель с учетом рисков</a:t>
            </a:r>
          </a:p>
          <a:p>
            <a:r>
              <a:rPr lang="ru-RU" altLang="ru-RU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5715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7559" y="1064172"/>
            <a:ext cx="11343289" cy="4193628"/>
          </a:xfrm>
          <a:prstGeom prst="rect">
            <a:avLst/>
          </a:prstGeom>
          <a:solidFill>
            <a:srgbClr val="E48312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2607" y="174052"/>
            <a:ext cx="9582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Логика мероприятий по повышению качества финансового менеджмента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5214" y="1292772"/>
            <a:ext cx="2782614" cy="3673366"/>
          </a:xfrm>
          <a:prstGeom prst="rect">
            <a:avLst/>
          </a:prstGeom>
          <a:solidFill>
            <a:srgbClr val="E4831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8317" y="1316421"/>
            <a:ext cx="4769069" cy="3649717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86345" y="1324303"/>
            <a:ext cx="2656489" cy="364971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06007" y="1577199"/>
            <a:ext cx="311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пользователя в</a:t>
            </a:r>
          </a:p>
          <a:p>
            <a:pPr algn="ctr"/>
            <a:r>
              <a:rPr lang="ru-RU" dirty="0"/>
              <a:t>отраслевой</a:t>
            </a:r>
          </a:p>
          <a:p>
            <a:pPr algn="ctr"/>
            <a:r>
              <a:rPr lang="ru-RU" dirty="0"/>
              <a:t>информационной системе</a:t>
            </a:r>
          </a:p>
        </p:txBody>
      </p:sp>
      <p:pic>
        <p:nvPicPr>
          <p:cNvPr id="17" name="Picture 13" descr="\\ds\Documents\Департамент продаж и маркетинга\Отдел дизайна\Презентации\Шаблон презентации\2013\ИКОНКИ\05_набор иконок_пастельный красный\3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16" y="2656837"/>
            <a:ext cx="897859" cy="8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ds\Documents\Департамент продаж и маркетинга\Отдел дизайна\Презентации\Шаблон презентации\2013\ИКОНКИ\15_набор иконок_синий\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87" y="30126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ds\Documents\Департамент продаж и маркетинга\Отдел дизайна\Презентации\Шаблон презентации\2013\ИКОНКИ\05_набор иконок_пастельный красный\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40" y="3757202"/>
            <a:ext cx="641939" cy="6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7973" y="1485233"/>
            <a:ext cx="2228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АИС ВФК</a:t>
            </a:r>
          </a:p>
          <a:p>
            <a:pPr algn="ctr"/>
            <a:r>
              <a:rPr lang="ru-RU" dirty="0"/>
              <a:t>Интегрированная  в отраслевые системы на уровне встроенных контрольных действий</a:t>
            </a:r>
          </a:p>
        </p:txBody>
      </p:sp>
      <p:pic>
        <p:nvPicPr>
          <p:cNvPr id="22" name="Picture 2" descr="\\ds\Documents\Департамент продаж и маркетинга\Отдел дизайна\Презентации\Шаблон презентации\2013\ИКОНКИ\15_набор иконок_синий\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4" y="351976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080938" y="1516764"/>
            <a:ext cx="242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ППО</a:t>
            </a:r>
          </a:p>
          <a:p>
            <a:pPr algn="ctr"/>
            <a:r>
              <a:rPr lang="ru-RU" dirty="0"/>
              <a:t>«1С. ФИНКОНТРОЛЬ»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86042" y="2328689"/>
            <a:ext cx="2251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Анализ нарушений выявленных при проведении технологического контроля ведения учета и отчетности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1296" y="5458143"/>
            <a:ext cx="950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Качество организации ВФК и его надежность позволяют аудитору организовать повышение качества финансового менеджмента, опираясь на данные ВФК и аудита (проверок)</a:t>
            </a:r>
          </a:p>
        </p:txBody>
      </p:sp>
    </p:spTree>
    <p:extLst>
      <p:ext uri="{BB962C8B-B14F-4D97-AF65-F5344CB8AC3E}">
        <p14:creationId xmlns:p14="http://schemas.microsoft.com/office/powerpoint/2010/main" val="85323196"/>
      </p:ext>
    </p:extLst>
  </p:cSld>
  <p:clrMapOvr>
    <a:masterClrMapping/>
  </p:clrMapOvr>
  <p:transition spd="slow" advTm="5412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7000" t="7000" r="5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57250" y="2511792"/>
            <a:ext cx="12192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57250" y="3159493"/>
            <a:ext cx="1219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ООО «Бюро инноваций и консалтинга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»</a:t>
            </a:r>
            <a:endParaRPr lang="en-US" sz="1000" dirty="0" smtClean="0">
              <a:solidFill>
                <a:srgbClr val="003C69"/>
              </a:solidFill>
              <a:latin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 Самченко Андрей Анатольевич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+</a:t>
            </a: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7 (495) 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280-35-06</a:t>
            </a:r>
          </a:p>
          <a:p>
            <a:pPr algn="ctr"/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+7 (985) 766-52-05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57250" y="3808779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3C69"/>
                </a:solidFill>
                <a:latin typeface="Tahoma" pitchFamily="34" charset="0"/>
              </a:rPr>
              <a:t>www.ic-buro.ru</a:t>
            </a:r>
            <a:endParaRPr lang="ru-RU" sz="1000" dirty="0" smtClean="0">
              <a:solidFill>
                <a:srgbClr val="003C69"/>
              </a:solidFill>
              <a:latin typeface="Tahoma" pitchFamily="34" charset="0"/>
            </a:endParaRPr>
          </a:p>
          <a:p>
            <a:pPr algn="ctr"/>
            <a:r>
              <a:rPr lang="en-US" sz="1000" dirty="0" smtClean="0">
                <a:solidFill>
                  <a:srgbClr val="003C69"/>
                </a:solidFill>
                <a:latin typeface="Tahoma" pitchFamily="34" charset="0"/>
              </a:rPr>
              <a:t>Buro_sam@mail.ru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78866"/>
      </p:ext>
    </p:extLst>
  </p:cSld>
  <p:clrMapOvr>
    <a:masterClrMapping/>
  </p:clrMapOvr>
  <p:transition spd="slow" advTm="54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E190B10F-FCA3-4879-9712-B57AB918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4774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Архитектура решений для ВФК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02DDC84-2113-4E59-B93B-BE3E94297D7C}"/>
              </a:ext>
            </a:extLst>
          </p:cNvPr>
          <p:cNvGrpSpPr/>
          <p:nvPr/>
        </p:nvGrpSpPr>
        <p:grpSpPr>
          <a:xfrm>
            <a:off x="6954473" y="1097317"/>
            <a:ext cx="4949505" cy="4892419"/>
            <a:chOff x="6954473" y="1097317"/>
            <a:chExt cx="4949505" cy="489241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7D6419BE-7447-47E6-A815-1D7D7CF74214}"/>
                </a:ext>
              </a:extLst>
            </p:cNvPr>
            <p:cNvSpPr/>
            <p:nvPr/>
          </p:nvSpPr>
          <p:spPr>
            <a:xfrm>
              <a:off x="6954473" y="1097317"/>
              <a:ext cx="4731391" cy="489241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F99E7136-28CE-45D6-A595-26AF4A9D4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8110" y="1264423"/>
              <a:ext cx="835868" cy="92385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97C649D-A6F2-4581-AC40-A403600CD4B2}"/>
              </a:ext>
            </a:extLst>
          </p:cNvPr>
          <p:cNvGrpSpPr/>
          <p:nvPr/>
        </p:nvGrpSpPr>
        <p:grpSpPr>
          <a:xfrm>
            <a:off x="612396" y="1073791"/>
            <a:ext cx="5445613" cy="4957847"/>
            <a:chOff x="612396" y="1073791"/>
            <a:chExt cx="5445613" cy="4957847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CE989AE5-5F4E-4D6F-8F0A-5E0B589FB231}"/>
                </a:ext>
              </a:extLst>
            </p:cNvPr>
            <p:cNvSpPr/>
            <p:nvPr/>
          </p:nvSpPr>
          <p:spPr>
            <a:xfrm>
              <a:off x="612396" y="1073791"/>
              <a:ext cx="4941116" cy="495784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B1E7BCD6-A43A-40D7-928C-9A2770B86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015" y="1264423"/>
              <a:ext cx="1008994" cy="1008994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4DA44EC-C1EB-4DCB-B8B0-5EA9BD741994}"/>
              </a:ext>
            </a:extLst>
          </p:cNvPr>
          <p:cNvSpPr/>
          <p:nvPr/>
        </p:nvSpPr>
        <p:spPr>
          <a:xfrm>
            <a:off x="838898" y="1333850"/>
            <a:ext cx="1963023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1С.Финансовое планирование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96CBDE7-9BFA-4DA0-A80E-C72A1296B98F}"/>
              </a:ext>
            </a:extLst>
          </p:cNvPr>
          <p:cNvSpPr/>
          <p:nvPr/>
        </p:nvSpPr>
        <p:spPr>
          <a:xfrm>
            <a:off x="838899" y="2155971"/>
            <a:ext cx="1963024" cy="780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1С.Бухгалтерия государственного учреждения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049BD67-9429-4EED-8972-798017A2D15F}"/>
              </a:ext>
            </a:extLst>
          </p:cNvPr>
          <p:cNvSpPr/>
          <p:nvPr/>
        </p:nvSpPr>
        <p:spPr>
          <a:xfrm>
            <a:off x="838898" y="3196206"/>
            <a:ext cx="1963023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1С.Свод отчетов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3415689-41E4-44ED-9598-1513D2A7CF0F}"/>
              </a:ext>
            </a:extLst>
          </p:cNvPr>
          <p:cNvSpPr/>
          <p:nvPr/>
        </p:nvSpPr>
        <p:spPr>
          <a:xfrm>
            <a:off x="3309457" y="2425693"/>
            <a:ext cx="1963024" cy="11996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1С. АИС Внутренний финансовый контроль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7400105-FA06-4E28-8199-5C13110DCEF6}"/>
              </a:ext>
            </a:extLst>
          </p:cNvPr>
          <p:cNvSpPr/>
          <p:nvPr/>
        </p:nvSpPr>
        <p:spPr>
          <a:xfrm>
            <a:off x="3309457" y="4006413"/>
            <a:ext cx="1963023" cy="5620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Контрольное действие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xmlns="" id="{5F42DA21-B7D1-43F4-BD5D-9184C7A96FDC}"/>
              </a:ext>
            </a:extLst>
          </p:cNvPr>
          <p:cNvCxnSpPr>
            <a:stCxn id="14" idx="3"/>
            <a:endCxn id="24" idx="0"/>
          </p:cNvCxnSpPr>
          <p:nvPr/>
        </p:nvCxnSpPr>
        <p:spPr>
          <a:xfrm>
            <a:off x="2801921" y="1614881"/>
            <a:ext cx="1489048" cy="81081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E7A3F94A-51D0-43A3-8E9D-A15B7C7A5260}"/>
              </a:ext>
            </a:extLst>
          </p:cNvPr>
          <p:cNvCxnSpPr>
            <a:stCxn id="24" idx="2"/>
          </p:cNvCxnSpPr>
          <p:nvPr/>
        </p:nvCxnSpPr>
        <p:spPr>
          <a:xfrm>
            <a:off x="4290969" y="3625319"/>
            <a:ext cx="12583" cy="381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27246E89-89E1-4382-8324-4C8AEDA30F6D}"/>
              </a:ext>
            </a:extLst>
          </p:cNvPr>
          <p:cNvCxnSpPr>
            <a:stCxn id="19" idx="3"/>
          </p:cNvCxnSpPr>
          <p:nvPr/>
        </p:nvCxnSpPr>
        <p:spPr>
          <a:xfrm>
            <a:off x="2801923" y="2546059"/>
            <a:ext cx="507534" cy="4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3D67FC48-454B-4665-9A01-F8C15F889F7B}"/>
              </a:ext>
            </a:extLst>
          </p:cNvPr>
          <p:cNvCxnSpPr>
            <a:stCxn id="23" idx="3"/>
          </p:cNvCxnSpPr>
          <p:nvPr/>
        </p:nvCxnSpPr>
        <p:spPr>
          <a:xfrm>
            <a:off x="2801921" y="3477237"/>
            <a:ext cx="5075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9273013-EFA4-4C02-AD2F-5D1BF90515D1}"/>
              </a:ext>
            </a:extLst>
          </p:cNvPr>
          <p:cNvSpPr/>
          <p:nvPr/>
        </p:nvSpPr>
        <p:spPr>
          <a:xfrm>
            <a:off x="833929" y="4018327"/>
            <a:ext cx="1963023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1С.Другие системы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D2DF8DD-C625-44C2-9E50-FF9EBF617861}"/>
              </a:ext>
            </a:extLst>
          </p:cNvPr>
          <p:cNvSpPr/>
          <p:nvPr/>
        </p:nvSpPr>
        <p:spPr>
          <a:xfrm>
            <a:off x="3322040" y="4824945"/>
            <a:ext cx="1963023" cy="5620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Мета данные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BCF804D1-BD22-40B5-8825-67220A63C5AD}"/>
              </a:ext>
            </a:extLst>
          </p:cNvPr>
          <p:cNvCxnSpPr>
            <a:cxnSpLocks/>
          </p:cNvCxnSpPr>
          <p:nvPr/>
        </p:nvCxnSpPr>
        <p:spPr>
          <a:xfrm>
            <a:off x="4303552" y="4591932"/>
            <a:ext cx="0" cy="2330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5638440-6EAE-477D-A8E9-0B9F2DD506DE}"/>
              </a:ext>
            </a:extLst>
          </p:cNvPr>
          <p:cNvSpPr/>
          <p:nvPr/>
        </p:nvSpPr>
        <p:spPr>
          <a:xfrm>
            <a:off x="841936" y="4840448"/>
            <a:ext cx="1963023" cy="56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Отработка КД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E74DE78D-CD75-4855-A87E-37F7035B0AD0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804959" y="5105976"/>
            <a:ext cx="5170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A7CC34E-2370-472D-BB89-CFE2ECBC8C52}"/>
              </a:ext>
            </a:extLst>
          </p:cNvPr>
          <p:cNvSpPr/>
          <p:nvPr/>
        </p:nvSpPr>
        <p:spPr>
          <a:xfrm>
            <a:off x="7458970" y="1333850"/>
            <a:ext cx="1963023" cy="562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Планирование и финансирование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DCAFC685-70F0-4368-AF35-B28AEFC46A3A}"/>
              </a:ext>
            </a:extLst>
          </p:cNvPr>
          <p:cNvSpPr/>
          <p:nvPr/>
        </p:nvSpPr>
        <p:spPr>
          <a:xfrm>
            <a:off x="7458970" y="2178428"/>
            <a:ext cx="1963023" cy="562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Бухгалтерский учет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3EFA76E-F005-4DED-B110-4846924B90F3}"/>
              </a:ext>
            </a:extLst>
          </p:cNvPr>
          <p:cNvSpPr/>
          <p:nvPr/>
        </p:nvSpPr>
        <p:spPr>
          <a:xfrm>
            <a:off x="7427056" y="3023409"/>
            <a:ext cx="1963023" cy="562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Сводная отчетность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BED8FAD-649B-4F5D-BC78-1575803AD47A}"/>
              </a:ext>
            </a:extLst>
          </p:cNvPr>
          <p:cNvSpPr/>
          <p:nvPr/>
        </p:nvSpPr>
        <p:spPr>
          <a:xfrm>
            <a:off x="7427055" y="3909932"/>
            <a:ext cx="1963023" cy="562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Парус. Другие модули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85D7F94-94B8-472F-BD82-6C4A16DBCDA8}"/>
              </a:ext>
            </a:extLst>
          </p:cNvPr>
          <p:cNvSpPr/>
          <p:nvPr/>
        </p:nvSpPr>
        <p:spPr>
          <a:xfrm>
            <a:off x="9213205" y="2467638"/>
            <a:ext cx="1963024" cy="11996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Парус. Модуль Внутренний финансовый контроль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4B64A72-7A53-4DF9-9F30-EC922319D1D3}"/>
              </a:ext>
            </a:extLst>
          </p:cNvPr>
          <p:cNvSpPr/>
          <p:nvPr/>
        </p:nvSpPr>
        <p:spPr>
          <a:xfrm>
            <a:off x="9209010" y="3758268"/>
            <a:ext cx="1963023" cy="562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Контрольное действие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6241376D-7FE6-452B-AB34-136A24DF08AB}"/>
              </a:ext>
            </a:extLst>
          </p:cNvPr>
          <p:cNvSpPr/>
          <p:nvPr/>
        </p:nvSpPr>
        <p:spPr>
          <a:xfrm>
            <a:off x="8338656" y="4824944"/>
            <a:ext cx="2080471" cy="10976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Процедуры отработки контрольного действия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D72DF99D-1D2E-4B47-B3BE-12CCE88FF504}"/>
              </a:ext>
            </a:extLst>
          </p:cNvPr>
          <p:cNvCxnSpPr>
            <a:stCxn id="47" idx="2"/>
          </p:cNvCxnSpPr>
          <p:nvPr/>
        </p:nvCxnSpPr>
        <p:spPr>
          <a:xfrm flipH="1">
            <a:off x="8397380" y="4471994"/>
            <a:ext cx="11187" cy="3529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F20180E-43FA-47F7-BB42-C946DF2D4947}"/>
              </a:ext>
            </a:extLst>
          </p:cNvPr>
          <p:cNvCxnSpPr>
            <a:cxnSpLocks/>
          </p:cNvCxnSpPr>
          <p:nvPr/>
        </p:nvCxnSpPr>
        <p:spPr>
          <a:xfrm>
            <a:off x="10349216" y="4320330"/>
            <a:ext cx="1" cy="4787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455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173A2DFE-FB5F-4179-B3A2-71A0826D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9397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Стоимость прикладного программного обеспечения для организации ВФК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C3558DD-219F-4248-98A7-52FFD89E0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73383"/>
              </p:ext>
            </p:extLst>
          </p:nvPr>
        </p:nvGraphicFramePr>
        <p:xfrm>
          <a:off x="1279069" y="867172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5" imgW="5667128" imgH="8019917" progId="Acrobat.Document.DC">
                  <p:embed/>
                </p:oleObj>
              </mc:Choice>
              <mc:Fallback>
                <p:oleObj name="Acrobat Document" r:id="rId5" imgW="5667128" imgH="801991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9069" y="867172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942194-8ECA-4A0E-A7B3-2F6D9FF20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069" y="1243336"/>
            <a:ext cx="5781536" cy="3002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56D301-BCF4-4B51-AFB8-F6FD8D2E6C9D}"/>
              </a:ext>
            </a:extLst>
          </p:cNvPr>
          <p:cNvSpPr txBox="1"/>
          <p:nvPr/>
        </p:nvSpPr>
        <p:spPr>
          <a:xfrm>
            <a:off x="5693703" y="4678532"/>
            <a:ext cx="527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Стоимость ППО зависит от количества сотрудников,</a:t>
            </a:r>
          </a:p>
          <a:p>
            <a:r>
              <a:rPr lang="ru-RU" dirty="0"/>
              <a:t>включенных в контур ВФК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5862FC-064B-44FB-B9D5-455E8779FA2A}"/>
              </a:ext>
            </a:extLst>
          </p:cNvPr>
          <p:cNvSpPr txBox="1"/>
          <p:nvPr/>
        </p:nvSpPr>
        <p:spPr>
          <a:xfrm>
            <a:off x="11461073" y="2408615"/>
            <a:ext cx="465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2016634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0" y="858130"/>
            <a:ext cx="10056331" cy="541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40070" y="173222"/>
            <a:ext cx="9141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Организация инфраструктуры ВФК в рамках поставки программного обеспечения</a:t>
            </a:r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54803"/>
      </p:ext>
    </p:extLst>
  </p:cSld>
  <p:clrMapOvr>
    <a:masterClrMapping/>
  </p:clrMapOvr>
  <p:transition spd="slow" advTm="5412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12800" y="222459"/>
            <a:ext cx="8423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Требования к ППО ВФК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092200"/>
            <a:ext cx="43661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Справочники:</a:t>
            </a:r>
          </a:p>
          <a:p>
            <a:endParaRPr lang="ru-RU" dirty="0"/>
          </a:p>
          <a:p>
            <a:r>
              <a:rPr lang="ru-RU" dirty="0"/>
              <a:t>Перечень Бюджетных процедур;</a:t>
            </a:r>
          </a:p>
          <a:p>
            <a:r>
              <a:rPr lang="ru-RU" dirty="0"/>
              <a:t>Перечень подпроцессов;</a:t>
            </a:r>
          </a:p>
          <a:p>
            <a:r>
              <a:rPr lang="ru-RU" dirty="0"/>
              <a:t>Перечень бюджетных операций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Перечень типовых нарушений;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Штатная расстановка персонала,</a:t>
            </a:r>
          </a:p>
          <a:p>
            <a:r>
              <a:rPr lang="ru-RU" dirty="0"/>
              <a:t>отвечающего за выполнение операций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6100" y="1422400"/>
            <a:ext cx="4901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Функциональный Раздел работы с рисками:</a:t>
            </a:r>
          </a:p>
          <a:p>
            <a:r>
              <a:rPr lang="ru-RU" dirty="0"/>
              <a:t>Реестр актуальных рисков;</a:t>
            </a:r>
          </a:p>
          <a:p>
            <a:r>
              <a:rPr lang="ru-RU" dirty="0"/>
              <a:t>История рискованных операций;</a:t>
            </a:r>
          </a:p>
          <a:p>
            <a:r>
              <a:rPr lang="ru-RU" dirty="0"/>
              <a:t>Вероятности, уровень и последствия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800" y="3619500"/>
            <a:ext cx="5780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Функциональный раздел по работе с условиями КД:</a:t>
            </a:r>
          </a:p>
          <a:p>
            <a:r>
              <a:rPr lang="ru-RU" dirty="0"/>
              <a:t>Условия КД;</a:t>
            </a:r>
          </a:p>
          <a:p>
            <a:r>
              <a:rPr lang="ru-RU" dirty="0"/>
              <a:t>Условия самоконтроля;</a:t>
            </a:r>
          </a:p>
          <a:p>
            <a:r>
              <a:rPr lang="ru-RU" dirty="0"/>
              <a:t>Условия контроля по подчиненности;</a:t>
            </a:r>
          </a:p>
          <a:p>
            <a:r>
              <a:rPr lang="ru-RU" dirty="0"/>
              <a:t>Условия регистрации нарушений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Шаблоны «Самоконтроль»;</a:t>
            </a:r>
          </a:p>
          <a:p>
            <a:r>
              <a:rPr lang="ru-RU" dirty="0"/>
              <a:t>Уведомления контроля по подчиненности;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53100" y="2908300"/>
            <a:ext cx="556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Функциональный раздел формирования карт ВФК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851400"/>
            <a:ext cx="375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Раздел работы с нарушениями:</a:t>
            </a:r>
          </a:p>
          <a:p>
            <a:r>
              <a:rPr lang="ru-RU" dirty="0"/>
              <a:t>Журнал регистрации БО;</a:t>
            </a:r>
          </a:p>
          <a:p>
            <a:r>
              <a:rPr lang="ru-RU" dirty="0"/>
              <a:t>Журнал регистрации нарушений;</a:t>
            </a:r>
          </a:p>
          <a:p>
            <a:r>
              <a:rPr lang="ru-RU" dirty="0"/>
              <a:t>Журнал учета результатов ВФК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06051"/>
      </p:ext>
    </p:extLst>
  </p:cSld>
  <p:clrMapOvr>
    <a:masterClrMapping/>
  </p:clrMapOvr>
  <p:transition spd="slow" advTm="541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2C18748-BEF1-4706-BAA4-04E0B770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6058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</a:t>
            </a:r>
          </a:p>
        </p:txBody>
      </p:sp>
      <p:sp>
        <p:nvSpPr>
          <p:cNvPr id="6" name="Номер слайда 13">
            <a:extLst>
              <a:ext uri="{FF2B5EF4-FFF2-40B4-BE49-F238E27FC236}">
                <a16:creationId xmlns:a16="http://schemas.microsoft.com/office/drawing/2014/main" xmlns="" id="{CB1F81DB-7B2F-4C50-BB40-44281CADED5A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ABDA-2A42-4D36-B541-C41067157D3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3957C6-02C0-40B1-ADFF-37C39A0B2341}"/>
              </a:ext>
            </a:extLst>
          </p:cNvPr>
          <p:cNvSpPr txBox="1"/>
          <p:nvPr/>
        </p:nvSpPr>
        <p:spPr>
          <a:xfrm>
            <a:off x="330591" y="4930726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бюджетного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 (Исполнители)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47B944-A0EC-4C91-9A57-51ECA78541D9}"/>
              </a:ext>
            </a:extLst>
          </p:cNvPr>
          <p:cNvSpPr txBox="1"/>
          <p:nvPr/>
        </p:nvSpPr>
        <p:spPr>
          <a:xfrm>
            <a:off x="3043310" y="4930726"/>
            <a:ext cx="302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бюджетного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(Контроль по подчиненности)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48A102-2227-4BFA-8E1C-B3F774BB37A5}"/>
              </a:ext>
            </a:extLst>
          </p:cNvPr>
          <p:cNvSpPr txBox="1"/>
          <p:nvPr/>
        </p:nvSpPr>
        <p:spPr>
          <a:xfrm>
            <a:off x="6269501" y="4930726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 бюджетного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(Куратор ВФК)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7A1BF2-8752-4B42-BF7C-AFD4436363D9}"/>
              </a:ext>
            </a:extLst>
          </p:cNvPr>
          <p:cNvSpPr txBox="1"/>
          <p:nvPr/>
        </p:nvSpPr>
        <p:spPr>
          <a:xfrm>
            <a:off x="8696177" y="4930726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бюджетного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Процесса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(Аудитор)</a:t>
            </a:r>
          </a:p>
        </p:txBody>
      </p:sp>
      <p:pic>
        <p:nvPicPr>
          <p:cNvPr id="14" name="Picture 5" descr="\\ds\Documents\Департамент продаж и маркетинга\Отдел дизайна\Презентации\Шаблон презентации\2013\ИКОНКИ\05_набор иконок_пастельный красный\29.png">
            <a:extLst>
              <a:ext uri="{FF2B5EF4-FFF2-40B4-BE49-F238E27FC236}">
                <a16:creationId xmlns:a16="http://schemas.microsoft.com/office/drawing/2014/main" xmlns="" id="{70FEF9CB-EF44-408E-AAD9-C85A2A36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30" y="2990354"/>
            <a:ext cx="660691" cy="6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\\ds\Documents\Департамент продаж и маркетинга\Отдел дизайна\Презентации\Шаблон презентации\2013\ИКОНКИ\05_набор иконок_пастельный красный\29.png">
            <a:extLst>
              <a:ext uri="{FF2B5EF4-FFF2-40B4-BE49-F238E27FC236}">
                <a16:creationId xmlns:a16="http://schemas.microsoft.com/office/drawing/2014/main" xmlns="" id="{A3D86ED7-2C52-4039-BE08-149148DB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54" y="2980974"/>
            <a:ext cx="660691" cy="6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ds\Documents\Департамент продаж и маркетинга\Отдел дизайна\Презентации\Шаблон презентации\2013\ИКОНКИ\05_набор иконок_пастельный красный\29.png">
            <a:extLst>
              <a:ext uri="{FF2B5EF4-FFF2-40B4-BE49-F238E27FC236}">
                <a16:creationId xmlns:a16="http://schemas.microsoft.com/office/drawing/2014/main" xmlns="" id="{C39AFABA-B598-4A10-986A-B4C34BD0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21" y="2999732"/>
            <a:ext cx="660691" cy="6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\\ds\Documents\Департамент продаж и маркетинга\Отдел дизайна\Презентации\Шаблон презентации\2013\ИКОНКИ\05_набор иконок_пастельный красный\29.png">
            <a:extLst>
              <a:ext uri="{FF2B5EF4-FFF2-40B4-BE49-F238E27FC236}">
                <a16:creationId xmlns:a16="http://schemas.microsoft.com/office/drawing/2014/main" xmlns="" id="{031E82B9-DD49-49FD-BDEB-90DC31C4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85" y="2920014"/>
            <a:ext cx="660691" cy="6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ds\Documents\Департамент продаж и маркетинга\Отдел дизайна\Презентации\Шаблон презентации\2013\ИКОНКИ\15_набор иконок_синий\191.png">
            <a:extLst>
              <a:ext uri="{FF2B5EF4-FFF2-40B4-BE49-F238E27FC236}">
                <a16:creationId xmlns:a16="http://schemas.microsoft.com/office/drawing/2014/main" xmlns="" id="{A3D0070F-0666-40E3-A490-BDB7D6F50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05" y="96158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\\ds\Documents\Департамент продаж и маркетинга\Отдел дизайна\Презентации\Шаблон презентации\2013\ИКОНКИ\05_набор иконок_пастельный красный\333.png">
            <a:extLst>
              <a:ext uri="{FF2B5EF4-FFF2-40B4-BE49-F238E27FC236}">
                <a16:creationId xmlns:a16="http://schemas.microsoft.com/office/drawing/2014/main" xmlns="" id="{73DDD2CC-0E1A-4A33-BDCF-BD682C92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26" y="3820454"/>
            <a:ext cx="897859" cy="8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\\ds\Documents\Департамент продаж и маркетинга\Отдел дизайна\Презентации\Шаблон презентации\2013\ИКОНКИ\09_набор иконок_зеленый\42.png">
            <a:extLst>
              <a:ext uri="{FF2B5EF4-FFF2-40B4-BE49-F238E27FC236}">
                <a16:creationId xmlns:a16="http://schemas.microsoft.com/office/drawing/2014/main" xmlns="" id="{B40188EA-63D0-4C2B-9359-41228504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92" y="3827705"/>
            <a:ext cx="856557" cy="8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носка со стрелкой вниз 15">
            <a:extLst>
              <a:ext uri="{FF2B5EF4-FFF2-40B4-BE49-F238E27FC236}">
                <a16:creationId xmlns:a16="http://schemas.microsoft.com/office/drawing/2014/main" xmlns="" id="{0F786B49-CF47-4E8C-B443-43874A82D23D}"/>
              </a:ext>
            </a:extLst>
          </p:cNvPr>
          <p:cNvSpPr/>
          <p:nvPr/>
        </p:nvSpPr>
        <p:spPr>
          <a:xfrm rot="10800000" flipV="1">
            <a:off x="486758" y="2264899"/>
            <a:ext cx="2376264" cy="900331"/>
          </a:xfrm>
          <a:prstGeom prst="downArrowCallout">
            <a:avLst>
              <a:gd name="adj1" fmla="val 20447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/>
              <a:t>Оценка вероятности нарушения и последствий</a:t>
            </a:r>
          </a:p>
        </p:txBody>
      </p:sp>
      <p:sp>
        <p:nvSpPr>
          <p:cNvPr id="22" name="Выноска со стрелкой вниз 16">
            <a:extLst>
              <a:ext uri="{FF2B5EF4-FFF2-40B4-BE49-F238E27FC236}">
                <a16:creationId xmlns:a16="http://schemas.microsoft.com/office/drawing/2014/main" xmlns="" id="{FA55D7E2-CDE0-400D-BEAC-31D956C4F7E8}"/>
              </a:ext>
            </a:extLst>
          </p:cNvPr>
          <p:cNvSpPr/>
          <p:nvPr/>
        </p:nvSpPr>
        <p:spPr>
          <a:xfrm rot="10800000" flipV="1">
            <a:off x="3417527" y="2264899"/>
            <a:ext cx="2376264" cy="900331"/>
          </a:xfrm>
          <a:prstGeom prst="downArrowCallout">
            <a:avLst>
              <a:gd name="adj1" fmla="val 20447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/>
              <a:t>Оценка вероятности нарушения и последствий</a:t>
            </a:r>
          </a:p>
        </p:txBody>
      </p:sp>
      <p:sp>
        <p:nvSpPr>
          <p:cNvPr id="23" name="Выноска со стрелкой вниз 17">
            <a:extLst>
              <a:ext uri="{FF2B5EF4-FFF2-40B4-BE49-F238E27FC236}">
                <a16:creationId xmlns:a16="http://schemas.microsoft.com/office/drawing/2014/main" xmlns="" id="{9A82732E-D728-4C59-9393-EA00F9543CB4}"/>
              </a:ext>
            </a:extLst>
          </p:cNvPr>
          <p:cNvSpPr/>
          <p:nvPr/>
        </p:nvSpPr>
        <p:spPr>
          <a:xfrm rot="10800000" flipV="1">
            <a:off x="6432702" y="2264899"/>
            <a:ext cx="2376264" cy="900331"/>
          </a:xfrm>
          <a:prstGeom prst="downArrowCallout">
            <a:avLst>
              <a:gd name="adj1" fmla="val 20447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/>
              <a:t>Оценка вероятности нарушения и последствий</a:t>
            </a:r>
          </a:p>
        </p:txBody>
      </p:sp>
      <p:sp>
        <p:nvSpPr>
          <p:cNvPr id="24" name="Выноска со стрелкой вниз 18">
            <a:extLst>
              <a:ext uri="{FF2B5EF4-FFF2-40B4-BE49-F238E27FC236}">
                <a16:creationId xmlns:a16="http://schemas.microsoft.com/office/drawing/2014/main" xmlns="" id="{B766AA3E-F584-49EA-9E2E-F9A0034846B6}"/>
              </a:ext>
            </a:extLst>
          </p:cNvPr>
          <p:cNvSpPr/>
          <p:nvPr/>
        </p:nvSpPr>
        <p:spPr>
          <a:xfrm rot="10800000" flipV="1">
            <a:off x="9405674" y="2264900"/>
            <a:ext cx="2376264" cy="900331"/>
          </a:xfrm>
          <a:prstGeom prst="downArrowCallout">
            <a:avLst>
              <a:gd name="adj1" fmla="val 20447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/>
              <a:t>Оценка вероятности нарушения и последствий</a:t>
            </a:r>
          </a:p>
        </p:txBody>
      </p:sp>
      <p:pic>
        <p:nvPicPr>
          <p:cNvPr id="25" name="Picture 2" descr="http://kirishizdrav.ru/wp-content/uploads/2015/09/%D0%BE%D0%BF%D1%80%D0%BE%D1%81.jpg">
            <a:extLst>
              <a:ext uri="{FF2B5EF4-FFF2-40B4-BE49-F238E27FC236}">
                <a16:creationId xmlns:a16="http://schemas.microsoft.com/office/drawing/2014/main" xmlns="" id="{E1CCA980-EA6D-4CD0-998C-16BBEB93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7" y="3752875"/>
            <a:ext cx="1792800" cy="10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7C3BA457-2F40-4AB9-A4EA-81B67144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6474" y="3830297"/>
            <a:ext cx="763758" cy="83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6B6B16E-96C4-40B2-AA25-0D120290B56F}"/>
              </a:ext>
            </a:extLst>
          </p:cNvPr>
          <p:cNvSpPr/>
          <p:nvPr/>
        </p:nvSpPr>
        <p:spPr>
          <a:xfrm>
            <a:off x="1273126" y="1779564"/>
            <a:ext cx="689317" cy="61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55DC138F-0CB7-4B1B-B321-4972A808827D}"/>
              </a:ext>
            </a:extLst>
          </p:cNvPr>
          <p:cNvSpPr/>
          <p:nvPr/>
        </p:nvSpPr>
        <p:spPr>
          <a:xfrm>
            <a:off x="4182794" y="1735017"/>
            <a:ext cx="689317" cy="61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943D2D20-F282-4A8E-8982-C9C98B3C1933}"/>
              </a:ext>
            </a:extLst>
          </p:cNvPr>
          <p:cNvSpPr/>
          <p:nvPr/>
        </p:nvSpPr>
        <p:spPr>
          <a:xfrm>
            <a:off x="7265963" y="1730328"/>
            <a:ext cx="689317" cy="61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3F461DB7-DC42-4CEC-B898-492DD4977D9E}"/>
              </a:ext>
            </a:extLst>
          </p:cNvPr>
          <p:cNvSpPr/>
          <p:nvPr/>
        </p:nvSpPr>
        <p:spPr>
          <a:xfrm>
            <a:off x="10210800" y="1749085"/>
            <a:ext cx="689317" cy="611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7375AC9-3DC8-47EE-AF4A-10E361B7D91D}"/>
              </a:ext>
            </a:extLst>
          </p:cNvPr>
          <p:cNvSpPr txBox="1"/>
          <p:nvPr/>
        </p:nvSpPr>
        <p:spPr>
          <a:xfrm>
            <a:off x="1273127" y="1026941"/>
            <a:ext cx="3828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ИТОГОВЫЙ РЕЕСТР БЮДЖЕТНЫХ ОПЕРАЦИЙ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xmlns="" id="{E2D15444-74D9-4862-AD4A-0FCB2B1A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813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Работа с рисками</a:t>
            </a:r>
          </a:p>
        </p:txBody>
      </p:sp>
    </p:spTree>
    <p:extLst>
      <p:ext uri="{BB962C8B-B14F-4D97-AF65-F5344CB8AC3E}">
        <p14:creationId xmlns:p14="http://schemas.microsoft.com/office/powerpoint/2010/main" val="49479623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7736-F83C-4D8B-B02A-A81F866721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824875"/>
            <a:ext cx="10109966" cy="552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423331E4-384B-499C-BC9D-0DD654972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813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Работа с рисками</a:t>
            </a:r>
          </a:p>
        </p:txBody>
      </p:sp>
    </p:spTree>
    <p:extLst>
      <p:ext uri="{BB962C8B-B14F-4D97-AF65-F5344CB8AC3E}">
        <p14:creationId xmlns:p14="http://schemas.microsoft.com/office/powerpoint/2010/main" val="2272980099"/>
      </p:ext>
    </p:extLst>
  </p:cSld>
  <p:clrMapOvr>
    <a:masterClrMapping/>
  </p:clrMapOvr>
  <p:transition spd="slow" advTm="541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2598057" y="1088571"/>
            <a:ext cx="2409372" cy="9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3" name="Picture 4" descr="D:\Адамов\3 Буклеты\Другие буклеты\Приложение ВФК\res\alg-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16747" y="1059544"/>
            <a:ext cx="7639444" cy="4991266"/>
          </a:xfrm>
          <a:prstGeom prst="rect">
            <a:avLst/>
          </a:prstGeom>
          <a:noFill/>
        </p:spPr>
      </p:pic>
      <p:sp>
        <p:nvSpPr>
          <p:cNvPr id="84" name="Номер слайда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73FB0-478E-4AAB-AA08-B018C7B5167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44" y="56644"/>
            <a:ext cx="2068813" cy="6185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7504" y="692696"/>
            <a:ext cx="119253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D0D055E9-00EB-4D4F-BBDB-2D657AB4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08" y="181265"/>
            <a:ext cx="813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Подходы к автоматизации процедур ВФК. Самоконтроль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880727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941</Words>
  <Application>Microsoft Office PowerPoint</Application>
  <PresentationFormat>Произвольный</PresentationFormat>
  <Paragraphs>202</Paragraphs>
  <Slides>27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Ретро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XOTROM</dc:creator>
  <cp:lastModifiedBy>Самченко Андрей</cp:lastModifiedBy>
  <cp:revision>274</cp:revision>
  <cp:lastPrinted>2018-02-28T12:43:49Z</cp:lastPrinted>
  <dcterms:created xsi:type="dcterms:W3CDTF">2017-02-22T06:30:18Z</dcterms:created>
  <dcterms:modified xsi:type="dcterms:W3CDTF">2018-05-28T12:24:53Z</dcterms:modified>
</cp:coreProperties>
</file>