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9"/>
  </p:notesMasterIdLst>
  <p:sldIdLst>
    <p:sldId id="717" r:id="rId2"/>
    <p:sldId id="730" r:id="rId3"/>
    <p:sldId id="731" r:id="rId4"/>
    <p:sldId id="703" r:id="rId5"/>
    <p:sldId id="733" r:id="rId6"/>
    <p:sldId id="734" r:id="rId7"/>
    <p:sldId id="729" r:id="rId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19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BF2C"/>
    <a:srgbClr val="3B2C94"/>
    <a:srgbClr val="BFBFBF"/>
    <a:srgbClr val="43D2FF"/>
    <a:srgbClr val="59B5E8"/>
    <a:srgbClr val="69C1CD"/>
    <a:srgbClr val="96C3E8"/>
    <a:srgbClr val="EF7B69"/>
    <a:srgbClr val="E46C0A"/>
    <a:srgbClr val="00A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5147" autoAdjust="0"/>
  </p:normalViewPr>
  <p:slideViewPr>
    <p:cSldViewPr>
      <p:cViewPr>
        <p:scale>
          <a:sx n="123" d="100"/>
          <a:sy n="123" d="100"/>
        </p:scale>
        <p:origin x="-120" y="72"/>
      </p:cViewPr>
      <p:guideLst>
        <p:guide orient="horz" pos="2160"/>
        <p:guide pos="19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64FBDA-0F78-44B9-AFF8-2FE719CBB25E}" type="datetimeFigureOut">
              <a:rPr lang="ru-RU"/>
              <a:pPr>
                <a:defRPr/>
              </a:pPr>
              <a:t>17.06.2022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56A82E-4AA8-4AA8-B563-CF7BE3CE30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5832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централизации учета в обслуживаемом учреждении может располагаться рабочее место бухгалтера. При этом за бухгалтером закрепляются только операторские функции по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вводу первичных документов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связанных с поступлением материальных запасов, денежных средств в кассу и пр. При этом от бухгалтера не требуется высокой квалификации. Такие рабочие места целесообразны если в учреждение поступает большое количество первичных документов и установлены жесткие сроки на их отражение в бухгалтерском учете.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передачи первичных документов. С помощью электронного документооборота могут передаваться черновики договоров, авансовых отчетов, поступление и списание мат. запасов, услуги сторонних организаций и пр. К каждому документу прикладываются сканированные образы первичных документов или документов-оснований. Все документы подписывается ЭП.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C608CF-2075-4091-B0FC-4E7BA9497F0C}" type="slidenum">
              <a:rPr 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5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1F8D-6415-4663-8E26-1D95217D444F}" type="datetimeFigureOut">
              <a:rPr lang="ru-RU" smtClean="0"/>
              <a:pPr>
                <a:defRPr/>
              </a:pPr>
              <a:t>17.06.2022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DA3B-3BE6-43B0-99F5-FE49A12D577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129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3901DE8-2F07-48D2-94BD-5B505DFC95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6000">
                <a:srgbClr val="064884">
                  <a:alpha val="56863"/>
                </a:srgbClr>
              </a:gs>
              <a:gs pos="0">
                <a:srgbClr val="013A6E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 userDrawn="1"/>
        </p:nvSpPr>
        <p:spPr>
          <a:xfrm>
            <a:off x="479377" y="1108441"/>
            <a:ext cx="11233252" cy="5307539"/>
          </a:xfrm>
          <a:prstGeom prst="roundRect">
            <a:avLst>
              <a:gd name="adj" fmla="val 258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267" y="116632"/>
            <a:ext cx="11141471" cy="99180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18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3901DE8-2F07-48D2-94BD-5B505DFC95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6000">
                <a:srgbClr val="064884">
                  <a:alpha val="56863"/>
                </a:srgbClr>
              </a:gs>
              <a:gs pos="0">
                <a:srgbClr val="013A6E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 userDrawn="1"/>
        </p:nvSpPr>
        <p:spPr>
          <a:xfrm>
            <a:off x="479377" y="1108441"/>
            <a:ext cx="11233252" cy="5307539"/>
          </a:xfrm>
          <a:prstGeom prst="roundRect">
            <a:avLst>
              <a:gd name="adj" fmla="val 258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267" y="116632"/>
            <a:ext cx="11141471" cy="99180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10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6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3901DE8-2F07-48D2-94BD-5B505DFC95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6000">
                <a:srgbClr val="064884">
                  <a:alpha val="56863"/>
                </a:srgbClr>
              </a:gs>
              <a:gs pos="0">
                <a:srgbClr val="013A6E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9378" y="442023"/>
            <a:ext cx="11233250" cy="5973957"/>
          </a:xfrm>
          <a:prstGeom prst="roundRect">
            <a:avLst>
              <a:gd name="adj" fmla="val 21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7409" y="1988839"/>
            <a:ext cx="10657184" cy="2880322"/>
          </a:xfrm>
        </p:spPr>
        <p:txBody>
          <a:bodyPr/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3901DE8-2F07-48D2-94BD-5B505DFC95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6000">
                <a:srgbClr val="064884">
                  <a:alpha val="56863"/>
                </a:srgbClr>
              </a:gs>
              <a:gs pos="0">
                <a:srgbClr val="013A6E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479378" y="442023"/>
            <a:ext cx="11233250" cy="5973957"/>
          </a:xfrm>
          <a:prstGeom prst="roundRect">
            <a:avLst>
              <a:gd name="adj" fmla="val 21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294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3901DE8-2F07-48D2-94BD-5B505DFC95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6000">
                <a:srgbClr val="064884">
                  <a:alpha val="56863"/>
                </a:srgbClr>
              </a:gs>
              <a:gs pos="0">
                <a:srgbClr val="013A6E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9377" y="1108441"/>
            <a:ext cx="11233252" cy="5307539"/>
          </a:xfrm>
          <a:prstGeom prst="roundRect">
            <a:avLst>
              <a:gd name="adj" fmla="val 258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267" y="116632"/>
            <a:ext cx="11141471" cy="9918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3901DE8-2F07-48D2-94BD-5B505DFC95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6000">
                <a:srgbClr val="064884">
                  <a:alpha val="56863"/>
                </a:srgbClr>
              </a:gs>
              <a:gs pos="0">
                <a:srgbClr val="013A6E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479377" y="1108441"/>
            <a:ext cx="11233252" cy="5307539"/>
          </a:xfrm>
          <a:prstGeom prst="roundRect">
            <a:avLst>
              <a:gd name="adj" fmla="val 258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3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3901DE8-2F07-48D2-94BD-5B505DFC95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6000">
                <a:srgbClr val="064884">
                  <a:alpha val="56863"/>
                </a:srgbClr>
              </a:gs>
              <a:gs pos="0">
                <a:srgbClr val="013A6E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9377" y="1108441"/>
            <a:ext cx="11233252" cy="5307539"/>
          </a:xfrm>
          <a:prstGeom prst="roundRect">
            <a:avLst>
              <a:gd name="adj" fmla="val 258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267" y="116632"/>
            <a:ext cx="11141471" cy="9918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3901DE8-2F07-48D2-94BD-5B505DFC95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6000">
                <a:srgbClr val="064884">
                  <a:alpha val="56863"/>
                </a:srgbClr>
              </a:gs>
              <a:gs pos="0">
                <a:srgbClr val="013A6E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479377" y="1108441"/>
            <a:ext cx="11233252" cy="5307539"/>
          </a:xfrm>
          <a:prstGeom prst="roundRect">
            <a:avLst>
              <a:gd name="adj" fmla="val 258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88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25608-FAA8-4B54-9698-FCF5447945A6}" type="datetimeFigureOut">
              <a:rPr lang="ru-RU" smtClean="0"/>
              <a:pPr>
                <a:defRPr/>
              </a:pPr>
              <a:t>17.06.2022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0C83A-9E11-4EE6-895F-2E32A032885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307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7B5B4-9455-4A55-8027-BAD16C95531C}" type="datetimeFigureOut">
              <a:rPr lang="ru-RU" smtClean="0"/>
              <a:pPr>
                <a:defRPr/>
              </a:pPr>
              <a:t>17.06.2022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CEBD5-A787-4AE5-AB2E-EE77E28F5FF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95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6CE18-085A-42C2-BC9E-51ADEF5FBA76}" type="datetimeFigureOut">
              <a:rPr lang="ru-RU" smtClean="0"/>
              <a:pPr>
                <a:defRPr/>
              </a:pPr>
              <a:t>17.06.2022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0CB8-236C-4026-91BD-AE9CB8DFB0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178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3901DE8-2F07-48D2-94BD-5B505DFC95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6000">
                <a:srgbClr val="064884">
                  <a:alpha val="56863"/>
                </a:srgbClr>
              </a:gs>
              <a:gs pos="0">
                <a:srgbClr val="013A6E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 userDrawn="1"/>
        </p:nvSpPr>
        <p:spPr>
          <a:xfrm>
            <a:off x="479378" y="442023"/>
            <a:ext cx="11233250" cy="5973957"/>
          </a:xfrm>
          <a:prstGeom prst="roundRect">
            <a:avLst>
              <a:gd name="adj" fmla="val 21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7409" y="1988839"/>
            <a:ext cx="10657184" cy="2880322"/>
          </a:xfrm>
        </p:spPr>
        <p:txBody>
          <a:bodyPr/>
          <a:lstStyle>
            <a:lvl1pPr algn="ctr">
              <a:defRPr sz="6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78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91284" y="116632"/>
            <a:ext cx="11466283" cy="99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91284" y="1268761"/>
            <a:ext cx="11273337" cy="485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1283" y="6356351"/>
            <a:ext cx="3281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1373FE9-CE5B-4B20-9A9B-38DD85EE5387}" type="datetimeFigureOut">
              <a:rPr lang="ru-RU" smtClean="0"/>
              <a:pPr>
                <a:defRPr/>
              </a:pPr>
              <a:t>17.06.2022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9283" y="6356351"/>
            <a:ext cx="328143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3D9EDAD6-6BCF-47C3-B448-8A4AEC3A5B8F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228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 cap="none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egoe UI" pitchFamily="34" charset="0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egoe UI" pitchFamily="34" charset="0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egoe UI" pitchFamily="34" charset="0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egoe UI" pitchFamily="34" charset="0"/>
          <a:cs typeface="Segoe U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keysystems.r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079777" y="4697829"/>
            <a:ext cx="4032448" cy="1433160"/>
          </a:xfrm>
          <a:prstGeom prst="roundRect">
            <a:avLst/>
          </a:prstGeom>
          <a:solidFill>
            <a:srgbClr val="00458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303913" y="6381328"/>
            <a:ext cx="1584176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Нальчик, 2022</a:t>
            </a:r>
            <a:endParaRPr lang="ru-RU" altLang="ru-RU" sz="12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1199456" y="2265870"/>
            <a:ext cx="9649072" cy="152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600"/>
              </a:spcAft>
              <a:buNone/>
            </a:pPr>
            <a:r>
              <a:rPr lang="ru-RU" altLang="ru-RU" sz="3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Актуальные вопросы ЭДО при централизации бухгалтерского учета</a:t>
            </a:r>
            <a:endParaRPr lang="ru-RU" altLang="ru-RU" sz="3600" b="1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87452" y="991786"/>
            <a:ext cx="10417097" cy="4392488"/>
            <a:chOff x="882922" y="991786"/>
            <a:chExt cx="10417097" cy="4392488"/>
          </a:xfrm>
        </p:grpSpPr>
        <p:sp>
          <p:nvSpPr>
            <p:cNvPr id="29" name="Полилиния 28"/>
            <p:cNvSpPr/>
            <p:nvPr/>
          </p:nvSpPr>
          <p:spPr>
            <a:xfrm>
              <a:off x="882922" y="991786"/>
              <a:ext cx="3878546" cy="4392488"/>
            </a:xfrm>
            <a:custGeom>
              <a:avLst/>
              <a:gdLst>
                <a:gd name="connsiteX0" fmla="*/ 252261 w 7416824"/>
                <a:gd name="connsiteY0" fmla="*/ 0 h 4392488"/>
                <a:gd name="connsiteX1" fmla="*/ 2340259 w 7416824"/>
                <a:gd name="connsiteY1" fmla="*/ 0 h 4392488"/>
                <a:gd name="connsiteX2" fmla="*/ 2340259 w 7416824"/>
                <a:gd name="connsiteY2" fmla="*/ 265208 h 4392488"/>
                <a:gd name="connsiteX3" fmla="*/ 5004555 w 7416824"/>
                <a:gd name="connsiteY3" fmla="*/ 265208 h 4392488"/>
                <a:gd name="connsiteX4" fmla="*/ 5004555 w 7416824"/>
                <a:gd name="connsiteY4" fmla="*/ 0 h 4392488"/>
                <a:gd name="connsiteX5" fmla="*/ 7164563 w 7416824"/>
                <a:gd name="connsiteY5" fmla="*/ 0 h 4392488"/>
                <a:gd name="connsiteX6" fmla="*/ 7416824 w 7416824"/>
                <a:gd name="connsiteY6" fmla="*/ 252261 h 4392488"/>
                <a:gd name="connsiteX7" fmla="*/ 7416824 w 7416824"/>
                <a:gd name="connsiteY7" fmla="*/ 4140227 h 4392488"/>
                <a:gd name="connsiteX8" fmla="*/ 7164563 w 7416824"/>
                <a:gd name="connsiteY8" fmla="*/ 4392488 h 4392488"/>
                <a:gd name="connsiteX9" fmla="*/ 252261 w 7416824"/>
                <a:gd name="connsiteY9" fmla="*/ 4392488 h 4392488"/>
                <a:gd name="connsiteX10" fmla="*/ 0 w 7416824"/>
                <a:gd name="connsiteY10" fmla="*/ 4140227 h 4392488"/>
                <a:gd name="connsiteX11" fmla="*/ 0 w 7416824"/>
                <a:gd name="connsiteY11" fmla="*/ 252261 h 4392488"/>
                <a:gd name="connsiteX12" fmla="*/ 252261 w 7416824"/>
                <a:gd name="connsiteY12" fmla="*/ 0 h 4392488"/>
                <a:gd name="connsiteX0" fmla="*/ 5004555 w 7416824"/>
                <a:gd name="connsiteY0" fmla="*/ 265208 h 4392488"/>
                <a:gd name="connsiteX1" fmla="*/ 5004555 w 7416824"/>
                <a:gd name="connsiteY1" fmla="*/ 0 h 4392488"/>
                <a:gd name="connsiteX2" fmla="*/ 7164563 w 7416824"/>
                <a:gd name="connsiteY2" fmla="*/ 0 h 4392488"/>
                <a:gd name="connsiteX3" fmla="*/ 7416824 w 7416824"/>
                <a:gd name="connsiteY3" fmla="*/ 252261 h 4392488"/>
                <a:gd name="connsiteX4" fmla="*/ 7416824 w 7416824"/>
                <a:gd name="connsiteY4" fmla="*/ 4140227 h 4392488"/>
                <a:gd name="connsiteX5" fmla="*/ 7164563 w 7416824"/>
                <a:gd name="connsiteY5" fmla="*/ 4392488 h 4392488"/>
                <a:gd name="connsiteX6" fmla="*/ 252261 w 7416824"/>
                <a:gd name="connsiteY6" fmla="*/ 4392488 h 4392488"/>
                <a:gd name="connsiteX7" fmla="*/ 0 w 7416824"/>
                <a:gd name="connsiteY7" fmla="*/ 4140227 h 4392488"/>
                <a:gd name="connsiteX8" fmla="*/ 0 w 7416824"/>
                <a:gd name="connsiteY8" fmla="*/ 252261 h 4392488"/>
                <a:gd name="connsiteX9" fmla="*/ 252261 w 7416824"/>
                <a:gd name="connsiteY9" fmla="*/ 0 h 4392488"/>
                <a:gd name="connsiteX10" fmla="*/ 2340259 w 7416824"/>
                <a:gd name="connsiteY10" fmla="*/ 0 h 4392488"/>
                <a:gd name="connsiteX11" fmla="*/ 2340259 w 7416824"/>
                <a:gd name="connsiteY11" fmla="*/ 265208 h 4392488"/>
                <a:gd name="connsiteX12" fmla="*/ 5095995 w 7416824"/>
                <a:gd name="connsiteY12" fmla="*/ 356648 h 4392488"/>
                <a:gd name="connsiteX0" fmla="*/ 5004555 w 7416824"/>
                <a:gd name="connsiteY0" fmla="*/ 265208 h 4392488"/>
                <a:gd name="connsiteX1" fmla="*/ 5004555 w 7416824"/>
                <a:gd name="connsiteY1" fmla="*/ 0 h 4392488"/>
                <a:gd name="connsiteX2" fmla="*/ 7164563 w 7416824"/>
                <a:gd name="connsiteY2" fmla="*/ 0 h 4392488"/>
                <a:gd name="connsiteX3" fmla="*/ 7416824 w 7416824"/>
                <a:gd name="connsiteY3" fmla="*/ 252261 h 4392488"/>
                <a:gd name="connsiteX4" fmla="*/ 7416824 w 7416824"/>
                <a:gd name="connsiteY4" fmla="*/ 4140227 h 4392488"/>
                <a:gd name="connsiteX5" fmla="*/ 7164563 w 7416824"/>
                <a:gd name="connsiteY5" fmla="*/ 4392488 h 4392488"/>
                <a:gd name="connsiteX6" fmla="*/ 252261 w 7416824"/>
                <a:gd name="connsiteY6" fmla="*/ 4392488 h 4392488"/>
                <a:gd name="connsiteX7" fmla="*/ 0 w 7416824"/>
                <a:gd name="connsiteY7" fmla="*/ 4140227 h 4392488"/>
                <a:gd name="connsiteX8" fmla="*/ 0 w 7416824"/>
                <a:gd name="connsiteY8" fmla="*/ 252261 h 4392488"/>
                <a:gd name="connsiteX9" fmla="*/ 252261 w 7416824"/>
                <a:gd name="connsiteY9" fmla="*/ 0 h 4392488"/>
                <a:gd name="connsiteX10" fmla="*/ 2340259 w 7416824"/>
                <a:gd name="connsiteY10" fmla="*/ 0 h 4392488"/>
                <a:gd name="connsiteX11" fmla="*/ 2340259 w 7416824"/>
                <a:gd name="connsiteY11" fmla="*/ 265208 h 4392488"/>
                <a:gd name="connsiteX0" fmla="*/ 5004555 w 7416824"/>
                <a:gd name="connsiteY0" fmla="*/ 0 h 4392488"/>
                <a:gd name="connsiteX1" fmla="*/ 7164563 w 7416824"/>
                <a:gd name="connsiteY1" fmla="*/ 0 h 4392488"/>
                <a:gd name="connsiteX2" fmla="*/ 7416824 w 7416824"/>
                <a:gd name="connsiteY2" fmla="*/ 252261 h 4392488"/>
                <a:gd name="connsiteX3" fmla="*/ 7416824 w 7416824"/>
                <a:gd name="connsiteY3" fmla="*/ 4140227 h 4392488"/>
                <a:gd name="connsiteX4" fmla="*/ 7164563 w 7416824"/>
                <a:gd name="connsiteY4" fmla="*/ 4392488 h 4392488"/>
                <a:gd name="connsiteX5" fmla="*/ 252261 w 7416824"/>
                <a:gd name="connsiteY5" fmla="*/ 4392488 h 4392488"/>
                <a:gd name="connsiteX6" fmla="*/ 0 w 7416824"/>
                <a:gd name="connsiteY6" fmla="*/ 4140227 h 4392488"/>
                <a:gd name="connsiteX7" fmla="*/ 0 w 7416824"/>
                <a:gd name="connsiteY7" fmla="*/ 252261 h 4392488"/>
                <a:gd name="connsiteX8" fmla="*/ 252261 w 7416824"/>
                <a:gd name="connsiteY8" fmla="*/ 0 h 4392488"/>
                <a:gd name="connsiteX9" fmla="*/ 2340259 w 7416824"/>
                <a:gd name="connsiteY9" fmla="*/ 0 h 4392488"/>
                <a:gd name="connsiteX10" fmla="*/ 2340259 w 7416824"/>
                <a:gd name="connsiteY10" fmla="*/ 265208 h 4392488"/>
                <a:gd name="connsiteX0" fmla="*/ 5004555 w 7416824"/>
                <a:gd name="connsiteY0" fmla="*/ 0 h 4392488"/>
                <a:gd name="connsiteX1" fmla="*/ 7164563 w 7416824"/>
                <a:gd name="connsiteY1" fmla="*/ 0 h 4392488"/>
                <a:gd name="connsiteX2" fmla="*/ 7416824 w 7416824"/>
                <a:gd name="connsiteY2" fmla="*/ 252261 h 4392488"/>
                <a:gd name="connsiteX3" fmla="*/ 7416824 w 7416824"/>
                <a:gd name="connsiteY3" fmla="*/ 4140227 h 4392488"/>
                <a:gd name="connsiteX4" fmla="*/ 7164563 w 7416824"/>
                <a:gd name="connsiteY4" fmla="*/ 4392488 h 4392488"/>
                <a:gd name="connsiteX5" fmla="*/ 252261 w 7416824"/>
                <a:gd name="connsiteY5" fmla="*/ 4392488 h 4392488"/>
                <a:gd name="connsiteX6" fmla="*/ 0 w 7416824"/>
                <a:gd name="connsiteY6" fmla="*/ 4140227 h 4392488"/>
                <a:gd name="connsiteX7" fmla="*/ 0 w 7416824"/>
                <a:gd name="connsiteY7" fmla="*/ 252261 h 4392488"/>
                <a:gd name="connsiteX8" fmla="*/ 252261 w 7416824"/>
                <a:gd name="connsiteY8" fmla="*/ 0 h 4392488"/>
                <a:gd name="connsiteX9" fmla="*/ 2340259 w 7416824"/>
                <a:gd name="connsiteY9" fmla="*/ 0 h 4392488"/>
                <a:gd name="connsiteX0" fmla="*/ 7164563 w 7416824"/>
                <a:gd name="connsiteY0" fmla="*/ 0 h 4392488"/>
                <a:gd name="connsiteX1" fmla="*/ 7416824 w 7416824"/>
                <a:gd name="connsiteY1" fmla="*/ 252261 h 4392488"/>
                <a:gd name="connsiteX2" fmla="*/ 7416824 w 7416824"/>
                <a:gd name="connsiteY2" fmla="*/ 4140227 h 4392488"/>
                <a:gd name="connsiteX3" fmla="*/ 7164563 w 7416824"/>
                <a:gd name="connsiteY3" fmla="*/ 4392488 h 4392488"/>
                <a:gd name="connsiteX4" fmla="*/ 252261 w 7416824"/>
                <a:gd name="connsiteY4" fmla="*/ 4392488 h 4392488"/>
                <a:gd name="connsiteX5" fmla="*/ 0 w 7416824"/>
                <a:gd name="connsiteY5" fmla="*/ 4140227 h 4392488"/>
                <a:gd name="connsiteX6" fmla="*/ 0 w 7416824"/>
                <a:gd name="connsiteY6" fmla="*/ 252261 h 4392488"/>
                <a:gd name="connsiteX7" fmla="*/ 252261 w 7416824"/>
                <a:gd name="connsiteY7" fmla="*/ 0 h 4392488"/>
                <a:gd name="connsiteX8" fmla="*/ 2340259 w 7416824"/>
                <a:gd name="connsiteY8" fmla="*/ 0 h 4392488"/>
                <a:gd name="connsiteX0" fmla="*/ 7416824 w 7416824"/>
                <a:gd name="connsiteY0" fmla="*/ 252261 h 4392488"/>
                <a:gd name="connsiteX1" fmla="*/ 7416824 w 7416824"/>
                <a:gd name="connsiteY1" fmla="*/ 4140227 h 4392488"/>
                <a:gd name="connsiteX2" fmla="*/ 7164563 w 7416824"/>
                <a:gd name="connsiteY2" fmla="*/ 4392488 h 4392488"/>
                <a:gd name="connsiteX3" fmla="*/ 252261 w 7416824"/>
                <a:gd name="connsiteY3" fmla="*/ 4392488 h 4392488"/>
                <a:gd name="connsiteX4" fmla="*/ 0 w 7416824"/>
                <a:gd name="connsiteY4" fmla="*/ 4140227 h 4392488"/>
                <a:gd name="connsiteX5" fmla="*/ 0 w 7416824"/>
                <a:gd name="connsiteY5" fmla="*/ 252261 h 4392488"/>
                <a:gd name="connsiteX6" fmla="*/ 252261 w 7416824"/>
                <a:gd name="connsiteY6" fmla="*/ 0 h 4392488"/>
                <a:gd name="connsiteX7" fmla="*/ 2340259 w 7416824"/>
                <a:gd name="connsiteY7" fmla="*/ 0 h 4392488"/>
                <a:gd name="connsiteX0" fmla="*/ 7416824 w 7416824"/>
                <a:gd name="connsiteY0" fmla="*/ 4140227 h 4392488"/>
                <a:gd name="connsiteX1" fmla="*/ 7164563 w 7416824"/>
                <a:gd name="connsiteY1" fmla="*/ 4392488 h 4392488"/>
                <a:gd name="connsiteX2" fmla="*/ 252261 w 7416824"/>
                <a:gd name="connsiteY2" fmla="*/ 4392488 h 4392488"/>
                <a:gd name="connsiteX3" fmla="*/ 0 w 7416824"/>
                <a:gd name="connsiteY3" fmla="*/ 4140227 h 4392488"/>
                <a:gd name="connsiteX4" fmla="*/ 0 w 7416824"/>
                <a:gd name="connsiteY4" fmla="*/ 252261 h 4392488"/>
                <a:gd name="connsiteX5" fmla="*/ 252261 w 7416824"/>
                <a:gd name="connsiteY5" fmla="*/ 0 h 4392488"/>
                <a:gd name="connsiteX6" fmla="*/ 2340259 w 7416824"/>
                <a:gd name="connsiteY6" fmla="*/ 0 h 4392488"/>
                <a:gd name="connsiteX0" fmla="*/ 7164563 w 7164563"/>
                <a:gd name="connsiteY0" fmla="*/ 4392488 h 4392488"/>
                <a:gd name="connsiteX1" fmla="*/ 252261 w 7164563"/>
                <a:gd name="connsiteY1" fmla="*/ 4392488 h 4392488"/>
                <a:gd name="connsiteX2" fmla="*/ 0 w 7164563"/>
                <a:gd name="connsiteY2" fmla="*/ 4140227 h 4392488"/>
                <a:gd name="connsiteX3" fmla="*/ 0 w 7164563"/>
                <a:gd name="connsiteY3" fmla="*/ 252261 h 4392488"/>
                <a:gd name="connsiteX4" fmla="*/ 252261 w 7164563"/>
                <a:gd name="connsiteY4" fmla="*/ 0 h 4392488"/>
                <a:gd name="connsiteX5" fmla="*/ 2340259 w 7164563"/>
                <a:gd name="connsiteY5" fmla="*/ 0 h 4392488"/>
                <a:gd name="connsiteX0" fmla="*/ 7164563 w 7164563"/>
                <a:gd name="connsiteY0" fmla="*/ 4392488 h 4392488"/>
                <a:gd name="connsiteX1" fmla="*/ 1333069 w 7164563"/>
                <a:gd name="connsiteY1" fmla="*/ 4386416 h 4392488"/>
                <a:gd name="connsiteX2" fmla="*/ 252261 w 7164563"/>
                <a:gd name="connsiteY2" fmla="*/ 4392488 h 4392488"/>
                <a:gd name="connsiteX3" fmla="*/ 0 w 7164563"/>
                <a:gd name="connsiteY3" fmla="*/ 4140227 h 4392488"/>
                <a:gd name="connsiteX4" fmla="*/ 0 w 7164563"/>
                <a:gd name="connsiteY4" fmla="*/ 252261 h 4392488"/>
                <a:gd name="connsiteX5" fmla="*/ 252261 w 7164563"/>
                <a:gd name="connsiteY5" fmla="*/ 0 h 4392488"/>
                <a:gd name="connsiteX6" fmla="*/ 2340259 w 7164563"/>
                <a:gd name="connsiteY6" fmla="*/ 0 h 4392488"/>
                <a:gd name="connsiteX0" fmla="*/ 1333069 w 2340259"/>
                <a:gd name="connsiteY0" fmla="*/ 4386416 h 4392488"/>
                <a:gd name="connsiteX1" fmla="*/ 252261 w 2340259"/>
                <a:gd name="connsiteY1" fmla="*/ 4392488 h 4392488"/>
                <a:gd name="connsiteX2" fmla="*/ 0 w 2340259"/>
                <a:gd name="connsiteY2" fmla="*/ 4140227 h 4392488"/>
                <a:gd name="connsiteX3" fmla="*/ 0 w 2340259"/>
                <a:gd name="connsiteY3" fmla="*/ 252261 h 4392488"/>
                <a:gd name="connsiteX4" fmla="*/ 252261 w 2340259"/>
                <a:gd name="connsiteY4" fmla="*/ 0 h 4392488"/>
                <a:gd name="connsiteX5" fmla="*/ 2340259 w 2340259"/>
                <a:gd name="connsiteY5" fmla="*/ 0 h 4392488"/>
                <a:gd name="connsiteX0" fmla="*/ 1333069 w 3878546"/>
                <a:gd name="connsiteY0" fmla="*/ 4386416 h 4392488"/>
                <a:gd name="connsiteX1" fmla="*/ 252261 w 3878546"/>
                <a:gd name="connsiteY1" fmla="*/ 4392488 h 4392488"/>
                <a:gd name="connsiteX2" fmla="*/ 0 w 3878546"/>
                <a:gd name="connsiteY2" fmla="*/ 4140227 h 4392488"/>
                <a:gd name="connsiteX3" fmla="*/ 0 w 3878546"/>
                <a:gd name="connsiteY3" fmla="*/ 252261 h 4392488"/>
                <a:gd name="connsiteX4" fmla="*/ 252261 w 3878546"/>
                <a:gd name="connsiteY4" fmla="*/ 0 h 4392488"/>
                <a:gd name="connsiteX5" fmla="*/ 3878546 w 3878546"/>
                <a:gd name="connsiteY5" fmla="*/ 0 h 4392488"/>
                <a:gd name="connsiteX0" fmla="*/ 3028519 w 3878546"/>
                <a:gd name="connsiteY0" fmla="*/ 4391178 h 4392488"/>
                <a:gd name="connsiteX1" fmla="*/ 252261 w 3878546"/>
                <a:gd name="connsiteY1" fmla="*/ 4392488 h 4392488"/>
                <a:gd name="connsiteX2" fmla="*/ 0 w 3878546"/>
                <a:gd name="connsiteY2" fmla="*/ 4140227 h 4392488"/>
                <a:gd name="connsiteX3" fmla="*/ 0 w 3878546"/>
                <a:gd name="connsiteY3" fmla="*/ 252261 h 4392488"/>
                <a:gd name="connsiteX4" fmla="*/ 252261 w 3878546"/>
                <a:gd name="connsiteY4" fmla="*/ 0 h 4392488"/>
                <a:gd name="connsiteX5" fmla="*/ 3878546 w 3878546"/>
                <a:gd name="connsiteY5" fmla="*/ 0 h 43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8546" h="4392488">
                  <a:moveTo>
                    <a:pt x="3028519" y="4391178"/>
                  </a:moveTo>
                  <a:lnTo>
                    <a:pt x="252261" y="4392488"/>
                  </a:lnTo>
                  <a:cubicBezTo>
                    <a:pt x="112941" y="4392488"/>
                    <a:pt x="0" y="4279547"/>
                    <a:pt x="0" y="4140227"/>
                  </a:cubicBezTo>
                  <a:lnTo>
                    <a:pt x="0" y="252261"/>
                  </a:lnTo>
                  <a:cubicBezTo>
                    <a:pt x="0" y="112941"/>
                    <a:pt x="112941" y="0"/>
                    <a:pt x="252261" y="0"/>
                  </a:cubicBezTo>
                  <a:lnTo>
                    <a:pt x="3878546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flipH="1">
              <a:off x="7421473" y="991786"/>
              <a:ext cx="3878546" cy="4392488"/>
            </a:xfrm>
            <a:custGeom>
              <a:avLst/>
              <a:gdLst>
                <a:gd name="connsiteX0" fmla="*/ 252261 w 7416824"/>
                <a:gd name="connsiteY0" fmla="*/ 0 h 4392488"/>
                <a:gd name="connsiteX1" fmla="*/ 2340259 w 7416824"/>
                <a:gd name="connsiteY1" fmla="*/ 0 h 4392488"/>
                <a:gd name="connsiteX2" fmla="*/ 2340259 w 7416824"/>
                <a:gd name="connsiteY2" fmla="*/ 265208 h 4392488"/>
                <a:gd name="connsiteX3" fmla="*/ 5004555 w 7416824"/>
                <a:gd name="connsiteY3" fmla="*/ 265208 h 4392488"/>
                <a:gd name="connsiteX4" fmla="*/ 5004555 w 7416824"/>
                <a:gd name="connsiteY4" fmla="*/ 0 h 4392488"/>
                <a:gd name="connsiteX5" fmla="*/ 7164563 w 7416824"/>
                <a:gd name="connsiteY5" fmla="*/ 0 h 4392488"/>
                <a:gd name="connsiteX6" fmla="*/ 7416824 w 7416824"/>
                <a:gd name="connsiteY6" fmla="*/ 252261 h 4392488"/>
                <a:gd name="connsiteX7" fmla="*/ 7416824 w 7416824"/>
                <a:gd name="connsiteY7" fmla="*/ 4140227 h 4392488"/>
                <a:gd name="connsiteX8" fmla="*/ 7164563 w 7416824"/>
                <a:gd name="connsiteY8" fmla="*/ 4392488 h 4392488"/>
                <a:gd name="connsiteX9" fmla="*/ 252261 w 7416824"/>
                <a:gd name="connsiteY9" fmla="*/ 4392488 h 4392488"/>
                <a:gd name="connsiteX10" fmla="*/ 0 w 7416824"/>
                <a:gd name="connsiteY10" fmla="*/ 4140227 h 4392488"/>
                <a:gd name="connsiteX11" fmla="*/ 0 w 7416824"/>
                <a:gd name="connsiteY11" fmla="*/ 252261 h 4392488"/>
                <a:gd name="connsiteX12" fmla="*/ 252261 w 7416824"/>
                <a:gd name="connsiteY12" fmla="*/ 0 h 4392488"/>
                <a:gd name="connsiteX0" fmla="*/ 5004555 w 7416824"/>
                <a:gd name="connsiteY0" fmla="*/ 265208 h 4392488"/>
                <a:gd name="connsiteX1" fmla="*/ 5004555 w 7416824"/>
                <a:gd name="connsiteY1" fmla="*/ 0 h 4392488"/>
                <a:gd name="connsiteX2" fmla="*/ 7164563 w 7416824"/>
                <a:gd name="connsiteY2" fmla="*/ 0 h 4392488"/>
                <a:gd name="connsiteX3" fmla="*/ 7416824 w 7416824"/>
                <a:gd name="connsiteY3" fmla="*/ 252261 h 4392488"/>
                <a:gd name="connsiteX4" fmla="*/ 7416824 w 7416824"/>
                <a:gd name="connsiteY4" fmla="*/ 4140227 h 4392488"/>
                <a:gd name="connsiteX5" fmla="*/ 7164563 w 7416824"/>
                <a:gd name="connsiteY5" fmla="*/ 4392488 h 4392488"/>
                <a:gd name="connsiteX6" fmla="*/ 252261 w 7416824"/>
                <a:gd name="connsiteY6" fmla="*/ 4392488 h 4392488"/>
                <a:gd name="connsiteX7" fmla="*/ 0 w 7416824"/>
                <a:gd name="connsiteY7" fmla="*/ 4140227 h 4392488"/>
                <a:gd name="connsiteX8" fmla="*/ 0 w 7416824"/>
                <a:gd name="connsiteY8" fmla="*/ 252261 h 4392488"/>
                <a:gd name="connsiteX9" fmla="*/ 252261 w 7416824"/>
                <a:gd name="connsiteY9" fmla="*/ 0 h 4392488"/>
                <a:gd name="connsiteX10" fmla="*/ 2340259 w 7416824"/>
                <a:gd name="connsiteY10" fmla="*/ 0 h 4392488"/>
                <a:gd name="connsiteX11" fmla="*/ 2340259 w 7416824"/>
                <a:gd name="connsiteY11" fmla="*/ 265208 h 4392488"/>
                <a:gd name="connsiteX12" fmla="*/ 5095995 w 7416824"/>
                <a:gd name="connsiteY12" fmla="*/ 356648 h 4392488"/>
                <a:gd name="connsiteX0" fmla="*/ 5004555 w 7416824"/>
                <a:gd name="connsiteY0" fmla="*/ 265208 h 4392488"/>
                <a:gd name="connsiteX1" fmla="*/ 5004555 w 7416824"/>
                <a:gd name="connsiteY1" fmla="*/ 0 h 4392488"/>
                <a:gd name="connsiteX2" fmla="*/ 7164563 w 7416824"/>
                <a:gd name="connsiteY2" fmla="*/ 0 h 4392488"/>
                <a:gd name="connsiteX3" fmla="*/ 7416824 w 7416824"/>
                <a:gd name="connsiteY3" fmla="*/ 252261 h 4392488"/>
                <a:gd name="connsiteX4" fmla="*/ 7416824 w 7416824"/>
                <a:gd name="connsiteY4" fmla="*/ 4140227 h 4392488"/>
                <a:gd name="connsiteX5" fmla="*/ 7164563 w 7416824"/>
                <a:gd name="connsiteY5" fmla="*/ 4392488 h 4392488"/>
                <a:gd name="connsiteX6" fmla="*/ 252261 w 7416824"/>
                <a:gd name="connsiteY6" fmla="*/ 4392488 h 4392488"/>
                <a:gd name="connsiteX7" fmla="*/ 0 w 7416824"/>
                <a:gd name="connsiteY7" fmla="*/ 4140227 h 4392488"/>
                <a:gd name="connsiteX8" fmla="*/ 0 w 7416824"/>
                <a:gd name="connsiteY8" fmla="*/ 252261 h 4392488"/>
                <a:gd name="connsiteX9" fmla="*/ 252261 w 7416824"/>
                <a:gd name="connsiteY9" fmla="*/ 0 h 4392488"/>
                <a:gd name="connsiteX10" fmla="*/ 2340259 w 7416824"/>
                <a:gd name="connsiteY10" fmla="*/ 0 h 4392488"/>
                <a:gd name="connsiteX11" fmla="*/ 2340259 w 7416824"/>
                <a:gd name="connsiteY11" fmla="*/ 265208 h 4392488"/>
                <a:gd name="connsiteX0" fmla="*/ 5004555 w 7416824"/>
                <a:gd name="connsiteY0" fmla="*/ 0 h 4392488"/>
                <a:gd name="connsiteX1" fmla="*/ 7164563 w 7416824"/>
                <a:gd name="connsiteY1" fmla="*/ 0 h 4392488"/>
                <a:gd name="connsiteX2" fmla="*/ 7416824 w 7416824"/>
                <a:gd name="connsiteY2" fmla="*/ 252261 h 4392488"/>
                <a:gd name="connsiteX3" fmla="*/ 7416824 w 7416824"/>
                <a:gd name="connsiteY3" fmla="*/ 4140227 h 4392488"/>
                <a:gd name="connsiteX4" fmla="*/ 7164563 w 7416824"/>
                <a:gd name="connsiteY4" fmla="*/ 4392488 h 4392488"/>
                <a:gd name="connsiteX5" fmla="*/ 252261 w 7416824"/>
                <a:gd name="connsiteY5" fmla="*/ 4392488 h 4392488"/>
                <a:gd name="connsiteX6" fmla="*/ 0 w 7416824"/>
                <a:gd name="connsiteY6" fmla="*/ 4140227 h 4392488"/>
                <a:gd name="connsiteX7" fmla="*/ 0 w 7416824"/>
                <a:gd name="connsiteY7" fmla="*/ 252261 h 4392488"/>
                <a:gd name="connsiteX8" fmla="*/ 252261 w 7416824"/>
                <a:gd name="connsiteY8" fmla="*/ 0 h 4392488"/>
                <a:gd name="connsiteX9" fmla="*/ 2340259 w 7416824"/>
                <a:gd name="connsiteY9" fmla="*/ 0 h 4392488"/>
                <a:gd name="connsiteX10" fmla="*/ 2340259 w 7416824"/>
                <a:gd name="connsiteY10" fmla="*/ 265208 h 4392488"/>
                <a:gd name="connsiteX0" fmla="*/ 5004555 w 7416824"/>
                <a:gd name="connsiteY0" fmla="*/ 0 h 4392488"/>
                <a:gd name="connsiteX1" fmla="*/ 7164563 w 7416824"/>
                <a:gd name="connsiteY1" fmla="*/ 0 h 4392488"/>
                <a:gd name="connsiteX2" fmla="*/ 7416824 w 7416824"/>
                <a:gd name="connsiteY2" fmla="*/ 252261 h 4392488"/>
                <a:gd name="connsiteX3" fmla="*/ 7416824 w 7416824"/>
                <a:gd name="connsiteY3" fmla="*/ 4140227 h 4392488"/>
                <a:gd name="connsiteX4" fmla="*/ 7164563 w 7416824"/>
                <a:gd name="connsiteY4" fmla="*/ 4392488 h 4392488"/>
                <a:gd name="connsiteX5" fmla="*/ 252261 w 7416824"/>
                <a:gd name="connsiteY5" fmla="*/ 4392488 h 4392488"/>
                <a:gd name="connsiteX6" fmla="*/ 0 w 7416824"/>
                <a:gd name="connsiteY6" fmla="*/ 4140227 h 4392488"/>
                <a:gd name="connsiteX7" fmla="*/ 0 w 7416824"/>
                <a:gd name="connsiteY7" fmla="*/ 252261 h 4392488"/>
                <a:gd name="connsiteX8" fmla="*/ 252261 w 7416824"/>
                <a:gd name="connsiteY8" fmla="*/ 0 h 4392488"/>
                <a:gd name="connsiteX9" fmla="*/ 2340259 w 7416824"/>
                <a:gd name="connsiteY9" fmla="*/ 0 h 4392488"/>
                <a:gd name="connsiteX0" fmla="*/ 7164563 w 7416824"/>
                <a:gd name="connsiteY0" fmla="*/ 0 h 4392488"/>
                <a:gd name="connsiteX1" fmla="*/ 7416824 w 7416824"/>
                <a:gd name="connsiteY1" fmla="*/ 252261 h 4392488"/>
                <a:gd name="connsiteX2" fmla="*/ 7416824 w 7416824"/>
                <a:gd name="connsiteY2" fmla="*/ 4140227 h 4392488"/>
                <a:gd name="connsiteX3" fmla="*/ 7164563 w 7416824"/>
                <a:gd name="connsiteY3" fmla="*/ 4392488 h 4392488"/>
                <a:gd name="connsiteX4" fmla="*/ 252261 w 7416824"/>
                <a:gd name="connsiteY4" fmla="*/ 4392488 h 4392488"/>
                <a:gd name="connsiteX5" fmla="*/ 0 w 7416824"/>
                <a:gd name="connsiteY5" fmla="*/ 4140227 h 4392488"/>
                <a:gd name="connsiteX6" fmla="*/ 0 w 7416824"/>
                <a:gd name="connsiteY6" fmla="*/ 252261 h 4392488"/>
                <a:gd name="connsiteX7" fmla="*/ 252261 w 7416824"/>
                <a:gd name="connsiteY7" fmla="*/ 0 h 4392488"/>
                <a:gd name="connsiteX8" fmla="*/ 2340259 w 7416824"/>
                <a:gd name="connsiteY8" fmla="*/ 0 h 4392488"/>
                <a:gd name="connsiteX0" fmla="*/ 7416824 w 7416824"/>
                <a:gd name="connsiteY0" fmla="*/ 252261 h 4392488"/>
                <a:gd name="connsiteX1" fmla="*/ 7416824 w 7416824"/>
                <a:gd name="connsiteY1" fmla="*/ 4140227 h 4392488"/>
                <a:gd name="connsiteX2" fmla="*/ 7164563 w 7416824"/>
                <a:gd name="connsiteY2" fmla="*/ 4392488 h 4392488"/>
                <a:gd name="connsiteX3" fmla="*/ 252261 w 7416824"/>
                <a:gd name="connsiteY3" fmla="*/ 4392488 h 4392488"/>
                <a:gd name="connsiteX4" fmla="*/ 0 w 7416824"/>
                <a:gd name="connsiteY4" fmla="*/ 4140227 h 4392488"/>
                <a:gd name="connsiteX5" fmla="*/ 0 w 7416824"/>
                <a:gd name="connsiteY5" fmla="*/ 252261 h 4392488"/>
                <a:gd name="connsiteX6" fmla="*/ 252261 w 7416824"/>
                <a:gd name="connsiteY6" fmla="*/ 0 h 4392488"/>
                <a:gd name="connsiteX7" fmla="*/ 2340259 w 7416824"/>
                <a:gd name="connsiteY7" fmla="*/ 0 h 4392488"/>
                <a:gd name="connsiteX0" fmla="*/ 7416824 w 7416824"/>
                <a:gd name="connsiteY0" fmla="*/ 4140227 h 4392488"/>
                <a:gd name="connsiteX1" fmla="*/ 7164563 w 7416824"/>
                <a:gd name="connsiteY1" fmla="*/ 4392488 h 4392488"/>
                <a:gd name="connsiteX2" fmla="*/ 252261 w 7416824"/>
                <a:gd name="connsiteY2" fmla="*/ 4392488 h 4392488"/>
                <a:gd name="connsiteX3" fmla="*/ 0 w 7416824"/>
                <a:gd name="connsiteY3" fmla="*/ 4140227 h 4392488"/>
                <a:gd name="connsiteX4" fmla="*/ 0 w 7416824"/>
                <a:gd name="connsiteY4" fmla="*/ 252261 h 4392488"/>
                <a:gd name="connsiteX5" fmla="*/ 252261 w 7416824"/>
                <a:gd name="connsiteY5" fmla="*/ 0 h 4392488"/>
                <a:gd name="connsiteX6" fmla="*/ 2340259 w 7416824"/>
                <a:gd name="connsiteY6" fmla="*/ 0 h 4392488"/>
                <a:gd name="connsiteX0" fmla="*/ 7164563 w 7164563"/>
                <a:gd name="connsiteY0" fmla="*/ 4392488 h 4392488"/>
                <a:gd name="connsiteX1" fmla="*/ 252261 w 7164563"/>
                <a:gd name="connsiteY1" fmla="*/ 4392488 h 4392488"/>
                <a:gd name="connsiteX2" fmla="*/ 0 w 7164563"/>
                <a:gd name="connsiteY2" fmla="*/ 4140227 h 4392488"/>
                <a:gd name="connsiteX3" fmla="*/ 0 w 7164563"/>
                <a:gd name="connsiteY3" fmla="*/ 252261 h 4392488"/>
                <a:gd name="connsiteX4" fmla="*/ 252261 w 7164563"/>
                <a:gd name="connsiteY4" fmla="*/ 0 h 4392488"/>
                <a:gd name="connsiteX5" fmla="*/ 2340259 w 7164563"/>
                <a:gd name="connsiteY5" fmla="*/ 0 h 4392488"/>
                <a:gd name="connsiteX0" fmla="*/ 7164563 w 7164563"/>
                <a:gd name="connsiteY0" fmla="*/ 4392488 h 4392488"/>
                <a:gd name="connsiteX1" fmla="*/ 1333069 w 7164563"/>
                <a:gd name="connsiteY1" fmla="*/ 4386416 h 4392488"/>
                <a:gd name="connsiteX2" fmla="*/ 252261 w 7164563"/>
                <a:gd name="connsiteY2" fmla="*/ 4392488 h 4392488"/>
                <a:gd name="connsiteX3" fmla="*/ 0 w 7164563"/>
                <a:gd name="connsiteY3" fmla="*/ 4140227 h 4392488"/>
                <a:gd name="connsiteX4" fmla="*/ 0 w 7164563"/>
                <a:gd name="connsiteY4" fmla="*/ 252261 h 4392488"/>
                <a:gd name="connsiteX5" fmla="*/ 252261 w 7164563"/>
                <a:gd name="connsiteY5" fmla="*/ 0 h 4392488"/>
                <a:gd name="connsiteX6" fmla="*/ 2340259 w 7164563"/>
                <a:gd name="connsiteY6" fmla="*/ 0 h 4392488"/>
                <a:gd name="connsiteX0" fmla="*/ 1333069 w 2340259"/>
                <a:gd name="connsiteY0" fmla="*/ 4386416 h 4392488"/>
                <a:gd name="connsiteX1" fmla="*/ 252261 w 2340259"/>
                <a:gd name="connsiteY1" fmla="*/ 4392488 h 4392488"/>
                <a:gd name="connsiteX2" fmla="*/ 0 w 2340259"/>
                <a:gd name="connsiteY2" fmla="*/ 4140227 h 4392488"/>
                <a:gd name="connsiteX3" fmla="*/ 0 w 2340259"/>
                <a:gd name="connsiteY3" fmla="*/ 252261 h 4392488"/>
                <a:gd name="connsiteX4" fmla="*/ 252261 w 2340259"/>
                <a:gd name="connsiteY4" fmla="*/ 0 h 4392488"/>
                <a:gd name="connsiteX5" fmla="*/ 2340259 w 2340259"/>
                <a:gd name="connsiteY5" fmla="*/ 0 h 4392488"/>
                <a:gd name="connsiteX0" fmla="*/ 1333069 w 3878546"/>
                <a:gd name="connsiteY0" fmla="*/ 4386416 h 4392488"/>
                <a:gd name="connsiteX1" fmla="*/ 252261 w 3878546"/>
                <a:gd name="connsiteY1" fmla="*/ 4392488 h 4392488"/>
                <a:gd name="connsiteX2" fmla="*/ 0 w 3878546"/>
                <a:gd name="connsiteY2" fmla="*/ 4140227 h 4392488"/>
                <a:gd name="connsiteX3" fmla="*/ 0 w 3878546"/>
                <a:gd name="connsiteY3" fmla="*/ 252261 h 4392488"/>
                <a:gd name="connsiteX4" fmla="*/ 252261 w 3878546"/>
                <a:gd name="connsiteY4" fmla="*/ 0 h 4392488"/>
                <a:gd name="connsiteX5" fmla="*/ 3878546 w 3878546"/>
                <a:gd name="connsiteY5" fmla="*/ 0 h 4392488"/>
                <a:gd name="connsiteX0" fmla="*/ 3028519 w 3878546"/>
                <a:gd name="connsiteY0" fmla="*/ 4391178 h 4392488"/>
                <a:gd name="connsiteX1" fmla="*/ 252261 w 3878546"/>
                <a:gd name="connsiteY1" fmla="*/ 4392488 h 4392488"/>
                <a:gd name="connsiteX2" fmla="*/ 0 w 3878546"/>
                <a:gd name="connsiteY2" fmla="*/ 4140227 h 4392488"/>
                <a:gd name="connsiteX3" fmla="*/ 0 w 3878546"/>
                <a:gd name="connsiteY3" fmla="*/ 252261 h 4392488"/>
                <a:gd name="connsiteX4" fmla="*/ 252261 w 3878546"/>
                <a:gd name="connsiteY4" fmla="*/ 0 h 4392488"/>
                <a:gd name="connsiteX5" fmla="*/ 3878546 w 3878546"/>
                <a:gd name="connsiteY5" fmla="*/ 0 h 439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8546" h="4392488">
                  <a:moveTo>
                    <a:pt x="3028519" y="4391178"/>
                  </a:moveTo>
                  <a:lnTo>
                    <a:pt x="252261" y="4392488"/>
                  </a:lnTo>
                  <a:cubicBezTo>
                    <a:pt x="112941" y="4392488"/>
                    <a:pt x="0" y="4279547"/>
                    <a:pt x="0" y="4140227"/>
                  </a:cubicBezTo>
                  <a:lnTo>
                    <a:pt x="0" y="252261"/>
                  </a:lnTo>
                  <a:cubicBezTo>
                    <a:pt x="0" y="112941"/>
                    <a:pt x="112941" y="0"/>
                    <a:pt x="252261" y="0"/>
                  </a:cubicBezTo>
                  <a:lnTo>
                    <a:pt x="3878546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63" y="848960"/>
            <a:ext cx="2203174" cy="28395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5429298" y="4786730"/>
            <a:ext cx="2522989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cs typeface="Segoe UI" panose="020B0502040204020203" pitchFamily="34" charset="0"/>
              </a:rPr>
              <a:t>Сергеев Сергей Николаевич</a:t>
            </a:r>
            <a:endParaRPr lang="ru-RU" altLang="ru-RU" sz="1400" b="1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  <a:buNone/>
            </a:pPr>
            <a:r>
              <a:rPr lang="ru-RU" altLang="ru-RU" sz="1200" dirty="0" smtClean="0">
                <a:solidFill>
                  <a:schemeClr val="bg1"/>
                </a:solidFill>
                <a:cs typeface="Segoe UI" panose="020B0502040204020203" pitchFamily="34" charset="0"/>
              </a:rPr>
              <a:t>Заместитель генерального директора</a:t>
            </a:r>
            <a:endParaRPr lang="ru-RU" altLang="ru-RU" sz="12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10" y="5013176"/>
            <a:ext cx="931587" cy="107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EC05C1C1-5EA7-4AC3-9AA2-B0F7CC8C14E3}"/>
              </a:ext>
            </a:extLst>
          </p:cNvPr>
          <p:cNvGrpSpPr/>
          <p:nvPr/>
        </p:nvGrpSpPr>
        <p:grpSpPr>
          <a:xfrm>
            <a:off x="551384" y="1389894"/>
            <a:ext cx="965564" cy="965564"/>
            <a:chOff x="396824" y="1529474"/>
            <a:chExt cx="965564" cy="965564"/>
          </a:xfrm>
        </p:grpSpPr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396D6EF8-E2C0-478F-89C9-054E186D386A}"/>
                </a:ext>
              </a:extLst>
            </p:cNvPr>
            <p:cNvSpPr/>
            <p:nvPr/>
          </p:nvSpPr>
          <p:spPr>
            <a:xfrm>
              <a:off x="396824" y="1529474"/>
              <a:ext cx="965564" cy="96556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29732528-86BD-4BA4-8AC4-6386D8BC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964" y="1713112"/>
              <a:ext cx="523284" cy="59828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ЭДО системах бухгалтерского учета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19536" y="2502905"/>
            <a:ext cx="9217024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b="1" dirty="0">
                <a:latin typeface="+mj-lt"/>
              </a:rPr>
              <a:t>Функциональные возможности:</a:t>
            </a:r>
          </a:p>
          <a:p>
            <a:pPr marL="457200" indent="-457200">
              <a:spcAft>
                <a:spcPts val="800"/>
              </a:spcAft>
              <a:buBlip>
                <a:blip r:embed="rId3"/>
              </a:buBlip>
            </a:pPr>
            <a:r>
              <a:rPr lang="ru-RU" sz="2400" dirty="0">
                <a:latin typeface="+mj-lt"/>
              </a:rPr>
              <a:t>Передача электронных документов (черновики) </a:t>
            </a:r>
          </a:p>
          <a:p>
            <a:pPr marL="457200" indent="-457200">
              <a:spcAft>
                <a:spcPts val="800"/>
              </a:spcAft>
              <a:buBlip>
                <a:blip r:embed="rId3"/>
              </a:buBlip>
            </a:pPr>
            <a:r>
              <a:rPr lang="ru-RU" sz="2400" dirty="0">
                <a:latin typeface="+mj-lt"/>
              </a:rPr>
              <a:t>Прикрепление к электронным документам </a:t>
            </a:r>
            <a:r>
              <a:rPr lang="ru-RU" sz="2400" dirty="0" smtClean="0">
                <a:latin typeface="+mj-lt"/>
              </a:rPr>
              <a:t>скан – копий и их передача</a:t>
            </a:r>
          </a:p>
          <a:p>
            <a:pPr marL="457200" indent="-457200">
              <a:spcAft>
                <a:spcPts val="800"/>
              </a:spcAft>
              <a:buBlip>
                <a:blip r:embed="rId3"/>
              </a:buBlip>
            </a:pPr>
            <a:r>
              <a:rPr lang="ru-RU" sz="2400" dirty="0" smtClean="0">
                <a:latin typeface="+mj-lt"/>
              </a:rPr>
              <a:t>Изменение </a:t>
            </a:r>
            <a:r>
              <a:rPr lang="ru-RU" sz="2400" dirty="0">
                <a:latin typeface="+mj-lt"/>
              </a:rPr>
              <a:t>статусов электронных документов</a:t>
            </a:r>
          </a:p>
          <a:p>
            <a:pPr marL="457200" indent="-457200">
              <a:spcAft>
                <a:spcPts val="800"/>
              </a:spcAft>
              <a:buBlip>
                <a:blip r:embed="rId3"/>
              </a:buBlip>
            </a:pPr>
            <a:r>
              <a:rPr lang="ru-RU" sz="2400" dirty="0" smtClean="0">
                <a:latin typeface="+mj-lt"/>
              </a:rPr>
              <a:t>Подписание </a:t>
            </a:r>
            <a:r>
              <a:rPr lang="ru-RU" sz="2400" dirty="0">
                <a:latin typeface="+mj-lt"/>
              </a:rPr>
              <a:t>электронных документов </a:t>
            </a: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и </a:t>
            </a:r>
            <a:r>
              <a:rPr lang="ru-RU" sz="2400" dirty="0" smtClean="0">
                <a:latin typeface="+mj-lt"/>
              </a:rPr>
              <a:t>присоединенных файлов</a:t>
            </a:r>
            <a:endParaRPr lang="ru-RU" sz="2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2F8EF0-BCC1-4BFA-BD12-78DBAEAC7C91}"/>
              </a:ext>
            </a:extLst>
          </p:cNvPr>
          <p:cNvSpPr txBox="1"/>
          <p:nvPr/>
        </p:nvSpPr>
        <p:spPr>
          <a:xfrm>
            <a:off x="1919536" y="1395622"/>
            <a:ext cx="9289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+mj-lt"/>
              </a:rPr>
              <a:t>Передача документов </a:t>
            </a:r>
            <a:br>
              <a:rPr lang="ru-RU" sz="2800" dirty="0">
                <a:latin typeface="+mj-lt"/>
              </a:rPr>
            </a:br>
            <a:r>
              <a:rPr lang="ru-RU" sz="2800" dirty="0">
                <a:latin typeface="+mj-lt"/>
              </a:rPr>
              <a:t>от Учреждения в Централизованную бухгалтерию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8B9B1B6D-17CB-446D-9CD7-162878A07B8E}"/>
              </a:ext>
            </a:extLst>
          </p:cNvPr>
          <p:cNvGrpSpPr/>
          <p:nvPr/>
        </p:nvGrpSpPr>
        <p:grpSpPr>
          <a:xfrm>
            <a:off x="1273896" y="1389894"/>
            <a:ext cx="451586" cy="451586"/>
            <a:chOff x="1072867" y="1465246"/>
            <a:chExt cx="579042" cy="579042"/>
          </a:xfrm>
        </p:grpSpPr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id="{FD288180-D3F4-454D-A9D0-ECF832E57660}"/>
                </a:ext>
              </a:extLst>
            </p:cNvPr>
            <p:cNvSpPr/>
            <p:nvPr/>
          </p:nvSpPr>
          <p:spPr>
            <a:xfrm>
              <a:off x="1072867" y="1465246"/>
              <a:ext cx="579042" cy="57904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4CF74F50-1883-44C9-A8C9-8432CFFD2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5872" y="1570701"/>
              <a:ext cx="273032" cy="368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76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07436" y="1196752"/>
            <a:ext cx="98890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Регистрация первичных документов непосредственно в учреждении. Подписание электронного документа и передача его в централизованную бухгалтерию.  </a:t>
            </a:r>
            <a:endParaRPr lang="ru-RU" sz="2000" dirty="0">
              <a:latin typeface="Segoe UI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286808" y="407947"/>
            <a:ext cx="11618384" cy="4905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lnSpc>
                <a:spcPct val="110000"/>
              </a:lnSpc>
              <a:buClr>
                <a:srgbClr val="0070C0"/>
              </a:buClr>
              <a:buSzPct val="150000"/>
            </a:pPr>
            <a:r>
              <a:rPr lang="ru-RU" sz="2400" dirty="0" smtClean="0">
                <a:solidFill>
                  <a:srgbClr val="FFFFFF"/>
                </a:solidFill>
                <a:latin typeface="Segoe UI" pitchFamily="34" charset="0"/>
              </a:rPr>
              <a:t>Системы бухгалтерского учета. Удаленное </a:t>
            </a:r>
            <a:r>
              <a:rPr lang="ru-RU" sz="2400" dirty="0" smtClean="0">
                <a:solidFill>
                  <a:srgbClr val="FFFFFF"/>
                </a:solidFill>
                <a:latin typeface="Segoe UI" pitchFamily="34" charset="0"/>
              </a:rPr>
              <a:t>рабочее </a:t>
            </a:r>
            <a:r>
              <a:rPr lang="ru-RU" sz="2400" dirty="0" smtClean="0">
                <a:solidFill>
                  <a:srgbClr val="FFFFFF"/>
                </a:solidFill>
                <a:latin typeface="Segoe UI" pitchFamily="34" charset="0"/>
              </a:rPr>
              <a:t>место </a:t>
            </a:r>
            <a:endParaRPr lang="ru-RU" sz="2400" dirty="0">
              <a:solidFill>
                <a:srgbClr val="FFFFFF"/>
              </a:solidFill>
              <a:latin typeface="Segoe U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18236" y="3022986"/>
            <a:ext cx="4117553" cy="692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79437" y="2747308"/>
            <a:ext cx="4584483" cy="2355024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22"/>
          <p:cNvSpPr>
            <a:spLocks noChangeArrowheads="1"/>
          </p:cNvSpPr>
          <p:nvPr/>
        </p:nvSpPr>
        <p:spPr bwMode="auto">
          <a:xfrm>
            <a:off x="918236" y="3077757"/>
            <a:ext cx="41175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Первичные учетные документы</a:t>
            </a:r>
            <a:endParaRPr lang="ru-RU" altLang="ru-RU" sz="1600" b="1" dirty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 bwMode="auto">
          <a:xfrm>
            <a:off x="5013810" y="3356992"/>
            <a:ext cx="19462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 bwMode="auto">
          <a:xfrm>
            <a:off x="925394" y="4148278"/>
            <a:ext cx="4117553" cy="692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22"/>
          <p:cNvSpPr>
            <a:spLocks noChangeArrowheads="1"/>
          </p:cNvSpPr>
          <p:nvPr/>
        </p:nvSpPr>
        <p:spPr bwMode="auto">
          <a:xfrm>
            <a:off x="925394" y="4271334"/>
            <a:ext cx="41175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Документы по прочим хозяйственным операциям</a:t>
            </a:r>
            <a:endParaRPr lang="ru-RU" altLang="ru-RU" sz="1600" b="1" dirty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070" y="2862552"/>
            <a:ext cx="655201" cy="596186"/>
          </a:xfrm>
          <a:prstGeom prst="rect">
            <a:avLst/>
          </a:prstGeom>
        </p:spPr>
      </p:pic>
      <p:cxnSp>
        <p:nvCxnSpPr>
          <p:cNvPr id="59" name="Прямая со стрелкой 58"/>
          <p:cNvCxnSpPr/>
          <p:nvPr/>
        </p:nvCxnSpPr>
        <p:spPr bwMode="auto">
          <a:xfrm>
            <a:off x="5055199" y="4425728"/>
            <a:ext cx="19462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906" y="4028336"/>
            <a:ext cx="655201" cy="5961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343" y="3246036"/>
            <a:ext cx="418908" cy="30052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088" y="4356665"/>
            <a:ext cx="418908" cy="3005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394" y="2062834"/>
            <a:ext cx="1224865" cy="877719"/>
          </a:xfrm>
          <a:prstGeom prst="rect">
            <a:avLst/>
          </a:prstGeom>
        </p:spPr>
      </p:pic>
      <p:pic>
        <p:nvPicPr>
          <p:cNvPr id="34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8156" y="3509448"/>
            <a:ext cx="1224153" cy="9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Прямая соединительная линия 39"/>
          <p:cNvCxnSpPr/>
          <p:nvPr/>
        </p:nvCxnSpPr>
        <p:spPr bwMode="auto">
          <a:xfrm>
            <a:off x="8737210" y="3913867"/>
            <a:ext cx="757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80"/>
          <p:cNvSpPr>
            <a:spLocks noChangeArrowheads="1"/>
          </p:cNvSpPr>
          <p:nvPr/>
        </p:nvSpPr>
        <p:spPr bwMode="auto">
          <a:xfrm>
            <a:off x="7406641" y="3139176"/>
            <a:ext cx="1155668" cy="27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00B0F0"/>
                </a:solidFill>
              </a:rPr>
              <a:t>И</a:t>
            </a:r>
            <a:r>
              <a:rPr lang="ru-RU" sz="1200" dirty="0">
                <a:solidFill>
                  <a:srgbClr val="00B0F0"/>
                </a:solidFill>
                <a:latin typeface="Segoe UI" pitchFamily="34" charset="0"/>
              </a:rPr>
              <a:t>нтернет</a:t>
            </a: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9485664" y="2855849"/>
            <a:ext cx="2154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404040"/>
                </a:solidFill>
                <a:latin typeface="Segoe UI" pitchFamily="34" charset="0"/>
              </a:rPr>
              <a:t>Централизованная бухгалтерия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8408" y="3437560"/>
            <a:ext cx="1211177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Управление имуществом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73026" y="1221893"/>
            <a:ext cx="4645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+mj-lt"/>
              </a:rPr>
              <a:t>ИНТЕГРАЦИЯ С СИСТЕМОЙ БУХУЧЕТА</a:t>
            </a:r>
            <a:endParaRPr lang="ru-RU" alt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6442315" y="2130307"/>
            <a:ext cx="5069862" cy="3977157"/>
          </a:xfrm>
          <a:prstGeom prst="roundRect">
            <a:avLst>
              <a:gd name="adj" fmla="val 3274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623392" y="2116139"/>
            <a:ext cx="4608511" cy="3977158"/>
          </a:xfrm>
          <a:prstGeom prst="roundRect">
            <a:avLst>
              <a:gd name="adj" fmla="val 3880"/>
            </a:avLst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Прямоугольник 40"/>
          <p:cNvSpPr>
            <a:spLocks noChangeArrowheads="1"/>
          </p:cNvSpPr>
          <p:nvPr/>
        </p:nvSpPr>
        <p:spPr bwMode="auto">
          <a:xfrm>
            <a:off x="1190556" y="2555612"/>
            <a:ext cx="3474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Бухгалтерский учет</a:t>
            </a:r>
            <a:endParaRPr lang="ru-RU" altLang="ru-RU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1038955" y="2996952"/>
            <a:ext cx="3744415" cy="1512168"/>
          </a:xfrm>
          <a:prstGeom prst="roundRect">
            <a:avLst>
              <a:gd name="adj" fmla="val 94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1038954" y="4862208"/>
            <a:ext cx="3744415" cy="1087072"/>
          </a:xfrm>
          <a:prstGeom prst="roundRect">
            <a:avLst>
              <a:gd name="adj" fmla="val 13652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/>
          </a:p>
        </p:txBody>
      </p:sp>
      <p:sp>
        <p:nvSpPr>
          <p:cNvPr id="108" name="Прямоугольник 12"/>
          <p:cNvSpPr>
            <a:spLocks noChangeArrowheads="1"/>
          </p:cNvSpPr>
          <p:nvPr/>
        </p:nvSpPr>
        <p:spPr bwMode="auto">
          <a:xfrm>
            <a:off x="1182972" y="5057326"/>
            <a:ext cx="33843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>Учет </a:t>
            </a:r>
            <a:r>
              <a:rPr lang="ru-RU" altLang="ru-RU" sz="1600" b="1" dirty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>основных </a:t>
            </a:r>
            <a:r>
              <a:rPr lang="ru-RU" altLang="ru-RU" sz="1600" b="1" dirty="0" smtClean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>средств, непроизведенных активов; </a:t>
            </a:r>
            <a:endParaRPr lang="ru-RU" altLang="ru-RU" sz="1600" b="1" dirty="0">
              <a:solidFill>
                <a:srgbClr val="404040"/>
              </a:solidFill>
              <a:latin typeface="Segoe UI" pitchFamily="34" charset="0"/>
              <a:cs typeface="Segoe UI" pitchFamily="34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>Учет </a:t>
            </a:r>
            <a:r>
              <a:rPr lang="ru-RU" altLang="ru-RU" sz="1600" b="1" dirty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>имущества казны.</a:t>
            </a: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6926881" y="3030050"/>
            <a:ext cx="4189258" cy="1263045"/>
          </a:xfrm>
          <a:prstGeom prst="roundRect">
            <a:avLst>
              <a:gd name="adj" fmla="val 1215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Прямоугольник 42"/>
          <p:cNvSpPr>
            <a:spLocks noChangeArrowheads="1"/>
          </p:cNvSpPr>
          <p:nvPr/>
        </p:nvSpPr>
        <p:spPr bwMode="auto">
          <a:xfrm>
            <a:off x="7044280" y="3248002"/>
            <a:ext cx="40565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>Договоры </a:t>
            </a:r>
            <a:r>
              <a:rPr lang="ru-RU" altLang="ru-RU" sz="1600" b="1" dirty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>и доп.</a:t>
            </a:r>
            <a:r>
              <a:rPr lang="en-US" altLang="ru-RU" sz="1600" b="1" dirty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altLang="ru-RU" sz="1600" b="1" dirty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>соглашения;</a:t>
            </a: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>Обороты </a:t>
            </a:r>
            <a:r>
              <a:rPr lang="ru-RU" altLang="ru-RU" sz="1600" b="1" dirty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>за период (начисления </a:t>
            </a:r>
            <a:r>
              <a:rPr lang="en-US" altLang="ru-RU" sz="1600" b="1" dirty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en-US" altLang="ru-RU" sz="1600" b="1" dirty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1600" b="1" dirty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>и поступления</a:t>
            </a:r>
            <a:r>
              <a:rPr lang="ru-RU" altLang="ru-RU" sz="1600" b="1" dirty="0" smtClean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>).</a:t>
            </a:r>
            <a:endParaRPr lang="ru-RU" altLang="ru-RU" sz="1200" b="1" dirty="0">
              <a:solidFill>
                <a:srgbClr val="40404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6894753" y="4862209"/>
            <a:ext cx="4149840" cy="975012"/>
          </a:xfrm>
          <a:prstGeom prst="roundRect">
            <a:avLst>
              <a:gd name="adj" fmla="val 1215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Прямоугольник 42"/>
          <p:cNvSpPr>
            <a:spLocks noChangeArrowheads="1"/>
          </p:cNvSpPr>
          <p:nvPr/>
        </p:nvSpPr>
        <p:spPr bwMode="auto">
          <a:xfrm>
            <a:off x="7044280" y="4932990"/>
            <a:ext cx="35519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>Учет </a:t>
            </a:r>
            <a:r>
              <a:rPr lang="ru-RU" altLang="ru-RU" sz="1600" b="1" dirty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>реестра имущества;</a:t>
            </a: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>Сбор </a:t>
            </a:r>
            <a:r>
              <a:rPr lang="ru-RU" altLang="ru-RU" sz="1600" b="1" dirty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>сведений об имуществе учреждений</a:t>
            </a:r>
            <a:r>
              <a:rPr lang="ru-RU" altLang="ru-RU" sz="1600" b="1" dirty="0" smtClean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>.</a:t>
            </a:r>
            <a:endParaRPr lang="ru-RU" altLang="ru-RU" sz="1200" b="1" dirty="0">
              <a:solidFill>
                <a:srgbClr val="40404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5" name="Прямоугольник 40"/>
          <p:cNvSpPr>
            <a:spLocks noChangeArrowheads="1"/>
          </p:cNvSpPr>
          <p:nvPr/>
        </p:nvSpPr>
        <p:spPr bwMode="auto">
          <a:xfrm>
            <a:off x="7287687" y="2523346"/>
            <a:ext cx="3474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Имущественный учет</a:t>
            </a:r>
            <a:endParaRPr lang="ru-RU" altLang="ru-RU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6" name="Двойная стрелка влево/вправо 115"/>
          <p:cNvSpPr/>
          <p:nvPr/>
        </p:nvSpPr>
        <p:spPr>
          <a:xfrm>
            <a:off x="4877842" y="3171096"/>
            <a:ext cx="1919928" cy="975012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7" name="Прямоугольник 12"/>
          <p:cNvSpPr>
            <a:spLocks noChangeArrowheads="1"/>
          </p:cNvSpPr>
          <p:nvPr/>
        </p:nvSpPr>
        <p:spPr bwMode="auto">
          <a:xfrm>
            <a:off x="1182972" y="3078537"/>
            <a:ext cx="3600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>Начисление / списание доходов;</a:t>
            </a: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>Кассовые поступления;</a:t>
            </a: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>Начисления пени / штрафов </a:t>
            </a:r>
            <a:r>
              <a:rPr lang="en-US" altLang="ru-RU" sz="1600" b="1" dirty="0" smtClean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/>
            </a:r>
            <a:br>
              <a:rPr lang="en-US" altLang="ru-RU" sz="1600" b="1" dirty="0" smtClean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altLang="ru-RU" sz="1600" b="1" dirty="0" smtClean="0">
                <a:solidFill>
                  <a:srgbClr val="404040"/>
                </a:solidFill>
                <a:latin typeface="Segoe UI" pitchFamily="34" charset="0"/>
                <a:cs typeface="Segoe UI" pitchFamily="34" charset="0"/>
              </a:rPr>
              <a:t>по договорам.</a:t>
            </a:r>
            <a:endParaRPr lang="ru-RU" altLang="ru-RU" sz="1600" b="1" dirty="0">
              <a:solidFill>
                <a:srgbClr val="40404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8" name="Двойная стрелка влево/вправо 117"/>
          <p:cNvSpPr/>
          <p:nvPr/>
        </p:nvSpPr>
        <p:spPr>
          <a:xfrm>
            <a:off x="4877841" y="4862208"/>
            <a:ext cx="1919929" cy="975012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0920536" y="188640"/>
            <a:ext cx="722592" cy="722592"/>
            <a:chOff x="4284493" y="4275741"/>
            <a:chExt cx="610700" cy="610700"/>
          </a:xfrm>
        </p:grpSpPr>
        <p:sp>
          <p:nvSpPr>
            <p:cNvPr id="30" name="Овал 29"/>
            <p:cNvSpPr/>
            <p:nvPr/>
          </p:nvSpPr>
          <p:spPr>
            <a:xfrm>
              <a:off x="4284493" y="4275741"/>
              <a:ext cx="610700" cy="610700"/>
            </a:xfrm>
            <a:prstGeom prst="ellipse">
              <a:avLst/>
            </a:prstGeom>
            <a:gradFill flip="none" rotWithShape="1">
              <a:gsLst>
                <a:gs pos="96000">
                  <a:schemeClr val="tx2">
                    <a:lumMod val="20000"/>
                    <a:lumOff val="80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37" y="4319412"/>
              <a:ext cx="460812" cy="487458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128727" y="1515120"/>
            <a:ext cx="1697037" cy="1193800"/>
            <a:chOff x="8128727" y="1515120"/>
            <a:chExt cx="1697037" cy="1193800"/>
          </a:xfrm>
        </p:grpSpPr>
        <p:grpSp>
          <p:nvGrpSpPr>
            <p:cNvPr id="93" name="Группа 2"/>
            <p:cNvGrpSpPr>
              <a:grpSpLocks/>
            </p:cNvGrpSpPr>
            <p:nvPr/>
          </p:nvGrpSpPr>
          <p:grpSpPr bwMode="auto">
            <a:xfrm>
              <a:off x="8128727" y="1515120"/>
              <a:ext cx="1697037" cy="1193800"/>
              <a:chOff x="5154910" y="1350804"/>
              <a:chExt cx="1696527" cy="1194355"/>
            </a:xfrm>
          </p:grpSpPr>
          <p:pic>
            <p:nvPicPr>
              <p:cNvPr id="94" name="Рисунок 7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4910" y="1350804"/>
                <a:ext cx="1696527" cy="1194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2295" y="1508876"/>
                <a:ext cx="743472" cy="606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41501" y="1686156"/>
              <a:ext cx="138875" cy="114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2041822" y="1484784"/>
            <a:ext cx="1771650" cy="1247775"/>
            <a:chOff x="2041822" y="1484784"/>
            <a:chExt cx="1771650" cy="1247775"/>
          </a:xfrm>
        </p:grpSpPr>
        <p:grpSp>
          <p:nvGrpSpPr>
            <p:cNvPr id="96" name="Группа 2"/>
            <p:cNvGrpSpPr>
              <a:grpSpLocks/>
            </p:cNvGrpSpPr>
            <p:nvPr/>
          </p:nvGrpSpPr>
          <p:grpSpPr bwMode="auto">
            <a:xfrm>
              <a:off x="2041822" y="1484784"/>
              <a:ext cx="1771650" cy="1247775"/>
              <a:chOff x="323527" y="1481870"/>
              <a:chExt cx="1772127" cy="1247578"/>
            </a:xfrm>
          </p:grpSpPr>
          <p:pic>
            <p:nvPicPr>
              <p:cNvPr id="97" name="Рисунок 3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7" y="1481870"/>
                <a:ext cx="1772127" cy="1247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" name="Рисунок 3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74713" y="1686155"/>
                <a:ext cx="469754" cy="536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02651" y="1686156"/>
              <a:ext cx="138875" cy="114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16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Внедрение электронного документооборота в КУ «РЦБУ» Чувашской Республики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479376" y="1340768"/>
            <a:ext cx="11161240" cy="534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Blip>
                <a:blip r:embed="rId2"/>
              </a:buBlip>
            </a:pPr>
            <a:r>
              <a:rPr lang="ru-RU" sz="2400" dirty="0" smtClean="0">
                <a:latin typeface="Segoe UI (Заголовки)"/>
              </a:rPr>
              <a:t>Организация работы с электронными документами в рамках приказа Минфина РФ </a:t>
            </a:r>
            <a:r>
              <a:rPr lang="ru-RU" sz="2400" dirty="0" smtClean="0">
                <a:latin typeface="Segoe UI (Заголовки)"/>
              </a:rPr>
              <a:t>103н;</a:t>
            </a:r>
            <a:endParaRPr lang="ru-RU" sz="2400" dirty="0" smtClean="0">
              <a:latin typeface="Segoe UI (Заголовки)"/>
            </a:endParaRPr>
          </a:p>
          <a:p>
            <a:pPr marL="457200" lvl="0" indent="-457200">
              <a:spcAft>
                <a:spcPts val="800"/>
              </a:spcAft>
              <a:buBlip>
                <a:blip r:embed="rId2"/>
              </a:buBlip>
            </a:pPr>
            <a:r>
              <a:rPr lang="ru-RU" sz="2400" dirty="0">
                <a:latin typeface="Segoe UI (Заголовки)"/>
              </a:rPr>
              <a:t>Разграничение ответственности между учреждением и  централизованной </a:t>
            </a:r>
            <a:r>
              <a:rPr lang="ru-RU" sz="2400" dirty="0" smtClean="0">
                <a:latin typeface="Segoe UI (Заголовки)"/>
              </a:rPr>
              <a:t>бухгалтерией;</a:t>
            </a:r>
            <a:endParaRPr lang="ru-RU" sz="2400" dirty="0">
              <a:latin typeface="Segoe UI (Заголовки)"/>
            </a:endParaRPr>
          </a:p>
          <a:p>
            <a:pPr marL="457200" lvl="0" indent="-457200">
              <a:spcAft>
                <a:spcPts val="800"/>
              </a:spcAft>
              <a:buBlip>
                <a:blip r:embed="rId2"/>
              </a:buBlip>
            </a:pPr>
            <a:r>
              <a:rPr lang="ru-RU" sz="2400" dirty="0">
                <a:latin typeface="Segoe UI (Заголовки)"/>
              </a:rPr>
              <a:t>Организация хранения </a:t>
            </a:r>
            <a:r>
              <a:rPr lang="ru-RU" sz="2400" dirty="0" smtClean="0">
                <a:latin typeface="Segoe UI (Заголовки)"/>
              </a:rPr>
              <a:t>документов;</a:t>
            </a:r>
            <a:endParaRPr lang="ru-RU" sz="2400" dirty="0" smtClean="0">
              <a:latin typeface="Segoe UI (Заголовки)"/>
            </a:endParaRPr>
          </a:p>
          <a:p>
            <a:pPr marL="457200" lvl="0" indent="-457200">
              <a:spcAft>
                <a:spcPts val="800"/>
              </a:spcAft>
              <a:buBlip>
                <a:blip r:embed="rId2"/>
              </a:buBlip>
            </a:pPr>
            <a:r>
              <a:rPr lang="ru-RU" sz="2400" dirty="0">
                <a:latin typeface="Segoe UI (Заголовки)"/>
              </a:rPr>
              <a:t>Применение единых правил </a:t>
            </a:r>
            <a:r>
              <a:rPr lang="ru-RU" sz="2400" dirty="0" smtClean="0">
                <a:latin typeface="Segoe UI (Заголовки)"/>
              </a:rPr>
              <a:t>учета.</a:t>
            </a:r>
            <a:endParaRPr lang="ru-RU" sz="2400" dirty="0">
              <a:latin typeface="Segoe UI (Заголовки)"/>
            </a:endParaRPr>
          </a:p>
          <a:p>
            <a:pPr marL="457200" indent="-457200">
              <a:spcAft>
                <a:spcPts val="800"/>
              </a:spcAft>
              <a:buBlip>
                <a:blip r:embed="rId2"/>
              </a:buBlip>
            </a:pPr>
            <a:endParaRPr lang="ru-RU" sz="2400" b="1" i="1" dirty="0" smtClean="0">
              <a:solidFill>
                <a:srgbClr val="002060"/>
              </a:solidFill>
              <a:latin typeface="+mj-lt"/>
            </a:endParaRPr>
          </a:p>
          <a:p>
            <a:pPr>
              <a:spcAft>
                <a:spcPts val="80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19 органов исполнительной власти республики уже работают по средствам электронного документооборота.</a:t>
            </a:r>
          </a:p>
          <a:p>
            <a:pPr marL="457200" indent="-457200">
              <a:spcAft>
                <a:spcPts val="800"/>
              </a:spcAft>
              <a:buBlip>
                <a:blip r:embed="rId2"/>
              </a:buBlip>
            </a:pPr>
            <a:endParaRPr lang="ru-RU" sz="2400" dirty="0" smtClean="0">
              <a:latin typeface="+mj-lt"/>
            </a:endParaRPr>
          </a:p>
          <a:p>
            <a:pPr marL="457200" indent="-457200">
              <a:spcAft>
                <a:spcPts val="800"/>
              </a:spcAft>
              <a:buBlip>
                <a:blip r:embed="rId2"/>
              </a:buBlip>
            </a:pPr>
            <a:endParaRPr lang="ru-RU" sz="2400" dirty="0" smtClean="0">
              <a:latin typeface="+mj-lt"/>
            </a:endParaRPr>
          </a:p>
          <a:p>
            <a:pPr marL="457200" indent="-457200">
              <a:spcAft>
                <a:spcPts val="800"/>
              </a:spcAft>
              <a:buBlip>
                <a:blip r:embed="rId2"/>
              </a:buBlip>
            </a:pPr>
            <a:endParaRPr lang="ru-RU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74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Прямоугольник 111"/>
          <p:cNvSpPr/>
          <p:nvPr/>
        </p:nvSpPr>
        <p:spPr>
          <a:xfrm>
            <a:off x="8368736" y="5715017"/>
            <a:ext cx="711999" cy="415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работы с электронными документами в КУ «РЦБУ» Чувашской Республики</a:t>
            </a:r>
            <a:endParaRPr lang="ru-RU" dirty="0"/>
          </a:p>
        </p:txBody>
      </p:sp>
      <p:sp>
        <p:nvSpPr>
          <p:cNvPr id="4" name="Объект 3"/>
          <p:cNvSpPr txBox="1">
            <a:spLocks/>
          </p:cNvSpPr>
          <p:nvPr/>
        </p:nvSpPr>
        <p:spPr bwMode="auto">
          <a:xfrm>
            <a:off x="1309654" y="1214422"/>
            <a:ext cx="2071702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800"/>
              </a:spcAft>
              <a:buNone/>
            </a:pPr>
            <a:r>
              <a:rPr lang="ru-RU" sz="2000" b="1" dirty="0" smtClean="0">
                <a:solidFill>
                  <a:srgbClr val="009999"/>
                </a:solidFill>
              </a:rPr>
              <a:t>Учреждение</a:t>
            </a:r>
            <a:endParaRPr lang="ru-RU" sz="2000" b="1" dirty="0">
              <a:solidFill>
                <a:srgbClr val="009999"/>
              </a:solidFill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 bwMode="auto">
          <a:xfrm>
            <a:off x="2452662" y="2928934"/>
            <a:ext cx="1357322" cy="35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800"/>
              </a:spcAft>
              <a:buNone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Доработка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238348" y="1857364"/>
            <a:ext cx="571504" cy="79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48"/>
          <p:cNvGrpSpPr/>
          <p:nvPr/>
        </p:nvGrpSpPr>
        <p:grpSpPr>
          <a:xfrm>
            <a:off x="1238217" y="1714489"/>
            <a:ext cx="1357322" cy="1643074"/>
            <a:chOff x="1738282" y="2214554"/>
            <a:chExt cx="1915088" cy="2143140"/>
          </a:xfrm>
        </p:grpSpPr>
        <p:pic>
          <p:nvPicPr>
            <p:cNvPr id="18" name="Picture 2" descr="C:\Users\Максимка\Downloads\Безымянный-2 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38282" y="2214554"/>
              <a:ext cx="1915088" cy="2143140"/>
            </a:xfrm>
            <a:prstGeom prst="rect">
              <a:avLst/>
            </a:prstGeom>
            <a:noFill/>
          </p:spPr>
        </p:pic>
        <p:sp>
          <p:nvSpPr>
            <p:cNvPr id="20" name="Объект 3"/>
            <p:cNvSpPr txBox="1">
              <a:spLocks/>
            </p:cNvSpPr>
            <p:nvPr/>
          </p:nvSpPr>
          <p:spPr bwMode="auto">
            <a:xfrm>
              <a:off x="2242251" y="2587273"/>
              <a:ext cx="982488" cy="74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 smtClean="0">
                  <a:solidFill>
                    <a:srgbClr val="084598"/>
                  </a:solidFill>
                </a:rPr>
                <a:t>Эл.</a:t>
              </a:r>
              <a:br>
                <a:rPr lang="ru-RU" sz="1100" dirty="0" smtClean="0">
                  <a:solidFill>
                    <a:srgbClr val="084598"/>
                  </a:solidFill>
                </a:rPr>
              </a:br>
              <a:r>
                <a:rPr lang="ru-RU" sz="1100" dirty="0" smtClean="0">
                  <a:solidFill>
                    <a:srgbClr val="084598"/>
                  </a:solidFill>
                </a:rPr>
                <a:t>док</a:t>
              </a:r>
              <a:endParaRPr lang="ru-RU" sz="1100" dirty="0">
                <a:solidFill>
                  <a:srgbClr val="084598"/>
                </a:solidFill>
              </a:endParaRPr>
            </a:p>
          </p:txBody>
        </p:sp>
        <p:sp>
          <p:nvSpPr>
            <p:cNvPr id="21" name="Объект 3"/>
            <p:cNvSpPr txBox="1">
              <a:spLocks/>
            </p:cNvSpPr>
            <p:nvPr/>
          </p:nvSpPr>
          <p:spPr bwMode="auto">
            <a:xfrm>
              <a:off x="2526990" y="3612253"/>
              <a:ext cx="723202" cy="24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Aft>
                  <a:spcPts val="1800"/>
                </a:spcAft>
                <a:buNone/>
              </a:pPr>
              <a:r>
                <a:rPr lang="ru-RU" sz="1050" dirty="0" smtClean="0">
                  <a:solidFill>
                    <a:srgbClr val="084598"/>
                  </a:solidFill>
                </a:rPr>
                <a:t>ЭЦП</a:t>
              </a:r>
              <a:endParaRPr lang="ru-RU" sz="1050" dirty="0">
                <a:solidFill>
                  <a:srgbClr val="084598"/>
                </a:solidFill>
              </a:endParaRPr>
            </a:p>
          </p:txBody>
        </p:sp>
      </p:grpSp>
      <p:cxnSp>
        <p:nvCxnSpPr>
          <p:cNvPr id="22" name="Прямая со стрелкой 21"/>
          <p:cNvCxnSpPr/>
          <p:nvPr/>
        </p:nvCxnSpPr>
        <p:spPr>
          <a:xfrm>
            <a:off x="2524100" y="2928934"/>
            <a:ext cx="1143008" cy="158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238084" y="1785926"/>
            <a:ext cx="1308443" cy="857256"/>
            <a:chOff x="309522" y="1928802"/>
            <a:chExt cx="2071702" cy="1357322"/>
          </a:xfrm>
        </p:grpSpPr>
        <p:sp>
          <p:nvSpPr>
            <p:cNvPr id="30" name="Объект 3"/>
            <p:cNvSpPr txBox="1">
              <a:spLocks/>
            </p:cNvSpPr>
            <p:nvPr/>
          </p:nvSpPr>
          <p:spPr bwMode="auto">
            <a:xfrm>
              <a:off x="309522" y="2857496"/>
              <a:ext cx="2071702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Aft>
                  <a:spcPts val="1800"/>
                </a:spcAft>
                <a:buNone/>
              </a:pPr>
              <a:r>
                <a:rPr lang="ru-RU" sz="1400" b="1" dirty="0" smtClean="0">
                  <a:solidFill>
                    <a:srgbClr val="009999"/>
                  </a:solidFill>
                </a:rPr>
                <a:t>Сотрудник 1</a:t>
              </a:r>
              <a:endParaRPr lang="ru-RU" sz="1400" b="1" dirty="0">
                <a:solidFill>
                  <a:srgbClr val="009999"/>
                </a:solidFill>
              </a:endParaRPr>
            </a:p>
          </p:txBody>
        </p:sp>
        <p:pic>
          <p:nvPicPr>
            <p:cNvPr id="31" name="Picture 6" descr="C:\Users\Максимка\Downloads\Frame (2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1026" y="1928802"/>
              <a:ext cx="928694" cy="928694"/>
            </a:xfrm>
            <a:prstGeom prst="rect">
              <a:avLst/>
            </a:prstGeom>
            <a:noFill/>
          </p:spPr>
        </p:pic>
      </p:grpSp>
      <p:grpSp>
        <p:nvGrpSpPr>
          <p:cNvPr id="32" name="Группа 31"/>
          <p:cNvGrpSpPr/>
          <p:nvPr/>
        </p:nvGrpSpPr>
        <p:grpSpPr>
          <a:xfrm>
            <a:off x="2572979" y="1785926"/>
            <a:ext cx="1308443" cy="857256"/>
            <a:chOff x="309522" y="1928802"/>
            <a:chExt cx="2071702" cy="1357322"/>
          </a:xfrm>
        </p:grpSpPr>
        <p:sp>
          <p:nvSpPr>
            <p:cNvPr id="33" name="Объект 3"/>
            <p:cNvSpPr txBox="1">
              <a:spLocks/>
            </p:cNvSpPr>
            <p:nvPr/>
          </p:nvSpPr>
          <p:spPr bwMode="auto">
            <a:xfrm>
              <a:off x="309522" y="2857496"/>
              <a:ext cx="2071702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Aft>
                  <a:spcPts val="1800"/>
                </a:spcAft>
                <a:buNone/>
              </a:pPr>
              <a:r>
                <a:rPr lang="ru-RU" sz="1400" b="1" dirty="0" smtClean="0">
                  <a:solidFill>
                    <a:srgbClr val="009999"/>
                  </a:solidFill>
                </a:rPr>
                <a:t>Сотрудник 2</a:t>
              </a:r>
              <a:endParaRPr lang="ru-RU" sz="1400" b="1" dirty="0">
                <a:solidFill>
                  <a:srgbClr val="009999"/>
                </a:solidFill>
              </a:endParaRPr>
            </a:p>
          </p:txBody>
        </p:sp>
        <p:pic>
          <p:nvPicPr>
            <p:cNvPr id="34" name="Picture 6" descr="C:\Users\Максимка\Downloads\Frame (2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1026" y="1928802"/>
              <a:ext cx="928694" cy="928694"/>
            </a:xfrm>
            <a:prstGeom prst="rect">
              <a:avLst/>
            </a:prstGeom>
            <a:noFill/>
          </p:spPr>
        </p:pic>
      </p:grpSp>
      <p:grpSp>
        <p:nvGrpSpPr>
          <p:cNvPr id="35" name="Группа 48"/>
          <p:cNvGrpSpPr/>
          <p:nvPr/>
        </p:nvGrpSpPr>
        <p:grpSpPr>
          <a:xfrm>
            <a:off x="3595670" y="1714488"/>
            <a:ext cx="1357322" cy="1643074"/>
            <a:chOff x="1738282" y="2214554"/>
            <a:chExt cx="1915088" cy="2143140"/>
          </a:xfrm>
        </p:grpSpPr>
        <p:pic>
          <p:nvPicPr>
            <p:cNvPr id="36" name="Picture 2" descr="C:\Users\Максимка\Downloads\Безымянный-2 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38282" y="2214554"/>
              <a:ext cx="1915088" cy="2143140"/>
            </a:xfrm>
            <a:prstGeom prst="rect">
              <a:avLst/>
            </a:prstGeom>
            <a:noFill/>
          </p:spPr>
        </p:pic>
        <p:sp>
          <p:nvSpPr>
            <p:cNvPr id="38" name="Объект 3"/>
            <p:cNvSpPr txBox="1">
              <a:spLocks/>
            </p:cNvSpPr>
            <p:nvPr/>
          </p:nvSpPr>
          <p:spPr bwMode="auto">
            <a:xfrm>
              <a:off x="2242251" y="2587273"/>
              <a:ext cx="982488" cy="74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 smtClean="0">
                  <a:solidFill>
                    <a:srgbClr val="084598"/>
                  </a:solidFill>
                </a:rPr>
                <a:t>Эл.</a:t>
              </a:r>
              <a:br>
                <a:rPr lang="ru-RU" sz="1100" dirty="0" smtClean="0">
                  <a:solidFill>
                    <a:srgbClr val="084598"/>
                  </a:solidFill>
                </a:rPr>
              </a:br>
              <a:r>
                <a:rPr lang="ru-RU" sz="1100" dirty="0" smtClean="0">
                  <a:solidFill>
                    <a:srgbClr val="084598"/>
                  </a:solidFill>
                </a:rPr>
                <a:t>док</a:t>
              </a:r>
              <a:endParaRPr lang="ru-RU" sz="1100" dirty="0">
                <a:solidFill>
                  <a:srgbClr val="084598"/>
                </a:solidFill>
              </a:endParaRPr>
            </a:p>
          </p:txBody>
        </p:sp>
        <p:sp>
          <p:nvSpPr>
            <p:cNvPr id="39" name="Объект 3"/>
            <p:cNvSpPr txBox="1">
              <a:spLocks/>
            </p:cNvSpPr>
            <p:nvPr/>
          </p:nvSpPr>
          <p:spPr bwMode="auto">
            <a:xfrm>
              <a:off x="2526990" y="3612253"/>
              <a:ext cx="723202" cy="24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Aft>
                  <a:spcPts val="1800"/>
                </a:spcAft>
                <a:buNone/>
              </a:pPr>
              <a:r>
                <a:rPr lang="ru-RU" sz="1050" dirty="0" smtClean="0">
                  <a:solidFill>
                    <a:srgbClr val="084598"/>
                  </a:solidFill>
                </a:rPr>
                <a:t>ЭЦП</a:t>
              </a:r>
              <a:endParaRPr lang="ru-RU" sz="1050" dirty="0">
                <a:solidFill>
                  <a:srgbClr val="084598"/>
                </a:solidFill>
              </a:endParaRPr>
            </a:p>
          </p:txBody>
        </p:sp>
      </p:grpSp>
      <p:sp>
        <p:nvSpPr>
          <p:cNvPr id="40" name="Объект 3"/>
          <p:cNvSpPr txBox="1">
            <a:spLocks/>
          </p:cNvSpPr>
          <p:nvPr/>
        </p:nvSpPr>
        <p:spPr bwMode="auto">
          <a:xfrm>
            <a:off x="4810116" y="2928934"/>
            <a:ext cx="1357322" cy="35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800"/>
              </a:spcAft>
              <a:buNone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Доработка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4595802" y="1857364"/>
            <a:ext cx="571504" cy="79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881554" y="2928934"/>
            <a:ext cx="1143008" cy="158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4930433" y="1785926"/>
            <a:ext cx="1308443" cy="857256"/>
            <a:chOff x="309522" y="1928802"/>
            <a:chExt cx="2071702" cy="1357322"/>
          </a:xfrm>
        </p:grpSpPr>
        <p:sp>
          <p:nvSpPr>
            <p:cNvPr id="44" name="Объект 3"/>
            <p:cNvSpPr txBox="1">
              <a:spLocks/>
            </p:cNvSpPr>
            <p:nvPr/>
          </p:nvSpPr>
          <p:spPr bwMode="auto">
            <a:xfrm>
              <a:off x="309522" y="2857496"/>
              <a:ext cx="2071702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Aft>
                  <a:spcPts val="1800"/>
                </a:spcAft>
                <a:buNone/>
              </a:pPr>
              <a:r>
                <a:rPr lang="ru-RU" sz="1400" b="1" dirty="0" smtClean="0">
                  <a:solidFill>
                    <a:srgbClr val="009999"/>
                  </a:solidFill>
                </a:rPr>
                <a:t>Сотрудник 3</a:t>
              </a:r>
              <a:endParaRPr lang="ru-RU" sz="1400" b="1" dirty="0">
                <a:solidFill>
                  <a:srgbClr val="009999"/>
                </a:solidFill>
              </a:endParaRPr>
            </a:p>
          </p:txBody>
        </p:sp>
        <p:pic>
          <p:nvPicPr>
            <p:cNvPr id="45" name="Picture 6" descr="C:\Users\Максимка\Downloads\Frame (2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1026" y="1928802"/>
              <a:ext cx="928694" cy="928694"/>
            </a:xfrm>
            <a:prstGeom prst="rect">
              <a:avLst/>
            </a:prstGeom>
            <a:noFill/>
          </p:spPr>
        </p:pic>
      </p:grpSp>
      <p:grpSp>
        <p:nvGrpSpPr>
          <p:cNvPr id="46" name="Группа 48"/>
          <p:cNvGrpSpPr/>
          <p:nvPr/>
        </p:nvGrpSpPr>
        <p:grpSpPr>
          <a:xfrm>
            <a:off x="5953124" y="1714488"/>
            <a:ext cx="1357322" cy="1643074"/>
            <a:chOff x="1738282" y="2214554"/>
            <a:chExt cx="1915088" cy="2143140"/>
          </a:xfrm>
        </p:grpSpPr>
        <p:pic>
          <p:nvPicPr>
            <p:cNvPr id="47" name="Picture 2" descr="C:\Users\Максимка\Downloads\Безымянный-2 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38282" y="2214554"/>
              <a:ext cx="1915088" cy="2143140"/>
            </a:xfrm>
            <a:prstGeom prst="rect">
              <a:avLst/>
            </a:prstGeom>
            <a:noFill/>
          </p:spPr>
        </p:pic>
        <p:sp>
          <p:nvSpPr>
            <p:cNvPr id="49" name="Объект 3"/>
            <p:cNvSpPr txBox="1">
              <a:spLocks/>
            </p:cNvSpPr>
            <p:nvPr/>
          </p:nvSpPr>
          <p:spPr bwMode="auto">
            <a:xfrm>
              <a:off x="2242251" y="2587273"/>
              <a:ext cx="982488" cy="74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 smtClean="0">
                  <a:solidFill>
                    <a:srgbClr val="084598"/>
                  </a:solidFill>
                </a:rPr>
                <a:t>Эл.</a:t>
              </a:r>
              <a:br>
                <a:rPr lang="ru-RU" sz="1100" dirty="0" smtClean="0">
                  <a:solidFill>
                    <a:srgbClr val="084598"/>
                  </a:solidFill>
                </a:rPr>
              </a:br>
              <a:r>
                <a:rPr lang="ru-RU" sz="1100" dirty="0" smtClean="0">
                  <a:solidFill>
                    <a:srgbClr val="084598"/>
                  </a:solidFill>
                </a:rPr>
                <a:t>док</a:t>
              </a:r>
              <a:endParaRPr lang="ru-RU" sz="1100" dirty="0">
                <a:solidFill>
                  <a:srgbClr val="084598"/>
                </a:solidFill>
              </a:endParaRPr>
            </a:p>
          </p:txBody>
        </p:sp>
        <p:sp>
          <p:nvSpPr>
            <p:cNvPr id="50" name="Объект 3"/>
            <p:cNvSpPr txBox="1">
              <a:spLocks/>
            </p:cNvSpPr>
            <p:nvPr/>
          </p:nvSpPr>
          <p:spPr bwMode="auto">
            <a:xfrm>
              <a:off x="2526990" y="3612253"/>
              <a:ext cx="723202" cy="24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Aft>
                  <a:spcPts val="1800"/>
                </a:spcAft>
                <a:buNone/>
              </a:pPr>
              <a:r>
                <a:rPr lang="ru-RU" sz="1050" dirty="0" smtClean="0">
                  <a:solidFill>
                    <a:srgbClr val="084598"/>
                  </a:solidFill>
                </a:rPr>
                <a:t>ЭЦП</a:t>
              </a:r>
              <a:endParaRPr lang="ru-RU" sz="1050" dirty="0">
                <a:solidFill>
                  <a:srgbClr val="084598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0348441" y="3714752"/>
            <a:ext cx="1319723" cy="841893"/>
            <a:chOff x="4024298" y="1928801"/>
            <a:chExt cx="2071702" cy="1321604"/>
          </a:xfrm>
        </p:grpSpPr>
        <p:sp>
          <p:nvSpPr>
            <p:cNvPr id="52" name="Объект 3"/>
            <p:cNvSpPr txBox="1">
              <a:spLocks/>
            </p:cNvSpPr>
            <p:nvPr/>
          </p:nvSpPr>
          <p:spPr bwMode="auto">
            <a:xfrm>
              <a:off x="4024298" y="2893215"/>
              <a:ext cx="2071702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Aft>
                  <a:spcPts val="1800"/>
                </a:spcAft>
                <a:buNone/>
              </a:pPr>
              <a:r>
                <a:rPr lang="ru-RU" sz="1400" b="1" dirty="0" smtClean="0">
                  <a:solidFill>
                    <a:srgbClr val="0079A4"/>
                  </a:solidFill>
                </a:rPr>
                <a:t>Бухгалтер</a:t>
              </a:r>
              <a:endParaRPr lang="ru-RU" sz="1400" b="1" dirty="0">
                <a:solidFill>
                  <a:srgbClr val="0079A4"/>
                </a:solidFill>
              </a:endParaRPr>
            </a:p>
          </p:txBody>
        </p:sp>
        <p:pic>
          <p:nvPicPr>
            <p:cNvPr id="53" name="Picture 7" descr="C:\Users\Максимка\Downloads\Fram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95803" y="1928801"/>
              <a:ext cx="928696" cy="928692"/>
            </a:xfrm>
            <a:prstGeom prst="rect">
              <a:avLst/>
            </a:prstGeom>
            <a:noFill/>
          </p:spPr>
        </p:pic>
      </p:grpSp>
      <p:grpSp>
        <p:nvGrpSpPr>
          <p:cNvPr id="54" name="Группа 53"/>
          <p:cNvGrpSpPr/>
          <p:nvPr/>
        </p:nvGrpSpPr>
        <p:grpSpPr>
          <a:xfrm>
            <a:off x="9382148" y="3643314"/>
            <a:ext cx="1357322" cy="1571636"/>
            <a:chOff x="5738809" y="2214554"/>
            <a:chExt cx="1836997" cy="2143140"/>
          </a:xfrm>
        </p:grpSpPr>
        <p:grpSp>
          <p:nvGrpSpPr>
            <p:cNvPr id="55" name="Группа 49"/>
            <p:cNvGrpSpPr/>
            <p:nvPr/>
          </p:nvGrpSpPr>
          <p:grpSpPr>
            <a:xfrm>
              <a:off x="5738809" y="2214554"/>
              <a:ext cx="1836997" cy="2143140"/>
              <a:chOff x="1738281" y="2214554"/>
              <a:chExt cx="1836997" cy="2143140"/>
            </a:xfrm>
          </p:grpSpPr>
          <p:pic>
            <p:nvPicPr>
              <p:cNvPr id="58" name="Picture 2" descr="C:\Users\Максимка\Downloads\Безымянный-2 2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738281" y="2214554"/>
                <a:ext cx="1836997" cy="2143140"/>
              </a:xfrm>
              <a:prstGeom prst="rect">
                <a:avLst/>
              </a:prstGeom>
              <a:noFill/>
            </p:spPr>
          </p:pic>
          <p:sp>
            <p:nvSpPr>
              <p:cNvPr id="61" name="Объект 3"/>
              <p:cNvSpPr txBox="1">
                <a:spLocks/>
              </p:cNvSpPr>
              <p:nvPr/>
            </p:nvSpPr>
            <p:spPr bwMode="auto">
              <a:xfrm>
                <a:off x="2402170" y="3643312"/>
                <a:ext cx="786372" cy="324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spcAft>
                    <a:spcPts val="1800"/>
                  </a:spcAft>
                  <a:buNone/>
                </a:pPr>
                <a:r>
                  <a:rPr lang="ru-RU" sz="1050" dirty="0" smtClean="0">
                    <a:solidFill>
                      <a:srgbClr val="084598"/>
                    </a:solidFill>
                  </a:rPr>
                  <a:t>ЭЦП</a:t>
                </a:r>
                <a:endParaRPr lang="ru-RU" sz="1050" dirty="0">
                  <a:solidFill>
                    <a:srgbClr val="084598"/>
                  </a:solidFill>
                </a:endParaRPr>
              </a:p>
            </p:txBody>
          </p:sp>
          <p:sp>
            <p:nvSpPr>
              <p:cNvPr id="60" name="Объект 3"/>
              <p:cNvSpPr txBox="1">
                <a:spLocks/>
              </p:cNvSpPr>
              <p:nvPr/>
            </p:nvSpPr>
            <p:spPr bwMode="auto">
              <a:xfrm>
                <a:off x="2221701" y="2604216"/>
                <a:ext cx="924947" cy="474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800"/>
                  </a:spcAft>
                  <a:buNone/>
                </a:pPr>
                <a:r>
                  <a:rPr lang="ru-RU" sz="1100" dirty="0" smtClean="0">
                    <a:solidFill>
                      <a:srgbClr val="084598"/>
                    </a:solidFill>
                  </a:rPr>
                  <a:t>Эл.</a:t>
                </a:r>
                <a:br>
                  <a:rPr lang="ru-RU" sz="1100" dirty="0" smtClean="0">
                    <a:solidFill>
                      <a:srgbClr val="084598"/>
                    </a:solidFill>
                  </a:rPr>
                </a:br>
                <a:r>
                  <a:rPr lang="ru-RU" sz="1100" dirty="0" smtClean="0">
                    <a:solidFill>
                      <a:srgbClr val="084598"/>
                    </a:solidFill>
                  </a:rPr>
                  <a:t>док</a:t>
                </a:r>
                <a:endParaRPr lang="ru-RU" sz="1100" dirty="0">
                  <a:solidFill>
                    <a:srgbClr val="084598"/>
                  </a:solidFill>
                </a:endParaRPr>
              </a:p>
            </p:txBody>
          </p:sp>
        </p:grpSp>
        <p:sp>
          <p:nvSpPr>
            <p:cNvPr id="56" name="Прямоугольник 55"/>
            <p:cNvSpPr/>
            <p:nvPr/>
          </p:nvSpPr>
          <p:spPr>
            <a:xfrm>
              <a:off x="6310314" y="3188709"/>
              <a:ext cx="428628" cy="383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бъект 3"/>
            <p:cNvSpPr txBox="1">
              <a:spLocks/>
            </p:cNvSpPr>
            <p:nvPr/>
          </p:nvSpPr>
          <p:spPr bwMode="auto">
            <a:xfrm>
              <a:off x="6222229" y="3149743"/>
              <a:ext cx="676790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1800"/>
                </a:spcAft>
                <a:buNone/>
              </a:pPr>
              <a:r>
                <a:rPr lang="ru-RU" sz="900" dirty="0" smtClean="0">
                  <a:solidFill>
                    <a:srgbClr val="084598"/>
                  </a:solidFill>
                </a:rPr>
                <a:t>Дт  </a:t>
              </a:r>
              <a:br>
                <a:rPr lang="ru-RU" sz="900" dirty="0" smtClean="0">
                  <a:solidFill>
                    <a:srgbClr val="084598"/>
                  </a:solidFill>
                </a:rPr>
              </a:br>
              <a:r>
                <a:rPr lang="ru-RU" sz="900" dirty="0" smtClean="0">
                  <a:solidFill>
                    <a:srgbClr val="084598"/>
                  </a:solidFill>
                </a:rPr>
                <a:t>   Кт</a:t>
              </a:r>
              <a:endParaRPr lang="ru-RU" sz="900" dirty="0">
                <a:solidFill>
                  <a:srgbClr val="084598"/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739074" y="3714752"/>
            <a:ext cx="1343583" cy="868579"/>
            <a:chOff x="7239008" y="1928802"/>
            <a:chExt cx="2071702" cy="1357322"/>
          </a:xfrm>
        </p:grpSpPr>
        <p:sp>
          <p:nvSpPr>
            <p:cNvPr id="63" name="Объект 3"/>
            <p:cNvSpPr txBox="1">
              <a:spLocks/>
            </p:cNvSpPr>
            <p:nvPr/>
          </p:nvSpPr>
          <p:spPr bwMode="auto">
            <a:xfrm>
              <a:off x="7239008" y="2857496"/>
              <a:ext cx="2071702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Aft>
                  <a:spcPts val="1800"/>
                </a:spcAft>
                <a:buNone/>
              </a:pPr>
              <a:r>
                <a:rPr lang="ru-RU" sz="1400" b="1" dirty="0" smtClean="0">
                  <a:solidFill>
                    <a:srgbClr val="084598"/>
                  </a:solidFill>
                </a:rPr>
                <a:t>Гл. Бухгалтер</a:t>
              </a:r>
              <a:endParaRPr lang="ru-RU" sz="1400" b="1" dirty="0">
                <a:solidFill>
                  <a:srgbClr val="084598"/>
                </a:solidFill>
              </a:endParaRPr>
            </a:p>
          </p:txBody>
        </p:sp>
        <p:pic>
          <p:nvPicPr>
            <p:cNvPr id="64" name="Picture 8" descr="C:\Users\Максимка\Downloads\Frame (1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10513" y="1928802"/>
              <a:ext cx="928694" cy="928694"/>
            </a:xfrm>
            <a:prstGeom prst="rect">
              <a:avLst/>
            </a:prstGeom>
            <a:noFill/>
          </p:spPr>
        </p:pic>
      </p:grpSp>
      <p:sp>
        <p:nvSpPr>
          <p:cNvPr id="65" name="Объект 3"/>
          <p:cNvSpPr txBox="1">
            <a:spLocks/>
          </p:cNvSpPr>
          <p:nvPr/>
        </p:nvSpPr>
        <p:spPr bwMode="auto">
          <a:xfrm>
            <a:off x="7596198" y="2748361"/>
            <a:ext cx="3214710" cy="68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800"/>
              </a:spcAft>
              <a:buNone/>
            </a:pPr>
            <a:r>
              <a:rPr lang="ru-RU" sz="2000" b="1" dirty="0" smtClean="0">
                <a:solidFill>
                  <a:srgbClr val="008BBC"/>
                </a:solidFill>
              </a:rPr>
              <a:t>Централизованная бухгалтерия</a:t>
            </a:r>
            <a:endParaRPr lang="ru-RU" sz="2000" b="1" dirty="0">
              <a:solidFill>
                <a:srgbClr val="008BBC"/>
              </a:solidFill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8882082" y="3856834"/>
            <a:ext cx="571504" cy="79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бъект 3"/>
          <p:cNvSpPr txBox="1">
            <a:spLocks/>
          </p:cNvSpPr>
          <p:nvPr/>
        </p:nvSpPr>
        <p:spPr bwMode="auto">
          <a:xfrm>
            <a:off x="8024826" y="4786322"/>
            <a:ext cx="1357322" cy="35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800"/>
              </a:spcAft>
              <a:buNone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Доработка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8024826" y="4786322"/>
            <a:ext cx="1357322" cy="188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Группа 48"/>
          <p:cNvGrpSpPr/>
          <p:nvPr/>
        </p:nvGrpSpPr>
        <p:grpSpPr>
          <a:xfrm>
            <a:off x="6596066" y="3571876"/>
            <a:ext cx="1357322" cy="1643074"/>
            <a:chOff x="1738282" y="2214554"/>
            <a:chExt cx="1915088" cy="2143140"/>
          </a:xfrm>
        </p:grpSpPr>
        <p:pic>
          <p:nvPicPr>
            <p:cNvPr id="72" name="Picture 2" descr="C:\Users\Максимка\Downloads\Безымянный-2 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38282" y="2214554"/>
              <a:ext cx="1915088" cy="2143140"/>
            </a:xfrm>
            <a:prstGeom prst="rect">
              <a:avLst/>
            </a:prstGeom>
            <a:noFill/>
          </p:spPr>
        </p:pic>
        <p:sp>
          <p:nvSpPr>
            <p:cNvPr id="74" name="Объект 3"/>
            <p:cNvSpPr txBox="1">
              <a:spLocks/>
            </p:cNvSpPr>
            <p:nvPr/>
          </p:nvSpPr>
          <p:spPr bwMode="auto">
            <a:xfrm>
              <a:off x="2242251" y="2587273"/>
              <a:ext cx="982488" cy="74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 dirty="0" smtClean="0">
                  <a:solidFill>
                    <a:srgbClr val="084598"/>
                  </a:solidFill>
                </a:rPr>
                <a:t>Эл.</a:t>
              </a:r>
              <a:br>
                <a:rPr lang="ru-RU" sz="1100" dirty="0" smtClean="0">
                  <a:solidFill>
                    <a:srgbClr val="084598"/>
                  </a:solidFill>
                </a:rPr>
              </a:br>
              <a:r>
                <a:rPr lang="ru-RU" sz="1100" dirty="0" smtClean="0">
                  <a:solidFill>
                    <a:srgbClr val="084598"/>
                  </a:solidFill>
                </a:rPr>
                <a:t>док</a:t>
              </a:r>
              <a:endParaRPr lang="ru-RU" sz="1100" dirty="0">
                <a:solidFill>
                  <a:srgbClr val="084598"/>
                </a:solidFill>
              </a:endParaRPr>
            </a:p>
          </p:txBody>
        </p:sp>
        <p:sp>
          <p:nvSpPr>
            <p:cNvPr id="75" name="Объект 3"/>
            <p:cNvSpPr txBox="1">
              <a:spLocks/>
            </p:cNvSpPr>
            <p:nvPr/>
          </p:nvSpPr>
          <p:spPr bwMode="auto">
            <a:xfrm>
              <a:off x="2526990" y="3612253"/>
              <a:ext cx="723202" cy="24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Aft>
                  <a:spcPts val="1800"/>
                </a:spcAft>
                <a:buNone/>
              </a:pPr>
              <a:r>
                <a:rPr lang="ru-RU" sz="1050" dirty="0" smtClean="0">
                  <a:solidFill>
                    <a:srgbClr val="084598"/>
                  </a:solidFill>
                </a:rPr>
                <a:t>ЭЦП</a:t>
              </a:r>
              <a:endParaRPr lang="ru-RU" sz="1050" dirty="0">
                <a:solidFill>
                  <a:srgbClr val="084598"/>
                </a:solidFill>
              </a:endParaRPr>
            </a:p>
          </p:txBody>
        </p:sp>
      </p:grpSp>
      <p:cxnSp>
        <p:nvCxnSpPr>
          <p:cNvPr id="77" name="Соединительная линия уступом 76"/>
          <p:cNvCxnSpPr/>
          <p:nvPr/>
        </p:nvCxnSpPr>
        <p:spPr>
          <a:xfrm>
            <a:off x="7024694" y="1857364"/>
            <a:ext cx="4429156" cy="2000264"/>
          </a:xfrm>
          <a:prstGeom prst="bentConnector3">
            <a:avLst>
              <a:gd name="adj1" fmla="val 106654"/>
            </a:avLst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Соединительная линия уступом 84"/>
          <p:cNvCxnSpPr/>
          <p:nvPr/>
        </p:nvCxnSpPr>
        <p:spPr>
          <a:xfrm>
            <a:off x="7096132" y="2500306"/>
            <a:ext cx="3500462" cy="2286016"/>
          </a:xfrm>
          <a:prstGeom prst="bentConnector3">
            <a:avLst>
              <a:gd name="adj1" fmla="val 137815"/>
            </a:avLst>
          </a:prstGeom>
          <a:ln w="381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Объект 3"/>
          <p:cNvSpPr txBox="1">
            <a:spLocks/>
          </p:cNvSpPr>
          <p:nvPr/>
        </p:nvSpPr>
        <p:spPr bwMode="auto">
          <a:xfrm>
            <a:off x="10596594" y="4786322"/>
            <a:ext cx="1357322" cy="35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800"/>
              </a:spcAft>
              <a:buNone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Доработка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4" name="Прямая со стрелкой 103"/>
          <p:cNvCxnSpPr/>
          <p:nvPr/>
        </p:nvCxnSpPr>
        <p:spPr>
          <a:xfrm>
            <a:off x="7381884" y="5072074"/>
            <a:ext cx="785818" cy="21431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Группа 116"/>
          <p:cNvGrpSpPr/>
          <p:nvPr/>
        </p:nvGrpSpPr>
        <p:grpSpPr>
          <a:xfrm>
            <a:off x="7880716" y="4905393"/>
            <a:ext cx="1643074" cy="1838734"/>
            <a:chOff x="4738678" y="4714860"/>
            <a:chExt cx="1915088" cy="2143140"/>
          </a:xfrm>
        </p:grpSpPr>
        <p:grpSp>
          <p:nvGrpSpPr>
            <p:cNvPr id="118" name="Группа 116"/>
            <p:cNvGrpSpPr/>
            <p:nvPr/>
          </p:nvGrpSpPr>
          <p:grpSpPr>
            <a:xfrm>
              <a:off x="4738678" y="4714860"/>
              <a:ext cx="1915088" cy="2143140"/>
              <a:chOff x="4738678" y="4572008"/>
              <a:chExt cx="1915088" cy="2143140"/>
            </a:xfrm>
          </p:grpSpPr>
          <p:pic>
            <p:nvPicPr>
              <p:cNvPr id="121" name="Picture 2" descr="C:\Users\Максимка\Downloads\Безымянный-2 2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738678" y="4572008"/>
                <a:ext cx="1915088" cy="2143140"/>
              </a:xfrm>
              <a:prstGeom prst="rect">
                <a:avLst/>
              </a:prstGeom>
              <a:noFill/>
            </p:spPr>
          </p:pic>
          <p:sp>
            <p:nvSpPr>
              <p:cNvPr id="122" name="Прямоугольник 121"/>
              <p:cNvSpPr/>
              <p:nvPr/>
            </p:nvSpPr>
            <p:spPr>
              <a:xfrm>
                <a:off x="5310182" y="5429264"/>
                <a:ext cx="785818" cy="5000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9" name="Объект 3"/>
            <p:cNvSpPr txBox="1">
              <a:spLocks/>
            </p:cNvSpPr>
            <p:nvPr/>
          </p:nvSpPr>
          <p:spPr bwMode="auto">
            <a:xfrm>
              <a:off x="5162886" y="5143512"/>
              <a:ext cx="1071570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1800"/>
                </a:spcAft>
                <a:buNone/>
              </a:pPr>
              <a:r>
                <a:rPr lang="ru-RU" sz="700" b="1" dirty="0" smtClean="0">
                  <a:solidFill>
                    <a:srgbClr val="084598"/>
                  </a:solidFill>
                </a:rPr>
                <a:t>Журнал</a:t>
              </a:r>
              <a:br>
                <a:rPr lang="ru-RU" sz="700" b="1" dirty="0" smtClean="0">
                  <a:solidFill>
                    <a:srgbClr val="084598"/>
                  </a:solidFill>
                </a:rPr>
              </a:br>
              <a:r>
                <a:rPr lang="ru-RU" sz="700" b="1" dirty="0" smtClean="0">
                  <a:solidFill>
                    <a:srgbClr val="084598"/>
                  </a:solidFill>
                </a:rPr>
                <a:t>операций</a:t>
              </a:r>
              <a:endParaRPr lang="ru-RU" sz="700" b="1" dirty="0">
                <a:solidFill>
                  <a:srgbClr val="084598"/>
                </a:solidFill>
              </a:endParaRPr>
            </a:p>
          </p:txBody>
        </p:sp>
        <p:sp>
          <p:nvSpPr>
            <p:cNvPr id="120" name="Объект 3"/>
            <p:cNvSpPr txBox="1">
              <a:spLocks/>
            </p:cNvSpPr>
            <p:nvPr/>
          </p:nvSpPr>
          <p:spPr bwMode="auto">
            <a:xfrm>
              <a:off x="5162886" y="5646660"/>
              <a:ext cx="1084890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Aft>
                  <a:spcPts val="1800"/>
                </a:spcAft>
                <a:buNone/>
              </a:pPr>
              <a:r>
                <a:rPr lang="ru-RU" sz="1200" b="1" dirty="0" smtClean="0">
                  <a:solidFill>
                    <a:srgbClr val="084598"/>
                  </a:solidFill>
                </a:rPr>
                <a:t>Форма</a:t>
              </a:r>
              <a:br>
                <a:rPr lang="ru-RU" sz="1200" b="1" dirty="0" smtClean="0">
                  <a:solidFill>
                    <a:srgbClr val="084598"/>
                  </a:solidFill>
                </a:rPr>
              </a:br>
              <a:r>
                <a:rPr lang="ru-RU" sz="1200" b="1" dirty="0" smtClean="0">
                  <a:solidFill>
                    <a:srgbClr val="084598"/>
                  </a:solidFill>
                </a:rPr>
                <a:t>0504071</a:t>
              </a:r>
              <a:endParaRPr lang="ru-RU" sz="1200" b="1" dirty="0">
                <a:solidFill>
                  <a:srgbClr val="08459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4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204831"/>
            <a:ext cx="5344773" cy="68769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684344" y="1124744"/>
            <a:ext cx="4551460" cy="1464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8 (8352) 323 – 323</a:t>
            </a:r>
          </a:p>
          <a:p>
            <a:r>
              <a:rPr lang="en-US" sz="3200" dirty="0">
                <a:solidFill>
                  <a:schemeClr val="bg1"/>
                </a:solidFill>
                <a:hlinkClick r:id="rId3"/>
              </a:rPr>
              <a:t>info@keysystems.ru</a:t>
            </a:r>
            <a:endParaRPr lang="ru-RU" sz="3200" b="1" dirty="0">
              <a:solidFill>
                <a:schemeClr val="bg1"/>
              </a:solidFill>
              <a:latin typeface="Segoe UI Semibold" panose="020B0702040204020203" pitchFamily="34" charset="0"/>
              <a:ea typeface="Segoe UI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376" y="2708920"/>
            <a:ext cx="98890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Контактные лица: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Segoe UI" pitchFamily="34" charset="0"/>
              </a:rPr>
              <a:t>Сергеев Сергей </a:t>
            </a:r>
            <a:r>
              <a:rPr lang="ru-RU" sz="2800" dirty="0" smtClean="0">
                <a:solidFill>
                  <a:schemeClr val="bg1"/>
                </a:solidFill>
                <a:latin typeface="Segoe UI" pitchFamily="34" charset="0"/>
              </a:rPr>
              <a:t>Николаевич, заместитель генерального директора;</a:t>
            </a: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chemeClr val="bg1"/>
                </a:solidFill>
                <a:latin typeface="Segoe UI" pitchFamily="34" charset="0"/>
              </a:rPr>
              <a:t>Соколов Сергей </a:t>
            </a:r>
            <a:r>
              <a:rPr lang="ru-RU" sz="2800" dirty="0" smtClean="0">
                <a:solidFill>
                  <a:schemeClr val="bg1"/>
                </a:solidFill>
                <a:latin typeface="Segoe UI" pitchFamily="34" charset="0"/>
              </a:rPr>
              <a:t>Валерьевич, руководитель </a:t>
            </a:r>
            <a:r>
              <a:rPr lang="ru-RU" sz="2800" dirty="0" smtClean="0">
                <a:solidFill>
                  <a:schemeClr val="bg1"/>
                </a:solidFill>
                <a:latin typeface="Segoe UI" pitchFamily="34" charset="0"/>
              </a:rPr>
              <a:t>департамента бухгалтерского учета и консолидированной отчетности;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Segoe UI" pitchFamily="34" charset="0"/>
              </a:rPr>
              <a:t>Бурмисова Ольга Николаевна, руководитель департамента маркетинга.</a:t>
            </a:r>
            <a:endParaRPr lang="ru-RU" sz="2800" dirty="0">
              <a:solidFill>
                <a:schemeClr val="bg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S_21 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KS_21 16x9" id="{2ACAA595-F4CC-48F0-BE83-65E9CD1F75A0}" vid="{700AA3E3-62F7-452E-B785-5A6C675724B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KS_21 16x9</Template>
  <TotalTime>46869</TotalTime>
  <Words>391</Words>
  <Application>Microsoft Office PowerPoint</Application>
  <PresentationFormat>Произвольный</PresentationFormat>
  <Paragraphs>72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KS_21 16x9</vt:lpstr>
      <vt:lpstr>Презентация PowerPoint</vt:lpstr>
      <vt:lpstr>ЭДО системах бухгалтерского учета</vt:lpstr>
      <vt:lpstr>Презентация PowerPoint</vt:lpstr>
      <vt:lpstr>Управление имуществом</vt:lpstr>
      <vt:lpstr>Внедрение электронного документооборота в КУ «РЦБУ» Чувашской Республики</vt:lpstr>
      <vt:lpstr>Организация работы с электронными документами в КУ «РЦБУ» Чувашской Республики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Шмелев Александр Алексеевич</dc:creator>
  <cp:lastModifiedBy>Власова Екатерина Геннадьевна</cp:lastModifiedBy>
  <cp:revision>1508</cp:revision>
  <dcterms:created xsi:type="dcterms:W3CDTF">2011-05-12T04:19:48Z</dcterms:created>
  <dcterms:modified xsi:type="dcterms:W3CDTF">2022-06-17T07:28:10Z</dcterms:modified>
</cp:coreProperties>
</file>