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30" r:id="rId2"/>
    <p:sldMasterId id="2147483874" r:id="rId3"/>
  </p:sldMasterIdLst>
  <p:notesMasterIdLst>
    <p:notesMasterId r:id="rId24"/>
  </p:notesMasterIdLst>
  <p:handoutMasterIdLst>
    <p:handoutMasterId r:id="rId25"/>
  </p:handoutMasterIdLst>
  <p:sldIdLst>
    <p:sldId id="1975" r:id="rId4"/>
    <p:sldId id="2255" r:id="rId5"/>
    <p:sldId id="2240" r:id="rId6"/>
    <p:sldId id="2237" r:id="rId7"/>
    <p:sldId id="2250" r:id="rId8"/>
    <p:sldId id="2253" r:id="rId9"/>
    <p:sldId id="2254" r:id="rId10"/>
    <p:sldId id="2256" r:id="rId11"/>
    <p:sldId id="2257" r:id="rId12"/>
    <p:sldId id="2258" r:id="rId13"/>
    <p:sldId id="2259" r:id="rId14"/>
    <p:sldId id="2260" r:id="rId15"/>
    <p:sldId id="2261" r:id="rId16"/>
    <p:sldId id="2262" r:id="rId17"/>
    <p:sldId id="2263" r:id="rId18"/>
    <p:sldId id="2264" r:id="rId19"/>
    <p:sldId id="2175" r:id="rId20"/>
    <p:sldId id="2207" r:id="rId21"/>
    <p:sldId id="2212" r:id="rId22"/>
    <p:sldId id="2248" r:id="rId23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E46C0A"/>
    <a:srgbClr val="FFFF99"/>
    <a:srgbClr val="F66F6F"/>
    <a:srgbClr val="F0EC34"/>
    <a:srgbClr val="004821"/>
    <a:srgbClr val="003618"/>
    <a:srgbClr val="C6D34D"/>
    <a:srgbClr val="9BDA4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6395" autoAdjust="0"/>
  </p:normalViewPr>
  <p:slideViewPr>
    <p:cSldViewPr>
      <p:cViewPr varScale="1">
        <p:scale>
          <a:sx n="83" d="100"/>
          <a:sy n="83" d="100"/>
        </p:scale>
        <p:origin x="1498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2625" cy="34097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8" y="0"/>
            <a:ext cx="4302625" cy="34097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pPr/>
              <a:t>31.07.2022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701"/>
            <a:ext cx="4302625" cy="34097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8" y="6456701"/>
            <a:ext cx="4302625" cy="34097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301543" cy="339884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7" y="2"/>
            <a:ext cx="4301543" cy="339884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pPr/>
              <a:t>31.07.2022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8" y="3228899"/>
            <a:ext cx="7941309" cy="3058953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4"/>
            <a:ext cx="4301543" cy="339884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7" y="6456614"/>
            <a:ext cx="4301543" cy="339884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06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5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50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11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59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522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590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80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57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kpmg.com/app" TargetMode="External"/><Relationship Id="rId4" Type="http://schemas.openxmlformats.org/officeDocument/2006/relationships/hyperlink" Target="http://kpmg.ru/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kpmg.com/app" TargetMode="External"/><Relationship Id="rId4" Type="http://schemas.openxmlformats.org/officeDocument/2006/relationships/hyperlink" Target="http://kpmg.ru/" TargetMode="Externa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5872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270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53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6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26"/>
          <p:cNvSpPr>
            <a:spLocks noGrp="1"/>
          </p:cNvSpPr>
          <p:nvPr userDrawn="1">
            <p:ph type="sldNum" sz="quarter" idx="10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7BC8CD-063B-428F-958C-C63E20DCC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Дата 2"/>
          <p:cNvSpPr>
            <a:spLocks noGrp="1"/>
          </p:cNvSpPr>
          <p:nvPr>
            <p:ph type="dt" sz="half" idx="11"/>
          </p:nvPr>
        </p:nvSpPr>
        <p:spPr>
          <a:xfrm>
            <a:off x="7451725" y="6356350"/>
            <a:ext cx="1423988" cy="2349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1">
                <a:solidFill>
                  <a:prstClr val="black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CC4B337-42DF-4720-9BAA-FD2655FB0798}" type="datetime8">
              <a:rPr lang="ru-RU"/>
              <a:pPr>
                <a:defRPr/>
              </a:pPr>
              <a:t>31.07.2022 19:14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12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0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2C7A41C-92AC-4697-A591-793246EAD8E3}" type="slidenum">
              <a:rPr lang="ru-RU" smtClean="0">
                <a:solidFill>
                  <a:srgbClr val="EDEDE3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rgbClr val="EDEDE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8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5C3AF-5068-46FC-A8D9-0F1E335DA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9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7010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401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167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457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39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79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77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60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9313" y="1177925"/>
            <a:ext cx="84137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C658B5B-8363-4448-9D74-1470544B874D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6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9" y="1177926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971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7725" y="1177925"/>
            <a:ext cx="84138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ACD50B2-BD16-49D0-A6C4-656221481393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6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9" y="1177926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446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6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4B6C54B-92CD-4EE4-8802-0379BFAF340F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7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65" y="1177925"/>
            <a:ext cx="403420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1193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5103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8705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8978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543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76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10944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40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230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1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9876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144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3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5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3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7672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871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5512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13782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197280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80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2056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6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80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60636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76528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8760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2"/>
          <p:cNvSpPr/>
          <p:nvPr userDrawn="1"/>
        </p:nvSpPr>
        <p:spPr>
          <a:xfrm rot="2655894">
            <a:off x="3786188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7" name="Right Arrow 20"/>
          <p:cNvSpPr/>
          <p:nvPr userDrawn="1"/>
        </p:nvSpPr>
        <p:spPr>
          <a:xfrm rot="18944106" flipH="1">
            <a:off x="4976813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1" name="Right Arrow 21"/>
          <p:cNvSpPr/>
          <p:nvPr userDrawn="1"/>
        </p:nvSpPr>
        <p:spPr>
          <a:xfrm rot="18944106" flipV="1">
            <a:off x="3786188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2" name="Right Arrow 22"/>
          <p:cNvSpPr/>
          <p:nvPr userDrawn="1"/>
        </p:nvSpPr>
        <p:spPr>
          <a:xfrm rot="2655894" flipH="1" flipV="1">
            <a:off x="4976813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3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3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3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3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1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8329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7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7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775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2252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7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7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7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7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3517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7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15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3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15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7256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0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53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52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6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575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51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5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40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40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865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319838"/>
            <a:ext cx="425450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7" name="Shape 8"/>
          <p:cNvSpPr txBox="1">
            <a:spLocks/>
          </p:cNvSpPr>
          <p:nvPr userDrawn="1"/>
        </p:nvSpPr>
        <p:spPr>
          <a:xfrm>
            <a:off x="8231188" y="6319838"/>
            <a:ext cx="461962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644780-8E2C-4A1C-938D-27807761EE5F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85" y="1177925"/>
            <a:ext cx="403308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41669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300538" y="6319838"/>
            <a:ext cx="392112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2" y="820754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400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4" y="2070743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76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701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765175" cy="6858000"/>
          </a:xfrm>
          <a:custGeom>
            <a:avLst/>
            <a:gdLst>
              <a:gd name="T0" fmla="*/ 0 w 1742046"/>
              <a:gd name="T1" fmla="*/ 2519626 h 7772400"/>
              <a:gd name="T2" fmla="*/ 1060 w 1742046"/>
              <a:gd name="T3" fmla="*/ 2519626 h 7772400"/>
              <a:gd name="T4" fmla="*/ 106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1584325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062288"/>
            <a:ext cx="12239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>
            <a:fillRect/>
          </a:stretch>
        </p:blipFill>
        <p:spPr bwMode="auto">
          <a:xfrm>
            <a:off x="1584325" y="3062288"/>
            <a:ext cx="1144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581150" y="3554413"/>
            <a:ext cx="1752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kpmg.ru</a:t>
            </a:r>
          </a:p>
        </p:txBody>
      </p:sp>
      <p:sp>
        <p:nvSpPr>
          <p:cNvPr id="10" name="Rectangle 2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4416425" y="3554413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kpmg.com/app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7" y="5240354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7" y="6029325"/>
            <a:ext cx="6808177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7" y="4313254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8927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42FBAAF-8AD6-4710-BC72-557A2CAE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65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F5CE67E-A476-409F-B016-CC206415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76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7010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4772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42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214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933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760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025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9313" y="1177925"/>
            <a:ext cx="84137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7235744-A68C-424A-996E-4639FE651422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84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746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7725" y="1177925"/>
            <a:ext cx="84138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BE9386B-AD6C-49B0-A727-2562DB38D1C5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932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6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E51A0D5-EA42-4359-81CC-8C318946573F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7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58" y="1177925"/>
            <a:ext cx="403420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59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8325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7582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65641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6420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462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2404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97423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13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44259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1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4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1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49251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39729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06643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3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137823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197277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77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60919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0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77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6063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765277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28214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2"/>
          <p:cNvSpPr/>
          <p:nvPr userDrawn="1"/>
        </p:nvSpPr>
        <p:spPr>
          <a:xfrm rot="2655894">
            <a:off x="3786188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7" name="Right Arrow 20"/>
          <p:cNvSpPr/>
          <p:nvPr userDrawn="1"/>
        </p:nvSpPr>
        <p:spPr>
          <a:xfrm rot="18944106" flipH="1">
            <a:off x="4976813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1" name="Right Arrow 21"/>
          <p:cNvSpPr/>
          <p:nvPr userDrawn="1"/>
        </p:nvSpPr>
        <p:spPr>
          <a:xfrm rot="18944106" flipV="1">
            <a:off x="3786188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2" name="Right Arrow 22"/>
          <p:cNvSpPr/>
          <p:nvPr userDrawn="1"/>
        </p:nvSpPr>
        <p:spPr>
          <a:xfrm rot="2655894" flipH="1" flipV="1">
            <a:off x="4976813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0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0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0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0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86485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7188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0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0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0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0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8210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3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01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1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01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48760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6197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930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03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52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575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998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5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2631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319838"/>
            <a:ext cx="425450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7" name="Shape 8"/>
          <p:cNvSpPr txBox="1">
            <a:spLocks/>
          </p:cNvSpPr>
          <p:nvPr userDrawn="1"/>
        </p:nvSpPr>
        <p:spPr>
          <a:xfrm>
            <a:off x="8231188" y="6319838"/>
            <a:ext cx="461962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79AB807-098B-47DD-BE16-1B305F05B505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78" y="1177925"/>
            <a:ext cx="403308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037138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300538" y="6319838"/>
            <a:ext cx="392112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1" y="820740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400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1" y="2070736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1913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765175" cy="6858000"/>
          </a:xfrm>
          <a:custGeom>
            <a:avLst/>
            <a:gdLst>
              <a:gd name="T0" fmla="*/ 0 w 1742046"/>
              <a:gd name="T1" fmla="*/ 3236320 h 7772400"/>
              <a:gd name="T2" fmla="*/ 5495 w 1742046"/>
              <a:gd name="T3" fmla="*/ 3236320 h 7772400"/>
              <a:gd name="T4" fmla="*/ 5495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1584325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062288"/>
            <a:ext cx="12239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>
            <a:fillRect/>
          </a:stretch>
        </p:blipFill>
        <p:spPr bwMode="auto">
          <a:xfrm>
            <a:off x="1584325" y="3062288"/>
            <a:ext cx="1144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581150" y="3554413"/>
            <a:ext cx="1752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kpmg.ru</a:t>
            </a:r>
          </a:p>
        </p:txBody>
      </p:sp>
      <p:sp>
        <p:nvSpPr>
          <p:cNvPr id="10" name="Rectangle 2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4416425" y="3554413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kpmg.com/app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5240340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6029325"/>
            <a:ext cx="6808177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4313240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33204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C9D28BB3-8319-4BFC-B707-62AA21448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119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15DE56-3C80-4736-89B7-C629D0E13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5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22457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0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7B0C1A9-05A4-458C-A77A-EE4B26F08C3F}" type="slidenum">
              <a:rPr lang="ru-RU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7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916" r:id="rId13"/>
    <p:sldLayoutId id="2147483917" r:id="rId14"/>
    <p:sldLayoutId id="2147483918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450850"/>
            <a:ext cx="8232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0" y="1422400"/>
            <a:ext cx="82327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788" y="6319838"/>
            <a:ext cx="360362" cy="14922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D4CFF2E-5770-46D6-9708-4F1417888483}" type="slidenum">
              <a:rPr lang="en-US" sz="900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9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59" r:id="rId29"/>
    <p:sldLayoutId id="2147483860" r:id="rId30"/>
    <p:sldLayoutId id="2147483861" r:id="rId31"/>
    <p:sldLayoutId id="2147483862" r:id="rId32"/>
    <p:sldLayoutId id="2147483863" r:id="rId33"/>
    <p:sldLayoutId id="2147483864" r:id="rId34"/>
    <p:sldLayoutId id="2147483865" r:id="rId35"/>
    <p:sldLayoutId id="2147483866" r:id="rId36"/>
    <p:sldLayoutId id="2147483867" r:id="rId3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9pPr>
    </p:titleStyle>
    <p:bodyStyle>
      <a:lvl1pPr algn="l" rtl="0" eaLnBrk="0" fontAlgn="base" hangingPunct="0">
        <a:spcBef>
          <a:spcPct val="0"/>
        </a:spcBef>
        <a:spcAft>
          <a:spcPts val="600"/>
        </a:spcAft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600"/>
        </a:spcAft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15900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58775" indent="-142875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4675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450850"/>
            <a:ext cx="8232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0" y="1422400"/>
            <a:ext cx="82327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788" y="6319838"/>
            <a:ext cx="360362" cy="14922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2C7C2BC-6111-4E7A-B68C-3C333C5C2CE4}" type="slidenum">
              <a:rPr lang="en-US" sz="900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1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909" r:id="rId35"/>
    <p:sldLayoutId id="2147483910" r:id="rId36"/>
    <p:sldLayoutId id="2147483911" r:id="rId37"/>
    <p:sldLayoutId id="2147483912" r:id="rId3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9pPr>
    </p:titleStyle>
    <p:bodyStyle>
      <a:lvl1pPr algn="l" rtl="0" eaLnBrk="0" fontAlgn="base" hangingPunct="0">
        <a:spcBef>
          <a:spcPct val="0"/>
        </a:spcBef>
        <a:spcAft>
          <a:spcPts val="600"/>
        </a:spcAft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600"/>
        </a:spcAft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15900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58775" indent="-142875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4675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80920" cy="3456384"/>
          </a:xfrm>
        </p:spPr>
        <p:txBody>
          <a:bodyPr anchor="ctr"/>
          <a:lstStyle/>
          <a:p>
            <a:pPr lvl="0"/>
            <a:r>
              <a:rPr lang="ru-RU" sz="3400" dirty="0" smtClean="0">
                <a:solidFill>
                  <a:srgbClr val="00602B"/>
                </a:solidFill>
                <a:latin typeface="+mn-lt"/>
                <a:cs typeface="Arial" charset="0"/>
              </a:rPr>
              <a:t>Актуальные вопросы применения бюджетной </a:t>
            </a:r>
            <a:r>
              <a:rPr lang="ru-RU" sz="3400" dirty="0">
                <a:solidFill>
                  <a:srgbClr val="00602B"/>
                </a:solidFill>
                <a:latin typeface="+mn-lt"/>
                <a:cs typeface="Arial" charset="0"/>
              </a:rPr>
              <a:t>классификации </a:t>
            </a:r>
            <a:r>
              <a:rPr lang="ru-RU" sz="3400" dirty="0" smtClean="0">
                <a:solidFill>
                  <a:srgbClr val="00602B"/>
                </a:solidFill>
                <a:latin typeface="+mn-lt"/>
                <a:cs typeface="Arial" charset="0"/>
              </a:rPr>
              <a:t>РФ и классификации операций сектора государственного управления </a:t>
            </a:r>
            <a:br>
              <a:rPr lang="ru-RU" sz="3400" dirty="0" smtClean="0">
                <a:solidFill>
                  <a:srgbClr val="00602B"/>
                </a:solidFill>
                <a:latin typeface="+mn-lt"/>
                <a:cs typeface="Arial" charset="0"/>
              </a:rPr>
            </a:br>
            <a:r>
              <a:rPr lang="ru-RU" sz="3400" dirty="0" smtClean="0">
                <a:solidFill>
                  <a:srgbClr val="00602B"/>
                </a:solidFill>
                <a:latin typeface="+mn-lt"/>
                <a:cs typeface="Arial" charset="0"/>
              </a:rPr>
              <a:t>в 2022 году.</a:t>
            </a:r>
            <a:br>
              <a:rPr lang="ru-RU" sz="3400" dirty="0" smtClean="0">
                <a:solidFill>
                  <a:srgbClr val="00602B"/>
                </a:solidFill>
                <a:latin typeface="+mn-lt"/>
                <a:cs typeface="Arial" charset="0"/>
              </a:rPr>
            </a:br>
            <a:r>
              <a:rPr lang="ru-RU" sz="3400" dirty="0" smtClean="0">
                <a:solidFill>
                  <a:srgbClr val="00602B"/>
                </a:solidFill>
                <a:latin typeface="+mn-lt"/>
                <a:cs typeface="Arial" charset="0"/>
              </a:rPr>
              <a:t>Изменения порядка применения бюджетной классификации РФ на 2023 год.</a:t>
            </a:r>
            <a:endParaRPr lang="ru-RU" sz="3400" dirty="0">
              <a:solidFill>
                <a:srgbClr val="00602B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628" y="4921120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Сафарова Наталья Александровна </a:t>
            </a:r>
            <a:endParaRPr lang="ru-RU" sz="3000" b="1" dirty="0" smtClean="0"/>
          </a:p>
        </p:txBody>
      </p:sp>
      <p:sp>
        <p:nvSpPr>
          <p:cNvPr id="6" name="Rectangle 2"/>
          <p:cNvSpPr/>
          <p:nvPr/>
        </p:nvSpPr>
        <p:spPr>
          <a:xfrm>
            <a:off x="0" y="5799727"/>
            <a:ext cx="9144000" cy="517457"/>
          </a:xfrm>
          <a:prstGeom prst="rect">
            <a:avLst/>
          </a:prstGeom>
          <a:solidFill>
            <a:srgbClr val="066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79" y="1484784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Отдых и оздоровление детей, КБК - 2023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endParaRPr lang="ru-RU" sz="2800" b="1" dirty="0">
              <a:solidFill>
                <a:srgbClr val="00602B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115616" y="2204864"/>
            <a:ext cx="7581263" cy="3951288"/>
          </a:xfrm>
        </p:spPr>
        <p:txBody>
          <a:bodyPr/>
          <a:lstStyle/>
          <a:p>
            <a:r>
              <a:rPr lang="ru-RU" sz="2600" dirty="0" smtClean="0"/>
              <a:t>Подраздел 0709 </a:t>
            </a:r>
            <a:r>
              <a:rPr lang="ru-RU" sz="2600" dirty="0"/>
              <a:t>"Другие вопросы в области </a:t>
            </a:r>
            <a:r>
              <a:rPr lang="ru-RU" sz="2600" dirty="0" smtClean="0"/>
              <a:t>образования" - </a:t>
            </a:r>
            <a:r>
              <a:rPr lang="ru-RU" sz="2600" dirty="0"/>
              <a:t> </a:t>
            </a:r>
            <a:r>
              <a:rPr lang="ru-RU" sz="2600" dirty="0" smtClean="0"/>
              <a:t>расходы </a:t>
            </a:r>
            <a:r>
              <a:rPr lang="ru-RU" sz="2600" dirty="0"/>
              <a:t>на оказание услуг (выполнение работ) по организации отдыха детей, а также расходы организаций, осуществляющих обеспечение деятельности в области оздоровления и отдыха </a:t>
            </a:r>
            <a:r>
              <a:rPr lang="ru-RU" sz="2600" dirty="0" smtClean="0"/>
              <a:t>детей</a:t>
            </a:r>
            <a:endParaRPr lang="ru-RU" sz="2600" dirty="0"/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10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73086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9932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КВР 246 для АУ и БУ (2023)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3951288"/>
          </a:xfrm>
        </p:spPr>
        <p:txBody>
          <a:bodyPr/>
          <a:lstStyle/>
          <a:p>
            <a:r>
              <a:rPr lang="ru-RU" dirty="0" smtClean="0"/>
              <a:t>Вид </a:t>
            </a:r>
            <a:r>
              <a:rPr lang="ru-RU" dirty="0"/>
              <a:t>расходов "246 Закупка товаров, работ, услуг в целях создания, развития, эксплуатации и вывода из эксплуатации государственных (муниципальных) информационных систем"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412776"/>
            <a:ext cx="4041775" cy="3951288"/>
          </a:xfrm>
        </p:spPr>
        <p:txBody>
          <a:bodyPr/>
          <a:lstStyle/>
          <a:p>
            <a:r>
              <a:rPr lang="ru-RU" dirty="0" smtClean="0"/>
              <a:t>Расходы федеральных </a:t>
            </a:r>
            <a:r>
              <a:rPr lang="ru-RU" dirty="0"/>
              <a:t>бюджетных и автономных учреждений на реализацию мероприятий по информатизации, направленных на создание, развитие, ввод в эксплуатацию, эксплуатацию или вывод из эксплуатации государственных информационных систем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11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35523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КВР 322 (2023)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3951288"/>
          </a:xfrm>
        </p:spPr>
        <p:txBody>
          <a:bodyPr/>
          <a:lstStyle/>
          <a:p>
            <a:r>
              <a:rPr lang="ru-RU" dirty="0" smtClean="0"/>
              <a:t>Вид </a:t>
            </a:r>
            <a:r>
              <a:rPr lang="ru-RU" dirty="0"/>
              <a:t>расходов "322 Субсидии гражданам на приобретение жилья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67945" y="1196752"/>
            <a:ext cx="4618856" cy="3951288"/>
          </a:xfrm>
        </p:spPr>
        <p:txBody>
          <a:bodyPr/>
          <a:lstStyle/>
          <a:p>
            <a:r>
              <a:rPr lang="ru-RU" sz="2000" dirty="0" smtClean="0"/>
              <a:t>расходы по </a:t>
            </a:r>
            <a:r>
              <a:rPr lang="ru-RU" sz="2000" dirty="0"/>
              <a:t>выплате гражданам денежных средств на приобретение, строительство жилых помещений в соответствии с законодательством Российской Федерации, на единовременные выплаты для улучшения жилищных условий, </a:t>
            </a:r>
            <a:r>
              <a:rPr lang="ru-RU" sz="2000" u="sng" dirty="0"/>
              <a:t>осуществляемые в том числе путем перечисления средств на открытые получателями выплаты банковские счета по договору ипотечного кредитования, на счета </a:t>
            </a:r>
            <a:r>
              <a:rPr lang="ru-RU" sz="2000" u="sng" dirty="0" err="1"/>
              <a:t>эскроу</a:t>
            </a:r>
            <a:r>
              <a:rPr lang="ru-RU" sz="2000" u="sng" dirty="0"/>
              <a:t>, а также банковские счета лиц, осуществляющих отчуждение приобретаемых жилых помещений в пользу получателей </a:t>
            </a:r>
            <a:r>
              <a:rPr lang="ru-RU" sz="2000" u="sng" dirty="0" smtClean="0"/>
              <a:t>выплаты</a:t>
            </a:r>
            <a:endParaRPr lang="ru-RU" sz="2000" dirty="0"/>
          </a:p>
          <a:p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12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341445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53687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КВР 414 (2022, 2023)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9" y="1193172"/>
            <a:ext cx="8229600" cy="639762"/>
          </a:xfrm>
        </p:spPr>
        <p:txBody>
          <a:bodyPr/>
          <a:lstStyle/>
          <a:p>
            <a:r>
              <a:rPr lang="ru-RU" dirty="0" smtClean="0"/>
              <a:t>Судебные решения об изъятии земельных участков для строительства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832934"/>
            <a:ext cx="4040188" cy="3951288"/>
          </a:xfrm>
        </p:spPr>
        <p:txBody>
          <a:bodyPr/>
          <a:lstStyle/>
          <a:p>
            <a:r>
              <a:rPr lang="ru-RU" dirty="0" smtClean="0"/>
              <a:t>Вид </a:t>
            </a:r>
            <a:r>
              <a:rPr lang="ru-RU" dirty="0"/>
              <a:t>расходов "414 Бюджетные инвестиции в объекты капитального строительства государственной (муниципальной) собственности"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08754" y="1600201"/>
            <a:ext cx="4251076" cy="3951288"/>
          </a:xfrm>
        </p:spPr>
        <p:txBody>
          <a:bodyPr/>
          <a:lstStyle/>
          <a:p>
            <a:r>
              <a:rPr lang="ru-RU" sz="1400" dirty="0"/>
              <a:t>расходы на исполнение судебных актов </a:t>
            </a:r>
            <a:r>
              <a:rPr lang="ru-RU" sz="1400" dirty="0" smtClean="0"/>
              <a:t>РФ в </a:t>
            </a:r>
            <a:r>
              <a:rPr lang="ru-RU" sz="1400" dirty="0"/>
              <a:t>части </a:t>
            </a:r>
            <a:r>
              <a:rPr lang="ru-RU" sz="1400" dirty="0" smtClean="0"/>
              <a:t>выплаты: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рыночной стоимости земельных участков, право частной собственности на которые подлежит прекращению, или рыночной стоимости иных прав на земельные участки, подлежащих прекращению в связи с изъятием земельных участков для государственных или муниципальных нужд, </a:t>
            </a:r>
            <a:r>
              <a:rPr lang="ru-RU" sz="1400" u="sng" dirty="0"/>
              <a:t>включенных в проектную документацию на объекты капитального строительства </a:t>
            </a:r>
            <a:r>
              <a:rPr lang="ru-RU" sz="1400" dirty="0"/>
              <a:t>государственной (муниципальной) </a:t>
            </a:r>
            <a:r>
              <a:rPr lang="ru-RU" sz="1400" dirty="0" smtClean="0"/>
              <a:t>собственности</a:t>
            </a:r>
          </a:p>
          <a:p>
            <a:r>
              <a:rPr lang="ru-RU" sz="1400" dirty="0" smtClean="0"/>
              <a:t>рыночной </a:t>
            </a:r>
            <a:r>
              <a:rPr lang="ru-RU" sz="1400" dirty="0"/>
              <a:t>стоимости объектов недвижимого имущества, право частной собственности на которые подлежит прекращению, или рыночной стоимости иных прав на объекты недвижимого имущества, подлежащих прекращению, в случае, если одновременно с изъятием земельных участков для государственных или муниципальных нужд осуществляется изъятие расположенных на таких земельных участках и принадлежащих правообладателям таких земельных участков объектов недвижимого имущества.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13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54994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850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КВР 853 (2022,2023)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3951288"/>
          </a:xfrm>
        </p:spPr>
        <p:txBody>
          <a:bodyPr/>
          <a:lstStyle/>
          <a:p>
            <a:r>
              <a:rPr lang="ru-RU" dirty="0" smtClean="0"/>
              <a:t>Вид </a:t>
            </a:r>
            <a:r>
              <a:rPr lang="ru-RU" dirty="0"/>
              <a:t>расходов "853 Уплата иных платежей"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843" y="1179704"/>
            <a:ext cx="4041775" cy="4553552"/>
          </a:xfrm>
        </p:spPr>
        <p:txBody>
          <a:bodyPr/>
          <a:lstStyle/>
          <a:p>
            <a:r>
              <a:rPr lang="ru-RU" sz="2000" dirty="0" smtClean="0"/>
              <a:t>Убытки, причиненные </a:t>
            </a:r>
            <a:r>
              <a:rPr lang="ru-RU" sz="2000" dirty="0"/>
              <a:t>изъятием земельных участков для государственных или муниципальных нужд, включая убытки, возникающие в связи с невозможностью исполнения правообладателями таких земельных участков обязательств перед третьими лицами, в том числе основанных на заключенных с такими лицами договорах, и </a:t>
            </a:r>
            <a:r>
              <a:rPr lang="ru-RU" sz="2000" dirty="0" smtClean="0"/>
              <a:t>упущенная выгода</a:t>
            </a:r>
            <a:endParaRPr lang="ru-RU" sz="2000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14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7172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4593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Источники финансирования дефицитов бюджетов (2023)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Ст. 95 БК РФ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r>
              <a:rPr lang="ru-RU" dirty="0" smtClean="0"/>
              <a:t>Код КИФ 000 </a:t>
            </a:r>
            <a:r>
              <a:rPr lang="ru-RU" dirty="0"/>
              <a:t>01 06 10 02 02 </a:t>
            </a:r>
            <a:r>
              <a:rPr lang="ru-RU" b="1" u="sng" dirty="0"/>
              <a:t>0000</a:t>
            </a:r>
            <a:r>
              <a:rPr lang="ru-RU" dirty="0"/>
              <a:t> 550 </a:t>
            </a:r>
            <a:r>
              <a:rPr lang="ru-RU" sz="1400" dirty="0"/>
              <a:t>"Увеличение финансовых активов в собственности субъектов Российской Федерации за счет средств на казначейских счетах для осуществления и отражения операций с денежными средствами, поступающими во временное распоряжение получателей средств бюджета субъекта Российской Федерации, казначейских счетах для осуществления и отражения операций с денежными средствами бюджетных и автономных учреждений, единых счетах бюджетов государственных внебюджетных фондов, казначейских счетах для осуществления и отражения операций с денежными средствами юридических лиц, не являющихся участниками бюджетного процесса, бюджетными и автономными учреждениями"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200" dirty="0"/>
              <a:t>О</a:t>
            </a:r>
            <a:r>
              <a:rPr lang="ru-RU" sz="1200" dirty="0" smtClean="0"/>
              <a:t>тдельные </a:t>
            </a:r>
            <a:r>
              <a:rPr lang="ru-RU" sz="1200" dirty="0"/>
              <a:t>коды подвида источника финансирования дефицита бюджета субъекта Российской Федерации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dirty="0"/>
              <a:t>0001 </a:t>
            </a:r>
            <a:r>
              <a:rPr lang="ru-RU" sz="2000" dirty="0" smtClean="0"/>
              <a:t>– остатки </a:t>
            </a:r>
            <a:r>
              <a:rPr lang="ru-RU" sz="2000" dirty="0"/>
              <a:t>средств </a:t>
            </a:r>
            <a:r>
              <a:rPr lang="ru-RU" sz="2000" dirty="0" smtClean="0"/>
              <a:t>во </a:t>
            </a:r>
            <a:r>
              <a:rPr lang="ru-RU" sz="2000" dirty="0"/>
              <a:t>временное распоряжение </a:t>
            </a:r>
            <a:r>
              <a:rPr lang="ru-RU" sz="2000" dirty="0" smtClean="0"/>
              <a:t>ПБС;</a:t>
            </a:r>
            <a:endParaRPr lang="ru-RU" sz="2000" dirty="0"/>
          </a:p>
          <a:p>
            <a:r>
              <a:rPr lang="ru-RU" sz="2000" dirty="0"/>
              <a:t>0002 </a:t>
            </a:r>
            <a:r>
              <a:rPr lang="ru-RU" sz="2000" dirty="0" smtClean="0"/>
              <a:t>– денежные средства БУ и АУ;</a:t>
            </a:r>
            <a:endParaRPr lang="ru-RU" sz="2000" dirty="0"/>
          </a:p>
          <a:p>
            <a:r>
              <a:rPr lang="ru-RU" sz="2000" dirty="0"/>
              <a:t>0003 </a:t>
            </a:r>
            <a:r>
              <a:rPr lang="ru-RU" sz="2000" dirty="0" smtClean="0"/>
              <a:t>– остатки </a:t>
            </a:r>
            <a:r>
              <a:rPr lang="ru-RU" sz="2000" dirty="0"/>
              <a:t>средств </a:t>
            </a:r>
            <a:r>
              <a:rPr lang="ru-RU" sz="2000" dirty="0" smtClean="0"/>
              <a:t>территориального ГВФ;</a:t>
            </a:r>
            <a:endParaRPr lang="ru-RU" sz="2000" dirty="0"/>
          </a:p>
          <a:p>
            <a:r>
              <a:rPr lang="ru-RU" sz="2000" dirty="0"/>
              <a:t>0004 </a:t>
            </a:r>
            <a:r>
              <a:rPr lang="ru-RU" sz="2000" dirty="0" smtClean="0"/>
              <a:t>– денежные средства </a:t>
            </a:r>
            <a:r>
              <a:rPr lang="ru-RU" sz="2000" dirty="0"/>
              <a:t>получателей средств из бюджета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0005 </a:t>
            </a:r>
            <a:r>
              <a:rPr lang="ru-RU" sz="2000" dirty="0" smtClean="0"/>
              <a:t>– денежные средства </a:t>
            </a:r>
            <a:r>
              <a:rPr lang="ru-RU" sz="2000" dirty="0"/>
              <a:t>участников казначейского </a:t>
            </a:r>
            <a:r>
              <a:rPr lang="ru-RU" sz="2000" dirty="0" smtClean="0"/>
              <a:t>сопровождения</a:t>
            </a:r>
            <a:r>
              <a:rPr lang="ru-RU" sz="2000" dirty="0"/>
              <a:t>.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15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41044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499" y="78037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Ежемесячная денежная выплата </a:t>
            </a:r>
            <a:r>
              <a:rPr lang="ru-RU" dirty="0">
                <a:solidFill>
                  <a:srgbClr val="00602B"/>
                </a:solidFill>
              </a:rPr>
              <a:t>семьям, имеющим детей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Указ Президента Российской Федерации от 31.03.2022 № 175 "О ежемесячной денежной выплате семьям, имеющим детей"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97389" y="2174874"/>
            <a:ext cx="4395092" cy="4278461"/>
          </a:xfrm>
        </p:spPr>
        <p:txBody>
          <a:bodyPr/>
          <a:lstStyle/>
          <a:p>
            <a:r>
              <a:rPr lang="ru-RU" dirty="0" smtClean="0"/>
              <a:t>Субвенции из бюджета субъекта РФ Пенсионному фонду РФ – КВР 530 «Субвенции»</a:t>
            </a:r>
          </a:p>
          <a:p>
            <a:r>
              <a:rPr lang="ru-RU" dirty="0"/>
              <a:t>НР 31140 "Субвенции бюджету Пенсионного фонда Российской Федерации на осуществление ежемесячной денежной выплаты на ребенка в возрасте от восьми до семнадцати лет"</a:t>
            </a:r>
          </a:p>
          <a:p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16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85725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1244" y="2375505"/>
            <a:ext cx="0" cy="1984375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19050">
            <a:solidFill>
              <a:srgbClr val="096234"/>
            </a:solidFill>
          </a:ln>
        </p:spPr>
        <p:txBody>
          <a:bodyPr lIns="0" tIns="0" rIns="0" bIns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83599" y="2373918"/>
            <a:ext cx="0" cy="198596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19050">
            <a:solidFill>
              <a:srgbClr val="096234"/>
            </a:solidFill>
          </a:ln>
        </p:spPr>
        <p:txBody>
          <a:bodyPr lIns="0" tIns="0" rIns="0" bIns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26" name="object 6"/>
          <p:cNvSpPr>
            <a:spLocks noGrp="1"/>
          </p:cNvSpPr>
          <p:nvPr>
            <p:ph type="title"/>
          </p:nvPr>
        </p:nvSpPr>
        <p:spPr>
          <a:xfrm>
            <a:off x="1061244" y="2426112"/>
            <a:ext cx="7021512" cy="1292662"/>
          </a:xfrm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800" b="1" dirty="0" smtClean="0">
                <a:solidFill>
                  <a:srgbClr val="00602B"/>
                </a:solidFill>
                <a:latin typeface="+mn-lt"/>
              </a:rPr>
              <a:t>ПОРЯДОК ПРИМЕНЕНИЯ КОСГУ </a:t>
            </a:r>
            <a:br>
              <a:rPr lang="ru-RU" altLang="ru-RU" sz="2800" b="1" dirty="0" smtClean="0">
                <a:solidFill>
                  <a:srgbClr val="00602B"/>
                </a:solidFill>
                <a:latin typeface="+mn-lt"/>
              </a:rPr>
            </a:br>
            <a:r>
              <a:rPr lang="ru-RU" altLang="ru-RU" sz="2800" b="1" dirty="0" smtClean="0">
                <a:solidFill>
                  <a:srgbClr val="00602B"/>
                </a:solidFill>
                <a:latin typeface="+mn-lt"/>
              </a:rPr>
              <a:t>Приказ МФ РФ 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от 29.11.2017 № 209Н</a:t>
            </a:r>
            <a:endParaRPr lang="ru-RU" altLang="ru-RU" sz="2800" b="1" dirty="0" smtClean="0">
              <a:solidFill>
                <a:srgbClr val="00602B"/>
              </a:solidFill>
              <a:latin typeface="+mn-lt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1166" y="1043031"/>
            <a:ext cx="8435281" cy="623769"/>
          </a:xfrm>
        </p:spPr>
        <p:txBody>
          <a:bodyPr/>
          <a:lstStyle/>
          <a:p>
            <a:pPr algn="ctr"/>
            <a:r>
              <a:rPr lang="ru-RU" sz="3000" b="0" dirty="0" smtClean="0">
                <a:solidFill>
                  <a:srgbClr val="00602B"/>
                </a:solidFill>
              </a:rPr>
              <a:t>Изменения в порядке применения КОГСУ </a:t>
            </a:r>
            <a:br>
              <a:rPr lang="ru-RU" sz="3000" b="0" dirty="0" smtClean="0">
                <a:solidFill>
                  <a:srgbClr val="00602B"/>
                </a:solidFill>
              </a:rPr>
            </a:br>
            <a:r>
              <a:rPr lang="ru-RU" sz="3000" b="0" dirty="0" smtClean="0">
                <a:solidFill>
                  <a:srgbClr val="00602B"/>
                </a:solidFill>
              </a:rPr>
              <a:t>с 2022 г.</a:t>
            </a:r>
            <a:endParaRPr lang="ru-RU" sz="3000" b="0" dirty="0">
              <a:solidFill>
                <a:srgbClr val="FF0000"/>
              </a:solidFill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81582"/>
              </p:ext>
            </p:extLst>
          </p:nvPr>
        </p:nvGraphicFramePr>
        <p:xfrm>
          <a:off x="827584" y="1772816"/>
          <a:ext cx="7848872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50663089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477962969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123346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473655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 "Безвозмездные перечисления бюджетам"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251 "Перечисления другим бюджетам бюджетной системы Российской Федерации"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251 -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Перечисления текущего характера…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068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254</a:t>
                      </a:r>
                      <a:r>
                        <a:rPr lang="ru-RU" baseline="0" dirty="0" smtClean="0"/>
                        <a:t> -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Перечисления капитального характера …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7515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252 "Перечисления наднациональным организациям и правительствам иностранных государств"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252 -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Перечисления текущего характера…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9742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255</a:t>
                      </a:r>
                      <a:r>
                        <a:rPr lang="ru-RU" baseline="0" dirty="0" smtClean="0"/>
                        <a:t> -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Перечисления капитального характера …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45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253 "Перечисления международным организациям"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253 -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Перечисления текущего характера…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3725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256</a:t>
                      </a:r>
                      <a:r>
                        <a:rPr lang="ru-RU" baseline="0" dirty="0" smtClean="0"/>
                        <a:t> -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Перечисления капитального характера …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773422"/>
                  </a:ext>
                </a:extLst>
              </a:tr>
            </a:tbl>
          </a:graphicData>
        </a:graphic>
      </p:graphicFrame>
      <p:sp>
        <p:nvSpPr>
          <p:cNvPr id="4" name="Двойная стрелка влево/вверх 3"/>
          <p:cNvSpPr/>
          <p:nvPr/>
        </p:nvSpPr>
        <p:spPr>
          <a:xfrm rot="8226294">
            <a:off x="5186414" y="2472314"/>
            <a:ext cx="679667" cy="696238"/>
          </a:xfrm>
          <a:prstGeom prst="leftUpArrow">
            <a:avLst/>
          </a:prstGeom>
          <a:solidFill>
            <a:srgbClr val="00602B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верх 11"/>
          <p:cNvSpPr/>
          <p:nvPr/>
        </p:nvSpPr>
        <p:spPr>
          <a:xfrm rot="8226294">
            <a:off x="5186414" y="5151400"/>
            <a:ext cx="679667" cy="696238"/>
          </a:xfrm>
          <a:prstGeom prst="leftUpArrow">
            <a:avLst/>
          </a:prstGeom>
          <a:solidFill>
            <a:srgbClr val="00602B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верх 12"/>
          <p:cNvSpPr/>
          <p:nvPr/>
        </p:nvSpPr>
        <p:spPr>
          <a:xfrm rot="8226294">
            <a:off x="5186414" y="3746666"/>
            <a:ext cx="679667" cy="696238"/>
          </a:xfrm>
          <a:prstGeom prst="leftUpArrow">
            <a:avLst/>
          </a:prstGeom>
          <a:solidFill>
            <a:srgbClr val="00602B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199" y="716999"/>
            <a:ext cx="8229599" cy="623769"/>
          </a:xfrm>
        </p:spPr>
        <p:txBody>
          <a:bodyPr/>
          <a:lstStyle/>
          <a:p>
            <a:pPr algn="ctr"/>
            <a:r>
              <a:rPr lang="ru-RU" sz="3000" b="0" dirty="0">
                <a:solidFill>
                  <a:srgbClr val="00602B"/>
                </a:solidFill>
              </a:rPr>
              <a:t>Капитальные вложения</a:t>
            </a: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7542" y="1772816"/>
            <a:ext cx="8208911" cy="20928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9pPr>
          </a:lstStyle>
          <a:p>
            <a:pPr marL="0" lvl="0" indent="0" algn="just" eaLnBrk="1" hangingPunct="1">
              <a:spcBef>
                <a:spcPts val="0"/>
              </a:spcBef>
              <a:buClrTx/>
              <a:buNone/>
            </a:pPr>
            <a:r>
              <a:rPr lang="ru-RU" sz="2600" dirty="0">
                <a:solidFill>
                  <a:prstClr val="black"/>
                </a:solidFill>
                <a:latin typeface="Calibri"/>
              </a:rPr>
              <a:t>Капитальные вложения  формируют (увеличивают) стоимость основных фондов - недвижимого и (или) движимого имущества, признаваемых в целях бухгалтерского учета объектами основных средств, нематериальных активов, непроизведенных активов.</a:t>
            </a:r>
          </a:p>
        </p:txBody>
      </p:sp>
    </p:spTree>
    <p:extLst>
      <p:ext uri="{BB962C8B-B14F-4D97-AF65-F5344CB8AC3E}">
        <p14:creationId xmlns:p14="http://schemas.microsoft.com/office/powerpoint/2010/main" val="6623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9559" y="613371"/>
            <a:ext cx="8072725" cy="1081918"/>
          </a:xfrm>
        </p:spPr>
        <p:txBody>
          <a:bodyPr/>
          <a:lstStyle/>
          <a:p>
            <a:r>
              <a:rPr lang="ru-RU" sz="2800" dirty="0" smtClean="0">
                <a:solidFill>
                  <a:srgbClr val="00602B"/>
                </a:solidFill>
              </a:rPr>
              <a:t>Порядок применения бюджетной классификации Российской Федерации в 2022 и 2023 годах</a:t>
            </a:r>
            <a:endParaRPr lang="ru-RU" sz="2800" dirty="0">
              <a:solidFill>
                <a:srgbClr val="00602B"/>
              </a:solidFill>
            </a:endParaRP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idx="1"/>
          </p:nvPr>
        </p:nvSpPr>
        <p:spPr>
          <a:xfrm>
            <a:off x="540552" y="1484784"/>
            <a:ext cx="4040188" cy="404811"/>
          </a:xfrm>
        </p:spPr>
        <p:txBody>
          <a:bodyPr/>
          <a:lstStyle/>
          <a:p>
            <a:pPr algn="ctr"/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3"/>
          </p:nvPr>
        </p:nvSpPr>
        <p:spPr>
          <a:xfrm>
            <a:off x="4566587" y="1484784"/>
            <a:ext cx="4041775" cy="404811"/>
          </a:xfrm>
        </p:spPr>
        <p:txBody>
          <a:bodyPr/>
          <a:lstStyle/>
          <a:p>
            <a:pPr algn="ctr"/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18" name="Объект 6"/>
          <p:cNvSpPr>
            <a:spLocks noGrp="1"/>
          </p:cNvSpPr>
          <p:nvPr>
            <p:ph sz="quarter" idx="4"/>
          </p:nvPr>
        </p:nvSpPr>
        <p:spPr>
          <a:xfrm>
            <a:off x="431540" y="1900076"/>
            <a:ext cx="8280920" cy="1426924"/>
          </a:xfrm>
          <a:ln w="31750">
            <a:solidFill>
              <a:srgbClr val="00602B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1700" dirty="0" smtClean="0"/>
              <a:t>Общие положения для всех бюджетов бюджетной системы Российской Федерации, </a:t>
            </a:r>
            <a:br>
              <a:rPr lang="ru-RU" sz="1700" dirty="0" smtClean="0"/>
            </a:br>
            <a:r>
              <a:rPr lang="ru-RU" sz="1700" dirty="0" smtClean="0"/>
              <a:t>бюджетных и автономных учреждений на:</a:t>
            </a:r>
          </a:p>
          <a:p>
            <a:pPr marL="0" indent="0" algn="ctr">
              <a:buNone/>
            </a:pPr>
            <a:r>
              <a:rPr lang="ru-RU" sz="1700" dirty="0" smtClean="0"/>
              <a:t>2022 г. - Приказ </a:t>
            </a:r>
            <a:r>
              <a:rPr lang="ru-RU" sz="1700" dirty="0"/>
              <a:t>Минфина России от 06.06.2019 </a:t>
            </a:r>
            <a:r>
              <a:rPr lang="ru-RU" sz="1700" dirty="0" smtClean="0"/>
              <a:t>№ 85н </a:t>
            </a:r>
          </a:p>
          <a:p>
            <a:pPr marL="0" indent="0" algn="ctr">
              <a:buNone/>
            </a:pPr>
            <a:r>
              <a:rPr lang="ru-RU" sz="1700" dirty="0" smtClean="0"/>
              <a:t>2023 г. - Приказ Минфина России от </a:t>
            </a:r>
            <a:r>
              <a:rPr lang="ru-RU" sz="1700" dirty="0" smtClean="0">
                <a:solidFill>
                  <a:srgbClr val="FF0000"/>
                </a:solidFill>
              </a:rPr>
              <a:t>24.05.2022</a:t>
            </a:r>
            <a:r>
              <a:rPr lang="ru-RU" sz="1700" dirty="0" smtClean="0"/>
              <a:t> № </a:t>
            </a:r>
            <a:r>
              <a:rPr lang="ru-RU" sz="1700" dirty="0" smtClean="0">
                <a:solidFill>
                  <a:srgbClr val="FF0000"/>
                </a:solidFill>
              </a:rPr>
              <a:t>82н</a:t>
            </a:r>
            <a:r>
              <a:rPr lang="ru-RU" sz="1700" dirty="0" smtClean="0"/>
              <a:t> </a:t>
            </a:r>
            <a:r>
              <a:rPr lang="ru-RU" sz="1700" dirty="0" smtClean="0">
                <a:solidFill>
                  <a:srgbClr val="FF0000"/>
                </a:solidFill>
              </a:rPr>
              <a:t>(новый)</a:t>
            </a:r>
          </a:p>
          <a:p>
            <a:pPr marL="0" indent="0" algn="ctr">
              <a:buNone/>
            </a:pPr>
            <a:endParaRPr lang="ru-RU" sz="17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31540" y="5602014"/>
            <a:ext cx="8280920" cy="646331"/>
          </a:xfrm>
          <a:prstGeom prst="rect">
            <a:avLst/>
          </a:prstGeom>
          <a:noFill/>
          <a:ln w="25400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Приказ Минфина России от 29.11.2017 </a:t>
            </a:r>
            <a:r>
              <a:rPr lang="ru-RU" dirty="0" smtClean="0">
                <a:solidFill>
                  <a:prstClr val="black"/>
                </a:solidFill>
              </a:rPr>
              <a:t>№ 209н  "</a:t>
            </a:r>
            <a:r>
              <a:rPr lang="ru-RU" dirty="0">
                <a:solidFill>
                  <a:prstClr val="black"/>
                </a:solidFill>
              </a:rPr>
              <a:t>Об утверждении Порядка применения классификации операций сектора государственного </a:t>
            </a:r>
            <a:r>
              <a:rPr lang="ru-RU" dirty="0" smtClean="0">
                <a:solidFill>
                  <a:prstClr val="black"/>
                </a:solidFill>
              </a:rPr>
              <a:t>управления"</a:t>
            </a: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4545538" y="3771402"/>
            <a:ext cx="63269" cy="1326133"/>
          </a:xfrm>
          <a:prstGeom prst="rect">
            <a:avLst/>
          </a:prstGeom>
          <a:solidFill>
            <a:srgbClr val="00602B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55922" y="3531787"/>
            <a:ext cx="3853496" cy="1812226"/>
          </a:xfrm>
          <a:prstGeom prst="rect">
            <a:avLst/>
          </a:prstGeom>
          <a:ln w="28575">
            <a:solidFill>
              <a:srgbClr val="00602B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dirty="0" smtClean="0">
                <a:solidFill>
                  <a:prstClr val="black"/>
                </a:solidFill>
              </a:rPr>
              <a:t>Коды бюджетной классификации РФ </a:t>
            </a:r>
            <a:br>
              <a:rPr lang="ru-RU" sz="1700" dirty="0" smtClean="0">
                <a:solidFill>
                  <a:prstClr val="black"/>
                </a:solidFill>
              </a:rPr>
            </a:br>
            <a:r>
              <a:rPr lang="ru-RU" sz="1700" b="1" i="1" dirty="0" smtClean="0">
                <a:solidFill>
                  <a:srgbClr val="00602B"/>
                </a:solidFill>
              </a:rPr>
              <a:t>на 202</a:t>
            </a:r>
            <a:r>
              <a:rPr lang="ru-RU" sz="1700" b="1" i="1" dirty="0" smtClean="0">
                <a:solidFill>
                  <a:srgbClr val="FF0000"/>
                </a:solidFill>
              </a:rPr>
              <a:t>3</a:t>
            </a:r>
            <a:r>
              <a:rPr lang="ru-RU" sz="1700" b="1" i="1" dirty="0" smtClean="0">
                <a:solidFill>
                  <a:srgbClr val="00602B"/>
                </a:solidFill>
              </a:rPr>
              <a:t> год и на плановый период 2024 и 2025 гг.</a:t>
            </a:r>
            <a:r>
              <a:rPr lang="ru-RU" sz="1700" dirty="0" smtClean="0">
                <a:solidFill>
                  <a:prstClr val="black"/>
                </a:solidFill>
              </a:rPr>
              <a:t> - Приказ Минфина России </a:t>
            </a:r>
            <a:r>
              <a:rPr lang="ru-RU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от 17.05.2022 № </a:t>
            </a:r>
            <a:r>
              <a:rPr lang="ru-RU" sz="17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75н (новый)</a:t>
            </a: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31540" y="3528356"/>
            <a:ext cx="3853496" cy="1812226"/>
          </a:xfrm>
          <a:prstGeom prst="rect">
            <a:avLst/>
          </a:prstGeom>
          <a:ln w="28575">
            <a:solidFill>
              <a:srgbClr val="00602B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dirty="0" smtClean="0">
                <a:solidFill>
                  <a:prstClr val="black"/>
                </a:solidFill>
              </a:rPr>
              <a:t>Коды бюджетной классификации РФ </a:t>
            </a:r>
            <a:br>
              <a:rPr lang="ru-RU" sz="1700" dirty="0" smtClean="0">
                <a:solidFill>
                  <a:prstClr val="black"/>
                </a:solidFill>
              </a:rPr>
            </a:br>
            <a:r>
              <a:rPr lang="ru-RU" sz="1700" b="1" i="1" dirty="0" smtClean="0">
                <a:solidFill>
                  <a:srgbClr val="00602B"/>
                </a:solidFill>
              </a:rPr>
              <a:t>на 202</a:t>
            </a:r>
            <a:r>
              <a:rPr lang="ru-RU" sz="1700" b="1" i="1" dirty="0" smtClean="0">
                <a:solidFill>
                  <a:srgbClr val="FF0000"/>
                </a:solidFill>
              </a:rPr>
              <a:t>2</a:t>
            </a:r>
            <a:r>
              <a:rPr lang="ru-RU" sz="1700" b="1" i="1" dirty="0" smtClean="0">
                <a:solidFill>
                  <a:srgbClr val="00602B"/>
                </a:solidFill>
              </a:rPr>
              <a:t> год и на плановый период </a:t>
            </a:r>
            <a:br>
              <a:rPr lang="ru-RU" sz="1700" b="1" i="1" dirty="0" smtClean="0">
                <a:solidFill>
                  <a:srgbClr val="00602B"/>
                </a:solidFill>
              </a:rPr>
            </a:br>
            <a:r>
              <a:rPr lang="ru-RU" sz="1700" b="1" i="1" dirty="0" smtClean="0">
                <a:solidFill>
                  <a:srgbClr val="00602B"/>
                </a:solidFill>
              </a:rPr>
              <a:t>2023 и 2024 гг. </a:t>
            </a:r>
            <a:r>
              <a:rPr lang="ru-RU" sz="1700" dirty="0" smtClean="0">
                <a:solidFill>
                  <a:prstClr val="black"/>
                </a:solidFill>
              </a:rPr>
              <a:t>- Приказ Минфина России </a:t>
            </a:r>
            <a:r>
              <a:rPr lang="ru-RU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от 08.06.2021 № </a:t>
            </a:r>
            <a:r>
              <a:rPr lang="ru-RU" sz="17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75н</a:t>
            </a:r>
            <a:endParaRPr lang="ru-RU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199" y="716999"/>
            <a:ext cx="8229599" cy="623769"/>
          </a:xfrm>
        </p:spPr>
        <p:txBody>
          <a:bodyPr/>
          <a:lstStyle/>
          <a:p>
            <a:pPr algn="ctr"/>
            <a:r>
              <a:rPr lang="ru-RU" sz="3000" b="0" dirty="0">
                <a:solidFill>
                  <a:srgbClr val="00602B"/>
                </a:solidFill>
              </a:rPr>
              <a:t>Методические материалы</a:t>
            </a: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8973" y="1700808"/>
            <a:ext cx="8208911" cy="36529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 Narrow" pitchFamily="34" charset="0"/>
              </a:defRPr>
            </a:lvl9pPr>
          </a:lstStyle>
          <a:p>
            <a:pPr algn="just">
              <a:lnSpc>
                <a:spcPct val="114000"/>
              </a:lnSpc>
              <a:buClrTx/>
              <a:defRPr/>
            </a:pPr>
            <a:r>
              <a:rPr lang="ru-RU" sz="2400" dirty="0" smtClean="0">
                <a:latin typeface="+mn-lt"/>
              </a:rPr>
              <a:t>Методические указания </a:t>
            </a:r>
            <a:r>
              <a:rPr lang="ru-RU" sz="2400" dirty="0">
                <a:latin typeface="+mn-lt"/>
              </a:rPr>
              <a:t>по распределению бюджетных ассигнований федерального бюджета на </a:t>
            </a:r>
            <a:r>
              <a:rPr lang="ru-RU" sz="2400" dirty="0" smtClean="0">
                <a:latin typeface="+mn-lt"/>
              </a:rPr>
              <a:t>2023 </a:t>
            </a:r>
            <a:r>
              <a:rPr lang="ru-RU" sz="2400" dirty="0">
                <a:latin typeface="+mn-lt"/>
              </a:rPr>
              <a:t>год и на плановый период </a:t>
            </a:r>
            <a:r>
              <a:rPr lang="ru-RU" sz="2400" dirty="0" smtClean="0">
                <a:latin typeface="+mn-lt"/>
              </a:rPr>
              <a:t>2024 </a:t>
            </a:r>
            <a:r>
              <a:rPr lang="ru-RU" sz="2400" dirty="0">
                <a:latin typeface="+mn-lt"/>
              </a:rPr>
              <a:t>и </a:t>
            </a:r>
            <a:r>
              <a:rPr lang="ru-RU" sz="2400" dirty="0" smtClean="0">
                <a:latin typeface="+mn-lt"/>
              </a:rPr>
              <a:t>2025 </a:t>
            </a:r>
            <a:r>
              <a:rPr lang="ru-RU" sz="2400" dirty="0">
                <a:latin typeface="+mn-lt"/>
              </a:rPr>
              <a:t>годов по кодам классификации расходов </a:t>
            </a:r>
            <a:r>
              <a:rPr lang="ru-RU" sz="2400" dirty="0" smtClean="0">
                <a:latin typeface="+mn-lt"/>
              </a:rPr>
              <a:t>бюджетов </a:t>
            </a:r>
            <a:r>
              <a:rPr lang="ru-RU" sz="2400" smtClean="0">
                <a:latin typeface="+mn-lt"/>
              </a:rPr>
              <a:t>(раздел 7)</a:t>
            </a:r>
            <a:endParaRPr lang="ru-RU" sz="2400" dirty="0" smtClean="0">
              <a:latin typeface="+mn-lt"/>
            </a:endParaRPr>
          </a:p>
          <a:p>
            <a:pPr marL="0" indent="0" algn="just">
              <a:lnSpc>
                <a:spcPct val="114000"/>
              </a:lnSpc>
              <a:buClrTx/>
              <a:buNone/>
              <a:defRPr/>
            </a:pPr>
            <a:r>
              <a:rPr lang="ru-RU" altLang="ru-RU" sz="1800" dirty="0" smtClean="0">
                <a:solidFill>
                  <a:prstClr val="black"/>
                </a:solidFill>
                <a:latin typeface="+mn-lt"/>
              </a:rPr>
              <a:t>(письмо Минфина </a:t>
            </a:r>
            <a:r>
              <a:rPr lang="ru-RU" altLang="ru-RU" sz="1800" dirty="0">
                <a:latin typeface="+mn-lt"/>
              </a:rPr>
              <a:t>России </a:t>
            </a:r>
            <a:r>
              <a:rPr lang="ru-RU" altLang="ru-RU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от 22.06.2022 № </a:t>
            </a:r>
            <a:r>
              <a:rPr lang="ru-RU" alt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16-01-11/59354</a:t>
            </a:r>
            <a:r>
              <a:rPr lang="en-US" altLang="ru-RU" sz="1800" dirty="0" smtClean="0">
                <a:latin typeface="+mn-lt"/>
              </a:rPr>
              <a:t>)</a:t>
            </a:r>
            <a:r>
              <a:rPr lang="en-US" alt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0" indent="0" algn="just">
              <a:lnSpc>
                <a:spcPct val="114000"/>
              </a:lnSpc>
              <a:buClrTx/>
              <a:buNone/>
              <a:defRPr/>
            </a:pPr>
            <a:r>
              <a:rPr lang="en-US" altLang="ru-RU" sz="1800" dirty="0" smtClean="0">
                <a:latin typeface="+mn-lt"/>
              </a:rPr>
              <a:t>(</a:t>
            </a:r>
            <a:r>
              <a:rPr lang="ru-RU" altLang="ru-RU" sz="1800" dirty="0">
                <a:latin typeface="+mn-lt"/>
              </a:rPr>
              <a:t>Деятельность / Бюджет / Бюджетный процесс / Составление / 2022 год</a:t>
            </a:r>
            <a:r>
              <a:rPr lang="ru-RU" altLang="ru-RU" sz="1800" dirty="0" smtClean="0">
                <a:latin typeface="+mn-lt"/>
              </a:rPr>
              <a:t>)</a:t>
            </a:r>
          </a:p>
          <a:p>
            <a:pPr algn="just">
              <a:lnSpc>
                <a:spcPct val="114000"/>
              </a:lnSpc>
              <a:buClrTx/>
              <a:defRPr/>
            </a:pPr>
            <a:r>
              <a:rPr lang="ru-RU" sz="2400" dirty="0" smtClean="0">
                <a:latin typeface="+mn-lt"/>
              </a:rPr>
              <a:t>Руководство </a:t>
            </a:r>
            <a:r>
              <a:rPr lang="ru-RU" sz="2400" dirty="0">
                <a:latin typeface="+mn-lt"/>
              </a:rPr>
              <a:t>по применению </a:t>
            </a:r>
            <a:r>
              <a:rPr lang="ru-RU" sz="2400" dirty="0" smtClean="0">
                <a:latin typeface="+mn-lt"/>
              </a:rPr>
              <a:t>КОСГУ</a:t>
            </a:r>
          </a:p>
          <a:p>
            <a:pPr marL="0" indent="0" algn="just">
              <a:lnSpc>
                <a:spcPct val="114000"/>
              </a:lnSpc>
              <a:buClrTx/>
              <a:buNone/>
              <a:defRPr/>
            </a:pP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(письмо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Минфина России от </a:t>
            </a: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11.12.2020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№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02-08-10/109210</a:t>
            </a:r>
            <a:r>
              <a:rPr lang="ru-RU" sz="1800" dirty="0" smtClean="0">
                <a:latin typeface="+mn-lt"/>
              </a:rPr>
              <a:t>;</a:t>
            </a:r>
          </a:p>
          <a:p>
            <a:pPr marL="0" indent="0" algn="just">
              <a:lnSpc>
                <a:spcPct val="114000"/>
              </a:lnSpc>
              <a:buClrTx/>
              <a:buNone/>
              <a:defRPr/>
            </a:pP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письмо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Минфина России от </a:t>
            </a: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20.12.2021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№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02-08-10/103863</a:t>
            </a: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80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0678" y="374223"/>
            <a:ext cx="8858250" cy="54642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defTabSz="844083" eaLnBrk="1" hangingPunct="1">
              <a:lnSpc>
                <a:spcPct val="85000"/>
              </a:lnSpc>
            </a:pPr>
            <a:r>
              <a:rPr lang="ru-RU" sz="2031" b="1" dirty="0" smtClean="0">
                <a:solidFill>
                  <a:srgbClr val="00602B"/>
                </a:solidFill>
                <a:latin typeface="Trebuchet MS" panose="020B0603020202020204" pitchFamily="34" charset="0"/>
                <a:cs typeface="Times New Roman" pitchFamily="18" charset="0"/>
              </a:rPr>
              <a:t>Обособление отдельных расходов</a:t>
            </a:r>
            <a:endParaRPr lang="ru-RU" sz="2031" b="1" dirty="0">
              <a:solidFill>
                <a:srgbClr val="00602B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3568" y="1484784"/>
            <a:ext cx="1512168" cy="360040"/>
          </a:xfrm>
          <a:prstGeom prst="roundRect">
            <a:avLst>
              <a:gd name="adj" fmla="val 0"/>
            </a:avLst>
          </a:prstGeom>
          <a:solidFill>
            <a:srgbClr val="004821"/>
          </a:solidFill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года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1840" y="1376772"/>
            <a:ext cx="5328592" cy="5760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КВР </a:t>
            </a:r>
            <a:r>
              <a:rPr lang="ru-RU" b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247 </a:t>
            </a:r>
            <a:r>
              <a:rPr lang="ru-RU" b="1" dirty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"Закупка энергетических ресурсов</a:t>
            </a:r>
            <a:r>
              <a:rPr lang="ru-RU" b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"</a:t>
            </a:r>
            <a:endParaRPr lang="ru-RU" b="1" dirty="0">
              <a:solidFill>
                <a:srgbClr val="00602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Блок-схема: ручное управление 7"/>
          <p:cNvSpPr/>
          <p:nvPr/>
        </p:nvSpPr>
        <p:spPr>
          <a:xfrm rot="5400000">
            <a:off x="2375756" y="1196752"/>
            <a:ext cx="576064" cy="936104"/>
          </a:xfrm>
          <a:prstGeom prst="flowChartManualOperation">
            <a:avLst/>
          </a:prstGeom>
          <a:noFill/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https://static.tildacdn.com/tild3334-3132-4162-b963-353730373531/kisspng-amnesty-int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41796"/>
            <a:ext cx="820887" cy="8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835696" y="2282908"/>
            <a:ext cx="68493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Системные письма Министерства финансов Российской Федерации :</a:t>
            </a:r>
          </a:p>
          <a:p>
            <a:pPr algn="just"/>
            <a:r>
              <a:rPr lang="ru-RU" sz="1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от 17 февраля 2021 г. № 02-05-10/10752</a:t>
            </a:r>
            <a:r>
              <a:rPr lang="ru-RU" sz="14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</a:p>
          <a:p>
            <a:pPr algn="just"/>
            <a:r>
              <a:rPr lang="ru-RU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от </a:t>
            </a:r>
            <a:r>
              <a:rPr lang="ru-RU" sz="1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26 апреля 2021 г. № 02-05-10/31757</a:t>
            </a:r>
            <a:r>
              <a:rPr lang="ru-RU" sz="14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</a:p>
          <a:p>
            <a:pPr algn="just"/>
            <a:r>
              <a:rPr lang="ru-RU" sz="14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(*не используем в 2022 году)</a:t>
            </a:r>
          </a:p>
          <a:p>
            <a:pPr algn="just"/>
            <a:endParaRPr lang="ru-RU" sz="1400" i="1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1400" b="1" i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 28.01.2022 № 02-05-10/5847 + </a:t>
            </a:r>
          </a:p>
          <a:p>
            <a:pPr algn="just"/>
            <a:r>
              <a:rPr lang="ru-RU" sz="1400" b="1" i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приказ МФ РФ  от 11.06.2021 № 78н, от 21.03.2022 №</a:t>
            </a:r>
            <a:r>
              <a:rPr lang="ru-RU" sz="1400" b="1" i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40н</a:t>
            </a:r>
            <a:endParaRPr lang="ru-RU" sz="1400" b="1" i="1" dirty="0">
              <a:solidFill>
                <a:srgbClr val="00602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3568" y="4617132"/>
            <a:ext cx="1512168" cy="360040"/>
          </a:xfrm>
          <a:prstGeom prst="roundRect">
            <a:avLst>
              <a:gd name="adj" fmla="val 0"/>
            </a:avLst>
          </a:prstGeom>
          <a:solidFill>
            <a:srgbClr val="004821"/>
          </a:solidFill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год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31840" y="4005064"/>
            <a:ext cx="5328592" cy="15841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Обособление на коде направления расходов </a:t>
            </a:r>
            <a:r>
              <a:rPr lang="ru-RU" sz="1600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закупки коммунальных услуг и иных услуг (товаров, работ) на содержание жилых и нежилых помещений, оплаты взносов на капитальный ремонт общего имущества в многоквартирных </a:t>
            </a:r>
            <a:r>
              <a:rPr lang="ru-RU" sz="1600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домах</a:t>
            </a:r>
            <a:endParaRPr lang="ru-RU" sz="1600" dirty="0" smtClean="0">
              <a:solidFill>
                <a:srgbClr val="00602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60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отдельный ОБАС для федерального бюджета</a:t>
            </a:r>
            <a:endParaRPr lang="ru-RU" sz="1600" b="1" dirty="0">
              <a:solidFill>
                <a:srgbClr val="00602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Трапеция 18"/>
          <p:cNvSpPr/>
          <p:nvPr/>
        </p:nvSpPr>
        <p:spPr>
          <a:xfrm rot="16200000">
            <a:off x="1871700" y="4329100"/>
            <a:ext cx="1584178" cy="936106"/>
          </a:xfrm>
          <a:prstGeom prst="trapezoid">
            <a:avLst>
              <a:gd name="adj" fmla="val 64757"/>
            </a:avLst>
          </a:prstGeom>
          <a:noFill/>
          <a:ln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3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0402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694" y="1284199"/>
            <a:ext cx="8229600" cy="831586"/>
          </a:xfrm>
        </p:spPr>
        <p:txBody>
          <a:bodyPr/>
          <a:lstStyle/>
          <a:p>
            <a:r>
              <a:rPr lang="ru-RU" sz="3000" dirty="0" smtClean="0">
                <a:solidFill>
                  <a:srgbClr val="00602B"/>
                </a:solidFill>
              </a:rPr>
              <a:t>Виды расходов (уточнения в </a:t>
            </a:r>
            <a:r>
              <a:rPr lang="ru-RU" sz="3000" dirty="0">
                <a:solidFill>
                  <a:srgbClr val="00602B"/>
                </a:solidFill>
              </a:rPr>
              <a:t>2022 </a:t>
            </a:r>
            <a:r>
              <a:rPr lang="ru-RU" sz="3000" dirty="0" smtClean="0">
                <a:solidFill>
                  <a:srgbClr val="00602B"/>
                </a:solidFill>
              </a:rPr>
              <a:t>году)</a:t>
            </a:r>
            <a:br>
              <a:rPr lang="ru-RU" sz="3000" dirty="0" smtClean="0">
                <a:solidFill>
                  <a:srgbClr val="00602B"/>
                </a:solidFill>
              </a:rPr>
            </a:br>
            <a:r>
              <a:rPr lang="ru-RU" sz="3000" b="1" dirty="0" smtClean="0">
                <a:solidFill>
                  <a:srgbClr val="00602B"/>
                </a:solidFill>
              </a:rPr>
              <a:t>Спортивные мероприятия (п. 46.9)</a:t>
            </a:r>
            <a:r>
              <a:rPr lang="ru-RU" sz="3000" dirty="0" smtClean="0">
                <a:solidFill>
                  <a:srgbClr val="00602B"/>
                </a:solidFill>
              </a:rPr>
              <a:t/>
            </a:r>
            <a:br>
              <a:rPr lang="ru-RU" sz="3000" dirty="0" smtClean="0">
                <a:solidFill>
                  <a:srgbClr val="00602B"/>
                </a:solidFill>
              </a:rPr>
            </a:br>
            <a:endParaRPr lang="ru-RU" sz="2000" dirty="0">
              <a:solidFill>
                <a:srgbClr val="00602B"/>
              </a:solidFill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39552" y="2852936"/>
            <a:ext cx="2592288" cy="2552790"/>
          </a:xfrm>
          <a:prstGeom prst="round2SameRect">
            <a:avLst>
              <a:gd name="adj1" fmla="val 16667"/>
              <a:gd name="adj2" fmla="val 20418"/>
            </a:avLst>
          </a:prstGeom>
          <a:solidFill>
            <a:schemeClr val="bg1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приобретение товаров, </a:t>
            </a:r>
            <a:r>
              <a:rPr lang="ru-RU" dirty="0" smtClean="0">
                <a:solidFill>
                  <a:schemeClr val="tx1"/>
                </a:solidFill>
              </a:rPr>
              <a:t>услуг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КВР 244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359524" y="2852936"/>
            <a:ext cx="2592288" cy="2552790"/>
          </a:xfrm>
          <a:prstGeom prst="round2SameRect">
            <a:avLst>
              <a:gd name="adj1" fmla="val 16667"/>
              <a:gd name="adj2" fmla="val 20418"/>
            </a:avLst>
          </a:prstGeom>
          <a:solidFill>
            <a:schemeClr val="bg1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компенсации командируемым работникам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КВР 112,122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6176864" y="2852936"/>
            <a:ext cx="2592288" cy="2552790"/>
          </a:xfrm>
          <a:prstGeom prst="round2SameRect">
            <a:avLst>
              <a:gd name="adj1" fmla="val 16667"/>
              <a:gd name="adj2" fmla="val 20418"/>
            </a:avLst>
          </a:prstGeom>
          <a:solidFill>
            <a:schemeClr val="bg1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омпенсации привлекаемым лицам 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КВР 113,123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319" y="1124744"/>
            <a:ext cx="8229600" cy="831586"/>
          </a:xfrm>
        </p:spPr>
        <p:txBody>
          <a:bodyPr/>
          <a:lstStyle/>
          <a:p>
            <a:r>
              <a:rPr lang="ru-RU" sz="3000" dirty="0" smtClean="0">
                <a:solidFill>
                  <a:srgbClr val="00602B"/>
                </a:solidFill>
              </a:rPr>
              <a:t>Безвозмездные </a:t>
            </a:r>
            <a:r>
              <a:rPr lang="ru-RU" sz="3000" dirty="0" err="1" smtClean="0">
                <a:solidFill>
                  <a:srgbClr val="00602B"/>
                </a:solidFill>
              </a:rPr>
              <a:t>неденежные</a:t>
            </a:r>
            <a:r>
              <a:rPr lang="ru-RU" sz="3000" dirty="0" smtClean="0">
                <a:solidFill>
                  <a:srgbClr val="00602B"/>
                </a:solidFill>
              </a:rPr>
              <a:t> передачи/поступления</a:t>
            </a:r>
            <a:br>
              <a:rPr lang="ru-RU" sz="3000" dirty="0" smtClean="0">
                <a:solidFill>
                  <a:srgbClr val="00602B"/>
                </a:solidFill>
              </a:rPr>
            </a:br>
            <a:r>
              <a:rPr lang="ru-RU" sz="3000" dirty="0" smtClean="0">
                <a:solidFill>
                  <a:srgbClr val="00602B"/>
                </a:solidFill>
              </a:rPr>
              <a:t>с 2022 года</a:t>
            </a:r>
            <a:br>
              <a:rPr lang="ru-RU" sz="3000" dirty="0" smtClean="0">
                <a:solidFill>
                  <a:srgbClr val="00602B"/>
                </a:solidFill>
              </a:rPr>
            </a:br>
            <a:endParaRPr lang="ru-RU" sz="2000" dirty="0">
              <a:solidFill>
                <a:srgbClr val="00602B"/>
              </a:solidFill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65849"/>
              </p:ext>
            </p:extLst>
          </p:nvPr>
        </p:nvGraphicFramePr>
        <p:xfrm>
          <a:off x="1295747" y="2780928"/>
          <a:ext cx="6658744" cy="3144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572097529"/>
                    </a:ext>
                  </a:extLst>
                </a:gridCol>
                <a:gridCol w="3274368">
                  <a:extLst>
                    <a:ext uri="{9D8B030D-6E8A-4147-A177-3AD203B41FA5}">
                      <a16:colId xmlns:a16="http://schemas.microsoft.com/office/drawing/2014/main" val="3098825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7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АГПД 180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«Прочие доходы»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000 2 07 10000 00 0000 180 «Прочие безвозмездные </a:t>
                      </a:r>
                      <a:r>
                        <a:rPr lang="ru-RU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неденежные</a:t>
                      </a:r>
                      <a:r>
                        <a:rPr lang="ru-RU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поступления в бюджеты бюджетной системы Российской Федерации»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АГПД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 «Безвозмездные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неденежные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поступления»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000 2 07 10000 00 0000 </a:t>
                      </a:r>
                      <a:r>
                        <a:rPr lang="ru-RU" sz="1600" b="1" i="1" kern="1200" dirty="0" smtClean="0">
                          <a:solidFill>
                            <a:srgbClr val="0060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«Безвозмездные </a:t>
                      </a:r>
                      <a:r>
                        <a:rPr lang="ru-RU" sz="16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неденежные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поступления в бюджеты бюджетной системы Российской Федерации»</a:t>
                      </a:r>
                      <a:endParaRPr lang="ru-RU" sz="1600" b="0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42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b="1" dirty="0" smtClean="0"/>
                        <a:t>КВР 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КВР 801 – 809 «Безвозмездные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неденежные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передачи»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73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99194"/>
            <a:ext cx="8229600" cy="831586"/>
          </a:xfrm>
        </p:spPr>
        <p:txBody>
          <a:bodyPr/>
          <a:lstStyle/>
          <a:p>
            <a:r>
              <a:rPr lang="ru-RU" sz="3000" dirty="0" smtClean="0">
                <a:solidFill>
                  <a:srgbClr val="00602B"/>
                </a:solidFill>
              </a:rPr>
              <a:t>Безвозмездные </a:t>
            </a:r>
            <a:r>
              <a:rPr lang="ru-RU" sz="3000" dirty="0" err="1" smtClean="0">
                <a:solidFill>
                  <a:srgbClr val="00602B"/>
                </a:solidFill>
              </a:rPr>
              <a:t>неденежные</a:t>
            </a:r>
            <a:r>
              <a:rPr lang="ru-RU" sz="3000" dirty="0" smtClean="0">
                <a:solidFill>
                  <a:srgbClr val="00602B"/>
                </a:solidFill>
              </a:rPr>
              <a:t> передачи/поступления</a:t>
            </a:r>
            <a:br>
              <a:rPr lang="ru-RU" sz="3000" dirty="0" smtClean="0">
                <a:solidFill>
                  <a:srgbClr val="00602B"/>
                </a:solidFill>
              </a:rPr>
            </a:br>
            <a:r>
              <a:rPr lang="ru-RU" sz="3000" dirty="0" smtClean="0">
                <a:solidFill>
                  <a:srgbClr val="00602B"/>
                </a:solidFill>
              </a:rPr>
              <a:t>с 2022 года</a:t>
            </a:r>
            <a:br>
              <a:rPr lang="ru-RU" sz="3000" dirty="0" smtClean="0">
                <a:solidFill>
                  <a:srgbClr val="00602B"/>
                </a:solidFill>
              </a:rPr>
            </a:br>
            <a:endParaRPr lang="ru-RU" sz="2000" dirty="0">
              <a:solidFill>
                <a:srgbClr val="00602B"/>
              </a:solidFill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827584" y="1704065"/>
          <a:ext cx="7920880" cy="5192705"/>
        </p:xfrm>
        <a:graphic>
          <a:graphicData uri="http://schemas.openxmlformats.org/drawingml/2006/table">
            <a:tbl>
              <a:tblPr firstRow="1" firstCol="1" bandRow="1"/>
              <a:tblGrid>
                <a:gridCol w="502555">
                  <a:extLst>
                    <a:ext uri="{9D8B030D-6E8A-4147-A177-3AD203B41FA5}">
                      <a16:colId xmlns:a16="http://schemas.microsoft.com/office/drawing/2014/main" val="3368673025"/>
                    </a:ext>
                  </a:extLst>
                </a:gridCol>
                <a:gridCol w="3457885">
                  <a:extLst>
                    <a:ext uri="{9D8B030D-6E8A-4147-A177-3AD203B41FA5}">
                      <a16:colId xmlns:a16="http://schemas.microsoft.com/office/drawing/2014/main" val="9364458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294261856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623209576"/>
                    </a:ext>
                  </a:extLst>
                </a:gridCol>
              </a:tblGrid>
              <a:tr h="58777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 "Безвозмездные неденежные поступления"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передачи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852083"/>
                  </a:ext>
                </a:extLst>
              </a:tr>
              <a:tr h="71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поступления внутри юридического лица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Неденежные передачи внутри юридического лица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609461"/>
                  </a:ext>
                </a:extLst>
              </a:tr>
              <a:tr h="879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внутриведомственные неденежные поступления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802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внутриведомственные неденежные передачи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798476"/>
                  </a:ext>
                </a:extLst>
              </a:tr>
              <a:tr h="1415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внутриведомственные неденежные поступления от бюджетных (автономных) учреждений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803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внутриведомственные неденежные передачи бюджетным (автономным) учреждениям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911634"/>
                  </a:ext>
                </a:extLst>
              </a:tr>
              <a:tr h="1510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межведомственные неденежные поступления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804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межведомственные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передачи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691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5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831586"/>
          </a:xfrm>
        </p:spPr>
        <p:txBody>
          <a:bodyPr/>
          <a:lstStyle/>
          <a:p>
            <a:r>
              <a:rPr lang="ru-RU" sz="3000" dirty="0" smtClean="0">
                <a:solidFill>
                  <a:srgbClr val="00602B"/>
                </a:solidFill>
              </a:rPr>
              <a:t>Безвозмездные </a:t>
            </a:r>
            <a:r>
              <a:rPr lang="ru-RU" sz="3000" dirty="0" err="1" smtClean="0">
                <a:solidFill>
                  <a:srgbClr val="00602B"/>
                </a:solidFill>
              </a:rPr>
              <a:t>неденежные</a:t>
            </a:r>
            <a:r>
              <a:rPr lang="ru-RU" sz="3000" dirty="0" smtClean="0">
                <a:solidFill>
                  <a:srgbClr val="00602B"/>
                </a:solidFill>
              </a:rPr>
              <a:t> передачи/поступления</a:t>
            </a:r>
            <a:br>
              <a:rPr lang="ru-RU" sz="3000" dirty="0" smtClean="0">
                <a:solidFill>
                  <a:srgbClr val="00602B"/>
                </a:solidFill>
              </a:rPr>
            </a:br>
            <a:r>
              <a:rPr lang="ru-RU" sz="3000" dirty="0" smtClean="0">
                <a:solidFill>
                  <a:srgbClr val="00602B"/>
                </a:solidFill>
              </a:rPr>
              <a:t>(продолжение)</a:t>
            </a:r>
            <a:br>
              <a:rPr lang="ru-RU" sz="3000" dirty="0" smtClean="0">
                <a:solidFill>
                  <a:srgbClr val="00602B"/>
                </a:solidFill>
              </a:rPr>
            </a:br>
            <a:endParaRPr lang="ru-RU" sz="2000" dirty="0">
              <a:solidFill>
                <a:srgbClr val="00602B"/>
              </a:solidFill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29210" y="1700807"/>
          <a:ext cx="8229598" cy="4962401"/>
        </p:xfrm>
        <a:graphic>
          <a:graphicData uri="http://schemas.openxmlformats.org/drawingml/2006/table">
            <a:tbl>
              <a:tblPr firstRow="1" firstCol="1" bandRow="1"/>
              <a:tblGrid>
                <a:gridCol w="624592">
                  <a:extLst>
                    <a:ext uri="{9D8B030D-6E8A-4147-A177-3AD203B41FA5}">
                      <a16:colId xmlns:a16="http://schemas.microsoft.com/office/drawing/2014/main" val="1714671048"/>
                    </a:ext>
                  </a:extLst>
                </a:gridCol>
                <a:gridCol w="3419617">
                  <a:extLst>
                    <a:ext uri="{9D8B030D-6E8A-4147-A177-3AD203B41FA5}">
                      <a16:colId xmlns:a16="http://schemas.microsoft.com/office/drawing/2014/main" val="2405996568"/>
                    </a:ext>
                  </a:extLst>
                </a:gridCol>
                <a:gridCol w="633527">
                  <a:extLst>
                    <a:ext uri="{9D8B030D-6E8A-4147-A177-3AD203B41FA5}">
                      <a16:colId xmlns:a16="http://schemas.microsoft.com/office/drawing/2014/main" val="297019684"/>
                    </a:ext>
                  </a:extLst>
                </a:gridCol>
                <a:gridCol w="3551862">
                  <a:extLst>
                    <a:ext uri="{9D8B030D-6E8A-4147-A177-3AD203B41FA5}">
                      <a16:colId xmlns:a16="http://schemas.microsoft.com/office/drawing/2014/main" val="687536526"/>
                    </a:ext>
                  </a:extLst>
                </a:gridCol>
              </a:tblGrid>
              <a:tr h="6155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неденежные передачи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971784"/>
                  </a:ext>
                </a:extLst>
              </a:tr>
              <a:tr h="1101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межведомственные неденежные поступления от бюджетных (автономных) учреждений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805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межведомственные неденежные передачи бюджетным (автономным) учреждениям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217259"/>
                  </a:ext>
                </a:extLst>
              </a:tr>
              <a:tr h="661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межбюджетные неденежные поступления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806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межбюджетные неденежные передачи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887481"/>
                  </a:ext>
                </a:extLst>
              </a:tr>
              <a:tr h="915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межбюджетные неденежные поступления от бюджетных (автономных) учреждений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807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межбюджетные неденежные передачи бюджетным (автономным) учреждениям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105338"/>
                  </a:ext>
                </a:extLst>
              </a:tr>
              <a:tr h="915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неденежные поступления от государственного сектора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808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неденежные передачи государственному сектору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573821"/>
                  </a:ext>
                </a:extLst>
              </a:tr>
              <a:tr h="615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Иные безвозмездные неденежные поступления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809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Иные безвозмездные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передачи</a:t>
                      </a:r>
                    </a:p>
                  </a:txBody>
                  <a:tcPr marL="36830" marR="3683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579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2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040" y="307287"/>
            <a:ext cx="7427172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Программы спортивной подготовки 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r>
              <a:rPr lang="ru-RU" sz="1800" dirty="0"/>
              <a:t>С 1 января 2023 года вступает в силу закон, направленный на формирование системы спортивной подготовки в Российской Федерации</a:t>
            </a:r>
            <a:endParaRPr lang="ru-RU" sz="1800" b="1" dirty="0">
              <a:solidFill>
                <a:srgbClr val="00602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Федеральный закон от 30.04.2021 </a:t>
            </a:r>
            <a:r>
              <a:rPr lang="ru-RU" dirty="0" smtClean="0"/>
              <a:t>№ </a:t>
            </a:r>
            <a:r>
              <a:rPr lang="ru-RU" dirty="0"/>
              <a:t>127-ФЗ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200" dirty="0" smtClean="0"/>
              <a:t>"</a:t>
            </a:r>
            <a:r>
              <a:rPr lang="ru-RU" sz="2200" dirty="0"/>
              <a:t>О внесении изменений в Федеральный закон "О физической культуре и спорте в Российской Федерации" и Федеральный закон "Об образовании в Российской </a:t>
            </a:r>
            <a:r>
              <a:rPr lang="ru-RU" sz="2200" dirty="0" smtClean="0"/>
              <a:t>Федерации"</a:t>
            </a:r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9840" y="1255763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КБК - 2023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895525"/>
            <a:ext cx="4041775" cy="4230638"/>
          </a:xfrm>
        </p:spPr>
        <p:txBody>
          <a:bodyPr/>
          <a:lstStyle/>
          <a:p>
            <a:r>
              <a:rPr lang="ru-RU" sz="2200" dirty="0" smtClean="0"/>
              <a:t>Подраздел </a:t>
            </a:r>
            <a:r>
              <a:rPr lang="ru-RU" sz="2200" dirty="0"/>
              <a:t>0703 "Дополнительное образование </a:t>
            </a:r>
            <a:r>
              <a:rPr lang="ru-RU" sz="2200" dirty="0" smtClean="0"/>
              <a:t>детей" (за </a:t>
            </a:r>
            <a:r>
              <a:rPr lang="ru-RU" sz="2200" dirty="0"/>
              <a:t>исключением дополнительных образовательных программ спортивной подготовки</a:t>
            </a:r>
            <a:r>
              <a:rPr lang="ru-RU" sz="2200" dirty="0" smtClean="0"/>
              <a:t>)</a:t>
            </a:r>
          </a:p>
          <a:p>
            <a:r>
              <a:rPr lang="ru-RU" dirty="0" smtClean="0"/>
              <a:t>Подраздел </a:t>
            </a:r>
            <a:r>
              <a:rPr lang="ru-RU" dirty="0"/>
              <a:t>1103 "Спорт высших достижений" </a:t>
            </a:r>
            <a:r>
              <a:rPr lang="ru-RU" dirty="0" smtClean="0"/>
              <a:t>- дополнительные образовательные программы </a:t>
            </a:r>
            <a:r>
              <a:rPr lang="ru-RU" dirty="0"/>
              <a:t>спортивной подготовки</a:t>
            </a:r>
            <a:endParaRPr lang="ru-RU" sz="2200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t>11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5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6902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Молодежная политика, КБК - 2023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endParaRPr lang="ru-RU" sz="2800" b="1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04" y="1289935"/>
            <a:ext cx="4040188" cy="3951288"/>
          </a:xfrm>
        </p:spPr>
        <p:txBody>
          <a:bodyPr/>
          <a:lstStyle/>
          <a:p>
            <a:r>
              <a:rPr lang="ru-RU" b="1" dirty="0"/>
              <a:t>Федеральный закон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 </a:t>
            </a:r>
            <a:r>
              <a:rPr lang="ru-RU" b="1" dirty="0"/>
              <a:t>30 декабря 2020 г. N </a:t>
            </a:r>
            <a:r>
              <a:rPr lang="ru-RU" b="1" dirty="0" smtClean="0"/>
              <a:t>489-ФЗ "</a:t>
            </a:r>
            <a:r>
              <a:rPr lang="ru-RU" b="1" dirty="0"/>
              <a:t>О молодежной политике в Российской Федерации"</a:t>
            </a:r>
            <a:endParaRPr lang="ru-RU" sz="2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8611" y="1314063"/>
            <a:ext cx="4041775" cy="5375634"/>
          </a:xfrm>
        </p:spPr>
        <p:txBody>
          <a:bodyPr/>
          <a:lstStyle/>
          <a:p>
            <a:r>
              <a:rPr lang="ru-RU" sz="2200" dirty="0" smtClean="0"/>
              <a:t>Подраздел 0707 "</a:t>
            </a:r>
            <a:r>
              <a:rPr lang="ru-RU" sz="2200" dirty="0"/>
              <a:t>Молодежная политика" </a:t>
            </a:r>
            <a:r>
              <a:rPr lang="ru-RU" sz="2200" dirty="0" smtClean="0"/>
              <a:t>-расходы </a:t>
            </a:r>
            <a:r>
              <a:rPr lang="ru-RU" sz="2200" dirty="0"/>
              <a:t>на мероприятия в области молодежной политики, в том числе на оказание услуг (выполнение работ) по организации досуга, отдыха, оздоровления молодежи, государственная поддержка деятельности молодежных общественных объединений, поддержка инициатив молодежи и другие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9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8879780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.potx" id="{4E546F04-5CDB-4C52-903D-719AEF69D484}" vid="{A2009518-AD80-4CD9-8A4A-E03A2BECDDEB}"/>
    </a:ext>
  </a:extLst>
</a:theme>
</file>

<file path=ppt/theme/theme3.xml><?xml version="1.0" encoding="utf-8"?>
<a:theme xmlns:a="http://schemas.openxmlformats.org/drawingml/2006/main" name="3_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.potx" id="{4E546F04-5CDB-4C52-903D-719AEF69D484}" vid="{A2009518-AD80-4CD9-8A4A-E03A2BECDDEB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31274</TotalTime>
  <Words>1334</Words>
  <Application>Microsoft Office PowerPoint</Application>
  <PresentationFormat>Экран (4:3)</PresentationFormat>
  <Paragraphs>178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DINPro-Light</vt:lpstr>
      <vt:lpstr>Georgia</vt:lpstr>
      <vt:lpstr>Kokila</vt:lpstr>
      <vt:lpstr>KPMG Cyrillic Extralight</vt:lpstr>
      <vt:lpstr>Times New Roman</vt:lpstr>
      <vt:lpstr>Trebuchet MS</vt:lpstr>
      <vt:lpstr>Univers for KPMG</vt:lpstr>
      <vt:lpstr>Wingdings</vt:lpstr>
      <vt:lpstr>2_Office Theme</vt:lpstr>
      <vt:lpstr>KPMG_Report_4x3_050216_2016</vt:lpstr>
      <vt:lpstr>3_KPMG_Report_4x3_050216_2016</vt:lpstr>
      <vt:lpstr>Актуальные вопросы применения бюджетной классификации РФ и классификации операций сектора государственного управления  в 2022 году. Изменения порядка применения бюджетной классификации РФ на 2023 год.</vt:lpstr>
      <vt:lpstr>Порядок применения бюджетной классификации Российской Федерации в 2022 и 2023 годах</vt:lpstr>
      <vt:lpstr>Презентация PowerPoint</vt:lpstr>
      <vt:lpstr>Виды расходов (уточнения в 2022 году) Спортивные мероприятия (п. 46.9) </vt:lpstr>
      <vt:lpstr>Безвозмездные неденежные передачи/поступления с 2022 года </vt:lpstr>
      <vt:lpstr>Безвозмездные неденежные передачи/поступления с 2022 года </vt:lpstr>
      <vt:lpstr>Безвозмездные неденежные передачи/поступления (продолжение) </vt:lpstr>
      <vt:lpstr>Программы спортивной подготовки  С 1 января 2023 года вступает в силу закон, направленный на формирование системы спортивной подготовки в Российской Федерации</vt:lpstr>
      <vt:lpstr>Молодежная политика, КБК - 2023 </vt:lpstr>
      <vt:lpstr>Отдых и оздоровление детей, КБК - 2023 </vt:lpstr>
      <vt:lpstr>КВР 246 для АУ и БУ (2023)</vt:lpstr>
      <vt:lpstr>КВР 322 (2023)</vt:lpstr>
      <vt:lpstr>КВР 414 (2022, 2023)</vt:lpstr>
      <vt:lpstr>КВР 853 (2022,2023)</vt:lpstr>
      <vt:lpstr>Источники финансирования дефицитов бюджетов (2023)</vt:lpstr>
      <vt:lpstr>Ежемесячная денежная выплата семьям, имеющим детей</vt:lpstr>
      <vt:lpstr>ПОРЯДОК ПРИМЕНЕНИЯ КОСГУ  Приказ МФ РФ от 29.11.2017 № 209Н</vt:lpstr>
      <vt:lpstr>Изменения в порядке применения КОГСУ  с 2022 г.</vt:lpstr>
      <vt:lpstr>Капитальные вложения</vt:lpstr>
      <vt:lpstr>Методические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user</cp:lastModifiedBy>
  <cp:revision>2538</cp:revision>
  <cp:lastPrinted>2020-11-24T13:38:53Z</cp:lastPrinted>
  <dcterms:created xsi:type="dcterms:W3CDTF">2016-03-17T09:44:54Z</dcterms:created>
  <dcterms:modified xsi:type="dcterms:W3CDTF">2022-07-31T18:06:46Z</dcterms:modified>
</cp:coreProperties>
</file>