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7" r:id="rId6"/>
    <p:sldId id="260" r:id="rId7"/>
    <p:sldId id="266" r:id="rId8"/>
    <p:sldId id="261" r:id="rId9"/>
    <p:sldId id="262" r:id="rId10"/>
    <p:sldId id="263" r:id="rId11"/>
    <p:sldId id="268" r:id="rId12"/>
    <p:sldId id="269" r:id="rId13"/>
    <p:sldId id="272" r:id="rId14"/>
    <p:sldId id="270" r:id="rId15"/>
    <p:sldId id="264" r:id="rId16"/>
    <p:sldId id="265" r:id="rId17"/>
    <p:sldId id="271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29" autoAdjust="0"/>
  </p:normalViewPr>
  <p:slideViewPr>
    <p:cSldViewPr>
      <p:cViewPr varScale="1">
        <p:scale>
          <a:sx n="141" d="100"/>
          <a:sy n="141" d="100"/>
        </p:scale>
        <p:origin x="74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B72E-9A8D-4E64-9E78-253D25C0490B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B9D7-7D12-465B-B868-C1EE55B3E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573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B72E-9A8D-4E64-9E78-253D25C0490B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B9D7-7D12-465B-B868-C1EE55B3E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315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B72E-9A8D-4E64-9E78-253D25C0490B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B9D7-7D12-465B-B868-C1EE55B3E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036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B72E-9A8D-4E64-9E78-253D25C0490B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B9D7-7D12-465B-B868-C1EE55B3E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05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B72E-9A8D-4E64-9E78-253D25C0490B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B9D7-7D12-465B-B868-C1EE55B3E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119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B72E-9A8D-4E64-9E78-253D25C0490B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B9D7-7D12-465B-B868-C1EE55B3E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901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B72E-9A8D-4E64-9E78-253D25C0490B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B9D7-7D12-465B-B868-C1EE55B3E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384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B72E-9A8D-4E64-9E78-253D25C0490B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B9D7-7D12-465B-B868-C1EE55B3E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882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B72E-9A8D-4E64-9E78-253D25C0490B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B9D7-7D12-465B-B868-C1EE55B3E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4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B72E-9A8D-4E64-9E78-253D25C0490B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B9D7-7D12-465B-B868-C1EE55B3E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484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B72E-9A8D-4E64-9E78-253D25C0490B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B9D7-7D12-465B-B868-C1EE55B3E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24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9B72E-9A8D-4E64-9E78-253D25C0490B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0B9D7-7D12-465B-B868-C1EE55B3E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10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203598"/>
            <a:ext cx="7272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Итоги 1 этапа пилотного внедрения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электронных документов Приказа Минфина России от 28.06.2022 №100н</a:t>
            </a:r>
          </a:p>
          <a:p>
            <a:pPr algn="ctr"/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Магаданская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3180148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267494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Раздел 4. ф.0509211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393825"/>
            <a:ext cx="82804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396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267494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Пример ф.0509211 до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разукомплектации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43557"/>
            <a:ext cx="8402439" cy="324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0843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3478"/>
            <a:ext cx="8676456" cy="432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1520" y="3795886"/>
            <a:ext cx="3636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Пример ф.0509211 до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разукомплектации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120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3435846"/>
            <a:ext cx="3636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Пример ф.0509211 после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разукомплектации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23478"/>
            <a:ext cx="8802687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1912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267494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Пример ф.0509211 после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разукомплектации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07025"/>
            <a:ext cx="8503171" cy="271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6373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267494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ф.0510448 Акт о приеме-передаче НФА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7534"/>
            <a:ext cx="8290235" cy="39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3590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267494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ф.0510448 Акт о приеме-передаче НФА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218" y="1059582"/>
            <a:ext cx="8755782" cy="183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3590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84355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Спасибо за внимание!!!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1635646"/>
            <a:ext cx="7272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Итоги 1 этапа пилотного внедрения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электронных документов Приказа Минфина России от 28.06.2022 №100н</a:t>
            </a:r>
          </a:p>
          <a:p>
            <a:pPr algn="ctr"/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Магаданская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1006516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267494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ЭД 100н.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I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этап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1275606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2400" b="1" dirty="0"/>
              <a:t> </a:t>
            </a:r>
            <a:r>
              <a:rPr lang="ru-RU" sz="2400" b="1" dirty="0"/>
              <a:t>Карточка капитальных вложений</a:t>
            </a:r>
            <a:r>
              <a:rPr lang="en-US" sz="2400" b="1" dirty="0"/>
              <a:t> (</a:t>
            </a:r>
            <a:r>
              <a:rPr lang="ru-RU" sz="2400" b="1" dirty="0"/>
              <a:t>ф. 0509211</a:t>
            </a:r>
            <a:r>
              <a:rPr lang="en-US" sz="2400" b="1" dirty="0"/>
              <a:t>)</a:t>
            </a:r>
            <a:endParaRPr lang="ru-RU" sz="2400" b="1" dirty="0"/>
          </a:p>
          <a:p>
            <a:pPr lvl="0"/>
            <a:endParaRPr lang="ru-RU" sz="2400" dirty="0"/>
          </a:p>
          <a:p>
            <a:pPr lvl="0">
              <a:buFont typeface="Wingdings" pitchFamily="2" charset="2"/>
              <a:buChar char="Ø"/>
            </a:pPr>
            <a:r>
              <a:rPr lang="ru-RU" sz="2400" b="1" dirty="0"/>
              <a:t> Акт о приеме-передаче объектов нефинансовых активов (ф. 0510448)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31187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271830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Бизнес-процесс ф.0509211 Карточка капитальных вложений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729159"/>
            <a:ext cx="74041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802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267494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ф.0509211 Карточка капитальных вложений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1203598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/>
              <a:t>Периодичность формирования: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2400" dirty="0"/>
              <a:t>при передаче объекта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2400" dirty="0"/>
              <a:t>при </a:t>
            </a:r>
            <a:r>
              <a:rPr lang="ru-RU" sz="2400" dirty="0" err="1"/>
              <a:t>разукомплектации</a:t>
            </a:r>
            <a:r>
              <a:rPr lang="ru-RU" sz="2400" dirty="0"/>
              <a:t> объекта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2400" dirty="0"/>
              <a:t>ежегодно для сохранения в архиве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2400" dirty="0"/>
              <a:t>при смене главного бухгалтера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2400" dirty="0"/>
              <a:t>по требованию органа контроля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87824" y="3653611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Дата, на которую формируем 01.01.2023</a:t>
            </a:r>
          </a:p>
          <a:p>
            <a:r>
              <a:rPr lang="ru-RU" b="1" dirty="0">
                <a:solidFill>
                  <a:srgbClr val="FF0000"/>
                </a:solidFill>
              </a:rPr>
              <a:t>Дата, когда сформировали      19.06.2023 – дата подписи</a:t>
            </a:r>
          </a:p>
        </p:txBody>
      </p:sp>
    </p:spTree>
    <p:extLst>
      <p:ext uri="{BB962C8B-B14F-4D97-AF65-F5344CB8AC3E}">
        <p14:creationId xmlns:p14="http://schemas.microsoft.com/office/powerpoint/2010/main" val="2271802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267494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ф.0509211 Карточка капитальных вложений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1203598"/>
            <a:ext cx="72728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Структура учетного номера объекта (группы объектов) капитальных вложений: </a:t>
            </a:r>
          </a:p>
          <a:p>
            <a:endParaRPr lang="ru-RU" dirty="0"/>
          </a:p>
          <a:p>
            <a:r>
              <a:rPr lang="ru-RU" b="1" dirty="0"/>
              <a:t>1, 2 разряды </a:t>
            </a:r>
            <a:r>
              <a:rPr lang="ru-RU" dirty="0"/>
              <a:t>- две последние цифры календарного года, соответствующего году открытия Карточки (ф. 0509211);</a:t>
            </a:r>
          </a:p>
          <a:p>
            <a:r>
              <a:rPr lang="ru-RU" b="1" dirty="0"/>
              <a:t>3 - 10 разряды </a:t>
            </a:r>
            <a:r>
              <a:rPr lang="ru-RU" dirty="0"/>
              <a:t>- код по Сводному реестру субъекта учета;</a:t>
            </a:r>
          </a:p>
          <a:p>
            <a:r>
              <a:rPr lang="ru-RU" b="1" dirty="0"/>
              <a:t>11 разряд </a:t>
            </a:r>
            <a:r>
              <a:rPr lang="ru-RU" dirty="0"/>
              <a:t>- код контура идентификации сведений об объекте (группе объектов) капитальных вложений: 1 - сведения, не составляющие государственную тайну; 2 - сведения, составляющие государственную тайну;</a:t>
            </a:r>
          </a:p>
          <a:p>
            <a:r>
              <a:rPr lang="ru-RU" b="1" dirty="0"/>
              <a:t>12 - 17 разряды </a:t>
            </a:r>
            <a:r>
              <a:rPr lang="ru-RU" dirty="0"/>
              <a:t>- порядковый номер.</a:t>
            </a:r>
          </a:p>
        </p:txBody>
      </p:sp>
    </p:spTree>
    <p:extLst>
      <p:ext uri="{BB962C8B-B14F-4D97-AF65-F5344CB8AC3E}">
        <p14:creationId xmlns:p14="http://schemas.microsoft.com/office/powerpoint/2010/main" val="214499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6225"/>
            <a:ext cx="725805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267494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ф.0509211</a:t>
            </a:r>
          </a:p>
        </p:txBody>
      </p:sp>
    </p:spTree>
    <p:extLst>
      <p:ext uri="{BB962C8B-B14F-4D97-AF65-F5344CB8AC3E}">
        <p14:creationId xmlns:p14="http://schemas.microsoft.com/office/powerpoint/2010/main" val="1374054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5624"/>
            <a:ext cx="5256584" cy="219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23678"/>
            <a:ext cx="4533755" cy="154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267494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Унификация разделов в ЭД 61н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40" y="3363838"/>
            <a:ext cx="6471816" cy="144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80112" y="1077585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ф. 0509211 Карточка кап. вложений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04248" y="3802655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ф. 0510441 Решение о признании объектов нефинансовых активов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1640" y="2787774"/>
            <a:ext cx="3009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ф. 0509215 Инвентарная карточка учета нефинансовых активов</a:t>
            </a:r>
          </a:p>
        </p:txBody>
      </p:sp>
    </p:spTree>
    <p:extLst>
      <p:ext uri="{BB962C8B-B14F-4D97-AF65-F5344CB8AC3E}">
        <p14:creationId xmlns:p14="http://schemas.microsoft.com/office/powerpoint/2010/main" val="1816707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267494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ф.0509211 Карточка капитальных вложений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29159"/>
            <a:ext cx="71183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799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2725"/>
            <a:ext cx="7448550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267494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ф.0509211</a:t>
            </a:r>
          </a:p>
        </p:txBody>
      </p:sp>
    </p:spTree>
    <p:extLst>
      <p:ext uri="{BB962C8B-B14F-4D97-AF65-F5344CB8AC3E}">
        <p14:creationId xmlns:p14="http://schemas.microsoft.com/office/powerpoint/2010/main" val="34355983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261</Words>
  <Application>Microsoft Office PowerPoint</Application>
  <PresentationFormat>Экран (16:9)</PresentationFormat>
  <Paragraphs>44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Тучкина Екатерина Сергеевна</cp:lastModifiedBy>
  <cp:revision>47</cp:revision>
  <dcterms:created xsi:type="dcterms:W3CDTF">2023-06-21T13:42:10Z</dcterms:created>
  <dcterms:modified xsi:type="dcterms:W3CDTF">2023-06-25T22:37:51Z</dcterms:modified>
</cp:coreProperties>
</file>