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71" r:id="rId2"/>
    <p:sldMasterId id="2147483776" r:id="rId3"/>
  </p:sldMasterIdLst>
  <p:notesMasterIdLst>
    <p:notesMasterId r:id="rId22"/>
  </p:notesMasterIdLst>
  <p:handoutMasterIdLst>
    <p:handoutMasterId r:id="rId23"/>
  </p:handoutMasterIdLst>
  <p:sldIdLst>
    <p:sldId id="2008" r:id="rId4"/>
    <p:sldId id="1993" r:id="rId5"/>
    <p:sldId id="2021" r:id="rId6"/>
    <p:sldId id="2013" r:id="rId7"/>
    <p:sldId id="2029" r:id="rId8"/>
    <p:sldId id="2063" r:id="rId9"/>
    <p:sldId id="2066" r:id="rId10"/>
    <p:sldId id="2049" r:id="rId11"/>
    <p:sldId id="2065" r:id="rId12"/>
    <p:sldId id="2053" r:id="rId13"/>
    <p:sldId id="2055" r:id="rId14"/>
    <p:sldId id="2056" r:id="rId15"/>
    <p:sldId id="2054" r:id="rId16"/>
    <p:sldId id="2064" r:id="rId17"/>
    <p:sldId id="2057" r:id="rId18"/>
    <p:sldId id="2059" r:id="rId19"/>
    <p:sldId id="2058" r:id="rId20"/>
    <p:sldId id="2052" r:id="rId21"/>
  </p:sldIdLst>
  <p:sldSz cx="9144000" cy="6858000" type="screen4x3"/>
  <p:notesSz cx="9872663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FB88B75-978A-41AF-9F9D-C42D8478AD9E}">
          <p14:sldIdLst>
            <p14:sldId id="2008"/>
            <p14:sldId id="1993"/>
            <p14:sldId id="2021"/>
            <p14:sldId id="2013"/>
            <p14:sldId id="2029"/>
            <p14:sldId id="2063"/>
            <p14:sldId id="2066"/>
            <p14:sldId id="2049"/>
            <p14:sldId id="2065"/>
            <p14:sldId id="2053"/>
            <p14:sldId id="2055"/>
            <p14:sldId id="2056"/>
            <p14:sldId id="2054"/>
            <p14:sldId id="2064"/>
            <p14:sldId id="2057"/>
            <p14:sldId id="2059"/>
            <p14:sldId id="2058"/>
            <p14:sldId id="2052"/>
          </p14:sldIdLst>
        </p14:section>
        <p14:section name="Раздел без заголовка" id="{15EA4D98-5413-4BA6-87A5-2711A7E4A2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C6D34D"/>
    <a:srgbClr val="004821"/>
    <a:srgbClr val="FFFF99"/>
    <a:srgbClr val="003618"/>
    <a:srgbClr val="9BDA46"/>
    <a:srgbClr val="F0EC3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0012" autoAdjust="0"/>
  </p:normalViewPr>
  <p:slideViewPr>
    <p:cSldViewPr>
      <p:cViewPr varScale="1">
        <p:scale>
          <a:sx n="88" d="100"/>
          <a:sy n="88" d="100"/>
        </p:scale>
        <p:origin x="15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AC8E7-54E4-42E7-BD35-6AC0A8266A40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Законодательство (Бюджетный кодекс, КоАП РФ, иные законы), </a:t>
          </a:r>
          <a:r>
            <a:rPr lang="ru-RU" sz="2000" dirty="0" smtClean="0">
              <a:solidFill>
                <a:srgbClr val="FF0000"/>
              </a:solidFill>
            </a:rPr>
            <a:t>384-ФЗ о внесении изменений в Бюджетный кодекс Российской Федерации</a:t>
          </a:r>
          <a:endParaRPr lang="ru-RU" sz="2000" dirty="0">
            <a:solidFill>
              <a:srgbClr val="FF0000"/>
            </a:solidFill>
          </a:endParaRPr>
        </a:p>
      </dgm:t>
    </dgm:pt>
    <dgm:pt modelId="{7E2CD719-8C23-4DEE-AB0B-3CFA96D52BA1}" type="parTrans" cxnId="{0889E70D-22C6-4610-A97E-2A0CBAF4C703}">
      <dgm:prSet/>
      <dgm:spPr/>
      <dgm:t>
        <a:bodyPr/>
        <a:lstStyle/>
        <a:p>
          <a:endParaRPr lang="ru-RU"/>
        </a:p>
      </dgm:t>
    </dgm:pt>
    <dgm:pt modelId="{03AB3045-DAED-4159-A15C-D0A4AB28AF2E}" type="sibTrans" cxnId="{0889E70D-22C6-4610-A97E-2A0CBAF4C703}">
      <dgm:prSet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</a:t>
          </a:r>
          <a:endParaRPr lang="ru-RU" sz="3600" b="1" dirty="0">
            <a:solidFill>
              <a:schemeClr val="tx1"/>
            </a:solidFill>
          </a:endParaRPr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Стандарты внутреннего государственного (муниципального) финансового контроля и ВФА, их совершенствование (уточнение)</a:t>
          </a:r>
          <a:endParaRPr lang="ru-RU" sz="2000" b="1" dirty="0"/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III</a:t>
          </a:r>
          <a:endParaRPr lang="ru-RU" sz="2400" b="1" dirty="0">
            <a:solidFill>
              <a:schemeClr val="tx1"/>
            </a:solidFill>
          </a:endParaRPr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Методические разъяснения  и НПА Минфина России</a:t>
          </a:r>
          <a:endParaRPr lang="ru-RU" sz="2000" dirty="0"/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aseline="0" dirty="0" smtClean="0">
              <a:solidFill>
                <a:schemeClr val="tx1"/>
              </a:solidFill>
            </a:rPr>
            <a:t>I</a:t>
          </a:r>
          <a:endParaRPr lang="ru-RU" baseline="0" dirty="0">
            <a:solidFill>
              <a:schemeClr val="tx1"/>
            </a:solidFill>
          </a:endParaRPr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F6273D1C-DE44-46A3-A48F-6416002E80FE}">
      <dgm:prSet phldrT="[Текст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Ведомственные стандарты органов внутреннего Г(М)ФК</a:t>
          </a:r>
          <a:endParaRPr lang="ru-RU" sz="2000" dirty="0"/>
        </a:p>
      </dgm:t>
    </dgm:pt>
    <dgm:pt modelId="{2DA4638B-26F6-486F-BAC9-55C5935A844B}" type="sibTrans" cxnId="{CEC5FE63-F2F3-48BD-AE3D-85FE654F7C22}">
      <dgm:prSet/>
      <dgm:spPr/>
      <dgm:t>
        <a:bodyPr/>
        <a:lstStyle/>
        <a:p>
          <a:endParaRPr lang="ru-RU"/>
        </a:p>
      </dgm:t>
    </dgm:pt>
    <dgm:pt modelId="{6C4C23D1-E0B4-4773-AFB6-1ECA4261E833}" type="parTrans" cxnId="{CEC5FE63-F2F3-48BD-AE3D-85FE654F7C22}">
      <dgm:prSet/>
      <dgm:spPr/>
      <dgm:t>
        <a:bodyPr/>
        <a:lstStyle/>
        <a:p>
          <a:endParaRPr lang="ru-RU"/>
        </a:p>
      </dgm:t>
    </dgm:pt>
    <dgm:pt modelId="{86AE0714-768A-4961-95AA-FCD1AE822C27}">
      <dgm:prSet phldrT="[Текст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Ведомственные акты по внутреннему финансовому аудиту</a:t>
          </a:r>
          <a:endParaRPr lang="ru-RU" sz="2000" dirty="0"/>
        </a:p>
      </dgm:t>
    </dgm:pt>
    <dgm:pt modelId="{87098F74-072B-4F52-8EF8-81A76E34F7E2}" type="parTrans" cxnId="{0AE47F26-E220-4F37-9B35-9C305424783D}">
      <dgm:prSet/>
      <dgm:spPr/>
      <dgm:t>
        <a:bodyPr/>
        <a:lstStyle/>
        <a:p>
          <a:endParaRPr lang="ru-RU"/>
        </a:p>
      </dgm:t>
    </dgm:pt>
    <dgm:pt modelId="{EDEE65E5-CE9A-4C32-B8C3-6D73409907C3}" type="sibTrans" cxnId="{0AE47F26-E220-4F37-9B35-9C305424783D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AD843-F859-487B-A6C5-F227979FC08A}" type="pres">
      <dgm:prSet presAssocID="{AF96D43D-BB4F-4548-A029-A8A59DCAF575}" presName="descendantText" presStyleLbl="alignAcc1" presStyleIdx="0" presStyleCnt="3" custLinFactNeighborX="3257" custLinFactNeighborY="-13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17F78-D702-45FE-BA65-AF89C747F759}" type="pres">
      <dgm:prSet presAssocID="{F1D5FF5B-9946-4888-9021-BC0368B6E31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3" custScaleY="99690" custLinFactNeighborX="0" custLinFactNeighborY="-40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C360-E741-404D-BA81-0700D8105679}" type="pres">
      <dgm:prSet presAssocID="{303B8610-40EA-48C6-BE6E-456EC55ED0C4}" presName="descendantText" presStyleLbl="alignAcc1" presStyleIdx="2" presStyleCnt="3" custScaleY="97472" custLinFactNeighborX="72" custLinFactNeighborY="-6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1E95A5-5F63-44BE-A0F5-E4BAEDD3F38D}" type="presOf" srcId="{86AE0714-768A-4961-95AA-FCD1AE822C27}" destId="{260CC360-E741-404D-BA81-0700D8105679}" srcOrd="0" destOrd="2" presId="urn:microsoft.com/office/officeart/2005/8/layout/chevron2"/>
    <dgm:cxn modelId="{6BE09608-D19F-4E12-86FE-F35613025CF0}" type="presOf" srcId="{AF96D43D-BB4F-4548-A029-A8A59DCAF575}" destId="{52698FBE-0AA2-4E5F-A4D6-D2C515C5120D}" srcOrd="0" destOrd="0" presId="urn:microsoft.com/office/officeart/2005/8/layout/chevron2"/>
    <dgm:cxn modelId="{442DC21E-A708-4BFC-A42E-F4894F207E30}" srcId="{F1D5FF5B-9946-4888-9021-BC0368B6E317}" destId="{4FE1E9B5-D0CD-468F-9E19-CCADAFBE0E5E}" srcOrd="0" destOrd="0" parTransId="{3A97A7AA-995A-4909-9879-C785F3A04764}" sibTransId="{B65B8CBF-BD00-483A-AF8C-2658C559F2A7}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0AE47F26-E220-4F37-9B35-9C305424783D}" srcId="{303B8610-40EA-48C6-BE6E-456EC55ED0C4}" destId="{86AE0714-768A-4961-95AA-FCD1AE822C27}" srcOrd="2" destOrd="0" parTransId="{87098F74-072B-4F52-8EF8-81A76E34F7E2}" sibTransId="{EDEE65E5-CE9A-4C32-B8C3-6D73409907C3}"/>
    <dgm:cxn modelId="{CEC5FE63-F2F3-48BD-AE3D-85FE654F7C22}" srcId="{303B8610-40EA-48C6-BE6E-456EC55ED0C4}" destId="{F6273D1C-DE44-46A3-A48F-6416002E80FE}" srcOrd="1" destOrd="0" parTransId="{6C4C23D1-E0B4-4773-AFB6-1ECA4261E833}" sibTransId="{2DA4638B-26F6-486F-BAC9-55C5935A844B}"/>
    <dgm:cxn modelId="{09302ED0-AE7A-4941-85DE-61C5B8F4840D}" type="presOf" srcId="{3B4F0827-49C3-4FEC-9196-00D77F7E55D0}" destId="{8D32AC7D-86B6-4EA3-9AA0-D6D0E33EF877}" srcOrd="0" destOrd="0" presId="urn:microsoft.com/office/officeart/2005/8/layout/chevron2"/>
    <dgm:cxn modelId="{EC90D1A3-E693-46A6-A2A8-53D421350715}" type="presOf" srcId="{B6FAC8E7-54E4-42E7-BD35-6AC0A8266A40}" destId="{45AAD843-F859-487B-A6C5-F227979FC08A}" srcOrd="0" destOrd="0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CC05359A-21A9-43A4-9859-59A1FAA353F0}" type="presOf" srcId="{F1D5FF5B-9946-4888-9021-BC0368B6E317}" destId="{03D0EA89-2A70-4499-8805-4AAAC01E6F36}" srcOrd="0" destOrd="0" presId="urn:microsoft.com/office/officeart/2005/8/layout/chevron2"/>
    <dgm:cxn modelId="{E50BEC8A-F42B-4075-9312-19DE9702CD45}" type="presOf" srcId="{F6273D1C-DE44-46A3-A48F-6416002E80FE}" destId="{260CC360-E741-404D-BA81-0700D8105679}" srcOrd="0" destOrd="1" presId="urn:microsoft.com/office/officeart/2005/8/layout/chevron2"/>
    <dgm:cxn modelId="{494286E6-3858-4F46-A65D-A2587398E239}" type="presOf" srcId="{4FE1E9B5-D0CD-468F-9E19-CCADAFBE0E5E}" destId="{09117F78-D702-45FE-BA65-AF89C747F759}" srcOrd="0" destOrd="0" presId="urn:microsoft.com/office/officeart/2005/8/layout/chevron2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0889E70D-22C6-4610-A97E-2A0CBAF4C703}" srcId="{AF96D43D-BB4F-4548-A029-A8A59DCAF575}" destId="{B6FAC8E7-54E4-42E7-BD35-6AC0A8266A40}" srcOrd="0" destOrd="0" parTransId="{7E2CD719-8C23-4DEE-AB0B-3CFA96D52BA1}" sibTransId="{03AB3045-DAED-4159-A15C-D0A4AB28AF2E}"/>
    <dgm:cxn modelId="{1EE78485-01FE-4276-9C2F-5129D6789B95}" type="presOf" srcId="{62BE1A31-DA9A-49B7-8024-5D5A205912C6}" destId="{260CC360-E741-404D-BA81-0700D8105679}" srcOrd="0" destOrd="0" presId="urn:microsoft.com/office/officeart/2005/8/layout/chevron2"/>
    <dgm:cxn modelId="{DE2FC078-BF4E-4D8A-9132-BCC7A7985363}" type="presOf" srcId="{303B8610-40EA-48C6-BE6E-456EC55ED0C4}" destId="{FE31ACF4-DF46-4178-894E-3206F316BE00}" srcOrd="0" destOrd="0" presId="urn:microsoft.com/office/officeart/2005/8/layout/chevron2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038ED72F-B4F2-4C48-B0D5-6508AC5AC995}" type="presParOf" srcId="{8D32AC7D-86B6-4EA3-9AA0-D6D0E33EF877}" destId="{CCEF2911-5AED-49A5-B3F6-4C2409F57977}" srcOrd="0" destOrd="0" presId="urn:microsoft.com/office/officeart/2005/8/layout/chevron2"/>
    <dgm:cxn modelId="{6E9B8F00-07FF-4DDE-845E-D47A26207A11}" type="presParOf" srcId="{CCEF2911-5AED-49A5-B3F6-4C2409F57977}" destId="{52698FBE-0AA2-4E5F-A4D6-D2C515C5120D}" srcOrd="0" destOrd="0" presId="urn:microsoft.com/office/officeart/2005/8/layout/chevron2"/>
    <dgm:cxn modelId="{DC81B3C9-A75E-457D-BC61-37496374B7C6}" type="presParOf" srcId="{CCEF2911-5AED-49A5-B3F6-4C2409F57977}" destId="{45AAD843-F859-487B-A6C5-F227979FC08A}" srcOrd="1" destOrd="0" presId="urn:microsoft.com/office/officeart/2005/8/layout/chevron2"/>
    <dgm:cxn modelId="{128C9C59-8F5F-4714-B2A1-ABFB703B0227}" type="presParOf" srcId="{8D32AC7D-86B6-4EA3-9AA0-D6D0E33EF877}" destId="{8E7BE1AA-2CBA-4687-AACF-790953B932F3}" srcOrd="1" destOrd="0" presId="urn:microsoft.com/office/officeart/2005/8/layout/chevron2"/>
    <dgm:cxn modelId="{52285415-12E9-4F87-A2D5-FE53F04E4B32}" type="presParOf" srcId="{8D32AC7D-86B6-4EA3-9AA0-D6D0E33EF877}" destId="{6FA83E04-3D44-4998-BD6F-C633CF661C5D}" srcOrd="2" destOrd="0" presId="urn:microsoft.com/office/officeart/2005/8/layout/chevron2"/>
    <dgm:cxn modelId="{F33A9398-590B-4716-9DCD-5CDFBDF06331}" type="presParOf" srcId="{6FA83E04-3D44-4998-BD6F-C633CF661C5D}" destId="{03D0EA89-2A70-4499-8805-4AAAC01E6F36}" srcOrd="0" destOrd="0" presId="urn:microsoft.com/office/officeart/2005/8/layout/chevron2"/>
    <dgm:cxn modelId="{28B01EF4-A6FB-47B5-B0C7-2144C0773AE9}" type="presParOf" srcId="{6FA83E04-3D44-4998-BD6F-C633CF661C5D}" destId="{09117F78-D702-45FE-BA65-AF89C747F759}" srcOrd="1" destOrd="0" presId="urn:microsoft.com/office/officeart/2005/8/layout/chevron2"/>
    <dgm:cxn modelId="{2D3E8929-7E53-47CD-B0D4-A69A1A6C6833}" type="presParOf" srcId="{8D32AC7D-86B6-4EA3-9AA0-D6D0E33EF877}" destId="{56AFADCB-EBDA-4FDA-89B1-558326754692}" srcOrd="3" destOrd="0" presId="urn:microsoft.com/office/officeart/2005/8/layout/chevron2"/>
    <dgm:cxn modelId="{9004BF11-217E-4D71-B4D2-59A96B46711B}" type="presParOf" srcId="{8D32AC7D-86B6-4EA3-9AA0-D6D0E33EF877}" destId="{6DDFBABE-BF0E-4136-930F-D0B745F01C34}" srcOrd="4" destOrd="0" presId="urn:microsoft.com/office/officeart/2005/8/layout/chevron2"/>
    <dgm:cxn modelId="{873A6920-98D8-4BF7-A262-057D4F767DFB}" type="presParOf" srcId="{6DDFBABE-BF0E-4136-930F-D0B745F01C34}" destId="{FE31ACF4-DF46-4178-894E-3206F316BE00}" srcOrd="0" destOrd="0" presId="urn:microsoft.com/office/officeart/2005/8/layout/chevron2"/>
    <dgm:cxn modelId="{4E546BAA-756E-4B67-93E4-4D493EBD9AAB}" type="presParOf" srcId="{6DDFBABE-BF0E-4136-930F-D0B745F01C34}" destId="{260CC360-E741-404D-BA81-0700D81056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6778D1-204D-453D-97B1-3EB16756135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DFD891C-73A5-4902-BAA8-C392C65EC84A}">
      <dgm:prSet phldrT="[Текст]" custT="1"/>
      <dgm:spPr>
        <a:xfrm>
          <a:off x="3948316" y="2535300"/>
          <a:ext cx="3098700" cy="3098700"/>
        </a:xfrm>
        <a:prstGeom prst="gear9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 sz="20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r>
            <a:rPr lang="ru-RU" sz="20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Мониторинг</a:t>
          </a:r>
        </a:p>
        <a:p>
          <a:r>
            <a:rPr lang="ru-RU" sz="20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качества</a:t>
          </a:r>
        </a:p>
        <a:p>
          <a:r>
            <a:rPr lang="ru-RU" sz="20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финансового</a:t>
          </a:r>
        </a:p>
        <a:p>
          <a:r>
            <a:rPr lang="ru-RU" sz="20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менеджмента</a:t>
          </a:r>
        </a:p>
        <a:p>
          <a:endParaRPr lang="ru-RU" sz="2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0DAFBD3-1A3D-4678-8D11-251F1460EC6C}" type="parTrans" cxnId="{D88344FA-4258-4848-9199-438CC08F63EE}">
      <dgm:prSet/>
      <dgm:spPr/>
      <dgm:t>
        <a:bodyPr/>
        <a:lstStyle/>
        <a:p>
          <a:endParaRPr lang="ru-RU"/>
        </a:p>
      </dgm:t>
    </dgm:pt>
    <dgm:pt modelId="{2937499E-8AC9-4FB3-BB02-86D78EABE2EE}" type="sibTrans" cxnId="{D88344FA-4258-4848-9199-438CC08F63EE}">
      <dgm:prSet/>
      <dgm:spPr>
        <a:xfrm>
          <a:off x="3726168" y="2058486"/>
          <a:ext cx="3966336" cy="3966336"/>
        </a:xfrm>
        <a:prstGeom prst="circularArrow">
          <a:avLst>
            <a:gd name="adj1" fmla="val 4687"/>
            <a:gd name="adj2" fmla="val 299029"/>
            <a:gd name="adj3" fmla="val 2542416"/>
            <a:gd name="adj4" fmla="val 15805844"/>
            <a:gd name="adj5" fmla="val 5469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616597B4-D39C-4606-B5A2-621FAB045CC1}">
      <dgm:prSet phldrT="[Текст]" custT="1"/>
      <dgm:spPr>
        <a:xfrm>
          <a:off x="2145436" y="1802880"/>
          <a:ext cx="2253600" cy="2253600"/>
        </a:xfrm>
        <a:prstGeom prst="gear6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ФК</a:t>
          </a:r>
          <a:r>
            <a:rPr lang="en-US" sz="18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</a:t>
          </a:r>
          <a:r>
            <a:rPr lang="ru-RU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r>
            <a:rPr lang="ru-RU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Контроль</a:t>
          </a:r>
          <a:endParaRPr lang="en-US" sz="18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r>
            <a:rPr lang="ru-RU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Анализ ВФА</a:t>
          </a:r>
          <a:endParaRPr lang="ru-RU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63AE0AC-A545-4D9F-80ED-1F66007AD089}" type="parTrans" cxnId="{2F667F4F-FC86-463B-9815-63B42B651C3D}">
      <dgm:prSet/>
      <dgm:spPr/>
      <dgm:t>
        <a:bodyPr/>
        <a:lstStyle/>
        <a:p>
          <a:endParaRPr lang="ru-RU"/>
        </a:p>
      </dgm:t>
    </dgm:pt>
    <dgm:pt modelId="{E302BB83-327E-4FC3-A3DD-5CA7766602E6}" type="sibTrans" cxnId="{2F667F4F-FC86-463B-9815-63B42B651C3D}">
      <dgm:prSet/>
      <dgm:spPr>
        <a:xfrm>
          <a:off x="1746328" y="1298065"/>
          <a:ext cx="2881791" cy="28817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FF0068E7-5197-406A-AE39-737D6F19BF5B}">
      <dgm:prSet phldrT="[Текст]" custT="1"/>
      <dgm:spPr>
        <a:xfrm rot="20700000">
          <a:off x="3407682" y="248125"/>
          <a:ext cx="2208068" cy="2208068"/>
        </a:xfrm>
        <a:prstGeom prst="gear6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ВФА</a:t>
          </a:r>
          <a:endParaRPr lang="ru-RU" sz="2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9EC0083-7327-44FC-8DF0-8925B7A5D1A6}" type="parTrans" cxnId="{C914FA9A-3E17-4AA4-A4C7-5E2820B4E3EF}">
      <dgm:prSet/>
      <dgm:spPr/>
      <dgm:t>
        <a:bodyPr/>
        <a:lstStyle/>
        <a:p>
          <a:endParaRPr lang="ru-RU"/>
        </a:p>
      </dgm:t>
    </dgm:pt>
    <dgm:pt modelId="{2084CF53-445C-4A10-9F53-396537AD8E3A}" type="sibTrans" cxnId="{C914FA9A-3E17-4AA4-A4C7-5E2820B4E3EF}">
      <dgm:prSet/>
      <dgm:spPr>
        <a:xfrm>
          <a:off x="2896933" y="-241702"/>
          <a:ext cx="3107151" cy="310715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535058F7-AFE0-4C98-9142-B6E83E1E20C0}" type="pres">
      <dgm:prSet presAssocID="{C96778D1-204D-453D-97B1-3EB16756135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1C39C7E-6EE8-4203-95FE-4180A8EF172F}" type="pres">
      <dgm:prSet presAssocID="{BDFD891C-73A5-4902-BAA8-C392C65EC84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D7C8B-1460-4496-83C3-F93DB8667F40}" type="pres">
      <dgm:prSet presAssocID="{BDFD891C-73A5-4902-BAA8-C392C65EC84A}" presName="gear1srcNode" presStyleLbl="node1" presStyleIdx="0" presStyleCnt="3"/>
      <dgm:spPr/>
      <dgm:t>
        <a:bodyPr/>
        <a:lstStyle/>
        <a:p>
          <a:endParaRPr lang="ru-RU"/>
        </a:p>
      </dgm:t>
    </dgm:pt>
    <dgm:pt modelId="{D923289D-FE22-4DDA-B24D-31E8E650E36B}" type="pres">
      <dgm:prSet presAssocID="{BDFD891C-73A5-4902-BAA8-C392C65EC84A}" presName="gear1dstNode" presStyleLbl="node1" presStyleIdx="0" presStyleCnt="3"/>
      <dgm:spPr/>
      <dgm:t>
        <a:bodyPr/>
        <a:lstStyle/>
        <a:p>
          <a:endParaRPr lang="ru-RU"/>
        </a:p>
      </dgm:t>
    </dgm:pt>
    <dgm:pt modelId="{4C253E10-9C3E-467C-974D-884667C2DB6C}" type="pres">
      <dgm:prSet presAssocID="{616597B4-D39C-4606-B5A2-621FAB045CC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37BDC-FE59-4D36-82BB-223D51AFBFE6}" type="pres">
      <dgm:prSet presAssocID="{616597B4-D39C-4606-B5A2-621FAB045CC1}" presName="gear2srcNode" presStyleLbl="node1" presStyleIdx="1" presStyleCnt="3"/>
      <dgm:spPr/>
      <dgm:t>
        <a:bodyPr/>
        <a:lstStyle/>
        <a:p>
          <a:endParaRPr lang="ru-RU"/>
        </a:p>
      </dgm:t>
    </dgm:pt>
    <dgm:pt modelId="{8ED78FBA-B8CA-40F9-A64C-64F4EEE2D10B}" type="pres">
      <dgm:prSet presAssocID="{616597B4-D39C-4606-B5A2-621FAB045CC1}" presName="gear2dstNode" presStyleLbl="node1" presStyleIdx="1" presStyleCnt="3"/>
      <dgm:spPr/>
      <dgm:t>
        <a:bodyPr/>
        <a:lstStyle/>
        <a:p>
          <a:endParaRPr lang="ru-RU"/>
        </a:p>
      </dgm:t>
    </dgm:pt>
    <dgm:pt modelId="{23E8CD16-E72A-45CD-B288-C71224D426C7}" type="pres">
      <dgm:prSet presAssocID="{FF0068E7-5197-406A-AE39-737D6F19BF5B}" presName="gear3" presStyleLbl="node1" presStyleIdx="2" presStyleCnt="3" custScaleX="112600" custScaleY="106310"/>
      <dgm:spPr/>
      <dgm:t>
        <a:bodyPr/>
        <a:lstStyle/>
        <a:p>
          <a:endParaRPr lang="ru-RU"/>
        </a:p>
      </dgm:t>
    </dgm:pt>
    <dgm:pt modelId="{B76036CF-DA7F-425F-8ACE-F48BE11C875A}" type="pres">
      <dgm:prSet presAssocID="{FF0068E7-5197-406A-AE39-737D6F19BF5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36594-3C94-4CDA-83F2-70B0BBC68924}" type="pres">
      <dgm:prSet presAssocID="{FF0068E7-5197-406A-AE39-737D6F19BF5B}" presName="gear3srcNode" presStyleLbl="node1" presStyleIdx="2" presStyleCnt="3"/>
      <dgm:spPr/>
      <dgm:t>
        <a:bodyPr/>
        <a:lstStyle/>
        <a:p>
          <a:endParaRPr lang="ru-RU"/>
        </a:p>
      </dgm:t>
    </dgm:pt>
    <dgm:pt modelId="{560F81CC-89BE-45FA-A66F-5D6C27BAB728}" type="pres">
      <dgm:prSet presAssocID="{FF0068E7-5197-406A-AE39-737D6F19BF5B}" presName="gear3dstNode" presStyleLbl="node1" presStyleIdx="2" presStyleCnt="3"/>
      <dgm:spPr/>
      <dgm:t>
        <a:bodyPr/>
        <a:lstStyle/>
        <a:p>
          <a:endParaRPr lang="ru-RU"/>
        </a:p>
      </dgm:t>
    </dgm:pt>
    <dgm:pt modelId="{32F441F2-0CC9-4832-88CE-2100A21AC3EB}" type="pres">
      <dgm:prSet presAssocID="{2937499E-8AC9-4FB3-BB02-86D78EABE2EE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44FA57B7-6C9D-4645-A359-3B8849F262E7}" type="pres">
      <dgm:prSet presAssocID="{E302BB83-327E-4FC3-A3DD-5CA7766602E6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B36FBE6F-4E35-46F6-9933-2E8C484C9D21}" type="pres">
      <dgm:prSet presAssocID="{2084CF53-445C-4A10-9F53-396537AD8E3A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C65C651-098D-4A6E-BA2D-1A1E37981409}" type="presOf" srcId="{2937499E-8AC9-4FB3-BB02-86D78EABE2EE}" destId="{32F441F2-0CC9-4832-88CE-2100A21AC3EB}" srcOrd="0" destOrd="0" presId="urn:microsoft.com/office/officeart/2005/8/layout/gear1"/>
    <dgm:cxn modelId="{EAAE8449-A9E5-4E3A-9D1C-C4FADEC124DC}" type="presOf" srcId="{616597B4-D39C-4606-B5A2-621FAB045CC1}" destId="{80337BDC-FE59-4D36-82BB-223D51AFBFE6}" srcOrd="1" destOrd="0" presId="urn:microsoft.com/office/officeart/2005/8/layout/gear1"/>
    <dgm:cxn modelId="{09E8D6E3-2E9E-4778-9723-75F416517F00}" type="presOf" srcId="{616597B4-D39C-4606-B5A2-621FAB045CC1}" destId="{4C253E10-9C3E-467C-974D-884667C2DB6C}" srcOrd="0" destOrd="0" presId="urn:microsoft.com/office/officeart/2005/8/layout/gear1"/>
    <dgm:cxn modelId="{3A8774D3-AFAC-494F-A9D9-A4A922EE24A8}" type="presOf" srcId="{616597B4-D39C-4606-B5A2-621FAB045CC1}" destId="{8ED78FBA-B8CA-40F9-A64C-64F4EEE2D10B}" srcOrd="2" destOrd="0" presId="urn:microsoft.com/office/officeart/2005/8/layout/gear1"/>
    <dgm:cxn modelId="{524F886D-F4F0-4D3F-A498-6F068FDB2E62}" type="presOf" srcId="{E302BB83-327E-4FC3-A3DD-5CA7766602E6}" destId="{44FA57B7-6C9D-4645-A359-3B8849F262E7}" srcOrd="0" destOrd="0" presId="urn:microsoft.com/office/officeart/2005/8/layout/gear1"/>
    <dgm:cxn modelId="{C914FA9A-3E17-4AA4-A4C7-5E2820B4E3EF}" srcId="{C96778D1-204D-453D-97B1-3EB167561356}" destId="{FF0068E7-5197-406A-AE39-737D6F19BF5B}" srcOrd="2" destOrd="0" parTransId="{D9EC0083-7327-44FC-8DF0-8925B7A5D1A6}" sibTransId="{2084CF53-445C-4A10-9F53-396537AD8E3A}"/>
    <dgm:cxn modelId="{DE79B3D2-D1AC-4C18-83B8-633B5B167E69}" type="presOf" srcId="{C96778D1-204D-453D-97B1-3EB167561356}" destId="{535058F7-AFE0-4C98-9142-B6E83E1E20C0}" srcOrd="0" destOrd="0" presId="urn:microsoft.com/office/officeart/2005/8/layout/gear1"/>
    <dgm:cxn modelId="{D88344FA-4258-4848-9199-438CC08F63EE}" srcId="{C96778D1-204D-453D-97B1-3EB167561356}" destId="{BDFD891C-73A5-4902-BAA8-C392C65EC84A}" srcOrd="0" destOrd="0" parTransId="{10DAFBD3-1A3D-4678-8D11-251F1460EC6C}" sibTransId="{2937499E-8AC9-4FB3-BB02-86D78EABE2EE}"/>
    <dgm:cxn modelId="{2F667F4F-FC86-463B-9815-63B42B651C3D}" srcId="{C96778D1-204D-453D-97B1-3EB167561356}" destId="{616597B4-D39C-4606-B5A2-621FAB045CC1}" srcOrd="1" destOrd="0" parTransId="{563AE0AC-A545-4D9F-80ED-1F66007AD089}" sibTransId="{E302BB83-327E-4FC3-A3DD-5CA7766602E6}"/>
    <dgm:cxn modelId="{9BD7F450-A3D3-4A12-83AE-178D5E18A2BF}" type="presOf" srcId="{FF0068E7-5197-406A-AE39-737D6F19BF5B}" destId="{23E8CD16-E72A-45CD-B288-C71224D426C7}" srcOrd="0" destOrd="0" presId="urn:microsoft.com/office/officeart/2005/8/layout/gear1"/>
    <dgm:cxn modelId="{6765DECD-C67F-4FFC-9550-E56255CD565C}" type="presOf" srcId="{BDFD891C-73A5-4902-BAA8-C392C65EC84A}" destId="{B1C39C7E-6EE8-4203-95FE-4180A8EF172F}" srcOrd="0" destOrd="0" presId="urn:microsoft.com/office/officeart/2005/8/layout/gear1"/>
    <dgm:cxn modelId="{CC943BF3-7B8D-477F-A61D-E53AB9D11BD4}" type="presOf" srcId="{FF0068E7-5197-406A-AE39-737D6F19BF5B}" destId="{560F81CC-89BE-45FA-A66F-5D6C27BAB728}" srcOrd="3" destOrd="0" presId="urn:microsoft.com/office/officeart/2005/8/layout/gear1"/>
    <dgm:cxn modelId="{BF1E6866-6DF1-48F9-83E9-C2144F5CD808}" type="presOf" srcId="{FF0068E7-5197-406A-AE39-737D6F19BF5B}" destId="{86736594-3C94-4CDA-83F2-70B0BBC68924}" srcOrd="2" destOrd="0" presId="urn:microsoft.com/office/officeart/2005/8/layout/gear1"/>
    <dgm:cxn modelId="{1426BFD2-6E55-45FE-B328-5D19210A8A88}" type="presOf" srcId="{BDFD891C-73A5-4902-BAA8-C392C65EC84A}" destId="{D1FD7C8B-1460-4496-83C3-F93DB8667F40}" srcOrd="1" destOrd="0" presId="urn:microsoft.com/office/officeart/2005/8/layout/gear1"/>
    <dgm:cxn modelId="{E4FFC2C4-965E-42BE-AE2D-ED6CF3589275}" type="presOf" srcId="{BDFD891C-73A5-4902-BAA8-C392C65EC84A}" destId="{D923289D-FE22-4DDA-B24D-31E8E650E36B}" srcOrd="2" destOrd="0" presId="urn:microsoft.com/office/officeart/2005/8/layout/gear1"/>
    <dgm:cxn modelId="{56437A63-05B4-4276-8619-FEC727B27BF4}" type="presOf" srcId="{FF0068E7-5197-406A-AE39-737D6F19BF5B}" destId="{B76036CF-DA7F-425F-8ACE-F48BE11C875A}" srcOrd="1" destOrd="0" presId="urn:microsoft.com/office/officeart/2005/8/layout/gear1"/>
    <dgm:cxn modelId="{3C6C7B4E-3C79-4258-AB31-DBAF89729D1C}" type="presOf" srcId="{2084CF53-445C-4A10-9F53-396537AD8E3A}" destId="{B36FBE6F-4E35-46F6-9933-2E8C484C9D21}" srcOrd="0" destOrd="0" presId="urn:microsoft.com/office/officeart/2005/8/layout/gear1"/>
    <dgm:cxn modelId="{A376F762-35C6-4083-A045-6DCB8DE4ED19}" type="presParOf" srcId="{535058F7-AFE0-4C98-9142-B6E83E1E20C0}" destId="{B1C39C7E-6EE8-4203-95FE-4180A8EF172F}" srcOrd="0" destOrd="0" presId="urn:microsoft.com/office/officeart/2005/8/layout/gear1"/>
    <dgm:cxn modelId="{61471AF5-F9A3-4794-B2BE-158ECB3475B4}" type="presParOf" srcId="{535058F7-AFE0-4C98-9142-B6E83E1E20C0}" destId="{D1FD7C8B-1460-4496-83C3-F93DB8667F40}" srcOrd="1" destOrd="0" presId="urn:microsoft.com/office/officeart/2005/8/layout/gear1"/>
    <dgm:cxn modelId="{F2E5397F-DE6C-43C5-849A-CBA17E98D516}" type="presParOf" srcId="{535058F7-AFE0-4C98-9142-B6E83E1E20C0}" destId="{D923289D-FE22-4DDA-B24D-31E8E650E36B}" srcOrd="2" destOrd="0" presId="urn:microsoft.com/office/officeart/2005/8/layout/gear1"/>
    <dgm:cxn modelId="{118B482A-31DB-4A9C-A5FD-1300FCD0A714}" type="presParOf" srcId="{535058F7-AFE0-4C98-9142-B6E83E1E20C0}" destId="{4C253E10-9C3E-467C-974D-884667C2DB6C}" srcOrd="3" destOrd="0" presId="urn:microsoft.com/office/officeart/2005/8/layout/gear1"/>
    <dgm:cxn modelId="{53772EB4-0FF1-496D-A9D3-A295E91EEC5A}" type="presParOf" srcId="{535058F7-AFE0-4C98-9142-B6E83E1E20C0}" destId="{80337BDC-FE59-4D36-82BB-223D51AFBFE6}" srcOrd="4" destOrd="0" presId="urn:microsoft.com/office/officeart/2005/8/layout/gear1"/>
    <dgm:cxn modelId="{D9FCB6FB-9548-4599-ADC2-0E0BA3564DD1}" type="presParOf" srcId="{535058F7-AFE0-4C98-9142-B6E83E1E20C0}" destId="{8ED78FBA-B8CA-40F9-A64C-64F4EEE2D10B}" srcOrd="5" destOrd="0" presId="urn:microsoft.com/office/officeart/2005/8/layout/gear1"/>
    <dgm:cxn modelId="{97D91307-9A5B-4E0D-939C-1DE782398867}" type="presParOf" srcId="{535058F7-AFE0-4C98-9142-B6E83E1E20C0}" destId="{23E8CD16-E72A-45CD-B288-C71224D426C7}" srcOrd="6" destOrd="0" presId="urn:microsoft.com/office/officeart/2005/8/layout/gear1"/>
    <dgm:cxn modelId="{24F7C5BB-8846-4965-AAE7-893F2C76DF0B}" type="presParOf" srcId="{535058F7-AFE0-4C98-9142-B6E83E1E20C0}" destId="{B76036CF-DA7F-425F-8ACE-F48BE11C875A}" srcOrd="7" destOrd="0" presId="urn:microsoft.com/office/officeart/2005/8/layout/gear1"/>
    <dgm:cxn modelId="{1CABE6FE-0BB5-4ED3-9CCA-19182C4B04ED}" type="presParOf" srcId="{535058F7-AFE0-4C98-9142-B6E83E1E20C0}" destId="{86736594-3C94-4CDA-83F2-70B0BBC68924}" srcOrd="8" destOrd="0" presId="urn:microsoft.com/office/officeart/2005/8/layout/gear1"/>
    <dgm:cxn modelId="{8AB65208-4E04-4EEE-80BA-2042E4594566}" type="presParOf" srcId="{535058F7-AFE0-4C98-9142-B6E83E1E20C0}" destId="{560F81CC-89BE-45FA-A66F-5D6C27BAB728}" srcOrd="9" destOrd="0" presId="urn:microsoft.com/office/officeart/2005/8/layout/gear1"/>
    <dgm:cxn modelId="{B9A1D63F-5FA0-4255-B877-75024E982AA4}" type="presParOf" srcId="{535058F7-AFE0-4C98-9142-B6E83E1E20C0}" destId="{32F441F2-0CC9-4832-88CE-2100A21AC3EB}" srcOrd="10" destOrd="0" presId="urn:microsoft.com/office/officeart/2005/8/layout/gear1"/>
    <dgm:cxn modelId="{888E63A7-4B00-4ED8-BDC0-B8D1310EF21A}" type="presParOf" srcId="{535058F7-AFE0-4C98-9142-B6E83E1E20C0}" destId="{44FA57B7-6C9D-4645-A359-3B8849F262E7}" srcOrd="11" destOrd="0" presId="urn:microsoft.com/office/officeart/2005/8/layout/gear1"/>
    <dgm:cxn modelId="{19460C00-B78B-46E6-AC55-16139B4225B8}" type="presParOf" srcId="{535058F7-AFE0-4C98-9142-B6E83E1E20C0}" destId="{B36FBE6F-4E35-46F6-9933-2E8C484C9D2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92095" y="301666"/>
          <a:ext cx="1947302" cy="136311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baseline="0" dirty="0" smtClean="0">
              <a:solidFill>
                <a:schemeClr val="tx1"/>
              </a:solidFill>
            </a:rPr>
            <a:t>I</a:t>
          </a:r>
          <a:endParaRPr lang="ru-RU" sz="3800" kern="1200" baseline="0" dirty="0">
            <a:solidFill>
              <a:schemeClr val="tx1"/>
            </a:solidFill>
          </a:endParaRPr>
        </a:p>
      </dsp:txBody>
      <dsp:txXfrm rot="-5400000">
        <a:off x="1" y="691127"/>
        <a:ext cx="1363111" cy="584191"/>
      </dsp:txXfrm>
    </dsp:sp>
    <dsp:sp modelId="{45AAD843-F859-487B-A6C5-F227979FC08A}">
      <dsp:nvSpPr>
        <dsp:cNvPr id="0" name=""/>
        <dsp:cNvSpPr/>
      </dsp:nvSpPr>
      <dsp:spPr>
        <a:xfrm rot="5400000">
          <a:off x="4206890" y="-2843778"/>
          <a:ext cx="1265746" cy="6953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Законодательство (Бюджетный кодекс, КоАП РФ, иные законы), </a:t>
          </a:r>
          <a:r>
            <a:rPr lang="ru-RU" sz="2000" kern="1200" dirty="0" smtClean="0">
              <a:solidFill>
                <a:srgbClr val="FF0000"/>
              </a:solidFill>
            </a:rPr>
            <a:t>384-ФЗ о внесении изменений в Бюджетный кодекс Российской Федерации</a:t>
          </a:r>
          <a:endParaRPr lang="ru-RU" sz="2000" kern="1200" dirty="0">
            <a:solidFill>
              <a:srgbClr val="FF0000"/>
            </a:solidFill>
          </a:endParaRPr>
        </a:p>
      </dsp:txBody>
      <dsp:txXfrm rot="-5400000">
        <a:off x="1363112" y="61789"/>
        <a:ext cx="6891515" cy="1142168"/>
      </dsp:txXfrm>
    </dsp:sp>
    <dsp:sp modelId="{03D0EA89-2A70-4499-8805-4AAAC01E6F36}">
      <dsp:nvSpPr>
        <dsp:cNvPr id="0" name=""/>
        <dsp:cNvSpPr/>
      </dsp:nvSpPr>
      <dsp:spPr>
        <a:xfrm rot="5400000">
          <a:off x="-292095" y="2057766"/>
          <a:ext cx="1947302" cy="136311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II</a:t>
          </a:r>
          <a:endParaRPr lang="ru-RU" sz="3600" b="1" kern="1200" dirty="0">
            <a:solidFill>
              <a:schemeClr val="tx1"/>
            </a:solidFill>
          </a:endParaRPr>
        </a:p>
      </dsp:txBody>
      <dsp:txXfrm rot="-5400000">
        <a:off x="1" y="2447227"/>
        <a:ext cx="1363111" cy="584191"/>
      </dsp:txXfrm>
    </dsp:sp>
    <dsp:sp modelId="{09117F78-D702-45FE-BA65-AF89C747F759}">
      <dsp:nvSpPr>
        <dsp:cNvPr id="0" name=""/>
        <dsp:cNvSpPr/>
      </dsp:nvSpPr>
      <dsp:spPr>
        <a:xfrm rot="5400000">
          <a:off x="4206890" y="-1078107"/>
          <a:ext cx="1265746" cy="6953304"/>
        </a:xfrm>
        <a:prstGeom prst="round2SameRect">
          <a:avLst/>
        </a:pr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Стандарты внутреннего государственного (муниципального) финансового контроля и ВФА, их совершенствование (уточнение)</a:t>
          </a:r>
          <a:endParaRPr lang="ru-RU" sz="2000" b="1" kern="1200" dirty="0"/>
        </a:p>
      </dsp:txBody>
      <dsp:txXfrm rot="-5400000">
        <a:off x="1363112" y="1827460"/>
        <a:ext cx="6891515" cy="1142168"/>
      </dsp:txXfrm>
    </dsp:sp>
    <dsp:sp modelId="{FE31ACF4-DF46-4178-894E-3206F316BE00}">
      <dsp:nvSpPr>
        <dsp:cNvPr id="0" name=""/>
        <dsp:cNvSpPr/>
      </dsp:nvSpPr>
      <dsp:spPr>
        <a:xfrm rot="5400000">
          <a:off x="-289077" y="3731417"/>
          <a:ext cx="1941265" cy="136311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III</a:t>
          </a:r>
          <a:endParaRPr lang="ru-RU" sz="2400" b="1" kern="1200" dirty="0">
            <a:solidFill>
              <a:schemeClr val="tx1"/>
            </a:solidFill>
          </a:endParaRPr>
        </a:p>
      </dsp:txBody>
      <dsp:txXfrm rot="-5400000">
        <a:off x="1" y="4123896"/>
        <a:ext cx="1363111" cy="578154"/>
      </dsp:txXfrm>
    </dsp:sp>
    <dsp:sp modelId="{260CC360-E741-404D-BA81-0700D8105679}">
      <dsp:nvSpPr>
        <dsp:cNvPr id="0" name=""/>
        <dsp:cNvSpPr/>
      </dsp:nvSpPr>
      <dsp:spPr>
        <a:xfrm rot="5400000">
          <a:off x="4222889" y="596604"/>
          <a:ext cx="1233748" cy="6953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Методические разъяснения  и НПА Минфина России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Ведомственные стандарты органов внутреннего Г(М)ФК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Ведомственные акты по внутреннему финансовому аудиту</a:t>
          </a:r>
          <a:endParaRPr lang="ru-RU" sz="2000" kern="1200" dirty="0"/>
        </a:p>
      </dsp:txBody>
      <dsp:txXfrm rot="-5400000">
        <a:off x="1363112" y="3516609"/>
        <a:ext cx="6893077" cy="1113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39C7E-6EE8-4203-95FE-4180A8EF172F}">
      <dsp:nvSpPr>
        <dsp:cNvPr id="0" name=""/>
        <dsp:cNvSpPr/>
      </dsp:nvSpPr>
      <dsp:spPr>
        <a:xfrm>
          <a:off x="3948316" y="2577960"/>
          <a:ext cx="3098700" cy="3098700"/>
        </a:xfrm>
        <a:prstGeom prst="gear9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Мониторинг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качества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финансового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менеджмента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571293" y="3303816"/>
        <a:ext cx="1852746" cy="1592795"/>
      </dsp:txXfrm>
    </dsp:sp>
    <dsp:sp modelId="{4C253E10-9C3E-467C-974D-884667C2DB6C}">
      <dsp:nvSpPr>
        <dsp:cNvPr id="0" name=""/>
        <dsp:cNvSpPr/>
      </dsp:nvSpPr>
      <dsp:spPr>
        <a:xfrm>
          <a:off x="2145436" y="1845540"/>
          <a:ext cx="2253600" cy="2253600"/>
        </a:xfrm>
        <a:prstGeom prst="gear6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ФК</a:t>
          </a:r>
          <a:r>
            <a:rPr lang="en-US" sz="18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:</a:t>
          </a:r>
          <a:r>
            <a:rPr lang="ru-RU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Контроль</a:t>
          </a:r>
          <a:endParaRPr lang="en-US" sz="1800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Анализ ВФА</a:t>
          </a:r>
          <a:endParaRPr lang="ru-RU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712787" y="2416320"/>
        <a:ext cx="1118898" cy="1112040"/>
      </dsp:txXfrm>
    </dsp:sp>
    <dsp:sp modelId="{23E8CD16-E72A-45CD-B288-C71224D426C7}">
      <dsp:nvSpPr>
        <dsp:cNvPr id="0" name=""/>
        <dsp:cNvSpPr/>
      </dsp:nvSpPr>
      <dsp:spPr>
        <a:xfrm rot="20700000">
          <a:off x="3243156" y="246540"/>
          <a:ext cx="2537120" cy="2296560"/>
        </a:xfrm>
        <a:prstGeom prst="gear6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ВФА</a:t>
          </a:r>
          <a:endParaRPr lang="ru-RU" sz="2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20700000">
        <a:off x="4156954" y="1069713"/>
        <a:ext cx="709524" cy="650215"/>
      </dsp:txXfrm>
    </dsp:sp>
    <dsp:sp modelId="{32F441F2-0CC9-4832-88CE-2100A21AC3EB}">
      <dsp:nvSpPr>
        <dsp:cNvPr id="0" name=""/>
        <dsp:cNvSpPr/>
      </dsp:nvSpPr>
      <dsp:spPr>
        <a:xfrm>
          <a:off x="3726168" y="2101146"/>
          <a:ext cx="3966336" cy="3966336"/>
        </a:xfrm>
        <a:prstGeom prst="circularArrow">
          <a:avLst>
            <a:gd name="adj1" fmla="val 4687"/>
            <a:gd name="adj2" fmla="val 299029"/>
            <a:gd name="adj3" fmla="val 2542416"/>
            <a:gd name="adj4" fmla="val 15805844"/>
            <a:gd name="adj5" fmla="val 5469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A57B7-6C9D-4645-A359-3B8849F262E7}">
      <dsp:nvSpPr>
        <dsp:cNvPr id="0" name=""/>
        <dsp:cNvSpPr/>
      </dsp:nvSpPr>
      <dsp:spPr>
        <a:xfrm>
          <a:off x="1746328" y="1340725"/>
          <a:ext cx="2881791" cy="28817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FBE6F-4E35-46F6-9933-2E8C484C9D21}">
      <dsp:nvSpPr>
        <dsp:cNvPr id="0" name=""/>
        <dsp:cNvSpPr/>
      </dsp:nvSpPr>
      <dsp:spPr>
        <a:xfrm>
          <a:off x="2896933" y="-199041"/>
          <a:ext cx="3107151" cy="310715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31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26.09.2022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31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4278154" cy="342901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34" y="2"/>
            <a:ext cx="4278154" cy="342901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26.09.2022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22625" y="514350"/>
            <a:ext cx="3427413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71" y="3257554"/>
            <a:ext cx="7898129" cy="3086099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6513912"/>
            <a:ext cx="4278154" cy="342901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34" y="6513912"/>
            <a:ext cx="4278154" cy="342901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729288" y="34925"/>
            <a:ext cx="2952750" cy="221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219247" y="2278020"/>
            <a:ext cx="14025680" cy="2418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4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26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94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7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1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49"/>
            <a:ext cx="387350" cy="43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3"/>
            <a:ext cx="1423987" cy="234951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26.09.2022 8:22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7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94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7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1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3"/>
            <a:ext cx="1423987" cy="234951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26.09.2022 8:22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9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0728" y="0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422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5189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385" y="-1585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4360" y="-1585"/>
            <a:ext cx="27843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5305" y="-1585"/>
            <a:ext cx="8792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6953" y="-1585"/>
            <a:ext cx="26377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8915406" y="3"/>
            <a:ext cx="5568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invGray">
          <a:xfrm>
            <a:off x="8875835" y="3"/>
            <a:ext cx="5862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0728" y="0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422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5189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AE05047-C806-48E8-821D-C0F2FC142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6" y="-1588"/>
            <a:ext cx="311645" cy="3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64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5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94" y="-1585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44" y="-1585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5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3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"/>
            <a:ext cx="387350" cy="43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Georgia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40"/>
            <a:ext cx="261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Georgia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1" y="-61910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srgbClr val="EDEDE3"/>
                </a:solidFill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9415"/>
            <a:ext cx="8229600" cy="498412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5860"/>
            <a:ext cx="8229600" cy="5407979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990904" y="14291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>
                <a:solidFill>
                  <a:srgbClr val="EDEDE3">
                    <a:lumMod val="9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DEDE3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0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235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54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17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8353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5840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2829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5648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7290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6126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399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8940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6702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0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9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9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71B2989-0681-48C9-AA25-E11ABAA9F518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26.09.2022 8:32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1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9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91"/>
            <a:ext cx="8229600" cy="43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38086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D4CA9-6455-4D4B-9A96-1638AD137F56}" type="datetime8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26.09.2022 8:22</a:t>
            </a:fld>
            <a:r>
              <a:rPr lang="ru-RU" dirty="0" smtClean="0"/>
              <a:t>06.10.2009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9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93AEA-1088-46C4-AFD3-1EC02C849B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3" name="Прямоугольник 17"/>
          <p:cNvSpPr>
            <a:spLocks noChangeArrowheads="1"/>
          </p:cNvSpPr>
          <p:nvPr/>
        </p:nvSpPr>
        <p:spPr bwMode="auto">
          <a:xfrm>
            <a:off x="96361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774701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7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4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60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6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735" y="4221088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4821"/>
                </a:solidFill>
                <a:latin typeface="Calibri"/>
                <a:cs typeface="Arial" panose="020B0604020202020204" pitchFamily="34" charset="0"/>
              </a:rPr>
              <a:t>РЕАЛИЗАЦИЯ КОНЦЕПЦИИ ЭЛЕКТРОННОГО СМАРТ-КОНТРОЛЯ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(КОНТРОЛЛИНГА)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18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51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21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1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1412776"/>
            <a:ext cx="7857459" cy="4402291"/>
            <a:chOff x="602973" y="1258957"/>
            <a:chExt cx="8408504" cy="353118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113722" y="3740107"/>
              <a:ext cx="3272129" cy="569156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Методологические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вызовы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027583" y="1606335"/>
              <a:ext cx="3358269" cy="569156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Технологические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предпосылки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02973" y="1606335"/>
              <a:ext cx="2054087" cy="2709669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«УМНЫЙ» КОНТРОЛЬ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СЕРВИСНЫЙ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МОТИВИРУЮЩИЙ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АДАПТИВНЫЙ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РИСК- 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ОРИЕНТИРОВАННЫЙ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ТЕХНИКО-ЦИФРОВОЙ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77230" y="1258957"/>
              <a:ext cx="3834247" cy="2035265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потребность в оптимизации (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снижении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административной нагрузки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на участников контрольной среды</a:t>
              </a:r>
            </a:p>
            <a:p>
              <a:pPr marL="171450" marR="0" lvl="0" indent="-171450" algn="just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цифровизация бюджетного процесса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и системы государственного управления </a:t>
              </a:r>
            </a:p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централизация полномочий и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интеграция данных</a:t>
              </a: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формирование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и обеспечение нового образовательного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стандарта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для подготовки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«цифрового» контролера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177231" y="3447111"/>
              <a:ext cx="3834246" cy="1343029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законодательное ограничение возможностей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существующей системы внутреннего </a:t>
              </a:r>
              <a:r>
                <a:rPr kumimoji="0" lang="ru-RU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госфинконтроля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место и роль внутреннего </a:t>
              </a:r>
              <a:r>
                <a:rPr kumimoji="0" lang="ru-RU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госфинконтроля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 системе контрольных органов государства</a:t>
              </a: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027916"/>
              </p:ext>
            </p:extLst>
          </p:nvPr>
        </p:nvGraphicFramePr>
        <p:xfrm>
          <a:off x="899592" y="321842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ТРАНСФОРМАЦИЯ СИСТЕМЫ КОНТРОЛЯ И АУДИТА</a:t>
                      </a:r>
                      <a:r>
                        <a:rPr lang="en-US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ПРЕДПОСЫЛКИ И ВЫЗОВЫ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10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87624" y="764704"/>
            <a:ext cx="2895600" cy="319483"/>
          </a:xfrm>
          <a:prstGeom prst="roundRect">
            <a:avLst/>
          </a:prstGeom>
          <a:solidFill>
            <a:srgbClr val="0060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ЦЕЛИ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764704"/>
            <a:ext cx="3076574" cy="319483"/>
          </a:xfrm>
          <a:prstGeom prst="roundRect">
            <a:avLst/>
          </a:prstGeom>
          <a:solidFill>
            <a:srgbClr val="0060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ЭФФЕКТЫ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164134"/>
            <a:ext cx="42484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4572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>
                <a:solidFill>
                  <a:prstClr val="black"/>
                </a:solidFill>
                <a:latin typeface="Arial"/>
              </a:rPr>
              <a:t>Повышение прозрачности и обоснованности бюджетных ассигнований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путем установления к 2025 году нового формата обоснований бюджетных ассигнований - прозрачный механизм расчета и учет результатов предоставления ассигнований для качественного планирования расходов ФБ и оперативного принятия управленческих решений по его исполнению</a:t>
            </a:r>
          </a:p>
          <a:p>
            <a:pPr marL="171450" indent="-171450" algn="just" defTabSz="457200">
              <a:buClr>
                <a:srgbClr val="C00000"/>
              </a:buClr>
              <a:buFont typeface="Wingdings" pitchFamily="2" charset="2"/>
              <a:buChar char="§"/>
            </a:pPr>
            <a:endParaRPr lang="ru-RU" sz="1400" dirty="0">
              <a:solidFill>
                <a:prstClr val="black"/>
              </a:solidFill>
              <a:latin typeface="Arial"/>
            </a:endParaRPr>
          </a:p>
          <a:p>
            <a:pPr marL="171450" indent="-171450" algn="just" defTabSz="4572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Создание к </a:t>
            </a:r>
            <a:r>
              <a:rPr lang="ru-RU" sz="1400" b="1" dirty="0">
                <a:solidFill>
                  <a:prstClr val="black"/>
                </a:solidFill>
                <a:latin typeface="Arial"/>
              </a:rPr>
              <a:t>2027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 году </a:t>
            </a:r>
            <a:r>
              <a:rPr lang="ru-RU" sz="1400" b="1" dirty="0">
                <a:solidFill>
                  <a:prstClr val="black"/>
                </a:solidFill>
                <a:latin typeface="Arial"/>
              </a:rPr>
              <a:t>единой электронной системы формирования данных учета и отчетности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государственных финансов - консолидация учетной информации о государственных финансах бюджетов бюджетной системы РФ</a:t>
            </a:r>
          </a:p>
          <a:p>
            <a:pPr marL="171450" indent="-171450" algn="just" defTabSz="457200">
              <a:buClr>
                <a:srgbClr val="C00000"/>
              </a:buClr>
              <a:buFont typeface="Wingdings" pitchFamily="2" charset="2"/>
              <a:buChar char="§"/>
            </a:pPr>
            <a:endParaRPr lang="ru-RU" sz="1400" dirty="0">
              <a:solidFill>
                <a:prstClr val="black"/>
              </a:solidFill>
              <a:latin typeface="Arial"/>
            </a:endParaRPr>
          </a:p>
          <a:p>
            <a:pPr marL="171450" indent="-171450" algn="just" defTabSz="4572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Создание к </a:t>
            </a:r>
            <a:r>
              <a:rPr lang="ru-RU" sz="1400" b="1" dirty="0">
                <a:solidFill>
                  <a:prstClr val="black"/>
                </a:solidFill>
                <a:latin typeface="Arial"/>
              </a:rPr>
              <a:t>2027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 году </a:t>
            </a:r>
            <a:r>
              <a:rPr lang="ru-RU" sz="1400" b="1" dirty="0">
                <a:solidFill>
                  <a:prstClr val="black"/>
                </a:solidFill>
                <a:latin typeface="Arial"/>
              </a:rPr>
              <a:t>единой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 электронной </a:t>
            </a:r>
            <a:r>
              <a:rPr lang="ru-RU" sz="1400" b="1" dirty="0" smtClean="0">
                <a:solidFill>
                  <a:prstClr val="black"/>
                </a:solidFill>
                <a:latin typeface="Arial"/>
              </a:rPr>
              <a:t>среды </a:t>
            </a:r>
            <a:r>
              <a:rPr lang="ru-RU" sz="1400" b="1" dirty="0">
                <a:solidFill>
                  <a:prstClr val="black"/>
                </a:solidFill>
                <a:latin typeface="Arial"/>
              </a:rPr>
              <a:t>автоматизированного </a:t>
            </a:r>
            <a:r>
              <a:rPr lang="ru-RU" sz="1400" b="1" dirty="0" err="1">
                <a:solidFill>
                  <a:prstClr val="black"/>
                </a:solidFill>
                <a:latin typeface="Arial"/>
              </a:rPr>
              <a:t>контроллинга</a:t>
            </a:r>
            <a:r>
              <a:rPr lang="ru-RU" sz="1400" b="1" dirty="0">
                <a:solidFill>
                  <a:prstClr val="black"/>
                </a:solidFill>
                <a:latin typeface="Arial"/>
              </a:rPr>
              <a:t>, анализа и учета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государственных финансов для государственных (муниципальных) органов и организаций бюджетной сферы в целях повышения эффективности и качества </a:t>
            </a:r>
            <a:r>
              <a:rPr lang="ru-RU" sz="1400" b="1" dirty="0">
                <a:solidFill>
                  <a:prstClr val="black"/>
                </a:solidFill>
                <a:latin typeface="Arial"/>
              </a:rPr>
              <a:t>управленческих </a:t>
            </a:r>
            <a:r>
              <a:rPr lang="ru-RU" sz="1400" b="1" dirty="0" smtClean="0">
                <a:solidFill>
                  <a:prstClr val="black"/>
                </a:solidFill>
                <a:latin typeface="Arial"/>
              </a:rPr>
              <a:t>решений</a:t>
            </a:r>
            <a:endParaRPr lang="ru-RU" sz="1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164134"/>
            <a:ext cx="41764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4572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Существенное </a:t>
            </a:r>
            <a:r>
              <a:rPr lang="ru-RU" sz="1400" b="1" dirty="0">
                <a:solidFill>
                  <a:prstClr val="black"/>
                </a:solidFill>
                <a:latin typeface="Arial"/>
              </a:rPr>
              <a:t>снижение административной нагрузки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за счет комплексного электронного документооборота и невидимого присутствия «цифрового» контролера</a:t>
            </a:r>
          </a:p>
          <a:p>
            <a:pPr marL="171450" indent="-171450" algn="just" defTabSz="457200">
              <a:buClr>
                <a:srgbClr val="C00000"/>
              </a:buClr>
              <a:buFont typeface="Wingdings" pitchFamily="2" charset="2"/>
              <a:buChar char="§"/>
            </a:pPr>
            <a:endParaRPr lang="ru-RU" sz="1400" dirty="0">
              <a:solidFill>
                <a:prstClr val="black"/>
              </a:solidFill>
              <a:latin typeface="Arial"/>
            </a:endParaRPr>
          </a:p>
          <a:p>
            <a:pPr marL="171450" indent="-171450" algn="just" defTabSz="4572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>
                <a:solidFill>
                  <a:prstClr val="black"/>
                </a:solidFill>
                <a:latin typeface="Arial"/>
              </a:rPr>
              <a:t>Гибкое реагирование на изменения подконтрольной среды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, оперативное реагирование на риски и </a:t>
            </a:r>
            <a:r>
              <a:rPr lang="ru-RU" sz="1400" b="1" dirty="0">
                <a:solidFill>
                  <a:prstClr val="black"/>
                </a:solidFill>
                <a:latin typeface="Arial"/>
              </a:rPr>
              <a:t>принятие управленческих решений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, полная и своевременная идентификация риск-зон объектов контроля (создание института управления рисками)</a:t>
            </a:r>
          </a:p>
          <a:p>
            <a:pPr marL="171450" indent="-171450" algn="just" defTabSz="457200">
              <a:buClr>
                <a:srgbClr val="C00000"/>
              </a:buClr>
              <a:buFont typeface="Wingdings" pitchFamily="2" charset="2"/>
              <a:buChar char="§"/>
            </a:pPr>
            <a:endParaRPr lang="ru-RU" sz="1400" dirty="0">
              <a:solidFill>
                <a:prstClr val="black"/>
              </a:solidFill>
              <a:latin typeface="Arial"/>
            </a:endParaRPr>
          </a:p>
          <a:p>
            <a:pPr marL="171450" indent="-171450" algn="just" defTabSz="4572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Создание </a:t>
            </a:r>
            <a:r>
              <a:rPr lang="ru-RU" sz="1400" b="1" dirty="0">
                <a:solidFill>
                  <a:prstClr val="black"/>
                </a:solidFill>
                <a:latin typeface="Arial"/>
              </a:rPr>
              <a:t>эффективных механизмов предупреждения нарушений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 в финансово-бюджетной сфере. Новые принципы, правила и процедуры взаимодействия органов и объектов контроля 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06044"/>
              </p:ext>
            </p:extLst>
          </p:nvPr>
        </p:nvGraphicFramePr>
        <p:xfrm>
          <a:off x="483184" y="228585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ВЕДОМСТВЕННЫЙ ПРОЕКТ МФ РФ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38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9532" y="1340771"/>
            <a:ext cx="3486686" cy="1727907"/>
          </a:xfrm>
          <a:prstGeom prst="roundRect">
            <a:avLst/>
          </a:prstGeom>
          <a:solidFill>
            <a:srgbClr val="0060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ЦЕЛЬ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Создание к 2027 году единой электронной среды автоматизированного </a:t>
            </a:r>
            <a:r>
              <a:rPr kumimoji="0" lang="ru-RU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контроллинга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анализа и учета государственных финансов для государственных (муниципальных) органов и организаций бюджетной сферы в целях повышения эффективности и качества управленческих решений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47760" y="1340768"/>
            <a:ext cx="2005483" cy="1727908"/>
          </a:xfrm>
          <a:prstGeom prst="roundRect">
            <a:avLst/>
          </a:prstGeom>
          <a:solidFill>
            <a:srgbClr val="0060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ЗАДАЧА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Создание и внедрение системы 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контроллинга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на базе единой цифровой платформы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7925" y="1340771"/>
            <a:ext cx="2464555" cy="1727907"/>
          </a:xfrm>
          <a:prstGeom prst="roundRect">
            <a:avLst/>
          </a:prstGeom>
          <a:solidFill>
            <a:srgbClr val="0060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Цифровая среда, позволяющая провести измерение финансово-хозяйственной деятельности объектов контроля (анализа) и внедрить инструменты управления рисками при управлении деятельностью</a:t>
            </a:r>
          </a:p>
        </p:txBody>
      </p:sp>
      <p:sp>
        <p:nvSpPr>
          <p:cNvPr id="23" name="Freeform 117"/>
          <p:cNvSpPr>
            <a:spLocks noChangeAspect="1" noEditPoints="1"/>
          </p:cNvSpPr>
          <p:nvPr/>
        </p:nvSpPr>
        <p:spPr bwMode="auto">
          <a:xfrm>
            <a:off x="5789631" y="3883204"/>
            <a:ext cx="427717" cy="488659"/>
          </a:xfrm>
          <a:custGeom>
            <a:avLst/>
            <a:gdLst>
              <a:gd name="T0" fmla="*/ 2147483647 w 5020"/>
              <a:gd name="T1" fmla="*/ 2147483647 h 4763"/>
              <a:gd name="T2" fmla="*/ 2147483647 w 5020"/>
              <a:gd name="T3" fmla="*/ 2147483647 h 4763"/>
              <a:gd name="T4" fmla="*/ 2147483647 w 5020"/>
              <a:gd name="T5" fmla="*/ 2147483647 h 4763"/>
              <a:gd name="T6" fmla="*/ 2147483647 w 5020"/>
              <a:gd name="T7" fmla="*/ 2147483647 h 4763"/>
              <a:gd name="T8" fmla="*/ 2147483647 w 5020"/>
              <a:gd name="T9" fmla="*/ 2147483647 h 4763"/>
              <a:gd name="T10" fmla="*/ 2147483647 w 5020"/>
              <a:gd name="T11" fmla="*/ 2147483647 h 4763"/>
              <a:gd name="T12" fmla="*/ 2147483647 w 5020"/>
              <a:gd name="T13" fmla="*/ 2147483647 h 4763"/>
              <a:gd name="T14" fmla="*/ 2147483647 w 5020"/>
              <a:gd name="T15" fmla="*/ 2147483647 h 4763"/>
              <a:gd name="T16" fmla="*/ 2147483647 w 5020"/>
              <a:gd name="T17" fmla="*/ 2147483647 h 4763"/>
              <a:gd name="T18" fmla="*/ 2147483647 w 5020"/>
              <a:gd name="T19" fmla="*/ 2147483647 h 4763"/>
              <a:gd name="T20" fmla="*/ 2147483647 w 5020"/>
              <a:gd name="T21" fmla="*/ 2147483647 h 4763"/>
              <a:gd name="T22" fmla="*/ 2147483647 w 5020"/>
              <a:gd name="T23" fmla="*/ 2147483647 h 4763"/>
              <a:gd name="T24" fmla="*/ 2147483647 w 5020"/>
              <a:gd name="T25" fmla="*/ 2147483647 h 4763"/>
              <a:gd name="T26" fmla="*/ 2147483647 w 5020"/>
              <a:gd name="T27" fmla="*/ 2147483647 h 4763"/>
              <a:gd name="T28" fmla="*/ 2147483647 w 5020"/>
              <a:gd name="T29" fmla="*/ 2147483647 h 4763"/>
              <a:gd name="T30" fmla="*/ 2147483647 w 5020"/>
              <a:gd name="T31" fmla="*/ 2147483647 h 4763"/>
              <a:gd name="T32" fmla="*/ 2147483647 w 5020"/>
              <a:gd name="T33" fmla="*/ 2147483647 h 4763"/>
              <a:gd name="T34" fmla="*/ 2147483647 w 5020"/>
              <a:gd name="T35" fmla="*/ 2147483647 h 4763"/>
              <a:gd name="T36" fmla="*/ 2147483647 w 5020"/>
              <a:gd name="T37" fmla="*/ 2147483647 h 4763"/>
              <a:gd name="T38" fmla="*/ 2147483647 w 5020"/>
              <a:gd name="T39" fmla="*/ 2147483647 h 4763"/>
              <a:gd name="T40" fmla="*/ 2147483647 w 5020"/>
              <a:gd name="T41" fmla="*/ 2147483647 h 4763"/>
              <a:gd name="T42" fmla="*/ 2147483647 w 5020"/>
              <a:gd name="T43" fmla="*/ 2147483647 h 4763"/>
              <a:gd name="T44" fmla="*/ 2147483647 w 5020"/>
              <a:gd name="T45" fmla="*/ 2147483647 h 4763"/>
              <a:gd name="T46" fmla="*/ 2147483647 w 5020"/>
              <a:gd name="T47" fmla="*/ 2147483647 h 4763"/>
              <a:gd name="T48" fmla="*/ 2147483647 w 5020"/>
              <a:gd name="T49" fmla="*/ 2147483647 h 4763"/>
              <a:gd name="T50" fmla="*/ 2147483647 w 5020"/>
              <a:gd name="T51" fmla="*/ 2147483647 h 4763"/>
              <a:gd name="T52" fmla="*/ 2147483647 w 5020"/>
              <a:gd name="T53" fmla="*/ 2147483647 h 4763"/>
              <a:gd name="T54" fmla="*/ 2147483647 w 5020"/>
              <a:gd name="T55" fmla="*/ 2147483647 h 4763"/>
              <a:gd name="T56" fmla="*/ 2147483647 w 5020"/>
              <a:gd name="T57" fmla="*/ 2147483647 h 4763"/>
              <a:gd name="T58" fmla="*/ 2147483647 w 5020"/>
              <a:gd name="T59" fmla="*/ 2147483647 h 4763"/>
              <a:gd name="T60" fmla="*/ 2147483647 w 5020"/>
              <a:gd name="T61" fmla="*/ 2147483647 h 4763"/>
              <a:gd name="T62" fmla="*/ 2147483647 w 5020"/>
              <a:gd name="T63" fmla="*/ 2147483647 h 4763"/>
              <a:gd name="T64" fmla="*/ 2147483647 w 5020"/>
              <a:gd name="T65" fmla="*/ 2147483647 h 4763"/>
              <a:gd name="T66" fmla="*/ 2147483647 w 5020"/>
              <a:gd name="T67" fmla="*/ 2147483647 h 4763"/>
              <a:gd name="T68" fmla="*/ 2147483647 w 5020"/>
              <a:gd name="T69" fmla="*/ 2147483647 h 4763"/>
              <a:gd name="T70" fmla="*/ 2147483647 w 5020"/>
              <a:gd name="T71" fmla="*/ 2147483647 h 4763"/>
              <a:gd name="T72" fmla="*/ 2147483647 w 5020"/>
              <a:gd name="T73" fmla="*/ 2147483647 h 4763"/>
              <a:gd name="T74" fmla="*/ 2147483647 w 5020"/>
              <a:gd name="T75" fmla="*/ 2147483647 h 4763"/>
              <a:gd name="T76" fmla="*/ 2147483647 w 5020"/>
              <a:gd name="T77" fmla="*/ 2147483647 h 4763"/>
              <a:gd name="T78" fmla="*/ 2147483647 w 5020"/>
              <a:gd name="T79" fmla="*/ 2147483647 h 4763"/>
              <a:gd name="T80" fmla="*/ 2147483647 w 5020"/>
              <a:gd name="T81" fmla="*/ 2147483647 h 4763"/>
              <a:gd name="T82" fmla="*/ 2147483647 w 5020"/>
              <a:gd name="T83" fmla="*/ 2147483647 h 4763"/>
              <a:gd name="T84" fmla="*/ 2147483647 w 5020"/>
              <a:gd name="T85" fmla="*/ 2147483647 h 4763"/>
              <a:gd name="T86" fmla="*/ 2147483647 w 5020"/>
              <a:gd name="T87" fmla="*/ 2147483647 h 4763"/>
              <a:gd name="T88" fmla="*/ 2147483647 w 5020"/>
              <a:gd name="T89" fmla="*/ 2147483647 h 4763"/>
              <a:gd name="T90" fmla="*/ 0 w 5020"/>
              <a:gd name="T91" fmla="*/ 2147483647 h 4763"/>
              <a:gd name="T92" fmla="*/ 2147483647 w 5020"/>
              <a:gd name="T93" fmla="*/ 2147483647 h 4763"/>
              <a:gd name="T94" fmla="*/ 2147483647 w 5020"/>
              <a:gd name="T95" fmla="*/ 2147483647 h 4763"/>
              <a:gd name="T96" fmla="*/ 2147483647 w 5020"/>
              <a:gd name="T97" fmla="*/ 2147483647 h 4763"/>
              <a:gd name="T98" fmla="*/ 2147483647 w 5020"/>
              <a:gd name="T99" fmla="*/ 2147483647 h 4763"/>
              <a:gd name="T100" fmla="*/ 2147483647 w 5020"/>
              <a:gd name="T101" fmla="*/ 2147483647 h 4763"/>
              <a:gd name="T102" fmla="*/ 2147483647 w 5020"/>
              <a:gd name="T103" fmla="*/ 2147483647 h 4763"/>
              <a:gd name="T104" fmla="*/ 2147483647 w 5020"/>
              <a:gd name="T105" fmla="*/ 2147483647 h 47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0"/>
              <a:gd name="T160" fmla="*/ 0 h 4763"/>
              <a:gd name="T161" fmla="*/ 5020 w 5020"/>
              <a:gd name="T162" fmla="*/ 4763 h 47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0" h="4763">
                <a:moveTo>
                  <a:pt x="1207" y="3692"/>
                </a:moveTo>
                <a:lnTo>
                  <a:pt x="1207" y="3986"/>
                </a:lnTo>
                <a:lnTo>
                  <a:pt x="1011" y="3986"/>
                </a:lnTo>
                <a:lnTo>
                  <a:pt x="1011" y="3692"/>
                </a:lnTo>
                <a:lnTo>
                  <a:pt x="1207" y="3692"/>
                </a:lnTo>
                <a:close/>
                <a:moveTo>
                  <a:pt x="1207" y="3191"/>
                </a:moveTo>
                <a:lnTo>
                  <a:pt x="1207" y="3495"/>
                </a:lnTo>
                <a:lnTo>
                  <a:pt x="1011" y="3495"/>
                </a:lnTo>
                <a:lnTo>
                  <a:pt x="1011" y="3191"/>
                </a:lnTo>
                <a:lnTo>
                  <a:pt x="1207" y="3191"/>
                </a:lnTo>
                <a:close/>
                <a:moveTo>
                  <a:pt x="1207" y="2689"/>
                </a:moveTo>
                <a:lnTo>
                  <a:pt x="1207" y="2994"/>
                </a:lnTo>
                <a:lnTo>
                  <a:pt x="1011" y="2994"/>
                </a:lnTo>
                <a:lnTo>
                  <a:pt x="1011" y="2689"/>
                </a:lnTo>
                <a:lnTo>
                  <a:pt x="1207" y="2689"/>
                </a:lnTo>
                <a:close/>
                <a:moveTo>
                  <a:pt x="1207" y="2186"/>
                </a:moveTo>
                <a:lnTo>
                  <a:pt x="1207" y="2492"/>
                </a:lnTo>
                <a:lnTo>
                  <a:pt x="1011" y="2492"/>
                </a:lnTo>
                <a:lnTo>
                  <a:pt x="1011" y="2186"/>
                </a:lnTo>
                <a:lnTo>
                  <a:pt x="1207" y="2186"/>
                </a:lnTo>
                <a:close/>
                <a:moveTo>
                  <a:pt x="1207" y="1700"/>
                </a:moveTo>
                <a:lnTo>
                  <a:pt x="1207" y="1990"/>
                </a:lnTo>
                <a:lnTo>
                  <a:pt x="1011" y="1990"/>
                </a:lnTo>
                <a:lnTo>
                  <a:pt x="1011" y="1700"/>
                </a:lnTo>
                <a:lnTo>
                  <a:pt x="1207" y="1700"/>
                </a:lnTo>
                <a:close/>
                <a:moveTo>
                  <a:pt x="765" y="3692"/>
                </a:moveTo>
                <a:lnTo>
                  <a:pt x="765" y="3986"/>
                </a:lnTo>
                <a:lnTo>
                  <a:pt x="569" y="3986"/>
                </a:lnTo>
                <a:lnTo>
                  <a:pt x="569" y="3692"/>
                </a:lnTo>
                <a:lnTo>
                  <a:pt x="765" y="3692"/>
                </a:lnTo>
                <a:close/>
                <a:moveTo>
                  <a:pt x="765" y="3191"/>
                </a:moveTo>
                <a:lnTo>
                  <a:pt x="765" y="3495"/>
                </a:lnTo>
                <a:lnTo>
                  <a:pt x="569" y="3495"/>
                </a:lnTo>
                <a:lnTo>
                  <a:pt x="569" y="3191"/>
                </a:lnTo>
                <a:lnTo>
                  <a:pt x="765" y="3191"/>
                </a:lnTo>
                <a:close/>
                <a:moveTo>
                  <a:pt x="765" y="2689"/>
                </a:moveTo>
                <a:lnTo>
                  <a:pt x="765" y="2994"/>
                </a:lnTo>
                <a:lnTo>
                  <a:pt x="569" y="2994"/>
                </a:lnTo>
                <a:lnTo>
                  <a:pt x="569" y="2689"/>
                </a:lnTo>
                <a:lnTo>
                  <a:pt x="765" y="2689"/>
                </a:lnTo>
                <a:close/>
                <a:moveTo>
                  <a:pt x="765" y="2186"/>
                </a:moveTo>
                <a:lnTo>
                  <a:pt x="765" y="2492"/>
                </a:lnTo>
                <a:lnTo>
                  <a:pt x="569" y="2492"/>
                </a:lnTo>
                <a:lnTo>
                  <a:pt x="569" y="2186"/>
                </a:lnTo>
                <a:lnTo>
                  <a:pt x="765" y="2186"/>
                </a:lnTo>
                <a:close/>
                <a:moveTo>
                  <a:pt x="765" y="1700"/>
                </a:moveTo>
                <a:lnTo>
                  <a:pt x="765" y="1990"/>
                </a:lnTo>
                <a:lnTo>
                  <a:pt x="569" y="1990"/>
                </a:lnTo>
                <a:lnTo>
                  <a:pt x="569" y="1700"/>
                </a:lnTo>
                <a:lnTo>
                  <a:pt x="765" y="1700"/>
                </a:lnTo>
                <a:close/>
                <a:moveTo>
                  <a:pt x="4008" y="3692"/>
                </a:moveTo>
                <a:lnTo>
                  <a:pt x="4008" y="3986"/>
                </a:lnTo>
                <a:lnTo>
                  <a:pt x="3812" y="3986"/>
                </a:lnTo>
                <a:lnTo>
                  <a:pt x="3812" y="3692"/>
                </a:lnTo>
                <a:lnTo>
                  <a:pt x="4008" y="3692"/>
                </a:lnTo>
                <a:close/>
                <a:moveTo>
                  <a:pt x="4008" y="3191"/>
                </a:moveTo>
                <a:lnTo>
                  <a:pt x="4008" y="3495"/>
                </a:lnTo>
                <a:lnTo>
                  <a:pt x="3812" y="3495"/>
                </a:lnTo>
                <a:lnTo>
                  <a:pt x="3812" y="3191"/>
                </a:lnTo>
                <a:lnTo>
                  <a:pt x="4008" y="3191"/>
                </a:lnTo>
                <a:close/>
                <a:moveTo>
                  <a:pt x="4008" y="2689"/>
                </a:moveTo>
                <a:lnTo>
                  <a:pt x="4008" y="2994"/>
                </a:lnTo>
                <a:lnTo>
                  <a:pt x="3812" y="2994"/>
                </a:lnTo>
                <a:lnTo>
                  <a:pt x="3812" y="2689"/>
                </a:lnTo>
                <a:lnTo>
                  <a:pt x="4008" y="2689"/>
                </a:lnTo>
                <a:close/>
                <a:moveTo>
                  <a:pt x="4008" y="2186"/>
                </a:moveTo>
                <a:lnTo>
                  <a:pt x="4008" y="2492"/>
                </a:lnTo>
                <a:lnTo>
                  <a:pt x="3812" y="2492"/>
                </a:lnTo>
                <a:lnTo>
                  <a:pt x="3812" y="2186"/>
                </a:lnTo>
                <a:lnTo>
                  <a:pt x="4008" y="2186"/>
                </a:lnTo>
                <a:close/>
                <a:moveTo>
                  <a:pt x="4008" y="1700"/>
                </a:moveTo>
                <a:lnTo>
                  <a:pt x="4008" y="1990"/>
                </a:lnTo>
                <a:lnTo>
                  <a:pt x="3812" y="1990"/>
                </a:lnTo>
                <a:lnTo>
                  <a:pt x="3812" y="1700"/>
                </a:lnTo>
                <a:lnTo>
                  <a:pt x="4008" y="1700"/>
                </a:lnTo>
                <a:close/>
                <a:moveTo>
                  <a:pt x="4450" y="3692"/>
                </a:moveTo>
                <a:lnTo>
                  <a:pt x="4450" y="3986"/>
                </a:lnTo>
                <a:lnTo>
                  <a:pt x="4254" y="3986"/>
                </a:lnTo>
                <a:lnTo>
                  <a:pt x="4254" y="3692"/>
                </a:lnTo>
                <a:lnTo>
                  <a:pt x="4450" y="3692"/>
                </a:lnTo>
                <a:close/>
                <a:moveTo>
                  <a:pt x="4450" y="3191"/>
                </a:moveTo>
                <a:lnTo>
                  <a:pt x="4450" y="3495"/>
                </a:lnTo>
                <a:lnTo>
                  <a:pt x="4254" y="3495"/>
                </a:lnTo>
                <a:lnTo>
                  <a:pt x="4254" y="3191"/>
                </a:lnTo>
                <a:lnTo>
                  <a:pt x="4450" y="3191"/>
                </a:lnTo>
                <a:close/>
                <a:moveTo>
                  <a:pt x="4450" y="2689"/>
                </a:moveTo>
                <a:lnTo>
                  <a:pt x="4450" y="2994"/>
                </a:lnTo>
                <a:lnTo>
                  <a:pt x="4254" y="2994"/>
                </a:lnTo>
                <a:lnTo>
                  <a:pt x="4254" y="2689"/>
                </a:lnTo>
                <a:lnTo>
                  <a:pt x="4450" y="2689"/>
                </a:lnTo>
                <a:close/>
                <a:moveTo>
                  <a:pt x="4450" y="2186"/>
                </a:moveTo>
                <a:lnTo>
                  <a:pt x="4450" y="2492"/>
                </a:lnTo>
                <a:lnTo>
                  <a:pt x="4254" y="2492"/>
                </a:lnTo>
                <a:lnTo>
                  <a:pt x="4254" y="2186"/>
                </a:lnTo>
                <a:lnTo>
                  <a:pt x="4450" y="2186"/>
                </a:lnTo>
                <a:close/>
                <a:moveTo>
                  <a:pt x="4450" y="1700"/>
                </a:moveTo>
                <a:lnTo>
                  <a:pt x="4450" y="1990"/>
                </a:lnTo>
                <a:lnTo>
                  <a:pt x="4254" y="1990"/>
                </a:lnTo>
                <a:lnTo>
                  <a:pt x="4254" y="1700"/>
                </a:lnTo>
                <a:lnTo>
                  <a:pt x="4450" y="1700"/>
                </a:lnTo>
                <a:close/>
                <a:moveTo>
                  <a:pt x="2461" y="4562"/>
                </a:moveTo>
                <a:lnTo>
                  <a:pt x="2275" y="4562"/>
                </a:lnTo>
                <a:lnTo>
                  <a:pt x="2275" y="4285"/>
                </a:lnTo>
                <a:lnTo>
                  <a:pt x="2461" y="4285"/>
                </a:lnTo>
                <a:lnTo>
                  <a:pt x="2461" y="4562"/>
                </a:lnTo>
                <a:close/>
                <a:moveTo>
                  <a:pt x="2743" y="4562"/>
                </a:moveTo>
                <a:lnTo>
                  <a:pt x="2559" y="4562"/>
                </a:lnTo>
                <a:lnTo>
                  <a:pt x="2559" y="4285"/>
                </a:lnTo>
                <a:lnTo>
                  <a:pt x="2743" y="4285"/>
                </a:lnTo>
                <a:lnTo>
                  <a:pt x="2743" y="4562"/>
                </a:lnTo>
                <a:close/>
                <a:moveTo>
                  <a:pt x="2166" y="3692"/>
                </a:moveTo>
                <a:lnTo>
                  <a:pt x="1970" y="3692"/>
                </a:lnTo>
                <a:lnTo>
                  <a:pt x="1970" y="3986"/>
                </a:lnTo>
                <a:lnTo>
                  <a:pt x="2166" y="3986"/>
                </a:lnTo>
                <a:lnTo>
                  <a:pt x="2166" y="3692"/>
                </a:lnTo>
                <a:close/>
                <a:moveTo>
                  <a:pt x="2166" y="3191"/>
                </a:moveTo>
                <a:lnTo>
                  <a:pt x="1970" y="3191"/>
                </a:lnTo>
                <a:lnTo>
                  <a:pt x="1970" y="3495"/>
                </a:lnTo>
                <a:lnTo>
                  <a:pt x="2166" y="3495"/>
                </a:lnTo>
                <a:lnTo>
                  <a:pt x="2166" y="3191"/>
                </a:lnTo>
                <a:close/>
                <a:moveTo>
                  <a:pt x="2166" y="2689"/>
                </a:moveTo>
                <a:lnTo>
                  <a:pt x="1970" y="2689"/>
                </a:lnTo>
                <a:lnTo>
                  <a:pt x="1970" y="2994"/>
                </a:lnTo>
                <a:lnTo>
                  <a:pt x="2166" y="2994"/>
                </a:lnTo>
                <a:lnTo>
                  <a:pt x="2166" y="2689"/>
                </a:lnTo>
                <a:close/>
                <a:moveTo>
                  <a:pt x="2166" y="2186"/>
                </a:moveTo>
                <a:lnTo>
                  <a:pt x="1970" y="2186"/>
                </a:lnTo>
                <a:lnTo>
                  <a:pt x="1970" y="2492"/>
                </a:lnTo>
                <a:lnTo>
                  <a:pt x="2166" y="2492"/>
                </a:lnTo>
                <a:lnTo>
                  <a:pt x="2166" y="2186"/>
                </a:lnTo>
                <a:close/>
                <a:moveTo>
                  <a:pt x="2166" y="1685"/>
                </a:moveTo>
                <a:lnTo>
                  <a:pt x="1970" y="1685"/>
                </a:lnTo>
                <a:lnTo>
                  <a:pt x="1970" y="1990"/>
                </a:lnTo>
                <a:lnTo>
                  <a:pt x="2166" y="1990"/>
                </a:lnTo>
                <a:lnTo>
                  <a:pt x="2166" y="1685"/>
                </a:lnTo>
                <a:close/>
                <a:moveTo>
                  <a:pt x="2166" y="1180"/>
                </a:moveTo>
                <a:lnTo>
                  <a:pt x="1970" y="1180"/>
                </a:lnTo>
                <a:lnTo>
                  <a:pt x="1970" y="1489"/>
                </a:lnTo>
                <a:lnTo>
                  <a:pt x="2166" y="1489"/>
                </a:lnTo>
                <a:lnTo>
                  <a:pt x="2166" y="1180"/>
                </a:lnTo>
                <a:close/>
                <a:moveTo>
                  <a:pt x="2608" y="3692"/>
                </a:moveTo>
                <a:lnTo>
                  <a:pt x="2412" y="3692"/>
                </a:lnTo>
                <a:lnTo>
                  <a:pt x="2412" y="3986"/>
                </a:lnTo>
                <a:lnTo>
                  <a:pt x="2608" y="3986"/>
                </a:lnTo>
                <a:lnTo>
                  <a:pt x="2608" y="3692"/>
                </a:lnTo>
                <a:close/>
                <a:moveTo>
                  <a:pt x="2608" y="3191"/>
                </a:moveTo>
                <a:lnTo>
                  <a:pt x="2412" y="3191"/>
                </a:lnTo>
                <a:lnTo>
                  <a:pt x="2412" y="3495"/>
                </a:lnTo>
                <a:lnTo>
                  <a:pt x="2608" y="3495"/>
                </a:lnTo>
                <a:lnTo>
                  <a:pt x="2608" y="3191"/>
                </a:lnTo>
                <a:close/>
                <a:moveTo>
                  <a:pt x="2608" y="2689"/>
                </a:moveTo>
                <a:lnTo>
                  <a:pt x="2412" y="2689"/>
                </a:lnTo>
                <a:lnTo>
                  <a:pt x="2412" y="2994"/>
                </a:lnTo>
                <a:lnTo>
                  <a:pt x="2608" y="2994"/>
                </a:lnTo>
                <a:lnTo>
                  <a:pt x="2608" y="2689"/>
                </a:lnTo>
                <a:close/>
                <a:moveTo>
                  <a:pt x="2608" y="2186"/>
                </a:moveTo>
                <a:lnTo>
                  <a:pt x="2412" y="2186"/>
                </a:lnTo>
                <a:lnTo>
                  <a:pt x="2412" y="2492"/>
                </a:lnTo>
                <a:lnTo>
                  <a:pt x="2608" y="2492"/>
                </a:lnTo>
                <a:lnTo>
                  <a:pt x="2608" y="2186"/>
                </a:lnTo>
                <a:close/>
                <a:moveTo>
                  <a:pt x="2608" y="1685"/>
                </a:moveTo>
                <a:lnTo>
                  <a:pt x="2412" y="1685"/>
                </a:lnTo>
                <a:lnTo>
                  <a:pt x="2412" y="1990"/>
                </a:lnTo>
                <a:lnTo>
                  <a:pt x="2608" y="1990"/>
                </a:lnTo>
                <a:lnTo>
                  <a:pt x="2608" y="1685"/>
                </a:lnTo>
                <a:close/>
                <a:moveTo>
                  <a:pt x="2608" y="1180"/>
                </a:moveTo>
                <a:lnTo>
                  <a:pt x="2412" y="1180"/>
                </a:lnTo>
                <a:lnTo>
                  <a:pt x="2412" y="1489"/>
                </a:lnTo>
                <a:lnTo>
                  <a:pt x="2608" y="1489"/>
                </a:lnTo>
                <a:lnTo>
                  <a:pt x="2608" y="1180"/>
                </a:lnTo>
                <a:close/>
                <a:moveTo>
                  <a:pt x="3050" y="3692"/>
                </a:moveTo>
                <a:lnTo>
                  <a:pt x="2854" y="3692"/>
                </a:lnTo>
                <a:lnTo>
                  <a:pt x="2854" y="3986"/>
                </a:lnTo>
                <a:lnTo>
                  <a:pt x="3050" y="3986"/>
                </a:lnTo>
                <a:lnTo>
                  <a:pt x="3050" y="3692"/>
                </a:lnTo>
                <a:close/>
                <a:moveTo>
                  <a:pt x="3050" y="3191"/>
                </a:moveTo>
                <a:lnTo>
                  <a:pt x="2854" y="3191"/>
                </a:lnTo>
                <a:lnTo>
                  <a:pt x="2854" y="3495"/>
                </a:lnTo>
                <a:lnTo>
                  <a:pt x="3050" y="3495"/>
                </a:lnTo>
                <a:lnTo>
                  <a:pt x="3050" y="3191"/>
                </a:lnTo>
                <a:close/>
                <a:moveTo>
                  <a:pt x="3050" y="2689"/>
                </a:moveTo>
                <a:lnTo>
                  <a:pt x="2854" y="2689"/>
                </a:lnTo>
                <a:lnTo>
                  <a:pt x="2854" y="2994"/>
                </a:lnTo>
                <a:lnTo>
                  <a:pt x="3050" y="2994"/>
                </a:lnTo>
                <a:lnTo>
                  <a:pt x="3050" y="2689"/>
                </a:lnTo>
                <a:close/>
                <a:moveTo>
                  <a:pt x="3050" y="2186"/>
                </a:moveTo>
                <a:lnTo>
                  <a:pt x="2854" y="2186"/>
                </a:lnTo>
                <a:lnTo>
                  <a:pt x="2854" y="2492"/>
                </a:lnTo>
                <a:lnTo>
                  <a:pt x="3050" y="2492"/>
                </a:lnTo>
                <a:lnTo>
                  <a:pt x="3050" y="2186"/>
                </a:lnTo>
                <a:close/>
                <a:moveTo>
                  <a:pt x="3050" y="1685"/>
                </a:moveTo>
                <a:lnTo>
                  <a:pt x="2854" y="1685"/>
                </a:lnTo>
                <a:lnTo>
                  <a:pt x="2854" y="1990"/>
                </a:lnTo>
                <a:lnTo>
                  <a:pt x="3050" y="1990"/>
                </a:lnTo>
                <a:lnTo>
                  <a:pt x="3050" y="1685"/>
                </a:lnTo>
                <a:close/>
                <a:moveTo>
                  <a:pt x="3050" y="1180"/>
                </a:moveTo>
                <a:lnTo>
                  <a:pt x="2854" y="1180"/>
                </a:lnTo>
                <a:lnTo>
                  <a:pt x="2854" y="1489"/>
                </a:lnTo>
                <a:lnTo>
                  <a:pt x="3050" y="1489"/>
                </a:lnTo>
                <a:lnTo>
                  <a:pt x="3050" y="1180"/>
                </a:lnTo>
                <a:close/>
                <a:moveTo>
                  <a:pt x="2995" y="296"/>
                </a:moveTo>
                <a:lnTo>
                  <a:pt x="2510" y="136"/>
                </a:lnTo>
                <a:lnTo>
                  <a:pt x="2510" y="502"/>
                </a:lnTo>
                <a:lnTo>
                  <a:pt x="2995" y="296"/>
                </a:lnTo>
                <a:close/>
                <a:moveTo>
                  <a:pt x="3210" y="741"/>
                </a:moveTo>
                <a:lnTo>
                  <a:pt x="3210" y="343"/>
                </a:lnTo>
                <a:lnTo>
                  <a:pt x="3652" y="489"/>
                </a:lnTo>
                <a:lnTo>
                  <a:pt x="3308" y="635"/>
                </a:lnTo>
                <a:lnTo>
                  <a:pt x="3308" y="741"/>
                </a:lnTo>
                <a:lnTo>
                  <a:pt x="3586" y="741"/>
                </a:lnTo>
                <a:lnTo>
                  <a:pt x="3586" y="4562"/>
                </a:lnTo>
                <a:lnTo>
                  <a:pt x="2842" y="4562"/>
                </a:lnTo>
                <a:lnTo>
                  <a:pt x="2842" y="4187"/>
                </a:lnTo>
                <a:lnTo>
                  <a:pt x="2177" y="4187"/>
                </a:lnTo>
                <a:lnTo>
                  <a:pt x="2177" y="4562"/>
                </a:lnTo>
                <a:lnTo>
                  <a:pt x="1433" y="4562"/>
                </a:lnTo>
                <a:lnTo>
                  <a:pt x="1433" y="741"/>
                </a:lnTo>
                <a:lnTo>
                  <a:pt x="1706" y="741"/>
                </a:lnTo>
                <a:lnTo>
                  <a:pt x="1706" y="343"/>
                </a:lnTo>
                <a:lnTo>
                  <a:pt x="2148" y="489"/>
                </a:lnTo>
                <a:lnTo>
                  <a:pt x="1804" y="635"/>
                </a:lnTo>
                <a:lnTo>
                  <a:pt x="1804" y="741"/>
                </a:lnTo>
                <a:lnTo>
                  <a:pt x="2412" y="741"/>
                </a:lnTo>
                <a:lnTo>
                  <a:pt x="2412" y="0"/>
                </a:lnTo>
                <a:lnTo>
                  <a:pt x="3274" y="285"/>
                </a:lnTo>
                <a:lnTo>
                  <a:pt x="2510" y="609"/>
                </a:lnTo>
                <a:lnTo>
                  <a:pt x="2510" y="741"/>
                </a:lnTo>
                <a:lnTo>
                  <a:pt x="3210" y="741"/>
                </a:lnTo>
                <a:close/>
                <a:moveTo>
                  <a:pt x="5020" y="4763"/>
                </a:moveTo>
                <a:lnTo>
                  <a:pt x="0" y="4763"/>
                </a:lnTo>
                <a:lnTo>
                  <a:pt x="0" y="4665"/>
                </a:lnTo>
                <a:lnTo>
                  <a:pt x="5020" y="4665"/>
                </a:lnTo>
                <a:lnTo>
                  <a:pt x="5020" y="4763"/>
                </a:lnTo>
                <a:close/>
                <a:moveTo>
                  <a:pt x="4084" y="1318"/>
                </a:moveTo>
                <a:lnTo>
                  <a:pt x="4084" y="854"/>
                </a:lnTo>
                <a:lnTo>
                  <a:pt x="4526" y="1000"/>
                </a:lnTo>
                <a:lnTo>
                  <a:pt x="4183" y="1146"/>
                </a:lnTo>
                <a:lnTo>
                  <a:pt x="4183" y="1318"/>
                </a:lnTo>
                <a:lnTo>
                  <a:pt x="4745" y="1318"/>
                </a:lnTo>
                <a:lnTo>
                  <a:pt x="4745" y="3671"/>
                </a:lnTo>
                <a:lnTo>
                  <a:pt x="4902" y="3907"/>
                </a:lnTo>
                <a:lnTo>
                  <a:pt x="4902" y="4562"/>
                </a:lnTo>
                <a:lnTo>
                  <a:pt x="4804" y="4562"/>
                </a:lnTo>
                <a:lnTo>
                  <a:pt x="4804" y="3936"/>
                </a:lnTo>
                <a:lnTo>
                  <a:pt x="4647" y="3701"/>
                </a:lnTo>
                <a:lnTo>
                  <a:pt x="4647" y="1416"/>
                </a:lnTo>
                <a:lnTo>
                  <a:pt x="3782" y="1416"/>
                </a:lnTo>
                <a:lnTo>
                  <a:pt x="3782" y="1318"/>
                </a:lnTo>
                <a:lnTo>
                  <a:pt x="4084" y="1318"/>
                </a:lnTo>
                <a:close/>
                <a:moveTo>
                  <a:pt x="840" y="1318"/>
                </a:moveTo>
                <a:lnTo>
                  <a:pt x="840" y="851"/>
                </a:lnTo>
                <a:lnTo>
                  <a:pt x="1282" y="997"/>
                </a:lnTo>
                <a:lnTo>
                  <a:pt x="938" y="1143"/>
                </a:lnTo>
                <a:lnTo>
                  <a:pt x="938" y="1318"/>
                </a:lnTo>
                <a:lnTo>
                  <a:pt x="1237" y="1318"/>
                </a:lnTo>
                <a:lnTo>
                  <a:pt x="1237" y="1416"/>
                </a:lnTo>
                <a:lnTo>
                  <a:pt x="373" y="1416"/>
                </a:lnTo>
                <a:lnTo>
                  <a:pt x="373" y="3701"/>
                </a:lnTo>
                <a:lnTo>
                  <a:pt x="216" y="3936"/>
                </a:lnTo>
                <a:lnTo>
                  <a:pt x="216" y="4562"/>
                </a:lnTo>
                <a:lnTo>
                  <a:pt x="118" y="4562"/>
                </a:lnTo>
                <a:lnTo>
                  <a:pt x="118" y="3907"/>
                </a:lnTo>
                <a:lnTo>
                  <a:pt x="275" y="3671"/>
                </a:lnTo>
                <a:lnTo>
                  <a:pt x="275" y="1318"/>
                </a:lnTo>
                <a:lnTo>
                  <a:pt x="840" y="1318"/>
                </a:lnTo>
                <a:close/>
              </a:path>
            </a:pathLst>
          </a:custGeom>
          <a:noFill/>
          <a:ln w="9525" cap="flat" cmpd="sng" algn="ctr">
            <a:solidFill>
              <a:srgbClr val="8064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Picture 35" descr="C:\Users\2323\AppData\Local\Temp\bank.png"/>
          <p:cNvPicPr>
            <a:picLocks noChangeAspect="1" noChangeArrowheads="1"/>
          </p:cNvPicPr>
          <p:nvPr/>
        </p:nvPicPr>
        <p:blipFill>
          <a:blip r:embed="rId2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75" y="3434759"/>
            <a:ext cx="508624" cy="61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6" descr="C:\Users\2323\AppData\Local\Temp\office-block-1.png"/>
          <p:cNvPicPr>
            <a:picLocks noChangeAspect="1" noChangeArrowheads="1"/>
          </p:cNvPicPr>
          <p:nvPr/>
        </p:nvPicPr>
        <p:blipFill>
          <a:blip r:embed="rId3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" y="3950462"/>
            <a:ext cx="467447" cy="5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reeform 117"/>
          <p:cNvSpPr>
            <a:spLocks noChangeAspect="1" noEditPoints="1"/>
          </p:cNvSpPr>
          <p:nvPr/>
        </p:nvSpPr>
        <p:spPr bwMode="auto">
          <a:xfrm>
            <a:off x="5579826" y="3684358"/>
            <a:ext cx="427717" cy="520023"/>
          </a:xfrm>
          <a:custGeom>
            <a:avLst/>
            <a:gdLst>
              <a:gd name="T0" fmla="*/ 2147483647 w 5020"/>
              <a:gd name="T1" fmla="*/ 2147483647 h 4763"/>
              <a:gd name="T2" fmla="*/ 2147483647 w 5020"/>
              <a:gd name="T3" fmla="*/ 2147483647 h 4763"/>
              <a:gd name="T4" fmla="*/ 2147483647 w 5020"/>
              <a:gd name="T5" fmla="*/ 2147483647 h 4763"/>
              <a:gd name="T6" fmla="*/ 2147483647 w 5020"/>
              <a:gd name="T7" fmla="*/ 2147483647 h 4763"/>
              <a:gd name="T8" fmla="*/ 2147483647 w 5020"/>
              <a:gd name="T9" fmla="*/ 2147483647 h 4763"/>
              <a:gd name="T10" fmla="*/ 2147483647 w 5020"/>
              <a:gd name="T11" fmla="*/ 2147483647 h 4763"/>
              <a:gd name="T12" fmla="*/ 2147483647 w 5020"/>
              <a:gd name="T13" fmla="*/ 2147483647 h 4763"/>
              <a:gd name="T14" fmla="*/ 2147483647 w 5020"/>
              <a:gd name="T15" fmla="*/ 2147483647 h 4763"/>
              <a:gd name="T16" fmla="*/ 2147483647 w 5020"/>
              <a:gd name="T17" fmla="*/ 2147483647 h 4763"/>
              <a:gd name="T18" fmla="*/ 2147483647 w 5020"/>
              <a:gd name="T19" fmla="*/ 2147483647 h 4763"/>
              <a:gd name="T20" fmla="*/ 2147483647 w 5020"/>
              <a:gd name="T21" fmla="*/ 2147483647 h 4763"/>
              <a:gd name="T22" fmla="*/ 2147483647 w 5020"/>
              <a:gd name="T23" fmla="*/ 2147483647 h 4763"/>
              <a:gd name="T24" fmla="*/ 2147483647 w 5020"/>
              <a:gd name="T25" fmla="*/ 2147483647 h 4763"/>
              <a:gd name="T26" fmla="*/ 2147483647 w 5020"/>
              <a:gd name="T27" fmla="*/ 2147483647 h 4763"/>
              <a:gd name="T28" fmla="*/ 2147483647 w 5020"/>
              <a:gd name="T29" fmla="*/ 2147483647 h 4763"/>
              <a:gd name="T30" fmla="*/ 2147483647 w 5020"/>
              <a:gd name="T31" fmla="*/ 2147483647 h 4763"/>
              <a:gd name="T32" fmla="*/ 2147483647 w 5020"/>
              <a:gd name="T33" fmla="*/ 2147483647 h 4763"/>
              <a:gd name="T34" fmla="*/ 2147483647 w 5020"/>
              <a:gd name="T35" fmla="*/ 2147483647 h 4763"/>
              <a:gd name="T36" fmla="*/ 2147483647 w 5020"/>
              <a:gd name="T37" fmla="*/ 2147483647 h 4763"/>
              <a:gd name="T38" fmla="*/ 2147483647 w 5020"/>
              <a:gd name="T39" fmla="*/ 2147483647 h 4763"/>
              <a:gd name="T40" fmla="*/ 2147483647 w 5020"/>
              <a:gd name="T41" fmla="*/ 2147483647 h 4763"/>
              <a:gd name="T42" fmla="*/ 2147483647 w 5020"/>
              <a:gd name="T43" fmla="*/ 2147483647 h 4763"/>
              <a:gd name="T44" fmla="*/ 2147483647 w 5020"/>
              <a:gd name="T45" fmla="*/ 2147483647 h 4763"/>
              <a:gd name="T46" fmla="*/ 2147483647 w 5020"/>
              <a:gd name="T47" fmla="*/ 2147483647 h 4763"/>
              <a:gd name="T48" fmla="*/ 2147483647 w 5020"/>
              <a:gd name="T49" fmla="*/ 2147483647 h 4763"/>
              <a:gd name="T50" fmla="*/ 2147483647 w 5020"/>
              <a:gd name="T51" fmla="*/ 2147483647 h 4763"/>
              <a:gd name="T52" fmla="*/ 2147483647 w 5020"/>
              <a:gd name="T53" fmla="*/ 2147483647 h 4763"/>
              <a:gd name="T54" fmla="*/ 2147483647 w 5020"/>
              <a:gd name="T55" fmla="*/ 2147483647 h 4763"/>
              <a:gd name="T56" fmla="*/ 2147483647 w 5020"/>
              <a:gd name="T57" fmla="*/ 2147483647 h 4763"/>
              <a:gd name="T58" fmla="*/ 2147483647 w 5020"/>
              <a:gd name="T59" fmla="*/ 2147483647 h 4763"/>
              <a:gd name="T60" fmla="*/ 2147483647 w 5020"/>
              <a:gd name="T61" fmla="*/ 2147483647 h 4763"/>
              <a:gd name="T62" fmla="*/ 2147483647 w 5020"/>
              <a:gd name="T63" fmla="*/ 2147483647 h 4763"/>
              <a:gd name="T64" fmla="*/ 2147483647 w 5020"/>
              <a:gd name="T65" fmla="*/ 2147483647 h 4763"/>
              <a:gd name="T66" fmla="*/ 2147483647 w 5020"/>
              <a:gd name="T67" fmla="*/ 2147483647 h 4763"/>
              <a:gd name="T68" fmla="*/ 2147483647 w 5020"/>
              <a:gd name="T69" fmla="*/ 2147483647 h 4763"/>
              <a:gd name="T70" fmla="*/ 2147483647 w 5020"/>
              <a:gd name="T71" fmla="*/ 2147483647 h 4763"/>
              <a:gd name="T72" fmla="*/ 2147483647 w 5020"/>
              <a:gd name="T73" fmla="*/ 2147483647 h 4763"/>
              <a:gd name="T74" fmla="*/ 2147483647 w 5020"/>
              <a:gd name="T75" fmla="*/ 2147483647 h 4763"/>
              <a:gd name="T76" fmla="*/ 2147483647 w 5020"/>
              <a:gd name="T77" fmla="*/ 2147483647 h 4763"/>
              <a:gd name="T78" fmla="*/ 2147483647 w 5020"/>
              <a:gd name="T79" fmla="*/ 2147483647 h 4763"/>
              <a:gd name="T80" fmla="*/ 2147483647 w 5020"/>
              <a:gd name="T81" fmla="*/ 2147483647 h 4763"/>
              <a:gd name="T82" fmla="*/ 2147483647 w 5020"/>
              <a:gd name="T83" fmla="*/ 2147483647 h 4763"/>
              <a:gd name="T84" fmla="*/ 2147483647 w 5020"/>
              <a:gd name="T85" fmla="*/ 2147483647 h 4763"/>
              <a:gd name="T86" fmla="*/ 2147483647 w 5020"/>
              <a:gd name="T87" fmla="*/ 2147483647 h 4763"/>
              <a:gd name="T88" fmla="*/ 2147483647 w 5020"/>
              <a:gd name="T89" fmla="*/ 2147483647 h 4763"/>
              <a:gd name="T90" fmla="*/ 0 w 5020"/>
              <a:gd name="T91" fmla="*/ 2147483647 h 4763"/>
              <a:gd name="T92" fmla="*/ 2147483647 w 5020"/>
              <a:gd name="T93" fmla="*/ 2147483647 h 4763"/>
              <a:gd name="T94" fmla="*/ 2147483647 w 5020"/>
              <a:gd name="T95" fmla="*/ 2147483647 h 4763"/>
              <a:gd name="T96" fmla="*/ 2147483647 w 5020"/>
              <a:gd name="T97" fmla="*/ 2147483647 h 4763"/>
              <a:gd name="T98" fmla="*/ 2147483647 w 5020"/>
              <a:gd name="T99" fmla="*/ 2147483647 h 4763"/>
              <a:gd name="T100" fmla="*/ 2147483647 w 5020"/>
              <a:gd name="T101" fmla="*/ 2147483647 h 4763"/>
              <a:gd name="T102" fmla="*/ 2147483647 w 5020"/>
              <a:gd name="T103" fmla="*/ 2147483647 h 4763"/>
              <a:gd name="T104" fmla="*/ 2147483647 w 5020"/>
              <a:gd name="T105" fmla="*/ 2147483647 h 47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0"/>
              <a:gd name="T160" fmla="*/ 0 h 4763"/>
              <a:gd name="T161" fmla="*/ 5020 w 5020"/>
              <a:gd name="T162" fmla="*/ 4763 h 47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0" h="4763">
                <a:moveTo>
                  <a:pt x="1207" y="3692"/>
                </a:moveTo>
                <a:lnTo>
                  <a:pt x="1207" y="3986"/>
                </a:lnTo>
                <a:lnTo>
                  <a:pt x="1011" y="3986"/>
                </a:lnTo>
                <a:lnTo>
                  <a:pt x="1011" y="3692"/>
                </a:lnTo>
                <a:lnTo>
                  <a:pt x="1207" y="3692"/>
                </a:lnTo>
                <a:close/>
                <a:moveTo>
                  <a:pt x="1207" y="3191"/>
                </a:moveTo>
                <a:lnTo>
                  <a:pt x="1207" y="3495"/>
                </a:lnTo>
                <a:lnTo>
                  <a:pt x="1011" y="3495"/>
                </a:lnTo>
                <a:lnTo>
                  <a:pt x="1011" y="3191"/>
                </a:lnTo>
                <a:lnTo>
                  <a:pt x="1207" y="3191"/>
                </a:lnTo>
                <a:close/>
                <a:moveTo>
                  <a:pt x="1207" y="2689"/>
                </a:moveTo>
                <a:lnTo>
                  <a:pt x="1207" y="2994"/>
                </a:lnTo>
                <a:lnTo>
                  <a:pt x="1011" y="2994"/>
                </a:lnTo>
                <a:lnTo>
                  <a:pt x="1011" y="2689"/>
                </a:lnTo>
                <a:lnTo>
                  <a:pt x="1207" y="2689"/>
                </a:lnTo>
                <a:close/>
                <a:moveTo>
                  <a:pt x="1207" y="2186"/>
                </a:moveTo>
                <a:lnTo>
                  <a:pt x="1207" y="2492"/>
                </a:lnTo>
                <a:lnTo>
                  <a:pt x="1011" y="2492"/>
                </a:lnTo>
                <a:lnTo>
                  <a:pt x="1011" y="2186"/>
                </a:lnTo>
                <a:lnTo>
                  <a:pt x="1207" y="2186"/>
                </a:lnTo>
                <a:close/>
                <a:moveTo>
                  <a:pt x="1207" y="1700"/>
                </a:moveTo>
                <a:lnTo>
                  <a:pt x="1207" y="1990"/>
                </a:lnTo>
                <a:lnTo>
                  <a:pt x="1011" y="1990"/>
                </a:lnTo>
                <a:lnTo>
                  <a:pt x="1011" y="1700"/>
                </a:lnTo>
                <a:lnTo>
                  <a:pt x="1207" y="1700"/>
                </a:lnTo>
                <a:close/>
                <a:moveTo>
                  <a:pt x="765" y="3692"/>
                </a:moveTo>
                <a:lnTo>
                  <a:pt x="765" y="3986"/>
                </a:lnTo>
                <a:lnTo>
                  <a:pt x="569" y="3986"/>
                </a:lnTo>
                <a:lnTo>
                  <a:pt x="569" y="3692"/>
                </a:lnTo>
                <a:lnTo>
                  <a:pt x="765" y="3692"/>
                </a:lnTo>
                <a:close/>
                <a:moveTo>
                  <a:pt x="765" y="3191"/>
                </a:moveTo>
                <a:lnTo>
                  <a:pt x="765" y="3495"/>
                </a:lnTo>
                <a:lnTo>
                  <a:pt x="569" y="3495"/>
                </a:lnTo>
                <a:lnTo>
                  <a:pt x="569" y="3191"/>
                </a:lnTo>
                <a:lnTo>
                  <a:pt x="765" y="3191"/>
                </a:lnTo>
                <a:close/>
                <a:moveTo>
                  <a:pt x="765" y="2689"/>
                </a:moveTo>
                <a:lnTo>
                  <a:pt x="765" y="2994"/>
                </a:lnTo>
                <a:lnTo>
                  <a:pt x="569" y="2994"/>
                </a:lnTo>
                <a:lnTo>
                  <a:pt x="569" y="2689"/>
                </a:lnTo>
                <a:lnTo>
                  <a:pt x="765" y="2689"/>
                </a:lnTo>
                <a:close/>
                <a:moveTo>
                  <a:pt x="765" y="2186"/>
                </a:moveTo>
                <a:lnTo>
                  <a:pt x="765" y="2492"/>
                </a:lnTo>
                <a:lnTo>
                  <a:pt x="569" y="2492"/>
                </a:lnTo>
                <a:lnTo>
                  <a:pt x="569" y="2186"/>
                </a:lnTo>
                <a:lnTo>
                  <a:pt x="765" y="2186"/>
                </a:lnTo>
                <a:close/>
                <a:moveTo>
                  <a:pt x="765" y="1700"/>
                </a:moveTo>
                <a:lnTo>
                  <a:pt x="765" y="1990"/>
                </a:lnTo>
                <a:lnTo>
                  <a:pt x="569" y="1990"/>
                </a:lnTo>
                <a:lnTo>
                  <a:pt x="569" y="1700"/>
                </a:lnTo>
                <a:lnTo>
                  <a:pt x="765" y="1700"/>
                </a:lnTo>
                <a:close/>
                <a:moveTo>
                  <a:pt x="4008" y="3692"/>
                </a:moveTo>
                <a:lnTo>
                  <a:pt x="4008" y="3986"/>
                </a:lnTo>
                <a:lnTo>
                  <a:pt x="3812" y="3986"/>
                </a:lnTo>
                <a:lnTo>
                  <a:pt x="3812" y="3692"/>
                </a:lnTo>
                <a:lnTo>
                  <a:pt x="4008" y="3692"/>
                </a:lnTo>
                <a:close/>
                <a:moveTo>
                  <a:pt x="4008" y="3191"/>
                </a:moveTo>
                <a:lnTo>
                  <a:pt x="4008" y="3495"/>
                </a:lnTo>
                <a:lnTo>
                  <a:pt x="3812" y="3495"/>
                </a:lnTo>
                <a:lnTo>
                  <a:pt x="3812" y="3191"/>
                </a:lnTo>
                <a:lnTo>
                  <a:pt x="4008" y="3191"/>
                </a:lnTo>
                <a:close/>
                <a:moveTo>
                  <a:pt x="4008" y="2689"/>
                </a:moveTo>
                <a:lnTo>
                  <a:pt x="4008" y="2994"/>
                </a:lnTo>
                <a:lnTo>
                  <a:pt x="3812" y="2994"/>
                </a:lnTo>
                <a:lnTo>
                  <a:pt x="3812" y="2689"/>
                </a:lnTo>
                <a:lnTo>
                  <a:pt x="4008" y="2689"/>
                </a:lnTo>
                <a:close/>
                <a:moveTo>
                  <a:pt x="4008" y="2186"/>
                </a:moveTo>
                <a:lnTo>
                  <a:pt x="4008" y="2492"/>
                </a:lnTo>
                <a:lnTo>
                  <a:pt x="3812" y="2492"/>
                </a:lnTo>
                <a:lnTo>
                  <a:pt x="3812" y="2186"/>
                </a:lnTo>
                <a:lnTo>
                  <a:pt x="4008" y="2186"/>
                </a:lnTo>
                <a:close/>
                <a:moveTo>
                  <a:pt x="4008" y="1700"/>
                </a:moveTo>
                <a:lnTo>
                  <a:pt x="4008" y="1990"/>
                </a:lnTo>
                <a:lnTo>
                  <a:pt x="3812" y="1990"/>
                </a:lnTo>
                <a:lnTo>
                  <a:pt x="3812" y="1700"/>
                </a:lnTo>
                <a:lnTo>
                  <a:pt x="4008" y="1700"/>
                </a:lnTo>
                <a:close/>
                <a:moveTo>
                  <a:pt x="4450" y="3692"/>
                </a:moveTo>
                <a:lnTo>
                  <a:pt x="4450" y="3986"/>
                </a:lnTo>
                <a:lnTo>
                  <a:pt x="4254" y="3986"/>
                </a:lnTo>
                <a:lnTo>
                  <a:pt x="4254" y="3692"/>
                </a:lnTo>
                <a:lnTo>
                  <a:pt x="4450" y="3692"/>
                </a:lnTo>
                <a:close/>
                <a:moveTo>
                  <a:pt x="4450" y="3191"/>
                </a:moveTo>
                <a:lnTo>
                  <a:pt x="4450" y="3495"/>
                </a:lnTo>
                <a:lnTo>
                  <a:pt x="4254" y="3495"/>
                </a:lnTo>
                <a:lnTo>
                  <a:pt x="4254" y="3191"/>
                </a:lnTo>
                <a:lnTo>
                  <a:pt x="4450" y="3191"/>
                </a:lnTo>
                <a:close/>
                <a:moveTo>
                  <a:pt x="4450" y="2689"/>
                </a:moveTo>
                <a:lnTo>
                  <a:pt x="4450" y="2994"/>
                </a:lnTo>
                <a:lnTo>
                  <a:pt x="4254" y="2994"/>
                </a:lnTo>
                <a:lnTo>
                  <a:pt x="4254" y="2689"/>
                </a:lnTo>
                <a:lnTo>
                  <a:pt x="4450" y="2689"/>
                </a:lnTo>
                <a:close/>
                <a:moveTo>
                  <a:pt x="4450" y="2186"/>
                </a:moveTo>
                <a:lnTo>
                  <a:pt x="4450" y="2492"/>
                </a:lnTo>
                <a:lnTo>
                  <a:pt x="4254" y="2492"/>
                </a:lnTo>
                <a:lnTo>
                  <a:pt x="4254" y="2186"/>
                </a:lnTo>
                <a:lnTo>
                  <a:pt x="4450" y="2186"/>
                </a:lnTo>
                <a:close/>
                <a:moveTo>
                  <a:pt x="4450" y="1700"/>
                </a:moveTo>
                <a:lnTo>
                  <a:pt x="4450" y="1990"/>
                </a:lnTo>
                <a:lnTo>
                  <a:pt x="4254" y="1990"/>
                </a:lnTo>
                <a:lnTo>
                  <a:pt x="4254" y="1700"/>
                </a:lnTo>
                <a:lnTo>
                  <a:pt x="4450" y="1700"/>
                </a:lnTo>
                <a:close/>
                <a:moveTo>
                  <a:pt x="2461" y="4562"/>
                </a:moveTo>
                <a:lnTo>
                  <a:pt x="2275" y="4562"/>
                </a:lnTo>
                <a:lnTo>
                  <a:pt x="2275" y="4285"/>
                </a:lnTo>
                <a:lnTo>
                  <a:pt x="2461" y="4285"/>
                </a:lnTo>
                <a:lnTo>
                  <a:pt x="2461" y="4562"/>
                </a:lnTo>
                <a:close/>
                <a:moveTo>
                  <a:pt x="2743" y="4562"/>
                </a:moveTo>
                <a:lnTo>
                  <a:pt x="2559" y="4562"/>
                </a:lnTo>
                <a:lnTo>
                  <a:pt x="2559" y="4285"/>
                </a:lnTo>
                <a:lnTo>
                  <a:pt x="2743" y="4285"/>
                </a:lnTo>
                <a:lnTo>
                  <a:pt x="2743" y="4562"/>
                </a:lnTo>
                <a:close/>
                <a:moveTo>
                  <a:pt x="2166" y="3692"/>
                </a:moveTo>
                <a:lnTo>
                  <a:pt x="1970" y="3692"/>
                </a:lnTo>
                <a:lnTo>
                  <a:pt x="1970" y="3986"/>
                </a:lnTo>
                <a:lnTo>
                  <a:pt x="2166" y="3986"/>
                </a:lnTo>
                <a:lnTo>
                  <a:pt x="2166" y="3692"/>
                </a:lnTo>
                <a:close/>
                <a:moveTo>
                  <a:pt x="2166" y="3191"/>
                </a:moveTo>
                <a:lnTo>
                  <a:pt x="1970" y="3191"/>
                </a:lnTo>
                <a:lnTo>
                  <a:pt x="1970" y="3495"/>
                </a:lnTo>
                <a:lnTo>
                  <a:pt x="2166" y="3495"/>
                </a:lnTo>
                <a:lnTo>
                  <a:pt x="2166" y="3191"/>
                </a:lnTo>
                <a:close/>
                <a:moveTo>
                  <a:pt x="2166" y="2689"/>
                </a:moveTo>
                <a:lnTo>
                  <a:pt x="1970" y="2689"/>
                </a:lnTo>
                <a:lnTo>
                  <a:pt x="1970" y="2994"/>
                </a:lnTo>
                <a:lnTo>
                  <a:pt x="2166" y="2994"/>
                </a:lnTo>
                <a:lnTo>
                  <a:pt x="2166" y="2689"/>
                </a:lnTo>
                <a:close/>
                <a:moveTo>
                  <a:pt x="2166" y="2186"/>
                </a:moveTo>
                <a:lnTo>
                  <a:pt x="1970" y="2186"/>
                </a:lnTo>
                <a:lnTo>
                  <a:pt x="1970" y="2492"/>
                </a:lnTo>
                <a:lnTo>
                  <a:pt x="2166" y="2492"/>
                </a:lnTo>
                <a:lnTo>
                  <a:pt x="2166" y="2186"/>
                </a:lnTo>
                <a:close/>
                <a:moveTo>
                  <a:pt x="2166" y="1685"/>
                </a:moveTo>
                <a:lnTo>
                  <a:pt x="1970" y="1685"/>
                </a:lnTo>
                <a:lnTo>
                  <a:pt x="1970" y="1990"/>
                </a:lnTo>
                <a:lnTo>
                  <a:pt x="2166" y="1990"/>
                </a:lnTo>
                <a:lnTo>
                  <a:pt x="2166" y="1685"/>
                </a:lnTo>
                <a:close/>
                <a:moveTo>
                  <a:pt x="2166" y="1180"/>
                </a:moveTo>
                <a:lnTo>
                  <a:pt x="1970" y="1180"/>
                </a:lnTo>
                <a:lnTo>
                  <a:pt x="1970" y="1489"/>
                </a:lnTo>
                <a:lnTo>
                  <a:pt x="2166" y="1489"/>
                </a:lnTo>
                <a:lnTo>
                  <a:pt x="2166" y="1180"/>
                </a:lnTo>
                <a:close/>
                <a:moveTo>
                  <a:pt x="2608" y="3692"/>
                </a:moveTo>
                <a:lnTo>
                  <a:pt x="2412" y="3692"/>
                </a:lnTo>
                <a:lnTo>
                  <a:pt x="2412" y="3986"/>
                </a:lnTo>
                <a:lnTo>
                  <a:pt x="2608" y="3986"/>
                </a:lnTo>
                <a:lnTo>
                  <a:pt x="2608" y="3692"/>
                </a:lnTo>
                <a:close/>
                <a:moveTo>
                  <a:pt x="2608" y="3191"/>
                </a:moveTo>
                <a:lnTo>
                  <a:pt x="2412" y="3191"/>
                </a:lnTo>
                <a:lnTo>
                  <a:pt x="2412" y="3495"/>
                </a:lnTo>
                <a:lnTo>
                  <a:pt x="2608" y="3495"/>
                </a:lnTo>
                <a:lnTo>
                  <a:pt x="2608" y="3191"/>
                </a:lnTo>
                <a:close/>
                <a:moveTo>
                  <a:pt x="2608" y="2689"/>
                </a:moveTo>
                <a:lnTo>
                  <a:pt x="2412" y="2689"/>
                </a:lnTo>
                <a:lnTo>
                  <a:pt x="2412" y="2994"/>
                </a:lnTo>
                <a:lnTo>
                  <a:pt x="2608" y="2994"/>
                </a:lnTo>
                <a:lnTo>
                  <a:pt x="2608" y="2689"/>
                </a:lnTo>
                <a:close/>
                <a:moveTo>
                  <a:pt x="2608" y="2186"/>
                </a:moveTo>
                <a:lnTo>
                  <a:pt x="2412" y="2186"/>
                </a:lnTo>
                <a:lnTo>
                  <a:pt x="2412" y="2492"/>
                </a:lnTo>
                <a:lnTo>
                  <a:pt x="2608" y="2492"/>
                </a:lnTo>
                <a:lnTo>
                  <a:pt x="2608" y="2186"/>
                </a:lnTo>
                <a:close/>
                <a:moveTo>
                  <a:pt x="2608" y="1685"/>
                </a:moveTo>
                <a:lnTo>
                  <a:pt x="2412" y="1685"/>
                </a:lnTo>
                <a:lnTo>
                  <a:pt x="2412" y="1990"/>
                </a:lnTo>
                <a:lnTo>
                  <a:pt x="2608" y="1990"/>
                </a:lnTo>
                <a:lnTo>
                  <a:pt x="2608" y="1685"/>
                </a:lnTo>
                <a:close/>
                <a:moveTo>
                  <a:pt x="2608" y="1180"/>
                </a:moveTo>
                <a:lnTo>
                  <a:pt x="2412" y="1180"/>
                </a:lnTo>
                <a:lnTo>
                  <a:pt x="2412" y="1489"/>
                </a:lnTo>
                <a:lnTo>
                  <a:pt x="2608" y="1489"/>
                </a:lnTo>
                <a:lnTo>
                  <a:pt x="2608" y="1180"/>
                </a:lnTo>
                <a:close/>
                <a:moveTo>
                  <a:pt x="3050" y="3692"/>
                </a:moveTo>
                <a:lnTo>
                  <a:pt x="2854" y="3692"/>
                </a:lnTo>
                <a:lnTo>
                  <a:pt x="2854" y="3986"/>
                </a:lnTo>
                <a:lnTo>
                  <a:pt x="3050" y="3986"/>
                </a:lnTo>
                <a:lnTo>
                  <a:pt x="3050" y="3692"/>
                </a:lnTo>
                <a:close/>
                <a:moveTo>
                  <a:pt x="3050" y="3191"/>
                </a:moveTo>
                <a:lnTo>
                  <a:pt x="2854" y="3191"/>
                </a:lnTo>
                <a:lnTo>
                  <a:pt x="2854" y="3495"/>
                </a:lnTo>
                <a:lnTo>
                  <a:pt x="3050" y="3495"/>
                </a:lnTo>
                <a:lnTo>
                  <a:pt x="3050" y="3191"/>
                </a:lnTo>
                <a:close/>
                <a:moveTo>
                  <a:pt x="3050" y="2689"/>
                </a:moveTo>
                <a:lnTo>
                  <a:pt x="2854" y="2689"/>
                </a:lnTo>
                <a:lnTo>
                  <a:pt x="2854" y="2994"/>
                </a:lnTo>
                <a:lnTo>
                  <a:pt x="3050" y="2994"/>
                </a:lnTo>
                <a:lnTo>
                  <a:pt x="3050" y="2689"/>
                </a:lnTo>
                <a:close/>
                <a:moveTo>
                  <a:pt x="3050" y="2186"/>
                </a:moveTo>
                <a:lnTo>
                  <a:pt x="2854" y="2186"/>
                </a:lnTo>
                <a:lnTo>
                  <a:pt x="2854" y="2492"/>
                </a:lnTo>
                <a:lnTo>
                  <a:pt x="3050" y="2492"/>
                </a:lnTo>
                <a:lnTo>
                  <a:pt x="3050" y="2186"/>
                </a:lnTo>
                <a:close/>
                <a:moveTo>
                  <a:pt x="3050" y="1685"/>
                </a:moveTo>
                <a:lnTo>
                  <a:pt x="2854" y="1685"/>
                </a:lnTo>
                <a:lnTo>
                  <a:pt x="2854" y="1990"/>
                </a:lnTo>
                <a:lnTo>
                  <a:pt x="3050" y="1990"/>
                </a:lnTo>
                <a:lnTo>
                  <a:pt x="3050" y="1685"/>
                </a:lnTo>
                <a:close/>
                <a:moveTo>
                  <a:pt x="3050" y="1180"/>
                </a:moveTo>
                <a:lnTo>
                  <a:pt x="2854" y="1180"/>
                </a:lnTo>
                <a:lnTo>
                  <a:pt x="2854" y="1489"/>
                </a:lnTo>
                <a:lnTo>
                  <a:pt x="3050" y="1489"/>
                </a:lnTo>
                <a:lnTo>
                  <a:pt x="3050" y="1180"/>
                </a:lnTo>
                <a:close/>
                <a:moveTo>
                  <a:pt x="2995" y="296"/>
                </a:moveTo>
                <a:lnTo>
                  <a:pt x="2510" y="136"/>
                </a:lnTo>
                <a:lnTo>
                  <a:pt x="2510" y="502"/>
                </a:lnTo>
                <a:lnTo>
                  <a:pt x="2995" y="296"/>
                </a:lnTo>
                <a:close/>
                <a:moveTo>
                  <a:pt x="3210" y="741"/>
                </a:moveTo>
                <a:lnTo>
                  <a:pt x="3210" y="343"/>
                </a:lnTo>
                <a:lnTo>
                  <a:pt x="3652" y="489"/>
                </a:lnTo>
                <a:lnTo>
                  <a:pt x="3308" y="635"/>
                </a:lnTo>
                <a:lnTo>
                  <a:pt x="3308" y="741"/>
                </a:lnTo>
                <a:lnTo>
                  <a:pt x="3586" y="741"/>
                </a:lnTo>
                <a:lnTo>
                  <a:pt x="3586" y="4562"/>
                </a:lnTo>
                <a:lnTo>
                  <a:pt x="2842" y="4562"/>
                </a:lnTo>
                <a:lnTo>
                  <a:pt x="2842" y="4187"/>
                </a:lnTo>
                <a:lnTo>
                  <a:pt x="2177" y="4187"/>
                </a:lnTo>
                <a:lnTo>
                  <a:pt x="2177" y="4562"/>
                </a:lnTo>
                <a:lnTo>
                  <a:pt x="1433" y="4562"/>
                </a:lnTo>
                <a:lnTo>
                  <a:pt x="1433" y="741"/>
                </a:lnTo>
                <a:lnTo>
                  <a:pt x="1706" y="741"/>
                </a:lnTo>
                <a:lnTo>
                  <a:pt x="1706" y="343"/>
                </a:lnTo>
                <a:lnTo>
                  <a:pt x="2148" y="489"/>
                </a:lnTo>
                <a:lnTo>
                  <a:pt x="1804" y="635"/>
                </a:lnTo>
                <a:lnTo>
                  <a:pt x="1804" y="741"/>
                </a:lnTo>
                <a:lnTo>
                  <a:pt x="2412" y="741"/>
                </a:lnTo>
                <a:lnTo>
                  <a:pt x="2412" y="0"/>
                </a:lnTo>
                <a:lnTo>
                  <a:pt x="3274" y="285"/>
                </a:lnTo>
                <a:lnTo>
                  <a:pt x="2510" y="609"/>
                </a:lnTo>
                <a:lnTo>
                  <a:pt x="2510" y="741"/>
                </a:lnTo>
                <a:lnTo>
                  <a:pt x="3210" y="741"/>
                </a:lnTo>
                <a:close/>
                <a:moveTo>
                  <a:pt x="5020" y="4763"/>
                </a:moveTo>
                <a:lnTo>
                  <a:pt x="0" y="4763"/>
                </a:lnTo>
                <a:lnTo>
                  <a:pt x="0" y="4665"/>
                </a:lnTo>
                <a:lnTo>
                  <a:pt x="5020" y="4665"/>
                </a:lnTo>
                <a:lnTo>
                  <a:pt x="5020" y="4763"/>
                </a:lnTo>
                <a:close/>
                <a:moveTo>
                  <a:pt x="4084" y="1318"/>
                </a:moveTo>
                <a:lnTo>
                  <a:pt x="4084" y="854"/>
                </a:lnTo>
                <a:lnTo>
                  <a:pt x="4526" y="1000"/>
                </a:lnTo>
                <a:lnTo>
                  <a:pt x="4183" y="1146"/>
                </a:lnTo>
                <a:lnTo>
                  <a:pt x="4183" y="1318"/>
                </a:lnTo>
                <a:lnTo>
                  <a:pt x="4745" y="1318"/>
                </a:lnTo>
                <a:lnTo>
                  <a:pt x="4745" y="3671"/>
                </a:lnTo>
                <a:lnTo>
                  <a:pt x="4902" y="3907"/>
                </a:lnTo>
                <a:lnTo>
                  <a:pt x="4902" y="4562"/>
                </a:lnTo>
                <a:lnTo>
                  <a:pt x="4804" y="4562"/>
                </a:lnTo>
                <a:lnTo>
                  <a:pt x="4804" y="3936"/>
                </a:lnTo>
                <a:lnTo>
                  <a:pt x="4647" y="3701"/>
                </a:lnTo>
                <a:lnTo>
                  <a:pt x="4647" y="1416"/>
                </a:lnTo>
                <a:lnTo>
                  <a:pt x="3782" y="1416"/>
                </a:lnTo>
                <a:lnTo>
                  <a:pt x="3782" y="1318"/>
                </a:lnTo>
                <a:lnTo>
                  <a:pt x="4084" y="1318"/>
                </a:lnTo>
                <a:close/>
                <a:moveTo>
                  <a:pt x="840" y="1318"/>
                </a:moveTo>
                <a:lnTo>
                  <a:pt x="840" y="851"/>
                </a:lnTo>
                <a:lnTo>
                  <a:pt x="1282" y="997"/>
                </a:lnTo>
                <a:lnTo>
                  <a:pt x="938" y="1143"/>
                </a:lnTo>
                <a:lnTo>
                  <a:pt x="938" y="1318"/>
                </a:lnTo>
                <a:lnTo>
                  <a:pt x="1237" y="1318"/>
                </a:lnTo>
                <a:lnTo>
                  <a:pt x="1237" y="1416"/>
                </a:lnTo>
                <a:lnTo>
                  <a:pt x="373" y="1416"/>
                </a:lnTo>
                <a:lnTo>
                  <a:pt x="373" y="3701"/>
                </a:lnTo>
                <a:lnTo>
                  <a:pt x="216" y="3936"/>
                </a:lnTo>
                <a:lnTo>
                  <a:pt x="216" y="4562"/>
                </a:lnTo>
                <a:lnTo>
                  <a:pt x="118" y="4562"/>
                </a:lnTo>
                <a:lnTo>
                  <a:pt x="118" y="3907"/>
                </a:lnTo>
                <a:lnTo>
                  <a:pt x="275" y="3671"/>
                </a:lnTo>
                <a:lnTo>
                  <a:pt x="275" y="1318"/>
                </a:lnTo>
                <a:lnTo>
                  <a:pt x="840" y="1318"/>
                </a:lnTo>
                <a:close/>
              </a:path>
            </a:pathLst>
          </a:custGeom>
          <a:noFill/>
          <a:ln w="9525" cap="flat" cmpd="sng" algn="ctr">
            <a:solidFill>
              <a:srgbClr val="8064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7951" y="4037384"/>
            <a:ext cx="1341471" cy="448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defTabSz="457200"/>
            <a:r>
              <a:rPr lang="ru-RU" dirty="0">
                <a:solidFill>
                  <a:prstClr val="black"/>
                </a:solidFill>
                <a:latin typeface="Arial"/>
              </a:rPr>
              <a:t>Федеральное казначейство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910888" y="2975778"/>
            <a:ext cx="3165168" cy="3189526"/>
            <a:chOff x="1910888" y="2975778"/>
            <a:chExt cx="2963548" cy="3189526"/>
          </a:xfrm>
        </p:grpSpPr>
        <p:sp>
          <p:nvSpPr>
            <p:cNvPr id="7" name="Круговая стрелка 6"/>
            <p:cNvSpPr/>
            <p:nvPr/>
          </p:nvSpPr>
          <p:spPr>
            <a:xfrm>
              <a:off x="1910888" y="2975778"/>
              <a:ext cx="2963548" cy="3189526"/>
            </a:xfrm>
            <a:prstGeom prst="circularArrow">
              <a:avLst>
                <a:gd name="adj1" fmla="val 15355"/>
                <a:gd name="adj2" fmla="val 172497"/>
                <a:gd name="adj3" fmla="val 20195691"/>
                <a:gd name="adj4" fmla="val 1222840"/>
                <a:gd name="adj5" fmla="val 12500"/>
              </a:avLst>
            </a:prstGeom>
            <a:solidFill>
              <a:srgbClr val="00602B"/>
            </a:solidFill>
            <a:ln w="3175" cap="flat" cmpd="sng" algn="ctr">
              <a:solidFill>
                <a:srgbClr val="C0504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485550" y="3634251"/>
              <a:ext cx="942926" cy="717805"/>
              <a:chOff x="350095" y="2028025"/>
              <a:chExt cx="436763" cy="290039"/>
            </a:xfrm>
          </p:grpSpPr>
          <p:sp>
            <p:nvSpPr>
              <p:cNvPr id="9" name="TextBox 8"/>
              <p:cNvSpPr txBox="1"/>
              <p:nvPr/>
            </p:nvSpPr>
            <p:spPr>
              <a:xfrm rot="16200000">
                <a:off x="423458" y="1977616"/>
                <a:ext cx="290039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50095" y="2052873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Модуль</a:t>
                </a:r>
                <a:r>
                  <a:rPr kumimoji="0" lang="ru-RU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 </a:t>
                </a:r>
                <a:r>
                  <a: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ВГФК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457683" y="3629049"/>
              <a:ext cx="942926" cy="717805"/>
              <a:chOff x="1335611" y="1772356"/>
              <a:chExt cx="436763" cy="290039"/>
            </a:xfrm>
          </p:grpSpPr>
          <p:sp>
            <p:nvSpPr>
              <p:cNvPr id="12" name="TextBox 11"/>
              <p:cNvSpPr txBox="1"/>
              <p:nvPr/>
            </p:nvSpPr>
            <p:spPr>
              <a:xfrm rot="16200000">
                <a:off x="1408974" y="1721947"/>
                <a:ext cx="290039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335611" y="1797204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Анализ ИБП ОВГ(М)К</a:t>
                </a: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3914692" y="4413229"/>
              <a:ext cx="942926" cy="699225"/>
              <a:chOff x="1074537" y="2308225"/>
              <a:chExt cx="436763" cy="28253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160045" y="2254062"/>
                <a:ext cx="282532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1074537" y="2328216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Анализ ВФА ГАБС</a:t>
                </a: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3503550" y="5172120"/>
              <a:ext cx="942926" cy="699225"/>
              <a:chOff x="938997" y="2536825"/>
              <a:chExt cx="436763" cy="282532"/>
            </a:xfrm>
          </p:grpSpPr>
          <p:sp>
            <p:nvSpPr>
              <p:cNvPr id="18" name="TextBox 17"/>
              <p:cNvSpPr txBox="1"/>
              <p:nvPr/>
            </p:nvSpPr>
            <p:spPr>
              <a:xfrm rot="16200000">
                <a:off x="1016114" y="2482662"/>
                <a:ext cx="282532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938997" y="2565251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Модуль ВФА</a:t>
                </a: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567477" y="5172120"/>
              <a:ext cx="942926" cy="699225"/>
              <a:chOff x="938997" y="2536825"/>
              <a:chExt cx="436763" cy="282532"/>
            </a:xfrm>
          </p:grpSpPr>
          <p:sp>
            <p:nvSpPr>
              <p:cNvPr id="21" name="TextBox 20"/>
              <p:cNvSpPr txBox="1"/>
              <p:nvPr/>
            </p:nvSpPr>
            <p:spPr>
              <a:xfrm rot="16200000">
                <a:off x="1016114" y="2482662"/>
                <a:ext cx="282532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938997" y="2565251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Личный кабинет</a:t>
                </a: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3053600" y="4356251"/>
              <a:ext cx="942926" cy="5948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/>
              </a:r>
              <a:b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</a:b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ГИИС ЭБ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412906" y="4397204"/>
              <a:ext cx="942926" cy="5948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ПИАО: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Паспорт ОК</a:t>
              </a:r>
              <a:b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</a:b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Риск-анализ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435853" y="4578372"/>
            <a:ext cx="1044194" cy="48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900" b="1" dirty="0">
                <a:solidFill>
                  <a:prstClr val="black"/>
                </a:solidFill>
                <a:latin typeface="Arial"/>
              </a:rPr>
              <a:t>Иные органы ВГ(М)ФК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79826" y="4627901"/>
            <a:ext cx="1298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900" b="1" dirty="0">
                <a:solidFill>
                  <a:prstClr val="black"/>
                </a:solidFill>
                <a:latin typeface="Arial"/>
              </a:rPr>
              <a:t>Главные администраторы </a:t>
            </a:r>
            <a:r>
              <a:rPr lang="ru-RU" sz="900" b="1" dirty="0" smtClean="0">
                <a:solidFill>
                  <a:prstClr val="black"/>
                </a:solidFill>
                <a:latin typeface="Arial"/>
              </a:rPr>
              <a:t>бюджетных средств</a:t>
            </a:r>
            <a:endParaRPr lang="ru-RU" sz="900" b="1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389074"/>
              </p:ext>
            </p:extLst>
          </p:nvPr>
        </p:nvGraphicFramePr>
        <p:xfrm>
          <a:off x="435105" y="674961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ЦИФРОВИЗАЦИЯ КОНТРОЛЬНОЙ ДЕЯТЕЛЬНОСТИ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4716015" y="5462085"/>
            <a:ext cx="4224445" cy="738664"/>
          </a:xfrm>
          <a:prstGeom prst="rect">
            <a:avLst/>
          </a:prstGeom>
          <a:ln w="25400">
            <a:solidFill>
              <a:srgbClr val="C0504D">
                <a:lumMod val="40000"/>
                <a:lumOff val="60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 defTabSz="457200">
              <a:spcAft>
                <a:spcPts val="1400"/>
              </a:spcAft>
            </a:pPr>
            <a:r>
              <a:rPr lang="ru-RU" sz="1400" b="1" cap="all" dirty="0">
                <a:solidFill>
                  <a:prstClr val="black"/>
                </a:solidFill>
                <a:latin typeface="Arial"/>
              </a:rPr>
              <a:t>Единое информационное поле</a:t>
            </a:r>
            <a:br>
              <a:rPr lang="ru-RU" sz="1400" b="1" cap="all" dirty="0">
                <a:solidFill>
                  <a:prstClr val="black"/>
                </a:solidFill>
                <a:latin typeface="Arial"/>
              </a:rPr>
            </a:br>
            <a:r>
              <a:rPr lang="ru-RU" sz="1400" b="1" cap="all" dirty="0">
                <a:solidFill>
                  <a:prstClr val="black"/>
                </a:solidFill>
                <a:latin typeface="Arial"/>
              </a:rPr>
              <a:t>(цифровой диалог, электронный документооборот)</a:t>
            </a:r>
          </a:p>
        </p:txBody>
      </p:sp>
      <p:sp>
        <p:nvSpPr>
          <p:cNvPr id="35" name="Freeform 117"/>
          <p:cNvSpPr>
            <a:spLocks noChangeAspect="1" noEditPoints="1"/>
          </p:cNvSpPr>
          <p:nvPr/>
        </p:nvSpPr>
        <p:spPr bwMode="auto">
          <a:xfrm>
            <a:off x="5994817" y="4050518"/>
            <a:ext cx="427717" cy="520023"/>
          </a:xfrm>
          <a:custGeom>
            <a:avLst/>
            <a:gdLst>
              <a:gd name="T0" fmla="*/ 2147483647 w 5020"/>
              <a:gd name="T1" fmla="*/ 2147483647 h 4763"/>
              <a:gd name="T2" fmla="*/ 2147483647 w 5020"/>
              <a:gd name="T3" fmla="*/ 2147483647 h 4763"/>
              <a:gd name="T4" fmla="*/ 2147483647 w 5020"/>
              <a:gd name="T5" fmla="*/ 2147483647 h 4763"/>
              <a:gd name="T6" fmla="*/ 2147483647 w 5020"/>
              <a:gd name="T7" fmla="*/ 2147483647 h 4763"/>
              <a:gd name="T8" fmla="*/ 2147483647 w 5020"/>
              <a:gd name="T9" fmla="*/ 2147483647 h 4763"/>
              <a:gd name="T10" fmla="*/ 2147483647 w 5020"/>
              <a:gd name="T11" fmla="*/ 2147483647 h 4763"/>
              <a:gd name="T12" fmla="*/ 2147483647 w 5020"/>
              <a:gd name="T13" fmla="*/ 2147483647 h 4763"/>
              <a:gd name="T14" fmla="*/ 2147483647 w 5020"/>
              <a:gd name="T15" fmla="*/ 2147483647 h 4763"/>
              <a:gd name="T16" fmla="*/ 2147483647 w 5020"/>
              <a:gd name="T17" fmla="*/ 2147483647 h 4763"/>
              <a:gd name="T18" fmla="*/ 2147483647 w 5020"/>
              <a:gd name="T19" fmla="*/ 2147483647 h 4763"/>
              <a:gd name="T20" fmla="*/ 2147483647 w 5020"/>
              <a:gd name="T21" fmla="*/ 2147483647 h 4763"/>
              <a:gd name="T22" fmla="*/ 2147483647 w 5020"/>
              <a:gd name="T23" fmla="*/ 2147483647 h 4763"/>
              <a:gd name="T24" fmla="*/ 2147483647 w 5020"/>
              <a:gd name="T25" fmla="*/ 2147483647 h 4763"/>
              <a:gd name="T26" fmla="*/ 2147483647 w 5020"/>
              <a:gd name="T27" fmla="*/ 2147483647 h 4763"/>
              <a:gd name="T28" fmla="*/ 2147483647 w 5020"/>
              <a:gd name="T29" fmla="*/ 2147483647 h 4763"/>
              <a:gd name="T30" fmla="*/ 2147483647 w 5020"/>
              <a:gd name="T31" fmla="*/ 2147483647 h 4763"/>
              <a:gd name="T32" fmla="*/ 2147483647 w 5020"/>
              <a:gd name="T33" fmla="*/ 2147483647 h 4763"/>
              <a:gd name="T34" fmla="*/ 2147483647 w 5020"/>
              <a:gd name="T35" fmla="*/ 2147483647 h 4763"/>
              <a:gd name="T36" fmla="*/ 2147483647 w 5020"/>
              <a:gd name="T37" fmla="*/ 2147483647 h 4763"/>
              <a:gd name="T38" fmla="*/ 2147483647 w 5020"/>
              <a:gd name="T39" fmla="*/ 2147483647 h 4763"/>
              <a:gd name="T40" fmla="*/ 2147483647 w 5020"/>
              <a:gd name="T41" fmla="*/ 2147483647 h 4763"/>
              <a:gd name="T42" fmla="*/ 2147483647 w 5020"/>
              <a:gd name="T43" fmla="*/ 2147483647 h 4763"/>
              <a:gd name="T44" fmla="*/ 2147483647 w 5020"/>
              <a:gd name="T45" fmla="*/ 2147483647 h 4763"/>
              <a:gd name="T46" fmla="*/ 2147483647 w 5020"/>
              <a:gd name="T47" fmla="*/ 2147483647 h 4763"/>
              <a:gd name="T48" fmla="*/ 2147483647 w 5020"/>
              <a:gd name="T49" fmla="*/ 2147483647 h 4763"/>
              <a:gd name="T50" fmla="*/ 2147483647 w 5020"/>
              <a:gd name="T51" fmla="*/ 2147483647 h 4763"/>
              <a:gd name="T52" fmla="*/ 2147483647 w 5020"/>
              <a:gd name="T53" fmla="*/ 2147483647 h 4763"/>
              <a:gd name="T54" fmla="*/ 2147483647 w 5020"/>
              <a:gd name="T55" fmla="*/ 2147483647 h 4763"/>
              <a:gd name="T56" fmla="*/ 2147483647 w 5020"/>
              <a:gd name="T57" fmla="*/ 2147483647 h 4763"/>
              <a:gd name="T58" fmla="*/ 2147483647 w 5020"/>
              <a:gd name="T59" fmla="*/ 2147483647 h 4763"/>
              <a:gd name="T60" fmla="*/ 2147483647 w 5020"/>
              <a:gd name="T61" fmla="*/ 2147483647 h 4763"/>
              <a:gd name="T62" fmla="*/ 2147483647 w 5020"/>
              <a:gd name="T63" fmla="*/ 2147483647 h 4763"/>
              <a:gd name="T64" fmla="*/ 2147483647 w 5020"/>
              <a:gd name="T65" fmla="*/ 2147483647 h 4763"/>
              <a:gd name="T66" fmla="*/ 2147483647 w 5020"/>
              <a:gd name="T67" fmla="*/ 2147483647 h 4763"/>
              <a:gd name="T68" fmla="*/ 2147483647 w 5020"/>
              <a:gd name="T69" fmla="*/ 2147483647 h 4763"/>
              <a:gd name="T70" fmla="*/ 2147483647 w 5020"/>
              <a:gd name="T71" fmla="*/ 2147483647 h 4763"/>
              <a:gd name="T72" fmla="*/ 2147483647 w 5020"/>
              <a:gd name="T73" fmla="*/ 2147483647 h 4763"/>
              <a:gd name="T74" fmla="*/ 2147483647 w 5020"/>
              <a:gd name="T75" fmla="*/ 2147483647 h 4763"/>
              <a:gd name="T76" fmla="*/ 2147483647 w 5020"/>
              <a:gd name="T77" fmla="*/ 2147483647 h 4763"/>
              <a:gd name="T78" fmla="*/ 2147483647 w 5020"/>
              <a:gd name="T79" fmla="*/ 2147483647 h 4763"/>
              <a:gd name="T80" fmla="*/ 2147483647 w 5020"/>
              <a:gd name="T81" fmla="*/ 2147483647 h 4763"/>
              <a:gd name="T82" fmla="*/ 2147483647 w 5020"/>
              <a:gd name="T83" fmla="*/ 2147483647 h 4763"/>
              <a:gd name="T84" fmla="*/ 2147483647 w 5020"/>
              <a:gd name="T85" fmla="*/ 2147483647 h 4763"/>
              <a:gd name="T86" fmla="*/ 2147483647 w 5020"/>
              <a:gd name="T87" fmla="*/ 2147483647 h 4763"/>
              <a:gd name="T88" fmla="*/ 2147483647 w 5020"/>
              <a:gd name="T89" fmla="*/ 2147483647 h 4763"/>
              <a:gd name="T90" fmla="*/ 0 w 5020"/>
              <a:gd name="T91" fmla="*/ 2147483647 h 4763"/>
              <a:gd name="T92" fmla="*/ 2147483647 w 5020"/>
              <a:gd name="T93" fmla="*/ 2147483647 h 4763"/>
              <a:gd name="T94" fmla="*/ 2147483647 w 5020"/>
              <a:gd name="T95" fmla="*/ 2147483647 h 4763"/>
              <a:gd name="T96" fmla="*/ 2147483647 w 5020"/>
              <a:gd name="T97" fmla="*/ 2147483647 h 4763"/>
              <a:gd name="T98" fmla="*/ 2147483647 w 5020"/>
              <a:gd name="T99" fmla="*/ 2147483647 h 4763"/>
              <a:gd name="T100" fmla="*/ 2147483647 w 5020"/>
              <a:gd name="T101" fmla="*/ 2147483647 h 4763"/>
              <a:gd name="T102" fmla="*/ 2147483647 w 5020"/>
              <a:gd name="T103" fmla="*/ 2147483647 h 4763"/>
              <a:gd name="T104" fmla="*/ 2147483647 w 5020"/>
              <a:gd name="T105" fmla="*/ 2147483647 h 47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0"/>
              <a:gd name="T160" fmla="*/ 0 h 4763"/>
              <a:gd name="T161" fmla="*/ 5020 w 5020"/>
              <a:gd name="T162" fmla="*/ 4763 h 47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0" h="4763">
                <a:moveTo>
                  <a:pt x="1207" y="3692"/>
                </a:moveTo>
                <a:lnTo>
                  <a:pt x="1207" y="3986"/>
                </a:lnTo>
                <a:lnTo>
                  <a:pt x="1011" y="3986"/>
                </a:lnTo>
                <a:lnTo>
                  <a:pt x="1011" y="3692"/>
                </a:lnTo>
                <a:lnTo>
                  <a:pt x="1207" y="3692"/>
                </a:lnTo>
                <a:close/>
                <a:moveTo>
                  <a:pt x="1207" y="3191"/>
                </a:moveTo>
                <a:lnTo>
                  <a:pt x="1207" y="3495"/>
                </a:lnTo>
                <a:lnTo>
                  <a:pt x="1011" y="3495"/>
                </a:lnTo>
                <a:lnTo>
                  <a:pt x="1011" y="3191"/>
                </a:lnTo>
                <a:lnTo>
                  <a:pt x="1207" y="3191"/>
                </a:lnTo>
                <a:close/>
                <a:moveTo>
                  <a:pt x="1207" y="2689"/>
                </a:moveTo>
                <a:lnTo>
                  <a:pt x="1207" y="2994"/>
                </a:lnTo>
                <a:lnTo>
                  <a:pt x="1011" y="2994"/>
                </a:lnTo>
                <a:lnTo>
                  <a:pt x="1011" y="2689"/>
                </a:lnTo>
                <a:lnTo>
                  <a:pt x="1207" y="2689"/>
                </a:lnTo>
                <a:close/>
                <a:moveTo>
                  <a:pt x="1207" y="2186"/>
                </a:moveTo>
                <a:lnTo>
                  <a:pt x="1207" y="2492"/>
                </a:lnTo>
                <a:lnTo>
                  <a:pt x="1011" y="2492"/>
                </a:lnTo>
                <a:lnTo>
                  <a:pt x="1011" y="2186"/>
                </a:lnTo>
                <a:lnTo>
                  <a:pt x="1207" y="2186"/>
                </a:lnTo>
                <a:close/>
                <a:moveTo>
                  <a:pt x="1207" y="1700"/>
                </a:moveTo>
                <a:lnTo>
                  <a:pt x="1207" y="1990"/>
                </a:lnTo>
                <a:lnTo>
                  <a:pt x="1011" y="1990"/>
                </a:lnTo>
                <a:lnTo>
                  <a:pt x="1011" y="1700"/>
                </a:lnTo>
                <a:lnTo>
                  <a:pt x="1207" y="1700"/>
                </a:lnTo>
                <a:close/>
                <a:moveTo>
                  <a:pt x="765" y="3692"/>
                </a:moveTo>
                <a:lnTo>
                  <a:pt x="765" y="3986"/>
                </a:lnTo>
                <a:lnTo>
                  <a:pt x="569" y="3986"/>
                </a:lnTo>
                <a:lnTo>
                  <a:pt x="569" y="3692"/>
                </a:lnTo>
                <a:lnTo>
                  <a:pt x="765" y="3692"/>
                </a:lnTo>
                <a:close/>
                <a:moveTo>
                  <a:pt x="765" y="3191"/>
                </a:moveTo>
                <a:lnTo>
                  <a:pt x="765" y="3495"/>
                </a:lnTo>
                <a:lnTo>
                  <a:pt x="569" y="3495"/>
                </a:lnTo>
                <a:lnTo>
                  <a:pt x="569" y="3191"/>
                </a:lnTo>
                <a:lnTo>
                  <a:pt x="765" y="3191"/>
                </a:lnTo>
                <a:close/>
                <a:moveTo>
                  <a:pt x="765" y="2689"/>
                </a:moveTo>
                <a:lnTo>
                  <a:pt x="765" y="2994"/>
                </a:lnTo>
                <a:lnTo>
                  <a:pt x="569" y="2994"/>
                </a:lnTo>
                <a:lnTo>
                  <a:pt x="569" y="2689"/>
                </a:lnTo>
                <a:lnTo>
                  <a:pt x="765" y="2689"/>
                </a:lnTo>
                <a:close/>
                <a:moveTo>
                  <a:pt x="765" y="2186"/>
                </a:moveTo>
                <a:lnTo>
                  <a:pt x="765" y="2492"/>
                </a:lnTo>
                <a:lnTo>
                  <a:pt x="569" y="2492"/>
                </a:lnTo>
                <a:lnTo>
                  <a:pt x="569" y="2186"/>
                </a:lnTo>
                <a:lnTo>
                  <a:pt x="765" y="2186"/>
                </a:lnTo>
                <a:close/>
                <a:moveTo>
                  <a:pt x="765" y="1700"/>
                </a:moveTo>
                <a:lnTo>
                  <a:pt x="765" y="1990"/>
                </a:lnTo>
                <a:lnTo>
                  <a:pt x="569" y="1990"/>
                </a:lnTo>
                <a:lnTo>
                  <a:pt x="569" y="1700"/>
                </a:lnTo>
                <a:lnTo>
                  <a:pt x="765" y="1700"/>
                </a:lnTo>
                <a:close/>
                <a:moveTo>
                  <a:pt x="4008" y="3692"/>
                </a:moveTo>
                <a:lnTo>
                  <a:pt x="4008" y="3986"/>
                </a:lnTo>
                <a:lnTo>
                  <a:pt x="3812" y="3986"/>
                </a:lnTo>
                <a:lnTo>
                  <a:pt x="3812" y="3692"/>
                </a:lnTo>
                <a:lnTo>
                  <a:pt x="4008" y="3692"/>
                </a:lnTo>
                <a:close/>
                <a:moveTo>
                  <a:pt x="4008" y="3191"/>
                </a:moveTo>
                <a:lnTo>
                  <a:pt x="4008" y="3495"/>
                </a:lnTo>
                <a:lnTo>
                  <a:pt x="3812" y="3495"/>
                </a:lnTo>
                <a:lnTo>
                  <a:pt x="3812" y="3191"/>
                </a:lnTo>
                <a:lnTo>
                  <a:pt x="4008" y="3191"/>
                </a:lnTo>
                <a:close/>
                <a:moveTo>
                  <a:pt x="4008" y="2689"/>
                </a:moveTo>
                <a:lnTo>
                  <a:pt x="4008" y="2994"/>
                </a:lnTo>
                <a:lnTo>
                  <a:pt x="3812" y="2994"/>
                </a:lnTo>
                <a:lnTo>
                  <a:pt x="3812" y="2689"/>
                </a:lnTo>
                <a:lnTo>
                  <a:pt x="4008" y="2689"/>
                </a:lnTo>
                <a:close/>
                <a:moveTo>
                  <a:pt x="4008" y="2186"/>
                </a:moveTo>
                <a:lnTo>
                  <a:pt x="4008" y="2492"/>
                </a:lnTo>
                <a:lnTo>
                  <a:pt x="3812" y="2492"/>
                </a:lnTo>
                <a:lnTo>
                  <a:pt x="3812" y="2186"/>
                </a:lnTo>
                <a:lnTo>
                  <a:pt x="4008" y="2186"/>
                </a:lnTo>
                <a:close/>
                <a:moveTo>
                  <a:pt x="4008" y="1700"/>
                </a:moveTo>
                <a:lnTo>
                  <a:pt x="4008" y="1990"/>
                </a:lnTo>
                <a:lnTo>
                  <a:pt x="3812" y="1990"/>
                </a:lnTo>
                <a:lnTo>
                  <a:pt x="3812" y="1700"/>
                </a:lnTo>
                <a:lnTo>
                  <a:pt x="4008" y="1700"/>
                </a:lnTo>
                <a:close/>
                <a:moveTo>
                  <a:pt x="4450" y="3692"/>
                </a:moveTo>
                <a:lnTo>
                  <a:pt x="4450" y="3986"/>
                </a:lnTo>
                <a:lnTo>
                  <a:pt x="4254" y="3986"/>
                </a:lnTo>
                <a:lnTo>
                  <a:pt x="4254" y="3692"/>
                </a:lnTo>
                <a:lnTo>
                  <a:pt x="4450" y="3692"/>
                </a:lnTo>
                <a:close/>
                <a:moveTo>
                  <a:pt x="4450" y="3191"/>
                </a:moveTo>
                <a:lnTo>
                  <a:pt x="4450" y="3495"/>
                </a:lnTo>
                <a:lnTo>
                  <a:pt x="4254" y="3495"/>
                </a:lnTo>
                <a:lnTo>
                  <a:pt x="4254" y="3191"/>
                </a:lnTo>
                <a:lnTo>
                  <a:pt x="4450" y="3191"/>
                </a:lnTo>
                <a:close/>
                <a:moveTo>
                  <a:pt x="4450" y="2689"/>
                </a:moveTo>
                <a:lnTo>
                  <a:pt x="4450" y="2994"/>
                </a:lnTo>
                <a:lnTo>
                  <a:pt x="4254" y="2994"/>
                </a:lnTo>
                <a:lnTo>
                  <a:pt x="4254" y="2689"/>
                </a:lnTo>
                <a:lnTo>
                  <a:pt x="4450" y="2689"/>
                </a:lnTo>
                <a:close/>
                <a:moveTo>
                  <a:pt x="4450" y="2186"/>
                </a:moveTo>
                <a:lnTo>
                  <a:pt x="4450" y="2492"/>
                </a:lnTo>
                <a:lnTo>
                  <a:pt x="4254" y="2492"/>
                </a:lnTo>
                <a:lnTo>
                  <a:pt x="4254" y="2186"/>
                </a:lnTo>
                <a:lnTo>
                  <a:pt x="4450" y="2186"/>
                </a:lnTo>
                <a:close/>
                <a:moveTo>
                  <a:pt x="4450" y="1700"/>
                </a:moveTo>
                <a:lnTo>
                  <a:pt x="4450" y="1990"/>
                </a:lnTo>
                <a:lnTo>
                  <a:pt x="4254" y="1990"/>
                </a:lnTo>
                <a:lnTo>
                  <a:pt x="4254" y="1700"/>
                </a:lnTo>
                <a:lnTo>
                  <a:pt x="4450" y="1700"/>
                </a:lnTo>
                <a:close/>
                <a:moveTo>
                  <a:pt x="2461" y="4562"/>
                </a:moveTo>
                <a:lnTo>
                  <a:pt x="2275" y="4562"/>
                </a:lnTo>
                <a:lnTo>
                  <a:pt x="2275" y="4285"/>
                </a:lnTo>
                <a:lnTo>
                  <a:pt x="2461" y="4285"/>
                </a:lnTo>
                <a:lnTo>
                  <a:pt x="2461" y="4562"/>
                </a:lnTo>
                <a:close/>
                <a:moveTo>
                  <a:pt x="2743" y="4562"/>
                </a:moveTo>
                <a:lnTo>
                  <a:pt x="2559" y="4562"/>
                </a:lnTo>
                <a:lnTo>
                  <a:pt x="2559" y="4285"/>
                </a:lnTo>
                <a:lnTo>
                  <a:pt x="2743" y="4285"/>
                </a:lnTo>
                <a:lnTo>
                  <a:pt x="2743" y="4562"/>
                </a:lnTo>
                <a:close/>
                <a:moveTo>
                  <a:pt x="2166" y="3692"/>
                </a:moveTo>
                <a:lnTo>
                  <a:pt x="1970" y="3692"/>
                </a:lnTo>
                <a:lnTo>
                  <a:pt x="1970" y="3986"/>
                </a:lnTo>
                <a:lnTo>
                  <a:pt x="2166" y="3986"/>
                </a:lnTo>
                <a:lnTo>
                  <a:pt x="2166" y="3692"/>
                </a:lnTo>
                <a:close/>
                <a:moveTo>
                  <a:pt x="2166" y="3191"/>
                </a:moveTo>
                <a:lnTo>
                  <a:pt x="1970" y="3191"/>
                </a:lnTo>
                <a:lnTo>
                  <a:pt x="1970" y="3495"/>
                </a:lnTo>
                <a:lnTo>
                  <a:pt x="2166" y="3495"/>
                </a:lnTo>
                <a:lnTo>
                  <a:pt x="2166" y="3191"/>
                </a:lnTo>
                <a:close/>
                <a:moveTo>
                  <a:pt x="2166" y="2689"/>
                </a:moveTo>
                <a:lnTo>
                  <a:pt x="1970" y="2689"/>
                </a:lnTo>
                <a:lnTo>
                  <a:pt x="1970" y="2994"/>
                </a:lnTo>
                <a:lnTo>
                  <a:pt x="2166" y="2994"/>
                </a:lnTo>
                <a:lnTo>
                  <a:pt x="2166" y="2689"/>
                </a:lnTo>
                <a:close/>
                <a:moveTo>
                  <a:pt x="2166" y="2186"/>
                </a:moveTo>
                <a:lnTo>
                  <a:pt x="1970" y="2186"/>
                </a:lnTo>
                <a:lnTo>
                  <a:pt x="1970" y="2492"/>
                </a:lnTo>
                <a:lnTo>
                  <a:pt x="2166" y="2492"/>
                </a:lnTo>
                <a:lnTo>
                  <a:pt x="2166" y="2186"/>
                </a:lnTo>
                <a:close/>
                <a:moveTo>
                  <a:pt x="2166" y="1685"/>
                </a:moveTo>
                <a:lnTo>
                  <a:pt x="1970" y="1685"/>
                </a:lnTo>
                <a:lnTo>
                  <a:pt x="1970" y="1990"/>
                </a:lnTo>
                <a:lnTo>
                  <a:pt x="2166" y="1990"/>
                </a:lnTo>
                <a:lnTo>
                  <a:pt x="2166" y="1685"/>
                </a:lnTo>
                <a:close/>
                <a:moveTo>
                  <a:pt x="2166" y="1180"/>
                </a:moveTo>
                <a:lnTo>
                  <a:pt x="1970" y="1180"/>
                </a:lnTo>
                <a:lnTo>
                  <a:pt x="1970" y="1489"/>
                </a:lnTo>
                <a:lnTo>
                  <a:pt x="2166" y="1489"/>
                </a:lnTo>
                <a:lnTo>
                  <a:pt x="2166" y="1180"/>
                </a:lnTo>
                <a:close/>
                <a:moveTo>
                  <a:pt x="2608" y="3692"/>
                </a:moveTo>
                <a:lnTo>
                  <a:pt x="2412" y="3692"/>
                </a:lnTo>
                <a:lnTo>
                  <a:pt x="2412" y="3986"/>
                </a:lnTo>
                <a:lnTo>
                  <a:pt x="2608" y="3986"/>
                </a:lnTo>
                <a:lnTo>
                  <a:pt x="2608" y="3692"/>
                </a:lnTo>
                <a:close/>
                <a:moveTo>
                  <a:pt x="2608" y="3191"/>
                </a:moveTo>
                <a:lnTo>
                  <a:pt x="2412" y="3191"/>
                </a:lnTo>
                <a:lnTo>
                  <a:pt x="2412" y="3495"/>
                </a:lnTo>
                <a:lnTo>
                  <a:pt x="2608" y="3495"/>
                </a:lnTo>
                <a:lnTo>
                  <a:pt x="2608" y="3191"/>
                </a:lnTo>
                <a:close/>
                <a:moveTo>
                  <a:pt x="2608" y="2689"/>
                </a:moveTo>
                <a:lnTo>
                  <a:pt x="2412" y="2689"/>
                </a:lnTo>
                <a:lnTo>
                  <a:pt x="2412" y="2994"/>
                </a:lnTo>
                <a:lnTo>
                  <a:pt x="2608" y="2994"/>
                </a:lnTo>
                <a:lnTo>
                  <a:pt x="2608" y="2689"/>
                </a:lnTo>
                <a:close/>
                <a:moveTo>
                  <a:pt x="2608" y="2186"/>
                </a:moveTo>
                <a:lnTo>
                  <a:pt x="2412" y="2186"/>
                </a:lnTo>
                <a:lnTo>
                  <a:pt x="2412" y="2492"/>
                </a:lnTo>
                <a:lnTo>
                  <a:pt x="2608" y="2492"/>
                </a:lnTo>
                <a:lnTo>
                  <a:pt x="2608" y="2186"/>
                </a:lnTo>
                <a:close/>
                <a:moveTo>
                  <a:pt x="2608" y="1685"/>
                </a:moveTo>
                <a:lnTo>
                  <a:pt x="2412" y="1685"/>
                </a:lnTo>
                <a:lnTo>
                  <a:pt x="2412" y="1990"/>
                </a:lnTo>
                <a:lnTo>
                  <a:pt x="2608" y="1990"/>
                </a:lnTo>
                <a:lnTo>
                  <a:pt x="2608" y="1685"/>
                </a:lnTo>
                <a:close/>
                <a:moveTo>
                  <a:pt x="2608" y="1180"/>
                </a:moveTo>
                <a:lnTo>
                  <a:pt x="2412" y="1180"/>
                </a:lnTo>
                <a:lnTo>
                  <a:pt x="2412" y="1489"/>
                </a:lnTo>
                <a:lnTo>
                  <a:pt x="2608" y="1489"/>
                </a:lnTo>
                <a:lnTo>
                  <a:pt x="2608" y="1180"/>
                </a:lnTo>
                <a:close/>
                <a:moveTo>
                  <a:pt x="3050" y="3692"/>
                </a:moveTo>
                <a:lnTo>
                  <a:pt x="2854" y="3692"/>
                </a:lnTo>
                <a:lnTo>
                  <a:pt x="2854" y="3986"/>
                </a:lnTo>
                <a:lnTo>
                  <a:pt x="3050" y="3986"/>
                </a:lnTo>
                <a:lnTo>
                  <a:pt x="3050" y="3692"/>
                </a:lnTo>
                <a:close/>
                <a:moveTo>
                  <a:pt x="3050" y="3191"/>
                </a:moveTo>
                <a:lnTo>
                  <a:pt x="2854" y="3191"/>
                </a:lnTo>
                <a:lnTo>
                  <a:pt x="2854" y="3495"/>
                </a:lnTo>
                <a:lnTo>
                  <a:pt x="3050" y="3495"/>
                </a:lnTo>
                <a:lnTo>
                  <a:pt x="3050" y="3191"/>
                </a:lnTo>
                <a:close/>
                <a:moveTo>
                  <a:pt x="3050" y="2689"/>
                </a:moveTo>
                <a:lnTo>
                  <a:pt x="2854" y="2689"/>
                </a:lnTo>
                <a:lnTo>
                  <a:pt x="2854" y="2994"/>
                </a:lnTo>
                <a:lnTo>
                  <a:pt x="3050" y="2994"/>
                </a:lnTo>
                <a:lnTo>
                  <a:pt x="3050" y="2689"/>
                </a:lnTo>
                <a:close/>
                <a:moveTo>
                  <a:pt x="3050" y="2186"/>
                </a:moveTo>
                <a:lnTo>
                  <a:pt x="2854" y="2186"/>
                </a:lnTo>
                <a:lnTo>
                  <a:pt x="2854" y="2492"/>
                </a:lnTo>
                <a:lnTo>
                  <a:pt x="3050" y="2492"/>
                </a:lnTo>
                <a:lnTo>
                  <a:pt x="3050" y="2186"/>
                </a:lnTo>
                <a:close/>
                <a:moveTo>
                  <a:pt x="3050" y="1685"/>
                </a:moveTo>
                <a:lnTo>
                  <a:pt x="2854" y="1685"/>
                </a:lnTo>
                <a:lnTo>
                  <a:pt x="2854" y="1990"/>
                </a:lnTo>
                <a:lnTo>
                  <a:pt x="3050" y="1990"/>
                </a:lnTo>
                <a:lnTo>
                  <a:pt x="3050" y="1685"/>
                </a:lnTo>
                <a:close/>
                <a:moveTo>
                  <a:pt x="3050" y="1180"/>
                </a:moveTo>
                <a:lnTo>
                  <a:pt x="2854" y="1180"/>
                </a:lnTo>
                <a:lnTo>
                  <a:pt x="2854" y="1489"/>
                </a:lnTo>
                <a:lnTo>
                  <a:pt x="3050" y="1489"/>
                </a:lnTo>
                <a:lnTo>
                  <a:pt x="3050" y="1180"/>
                </a:lnTo>
                <a:close/>
                <a:moveTo>
                  <a:pt x="2995" y="296"/>
                </a:moveTo>
                <a:lnTo>
                  <a:pt x="2510" y="136"/>
                </a:lnTo>
                <a:lnTo>
                  <a:pt x="2510" y="502"/>
                </a:lnTo>
                <a:lnTo>
                  <a:pt x="2995" y="296"/>
                </a:lnTo>
                <a:close/>
                <a:moveTo>
                  <a:pt x="3210" y="741"/>
                </a:moveTo>
                <a:lnTo>
                  <a:pt x="3210" y="343"/>
                </a:lnTo>
                <a:lnTo>
                  <a:pt x="3652" y="489"/>
                </a:lnTo>
                <a:lnTo>
                  <a:pt x="3308" y="635"/>
                </a:lnTo>
                <a:lnTo>
                  <a:pt x="3308" y="741"/>
                </a:lnTo>
                <a:lnTo>
                  <a:pt x="3586" y="741"/>
                </a:lnTo>
                <a:lnTo>
                  <a:pt x="3586" y="4562"/>
                </a:lnTo>
                <a:lnTo>
                  <a:pt x="2842" y="4562"/>
                </a:lnTo>
                <a:lnTo>
                  <a:pt x="2842" y="4187"/>
                </a:lnTo>
                <a:lnTo>
                  <a:pt x="2177" y="4187"/>
                </a:lnTo>
                <a:lnTo>
                  <a:pt x="2177" y="4562"/>
                </a:lnTo>
                <a:lnTo>
                  <a:pt x="1433" y="4562"/>
                </a:lnTo>
                <a:lnTo>
                  <a:pt x="1433" y="741"/>
                </a:lnTo>
                <a:lnTo>
                  <a:pt x="1706" y="741"/>
                </a:lnTo>
                <a:lnTo>
                  <a:pt x="1706" y="343"/>
                </a:lnTo>
                <a:lnTo>
                  <a:pt x="2148" y="489"/>
                </a:lnTo>
                <a:lnTo>
                  <a:pt x="1804" y="635"/>
                </a:lnTo>
                <a:lnTo>
                  <a:pt x="1804" y="741"/>
                </a:lnTo>
                <a:lnTo>
                  <a:pt x="2412" y="741"/>
                </a:lnTo>
                <a:lnTo>
                  <a:pt x="2412" y="0"/>
                </a:lnTo>
                <a:lnTo>
                  <a:pt x="3274" y="285"/>
                </a:lnTo>
                <a:lnTo>
                  <a:pt x="2510" y="609"/>
                </a:lnTo>
                <a:lnTo>
                  <a:pt x="2510" y="741"/>
                </a:lnTo>
                <a:lnTo>
                  <a:pt x="3210" y="741"/>
                </a:lnTo>
                <a:close/>
                <a:moveTo>
                  <a:pt x="5020" y="4763"/>
                </a:moveTo>
                <a:lnTo>
                  <a:pt x="0" y="4763"/>
                </a:lnTo>
                <a:lnTo>
                  <a:pt x="0" y="4665"/>
                </a:lnTo>
                <a:lnTo>
                  <a:pt x="5020" y="4665"/>
                </a:lnTo>
                <a:lnTo>
                  <a:pt x="5020" y="4763"/>
                </a:lnTo>
                <a:close/>
                <a:moveTo>
                  <a:pt x="4084" y="1318"/>
                </a:moveTo>
                <a:lnTo>
                  <a:pt x="4084" y="854"/>
                </a:lnTo>
                <a:lnTo>
                  <a:pt x="4526" y="1000"/>
                </a:lnTo>
                <a:lnTo>
                  <a:pt x="4183" y="1146"/>
                </a:lnTo>
                <a:lnTo>
                  <a:pt x="4183" y="1318"/>
                </a:lnTo>
                <a:lnTo>
                  <a:pt x="4745" y="1318"/>
                </a:lnTo>
                <a:lnTo>
                  <a:pt x="4745" y="3671"/>
                </a:lnTo>
                <a:lnTo>
                  <a:pt x="4902" y="3907"/>
                </a:lnTo>
                <a:lnTo>
                  <a:pt x="4902" y="4562"/>
                </a:lnTo>
                <a:lnTo>
                  <a:pt x="4804" y="4562"/>
                </a:lnTo>
                <a:lnTo>
                  <a:pt x="4804" y="3936"/>
                </a:lnTo>
                <a:lnTo>
                  <a:pt x="4647" y="3701"/>
                </a:lnTo>
                <a:lnTo>
                  <a:pt x="4647" y="1416"/>
                </a:lnTo>
                <a:lnTo>
                  <a:pt x="3782" y="1416"/>
                </a:lnTo>
                <a:lnTo>
                  <a:pt x="3782" y="1318"/>
                </a:lnTo>
                <a:lnTo>
                  <a:pt x="4084" y="1318"/>
                </a:lnTo>
                <a:close/>
                <a:moveTo>
                  <a:pt x="840" y="1318"/>
                </a:moveTo>
                <a:lnTo>
                  <a:pt x="840" y="851"/>
                </a:lnTo>
                <a:lnTo>
                  <a:pt x="1282" y="997"/>
                </a:lnTo>
                <a:lnTo>
                  <a:pt x="938" y="1143"/>
                </a:lnTo>
                <a:lnTo>
                  <a:pt x="938" y="1318"/>
                </a:lnTo>
                <a:lnTo>
                  <a:pt x="1237" y="1318"/>
                </a:lnTo>
                <a:lnTo>
                  <a:pt x="1237" y="1416"/>
                </a:lnTo>
                <a:lnTo>
                  <a:pt x="373" y="1416"/>
                </a:lnTo>
                <a:lnTo>
                  <a:pt x="373" y="3701"/>
                </a:lnTo>
                <a:lnTo>
                  <a:pt x="216" y="3936"/>
                </a:lnTo>
                <a:lnTo>
                  <a:pt x="216" y="4562"/>
                </a:lnTo>
                <a:lnTo>
                  <a:pt x="118" y="4562"/>
                </a:lnTo>
                <a:lnTo>
                  <a:pt x="118" y="3907"/>
                </a:lnTo>
                <a:lnTo>
                  <a:pt x="275" y="3671"/>
                </a:lnTo>
                <a:lnTo>
                  <a:pt x="275" y="1318"/>
                </a:lnTo>
                <a:lnTo>
                  <a:pt x="840" y="1318"/>
                </a:lnTo>
                <a:close/>
              </a:path>
            </a:pathLst>
          </a:custGeom>
          <a:noFill/>
          <a:ln w="9525" cap="flat" cmpd="sng" algn="ctr">
            <a:solidFill>
              <a:srgbClr val="8064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49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98921"/>
              </p:ext>
            </p:extLst>
          </p:nvPr>
        </p:nvGraphicFramePr>
        <p:xfrm>
          <a:off x="899592" y="323851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828744" y="1741147"/>
            <a:ext cx="7233442" cy="4496165"/>
            <a:chOff x="828744" y="1741147"/>
            <a:chExt cx="7233442" cy="27314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81100" y="1949505"/>
              <a:ext cx="2409825" cy="617340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Экспертно-аналитические мероприятия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172827" y="2739080"/>
              <a:ext cx="2409825" cy="560711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Наблюдение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172168" y="3579171"/>
              <a:ext cx="2409825" cy="536130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Финансово-бюджетный контроллинг</a:t>
              </a:r>
            </a:p>
          </p:txBody>
        </p:sp>
        <p:sp>
          <p:nvSpPr>
            <p:cNvPr id="9" name="Стрелка вниз 8"/>
            <p:cNvSpPr/>
            <p:nvPr/>
          </p:nvSpPr>
          <p:spPr>
            <a:xfrm rot="16200000">
              <a:off x="3660707" y="2726192"/>
              <a:ext cx="499571" cy="525346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16200000">
              <a:off x="-421356" y="2991247"/>
              <a:ext cx="2731461" cy="231262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сотрудничество, открытые данные 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230054" y="1945058"/>
              <a:ext cx="3823853" cy="621787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анализ и оценка эффективности финансово-хозяйственной деятельности объекта контроля, исследование</a:t>
              </a:r>
              <a:r>
                <a:rPr kumimoji="0" lang="ru-RU" sz="12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актов о расходных обязательствах, обоснованности показателей бюджета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238333" y="2765894"/>
              <a:ext cx="3823853" cy="488101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онлайн-контроль, оценка совершаемых операций 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238334" y="3604954"/>
              <a:ext cx="3823852" cy="510347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онлайн-анализ, оценка последствий «будущих» операций</a:t>
              </a:r>
            </a:p>
          </p:txBody>
        </p:sp>
        <p:sp>
          <p:nvSpPr>
            <p:cNvPr id="14" name="Стрелка вниз 13"/>
            <p:cNvSpPr/>
            <p:nvPr/>
          </p:nvSpPr>
          <p:spPr>
            <a:xfrm rot="16200000">
              <a:off x="3628187" y="3517181"/>
              <a:ext cx="520287" cy="525345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Стрелка вниз 14"/>
            <p:cNvSpPr/>
            <p:nvPr/>
          </p:nvSpPr>
          <p:spPr>
            <a:xfrm rot="16200000">
              <a:off x="3681080" y="1965939"/>
              <a:ext cx="458819" cy="525342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946454"/>
              </p:ext>
            </p:extLst>
          </p:nvPr>
        </p:nvGraphicFramePr>
        <p:xfrm>
          <a:off x="349040" y="968647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78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НОВЫЕ МЕТОДЫ ВНУТРЕННЕГО ГОСФИНКОНТРОЛЯ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594395" y="5832605"/>
            <a:ext cx="6860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1200" b="1" dirty="0" smtClean="0">
                <a:solidFill>
                  <a:srgbClr val="00602B"/>
                </a:solidFill>
                <a:latin typeface="Arial"/>
              </a:rPr>
              <a:t>УТВЕРЖДЕНИЕ ЗАКОНА О ВНЕСЕНИИ ИЗМЕНЕНИЙ В БЮДЖЕТНЫЙ КОДЕКС К КОНЦУ </a:t>
            </a:r>
          </a:p>
          <a:p>
            <a:pPr algn="ctr" defTabSz="457200"/>
            <a:r>
              <a:rPr lang="ru-RU" sz="1200" b="1" dirty="0" smtClean="0">
                <a:solidFill>
                  <a:srgbClr val="00602B"/>
                </a:solidFill>
                <a:latin typeface="Arial"/>
              </a:rPr>
              <a:t>2024 ГОДА</a:t>
            </a:r>
          </a:p>
          <a:p>
            <a:pPr algn="ctr" defTabSz="457200"/>
            <a:endParaRPr lang="ru-RU" sz="1200" b="1" dirty="0">
              <a:solidFill>
                <a:srgbClr val="00602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95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899592" y="323851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828744" y="1741147"/>
            <a:ext cx="7233442" cy="4496165"/>
            <a:chOff x="828744" y="1741147"/>
            <a:chExt cx="7233442" cy="27314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81100" y="1949505"/>
              <a:ext cx="2409825" cy="617340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Экспертно-аналитические мероприятия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172827" y="2739080"/>
              <a:ext cx="2409825" cy="560711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Наблюдение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172168" y="3579171"/>
              <a:ext cx="2409825" cy="536130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Финансово-бюджетный контроллинг</a:t>
              </a:r>
            </a:p>
          </p:txBody>
        </p:sp>
        <p:sp>
          <p:nvSpPr>
            <p:cNvPr id="9" name="Стрелка вниз 8"/>
            <p:cNvSpPr/>
            <p:nvPr/>
          </p:nvSpPr>
          <p:spPr>
            <a:xfrm rot="16200000">
              <a:off x="3660707" y="2726192"/>
              <a:ext cx="499571" cy="525346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16200000">
              <a:off x="-421356" y="2991247"/>
              <a:ext cx="2731461" cy="231262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сотрудничество, открытые данные 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238333" y="1907513"/>
              <a:ext cx="3823853" cy="621787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РЕКОМЕНДАЦИИ</a:t>
              </a:r>
              <a:r>
                <a:rPr kumimoji="0" lang="ru-RU" sz="12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выводы и предложения по повышению эффективности деятельности объектов контроля, корректировке актов о расходных обязательствах 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238333" y="2765894"/>
              <a:ext cx="3823853" cy="488101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kern="0" dirty="0" smtClean="0">
                  <a:solidFill>
                    <a:prstClr val="black"/>
                  </a:solidFill>
                  <a:latin typeface="Arial"/>
                </a:rPr>
                <a:t>ПРЕДУПРЕЖДЕНИЯ – информация о признаках нарушений и (или) рисках их совершения 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238334" y="3604954"/>
              <a:ext cx="3823852" cy="510347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kern="0" smtClean="0">
                  <a:solidFill>
                    <a:prstClr val="black"/>
                  </a:solidFill>
                  <a:latin typeface="Arial"/>
                </a:rPr>
                <a:t>МОТИВИРОВАННОЕ </a:t>
              </a:r>
              <a:r>
                <a:rPr lang="ru-RU" sz="1200" b="1" kern="0" dirty="0" smtClean="0">
                  <a:solidFill>
                    <a:prstClr val="black"/>
                  </a:solidFill>
                  <a:latin typeface="Arial"/>
                </a:rPr>
                <a:t>МНЕНИЕ – позиция органа контроля по вопросам обеспечения соблюдения актов в финансово-бюджетной сфере 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Стрелка вниз 13"/>
            <p:cNvSpPr/>
            <p:nvPr/>
          </p:nvSpPr>
          <p:spPr>
            <a:xfrm rot="16200000">
              <a:off x="3628187" y="3517181"/>
              <a:ext cx="520287" cy="525345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Стрелка вниз 14"/>
            <p:cNvSpPr/>
            <p:nvPr/>
          </p:nvSpPr>
          <p:spPr>
            <a:xfrm rot="16200000">
              <a:off x="3681080" y="1965939"/>
              <a:ext cx="458819" cy="525342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061311"/>
              </p:ext>
            </p:extLst>
          </p:nvPr>
        </p:nvGraphicFramePr>
        <p:xfrm>
          <a:off x="349040" y="968647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78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РЕАЛИЗАЦИЯ РЕЗУЛЬТАТОВ ПРИМЕНЕНИЯ НОВЫХ МЕТОДОВ ВНУТРЕННЕГО ГОСФИНКОНТРОЛЯ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18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7993"/>
              </p:ext>
            </p:extLst>
          </p:nvPr>
        </p:nvGraphicFramePr>
        <p:xfrm>
          <a:off x="755576" y="299194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ПРАВОВЫЕ ОСНОВЫ СИСТЕМЫ КОНТРОЛЛИНГА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(КОНТРОЛЬНЫЕ ТОЧКИ)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60573"/>
              </p:ext>
            </p:extLst>
          </p:nvPr>
        </p:nvGraphicFramePr>
        <p:xfrm>
          <a:off x="431540" y="1016732"/>
          <a:ext cx="8280920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45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39725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egoe UI Light" panose="020B0502040204020203" pitchFamily="34" charset="0"/>
                        <a:buChar char="‒"/>
                        <a:tabLst/>
                        <a:defRPr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Внесение изменений в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Порядок проведения Минфином России мониторинга качества финансового менеджмента</a:t>
                      </a:r>
                      <a:endParaRPr lang="ru-RU" sz="2000" i="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39725" lvl="1" indent="-171450" algn="l">
                        <a:buFont typeface="Segoe UI Light" panose="020B0502040204020203" pitchFamily="34" charset="0"/>
                        <a:buChar char="‒"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Принятие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Федерального закона – 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определение правовых основ осуществления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контроллинга</a:t>
                      </a:r>
                      <a:r>
                        <a:rPr lang="en-US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;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редложения по разработке законопроекта – представлены</a:t>
                      </a:r>
                    </a:p>
                    <a:p>
                      <a:pPr marL="339725" lvl="1" indent="-171450" algn="l">
                        <a:buFont typeface="Segoe UI Light" panose="020B0502040204020203" pitchFamily="34" charset="0"/>
                        <a:buChar char="‒"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Издание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постановления Правительства РФ -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регулирование вопросов осуществления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контроллинга</a:t>
                      </a:r>
                      <a:r>
                        <a:rPr lang="en-US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;</a:t>
                      </a:r>
                      <a:r>
                        <a:rPr lang="ru-RU" sz="2000" i="0" u="sng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2000" i="0" u="sng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 перечень главных</a:t>
                      </a:r>
                      <a:r>
                        <a:rPr lang="ru-RU" sz="2000" i="0" u="none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администраторов средств федерального бюджета </a:t>
                      </a: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 осуществлении </a:t>
                      </a:r>
                      <a:r>
                        <a:rPr lang="ru-RU" sz="2000" i="0" u="none" dirty="0" err="1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контроллинга</a:t>
                      </a:r>
                      <a:r>
                        <a:rPr lang="en-US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;</a:t>
                      </a: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2000" b="1" i="0" u="none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Предложения по разработке проекта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постановления Правительства РФ </a:t>
                      </a:r>
                      <a:r>
                        <a:rPr lang="ru-RU" sz="2000" b="1" i="0" u="none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 2024 г.</a:t>
                      </a:r>
                    </a:p>
                    <a:p>
                      <a:pPr marL="339725" lvl="1" indent="-171450" algn="l">
                        <a:buFont typeface="Segoe UI Light" panose="020B0502040204020203" pitchFamily="34" charset="0"/>
                        <a:buChar char="‒"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Издание 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приказа Минфина России - </a:t>
                      </a:r>
                      <a:r>
                        <a:rPr lang="ru-RU" sz="2000" i="0" u="none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общие требования </a:t>
                      </a: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 соглашениям (вопросы взаимодействия с ГАС ФБ)</a:t>
                      </a:r>
                      <a:r>
                        <a:rPr lang="en-US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;</a:t>
                      </a: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Предложения по разработке проекта приказа МФ – 2025 г.</a:t>
                      </a:r>
                      <a:endParaRPr lang="ru-RU" sz="2000" i="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39725" lvl="1" indent="-171450" algn="l">
                        <a:buFont typeface="Segoe UI Light" panose="020B0502040204020203" pitchFamily="34" charset="0"/>
                        <a:buChar char="‒"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Заключение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соглашений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с ГАС ФБ в целях осуществления контроллинга  </a:t>
                      </a:r>
                    </a:p>
                  </a:txBody>
                  <a:tcPr marL="26123" marR="261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315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-36512" y="692696"/>
          <a:ext cx="8460033" cy="56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683568" y="424668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ИНТЕГРАЦИЯ ВФА В СИСТЕМУ КОНТРОЛЛИНГА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755370"/>
            <a:ext cx="2459926" cy="1754326"/>
          </a:xfrm>
          <a:prstGeom prst="rect">
            <a:avLst/>
          </a:prstGeom>
          <a:noFill/>
          <a:ln w="158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Автоматизация проведения анализа ВФА,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выгрузки типовых нарушений для целей ВФА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8144" y="1076681"/>
            <a:ext cx="2555377" cy="1477328"/>
          </a:xfrm>
          <a:prstGeom prst="rect">
            <a:avLst/>
          </a:prstGeom>
          <a:noFill/>
          <a:ln w="158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Автоматизация бизнес-процессов ВФА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формирование запросов о процедурах, документов ВФА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4960008"/>
            <a:ext cx="3816424" cy="1754326"/>
          </a:xfrm>
          <a:prstGeom prst="rect">
            <a:avLst/>
          </a:prstGeom>
          <a:noFill/>
          <a:ln w="158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Автоматизация проведения мониторинга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качества финансового менеджмента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расчеты показателей без участия ГРБС, рейтинги, выгрузки в том числе для целей ВФА</a:t>
            </a: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02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847047"/>
              </p:ext>
            </p:extLst>
          </p:nvPr>
        </p:nvGraphicFramePr>
        <p:xfrm>
          <a:off x="827584" y="390476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ТИПОВЫЕ ФОРМАТЫ АНАЛИЗА ДАННЫХ ДЛЯ ИХ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ИСПОЛЬЗОВАНИЯ ПРИ ПРИНЯТИИ УПРАВЛЕНЧЕСКИХ РЕШЕНИЙ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000234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Определение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перечня данных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виды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группы активов, обязательств, операций, результатов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а отношении которых применяются типовые контрольно-аналитические процедуры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Разработка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типовых алгоритмов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(бизнес-процессов) аналитических инструментов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Разработка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типовых форматов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представления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интерпретации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подконтрольных данных и результатов их анализа для подсистемы «Электронный бюджет»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Разработка электронных модулей применения аналитических инструментов 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дашбордов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представления информации в части бюджетного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ухгалтерского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учета и отчетности, казначейского сопровождения,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госфинконтроля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ВФА, обоснований бюджетных ассигнований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подсистеме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«Электронный бюджет»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18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238649"/>
              </p:ext>
            </p:extLst>
          </p:nvPr>
        </p:nvGraphicFramePr>
        <p:xfrm>
          <a:off x="1043608" y="318559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ТРАНСФОРМАЦИЯ СИСТЕМЫ КОНТРОЛЯ И АУДИТА</a:t>
                      </a:r>
                      <a:r>
                        <a:rPr lang="en-US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ГАРМОНИЗАЦИЯ И ВЗАИМОДЕЙСТВИЕ</a:t>
                      </a:r>
                      <a:r>
                        <a:rPr lang="en-US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pSp>
        <p:nvGrpSpPr>
          <p:cNvPr id="17" name="Diagram group"/>
          <p:cNvGrpSpPr/>
          <p:nvPr/>
        </p:nvGrpSpPr>
        <p:grpSpPr>
          <a:xfrm>
            <a:off x="1763688" y="1019599"/>
            <a:ext cx="4859907" cy="4820049"/>
            <a:chOff x="2456599" y="-209887"/>
            <a:chExt cx="4211835" cy="4498880"/>
          </a:xfrm>
          <a:scene3d>
            <a:camera prst="isometricOffAxis2Left" zoom="95000"/>
            <a:lightRig rig="flat" dir="t"/>
          </a:scene3d>
        </p:grpSpPr>
        <p:grpSp>
          <p:nvGrpSpPr>
            <p:cNvPr id="18" name="Группа 17"/>
            <p:cNvGrpSpPr/>
            <p:nvPr/>
          </p:nvGrpSpPr>
          <p:grpSpPr>
            <a:xfrm>
              <a:off x="4021338" y="1758257"/>
              <a:ext cx="2201945" cy="2201945"/>
              <a:chOff x="4021338" y="1758257"/>
              <a:chExt cx="2201945" cy="2201945"/>
            </a:xfrm>
          </p:grpSpPr>
          <p:sp>
            <p:nvSpPr>
              <p:cNvPr id="28" name="Shape 27"/>
              <p:cNvSpPr/>
              <p:nvPr/>
            </p:nvSpPr>
            <p:spPr>
              <a:xfrm>
                <a:off x="4021338" y="1758257"/>
                <a:ext cx="2201945" cy="2201945"/>
              </a:xfrm>
              <a:prstGeom prst="gear9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Shape 4"/>
              <p:cNvSpPr txBox="1"/>
              <p:nvPr/>
            </p:nvSpPr>
            <p:spPr>
              <a:xfrm>
                <a:off x="4464027" y="2274052"/>
                <a:ext cx="1316567" cy="113184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Система внутреннего </a:t>
                </a:r>
              </a:p>
              <a:p>
                <a:pPr marL="0" marR="0" lvl="0" indent="0" algn="ctr" defTabSz="8890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контроля</a:t>
                </a: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2740206" y="1157726"/>
              <a:ext cx="1601414" cy="1761556"/>
              <a:chOff x="2740206" y="1157726"/>
              <a:chExt cx="1601414" cy="1761556"/>
            </a:xfrm>
          </p:grpSpPr>
          <p:sp>
            <p:nvSpPr>
              <p:cNvPr id="26" name="Shape 25"/>
              <p:cNvSpPr/>
              <p:nvPr/>
            </p:nvSpPr>
            <p:spPr>
              <a:xfrm>
                <a:off x="2740206" y="1157726"/>
                <a:ext cx="1601414" cy="1761556"/>
              </a:xfrm>
              <a:prstGeom prst="gear6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5186484"/>
                  <a:satOff val="41267"/>
                  <a:lumOff val="7451"/>
                  <a:alphaOff val="0"/>
                </a:schemeClr>
              </a:fillRef>
              <a:effectRef idx="0">
                <a:schemeClr val="accent3">
                  <a:hueOff val="-5186484"/>
                  <a:satOff val="41267"/>
                  <a:lumOff val="745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Shape 6"/>
              <p:cNvSpPr txBox="1"/>
              <p:nvPr/>
            </p:nvSpPr>
            <p:spPr>
              <a:xfrm>
                <a:off x="3143367" y="1586950"/>
                <a:ext cx="795092" cy="90310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dirty="0" smtClean="0">
                    <a:solidFill>
                      <a:prstClr val="white"/>
                    </a:solidFill>
                    <a:latin typeface="Calibri"/>
                  </a:rPr>
                  <a:t>ВГ(М)ФК</a:t>
                </a: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3637162" y="176319"/>
              <a:ext cx="1569059" cy="1569059"/>
              <a:chOff x="3637162" y="176319"/>
              <a:chExt cx="1569059" cy="1569059"/>
            </a:xfrm>
          </p:grpSpPr>
          <p:sp>
            <p:nvSpPr>
              <p:cNvPr id="24" name="Shape 23"/>
              <p:cNvSpPr/>
              <p:nvPr/>
            </p:nvSpPr>
            <p:spPr>
              <a:xfrm rot="20700000">
                <a:off x="3637162" y="176319"/>
                <a:ext cx="1569059" cy="1569059"/>
              </a:xfrm>
              <a:prstGeom prst="gear6">
                <a:avLst/>
              </a:prstGeom>
              <a:solidFill>
                <a:schemeClr val="accent2">
                  <a:lumMod val="75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-10372969"/>
                  <a:satOff val="82533"/>
                  <a:lumOff val="149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Shape 8"/>
              <p:cNvSpPr txBox="1"/>
              <p:nvPr/>
            </p:nvSpPr>
            <p:spPr>
              <a:xfrm>
                <a:off x="3981303" y="520459"/>
                <a:ext cx="880778" cy="88077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Счетная </a:t>
                </a:r>
              </a:p>
              <a:p>
                <a:pPr marL="0" marR="0" lvl="0" indent="0" algn="ctr" defTabSz="711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Палата (КСО)</a:t>
                </a: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Круговая стрелка 20"/>
            <p:cNvSpPr/>
            <p:nvPr/>
          </p:nvSpPr>
          <p:spPr>
            <a:xfrm>
              <a:off x="3849944" y="1470503"/>
              <a:ext cx="2818490" cy="2818490"/>
            </a:xfrm>
            <a:prstGeom prst="circularArrow">
              <a:avLst>
                <a:gd name="adj1" fmla="val 4688"/>
                <a:gd name="adj2" fmla="val 299029"/>
                <a:gd name="adj3" fmla="val 2511555"/>
                <a:gd name="adj4" fmla="val 15871245"/>
                <a:gd name="adj5" fmla="val 5469"/>
              </a:avLst>
            </a:prstGeom>
            <a:sp3d z="-52400" extrusionH="1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hape 21"/>
            <p:cNvSpPr/>
            <p:nvPr/>
          </p:nvSpPr>
          <p:spPr>
            <a:xfrm>
              <a:off x="2456599" y="884286"/>
              <a:ext cx="2047809" cy="2047809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p3d z="-52400" extrusionH="1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5186484"/>
                <a:satOff val="41267"/>
                <a:lumOff val="7451"/>
                <a:alphaOff val="0"/>
              </a:schemeClr>
            </a:fillRef>
            <a:effectRef idx="0">
              <a:schemeClr val="accent3">
                <a:hueOff val="-5186484"/>
                <a:satOff val="41267"/>
                <a:lumOff val="7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Круговая стрелка 22"/>
            <p:cNvSpPr/>
            <p:nvPr/>
          </p:nvSpPr>
          <p:spPr>
            <a:xfrm>
              <a:off x="3274222" y="-209887"/>
              <a:ext cx="2207950" cy="2207950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2">
                <a:lumMod val="75000"/>
              </a:schemeClr>
            </a:solidFill>
            <a:sp3d z="-52400" extrusionH="1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0372969"/>
                <a:satOff val="82533"/>
                <a:lumOff val="14902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0" name="TextBox 29"/>
          <p:cNvSpPr txBox="1"/>
          <p:nvPr/>
        </p:nvSpPr>
        <p:spPr>
          <a:xfrm>
            <a:off x="384223" y="1133715"/>
            <a:ext cx="3413419" cy="95410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Координация контрольной деятельности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Взаимное признание результатов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Цифровизация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Новые методы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госфинконтроля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37070" y="2389582"/>
            <a:ext cx="3413419" cy="73866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Анализ типовых ошибок и нарушений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Обмен информацией о рисках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Рекомендации по улучшению СВК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7542" y="4988245"/>
            <a:ext cx="3413419" cy="73866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Автоматизация отдельных процедур ВФА,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мониторинга качества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финменеджмента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3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7130"/>
              </p:ext>
            </p:extLst>
          </p:nvPr>
        </p:nvGraphicFramePr>
        <p:xfrm>
          <a:off x="323528" y="300867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МЕТОДОЛОГИЯ ВГ(М)ФК и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ВФА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01540278"/>
              </p:ext>
            </p:extLst>
          </p:nvPr>
        </p:nvGraphicFramePr>
        <p:xfrm>
          <a:off x="323528" y="1124744"/>
          <a:ext cx="83164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67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48A7D-6C52-4157-BEA1-1B3B6891AEA4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4320" y="471808"/>
            <a:ext cx="8474392" cy="5989960"/>
            <a:chOff x="274320" y="471808"/>
            <a:chExt cx="8474392" cy="5989960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74320" y="1283025"/>
              <a:ext cx="8474392" cy="5178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за </a:t>
              </a:r>
              <a:r>
                <a:rPr kumimoji="0" lang="ru-RU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соблюдением положений правовых актов, регулирующих бюджетные </a:t>
              </a:r>
              <a:r>
                <a:rPr kumimoji="0" lang="ru-RU" sz="16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правоотношения,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требований к бухгалтерскому учету и отчетности гос.(</a:t>
              </a: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мун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.) учреждений </a:t>
              </a: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за соблюдением положений правовых актов, обусловливающих публичные нормативные обязательства и обязательства по иным выплатам физическим лицам из бюджетов бюджетной системы Российской Федерации, а также за соблюдением условий договоров (соглашений) о предоставлении средств из соответствующего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бюджета,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формированием доходов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/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расходов бюджета при управлении государственным (муниципальным) имуществом (Закон 384-ФЗ)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в сфере закупок, предусмотренный частью 8 статьи 99 44-ФЗ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;</a:t>
              </a:r>
              <a:endPara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за достоверностью отчетов о результатах предоставления и (или) использования бюджетных средств (средств, предоставленных из бюджета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)</a:t>
              </a: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</a:t>
              </a:r>
              <a:r>
                <a:rPr kumimoji="0" lang="ru-RU" sz="16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роверка годового отчета об исполнении бюджета субъекта РФ (муниципального образования) – </a:t>
              </a:r>
              <a:r>
                <a:rPr kumimoji="0" lang="ru-RU" sz="160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приказ МФ РФ от 14.10.2016 № 185н для ФК</a:t>
              </a: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а</a:t>
              </a: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нализ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исполнения бюджетных полномочий органов контроля субъектов РФ (муниципальных образований) – осуществляет только ФК</a:t>
              </a: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анализ ВФА – осуществляет только ФК 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274320" y="471808"/>
              <a:ext cx="8229600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2"/>
                  </a:solidFill>
                  <a:latin typeface="Arial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821"/>
                  </a:solidFill>
                  <a:effectLst/>
                  <a:uLnTx/>
                  <a:uFillTx/>
                  <a:latin typeface="Arial" charset="0"/>
                  <a:ea typeface="+mj-ea"/>
                  <a:cs typeface="+mj-cs"/>
                </a:rPr>
                <a:t>Полномочия органов внутреннего </a:t>
              </a:r>
              <a:r>
                <a:rPr kumimoji="0" lang="ru-RU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4821"/>
                  </a:solidFill>
                  <a:effectLst/>
                  <a:uLnTx/>
                  <a:uFillTx/>
                  <a:latin typeface="Arial" charset="0"/>
                  <a:ea typeface="+mj-ea"/>
                  <a:cs typeface="+mj-cs"/>
                </a:rPr>
                <a:t>государственного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821"/>
                  </a:solidFill>
                  <a:effectLst/>
                  <a:uLnTx/>
                  <a:uFillTx/>
                  <a:latin typeface="Arial" charset="0"/>
                  <a:ea typeface="+mj-ea"/>
                  <a:cs typeface="+mj-cs"/>
                </a:rPr>
                <a:t> (муниципального) финансового контроля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74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9160" y="2668102"/>
            <a:ext cx="1626858" cy="1229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Планирование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208 от 27.02.2020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3103" y="1556326"/>
            <a:ext cx="7582091" cy="682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роцедурные стандарты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 учетом положений Закона 248-ФЗ от 31.07.2020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39560" y="2314071"/>
            <a:ext cx="6473273" cy="11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539560" y="2319912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999941" y="2331596"/>
            <a:ext cx="0" cy="336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749260" y="2653230"/>
            <a:ext cx="1550960" cy="1285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Досудебное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обжалование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1237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17.08.2020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376682" y="2345080"/>
            <a:ext cx="0" cy="324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84845" y="2314071"/>
            <a:ext cx="0" cy="374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86640" y="4256721"/>
            <a:ext cx="3465552" cy="7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4636073"/>
            <a:ext cx="1423304" cy="1240232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Понятие и категории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риска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18445" y="4634060"/>
            <a:ext cx="1425226" cy="1214997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Перечень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ем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проверок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8745" y="4606814"/>
            <a:ext cx="1732402" cy="1242244"/>
          </a:xfrm>
          <a:prstGeom prst="roundRect">
            <a:avLst/>
          </a:prstGeom>
          <a:gradFill>
            <a:gsLst>
              <a:gs pos="0">
                <a:srgbClr val="0070C0"/>
              </a:gs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Критерии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тбора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(Оценка рисков)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452192" y="4248147"/>
            <a:ext cx="0" cy="324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980178" y="4248147"/>
            <a:ext cx="12925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964461" y="2632583"/>
            <a:ext cx="1639373" cy="14237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Реализация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результатов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1095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23.07.2020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290823" y="3898054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31058" y="4285980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63306" y="2319913"/>
            <a:ext cx="0" cy="348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184778" y="2670005"/>
            <a:ext cx="1600134" cy="12519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Проведение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1235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17.08.2020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9592" y="234242"/>
            <a:ext cx="8424936" cy="6057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СТАНДАРТ</a:t>
            </a:r>
            <a:r>
              <a:rPr lang="ru-RU" sz="2000" b="1" dirty="0">
                <a:solidFill>
                  <a:srgbClr val="004821"/>
                </a:solidFill>
                <a:latin typeface="Calibri"/>
                <a:cs typeface="Arial" panose="020B0604020202020204" pitchFamily="34" charset="0"/>
              </a:rPr>
              <a:t>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ВНУТРЕННЕГО ГОСФИНКОНТРОЛЯ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6137" y="3940370"/>
            <a:ext cx="203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Содержание стандарта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4778" y="2689373"/>
            <a:ext cx="1527544" cy="1244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Отчетность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1478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16.09.2020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461228" y="5229200"/>
            <a:ext cx="2880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765244" y="4701983"/>
            <a:ext cx="0" cy="1054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765244" y="4701983"/>
            <a:ext cx="148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765244" y="5756417"/>
            <a:ext cx="148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13742" y="4405584"/>
            <a:ext cx="2304157" cy="677108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Существенность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т.ч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. влияние на результаты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ацпроектов, крупные закупки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13742" y="5504839"/>
            <a:ext cx="2352760" cy="52322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Вероятность (возможность)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нарушения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9592" y="5987310"/>
            <a:ext cx="3456383" cy="73866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        Внесены изменения 31.12.2020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2435, 06.09.2021 № 1504,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21.03.2022 № 421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04864" y="793115"/>
            <a:ext cx="7582091" cy="682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Стандарты об основах контрольной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деятельности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3097" y="1138935"/>
            <a:ext cx="2457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14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95 и № 100 от 06.02.2020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3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2795"/>
              </p:ext>
            </p:extLst>
          </p:nvPr>
        </p:nvGraphicFramePr>
        <p:xfrm>
          <a:off x="349040" y="271489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МЕТОДИЧЕСКОЕ ОБЕСПЕЧЕНИЕ ВГ(М)ФК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710357"/>
            <a:ext cx="8686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Методические рекомендации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составлению и представлению отчетности о результатах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контроля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(приказ МФ РФ от 01.12.2021 № 540)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Рекомендации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оценке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   </a:t>
            </a:r>
          </a:p>
          <a:p>
            <a:pPr lvl="0" algn="just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подтверждения признаков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нецелевого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неэффективного и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неправомерного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использования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бюджетных средств </a:t>
            </a: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 algn="just">
              <a:defRPr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(проект приказа МФ РФ)</a:t>
            </a:r>
          </a:p>
          <a:p>
            <a:pPr marL="342900" lvl="0" indent="-342900" algn="just">
              <a:buFont typeface="+mj-lt"/>
              <a:buAutoNum type="arabicParenR"/>
              <a:defRPr/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AutoNum type="arabicParenR" startAt="3"/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отчетности о результатах контрольной  </a:t>
            </a:r>
          </a:p>
          <a:p>
            <a:pPr lvl="0" algn="just"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деятельности 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внутреннего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Г(М)ФК </a:t>
            </a: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МФ 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подписи)   </a:t>
            </a:r>
          </a:p>
          <a:p>
            <a:pPr lvl="0" algn="just">
              <a:defRPr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4) Методические рекомендации по проведению проверок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предоставления и (или) использования субсидий, предоставленных  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БУ, АУ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оформлению результатов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(проект   приказа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МФ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РФ в</a:t>
            </a:r>
            <a:r>
              <a:rPr kumimoji="0" lang="ru-RU" sz="1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разработке)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 startAt="5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Методические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рекомендации по проведению проверок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предоставления и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или) использования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межбюджетных трансфертов,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оформлению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результатов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(проект приказа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МФ РФ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разработке)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39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41592" y="329785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ФОРМИРОВАНИЕ ЕДИНЫХ ПОДХОДОВ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К КВАЛИФИКАЦИИ НАРУШЕНИЙ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035837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МЕТОДИЧЕСКИЕ РЕКОМЕНДАЦИИ ПО ПРОВЕДЕНИЮ КОНТРОЛЬНЫХ МЕРОПРИЯТИЙ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6418" y="1710620"/>
            <a:ext cx="6148353" cy="740144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Объекты и предмет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контроля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51817" y="2913852"/>
            <a:ext cx="6148353" cy="740144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Перечень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основных вопросов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для изучения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по каждому предмету (объекту) контроля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5032" y="4046221"/>
            <a:ext cx="6191123" cy="740144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Определение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контрольных действий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по каждому вопросу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 мероприятия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06485" y="5178590"/>
            <a:ext cx="6188286" cy="740144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Определение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(квалификация) нарушений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и мер реагирования по результатам контроля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572000" y="2492896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72000" y="3675774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72000" y="4786365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07872" y="6082143"/>
            <a:ext cx="6332480" cy="52322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Аналогичный подход применен в приказах МФ РФ для ФК № 113н от 28.05.2018, № 235н от 03.10.2018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методики по отчетности и проверкам БУ, АУ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8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038" y="1464784"/>
            <a:ext cx="386152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ФЕДЕРАЛЬНЫЕ СТАНДАРТЫ: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«Определения, принципы и задачи осуществления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внутреннего финансового аудита»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(приказ МФ от 21.11.2019 №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196н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«Основания и порядок организации внутреннего финансового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аудита, передачи полномочий»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(приказ МФ от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18.12.2019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№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237н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Права и обязанности должностных лиц, работников при осуществлении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внутреннего финансового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аудита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(приказ МФ от 21.11.2019 № 195н)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«Планирование и проведение внутреннего финансового аудита»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МФ от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05.08.2020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№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160н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72866"/>
            <a:ext cx="7401263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РЕГУЛИРОВАНИЕ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ВНУТРЕННЕГО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ФИНАНСОВОГО АУДИТА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80112" y="3220326"/>
            <a:ext cx="4716016" cy="0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80112" y="3220326"/>
            <a:ext cx="0" cy="2454109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209566" y="1484791"/>
            <a:ext cx="4862426" cy="1550020"/>
            <a:chOff x="4221486" y="1700808"/>
            <a:chExt cx="4862426" cy="15500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8" t="33659" r="22897" b="43740"/>
            <a:stretch/>
          </p:blipFill>
          <p:spPr bwMode="auto">
            <a:xfrm>
              <a:off x="4276331" y="1700808"/>
              <a:ext cx="4807581" cy="1550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4221486" y="2758385"/>
              <a:ext cx="212633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Организации - Субъекты ВФА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380111" y="3220326"/>
            <a:ext cx="476388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ФЕДЕРАЛЬНЫЕ СТАНДАРТЫ: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«Реализация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результатов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внутреннего финансового аудита»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(приказ МФ от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22.05.2020 № 91н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«Подтверждение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достоверности бюджетной отчетности»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(приказ МФ от 01.-09.2021 № 120н)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Методические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рекомендации по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применению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отдельных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Федеральных стандартов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(приказ МФ от 01.06.2021 № 246)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Изменения в Стандарты ВФА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01.09.2022 № 134н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 части формирования предложений по повышению качества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финменеджмента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7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32440" y="116632"/>
            <a:ext cx="4988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t>15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68123CAF-B245-4E40-9550-173E21B5C4C4}"/>
              </a:ext>
            </a:extLst>
          </p:cNvPr>
          <p:cNvSpPr txBox="1">
            <a:spLocks/>
          </p:cNvSpPr>
          <p:nvPr/>
        </p:nvSpPr>
        <p:spPr>
          <a:xfrm>
            <a:off x="395536" y="1288152"/>
            <a:ext cx="10610849" cy="393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kern="120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447A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447A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18447A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18447A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уровень организации ВФА по итогам 2021 года вырос на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 Verdana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11 процентов;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2)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растет фактическая численность аудиторов и количество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 Verdana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проведенных аудиторских мероприятий;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3) установлены правовые основы проведения аудиторских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мероприятий в целях подтверждения достоверности бюджетной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Verdana" panose="020B0604030504040204" pitchFamily="34" charset="0"/>
                <a:cs typeface="Arial" panose="020B0604020202020204" pitchFamily="34" charset="0"/>
              </a:rPr>
              <a:t>отчетности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55576" y="349399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РАЗВИТИЕ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ВНУТРЕННЕГО ФИНАНСОВОГО АУДИТА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332656" y="476609"/>
            <a:ext cx="739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Положительные тенденции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484784" y="3716923"/>
            <a:ext cx="739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Проблемы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68123CAF-B245-4E40-9550-173E21B5C4C4}"/>
              </a:ext>
            </a:extLst>
          </p:cNvPr>
          <p:cNvSpPr txBox="1">
            <a:spLocks/>
          </p:cNvSpPr>
          <p:nvPr/>
        </p:nvSpPr>
        <p:spPr>
          <a:xfrm>
            <a:off x="395535" y="4561323"/>
            <a:ext cx="10610849" cy="3937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+mn-ea"/>
                <a:cs typeface="+mn-cs"/>
              </a:rPr>
              <a:t>недостаточность кадровых и финансовых ресурсов для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 Verdan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+mn-ea"/>
                <a:cs typeface="+mn-cs"/>
              </a:rPr>
              <a:t>удовлетворительного ВФА, низкий статус аудитора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+mn-ea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+mn-ea"/>
                <a:cs typeface="+mn-cs"/>
              </a:rPr>
              <a:t>2)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+mn-ea"/>
                <a:cs typeface="+mn-cs"/>
              </a:rPr>
              <a:t>не запущены централизованные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+mn-ea"/>
                <a:cs typeface="+mn-cs"/>
              </a:rPr>
              <a:t>программы повышения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 Verdan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+mn-ea"/>
                <a:cs typeface="+mn-cs"/>
              </a:rPr>
              <a:t>квалификации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+mn-ea"/>
                <a:cs typeface="+mn-cs"/>
              </a:rPr>
              <a:t>в сфере внутреннего финансового аудита,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 Verdan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+mn-ea"/>
                <a:cs typeface="+mn-cs"/>
              </a:rPr>
              <a:t>отсутствие автоматизации процедур ВФА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+mn-ea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+mn-ea"/>
                <a:cs typeface="+mn-cs"/>
              </a:rPr>
              <a:t>3)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+mn-ea"/>
                <a:cs typeface="+mn-cs"/>
              </a:rPr>
              <a:t>подмена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 Verdana"/>
                <a:ea typeface="+mn-ea"/>
                <a:cs typeface="+mn-cs"/>
              </a:rPr>
              <a:t> внутреннего финансового аудита вед. контролем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03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11560" y="283637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ОБЕСПЕЧЕНИЕ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ДОСТУПА К ИНФОРМАЦИИ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5023" y="1052736"/>
            <a:ext cx="8854834" cy="5535987"/>
            <a:chOff x="197351" y="1152683"/>
            <a:chExt cx="8854834" cy="55359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38" y="2017967"/>
              <a:ext cx="540000" cy="540000"/>
            </a:xfrm>
            <a:prstGeom prst="rect">
              <a:avLst/>
            </a:prstGeom>
          </p:spPr>
        </p:pic>
        <p:pic>
          <p:nvPicPr>
            <p:cNvPr id="8" name="Picture 3" descr="C:\Users\2323\AppData\Local\Temp\conversation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28" y="1152683"/>
              <a:ext cx="492960" cy="49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74488" y="2170902"/>
              <a:ext cx="2947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РЕШЕНИЯ (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384-ФЗ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7351" y="2749130"/>
              <a:ext cx="3984929" cy="3939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Включение в Бюджетный кодекс норм о взаимодействии органов внутреннего Г(М)ФК и организаций, не являющихся объектами контроля </a:t>
              </a:r>
              <a:r>
                <a:rPr kumimoji="0" lang="ru-RU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(новая статья 269.3 БК РФ)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kumimoji="0" lang="ru-RU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обязанность организаций, в </a:t>
              </a:r>
              <a:r>
                <a:rPr kumimoji="0" lang="ru-RU" sz="16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т.ч</a:t>
              </a:r>
              <a:r>
                <a:rPr kumimoji="0" lang="ru-RU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объектов встречных проверок, предоставлять информацию и документы по запросу контролера</a:t>
              </a: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;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kumimoji="0" lang="ru-RU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обязанность организаций - владельцев (операторов) ИС предоставлять доступ к данным ИС по запросу контролера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28866" y="1348978"/>
              <a:ext cx="79804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Несмотря на норму статьи 269.2 БК РФ о получении доступа к информации и базам данных, органам ВГ(М)ФК такой доступ не всегда предоставляется организациями по причине недостаточности правовых оснований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2" descr="C:\Users\2323\AppData\Local\Temp\char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313" y="2120854"/>
              <a:ext cx="438650" cy="43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811675" y="2187189"/>
              <a:ext cx="3682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РИСКИ (ПРОБЛЕМЫ)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РЕАЛИЗАЦИИ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462517" y="2749130"/>
              <a:ext cx="4589668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7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несоответствие </a:t>
              </a:r>
              <a:r>
                <a:rPr kumimoji="0" lang="ru-RU" sz="17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отраслевым актам, содержащим нормы об ограничении доступа к информации в </a:t>
              </a:r>
              <a:r>
                <a:rPr kumimoji="0" lang="ru-RU" sz="17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т.ч</a:t>
              </a:r>
              <a:r>
                <a:rPr kumimoji="0" lang="ru-RU" sz="17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в части персональных данных, сведений, составляющих налоговую, банковскую тайну;</a:t>
              </a: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7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большая длительность процедур согласования</a:t>
              </a:r>
              <a:r>
                <a:rPr kumimoji="0" lang="ru-RU" sz="17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этих изменений</a:t>
              </a: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7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риски непринятия решений </a:t>
              </a:r>
              <a:r>
                <a:rPr kumimoji="0" lang="ru-RU" sz="17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 внесению изменений в отраслевые акты </a:t>
              </a:r>
              <a:endPara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316985" y="2555030"/>
            <a:ext cx="0" cy="3819399"/>
          </a:xfrm>
          <a:prstGeom prst="line">
            <a:avLst/>
          </a:prstGeom>
          <a:ln>
            <a:solidFill>
              <a:srgbClr val="00602B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32061" y="2517164"/>
            <a:ext cx="3059497" cy="24364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69347" y="2555030"/>
            <a:ext cx="3835101" cy="30158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6538" y="1003309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ПРОБЛЕМА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70021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5_Городская">
  <a:themeElements>
    <a:clrScheme name="MF">
      <a:dk1>
        <a:sysClr val="windowText" lastClr="000000"/>
      </a:dk1>
      <a:lt1>
        <a:srgbClr val="EDEDE3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noFill/>
        <a:ln>
          <a:tailEnd type="arrow"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26081</TotalTime>
  <Words>1574</Words>
  <Application>Microsoft Office PowerPoint</Application>
  <PresentationFormat>Экран (4:3)</PresentationFormat>
  <Paragraphs>280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7" baseType="lpstr">
      <vt:lpstr>  Verdana</vt:lpstr>
      <vt:lpstr>Arial</vt:lpstr>
      <vt:lpstr>Arial Narrow</vt:lpstr>
      <vt:lpstr>Book Antiqua</vt:lpstr>
      <vt:lpstr>Calibri</vt:lpstr>
      <vt:lpstr>Courier New</vt:lpstr>
      <vt:lpstr>DINPro-Light</vt:lpstr>
      <vt:lpstr>Georgia</vt:lpstr>
      <vt:lpstr>Open Sans Condensed</vt:lpstr>
      <vt:lpstr>Segoe UI</vt:lpstr>
      <vt:lpstr>Segoe UI Light</vt:lpstr>
      <vt:lpstr>Times New Roman</vt:lpstr>
      <vt:lpstr>Trebuchet MS</vt:lpstr>
      <vt:lpstr>Verdana</vt:lpstr>
      <vt:lpstr>Wingdings</vt:lpstr>
      <vt:lpstr>Wingdings 2</vt:lpstr>
      <vt:lpstr>1_Office Theme</vt:lpstr>
      <vt:lpstr>25_Городская</vt:lpstr>
      <vt:lpstr>11_Office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МинФин РФ</cp:lastModifiedBy>
  <cp:revision>2587</cp:revision>
  <cp:lastPrinted>2021-04-21T16:25:28Z</cp:lastPrinted>
  <dcterms:created xsi:type="dcterms:W3CDTF">2016-03-17T09:44:54Z</dcterms:created>
  <dcterms:modified xsi:type="dcterms:W3CDTF">2022-09-26T05:56:26Z</dcterms:modified>
</cp:coreProperties>
</file>