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88" r:id="rId3"/>
    <p:sldId id="313" r:id="rId4"/>
    <p:sldId id="289" r:id="rId5"/>
    <p:sldId id="291" r:id="rId6"/>
    <p:sldId id="290" r:id="rId7"/>
    <p:sldId id="298" r:id="rId8"/>
    <p:sldId id="305" r:id="rId9"/>
    <p:sldId id="309" r:id="rId10"/>
    <p:sldId id="294" r:id="rId11"/>
    <p:sldId id="304" r:id="rId12"/>
    <p:sldId id="300" r:id="rId13"/>
    <p:sldId id="306" r:id="rId14"/>
    <p:sldId id="314" r:id="rId15"/>
    <p:sldId id="311" r:id="rId16"/>
    <p:sldId id="312" r:id="rId17"/>
    <p:sldId id="308" r:id="rId18"/>
    <p:sldId id="310" r:id="rId19"/>
  </p:sldIdLst>
  <p:sldSz cx="12192000" cy="6858000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7195"/>
    <a:srgbClr val="3A88AA"/>
    <a:srgbClr val="3EE9FD"/>
    <a:srgbClr val="FFFF00"/>
    <a:srgbClr val="D881F3"/>
    <a:srgbClr val="D1D1D1"/>
    <a:srgbClr val="E2E2E2"/>
    <a:srgbClr val="DA88F4"/>
    <a:srgbClr val="AD509E"/>
    <a:srgbClr val="CF1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3786" autoAdjust="0"/>
  </p:normalViewPr>
  <p:slideViewPr>
    <p:cSldViewPr snapToGrid="0">
      <p:cViewPr varScale="1">
        <p:scale>
          <a:sx n="116" d="100"/>
          <a:sy n="116" d="100"/>
        </p:scale>
        <p:origin x="354" y="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51EBA62-FCE7-4FE4-BCEE-B90BCA58A912}" type="datetimeFigureOut">
              <a:rPr lang="ru-RU"/>
              <a:pPr>
                <a:defRPr/>
              </a:pPr>
              <a:t>23.06.2023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140FA90-E5A3-4D41-B68E-36B2F17B77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F5F4AF-E50F-4AB8-970F-B961E765EC40}" type="datetimeFigureOut">
              <a:rPr lang="ru-RU"/>
              <a:pPr>
                <a:defRPr/>
              </a:pPr>
              <a:t>23.06.2023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0372C06-64FB-4F1E-9895-F58E0E1FFA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9338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A0D639-9F01-4D49-8A46-DBB086F4B4C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036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549951-B687-4816-A59B-A0C0B854E09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255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46AA50-7649-4741-99BB-AAEFF18C46E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082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8FCE0-E245-47AD-89D0-3A017458F570}" type="datetime1">
              <a:rPr lang="ru-RU"/>
              <a:pPr>
                <a:defRPr/>
              </a:pPr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309B8-9536-4577-83C1-921AC1E5C2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01942-2B69-45CA-8169-FB32D10989A1}" type="datetime1">
              <a:rPr lang="ru-RU"/>
              <a:pPr>
                <a:defRPr/>
              </a:pPr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D27BB-1E65-4994-94A1-C8BCF3117C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C1420-BACF-4B62-81D0-20E439085E64}" type="datetime1">
              <a:rPr lang="ru-RU"/>
              <a:pPr>
                <a:defRPr/>
              </a:pPr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41526-A387-4B80-9B48-52E0997659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EAB01-4C3F-47A4-9272-E3BF878DA419}" type="datetime1">
              <a:rPr lang="ru-RU"/>
              <a:pPr>
                <a:defRPr/>
              </a:pPr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75B39-F0F4-4862-BA0E-0C0AD973EA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0E1D2-8220-47E3-A37B-016EB2214164}" type="datetime1">
              <a:rPr lang="ru-RU"/>
              <a:pPr>
                <a:defRPr/>
              </a:pPr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B1AC2-0189-4A58-990B-C21BB08351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19DBF-0457-4CE4-AC44-456522355B77}" type="datetime1">
              <a:rPr lang="ru-RU"/>
              <a:pPr>
                <a:defRPr/>
              </a:pPr>
              <a:t>23.06.2023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6F896-EFD5-496D-9EAA-D0CE1F7303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D72B0-085A-4118-A969-69BB16952A5A}" type="datetime1">
              <a:rPr lang="ru-RU"/>
              <a:pPr>
                <a:defRPr/>
              </a:pPr>
              <a:t>23.06.2023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913EC-9E12-4417-B36F-A0E1D7BD64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09D6B-8E66-4E6E-B7B0-F8748CF61F4A}" type="datetime1">
              <a:rPr lang="ru-RU"/>
              <a:pPr>
                <a:defRPr/>
              </a:pPr>
              <a:t>23.06.2023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25C6D-23FF-4BEC-8A31-D9FC83C715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5FCF8-DA7D-402E-BFF9-E43B3861F221}" type="datetime1">
              <a:rPr lang="ru-RU"/>
              <a:pPr>
                <a:defRPr/>
              </a:pPr>
              <a:t>23.06.2023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481A7-3D7D-4CA2-8CE5-101714A4F6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EA56A-411F-47FF-93D5-42F704D82DA1}" type="datetime1">
              <a:rPr lang="ru-RU"/>
              <a:pPr>
                <a:defRPr/>
              </a:pPr>
              <a:t>23.06.2023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2D102-F912-4C06-B047-5E06E36BDB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B86EA-4041-4483-8512-1157BE408AB7}" type="datetime1">
              <a:rPr lang="ru-RU"/>
              <a:pPr>
                <a:defRPr/>
              </a:pPr>
              <a:t>23.06.2023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D964F-1F67-44F8-BB2E-343B7F95D5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27FF09-B30E-40CD-A3C5-166F0AA479EF}" type="datetime1">
              <a:rPr lang="ru-RU"/>
              <a:pPr>
                <a:defRPr/>
              </a:pPr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52FE722-8724-437C-B3FA-5BC7117C45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garant.minfin.local/#/document/12180849/entry/10500" TargetMode="External"/><Relationship Id="rId7" Type="http://schemas.openxmlformats.org/officeDocument/2006/relationships/image" Target="../media/image21.png"/><Relationship Id="rId2" Type="http://schemas.openxmlformats.org/officeDocument/2006/relationships/hyperlink" Target="http://garant.minfin.local/#/document/12180849/entry/1010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hyperlink" Target="http://garant.minfin.local/#/document/12180849/entry/12021" TargetMode="External"/><Relationship Id="rId4" Type="http://schemas.openxmlformats.org/officeDocument/2006/relationships/hyperlink" Target="http://garant.minfin.local/#/document/12180849/entry/12002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783CBA44309918AB84508BA4D2AAC8573A4699101D5C3E76FFB9D1047D097C3FA144C8E03D6D541E2E78E4BEA1B8F417A33B9F2A37BCE0DDC1C1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31520" y="3087637"/>
            <a:ext cx="10511246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«Реализация «пилотного» проекта внедрения электронных первичных учетных документов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Оренбургской области»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2563" y="5941495"/>
            <a:ext cx="1245341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Оренбург</a:t>
            </a:r>
            <a:endParaRPr lang="ru-RU" sz="3200" b="1" dirty="0">
              <a:ln>
                <a:solidFill>
                  <a:sysClr val="windowText" lastClr="000000"/>
                </a:solidFill>
              </a:ln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7705" y="6298612"/>
            <a:ext cx="935064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</a:t>
            </a:r>
            <a:endParaRPr lang="ru-RU" sz="3200" b="1" dirty="0">
              <a:ln>
                <a:solidFill>
                  <a:sysClr val="windowText" lastClr="000000"/>
                </a:solidFill>
              </a:ln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1327" y="5151005"/>
            <a:ext cx="1072857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Белякова Татьяна Николаевна – начальник управления бюджетного учета и консолидированной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отчетности министерства финансов Оренбургской области</a:t>
            </a:r>
            <a:endParaRPr lang="ru-RU" sz="4000" dirty="0">
              <a:ln>
                <a:solidFill>
                  <a:sysClr val="windowText" lastClr="000000"/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5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9300" y="419100"/>
            <a:ext cx="239077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 descr="http://garant.minfin.local/document/image?revision=76202300&amp;document_id=77191184&amp;object_id=76793945"/>
          <p:cNvSpPr>
            <a:spLocks noChangeAspect="1" noChangeArrowheads="1"/>
          </p:cNvSpPr>
          <p:nvPr/>
        </p:nvSpPr>
        <p:spPr bwMode="auto">
          <a:xfrm>
            <a:off x="38100" y="84138"/>
            <a:ext cx="12696825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66350" y="84138"/>
            <a:ext cx="666810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2A96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 проведения Решения (ф. 0510440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2A96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sz="2800" b="1" dirty="0">
              <a:ln>
                <a:solidFill>
                  <a:sysClr val="windowText" lastClr="000000"/>
                </a:solidFill>
              </a:ln>
              <a:solidFill>
                <a:srgbClr val="2A969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2F7D7-3AD0-48FC-B542-5545DD1EE7FD}" type="slidenum">
              <a:rPr lang="ru-RU"/>
              <a:pPr>
                <a:defRPr/>
              </a:pPr>
              <a:t>10</a:t>
            </a:fld>
            <a:endParaRPr lang="ru-RU"/>
          </a:p>
        </p:txBody>
      </p:sp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9E06C071-D964-4EC2-B457-BDA8E6BA4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808" y="923110"/>
            <a:ext cx="6230849" cy="29996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1">
            <a:extLst>
              <a:ext uri="{FF2B5EF4-FFF2-40B4-BE49-F238E27FC236}">
                <a16:creationId xmlns="" xmlns:a16="http://schemas.microsoft.com/office/drawing/2014/main" id="{5941F91C-230F-4894-9E0F-CFF71340C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304" y="782609"/>
            <a:ext cx="5304504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altLang="ru-RU" sz="2200" b="1" dirty="0">
                <a:solidFill>
                  <a:srgbClr val="4671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Р</a:t>
            </a:r>
            <a:r>
              <a:rPr kumimoji="0" lang="ru-RU" altLang="ru-RU" sz="2200" b="1" i="0" u="none" strike="noStrike" cap="none" normalizeH="0" baseline="0" dirty="0">
                <a:ln>
                  <a:noFill/>
                </a:ln>
                <a:solidFill>
                  <a:srgbClr val="46719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ешения (ф. 0510440) может формироваться «Списание объектов ОС, НМА, НПА (кроме транспорта</a:t>
            </a: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rgbClr val="46719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)».</a:t>
            </a:r>
            <a:endParaRPr kumimoji="0" lang="ru-RU" altLang="ru-RU" sz="2200" b="1" i="0" u="none" strike="noStrike" cap="none" normalizeH="0" baseline="0" dirty="0">
              <a:ln>
                <a:noFill/>
              </a:ln>
              <a:solidFill>
                <a:srgbClr val="46719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altLang="ru-RU" sz="2200" b="1" dirty="0" smtClean="0">
              <a:solidFill>
                <a:srgbClr val="46719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altLang="ru-RU" sz="2200" b="1" dirty="0" smtClean="0">
                <a:solidFill>
                  <a:srgbClr val="4671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</a:t>
            </a:r>
            <a:r>
              <a:rPr lang="ru-RU" altLang="ru-RU" sz="2200" b="1" dirty="0">
                <a:solidFill>
                  <a:srgbClr val="4671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данных об объектах, направленных на списание, происходит автоматически из документа Решение (ф. 0510440</a:t>
            </a:r>
            <a:r>
              <a:rPr lang="ru-RU" altLang="ru-RU" sz="2200" b="1" dirty="0" smtClean="0">
                <a:solidFill>
                  <a:srgbClr val="4671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altLang="ru-RU" sz="2200" b="1" dirty="0">
              <a:solidFill>
                <a:srgbClr val="46719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>
            <a:extLst>
              <a:ext uri="{FF2B5EF4-FFF2-40B4-BE49-F238E27FC236}">
                <a16:creationId xmlns="" xmlns:a16="http://schemas.microsoft.com/office/drawing/2014/main" id="{5D4991AF-EE98-46AD-9C1C-FCEF6A14D0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05"/>
          <a:stretch/>
        </p:blipFill>
        <p:spPr bwMode="auto">
          <a:xfrm>
            <a:off x="308304" y="4109902"/>
            <a:ext cx="7006896" cy="24290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B8D1712-D7D8-4C70-8563-18E45FE5E022}"/>
              </a:ext>
            </a:extLst>
          </p:cNvPr>
          <p:cNvSpPr txBox="1"/>
          <p:nvPr/>
        </p:nvSpPr>
        <p:spPr>
          <a:xfrm>
            <a:off x="7452182" y="4235761"/>
            <a:ext cx="4472265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/>
            <a:r>
              <a:rPr lang="ru-RU" sz="2200" b="1" dirty="0">
                <a:solidFill>
                  <a:srgbClr val="4671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документе «Списание объектов ОС, НМА, НПА (кроме транспорта)» предусмотрено формирование печатной формы Акта на списание (ф. 0510454</a:t>
            </a:r>
            <a:r>
              <a:rPr lang="ru-RU" sz="2200" b="1" dirty="0" smtClean="0">
                <a:solidFill>
                  <a:srgbClr val="4671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200" b="1" dirty="0">
              <a:solidFill>
                <a:srgbClr val="46719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70350" y="1842426"/>
            <a:ext cx="608820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sng" strike="noStrike" cap="none" normalizeH="0" baseline="0" dirty="0">
                <a:ln>
                  <a:noFill/>
                </a:ln>
                <a:solidFill>
                  <a:srgbClr val="2A969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Первичный учетный документ</a:t>
            </a:r>
            <a:r>
              <a:rPr lang="ru-RU" altLang="ru-RU" sz="2000" b="1" dirty="0">
                <a:solidFill>
                  <a:srgbClr val="2A96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ru-RU" altLang="ru-RU" sz="2000" b="1" i="0" u="none" strike="noStrike" cap="none" normalizeH="0" baseline="0" dirty="0">
              <a:ln>
                <a:noFill/>
              </a:ln>
              <a:solidFill>
                <a:srgbClr val="2A969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2A969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о прекращении признания активами нефинансовых активов (ф. 0510440)  </a:t>
            </a:r>
          </a:p>
        </p:txBody>
      </p:sp>
      <p:sp>
        <p:nvSpPr>
          <p:cNvPr id="3" name="AutoShape 2" descr="http://garant.minfin.local/document/image?revision=76202300&amp;document_id=77191184&amp;object_id=76793945"/>
          <p:cNvSpPr>
            <a:spLocks noChangeAspect="1" noChangeArrowheads="1"/>
          </p:cNvSpPr>
          <p:nvPr/>
        </p:nvSpPr>
        <p:spPr bwMode="auto">
          <a:xfrm>
            <a:off x="38100" y="84138"/>
            <a:ext cx="12696825" cy="383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2693710" y="348820"/>
            <a:ext cx="65265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2A96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бухгалтерских записей </a:t>
            </a:r>
          </a:p>
          <a:p>
            <a:pPr algn="ctr"/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2A96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создании Решения (ф. 0510440)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6163" y="1261740"/>
            <a:ext cx="72541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ln w="19050">
                  <a:solidFill>
                    <a:sysClr val="windowText" lastClr="000000"/>
                  </a:solidFill>
                </a:ln>
                <a:solidFill>
                  <a:srgbClr val="3FB0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Выбытие с балансового учета </a:t>
            </a:r>
            <a:endParaRPr lang="ru-RU" sz="3000" b="1" dirty="0">
              <a:ln w="19050">
                <a:solidFill>
                  <a:sysClr val="windowText" lastClr="000000"/>
                </a:solidFill>
              </a:ln>
              <a:solidFill>
                <a:srgbClr val="AD509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4175" y="3072699"/>
            <a:ext cx="58010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ln w="19050">
                  <a:solidFill>
                    <a:sysClr val="windowText" lastClr="000000"/>
                  </a:solidFill>
                </a:ln>
                <a:solidFill>
                  <a:srgbClr val="AD50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Выбытие с забалансового учета</a:t>
            </a:r>
          </a:p>
          <a:p>
            <a:r>
              <a:rPr lang="ru-RU" sz="3000" b="1" dirty="0">
                <a:ln w="19050">
                  <a:solidFill>
                    <a:sysClr val="windowText" lastClr="000000"/>
                  </a:solidFill>
                </a:ln>
                <a:solidFill>
                  <a:srgbClr val="AD50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(списание объекта)</a:t>
            </a: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373164" y="4382964"/>
            <a:ext cx="6172016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Акт о списании объектов нефинансовых активов (кроме транспортных средств) (ф. 0510454);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altLang="ru-RU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lang="ru-RU" alt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 о списании транспортного средства (ф. 0510456);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alt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alt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   Акт о списании материальных запасов (ф. 0510460)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741923" y="1497021"/>
          <a:ext cx="3811452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7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0572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Дебет</a:t>
                      </a:r>
                    </a:p>
                  </a:txBody>
                  <a:tcPr>
                    <a:solidFill>
                      <a:srgbClr val="3FB0A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</a:t>
                      </a:r>
                    </a:p>
                  </a:txBody>
                  <a:tcPr>
                    <a:solidFill>
                      <a:srgbClr val="3FB0A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r>
                        <a:rPr lang="ru-RU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00 000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  <a:r>
                        <a:rPr lang="ru-RU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00 000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2E2E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401 10 172</a:t>
                      </a:r>
                    </a:p>
                  </a:txBody>
                  <a:tcP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101 00 000</a:t>
                      </a:r>
                    </a:p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r>
                        <a:rPr lang="ru-RU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00 000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2E2E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Уменьшение 21</a:t>
                      </a:r>
                    </a:p>
                  </a:txBody>
                  <a:tcP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2E2E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</a:t>
                      </a:r>
                      <a:r>
                        <a:rPr lang="ru-RU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02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2E2E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" name="Стрелка вниз 16"/>
          <p:cNvSpPr/>
          <p:nvPr/>
        </p:nvSpPr>
        <p:spPr>
          <a:xfrm rot="16200000">
            <a:off x="6947827" y="1997897"/>
            <a:ext cx="523161" cy="681847"/>
          </a:xfrm>
          <a:prstGeom prst="downArrow">
            <a:avLst/>
          </a:prstGeom>
          <a:noFill/>
          <a:ln w="38100">
            <a:solidFill>
              <a:srgbClr val="2A96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3FB0AE"/>
              </a:solidFill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7749948" y="5634754"/>
          <a:ext cx="381145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7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0572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Дебет</a:t>
                      </a:r>
                    </a:p>
                  </a:txBody>
                  <a:tcPr>
                    <a:solidFill>
                      <a:srgbClr val="D881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</a:t>
                      </a:r>
                    </a:p>
                  </a:txBody>
                  <a:tcPr>
                    <a:solidFill>
                      <a:srgbClr val="D881F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Уменьшение </a:t>
                      </a:r>
                      <a:r>
                        <a:rPr lang="ru-RU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Стрелка вниз 18"/>
          <p:cNvSpPr/>
          <p:nvPr/>
        </p:nvSpPr>
        <p:spPr>
          <a:xfrm>
            <a:off x="9211995" y="5206099"/>
            <a:ext cx="307390" cy="328428"/>
          </a:xfrm>
          <a:prstGeom prst="downArrow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3FB0A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CF4E9-C2CE-47C9-B783-F4CB65945BF5}" type="slidenum">
              <a:rPr lang="ru-RU" smtClean="0"/>
              <a:t>11</a:t>
            </a:fld>
            <a:endParaRPr lang="ru-RU"/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7759573" y="4136743"/>
            <a:ext cx="379380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Акт об утилизации (уничтожении) материальных ценностей (ф. 0510435)</a:t>
            </a:r>
          </a:p>
        </p:txBody>
      </p:sp>
      <p:sp>
        <p:nvSpPr>
          <p:cNvPr id="20" name="Стрелка вниз 19"/>
          <p:cNvSpPr/>
          <p:nvPr/>
        </p:nvSpPr>
        <p:spPr>
          <a:xfrm rot="16200000">
            <a:off x="6981156" y="4912857"/>
            <a:ext cx="498853" cy="639497"/>
          </a:xfrm>
          <a:prstGeom prst="downArrow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3FB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915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AutoShape 8"/>
          <p:cNvSpPr>
            <a:spLocks noChangeArrowheads="1"/>
          </p:cNvSpPr>
          <p:nvPr/>
        </p:nvSpPr>
        <p:spPr bwMode="auto">
          <a:xfrm>
            <a:off x="712788" y="3101975"/>
            <a:ext cx="1735137" cy="844550"/>
          </a:xfrm>
          <a:prstGeom prst="homePlate">
            <a:avLst>
              <a:gd name="adj" fmla="val 30095"/>
            </a:avLst>
          </a:prstGeom>
          <a:gradFill rotWithShape="0">
            <a:gsLst>
              <a:gs pos="0">
                <a:schemeClr val="bg1"/>
              </a:gs>
              <a:gs pos="100000">
                <a:srgbClr val="B9DC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ru-RU" sz="14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1" name="Рисунок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83775" y="3263900"/>
            <a:ext cx="782638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425" y="1646238"/>
            <a:ext cx="2076450" cy="133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9096375" y="2565400"/>
            <a:ext cx="2246313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654" name="Прямоугольник 10"/>
          <p:cNvSpPr>
            <a:spLocks noChangeArrowheads="1"/>
          </p:cNvSpPr>
          <p:nvPr/>
        </p:nvSpPr>
        <p:spPr bwMode="auto">
          <a:xfrm>
            <a:off x="9271000" y="2605088"/>
            <a:ext cx="1863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Учреждение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066084" y="1260705"/>
            <a:ext cx="2368730" cy="4924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2A969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Получатели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096375" y="4124325"/>
            <a:ext cx="2246313" cy="469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657" name="Прямоугольник 13"/>
          <p:cNvSpPr>
            <a:spLocks noChangeArrowheads="1"/>
          </p:cNvSpPr>
          <p:nvPr/>
        </p:nvSpPr>
        <p:spPr bwMode="auto">
          <a:xfrm>
            <a:off x="9274175" y="4137025"/>
            <a:ext cx="1865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Организация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9101138" y="5753100"/>
            <a:ext cx="2246312" cy="469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659" name="Прямоугольник 16"/>
          <p:cNvSpPr>
            <a:spLocks noChangeArrowheads="1"/>
          </p:cNvSpPr>
          <p:nvPr/>
        </p:nvSpPr>
        <p:spPr bwMode="auto">
          <a:xfrm>
            <a:off x="9201150" y="5765800"/>
            <a:ext cx="2063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Физическое лицо</a:t>
            </a:r>
          </a:p>
        </p:txBody>
      </p:sp>
      <p:sp>
        <p:nvSpPr>
          <p:cNvPr id="18" name="Левая фигурная скобка 17"/>
          <p:cNvSpPr/>
          <p:nvPr/>
        </p:nvSpPr>
        <p:spPr>
          <a:xfrm>
            <a:off x="8228013" y="2052638"/>
            <a:ext cx="530225" cy="4360862"/>
          </a:xfrm>
          <a:prstGeom prst="leftBrace">
            <a:avLst>
              <a:gd name="adj1" fmla="val 8333"/>
              <a:gd name="adj2" fmla="val 33671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201613" y="4578350"/>
            <a:ext cx="8026400" cy="0"/>
          </a:xfrm>
          <a:prstGeom prst="line">
            <a:avLst/>
          </a:prstGeom>
          <a:ln w="57150">
            <a:solidFill>
              <a:srgbClr val="4671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134750" y="4730613"/>
            <a:ext cx="819110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 изменений в Инструкцию 61н (ПРОЕКТ – </a:t>
            </a:r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//regulation.gov.ru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233363" y="5343525"/>
            <a:ext cx="7994650" cy="1022350"/>
          </a:xfrm>
          <a:prstGeom prst="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		                                                                                                    * </a:t>
            </a:r>
            <a:r>
              <a:rPr lang="ru-RU" sz="1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 В ЦЕЛЯХ РЕМОНТА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/>
              <a:t>		</a:t>
            </a:r>
            <a:r>
              <a:rPr lang="ru-RU" sz="1200" dirty="0"/>
              <a:t>      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смены правообладателя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выбытия объекта из эксплуатации  </a:t>
            </a:r>
            <a:endParaRPr lang="fr-FR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64" name="Picture 2" descr="C:\Users\1\AppData\Local\Microsoft\Windows\Temporary Internet Files\Content.IE5\FUZSU1KV\MC900434750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6563" y="5561013"/>
            <a:ext cx="660400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5" name="Rectangle 8"/>
          <p:cNvSpPr>
            <a:spLocks noChangeArrowheads="1"/>
          </p:cNvSpPr>
          <p:nvPr/>
        </p:nvSpPr>
        <p:spPr bwMode="auto">
          <a:xfrm>
            <a:off x="603250" y="5541963"/>
            <a:ext cx="18796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ru-RU" altLang="ru-RU" sz="4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БЕЗ</a:t>
            </a:r>
            <a:endParaRPr lang="fr-FR" altLang="ru-RU" sz="48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66" name="Picture 68" descr="process_cogwheels_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6300" y="3203575"/>
            <a:ext cx="157162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7" name="Рисунок 11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788525" y="1835150"/>
            <a:ext cx="7937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8" name="AutoShape 9"/>
          <p:cNvSpPr>
            <a:spLocks noChangeArrowheads="1"/>
          </p:cNvSpPr>
          <p:nvPr/>
        </p:nvSpPr>
        <p:spPr bwMode="auto">
          <a:xfrm>
            <a:off x="5467350" y="3101975"/>
            <a:ext cx="1717675" cy="844550"/>
          </a:xfrm>
          <a:prstGeom prst="chevron">
            <a:avLst>
              <a:gd name="adj" fmla="val 29123"/>
            </a:avLst>
          </a:prstGeom>
          <a:gradFill rotWithShape="0">
            <a:gsLst>
              <a:gs pos="0">
                <a:schemeClr val="bg1"/>
              </a:gs>
              <a:gs pos="100000">
                <a:srgbClr val="B9DCFF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altLang="ru-RU" sz="1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Перевозка</a:t>
            </a:r>
            <a:endParaRPr lang="en-US" altLang="ru-RU" sz="14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69" name="AutoShape 12"/>
          <p:cNvSpPr>
            <a:spLocks noChangeArrowheads="1"/>
          </p:cNvSpPr>
          <p:nvPr/>
        </p:nvSpPr>
        <p:spPr bwMode="auto">
          <a:xfrm>
            <a:off x="3913188" y="3101975"/>
            <a:ext cx="1630362" cy="844550"/>
          </a:xfrm>
          <a:prstGeom prst="chevron">
            <a:avLst>
              <a:gd name="adj" fmla="val 30825"/>
            </a:avLst>
          </a:prstGeom>
          <a:gradFill rotWithShape="0">
            <a:gsLst>
              <a:gs pos="0">
                <a:schemeClr val="bg1"/>
              </a:gs>
              <a:gs pos="100000">
                <a:srgbClr val="B9DCFF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Передача </a:t>
            </a:r>
          </a:p>
          <a:p>
            <a:pPr algn="ctr"/>
            <a:r>
              <a:rPr lang="ru-RU" altLang="ru-RU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целях </a:t>
            </a:r>
          </a:p>
          <a:p>
            <a:pPr algn="ctr"/>
            <a:r>
              <a:rPr lang="ru-RU" altLang="ru-RU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ремонта*</a:t>
            </a:r>
            <a:endParaRPr lang="en-US" altLang="ru-RU" sz="14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89960" y="1259102"/>
            <a:ext cx="4439791" cy="4924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2A969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- отправитель</a:t>
            </a:r>
          </a:p>
        </p:txBody>
      </p:sp>
      <p:sp>
        <p:nvSpPr>
          <p:cNvPr id="27671" name="AutoShape 12"/>
          <p:cNvSpPr>
            <a:spLocks noChangeArrowheads="1"/>
          </p:cNvSpPr>
          <p:nvPr/>
        </p:nvSpPr>
        <p:spPr bwMode="auto">
          <a:xfrm>
            <a:off x="2347913" y="3101975"/>
            <a:ext cx="1630362" cy="844550"/>
          </a:xfrm>
          <a:prstGeom prst="chevron">
            <a:avLst>
              <a:gd name="adj" fmla="val 30825"/>
            </a:avLst>
          </a:prstGeom>
          <a:gradFill rotWithShape="0">
            <a:gsLst>
              <a:gs pos="0">
                <a:schemeClr val="bg1"/>
              </a:gs>
              <a:gs pos="100000">
                <a:srgbClr val="B9DCFF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Продажа</a:t>
            </a:r>
            <a:endParaRPr lang="en-US" altLang="ru-RU" sz="14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72" name="Рисунок 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883775" y="4737100"/>
            <a:ext cx="712788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2843930" y="148521"/>
            <a:ext cx="62260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2A96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Накладная на отпуск материальных </a:t>
            </a:r>
          </a:p>
          <a:p>
            <a:pPr algn="ctr"/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2A96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ценностей на сторону (ф. 0510458 )</a:t>
            </a:r>
          </a:p>
        </p:txBody>
      </p:sp>
      <p:sp>
        <p:nvSpPr>
          <p:cNvPr id="2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12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CF4E9-C2CE-47C9-B783-F4CB65945BF5}" type="slidenum">
              <a:rPr lang="ru-RU" smtClean="0"/>
              <a:t>13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61857" y="2569768"/>
            <a:ext cx="682751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dirty="0">
                <a:solidFill>
                  <a:srgbClr val="3272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0 101 00 000</a:t>
            </a:r>
            <a:r>
              <a:rPr lang="ru-RU" sz="2500" dirty="0">
                <a:solidFill>
                  <a:srgbClr val="2227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«Основные средства»;</a:t>
            </a:r>
          </a:p>
          <a:p>
            <a:pPr algn="just"/>
            <a:endParaRPr lang="ru-RU" sz="2500" dirty="0">
              <a:solidFill>
                <a:srgbClr val="22272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500" dirty="0">
                <a:solidFill>
                  <a:srgbClr val="3272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0 105 00 000</a:t>
            </a:r>
            <a:r>
              <a:rPr lang="ru-RU" sz="2500" dirty="0">
                <a:solidFill>
                  <a:srgbClr val="2227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«Материальные запасы» </a:t>
            </a:r>
          </a:p>
          <a:p>
            <a:pPr algn="just"/>
            <a:r>
              <a:rPr lang="ru-RU" sz="2500" dirty="0">
                <a:solidFill>
                  <a:srgbClr val="2227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 исключением готовой продукции и товаров);</a:t>
            </a:r>
          </a:p>
          <a:p>
            <a:pPr algn="just"/>
            <a:endParaRPr lang="ru-RU" sz="2500" dirty="0">
              <a:solidFill>
                <a:srgbClr val="22272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500" dirty="0">
                <a:solidFill>
                  <a:srgbClr val="3272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02</a:t>
            </a:r>
            <a:r>
              <a:rPr lang="ru-RU" sz="2500" dirty="0">
                <a:solidFill>
                  <a:srgbClr val="2227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«Материальные ценности на хранении»;</a:t>
            </a:r>
          </a:p>
          <a:p>
            <a:pPr algn="just"/>
            <a:endParaRPr lang="ru-RU" sz="2500" dirty="0">
              <a:solidFill>
                <a:srgbClr val="22272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500" dirty="0">
                <a:solidFill>
                  <a:srgbClr val="3272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21</a:t>
            </a:r>
            <a:r>
              <a:rPr lang="ru-RU" sz="2500" dirty="0">
                <a:solidFill>
                  <a:srgbClr val="2227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«Основные средства в эксплуатации».</a:t>
            </a:r>
            <a:endParaRPr lang="ru-RU" sz="2500" b="0" i="0" dirty="0">
              <a:solidFill>
                <a:srgbClr val="22272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8925" y="1398446"/>
            <a:ext cx="5757994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2A969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Применяется для отпуска ценностей, учитываемых на счетах:</a:t>
            </a:r>
            <a:endParaRPr lang="ru-RU" sz="2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2A969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1\AppData\Local\Microsoft\Windows\Temporary Internet Files\Content.IE5\FUZSU1KV\MC900441310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73" y="2569768"/>
            <a:ext cx="472466" cy="472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379" y="2639600"/>
            <a:ext cx="352740" cy="35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1\AppData\Local\Microsoft\Windows\Temporary Internet Files\Content.IE5\FUZSU1KV\MC900441310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6" y="3375310"/>
            <a:ext cx="472466" cy="472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1\AppData\Local\Microsoft\Windows\Temporary Internet Files\Content.IE5\FUZSU1KV\MC900441310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8" y="4472596"/>
            <a:ext cx="472466" cy="472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Users\1\AppData\Local\Microsoft\Windows\Temporary Internet Files\Content.IE5\FUZSU1KV\MC900441310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21" y="5230242"/>
            <a:ext cx="472466" cy="472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7959640" y="1420216"/>
            <a:ext cx="4088692" cy="4924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применяется: </a:t>
            </a:r>
            <a:endParaRPr lang="ru-RU" sz="2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C0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983583" y="2531722"/>
            <a:ext cx="3786069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Имущество казны;</a:t>
            </a:r>
          </a:p>
          <a:p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Имущество, обращенное в собственность государства.</a:t>
            </a:r>
          </a:p>
        </p:txBody>
      </p:sp>
      <p:pic>
        <p:nvPicPr>
          <p:cNvPr id="15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439" y="3401598"/>
            <a:ext cx="352740" cy="35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004727" y="5160570"/>
            <a:ext cx="3735978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оформления передачи материальных ценностей государственным или муниципальным унитарным предприятиям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954014" y="1420251"/>
            <a:ext cx="2992660" cy="4924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применяется: </a:t>
            </a:r>
            <a:endParaRPr lang="ru-RU" sz="2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C0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975782" y="4664201"/>
            <a:ext cx="3793869" cy="4924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использовать: </a:t>
            </a:r>
            <a:endParaRPr lang="ru-RU" sz="2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C0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207" y="5269575"/>
            <a:ext cx="352740" cy="35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016627" y="148521"/>
            <a:ext cx="78806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2A96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применения Накладной (ф. 0510458 )</a:t>
            </a:r>
          </a:p>
        </p:txBody>
      </p:sp>
    </p:spTree>
    <p:extLst>
      <p:ext uri="{BB962C8B-B14F-4D97-AF65-F5344CB8AC3E}">
        <p14:creationId xmlns:p14="http://schemas.microsoft.com/office/powerpoint/2010/main" val="3307183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51" y="1044543"/>
            <a:ext cx="8935101" cy="5676932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CF4E9-C2CE-47C9-B783-F4CB65945BF5}" type="slidenum">
              <a:rPr lang="ru-RU" smtClean="0"/>
              <a:t>14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173907" y="148521"/>
            <a:ext cx="70463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2A96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 проведения Накладной (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2A96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 0510458 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2A96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2A96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Сквозной процесс</a:t>
            </a:r>
            <a:endParaRPr lang="ru-RU" sz="2800" b="1" dirty="0">
              <a:ln>
                <a:solidFill>
                  <a:sysClr val="windowText" lastClr="000000"/>
                </a:solidFill>
              </a:ln>
              <a:solidFill>
                <a:srgbClr val="2A969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9064" y="5906471"/>
            <a:ext cx="1837508" cy="720066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506012" y="5915184"/>
            <a:ext cx="1871426" cy="720062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>
            <a:stCxn id="12" idx="2"/>
          </p:cNvCxnSpPr>
          <p:nvPr/>
        </p:nvCxnSpPr>
        <p:spPr>
          <a:xfrm flipH="1">
            <a:off x="6010296" y="1846216"/>
            <a:ext cx="2544422" cy="4091657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4442981" y="5915180"/>
            <a:ext cx="1871426" cy="710441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900863" y="1598799"/>
            <a:ext cx="1307710" cy="24741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>
            <a:stCxn id="19" idx="2"/>
          </p:cNvCxnSpPr>
          <p:nvPr/>
        </p:nvCxnSpPr>
        <p:spPr>
          <a:xfrm flipH="1">
            <a:off x="1786599" y="5737615"/>
            <a:ext cx="2722384" cy="141813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4087649" y="5491980"/>
            <a:ext cx="9627" cy="445893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5492603" y="5043634"/>
            <a:ext cx="3715969" cy="551470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9314034" y="5079366"/>
            <a:ext cx="2645915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отсутствии обмена ЭДО с контрагентами, требуется ставить собственноручную подпись.</a:t>
            </a:r>
          </a:p>
        </p:txBody>
      </p:sp>
      <p:cxnSp>
        <p:nvCxnSpPr>
          <p:cNvPr id="24" name="Прямая со стрелкой 23"/>
          <p:cNvCxnSpPr/>
          <p:nvPr/>
        </p:nvCxnSpPr>
        <p:spPr>
          <a:xfrm flipH="1" flipV="1">
            <a:off x="8842275" y="5614085"/>
            <a:ext cx="476752" cy="506629"/>
          </a:xfrm>
          <a:prstGeom prst="straightConnector1">
            <a:avLst/>
          </a:prstGeom>
          <a:ln w="158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вал 2"/>
          <p:cNvSpPr/>
          <p:nvPr/>
        </p:nvSpPr>
        <p:spPr>
          <a:xfrm>
            <a:off x="2941668" y="5216433"/>
            <a:ext cx="1501313" cy="275547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4508983" y="5599841"/>
            <a:ext cx="1501313" cy="275547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01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698" y="1044543"/>
            <a:ext cx="8935101" cy="5676932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CF4E9-C2CE-47C9-B783-F4CB65945BF5}" type="slidenum">
              <a:rPr lang="ru-RU" smtClean="0"/>
              <a:t>15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33400" y="148521"/>
            <a:ext cx="1031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2A96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заполнения Накладной (ф. 0510458 )</a:t>
            </a:r>
            <a:endParaRPr lang="ru-RU" sz="2800" b="1" dirty="0">
              <a:ln>
                <a:solidFill>
                  <a:sysClr val="windowText" lastClr="000000"/>
                </a:solidFill>
              </a:ln>
              <a:solidFill>
                <a:srgbClr val="2A969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71747" y="3777282"/>
            <a:ext cx="6503335" cy="245321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2184935" y="2471240"/>
            <a:ext cx="13054" cy="832799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Скругленный прямоугольник 1"/>
          <p:cNvSpPr/>
          <p:nvPr/>
        </p:nvSpPr>
        <p:spPr>
          <a:xfrm>
            <a:off x="326684" y="1078411"/>
            <a:ext cx="3523421" cy="1392829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строках «</a:t>
            </a:r>
            <a:r>
              <a:rPr lang="ru-RU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перевозчик»,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«доверенность» отражаются показатели при перевозке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89390" y="3304039"/>
            <a:ext cx="6503335" cy="169433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2492943" y="2469637"/>
            <a:ext cx="11451" cy="1283428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514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698" y="1044543"/>
            <a:ext cx="8935101" cy="5676932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CF4E9-C2CE-47C9-B783-F4CB65945BF5}" type="slidenum">
              <a:rPr lang="ru-RU" smtClean="0"/>
              <a:t>16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046719" y="4691682"/>
            <a:ext cx="1226541" cy="298330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1781167" y="2469637"/>
            <a:ext cx="55380" cy="2222045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Скругленный прямоугольник 1"/>
          <p:cNvSpPr/>
          <p:nvPr/>
        </p:nvSpPr>
        <p:spPr>
          <a:xfrm>
            <a:off x="326684" y="1078411"/>
            <a:ext cx="3523421" cy="1392829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графах 2,10,11 отражаются показатели  при реализации 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59662" y="4697413"/>
            <a:ext cx="607856" cy="283890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2504395" y="2469637"/>
            <a:ext cx="6155594" cy="2222045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33400" y="148521"/>
            <a:ext cx="1031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2A96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заполнения Накладной (ф. 0510458 )</a:t>
            </a:r>
            <a:endParaRPr lang="ru-RU" sz="2800" b="1" dirty="0">
              <a:ln>
                <a:solidFill>
                  <a:sysClr val="windowText" lastClr="000000"/>
                </a:solidFill>
              </a:ln>
              <a:solidFill>
                <a:srgbClr val="2A969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60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3030D5D-B0C7-4843-9C49-710A94329EE4}"/>
              </a:ext>
            </a:extLst>
          </p:cNvPr>
          <p:cNvSpPr txBox="1"/>
          <p:nvPr/>
        </p:nvSpPr>
        <p:spPr>
          <a:xfrm>
            <a:off x="411480" y="1171037"/>
            <a:ext cx="11397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2A96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документе, печатная форма которого не предусматривает отражение реквизитов дебет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rgbClr val="2A96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2A96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кредит, данный функционал реализован с помощью: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E163BE8E-9B33-44F7-BFB2-2DB6DD426162}"/>
              </a:ext>
            </a:extLst>
          </p:cNvPr>
          <p:cNvSpPr txBox="1"/>
          <p:nvPr/>
        </p:nvSpPr>
        <p:spPr>
          <a:xfrm>
            <a:off x="1960936" y="348820"/>
            <a:ext cx="799206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2A96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визуализации бухгалтерских записей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9EB07D7F-EF34-49A4-88C7-8E77B88DC679}"/>
              </a:ext>
            </a:extLst>
          </p:cNvPr>
          <p:cNvSpPr txBox="1"/>
          <p:nvPr/>
        </p:nvSpPr>
        <p:spPr>
          <a:xfrm>
            <a:off x="360000" y="2209308"/>
            <a:ext cx="48390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ru-RU" b="1" dirty="0">
                <a:solidFill>
                  <a:srgbClr val="4671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Печатной формы «Движения документа», отображающей движение документа по всем регистрам;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D65B3B2F-4CD8-476B-AB47-804A0F853D10}"/>
              </a:ext>
            </a:extLst>
          </p:cNvPr>
          <p:cNvSpPr txBox="1"/>
          <p:nvPr/>
        </p:nvSpPr>
        <p:spPr>
          <a:xfrm>
            <a:off x="360000" y="4093306"/>
            <a:ext cx="4541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4671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Предварительного просмотра через типовую операцию;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F315CF8F-2530-4D36-9400-DD305C3E7C4C}"/>
              </a:ext>
            </a:extLst>
          </p:cNvPr>
          <p:cNvSpPr txBox="1"/>
          <p:nvPr/>
        </p:nvSpPr>
        <p:spPr>
          <a:xfrm>
            <a:off x="360000" y="5741369"/>
            <a:ext cx="4027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4671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Кнопки в шапке документа.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="" xmlns:a16="http://schemas.microsoft.com/office/drawing/2014/main" id="{4D926E96-D236-43E8-AFC8-35FA36D8E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357" y="2002034"/>
            <a:ext cx="5500432" cy="197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="" xmlns:a16="http://schemas.microsoft.com/office/drawing/2014/main" id="{26297C42-76C1-41DF-BEEB-D5C80D79E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084" y="3977600"/>
            <a:ext cx="7243916" cy="1310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695C3A30-B595-45AA-84F0-F3771BC5E9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9017" y="5697882"/>
            <a:ext cx="6133333" cy="3619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r>
              <a:rPr lang="ru-RU" smtClean="0"/>
              <a:t>17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597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31520" y="4132669"/>
            <a:ext cx="10511246" cy="11695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 !</a:t>
            </a:r>
          </a:p>
        </p:txBody>
      </p:sp>
      <p:pic>
        <p:nvPicPr>
          <p:cNvPr id="31746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9300" y="419100"/>
            <a:ext cx="239077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57449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35"/>
          <p:cNvSpPr txBox="1">
            <a:spLocks noChangeArrowheads="1"/>
          </p:cNvSpPr>
          <p:nvPr/>
        </p:nvSpPr>
        <p:spPr bwMode="auto">
          <a:xfrm>
            <a:off x="1447800" y="2124075"/>
            <a:ext cx="2357438" cy="455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 b="1">
                <a:latin typeface="Times New Roman" pitchFamily="18" charset="0"/>
                <a:cs typeface="Times New Roman" pitchFamily="18" charset="0"/>
              </a:rPr>
              <a:t>ф. 0510448 Акт о приемке-передаче</a:t>
            </a:r>
          </a:p>
          <a:p>
            <a:r>
              <a:rPr lang="ru-RU" sz="1000" b="1">
                <a:latin typeface="Times New Roman" pitchFamily="18" charset="0"/>
                <a:cs typeface="Times New Roman" pitchFamily="18" charset="0"/>
              </a:rPr>
              <a:t>                   нефинансовых активов</a:t>
            </a:r>
          </a:p>
          <a:p>
            <a:endParaRPr lang="ru-RU" sz="1000" b="1">
              <a:latin typeface="Times New Roman" pitchFamily="18" charset="0"/>
              <a:cs typeface="Times New Roman" pitchFamily="18" charset="0"/>
            </a:endParaRPr>
          </a:p>
          <a:p>
            <a:endParaRPr lang="ru-RU" sz="1000" b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>
                <a:latin typeface="Times New Roman" pitchFamily="18" charset="0"/>
                <a:cs typeface="Times New Roman" pitchFamily="18" charset="0"/>
              </a:rPr>
              <a:t>ф. 0509211 Карточка учета </a:t>
            </a:r>
          </a:p>
          <a:p>
            <a:r>
              <a:rPr lang="ru-RU" sz="1000" b="1">
                <a:latin typeface="Times New Roman" pitchFamily="18" charset="0"/>
                <a:cs typeface="Times New Roman" pitchFamily="18" charset="0"/>
              </a:rPr>
              <a:t>                    капитальных вложений</a:t>
            </a:r>
          </a:p>
          <a:p>
            <a:endParaRPr lang="ru-RU" sz="1000" b="1">
              <a:latin typeface="Times New Roman" pitchFamily="18" charset="0"/>
              <a:cs typeface="Times New Roman" pitchFamily="18" charset="0"/>
            </a:endParaRPr>
          </a:p>
          <a:p>
            <a:endParaRPr lang="ru-RU" sz="1000" b="1">
              <a:latin typeface="Times New Roman" pitchFamily="18" charset="0"/>
              <a:cs typeface="Times New Roman" pitchFamily="18" charset="0"/>
            </a:endParaRPr>
          </a:p>
          <a:p>
            <a:endParaRPr lang="ru-RU" sz="1000" b="1">
              <a:latin typeface="Times New Roman" pitchFamily="18" charset="0"/>
              <a:cs typeface="Times New Roman" pitchFamily="18" charset="0"/>
            </a:endParaRPr>
          </a:p>
          <a:p>
            <a:endParaRPr lang="en-US" sz="1000" b="1">
              <a:latin typeface="Times New Roman" pitchFamily="18" charset="0"/>
              <a:cs typeface="Times New Roman" pitchFamily="18" charset="0"/>
            </a:endParaRPr>
          </a:p>
          <a:p>
            <a:endParaRPr lang="ru-RU" sz="1000" b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>
                <a:latin typeface="Times New Roman" pitchFamily="18" charset="0"/>
                <a:cs typeface="Times New Roman" pitchFamily="18" charset="0"/>
              </a:rPr>
              <a:t>ф. 0510450 Накладная на внутреннее </a:t>
            </a:r>
          </a:p>
          <a:p>
            <a:r>
              <a:rPr lang="ru-RU" sz="1000" b="1">
                <a:latin typeface="Times New Roman" pitchFamily="18" charset="0"/>
                <a:cs typeface="Times New Roman" pitchFamily="18" charset="0"/>
              </a:rPr>
              <a:t>                    перемещение объектов </a:t>
            </a:r>
          </a:p>
          <a:p>
            <a:r>
              <a:rPr lang="ru-RU" sz="1000" b="1">
                <a:latin typeface="Times New Roman" pitchFamily="18" charset="0"/>
                <a:cs typeface="Times New Roman" pitchFamily="18" charset="0"/>
              </a:rPr>
              <a:t>                    нефинансовых активов</a:t>
            </a:r>
          </a:p>
          <a:p>
            <a:endParaRPr lang="ru-RU" sz="1000" b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>
                <a:latin typeface="Times New Roman" pitchFamily="18" charset="0"/>
                <a:cs typeface="Times New Roman" pitchFamily="18" charset="0"/>
              </a:rPr>
              <a:t>ф. 0510451 Требование-накладная</a:t>
            </a:r>
          </a:p>
          <a:p>
            <a:endParaRPr lang="ru-RU" sz="1000" b="1">
              <a:latin typeface="Times New Roman" pitchFamily="18" charset="0"/>
              <a:cs typeface="Times New Roman" pitchFamily="18" charset="0"/>
            </a:endParaRPr>
          </a:p>
          <a:p>
            <a:endParaRPr lang="ru-RU" sz="1000" b="1">
              <a:latin typeface="Times New Roman" pitchFamily="18" charset="0"/>
              <a:cs typeface="Times New Roman" pitchFamily="18" charset="0"/>
            </a:endParaRPr>
          </a:p>
          <a:p>
            <a:endParaRPr lang="ru-RU" sz="1000" b="1">
              <a:latin typeface="Times New Roman" pitchFamily="18" charset="0"/>
              <a:cs typeface="Times New Roman" pitchFamily="18" charset="0"/>
            </a:endParaRPr>
          </a:p>
          <a:p>
            <a:endParaRPr lang="ru-RU" sz="1000" b="1">
              <a:latin typeface="Times New Roman" pitchFamily="18" charset="0"/>
              <a:cs typeface="Times New Roman" pitchFamily="18" charset="0"/>
            </a:endParaRPr>
          </a:p>
          <a:p>
            <a:endParaRPr lang="ru-RU" sz="1000" b="1">
              <a:latin typeface="Times New Roman" pitchFamily="18" charset="0"/>
              <a:cs typeface="Times New Roman" pitchFamily="18" charset="0"/>
            </a:endParaRPr>
          </a:p>
          <a:p>
            <a:endParaRPr lang="ru-RU" sz="1000" b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>
                <a:latin typeface="Times New Roman" pitchFamily="18" charset="0"/>
                <a:cs typeface="Times New Roman" pitchFamily="18" charset="0"/>
              </a:rPr>
              <a:t>ф. 0510441 Решение о признании</a:t>
            </a:r>
          </a:p>
          <a:p>
            <a:r>
              <a:rPr lang="ru-RU" sz="1000" b="1">
                <a:latin typeface="Times New Roman" pitchFamily="18" charset="0"/>
                <a:cs typeface="Times New Roman" pitchFamily="18" charset="0"/>
              </a:rPr>
              <a:t>                    объектов нефинансовых </a:t>
            </a:r>
          </a:p>
          <a:p>
            <a:r>
              <a:rPr lang="ru-RU" sz="1000" b="1">
                <a:latin typeface="Times New Roman" pitchFamily="18" charset="0"/>
                <a:cs typeface="Times New Roman" pitchFamily="18" charset="0"/>
              </a:rPr>
              <a:t>                    активов</a:t>
            </a:r>
          </a:p>
          <a:p>
            <a:endParaRPr lang="ru-RU" sz="1000" b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>
                <a:latin typeface="Times New Roman" pitchFamily="18" charset="0"/>
                <a:cs typeface="Times New Roman" pitchFamily="18" charset="0"/>
              </a:rPr>
              <a:t>ф. 0510452 Акт приемки товаров,</a:t>
            </a:r>
          </a:p>
          <a:p>
            <a:r>
              <a:rPr lang="ru-RU" sz="1000" b="1">
                <a:latin typeface="Times New Roman" pitchFamily="18" charset="0"/>
                <a:cs typeface="Times New Roman" pitchFamily="18" charset="0"/>
              </a:rPr>
              <a:t>                    работ, услуг</a:t>
            </a:r>
          </a:p>
        </p:txBody>
      </p:sp>
      <p:grpSp>
        <p:nvGrpSpPr>
          <p:cNvPr id="40" name="组合 83"/>
          <p:cNvGrpSpPr/>
          <p:nvPr/>
        </p:nvGrpSpPr>
        <p:grpSpPr>
          <a:xfrm>
            <a:off x="101599" y="2211605"/>
            <a:ext cx="1366983" cy="783743"/>
            <a:chOff x="5727260" y="426878"/>
            <a:chExt cx="3101476" cy="1713376"/>
          </a:xfrm>
          <a:noFill/>
        </p:grpSpPr>
        <p:pic>
          <p:nvPicPr>
            <p:cNvPr id="49" name="图片 84"/>
            <p:cNvPicPr>
              <a:picLocks noChangeAspect="1"/>
            </p:cNvPicPr>
            <p:nvPr/>
          </p:nvPicPr>
          <p:blipFill rotWithShape="1">
            <a:blip r:embed="rId2" cstate="screen"/>
            <a:srcRect l="15076"/>
            <a:stretch/>
          </p:blipFill>
          <p:spPr>
            <a:xfrm>
              <a:off x="5900582" y="426878"/>
              <a:ext cx="2928154" cy="1713376"/>
            </a:xfrm>
            <a:prstGeom prst="rect">
              <a:avLst/>
            </a:prstGeom>
            <a:grp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0" name="TextBox 27"/>
            <p:cNvSpPr txBox="1">
              <a:spLocks/>
            </p:cNvSpPr>
            <p:nvPr/>
          </p:nvSpPr>
          <p:spPr>
            <a:xfrm>
              <a:off x="5727260" y="840765"/>
              <a:ext cx="2234829" cy="860116"/>
            </a:xfrm>
            <a:prstGeom prst="rect">
              <a:avLst/>
            </a:prstGeom>
            <a:grpFill/>
          </p:spPr>
          <p:txBody>
            <a:bodyPr lIns="360000" tIns="0" rIns="0" bIns="0" anchor="ctr"/>
            <a:lstStyle/>
            <a:p>
              <a:pPr fontAlgn="t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 </a:t>
              </a:r>
              <a:r>
                <a:rPr lang="ru-RU" sz="1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этап</a:t>
              </a: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157163" y="1239838"/>
            <a:ext cx="12044362" cy="698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33" b="1" dirty="0">
                <a:solidFill>
                  <a:srgbClr val="159B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</a:t>
            </a:r>
            <a:r>
              <a:rPr lang="en-US" sz="2133" b="1" dirty="0">
                <a:solidFill>
                  <a:srgbClr val="159B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33" b="1" dirty="0">
                <a:solidFill>
                  <a:srgbClr val="159B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b="1" dirty="0">
                <a:solidFill>
                  <a:srgbClr val="3FB0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Магаданская                 Оренбургская                    Ярославская           город федерального значения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3FB0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область                            </a:t>
            </a:r>
            <a:r>
              <a:rPr lang="ru-RU" b="1" dirty="0" err="1">
                <a:solidFill>
                  <a:srgbClr val="3FB0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  <a:r>
              <a:rPr lang="ru-RU" b="1" dirty="0">
                <a:solidFill>
                  <a:srgbClr val="3FB0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ru-RU" b="1" dirty="0" err="1">
                <a:solidFill>
                  <a:srgbClr val="3FB0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  <a:r>
              <a:rPr lang="ru-RU" b="1" dirty="0">
                <a:solidFill>
                  <a:srgbClr val="3FB0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Санкт-Петербург               </a:t>
            </a:r>
          </a:p>
        </p:txBody>
      </p:sp>
      <p:pic>
        <p:nvPicPr>
          <p:cNvPr id="30" name="图片 84"/>
          <p:cNvPicPr>
            <a:picLocks noChangeAspect="1"/>
          </p:cNvPicPr>
          <p:nvPr/>
        </p:nvPicPr>
        <p:blipFill rotWithShape="1">
          <a:blip r:embed="rId2"/>
          <a:srcRect l="15076"/>
          <a:stretch/>
        </p:blipFill>
        <p:spPr>
          <a:xfrm>
            <a:off x="246063" y="3819525"/>
            <a:ext cx="1254125" cy="7842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413" name="TextBox 27"/>
          <p:cNvSpPr txBox="1">
            <a:spLocks/>
          </p:cNvSpPr>
          <p:nvPr/>
        </p:nvSpPr>
        <p:spPr bwMode="auto">
          <a:xfrm>
            <a:off x="130175" y="4040188"/>
            <a:ext cx="955675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0" tIns="0" rIns="0" bIns="0" anchor="ctr"/>
          <a:lstStyle/>
          <a:p>
            <a:pPr fontAlgn="t"/>
            <a:r>
              <a:rPr lang="en-US" sz="1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1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этап</a:t>
            </a:r>
          </a:p>
        </p:txBody>
      </p:sp>
      <p:pic>
        <p:nvPicPr>
          <p:cNvPr id="34" name="图片 84"/>
          <p:cNvPicPr>
            <a:picLocks noChangeAspect="1"/>
          </p:cNvPicPr>
          <p:nvPr/>
        </p:nvPicPr>
        <p:blipFill rotWithShape="1">
          <a:blip r:embed="rId2"/>
          <a:srcRect l="15076"/>
          <a:stretch/>
        </p:blipFill>
        <p:spPr>
          <a:xfrm>
            <a:off x="246063" y="5464175"/>
            <a:ext cx="1254125" cy="7842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415" name="TextBox 27"/>
          <p:cNvSpPr txBox="1">
            <a:spLocks/>
          </p:cNvSpPr>
          <p:nvPr/>
        </p:nvSpPr>
        <p:spPr bwMode="auto">
          <a:xfrm>
            <a:off x="101600" y="5721350"/>
            <a:ext cx="1179513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0" tIns="0" rIns="0" bIns="0" anchor="ctr"/>
          <a:lstStyle/>
          <a:p>
            <a:pPr fontAlgn="t"/>
            <a:r>
              <a:rPr lang="en-US" sz="1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1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этап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78280" y="330348"/>
            <a:ext cx="11357340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2A96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«пилотных» внедрений электронных документов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2A96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субъектах Российской Федерации</a:t>
            </a:r>
          </a:p>
        </p:txBody>
      </p:sp>
      <p:sp>
        <p:nvSpPr>
          <p:cNvPr id="17417" name="TextBox 37"/>
          <p:cNvSpPr txBox="1">
            <a:spLocks noChangeArrowheads="1"/>
          </p:cNvSpPr>
          <p:nvPr/>
        </p:nvSpPr>
        <p:spPr bwMode="auto">
          <a:xfrm>
            <a:off x="3835400" y="2138363"/>
            <a:ext cx="2643188" cy="486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 b="1">
                <a:latin typeface="Times New Roman" pitchFamily="18" charset="0"/>
                <a:cs typeface="Times New Roman" pitchFamily="18" charset="0"/>
              </a:rPr>
              <a:t>ф. 0510440 Решение о прекращении </a:t>
            </a:r>
          </a:p>
          <a:p>
            <a:r>
              <a:rPr lang="ru-RU" sz="1000" b="1">
                <a:latin typeface="Times New Roman" pitchFamily="18" charset="0"/>
                <a:cs typeface="Times New Roman" pitchFamily="18" charset="0"/>
              </a:rPr>
              <a:t>                    признания активами объектов </a:t>
            </a:r>
          </a:p>
          <a:p>
            <a:r>
              <a:rPr lang="ru-RU" sz="1000" b="1">
                <a:latin typeface="Times New Roman" pitchFamily="18" charset="0"/>
                <a:cs typeface="Times New Roman" pitchFamily="18" charset="0"/>
              </a:rPr>
              <a:t>                     нефинансовых активов</a:t>
            </a:r>
          </a:p>
          <a:p>
            <a:endParaRPr lang="ru-RU" sz="1000" b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>
                <a:latin typeface="Times New Roman" pitchFamily="18" charset="0"/>
                <a:cs typeface="Times New Roman" pitchFamily="18" charset="0"/>
              </a:rPr>
              <a:t>ф. 0510458 Накладная на отпуск </a:t>
            </a:r>
          </a:p>
          <a:p>
            <a:r>
              <a:rPr lang="ru-RU" sz="1000" b="1">
                <a:latin typeface="Times New Roman" pitchFamily="18" charset="0"/>
                <a:cs typeface="Times New Roman" pitchFamily="18" charset="0"/>
              </a:rPr>
              <a:t>                    материальных ценностей</a:t>
            </a:r>
          </a:p>
          <a:p>
            <a:r>
              <a:rPr lang="ru-RU" sz="1000" b="1">
                <a:latin typeface="Times New Roman" pitchFamily="18" charset="0"/>
                <a:cs typeface="Times New Roman" pitchFamily="18" charset="0"/>
              </a:rPr>
              <a:t>                    на сторону</a:t>
            </a:r>
          </a:p>
          <a:p>
            <a:endParaRPr lang="ru-RU" sz="1000" b="1">
              <a:latin typeface="Times New Roman" pitchFamily="18" charset="0"/>
              <a:cs typeface="Times New Roman" pitchFamily="18" charset="0"/>
            </a:endParaRPr>
          </a:p>
          <a:p>
            <a:endParaRPr lang="en-US" sz="1000" b="1">
              <a:latin typeface="Times New Roman" pitchFamily="18" charset="0"/>
              <a:cs typeface="Times New Roman" pitchFamily="18" charset="0"/>
            </a:endParaRPr>
          </a:p>
          <a:p>
            <a:endParaRPr lang="ru-RU" sz="1000" b="1">
              <a:latin typeface="Times New Roman" pitchFamily="18" charset="0"/>
              <a:cs typeface="Times New Roman" pitchFamily="18" charset="0"/>
            </a:endParaRPr>
          </a:p>
          <a:p>
            <a:endParaRPr lang="ru-RU" sz="1000" b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>
                <a:latin typeface="Times New Roman" pitchFamily="18" charset="0"/>
                <a:cs typeface="Times New Roman" pitchFamily="18" charset="0"/>
              </a:rPr>
              <a:t>ф. 0510463 Акт о результатах</a:t>
            </a:r>
          </a:p>
          <a:p>
            <a:r>
              <a:rPr lang="ru-RU" sz="1000" b="1">
                <a:latin typeface="Times New Roman" pitchFamily="18" charset="0"/>
                <a:cs typeface="Times New Roman" pitchFamily="18" charset="0"/>
              </a:rPr>
              <a:t>                    инвентаризации</a:t>
            </a:r>
          </a:p>
          <a:p>
            <a:endParaRPr lang="ru-RU" sz="1000" b="1">
              <a:latin typeface="Times New Roman" pitchFamily="18" charset="0"/>
              <a:cs typeface="Times New Roman" pitchFamily="18" charset="0"/>
            </a:endParaRPr>
          </a:p>
          <a:p>
            <a:endParaRPr lang="ru-RU" sz="1000" b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>
                <a:latin typeface="Times New Roman" pitchFamily="18" charset="0"/>
                <a:cs typeface="Times New Roman" pitchFamily="18" charset="0"/>
              </a:rPr>
              <a:t>ф. 0510454 Акт о списании объектов </a:t>
            </a:r>
          </a:p>
          <a:p>
            <a:r>
              <a:rPr lang="ru-RU" sz="1000" b="1">
                <a:latin typeface="Times New Roman" pitchFamily="18" charset="0"/>
                <a:cs typeface="Times New Roman" pitchFamily="18" charset="0"/>
              </a:rPr>
              <a:t>                    нефинансовых активов </a:t>
            </a:r>
          </a:p>
          <a:p>
            <a:r>
              <a:rPr lang="ru-RU" sz="1000" b="1">
                <a:latin typeface="Times New Roman" pitchFamily="18" charset="0"/>
                <a:cs typeface="Times New Roman" pitchFamily="18" charset="0"/>
              </a:rPr>
              <a:t>                   (кроме транспортных средств)</a:t>
            </a:r>
          </a:p>
          <a:p>
            <a:endParaRPr lang="ru-RU" sz="1000" b="1">
              <a:latin typeface="Times New Roman" pitchFamily="18" charset="0"/>
              <a:cs typeface="Times New Roman" pitchFamily="18" charset="0"/>
            </a:endParaRPr>
          </a:p>
          <a:p>
            <a:endParaRPr lang="ru-RU" sz="1000" b="1">
              <a:latin typeface="Times New Roman" pitchFamily="18" charset="0"/>
              <a:cs typeface="Times New Roman" pitchFamily="18" charset="0"/>
            </a:endParaRPr>
          </a:p>
          <a:p>
            <a:endParaRPr lang="ru-RU" sz="1000" b="1">
              <a:latin typeface="Times New Roman" pitchFamily="18" charset="0"/>
              <a:cs typeface="Times New Roman" pitchFamily="18" charset="0"/>
            </a:endParaRPr>
          </a:p>
          <a:p>
            <a:endParaRPr lang="ru-RU" sz="1000" b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>
                <a:latin typeface="Times New Roman" pitchFamily="18" charset="0"/>
                <a:cs typeface="Times New Roman" pitchFamily="18" charset="0"/>
              </a:rPr>
              <a:t>ф. 0510456 Акт о списании </a:t>
            </a:r>
          </a:p>
          <a:p>
            <a:r>
              <a:rPr lang="ru-RU" sz="1000" b="1">
                <a:latin typeface="Times New Roman" pitchFamily="18" charset="0"/>
                <a:cs typeface="Times New Roman" pitchFamily="18" charset="0"/>
              </a:rPr>
              <a:t>                    транспортного средства</a:t>
            </a:r>
          </a:p>
          <a:p>
            <a:endParaRPr lang="ru-RU" sz="1000" b="1">
              <a:latin typeface="Times New Roman" pitchFamily="18" charset="0"/>
              <a:cs typeface="Times New Roman" pitchFamily="18" charset="0"/>
            </a:endParaRPr>
          </a:p>
          <a:p>
            <a:endParaRPr lang="ru-RU" sz="1000" b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>
                <a:latin typeface="Times New Roman" pitchFamily="18" charset="0"/>
                <a:cs typeface="Times New Roman" pitchFamily="18" charset="0"/>
              </a:rPr>
              <a:t>ф. 0510435 Акт об утилизации </a:t>
            </a:r>
          </a:p>
          <a:p>
            <a:r>
              <a:rPr lang="ru-RU" sz="1000" b="1">
                <a:latin typeface="Times New Roman" pitchFamily="18" charset="0"/>
                <a:cs typeface="Times New Roman" pitchFamily="18" charset="0"/>
              </a:rPr>
              <a:t>                    (уничтожении)</a:t>
            </a:r>
          </a:p>
          <a:p>
            <a:r>
              <a:rPr lang="ru-RU" sz="1000" b="1">
                <a:latin typeface="Times New Roman" pitchFamily="18" charset="0"/>
                <a:cs typeface="Times New Roman" pitchFamily="18" charset="0"/>
              </a:rPr>
              <a:t>                     материальных ценностей</a:t>
            </a:r>
          </a:p>
          <a:p>
            <a:endParaRPr lang="ru-RU" sz="1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8" name="TextBox 38"/>
          <p:cNvSpPr txBox="1">
            <a:spLocks noChangeArrowheads="1"/>
          </p:cNvSpPr>
          <p:nvPr/>
        </p:nvSpPr>
        <p:spPr bwMode="auto">
          <a:xfrm>
            <a:off x="6578600" y="2133600"/>
            <a:ext cx="2565400" cy="455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latin typeface="Times New Roman" pitchFamily="18" charset="0"/>
                <a:cs typeface="Times New Roman" pitchFamily="18" charset="0"/>
              </a:rPr>
              <a:t>ф. 0509215 Инвентарная карточка </a:t>
            </a:r>
          </a:p>
          <a:p>
            <a:r>
              <a:rPr lang="ru-RU" sz="1000" b="1">
                <a:latin typeface="Times New Roman" pitchFamily="18" charset="0"/>
                <a:cs typeface="Times New Roman" pitchFamily="18" charset="0"/>
              </a:rPr>
              <a:t>                    учета нефинансовых </a:t>
            </a:r>
          </a:p>
          <a:p>
            <a:r>
              <a:rPr lang="ru-RU" sz="1000" b="1">
                <a:latin typeface="Times New Roman" pitchFamily="18" charset="0"/>
                <a:cs typeface="Times New Roman" pitchFamily="18" charset="0"/>
              </a:rPr>
              <a:t>                    активов</a:t>
            </a:r>
          </a:p>
          <a:p>
            <a:endParaRPr lang="ru-RU" sz="1000" b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>
                <a:latin typeface="Times New Roman" pitchFamily="18" charset="0"/>
                <a:cs typeface="Times New Roman" pitchFamily="18" charset="0"/>
              </a:rPr>
              <a:t>ф. 0509216 Инвентарная карточка   </a:t>
            </a:r>
          </a:p>
          <a:p>
            <a:r>
              <a:rPr lang="ru-RU" sz="1000" b="1">
                <a:latin typeface="Times New Roman" pitchFamily="18" charset="0"/>
                <a:cs typeface="Times New Roman" pitchFamily="18" charset="0"/>
              </a:rPr>
              <a:t>                    группового учета    </a:t>
            </a:r>
          </a:p>
          <a:p>
            <a:r>
              <a:rPr lang="ru-RU" sz="1000" b="1">
                <a:latin typeface="Times New Roman" pitchFamily="18" charset="0"/>
                <a:cs typeface="Times New Roman" pitchFamily="18" charset="0"/>
              </a:rPr>
              <a:t>                    нефинансовых активов</a:t>
            </a:r>
          </a:p>
          <a:p>
            <a:endParaRPr lang="ru-RU" sz="1000" b="1">
              <a:latin typeface="Times New Roman" pitchFamily="18" charset="0"/>
              <a:cs typeface="Times New Roman" pitchFamily="18" charset="0"/>
            </a:endParaRPr>
          </a:p>
          <a:p>
            <a:endParaRPr lang="ru-RU" sz="1000" b="1">
              <a:latin typeface="Times New Roman" pitchFamily="18" charset="0"/>
              <a:cs typeface="Times New Roman" pitchFamily="18" charset="0"/>
            </a:endParaRPr>
          </a:p>
          <a:p>
            <a:endParaRPr lang="en-US" sz="1000" b="1">
              <a:latin typeface="Times New Roman" pitchFamily="18" charset="0"/>
              <a:cs typeface="Times New Roman" pitchFamily="18" charset="0"/>
            </a:endParaRPr>
          </a:p>
          <a:p>
            <a:endParaRPr lang="ru-RU" sz="1000" b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>
                <a:latin typeface="Times New Roman" pitchFamily="18" charset="0"/>
                <a:cs typeface="Times New Roman" pitchFamily="18" charset="0"/>
              </a:rPr>
              <a:t>ф. 0510439 Решение о проведении</a:t>
            </a:r>
          </a:p>
          <a:p>
            <a:r>
              <a:rPr lang="ru-RU" sz="1000" b="1">
                <a:latin typeface="Times New Roman" pitchFamily="18" charset="0"/>
                <a:cs typeface="Times New Roman" pitchFamily="18" charset="0"/>
              </a:rPr>
              <a:t>                    инвентаризации</a:t>
            </a:r>
          </a:p>
          <a:p>
            <a:endParaRPr lang="ru-RU" sz="1000" b="1">
              <a:latin typeface="Times New Roman" pitchFamily="18" charset="0"/>
              <a:cs typeface="Times New Roman" pitchFamily="18" charset="0"/>
            </a:endParaRPr>
          </a:p>
          <a:p>
            <a:endParaRPr lang="ru-RU" sz="1000" b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>
                <a:latin typeface="Times New Roman" pitchFamily="18" charset="0"/>
                <a:cs typeface="Times New Roman" pitchFamily="18" charset="0"/>
              </a:rPr>
              <a:t>ф. 0510447 Изменение Решения </a:t>
            </a:r>
          </a:p>
          <a:p>
            <a:r>
              <a:rPr lang="ru-RU" sz="1000" b="1">
                <a:latin typeface="Times New Roman" pitchFamily="18" charset="0"/>
                <a:cs typeface="Times New Roman" pitchFamily="18" charset="0"/>
              </a:rPr>
              <a:t>                     о проведении              </a:t>
            </a:r>
          </a:p>
          <a:p>
            <a:r>
              <a:rPr lang="ru-RU" sz="1000" b="1">
                <a:latin typeface="Times New Roman" pitchFamily="18" charset="0"/>
                <a:cs typeface="Times New Roman" pitchFamily="18" charset="0"/>
              </a:rPr>
              <a:t>                     инвентаризации</a:t>
            </a:r>
          </a:p>
          <a:p>
            <a:endParaRPr lang="ru-RU" sz="1000" b="1">
              <a:latin typeface="Times New Roman" pitchFamily="18" charset="0"/>
              <a:cs typeface="Times New Roman" pitchFamily="18" charset="0"/>
            </a:endParaRPr>
          </a:p>
          <a:p>
            <a:endParaRPr lang="ru-RU" sz="1000" b="1">
              <a:latin typeface="Times New Roman" pitchFamily="18" charset="0"/>
              <a:cs typeface="Times New Roman" pitchFamily="18" charset="0"/>
            </a:endParaRPr>
          </a:p>
          <a:p>
            <a:endParaRPr lang="ru-RU" sz="1000" b="1">
              <a:latin typeface="Times New Roman" pitchFamily="18" charset="0"/>
              <a:cs typeface="Times New Roman" pitchFamily="18" charset="0"/>
            </a:endParaRPr>
          </a:p>
          <a:p>
            <a:endParaRPr lang="ru-RU" sz="1000" b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>
                <a:latin typeface="Times New Roman" pitchFamily="18" charset="0"/>
                <a:cs typeface="Times New Roman" pitchFamily="18" charset="0"/>
              </a:rPr>
              <a:t>ф. 0510463 Акт о результатах</a:t>
            </a:r>
          </a:p>
          <a:p>
            <a:r>
              <a:rPr lang="ru-RU" sz="1000" b="1">
                <a:latin typeface="Times New Roman" pitchFamily="18" charset="0"/>
                <a:cs typeface="Times New Roman" pitchFamily="18" charset="0"/>
              </a:rPr>
              <a:t>                    инвентаризации</a:t>
            </a:r>
          </a:p>
          <a:p>
            <a:endParaRPr lang="ru-RU" sz="1000" b="1">
              <a:latin typeface="Times New Roman" pitchFamily="18" charset="0"/>
              <a:cs typeface="Times New Roman" pitchFamily="18" charset="0"/>
            </a:endParaRPr>
          </a:p>
          <a:p>
            <a:endParaRPr lang="ru-RU" sz="1000" b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>
                <a:latin typeface="Times New Roman" pitchFamily="18" charset="0"/>
                <a:cs typeface="Times New Roman" pitchFamily="18" charset="0"/>
              </a:rPr>
              <a:t>ф. 0509211 Карточка учета </a:t>
            </a:r>
          </a:p>
          <a:p>
            <a:r>
              <a:rPr lang="ru-RU" sz="1000" b="1">
                <a:latin typeface="Times New Roman" pitchFamily="18" charset="0"/>
                <a:cs typeface="Times New Roman" pitchFamily="18" charset="0"/>
              </a:rPr>
              <a:t>                    капитальных вложений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78250" y="1284288"/>
            <a:ext cx="2581275" cy="5529262"/>
          </a:xfrm>
          <a:prstGeom prst="rect">
            <a:avLst/>
          </a:prstGeom>
          <a:noFill/>
          <a:ln w="25400">
            <a:solidFill>
              <a:srgbClr val="00B0F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420" name="TextBox 40"/>
          <p:cNvSpPr txBox="1">
            <a:spLocks noChangeArrowheads="1"/>
          </p:cNvSpPr>
          <p:nvPr/>
        </p:nvSpPr>
        <p:spPr bwMode="auto">
          <a:xfrm>
            <a:off x="9321800" y="2133600"/>
            <a:ext cx="25654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latin typeface="Times New Roman" pitchFamily="18" charset="0"/>
                <a:cs typeface="Times New Roman" pitchFamily="18" charset="0"/>
              </a:rPr>
              <a:t>ф. 0510432 Извещение о начислении </a:t>
            </a:r>
            <a:r>
              <a:rPr lang="en-US" sz="1000" b="1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1000" b="1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1000" b="1">
                <a:latin typeface="Times New Roman" pitchFamily="18" charset="0"/>
                <a:cs typeface="Times New Roman" pitchFamily="18" charset="0"/>
              </a:rPr>
              <a:t>доходов (уточнении </a:t>
            </a:r>
            <a:endParaRPr lang="en-US" sz="1000" b="1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000" b="1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1000" b="1">
                <a:latin typeface="Times New Roman" pitchFamily="18" charset="0"/>
                <a:cs typeface="Times New Roman" pitchFamily="18" charset="0"/>
              </a:rPr>
              <a:t>начисления)</a:t>
            </a:r>
          </a:p>
          <a:p>
            <a:endParaRPr lang="ru-RU" sz="1000" b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>
                <a:latin typeface="Times New Roman" pitchFamily="18" charset="0"/>
                <a:cs typeface="Times New Roman" pitchFamily="18" charset="0"/>
              </a:rPr>
              <a:t>ф. 0510837 Ведомость начисления</a:t>
            </a:r>
          </a:p>
          <a:p>
            <a:r>
              <a:rPr lang="ru-RU" sz="1000" b="1">
                <a:latin typeface="Times New Roman" pitchFamily="18" charset="0"/>
                <a:cs typeface="Times New Roman" pitchFamily="18" charset="0"/>
              </a:rPr>
              <a:t>                    доходов бюджета</a:t>
            </a:r>
          </a:p>
          <a:p>
            <a:endParaRPr lang="ru-RU" sz="1000" b="1">
              <a:latin typeface="Times New Roman" pitchFamily="18" charset="0"/>
              <a:cs typeface="Times New Roman" pitchFamily="18" charset="0"/>
            </a:endParaRPr>
          </a:p>
          <a:p>
            <a:endParaRPr lang="ru-RU" sz="1000" b="1">
              <a:latin typeface="Times New Roman" pitchFamily="18" charset="0"/>
              <a:cs typeface="Times New Roman" pitchFamily="18" charset="0"/>
            </a:endParaRPr>
          </a:p>
          <a:p>
            <a:endParaRPr lang="en-US" sz="1000" b="1">
              <a:latin typeface="Times New Roman" pitchFamily="18" charset="0"/>
              <a:cs typeface="Times New Roman" pitchFamily="18" charset="0"/>
            </a:endParaRPr>
          </a:p>
          <a:p>
            <a:endParaRPr lang="ru-RU" sz="1000" b="1">
              <a:latin typeface="Times New Roman" pitchFamily="18" charset="0"/>
              <a:cs typeface="Times New Roman" pitchFamily="18" charset="0"/>
            </a:endParaRPr>
          </a:p>
          <a:p>
            <a:endParaRPr lang="ru-RU" sz="1000" b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>
                <a:latin typeface="Times New Roman" pitchFamily="18" charset="0"/>
                <a:cs typeface="Times New Roman" pitchFamily="18" charset="0"/>
              </a:rPr>
              <a:t>ф. 0510431 Ведомость группового</a:t>
            </a:r>
          </a:p>
          <a:p>
            <a:r>
              <a:rPr lang="ru-RU" sz="1000" b="1">
                <a:latin typeface="Times New Roman" pitchFamily="18" charset="0"/>
                <a:cs typeface="Times New Roman" pitchFamily="18" charset="0"/>
              </a:rPr>
              <a:t>                     начисления доходов</a:t>
            </a:r>
          </a:p>
          <a:p>
            <a:endParaRPr lang="ru-RU" sz="1000" b="1">
              <a:latin typeface="Times New Roman" pitchFamily="18" charset="0"/>
              <a:cs typeface="Times New Roman" pitchFamily="18" charset="0"/>
            </a:endParaRPr>
          </a:p>
          <a:p>
            <a:endParaRPr lang="ru-RU" sz="1000" b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>
                <a:latin typeface="Times New Roman" pitchFamily="18" charset="0"/>
                <a:cs typeface="Times New Roman" pitchFamily="18" charset="0"/>
              </a:rPr>
              <a:t>ф. 0510838 Ведомость выпадающих   </a:t>
            </a:r>
          </a:p>
          <a:p>
            <a:r>
              <a:rPr lang="ru-RU" sz="1000" b="1">
                <a:latin typeface="Times New Roman" pitchFamily="18" charset="0"/>
                <a:cs typeface="Times New Roman" pitchFamily="18" charset="0"/>
              </a:rPr>
              <a:t>                    доходов</a:t>
            </a:r>
          </a:p>
          <a:p>
            <a:endParaRPr lang="ru-RU" sz="1000" b="1">
              <a:latin typeface="Times New Roman" pitchFamily="18" charset="0"/>
              <a:cs typeface="Times New Roman" pitchFamily="18" charset="0"/>
            </a:endParaRPr>
          </a:p>
          <a:p>
            <a:endParaRPr lang="ru-RU" sz="1000" b="1">
              <a:latin typeface="Times New Roman" pitchFamily="18" charset="0"/>
              <a:cs typeface="Times New Roman" pitchFamily="18" charset="0"/>
            </a:endParaRPr>
          </a:p>
          <a:p>
            <a:endParaRPr lang="ru-RU" sz="1000" b="1">
              <a:latin typeface="Times New Roman" pitchFamily="18" charset="0"/>
              <a:cs typeface="Times New Roman" pitchFamily="18" charset="0"/>
            </a:endParaRPr>
          </a:p>
          <a:p>
            <a:endParaRPr lang="ru-RU" sz="1000" b="1">
              <a:latin typeface="Times New Roman" pitchFamily="18" charset="0"/>
              <a:cs typeface="Times New Roman" pitchFamily="18" charset="0"/>
            </a:endParaRPr>
          </a:p>
          <a:p>
            <a:endParaRPr lang="ru-RU" sz="1000" b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>
                <a:latin typeface="Times New Roman" pitchFamily="18" charset="0"/>
                <a:cs typeface="Times New Roman" pitchFamily="18" charset="0"/>
              </a:rPr>
              <a:t>ф. 0510453 Извещение о трансферте, </a:t>
            </a:r>
          </a:p>
          <a:p>
            <a:r>
              <a:rPr lang="ru-RU" sz="1000" b="1">
                <a:latin typeface="Times New Roman" pitchFamily="18" charset="0"/>
                <a:cs typeface="Times New Roman" pitchFamily="18" charset="0"/>
              </a:rPr>
              <a:t>                    передаваемом с условием           </a:t>
            </a:r>
          </a:p>
          <a:p>
            <a:endParaRPr lang="ru-RU" sz="1000" b="1">
              <a:latin typeface="Times New Roman" pitchFamily="18" charset="0"/>
              <a:cs typeface="Times New Roman" pitchFamily="18" charset="0"/>
            </a:endParaRPr>
          </a:p>
          <a:p>
            <a:endParaRPr lang="ru-RU" sz="1000" b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>
                <a:latin typeface="Times New Roman" pitchFamily="18" charset="0"/>
                <a:cs typeface="Times New Roman" pitchFamily="18" charset="0"/>
              </a:rPr>
              <a:t>ф. 0509214 Карточка учета права </a:t>
            </a:r>
          </a:p>
          <a:p>
            <a:r>
              <a:rPr lang="ru-RU" sz="1000" b="1">
                <a:latin typeface="Times New Roman" pitchFamily="18" charset="0"/>
                <a:cs typeface="Times New Roman" pitchFamily="18" charset="0"/>
              </a:rPr>
              <a:t>                    пользования нефинансовым </a:t>
            </a:r>
          </a:p>
          <a:p>
            <a:r>
              <a:rPr lang="ru-RU" sz="1000" b="1">
                <a:latin typeface="Times New Roman" pitchFamily="18" charset="0"/>
                <a:cs typeface="Times New Roman" pitchFamily="18" charset="0"/>
              </a:rPr>
              <a:t>                    активом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  <a:p>
            <a:pPr>
              <a:defRPr/>
            </a:pPr>
            <a:fld id="{3822C30C-246E-4E05-82B2-D930112B6E18}" type="slidenum">
              <a:rPr lang="ru-RU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8287" y="348820"/>
            <a:ext cx="11357340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2A96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«пилотных» внедрений электронных документов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2A96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Оренбургской области</a:t>
            </a:r>
          </a:p>
        </p:txBody>
      </p:sp>
      <p:sp>
        <p:nvSpPr>
          <p:cNvPr id="18434" name="TextBox 3"/>
          <p:cNvSpPr txBox="1">
            <a:spLocks noChangeArrowheads="1"/>
          </p:cNvSpPr>
          <p:nvPr/>
        </p:nvSpPr>
        <p:spPr bwMode="auto">
          <a:xfrm>
            <a:off x="1944688" y="3660775"/>
            <a:ext cx="98361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 b="1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ф. 0510463 Акт о результатах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инвентаризации</a:t>
            </a:r>
          </a:p>
          <a:p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ф. 0510454 Акт о списании объектов нефинансовых активов (кроме транспортных средств)</a:t>
            </a:r>
          </a:p>
        </p:txBody>
      </p:sp>
      <p:sp>
        <p:nvSpPr>
          <p:cNvPr id="18435" name="TextBox 5"/>
          <p:cNvSpPr txBox="1">
            <a:spLocks noChangeArrowheads="1"/>
          </p:cNvSpPr>
          <p:nvPr/>
        </p:nvSpPr>
        <p:spPr bwMode="auto">
          <a:xfrm>
            <a:off x="649288" y="2090738"/>
            <a:ext cx="103330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ф. 0510440 Решение о прекращении  признания активами объектов  нефинансовых активов</a:t>
            </a:r>
          </a:p>
          <a:p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ф. 0510458 Накладная на отпуск материальных ценностей на сторону</a:t>
            </a:r>
            <a:endParaRPr lang="ru-RU" sz="1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6" name="TextBox 6"/>
          <p:cNvSpPr txBox="1">
            <a:spLocks noChangeArrowheads="1"/>
          </p:cNvSpPr>
          <p:nvPr/>
        </p:nvSpPr>
        <p:spPr bwMode="auto">
          <a:xfrm>
            <a:off x="3041650" y="5457825"/>
            <a:ext cx="79692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 b="1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ф. 0510456 Акт о списании транспортного средства</a:t>
            </a:r>
          </a:p>
          <a:p>
            <a:endParaRPr lang="en-US" b="1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ф. 0510435 Акт об утилизации (уничтожении)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материальных ценностей</a:t>
            </a:r>
          </a:p>
        </p:txBody>
      </p:sp>
      <p:sp>
        <p:nvSpPr>
          <p:cNvPr id="3" name="Стрелка вниз 2"/>
          <p:cNvSpPr/>
          <p:nvPr/>
        </p:nvSpPr>
        <p:spPr>
          <a:xfrm>
            <a:off x="708025" y="1343025"/>
            <a:ext cx="728663" cy="735013"/>
          </a:xfrm>
          <a:prstGeom prst="downArrow">
            <a:avLst/>
          </a:prstGeom>
          <a:noFill/>
          <a:ln w="38100">
            <a:solidFill>
              <a:srgbClr val="2A96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3FB0AE"/>
                </a:solidFill>
              </a:rPr>
              <a:t>I</a:t>
            </a:r>
            <a:endParaRPr lang="ru-RU" dirty="0">
              <a:solidFill>
                <a:srgbClr val="3FB0AE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1944688" y="3114675"/>
            <a:ext cx="687387" cy="735013"/>
          </a:xfrm>
          <a:prstGeom prst="downArrow">
            <a:avLst/>
          </a:prstGeom>
          <a:noFill/>
          <a:ln w="38100">
            <a:solidFill>
              <a:srgbClr val="2A96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3FB0AE"/>
                </a:solidFill>
              </a:rPr>
              <a:t>II</a:t>
            </a:r>
            <a:endParaRPr lang="ru-RU" dirty="0">
              <a:solidFill>
                <a:srgbClr val="3FB0AE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2998788" y="4902200"/>
            <a:ext cx="722312" cy="735013"/>
          </a:xfrm>
          <a:prstGeom prst="downArrow">
            <a:avLst/>
          </a:prstGeom>
          <a:noFill/>
          <a:ln w="38100">
            <a:solidFill>
              <a:srgbClr val="2A96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3FB0AE"/>
                </a:solidFill>
              </a:rPr>
              <a:t>III</a:t>
            </a:r>
            <a:endParaRPr lang="ru-RU" dirty="0">
              <a:solidFill>
                <a:srgbClr val="3FB0A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9288" y="2090738"/>
            <a:ext cx="11237912" cy="923925"/>
          </a:xfrm>
          <a:prstGeom prst="rect">
            <a:avLst/>
          </a:prstGeom>
          <a:noFill/>
          <a:ln w="6350">
            <a:solidFill>
              <a:srgbClr val="2A969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944688" y="3870325"/>
            <a:ext cx="9950450" cy="922338"/>
          </a:xfrm>
          <a:prstGeom prst="rect">
            <a:avLst/>
          </a:prstGeom>
          <a:noFill/>
          <a:ln w="6350">
            <a:solidFill>
              <a:srgbClr val="2A969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041650" y="5657850"/>
            <a:ext cx="8909050" cy="923925"/>
          </a:xfrm>
          <a:prstGeom prst="rect">
            <a:avLst/>
          </a:prstGeom>
          <a:noFill/>
          <a:ln w="6350">
            <a:solidFill>
              <a:srgbClr val="2A969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515045" y="1714786"/>
            <a:ext cx="2839007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2A969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23.05.2023 – 28.07.2023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617938" y="3474248"/>
            <a:ext cx="2839007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2A969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01.08.2023 – 20.09.2023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677853" y="5279454"/>
            <a:ext cx="2839007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2A969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02.10.2023 – 30.11.2023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fld id="{650F8598-C22A-4A9F-BAE0-A56CF18AD08D}" type="slidenum">
              <a:rPr lang="ru-RU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9176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53372" y="348820"/>
            <a:ext cx="9207200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2A96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применения и заполнения унифицированных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2A96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 электронных первичных документов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74638" y="1622425"/>
            <a:ext cx="11098212" cy="4802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0"/>
                <a:solidFill>
                  <a:srgbClr val="46719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1. Приказ Минфина России от 15.04.2021 № 61н «Об утверждении унифицированных форм электронных документов бухгалтерского учета, применяемых при ведении бюджетного учета, бухгалтерского учета государственных (муниципальных) учреждений, и методических указаний по их формированию и применению»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0"/>
                <a:solidFill>
                  <a:srgbClr val="46719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(в редакции приказов Минфина России от 30.09.2021 № 142н, от 28.06.2022 № 100н, от 07.11.2022 № 157н);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0"/>
              <a:solidFill>
                <a:srgbClr val="46719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0"/>
                <a:solidFill>
                  <a:srgbClr val="46719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2.  Письмо Минфина России от 01.12.2021 г. № 02-07-07/98091 «О методических рекомендациях по переходу на применение в 2022 году унифицированных форм электронных первичных документов»; </a:t>
            </a:r>
            <a:endParaRPr lang="ru-RU" b="1" dirty="0">
              <a:solidFill>
                <a:srgbClr val="46719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0"/>
              <a:solidFill>
                <a:srgbClr val="46719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0"/>
                <a:solidFill>
                  <a:srgbClr val="46719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3. Письмо Минфина России от 01.12.2022 г. № 02-07-07/117981 «О методических рекомендациях по переходу на применение с 2023 года унифицированных форм электронных первичных документов»;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0"/>
              <a:solidFill>
                <a:srgbClr val="46719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0"/>
                <a:solidFill>
                  <a:srgbClr val="46719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4. Информация Федерального казначейства от 06.10.2022 г. «Бизнес-процессы к электронным документам по приказу Минфина России от 15.04.2021 № 61н «Об утверждении унифицированных форм электронных документов бухгалтерского учета, применяемых при ведении бюджетного учета, бухгалтерского учета государственных (муниципальных) учреждений, и методических указаний по их формированию и применению». </a:t>
            </a:r>
            <a:endParaRPr lang="ru-RU" dirty="0">
              <a:ln w="0"/>
              <a:solidFill>
                <a:srgbClr val="00569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50F68F-541C-445F-AE41-9E26D4B25EC7}" type="slidenum">
              <a:rPr lang="ru-RU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1026" y="1530337"/>
            <a:ext cx="11764032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3000" b="1" dirty="0">
                <a:ln w="19050">
                  <a:solidFill>
                    <a:sysClr val="windowText" lastClr="000000"/>
                  </a:solidFill>
                </a:ln>
                <a:solidFill>
                  <a:srgbClr val="3FB0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Внести изменения в </a:t>
            </a:r>
            <a:r>
              <a:rPr lang="ru-RU" sz="3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3FB0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 </a:t>
            </a:r>
            <a:r>
              <a:rPr lang="ru-RU" sz="3000" b="1" dirty="0">
                <a:ln w="19050">
                  <a:solidFill>
                    <a:sysClr val="windowText" lastClr="000000"/>
                  </a:solidFill>
                </a:ln>
                <a:solidFill>
                  <a:srgbClr val="3FB0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3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3FB0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Комиссии </a:t>
            </a:r>
            <a:r>
              <a:rPr lang="ru-RU" sz="3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3FB0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поступлению и выбытию активов, </a:t>
            </a:r>
            <a:r>
              <a:rPr lang="ru-RU" sz="3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3FB0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Инвентаризационной </a:t>
            </a:r>
            <a:r>
              <a:rPr lang="ru-RU" sz="3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3FB0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комиссии       </a:t>
            </a:r>
            <a:endParaRPr lang="ru-RU" sz="3000" b="1" dirty="0">
              <a:ln w="19050">
                <a:solidFill>
                  <a:sysClr val="windowText" lastClr="000000"/>
                </a:solidFill>
              </a:ln>
              <a:solidFill>
                <a:srgbClr val="AD509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4" name="Прямоугольник 9"/>
          <p:cNvSpPr>
            <a:spLocks noChangeArrowheads="1"/>
          </p:cNvSpPr>
          <p:nvPr/>
        </p:nvSpPr>
        <p:spPr bwMode="auto">
          <a:xfrm>
            <a:off x="534988" y="2663293"/>
            <a:ext cx="112363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</a:rPr>
              <a:t>        Полномочия комиссии;</a:t>
            </a:r>
            <a:endParaRPr lang="ru-RU" sz="2000" b="1" dirty="0">
              <a:latin typeface="Times New Roman" pitchFamily="18" charset="0"/>
            </a:endParaRPr>
          </a:p>
          <a:p>
            <a:pPr algn="just"/>
            <a:r>
              <a:rPr lang="ru-RU" sz="2000" b="1" dirty="0">
                <a:latin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</a:rPr>
              <a:t>       Состав комиссии </a:t>
            </a:r>
            <a:r>
              <a:rPr lang="ru-RU" sz="2000" b="1" dirty="0">
                <a:latin typeface="Times New Roman" pitchFamily="18" charset="0"/>
              </a:rPr>
              <a:t>(председатель, члены);</a:t>
            </a:r>
          </a:p>
          <a:p>
            <a:pPr algn="just"/>
            <a:r>
              <a:rPr lang="ru-RU" sz="2000" b="1" dirty="0">
                <a:latin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</a:rPr>
              <a:t>       Порядок </a:t>
            </a:r>
            <a:r>
              <a:rPr lang="ru-RU" sz="2000" b="1" dirty="0">
                <a:latin typeface="Times New Roman" pitchFamily="18" charset="0"/>
              </a:rPr>
              <a:t>принятия решений;</a:t>
            </a:r>
          </a:p>
          <a:p>
            <a:pPr algn="just"/>
            <a:r>
              <a:rPr lang="ru-RU" sz="2000" b="1" dirty="0">
                <a:latin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</a:rPr>
              <a:t>       Кворум</a:t>
            </a:r>
            <a:r>
              <a:rPr lang="ru-RU" sz="2000" b="1" dirty="0">
                <a:latin typeface="Times New Roman" pitchFamily="18" charset="0"/>
              </a:rPr>
              <a:t>, в котором указывается выраженное в процентном соотношении фактическое число членов </a:t>
            </a:r>
            <a:r>
              <a:rPr lang="ru-RU" sz="2000" b="1" dirty="0" smtClean="0">
                <a:latin typeface="Times New Roman" pitchFamily="18" charset="0"/>
              </a:rPr>
              <a:t>комиссии</a:t>
            </a:r>
            <a:r>
              <a:rPr lang="ru-RU" sz="2000" b="1" dirty="0">
                <a:latin typeface="Times New Roman" pitchFamily="18" charset="0"/>
              </a:rPr>
              <a:t>, принимающих решение, и норматив, установленный актом субъекта учета, необходимый для признания решения комиссии правомочным.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6890" y="5162782"/>
            <a:ext cx="11764032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ln w="19050">
                  <a:solidFill>
                    <a:sysClr val="windowText" lastClr="000000"/>
                  </a:solidFill>
                </a:ln>
                <a:solidFill>
                  <a:srgbClr val="3FB0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Внести изменения в график документооборота      </a:t>
            </a:r>
            <a:endParaRPr lang="ru-RU" sz="3000" b="1" dirty="0">
              <a:ln w="19050">
                <a:solidFill>
                  <a:sysClr val="windowText" lastClr="000000"/>
                </a:solidFill>
              </a:ln>
              <a:solidFill>
                <a:srgbClr val="AD509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004401-53CA-4FB2-A39A-544414AE69BD}" type="slidenum">
              <a:rPr lang="ru-RU"/>
              <a:pPr>
                <a:defRPr/>
              </a:pPr>
              <a:t>5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055856" y="348820"/>
            <a:ext cx="78022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2A96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о прекращении признания активами </a:t>
            </a:r>
          </a:p>
          <a:p>
            <a:pPr algn="ctr"/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2A96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нефинансовых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2A96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активов 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2A96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2A96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2A96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0510440) </a:t>
            </a:r>
            <a:endParaRPr lang="ru-RU" sz="2800" b="1" dirty="0">
              <a:ln>
                <a:solidFill>
                  <a:sysClr val="windowText" lastClr="000000"/>
                </a:solidFill>
              </a:ln>
              <a:solidFill>
                <a:srgbClr val="2A969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1\AppData\Local\Microsoft\Windows\Temporary Internet Files\Content.IE5\FUZSU1KV\MC90044131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56" y="2709400"/>
            <a:ext cx="312769" cy="312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1\AppData\Local\Microsoft\Windows\Temporary Internet Files\Content.IE5\FUZSU1KV\MC90044131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15" y="3027265"/>
            <a:ext cx="312769" cy="312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Users\1\AppData\Local\Microsoft\Windows\Temporary Internet Files\Content.IE5\FUZSU1KV\MC90044131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17" y="3323359"/>
            <a:ext cx="312769" cy="312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C:\Users\1\AppData\Local\Microsoft\Windows\Temporary Internet Files\Content.IE5\FUZSU1KV\MC90044131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18" y="3628160"/>
            <a:ext cx="312769" cy="312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22359" y="348820"/>
            <a:ext cx="766921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2A96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формирования Решения (ф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2A96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0510440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2A96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1506" name="Прямоугольник 2"/>
          <p:cNvSpPr>
            <a:spLocks noChangeArrowheads="1"/>
          </p:cNvSpPr>
          <p:nvPr/>
        </p:nvSpPr>
        <p:spPr bwMode="auto">
          <a:xfrm>
            <a:off x="303213" y="4419394"/>
            <a:ext cx="570388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3A88AA"/>
                </a:solidFill>
                <a:latin typeface="Times New Roman" pitchFamily="18" charset="0"/>
              </a:rPr>
              <a:t>Решение комиссии (ф. 0510440)  формируется </a:t>
            </a:r>
            <a:r>
              <a:rPr lang="ru-RU" sz="2000" b="1" u="sng">
                <a:solidFill>
                  <a:srgbClr val="3A88AA"/>
                </a:solidFill>
                <a:latin typeface="Times New Roman" pitchFamily="18" charset="0"/>
              </a:rPr>
              <a:t>одновременно</a:t>
            </a:r>
            <a:r>
              <a:rPr lang="ru-RU" sz="2000" b="1">
                <a:solidFill>
                  <a:srgbClr val="3A88AA"/>
                </a:solidFill>
                <a:latin typeface="Times New Roman" pitchFamily="18" charset="0"/>
              </a:rPr>
              <a:t> с формированием Акта о результатах инвентаризации (ф. 0504835) </a:t>
            </a:r>
            <a:endParaRPr lang="ru-RU" sz="2000" b="1">
              <a:solidFill>
                <a:srgbClr val="3A88AA"/>
              </a:solidFill>
              <a:latin typeface="Times New Roman" pitchFamily="18" charset="0"/>
              <a:hlinkClick r:id="rId3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065838" y="2120694"/>
            <a:ext cx="0" cy="1471613"/>
          </a:xfrm>
          <a:prstGeom prst="line">
            <a:avLst/>
          </a:prstGeom>
          <a:ln w="57150">
            <a:solidFill>
              <a:srgbClr val="2A96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8" name="Прямоугольник 6"/>
          <p:cNvSpPr>
            <a:spLocks noChangeArrowheads="1"/>
          </p:cNvSpPr>
          <p:nvPr/>
        </p:nvSpPr>
        <p:spPr bwMode="auto">
          <a:xfrm>
            <a:off x="6235700" y="4416219"/>
            <a:ext cx="5354638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3A88AA"/>
                </a:solidFill>
                <a:latin typeface="Times New Roman" pitchFamily="18" charset="0"/>
              </a:rPr>
              <a:t>Решение комиссии (ф. 0510440) формируется не </a:t>
            </a:r>
            <a:r>
              <a:rPr lang="ru-RU" sz="2000" b="1" u="sng">
                <a:solidFill>
                  <a:srgbClr val="3A88AA"/>
                </a:solidFill>
                <a:latin typeface="Times New Roman" pitchFamily="18" charset="0"/>
              </a:rPr>
              <a:t>позднее рабочего дня</a:t>
            </a:r>
            <a:r>
              <a:rPr lang="ru-RU" sz="2000" b="1">
                <a:solidFill>
                  <a:srgbClr val="3A88AA"/>
                </a:solidFill>
                <a:latin typeface="Times New Roman" pitchFamily="18" charset="0"/>
              </a:rPr>
              <a:t>, следующего за днем утверждения Акта о результатах инвентаризации (ф. 0504835)</a:t>
            </a:r>
            <a:endParaRPr lang="ru-RU" sz="2000" b="1">
              <a:solidFill>
                <a:srgbClr val="3A88AA"/>
              </a:solidFill>
              <a:latin typeface="Times New Roman" pitchFamily="18" charset="0"/>
              <a:hlinkClick r:id="rId3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52206" y="1509597"/>
            <a:ext cx="7977051" cy="4924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2A969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 Р И Н И М А Е Т С Я (п. 36 Инструкции 61н) </a:t>
            </a:r>
          </a:p>
        </p:txBody>
      </p:sp>
      <p:sp>
        <p:nvSpPr>
          <p:cNvPr id="21510" name="Прямоугольник 11"/>
          <p:cNvSpPr>
            <a:spLocks noChangeArrowheads="1"/>
          </p:cNvSpPr>
          <p:nvPr/>
        </p:nvSpPr>
        <p:spPr bwMode="auto">
          <a:xfrm>
            <a:off x="96838" y="2066719"/>
            <a:ext cx="53419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ru-RU" sz="2000" b="1">
                <a:solidFill>
                  <a:srgbClr val="7030A0"/>
                </a:solidFill>
                <a:latin typeface="Times New Roman" pitchFamily="18" charset="0"/>
              </a:rPr>
              <a:t>Инвентаризационной комиссией учреждения</a:t>
            </a:r>
          </a:p>
        </p:txBody>
      </p:sp>
      <p:sp>
        <p:nvSpPr>
          <p:cNvPr id="13" name="Стрелка вниз 12"/>
          <p:cNvSpPr/>
          <p:nvPr/>
        </p:nvSpPr>
        <p:spPr>
          <a:xfrm>
            <a:off x="2428875" y="2844594"/>
            <a:ext cx="523875" cy="682625"/>
          </a:xfrm>
          <a:prstGeom prst="downArrow">
            <a:avLst/>
          </a:prstGeom>
          <a:noFill/>
          <a:ln w="38100">
            <a:solidFill>
              <a:srgbClr val="2A96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3FB0AE"/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8785225" y="2849357"/>
            <a:ext cx="522288" cy="682625"/>
          </a:xfrm>
          <a:prstGeom prst="downArrow">
            <a:avLst/>
          </a:prstGeom>
          <a:noFill/>
          <a:ln w="38100">
            <a:solidFill>
              <a:srgbClr val="2A96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3FB0A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010301" y="3691098"/>
            <a:ext cx="3661953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2A969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 О Р М И Р У Е Т С Я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>
            <a:off x="6065838" y="4279900"/>
            <a:ext cx="4762" cy="2173288"/>
          </a:xfrm>
          <a:prstGeom prst="line">
            <a:avLst/>
          </a:prstGeom>
          <a:ln w="57150">
            <a:solidFill>
              <a:srgbClr val="2A96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C58F57-BB9F-49C5-B214-8A8BFC2682DE}" type="slidenum">
              <a:rPr lang="ru-RU"/>
              <a:pPr>
                <a:defRPr/>
              </a:pPr>
              <a:t>6</a:t>
            </a:fld>
            <a:endParaRPr lang="ru-RU"/>
          </a:p>
        </p:txBody>
      </p:sp>
      <p:sp>
        <p:nvSpPr>
          <p:cNvPr id="21516" name="Прямоугольник 11"/>
          <p:cNvSpPr>
            <a:spLocks noChangeArrowheads="1"/>
          </p:cNvSpPr>
          <p:nvPr/>
        </p:nvSpPr>
        <p:spPr bwMode="auto">
          <a:xfrm>
            <a:off x="6405563" y="2047669"/>
            <a:ext cx="53419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7030A0"/>
                </a:solidFill>
                <a:latin typeface="Times New Roman" pitchFamily="18" charset="0"/>
              </a:rPr>
              <a:t>Комиссией учреждения по поступлению                                                                                                                        и выбытию активов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619125" y="2043113"/>
            <a:ext cx="3892550" cy="102235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200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6464300" y="3419475"/>
            <a:ext cx="3892550" cy="1022350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200"/>
          </a:p>
        </p:txBody>
      </p:sp>
      <p:sp>
        <p:nvSpPr>
          <p:cNvPr id="23555" name="Rectangle 8"/>
          <p:cNvSpPr>
            <a:spLocks noChangeArrowheads="1"/>
          </p:cNvSpPr>
          <p:nvPr/>
        </p:nvSpPr>
        <p:spPr bwMode="auto">
          <a:xfrm>
            <a:off x="358775" y="2173288"/>
            <a:ext cx="3316288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ru-RU" altLang="ru-RU" sz="2500" b="1" dirty="0">
                <a:solidFill>
                  <a:srgbClr val="427978"/>
                </a:solidFill>
                <a:latin typeface="Times New Roman" pitchFamily="18" charset="0"/>
                <a:cs typeface="Times New Roman" pitchFamily="18" charset="0"/>
              </a:rPr>
              <a:t>1. ОСНОВНЫЕ</a:t>
            </a: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ru-RU" altLang="ru-RU" sz="2500" b="1" dirty="0">
                <a:solidFill>
                  <a:srgbClr val="427978"/>
                </a:solidFill>
                <a:latin typeface="Times New Roman" pitchFamily="18" charset="0"/>
                <a:cs typeface="Times New Roman" pitchFamily="18" charset="0"/>
              </a:rPr>
              <a:t>    СРЕДСТВА</a:t>
            </a:r>
            <a:endParaRPr lang="fr-FR" altLang="ru-RU" sz="2500" b="1" dirty="0">
              <a:solidFill>
                <a:srgbClr val="42797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6" name="Rectangle 9"/>
          <p:cNvSpPr>
            <a:spLocks noChangeArrowheads="1"/>
          </p:cNvSpPr>
          <p:nvPr/>
        </p:nvSpPr>
        <p:spPr bwMode="auto">
          <a:xfrm>
            <a:off x="6108700" y="3538538"/>
            <a:ext cx="4122738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ru-RU" altLang="ru-RU" sz="2500" b="1">
                <a:solidFill>
                  <a:srgbClr val="427978"/>
                </a:solidFill>
                <a:latin typeface="Times New Roman" pitchFamily="18" charset="0"/>
                <a:cs typeface="Times New Roman" pitchFamily="18" charset="0"/>
              </a:rPr>
              <a:t>4. МАТЕРИАЛЬНЫЕ</a:t>
            </a: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ru-RU" altLang="ru-RU" sz="2500" b="1">
                <a:solidFill>
                  <a:srgbClr val="427978"/>
                </a:solidFill>
                <a:latin typeface="Times New Roman" pitchFamily="18" charset="0"/>
                <a:cs typeface="Times New Roman" pitchFamily="18" charset="0"/>
              </a:rPr>
              <a:t>    ЗАПАСЫ</a:t>
            </a:r>
            <a:endParaRPr lang="fr-FR" altLang="ru-RU" sz="2500" b="1">
              <a:solidFill>
                <a:srgbClr val="42797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592138" y="3435951"/>
            <a:ext cx="3944937" cy="102235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200"/>
          </a:p>
        </p:txBody>
      </p:sp>
      <p:sp>
        <p:nvSpPr>
          <p:cNvPr id="23558" name="Text Box 228"/>
          <p:cNvSpPr txBox="1">
            <a:spLocks noChangeArrowheads="1"/>
          </p:cNvSpPr>
          <p:nvPr/>
        </p:nvSpPr>
        <p:spPr bwMode="auto">
          <a:xfrm>
            <a:off x="2038350" y="3889375"/>
            <a:ext cx="185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fr-FR" altLang="ru-RU" sz="2000"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3559" name="Rectangle 220"/>
          <p:cNvSpPr>
            <a:spLocks noChangeArrowheads="1"/>
          </p:cNvSpPr>
          <p:nvPr/>
        </p:nvSpPr>
        <p:spPr bwMode="auto">
          <a:xfrm>
            <a:off x="209550" y="3451225"/>
            <a:ext cx="4302125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ru-RU" altLang="ru-RU" sz="2500" b="1" dirty="0">
                <a:solidFill>
                  <a:srgbClr val="427978"/>
                </a:solidFill>
                <a:latin typeface="Times New Roman" pitchFamily="18" charset="0"/>
                <a:cs typeface="Times New Roman" pitchFamily="18" charset="0"/>
              </a:rPr>
              <a:t>2. НЕМАТЕРИАЛЬНЫЕ</a:t>
            </a: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ru-RU" altLang="ru-RU" sz="2500" b="1" dirty="0">
                <a:solidFill>
                  <a:srgbClr val="427978"/>
                </a:solidFill>
                <a:latin typeface="Times New Roman" pitchFamily="18" charset="0"/>
                <a:cs typeface="Times New Roman" pitchFamily="18" charset="0"/>
              </a:rPr>
              <a:t>    АКТИВЫ</a:t>
            </a:r>
            <a:endParaRPr lang="fr-FR" altLang="ru-RU" sz="2500" b="1" dirty="0">
              <a:solidFill>
                <a:srgbClr val="427978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76974" y="348820"/>
            <a:ext cx="57599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2A96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Решения (ф. 0510440)</a:t>
            </a:r>
          </a:p>
        </p:txBody>
      </p:sp>
      <p:pic>
        <p:nvPicPr>
          <p:cNvPr id="233" name="Picture 2" descr="http://www.3dnews.ru/_imgdata/img/2009/12/22/1551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712646" y="3574457"/>
            <a:ext cx="897857" cy="684549"/>
          </a:xfrm>
          <a:prstGeom prst="rect">
            <a:avLst/>
          </a:prstGeom>
          <a:noFill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1200000" lon="20099991" rev="0"/>
            </a:camera>
            <a:lightRig rig="threePt" dir="t"/>
          </a:scene3d>
        </p:spPr>
      </p:pic>
      <p:pic>
        <p:nvPicPr>
          <p:cNvPr id="23562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87050" y="3387725"/>
            <a:ext cx="758825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25" y="2101850"/>
            <a:ext cx="1109663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14"/>
          <p:cNvSpPr>
            <a:spLocks noChangeArrowheads="1"/>
          </p:cNvSpPr>
          <p:nvPr/>
        </p:nvSpPr>
        <p:spPr bwMode="auto">
          <a:xfrm>
            <a:off x="6467475" y="2054225"/>
            <a:ext cx="3943350" cy="1011238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200"/>
          </a:p>
        </p:txBody>
      </p:sp>
      <p:sp>
        <p:nvSpPr>
          <p:cNvPr id="23565" name="Rectangle 220"/>
          <p:cNvSpPr>
            <a:spLocks noChangeArrowheads="1"/>
          </p:cNvSpPr>
          <p:nvPr/>
        </p:nvSpPr>
        <p:spPr bwMode="auto">
          <a:xfrm>
            <a:off x="6108700" y="2173288"/>
            <a:ext cx="43942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ru-RU" altLang="ru-RU" sz="2500" b="1">
                <a:solidFill>
                  <a:srgbClr val="427978"/>
                </a:solidFill>
                <a:latin typeface="Times New Roman" pitchFamily="18" charset="0"/>
                <a:cs typeface="Times New Roman" pitchFamily="18" charset="0"/>
              </a:rPr>
              <a:t>3. НЕПРОИЗВЕДЕННЫЕ</a:t>
            </a: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ru-RU" altLang="ru-RU" sz="2500" b="1">
                <a:solidFill>
                  <a:srgbClr val="427978"/>
                </a:solidFill>
                <a:latin typeface="Times New Roman" pitchFamily="18" charset="0"/>
                <a:cs typeface="Times New Roman" pitchFamily="18" charset="0"/>
              </a:rPr>
              <a:t>    АКТИВЫ</a:t>
            </a:r>
            <a:endParaRPr lang="fr-FR" altLang="ru-RU" sz="2500" b="1">
              <a:solidFill>
                <a:srgbClr val="427978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185859" y="1312953"/>
            <a:ext cx="7977051" cy="4924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2A969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 Р И М Е Н Я Е Т С Я   В   О Т Н О Ш Е Н И </a:t>
            </a:r>
            <a:r>
              <a:rPr lang="ru-RU" sz="2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2A969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2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2A969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67" name="Рисунок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582275" y="2020888"/>
            <a:ext cx="1093788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" name="Прямая соединительная линия 28"/>
          <p:cNvCxnSpPr/>
          <p:nvPr/>
        </p:nvCxnSpPr>
        <p:spPr>
          <a:xfrm>
            <a:off x="209550" y="4754563"/>
            <a:ext cx="11590338" cy="42862"/>
          </a:xfrm>
          <a:prstGeom prst="line">
            <a:avLst/>
          </a:prstGeom>
          <a:ln w="57150">
            <a:solidFill>
              <a:srgbClr val="2A96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134750" y="4843827"/>
            <a:ext cx="1205725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 изменений в</a:t>
            </a:r>
            <a:r>
              <a:rPr lang="ru-RU" sz="2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Инструкцию 61н (ПРОЕКТ – </a:t>
            </a:r>
            <a:r>
              <a:rPr lang="en-US" sz="2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ru-RU" sz="2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//regulation.gov.ru</a:t>
            </a:r>
            <a:r>
              <a:rPr lang="ru-RU" sz="2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2435225" y="5443538"/>
            <a:ext cx="7048500" cy="1022350"/>
          </a:xfrm>
          <a:prstGeom prst="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200"/>
          </a:p>
        </p:txBody>
      </p:sp>
      <p:sp>
        <p:nvSpPr>
          <p:cNvPr id="23571" name="Rectangle 8"/>
          <p:cNvSpPr>
            <a:spLocks noChangeArrowheads="1"/>
          </p:cNvSpPr>
          <p:nvPr/>
        </p:nvSpPr>
        <p:spPr bwMode="auto">
          <a:xfrm>
            <a:off x="2816225" y="5610225"/>
            <a:ext cx="6884988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ru-RU" altLang="ru-RU" sz="25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ПРАВА ПОЛЬЗОВАНИЯ</a:t>
            </a: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ru-RU" altLang="ru-RU" sz="25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НЕМАТЕРИАЛЬНЫМИ АКТИВАМИ</a:t>
            </a:r>
            <a:endParaRPr lang="fr-FR" altLang="ru-RU" sz="25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72" name="Picture 2" descr="C:\Users\1\AppData\Local\Microsoft\Windows\Temporary Internet Files\Content.IE5\FUZSU1KV\MC900434750[1]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60638" y="5653088"/>
            <a:ext cx="6604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7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="" xmlns:a16="http://schemas.microsoft.com/office/drawing/2014/main" id="{F3ECFA4D-8D9A-4021-8A36-0634C76C2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192" y="3038037"/>
            <a:ext cx="5665388" cy="332120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626" name="AutoShape 2" descr="http://garant.minfin.local/document/image?revision=76202300&amp;document_id=77191184&amp;object_id=76793945"/>
          <p:cNvSpPr>
            <a:spLocks noChangeAspect="1" noChangeArrowheads="1"/>
          </p:cNvSpPr>
          <p:nvPr/>
        </p:nvSpPr>
        <p:spPr bwMode="auto">
          <a:xfrm>
            <a:off x="38100" y="84138"/>
            <a:ext cx="12696825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6420" y="125308"/>
            <a:ext cx="1127915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2A96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Решения (ф. 0510440) в учетной системе и направление по маршруту процесса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2F7D7-3AD0-48FC-B542-5545DD1EE7FD}" type="slidenum">
              <a:rPr lang="ru-RU"/>
              <a:pPr>
                <a:defRPr/>
              </a:pPr>
              <a:t>8</a:t>
            </a:fld>
            <a:endParaRPr lang="ru-RU"/>
          </a:p>
        </p:txBody>
      </p:sp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AB7BB99D-6CAF-491F-AE9D-E8531A149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08" y="1167427"/>
            <a:ext cx="5661893" cy="28844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1">
            <a:extLst>
              <a:ext uri="{FF2B5EF4-FFF2-40B4-BE49-F238E27FC236}">
                <a16:creationId xmlns="" xmlns:a16="http://schemas.microsoft.com/office/drawing/2014/main" id="{BD668B4D-3A62-4AC3-9AA2-DEB28C47F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4286" y="1130410"/>
            <a:ext cx="5491652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1" i="0" strike="noStrike" cap="none" normalizeH="0" baseline="0" dirty="0" smtClean="0">
                <a:ln>
                  <a:noFill/>
                </a:ln>
                <a:solidFill>
                  <a:srgbClr val="46719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Решение </a:t>
            </a:r>
            <a:r>
              <a:rPr kumimoji="0" lang="ru-RU" altLang="ru-RU" sz="2200" b="1" i="0" strike="noStrike" cap="none" normalizeH="0" baseline="0" dirty="0">
                <a:ln>
                  <a:noFill/>
                </a:ln>
                <a:solidFill>
                  <a:srgbClr val="46719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(ф. 0510440) формируется на основании данных </a:t>
            </a:r>
            <a:r>
              <a:rPr kumimoji="0" lang="ru-RU" altLang="ru-RU" sz="2200" b="1" i="0" strike="noStrike" cap="none" normalizeH="0" baseline="0" dirty="0" smtClean="0">
                <a:ln>
                  <a:noFill/>
                </a:ln>
                <a:solidFill>
                  <a:srgbClr val="46719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Инвентаризационных </a:t>
            </a:r>
            <a:r>
              <a:rPr kumimoji="0" lang="ru-RU" altLang="ru-RU" sz="2200" b="1" i="0" strike="noStrike" cap="none" normalizeH="0" baseline="0" dirty="0">
                <a:ln>
                  <a:noFill/>
                </a:ln>
                <a:solidFill>
                  <a:srgbClr val="46719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описей (ф. 0504087) и заполняется по ним автоматически.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1" i="0" strike="noStrike" cap="none" normalizeH="0" baseline="0" dirty="0">
              <a:ln>
                <a:noFill/>
              </a:ln>
              <a:solidFill>
                <a:srgbClr val="2A969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CAE7922-C217-4F2D-8E55-96B30E4954B5}"/>
              </a:ext>
            </a:extLst>
          </p:cNvPr>
          <p:cNvSpPr txBox="1"/>
          <p:nvPr/>
        </p:nvSpPr>
        <p:spPr>
          <a:xfrm>
            <a:off x="269108" y="4427850"/>
            <a:ext cx="540594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1" i="0" strike="noStrike" cap="none" normalizeH="0" baseline="0" dirty="0" smtClean="0">
                <a:ln>
                  <a:noFill/>
                </a:ln>
                <a:solidFill>
                  <a:srgbClr val="46719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Решение </a:t>
            </a:r>
            <a:r>
              <a:rPr kumimoji="0" lang="ru-RU" altLang="ru-RU" sz="2200" b="1" i="0" strike="noStrike" cap="none" normalizeH="0" baseline="0" dirty="0">
                <a:ln>
                  <a:noFill/>
                </a:ln>
                <a:solidFill>
                  <a:srgbClr val="46719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(ф. 0510440) направляется комиссии для голосования.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200" b="1" i="0" strike="noStrike" cap="none" normalizeH="0" baseline="0" dirty="0">
              <a:ln>
                <a:noFill/>
              </a:ln>
              <a:solidFill>
                <a:srgbClr val="46719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1" i="0" strike="noStrike" cap="none" normalizeH="0" baseline="0" dirty="0" smtClean="0">
                <a:ln>
                  <a:noFill/>
                </a:ln>
                <a:solidFill>
                  <a:srgbClr val="46719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Результаты </a:t>
            </a:r>
            <a:r>
              <a:rPr kumimoji="0" lang="ru-RU" altLang="ru-RU" sz="2200" b="1" i="0" strike="noStrike" cap="none" normalizeH="0" baseline="0" dirty="0">
                <a:ln>
                  <a:noFill/>
                </a:ln>
                <a:solidFill>
                  <a:srgbClr val="46719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голосования комиссии направляются руководителю учреждения для утверждения. </a:t>
            </a:r>
          </a:p>
        </p:txBody>
      </p:sp>
    </p:spTree>
    <p:extLst>
      <p:ext uri="{BB962C8B-B14F-4D97-AF65-F5344CB8AC3E}">
        <p14:creationId xmlns:p14="http://schemas.microsoft.com/office/powerpoint/2010/main" val="142646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 descr="http://garant.minfin.local/document/image?revision=76202300&amp;document_id=77191184&amp;object_id=76793945"/>
          <p:cNvSpPr>
            <a:spLocks noChangeAspect="1" noChangeArrowheads="1"/>
          </p:cNvSpPr>
          <p:nvPr/>
        </p:nvSpPr>
        <p:spPr bwMode="auto">
          <a:xfrm>
            <a:off x="38100" y="84138"/>
            <a:ext cx="12696825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6420" y="125308"/>
            <a:ext cx="1127915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2A96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Решения (ф. 0510440) в учетной системе и направление по маршруту процесса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2F7D7-3AD0-48FC-B542-5545DD1EE7FD}" type="slidenum">
              <a:rPr lang="ru-RU"/>
              <a:pPr>
                <a:defRPr/>
              </a:pPr>
              <a:t>9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033F349-F584-4910-8532-82A01832F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07" y="1237272"/>
            <a:ext cx="5812592" cy="2527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1">
            <a:extLst>
              <a:ext uri="{FF2B5EF4-FFF2-40B4-BE49-F238E27FC236}">
                <a16:creationId xmlns="" xmlns:a16="http://schemas.microsoft.com/office/drawing/2014/main" id="{89D1AEAC-D07A-4C16-BB85-3C3599AE67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8553" y="1169255"/>
            <a:ext cx="5716799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rgbClr val="46719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Задача </a:t>
            </a:r>
            <a:r>
              <a:rPr kumimoji="0" lang="ru-RU" altLang="ru-RU" sz="2200" b="1" i="0" u="none" strike="noStrike" cap="none" normalizeH="0" baseline="0" dirty="0">
                <a:ln>
                  <a:noFill/>
                </a:ln>
                <a:solidFill>
                  <a:srgbClr val="46719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проведению документа </a:t>
            </a:r>
            <a:endParaRPr kumimoji="0" lang="ru-RU" altLang="ru-RU" sz="2200" b="1" i="0" u="none" strike="noStrike" cap="none" normalizeH="0" baseline="0" dirty="0" smtClean="0">
              <a:ln>
                <a:noFill/>
              </a:ln>
              <a:solidFill>
                <a:srgbClr val="46719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rgbClr val="46719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ru-RU" altLang="ru-RU" sz="2200" b="1" i="0" u="none" strike="noStrike" cap="none" normalizeH="0" baseline="0" dirty="0">
                <a:ln>
                  <a:noFill/>
                </a:ln>
                <a:solidFill>
                  <a:srgbClr val="46719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после его утверждения руководителем учреждения) поступает в виде задачи бухгалтеру.</a:t>
            </a: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altLang="ru-RU" sz="2200" b="1" dirty="0">
              <a:solidFill>
                <a:srgbClr val="46719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altLang="ru-RU" sz="2200" b="1" dirty="0">
                <a:solidFill>
                  <a:srgbClr val="4671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altLang="ru-RU" sz="2200" b="1" dirty="0" smtClean="0">
                <a:solidFill>
                  <a:srgbClr val="4671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Бухгалтер </a:t>
            </a:r>
            <a:r>
              <a:rPr lang="ru-RU" altLang="ru-RU" sz="2200" b="1" dirty="0">
                <a:solidFill>
                  <a:srgbClr val="4671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 отражение в учете. 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="" xmlns:a16="http://schemas.microsoft.com/office/drawing/2014/main" id="{3D4D30AE-352F-4863-9113-8138D77D3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054" y="3382753"/>
            <a:ext cx="5690986" cy="29735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1">
            <a:extLst>
              <a:ext uri="{FF2B5EF4-FFF2-40B4-BE49-F238E27FC236}">
                <a16:creationId xmlns="" xmlns:a16="http://schemas.microsoft.com/office/drawing/2014/main" id="{35153E24-8ED2-4937-A923-C7D4B7A9CA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612" y="4320128"/>
            <a:ext cx="5935442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200" b="1" dirty="0">
                <a:solidFill>
                  <a:srgbClr val="4671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kumimoji="0" lang="ru-RU" altLang="ru-RU" sz="2200" b="1" i="0" strike="noStrike" cap="none" normalizeH="0" baseline="0" dirty="0" smtClean="0">
                <a:ln>
                  <a:noFill/>
                </a:ln>
                <a:solidFill>
                  <a:srgbClr val="46719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kumimoji="0" lang="ru-RU" altLang="ru-RU" sz="2200" b="1" i="0" strike="noStrike" cap="none" normalizeH="0" baseline="0" dirty="0">
                <a:ln>
                  <a:noFill/>
                </a:ln>
                <a:solidFill>
                  <a:srgbClr val="46719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результате прохождени</a:t>
            </a:r>
            <a:r>
              <a:rPr lang="ru-RU" altLang="ru-RU" sz="2200" b="1" dirty="0">
                <a:solidFill>
                  <a:srgbClr val="4671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документа по маршруту процесса формируется </a:t>
            </a:r>
            <a:r>
              <a:rPr lang="ru-RU" altLang="ru-RU" sz="2200" b="1" u="sng" dirty="0">
                <a:solidFill>
                  <a:srgbClr val="4671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 значимый </a:t>
            </a:r>
            <a:r>
              <a:rPr lang="ru-RU" altLang="ru-RU" sz="2200" b="1" dirty="0">
                <a:solidFill>
                  <a:srgbClr val="4671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документ, подписанный электронными подписями всех участников.</a:t>
            </a:r>
            <a:endParaRPr kumimoji="0" lang="ru-RU" altLang="ru-RU" sz="2200" b="1" i="0" strike="noStrike" cap="none" normalizeH="0" baseline="0" dirty="0">
              <a:ln>
                <a:noFill/>
              </a:ln>
              <a:solidFill>
                <a:srgbClr val="46719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3736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2018</TotalTime>
  <Words>1366</Words>
  <Application>Microsoft Office PowerPoint</Application>
  <PresentationFormat>Широкоэкранный</PresentationFormat>
  <Paragraphs>294</Paragraphs>
  <Slides>18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Шермецинский Талгат Сергеевич</dc:creator>
  <cp:lastModifiedBy>Пользователь Минфин области</cp:lastModifiedBy>
  <cp:revision>275</cp:revision>
  <cp:lastPrinted>2021-07-22T17:43:57Z</cp:lastPrinted>
  <dcterms:created xsi:type="dcterms:W3CDTF">2021-07-22T13:55:01Z</dcterms:created>
  <dcterms:modified xsi:type="dcterms:W3CDTF">2023-06-23T06:54:43Z</dcterms:modified>
</cp:coreProperties>
</file>