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  <p:sldMasterId id="2147483830" r:id="rId2"/>
    <p:sldMasterId id="2147483874" r:id="rId3"/>
  </p:sldMasterIdLst>
  <p:notesMasterIdLst>
    <p:notesMasterId r:id="rId20"/>
  </p:notesMasterIdLst>
  <p:handoutMasterIdLst>
    <p:handoutMasterId r:id="rId21"/>
  </p:handoutMasterIdLst>
  <p:sldIdLst>
    <p:sldId id="1975" r:id="rId4"/>
    <p:sldId id="2255" r:id="rId5"/>
    <p:sldId id="2240" r:id="rId6"/>
    <p:sldId id="2237" r:id="rId7"/>
    <p:sldId id="2250" r:id="rId8"/>
    <p:sldId id="2253" r:id="rId9"/>
    <p:sldId id="2254" r:id="rId10"/>
    <p:sldId id="2256" r:id="rId11"/>
    <p:sldId id="2257" r:id="rId12"/>
    <p:sldId id="2258" r:id="rId13"/>
    <p:sldId id="2259" r:id="rId14"/>
    <p:sldId id="2260" r:id="rId15"/>
    <p:sldId id="2261" r:id="rId16"/>
    <p:sldId id="2262" r:id="rId17"/>
    <p:sldId id="2263" r:id="rId18"/>
    <p:sldId id="2264" r:id="rId19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E46C0A"/>
    <a:srgbClr val="FFFF99"/>
    <a:srgbClr val="F66F6F"/>
    <a:srgbClr val="F0EC34"/>
    <a:srgbClr val="004821"/>
    <a:srgbClr val="003618"/>
    <a:srgbClr val="C6D34D"/>
    <a:srgbClr val="9BDA4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7" autoAdjust="0"/>
    <p:restoredTop sz="96395" autoAdjust="0"/>
  </p:normalViewPr>
  <p:slideViewPr>
    <p:cSldViewPr>
      <p:cViewPr varScale="1">
        <p:scale>
          <a:sx n="90" d="100"/>
          <a:sy n="90" d="100"/>
        </p:scale>
        <p:origin x="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9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2625" cy="340976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8" y="0"/>
            <a:ext cx="4302625" cy="340976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r">
              <a:defRPr sz="1200"/>
            </a:lvl1pPr>
          </a:lstStyle>
          <a:p>
            <a:fld id="{1C2782DD-ED2F-194E-A5A5-818CA6972099}" type="datetimeFigureOut">
              <a:rPr lang="ru-RU" smtClean="0"/>
              <a:pPr/>
              <a:t>26.09.2022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456701"/>
            <a:ext cx="4302625" cy="340976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8" y="6456701"/>
            <a:ext cx="4302625" cy="340976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r">
              <a:defRPr sz="1200"/>
            </a:lvl1pPr>
          </a:lstStyle>
          <a:p>
            <a:fld id="{F8E24DF1-D5B4-344E-ADF4-30023BAE2F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9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4301543" cy="339884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7" y="2"/>
            <a:ext cx="4301543" cy="339884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r">
              <a:defRPr sz="1200"/>
            </a:lvl1pPr>
          </a:lstStyle>
          <a:p>
            <a:fld id="{0685EFD8-5627-4145-8736-D0B6DADA8466}" type="datetimeFigureOut">
              <a:rPr lang="ru-RU" smtClean="0"/>
              <a:pPr/>
              <a:t>26.09.2022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9" tIns="45289" rIns="90579" bIns="4528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8" y="3228899"/>
            <a:ext cx="7941309" cy="3058953"/>
          </a:xfrm>
          <a:prstGeom prst="rect">
            <a:avLst/>
          </a:prstGeom>
        </p:spPr>
        <p:txBody>
          <a:bodyPr vert="horz" lIns="90579" tIns="45289" rIns="90579" bIns="452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456614"/>
            <a:ext cx="4301543" cy="339884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7" y="6456614"/>
            <a:ext cx="4301543" cy="339884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r">
              <a:defRPr sz="1200"/>
            </a:lvl1pPr>
          </a:lstStyle>
          <a:p>
            <a:fld id="{4988981F-6AAF-46F8-B4B3-8B7354F939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10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52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509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11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592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522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kpmg.com/app" TargetMode="External"/><Relationship Id="rId4" Type="http://schemas.openxmlformats.org/officeDocument/2006/relationships/hyperlink" Target="http://kpmg.ru/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hyperlink" Target="http://kpmg.com/app" TargetMode="External"/><Relationship Id="rId4" Type="http://schemas.openxmlformats.org/officeDocument/2006/relationships/hyperlink" Target="http://kpmg.ru/" TargetMode="Externa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5872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2700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5530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8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2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6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4938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23"/>
          <p:cNvGrpSpPr>
            <a:grpSpLocks/>
          </p:cNvGrpSpPr>
          <p:nvPr userDrawn="1"/>
        </p:nvGrpSpPr>
        <p:grpSpPr bwMode="auto">
          <a:xfrm>
            <a:off x="8875713" y="0"/>
            <a:ext cx="95250" cy="333375"/>
            <a:chOff x="8875715" y="-787"/>
            <a:chExt cx="95251" cy="295141"/>
          </a:xfrm>
        </p:grpSpPr>
        <p:sp>
          <p:nvSpPr>
            <p:cNvPr id="8" name="Прямоугольник 7"/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Номер слайда 26"/>
          <p:cNvSpPr>
            <a:spLocks noGrp="1"/>
          </p:cNvSpPr>
          <p:nvPr userDrawn="1">
            <p:ph type="sldNum" sz="quarter" idx="10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7BC8CD-063B-428F-958C-C63E20DCCF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Дата 2"/>
          <p:cNvSpPr>
            <a:spLocks noGrp="1"/>
          </p:cNvSpPr>
          <p:nvPr>
            <p:ph type="dt" sz="half" idx="11"/>
          </p:nvPr>
        </p:nvSpPr>
        <p:spPr>
          <a:xfrm>
            <a:off x="7451725" y="6356350"/>
            <a:ext cx="1423988" cy="23495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b="1">
                <a:solidFill>
                  <a:prstClr val="black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4CC4B337-42DF-4720-9BAA-FD2655FB0798}" type="datetime8">
              <a:rPr lang="ru-RU"/>
              <a:pPr>
                <a:defRPr/>
              </a:pPr>
              <a:t>26.09.2022 11:09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126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4938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23"/>
          <p:cNvGrpSpPr>
            <a:grpSpLocks/>
          </p:cNvGrpSpPr>
          <p:nvPr userDrawn="1"/>
        </p:nvGrpSpPr>
        <p:grpSpPr bwMode="auto">
          <a:xfrm>
            <a:off x="8875713" y="0"/>
            <a:ext cx="95250" cy="333375"/>
            <a:chOff x="8875715" y="-787"/>
            <a:chExt cx="95251" cy="295141"/>
          </a:xfrm>
        </p:grpSpPr>
        <p:sp>
          <p:nvSpPr>
            <p:cNvPr id="8" name="Прямоугольник 7"/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Номер слайда 1"/>
          <p:cNvSpPr txBox="1">
            <a:spLocks/>
          </p:cNvSpPr>
          <p:nvPr userDrawn="1"/>
        </p:nvSpPr>
        <p:spPr>
          <a:xfrm>
            <a:off x="8139113" y="0"/>
            <a:ext cx="825500" cy="3397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2C7A41C-92AC-4697-A591-793246EAD8E3}" type="slidenum">
              <a:rPr lang="ru-RU" smtClean="0">
                <a:solidFill>
                  <a:srgbClr val="EDEDE3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dirty="0">
              <a:solidFill>
                <a:srgbClr val="EDEDE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89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 - Si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2519626 h 7772400"/>
              <a:gd name="T2" fmla="*/ 755000 w 1742046"/>
              <a:gd name="T3" fmla="*/ 2519626 h 7772400"/>
              <a:gd name="T4" fmla="*/ 755000 w 1742046"/>
              <a:gd name="T5" fmla="*/ 0 h 7772400"/>
              <a:gd name="T6" fmla="*/ 0 w 1742046"/>
              <a:gd name="T7" fmla="*/ 0 h 7772400"/>
              <a:gd name="T8" fmla="*/ 0 w 1742046"/>
              <a:gd name="T9" fmla="*/ 2519626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207010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0401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- Righ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757238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9877" y="1339200"/>
            <a:ext cx="5715692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  <a:latin typeface="KPMG Cyrillic Extralight" panose="020B030303020204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462" y="5036400"/>
            <a:ext cx="5689108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167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3457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 - Lef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37528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26379" y="1339200"/>
            <a:ext cx="5021967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52964" y="5036400"/>
            <a:ext cx="4995382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2395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- Righ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757238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9877" y="1339200"/>
            <a:ext cx="5715692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462" y="5036400"/>
            <a:ext cx="5689108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877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079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- Lef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37528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726379" y="1339200"/>
            <a:ext cx="5021967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52964" y="5036400"/>
            <a:ext cx="4995382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606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/>
          <p:nvPr userDrawn="1"/>
        </p:nvSpPr>
        <p:spPr>
          <a:xfrm>
            <a:off x="4659313" y="1177925"/>
            <a:ext cx="84137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15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731963" y="6319838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</a:b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8" name="Shape 8"/>
          <p:cNvSpPr txBox="1">
            <a:spLocks/>
          </p:cNvSpPr>
          <p:nvPr userDrawn="1"/>
        </p:nvSpPr>
        <p:spPr>
          <a:xfrm>
            <a:off x="8240713" y="6319838"/>
            <a:ext cx="463550" cy="1492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C658B5B-8363-4448-9D74-1470544B874D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747713" y="6300788"/>
            <a:ext cx="423862" cy="187325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8458" y="445724"/>
            <a:ext cx="4041930" cy="365356"/>
          </a:xfrm>
        </p:spPr>
        <p:txBody>
          <a:bodyPr lIns="14400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6"/>
            <a:ext cx="4034204" cy="4843463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1759" y="1177926"/>
            <a:ext cx="4020909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971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/>
          <p:nvPr userDrawn="1"/>
        </p:nvSpPr>
        <p:spPr>
          <a:xfrm>
            <a:off x="4657725" y="1177925"/>
            <a:ext cx="84138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15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731963" y="6319838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</a:b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8" name="Shape 8"/>
          <p:cNvSpPr txBox="1">
            <a:spLocks/>
          </p:cNvSpPr>
          <p:nvPr userDrawn="1"/>
        </p:nvSpPr>
        <p:spPr>
          <a:xfrm>
            <a:off x="8240713" y="6319838"/>
            <a:ext cx="463550" cy="1492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ACD50B2-BD16-49D0-A6C4-656221481393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747713" y="6300788"/>
            <a:ext cx="423862" cy="187325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8458" y="445724"/>
            <a:ext cx="4041930" cy="365356"/>
          </a:xfrm>
        </p:spPr>
        <p:txBody>
          <a:bodyPr lIns="14400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6"/>
            <a:ext cx="4034204" cy="4843463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1759" y="1177926"/>
            <a:ext cx="4020909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446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important notice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731963" y="6319838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</a:b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6" name="Shape 8"/>
          <p:cNvSpPr txBox="1">
            <a:spLocks/>
          </p:cNvSpPr>
          <p:nvPr userDrawn="1"/>
        </p:nvSpPr>
        <p:spPr>
          <a:xfrm>
            <a:off x="8240713" y="6319838"/>
            <a:ext cx="463550" cy="1492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4B6C54B-92CD-4EE4-8802-0379BFAF340F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7" name="Freeform 19"/>
          <p:cNvSpPr>
            <a:spLocks noEditPoints="1"/>
          </p:cNvSpPr>
          <p:nvPr userDrawn="1"/>
        </p:nvSpPr>
        <p:spPr bwMode="auto">
          <a:xfrm>
            <a:off x="747713" y="6300788"/>
            <a:ext cx="423862" cy="187325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2"/>
          </a:xfrm>
        </p:spPr>
        <p:txBody>
          <a:bodyPr/>
          <a:lstStyle>
            <a:lvl1pPr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8465" y="1177925"/>
            <a:ext cx="4034203" cy="4843462"/>
          </a:xfrm>
          <a:ln w="6350">
            <a:noFill/>
          </a:ln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1193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7" y="1422400"/>
            <a:ext cx="1611692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62554" y="1422400"/>
            <a:ext cx="6430108" cy="4604400"/>
          </a:xfrm>
          <a:ln>
            <a:solidFill>
              <a:schemeClr val="accent1"/>
            </a:solidFill>
          </a:ln>
        </p:spPr>
        <p:txBody>
          <a:bodyPr lIns="54000" tIns="54000" rIns="54000" bIns="54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25103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1613389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58158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53221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98705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1613389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53221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8978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8543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422400"/>
            <a:ext cx="8241323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760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4036754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5908" y="1422400"/>
            <a:ext cx="372600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40" y="451575"/>
            <a:ext cx="7930569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23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109441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4036754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655908" y="1422400"/>
            <a:ext cx="4036754" cy="46044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41" y="203863"/>
            <a:ext cx="7619815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9876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3830800"/>
            <a:ext cx="8241323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1339" y="1422400"/>
            <a:ext cx="8241323" cy="2196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31445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259385" y="1422400"/>
            <a:ext cx="2625231" cy="2196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51338" y="1422400"/>
            <a:ext cx="2625231" cy="2196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7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067433" y="1422400"/>
            <a:ext cx="2625231" cy="2196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59385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067433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77672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1339" y="1422400"/>
            <a:ext cx="8241323" cy="46044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8715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68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95512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37828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24308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10792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51338" y="1426659"/>
            <a:ext cx="1495385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137828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824308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5510792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197280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197280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52056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2336184"/>
            <a:ext cx="1927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984" y="2336184"/>
            <a:ext cx="1927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60636" y="2336184"/>
            <a:ext cx="1927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765280" y="2336184"/>
            <a:ext cx="1927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51338" y="1426659"/>
            <a:ext cx="1927385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555984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60636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6765280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87602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Arrow 2"/>
          <p:cNvSpPr/>
          <p:nvPr userDrawn="1"/>
        </p:nvSpPr>
        <p:spPr>
          <a:xfrm rot="2655894">
            <a:off x="3786188" y="2813050"/>
            <a:ext cx="381000" cy="377825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17" name="Right Arrow 20"/>
          <p:cNvSpPr/>
          <p:nvPr userDrawn="1"/>
        </p:nvSpPr>
        <p:spPr>
          <a:xfrm rot="18944106" flipH="1">
            <a:off x="4976813" y="2813050"/>
            <a:ext cx="381000" cy="377825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21" name="Right Arrow 21"/>
          <p:cNvSpPr/>
          <p:nvPr userDrawn="1"/>
        </p:nvSpPr>
        <p:spPr>
          <a:xfrm rot="18944106" flipV="1">
            <a:off x="3786188" y="4384675"/>
            <a:ext cx="381000" cy="377825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22" name="Right Arrow 22"/>
          <p:cNvSpPr/>
          <p:nvPr userDrawn="1"/>
        </p:nvSpPr>
        <p:spPr>
          <a:xfrm rot="2655894" flipH="1" flipV="1">
            <a:off x="4976813" y="4384675"/>
            <a:ext cx="381000" cy="377825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04403" y="4532800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04403" y="1775459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022032" y="3191932"/>
            <a:ext cx="1099938" cy="1191600"/>
          </a:xfrm>
          <a:prstGeom prst="ellipse">
            <a:avLst/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ctr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504403" y="1428430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504403" y="4182242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1338" y="4532800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1338" y="4182242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75459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8430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41" y="203863"/>
            <a:ext cx="7619815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83292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81377"/>
            <a:ext cx="4036754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6659"/>
            <a:ext cx="4036754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55908" y="1781377"/>
            <a:ext cx="4036754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55908" y="1426659"/>
            <a:ext cx="4036754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57754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65537" y="4241200"/>
            <a:ext cx="40271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65537" y="1775459"/>
            <a:ext cx="40271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665537" y="1428430"/>
            <a:ext cx="40271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65537" y="3890142"/>
            <a:ext cx="40271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1338" y="4241200"/>
            <a:ext cx="40262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1338" y="3890142"/>
            <a:ext cx="40262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75459"/>
            <a:ext cx="40262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8430"/>
            <a:ext cx="40262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6351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2252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75227" y="3829182"/>
            <a:ext cx="4017438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65531" y="1422415"/>
            <a:ext cx="4017438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1033" y="3829182"/>
            <a:ext cx="4026231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422415"/>
            <a:ext cx="4026231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872562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2519626 h 7772400"/>
              <a:gd name="T2" fmla="*/ 755000 w 1742046"/>
              <a:gd name="T3" fmla="*/ 2519626 h 7772400"/>
              <a:gd name="T4" fmla="*/ 755000 w 1742046"/>
              <a:gd name="T5" fmla="*/ 0 h 7772400"/>
              <a:gd name="T6" fmla="*/ 0 w 1742046"/>
              <a:gd name="T7" fmla="*/ 0 h 7772400"/>
              <a:gd name="T8" fmla="*/ 0 w 1742046"/>
              <a:gd name="T9" fmla="*/ 2519626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Freeform 19"/>
          <p:cNvSpPr>
            <a:spLocks noEditPoints="1"/>
          </p:cNvSpPr>
          <p:nvPr userDrawn="1"/>
        </p:nvSpPr>
        <p:spPr bwMode="auto">
          <a:xfrm>
            <a:off x="20637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709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rgbClr val="6D2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2519626 h 7772400"/>
              <a:gd name="T2" fmla="*/ 755000 w 1742046"/>
              <a:gd name="T3" fmla="*/ 2519626 h 7772400"/>
              <a:gd name="T4" fmla="*/ 755000 w 1742046"/>
              <a:gd name="T5" fmla="*/ 0 h 7772400"/>
              <a:gd name="T6" fmla="*/ 0 w 1742046"/>
              <a:gd name="T7" fmla="*/ 0 h 7772400"/>
              <a:gd name="T8" fmla="*/ 0 w 1742046"/>
              <a:gd name="T9" fmla="*/ 2519626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Freeform 19"/>
          <p:cNvSpPr>
            <a:spLocks noEditPoints="1"/>
          </p:cNvSpPr>
          <p:nvPr userDrawn="1"/>
        </p:nvSpPr>
        <p:spPr bwMode="auto">
          <a:xfrm>
            <a:off x="20637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536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2519626 h 7772400"/>
              <a:gd name="T2" fmla="*/ 755000 w 1742046"/>
              <a:gd name="T3" fmla="*/ 2519626 h 7772400"/>
              <a:gd name="T4" fmla="*/ 755000 w 1742046"/>
              <a:gd name="T5" fmla="*/ 0 h 7772400"/>
              <a:gd name="T6" fmla="*/ 0 w 1742046"/>
              <a:gd name="T7" fmla="*/ 0 h 7772400"/>
              <a:gd name="T8" fmla="*/ 0 w 1742046"/>
              <a:gd name="T9" fmla="*/ 2519626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Freeform 19"/>
          <p:cNvSpPr>
            <a:spLocks noEditPoints="1"/>
          </p:cNvSpPr>
          <p:nvPr userDrawn="1"/>
        </p:nvSpPr>
        <p:spPr bwMode="auto">
          <a:xfrm>
            <a:off x="20637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52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rgbClr val="00A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2519626 h 7772400"/>
              <a:gd name="T2" fmla="*/ 755000 w 1742046"/>
              <a:gd name="T3" fmla="*/ 2519626 h 7772400"/>
              <a:gd name="T4" fmla="*/ 755000 w 1742046"/>
              <a:gd name="T5" fmla="*/ 0 h 7772400"/>
              <a:gd name="T6" fmla="*/ 0 w 1742046"/>
              <a:gd name="T7" fmla="*/ 0 h 7772400"/>
              <a:gd name="T8" fmla="*/ 0 w 1742046"/>
              <a:gd name="T9" fmla="*/ 2519626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70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Freeform 19"/>
          <p:cNvSpPr>
            <a:spLocks noEditPoints="1"/>
          </p:cNvSpPr>
          <p:nvPr userDrawn="1"/>
        </p:nvSpPr>
        <p:spPr bwMode="auto">
          <a:xfrm>
            <a:off x="20637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61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gray">
          <a:xfrm>
            <a:off x="1573213" y="6234113"/>
            <a:ext cx="29575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450850" y="6234113"/>
            <a:ext cx="504825" cy="223837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751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gray">
          <a:xfrm>
            <a:off x="1573213" y="6234113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5" name="Freeform 15"/>
          <p:cNvSpPr>
            <a:spLocks noEditPoints="1"/>
          </p:cNvSpPr>
          <p:nvPr userDrawn="1"/>
        </p:nvSpPr>
        <p:spPr bwMode="auto">
          <a:xfrm>
            <a:off x="450850" y="6234113"/>
            <a:ext cx="504825" cy="223837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40" y="451575"/>
            <a:ext cx="7930569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1340" y="1422400"/>
            <a:ext cx="7930569" cy="4604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8653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2 COLUMN AND COVER LETTER RUN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450850" y="6319838"/>
            <a:ext cx="425450" cy="173037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731963" y="6319838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7" name="Shape 8"/>
          <p:cNvSpPr txBox="1">
            <a:spLocks/>
          </p:cNvSpPr>
          <p:nvPr userDrawn="1"/>
        </p:nvSpPr>
        <p:spPr>
          <a:xfrm>
            <a:off x="8231188" y="6319838"/>
            <a:ext cx="461962" cy="1492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3644780-8E2C-4A1C-938D-27807761EE5F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2"/>
          </a:xfrm>
        </p:spPr>
        <p:txBody>
          <a:bodyPr/>
          <a:lstStyle>
            <a:lvl1pPr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9585" y="1177925"/>
            <a:ext cx="4033083" cy="4843462"/>
          </a:xfrm>
          <a:ln w="6350">
            <a:noFill/>
          </a:ln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51705"/>
            <a:ext cx="4034204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416694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4300538" y="6319838"/>
            <a:ext cx="392112" cy="173037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301152" y="820754"/>
            <a:ext cx="3452201" cy="754061"/>
          </a:xfrm>
        </p:spPr>
        <p:txBody>
          <a:bodyPr/>
          <a:lstStyle>
            <a:lvl1pPr>
              <a:lnSpc>
                <a:spcPct val="70000"/>
              </a:lnSpc>
              <a:defRPr sz="4400" b="0">
                <a:solidFill>
                  <a:srgbClr val="00338D"/>
                </a:solidFill>
                <a:latin typeface="KPMG Cyrillic Extralight" panose="020B0303030202040204" pitchFamily="34" charset="0"/>
                <a:cs typeface="Kokila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301154" y="2070743"/>
            <a:ext cx="3452677" cy="3267075"/>
          </a:xfrm>
        </p:spPr>
        <p:txBody>
          <a:bodyPr/>
          <a:lstStyle>
            <a:lvl1pPr>
              <a:defRPr>
                <a:solidFill>
                  <a:srgbClr val="00338D"/>
                </a:solidFill>
              </a:defRPr>
            </a:lvl1pPr>
            <a:lvl2pPr>
              <a:defRPr>
                <a:solidFill>
                  <a:srgbClr val="00338D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338D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338D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338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7686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>
            <a:spLocks/>
          </p:cNvSpPr>
          <p:nvPr userDrawn="1"/>
        </p:nvSpPr>
        <p:spPr bwMode="auto">
          <a:xfrm>
            <a:off x="0" y="0"/>
            <a:ext cx="765175" cy="6858000"/>
          </a:xfrm>
          <a:custGeom>
            <a:avLst/>
            <a:gdLst>
              <a:gd name="T0" fmla="*/ 0 w 1742046"/>
              <a:gd name="T1" fmla="*/ 2519626 h 7772400"/>
              <a:gd name="T2" fmla="*/ 1060 w 1742046"/>
              <a:gd name="T3" fmla="*/ 2519626 h 7772400"/>
              <a:gd name="T4" fmla="*/ 1060 w 1742046"/>
              <a:gd name="T5" fmla="*/ 0 h 7772400"/>
              <a:gd name="T6" fmla="*/ 0 w 1742046"/>
              <a:gd name="T7" fmla="*/ 0 h 7772400"/>
              <a:gd name="T8" fmla="*/ 0 w 1742046"/>
              <a:gd name="T9" fmla="*/ 2519626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1584325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3062288"/>
            <a:ext cx="12239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6"/>
          <a:stretch>
            <a:fillRect/>
          </a:stretch>
        </p:blipFill>
        <p:spPr bwMode="auto">
          <a:xfrm>
            <a:off x="1584325" y="3062288"/>
            <a:ext cx="114458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9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1581150" y="3554413"/>
            <a:ext cx="1752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ru-RU" sz="1100" b="1" smtClean="0">
                <a:solidFill>
                  <a:srgbClr val="00338D"/>
                </a:solidFill>
                <a:latin typeface="Arial" pitchFamily="34" charset="0"/>
                <a:ea typeface="Univers for KPMG"/>
                <a:cs typeface="Univers for KPMG"/>
              </a:rPr>
              <a:t>kpmg.ru</a:t>
            </a:r>
          </a:p>
        </p:txBody>
      </p:sp>
      <p:sp>
        <p:nvSpPr>
          <p:cNvPr id="10" name="Rectangle 20">
            <a:hlinkClick r:id="rId5"/>
          </p:cNvPr>
          <p:cNvSpPr>
            <a:spLocks noChangeArrowheads="1"/>
          </p:cNvSpPr>
          <p:nvPr userDrawn="1"/>
        </p:nvSpPr>
        <p:spPr bwMode="auto">
          <a:xfrm>
            <a:off x="4416425" y="3554413"/>
            <a:ext cx="1143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ru-RU" sz="1100" b="1" smtClean="0">
                <a:solidFill>
                  <a:srgbClr val="00338D"/>
                </a:solidFill>
                <a:latin typeface="Arial" pitchFamily="34" charset="0"/>
                <a:ea typeface="Univers for KPMG"/>
                <a:cs typeface="Univers for KPMG"/>
              </a:rPr>
              <a:t>kpmg.com/app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4007" y="5240354"/>
            <a:ext cx="6808177" cy="554037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84007" y="6029325"/>
            <a:ext cx="6808177" cy="119064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4007" y="4313254"/>
            <a:ext cx="6808177" cy="554037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9892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701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9076D7DA-45DD-4D34-A48B-1C3796D20448}" type="datetimeFigureOut">
              <a:rPr lang="ru-RU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42FBAAF-8AD6-4710-BC72-557A2CAE3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650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9076D7DA-45DD-4D34-A48B-1C3796D20448}" type="datetimeFigureOut">
              <a:rPr lang="ru-RU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1F5CE67E-A476-409F-B016-CC2064159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766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 - Si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3236320 h 7772400"/>
              <a:gd name="T2" fmla="*/ 909157 w 1742046"/>
              <a:gd name="T3" fmla="*/ 3236320 h 7772400"/>
              <a:gd name="T4" fmla="*/ 909157 w 1742046"/>
              <a:gd name="T5" fmla="*/ 0 h 7772400"/>
              <a:gd name="T6" fmla="*/ 0 w 1742046"/>
              <a:gd name="T7" fmla="*/ 0 h 7772400"/>
              <a:gd name="T8" fmla="*/ 0 w 1742046"/>
              <a:gd name="T9" fmla="*/ 3236320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207010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4772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- Righ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757238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9877" y="1339200"/>
            <a:ext cx="5715692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  <a:latin typeface="KPMG Cyrillic Extralight" panose="020B030303020204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462" y="5036400"/>
            <a:ext cx="5689108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42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214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 - Lef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37528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26379" y="1339200"/>
            <a:ext cx="5021967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52964" y="5036400"/>
            <a:ext cx="4995382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39331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- Righ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757238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9877" y="1339200"/>
            <a:ext cx="5715692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462" y="5036400"/>
            <a:ext cx="5689108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87601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- Lef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37528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726379" y="1339200"/>
            <a:ext cx="5021967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52964" y="5036400"/>
            <a:ext cx="4995382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025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/>
          <p:nvPr userDrawn="1"/>
        </p:nvSpPr>
        <p:spPr>
          <a:xfrm>
            <a:off x="4659313" y="1177925"/>
            <a:ext cx="84137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15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731963" y="6319838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</a:b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8" name="Shape 8"/>
          <p:cNvSpPr txBox="1">
            <a:spLocks/>
          </p:cNvSpPr>
          <p:nvPr userDrawn="1"/>
        </p:nvSpPr>
        <p:spPr>
          <a:xfrm>
            <a:off x="8240713" y="6319838"/>
            <a:ext cx="463550" cy="1492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7235744-A68C-424A-996E-4639FE651422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747713" y="6300788"/>
            <a:ext cx="423862" cy="187325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8458" y="445724"/>
            <a:ext cx="4041930" cy="365356"/>
          </a:xfrm>
        </p:spPr>
        <p:txBody>
          <a:bodyPr lIns="14400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3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1752" y="1177925"/>
            <a:ext cx="4020909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8464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/>
          <p:nvPr userDrawn="1"/>
        </p:nvSpPr>
        <p:spPr>
          <a:xfrm>
            <a:off x="4657725" y="1177925"/>
            <a:ext cx="84138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15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731963" y="6319838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</a:b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8" name="Shape 8"/>
          <p:cNvSpPr txBox="1">
            <a:spLocks/>
          </p:cNvSpPr>
          <p:nvPr userDrawn="1"/>
        </p:nvSpPr>
        <p:spPr>
          <a:xfrm>
            <a:off x="8240713" y="6319838"/>
            <a:ext cx="463550" cy="1492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BE9386B-AD6C-49B0-A727-2562DB38D1C5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747713" y="6300788"/>
            <a:ext cx="423862" cy="187325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8458" y="445724"/>
            <a:ext cx="4041930" cy="365356"/>
          </a:xfrm>
        </p:spPr>
        <p:txBody>
          <a:bodyPr lIns="14400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3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1752" y="1177925"/>
            <a:ext cx="4020909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93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91746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important notice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731963" y="6319838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</a:b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6" name="Shape 8"/>
          <p:cNvSpPr txBox="1">
            <a:spLocks/>
          </p:cNvSpPr>
          <p:nvPr userDrawn="1"/>
        </p:nvSpPr>
        <p:spPr>
          <a:xfrm>
            <a:off x="8240713" y="6319838"/>
            <a:ext cx="463550" cy="1492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E51A0D5-EA42-4359-81CC-8C318946573F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7" name="Freeform 19"/>
          <p:cNvSpPr>
            <a:spLocks noEditPoints="1"/>
          </p:cNvSpPr>
          <p:nvPr userDrawn="1"/>
        </p:nvSpPr>
        <p:spPr bwMode="auto">
          <a:xfrm>
            <a:off x="747713" y="6300788"/>
            <a:ext cx="423862" cy="187325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2"/>
          </a:xfrm>
        </p:spPr>
        <p:txBody>
          <a:bodyPr/>
          <a:lstStyle>
            <a:lvl1pPr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8458" y="1177925"/>
            <a:ext cx="4034203" cy="4843462"/>
          </a:xfrm>
          <a:ln w="6350">
            <a:noFill/>
          </a:ln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591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7" y="1422400"/>
            <a:ext cx="1611692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62554" y="1422400"/>
            <a:ext cx="6430108" cy="4604400"/>
          </a:xfrm>
          <a:ln>
            <a:solidFill>
              <a:schemeClr val="accent1"/>
            </a:solidFill>
          </a:ln>
        </p:spPr>
        <p:txBody>
          <a:bodyPr lIns="54000" tIns="54000" rIns="54000" bIns="54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83252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1613389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58158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53221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75825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1613389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53221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665641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76420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422400"/>
            <a:ext cx="8241323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4624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4036754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5908" y="1422400"/>
            <a:ext cx="372600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7930569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624042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4036754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655908" y="1422400"/>
            <a:ext cx="4036754" cy="46044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39" y="203863"/>
            <a:ext cx="7619815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97423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3830800"/>
            <a:ext cx="8241323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1339" y="1422400"/>
            <a:ext cx="8241323" cy="2196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813375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259385" y="1422400"/>
            <a:ext cx="2625231" cy="2196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51338" y="1422400"/>
            <a:ext cx="2625231" cy="2196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7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067431" y="1422400"/>
            <a:ext cx="2625231" cy="2196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59384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067431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6492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44259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1339" y="1422400"/>
            <a:ext cx="8241323" cy="46044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39729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68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906643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37823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24308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10792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51338" y="1426659"/>
            <a:ext cx="1495385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137823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824308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5510792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197277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197277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86091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2336184"/>
            <a:ext cx="1927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984" y="2336184"/>
            <a:ext cx="1927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60630" y="2336184"/>
            <a:ext cx="1927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765277" y="2336184"/>
            <a:ext cx="1927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51338" y="1426659"/>
            <a:ext cx="1927385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555984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60630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6765277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328214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Arrow 2"/>
          <p:cNvSpPr/>
          <p:nvPr userDrawn="1"/>
        </p:nvSpPr>
        <p:spPr>
          <a:xfrm rot="2655894">
            <a:off x="3786188" y="2813050"/>
            <a:ext cx="381000" cy="377825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17" name="Right Arrow 20"/>
          <p:cNvSpPr/>
          <p:nvPr userDrawn="1"/>
        </p:nvSpPr>
        <p:spPr>
          <a:xfrm rot="18944106" flipH="1">
            <a:off x="4976813" y="2813050"/>
            <a:ext cx="381000" cy="377825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21" name="Right Arrow 21"/>
          <p:cNvSpPr/>
          <p:nvPr userDrawn="1"/>
        </p:nvSpPr>
        <p:spPr>
          <a:xfrm rot="18944106" flipV="1">
            <a:off x="3786188" y="4384675"/>
            <a:ext cx="381000" cy="377825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22" name="Right Arrow 22"/>
          <p:cNvSpPr/>
          <p:nvPr userDrawn="1"/>
        </p:nvSpPr>
        <p:spPr>
          <a:xfrm rot="2655894" flipH="1" flipV="1">
            <a:off x="4976813" y="4384675"/>
            <a:ext cx="381000" cy="377825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04400" y="4532800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04400" y="1775459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022032" y="3191932"/>
            <a:ext cx="1099938" cy="1191600"/>
          </a:xfrm>
          <a:prstGeom prst="ellipse">
            <a:avLst/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ctr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504400" y="1428430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504400" y="4182242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1338" y="4532800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1338" y="4182242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75459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8430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39" y="203863"/>
            <a:ext cx="7619815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86485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81376"/>
            <a:ext cx="4036754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6659"/>
            <a:ext cx="4036754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55908" y="1781376"/>
            <a:ext cx="4036754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55908" y="1426659"/>
            <a:ext cx="4036754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971888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65530" y="4241200"/>
            <a:ext cx="40271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65530" y="1775459"/>
            <a:ext cx="40271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665530" y="1428430"/>
            <a:ext cx="40271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65530" y="3890142"/>
            <a:ext cx="40271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1338" y="4241200"/>
            <a:ext cx="40262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1338" y="3890142"/>
            <a:ext cx="40262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75459"/>
            <a:ext cx="40262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8430"/>
            <a:ext cx="40262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38210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75223" y="3829182"/>
            <a:ext cx="4017438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65531" y="1422401"/>
            <a:ext cx="4017438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1031" y="3829182"/>
            <a:ext cx="4026231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422401"/>
            <a:ext cx="4026231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48760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3236320 h 7772400"/>
              <a:gd name="T2" fmla="*/ 909157 w 1742046"/>
              <a:gd name="T3" fmla="*/ 3236320 h 7772400"/>
              <a:gd name="T4" fmla="*/ 909157 w 1742046"/>
              <a:gd name="T5" fmla="*/ 0 h 7772400"/>
              <a:gd name="T6" fmla="*/ 0 w 1742046"/>
              <a:gd name="T7" fmla="*/ 0 h 7772400"/>
              <a:gd name="T8" fmla="*/ 0 w 1742046"/>
              <a:gd name="T9" fmla="*/ 3236320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Freeform 19"/>
          <p:cNvSpPr>
            <a:spLocks noEditPoints="1"/>
          </p:cNvSpPr>
          <p:nvPr userDrawn="1"/>
        </p:nvSpPr>
        <p:spPr bwMode="auto">
          <a:xfrm>
            <a:off x="20637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482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rgbClr val="6D2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3236320 h 7772400"/>
              <a:gd name="T2" fmla="*/ 909157 w 1742046"/>
              <a:gd name="T3" fmla="*/ 3236320 h 7772400"/>
              <a:gd name="T4" fmla="*/ 909157 w 1742046"/>
              <a:gd name="T5" fmla="*/ 0 h 7772400"/>
              <a:gd name="T6" fmla="*/ 0 w 1742046"/>
              <a:gd name="T7" fmla="*/ 0 h 7772400"/>
              <a:gd name="T8" fmla="*/ 0 w 1742046"/>
              <a:gd name="T9" fmla="*/ 3236320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Freeform 19"/>
          <p:cNvSpPr>
            <a:spLocks noEditPoints="1"/>
          </p:cNvSpPr>
          <p:nvPr userDrawn="1"/>
        </p:nvSpPr>
        <p:spPr bwMode="auto">
          <a:xfrm>
            <a:off x="20637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9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96197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3236320 h 7772400"/>
              <a:gd name="T2" fmla="*/ 909157 w 1742046"/>
              <a:gd name="T3" fmla="*/ 3236320 h 7772400"/>
              <a:gd name="T4" fmla="*/ 909157 w 1742046"/>
              <a:gd name="T5" fmla="*/ 0 h 7772400"/>
              <a:gd name="T6" fmla="*/ 0 w 1742046"/>
              <a:gd name="T7" fmla="*/ 0 h 7772400"/>
              <a:gd name="T8" fmla="*/ 0 w 1742046"/>
              <a:gd name="T9" fmla="*/ 3236320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Freeform 19"/>
          <p:cNvSpPr>
            <a:spLocks noEditPoints="1"/>
          </p:cNvSpPr>
          <p:nvPr userDrawn="1"/>
        </p:nvSpPr>
        <p:spPr bwMode="auto">
          <a:xfrm>
            <a:off x="20637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03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rgbClr val="00A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3236320 h 7772400"/>
              <a:gd name="T2" fmla="*/ 909157 w 1742046"/>
              <a:gd name="T3" fmla="*/ 3236320 h 7772400"/>
              <a:gd name="T4" fmla="*/ 909157 w 1742046"/>
              <a:gd name="T5" fmla="*/ 0 h 7772400"/>
              <a:gd name="T6" fmla="*/ 0 w 1742046"/>
              <a:gd name="T7" fmla="*/ 0 h 7772400"/>
              <a:gd name="T8" fmla="*/ 0 w 1742046"/>
              <a:gd name="T9" fmla="*/ 3236320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70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Freeform 19"/>
          <p:cNvSpPr>
            <a:spLocks noEditPoints="1"/>
          </p:cNvSpPr>
          <p:nvPr userDrawn="1"/>
        </p:nvSpPr>
        <p:spPr bwMode="auto">
          <a:xfrm>
            <a:off x="20637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52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gray">
          <a:xfrm>
            <a:off x="1573213" y="6234113"/>
            <a:ext cx="29575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450850" y="6234113"/>
            <a:ext cx="504825" cy="223837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3998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gray">
          <a:xfrm>
            <a:off x="1573213" y="6234113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5" name="Freeform 15"/>
          <p:cNvSpPr>
            <a:spLocks noEditPoints="1"/>
          </p:cNvSpPr>
          <p:nvPr userDrawn="1"/>
        </p:nvSpPr>
        <p:spPr bwMode="auto">
          <a:xfrm>
            <a:off x="450850" y="6234113"/>
            <a:ext cx="504825" cy="223837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7930569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1339" y="1422400"/>
            <a:ext cx="7930569" cy="4604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02631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2 COLUMN AND COVER LETTER RUN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450850" y="6319838"/>
            <a:ext cx="425450" cy="173037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731963" y="6319838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7" name="Shape 8"/>
          <p:cNvSpPr txBox="1">
            <a:spLocks/>
          </p:cNvSpPr>
          <p:nvPr userDrawn="1"/>
        </p:nvSpPr>
        <p:spPr>
          <a:xfrm>
            <a:off x="8231188" y="6319838"/>
            <a:ext cx="461962" cy="1492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B79AB807-098B-47DD-BE16-1B305F05B505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2"/>
          </a:xfrm>
        </p:spPr>
        <p:txBody>
          <a:bodyPr/>
          <a:lstStyle>
            <a:lvl1pPr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9578" y="1177925"/>
            <a:ext cx="4033083" cy="4843462"/>
          </a:xfrm>
          <a:ln w="6350">
            <a:noFill/>
          </a:ln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51705"/>
            <a:ext cx="4034204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037138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4300538" y="6319838"/>
            <a:ext cx="392112" cy="173037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301151" y="820740"/>
            <a:ext cx="3452201" cy="754061"/>
          </a:xfrm>
        </p:spPr>
        <p:txBody>
          <a:bodyPr/>
          <a:lstStyle>
            <a:lvl1pPr>
              <a:lnSpc>
                <a:spcPct val="70000"/>
              </a:lnSpc>
              <a:defRPr sz="4400" b="0">
                <a:solidFill>
                  <a:srgbClr val="00338D"/>
                </a:solidFill>
                <a:latin typeface="KPMG Cyrillic Extralight" panose="020B0303030202040204" pitchFamily="34" charset="0"/>
                <a:cs typeface="Kokila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301151" y="2070736"/>
            <a:ext cx="3452677" cy="3267075"/>
          </a:xfrm>
        </p:spPr>
        <p:txBody>
          <a:bodyPr/>
          <a:lstStyle>
            <a:lvl1pPr>
              <a:defRPr>
                <a:solidFill>
                  <a:srgbClr val="00338D"/>
                </a:solidFill>
              </a:defRPr>
            </a:lvl1pPr>
            <a:lvl2pPr>
              <a:defRPr>
                <a:solidFill>
                  <a:srgbClr val="00338D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338D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338D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338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1913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>
            <a:spLocks/>
          </p:cNvSpPr>
          <p:nvPr userDrawn="1"/>
        </p:nvSpPr>
        <p:spPr bwMode="auto">
          <a:xfrm>
            <a:off x="0" y="0"/>
            <a:ext cx="765175" cy="6858000"/>
          </a:xfrm>
          <a:custGeom>
            <a:avLst/>
            <a:gdLst>
              <a:gd name="T0" fmla="*/ 0 w 1742046"/>
              <a:gd name="T1" fmla="*/ 3236320 h 7772400"/>
              <a:gd name="T2" fmla="*/ 5495 w 1742046"/>
              <a:gd name="T3" fmla="*/ 3236320 h 7772400"/>
              <a:gd name="T4" fmla="*/ 5495 w 1742046"/>
              <a:gd name="T5" fmla="*/ 0 h 7772400"/>
              <a:gd name="T6" fmla="*/ 0 w 1742046"/>
              <a:gd name="T7" fmla="*/ 0 h 7772400"/>
              <a:gd name="T8" fmla="*/ 0 w 1742046"/>
              <a:gd name="T9" fmla="*/ 3236320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1584325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3062288"/>
            <a:ext cx="12239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6"/>
          <a:stretch>
            <a:fillRect/>
          </a:stretch>
        </p:blipFill>
        <p:spPr bwMode="auto">
          <a:xfrm>
            <a:off x="1584325" y="3062288"/>
            <a:ext cx="114458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9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1581150" y="3554413"/>
            <a:ext cx="1752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ru-RU" sz="1100" b="1" smtClean="0">
                <a:solidFill>
                  <a:srgbClr val="00338D"/>
                </a:solidFill>
                <a:latin typeface="Arial" pitchFamily="34" charset="0"/>
                <a:ea typeface="Univers for KPMG"/>
                <a:cs typeface="Univers for KPMG"/>
              </a:rPr>
              <a:t>kpmg.ru</a:t>
            </a:r>
          </a:p>
        </p:txBody>
      </p:sp>
      <p:sp>
        <p:nvSpPr>
          <p:cNvPr id="10" name="Rectangle 20">
            <a:hlinkClick r:id="rId5"/>
          </p:cNvPr>
          <p:cNvSpPr>
            <a:spLocks noChangeArrowheads="1"/>
          </p:cNvSpPr>
          <p:nvPr userDrawn="1"/>
        </p:nvSpPr>
        <p:spPr bwMode="auto">
          <a:xfrm>
            <a:off x="4416425" y="3554413"/>
            <a:ext cx="1143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ru-RU" sz="1100" b="1" smtClean="0">
                <a:solidFill>
                  <a:srgbClr val="00338D"/>
                </a:solidFill>
                <a:latin typeface="Arial" pitchFamily="34" charset="0"/>
                <a:ea typeface="Univers for KPMG"/>
                <a:cs typeface="Univers for KPMG"/>
              </a:rPr>
              <a:t>kpmg.com/app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4000" y="5240340"/>
            <a:ext cx="6808177" cy="554037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84000" y="6029325"/>
            <a:ext cx="6808177" cy="119064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4000" y="4313240"/>
            <a:ext cx="6808177" cy="554037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833204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9076D7DA-45DD-4D34-A48B-1C3796D20448}" type="datetimeFigureOut">
              <a:rPr lang="ru-RU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C9D28BB3-8319-4BFC-B707-62AA21448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0119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9076D7DA-45DD-4D34-A48B-1C3796D20448}" type="datetimeFigureOut">
              <a:rPr lang="ru-RU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F15DE56-3C80-4736-89B7-C629D0E13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1509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4938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23"/>
          <p:cNvGrpSpPr>
            <a:grpSpLocks/>
          </p:cNvGrpSpPr>
          <p:nvPr userDrawn="1"/>
        </p:nvGrpSpPr>
        <p:grpSpPr bwMode="auto">
          <a:xfrm>
            <a:off x="8875713" y="0"/>
            <a:ext cx="95250" cy="333375"/>
            <a:chOff x="8875715" y="-787"/>
            <a:chExt cx="95251" cy="295141"/>
          </a:xfrm>
        </p:grpSpPr>
        <p:sp>
          <p:nvSpPr>
            <p:cNvPr id="8" name="Прямоугольник 7"/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Номер слайда 1"/>
          <p:cNvSpPr txBox="1">
            <a:spLocks/>
          </p:cNvSpPr>
          <p:nvPr userDrawn="1"/>
        </p:nvSpPr>
        <p:spPr>
          <a:xfrm>
            <a:off x="8139113" y="0"/>
            <a:ext cx="825500" cy="3397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7B0C1A9-05A4-458C-A77A-EE4B26F08C3F}" type="slidenum">
              <a:rPr lang="ru-RU" smtClean="0">
                <a:solidFill>
                  <a:prstClr val="white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47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224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9" Type="http://schemas.openxmlformats.org/officeDocument/2006/relationships/theme" Target="../theme/theme3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85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84.xml"/><Relationship Id="rId38" Type="http://schemas.openxmlformats.org/officeDocument/2006/relationships/slideLayout" Target="../slideLayouts/slideLayout89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0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83.xml"/><Relationship Id="rId37" Type="http://schemas.openxmlformats.org/officeDocument/2006/relationships/slideLayout" Target="../slideLayouts/slideLayout88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36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82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Relationship Id="rId35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9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9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75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7" y="295278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40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87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37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100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9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44" y="320687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62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81" y="327037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9" y="323862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44" y="327037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25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81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37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9" y="330212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44" y="331800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62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9" y="334975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7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75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50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37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7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12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75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800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12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9" y="334975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7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75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37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12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87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50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700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75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87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9" y="642950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62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87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87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82" y="623900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7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32" y="604850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9" y="604850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5000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9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37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62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25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25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9" y="630250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7" y="614375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81" y="671525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50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6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31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91" y="512766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92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94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80" y="493715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43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87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9" y="282587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7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8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5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5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5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900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4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4" y="625487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87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82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900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9" y="623900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87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87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3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916" r:id="rId13"/>
    <p:sldLayoutId id="2147483917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0850" y="450850"/>
            <a:ext cx="8232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0850" y="1422400"/>
            <a:ext cx="8232775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8332788" y="6319838"/>
            <a:ext cx="360362" cy="14922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D4CFF2E-5770-46D6-9708-4F1417888483}" type="slidenum">
              <a:rPr lang="en-US" sz="900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09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57" r:id="rId27"/>
    <p:sldLayoutId id="2147483858" r:id="rId28"/>
    <p:sldLayoutId id="2147483859" r:id="rId29"/>
    <p:sldLayoutId id="2147483860" r:id="rId30"/>
    <p:sldLayoutId id="2147483861" r:id="rId31"/>
    <p:sldLayoutId id="2147483862" r:id="rId32"/>
    <p:sldLayoutId id="2147483863" r:id="rId33"/>
    <p:sldLayoutId id="2147483864" r:id="rId34"/>
    <p:sldLayoutId id="2147483865" r:id="rId35"/>
    <p:sldLayoutId id="2147483866" r:id="rId36"/>
    <p:sldLayoutId id="2147483867" r:id="rId3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latin typeface="KPMG Cyrillic Extralight" panose="020B0303030202040204" pitchFamily="34" charset="-52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9pPr>
    </p:titleStyle>
    <p:bodyStyle>
      <a:lvl1pPr algn="l" rtl="0" eaLnBrk="0" fontAlgn="base" hangingPunct="0">
        <a:spcBef>
          <a:spcPct val="0"/>
        </a:spcBef>
        <a:spcAft>
          <a:spcPts val="600"/>
        </a:spcAft>
        <a:defRPr sz="900" b="1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ts val="600"/>
        </a:spcAft>
        <a:defRPr sz="900" kern="1200">
          <a:solidFill>
            <a:schemeClr val="tx2"/>
          </a:solidFill>
          <a:latin typeface="+mn-lt"/>
          <a:ea typeface="+mn-ea"/>
          <a:cs typeface="+mn-cs"/>
        </a:defRPr>
      </a:lvl2pPr>
      <a:lvl3pPr marL="215900" indent="-2159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3pPr>
      <a:lvl4pPr marL="358775" indent="-142875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574675" indent="-2159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0980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0850" y="450850"/>
            <a:ext cx="8232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0850" y="1422400"/>
            <a:ext cx="8232775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8332788" y="6319838"/>
            <a:ext cx="360362" cy="14922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2C7C2BC-6111-4E7A-B68C-3C333C5C2CE4}" type="slidenum">
              <a:rPr lang="en-US" sz="900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1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  <p:sldLayoutId id="2147483892" r:id="rId18"/>
    <p:sldLayoutId id="2147483893" r:id="rId19"/>
    <p:sldLayoutId id="2147483894" r:id="rId20"/>
    <p:sldLayoutId id="2147483895" r:id="rId21"/>
    <p:sldLayoutId id="2147483896" r:id="rId22"/>
    <p:sldLayoutId id="2147483897" r:id="rId23"/>
    <p:sldLayoutId id="2147483898" r:id="rId24"/>
    <p:sldLayoutId id="2147483899" r:id="rId25"/>
    <p:sldLayoutId id="2147483900" r:id="rId26"/>
    <p:sldLayoutId id="2147483901" r:id="rId27"/>
    <p:sldLayoutId id="2147483902" r:id="rId28"/>
    <p:sldLayoutId id="2147483903" r:id="rId29"/>
    <p:sldLayoutId id="2147483904" r:id="rId30"/>
    <p:sldLayoutId id="2147483905" r:id="rId31"/>
    <p:sldLayoutId id="2147483906" r:id="rId32"/>
    <p:sldLayoutId id="2147483907" r:id="rId33"/>
    <p:sldLayoutId id="2147483908" r:id="rId34"/>
    <p:sldLayoutId id="2147483909" r:id="rId35"/>
    <p:sldLayoutId id="2147483910" r:id="rId36"/>
    <p:sldLayoutId id="2147483911" r:id="rId37"/>
    <p:sldLayoutId id="2147483912" r:id="rId3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latin typeface="KPMG Cyrillic Extralight" panose="020B0303030202040204" pitchFamily="34" charset="-52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9pPr>
    </p:titleStyle>
    <p:bodyStyle>
      <a:lvl1pPr algn="l" rtl="0" eaLnBrk="0" fontAlgn="base" hangingPunct="0">
        <a:spcBef>
          <a:spcPct val="0"/>
        </a:spcBef>
        <a:spcAft>
          <a:spcPts val="600"/>
        </a:spcAft>
        <a:defRPr sz="900" b="1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ts val="600"/>
        </a:spcAft>
        <a:defRPr sz="900" kern="1200">
          <a:solidFill>
            <a:schemeClr val="tx2"/>
          </a:solidFill>
          <a:latin typeface="+mn-lt"/>
          <a:ea typeface="+mn-ea"/>
          <a:cs typeface="+mn-cs"/>
        </a:defRPr>
      </a:lvl2pPr>
      <a:lvl3pPr marL="215900" indent="-2159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3pPr>
      <a:lvl4pPr marL="358775" indent="-142875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574675" indent="-2159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0980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80920" cy="3456384"/>
          </a:xfrm>
        </p:spPr>
        <p:txBody>
          <a:bodyPr anchor="ctr"/>
          <a:lstStyle/>
          <a:p>
            <a:pPr lvl="0"/>
            <a:r>
              <a:rPr lang="ru-RU" sz="3400" dirty="0" smtClean="0">
                <a:solidFill>
                  <a:srgbClr val="00602B"/>
                </a:solidFill>
                <a:latin typeface="+mn-lt"/>
                <a:cs typeface="Arial" charset="0"/>
              </a:rPr>
              <a:t>Применение </a:t>
            </a:r>
            <a:r>
              <a:rPr lang="ru-RU" sz="3400" dirty="0" smtClean="0">
                <a:solidFill>
                  <a:srgbClr val="00602B"/>
                </a:solidFill>
                <a:latin typeface="+mn-lt"/>
                <a:cs typeface="Arial" charset="0"/>
              </a:rPr>
              <a:t>бюджетной </a:t>
            </a:r>
            <a:r>
              <a:rPr lang="ru-RU" sz="3400" dirty="0">
                <a:solidFill>
                  <a:srgbClr val="00602B"/>
                </a:solidFill>
                <a:latin typeface="+mn-lt"/>
                <a:cs typeface="Arial" charset="0"/>
              </a:rPr>
              <a:t>классификации </a:t>
            </a:r>
            <a:r>
              <a:rPr lang="ru-RU" sz="3400" dirty="0" smtClean="0">
                <a:solidFill>
                  <a:srgbClr val="00602B"/>
                </a:solidFill>
                <a:latin typeface="+mn-lt"/>
                <a:cs typeface="Arial" charset="0"/>
              </a:rPr>
              <a:t>РФ и классификации операций сектора государственного управления </a:t>
            </a:r>
            <a:br>
              <a:rPr lang="ru-RU" sz="3400" dirty="0" smtClean="0">
                <a:solidFill>
                  <a:srgbClr val="00602B"/>
                </a:solidFill>
                <a:latin typeface="+mn-lt"/>
                <a:cs typeface="Arial" charset="0"/>
              </a:rPr>
            </a:br>
            <a:r>
              <a:rPr lang="ru-RU" sz="3400" dirty="0" smtClean="0">
                <a:solidFill>
                  <a:srgbClr val="00602B"/>
                </a:solidFill>
                <a:latin typeface="+mn-lt"/>
                <a:cs typeface="Arial" charset="0"/>
              </a:rPr>
              <a:t>в 2022 </a:t>
            </a:r>
            <a:r>
              <a:rPr lang="ru-RU" sz="3400" dirty="0" smtClean="0">
                <a:solidFill>
                  <a:srgbClr val="00602B"/>
                </a:solidFill>
                <a:latin typeface="+mn-lt"/>
                <a:cs typeface="Arial" charset="0"/>
              </a:rPr>
              <a:t> и 2023 году.</a:t>
            </a:r>
            <a:endParaRPr lang="ru-RU" sz="3400" dirty="0">
              <a:solidFill>
                <a:srgbClr val="00602B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3628" y="4921120"/>
            <a:ext cx="6696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/>
              <a:t>Сафарова Наталья Александровна </a:t>
            </a:r>
            <a:endParaRPr lang="ru-RU" sz="3000" b="1" dirty="0" smtClean="0"/>
          </a:p>
        </p:txBody>
      </p:sp>
      <p:sp>
        <p:nvSpPr>
          <p:cNvPr id="6" name="Rectangle 2"/>
          <p:cNvSpPr/>
          <p:nvPr/>
        </p:nvSpPr>
        <p:spPr>
          <a:xfrm>
            <a:off x="0" y="5799727"/>
            <a:ext cx="9144000" cy="517457"/>
          </a:xfrm>
          <a:prstGeom prst="rect">
            <a:avLst/>
          </a:prstGeom>
          <a:solidFill>
            <a:srgbClr val="066A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9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279" y="1484784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602B"/>
                </a:solidFill>
              </a:rPr>
              <a:t>Отдых и оздоровление детей, КБК - 2023</a:t>
            </a:r>
            <a:br>
              <a:rPr lang="ru-RU" sz="2800" b="1" dirty="0" smtClean="0">
                <a:solidFill>
                  <a:srgbClr val="00602B"/>
                </a:solidFill>
              </a:rPr>
            </a:br>
            <a:endParaRPr lang="ru-RU" sz="2800" b="1" dirty="0">
              <a:solidFill>
                <a:srgbClr val="00602B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115616" y="2204864"/>
            <a:ext cx="7581263" cy="3951288"/>
          </a:xfrm>
        </p:spPr>
        <p:txBody>
          <a:bodyPr/>
          <a:lstStyle/>
          <a:p>
            <a:r>
              <a:rPr lang="ru-RU" sz="2600" dirty="0" smtClean="0"/>
              <a:t>Подраздел 0709 </a:t>
            </a:r>
            <a:r>
              <a:rPr lang="ru-RU" sz="2600" dirty="0"/>
              <a:t>"Другие вопросы в области </a:t>
            </a:r>
            <a:r>
              <a:rPr lang="ru-RU" sz="2600" dirty="0" smtClean="0"/>
              <a:t>образования" - </a:t>
            </a:r>
            <a:r>
              <a:rPr lang="ru-RU" sz="2600" dirty="0"/>
              <a:t> </a:t>
            </a:r>
            <a:r>
              <a:rPr lang="ru-RU" sz="2600" dirty="0" smtClean="0"/>
              <a:t>расходы </a:t>
            </a:r>
            <a:r>
              <a:rPr lang="ru-RU" sz="2600" dirty="0"/>
              <a:t>на оказание услуг (выполнение работ) по организации отдыха детей, а также расходы организаций, осуществляющих обеспечение деятельности в области оздоровления и отдыха </a:t>
            </a:r>
            <a:r>
              <a:rPr lang="ru-RU" sz="2600" dirty="0" smtClean="0"/>
              <a:t>детей</a:t>
            </a:r>
            <a:endParaRPr lang="ru-RU" sz="2600" dirty="0"/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6876256" y="13518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z="2200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10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730867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9932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602B"/>
                </a:solidFill>
              </a:rPr>
              <a:t>КВР 246 для АУ и БУ (2023)</a:t>
            </a:r>
            <a:endParaRPr lang="ru-RU" dirty="0">
              <a:solidFill>
                <a:srgbClr val="00602B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4040188" cy="3951288"/>
          </a:xfrm>
        </p:spPr>
        <p:txBody>
          <a:bodyPr/>
          <a:lstStyle/>
          <a:p>
            <a:r>
              <a:rPr lang="ru-RU" dirty="0" smtClean="0"/>
              <a:t>Вид </a:t>
            </a:r>
            <a:r>
              <a:rPr lang="ru-RU" dirty="0"/>
              <a:t>расходов "246 Закупка товаров, работ, услуг в целях создания, развития, эксплуатации и вывода из эксплуатации государственных (муниципальных) информационных систем"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412776"/>
            <a:ext cx="4041775" cy="3951288"/>
          </a:xfrm>
        </p:spPr>
        <p:txBody>
          <a:bodyPr/>
          <a:lstStyle/>
          <a:p>
            <a:r>
              <a:rPr lang="ru-RU" dirty="0" smtClean="0"/>
              <a:t>Расходы федеральных </a:t>
            </a:r>
            <a:r>
              <a:rPr lang="ru-RU" dirty="0"/>
              <a:t>бюджетных и автономных учреждений на реализацию мероприятий по информатизации, направленных на создание, развитие, ввод в эксплуатацию, эксплуатацию или вывод из эксплуатации государственных информационных систем</a:t>
            </a: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6876256" y="13518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z="2200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11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355230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02B"/>
                </a:solidFill>
              </a:rPr>
              <a:t>КВР 322 (2023)</a:t>
            </a:r>
            <a:endParaRPr lang="ru-RU" dirty="0">
              <a:solidFill>
                <a:srgbClr val="00602B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196752"/>
            <a:ext cx="4040188" cy="3951288"/>
          </a:xfrm>
        </p:spPr>
        <p:txBody>
          <a:bodyPr/>
          <a:lstStyle/>
          <a:p>
            <a:r>
              <a:rPr lang="ru-RU" dirty="0" smtClean="0"/>
              <a:t>Вид </a:t>
            </a:r>
            <a:r>
              <a:rPr lang="ru-RU" dirty="0"/>
              <a:t>расходов "322 Субсидии гражданам на приобретение жилья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067945" y="1196752"/>
            <a:ext cx="4618856" cy="3951288"/>
          </a:xfrm>
        </p:spPr>
        <p:txBody>
          <a:bodyPr/>
          <a:lstStyle/>
          <a:p>
            <a:r>
              <a:rPr lang="ru-RU" sz="2000" dirty="0" smtClean="0"/>
              <a:t>расходы по </a:t>
            </a:r>
            <a:r>
              <a:rPr lang="ru-RU" sz="2000" dirty="0"/>
              <a:t>выплате гражданам денежных средств на приобретение, строительство жилых помещений в соответствии с законодательством Российской Федерации, на единовременные выплаты для улучшения жилищных условий, </a:t>
            </a:r>
            <a:r>
              <a:rPr lang="ru-RU" sz="2000" u="sng" dirty="0"/>
              <a:t>осуществляемые в том числе путем перечисления средств на открытые получателями выплаты банковские счета по договору ипотечного кредитования, на счета </a:t>
            </a:r>
            <a:r>
              <a:rPr lang="ru-RU" sz="2000" u="sng" dirty="0" err="1"/>
              <a:t>эскроу</a:t>
            </a:r>
            <a:r>
              <a:rPr lang="ru-RU" sz="2000" u="sng" dirty="0"/>
              <a:t>, а также банковские счета лиц, осуществляющих отчуждение приобретаемых жилых помещений в пользу получателей </a:t>
            </a:r>
            <a:r>
              <a:rPr lang="ru-RU" sz="2000" u="sng" dirty="0" smtClean="0"/>
              <a:t>выплаты</a:t>
            </a:r>
            <a:endParaRPr lang="ru-RU" sz="2000" dirty="0"/>
          </a:p>
          <a:p>
            <a:endParaRPr lang="ru-RU" dirty="0"/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6876256" y="13518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z="2200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12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341445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53687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602B"/>
                </a:solidFill>
              </a:rPr>
              <a:t>КВР 414 (2022, 2023)</a:t>
            </a:r>
            <a:endParaRPr lang="ru-RU" dirty="0">
              <a:solidFill>
                <a:srgbClr val="00602B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9" y="1193172"/>
            <a:ext cx="8229600" cy="639762"/>
          </a:xfrm>
        </p:spPr>
        <p:txBody>
          <a:bodyPr/>
          <a:lstStyle/>
          <a:p>
            <a:r>
              <a:rPr lang="ru-RU" dirty="0" smtClean="0"/>
              <a:t>Судебные решения об изъятии земельных участков для строительства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1832934"/>
            <a:ext cx="4040188" cy="3951288"/>
          </a:xfrm>
        </p:spPr>
        <p:txBody>
          <a:bodyPr/>
          <a:lstStyle/>
          <a:p>
            <a:r>
              <a:rPr lang="ru-RU" dirty="0" smtClean="0"/>
              <a:t>Вид </a:t>
            </a:r>
            <a:r>
              <a:rPr lang="ru-RU" dirty="0"/>
              <a:t>расходов "414 Бюджетные инвестиции в объекты капитального строительства государственной (муниципальной) собственности"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08754" y="1600201"/>
            <a:ext cx="4251076" cy="3951288"/>
          </a:xfrm>
        </p:spPr>
        <p:txBody>
          <a:bodyPr/>
          <a:lstStyle/>
          <a:p>
            <a:r>
              <a:rPr lang="ru-RU" sz="1400" dirty="0"/>
              <a:t>расходы на исполнение судебных актов </a:t>
            </a:r>
            <a:r>
              <a:rPr lang="ru-RU" sz="1400" dirty="0" smtClean="0"/>
              <a:t>РФ в </a:t>
            </a:r>
            <a:r>
              <a:rPr lang="ru-RU" sz="1400" dirty="0"/>
              <a:t>части </a:t>
            </a:r>
            <a:r>
              <a:rPr lang="ru-RU" sz="1400" dirty="0" smtClean="0"/>
              <a:t>выплаты: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рыночной стоимости земельных участков, право частной собственности на которые подлежит прекращению, или рыночной стоимости иных прав на земельные участки, подлежащих прекращению в связи с изъятием земельных участков для государственных или муниципальных нужд, </a:t>
            </a:r>
            <a:r>
              <a:rPr lang="ru-RU" sz="1400" u="sng" dirty="0"/>
              <a:t>включенных в проектную документацию на объекты капитального строительства </a:t>
            </a:r>
            <a:r>
              <a:rPr lang="ru-RU" sz="1400" dirty="0"/>
              <a:t>государственной (муниципальной) </a:t>
            </a:r>
            <a:r>
              <a:rPr lang="ru-RU" sz="1400" dirty="0" smtClean="0"/>
              <a:t>собственности</a:t>
            </a:r>
          </a:p>
          <a:p>
            <a:r>
              <a:rPr lang="ru-RU" sz="1400" dirty="0" smtClean="0"/>
              <a:t>рыночной </a:t>
            </a:r>
            <a:r>
              <a:rPr lang="ru-RU" sz="1400" dirty="0"/>
              <a:t>стоимости объектов недвижимого имущества, право частной собственности на которые подлежит прекращению, или рыночной стоимости иных прав на объекты недвижимого имущества, подлежащих прекращению, в случае, если одновременно с изъятием земельных участков для государственных или муниципальных нужд осуществляется изъятие расположенных на таких земельных участках и принадлежащих правообладателям таких земельных участков объектов недвижимого имущества.</a:t>
            </a: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6876256" y="13518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z="2200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13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54994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850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602B"/>
                </a:solidFill>
              </a:rPr>
              <a:t>КВР 853 (2022,2023)</a:t>
            </a:r>
            <a:endParaRPr lang="ru-RU" dirty="0">
              <a:solidFill>
                <a:srgbClr val="00602B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196752"/>
            <a:ext cx="4040188" cy="3951288"/>
          </a:xfrm>
        </p:spPr>
        <p:txBody>
          <a:bodyPr/>
          <a:lstStyle/>
          <a:p>
            <a:r>
              <a:rPr lang="ru-RU" dirty="0" smtClean="0"/>
              <a:t>Вид </a:t>
            </a:r>
            <a:r>
              <a:rPr lang="ru-RU" dirty="0"/>
              <a:t>расходов "853 Уплата иных платежей"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843" y="1179704"/>
            <a:ext cx="4041775" cy="4553552"/>
          </a:xfrm>
        </p:spPr>
        <p:txBody>
          <a:bodyPr/>
          <a:lstStyle/>
          <a:p>
            <a:r>
              <a:rPr lang="ru-RU" sz="2000" dirty="0" smtClean="0"/>
              <a:t>Убытки, причиненные </a:t>
            </a:r>
            <a:r>
              <a:rPr lang="ru-RU" sz="2000" dirty="0"/>
              <a:t>изъятием земельных участков для государственных или муниципальных нужд, включая убытки, возникающие в связи с невозможностью исполнения правообладателями таких земельных участков обязательств перед третьими лицами, в том числе основанных на заключенных с такими лицами договорах, и </a:t>
            </a:r>
            <a:r>
              <a:rPr lang="ru-RU" sz="2000" dirty="0" smtClean="0"/>
              <a:t>упущенная выгода</a:t>
            </a:r>
            <a:endParaRPr lang="ru-RU" sz="2000" dirty="0"/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6876256" y="13518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z="2200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14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071724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94593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602B"/>
                </a:solidFill>
              </a:rPr>
              <a:t>Источники финансирования дефицитов бюджетов (2023)</a:t>
            </a:r>
            <a:endParaRPr lang="ru-RU" dirty="0">
              <a:solidFill>
                <a:srgbClr val="00602B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Ст. 95 БК РФ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/>
          <a:p>
            <a:r>
              <a:rPr lang="ru-RU" dirty="0" smtClean="0"/>
              <a:t>Код КИФ 000 </a:t>
            </a:r>
            <a:r>
              <a:rPr lang="ru-RU" dirty="0"/>
              <a:t>01 06 10 02 02 </a:t>
            </a:r>
            <a:r>
              <a:rPr lang="ru-RU" b="1" u="sng" dirty="0"/>
              <a:t>0000</a:t>
            </a:r>
            <a:r>
              <a:rPr lang="ru-RU" dirty="0"/>
              <a:t> 550 </a:t>
            </a:r>
            <a:r>
              <a:rPr lang="ru-RU" sz="1400" dirty="0"/>
              <a:t>"Увеличение финансовых активов в собственности субъектов Российской Федерации за счет средств на казначейских счетах для осуществления и отражения операций с денежными средствами, поступающими во временное распоряжение получателей средств бюджета субъекта Российской Федерации, казначейских счетах для осуществления и отражения операций с денежными средствами бюджетных и автономных учреждений, единых счетах бюджетов государственных внебюджетных фондов, казначейских счетах для осуществления и отражения операций с денежными средствами юридических лиц, не являющихся участниками бюджетного процесса, бюджетными и автономными учреждениями"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1200" dirty="0"/>
              <a:t>О</a:t>
            </a:r>
            <a:r>
              <a:rPr lang="ru-RU" sz="1200" dirty="0" smtClean="0"/>
              <a:t>тдельные </a:t>
            </a:r>
            <a:r>
              <a:rPr lang="ru-RU" sz="1200" dirty="0"/>
              <a:t>коды подвида источника финансирования дефицита бюджета субъекта Российской Федерации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000" dirty="0"/>
              <a:t>0001 </a:t>
            </a:r>
            <a:r>
              <a:rPr lang="ru-RU" sz="2000" dirty="0" smtClean="0"/>
              <a:t>– остатки </a:t>
            </a:r>
            <a:r>
              <a:rPr lang="ru-RU" sz="2000" dirty="0"/>
              <a:t>средств </a:t>
            </a:r>
            <a:r>
              <a:rPr lang="ru-RU" sz="2000" dirty="0" smtClean="0"/>
              <a:t>во </a:t>
            </a:r>
            <a:r>
              <a:rPr lang="ru-RU" sz="2000" dirty="0"/>
              <a:t>временное распоряжение </a:t>
            </a:r>
            <a:r>
              <a:rPr lang="ru-RU" sz="2000" dirty="0" smtClean="0"/>
              <a:t>ПБС;</a:t>
            </a:r>
            <a:endParaRPr lang="ru-RU" sz="2000" dirty="0"/>
          </a:p>
          <a:p>
            <a:r>
              <a:rPr lang="ru-RU" sz="2000" dirty="0"/>
              <a:t>0002 </a:t>
            </a:r>
            <a:r>
              <a:rPr lang="ru-RU" sz="2000" dirty="0" smtClean="0"/>
              <a:t>– денежные средства БУ и АУ;</a:t>
            </a:r>
            <a:endParaRPr lang="ru-RU" sz="2000" dirty="0"/>
          </a:p>
          <a:p>
            <a:r>
              <a:rPr lang="ru-RU" sz="2000" dirty="0"/>
              <a:t>0003 </a:t>
            </a:r>
            <a:r>
              <a:rPr lang="ru-RU" sz="2000" dirty="0" smtClean="0"/>
              <a:t>– остатки </a:t>
            </a:r>
            <a:r>
              <a:rPr lang="ru-RU" sz="2000" dirty="0"/>
              <a:t>средств </a:t>
            </a:r>
            <a:r>
              <a:rPr lang="ru-RU" sz="2000" dirty="0" smtClean="0"/>
              <a:t>территориального ГВФ;</a:t>
            </a:r>
            <a:endParaRPr lang="ru-RU" sz="2000" dirty="0"/>
          </a:p>
          <a:p>
            <a:r>
              <a:rPr lang="ru-RU" sz="2000" dirty="0"/>
              <a:t>0004 </a:t>
            </a:r>
            <a:r>
              <a:rPr lang="ru-RU" sz="2000" dirty="0" smtClean="0"/>
              <a:t>– денежные средства </a:t>
            </a:r>
            <a:r>
              <a:rPr lang="ru-RU" sz="2000" dirty="0"/>
              <a:t>получателей средств из бюджета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/>
              <a:t>0005 </a:t>
            </a:r>
            <a:r>
              <a:rPr lang="ru-RU" sz="2000" dirty="0" smtClean="0"/>
              <a:t>– денежные средства </a:t>
            </a:r>
            <a:r>
              <a:rPr lang="ru-RU" sz="2000" dirty="0"/>
              <a:t>участников казначейского </a:t>
            </a:r>
            <a:r>
              <a:rPr lang="ru-RU" sz="2000" dirty="0" smtClean="0"/>
              <a:t>сопровождения</a:t>
            </a:r>
            <a:r>
              <a:rPr lang="ru-RU" sz="2000" dirty="0"/>
              <a:t>.</a:t>
            </a: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6876256" y="13518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z="2200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15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410442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499" y="78037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602B"/>
                </a:solidFill>
              </a:rPr>
              <a:t>Ежемесячная денежная выплата </a:t>
            </a:r>
            <a:r>
              <a:rPr lang="ru-RU" dirty="0">
                <a:solidFill>
                  <a:srgbClr val="00602B"/>
                </a:solidFill>
              </a:rPr>
              <a:t>семьям, имеющим детей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Указ Президента Российской Федерации от 31.03.2022 № 175 "О ежемесячной денежной выплате семьям, имеющим детей"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97389" y="2174874"/>
            <a:ext cx="4395092" cy="4278461"/>
          </a:xfrm>
        </p:spPr>
        <p:txBody>
          <a:bodyPr/>
          <a:lstStyle/>
          <a:p>
            <a:r>
              <a:rPr lang="ru-RU" dirty="0" smtClean="0"/>
              <a:t>Субвенции из бюджета субъекта РФ Пенсионному фонду РФ – КВР 530 «Субвенции»</a:t>
            </a:r>
          </a:p>
          <a:p>
            <a:r>
              <a:rPr lang="ru-RU" dirty="0"/>
              <a:t>НР 31140 "Субвенции бюджету Пенсионного фонда Российской Федерации на осуществление ежемесячной денежной выплаты на ребенка в возрасте от восьми до семнадцати лет"</a:t>
            </a:r>
          </a:p>
          <a:p>
            <a:endParaRPr lang="ru-RU" dirty="0"/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6876256" y="13518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z="2200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16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857254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9559" y="613371"/>
            <a:ext cx="8072725" cy="1081918"/>
          </a:xfrm>
        </p:spPr>
        <p:txBody>
          <a:bodyPr/>
          <a:lstStyle/>
          <a:p>
            <a:r>
              <a:rPr lang="ru-RU" sz="2800" dirty="0" smtClean="0">
                <a:solidFill>
                  <a:srgbClr val="00602B"/>
                </a:solidFill>
              </a:rPr>
              <a:t>Порядок применения бюджетной классификации Российской Федерации в 2022 и 2023 годах</a:t>
            </a:r>
            <a:endParaRPr lang="ru-RU" sz="2800" dirty="0">
              <a:solidFill>
                <a:srgbClr val="00602B"/>
              </a:solidFill>
            </a:endParaRPr>
          </a:p>
        </p:txBody>
      </p:sp>
      <p:sp>
        <p:nvSpPr>
          <p:cNvPr id="14" name="Номер слайда 2"/>
          <p:cNvSpPr txBox="1">
            <a:spLocks/>
          </p:cNvSpPr>
          <p:nvPr/>
        </p:nvSpPr>
        <p:spPr>
          <a:xfrm>
            <a:off x="6876256" y="13518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z="2200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2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  <p:sp>
        <p:nvSpPr>
          <p:cNvPr id="15" name="Текст 3"/>
          <p:cNvSpPr>
            <a:spLocks noGrp="1"/>
          </p:cNvSpPr>
          <p:nvPr>
            <p:ph type="body" idx="1"/>
          </p:nvPr>
        </p:nvSpPr>
        <p:spPr>
          <a:xfrm>
            <a:off x="540552" y="1484784"/>
            <a:ext cx="4040188" cy="404811"/>
          </a:xfrm>
        </p:spPr>
        <p:txBody>
          <a:bodyPr/>
          <a:lstStyle/>
          <a:p>
            <a:pPr algn="ctr"/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3"/>
          </p:nvPr>
        </p:nvSpPr>
        <p:spPr>
          <a:xfrm>
            <a:off x="4566587" y="1484784"/>
            <a:ext cx="4041775" cy="404811"/>
          </a:xfrm>
        </p:spPr>
        <p:txBody>
          <a:bodyPr/>
          <a:lstStyle/>
          <a:p>
            <a:pPr algn="ctr"/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18" name="Объект 6"/>
          <p:cNvSpPr>
            <a:spLocks noGrp="1"/>
          </p:cNvSpPr>
          <p:nvPr>
            <p:ph sz="quarter" idx="4"/>
          </p:nvPr>
        </p:nvSpPr>
        <p:spPr>
          <a:xfrm>
            <a:off x="431540" y="1900076"/>
            <a:ext cx="8280920" cy="1426924"/>
          </a:xfrm>
          <a:ln w="31750">
            <a:solidFill>
              <a:srgbClr val="00602B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1700" dirty="0" smtClean="0"/>
              <a:t>Общие положения для всех бюджетов бюджетной системы Российской Федерации, </a:t>
            </a:r>
            <a:br>
              <a:rPr lang="ru-RU" sz="1700" dirty="0" smtClean="0"/>
            </a:br>
            <a:r>
              <a:rPr lang="ru-RU" sz="1700" dirty="0" smtClean="0"/>
              <a:t>бюджетных и автономных учреждений на:</a:t>
            </a:r>
          </a:p>
          <a:p>
            <a:pPr marL="0" indent="0" algn="ctr">
              <a:buNone/>
            </a:pPr>
            <a:r>
              <a:rPr lang="ru-RU" sz="1700" dirty="0" smtClean="0"/>
              <a:t>2022 г. - Приказ </a:t>
            </a:r>
            <a:r>
              <a:rPr lang="ru-RU" sz="1700" dirty="0"/>
              <a:t>Минфина России от 06.06.2019 </a:t>
            </a:r>
            <a:r>
              <a:rPr lang="ru-RU" sz="1700" dirty="0" smtClean="0"/>
              <a:t>№ 85н </a:t>
            </a:r>
          </a:p>
          <a:p>
            <a:pPr marL="0" indent="0" algn="ctr">
              <a:buNone/>
            </a:pPr>
            <a:r>
              <a:rPr lang="ru-RU" sz="1700" dirty="0" smtClean="0"/>
              <a:t>2023 г. - Приказ Минфина России от </a:t>
            </a:r>
            <a:r>
              <a:rPr lang="ru-RU" sz="1700" dirty="0" smtClean="0">
                <a:solidFill>
                  <a:srgbClr val="FF0000"/>
                </a:solidFill>
              </a:rPr>
              <a:t>24.05.2022</a:t>
            </a:r>
            <a:r>
              <a:rPr lang="ru-RU" sz="1700" dirty="0" smtClean="0"/>
              <a:t> № </a:t>
            </a:r>
            <a:r>
              <a:rPr lang="ru-RU" sz="1700" dirty="0" smtClean="0">
                <a:solidFill>
                  <a:srgbClr val="FF0000"/>
                </a:solidFill>
              </a:rPr>
              <a:t>82н</a:t>
            </a:r>
            <a:r>
              <a:rPr lang="ru-RU" sz="1700" dirty="0" smtClean="0"/>
              <a:t> </a:t>
            </a:r>
            <a:r>
              <a:rPr lang="ru-RU" sz="1700" dirty="0" smtClean="0">
                <a:solidFill>
                  <a:srgbClr val="FF0000"/>
                </a:solidFill>
              </a:rPr>
              <a:t>(новый)</a:t>
            </a:r>
          </a:p>
          <a:p>
            <a:pPr marL="0" indent="0" algn="ctr">
              <a:buNone/>
            </a:pPr>
            <a:endParaRPr lang="ru-RU" sz="17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31540" y="5602014"/>
            <a:ext cx="8280920" cy="923330"/>
          </a:xfrm>
          <a:prstGeom prst="rect">
            <a:avLst/>
          </a:prstGeom>
          <a:noFill/>
          <a:ln w="25400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Приказ Минфина России от 29.11.2017 </a:t>
            </a:r>
            <a:r>
              <a:rPr lang="ru-RU" dirty="0" smtClean="0">
                <a:solidFill>
                  <a:prstClr val="black"/>
                </a:solidFill>
              </a:rPr>
              <a:t>№ 209н  "</a:t>
            </a:r>
            <a:r>
              <a:rPr lang="ru-RU" dirty="0">
                <a:solidFill>
                  <a:prstClr val="black"/>
                </a:solidFill>
              </a:rPr>
              <a:t>Об утверждении Порядка применения классификации операций сектора государственного </a:t>
            </a:r>
            <a:r>
              <a:rPr lang="ru-RU" dirty="0" smtClean="0">
                <a:solidFill>
                  <a:prstClr val="black"/>
                </a:solidFill>
              </a:rPr>
              <a:t>управления«</a:t>
            </a:r>
          </a:p>
          <a:p>
            <a:pPr algn="ctr"/>
            <a:r>
              <a:rPr lang="ru-RU" b="1" i="1" dirty="0" smtClean="0">
                <a:solidFill>
                  <a:prstClr val="black"/>
                </a:solidFill>
              </a:rPr>
              <a:t>(для 2023 года в редакции приказа МФ РФ от 08.09.2022 №137</a:t>
            </a:r>
            <a:r>
              <a:rPr lang="ru-RU" b="1" i="1" dirty="0">
                <a:solidFill>
                  <a:prstClr val="black"/>
                </a:solidFill>
              </a:rPr>
              <a:t>н</a:t>
            </a:r>
            <a:r>
              <a:rPr lang="ru-RU" b="1" i="1" dirty="0" smtClean="0">
                <a:solidFill>
                  <a:prstClr val="black"/>
                </a:solidFill>
              </a:rPr>
              <a:t>)</a:t>
            </a: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4545538" y="3771402"/>
            <a:ext cx="63269" cy="1326133"/>
          </a:xfrm>
          <a:prstGeom prst="rect">
            <a:avLst/>
          </a:prstGeom>
          <a:solidFill>
            <a:srgbClr val="00602B"/>
          </a:solidFill>
          <a:ln>
            <a:solidFill>
              <a:srgbClr val="0060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бъект 6"/>
          <p:cNvSpPr txBox="1">
            <a:spLocks/>
          </p:cNvSpPr>
          <p:nvPr/>
        </p:nvSpPr>
        <p:spPr>
          <a:xfrm>
            <a:off x="4855922" y="3531787"/>
            <a:ext cx="3853496" cy="1812226"/>
          </a:xfrm>
          <a:prstGeom prst="rect">
            <a:avLst/>
          </a:prstGeom>
          <a:ln w="28575">
            <a:solidFill>
              <a:srgbClr val="00602B"/>
            </a:solidFill>
          </a:ln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700" dirty="0" smtClean="0">
                <a:solidFill>
                  <a:prstClr val="black"/>
                </a:solidFill>
              </a:rPr>
              <a:t>Коды бюджетной классификации РФ </a:t>
            </a:r>
            <a:br>
              <a:rPr lang="ru-RU" sz="1700" dirty="0" smtClean="0">
                <a:solidFill>
                  <a:prstClr val="black"/>
                </a:solidFill>
              </a:rPr>
            </a:br>
            <a:r>
              <a:rPr lang="ru-RU" sz="1700" b="1" i="1" dirty="0" smtClean="0">
                <a:solidFill>
                  <a:srgbClr val="00602B"/>
                </a:solidFill>
              </a:rPr>
              <a:t>на 202</a:t>
            </a:r>
            <a:r>
              <a:rPr lang="ru-RU" sz="1700" b="1" i="1" dirty="0" smtClean="0">
                <a:solidFill>
                  <a:srgbClr val="FF0000"/>
                </a:solidFill>
              </a:rPr>
              <a:t>3</a:t>
            </a:r>
            <a:r>
              <a:rPr lang="ru-RU" sz="1700" b="1" i="1" dirty="0" smtClean="0">
                <a:solidFill>
                  <a:srgbClr val="00602B"/>
                </a:solidFill>
              </a:rPr>
              <a:t> год и на плановый период 2024 и 2025 гг.</a:t>
            </a:r>
            <a:r>
              <a:rPr lang="ru-RU" sz="1700" dirty="0" smtClean="0">
                <a:solidFill>
                  <a:prstClr val="black"/>
                </a:solidFill>
              </a:rPr>
              <a:t> - Приказ Минфина России </a:t>
            </a:r>
            <a:r>
              <a:rPr lang="ru-RU" sz="1700" dirty="0" smtClean="0">
                <a:solidFill>
                  <a:prstClr val="black"/>
                </a:solidFill>
                <a:sym typeface="Wingdings" panose="05000000000000000000" pitchFamily="2" charset="2"/>
              </a:rPr>
              <a:t>от 17.05.2022 № </a:t>
            </a:r>
            <a:r>
              <a:rPr lang="ru-RU" sz="17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75н (новый)</a:t>
            </a: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31540" y="3528356"/>
            <a:ext cx="3853496" cy="1812226"/>
          </a:xfrm>
          <a:prstGeom prst="rect">
            <a:avLst/>
          </a:prstGeom>
          <a:ln w="28575">
            <a:solidFill>
              <a:srgbClr val="00602B"/>
            </a:solidFill>
          </a:ln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700" dirty="0" smtClean="0">
                <a:solidFill>
                  <a:prstClr val="black"/>
                </a:solidFill>
              </a:rPr>
              <a:t>Коды бюджетной классификации РФ </a:t>
            </a:r>
            <a:br>
              <a:rPr lang="ru-RU" sz="1700" dirty="0" smtClean="0">
                <a:solidFill>
                  <a:prstClr val="black"/>
                </a:solidFill>
              </a:rPr>
            </a:br>
            <a:r>
              <a:rPr lang="ru-RU" sz="1700" b="1" i="1" dirty="0" smtClean="0">
                <a:solidFill>
                  <a:srgbClr val="00602B"/>
                </a:solidFill>
              </a:rPr>
              <a:t>на 202</a:t>
            </a:r>
            <a:r>
              <a:rPr lang="ru-RU" sz="1700" b="1" i="1" dirty="0" smtClean="0">
                <a:solidFill>
                  <a:srgbClr val="FF0000"/>
                </a:solidFill>
              </a:rPr>
              <a:t>2</a:t>
            </a:r>
            <a:r>
              <a:rPr lang="ru-RU" sz="1700" b="1" i="1" dirty="0" smtClean="0">
                <a:solidFill>
                  <a:srgbClr val="00602B"/>
                </a:solidFill>
              </a:rPr>
              <a:t> год и на плановый период </a:t>
            </a:r>
            <a:br>
              <a:rPr lang="ru-RU" sz="1700" b="1" i="1" dirty="0" smtClean="0">
                <a:solidFill>
                  <a:srgbClr val="00602B"/>
                </a:solidFill>
              </a:rPr>
            </a:br>
            <a:r>
              <a:rPr lang="ru-RU" sz="1700" b="1" i="1" dirty="0" smtClean="0">
                <a:solidFill>
                  <a:srgbClr val="00602B"/>
                </a:solidFill>
              </a:rPr>
              <a:t>2023 и 2024 гг. </a:t>
            </a:r>
            <a:r>
              <a:rPr lang="ru-RU" sz="1700" dirty="0" smtClean="0">
                <a:solidFill>
                  <a:prstClr val="black"/>
                </a:solidFill>
              </a:rPr>
              <a:t>- Приказ Минфина России </a:t>
            </a:r>
            <a:r>
              <a:rPr lang="ru-RU" sz="1700" dirty="0" smtClean="0">
                <a:solidFill>
                  <a:prstClr val="black"/>
                </a:solidFill>
                <a:sym typeface="Wingdings" panose="05000000000000000000" pitchFamily="2" charset="2"/>
              </a:rPr>
              <a:t>от 08.06.2021 № </a:t>
            </a:r>
            <a:r>
              <a:rPr lang="ru-RU" sz="17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75н</a:t>
            </a:r>
            <a:endParaRPr lang="ru-RU" sz="1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40678" y="374223"/>
            <a:ext cx="8858250" cy="54642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defTabSz="844083" eaLnBrk="1" hangingPunct="1">
              <a:lnSpc>
                <a:spcPct val="85000"/>
              </a:lnSpc>
            </a:pPr>
            <a:r>
              <a:rPr lang="ru-RU" sz="2031" b="1" dirty="0" smtClean="0">
                <a:solidFill>
                  <a:srgbClr val="00602B"/>
                </a:solidFill>
                <a:latin typeface="Trebuchet MS" panose="020B0603020202020204" pitchFamily="34" charset="0"/>
                <a:cs typeface="Times New Roman" pitchFamily="18" charset="0"/>
              </a:rPr>
              <a:t>Обособление отдельных расходов</a:t>
            </a:r>
            <a:endParaRPr lang="ru-RU" sz="2031" b="1" dirty="0">
              <a:solidFill>
                <a:srgbClr val="00602B"/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83568" y="1484784"/>
            <a:ext cx="1512168" cy="360040"/>
          </a:xfrm>
          <a:prstGeom prst="roundRect">
            <a:avLst>
              <a:gd name="adj" fmla="val 0"/>
            </a:avLst>
          </a:prstGeom>
          <a:solidFill>
            <a:srgbClr val="004821"/>
          </a:solidFill>
          <a:ln>
            <a:solidFill>
              <a:srgbClr val="0048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202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года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31840" y="1376772"/>
            <a:ext cx="5328592" cy="57606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48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60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КВР </a:t>
            </a:r>
            <a:r>
              <a:rPr lang="ru-RU" b="1" dirty="0" smtClean="0">
                <a:solidFill>
                  <a:srgbClr val="0060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247 </a:t>
            </a:r>
            <a:r>
              <a:rPr lang="ru-RU" b="1" dirty="0">
                <a:solidFill>
                  <a:srgbClr val="0060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"Закупка энергетических ресурсов</a:t>
            </a:r>
            <a:r>
              <a:rPr lang="ru-RU" b="1" dirty="0" smtClean="0">
                <a:solidFill>
                  <a:srgbClr val="0060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</a:t>
            </a:r>
            <a:endParaRPr lang="ru-RU" b="1" dirty="0">
              <a:solidFill>
                <a:srgbClr val="00602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Блок-схема: ручное управление 7"/>
          <p:cNvSpPr/>
          <p:nvPr/>
        </p:nvSpPr>
        <p:spPr>
          <a:xfrm rot="5400000">
            <a:off x="2375756" y="1196752"/>
            <a:ext cx="576064" cy="936104"/>
          </a:xfrm>
          <a:prstGeom prst="flowChartManualOperation">
            <a:avLst/>
          </a:prstGeom>
          <a:noFill/>
          <a:ln>
            <a:solidFill>
              <a:srgbClr val="0048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50" name="Picture 2" descr="https://static.tildacdn.com/tild3334-3132-4162-b963-353730373531/kisspng-amnesty-int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41796"/>
            <a:ext cx="820887" cy="8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835696" y="2282908"/>
            <a:ext cx="68493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Системные письма Министерства финансов Российской Федерации :</a:t>
            </a:r>
          </a:p>
          <a:p>
            <a:pPr algn="just"/>
            <a:r>
              <a:rPr lang="ru-RU" sz="1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от 17 февраля 2021 г. № 02-05-10/10752</a:t>
            </a:r>
            <a:r>
              <a:rPr lang="ru-RU" sz="14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</a:p>
          <a:p>
            <a:pPr algn="just"/>
            <a:r>
              <a:rPr lang="ru-RU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от </a:t>
            </a:r>
            <a:r>
              <a:rPr lang="ru-RU" sz="1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26 апреля 2021 г. № 02-05-10/31757</a:t>
            </a:r>
            <a:r>
              <a:rPr lang="ru-RU" sz="14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</a:p>
          <a:p>
            <a:pPr algn="just"/>
            <a:r>
              <a:rPr lang="ru-RU" sz="14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(*не используем в 2022 году)</a:t>
            </a:r>
          </a:p>
          <a:p>
            <a:pPr algn="just"/>
            <a:endParaRPr lang="ru-RU" sz="1400" i="1" dirty="0" smtClean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ru-RU" sz="1400" b="1" i="1" dirty="0" smtClean="0">
                <a:solidFill>
                  <a:srgbClr val="0060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от 28.01.2022 № 02-05-10/5847 + </a:t>
            </a:r>
          </a:p>
          <a:p>
            <a:pPr algn="just"/>
            <a:r>
              <a:rPr lang="ru-RU" sz="1400" b="1" i="1" dirty="0" smtClean="0">
                <a:solidFill>
                  <a:srgbClr val="0060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приказ МФ РФ  от 11.06.2021 № 78н, от 21.03.2022 №40н</a:t>
            </a:r>
            <a:endParaRPr lang="ru-RU" sz="1400" b="1" i="1" dirty="0">
              <a:solidFill>
                <a:srgbClr val="00602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3568" y="4617132"/>
            <a:ext cx="1512168" cy="360040"/>
          </a:xfrm>
          <a:prstGeom prst="roundRect">
            <a:avLst>
              <a:gd name="adj" fmla="val 0"/>
            </a:avLst>
          </a:prstGeom>
          <a:solidFill>
            <a:srgbClr val="004821"/>
          </a:solidFill>
          <a:ln>
            <a:solidFill>
              <a:srgbClr val="0048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202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год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131840" y="4005064"/>
            <a:ext cx="5328592" cy="15841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48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60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Обособление на коде направления расходов </a:t>
            </a:r>
            <a:r>
              <a:rPr lang="ru-RU" sz="1600" dirty="0" smtClean="0">
                <a:solidFill>
                  <a:srgbClr val="0060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закупки коммунальных услуг и иных услуг (товаров, работ) на содержание жилых и нежилых помещений, оплаты взносов на капитальный ремонт общего имущества в многоквартирных домах</a:t>
            </a:r>
          </a:p>
          <a:p>
            <a:pPr algn="ctr"/>
            <a:r>
              <a:rPr lang="ru-RU" sz="1600" b="1" dirty="0" smtClean="0">
                <a:solidFill>
                  <a:srgbClr val="0060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 отдельный ОБАС для федерального бюджета</a:t>
            </a:r>
            <a:endParaRPr lang="ru-RU" sz="1600" b="1" dirty="0">
              <a:solidFill>
                <a:srgbClr val="00602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Трапеция 18"/>
          <p:cNvSpPr/>
          <p:nvPr/>
        </p:nvSpPr>
        <p:spPr>
          <a:xfrm rot="16200000">
            <a:off x="1871700" y="4329100"/>
            <a:ext cx="1584178" cy="936106"/>
          </a:xfrm>
          <a:prstGeom prst="trapezoid">
            <a:avLst>
              <a:gd name="adj" fmla="val 64757"/>
            </a:avLst>
          </a:prstGeom>
          <a:noFill/>
          <a:ln>
            <a:solidFill>
              <a:srgbClr val="0048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6876256" y="13518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z="2200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3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0402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694" y="1284199"/>
            <a:ext cx="8229600" cy="831586"/>
          </a:xfrm>
        </p:spPr>
        <p:txBody>
          <a:bodyPr/>
          <a:lstStyle/>
          <a:p>
            <a:r>
              <a:rPr lang="ru-RU" sz="3000" dirty="0" smtClean="0">
                <a:solidFill>
                  <a:srgbClr val="00602B"/>
                </a:solidFill>
              </a:rPr>
              <a:t>Виды расходов (уточнения в </a:t>
            </a:r>
            <a:r>
              <a:rPr lang="ru-RU" sz="3000" dirty="0">
                <a:solidFill>
                  <a:srgbClr val="00602B"/>
                </a:solidFill>
              </a:rPr>
              <a:t>2022 </a:t>
            </a:r>
            <a:r>
              <a:rPr lang="ru-RU" sz="3000" dirty="0" smtClean="0">
                <a:solidFill>
                  <a:srgbClr val="00602B"/>
                </a:solidFill>
              </a:rPr>
              <a:t>году)</a:t>
            </a:r>
            <a:br>
              <a:rPr lang="ru-RU" sz="3000" dirty="0" smtClean="0">
                <a:solidFill>
                  <a:srgbClr val="00602B"/>
                </a:solidFill>
              </a:rPr>
            </a:br>
            <a:r>
              <a:rPr lang="ru-RU" sz="3000" b="1" dirty="0" smtClean="0">
                <a:solidFill>
                  <a:srgbClr val="00602B"/>
                </a:solidFill>
              </a:rPr>
              <a:t>Спортивные мероприятия (п. 46.9)</a:t>
            </a:r>
            <a:r>
              <a:rPr lang="ru-RU" sz="3000" dirty="0" smtClean="0">
                <a:solidFill>
                  <a:srgbClr val="00602B"/>
                </a:solidFill>
              </a:rPr>
              <a:t/>
            </a:r>
            <a:br>
              <a:rPr lang="ru-RU" sz="3000" dirty="0" smtClean="0">
                <a:solidFill>
                  <a:srgbClr val="00602B"/>
                </a:solidFill>
              </a:rPr>
            </a:br>
            <a:endParaRPr lang="ru-RU" sz="2000" dirty="0">
              <a:solidFill>
                <a:srgbClr val="00602B"/>
              </a:solidFill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539552" y="2852936"/>
            <a:ext cx="2592288" cy="2552790"/>
          </a:xfrm>
          <a:prstGeom prst="round2SameRect">
            <a:avLst>
              <a:gd name="adj1" fmla="val 16667"/>
              <a:gd name="adj2" fmla="val 20418"/>
            </a:avLst>
          </a:prstGeom>
          <a:solidFill>
            <a:schemeClr val="bg1"/>
          </a:solidFill>
          <a:ln>
            <a:solidFill>
              <a:srgbClr val="0060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приобретение товаров, </a:t>
            </a:r>
            <a:r>
              <a:rPr lang="ru-RU" dirty="0" smtClean="0">
                <a:solidFill>
                  <a:schemeClr val="tx1"/>
                </a:solidFill>
              </a:rPr>
              <a:t>услуг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КВР 244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3359524" y="2852936"/>
            <a:ext cx="2592288" cy="2552790"/>
          </a:xfrm>
          <a:prstGeom prst="round2SameRect">
            <a:avLst>
              <a:gd name="adj1" fmla="val 16667"/>
              <a:gd name="adj2" fmla="val 20418"/>
            </a:avLst>
          </a:prstGeom>
          <a:solidFill>
            <a:schemeClr val="bg1"/>
          </a:solidFill>
          <a:ln>
            <a:solidFill>
              <a:srgbClr val="0060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компенсации командируемым работникам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КВР 112,122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6176864" y="2852936"/>
            <a:ext cx="2592288" cy="2552790"/>
          </a:xfrm>
          <a:prstGeom prst="round2SameRect">
            <a:avLst>
              <a:gd name="adj1" fmla="val 16667"/>
              <a:gd name="adj2" fmla="val 20418"/>
            </a:avLst>
          </a:prstGeom>
          <a:solidFill>
            <a:schemeClr val="bg1"/>
          </a:solidFill>
          <a:ln>
            <a:solidFill>
              <a:srgbClr val="0060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омпенсации привлекаемым лицам 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КВР 113,123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0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319" y="1124744"/>
            <a:ext cx="8229600" cy="831586"/>
          </a:xfrm>
        </p:spPr>
        <p:txBody>
          <a:bodyPr/>
          <a:lstStyle/>
          <a:p>
            <a:r>
              <a:rPr lang="ru-RU" sz="3000" dirty="0" smtClean="0">
                <a:solidFill>
                  <a:srgbClr val="00602B"/>
                </a:solidFill>
              </a:rPr>
              <a:t>Безвозмездные </a:t>
            </a:r>
            <a:r>
              <a:rPr lang="ru-RU" sz="3000" dirty="0" err="1" smtClean="0">
                <a:solidFill>
                  <a:srgbClr val="00602B"/>
                </a:solidFill>
              </a:rPr>
              <a:t>неденежные</a:t>
            </a:r>
            <a:r>
              <a:rPr lang="ru-RU" sz="3000" dirty="0" smtClean="0">
                <a:solidFill>
                  <a:srgbClr val="00602B"/>
                </a:solidFill>
              </a:rPr>
              <a:t> передачи/поступления</a:t>
            </a:r>
            <a:br>
              <a:rPr lang="ru-RU" sz="3000" dirty="0" smtClean="0">
                <a:solidFill>
                  <a:srgbClr val="00602B"/>
                </a:solidFill>
              </a:rPr>
            </a:br>
            <a:r>
              <a:rPr lang="ru-RU" sz="3000" dirty="0" smtClean="0">
                <a:solidFill>
                  <a:srgbClr val="00602B"/>
                </a:solidFill>
              </a:rPr>
              <a:t>с 2022 года</a:t>
            </a:r>
            <a:br>
              <a:rPr lang="ru-RU" sz="3000" dirty="0" smtClean="0">
                <a:solidFill>
                  <a:srgbClr val="00602B"/>
                </a:solidFill>
              </a:rPr>
            </a:br>
            <a:endParaRPr lang="ru-RU" sz="2000" dirty="0">
              <a:solidFill>
                <a:srgbClr val="00602B"/>
              </a:solidFill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765849"/>
              </p:ext>
            </p:extLst>
          </p:nvPr>
        </p:nvGraphicFramePr>
        <p:xfrm>
          <a:off x="1295747" y="2780928"/>
          <a:ext cx="6658744" cy="3144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572097529"/>
                    </a:ext>
                  </a:extLst>
                </a:gridCol>
                <a:gridCol w="3274368">
                  <a:extLst>
                    <a:ext uri="{9D8B030D-6E8A-4147-A177-3AD203B41FA5}">
                      <a16:colId xmlns:a16="http://schemas.microsoft.com/office/drawing/2014/main" val="3098825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7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АГПД 180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«Прочие доходы»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1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 2 07 10000 00 0000 180 «Прочие безвозмездные </a:t>
                      </a:r>
                      <a:r>
                        <a:rPr lang="ru-RU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неденежные</a:t>
                      </a:r>
                      <a:r>
                        <a:rPr lang="ru-RU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поступления в бюджеты бюджетной системы Российской Федерации»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АГПД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 «Безвозмездные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неденежные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поступления»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000 2 07 10000 00 0000 </a:t>
                      </a:r>
                      <a:r>
                        <a:rPr lang="ru-RU" sz="1600" b="1" i="1" kern="1200" dirty="0" smtClean="0">
                          <a:solidFill>
                            <a:srgbClr val="0060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</a:t>
                      </a:r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«Безвозмездные </a:t>
                      </a:r>
                      <a:r>
                        <a:rPr lang="ru-RU" sz="16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неденежные</a:t>
                      </a:r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поступления в бюджеты бюджетной системы Российской Федерации»</a:t>
                      </a:r>
                      <a:endParaRPr lang="ru-RU" sz="1600" b="0" i="1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421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b="1" dirty="0" smtClean="0"/>
                        <a:t>КВР 000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КВР 801 – 809 «Безвозмездные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неденежные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передачи»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739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0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99194"/>
            <a:ext cx="8229600" cy="831586"/>
          </a:xfrm>
        </p:spPr>
        <p:txBody>
          <a:bodyPr/>
          <a:lstStyle/>
          <a:p>
            <a:r>
              <a:rPr lang="ru-RU" sz="3000" dirty="0" smtClean="0">
                <a:solidFill>
                  <a:srgbClr val="00602B"/>
                </a:solidFill>
              </a:rPr>
              <a:t>Безвозмездные </a:t>
            </a:r>
            <a:r>
              <a:rPr lang="ru-RU" sz="3000" dirty="0" err="1" smtClean="0">
                <a:solidFill>
                  <a:srgbClr val="00602B"/>
                </a:solidFill>
              </a:rPr>
              <a:t>неденежные</a:t>
            </a:r>
            <a:r>
              <a:rPr lang="ru-RU" sz="3000" dirty="0" smtClean="0">
                <a:solidFill>
                  <a:srgbClr val="00602B"/>
                </a:solidFill>
              </a:rPr>
              <a:t> передачи/поступления</a:t>
            </a:r>
            <a:br>
              <a:rPr lang="ru-RU" sz="3000" dirty="0" smtClean="0">
                <a:solidFill>
                  <a:srgbClr val="00602B"/>
                </a:solidFill>
              </a:rPr>
            </a:br>
            <a:r>
              <a:rPr lang="ru-RU" sz="3000" dirty="0" smtClean="0">
                <a:solidFill>
                  <a:srgbClr val="00602B"/>
                </a:solidFill>
              </a:rPr>
              <a:t>с 2022 года</a:t>
            </a:r>
            <a:br>
              <a:rPr lang="ru-RU" sz="3000" dirty="0" smtClean="0">
                <a:solidFill>
                  <a:srgbClr val="00602B"/>
                </a:solidFill>
              </a:rPr>
            </a:br>
            <a:endParaRPr lang="ru-RU" sz="2000" dirty="0">
              <a:solidFill>
                <a:srgbClr val="00602B"/>
              </a:solidFill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827584" y="1704065"/>
          <a:ext cx="7920880" cy="5192705"/>
        </p:xfrm>
        <a:graphic>
          <a:graphicData uri="http://schemas.openxmlformats.org/drawingml/2006/table">
            <a:tbl>
              <a:tblPr firstRow="1" firstCol="1" bandRow="1"/>
              <a:tblGrid>
                <a:gridCol w="502555">
                  <a:extLst>
                    <a:ext uri="{9D8B030D-6E8A-4147-A177-3AD203B41FA5}">
                      <a16:colId xmlns:a16="http://schemas.microsoft.com/office/drawing/2014/main" val="3368673025"/>
                    </a:ext>
                  </a:extLst>
                </a:gridCol>
                <a:gridCol w="3457885">
                  <a:extLst>
                    <a:ext uri="{9D8B030D-6E8A-4147-A177-3AD203B41FA5}">
                      <a16:colId xmlns:a16="http://schemas.microsoft.com/office/drawing/2014/main" val="93644580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294261856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3623209576"/>
                    </a:ext>
                  </a:extLst>
                </a:gridCol>
              </a:tblGrid>
              <a:tr h="58777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 "Безвозмездные неденежные поступления"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неденежные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передачи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852083"/>
                  </a:ext>
                </a:extLst>
              </a:tr>
              <a:tr h="718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Неденежные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поступления внутри юридического лица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801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Неденежные передачи внутри юридического лица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609461"/>
                  </a:ext>
                </a:extLst>
              </a:tr>
              <a:tr h="879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внутриведомственные неденежные поступления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802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внутриведомственные неденежные передачи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798476"/>
                  </a:ext>
                </a:extLst>
              </a:tr>
              <a:tr h="1415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внутриведомственные неденежные поступления от бюджетных (автономных) учреждений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803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внутриведомственные неденежные передачи бюджетным (автономным) учреждениям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911634"/>
                  </a:ext>
                </a:extLst>
              </a:tr>
              <a:tr h="1510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межведомственные неденежные поступления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804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межведомственные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неденежные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передачи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691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5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831586"/>
          </a:xfrm>
        </p:spPr>
        <p:txBody>
          <a:bodyPr/>
          <a:lstStyle/>
          <a:p>
            <a:r>
              <a:rPr lang="ru-RU" sz="3000" dirty="0" smtClean="0">
                <a:solidFill>
                  <a:srgbClr val="00602B"/>
                </a:solidFill>
              </a:rPr>
              <a:t>Безвозмездные </a:t>
            </a:r>
            <a:r>
              <a:rPr lang="ru-RU" sz="3000" dirty="0" err="1" smtClean="0">
                <a:solidFill>
                  <a:srgbClr val="00602B"/>
                </a:solidFill>
              </a:rPr>
              <a:t>неденежные</a:t>
            </a:r>
            <a:r>
              <a:rPr lang="ru-RU" sz="3000" dirty="0" smtClean="0">
                <a:solidFill>
                  <a:srgbClr val="00602B"/>
                </a:solidFill>
              </a:rPr>
              <a:t> передачи/поступления</a:t>
            </a:r>
            <a:br>
              <a:rPr lang="ru-RU" sz="3000" dirty="0" smtClean="0">
                <a:solidFill>
                  <a:srgbClr val="00602B"/>
                </a:solidFill>
              </a:rPr>
            </a:br>
            <a:r>
              <a:rPr lang="ru-RU" sz="3000" dirty="0" smtClean="0">
                <a:solidFill>
                  <a:srgbClr val="00602B"/>
                </a:solidFill>
              </a:rPr>
              <a:t>(продолжение)</a:t>
            </a:r>
            <a:br>
              <a:rPr lang="ru-RU" sz="3000" dirty="0" smtClean="0">
                <a:solidFill>
                  <a:srgbClr val="00602B"/>
                </a:solidFill>
              </a:rPr>
            </a:br>
            <a:endParaRPr lang="ru-RU" sz="2000" dirty="0">
              <a:solidFill>
                <a:srgbClr val="00602B"/>
              </a:solidFill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529210" y="1700807"/>
          <a:ext cx="8229598" cy="4962401"/>
        </p:xfrm>
        <a:graphic>
          <a:graphicData uri="http://schemas.openxmlformats.org/drawingml/2006/table">
            <a:tbl>
              <a:tblPr firstRow="1" firstCol="1" bandRow="1"/>
              <a:tblGrid>
                <a:gridCol w="624592">
                  <a:extLst>
                    <a:ext uri="{9D8B030D-6E8A-4147-A177-3AD203B41FA5}">
                      <a16:colId xmlns:a16="http://schemas.microsoft.com/office/drawing/2014/main" val="1714671048"/>
                    </a:ext>
                  </a:extLst>
                </a:gridCol>
                <a:gridCol w="3419617">
                  <a:extLst>
                    <a:ext uri="{9D8B030D-6E8A-4147-A177-3AD203B41FA5}">
                      <a16:colId xmlns:a16="http://schemas.microsoft.com/office/drawing/2014/main" val="2405996568"/>
                    </a:ext>
                  </a:extLst>
                </a:gridCol>
                <a:gridCol w="633527">
                  <a:extLst>
                    <a:ext uri="{9D8B030D-6E8A-4147-A177-3AD203B41FA5}">
                      <a16:colId xmlns:a16="http://schemas.microsoft.com/office/drawing/2014/main" val="297019684"/>
                    </a:ext>
                  </a:extLst>
                </a:gridCol>
                <a:gridCol w="3551862">
                  <a:extLst>
                    <a:ext uri="{9D8B030D-6E8A-4147-A177-3AD203B41FA5}">
                      <a16:colId xmlns:a16="http://schemas.microsoft.com/office/drawing/2014/main" val="687536526"/>
                    </a:ext>
                  </a:extLst>
                </a:gridCol>
              </a:tblGrid>
              <a:tr h="61553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неденежные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поступления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неденежные передачи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971784"/>
                  </a:ext>
                </a:extLst>
              </a:tr>
              <a:tr h="11015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межведомственные неденежные поступления от бюджетных (автономных) учреждений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805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межведомственные неденежные передачи бюджетным (автономным) учреждениям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217259"/>
                  </a:ext>
                </a:extLst>
              </a:tr>
              <a:tr h="661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межбюджетные неденежные поступления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806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межбюджетные неденежные передачи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887481"/>
                  </a:ext>
                </a:extLst>
              </a:tr>
              <a:tr h="915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межбюджетные неденежные поступления от бюджетных (автономных) учреждений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807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межбюджетные неденежные передачи бюджетным (автономным) учреждениям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105338"/>
                  </a:ext>
                </a:extLst>
              </a:tr>
              <a:tr h="915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неденежные поступления от государственного сектора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808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неденежные передачи государственному сектору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573821"/>
                  </a:ext>
                </a:extLst>
              </a:tr>
              <a:tr h="615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Иные безвозмездные неденежные поступления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809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Иные безвозмездные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неденежные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передачи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8579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29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040" y="307287"/>
            <a:ext cx="7427172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602B"/>
                </a:solidFill>
              </a:rPr>
              <a:t>Программы спортивной подготовки </a:t>
            </a:r>
            <a:br>
              <a:rPr lang="ru-RU" sz="2800" b="1" dirty="0" smtClean="0">
                <a:solidFill>
                  <a:srgbClr val="00602B"/>
                </a:solidFill>
              </a:rPr>
            </a:br>
            <a:r>
              <a:rPr lang="ru-RU" sz="1800" dirty="0"/>
              <a:t>С 1 января 2023 года вступает в силу закон, направленный на формирование системы спортивной подготовки в Российской Федерации</a:t>
            </a:r>
            <a:endParaRPr lang="ru-RU" sz="1800" b="1" dirty="0">
              <a:solidFill>
                <a:srgbClr val="00602B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Федеральный закон от 30.04.2021 </a:t>
            </a:r>
            <a:r>
              <a:rPr lang="ru-RU" dirty="0" smtClean="0"/>
              <a:t>№ </a:t>
            </a:r>
            <a:r>
              <a:rPr lang="ru-RU" dirty="0"/>
              <a:t>127-ФЗ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200" dirty="0" smtClean="0"/>
              <a:t>"</a:t>
            </a:r>
            <a:r>
              <a:rPr lang="ru-RU" sz="2200" dirty="0"/>
              <a:t>О внесении изменений в Федеральный закон "О физической культуре и спорте в Российской Федерации" и Федеральный закон "Об образовании в Российской </a:t>
            </a:r>
            <a:r>
              <a:rPr lang="ru-RU" sz="2200" dirty="0" smtClean="0"/>
              <a:t>Федерации"</a:t>
            </a:r>
          </a:p>
          <a:p>
            <a:pPr marL="0" indent="0">
              <a:buNone/>
            </a:pPr>
            <a:endParaRPr lang="ru-RU" sz="2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9840" y="1255763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КБК - 2023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895525"/>
            <a:ext cx="4041775" cy="4230638"/>
          </a:xfrm>
        </p:spPr>
        <p:txBody>
          <a:bodyPr/>
          <a:lstStyle/>
          <a:p>
            <a:r>
              <a:rPr lang="ru-RU" sz="2200" dirty="0" smtClean="0"/>
              <a:t>Подраздел </a:t>
            </a:r>
            <a:r>
              <a:rPr lang="ru-RU" sz="2200" dirty="0"/>
              <a:t>0703 "Дополнительное образование </a:t>
            </a:r>
            <a:r>
              <a:rPr lang="ru-RU" sz="2200" dirty="0" smtClean="0"/>
              <a:t>детей" (за </a:t>
            </a:r>
            <a:r>
              <a:rPr lang="ru-RU" sz="2200" dirty="0"/>
              <a:t>исключением дополнительных образовательных программ спортивной подготовки</a:t>
            </a:r>
            <a:r>
              <a:rPr lang="ru-RU" sz="2200" dirty="0" smtClean="0"/>
              <a:t>)</a:t>
            </a:r>
          </a:p>
          <a:p>
            <a:r>
              <a:rPr lang="ru-RU" dirty="0" smtClean="0"/>
              <a:t>Подраздел </a:t>
            </a:r>
            <a:r>
              <a:rPr lang="ru-RU" dirty="0"/>
              <a:t>1103 "Спорт высших достижений" </a:t>
            </a:r>
            <a:r>
              <a:rPr lang="ru-RU" dirty="0" smtClean="0"/>
              <a:t>- дополнительные образовательные программы </a:t>
            </a:r>
            <a:r>
              <a:rPr lang="ru-RU" dirty="0"/>
              <a:t>спортивной подготовки</a:t>
            </a:r>
            <a:endParaRPr lang="ru-RU" sz="2200" dirty="0"/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t>11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5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6902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602B"/>
                </a:solidFill>
              </a:rPr>
              <a:t>Молодежная политика, КБК - 2023</a:t>
            </a:r>
            <a:br>
              <a:rPr lang="ru-RU" sz="2800" b="1" dirty="0" smtClean="0">
                <a:solidFill>
                  <a:srgbClr val="00602B"/>
                </a:solidFill>
              </a:rPr>
            </a:br>
            <a:endParaRPr lang="ru-RU" sz="2800" b="1" dirty="0">
              <a:solidFill>
                <a:srgbClr val="00602B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04" y="1289935"/>
            <a:ext cx="4040188" cy="3951288"/>
          </a:xfrm>
        </p:spPr>
        <p:txBody>
          <a:bodyPr/>
          <a:lstStyle/>
          <a:p>
            <a:r>
              <a:rPr lang="ru-RU" b="1" dirty="0"/>
              <a:t>Федеральный закон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от </a:t>
            </a:r>
            <a:r>
              <a:rPr lang="ru-RU" b="1" dirty="0"/>
              <a:t>30 декабря 2020 г. N </a:t>
            </a:r>
            <a:r>
              <a:rPr lang="ru-RU" b="1" dirty="0" smtClean="0"/>
              <a:t>489-ФЗ "</a:t>
            </a:r>
            <a:r>
              <a:rPr lang="ru-RU" b="1" dirty="0"/>
              <a:t>О молодежной политике в Российской Федерации"</a:t>
            </a:r>
            <a:endParaRPr lang="ru-RU" sz="22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78611" y="1314063"/>
            <a:ext cx="4041775" cy="5375634"/>
          </a:xfrm>
        </p:spPr>
        <p:txBody>
          <a:bodyPr/>
          <a:lstStyle/>
          <a:p>
            <a:r>
              <a:rPr lang="ru-RU" sz="2200" dirty="0" smtClean="0"/>
              <a:t>Подраздел 0707 "</a:t>
            </a:r>
            <a:r>
              <a:rPr lang="ru-RU" sz="2200" dirty="0"/>
              <a:t>Молодежная политика" </a:t>
            </a:r>
            <a:r>
              <a:rPr lang="ru-RU" sz="2200" dirty="0" smtClean="0"/>
              <a:t>-расходы </a:t>
            </a:r>
            <a:r>
              <a:rPr lang="ru-RU" sz="2200" dirty="0"/>
              <a:t>на мероприятия в области молодежной политики, в том числе на оказание услуг (выполнение работ) по организации досуга, отдыха, оздоровления молодежи, государственная поддержка деятельности молодежных общественных объединений, поддержка инициатив молодежи и другие</a:t>
            </a: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6876256" y="13518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z="2200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9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8879780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PMG_Report_4x3_050216_2016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Report Standard JSC_r.potx" id="{4E546F04-5CDB-4C52-903D-719AEF69D484}" vid="{A2009518-AD80-4CD9-8A4A-E03A2BECDDEB}"/>
    </a:ext>
  </a:extLst>
</a:theme>
</file>

<file path=ppt/theme/theme3.xml><?xml version="1.0" encoding="utf-8"?>
<a:theme xmlns:a="http://schemas.openxmlformats.org/drawingml/2006/main" name="3_KPMG_Report_4x3_050216_2016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Report Standard JSC_r.potx" id="{4E546F04-5CDB-4C52-903D-719AEF69D484}" vid="{A2009518-AD80-4CD9-8A4A-E03A2BECDDEB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31329</TotalTime>
  <Words>1152</Words>
  <Application>Microsoft Office PowerPoint</Application>
  <PresentationFormat>Экран (4:3)</PresentationFormat>
  <Paragraphs>148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DINPro-Light</vt:lpstr>
      <vt:lpstr>Kokila</vt:lpstr>
      <vt:lpstr>KPMG Cyrillic Extralight</vt:lpstr>
      <vt:lpstr>Times New Roman</vt:lpstr>
      <vt:lpstr>Trebuchet MS</vt:lpstr>
      <vt:lpstr>Univers for KPMG</vt:lpstr>
      <vt:lpstr>Wingdings</vt:lpstr>
      <vt:lpstr>2_Office Theme</vt:lpstr>
      <vt:lpstr>KPMG_Report_4x3_050216_2016</vt:lpstr>
      <vt:lpstr>3_KPMG_Report_4x3_050216_2016</vt:lpstr>
      <vt:lpstr>Применение бюджетной классификации РФ и классификации операций сектора государственного управления  в 2022  и 2023 году.</vt:lpstr>
      <vt:lpstr>Порядок применения бюджетной классификации Российской Федерации в 2022 и 2023 годах</vt:lpstr>
      <vt:lpstr>Презентация PowerPoint</vt:lpstr>
      <vt:lpstr>Виды расходов (уточнения в 2022 году) Спортивные мероприятия (п. 46.9) </vt:lpstr>
      <vt:lpstr>Безвозмездные неденежные передачи/поступления с 2022 года </vt:lpstr>
      <vt:lpstr>Безвозмездные неденежные передачи/поступления с 2022 года </vt:lpstr>
      <vt:lpstr>Безвозмездные неденежные передачи/поступления (продолжение) </vt:lpstr>
      <vt:lpstr>Программы спортивной подготовки  С 1 января 2023 года вступает в силу закон, направленный на формирование системы спортивной подготовки в Российской Федерации</vt:lpstr>
      <vt:lpstr>Молодежная политика, КБК - 2023 </vt:lpstr>
      <vt:lpstr>Отдых и оздоровление детей, КБК - 2023 </vt:lpstr>
      <vt:lpstr>КВР 246 для АУ и БУ (2023)</vt:lpstr>
      <vt:lpstr>КВР 322 (2023)</vt:lpstr>
      <vt:lpstr>КВР 414 (2022, 2023)</vt:lpstr>
      <vt:lpstr>КВР 853 (2022,2023)</vt:lpstr>
      <vt:lpstr>Источники финансирования дефицитов бюджетов (2023)</vt:lpstr>
      <vt:lpstr>Ежемесячная денежная выплата семьям, имеющим детей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Шамьюнов Марат Маратович</dc:creator>
  <cp:lastModifiedBy>САФАРОВА НАТАЛЬЯ АЛЕКСАНДРОВНА</cp:lastModifiedBy>
  <cp:revision>2541</cp:revision>
  <cp:lastPrinted>2020-11-24T13:38:53Z</cp:lastPrinted>
  <dcterms:created xsi:type="dcterms:W3CDTF">2016-03-17T09:44:54Z</dcterms:created>
  <dcterms:modified xsi:type="dcterms:W3CDTF">2022-09-26T08:58:50Z</dcterms:modified>
</cp:coreProperties>
</file>