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350" r:id="rId3"/>
    <p:sldId id="905" r:id="rId4"/>
    <p:sldId id="351" r:id="rId5"/>
    <p:sldId id="902" r:id="rId6"/>
    <p:sldId id="903" r:id="rId7"/>
    <p:sldId id="906" r:id="rId8"/>
    <p:sldId id="286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Bold" panose="02000000000000000000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3DD"/>
    <a:srgbClr val="244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9F916-FAFC-4AB5-83CA-6408B8C39A8F}" v="84" dt="2022-06-16T23:36:30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60" y="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7D29A-F324-4F1B-B086-BA7F823648E7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07D41-3960-4415-838C-A53045A5E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ru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5054" t="5429" r="6003" b="542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04729" y="3321335"/>
            <a:ext cx="13078543" cy="4820599"/>
            <a:chOff x="0" y="1314357"/>
            <a:chExt cx="17438057" cy="6427465"/>
          </a:xfrm>
        </p:grpSpPr>
        <p:sp>
          <p:nvSpPr>
            <p:cNvPr id="3" name="TextBox 3"/>
            <p:cNvSpPr txBox="1"/>
            <p:nvPr/>
          </p:nvSpPr>
          <p:spPr>
            <a:xfrm>
              <a:off x="0" y="2321777"/>
              <a:ext cx="17438057" cy="31675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250"/>
                </a:lnSpc>
                <a:spcBef>
                  <a:spcPct val="0"/>
                </a:spcBef>
              </a:pPr>
              <a:r>
                <a:rPr lang="ru-RU" sz="4800" spc="250" dirty="0">
                  <a:solidFill>
                    <a:srgbClr val="FFFFFF"/>
                  </a:solidFill>
                  <a:latin typeface="Roboto Bold"/>
                </a:rPr>
                <a:t>ПОДДЕРЖКА РАБОТЫ С ЭЛЕКТРОННЫМИ ДОКУМЕНТАМИ</a:t>
              </a:r>
            </a:p>
            <a:p>
              <a:pPr marL="0" lvl="0" indent="0" algn="ctr">
                <a:lnSpc>
                  <a:spcPts val="6250"/>
                </a:lnSpc>
                <a:spcBef>
                  <a:spcPct val="0"/>
                </a:spcBef>
              </a:pPr>
              <a:r>
                <a:rPr lang="ru-RU" sz="4800" spc="250" dirty="0">
                  <a:solidFill>
                    <a:srgbClr val="FFFFFF"/>
                  </a:solidFill>
                  <a:latin typeface="Roboto Bold"/>
                </a:rPr>
                <a:t>В ПРОГРАММНЫХ ПРОДУКТАХ «ПАРУС»</a:t>
              </a:r>
              <a:endParaRPr lang="en-US" sz="4800" u="none" spc="250" dirty="0">
                <a:solidFill>
                  <a:srgbClr val="FFFFFF"/>
                </a:solidFill>
                <a:latin typeface="Roboto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75133" y="7046497"/>
              <a:ext cx="1508779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0"/>
                </a:lnSpc>
              </a:pPr>
              <a:r>
                <a:rPr lang="ru-RU" sz="3000" spc="75" dirty="0">
                  <a:solidFill>
                    <a:srgbClr val="F2FAFF"/>
                  </a:solidFill>
                  <a:latin typeface="Roboto Bold"/>
                </a:rPr>
                <a:t>ЗАБАРИН</a:t>
              </a:r>
              <a:r>
                <a:rPr lang="en-US" sz="3000" spc="75" dirty="0">
                  <a:solidFill>
                    <a:srgbClr val="F2FAFF"/>
                  </a:solidFill>
                  <a:latin typeface="Roboto Bold"/>
                </a:rPr>
                <a:t> </a:t>
              </a:r>
              <a:r>
                <a:rPr lang="ru-RU" sz="3000" spc="75" dirty="0">
                  <a:solidFill>
                    <a:srgbClr val="F2FAFF"/>
                  </a:solidFill>
                  <a:latin typeface="Roboto Bold"/>
                </a:rPr>
                <a:t>С.А</a:t>
              </a:r>
              <a:r>
                <a:rPr lang="en-US" sz="3000" spc="75" dirty="0">
                  <a:solidFill>
                    <a:srgbClr val="F2FAFF"/>
                  </a:solidFill>
                  <a:latin typeface="Roboto Bold"/>
                </a:rPr>
                <a:t>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1509557" y="1314357"/>
              <a:ext cx="14457395" cy="110090"/>
            </a:xfrm>
            <a:prstGeom prst="rect">
              <a:avLst/>
            </a:prstGeom>
            <a:solidFill>
              <a:srgbClr val="F2FAFF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1509557" y="6298926"/>
              <a:ext cx="14457395" cy="110090"/>
            </a:xfrm>
            <a:prstGeom prst="rect">
              <a:avLst/>
            </a:prstGeom>
            <a:solidFill>
              <a:srgbClr val="F2FA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121851" y="383884"/>
            <a:ext cx="1535905" cy="1913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ДОСТУПНЫЕ ИНСТРУМЕНТЫ ДЛЯ ОБЕСПЕЧЕНИЯ ЭДО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A1D53859-A7F6-C6EA-E9FA-C4E87CAB2AAD}"/>
              </a:ext>
            </a:extLst>
          </p:cNvPr>
          <p:cNvSpPr txBox="1">
            <a:spLocks/>
          </p:cNvSpPr>
          <p:nvPr/>
        </p:nvSpPr>
        <p:spPr>
          <a:xfrm>
            <a:off x="251520" y="1712346"/>
            <a:ext cx="17579280" cy="7156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>
              <a:spcBef>
                <a:spcPct val="30000"/>
              </a:spcBef>
              <a:buFont typeface="Wingdings" pitchFamily="2" charset="2"/>
              <a:buChar char="ü"/>
              <a:defRPr sz="2000" spc="50">
                <a:solidFill>
                  <a:srgbClr val="244357"/>
                </a:solidFill>
                <a:latin typeface="Roboto Bold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145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spc="50" dirty="0">
                <a:solidFill>
                  <a:srgbClr val="244357"/>
                </a:solidFill>
                <a:latin typeface="Roboto Bold"/>
              </a:rPr>
              <a:t>МЕХАНИЗМ ВЗАИМОСВЯЗИ ДОКУМЕНТОВ</a:t>
            </a:r>
          </a:p>
          <a:p>
            <a:pPr marL="1441450" indent="-457200">
              <a:lnSpc>
                <a:spcPct val="150000"/>
              </a:lnSpc>
              <a:buFont typeface="+mj-lt"/>
              <a:buAutoNum type="arabicPeriod"/>
            </a:pPr>
            <a:endParaRPr lang="ru-RU" sz="2400" spc="50" dirty="0">
              <a:solidFill>
                <a:srgbClr val="244357"/>
              </a:solidFill>
              <a:latin typeface="Roboto Bold"/>
            </a:endParaRPr>
          </a:p>
          <a:p>
            <a:pPr marL="144145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spc="50" dirty="0">
                <a:solidFill>
                  <a:srgbClr val="244357"/>
                </a:solidFill>
                <a:latin typeface="Roboto Bold"/>
              </a:rPr>
              <a:t>СТАТУСНАЯ МОДЕЛЬ, ПОДКЛЮЧАЕМАЯ К ЛЮБОМУ ДОКУМЕНТУ СИСТЕМЫ, ДЛЯ РАЗДЕЛЕНИЯ ПОЛНОМОЧИЙ ВЕДЕНИЯ УЧЕТА И / ИЛИ ОПРЕДЕЛЕНИЯ МАРШРУТА ДОКУМЕНТООБОРОТА</a:t>
            </a:r>
          </a:p>
          <a:p>
            <a:pPr marL="1441450" indent="-457200">
              <a:lnSpc>
                <a:spcPct val="150000"/>
              </a:lnSpc>
              <a:buFont typeface="+mj-lt"/>
              <a:buAutoNum type="arabicPeriod"/>
            </a:pPr>
            <a:endParaRPr lang="ru-RU" sz="2400" spc="50" dirty="0">
              <a:solidFill>
                <a:srgbClr val="244357"/>
              </a:solidFill>
              <a:latin typeface="Roboto Bold"/>
            </a:endParaRPr>
          </a:p>
          <a:p>
            <a:pPr marL="144145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spc="50" dirty="0">
                <a:solidFill>
                  <a:srgbClr val="244357"/>
                </a:solidFill>
                <a:latin typeface="Roboto Bold"/>
              </a:rPr>
              <a:t>МЕХАНИЗМ ПОДПИСАНИЯ ЭП (ПЭП, УЭП)  ФОРМУЛЯРОВ И ПОДГОТОВЛЕННЫХ ДОКУМЕНТОВ</a:t>
            </a:r>
          </a:p>
          <a:p>
            <a:pPr marL="1441450" indent="-457200">
              <a:lnSpc>
                <a:spcPct val="150000"/>
              </a:lnSpc>
              <a:buFont typeface="+mj-lt"/>
              <a:buAutoNum type="arabicPeriod"/>
            </a:pPr>
            <a:endParaRPr lang="ru-RU" sz="2400" spc="50" dirty="0">
              <a:solidFill>
                <a:srgbClr val="244357"/>
              </a:solidFill>
              <a:latin typeface="Roboto Bold"/>
            </a:endParaRPr>
          </a:p>
          <a:p>
            <a:pPr marL="144145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spc="50" dirty="0">
                <a:solidFill>
                  <a:srgbClr val="244357"/>
                </a:solidFill>
                <a:latin typeface="Roboto Bold"/>
              </a:rPr>
              <a:t>МЕХАНИЗМ УВЕДОМЛЕНИЯ ПОЛЬЗОВАТЕЛЕЙ ПО ФАКТУ ПОЛУЧЕНИЯ НОВЫХ ДОКУМЕНТОВ К ИСПОЛНЕНИЮ</a:t>
            </a:r>
          </a:p>
          <a:p>
            <a:pPr marL="1441450" indent="-457200">
              <a:lnSpc>
                <a:spcPct val="150000"/>
              </a:lnSpc>
              <a:buFont typeface="+mj-lt"/>
              <a:buAutoNum type="arabicPeriod"/>
            </a:pPr>
            <a:endParaRPr lang="ru-RU" sz="2400" spc="50" dirty="0">
              <a:solidFill>
                <a:srgbClr val="244357"/>
              </a:solidFill>
              <a:latin typeface="Roboto Bold"/>
            </a:endParaRPr>
          </a:p>
          <a:p>
            <a:pPr marL="144145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spc="50" dirty="0">
                <a:solidFill>
                  <a:srgbClr val="244357"/>
                </a:solidFill>
                <a:latin typeface="Roboto Bold"/>
              </a:rPr>
              <a:t>ХРАНИЛИЩЕ ЭЛЕКТРОННЫХ ДОКУМЕНТОВ, ИНТЕГРИРОВАННОЕ В БИЗНЕС ПРОЦЕССЫ СИСТЕМЫ</a:t>
            </a:r>
          </a:p>
          <a:p>
            <a:pPr marL="1441450" indent="-457200">
              <a:lnSpc>
                <a:spcPct val="150000"/>
              </a:lnSpc>
              <a:buFont typeface="+mj-lt"/>
              <a:buAutoNum type="arabicPeriod"/>
            </a:pPr>
            <a:endParaRPr lang="ru-RU" sz="2000" spc="50" dirty="0">
              <a:solidFill>
                <a:srgbClr val="244357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6610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ЧТО И КАК ДЕЛАТЬ? -</a:t>
            </a:r>
            <a:r>
              <a:rPr lang="en-US" sz="3400" spc="357" dirty="0">
                <a:solidFill>
                  <a:schemeClr val="bg1"/>
                </a:solidFill>
                <a:latin typeface="Roboto Bold"/>
              </a:rPr>
              <a:t>&gt; </a:t>
            </a: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БАЗОВАЯ КОНЦЕПЦИЯ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A1D53859-A7F6-C6EA-E9FA-C4E87CAB2AAD}"/>
              </a:ext>
            </a:extLst>
          </p:cNvPr>
          <p:cNvSpPr txBox="1">
            <a:spLocks/>
          </p:cNvSpPr>
          <p:nvPr/>
        </p:nvSpPr>
        <p:spPr>
          <a:xfrm>
            <a:off x="251520" y="1712346"/>
            <a:ext cx="17579280" cy="7362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>
              <a:spcBef>
                <a:spcPct val="30000"/>
              </a:spcBef>
              <a:buFont typeface="Wingdings" pitchFamily="2" charset="2"/>
              <a:buChar char="ü"/>
              <a:defRPr sz="2000" spc="50">
                <a:solidFill>
                  <a:srgbClr val="244357"/>
                </a:solidFill>
                <a:latin typeface="Roboto Bold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200" spc="50" dirty="0">
                <a:solidFill>
                  <a:srgbClr val="244357"/>
                </a:solidFill>
                <a:latin typeface="Roboto Bold"/>
              </a:rPr>
              <a:t>НАСТРОЙКА УЧЕТНОЙ СИСТЕМЫ (АДМИНИСТРИРОВАНИЕ)</a:t>
            </a:r>
            <a:endParaRPr lang="en-US" sz="2200" spc="50" dirty="0">
              <a:solidFill>
                <a:srgbClr val="244357"/>
              </a:solidFill>
              <a:latin typeface="Roboto Bold"/>
            </a:endParaRP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ОПРЕДЕЛЕНИЕ «РОЛЕВОЙ МОДЕЛИ»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РАСПРЕДЕЛЕНИЕ РАБОЧИХ МЕСТ ПО ИСПОЛНИТЕЛЯМ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800" dirty="0"/>
              <a:t>СОЗДАНИЕ СТАТУСНОЙ МОДЕЛИ ПО БИЗНЕС-ПРОЦЕССАМ</a:t>
            </a:r>
            <a:endParaRPr lang="ru-RU" sz="1800" spc="50" dirty="0">
              <a:solidFill>
                <a:srgbClr val="244357"/>
              </a:solidFill>
              <a:latin typeface="Roboto Bold"/>
            </a:endParaRP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РЕГИСТРАЦИЯ В СИСТЕМЕ СЕРТИФИКАТОВ ПОЛЬЗОВАТЕЛЕЙ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ОПРЕДЕЛЕНИЕ ПОЛЬЗОВАТЕЛЕЙ, ИСПОЛЬЗУЮЩИХ В РАБОТЕ «ПРОСТЫЕ» ЭП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СТРУКТУРИРОВАНИЕ КАРТОТЕКИ (АРХИВА) ДЛЯ ХРАНЕНИЯ ЭЛЕКТРОННЫХ ДОКУМЕНТОВ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spc="50" dirty="0">
              <a:solidFill>
                <a:srgbClr val="244357"/>
              </a:solidFill>
              <a:latin typeface="Roboto Bold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ru-RU" sz="2200" spc="50" dirty="0">
                <a:solidFill>
                  <a:srgbClr val="244357"/>
                </a:solidFill>
                <a:latin typeface="Roboto Bold"/>
              </a:rPr>
              <a:t>СХЕМА РАБОТЫ ПОЛЬЗОВАТЕЛЕЙ С ЭЛЕКТРОННЫМИ ДОКУМЕНТАМИ В УЧЕТНОЙ СИСТЕМЕ: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СОЗДАНИЕ (ФОРМИРОВАНИЕ) ПЕРВИЧНЫХ ДОКУМЕНТОВ ИСПОЛНИТЕЛЯМИ В УЧЕТНЫХ РАЗДЕЛАХ СИСТЕМЫ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ПЕРЕМЕЩЕНИЕ ДОКУМЕНТОВ ПО НАСТРОЕННОЙ СТАТУСНОЙ МОДЕЛИ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ПОДПИСАНИЕ (СОГЛАСОВАНИЕ) ДОКУМЕНТОВ ПОСРЕДСТВОМ «ПРОСТОЙ» ЭП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ФОРМИРОВАНИЕ ЭЛЕКТРОННЫХ ДОКУМЕНТОВ В PDF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«УТВЕРЖДЕНИЕ» РУКОВОДИТЕЛЕМ (ПОДПИСАНИЕ ЭЛЕКТРОННОГО ДОКУМЕНТА</a:t>
            </a:r>
            <a:r>
              <a:rPr lang="en-US" sz="1800" spc="50" dirty="0">
                <a:solidFill>
                  <a:srgbClr val="244357"/>
                </a:solidFill>
                <a:latin typeface="Roboto Bold"/>
              </a:rPr>
              <a:t> </a:t>
            </a: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УКЭП)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ПРИНЯТИЕ ДОКУМЕНТА К УЧЕТУ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spc="50" dirty="0">
                <a:solidFill>
                  <a:srgbClr val="244357"/>
                </a:solidFill>
                <a:latin typeface="Roboto Bold"/>
              </a:rPr>
              <a:t>ПЕРЕНОС ДОКУМЕНТА В ЭЛЕКТРОННЫЙ АРХИВ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800" spc="50" dirty="0">
              <a:solidFill>
                <a:srgbClr val="244357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6610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НАСТРАИВАЕМАЯ СТАТУСНАЯ МОДЕЛЬ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A8C6AB3C-8ACE-F1DA-75B8-CF990233FE27}"/>
              </a:ext>
            </a:extLst>
          </p:cNvPr>
          <p:cNvSpPr txBox="1">
            <a:spLocks/>
          </p:cNvSpPr>
          <p:nvPr/>
        </p:nvSpPr>
        <p:spPr>
          <a:xfrm>
            <a:off x="251520" y="1712346"/>
            <a:ext cx="17579280" cy="789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>
              <a:spcBef>
                <a:spcPct val="30000"/>
              </a:spcBef>
              <a:buFont typeface="Wingdings" pitchFamily="2" charset="2"/>
              <a:buChar char="ü"/>
              <a:defRPr sz="2000" spc="50">
                <a:solidFill>
                  <a:srgbClr val="244357"/>
                </a:solidFill>
                <a:latin typeface="Roboto Bold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200" spc="50" dirty="0">
                <a:solidFill>
                  <a:srgbClr val="244357"/>
                </a:solidFill>
                <a:latin typeface="Roboto Bold"/>
              </a:rPr>
              <a:t>ОПРЕДЕЛЕНИЕ  ПОСЛЕДОВАТЕЛЬНОСТИ СТАТУСОВ (ИЛИ МАРШРУТА ДВИЖЕНИЯ) ДОКУМЕНТА</a:t>
            </a:r>
          </a:p>
          <a:p>
            <a:pPr lvl="1">
              <a:lnSpc>
                <a:spcPct val="150000"/>
              </a:lnSpc>
            </a:pPr>
            <a:r>
              <a:rPr lang="ru-RU" sz="1800" dirty="0"/>
              <a:t>ВОЗМОЖНОСТЬ ПЕРЕХОД В СЛЕДУЮЩИЙ СТАТУС: </a:t>
            </a:r>
          </a:p>
          <a:p>
            <a:pPr lvl="2">
              <a:lnSpc>
                <a:spcPct val="150000"/>
              </a:lnSpc>
            </a:pPr>
            <a:r>
              <a:rPr lang="ru-RU" sz="1600" spc="50" dirty="0">
                <a:solidFill>
                  <a:srgbClr val="244357"/>
                </a:solidFill>
                <a:latin typeface="Roboto Bold"/>
              </a:rPr>
              <a:t>РУЧНОГО - С ПРОВЕРКОЙ ВОЗМОЖНОСТИ ОСУЩЕСТВЛЕНИЯ ПЕРЕХОДА</a:t>
            </a:r>
          </a:p>
          <a:p>
            <a:pPr lvl="2">
              <a:lnSpc>
                <a:spcPct val="150000"/>
              </a:lnSpc>
            </a:pPr>
            <a:r>
              <a:rPr lang="ru-RU" sz="1600" spc="50" dirty="0">
                <a:solidFill>
                  <a:srgbClr val="244357"/>
                </a:solidFill>
                <a:latin typeface="Roboto Bold"/>
              </a:rPr>
              <a:t>АВТОМАТИЧЕСКОГО - В РЕЗУЛЬТАТЕ ВЫПОЛНЕНИЯ КАКОГО-ЛИБО ДЕЙСТВИЯ С ДОКУМЕНТОМ</a:t>
            </a:r>
          </a:p>
          <a:p>
            <a:pPr lvl="1">
              <a:lnSpc>
                <a:spcPct val="150000"/>
              </a:lnSpc>
            </a:pPr>
            <a:r>
              <a:rPr lang="ru-RU" sz="1800" dirty="0"/>
              <a:t>ДОСТУП КОНКРЕТНЫХ ПОЛЬЗОВАТЕЛЕЙ К ДЕЙСТВИЯМ НАД ДОКУМЕНТОМ, ДЛЯ КАЖДОГО СТАТУСА</a:t>
            </a:r>
          </a:p>
          <a:p>
            <a:pPr lvl="1">
              <a:lnSpc>
                <a:spcPct val="150000"/>
              </a:lnSpc>
            </a:pPr>
            <a:r>
              <a:rPr lang="ru-RU" sz="1800" dirty="0"/>
              <a:t>ДОБАВЛЕНИЕ ПРИМЕЧАНИЯ К ДОКУМЕНТУ В КАЖДОМ СТАТУСЕ ИЛИ В МОМЕНТ ПЕРЕХОДА В СЛЕДУЮЩИЙ СТАТУС</a:t>
            </a:r>
          </a:p>
          <a:p>
            <a:pPr lvl="1">
              <a:lnSpc>
                <a:spcPct val="150000"/>
              </a:lnSpc>
            </a:pPr>
            <a:r>
              <a:rPr lang="ru-RU" sz="1800" dirty="0"/>
              <a:t>ПЕРЕНАПРАВЛЕНИЕ ДОКУМЕНТА ДРУГОМУ ИСПОЛНИТЕЛЮ</a:t>
            </a:r>
          </a:p>
          <a:p>
            <a:pPr lvl="1">
              <a:lnSpc>
                <a:spcPct val="150000"/>
              </a:lnSpc>
            </a:pPr>
            <a:r>
              <a:rPr lang="ru-RU" sz="1800" dirty="0"/>
              <a:t>КОНТРОЛЬ ВРЕМЕНИ НАХОЖДЕНИЯ ДОКУМЕНТА В КАЖДОМ СТАТУСЕ (С УЧЕТОМ РАБОЧЕГО КАЛЕНДАРЯ)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altLang="ru-RU" sz="2200" spc="50">
                <a:solidFill>
                  <a:srgbClr val="244357"/>
                </a:solidFill>
                <a:latin typeface="Roboto Bold"/>
              </a:rPr>
              <a:t>ПОДДЕРЖКА </a:t>
            </a:r>
            <a:r>
              <a:rPr lang="x-none" altLang="ru-RU" sz="2200" spc="50" dirty="0">
                <a:solidFill>
                  <a:srgbClr val="244357"/>
                </a:solidFill>
                <a:latin typeface="Roboto Bold"/>
              </a:rPr>
              <a:t>ПАРАЛЛЕЛЬНОЙ РАБОТЫ </a:t>
            </a:r>
            <a:r>
              <a:rPr lang="x-none" altLang="ru-RU" sz="2200" spc="50">
                <a:solidFill>
                  <a:srgbClr val="244357"/>
                </a:solidFill>
                <a:latin typeface="Roboto Bold"/>
              </a:rPr>
              <a:t>С ДОКУМЕНТОМ</a:t>
            </a:r>
            <a:r>
              <a:rPr lang="ru-RU" sz="2200" spc="50" dirty="0">
                <a:solidFill>
                  <a:srgbClr val="244357"/>
                </a:solidFill>
                <a:latin typeface="Roboto Bold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ru-RU" sz="1800" dirty="0"/>
              <a:t>НАПРАВЛЕНИЕ ДОКУМЕНТА НА ИСПОЛНЕНИЕ СРАЗУ НЕСКОЛЬКИМ ИСПОЛНИТЕЛЯМ</a:t>
            </a:r>
          </a:p>
          <a:p>
            <a:pPr lvl="1">
              <a:lnSpc>
                <a:spcPct val="150000"/>
              </a:lnSpc>
            </a:pPr>
            <a:r>
              <a:rPr lang="ru-RU" sz="1800" dirty="0"/>
              <a:t>ВОЗМОЖНОСТЬ УСТАНОВИТЬ ОТМЕТКУ ОБ ИСПОЛНЕНИИ У КАЖДОГО СОИСПОЛНИТЕЛЯ</a:t>
            </a:r>
          </a:p>
          <a:p>
            <a:pPr lvl="1">
              <a:lnSpc>
                <a:spcPct val="150000"/>
              </a:lnSpc>
            </a:pPr>
            <a:r>
              <a:rPr lang="ru-RU" sz="1800" dirty="0"/>
              <a:t>АВТОМАТИЗИРОВАННЫЙ ПЕРЕХОД В СЛЕДУЮЩИЙ СТАТУС ПРИ НАЛИЧИИ ОТМЕТОК ВСЕХ ОТВЕТСТВЕННЫХ ИСПОЛНИТЕЛЕЙ</a:t>
            </a:r>
          </a:p>
          <a:p>
            <a:pPr lvl="1">
              <a:lnSpc>
                <a:spcPct val="150000"/>
              </a:lnSpc>
            </a:pPr>
            <a:r>
              <a:rPr lang="ru-RU" sz="1800" dirty="0"/>
              <a:t>ВЛИЯНИЕ НА ПЕРЕХОД В СЛЕДУЮЩИЙ СТАТУС ТОЛЬКО ОПРЕДЕЛЕННЫХ ОТМЕТОК СОИСПОЛНИТЕЛЕЙ</a:t>
            </a:r>
          </a:p>
          <a:p>
            <a:pPr lvl="1">
              <a:lnSpc>
                <a:spcPct val="150000"/>
              </a:lnSpc>
            </a:pPr>
            <a:r>
              <a:rPr lang="ru-RU" sz="1800" dirty="0"/>
              <a:t>ПОЛУЧЕНИЕ УВЕДОМЛЕНИЙ КАЖДЫМ СОИСПОЛНИТЕЛЕМ (ПРИ ПЕРЕХОДЕ ДОКУМЕНТА В СТАТУС ДЛЯ СОВМЕСТНОГО ИСПОЛНЕНИЯ, ПРИ ОКОНЧАНИИ УСТАНОВЛЕННОГО КОНТРОЛЬНОГО СРОКА ИСПОЛНЕНИЯ)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200" spc="50" dirty="0">
                <a:solidFill>
                  <a:srgbClr val="244357"/>
                </a:solidFill>
                <a:latin typeface="Roboto Bold"/>
              </a:rPr>
              <a:t>ПРОСМОТР ИСТОРИИ ДВИЖЕНИЯ ДОКУМЕНТА (ИСТОРИЯ СТАТУСОВ) И ПРИМЕЧАНИЙ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148292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ОБЕСПЕЧЕНИЕ ЮРИДИЧЕСКОЙ ЗНАЧИМОСТИ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E73BEF70-CC67-EAD1-0187-31DBF4E9DDD2}"/>
              </a:ext>
            </a:extLst>
          </p:cNvPr>
          <p:cNvSpPr txBox="1">
            <a:spLocks/>
          </p:cNvSpPr>
          <p:nvPr/>
        </p:nvSpPr>
        <p:spPr>
          <a:xfrm>
            <a:off x="251520" y="1712346"/>
            <a:ext cx="17579280" cy="5732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>
              <a:spcBef>
                <a:spcPct val="30000"/>
              </a:spcBef>
              <a:buFont typeface="Wingdings" pitchFamily="2" charset="2"/>
              <a:buChar char="ü"/>
              <a:defRPr sz="2000" spc="50">
                <a:solidFill>
                  <a:srgbClr val="244357"/>
                </a:solidFill>
                <a:latin typeface="Roboto Bold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ct val="30000"/>
              </a:spcBef>
              <a:defRPr/>
            </a:pPr>
            <a:r>
              <a:rPr lang="ru-RU" altLang="ru-RU" sz="2200" spc="50" dirty="0">
                <a:solidFill>
                  <a:srgbClr val="244357"/>
                </a:solidFill>
                <a:latin typeface="Roboto Bold"/>
              </a:rPr>
              <a:t>ПРИМЕНЕНИЕ СЕРТИФИКАТОВ КРИПТОПРО И VIPNET</a:t>
            </a:r>
          </a:p>
          <a:p>
            <a:pPr lvl="1">
              <a:lnSpc>
                <a:spcPct val="150000"/>
              </a:lnSpc>
              <a:defRPr/>
            </a:pPr>
            <a:r>
              <a:rPr lang="ru-RU" altLang="ru-RU" sz="2200" dirty="0"/>
              <a:t>ПОДДЕРЖКА ФОРМИРОВАНИЯ </a:t>
            </a:r>
            <a:r>
              <a:rPr lang="ru-RU" altLang="ru-RU" sz="2200" spc="50" dirty="0">
                <a:solidFill>
                  <a:srgbClr val="244357"/>
                </a:solidFill>
                <a:latin typeface="Roboto Bold"/>
              </a:rPr>
              <a:t>ФОРМ ДОКУМЕНТОВ И РЕГИСТРОВ В ФОРМАТЕ </a:t>
            </a:r>
            <a:r>
              <a:rPr lang="en-US" altLang="ru-RU" sz="2200" dirty="0"/>
              <a:t>PDF</a:t>
            </a:r>
            <a:endParaRPr lang="ru-RU" altLang="ru-RU" sz="2200" dirty="0"/>
          </a:p>
          <a:p>
            <a:pPr lvl="1">
              <a:lnSpc>
                <a:spcPct val="150000"/>
              </a:lnSpc>
              <a:defRPr/>
            </a:pPr>
            <a:r>
              <a:rPr lang="ru-RU" altLang="ru-RU" sz="2200" dirty="0"/>
              <a:t>ВОЗМОЖНОСТЬ ВСТРАИВАНИЯ УЭП В PDF-ДОКУМЕНТЫ С ОТОБРАЖЕНИЕМ ШТАМПА </a:t>
            </a:r>
            <a:r>
              <a:rPr lang="ru-RU" altLang="ru-RU" sz="2200" spc="50" dirty="0">
                <a:solidFill>
                  <a:srgbClr val="244357"/>
                </a:solidFill>
                <a:latin typeface="Roboto Bold"/>
              </a:rPr>
              <a:t>ПОДПИСИ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  <a:defRPr/>
            </a:pPr>
            <a:r>
              <a:rPr lang="ru-RU" altLang="ru-RU" sz="2200" dirty="0"/>
              <a:t>НАЛИЧИЕ </a:t>
            </a:r>
            <a:r>
              <a:rPr lang="x-none" altLang="ru-RU" sz="2200" spc="50" dirty="0">
                <a:solidFill>
                  <a:srgbClr val="244357"/>
                </a:solidFill>
                <a:latin typeface="Roboto Bold"/>
              </a:rPr>
              <a:t>МЕХАНИЗМ</a:t>
            </a:r>
            <a:r>
              <a:rPr lang="ru-RU" altLang="ru-RU" sz="2200" spc="50" dirty="0">
                <a:solidFill>
                  <a:srgbClr val="244357"/>
                </a:solidFill>
                <a:latin typeface="Roboto Bold"/>
              </a:rPr>
              <a:t>А</a:t>
            </a:r>
            <a:r>
              <a:rPr lang="x-none" altLang="ru-RU" sz="2200" spc="50" dirty="0">
                <a:solidFill>
                  <a:srgbClr val="244357"/>
                </a:solidFill>
                <a:latin typeface="Roboto Bold"/>
              </a:rPr>
              <a:t> ДЛЯ УПРАВЛЕНИЯ РАЗМЕЩЕНИЕМ ПОДПИСЕЙ ВНУТРИ ДОКУМЕНТА</a:t>
            </a:r>
            <a:endParaRPr lang="ru-RU" altLang="ru-RU" sz="2200" spc="50" dirty="0">
              <a:solidFill>
                <a:srgbClr val="244357"/>
              </a:solidFill>
              <a:latin typeface="Roboto Bold"/>
            </a:endParaRPr>
          </a:p>
          <a:p>
            <a:pPr lvl="1">
              <a:lnSpc>
                <a:spcPct val="150000"/>
              </a:lnSpc>
              <a:spcBef>
                <a:spcPct val="30000"/>
              </a:spcBef>
              <a:defRPr/>
            </a:pPr>
            <a:r>
              <a:rPr lang="ru-RU" altLang="ru-RU" sz="2200" spc="50" dirty="0">
                <a:solidFill>
                  <a:srgbClr val="244357"/>
                </a:solidFill>
                <a:latin typeface="Roboto Bold"/>
              </a:rPr>
              <a:t>ВОЗМОЖНОСТЬ ОТОБРАЖЕНИЯ В ШТАМПЕ ПОЛНОЙ ИНФОРМАЦИИ О СЕРТИФИКАТЕ ИСПОЛНИТЕЛЯ, 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  <a:buNone/>
              <a:defRPr/>
            </a:pPr>
            <a:r>
              <a:rPr lang="ru-RU" altLang="ru-RU" sz="2200" dirty="0"/>
              <a:t>	</a:t>
            </a:r>
            <a:r>
              <a:rPr lang="ru-RU" altLang="ru-RU" sz="2200" spc="50" dirty="0">
                <a:solidFill>
                  <a:srgbClr val="244357"/>
                </a:solidFill>
                <a:latin typeface="Roboto Bold"/>
              </a:rPr>
              <a:t>ПОДПИСАВШЕГО ЭЛЕКТРОННЫЙ ДОКУМЕНТ</a:t>
            </a:r>
          </a:p>
          <a:p>
            <a:pPr lvl="1">
              <a:lnSpc>
                <a:spcPct val="150000"/>
              </a:lnSpc>
              <a:defRPr/>
            </a:pPr>
            <a:r>
              <a:rPr lang="ru-RU" altLang="ru-RU" sz="2200" dirty="0"/>
              <a:t>ВОЗМОЖНОСТЬ АУТЕНТИФИКАЦИИ ПОЛЬЗОВАТЕЛЕЙ ЧЕРЕЗ ЕДИНУЮ СИСТЕМУ ИДЕНТИФИКАЦИИ И АУТЕНТИФИКАЦИИ (ЕСИА)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  <a:defRPr/>
            </a:pPr>
            <a:r>
              <a:rPr lang="ru-RU" altLang="ru-RU" sz="2200" dirty="0"/>
              <a:t>СИСТЕМА УВЕДОМЛЕНИЙ ПОЛЬЗОВАТЕЛЯМ ЧЕРЕЗ ВСПЛЫВАЮЩИЕ СООБЩЕНИЯ И НА СТАРТОВОМ РАБОЧЕМ СТОЛЕ ПРИ ВХОДЕ В СИСТЕМУ ИЛИ В ЛИЧНОМ КАБИНЕТЕ СОТРУДНИКА</a:t>
            </a:r>
          </a:p>
        </p:txBody>
      </p:sp>
    </p:spTree>
    <p:extLst>
      <p:ext uri="{BB962C8B-B14F-4D97-AF65-F5344CB8AC3E}">
        <p14:creationId xmlns:p14="http://schemas.microsoft.com/office/powerpoint/2010/main" val="180823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КАРТОТЕКА ЭЛЕКТРОННЫХ ДОКУМЕНТОВ (АРХИВ)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E73BEF70-CC67-EAD1-0187-31DBF4E9DDD2}"/>
              </a:ext>
            </a:extLst>
          </p:cNvPr>
          <p:cNvSpPr txBox="1">
            <a:spLocks/>
          </p:cNvSpPr>
          <p:nvPr/>
        </p:nvSpPr>
        <p:spPr>
          <a:xfrm>
            <a:off x="251520" y="1712346"/>
            <a:ext cx="17579280" cy="5742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>
              <a:spcBef>
                <a:spcPct val="30000"/>
              </a:spcBef>
              <a:buFont typeface="Wingdings" pitchFamily="2" charset="2"/>
              <a:buChar char="ü"/>
              <a:defRPr sz="2000" spc="50">
                <a:solidFill>
                  <a:srgbClr val="244357"/>
                </a:solidFill>
                <a:latin typeface="Roboto Bold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  <a:defRPr/>
            </a:pPr>
            <a:r>
              <a:rPr lang="ru-RU" altLang="ru-RU" sz="2200" dirty="0"/>
              <a:t>РЕАЛИЗОВАН В  ВИДЕ ОТДЕЛЬНОГО РАЗДЕЛА СИСТЕМЫ, ИСПОЛЬЗУЕТСЯ КАК ХРАНИЛИЩЕ (ЭЛЕКТРОННЫЙ АРХИВ) ЭЛЕКТРОННЫХ ДОКУМЕНТОВ ФОРМАТА PDF ИЛИ XML, ПОДПИСАННЫХ ЭЛЕКТРОННОЙ ПОДПИСЬЮ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endParaRPr lang="ru-RU" altLang="ru-RU" dirty="0"/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ru-RU" altLang="ru-RU" sz="2200" dirty="0"/>
              <a:t>ОБЕСПЕЧИВАЕТСЯ АВТОМАТИЧЕСКОЕ ФОРМИРОВАНИЕ</a:t>
            </a:r>
            <a:r>
              <a:rPr lang="x-none" altLang="ru-RU" sz="2200" spc="50" dirty="0">
                <a:solidFill>
                  <a:srgbClr val="244357"/>
                </a:solidFill>
                <a:latin typeface="Roboto Bold"/>
              </a:rPr>
              <a:t> ЭЛЕКТРОННЫХ ДОКУМЕНТОВ </a:t>
            </a:r>
            <a:r>
              <a:rPr lang="ru-RU" altLang="ru-RU" sz="2200" spc="50" dirty="0">
                <a:solidFill>
                  <a:srgbClr val="244357"/>
                </a:solidFill>
                <a:latin typeface="Roboto Bold"/>
              </a:rPr>
              <a:t>ИЗ УЧЕТНЫХ РАЗДЕЛОВ, ГДЕ РАБОТАЮТ ПОЛЬЗОВАТЕЛИ (ИСПОЛНИТЕЛИ) НЕСПОСРЕДСТВЕННО В «КАРТОТЕКУ»</a:t>
            </a:r>
          </a:p>
          <a:p>
            <a:pPr marL="457200" lvl="1" indent="0">
              <a:lnSpc>
                <a:spcPct val="150000"/>
              </a:lnSpc>
              <a:spcBef>
                <a:spcPct val="30000"/>
              </a:spcBef>
              <a:buNone/>
              <a:defRPr/>
            </a:pPr>
            <a:endParaRPr lang="ru-RU" altLang="ru-RU" sz="2000" spc="50" dirty="0">
              <a:solidFill>
                <a:srgbClr val="244357"/>
              </a:solidFill>
              <a:latin typeface="Roboto Bold"/>
            </a:endParaRPr>
          </a:p>
          <a:p>
            <a:pPr marL="457200" lvl="1" indent="0">
              <a:lnSpc>
                <a:spcPct val="150000"/>
              </a:lnSpc>
              <a:spcBef>
                <a:spcPct val="30000"/>
              </a:spcBef>
              <a:buNone/>
              <a:defRPr/>
            </a:pPr>
            <a:r>
              <a:rPr lang="ru-RU" altLang="ru-RU" sz="2200" spc="50" dirty="0">
                <a:solidFill>
                  <a:srgbClr val="244357"/>
                </a:solidFill>
                <a:latin typeface="Roboto Bold"/>
              </a:rPr>
              <a:t>В КАРТОТЕКЕ ПОДДЕРЖИВАЕТСЯ РАБОТА С ЛЮБЫМИ ЭЛЕКТРОННЫМИ ДОКУМЕНТАМИ ПОСРЕДСТВОМ ДЕЙСТВИЙ:</a:t>
            </a: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ru-RU" altLang="ru-RU" sz="1800" spc="50" dirty="0">
                <a:solidFill>
                  <a:srgbClr val="244357"/>
                </a:solidFill>
                <a:latin typeface="Roboto Bold"/>
              </a:rPr>
              <a:t>ЗАГРУЗИТЬ – ДЛЯ ЗАГРУЗКИ ИЗ ЛОКАЛЬНОГО МЕСТА КОМПЬЮТЕРА ДОКУМЕНТА ФОРМАТА PDF ИЛИ XML</a:t>
            </a: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ru-RU" altLang="ru-RU" sz="1800" spc="50" dirty="0">
                <a:solidFill>
                  <a:srgbClr val="244357"/>
                </a:solidFill>
                <a:latin typeface="Roboto Bold"/>
              </a:rPr>
              <a:t>ВЫГРУЗИТЬ – ДЛЯ ВЫГРУЗКИ НА ЛОКАЛЬНОЕ МЕСТО КОМПЬЮТЕРА ДОКУМЕНТА ФОРМАТА PDF ИЛИ XML</a:t>
            </a: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ru-RU" altLang="ru-RU" sz="1800" spc="50" dirty="0">
                <a:solidFill>
                  <a:srgbClr val="244357"/>
                </a:solidFill>
                <a:latin typeface="Roboto Bold"/>
              </a:rPr>
              <a:t>ПОДПИСАТЬ – ДЛЯ ВСТРАИВАНИЯ ЭЛЕКТРОННОЙ ПОДПИСИ В ДОКУМЕНТ ФОРМАТА PDF ИЛИ XML</a:t>
            </a: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ru-RU" altLang="ru-RU" sz="1800" spc="50" dirty="0">
                <a:solidFill>
                  <a:srgbClr val="244357"/>
                </a:solidFill>
                <a:latin typeface="Roboto Bold"/>
              </a:rPr>
              <a:t>ОТКРЫТЬ – ДЛЯ ПРОСМОТРА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384284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9" t="1545" r="2127" b="84570"/>
          <a:stretch>
            <a:fillRect/>
          </a:stretch>
        </p:blipFill>
        <p:spPr>
          <a:xfrm>
            <a:off x="0" y="0"/>
            <a:ext cx="18288000" cy="147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068800" y="190500"/>
            <a:ext cx="944473" cy="1176914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28700" y="535432"/>
            <a:ext cx="165150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841"/>
              </a:lnSpc>
              <a:spcBef>
                <a:spcPct val="0"/>
              </a:spcBef>
            </a:pPr>
            <a:r>
              <a:rPr lang="ru-RU" sz="3400" spc="357" dirty="0">
                <a:solidFill>
                  <a:schemeClr val="bg1"/>
                </a:solidFill>
                <a:latin typeface="Roboto Bold"/>
              </a:rPr>
              <a:t>ИТОГИ</a:t>
            </a:r>
            <a:endParaRPr lang="en-US" sz="3400" spc="357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E73BEF70-CC67-EAD1-0187-31DBF4E9DDD2}"/>
              </a:ext>
            </a:extLst>
          </p:cNvPr>
          <p:cNvSpPr txBox="1">
            <a:spLocks/>
          </p:cNvSpPr>
          <p:nvPr/>
        </p:nvSpPr>
        <p:spPr>
          <a:xfrm>
            <a:off x="251520" y="1712346"/>
            <a:ext cx="17579280" cy="8455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>
              <a:spcBef>
                <a:spcPct val="30000"/>
              </a:spcBef>
              <a:buFont typeface="Wingdings" pitchFamily="2" charset="2"/>
              <a:buChar char="ü"/>
              <a:defRPr sz="2000" spc="50">
                <a:solidFill>
                  <a:srgbClr val="244357"/>
                </a:solidFill>
                <a:latin typeface="Roboto Bold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600" spc="50" dirty="0">
                <a:solidFill>
                  <a:srgbClr val="244357"/>
                </a:solidFill>
                <a:latin typeface="Roboto Bold"/>
              </a:rPr>
              <a:t>ДОСТУПЕН ВЕСЬ НЕОБХОДИМЫЙ ФУНКЦИОНАЛ ДЛЯ АВТОМАТИЗАЦИИ ВНУТРЕННЕГО ЭДО В УЧРЕЖДЕНИЯХ В ЧАСТИ ФОРМИРОВАНИЯ, СОГЛАСОВАНИЯ, ПОДПИСАНИЯ И ХРАНЕНИЯ ПЕРВИЧНЫХ ЭЛЕКТРОННЫХ ДОКУМЕНТОВ И РЕГИСТРОВ БУХГАЛТЕРСКОГО УЧЕТА</a:t>
            </a:r>
          </a:p>
          <a:p>
            <a:pPr marL="457200" lvl="1" indent="0">
              <a:lnSpc>
                <a:spcPct val="150000"/>
              </a:lnSpc>
              <a:spcBef>
                <a:spcPct val="30000"/>
              </a:spcBef>
              <a:buNone/>
              <a:defRPr/>
            </a:pPr>
            <a:endParaRPr lang="ru-RU" altLang="ru-RU" sz="2600" spc="50" dirty="0">
              <a:solidFill>
                <a:srgbClr val="244357"/>
              </a:solidFill>
              <a:latin typeface="Roboto Bold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600" spc="50" dirty="0">
                <a:solidFill>
                  <a:srgbClr val="244357"/>
                </a:solidFill>
                <a:latin typeface="Roboto Bold"/>
              </a:rPr>
              <a:t>ДЛЯ РАБОТЫ С НОВЫМИ, ВВОДИМЫМИ ПРИКАЗОМ МИНФИНА РОССИИ 61Н ОТ 15.04.2021, ЭЛЕКТРОННЫМИ ДОКУМЕНТАМИ И РЕГИСТРАМИ РАЗРАБАТЫВАЮТСЯ НОВЫЕ УЧЕТНЫЕ РАЗДЕЛЫ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ru-RU" altLang="ru-RU" sz="2600" spc="50" dirty="0">
              <a:solidFill>
                <a:srgbClr val="244357"/>
              </a:solidFill>
              <a:latin typeface="Roboto Bold"/>
            </a:endParaRPr>
          </a:p>
          <a:p>
            <a:pPr lvl="1">
              <a:lnSpc>
                <a:spcPct val="15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600" spc="50" dirty="0">
                <a:solidFill>
                  <a:srgbClr val="244357"/>
                </a:solidFill>
                <a:latin typeface="Roboto Bold"/>
              </a:rPr>
              <a:t>ЧАСТЬ ДОКУМЕНТОВ ДОСТУПНА ПОЛЬЗОВАТЕЛЯМ УЖЕ СЕЙЧАС, НО В ПОЛНОМ ОБЪЕМЕ РАБОТЫ ПЛАНИРУЕТСЯ ЗАВЕРШИТЬ К КОНЦУ 3-ГО КВ. 2022</a:t>
            </a:r>
          </a:p>
          <a:p>
            <a:pPr marL="457200" lvl="1" indent="0">
              <a:lnSpc>
                <a:spcPct val="150000"/>
              </a:lnSpc>
              <a:spcBef>
                <a:spcPct val="30000"/>
              </a:spcBef>
              <a:buNone/>
              <a:defRPr/>
            </a:pPr>
            <a:endParaRPr lang="ru-RU" altLang="ru-RU" sz="2600" spc="50" dirty="0">
              <a:solidFill>
                <a:srgbClr val="244357"/>
              </a:solidFill>
              <a:latin typeface="Roboto Bold"/>
            </a:endParaRPr>
          </a:p>
          <a:p>
            <a:pPr lvl="1">
              <a:lnSpc>
                <a:spcPct val="15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600" spc="50" dirty="0">
                <a:solidFill>
                  <a:srgbClr val="244357"/>
                </a:solidFill>
                <a:latin typeface="Roboto Bold"/>
              </a:rPr>
              <a:t>ВСЕ ДОРАБОТКИ РЕАЛИЗУЮТСЯ В ШТАТНОМ ФУНКЦИОНАЛЕ И БУДУТ ДОСТУПНЫ ПРИ НАЛИЧИИ АКТУАЛЬНЫХ ЛИЦЕНЗИЙ В СООТВЕТСТВИИ С ИХ КОМПЛЕКТАЦИЕЙ И КОЛИЧЕСТВОМ РАБОЧИХ МЕСТ</a:t>
            </a:r>
          </a:p>
        </p:txBody>
      </p:sp>
    </p:spTree>
    <p:extLst>
      <p:ext uri="{BB962C8B-B14F-4D97-AF65-F5344CB8AC3E}">
        <p14:creationId xmlns:p14="http://schemas.microsoft.com/office/powerpoint/2010/main" val="210805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12390" t="1262" r="13338" b="2430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652" y="2696582"/>
            <a:ext cx="14984948" cy="6401180"/>
            <a:chOff x="0" y="9525"/>
            <a:chExt cx="12127079" cy="4861922"/>
          </a:xfrm>
        </p:grpSpPr>
        <p:sp>
          <p:nvSpPr>
            <p:cNvPr id="3" name="TextBox 3"/>
            <p:cNvSpPr txBox="1"/>
            <p:nvPr/>
          </p:nvSpPr>
          <p:spPr>
            <a:xfrm>
              <a:off x="0" y="9525"/>
              <a:ext cx="12127079" cy="67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08"/>
                </a:lnSpc>
              </a:pPr>
              <a:r>
                <a:rPr lang="en-US" sz="3400" spc="357" dirty="0">
                  <a:solidFill>
                    <a:srgbClr val="FFFFFF"/>
                  </a:solidFill>
                  <a:latin typeface="Roboto Bold"/>
                </a:rPr>
                <a:t>СПАСИБО</a:t>
              </a:r>
              <a:r>
                <a:rPr lang="en-US" sz="3400" u="none" spc="357" dirty="0">
                  <a:solidFill>
                    <a:srgbClr val="FFFFFF"/>
                  </a:solidFill>
                  <a:latin typeface="Roboto Bold"/>
                </a:rPr>
                <a:t> ЗА ВНИМАНИЕ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" y="1162964"/>
              <a:ext cx="12127078" cy="2023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2856"/>
                </a:lnSpc>
                <a:spcBef>
                  <a:spcPct val="0"/>
                </a:spcBef>
              </a:pPr>
              <a:r>
                <a:rPr lang="en-US" sz="4800" spc="60" dirty="0">
                  <a:solidFill>
                    <a:srgbClr val="FFFFFF"/>
                  </a:solidFill>
                  <a:latin typeface="Roboto"/>
                </a:rPr>
                <a:t>ООО «П</a:t>
              </a:r>
              <a:r>
                <a:rPr lang="ru-RU" sz="4800" spc="60" dirty="0">
                  <a:solidFill>
                    <a:srgbClr val="FFFFFF"/>
                  </a:solidFill>
                  <a:latin typeface="Roboto"/>
                </a:rPr>
                <a:t>АРУС</a:t>
              </a:r>
              <a:r>
                <a:rPr lang="en-US" sz="4800" spc="60" dirty="0">
                  <a:solidFill>
                    <a:srgbClr val="FFFFFF"/>
                  </a:solidFill>
                  <a:latin typeface="Roboto"/>
                </a:rPr>
                <a:t>»</a:t>
              </a:r>
              <a:endParaRPr lang="ru-RU" sz="4800" spc="60" dirty="0">
                <a:solidFill>
                  <a:srgbClr val="FFFFFF"/>
                </a:solidFill>
                <a:latin typeface="Roboto"/>
              </a:endParaRPr>
            </a:p>
            <a:p>
              <a:pPr marL="0" lvl="0" indent="0">
                <a:lnSpc>
                  <a:spcPts val="2856"/>
                </a:lnSpc>
                <a:spcBef>
                  <a:spcPct val="0"/>
                </a:spcBef>
              </a:pPr>
              <a:endParaRPr lang="ru-RU" sz="4800" u="none" spc="60" dirty="0">
                <a:solidFill>
                  <a:srgbClr val="FFFFFF"/>
                </a:solidFill>
                <a:latin typeface="Roboto"/>
              </a:endParaRPr>
            </a:p>
            <a:p>
              <a:pPr marL="0" lvl="0" indent="0">
                <a:lnSpc>
                  <a:spcPts val="2856"/>
                </a:lnSpc>
                <a:spcBef>
                  <a:spcPct val="0"/>
                </a:spcBef>
              </a:pPr>
              <a:endParaRPr lang="en-US" sz="4800" u="none" spc="60" dirty="0">
                <a:solidFill>
                  <a:srgbClr val="FFFFFF"/>
                </a:solidFill>
                <a:latin typeface="Roboto"/>
              </a:endParaRPr>
            </a:p>
            <a:p>
              <a:pPr marL="0" lvl="0" indent="0">
                <a:lnSpc>
                  <a:spcPts val="2856"/>
                </a:lnSpc>
                <a:spcBef>
                  <a:spcPct val="0"/>
                </a:spcBef>
              </a:pPr>
              <a:r>
                <a:rPr lang="en-US" sz="3600" u="none" spc="60" dirty="0">
                  <a:solidFill>
                    <a:srgbClr val="FFFFFF"/>
                  </a:solidFill>
                  <a:latin typeface="Roboto"/>
                </a:rPr>
                <a:t>129366, МОСКВА, УЛ. ЯРОСЛАВСКАЯ, Д.10 КОРП.4</a:t>
              </a:r>
              <a:endParaRPr lang="ru-RU" sz="3600" u="none" spc="60" dirty="0">
                <a:solidFill>
                  <a:srgbClr val="FFFFFF"/>
                </a:solidFill>
                <a:latin typeface="Roboto"/>
              </a:endParaRPr>
            </a:p>
            <a:p>
              <a:pPr marL="0" lvl="0" indent="0">
                <a:lnSpc>
                  <a:spcPts val="2856"/>
                </a:lnSpc>
                <a:spcBef>
                  <a:spcPct val="0"/>
                </a:spcBef>
              </a:pPr>
              <a:endParaRPr lang="ru-RU" sz="3600" u="none" spc="60" dirty="0">
                <a:solidFill>
                  <a:srgbClr val="FFFFFF"/>
                </a:solidFill>
                <a:latin typeface="Roboto"/>
              </a:endParaRPr>
            </a:p>
            <a:p>
              <a:pPr marL="0" lvl="0" indent="0">
                <a:lnSpc>
                  <a:spcPts val="2856"/>
                </a:lnSpc>
                <a:spcBef>
                  <a:spcPct val="0"/>
                </a:spcBef>
              </a:pPr>
              <a:r>
                <a:rPr lang="en-US" sz="4800" u="none" spc="60" dirty="0">
                  <a:solidFill>
                    <a:srgbClr val="FFFFFF"/>
                  </a:solidFill>
                  <a:latin typeface="Roboto"/>
                </a:rPr>
                <a:t> </a:t>
              </a:r>
            </a:p>
            <a:p>
              <a:pPr lvl="0">
                <a:lnSpc>
                  <a:spcPts val="2856"/>
                </a:lnSpc>
                <a:spcBef>
                  <a:spcPct val="0"/>
                </a:spcBef>
              </a:pPr>
              <a:r>
                <a:rPr lang="en-US" sz="4800" u="none" spc="60" dirty="0">
                  <a:solidFill>
                    <a:srgbClr val="FFFFFF"/>
                  </a:solidFill>
                  <a:latin typeface="Roboto"/>
                </a:rPr>
                <a:t>(</a:t>
              </a:r>
              <a:r>
                <a:rPr lang="en-US" sz="4800" spc="60" dirty="0">
                  <a:solidFill>
                    <a:srgbClr val="FFFFFF"/>
                  </a:solidFill>
                  <a:latin typeface="Roboto"/>
                </a:rPr>
                <a:t>495) </a:t>
              </a:r>
              <a:r>
                <a:rPr lang="ru-RU" sz="4800" spc="60" dirty="0">
                  <a:solidFill>
                    <a:srgbClr val="FFFFFF"/>
                  </a:solidFill>
                  <a:latin typeface="Roboto"/>
                </a:rPr>
                <a:t>797-11-57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705046"/>
              <a:ext cx="10241408" cy="1166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60"/>
                </a:lnSpc>
              </a:pPr>
              <a:r>
                <a:rPr lang="en-US" sz="2800" spc="70" dirty="0">
                  <a:solidFill>
                    <a:schemeClr val="bg1"/>
                  </a:solidFill>
                  <a:latin typeface="Roboto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PARUS.COM</a:t>
              </a:r>
              <a:endParaRPr lang="ru-RU" sz="2800" spc="70" dirty="0">
                <a:solidFill>
                  <a:schemeClr val="bg1"/>
                </a:solidFill>
                <a:latin typeface="Roboto"/>
              </a:endParaRPr>
            </a:p>
            <a:p>
              <a:pPr algn="l">
                <a:lnSpc>
                  <a:spcPts val="4060"/>
                </a:lnSpc>
              </a:pPr>
              <a:endParaRPr lang="ru-RU" sz="2800" spc="70" dirty="0">
                <a:solidFill>
                  <a:srgbClr val="F2FAFF"/>
                </a:solidFill>
                <a:latin typeface="Roboto"/>
              </a:endParaRPr>
            </a:p>
            <a:p>
              <a:pPr algn="l">
                <a:lnSpc>
                  <a:spcPts val="4060"/>
                </a:lnSpc>
              </a:pPr>
              <a:r>
                <a:rPr lang="en-US" sz="2800" spc="70" dirty="0">
                  <a:solidFill>
                    <a:srgbClr val="F2FAFF"/>
                  </a:solidFill>
                  <a:latin typeface="Roboto"/>
                </a:rPr>
                <a:t>ZABARIN@PARUS.RU</a:t>
              </a:r>
            </a:p>
          </p:txBody>
        </p:sp>
      </p:grp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B2BC9F48-3960-4D19-1D42-2EF4456DA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109" y="6053243"/>
            <a:ext cx="5523691" cy="381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42CF435-54CC-AAB4-FE4D-3ED17B2409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121851" y="383884"/>
            <a:ext cx="1535905" cy="1913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6218</TotalTime>
  <Words>650</Words>
  <Application>Microsoft Office PowerPoint</Application>
  <PresentationFormat>Произвольный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Wingdings</vt:lpstr>
      <vt:lpstr>Arial</vt:lpstr>
      <vt:lpstr>Calibri</vt:lpstr>
      <vt:lpstr>Roboto</vt:lpstr>
      <vt:lpstr>Roboto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копия</dc:title>
  <dc:creator>Nazarov</dc:creator>
  <cp:lastModifiedBy>Sergey Zabarin</cp:lastModifiedBy>
  <cp:revision>302</cp:revision>
  <dcterms:created xsi:type="dcterms:W3CDTF">2006-08-16T00:00:00Z</dcterms:created>
  <dcterms:modified xsi:type="dcterms:W3CDTF">2022-06-17T08:35:50Z</dcterms:modified>
  <dc:identifier>DAEG56MvjY4</dc:identifier>
</cp:coreProperties>
</file>