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0" r:id="rId3"/>
    <p:sldId id="286" r:id="rId4"/>
    <p:sldId id="290" r:id="rId5"/>
    <p:sldId id="291" r:id="rId6"/>
    <p:sldId id="292" r:id="rId7"/>
    <p:sldId id="275" r:id="rId8"/>
    <p:sldId id="274" r:id="rId9"/>
    <p:sldId id="288" r:id="rId10"/>
    <p:sldId id="289" r:id="rId11"/>
    <p:sldId id="267" r:id="rId12"/>
  </p:sldIdLst>
  <p:sldSz cx="9906000" cy="6858000" type="A4"/>
  <p:notesSz cx="6858000" cy="9144000"/>
  <p:defaultTextStyle>
    <a:defPPr>
      <a:defRPr lang="ru-RU"/>
    </a:defPPr>
    <a:lvl1pPr marL="0" algn="l" defTabSz="10731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36575" algn="l" defTabSz="10731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73150" algn="l" defTabSz="10731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09090" algn="l" defTabSz="10731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45665" algn="l" defTabSz="10731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82240" algn="l" defTabSz="10731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18815" algn="l" defTabSz="10731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54755" algn="l" defTabSz="10731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91330" algn="l" defTabSz="1073150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4384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34587" autoAdjust="0"/>
    <p:restoredTop sz="94622" autoAdjust="0"/>
  </p:normalViewPr>
  <p:slideViewPr>
    <p:cSldViewPr>
      <p:cViewPr varScale="1">
        <p:scale>
          <a:sx n="79" d="100"/>
          <a:sy n="79" d="100"/>
        </p:scale>
        <p:origin x="-380" y="-6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1510A68-ECF1-4268-84F5-F2F5C9366E2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33F5F-D3DD-43D8-BB47-7654E884DC4F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Начисления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85D20BA-6EE6-47A3-A76D-147E8634BBB5}" type="parTrans" cxnId="{4944900D-6EAA-4AF7-9C21-F67451666FCF}">
      <dgm:prSet/>
      <dgm:spPr/>
      <dgm:t>
        <a:bodyPr/>
        <a:lstStyle/>
        <a:p>
          <a:endParaRPr lang="ru-RU"/>
        </a:p>
      </dgm:t>
    </dgm:pt>
    <dgm:pt modelId="{031239AF-78B0-40A4-AED8-EE2EB2797632}" type="sibTrans" cxnId="{4944900D-6EAA-4AF7-9C21-F67451666FCF}">
      <dgm:prSet/>
      <dgm:spPr/>
      <dgm:t>
        <a:bodyPr/>
        <a:lstStyle/>
        <a:p>
          <a:endParaRPr lang="ru-RU"/>
        </a:p>
      </dgm:t>
    </dgm:pt>
    <dgm:pt modelId="{1E43328C-E017-47CC-8B15-D7593B1DBC09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Организация взаимодействия </a:t>
          </a:r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функциональных подразделений с финансовыми 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8716488-8371-4F96-9EEA-003430D41FC7}" type="parTrans" cxnId="{15148333-D0FA-4752-B863-6B0F91720FDE}">
      <dgm:prSet/>
      <dgm:spPr/>
      <dgm:t>
        <a:bodyPr/>
        <a:lstStyle/>
        <a:p>
          <a:endParaRPr lang="ru-RU"/>
        </a:p>
      </dgm:t>
    </dgm:pt>
    <dgm:pt modelId="{CB2585A8-5100-416F-8F09-E47203D7D26C}" type="sibTrans" cxnId="{15148333-D0FA-4752-B863-6B0F91720FDE}">
      <dgm:prSet/>
      <dgm:spPr/>
      <dgm:t>
        <a:bodyPr/>
        <a:lstStyle/>
        <a:p>
          <a:endParaRPr lang="ru-RU"/>
        </a:p>
      </dgm:t>
    </dgm:pt>
    <dgm:pt modelId="{B5BAA16D-C1E8-451B-8EC8-123D957EA9C3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Администрирование поступлений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7127840-4304-4AE5-A4BE-03C890EFE1C6}" type="parTrans" cxnId="{732976CA-1E5D-4DE9-8A5D-F6327B6E1F2C}">
      <dgm:prSet/>
      <dgm:spPr/>
      <dgm:t>
        <a:bodyPr/>
        <a:lstStyle/>
        <a:p>
          <a:endParaRPr lang="ru-RU"/>
        </a:p>
      </dgm:t>
    </dgm:pt>
    <dgm:pt modelId="{40BCD527-3959-49C9-81D3-6A68195A3256}" type="sibTrans" cxnId="{732976CA-1E5D-4DE9-8A5D-F6327B6E1F2C}">
      <dgm:prSet/>
      <dgm:spPr/>
      <dgm:t>
        <a:bodyPr/>
        <a:lstStyle/>
        <a:p>
          <a:endParaRPr lang="ru-RU"/>
        </a:p>
      </dgm:t>
    </dgm:pt>
    <dgm:pt modelId="{4F2C3126-1A68-4E8B-8813-4EF519EC167D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Взаимодействие с органами ФК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183A6D4-76FA-40DD-BC3C-4021A7446040}" type="parTrans" cxnId="{FD0441A0-444C-46B6-8AA0-A65D95121541}">
      <dgm:prSet/>
      <dgm:spPr/>
      <dgm:t>
        <a:bodyPr/>
        <a:lstStyle/>
        <a:p>
          <a:endParaRPr lang="ru-RU"/>
        </a:p>
      </dgm:t>
    </dgm:pt>
    <dgm:pt modelId="{9E8E2F65-646A-49E8-BECE-DF5308E899F5}" type="sibTrans" cxnId="{FD0441A0-444C-46B6-8AA0-A65D95121541}">
      <dgm:prSet/>
      <dgm:spPr/>
      <dgm:t>
        <a:bodyPr/>
        <a:lstStyle/>
        <a:p>
          <a:endParaRPr lang="ru-RU"/>
        </a:p>
      </dgm:t>
    </dgm:pt>
    <dgm:pt modelId="{8E9067BB-3BC4-46D9-BAC1-6E565639E43B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Управление </a:t>
          </a:r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задолженностью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B3A21D8-74E3-4572-B4CD-0BC29E99B62F}" type="parTrans" cxnId="{916AB607-D010-46A1-972C-900F1F2A52CA}">
      <dgm:prSet/>
      <dgm:spPr/>
      <dgm:t>
        <a:bodyPr/>
        <a:lstStyle/>
        <a:p>
          <a:endParaRPr lang="ru-RU"/>
        </a:p>
      </dgm:t>
    </dgm:pt>
    <dgm:pt modelId="{B200978D-42C0-4779-99C3-807E4296C7F0}" type="sibTrans" cxnId="{916AB607-D010-46A1-972C-900F1F2A52CA}">
      <dgm:prSet/>
      <dgm:spPr/>
      <dgm:t>
        <a:bodyPr/>
        <a:lstStyle/>
        <a:p>
          <a:endParaRPr lang="ru-RU"/>
        </a:p>
      </dgm:t>
    </dgm:pt>
    <dgm:pt modelId="{F63831BB-9E38-4BC8-9D49-231E1F81C880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Контроль просроченной задолженности, мероприятия по  ее снижению, списание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BFCDB5F-D121-438F-AEDA-12AE9022600D}" type="parTrans" cxnId="{A08BCF14-279F-4F7D-9D53-305AC4AEEA31}">
      <dgm:prSet/>
      <dgm:spPr/>
      <dgm:t>
        <a:bodyPr/>
        <a:lstStyle/>
        <a:p>
          <a:endParaRPr lang="ru-RU"/>
        </a:p>
      </dgm:t>
    </dgm:pt>
    <dgm:pt modelId="{F2529976-BC90-4FDE-A512-DAFF14D6CC66}" type="sibTrans" cxnId="{A08BCF14-279F-4F7D-9D53-305AC4AEEA31}">
      <dgm:prSet/>
      <dgm:spPr/>
      <dgm:t>
        <a:bodyPr/>
        <a:lstStyle/>
        <a:p>
          <a:endParaRPr lang="ru-RU"/>
        </a:p>
      </dgm:t>
    </dgm:pt>
    <dgm:pt modelId="{055A3316-CC40-477E-B1D5-737B56580209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Информационное взаимодействие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1CD2B1C1-950A-4940-B15A-34CE7E9C755D}" type="parTrans" cxnId="{3C465062-8C67-427F-8CF5-55343F920FB8}">
      <dgm:prSet/>
      <dgm:spPr/>
      <dgm:t>
        <a:bodyPr/>
        <a:lstStyle/>
        <a:p>
          <a:endParaRPr lang="ru-RU"/>
        </a:p>
      </dgm:t>
    </dgm:pt>
    <dgm:pt modelId="{DFE1E156-BEAC-4650-A285-1918638A0BC2}" type="sibTrans" cxnId="{3C465062-8C67-427F-8CF5-55343F920FB8}">
      <dgm:prSet/>
      <dgm:spPr/>
      <dgm:t>
        <a:bodyPr/>
        <a:lstStyle/>
        <a:p>
          <a:endParaRPr lang="ru-RU"/>
        </a:p>
      </dgm:t>
    </dgm:pt>
    <dgm:pt modelId="{890A1859-665B-409A-A911-28A224CE7418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Обеспечение единства данных администратора с бюджетным учетом и ГИС ГМП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FFA0C05-8FF5-4956-A25C-9C1CAE9312BC}" type="parTrans" cxnId="{8DD59C86-6200-4ECF-B5A8-CC185E807CB4}">
      <dgm:prSet/>
      <dgm:spPr/>
      <dgm:t>
        <a:bodyPr/>
        <a:lstStyle/>
        <a:p>
          <a:endParaRPr lang="ru-RU"/>
        </a:p>
      </dgm:t>
    </dgm:pt>
    <dgm:pt modelId="{DB438DAF-C7ED-4E7E-93BB-931A6A724E80}" type="sibTrans" cxnId="{8DD59C86-6200-4ECF-B5A8-CC185E807CB4}">
      <dgm:prSet/>
      <dgm:spPr/>
      <dgm:t>
        <a:bodyPr/>
        <a:lstStyle/>
        <a:p>
          <a:endParaRPr lang="ru-RU"/>
        </a:p>
      </dgm:t>
    </dgm:pt>
    <dgm:pt modelId="{8D9FAD68-1E2B-4006-8357-81D12E586040}" type="pres">
      <dgm:prSet presAssocID="{41510A68-ECF1-4268-84F5-F2F5C9366E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CB0CAE-FDC6-4C21-9A95-ADA63811ADCE}" type="pres">
      <dgm:prSet presAssocID="{39833F5F-D3DD-43D8-BB47-7654E884DC4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187DE-FCCD-450D-8E48-1ECC057EBCD7}" type="pres">
      <dgm:prSet presAssocID="{39833F5F-D3DD-43D8-BB47-7654E884DC4F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3BDF92-04CF-4AD7-8123-8BF492A0CB68}" type="pres">
      <dgm:prSet presAssocID="{B5BAA16D-C1E8-451B-8EC8-123D957EA9C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009B3-00B1-43FC-804B-0D4D1819DE03}" type="pres">
      <dgm:prSet presAssocID="{B5BAA16D-C1E8-451B-8EC8-123D957EA9C3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1D89C-4A85-467A-86AF-B73BE2D92A8C}" type="pres">
      <dgm:prSet presAssocID="{8E9067BB-3BC4-46D9-BAC1-6E565639E43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3A50AA-0D7A-4812-9952-815622D7A206}" type="pres">
      <dgm:prSet presAssocID="{8E9067BB-3BC4-46D9-BAC1-6E565639E43B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DD814-04AF-489E-A475-F380BFA23BA8}" type="pres">
      <dgm:prSet presAssocID="{055A3316-CC40-477E-B1D5-737B5658020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069DB-6F06-4BBB-93D0-6983D71522E2}" type="pres">
      <dgm:prSet presAssocID="{055A3316-CC40-477E-B1D5-737B56580209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8BCF14-279F-4F7D-9D53-305AC4AEEA31}" srcId="{8E9067BB-3BC4-46D9-BAC1-6E565639E43B}" destId="{F63831BB-9E38-4BC8-9D49-231E1F81C880}" srcOrd="0" destOrd="0" parTransId="{BBFCDB5F-D121-438F-AEDA-12AE9022600D}" sibTransId="{F2529976-BC90-4FDE-A512-DAFF14D6CC66}"/>
    <dgm:cxn modelId="{7106F1C9-613C-4E58-AD60-7E58937A619E}" type="presOf" srcId="{8E9067BB-3BC4-46D9-BAC1-6E565639E43B}" destId="{8EA1D89C-4A85-467A-86AF-B73BE2D92A8C}" srcOrd="0" destOrd="0" presId="urn:microsoft.com/office/officeart/2005/8/layout/vList2"/>
    <dgm:cxn modelId="{FD0441A0-444C-46B6-8AA0-A65D95121541}" srcId="{B5BAA16D-C1E8-451B-8EC8-123D957EA9C3}" destId="{4F2C3126-1A68-4E8B-8813-4EF519EC167D}" srcOrd="0" destOrd="0" parTransId="{5183A6D4-76FA-40DD-BC3C-4021A7446040}" sibTransId="{9E8E2F65-646A-49E8-BECE-DF5308E899F5}"/>
    <dgm:cxn modelId="{15148333-D0FA-4752-B863-6B0F91720FDE}" srcId="{39833F5F-D3DD-43D8-BB47-7654E884DC4F}" destId="{1E43328C-E017-47CC-8B15-D7593B1DBC09}" srcOrd="0" destOrd="0" parTransId="{B8716488-8371-4F96-9EEA-003430D41FC7}" sibTransId="{CB2585A8-5100-416F-8F09-E47203D7D26C}"/>
    <dgm:cxn modelId="{78EBFE67-B0BD-49D5-A029-FFAA8C4E9CFF}" type="presOf" srcId="{39833F5F-D3DD-43D8-BB47-7654E884DC4F}" destId="{08CB0CAE-FDC6-4C21-9A95-ADA63811ADCE}" srcOrd="0" destOrd="0" presId="urn:microsoft.com/office/officeart/2005/8/layout/vList2"/>
    <dgm:cxn modelId="{FC9C79DD-5B27-47C0-A235-9666F78BC544}" type="presOf" srcId="{F63831BB-9E38-4BC8-9D49-231E1F81C880}" destId="{A63A50AA-0D7A-4812-9952-815622D7A206}" srcOrd="0" destOrd="0" presId="urn:microsoft.com/office/officeart/2005/8/layout/vList2"/>
    <dgm:cxn modelId="{9E9AF954-6244-4625-833B-1BC50568EC63}" type="presOf" srcId="{41510A68-ECF1-4268-84F5-F2F5C9366E26}" destId="{8D9FAD68-1E2B-4006-8357-81D12E586040}" srcOrd="0" destOrd="0" presId="urn:microsoft.com/office/officeart/2005/8/layout/vList2"/>
    <dgm:cxn modelId="{4944900D-6EAA-4AF7-9C21-F67451666FCF}" srcId="{41510A68-ECF1-4268-84F5-F2F5C9366E26}" destId="{39833F5F-D3DD-43D8-BB47-7654E884DC4F}" srcOrd="0" destOrd="0" parTransId="{885D20BA-6EE6-47A3-A76D-147E8634BBB5}" sibTransId="{031239AF-78B0-40A4-AED8-EE2EB2797632}"/>
    <dgm:cxn modelId="{91F731CA-623C-47B9-91DC-DE36B8615A87}" type="presOf" srcId="{890A1859-665B-409A-A911-28A224CE7418}" destId="{F4C069DB-6F06-4BBB-93D0-6983D71522E2}" srcOrd="0" destOrd="0" presId="urn:microsoft.com/office/officeart/2005/8/layout/vList2"/>
    <dgm:cxn modelId="{8DD59C86-6200-4ECF-B5A8-CC185E807CB4}" srcId="{055A3316-CC40-477E-B1D5-737B56580209}" destId="{890A1859-665B-409A-A911-28A224CE7418}" srcOrd="0" destOrd="0" parTransId="{4FFA0C05-8FF5-4956-A25C-9C1CAE9312BC}" sibTransId="{DB438DAF-C7ED-4E7E-93BB-931A6A724E80}"/>
    <dgm:cxn modelId="{628AA1BE-B8BE-4FA2-815F-900B78AC28FF}" type="presOf" srcId="{B5BAA16D-C1E8-451B-8EC8-123D957EA9C3}" destId="{7F3BDF92-04CF-4AD7-8123-8BF492A0CB68}" srcOrd="0" destOrd="0" presId="urn:microsoft.com/office/officeart/2005/8/layout/vList2"/>
    <dgm:cxn modelId="{4A7B9F8C-8279-4E21-8145-593529846989}" type="presOf" srcId="{1E43328C-E017-47CC-8B15-D7593B1DBC09}" destId="{468187DE-FCCD-450D-8E48-1ECC057EBCD7}" srcOrd="0" destOrd="0" presId="urn:microsoft.com/office/officeart/2005/8/layout/vList2"/>
    <dgm:cxn modelId="{916AB607-D010-46A1-972C-900F1F2A52CA}" srcId="{41510A68-ECF1-4268-84F5-F2F5C9366E26}" destId="{8E9067BB-3BC4-46D9-BAC1-6E565639E43B}" srcOrd="2" destOrd="0" parTransId="{4B3A21D8-74E3-4572-B4CD-0BC29E99B62F}" sibTransId="{B200978D-42C0-4779-99C3-807E4296C7F0}"/>
    <dgm:cxn modelId="{732976CA-1E5D-4DE9-8A5D-F6327B6E1F2C}" srcId="{41510A68-ECF1-4268-84F5-F2F5C9366E26}" destId="{B5BAA16D-C1E8-451B-8EC8-123D957EA9C3}" srcOrd="1" destOrd="0" parTransId="{07127840-4304-4AE5-A4BE-03C890EFE1C6}" sibTransId="{40BCD527-3959-49C9-81D3-6A68195A3256}"/>
    <dgm:cxn modelId="{3C465062-8C67-427F-8CF5-55343F920FB8}" srcId="{41510A68-ECF1-4268-84F5-F2F5C9366E26}" destId="{055A3316-CC40-477E-B1D5-737B56580209}" srcOrd="3" destOrd="0" parTransId="{1CD2B1C1-950A-4940-B15A-34CE7E9C755D}" sibTransId="{DFE1E156-BEAC-4650-A285-1918638A0BC2}"/>
    <dgm:cxn modelId="{7759C907-94CB-44BC-90B5-17C264FAE9B8}" type="presOf" srcId="{4F2C3126-1A68-4E8B-8813-4EF519EC167D}" destId="{624009B3-00B1-43FC-804B-0D4D1819DE03}" srcOrd="0" destOrd="0" presId="urn:microsoft.com/office/officeart/2005/8/layout/vList2"/>
    <dgm:cxn modelId="{9B69239E-234A-418D-A1E8-6129802A5F6C}" type="presOf" srcId="{055A3316-CC40-477E-B1D5-737B56580209}" destId="{FA2DD814-04AF-489E-A475-F380BFA23BA8}" srcOrd="0" destOrd="0" presId="urn:microsoft.com/office/officeart/2005/8/layout/vList2"/>
    <dgm:cxn modelId="{323E60D9-CBD8-4923-BDEA-4749FC408322}" type="presParOf" srcId="{8D9FAD68-1E2B-4006-8357-81D12E586040}" destId="{08CB0CAE-FDC6-4C21-9A95-ADA63811ADCE}" srcOrd="0" destOrd="0" presId="urn:microsoft.com/office/officeart/2005/8/layout/vList2"/>
    <dgm:cxn modelId="{D4A57896-07C1-400D-A4B0-CED5145BDD5B}" type="presParOf" srcId="{8D9FAD68-1E2B-4006-8357-81D12E586040}" destId="{468187DE-FCCD-450D-8E48-1ECC057EBCD7}" srcOrd="1" destOrd="0" presId="urn:microsoft.com/office/officeart/2005/8/layout/vList2"/>
    <dgm:cxn modelId="{2042C296-43B4-4735-B2AB-5253B2AF3EA2}" type="presParOf" srcId="{8D9FAD68-1E2B-4006-8357-81D12E586040}" destId="{7F3BDF92-04CF-4AD7-8123-8BF492A0CB68}" srcOrd="2" destOrd="0" presId="urn:microsoft.com/office/officeart/2005/8/layout/vList2"/>
    <dgm:cxn modelId="{BBA0CB34-0C60-4EEB-9EB5-B5ABB60E45CF}" type="presParOf" srcId="{8D9FAD68-1E2B-4006-8357-81D12E586040}" destId="{624009B3-00B1-43FC-804B-0D4D1819DE03}" srcOrd="3" destOrd="0" presId="urn:microsoft.com/office/officeart/2005/8/layout/vList2"/>
    <dgm:cxn modelId="{DEA09BAC-9529-4A3C-ACD7-922F084C15CB}" type="presParOf" srcId="{8D9FAD68-1E2B-4006-8357-81D12E586040}" destId="{8EA1D89C-4A85-467A-86AF-B73BE2D92A8C}" srcOrd="4" destOrd="0" presId="urn:microsoft.com/office/officeart/2005/8/layout/vList2"/>
    <dgm:cxn modelId="{87A01D22-8BB1-4B27-BCC9-061ED601E74C}" type="presParOf" srcId="{8D9FAD68-1E2B-4006-8357-81D12E586040}" destId="{A63A50AA-0D7A-4812-9952-815622D7A206}" srcOrd="5" destOrd="0" presId="urn:microsoft.com/office/officeart/2005/8/layout/vList2"/>
    <dgm:cxn modelId="{8EBF0982-5FD4-4948-A60F-C3D971BB9E32}" type="presParOf" srcId="{8D9FAD68-1E2B-4006-8357-81D12E586040}" destId="{FA2DD814-04AF-489E-A475-F380BFA23BA8}" srcOrd="6" destOrd="0" presId="urn:microsoft.com/office/officeart/2005/8/layout/vList2"/>
    <dgm:cxn modelId="{9E561768-F3E6-4573-8D62-7139DF1E360C}" type="presParOf" srcId="{8D9FAD68-1E2B-4006-8357-81D12E586040}" destId="{F4C069DB-6F06-4BBB-93D0-6983D71522E2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510A68-ECF1-4268-84F5-F2F5C9366E2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833F5F-D3DD-43D8-BB47-7654E884DC4F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Нормирование и предварительное планирование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885D20BA-6EE6-47A3-A76D-147E8634BBB5}" type="parTrans" cxnId="{4944900D-6EAA-4AF7-9C21-F67451666FCF}">
      <dgm:prSet/>
      <dgm:spPr/>
      <dgm:t>
        <a:bodyPr/>
        <a:lstStyle/>
        <a:p>
          <a:endParaRPr lang="ru-RU"/>
        </a:p>
      </dgm:t>
    </dgm:pt>
    <dgm:pt modelId="{031239AF-78B0-40A4-AED8-EE2EB2797632}" type="sibTrans" cxnId="{4944900D-6EAA-4AF7-9C21-F67451666FCF}">
      <dgm:prSet/>
      <dgm:spPr/>
      <dgm:t>
        <a:bodyPr/>
        <a:lstStyle/>
        <a:p>
          <a:endParaRPr lang="ru-RU"/>
        </a:p>
      </dgm:t>
    </dgm:pt>
    <dgm:pt modelId="{1E43328C-E017-47CC-8B15-D7593B1DBC09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Организация внутриведомственных процессов обоснования расходов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8716488-8371-4F96-9EEA-003430D41FC7}" type="parTrans" cxnId="{15148333-D0FA-4752-B863-6B0F91720FDE}">
      <dgm:prSet/>
      <dgm:spPr/>
      <dgm:t>
        <a:bodyPr/>
        <a:lstStyle/>
        <a:p>
          <a:endParaRPr lang="ru-RU"/>
        </a:p>
      </dgm:t>
    </dgm:pt>
    <dgm:pt modelId="{CB2585A8-5100-416F-8F09-E47203D7D26C}" type="sibTrans" cxnId="{15148333-D0FA-4752-B863-6B0F91720FDE}">
      <dgm:prSet/>
      <dgm:spPr/>
      <dgm:t>
        <a:bodyPr/>
        <a:lstStyle/>
        <a:p>
          <a:endParaRPr lang="ru-RU"/>
        </a:p>
      </dgm:t>
    </dgm:pt>
    <dgm:pt modelId="{B5BAA16D-C1E8-451B-8EC8-123D957EA9C3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Контроль закупок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7127840-4304-4AE5-A4BE-03C890EFE1C6}" type="parTrans" cxnId="{732976CA-1E5D-4DE9-8A5D-F6327B6E1F2C}">
      <dgm:prSet/>
      <dgm:spPr/>
      <dgm:t>
        <a:bodyPr/>
        <a:lstStyle/>
        <a:p>
          <a:endParaRPr lang="ru-RU"/>
        </a:p>
      </dgm:t>
    </dgm:pt>
    <dgm:pt modelId="{40BCD527-3959-49C9-81D3-6A68195A3256}" type="sibTrans" cxnId="{732976CA-1E5D-4DE9-8A5D-F6327B6E1F2C}">
      <dgm:prSet/>
      <dgm:spPr/>
      <dgm:t>
        <a:bodyPr/>
        <a:lstStyle/>
        <a:p>
          <a:endParaRPr lang="ru-RU"/>
        </a:p>
      </dgm:t>
    </dgm:pt>
    <dgm:pt modelId="{4F2C3126-1A68-4E8B-8813-4EF519EC167D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Планирование закупок «от подразделений»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183A6D4-76FA-40DD-BC3C-4021A7446040}" type="parTrans" cxnId="{FD0441A0-444C-46B6-8AA0-A65D95121541}">
      <dgm:prSet/>
      <dgm:spPr/>
      <dgm:t>
        <a:bodyPr/>
        <a:lstStyle/>
        <a:p>
          <a:endParaRPr lang="ru-RU"/>
        </a:p>
      </dgm:t>
    </dgm:pt>
    <dgm:pt modelId="{9E8E2F65-646A-49E8-BECE-DF5308E899F5}" type="sibTrans" cxnId="{FD0441A0-444C-46B6-8AA0-A65D95121541}">
      <dgm:prSet/>
      <dgm:spPr/>
      <dgm:t>
        <a:bodyPr/>
        <a:lstStyle/>
        <a:p>
          <a:endParaRPr lang="ru-RU"/>
        </a:p>
      </dgm:t>
    </dgm:pt>
    <dgm:pt modelId="{8E9067BB-3BC4-46D9-BAC1-6E565639E43B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Контроль исполнения бюджета и закупок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B3A21D8-74E3-4572-B4CD-0BC29E99B62F}" type="parTrans" cxnId="{916AB607-D010-46A1-972C-900F1F2A52CA}">
      <dgm:prSet/>
      <dgm:spPr/>
      <dgm:t>
        <a:bodyPr/>
        <a:lstStyle/>
        <a:p>
          <a:endParaRPr lang="ru-RU"/>
        </a:p>
      </dgm:t>
    </dgm:pt>
    <dgm:pt modelId="{B200978D-42C0-4779-99C3-807E4296C7F0}" type="sibTrans" cxnId="{916AB607-D010-46A1-972C-900F1F2A52CA}">
      <dgm:prSet/>
      <dgm:spPr/>
      <dgm:t>
        <a:bodyPr/>
        <a:lstStyle/>
        <a:p>
          <a:endParaRPr lang="ru-RU"/>
        </a:p>
      </dgm:t>
    </dgm:pt>
    <dgm:pt modelId="{F63831BB-9E38-4BC8-9D49-231E1F81C880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Формирование единого источника данных по плановым и фактическим показателям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BBFCDB5F-D121-438F-AEDA-12AE9022600D}" type="parTrans" cxnId="{A08BCF14-279F-4F7D-9D53-305AC4AEEA31}">
      <dgm:prSet/>
      <dgm:spPr/>
      <dgm:t>
        <a:bodyPr/>
        <a:lstStyle/>
        <a:p>
          <a:endParaRPr lang="ru-RU"/>
        </a:p>
      </dgm:t>
    </dgm:pt>
    <dgm:pt modelId="{F2529976-BC90-4FDE-A512-DAFF14D6CC66}" type="sibTrans" cxnId="{A08BCF14-279F-4F7D-9D53-305AC4AEEA31}">
      <dgm:prSet/>
      <dgm:spPr/>
      <dgm:t>
        <a:bodyPr/>
        <a:lstStyle/>
        <a:p>
          <a:endParaRPr lang="ru-RU"/>
        </a:p>
      </dgm:t>
    </dgm:pt>
    <dgm:pt modelId="{055A3316-CC40-477E-B1D5-737B56580209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Внутренний контроль и аудит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1CD2B1C1-950A-4940-B15A-34CE7E9C755D}" type="parTrans" cxnId="{3C465062-8C67-427F-8CF5-55343F920FB8}">
      <dgm:prSet/>
      <dgm:spPr/>
      <dgm:t>
        <a:bodyPr/>
        <a:lstStyle/>
        <a:p>
          <a:endParaRPr lang="ru-RU"/>
        </a:p>
      </dgm:t>
    </dgm:pt>
    <dgm:pt modelId="{DFE1E156-BEAC-4650-A285-1918638A0BC2}" type="sibTrans" cxnId="{3C465062-8C67-427F-8CF5-55343F920FB8}">
      <dgm:prSet/>
      <dgm:spPr/>
      <dgm:t>
        <a:bodyPr/>
        <a:lstStyle/>
        <a:p>
          <a:endParaRPr lang="ru-RU"/>
        </a:p>
      </dgm:t>
    </dgm:pt>
    <dgm:pt modelId="{890A1859-665B-409A-A911-28A224CE7418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Автоматизированный контроль процессов планирования и исполнения бюджета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4FFA0C05-8FF5-4956-A25C-9C1CAE9312BC}" type="parTrans" cxnId="{8DD59C86-6200-4ECF-B5A8-CC185E807CB4}">
      <dgm:prSet/>
      <dgm:spPr/>
      <dgm:t>
        <a:bodyPr/>
        <a:lstStyle/>
        <a:p>
          <a:endParaRPr lang="ru-RU"/>
        </a:p>
      </dgm:t>
    </dgm:pt>
    <dgm:pt modelId="{DB438DAF-C7ED-4E7E-93BB-931A6A724E80}" type="sibTrans" cxnId="{8DD59C86-6200-4ECF-B5A8-CC185E807CB4}">
      <dgm:prSet/>
      <dgm:spPr/>
      <dgm:t>
        <a:bodyPr/>
        <a:lstStyle/>
        <a:p>
          <a:endParaRPr lang="ru-RU"/>
        </a:p>
      </dgm:t>
    </dgm:pt>
    <dgm:pt modelId="{79FEF8B3-AF40-4033-833C-F89579624091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Оперативный контроль процедур, контрактов и исполнения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9D6F302C-A7B6-4AFE-93E4-B4514C28EB96}" type="parTrans" cxnId="{F2AEBE5D-A4FB-4D5E-8646-FB3EA45CAED2}">
      <dgm:prSet/>
      <dgm:spPr/>
      <dgm:t>
        <a:bodyPr/>
        <a:lstStyle/>
        <a:p>
          <a:endParaRPr lang="ru-RU"/>
        </a:p>
      </dgm:t>
    </dgm:pt>
    <dgm:pt modelId="{4BFA87B4-75B8-45DD-81D9-0BE115D711FC}" type="sibTrans" cxnId="{F2AEBE5D-A4FB-4D5E-8646-FB3EA45CAED2}">
      <dgm:prSet/>
      <dgm:spPr/>
      <dgm:t>
        <a:bodyPr/>
        <a:lstStyle/>
        <a:p>
          <a:endParaRPr lang="ru-RU"/>
        </a:p>
      </dgm:t>
    </dgm:pt>
    <dgm:pt modelId="{1DC7C86D-55BB-436C-B20B-572EE8BE4817}">
      <dgm:prSet phldrT="[Текст]"/>
      <dgm:spPr/>
      <dgm:t>
        <a:bodyPr/>
        <a:lstStyle/>
        <a:p>
          <a:r>
            <a:rPr lang="ru-RU" dirty="0" smtClean="0">
              <a:latin typeface="Tahoma" pitchFamily="34" charset="0"/>
              <a:ea typeface="Tahoma" pitchFamily="34" charset="0"/>
              <a:cs typeface="Tahoma" pitchFamily="34" charset="0"/>
            </a:rPr>
            <a:t>Контроль управленческих процессов при исполнении закупок</a:t>
          </a:r>
          <a:endParaRPr lang="ru-RU" dirty="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998BCEF-6E37-46DA-B4F4-F2797F6139C7}" type="parTrans" cxnId="{CC993BFE-1EC9-42DF-A83A-0B849A9DFB2B}">
      <dgm:prSet/>
      <dgm:spPr/>
      <dgm:t>
        <a:bodyPr/>
        <a:lstStyle/>
        <a:p>
          <a:endParaRPr lang="ru-RU"/>
        </a:p>
      </dgm:t>
    </dgm:pt>
    <dgm:pt modelId="{6895443E-A76F-4ABD-BC81-D5E506CB1976}" type="sibTrans" cxnId="{CC993BFE-1EC9-42DF-A83A-0B849A9DFB2B}">
      <dgm:prSet/>
      <dgm:spPr/>
      <dgm:t>
        <a:bodyPr/>
        <a:lstStyle/>
        <a:p>
          <a:endParaRPr lang="ru-RU"/>
        </a:p>
      </dgm:t>
    </dgm:pt>
    <dgm:pt modelId="{8D9FAD68-1E2B-4006-8357-81D12E586040}" type="pres">
      <dgm:prSet presAssocID="{41510A68-ECF1-4268-84F5-F2F5C9366E2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CB0CAE-FDC6-4C21-9A95-ADA63811ADCE}" type="pres">
      <dgm:prSet presAssocID="{39833F5F-D3DD-43D8-BB47-7654E884DC4F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8187DE-FCCD-450D-8E48-1ECC057EBCD7}" type="pres">
      <dgm:prSet presAssocID="{39833F5F-D3DD-43D8-BB47-7654E884DC4F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3BDF92-04CF-4AD7-8123-8BF492A0CB68}" type="pres">
      <dgm:prSet presAssocID="{B5BAA16D-C1E8-451B-8EC8-123D957EA9C3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009B3-00B1-43FC-804B-0D4D1819DE03}" type="pres">
      <dgm:prSet presAssocID="{B5BAA16D-C1E8-451B-8EC8-123D957EA9C3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A1D89C-4A85-467A-86AF-B73BE2D92A8C}" type="pres">
      <dgm:prSet presAssocID="{8E9067BB-3BC4-46D9-BAC1-6E565639E43B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3A50AA-0D7A-4812-9952-815622D7A206}" type="pres">
      <dgm:prSet presAssocID="{8E9067BB-3BC4-46D9-BAC1-6E565639E43B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A2DD814-04AF-489E-A475-F380BFA23BA8}" type="pres">
      <dgm:prSet presAssocID="{055A3316-CC40-477E-B1D5-737B56580209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C069DB-6F06-4BBB-93D0-6983D71522E2}" type="pres">
      <dgm:prSet presAssocID="{055A3316-CC40-477E-B1D5-737B56580209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D0441A0-444C-46B6-8AA0-A65D95121541}" srcId="{B5BAA16D-C1E8-451B-8EC8-123D957EA9C3}" destId="{4F2C3126-1A68-4E8B-8813-4EF519EC167D}" srcOrd="0" destOrd="0" parTransId="{5183A6D4-76FA-40DD-BC3C-4021A7446040}" sibTransId="{9E8E2F65-646A-49E8-BECE-DF5308E899F5}"/>
    <dgm:cxn modelId="{8DD59C86-6200-4ECF-B5A8-CC185E807CB4}" srcId="{055A3316-CC40-477E-B1D5-737B56580209}" destId="{890A1859-665B-409A-A911-28A224CE7418}" srcOrd="0" destOrd="0" parTransId="{4FFA0C05-8FF5-4956-A25C-9C1CAE9312BC}" sibTransId="{DB438DAF-C7ED-4E7E-93BB-931A6A724E80}"/>
    <dgm:cxn modelId="{CD69835D-998B-46A4-8465-445481D011CE}" type="presOf" srcId="{8E9067BB-3BC4-46D9-BAC1-6E565639E43B}" destId="{8EA1D89C-4A85-467A-86AF-B73BE2D92A8C}" srcOrd="0" destOrd="0" presId="urn:microsoft.com/office/officeart/2005/8/layout/vList2"/>
    <dgm:cxn modelId="{55E00177-15E4-4FEF-8157-CB92BFBF117F}" type="presOf" srcId="{39833F5F-D3DD-43D8-BB47-7654E884DC4F}" destId="{08CB0CAE-FDC6-4C21-9A95-ADA63811ADCE}" srcOrd="0" destOrd="0" presId="urn:microsoft.com/office/officeart/2005/8/layout/vList2"/>
    <dgm:cxn modelId="{A5594237-9851-40B1-9F03-B1B423B5B93B}" type="presOf" srcId="{890A1859-665B-409A-A911-28A224CE7418}" destId="{F4C069DB-6F06-4BBB-93D0-6983D71522E2}" srcOrd="0" destOrd="0" presId="urn:microsoft.com/office/officeart/2005/8/layout/vList2"/>
    <dgm:cxn modelId="{15148333-D0FA-4752-B863-6B0F91720FDE}" srcId="{39833F5F-D3DD-43D8-BB47-7654E884DC4F}" destId="{1E43328C-E017-47CC-8B15-D7593B1DBC09}" srcOrd="0" destOrd="0" parTransId="{B8716488-8371-4F96-9EEA-003430D41FC7}" sibTransId="{CB2585A8-5100-416F-8F09-E47203D7D26C}"/>
    <dgm:cxn modelId="{F727E508-995A-4733-9FFE-C4FE9416C4A3}" type="presOf" srcId="{1E43328C-E017-47CC-8B15-D7593B1DBC09}" destId="{468187DE-FCCD-450D-8E48-1ECC057EBCD7}" srcOrd="0" destOrd="0" presId="urn:microsoft.com/office/officeart/2005/8/layout/vList2"/>
    <dgm:cxn modelId="{087663D4-4608-4580-95BF-AE77DF0BC307}" type="presOf" srcId="{055A3316-CC40-477E-B1D5-737B56580209}" destId="{FA2DD814-04AF-489E-A475-F380BFA23BA8}" srcOrd="0" destOrd="0" presId="urn:microsoft.com/office/officeart/2005/8/layout/vList2"/>
    <dgm:cxn modelId="{4944900D-6EAA-4AF7-9C21-F67451666FCF}" srcId="{41510A68-ECF1-4268-84F5-F2F5C9366E26}" destId="{39833F5F-D3DD-43D8-BB47-7654E884DC4F}" srcOrd="0" destOrd="0" parTransId="{885D20BA-6EE6-47A3-A76D-147E8634BBB5}" sibTransId="{031239AF-78B0-40A4-AED8-EE2EB2797632}"/>
    <dgm:cxn modelId="{CC993BFE-1EC9-42DF-A83A-0B849A9DFB2B}" srcId="{B5BAA16D-C1E8-451B-8EC8-123D957EA9C3}" destId="{1DC7C86D-55BB-436C-B20B-572EE8BE4817}" srcOrd="2" destOrd="0" parTransId="{2998BCEF-6E37-46DA-B4F4-F2797F6139C7}" sibTransId="{6895443E-A76F-4ABD-BC81-D5E506CB1976}"/>
    <dgm:cxn modelId="{732976CA-1E5D-4DE9-8A5D-F6327B6E1F2C}" srcId="{41510A68-ECF1-4268-84F5-F2F5C9366E26}" destId="{B5BAA16D-C1E8-451B-8EC8-123D957EA9C3}" srcOrd="1" destOrd="0" parTransId="{07127840-4304-4AE5-A4BE-03C890EFE1C6}" sibTransId="{40BCD527-3959-49C9-81D3-6A68195A3256}"/>
    <dgm:cxn modelId="{C3C44B36-7BC3-418E-983B-E2BC681CF9EF}" type="presOf" srcId="{79FEF8B3-AF40-4033-833C-F89579624091}" destId="{624009B3-00B1-43FC-804B-0D4D1819DE03}" srcOrd="0" destOrd="1" presId="urn:microsoft.com/office/officeart/2005/8/layout/vList2"/>
    <dgm:cxn modelId="{6454BE36-E916-436C-9DB5-FA3DBA424CE7}" type="presOf" srcId="{F63831BB-9E38-4BC8-9D49-231E1F81C880}" destId="{A63A50AA-0D7A-4812-9952-815622D7A206}" srcOrd="0" destOrd="0" presId="urn:microsoft.com/office/officeart/2005/8/layout/vList2"/>
    <dgm:cxn modelId="{32AD476E-ADD4-49E6-ADB4-BC6C7113171E}" type="presOf" srcId="{41510A68-ECF1-4268-84F5-F2F5C9366E26}" destId="{8D9FAD68-1E2B-4006-8357-81D12E586040}" srcOrd="0" destOrd="0" presId="urn:microsoft.com/office/officeart/2005/8/layout/vList2"/>
    <dgm:cxn modelId="{F2AEBE5D-A4FB-4D5E-8646-FB3EA45CAED2}" srcId="{B5BAA16D-C1E8-451B-8EC8-123D957EA9C3}" destId="{79FEF8B3-AF40-4033-833C-F89579624091}" srcOrd="1" destOrd="0" parTransId="{9D6F302C-A7B6-4AFE-93E4-B4514C28EB96}" sibTransId="{4BFA87B4-75B8-45DD-81D9-0BE115D711FC}"/>
    <dgm:cxn modelId="{0492F721-3F71-4705-A9B2-86C407D62778}" type="presOf" srcId="{1DC7C86D-55BB-436C-B20B-572EE8BE4817}" destId="{624009B3-00B1-43FC-804B-0D4D1819DE03}" srcOrd="0" destOrd="2" presId="urn:microsoft.com/office/officeart/2005/8/layout/vList2"/>
    <dgm:cxn modelId="{916AB607-D010-46A1-972C-900F1F2A52CA}" srcId="{41510A68-ECF1-4268-84F5-F2F5C9366E26}" destId="{8E9067BB-3BC4-46D9-BAC1-6E565639E43B}" srcOrd="2" destOrd="0" parTransId="{4B3A21D8-74E3-4572-B4CD-0BC29E99B62F}" sibTransId="{B200978D-42C0-4779-99C3-807E4296C7F0}"/>
    <dgm:cxn modelId="{8FB198DA-31CE-439E-8A40-FC6354ED0935}" type="presOf" srcId="{4F2C3126-1A68-4E8B-8813-4EF519EC167D}" destId="{624009B3-00B1-43FC-804B-0D4D1819DE03}" srcOrd="0" destOrd="0" presId="urn:microsoft.com/office/officeart/2005/8/layout/vList2"/>
    <dgm:cxn modelId="{DCFFE53B-5293-4E4B-BD87-141953C83BC3}" type="presOf" srcId="{B5BAA16D-C1E8-451B-8EC8-123D957EA9C3}" destId="{7F3BDF92-04CF-4AD7-8123-8BF492A0CB68}" srcOrd="0" destOrd="0" presId="urn:microsoft.com/office/officeart/2005/8/layout/vList2"/>
    <dgm:cxn modelId="{A08BCF14-279F-4F7D-9D53-305AC4AEEA31}" srcId="{8E9067BB-3BC4-46D9-BAC1-6E565639E43B}" destId="{F63831BB-9E38-4BC8-9D49-231E1F81C880}" srcOrd="0" destOrd="0" parTransId="{BBFCDB5F-D121-438F-AEDA-12AE9022600D}" sibTransId="{F2529976-BC90-4FDE-A512-DAFF14D6CC66}"/>
    <dgm:cxn modelId="{3C465062-8C67-427F-8CF5-55343F920FB8}" srcId="{41510A68-ECF1-4268-84F5-F2F5C9366E26}" destId="{055A3316-CC40-477E-B1D5-737B56580209}" srcOrd="3" destOrd="0" parTransId="{1CD2B1C1-950A-4940-B15A-34CE7E9C755D}" sibTransId="{DFE1E156-BEAC-4650-A285-1918638A0BC2}"/>
    <dgm:cxn modelId="{5251D6C3-F0D7-47C7-873E-C77A202808A4}" type="presParOf" srcId="{8D9FAD68-1E2B-4006-8357-81D12E586040}" destId="{08CB0CAE-FDC6-4C21-9A95-ADA63811ADCE}" srcOrd="0" destOrd="0" presId="urn:microsoft.com/office/officeart/2005/8/layout/vList2"/>
    <dgm:cxn modelId="{A1B134C3-7B4E-4C4A-8B2A-DC80029817D2}" type="presParOf" srcId="{8D9FAD68-1E2B-4006-8357-81D12E586040}" destId="{468187DE-FCCD-450D-8E48-1ECC057EBCD7}" srcOrd="1" destOrd="0" presId="urn:microsoft.com/office/officeart/2005/8/layout/vList2"/>
    <dgm:cxn modelId="{58F15A87-7BB6-4ACD-A001-F6C321701B27}" type="presParOf" srcId="{8D9FAD68-1E2B-4006-8357-81D12E586040}" destId="{7F3BDF92-04CF-4AD7-8123-8BF492A0CB68}" srcOrd="2" destOrd="0" presId="urn:microsoft.com/office/officeart/2005/8/layout/vList2"/>
    <dgm:cxn modelId="{BAC47C52-4FC3-43A6-A818-CADE2C8034DF}" type="presParOf" srcId="{8D9FAD68-1E2B-4006-8357-81D12E586040}" destId="{624009B3-00B1-43FC-804B-0D4D1819DE03}" srcOrd="3" destOrd="0" presId="urn:microsoft.com/office/officeart/2005/8/layout/vList2"/>
    <dgm:cxn modelId="{BBA52F25-1CE0-4E1C-B3B5-9B52791163C1}" type="presParOf" srcId="{8D9FAD68-1E2B-4006-8357-81D12E586040}" destId="{8EA1D89C-4A85-467A-86AF-B73BE2D92A8C}" srcOrd="4" destOrd="0" presId="urn:microsoft.com/office/officeart/2005/8/layout/vList2"/>
    <dgm:cxn modelId="{73D2A9D5-1145-46F8-9982-665947BA64FD}" type="presParOf" srcId="{8D9FAD68-1E2B-4006-8357-81D12E586040}" destId="{A63A50AA-0D7A-4812-9952-815622D7A206}" srcOrd="5" destOrd="0" presId="urn:microsoft.com/office/officeart/2005/8/layout/vList2"/>
    <dgm:cxn modelId="{857C246E-B111-4788-A02F-49B37AB1420D}" type="presParOf" srcId="{8D9FAD68-1E2B-4006-8357-81D12E586040}" destId="{FA2DD814-04AF-489E-A475-F380BFA23BA8}" srcOrd="6" destOrd="0" presId="urn:microsoft.com/office/officeart/2005/8/layout/vList2"/>
    <dgm:cxn modelId="{35CDA43D-936E-4319-9F39-DD1D19F4BB61}" type="presParOf" srcId="{8D9FAD68-1E2B-4006-8357-81D12E586040}" destId="{F4C069DB-6F06-4BBB-93D0-6983D71522E2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B0CAE-FDC6-4C21-9A95-ADA63811ADCE}">
      <dsp:nvSpPr>
        <dsp:cNvPr id="0" name=""/>
        <dsp:cNvSpPr/>
      </dsp:nvSpPr>
      <dsp:spPr>
        <a:xfrm>
          <a:off x="0" y="246994"/>
          <a:ext cx="9217024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Начисления</a:t>
          </a:r>
          <a:endParaRPr lang="ru-RU" sz="23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6930" y="273924"/>
        <a:ext cx="9163164" cy="497795"/>
      </dsp:txXfrm>
    </dsp:sp>
    <dsp:sp modelId="{468187DE-FCCD-450D-8E48-1ECC057EBCD7}">
      <dsp:nvSpPr>
        <dsp:cNvPr id="0" name=""/>
        <dsp:cNvSpPr/>
      </dsp:nvSpPr>
      <dsp:spPr>
        <a:xfrm>
          <a:off x="0" y="798649"/>
          <a:ext cx="9217024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641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Организация взаимодействия </a:t>
          </a:r>
          <a:r>
            <a:rPr lang="ru-RU" sz="18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функциональных подразделений с финансовыми </a:t>
          </a:r>
          <a:endParaRPr lang="ru-RU" sz="18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0" y="798649"/>
        <a:ext cx="9217024" cy="380880"/>
      </dsp:txXfrm>
    </dsp:sp>
    <dsp:sp modelId="{7F3BDF92-04CF-4AD7-8123-8BF492A0CB68}">
      <dsp:nvSpPr>
        <dsp:cNvPr id="0" name=""/>
        <dsp:cNvSpPr/>
      </dsp:nvSpPr>
      <dsp:spPr>
        <a:xfrm>
          <a:off x="0" y="1179529"/>
          <a:ext cx="9217024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Администрирование поступлений</a:t>
          </a:r>
          <a:endParaRPr lang="ru-RU" sz="23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6930" y="1206459"/>
        <a:ext cx="9163164" cy="497795"/>
      </dsp:txXfrm>
    </dsp:sp>
    <dsp:sp modelId="{624009B3-00B1-43FC-804B-0D4D1819DE03}">
      <dsp:nvSpPr>
        <dsp:cNvPr id="0" name=""/>
        <dsp:cNvSpPr/>
      </dsp:nvSpPr>
      <dsp:spPr>
        <a:xfrm>
          <a:off x="0" y="1731184"/>
          <a:ext cx="9217024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641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Взаимодействие с органами ФК</a:t>
          </a:r>
          <a:endParaRPr lang="ru-RU" sz="18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0" y="1731184"/>
        <a:ext cx="9217024" cy="380880"/>
      </dsp:txXfrm>
    </dsp:sp>
    <dsp:sp modelId="{8EA1D89C-4A85-467A-86AF-B73BE2D92A8C}">
      <dsp:nvSpPr>
        <dsp:cNvPr id="0" name=""/>
        <dsp:cNvSpPr/>
      </dsp:nvSpPr>
      <dsp:spPr>
        <a:xfrm>
          <a:off x="0" y="2112064"/>
          <a:ext cx="9217024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Управление </a:t>
          </a:r>
          <a:r>
            <a:rPr lang="ru-RU" sz="23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задолженностью</a:t>
          </a:r>
          <a:endParaRPr lang="ru-RU" sz="23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6930" y="2138994"/>
        <a:ext cx="9163164" cy="497795"/>
      </dsp:txXfrm>
    </dsp:sp>
    <dsp:sp modelId="{A63A50AA-0D7A-4812-9952-815622D7A206}">
      <dsp:nvSpPr>
        <dsp:cNvPr id="0" name=""/>
        <dsp:cNvSpPr/>
      </dsp:nvSpPr>
      <dsp:spPr>
        <a:xfrm>
          <a:off x="0" y="2663719"/>
          <a:ext cx="9217024" cy="5594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641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Контроль просроченной задолженности, мероприятия по  ее снижению, списание</a:t>
          </a:r>
          <a:endParaRPr lang="ru-RU" sz="18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0" y="2663719"/>
        <a:ext cx="9217024" cy="559417"/>
      </dsp:txXfrm>
    </dsp:sp>
    <dsp:sp modelId="{FA2DD814-04AF-489E-A475-F380BFA23BA8}">
      <dsp:nvSpPr>
        <dsp:cNvPr id="0" name=""/>
        <dsp:cNvSpPr/>
      </dsp:nvSpPr>
      <dsp:spPr>
        <a:xfrm>
          <a:off x="0" y="3223137"/>
          <a:ext cx="9217024" cy="5516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Информационное взаимодействие</a:t>
          </a:r>
          <a:endParaRPr lang="ru-RU" sz="23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6930" y="3250067"/>
        <a:ext cx="9163164" cy="497795"/>
      </dsp:txXfrm>
    </dsp:sp>
    <dsp:sp modelId="{F4C069DB-6F06-4BBB-93D0-6983D71522E2}">
      <dsp:nvSpPr>
        <dsp:cNvPr id="0" name=""/>
        <dsp:cNvSpPr/>
      </dsp:nvSpPr>
      <dsp:spPr>
        <a:xfrm>
          <a:off x="0" y="3774792"/>
          <a:ext cx="9217024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641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8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Обеспечение единства данных администратора с бюджетным учетом и ГИС ГМП</a:t>
          </a:r>
          <a:endParaRPr lang="ru-RU" sz="18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0" y="3774792"/>
        <a:ext cx="9217024" cy="3808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B0CAE-FDC6-4C21-9A95-ADA63811ADCE}">
      <dsp:nvSpPr>
        <dsp:cNvPr id="0" name=""/>
        <dsp:cNvSpPr/>
      </dsp:nvSpPr>
      <dsp:spPr>
        <a:xfrm>
          <a:off x="0" y="166883"/>
          <a:ext cx="9217024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Нормирование и предварительное планирование</a:t>
          </a:r>
          <a:endParaRPr lang="ru-RU" sz="22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5759" y="192642"/>
        <a:ext cx="9165506" cy="476152"/>
      </dsp:txXfrm>
    </dsp:sp>
    <dsp:sp modelId="{468187DE-FCCD-450D-8E48-1ECC057EBCD7}">
      <dsp:nvSpPr>
        <dsp:cNvPr id="0" name=""/>
        <dsp:cNvSpPr/>
      </dsp:nvSpPr>
      <dsp:spPr>
        <a:xfrm>
          <a:off x="0" y="694553"/>
          <a:ext cx="9217024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64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Организация внутриведомственных процессов обоснования расходов</a:t>
          </a:r>
          <a:endParaRPr lang="ru-RU" sz="17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0" y="694553"/>
        <a:ext cx="9217024" cy="364320"/>
      </dsp:txXfrm>
    </dsp:sp>
    <dsp:sp modelId="{7F3BDF92-04CF-4AD7-8123-8BF492A0CB68}">
      <dsp:nvSpPr>
        <dsp:cNvPr id="0" name=""/>
        <dsp:cNvSpPr/>
      </dsp:nvSpPr>
      <dsp:spPr>
        <a:xfrm>
          <a:off x="0" y="1058873"/>
          <a:ext cx="9217024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Контроль закупок</a:t>
          </a:r>
          <a:endParaRPr lang="ru-RU" sz="22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5759" y="1084632"/>
        <a:ext cx="9165506" cy="476152"/>
      </dsp:txXfrm>
    </dsp:sp>
    <dsp:sp modelId="{624009B3-00B1-43FC-804B-0D4D1819DE03}">
      <dsp:nvSpPr>
        <dsp:cNvPr id="0" name=""/>
        <dsp:cNvSpPr/>
      </dsp:nvSpPr>
      <dsp:spPr>
        <a:xfrm>
          <a:off x="0" y="1586543"/>
          <a:ext cx="9217024" cy="8652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64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Планирование закупок «от подразделений»</a:t>
          </a:r>
          <a:endParaRPr lang="ru-RU" sz="1700" kern="1200" dirty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Оперативный контроль процедур, контрактов и исполнения</a:t>
          </a:r>
          <a:endParaRPr lang="ru-RU" sz="1700" kern="1200" dirty="0">
            <a:latin typeface="Tahoma" pitchFamily="34" charset="0"/>
            <a:ea typeface="Tahoma" pitchFamily="34" charset="0"/>
            <a:cs typeface="Tahoma" pitchFamily="34" charset="0"/>
          </a:endParaRP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Контроль управленческих процессов при исполнении закупок</a:t>
          </a:r>
          <a:endParaRPr lang="ru-RU" sz="17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0" y="1586543"/>
        <a:ext cx="9217024" cy="865260"/>
      </dsp:txXfrm>
    </dsp:sp>
    <dsp:sp modelId="{8EA1D89C-4A85-467A-86AF-B73BE2D92A8C}">
      <dsp:nvSpPr>
        <dsp:cNvPr id="0" name=""/>
        <dsp:cNvSpPr/>
      </dsp:nvSpPr>
      <dsp:spPr>
        <a:xfrm>
          <a:off x="0" y="2451803"/>
          <a:ext cx="9217024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Контроль исполнения бюджета и закупок</a:t>
          </a:r>
          <a:endParaRPr lang="ru-RU" sz="22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5759" y="2477562"/>
        <a:ext cx="9165506" cy="476152"/>
      </dsp:txXfrm>
    </dsp:sp>
    <dsp:sp modelId="{A63A50AA-0D7A-4812-9952-815622D7A206}">
      <dsp:nvSpPr>
        <dsp:cNvPr id="0" name=""/>
        <dsp:cNvSpPr/>
      </dsp:nvSpPr>
      <dsp:spPr>
        <a:xfrm>
          <a:off x="0" y="2979473"/>
          <a:ext cx="9217024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64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Формирование единого источника данных по плановым и фактическим показателям</a:t>
          </a:r>
          <a:endParaRPr lang="ru-RU" sz="17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0" y="2979473"/>
        <a:ext cx="9217024" cy="364320"/>
      </dsp:txXfrm>
    </dsp:sp>
    <dsp:sp modelId="{FA2DD814-04AF-489E-A475-F380BFA23BA8}">
      <dsp:nvSpPr>
        <dsp:cNvPr id="0" name=""/>
        <dsp:cNvSpPr/>
      </dsp:nvSpPr>
      <dsp:spPr>
        <a:xfrm>
          <a:off x="0" y="3343793"/>
          <a:ext cx="9217024" cy="52767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Внутренний контроль и аудит</a:t>
          </a:r>
          <a:endParaRPr lang="ru-RU" sz="22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25759" y="3369552"/>
        <a:ext cx="9165506" cy="476152"/>
      </dsp:txXfrm>
    </dsp:sp>
    <dsp:sp modelId="{F4C069DB-6F06-4BBB-93D0-6983D71522E2}">
      <dsp:nvSpPr>
        <dsp:cNvPr id="0" name=""/>
        <dsp:cNvSpPr/>
      </dsp:nvSpPr>
      <dsp:spPr>
        <a:xfrm>
          <a:off x="0" y="3871463"/>
          <a:ext cx="9217024" cy="3643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92641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7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Автоматизированный контроль процессов планирования и исполнения бюджета</a:t>
          </a:r>
          <a:endParaRPr lang="ru-RU" sz="1700" kern="1200" dirty="0">
            <a:latin typeface="Tahoma" pitchFamily="34" charset="0"/>
            <a:ea typeface="Tahoma" pitchFamily="34" charset="0"/>
            <a:cs typeface="Tahoma" pitchFamily="34" charset="0"/>
          </a:endParaRPr>
        </a:p>
      </dsp:txBody>
      <dsp:txXfrm>
        <a:off x="0" y="3871463"/>
        <a:ext cx="9217024" cy="3643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740532" y="476672"/>
            <a:ext cx="5772641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>
              <a:defRPr sz="1600">
                <a:solidFill>
                  <a:schemeClr val="bg1"/>
                </a:solidFill>
                <a:latin typeface="Helios" pitchFamily="34" charset="0"/>
              </a:defRPr>
            </a:lvl1pPr>
          </a:lstStyle>
          <a:p>
            <a:r>
              <a:rPr lang="ru-RU" dirty="0" smtClean="0"/>
              <a:t>ТЕМА ПРЕЗЕНТАЦИИ</a:t>
            </a:r>
            <a:endParaRPr lang="ru-RU" dirty="0"/>
          </a:p>
        </p:txBody>
      </p:sp>
      <p:sp>
        <p:nvSpPr>
          <p:cNvPr id="12" name="Заголовок 1"/>
          <p:cNvSpPr txBox="1"/>
          <p:nvPr userDrawn="1"/>
        </p:nvSpPr>
        <p:spPr>
          <a:xfrm>
            <a:off x="923798" y="980728"/>
            <a:ext cx="2565203" cy="460851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  <p:sp>
        <p:nvSpPr>
          <p:cNvPr id="13" name="Заголовок 1"/>
          <p:cNvSpPr txBox="1"/>
          <p:nvPr userDrawn="1"/>
        </p:nvSpPr>
        <p:spPr>
          <a:xfrm>
            <a:off x="3635936" y="980728"/>
            <a:ext cx="2565203" cy="460851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/>
          <p:nvPr/>
        </p:nvSpPr>
        <p:spPr>
          <a:xfrm>
            <a:off x="0" y="1730660"/>
            <a:ext cx="9906000" cy="1143000"/>
          </a:xfrm>
          <a:prstGeom prst="rect">
            <a:avLst/>
          </a:prstGeom>
        </p:spPr>
        <p:txBody>
          <a:bodyPr vert="horz" lIns="107287" tIns="53643" rIns="107287" bIns="53643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chemeClr val="bg1"/>
                </a:solidFill>
                <a:latin typeface="Helios" pitchFamily="34" charset="0"/>
              </a:rPr>
              <a:t>Тема презентации</a:t>
            </a:r>
            <a:endParaRPr lang="ru-RU" dirty="0">
              <a:solidFill>
                <a:schemeClr val="bg1"/>
              </a:solidFill>
              <a:latin typeface="Helios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924775" y="2708920"/>
            <a:ext cx="0" cy="43204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948409" y="2694692"/>
            <a:ext cx="4828125" cy="523832"/>
          </a:xfrm>
          <a:prstGeom prst="rect">
            <a:avLst/>
          </a:prstGeom>
          <a:noFill/>
        </p:spPr>
        <p:txBody>
          <a:bodyPr wrap="none" lIns="107287" tIns="53643" rIns="107287" bIns="53643" rtlCol="0">
            <a:spAutoFit/>
          </a:bodyPr>
          <a:lstStyle/>
          <a:p>
            <a:r>
              <a:rPr lang="ru-RU" sz="2700" dirty="0" smtClean="0">
                <a:solidFill>
                  <a:schemeClr val="bg1"/>
                </a:solidFill>
                <a:latin typeface="Helios" pitchFamily="34" charset="0"/>
              </a:rPr>
              <a:t>Описание</a:t>
            </a:r>
            <a:r>
              <a:rPr lang="ru-RU" sz="2700" baseline="0" dirty="0" smtClean="0">
                <a:solidFill>
                  <a:schemeClr val="bg1"/>
                </a:solidFill>
                <a:latin typeface="Helios" pitchFamily="34" charset="0"/>
              </a:rPr>
              <a:t> или расшифровка</a:t>
            </a:r>
            <a:endParaRPr lang="ru-RU" sz="2700" dirty="0">
              <a:solidFill>
                <a:schemeClr val="bg1"/>
              </a:solidFill>
              <a:latin typeface="Helios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/>
      </p:par>
    </p:tnLst>
  </p:timing>
  <p:txStyles>
    <p:titleStyle>
      <a:lvl1pPr algn="ctr" defTabSz="1073150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2590" indent="-402590" algn="l" defTabSz="1073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71855" indent="-335280" algn="l" defTabSz="1073150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41120" indent="-267970" algn="l" defTabSz="1073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877695" indent="-267970" algn="l" defTabSz="10731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413635" indent="-267970" algn="l" defTabSz="1073150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950210" indent="-267970" algn="l" defTabSz="1073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86785" indent="-267970" algn="l" defTabSz="1073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23360" indent="-267970" algn="l" defTabSz="1073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559935" indent="-267970" algn="l" defTabSz="10731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731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6575" algn="l" defTabSz="10731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3150" algn="l" defTabSz="10731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9090" algn="l" defTabSz="10731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665" algn="l" defTabSz="10731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2240" algn="l" defTabSz="10731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18815" algn="l" defTabSz="10731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54755" algn="l" defTabSz="10731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91330" algn="l" defTabSz="107315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7" descr="C:\Users\Designer\Desktop\обложка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0472" y="2132855"/>
            <a:ext cx="9001000" cy="2165307"/>
          </a:xfrm>
          <a:prstGeom prst="rect">
            <a:avLst/>
          </a:prstGeom>
        </p:spPr>
        <p:txBody>
          <a:bodyPr wrap="square" lIns="107287" tIns="53643" rIns="107287" bIns="53643">
            <a:spAutoFit/>
          </a:bodyPr>
          <a:lstStyle/>
          <a:p>
            <a:pPr>
              <a:spcBef>
                <a:spcPts val="200"/>
              </a:spcBef>
            </a:pP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Актуальные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вопросы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администрирования доходов и исполнения бюджета</a:t>
            </a:r>
            <a:endParaRPr lang="ru-RU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ts val="200"/>
              </a:spcBef>
            </a:pPr>
            <a:endParaRPr lang="ru-RU" sz="3600" b="1" kern="1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476672"/>
            <a:ext cx="9906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200"/>
              </a:spcBef>
            </a:pPr>
            <a:r>
              <a:rPr lang="ru-RU" sz="2800" b="1" kern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Компания</a:t>
            </a:r>
            <a:r>
              <a:rPr lang="en-US" sz="2800" b="1" kern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2800" b="1" kern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800" b="1" kern="1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«Менеджмент </a:t>
            </a:r>
            <a:r>
              <a:rPr lang="ru-RU" sz="2800" b="1" kern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финансы»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 бюджета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Заголовок 1"/>
          <p:cNvSpPr txBox="1"/>
          <p:nvPr/>
        </p:nvSpPr>
        <p:spPr>
          <a:xfrm>
            <a:off x="8853433" y="476672"/>
            <a:ext cx="468052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2720" y="908720"/>
            <a:ext cx="6888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Нормирование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обоснование потребности в бюджетном финансировании, контроль доведения</a:t>
            </a:r>
            <a:r>
              <a:rPr lang="ru-RU" sz="12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распределения бюджетных средств, детализация ассигнований и лимитов бюджетных обязательств, кассовое планирование, прогноз кассового расхода, мониторинг исполнения бюджета, контроль показателей бюджетной отчетности.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528" y="90872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НАЗНАЧЕНИЕ: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754" y="1924383"/>
            <a:ext cx="9319796" cy="4858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963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Designer\Desktop\обложка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90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" y="3594966"/>
            <a:ext cx="9905999" cy="1511795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ООО «Менеджмент и Финансы»</a:t>
            </a:r>
          </a:p>
          <a:p>
            <a:pPr algn="ctr">
              <a:lnSpc>
                <a:spcPct val="120000"/>
              </a:lnSpc>
            </a:pPr>
            <a:r>
              <a:rPr lang="ru-RU" sz="1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+7 (495) 175-67-85</a:t>
            </a:r>
            <a:endParaRPr lang="en-US" sz="19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info@menfin.ru</a:t>
            </a:r>
            <a:endParaRPr lang="ru-RU" sz="19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en-US" sz="19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www.menfin.ru</a:t>
            </a:r>
            <a:endParaRPr lang="ru-RU" sz="19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39555" y="1556793"/>
            <a:ext cx="9906000" cy="1554884"/>
          </a:xfrm>
          <a:prstGeom prst="rect">
            <a:avLst/>
          </a:prstGeom>
          <a:noFill/>
        </p:spPr>
        <p:txBody>
          <a:bodyPr wrap="square" lIns="107287" tIns="53643" rIns="107287" bIns="53643" rtlCol="0">
            <a:spAutoFit/>
          </a:bodyPr>
          <a:lstStyle/>
          <a:p>
            <a:pPr algn="ctr"/>
            <a:r>
              <a:rPr lang="uk-UA" sz="4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Благодарим </a:t>
            </a:r>
            <a:r>
              <a:rPr lang="en-US" sz="4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4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uk-UA" sz="47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 внимание!</a:t>
            </a:r>
            <a:endParaRPr lang="ru-RU" sz="47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Основные вопросы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Заголовок 1"/>
          <p:cNvSpPr txBox="1"/>
          <p:nvPr/>
        </p:nvSpPr>
        <p:spPr>
          <a:xfrm>
            <a:off x="8853433" y="476672"/>
            <a:ext cx="468052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704527" y="1440898"/>
            <a:ext cx="8616957" cy="11960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1.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Администрирование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доходов и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управление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задолженностью 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с учетом изменений нормативной базы</a:t>
            </a:r>
            <a:endParaRPr lang="ru-RU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721172" y="3385114"/>
            <a:ext cx="8616957" cy="119601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2. </a:t>
            </a:r>
            <a:r>
              <a:rPr lang="ru-RU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Эффективное исполнение </a:t>
            </a:r>
            <a:r>
              <a:rPr lang="ru-RU" dirty="0">
                <a:latin typeface="Tahoma" pitchFamily="34" charset="0"/>
                <a:ea typeface="Tahoma" pitchFamily="34" charset="0"/>
                <a:cs typeface="Tahoma" pitchFamily="34" charset="0"/>
              </a:rPr>
              <a:t>бюджета Главными распорядителями бюджетных средств и их территориальными органами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Администрирование доходов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Заголовок 1"/>
          <p:cNvSpPr txBox="1"/>
          <p:nvPr/>
        </p:nvSpPr>
        <p:spPr>
          <a:xfrm>
            <a:off x="8853433" y="476672"/>
            <a:ext cx="468052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659952022"/>
              </p:ext>
            </p:extLst>
          </p:nvPr>
        </p:nvGraphicFramePr>
        <p:xfrm>
          <a:off x="416496" y="1227666"/>
          <a:ext cx="9217024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Учет начислений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Заголовок 1"/>
          <p:cNvSpPr txBox="1"/>
          <p:nvPr/>
        </p:nvSpPr>
        <p:spPr>
          <a:xfrm>
            <a:off x="8853433" y="476672"/>
            <a:ext cx="468052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Блок-схема: магнитный диск 4"/>
          <p:cNvSpPr/>
          <p:nvPr/>
        </p:nvSpPr>
        <p:spPr>
          <a:xfrm>
            <a:off x="740532" y="2060848"/>
            <a:ext cx="2376264" cy="273630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Ведомственная система (КНД, Пошлина, Услуги и т.д.)</a:t>
            </a:r>
            <a:endParaRPr lang="ru-RU" dirty="0"/>
          </a:p>
        </p:txBody>
      </p:sp>
      <p:sp>
        <p:nvSpPr>
          <p:cNvPr id="6" name="Блок-схема: магнитный диск 5"/>
          <p:cNvSpPr/>
          <p:nvPr/>
        </p:nvSpPr>
        <p:spPr>
          <a:xfrm>
            <a:off x="6969224" y="2060848"/>
            <a:ext cx="2232248" cy="26642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Ведомственная система администрирования доходов</a:t>
            </a:r>
            <a:endParaRPr lang="ru-RU" dirty="0"/>
          </a:p>
        </p:txBody>
      </p:sp>
      <p:cxnSp>
        <p:nvCxnSpPr>
          <p:cNvPr id="8" name="Соединительная линия уступом 7"/>
          <p:cNvCxnSpPr/>
          <p:nvPr/>
        </p:nvCxnSpPr>
        <p:spPr>
          <a:xfrm>
            <a:off x="3477471" y="3501008"/>
            <a:ext cx="2952328" cy="127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260457" y="2852936"/>
            <a:ext cx="3237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 smtClean="0"/>
              <a:t>Документ – основание для начислений,</a:t>
            </a:r>
          </a:p>
          <a:p>
            <a:pPr algn="ctr"/>
            <a:r>
              <a:rPr lang="ru-RU" sz="1400" dirty="0" smtClean="0"/>
              <a:t> изменения их статуса</a:t>
            </a:r>
            <a:endParaRPr lang="ru-RU" sz="14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8504" y="5204956"/>
            <a:ext cx="2880320" cy="5760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ГИИС ЭБ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88504" y="1124744"/>
            <a:ext cx="2880320" cy="5760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ГИС ГМП</a:t>
            </a:r>
            <a:endParaRPr lang="ru-RU" dirty="0"/>
          </a:p>
        </p:txBody>
      </p:sp>
      <p:cxnSp>
        <p:nvCxnSpPr>
          <p:cNvPr id="17" name="Соединительная линия уступом 16"/>
          <p:cNvCxnSpPr>
            <a:stCxn id="6" idx="1"/>
            <a:endCxn id="15" idx="3"/>
          </p:cNvCxnSpPr>
          <p:nvPr/>
        </p:nvCxnSpPr>
        <p:spPr>
          <a:xfrm rot="16200000" flipV="1">
            <a:off x="5403050" y="-621450"/>
            <a:ext cx="648072" cy="471652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>
            <a:stCxn id="6" idx="3"/>
            <a:endCxn id="14" idx="3"/>
          </p:cNvCxnSpPr>
          <p:nvPr/>
        </p:nvCxnSpPr>
        <p:spPr>
          <a:xfrm rot="5400000">
            <a:off x="5343164" y="2750804"/>
            <a:ext cx="767844" cy="471652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51650" y="1493059"/>
            <a:ext cx="435087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Информация по начислениям СМЭВ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564407" y="4725144"/>
            <a:ext cx="39059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Электронный документооборот 61н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9077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Администрирование поступлений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Заголовок 1"/>
          <p:cNvSpPr txBox="1"/>
          <p:nvPr/>
        </p:nvSpPr>
        <p:spPr>
          <a:xfrm>
            <a:off x="8853433" y="476672"/>
            <a:ext cx="468052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Блок-схема: магнитный диск 4"/>
          <p:cNvSpPr/>
          <p:nvPr/>
        </p:nvSpPr>
        <p:spPr>
          <a:xfrm>
            <a:off x="740532" y="2060848"/>
            <a:ext cx="2376264" cy="273630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Ведомственная система (КНД, Пошлина, Услуги и т.д.)</a:t>
            </a:r>
            <a:endParaRPr lang="ru-RU" dirty="0"/>
          </a:p>
        </p:txBody>
      </p:sp>
      <p:sp>
        <p:nvSpPr>
          <p:cNvPr id="6" name="Блок-схема: магнитный диск 5"/>
          <p:cNvSpPr/>
          <p:nvPr/>
        </p:nvSpPr>
        <p:spPr>
          <a:xfrm>
            <a:off x="6969224" y="2060848"/>
            <a:ext cx="2232248" cy="26642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Ведомственная система администрирования доходов</a:t>
            </a:r>
            <a:endParaRPr lang="ru-RU" dirty="0"/>
          </a:p>
        </p:txBody>
      </p:sp>
      <p:cxnSp>
        <p:nvCxnSpPr>
          <p:cNvPr id="11" name="Соединительная линия уступом 7"/>
          <p:cNvCxnSpPr/>
          <p:nvPr/>
        </p:nvCxnSpPr>
        <p:spPr>
          <a:xfrm>
            <a:off x="3489536" y="3602265"/>
            <a:ext cx="2952328" cy="12700"/>
          </a:xfrm>
          <a:prstGeom prst="straightConnector1">
            <a:avLst/>
          </a:prstGeom>
          <a:ln w="25400">
            <a:tailEnd type="arrow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232920" y="3290500"/>
            <a:ext cx="17233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Информация по оплате</a:t>
            </a:r>
            <a:endParaRPr lang="ru-RU" sz="1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8504" y="5204956"/>
            <a:ext cx="2880320" cy="5760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ГИИС ЭБ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88504" y="1124744"/>
            <a:ext cx="2880320" cy="5760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ГИС ГМП</a:t>
            </a:r>
            <a:endParaRPr lang="ru-RU" dirty="0"/>
          </a:p>
        </p:txBody>
      </p:sp>
      <p:cxnSp>
        <p:nvCxnSpPr>
          <p:cNvPr id="17" name="Соединительная линия уступом 16"/>
          <p:cNvCxnSpPr>
            <a:stCxn id="15" idx="3"/>
            <a:endCxn id="6" idx="1"/>
          </p:cNvCxnSpPr>
          <p:nvPr/>
        </p:nvCxnSpPr>
        <p:spPr>
          <a:xfrm>
            <a:off x="3368824" y="1412776"/>
            <a:ext cx="4716524" cy="648072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Соединительная линия уступом 19"/>
          <p:cNvCxnSpPr>
            <a:stCxn id="14" idx="3"/>
            <a:endCxn id="6" idx="3"/>
          </p:cNvCxnSpPr>
          <p:nvPr/>
        </p:nvCxnSpPr>
        <p:spPr>
          <a:xfrm flipV="1">
            <a:off x="3368824" y="4725144"/>
            <a:ext cx="4716524" cy="767844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232920" y="1340768"/>
            <a:ext cx="28729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Информация по оплате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3639362" y="5014410"/>
            <a:ext cx="39059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Выписка из ЛС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49986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 задолженностью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Заголовок 1"/>
          <p:cNvSpPr txBox="1"/>
          <p:nvPr/>
        </p:nvSpPr>
        <p:spPr>
          <a:xfrm>
            <a:off x="8853433" y="476672"/>
            <a:ext cx="468052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Блок-схема: магнитный диск 4"/>
          <p:cNvSpPr/>
          <p:nvPr/>
        </p:nvSpPr>
        <p:spPr>
          <a:xfrm>
            <a:off x="200472" y="1196752"/>
            <a:ext cx="2376264" cy="2736304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Ведомственная система (КНД, Пошлина, Услуги и т.д.)</a:t>
            </a:r>
            <a:endParaRPr lang="ru-RU" dirty="0"/>
          </a:p>
        </p:txBody>
      </p:sp>
      <p:sp>
        <p:nvSpPr>
          <p:cNvPr id="6" name="Блок-схема: магнитный диск 5"/>
          <p:cNvSpPr/>
          <p:nvPr/>
        </p:nvSpPr>
        <p:spPr>
          <a:xfrm>
            <a:off x="5313040" y="1196752"/>
            <a:ext cx="2232248" cy="2664296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Ведомственная система администрирования доходов</a:t>
            </a:r>
            <a:endParaRPr lang="ru-RU" dirty="0"/>
          </a:p>
        </p:txBody>
      </p:sp>
      <p:cxnSp>
        <p:nvCxnSpPr>
          <p:cNvPr id="11" name="Соединительная линия уступом 7"/>
          <p:cNvCxnSpPr/>
          <p:nvPr/>
        </p:nvCxnSpPr>
        <p:spPr>
          <a:xfrm flipH="1">
            <a:off x="2648744" y="2528900"/>
            <a:ext cx="2736304" cy="0"/>
          </a:xfrm>
          <a:prstGeom prst="straightConnector1">
            <a:avLst/>
          </a:prstGeom>
          <a:ln w="25400">
            <a:tailEnd type="arrow"/>
          </a:ln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86262" y="2191379"/>
            <a:ext cx="24387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Срок образования задолженности</a:t>
            </a:r>
            <a:endParaRPr lang="ru-RU" sz="1200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88504" y="5517232"/>
            <a:ext cx="2880320" cy="5760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ГИИС ЭБ</a:t>
            </a:r>
          </a:p>
        </p:txBody>
      </p:sp>
      <p:cxnSp>
        <p:nvCxnSpPr>
          <p:cNvPr id="20" name="Соединительная линия уступом 19"/>
          <p:cNvCxnSpPr>
            <a:stCxn id="14" idx="2"/>
            <a:endCxn id="6" idx="4"/>
          </p:cNvCxnSpPr>
          <p:nvPr/>
        </p:nvCxnSpPr>
        <p:spPr>
          <a:xfrm rot="5400000" flipH="1" flipV="1">
            <a:off x="2954778" y="1502786"/>
            <a:ext cx="3564396" cy="5616624"/>
          </a:xfrm>
          <a:prstGeom prst="bentConnector4">
            <a:avLst>
              <a:gd name="adj1" fmla="val -6413"/>
              <a:gd name="adj2" fmla="val 131489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675275" y="5805264"/>
            <a:ext cx="39059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Выписка из ЛС</a:t>
            </a:r>
            <a:endParaRPr lang="ru-RU" dirty="0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747918" y="4005064"/>
            <a:ext cx="2880320" cy="5760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/>
              <a:t>Контроль просроченной задолженности</a:t>
            </a:r>
            <a:endParaRPr lang="ru-RU" sz="1600" dirty="0"/>
          </a:p>
        </p:txBody>
      </p:sp>
      <p:cxnSp>
        <p:nvCxnSpPr>
          <p:cNvPr id="35" name="Соединительная линия уступом 34"/>
          <p:cNvCxnSpPr>
            <a:stCxn id="6" idx="3"/>
            <a:endCxn id="33" idx="3"/>
          </p:cNvCxnSpPr>
          <p:nvPr/>
        </p:nvCxnSpPr>
        <p:spPr>
          <a:xfrm rot="5400000">
            <a:off x="5812677" y="3676609"/>
            <a:ext cx="432048" cy="800926"/>
          </a:xfrm>
          <a:prstGeom prst="bentConnector2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Соединительная линия уступом 36"/>
          <p:cNvCxnSpPr>
            <a:stCxn id="6" idx="3"/>
            <a:endCxn id="14" idx="0"/>
          </p:cNvCxnSpPr>
          <p:nvPr/>
        </p:nvCxnSpPr>
        <p:spPr>
          <a:xfrm rot="5400000">
            <a:off x="3350822" y="2438890"/>
            <a:ext cx="1656184" cy="4500500"/>
          </a:xfrm>
          <a:prstGeom prst="bentConnector3">
            <a:avLst>
              <a:gd name="adj1" fmla="val 68404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360712" y="5013176"/>
            <a:ext cx="39059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График платежей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2022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 исполнения бюджета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Заголовок 1"/>
          <p:cNvSpPr txBox="1"/>
          <p:nvPr/>
        </p:nvSpPr>
        <p:spPr>
          <a:xfrm>
            <a:off x="8853433" y="476672"/>
            <a:ext cx="468052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AutoShape 4"/>
          <p:cNvSpPr>
            <a:spLocks noChangeAspect="1" noChangeArrowheads="1" noTextEdit="1"/>
          </p:cNvSpPr>
          <p:nvPr/>
        </p:nvSpPr>
        <p:spPr bwMode="auto">
          <a:xfrm>
            <a:off x="10282238" y="1928813"/>
            <a:ext cx="7243762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ru-RU"/>
          </a:p>
        </p:txBody>
      </p:sp>
      <p:graphicFrame>
        <p:nvGraphicFramePr>
          <p:cNvPr id="32" name="Схема 31"/>
          <p:cNvGraphicFramePr/>
          <p:nvPr>
            <p:extLst>
              <p:ext uri="{D42A27DB-BD31-4B8C-83A1-F6EECF244321}">
                <p14:modId xmlns:p14="http://schemas.microsoft.com/office/powerpoint/2010/main" val="2429082057"/>
              </p:ext>
            </p:extLst>
          </p:nvPr>
        </p:nvGraphicFramePr>
        <p:xfrm>
          <a:off x="416496" y="1227666"/>
          <a:ext cx="9217024" cy="4402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810" y="476672"/>
            <a:ext cx="5828364" cy="288032"/>
          </a:xfrm>
        </p:spPr>
        <p:txBody>
          <a:bodyPr/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Пример контроля управленческих процедур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Заголовок 1"/>
          <p:cNvSpPr txBox="1"/>
          <p:nvPr/>
        </p:nvSpPr>
        <p:spPr>
          <a:xfrm>
            <a:off x="8853433" y="476672"/>
            <a:ext cx="468052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4809" y="1023119"/>
            <a:ext cx="85166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rgbClr val="16438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Задача – объединить в едином пространстве данные внешних и собственных систем и организовать контроль выполнения соответствующих бизнес-процессов</a:t>
            </a:r>
            <a:endParaRPr lang="ru-RU" sz="1200" b="1" dirty="0">
              <a:solidFill>
                <a:srgbClr val="16438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865" y="1988840"/>
            <a:ext cx="9266259" cy="46085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/>
          <p:nvPr/>
        </p:nvSpPr>
        <p:spPr>
          <a:xfrm>
            <a:off x="344488" y="2192412"/>
            <a:ext cx="1008111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ЕИС</a:t>
            </a:r>
          </a:p>
          <a:p>
            <a:pPr algn="ctr"/>
            <a:r>
              <a:rPr lang="ru-RU" sz="9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Госзакупки</a:t>
            </a:r>
            <a:endParaRPr lang="ru-RU" sz="9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Заголовок 1"/>
          <p:cNvSpPr txBox="1"/>
          <p:nvPr/>
        </p:nvSpPr>
        <p:spPr>
          <a:xfrm>
            <a:off x="344488" y="3076543"/>
            <a:ext cx="1008111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Конкурсный</a:t>
            </a:r>
          </a:p>
          <a:p>
            <a:pPr algn="ctr"/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отдел</a:t>
            </a:r>
            <a:endParaRPr lang="ru-RU" sz="9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Заголовок 1"/>
          <p:cNvSpPr txBox="1"/>
          <p:nvPr/>
        </p:nvSpPr>
        <p:spPr>
          <a:xfrm>
            <a:off x="200472" y="3789040"/>
            <a:ext cx="1368153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9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</a:t>
            </a:r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  <a:p>
            <a:pPr algn="ctr"/>
            <a:r>
              <a:rPr lang="ru-RU" sz="9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ональный</a:t>
            </a:r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заказчик</a:t>
            </a:r>
            <a:endParaRPr lang="ru-RU" sz="9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Заголовок 1"/>
          <p:cNvSpPr txBox="1"/>
          <p:nvPr/>
        </p:nvSpPr>
        <p:spPr>
          <a:xfrm>
            <a:off x="128464" y="4581128"/>
            <a:ext cx="1368153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Ведомственная</a:t>
            </a:r>
          </a:p>
          <a:p>
            <a:pPr algn="ctr"/>
            <a:r>
              <a:rPr lang="ru-RU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истема</a:t>
            </a:r>
          </a:p>
          <a:p>
            <a:pPr algn="ctr"/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мониторинга</a:t>
            </a:r>
            <a:endParaRPr lang="ru-RU" sz="9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Заголовок 1"/>
          <p:cNvSpPr txBox="1"/>
          <p:nvPr/>
        </p:nvSpPr>
        <p:spPr>
          <a:xfrm>
            <a:off x="200472" y="5301208"/>
            <a:ext cx="1368153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Финансовое </a:t>
            </a:r>
          </a:p>
          <a:p>
            <a:pPr algn="ctr"/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подразделение</a:t>
            </a:r>
            <a:endParaRPr lang="ru-RU" sz="9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Заголовок 1"/>
          <p:cNvSpPr txBox="1"/>
          <p:nvPr/>
        </p:nvSpPr>
        <p:spPr>
          <a:xfrm>
            <a:off x="164466" y="6021288"/>
            <a:ext cx="1368153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9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ГИИС ЭБ</a:t>
            </a:r>
            <a:endParaRPr lang="ru-RU" sz="9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761" y="1578278"/>
            <a:ext cx="9308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Сквозная автоматизация процесса подготовки конкурсных процедур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Заголовок 1"/>
          <p:cNvSpPr txBox="1"/>
          <p:nvPr/>
        </p:nvSpPr>
        <p:spPr>
          <a:xfrm>
            <a:off x="1424609" y="2204864"/>
            <a:ext cx="1008111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Закупка 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включена в 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план-график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Заголовок 1"/>
          <p:cNvSpPr txBox="1"/>
          <p:nvPr/>
        </p:nvSpPr>
        <p:spPr>
          <a:xfrm>
            <a:off x="2288704" y="3068960"/>
            <a:ext cx="1008111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Получены</a:t>
            </a:r>
          </a:p>
          <a:p>
            <a:pPr algn="ctr"/>
            <a:r>
              <a:rPr lang="ru-RU" sz="600" b="1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анные о 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закупке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Заголовок 1"/>
          <p:cNvSpPr txBox="1"/>
          <p:nvPr/>
        </p:nvSpPr>
        <p:spPr>
          <a:xfrm>
            <a:off x="2288704" y="3861048"/>
            <a:ext cx="1008111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Получены</a:t>
            </a:r>
          </a:p>
          <a:p>
            <a:pPr algn="ctr"/>
            <a:r>
              <a:rPr lang="ru-RU" sz="600" b="1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анные 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закупке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Заголовок 1"/>
          <p:cNvSpPr txBox="1"/>
          <p:nvPr/>
        </p:nvSpPr>
        <p:spPr>
          <a:xfrm>
            <a:off x="3130516" y="3881451"/>
            <a:ext cx="792088" cy="278428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Подготовить </a:t>
            </a:r>
          </a:p>
          <a:p>
            <a:pPr algn="ctr"/>
            <a:r>
              <a:rPr lang="ru-RU" sz="600" b="1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</a:t>
            </a:r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апрос цен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Заголовок 1"/>
          <p:cNvSpPr txBox="1"/>
          <p:nvPr/>
        </p:nvSpPr>
        <p:spPr>
          <a:xfrm>
            <a:off x="3944887" y="3892250"/>
            <a:ext cx="720081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Обосновать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НМЦК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Заголовок 1"/>
          <p:cNvSpPr txBox="1"/>
          <p:nvPr/>
        </p:nvSpPr>
        <p:spPr>
          <a:xfrm>
            <a:off x="4664968" y="3829846"/>
            <a:ext cx="792087" cy="319234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Подготовить </a:t>
            </a:r>
            <a:r>
              <a:rPr lang="ru-RU" sz="600" b="1" dirty="0" err="1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</a:t>
            </a:r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  <a:p>
            <a:pPr algn="ctr"/>
            <a:r>
              <a:rPr lang="ru-RU" sz="600" b="1" dirty="0" err="1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тацию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Заголовок 1"/>
          <p:cNvSpPr txBox="1"/>
          <p:nvPr/>
        </p:nvSpPr>
        <p:spPr>
          <a:xfrm>
            <a:off x="2338941" y="4581128"/>
            <a:ext cx="885867" cy="39124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Автоматическое оповещение участников 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процесса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Заголовок 1"/>
          <p:cNvSpPr txBox="1"/>
          <p:nvPr/>
        </p:nvSpPr>
        <p:spPr>
          <a:xfrm>
            <a:off x="1496616" y="4621934"/>
            <a:ext cx="864096" cy="39124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Автоматическая загрузка 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ПГЗ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Заголовок 1"/>
          <p:cNvSpPr txBox="1"/>
          <p:nvPr/>
        </p:nvSpPr>
        <p:spPr>
          <a:xfrm>
            <a:off x="2293234" y="5301208"/>
            <a:ext cx="1008111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Получены</a:t>
            </a:r>
          </a:p>
          <a:p>
            <a:pPr algn="ctr"/>
            <a:r>
              <a:rPr lang="ru-RU" sz="600" b="1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</a:t>
            </a:r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анные 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закупке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Заголовок 1"/>
          <p:cNvSpPr txBox="1"/>
          <p:nvPr/>
        </p:nvSpPr>
        <p:spPr>
          <a:xfrm>
            <a:off x="3174571" y="5229200"/>
            <a:ext cx="1102964" cy="39124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Зарегистрировать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Принимаемые бюджетные обязательства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Заголовок 1"/>
          <p:cNvSpPr txBox="1"/>
          <p:nvPr/>
        </p:nvSpPr>
        <p:spPr>
          <a:xfrm>
            <a:off x="4065527" y="5269411"/>
            <a:ext cx="1199554" cy="39124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err="1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Проконтро</a:t>
            </a:r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  <a:p>
            <a:pPr algn="ctr"/>
            <a:r>
              <a:rPr lang="ru-RU" sz="600" b="1" dirty="0" err="1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лировать</a:t>
            </a:r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лимиты бюджетных обязательств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Заголовок 1"/>
          <p:cNvSpPr txBox="1"/>
          <p:nvPr/>
        </p:nvSpPr>
        <p:spPr>
          <a:xfrm>
            <a:off x="4592961" y="3068960"/>
            <a:ext cx="792087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Поступила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конкурсная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документация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Заголовок 1"/>
          <p:cNvSpPr txBox="1"/>
          <p:nvPr/>
        </p:nvSpPr>
        <p:spPr>
          <a:xfrm>
            <a:off x="6969224" y="3068960"/>
            <a:ext cx="1008112" cy="319234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Размещение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конкурсной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документации </a:t>
            </a:r>
          </a:p>
          <a:p>
            <a:pPr algn="ctr"/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Заголовок 1"/>
          <p:cNvSpPr txBox="1"/>
          <p:nvPr/>
        </p:nvSpPr>
        <p:spPr>
          <a:xfrm>
            <a:off x="6969225" y="2204864"/>
            <a:ext cx="1008111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Опубликован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конкурс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Заголовок 1"/>
          <p:cNvSpPr txBox="1"/>
          <p:nvPr/>
        </p:nvSpPr>
        <p:spPr>
          <a:xfrm>
            <a:off x="4914242" y="4669738"/>
            <a:ext cx="936103" cy="26195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Автоматическая загрузка БО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Заголовок 1"/>
          <p:cNvSpPr txBox="1"/>
          <p:nvPr/>
        </p:nvSpPr>
        <p:spPr>
          <a:xfrm>
            <a:off x="6010917" y="4581827"/>
            <a:ext cx="936103" cy="319234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Автоматическое оповещение участников процесса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Заголовок 1"/>
          <p:cNvSpPr txBox="1"/>
          <p:nvPr/>
        </p:nvSpPr>
        <p:spPr>
          <a:xfrm>
            <a:off x="7011998" y="4621934"/>
            <a:ext cx="936103" cy="319234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Загрузка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Выписки ПБС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Заголовок 1"/>
          <p:cNvSpPr txBox="1"/>
          <p:nvPr/>
        </p:nvSpPr>
        <p:spPr>
          <a:xfrm>
            <a:off x="7761312" y="4641097"/>
            <a:ext cx="936103" cy="319234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err="1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</a:t>
            </a:r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</a:p>
          <a:p>
            <a:pPr algn="ctr"/>
            <a:r>
              <a:rPr lang="ru-RU" sz="600" b="1" dirty="0" err="1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тическая</a:t>
            </a:r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загрузка КД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Заголовок 1"/>
          <p:cNvSpPr txBox="1"/>
          <p:nvPr/>
        </p:nvSpPr>
        <p:spPr>
          <a:xfrm>
            <a:off x="8625408" y="4612456"/>
            <a:ext cx="936103" cy="319234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Оповещение </a:t>
            </a:r>
          </a:p>
          <a:p>
            <a:pPr algn="ctr"/>
            <a:r>
              <a:rPr lang="ru-RU" sz="600" b="1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</a:t>
            </a:r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частников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процесса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Заголовок 1"/>
          <p:cNvSpPr txBox="1"/>
          <p:nvPr/>
        </p:nvSpPr>
        <p:spPr>
          <a:xfrm>
            <a:off x="8625408" y="3917455"/>
            <a:ext cx="936103" cy="319234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Начаты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процедуры 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Заголовок 1"/>
          <p:cNvSpPr txBox="1"/>
          <p:nvPr/>
        </p:nvSpPr>
        <p:spPr>
          <a:xfrm>
            <a:off x="8625408" y="5327828"/>
            <a:ext cx="936103" cy="319234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Начаты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процедуры 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Заголовок 1"/>
          <p:cNvSpPr txBox="1"/>
          <p:nvPr/>
        </p:nvSpPr>
        <p:spPr>
          <a:xfrm>
            <a:off x="7041232" y="5916245"/>
            <a:ext cx="834861" cy="56721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Доведены</a:t>
            </a:r>
          </a:p>
          <a:p>
            <a:pPr algn="ctr"/>
            <a:r>
              <a:rPr lang="ru-RU" sz="600" b="1" dirty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</a:t>
            </a:r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имиты бюджетных обязательств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Заголовок 1"/>
          <p:cNvSpPr txBox="1"/>
          <p:nvPr/>
        </p:nvSpPr>
        <p:spPr>
          <a:xfrm>
            <a:off x="5889104" y="5229200"/>
            <a:ext cx="1122893" cy="319234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Получены данные </a:t>
            </a:r>
          </a:p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 бюджетных обязательствах и лимитах бюджетных обязательств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Заголовок 1"/>
          <p:cNvSpPr txBox="1"/>
          <p:nvPr/>
        </p:nvSpPr>
        <p:spPr>
          <a:xfrm>
            <a:off x="4880992" y="6040234"/>
            <a:ext cx="936103" cy="319234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6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Утвердили принимаемые бюджетные обязательства</a:t>
            </a:r>
            <a:endParaRPr lang="ru-RU" sz="6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8" name="Picture 4" descr="C:\Users\Designer\Desktop\значок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080" y="2113136"/>
            <a:ext cx="255588" cy="255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Заголовок 1"/>
          <p:cNvSpPr txBox="1"/>
          <p:nvPr/>
        </p:nvSpPr>
        <p:spPr>
          <a:xfrm>
            <a:off x="2825040" y="2132856"/>
            <a:ext cx="3231977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1073150" rtl="0" eaLnBrk="1" latinLnBrk="0" hangingPunct="1">
              <a:spcBef>
                <a:spcPct val="0"/>
              </a:spcBef>
              <a:buNone/>
              <a:defRPr sz="16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ru-RU" sz="800" b="1" dirty="0" smtClean="0">
                <a:solidFill>
                  <a:srgbClr val="1737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Контроль процессов в регистрах внутреннего контроля </a:t>
            </a:r>
            <a:endParaRPr lang="ru-RU" sz="800" b="1" dirty="0">
              <a:solidFill>
                <a:srgbClr val="1737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Мониторинг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закупок (пример)</a:t>
            </a:r>
          </a:p>
        </p:txBody>
      </p:sp>
      <p:sp>
        <p:nvSpPr>
          <p:cNvPr id="3" name="Заголовок 1"/>
          <p:cNvSpPr txBox="1"/>
          <p:nvPr/>
        </p:nvSpPr>
        <p:spPr>
          <a:xfrm>
            <a:off x="8853433" y="476672"/>
            <a:ext cx="468052" cy="288032"/>
          </a:xfrm>
          <a:prstGeom prst="rect">
            <a:avLst/>
          </a:prstGeom>
        </p:spPr>
        <p:txBody>
          <a:bodyPr lIns="107287" tIns="53643" rIns="107287" bIns="53643"/>
          <a:lstStyle>
            <a:lvl1pPr algn="l" defTabSz="914400" rtl="0" eaLnBrk="1" latinLnBrk="0" hangingPunct="1">
              <a:spcBef>
                <a:spcPct val="0"/>
              </a:spcBef>
              <a:buNone/>
              <a:defRPr sz="1400" kern="1200">
                <a:solidFill>
                  <a:schemeClr val="bg1"/>
                </a:solidFill>
                <a:latin typeface="Helios" pitchFamily="34" charset="0"/>
                <a:ea typeface="+mj-ea"/>
                <a:cs typeface="+mj-cs"/>
              </a:defRPr>
            </a:lvl1pPr>
          </a:lstStyle>
          <a:p>
            <a:r>
              <a:rPr lang="ru-RU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endParaRPr lang="ru-RU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32720" y="908720"/>
            <a:ext cx="68887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 smtClean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Внутриведомственное планирование и обоснование потребности, загрузка данных по закупкам и финансовому обеспечению из внешних систем, контроль экономии и исполнения договоров (контрактов), мониторинг внутренних процессов обеспечения закупок, обеспечение работы приемочной комиссии.</a:t>
            </a:r>
            <a:endParaRPr lang="ru-RU" sz="1200" b="1" dirty="0">
              <a:solidFill>
                <a:schemeClr val="accent1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528" y="90872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НАЗНАЧЕНИЕ:</a:t>
            </a:r>
            <a:endParaRPr lang="ru-RU" sz="1600" b="1" dirty="0">
              <a:solidFill>
                <a:schemeClr val="tx1">
                  <a:lumMod val="65000"/>
                  <a:lumOff val="3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2" y="1739716"/>
            <a:ext cx="7664599" cy="495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855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788</TotalTime>
  <Words>472</Words>
  <Application>Microsoft Office PowerPoint</Application>
  <PresentationFormat>Лист A4 (210x297 мм)</PresentationFormat>
  <Paragraphs>138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Основные вопросы</vt:lpstr>
      <vt:lpstr>Администрирование доходов</vt:lpstr>
      <vt:lpstr>Учет начислений</vt:lpstr>
      <vt:lpstr>Администрирование поступлений</vt:lpstr>
      <vt:lpstr>Управление задолженностью</vt:lpstr>
      <vt:lpstr>Мониторинг исполнения бюджета</vt:lpstr>
      <vt:lpstr>Пример контроля управленческих процедур</vt:lpstr>
      <vt:lpstr>Мониторинг закупок (пример)</vt:lpstr>
      <vt:lpstr>Мониторинг бюджета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Designer</dc:creator>
  <cp:lastModifiedBy>Пользователь 1</cp:lastModifiedBy>
  <cp:revision>179</cp:revision>
  <dcterms:created xsi:type="dcterms:W3CDTF">2021-06-16T08:08:00Z</dcterms:created>
  <dcterms:modified xsi:type="dcterms:W3CDTF">2023-06-25T17:00:56Z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3E85B93CFAF34F95A29F97C630790DCD</vt:lpwstr>
  </property>
  <property fmtid="{D5CDD505-2E9C-101B-9397-08002B2CF9AE}" pid="3" name="KSOProductBuildVer">
    <vt:lpwstr>1049-11.2.0.11156</vt:lpwstr>
  </property>
</Properties>
</file>