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808" r:id="rId2"/>
    <p:sldMasterId id="2147483822" r:id="rId3"/>
    <p:sldMasterId id="2147483834" r:id="rId4"/>
  </p:sldMasterIdLst>
  <p:notesMasterIdLst>
    <p:notesMasterId r:id="rId39"/>
  </p:notesMasterIdLst>
  <p:handoutMasterIdLst>
    <p:handoutMasterId r:id="rId40"/>
  </p:handoutMasterIdLst>
  <p:sldIdLst>
    <p:sldId id="2008" r:id="rId5"/>
    <p:sldId id="2009" r:id="rId6"/>
    <p:sldId id="2013" r:id="rId7"/>
    <p:sldId id="2014" r:id="rId8"/>
    <p:sldId id="1930" r:id="rId9"/>
    <p:sldId id="2010" r:id="rId10"/>
    <p:sldId id="1994" r:id="rId11"/>
    <p:sldId id="1995" r:id="rId12"/>
    <p:sldId id="1996" r:id="rId13"/>
    <p:sldId id="1997" r:id="rId14"/>
    <p:sldId id="1998" r:id="rId15"/>
    <p:sldId id="1999" r:id="rId16"/>
    <p:sldId id="2005" r:id="rId17"/>
    <p:sldId id="2006" r:id="rId18"/>
    <p:sldId id="2001" r:id="rId19"/>
    <p:sldId id="2002" r:id="rId20"/>
    <p:sldId id="2012" r:id="rId21"/>
    <p:sldId id="2011" r:id="rId22"/>
    <p:sldId id="2003" r:id="rId23"/>
    <p:sldId id="2004" r:id="rId24"/>
    <p:sldId id="2016" r:id="rId25"/>
    <p:sldId id="2017" r:id="rId26"/>
    <p:sldId id="2019" r:id="rId27"/>
    <p:sldId id="2020" r:id="rId28"/>
    <p:sldId id="2021" r:id="rId29"/>
    <p:sldId id="2022" r:id="rId30"/>
    <p:sldId id="2024" r:id="rId31"/>
    <p:sldId id="2027" r:id="rId32"/>
    <p:sldId id="2028" r:id="rId33"/>
    <p:sldId id="2023" r:id="rId34"/>
    <p:sldId id="2026" r:id="rId35"/>
    <p:sldId id="2025" r:id="rId36"/>
    <p:sldId id="2015" r:id="rId37"/>
    <p:sldId id="1992" r:id="rId38"/>
  </p:sldIdLst>
  <p:sldSz cx="9144000" cy="6858000" type="screen4x3"/>
  <p:notesSz cx="9872663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4821"/>
    <a:srgbClr val="FFFF99"/>
    <a:srgbClr val="003618"/>
    <a:srgbClr val="C6D34D"/>
    <a:srgbClr val="9BDA46"/>
    <a:srgbClr val="F0EC3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0012" autoAdjust="0"/>
  </p:normalViewPr>
  <p:slideViewPr>
    <p:cSldViewPr>
      <p:cViewPr varScale="1">
        <p:scale>
          <a:sx n="88" d="100"/>
          <a:sy n="88" d="100"/>
        </p:scale>
        <p:origin x="1526" y="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56A35-FDA7-4F71-9495-8220AA3CD9B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828637-50DB-494B-A103-65161457247F}">
      <dgm:prSet phldrT="[Текст]" phldr="1"/>
      <dgm:spPr/>
      <dgm:t>
        <a:bodyPr/>
        <a:lstStyle/>
        <a:p>
          <a:endParaRPr lang="ru-RU" dirty="0">
            <a:noFill/>
          </a:endParaRPr>
        </a:p>
      </dgm:t>
    </dgm:pt>
    <dgm:pt modelId="{48FE3444-8200-466A-B278-C3D52C0740AF}" type="parTrans" cxnId="{E224CF4F-D8A8-476D-91C0-7E8BBB0DB329}">
      <dgm:prSet/>
      <dgm:spPr/>
      <dgm:t>
        <a:bodyPr/>
        <a:lstStyle/>
        <a:p>
          <a:endParaRPr lang="ru-RU">
            <a:noFill/>
          </a:endParaRPr>
        </a:p>
      </dgm:t>
    </dgm:pt>
    <dgm:pt modelId="{A1F952DF-C6B3-4AF7-A996-6E383415D396}" type="sibTrans" cxnId="{E224CF4F-D8A8-476D-91C0-7E8BBB0DB329}">
      <dgm:prSet/>
      <dgm:spPr/>
      <dgm:t>
        <a:bodyPr/>
        <a:lstStyle/>
        <a:p>
          <a:endParaRPr lang="ru-RU">
            <a:noFill/>
          </a:endParaRPr>
        </a:p>
      </dgm:t>
    </dgm:pt>
    <dgm:pt modelId="{FB0779C4-7257-4D85-A8BC-0666E87020D2}">
      <dgm:prSet phldrT="[Текст]" phldr="1"/>
      <dgm:spPr/>
      <dgm:t>
        <a:bodyPr/>
        <a:lstStyle/>
        <a:p>
          <a:endParaRPr lang="ru-RU">
            <a:noFill/>
          </a:endParaRPr>
        </a:p>
      </dgm:t>
    </dgm:pt>
    <dgm:pt modelId="{B5CDEAA1-E58A-47A6-93B5-057A1B9CC757}" type="parTrans" cxnId="{FDA1D841-4D85-4D84-8137-50732D1CC6EB}">
      <dgm:prSet/>
      <dgm:spPr/>
      <dgm:t>
        <a:bodyPr/>
        <a:lstStyle/>
        <a:p>
          <a:endParaRPr lang="ru-RU">
            <a:noFill/>
          </a:endParaRPr>
        </a:p>
      </dgm:t>
    </dgm:pt>
    <dgm:pt modelId="{71BA9FA4-3500-4597-BFC4-53B358DB9414}" type="sibTrans" cxnId="{FDA1D841-4D85-4D84-8137-50732D1CC6EB}">
      <dgm:prSet/>
      <dgm:spPr/>
      <dgm:t>
        <a:bodyPr/>
        <a:lstStyle/>
        <a:p>
          <a:endParaRPr lang="ru-RU">
            <a:noFill/>
          </a:endParaRPr>
        </a:p>
      </dgm:t>
    </dgm:pt>
    <dgm:pt modelId="{58D3BE14-788C-44BB-AFBE-735B39FD6857}">
      <dgm:prSet phldrT="[Текст]" phldr="1"/>
      <dgm:spPr/>
      <dgm:t>
        <a:bodyPr/>
        <a:lstStyle/>
        <a:p>
          <a:endParaRPr lang="ru-RU">
            <a:noFill/>
          </a:endParaRPr>
        </a:p>
      </dgm:t>
    </dgm:pt>
    <dgm:pt modelId="{830A717B-25F3-4FDD-8153-2326062A8296}" type="parTrans" cxnId="{2F013958-16C1-473F-8C63-7E8756FD3A0A}">
      <dgm:prSet/>
      <dgm:spPr/>
      <dgm:t>
        <a:bodyPr/>
        <a:lstStyle/>
        <a:p>
          <a:endParaRPr lang="ru-RU">
            <a:noFill/>
          </a:endParaRPr>
        </a:p>
      </dgm:t>
    </dgm:pt>
    <dgm:pt modelId="{D98B5411-A55A-4893-BEF5-7FA8762BAF85}" type="sibTrans" cxnId="{2F013958-16C1-473F-8C63-7E8756FD3A0A}">
      <dgm:prSet/>
      <dgm:spPr/>
      <dgm:t>
        <a:bodyPr/>
        <a:lstStyle/>
        <a:p>
          <a:endParaRPr lang="ru-RU">
            <a:noFill/>
          </a:endParaRPr>
        </a:p>
      </dgm:t>
    </dgm:pt>
    <dgm:pt modelId="{E9744646-5FF0-4ABB-B216-9FD1E953E448}">
      <dgm:prSet phldrT="[Текст]" phldr="1"/>
      <dgm:spPr/>
      <dgm:t>
        <a:bodyPr/>
        <a:lstStyle/>
        <a:p>
          <a:endParaRPr lang="ru-RU" dirty="0">
            <a:noFill/>
          </a:endParaRPr>
        </a:p>
      </dgm:t>
    </dgm:pt>
    <dgm:pt modelId="{BD0EAB24-28B6-401B-9B6E-2C2BEEA9F218}" type="parTrans" cxnId="{D18899F8-BCB9-4AE8-BFCF-55AD00E5250F}">
      <dgm:prSet/>
      <dgm:spPr/>
      <dgm:t>
        <a:bodyPr/>
        <a:lstStyle/>
        <a:p>
          <a:endParaRPr lang="ru-RU">
            <a:noFill/>
          </a:endParaRPr>
        </a:p>
      </dgm:t>
    </dgm:pt>
    <dgm:pt modelId="{B161C1DA-14B3-48C2-AE9C-68B9E09CF14C}" type="sibTrans" cxnId="{D18899F8-BCB9-4AE8-BFCF-55AD00E5250F}">
      <dgm:prSet/>
      <dgm:spPr/>
      <dgm:t>
        <a:bodyPr/>
        <a:lstStyle/>
        <a:p>
          <a:endParaRPr lang="ru-RU">
            <a:noFill/>
          </a:endParaRPr>
        </a:p>
      </dgm:t>
    </dgm:pt>
    <dgm:pt modelId="{2D3F04B1-6B6A-4934-984C-B74A8113903C}" type="pres">
      <dgm:prSet presAssocID="{B8F56A35-FDA7-4F71-9495-8220AA3CD9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E24A4-2015-45B6-A530-F60178D31C3C}" type="pres">
      <dgm:prSet presAssocID="{6C828637-50DB-494B-A103-65161457247F}" presName="dummy" presStyleCnt="0"/>
      <dgm:spPr/>
    </dgm:pt>
    <dgm:pt modelId="{1018A8AB-C9A9-460A-9947-4ECEA95F94F6}" type="pres">
      <dgm:prSet presAssocID="{6C828637-50DB-494B-A103-65161457247F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060A2-3598-4024-8E2B-7AE6FE40BE66}" type="pres">
      <dgm:prSet presAssocID="{A1F952DF-C6B3-4AF7-A996-6E383415D396}" presName="sibTrans" presStyleLbl="node1" presStyleIdx="0" presStyleCnt="4"/>
      <dgm:spPr/>
      <dgm:t>
        <a:bodyPr/>
        <a:lstStyle/>
        <a:p>
          <a:endParaRPr lang="ru-RU"/>
        </a:p>
      </dgm:t>
    </dgm:pt>
    <dgm:pt modelId="{B317300B-6690-458D-AAFE-F5D7E680615E}" type="pres">
      <dgm:prSet presAssocID="{FB0779C4-7257-4D85-A8BC-0666E87020D2}" presName="dummy" presStyleCnt="0"/>
      <dgm:spPr/>
    </dgm:pt>
    <dgm:pt modelId="{DCE6E0DF-18FA-4410-9558-EB8703AC1CCC}" type="pres">
      <dgm:prSet presAssocID="{FB0779C4-7257-4D85-A8BC-0666E87020D2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6B912-5E24-4347-B960-CBDDDE45F5A6}" type="pres">
      <dgm:prSet presAssocID="{71BA9FA4-3500-4597-BFC4-53B358DB9414}" presName="sibTrans" presStyleLbl="node1" presStyleIdx="1" presStyleCnt="4"/>
      <dgm:spPr/>
      <dgm:t>
        <a:bodyPr/>
        <a:lstStyle/>
        <a:p>
          <a:endParaRPr lang="ru-RU"/>
        </a:p>
      </dgm:t>
    </dgm:pt>
    <dgm:pt modelId="{10660CEE-90D6-4669-9D5A-C73491AE7D96}" type="pres">
      <dgm:prSet presAssocID="{58D3BE14-788C-44BB-AFBE-735B39FD6857}" presName="dummy" presStyleCnt="0"/>
      <dgm:spPr/>
    </dgm:pt>
    <dgm:pt modelId="{7B292867-19C4-479E-91F7-9BD54B504E7E}" type="pres">
      <dgm:prSet presAssocID="{58D3BE14-788C-44BB-AFBE-735B39FD6857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39378-8B81-4FD0-A416-BA2C7CEDEE1E}" type="pres">
      <dgm:prSet presAssocID="{D98B5411-A55A-4893-BEF5-7FA8762BAF85}" presName="sibTrans" presStyleLbl="node1" presStyleIdx="2" presStyleCnt="4" custScaleX="112668"/>
      <dgm:spPr/>
      <dgm:t>
        <a:bodyPr/>
        <a:lstStyle/>
        <a:p>
          <a:endParaRPr lang="ru-RU"/>
        </a:p>
      </dgm:t>
    </dgm:pt>
    <dgm:pt modelId="{D5CC1360-1DFD-465F-A3C2-6448AC69E7F9}" type="pres">
      <dgm:prSet presAssocID="{E9744646-5FF0-4ABB-B216-9FD1E953E448}" presName="dummy" presStyleCnt="0"/>
      <dgm:spPr/>
    </dgm:pt>
    <dgm:pt modelId="{7E6336A4-59C8-4C35-99FE-E6855CF2B4D5}" type="pres">
      <dgm:prSet presAssocID="{E9744646-5FF0-4ABB-B216-9FD1E953E448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886A0-AC3E-40BB-ADC5-EA3825D4794A}" type="pres">
      <dgm:prSet presAssocID="{B161C1DA-14B3-48C2-AE9C-68B9E09CF14C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3F6F278A-A841-45F7-B99E-7690615AD620}" type="presOf" srcId="{FB0779C4-7257-4D85-A8BC-0666E87020D2}" destId="{DCE6E0DF-18FA-4410-9558-EB8703AC1CCC}" srcOrd="0" destOrd="0" presId="urn:microsoft.com/office/officeart/2005/8/layout/cycle1"/>
    <dgm:cxn modelId="{EFFEF22F-7340-437B-9DC3-E9131859EA62}" type="presOf" srcId="{B8F56A35-FDA7-4F71-9495-8220AA3CD9B7}" destId="{2D3F04B1-6B6A-4934-984C-B74A8113903C}" srcOrd="0" destOrd="0" presId="urn:microsoft.com/office/officeart/2005/8/layout/cycle1"/>
    <dgm:cxn modelId="{1E01495F-73C4-457A-927B-8E9A53CBEF42}" type="presOf" srcId="{6C828637-50DB-494B-A103-65161457247F}" destId="{1018A8AB-C9A9-460A-9947-4ECEA95F94F6}" srcOrd="0" destOrd="0" presId="urn:microsoft.com/office/officeart/2005/8/layout/cycle1"/>
    <dgm:cxn modelId="{A87F6264-8B96-40B2-BFBA-94293BE907AD}" type="presOf" srcId="{58D3BE14-788C-44BB-AFBE-735B39FD6857}" destId="{7B292867-19C4-479E-91F7-9BD54B504E7E}" srcOrd="0" destOrd="0" presId="urn:microsoft.com/office/officeart/2005/8/layout/cycle1"/>
    <dgm:cxn modelId="{FDA1D841-4D85-4D84-8137-50732D1CC6EB}" srcId="{B8F56A35-FDA7-4F71-9495-8220AA3CD9B7}" destId="{FB0779C4-7257-4D85-A8BC-0666E87020D2}" srcOrd="1" destOrd="0" parTransId="{B5CDEAA1-E58A-47A6-93B5-057A1B9CC757}" sibTransId="{71BA9FA4-3500-4597-BFC4-53B358DB9414}"/>
    <dgm:cxn modelId="{D18899F8-BCB9-4AE8-BFCF-55AD00E5250F}" srcId="{B8F56A35-FDA7-4F71-9495-8220AA3CD9B7}" destId="{E9744646-5FF0-4ABB-B216-9FD1E953E448}" srcOrd="3" destOrd="0" parTransId="{BD0EAB24-28B6-401B-9B6E-2C2BEEA9F218}" sibTransId="{B161C1DA-14B3-48C2-AE9C-68B9E09CF14C}"/>
    <dgm:cxn modelId="{906C6C8C-E5B6-4E4D-AD51-F4DE50365126}" type="presOf" srcId="{71BA9FA4-3500-4597-BFC4-53B358DB9414}" destId="{E0C6B912-5E24-4347-B960-CBDDDE45F5A6}" srcOrd="0" destOrd="0" presId="urn:microsoft.com/office/officeart/2005/8/layout/cycle1"/>
    <dgm:cxn modelId="{E224CF4F-D8A8-476D-91C0-7E8BBB0DB329}" srcId="{B8F56A35-FDA7-4F71-9495-8220AA3CD9B7}" destId="{6C828637-50DB-494B-A103-65161457247F}" srcOrd="0" destOrd="0" parTransId="{48FE3444-8200-466A-B278-C3D52C0740AF}" sibTransId="{A1F952DF-C6B3-4AF7-A996-6E383415D396}"/>
    <dgm:cxn modelId="{02A06723-5FEB-43B3-B020-B767E0126272}" type="presOf" srcId="{D98B5411-A55A-4893-BEF5-7FA8762BAF85}" destId="{8A439378-8B81-4FD0-A416-BA2C7CEDEE1E}" srcOrd="0" destOrd="0" presId="urn:microsoft.com/office/officeart/2005/8/layout/cycle1"/>
    <dgm:cxn modelId="{CFF56559-9BE3-4CE7-8A8D-C712985306C7}" type="presOf" srcId="{E9744646-5FF0-4ABB-B216-9FD1E953E448}" destId="{7E6336A4-59C8-4C35-99FE-E6855CF2B4D5}" srcOrd="0" destOrd="0" presId="urn:microsoft.com/office/officeart/2005/8/layout/cycle1"/>
    <dgm:cxn modelId="{2F013958-16C1-473F-8C63-7E8756FD3A0A}" srcId="{B8F56A35-FDA7-4F71-9495-8220AA3CD9B7}" destId="{58D3BE14-788C-44BB-AFBE-735B39FD6857}" srcOrd="2" destOrd="0" parTransId="{830A717B-25F3-4FDD-8153-2326062A8296}" sibTransId="{D98B5411-A55A-4893-BEF5-7FA8762BAF85}"/>
    <dgm:cxn modelId="{4F2F7316-EFAB-4899-AFBF-E48F95CDFC5A}" type="presOf" srcId="{A1F952DF-C6B3-4AF7-A996-6E383415D396}" destId="{B4E060A2-3598-4024-8E2B-7AE6FE40BE66}" srcOrd="0" destOrd="0" presId="urn:microsoft.com/office/officeart/2005/8/layout/cycle1"/>
    <dgm:cxn modelId="{977D04EE-0726-4178-8567-9C831D6DBBE1}" type="presOf" srcId="{B161C1DA-14B3-48C2-AE9C-68B9E09CF14C}" destId="{6FF886A0-AC3E-40BB-ADC5-EA3825D4794A}" srcOrd="0" destOrd="0" presId="urn:microsoft.com/office/officeart/2005/8/layout/cycle1"/>
    <dgm:cxn modelId="{4383A8B0-0A9D-482A-8EF0-E75FCDEE8CF4}" type="presParOf" srcId="{2D3F04B1-6B6A-4934-984C-B74A8113903C}" destId="{303E24A4-2015-45B6-A530-F60178D31C3C}" srcOrd="0" destOrd="0" presId="urn:microsoft.com/office/officeart/2005/8/layout/cycle1"/>
    <dgm:cxn modelId="{7353E431-0A94-4EB0-BA5D-665A518311DF}" type="presParOf" srcId="{2D3F04B1-6B6A-4934-984C-B74A8113903C}" destId="{1018A8AB-C9A9-460A-9947-4ECEA95F94F6}" srcOrd="1" destOrd="0" presId="urn:microsoft.com/office/officeart/2005/8/layout/cycle1"/>
    <dgm:cxn modelId="{53357D4C-84C1-435C-A957-BF8B78E98905}" type="presParOf" srcId="{2D3F04B1-6B6A-4934-984C-B74A8113903C}" destId="{B4E060A2-3598-4024-8E2B-7AE6FE40BE66}" srcOrd="2" destOrd="0" presId="urn:microsoft.com/office/officeart/2005/8/layout/cycle1"/>
    <dgm:cxn modelId="{D0F7C8B1-36A2-46BA-A2D9-92F9F8DAB233}" type="presParOf" srcId="{2D3F04B1-6B6A-4934-984C-B74A8113903C}" destId="{B317300B-6690-458D-AAFE-F5D7E680615E}" srcOrd="3" destOrd="0" presId="urn:microsoft.com/office/officeart/2005/8/layout/cycle1"/>
    <dgm:cxn modelId="{A91B2DAC-9CE9-4CEA-B7E9-EB25675D85F7}" type="presParOf" srcId="{2D3F04B1-6B6A-4934-984C-B74A8113903C}" destId="{DCE6E0DF-18FA-4410-9558-EB8703AC1CCC}" srcOrd="4" destOrd="0" presId="urn:microsoft.com/office/officeart/2005/8/layout/cycle1"/>
    <dgm:cxn modelId="{451182A8-EBAC-43B1-8F19-552EDD3C1903}" type="presParOf" srcId="{2D3F04B1-6B6A-4934-984C-B74A8113903C}" destId="{E0C6B912-5E24-4347-B960-CBDDDE45F5A6}" srcOrd="5" destOrd="0" presId="urn:microsoft.com/office/officeart/2005/8/layout/cycle1"/>
    <dgm:cxn modelId="{10C32E7B-A878-48F0-9950-C7D8E3D32F11}" type="presParOf" srcId="{2D3F04B1-6B6A-4934-984C-B74A8113903C}" destId="{10660CEE-90D6-4669-9D5A-C73491AE7D96}" srcOrd="6" destOrd="0" presId="urn:microsoft.com/office/officeart/2005/8/layout/cycle1"/>
    <dgm:cxn modelId="{89269F91-FF6B-4080-9D6D-5B94BE02CFFB}" type="presParOf" srcId="{2D3F04B1-6B6A-4934-984C-B74A8113903C}" destId="{7B292867-19C4-479E-91F7-9BD54B504E7E}" srcOrd="7" destOrd="0" presId="urn:microsoft.com/office/officeart/2005/8/layout/cycle1"/>
    <dgm:cxn modelId="{DEFF360F-611F-4933-B110-1A80904B480E}" type="presParOf" srcId="{2D3F04B1-6B6A-4934-984C-B74A8113903C}" destId="{8A439378-8B81-4FD0-A416-BA2C7CEDEE1E}" srcOrd="8" destOrd="0" presId="urn:microsoft.com/office/officeart/2005/8/layout/cycle1"/>
    <dgm:cxn modelId="{2C7BD68E-22D6-4332-BD99-D8507FBE87D3}" type="presParOf" srcId="{2D3F04B1-6B6A-4934-984C-B74A8113903C}" destId="{D5CC1360-1DFD-465F-A3C2-6448AC69E7F9}" srcOrd="9" destOrd="0" presId="urn:microsoft.com/office/officeart/2005/8/layout/cycle1"/>
    <dgm:cxn modelId="{72B4D932-5E00-4099-AA18-98DE4BD5ACFB}" type="presParOf" srcId="{2D3F04B1-6B6A-4934-984C-B74A8113903C}" destId="{7E6336A4-59C8-4C35-99FE-E6855CF2B4D5}" srcOrd="10" destOrd="0" presId="urn:microsoft.com/office/officeart/2005/8/layout/cycle1"/>
    <dgm:cxn modelId="{D3D117EA-8627-4792-B412-EBE3C050A7D1}" type="presParOf" srcId="{2D3F04B1-6B6A-4934-984C-B74A8113903C}" destId="{6FF886A0-AC3E-40BB-ADC5-EA3825D4794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8A8AB-C9A9-460A-9947-4ECEA95F94F6}">
      <dsp:nvSpPr>
        <dsp:cNvPr id="0" name=""/>
        <dsp:cNvSpPr/>
      </dsp:nvSpPr>
      <dsp:spPr>
        <a:xfrm>
          <a:off x="933507" y="362932"/>
          <a:ext cx="529821" cy="52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noFill/>
          </a:endParaRPr>
        </a:p>
      </dsp:txBody>
      <dsp:txXfrm>
        <a:off x="933507" y="362932"/>
        <a:ext cx="529821" cy="529821"/>
      </dsp:txXfrm>
    </dsp:sp>
    <dsp:sp modelId="{B4E060A2-3598-4024-8E2B-7AE6FE40BE66}">
      <dsp:nvSpPr>
        <dsp:cNvPr id="0" name=""/>
        <dsp:cNvSpPr/>
      </dsp:nvSpPr>
      <dsp:spPr>
        <a:xfrm>
          <a:off x="-123" y="329484"/>
          <a:ext cx="1496900" cy="1496900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6E0DF-18FA-4410-9558-EB8703AC1CCC}">
      <dsp:nvSpPr>
        <dsp:cNvPr id="0" name=""/>
        <dsp:cNvSpPr/>
      </dsp:nvSpPr>
      <dsp:spPr>
        <a:xfrm>
          <a:off x="933507" y="1263115"/>
          <a:ext cx="529821" cy="52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noFill/>
          </a:endParaRPr>
        </a:p>
      </dsp:txBody>
      <dsp:txXfrm>
        <a:off x="933507" y="1263115"/>
        <a:ext cx="529821" cy="529821"/>
      </dsp:txXfrm>
    </dsp:sp>
    <dsp:sp modelId="{E0C6B912-5E24-4347-B960-CBDDDE45F5A6}">
      <dsp:nvSpPr>
        <dsp:cNvPr id="0" name=""/>
        <dsp:cNvSpPr/>
      </dsp:nvSpPr>
      <dsp:spPr>
        <a:xfrm>
          <a:off x="-123" y="329484"/>
          <a:ext cx="1496900" cy="1496900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92867-19C4-479E-91F7-9BD54B504E7E}">
      <dsp:nvSpPr>
        <dsp:cNvPr id="0" name=""/>
        <dsp:cNvSpPr/>
      </dsp:nvSpPr>
      <dsp:spPr>
        <a:xfrm>
          <a:off x="33324" y="1263115"/>
          <a:ext cx="529821" cy="52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noFill/>
          </a:endParaRPr>
        </a:p>
      </dsp:txBody>
      <dsp:txXfrm>
        <a:off x="33324" y="1263115"/>
        <a:ext cx="529821" cy="529821"/>
      </dsp:txXfrm>
    </dsp:sp>
    <dsp:sp modelId="{8A439378-8B81-4FD0-A416-BA2C7CEDEE1E}">
      <dsp:nvSpPr>
        <dsp:cNvPr id="0" name=""/>
        <dsp:cNvSpPr/>
      </dsp:nvSpPr>
      <dsp:spPr>
        <a:xfrm>
          <a:off x="-94937" y="329484"/>
          <a:ext cx="1686527" cy="1496900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336A4-59C8-4C35-99FE-E6855CF2B4D5}">
      <dsp:nvSpPr>
        <dsp:cNvPr id="0" name=""/>
        <dsp:cNvSpPr/>
      </dsp:nvSpPr>
      <dsp:spPr>
        <a:xfrm>
          <a:off x="33324" y="362932"/>
          <a:ext cx="529821" cy="52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noFill/>
          </a:endParaRPr>
        </a:p>
      </dsp:txBody>
      <dsp:txXfrm>
        <a:off x="33324" y="362932"/>
        <a:ext cx="529821" cy="529821"/>
      </dsp:txXfrm>
    </dsp:sp>
    <dsp:sp modelId="{6FF886A0-AC3E-40BB-ADC5-EA3825D4794A}">
      <dsp:nvSpPr>
        <dsp:cNvPr id="0" name=""/>
        <dsp:cNvSpPr/>
      </dsp:nvSpPr>
      <dsp:spPr>
        <a:xfrm>
          <a:off x="-123" y="329484"/>
          <a:ext cx="1496900" cy="1496900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30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11.11.2019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30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33" y="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11.11.2019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24213" y="514350"/>
            <a:ext cx="3424237" cy="257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9" y="3257552"/>
            <a:ext cx="7898129" cy="3086099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51391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33" y="651391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27700" y="33338"/>
            <a:ext cx="2955925" cy="221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219247" y="2278019"/>
            <a:ext cx="14025680" cy="2418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4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287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7238" y="508000"/>
            <a:ext cx="3398837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736F2-7205-47AD-8F47-9A1916B035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08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7270" y="3211060"/>
            <a:ext cx="7898129" cy="3132593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сегодняшний день в Российской Федерации сложилась 3-уровневая система финансового контроля и аудита. Каждое направление имеет свои задачи и имеет место в каждом публично-правовом образовании.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тем, у них есть общая цель – это обеспечение законности и эффективности проведения операций в финансово-бюджетной сфере.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каждом министерстве (ведомстве) должны быть настроены механизмы контроля и аудита, обеспечивающие с одной стороны четкое исполнение своих собственных бюджетных полномочий (процедур) в соответствии с правилами и регламентами, с другой стороны, соблюдение условий предоставления ведомством средств из бюджета.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Соответственно, за исполнением собственных бюджетных полномочий следит система внутреннего финансового контроля и аудита (ВФК и ВФА), за условиями предоставления средств из бюджета – ведомственный контроль.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Органы внутреннего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Федеральное казначейство, региональные и муниципальные КРУ осуществляют надзор как за ведомственными механизмами контроля и аудита, так и за соблюдением объектами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правил, установленных бюджетным законодательством, а также условий договоров и соглашений о предоставлении средств из бюджета.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Третий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Деятельность Счетной палаты Российской Федерации, региональных и муниципальных контрольно-счетных органов - это внешний государственный аудит и контроль за работой органов внутреннего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ведомств и других объектов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54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61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62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18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482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754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243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39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587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79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10944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2252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7012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74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4425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619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2245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2700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530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6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71B2989-0681-48C9-AA25-E11ABAA9F518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t>11.11.2019 8:20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41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08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7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447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28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40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07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11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41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40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96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95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D551E537-6E6A-4BE4-A027-C3CB6CB49923}" type="datetime1">
              <a:rPr lang="ru-RU" smtClean="0">
                <a:solidFill>
                  <a:prstClr val="black"/>
                </a:solidFill>
              </a:rPr>
              <a:t>11.11.2019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71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526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2FC115E2-4D98-4A5E-B37B-D0674795F38A}" type="datetime1">
              <a:rPr lang="ru-RU" smtClean="0">
                <a:solidFill>
                  <a:prstClr val="black"/>
                </a:solidFill>
              </a:rPr>
              <a:t>11.11.2019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71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9EDF404F-1C92-4AB6-A9F3-5719BEE5C748}" type="datetime1">
              <a:rPr lang="ru-RU" smtClean="0">
                <a:solidFill>
                  <a:prstClr val="black"/>
                </a:solidFill>
              </a:rPr>
              <a:t>11.11.2019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77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3AF49ADA-76A6-44C3-AA35-29D787903EE2}" type="datetime1">
              <a:rPr lang="ru-RU" smtClean="0">
                <a:solidFill>
                  <a:prstClr val="black"/>
                </a:solidFill>
              </a:rPr>
              <a:t>11.11.2019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70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3495B947-F3D6-4994-8BB6-E13081670F3D}" type="datetime1">
              <a:rPr lang="ru-RU" smtClean="0">
                <a:solidFill>
                  <a:prstClr val="black"/>
                </a:solidFill>
              </a:rPr>
              <a:t>11.11.2019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8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BF3E28EE-6098-4399-A771-486940E9F97C}" type="datetime1">
              <a:rPr lang="ru-RU" smtClean="0">
                <a:solidFill>
                  <a:prstClr val="black"/>
                </a:solidFill>
              </a:rPr>
              <a:t>11.11.2019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81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AA503879-6ABA-4910-BD14-13A4D8BE4A9D}" type="datetime1">
              <a:rPr lang="ru-RU" smtClean="0">
                <a:solidFill>
                  <a:prstClr val="black"/>
                </a:solidFill>
              </a:rPr>
              <a:t>11.11.2019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31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A3F8B675-2B99-4301-B2DB-A03649C82A7B}" type="datetime1">
              <a:rPr lang="ru-RU" smtClean="0">
                <a:solidFill>
                  <a:prstClr val="black"/>
                </a:solidFill>
              </a:rPr>
              <a:t>11.11.2019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8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E5A5B64A-7B08-4FDB-A6F0-1BABB251BEE4}" type="datetime1">
              <a:rPr lang="ru-RU" smtClean="0">
                <a:solidFill>
                  <a:prstClr val="black"/>
                </a:solidFill>
              </a:rPr>
              <a:t>11.11.2019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7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7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436B84F-63F4-49CC-8FA1-A93D6D580994}" type="datetime1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t>11.11.2019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5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60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6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693" y="4221088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НОВАЦИИ В НОРМАТИВНОМ ПРАВОВОМ РЕГУЛИРОВАНИИ ГОСФИНКОНТРОЛЯ,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ВНУТРЕННЕГО ФИНАНСОВОГО КОНТРОЛЯ И АУДИТА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18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51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21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25696" y="7808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34959"/>
            <a:ext cx="676875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   </a:t>
            </a:r>
            <a:r>
              <a:rPr lang="ru-RU" sz="2000" b="1" noProof="0" dirty="0" smtClean="0">
                <a:solidFill>
                  <a:srgbClr val="004821"/>
                </a:solidFill>
                <a:latin typeface="Calibri"/>
                <a:cs typeface="Arial" charset="0"/>
              </a:rPr>
              <a:t>СИСТЕМА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СТАНДАРТОВ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ВНУТРЕННЕГО ГОСФИНКОНТРОЛЯ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1484784"/>
            <a:ext cx="8492675" cy="4366852"/>
            <a:chOff x="-169167" y="1545636"/>
            <a:chExt cx="8567235" cy="318635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195737" y="1545636"/>
              <a:ext cx="6202331" cy="540060"/>
            </a:xfrm>
            <a:prstGeom prst="roundRect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1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уровень: Принципы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Права и обязанности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195737" y="2588078"/>
              <a:ext cx="6202331" cy="80889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уровень: П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роцедурные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стандарты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95734" y="3867894"/>
              <a:ext cx="6202334" cy="8640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уровень: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ведомственные стандарты,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внутренние регламенты, методические 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рекомендации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Правая фигурная скобка 11"/>
            <p:cNvSpPr/>
            <p:nvPr/>
          </p:nvSpPr>
          <p:spPr>
            <a:xfrm rot="10800000">
              <a:off x="1763690" y="1545637"/>
              <a:ext cx="266491" cy="2084885"/>
            </a:xfrm>
            <a:prstGeom prst="rightBrace">
              <a:avLst>
                <a:gd name="adj1" fmla="val 8333"/>
                <a:gd name="adj2" fmla="val 4965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9167" y="2135678"/>
              <a:ext cx="2005888" cy="81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Правительство</a:t>
              </a:r>
              <a:b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Российской</a:t>
              </a:r>
              <a:b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Федерации </a:t>
              </a:r>
              <a:endPara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Правая фигурная скобка 13"/>
            <p:cNvSpPr/>
            <p:nvPr/>
          </p:nvSpPr>
          <p:spPr>
            <a:xfrm rot="10800000">
              <a:off x="1764257" y="3783782"/>
              <a:ext cx="266492" cy="948209"/>
            </a:xfrm>
            <a:prstGeom prst="rightBrace">
              <a:avLst>
                <a:gd name="adj1" fmla="val 8333"/>
                <a:gd name="adj2" fmla="val 4965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69167" y="3971845"/>
              <a:ext cx="2003540" cy="49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Минфин России, органы контроля </a:t>
              </a:r>
              <a:endPara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Прямая со стрелкой 16"/>
          <p:cNvCxnSpPr>
            <a:stCxn id="7" idx="2"/>
            <a:endCxn id="8" idx="0"/>
          </p:cNvCxnSpPr>
          <p:nvPr/>
        </p:nvCxnSpPr>
        <p:spPr>
          <a:xfrm>
            <a:off x="5670019" y="2224928"/>
            <a:ext cx="0" cy="68850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70017" y="4022008"/>
            <a:ext cx="0" cy="68850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06146" y="1700808"/>
            <a:ext cx="8438770" cy="4727455"/>
            <a:chOff x="179308" y="627534"/>
            <a:chExt cx="8951796" cy="289100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11069" y="2810927"/>
              <a:ext cx="2515735" cy="658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Принципы служебного поведения 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гос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(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мун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)служащих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349994" y="2408065"/>
              <a:ext cx="3781110" cy="1110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Эффективность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Риск-ориентированность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Информатизация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ru-RU" sz="1600" dirty="0" smtClean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Автоматизация</a:t>
              </a:r>
              <a:endPara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Е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динство методологии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В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заимодействие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И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нформационная открытость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60585" y="1687010"/>
              <a:ext cx="3791394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Этические принципы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170848" y="627534"/>
              <a:ext cx="6802304" cy="40596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Принципы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43269" y="1729144"/>
              <a:ext cx="3774110" cy="5187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Принципы осуществления профессиональной деятельности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572000" y="1033499"/>
              <a:ext cx="0" cy="3068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2188408" y="1319685"/>
              <a:ext cx="4841916" cy="206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2188408" y="1347614"/>
              <a:ext cx="0" cy="3466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7030324" y="1319685"/>
              <a:ext cx="0" cy="4160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179308" y="2420907"/>
              <a:ext cx="2076973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Общие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701554" y="2416785"/>
              <a:ext cx="2064999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Специальные</a:t>
              </a:r>
            </a:p>
          </p:txBody>
        </p:sp>
        <p:cxnSp>
          <p:nvCxnSpPr>
            <p:cNvPr id="15" name="Прямая со стрелкой 14"/>
            <p:cNvCxnSpPr>
              <a:stCxn id="6" idx="2"/>
              <a:endCxn id="13" idx="0"/>
            </p:cNvCxnSpPr>
            <p:nvPr/>
          </p:nvCxnSpPr>
          <p:spPr>
            <a:xfrm flipH="1">
              <a:off x="1217795" y="2047050"/>
              <a:ext cx="1038487" cy="3738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6" idx="2"/>
              <a:endCxn id="14" idx="0"/>
            </p:cNvCxnSpPr>
            <p:nvPr/>
          </p:nvCxnSpPr>
          <p:spPr>
            <a:xfrm>
              <a:off x="2256282" y="2047050"/>
              <a:ext cx="1477771" cy="3697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2609244" y="2878437"/>
              <a:ext cx="2515735" cy="508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Независимость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Объективность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Профкомпетентность</a:t>
              </a:r>
              <a:endPara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17955" y="322191"/>
            <a:ext cx="90582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ФЕДЕРАЛЬНЫЙ СТАНДАРТ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ВНУТРЕННЕГО ГОСФИНКОНТРОЛЯ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 УРОВЕНЬ)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6825696" y="7808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6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9160" y="2668102"/>
            <a:ext cx="1626858" cy="1229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Планирование контрольной деятельности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3103" y="1381808"/>
            <a:ext cx="7582091" cy="682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роцедурные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стандарты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39560" y="2314071"/>
            <a:ext cx="6473273" cy="11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39560" y="2319912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999941" y="2331596"/>
            <a:ext cx="0" cy="336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749260" y="2653230"/>
            <a:ext cx="1550960" cy="1285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Досудебное обжалование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76682" y="2345080"/>
            <a:ext cx="0" cy="32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84845" y="2314071"/>
            <a:ext cx="0" cy="374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86640" y="4256721"/>
            <a:ext cx="3465552" cy="7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4636073"/>
            <a:ext cx="1423304" cy="1240232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Понятие и категории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риска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18445" y="4634060"/>
            <a:ext cx="1425226" cy="1214997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Перечень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проверок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8745" y="4606814"/>
            <a:ext cx="1732402" cy="1242244"/>
          </a:xfrm>
          <a:prstGeom prst="roundRect">
            <a:avLst/>
          </a:prstGeom>
          <a:gradFill>
            <a:gsLst>
              <a:gs pos="0">
                <a:srgbClr val="0070C0"/>
              </a:gs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Критерии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тбора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(Оценка рисков)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452192" y="4248147"/>
            <a:ext cx="0" cy="32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80178" y="4248147"/>
            <a:ext cx="12925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964461" y="2632583"/>
            <a:ext cx="1639373" cy="1300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Реализация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результатов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290823" y="3898054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31058" y="4285980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63306" y="2319913"/>
            <a:ext cx="0" cy="348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184778" y="2670005"/>
            <a:ext cx="1600134" cy="12519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38" y="307434"/>
            <a:ext cx="8424936" cy="605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СИСТЕМА ПРОЦЕДУРНЫХ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СТАНДАРТОВ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ВНУТРЕННЕГО ГОСФИНКОНТРОЛЯ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(2 УРОВЕНЬ)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6137" y="3940370"/>
            <a:ext cx="203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Содержание стандарта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4778" y="2689373"/>
            <a:ext cx="1527544" cy="1244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Отчетность</a:t>
            </a: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598" y="1260908"/>
            <a:ext cx="8847258" cy="1159979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Дублирование информации </a:t>
            </a:r>
            <a:r>
              <a:rPr lang="ru-RU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представлении и предписании, неоднозначность выбора мер реагирования на нарушения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излишние и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неработающие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формы бюджетных мер принуждения (БМП)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5400000" flipH="1">
            <a:off x="4435616" y="2466397"/>
            <a:ext cx="288032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290" y="2953394"/>
            <a:ext cx="8847258" cy="1699741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Последовательное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направление представлений и предписаний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(представление об устранении нарушений,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его причин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условий, предписание в целях возмещения ущерба, если нарушение не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устранено)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Отмена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БМП за нарушение условий предоставления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межбюджетных трансфертов, БМП в форме уполномоченного по бюджету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290" y="4826347"/>
            <a:ext cx="8847258" cy="936104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НПА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внутреннего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госфинконтроля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результатов контрольного мероприятия»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050845"/>
              </p:ext>
            </p:extLst>
          </p:nvPr>
        </p:nvGraphicFramePr>
        <p:xfrm>
          <a:off x="249224" y="118904"/>
          <a:ext cx="8660816" cy="1310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199-ФЗ 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lang="ru-RU" sz="2000" b="1" kern="1200" dirty="0" smtClean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СОВЕРШЕНСТВОВАНИЕ МЕХАНИЗМОВ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РЕАЛИЗАЦИИ КОНТРОЛЯ</a:t>
                      </a:r>
                    </a:p>
                    <a:p>
                      <a:pPr marL="0" lvl="0" algn="ctr" defTabSz="914400" rtl="0" eaLnBrk="1" latinLnBrk="0" hangingPunct="1"/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4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387" y="3059436"/>
            <a:ext cx="8936499" cy="2095604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основы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принятия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взвешенных решений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применении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БМП: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оформление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уведомлений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учетом факта частичного возмещения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объектом контроля средств в бюджет или устранения нарушения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исключение возможности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двойного изъятия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средств из бюджета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);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доработка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уведомления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случае указания некорректных данных без отказа в применении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БМП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944" y="1326936"/>
            <a:ext cx="8927208" cy="1296144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БМП реализуются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основании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уведомления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 применении бюджетных мер принуждения, 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финорган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принимает решение о применении БМП или об отказе в применении БМП, информация о нарушении в решении не корректируется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5400000" flipH="1">
            <a:off x="4355004" y="2644892"/>
            <a:ext cx="288032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387" y="5301208"/>
            <a:ext cx="8953765" cy="1440160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НПА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зменения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постановление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Правительства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РФ от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07.02.2019 № 91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правилах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принятия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финорганами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решений о применении бюджетных мер принуждения, об их изменении, отмене или решений об отказе в применении бюджетных мер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принуждения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00298"/>
              </p:ext>
            </p:extLst>
          </p:nvPr>
        </p:nvGraphicFramePr>
        <p:xfrm>
          <a:off x="168612" y="196479"/>
          <a:ext cx="8660816" cy="1310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199-ФЗ 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lang="ru-RU" sz="2000" b="1" kern="1200" dirty="0" smtClean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ПОРЯДОК ПРИМЕНЕНИЯ БЮДЖЕТНЫХ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МЕР ПРИНУЖДЕНИЯ</a:t>
                      </a:r>
                    </a:p>
                    <a:p>
                      <a:pPr marL="0" lvl="0" algn="ctr" defTabSz="914400" rtl="0" eaLnBrk="1" latinLnBrk="0" hangingPunct="1"/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480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398" y="1234710"/>
            <a:ext cx="8469745" cy="1440160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1" algn="just">
              <a:spcAft>
                <a:spcPts val="120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Излишняя формализация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 внутреннего контроля, субъективная оценка рисков исполнителями операций,  отсутствие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между результатами оценки качества финансового менеджмента и внутреннего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контроля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5400000" flipH="1">
            <a:off x="4464254" y="2697809"/>
            <a:ext cx="288032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155" y="3140968"/>
            <a:ext cx="8496944" cy="1658170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контроль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 из состава отдельных бюджетных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полномочий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является встроенным элементом любого полномочия,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отмена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излишних и формализованных процедур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документов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внутреннему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контролю, внутренний контроль координируется внутренним аудитором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069322"/>
              </p:ext>
            </p:extLst>
          </p:nvPr>
        </p:nvGraphicFramePr>
        <p:xfrm>
          <a:off x="269975" y="122198"/>
          <a:ext cx="8660816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199-ФЗ 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lang="ru-RU" sz="2000" b="1" kern="1200" dirty="0" smtClean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ОПТИМИЗАЦИЯ ВНУТРЕННЕГО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ФИНАНСОВОГО КОНТРОЛЯ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1911" y="5157192"/>
            <a:ext cx="8496944" cy="1154114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НПА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Изменение системы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регулирования внутреннего финансового контроля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отмена действующих НПА по ВФК, включение требований к процедурам внутреннего контроля в стандарты внутреннего аудита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2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759" y="1379515"/>
            <a:ext cx="8469745" cy="1440160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Подмена целей внутреннего аудита целями и методами ведомственного контроля, формальная оценка внутреннего контроля, ориентация не на процедуры, а на исполнителей,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децентрализованное регулирование внутреннего аудита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5400000" flipH="1">
            <a:off x="4435616" y="2860733"/>
            <a:ext cx="288032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911" y="3319995"/>
            <a:ext cx="8496944" cy="1658170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Единые стандарты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внутреннего финансового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аудита, ориентированного на оценку качества исполнения бюджетных полномочий,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минимизацию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бюджетных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рисков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оптимизацию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механизмов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внутреннего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финансового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контроля  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788937"/>
              </p:ext>
            </p:extLst>
          </p:nvPr>
        </p:nvGraphicFramePr>
        <p:xfrm>
          <a:off x="269975" y="157864"/>
          <a:ext cx="8660816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199-ФЗ 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lang="ru-RU" sz="2000" b="1" kern="1200" dirty="0" smtClean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РАЗВИТИЕ ВНУТРЕННЕГО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ФИНАНСОВОГО АУДИТА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1911" y="5157192"/>
            <a:ext cx="8496944" cy="1154114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НПА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 федеральных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стандартов внутреннего финансового аудита 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утверждаются Минфином России (вводятся в действие в течение 2020 года)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35574"/>
            <a:ext cx="1313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004821"/>
                </a:solidFill>
                <a:cs typeface="Arial" panose="020B0604020202020204" pitchFamily="34" charset="0"/>
              </a:rPr>
              <a:t>199-ФЗ </a:t>
            </a:r>
            <a:r>
              <a:rPr lang="en-US" sz="20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[</a:t>
            </a:r>
            <a:r>
              <a:rPr lang="ru-RU" sz="20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8</a:t>
            </a:r>
            <a:r>
              <a:rPr lang="en-US" sz="20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]</a:t>
            </a:r>
            <a:endParaRPr lang="ru-RU" sz="2000" b="1" dirty="0">
              <a:solidFill>
                <a:srgbClr val="004821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488799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КАЧЕСТВА ФИНАНСОВОГО </a:t>
            </a:r>
          </a:p>
          <a:p>
            <a:pPr lvl="1" algn="ctr"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МЕНЕДЖМЕНТА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6200000" flipV="1">
            <a:off x="4410513" y="2265298"/>
            <a:ext cx="32297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646" y="5445224"/>
            <a:ext cx="8552210" cy="1224136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Необходимость закрепления полномочий по организации и проведению мониторинга качества финансового менеджмента, а также установление общих требований к порядкам проведения мониторинга качества финансового менеджмента, в том числе для целей осуществления ВФК и ВФА.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645" y="2635967"/>
            <a:ext cx="8463566" cy="2448272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 Увязать ВФК и ВФА с необходимостью достижения целевых значений показателей качества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финменеджмента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Определить направления, в отношении которых проводится мониторинг качества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финменеджмента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3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(шире, чем исполнение только бюджетных полномочий, а именно мониторинг исполнения бюджетных полномочий, управления активами, осуществления закупок товаров, работ и услуг);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    Определить субъекты и объекты мониторинга качества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финменеджмента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Определить требования к Порядкам проведения мониторинга качества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финменеджмента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 Установить возможность передачи полномочий от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ГАБСа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финоргану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части проведения мониторинга качества </a:t>
            </a: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финменеджмента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3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646" y="1166222"/>
            <a:ext cx="8463565" cy="1135708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 Полномочия по проведению мониторинга качества финменеджмента не установлены;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Мониторинг качества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финменеджмента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проводится Минфином России,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финорганами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субъектов РФ и отдельных муниципальных образований в инициативном порядке.</a:t>
            </a:r>
          </a:p>
        </p:txBody>
      </p:sp>
      <p:sp>
        <p:nvSpPr>
          <p:cNvPr id="11" name="Стрелка влево 10"/>
          <p:cNvSpPr/>
          <p:nvPr/>
        </p:nvSpPr>
        <p:spPr>
          <a:xfrm rot="5400000" flipV="1">
            <a:off x="4410514" y="5031899"/>
            <a:ext cx="322973" cy="449782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9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34144" y="477191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ВФК И ВФА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790" y="3766336"/>
            <a:ext cx="8408321" cy="2924944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ВФК в качестве самостоятельного бюджетного полномочия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исключается;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Анализ осуществления ВФК и его организация возлагаются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подразделения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ВФА;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Передача в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ФК полномочий по проведению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указанного анализа на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всех уровнях бюджетной системы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позволит: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а) унифицировать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анализа</a:t>
            </a:r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б) обеспечить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единый механизм «обратной связи»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Минфина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России и ГАБС в целях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правового обеспечения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ВФА и формирования единых подходов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осуществлению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ВФА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в) исключить дублирование полномочий СП РФ и КСО СРФ (МО) по анализу ВФА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824" y="2579117"/>
            <a:ext cx="8394715" cy="850979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ФК проводит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осуществления внутреннего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финансового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аудита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ГАБС любого публично-правового образования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840" y="1052736"/>
            <a:ext cx="8408319" cy="1137852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ФК, органы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внутреннего Г(М)ФК проводят анализ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осуществления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внутреннего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финансового контроля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внутреннего финансового аудита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соответствующих ГАБС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5400000" flipH="1">
            <a:off x="4463988" y="2190695"/>
            <a:ext cx="216024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Стрелка влево 7"/>
          <p:cNvSpPr/>
          <p:nvPr/>
        </p:nvSpPr>
        <p:spPr>
          <a:xfrm rot="16200000" flipH="1">
            <a:off x="4454170" y="3433577"/>
            <a:ext cx="216024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18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05303" y="116288"/>
            <a:ext cx="1313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004821"/>
                </a:solidFill>
                <a:cs typeface="Arial" panose="020B0604020202020204" pitchFamily="34" charset="0"/>
              </a:rPr>
              <a:t>199-ФЗ </a:t>
            </a:r>
            <a:r>
              <a:rPr lang="en-US" sz="20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[</a:t>
            </a:r>
            <a:r>
              <a:rPr lang="ru-RU" sz="20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9</a:t>
            </a:r>
            <a:r>
              <a:rPr lang="en-US" sz="20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]</a:t>
            </a:r>
            <a:endParaRPr lang="ru-RU" sz="2000" b="1" dirty="0">
              <a:solidFill>
                <a:srgbClr val="00482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42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>
            <a:cxnSpLocks/>
            <a:stCxn id="34" idx="0"/>
          </p:cNvCxnSpPr>
          <p:nvPr/>
        </p:nvCxnSpPr>
        <p:spPr>
          <a:xfrm flipV="1">
            <a:off x="1676398" y="1924043"/>
            <a:ext cx="0" cy="86677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4798" y="1247768"/>
            <a:ext cx="2743200" cy="6762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Устранение нарушений / недостатков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00446" y="2731304"/>
            <a:ext cx="2447925" cy="1168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причин допущенных нарушений, оценка надежности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34461" y="4295758"/>
            <a:ext cx="2600324" cy="14463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элементов бюджетной процедуры (операции) и (или) требований к ней  с высокими рисками нарушений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600824" y="2784327"/>
            <a:ext cx="2285999" cy="29577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Предложения по совершенствованию механизмов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контроля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бюджетной процедуры (операции):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автоматизация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регламентация процедуры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(операции)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методология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/>
          <p:cNvCxnSpPr>
            <a:stCxn id="13" idx="3"/>
          </p:cNvCxnSpPr>
          <p:nvPr/>
        </p:nvCxnSpPr>
        <p:spPr>
          <a:xfrm flipV="1">
            <a:off x="3047998" y="1585905"/>
            <a:ext cx="37623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8172400" y="2516038"/>
            <a:ext cx="48" cy="21526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58" name="Таблица 57"/>
          <p:cNvGraphicFramePr>
            <a:graphicFrameLocks noGrp="1"/>
          </p:cNvGraphicFramePr>
          <p:nvPr>
            <p:extLst/>
          </p:nvPr>
        </p:nvGraphicFramePr>
        <p:xfrm>
          <a:off x="3424235" y="763437"/>
          <a:ext cx="546258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57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процедуры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28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Регламентация/автоматизация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Регламентация/автоматизация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73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73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учета и формирование отчетности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23861" y="4444529"/>
            <a:ext cx="2543174" cy="13953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 структуры (элементов), требований к осуществлению бюджетной процедуры (операции) и ее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контролю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4811" y="2790817"/>
            <a:ext cx="2543174" cy="10909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 за исполнением бюджетной процедуры (операции), выявление нарушений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228600" y="6474023"/>
            <a:ext cx="8830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без учета 249 нарушений (замечаний) порядка заполнения ОБАС и формирования РРО в отношении иных глав</a:t>
            </a: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2419352" y="3952423"/>
            <a:ext cx="247653" cy="408102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Выгнутая вправо стрелка 31"/>
          <p:cNvSpPr/>
          <p:nvPr/>
        </p:nvSpPr>
        <p:spPr>
          <a:xfrm rot="10800000">
            <a:off x="671512" y="3912223"/>
            <a:ext cx="247652" cy="408102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Выгнутая вправо стрелка 34"/>
          <p:cNvSpPr/>
          <p:nvPr/>
        </p:nvSpPr>
        <p:spPr>
          <a:xfrm rot="10800000">
            <a:off x="3758797" y="3872232"/>
            <a:ext cx="342898" cy="423525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Выгнутая вправо стрелка 35"/>
          <p:cNvSpPr/>
          <p:nvPr/>
        </p:nvSpPr>
        <p:spPr>
          <a:xfrm>
            <a:off x="5612599" y="3899939"/>
            <a:ext cx="342899" cy="42038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EA91731-2D32-4400-8D63-EE3048C7769D}"/>
              </a:ext>
            </a:extLst>
          </p:cNvPr>
          <p:cNvSpPr/>
          <p:nvPr/>
        </p:nvSpPr>
        <p:spPr>
          <a:xfrm>
            <a:off x="3047998" y="6046258"/>
            <a:ext cx="3762378" cy="318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Реестр рисков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EBD91A2-0938-412C-9473-C9CA76384F6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95448" y="6205733"/>
            <a:ext cx="135255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A48D7E32-388D-48E9-9B77-723C730AF25D}"/>
              </a:ext>
            </a:extLst>
          </p:cNvPr>
          <p:cNvCxnSpPr>
            <a:cxnSpLocks/>
          </p:cNvCxnSpPr>
          <p:nvPr/>
        </p:nvCxnSpPr>
        <p:spPr>
          <a:xfrm flipV="1">
            <a:off x="1695448" y="5850889"/>
            <a:ext cx="0" cy="3438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5B66B7A-8B12-439A-BD72-97CC83EE6D2B}"/>
              </a:ext>
            </a:extLst>
          </p:cNvPr>
          <p:cNvCxnSpPr>
            <a:cxnSpLocks/>
          </p:cNvCxnSpPr>
          <p:nvPr/>
        </p:nvCxnSpPr>
        <p:spPr>
          <a:xfrm flipH="1">
            <a:off x="7724775" y="5742074"/>
            <a:ext cx="1" cy="47530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5868BDB-92B8-459B-890B-96E6DCCD7518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6810376" y="6205733"/>
            <a:ext cx="9143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979712" y="162726"/>
            <a:ext cx="6768752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ОРГАНИЗАЦИЯ ВФК И ВФА В МИНФИНЕ РОССИИ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A48D7E32-388D-48E9-9B77-723C730AF25D}"/>
              </a:ext>
            </a:extLst>
          </p:cNvPr>
          <p:cNvCxnSpPr>
            <a:cxnSpLocks/>
          </p:cNvCxnSpPr>
          <p:nvPr/>
        </p:nvCxnSpPr>
        <p:spPr>
          <a:xfrm>
            <a:off x="2920566" y="4074118"/>
            <a:ext cx="707928" cy="18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A48D7E32-388D-48E9-9B77-723C730AF25D}"/>
              </a:ext>
            </a:extLst>
          </p:cNvPr>
          <p:cNvCxnSpPr>
            <a:cxnSpLocks/>
          </p:cNvCxnSpPr>
          <p:nvPr/>
        </p:nvCxnSpPr>
        <p:spPr>
          <a:xfrm>
            <a:off x="6048371" y="4095715"/>
            <a:ext cx="552453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8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 rot="5400000">
            <a:off x="564466" y="932014"/>
            <a:ext cx="738664" cy="151576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Внешний Государственный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аудит (контроль)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548674" y="2131453"/>
            <a:ext cx="738664" cy="154734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Внутренний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Государственный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контроль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561105" y="3139349"/>
            <a:ext cx="923330" cy="193861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Внутренний финансовый контроль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и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аудит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30579C"/>
              </a:solidFill>
              <a:effectLst/>
              <a:uLnTx/>
              <a:uFillTx/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(ведомственный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контроль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30579C"/>
              </a:solidFill>
              <a:effectLst/>
              <a:uLnTx/>
              <a:uFillTx/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94037" y="933493"/>
            <a:ext cx="6548836" cy="5743846"/>
          </a:xfrm>
          <a:prstGeom prst="triangle">
            <a:avLst>
              <a:gd name="adj" fmla="val 50114"/>
            </a:avLst>
          </a:prstGeom>
          <a:solidFill>
            <a:srgbClr val="FED3B0"/>
          </a:solidFill>
          <a:ln w="3175">
            <a:solidFill>
              <a:srgbClr val="E07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Равнобедренный треугольник 137"/>
          <p:cNvSpPr/>
          <p:nvPr/>
        </p:nvSpPr>
        <p:spPr>
          <a:xfrm>
            <a:off x="2307431" y="868363"/>
            <a:ext cx="4843463" cy="4049712"/>
          </a:xfrm>
          <a:prstGeom prst="triangle">
            <a:avLst>
              <a:gd name="adj" fmla="val 5011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Равнобедренный треугольник 138"/>
          <p:cNvSpPr/>
          <p:nvPr/>
        </p:nvSpPr>
        <p:spPr>
          <a:xfrm>
            <a:off x="2636752" y="1049339"/>
            <a:ext cx="4339830" cy="3484561"/>
          </a:xfrm>
          <a:prstGeom prst="triangle">
            <a:avLst>
              <a:gd name="adj" fmla="val 50114"/>
            </a:avLst>
          </a:prstGeom>
          <a:solidFill>
            <a:srgbClr val="FCF7B2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Равнобедренный треугольник 139"/>
          <p:cNvSpPr/>
          <p:nvPr/>
        </p:nvSpPr>
        <p:spPr>
          <a:xfrm>
            <a:off x="2936081" y="855664"/>
            <a:ext cx="3729038" cy="2890837"/>
          </a:xfrm>
          <a:prstGeom prst="triangle">
            <a:avLst>
              <a:gd name="adj" fmla="val 50114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Равнобедренный треугольник 140"/>
          <p:cNvSpPr/>
          <p:nvPr/>
        </p:nvSpPr>
        <p:spPr>
          <a:xfrm>
            <a:off x="3149778" y="1201739"/>
            <a:ext cx="3242688" cy="2125660"/>
          </a:xfrm>
          <a:prstGeom prst="triangle">
            <a:avLst>
              <a:gd name="adj" fmla="val 50114"/>
            </a:avLst>
          </a:prstGeom>
          <a:solidFill>
            <a:srgbClr val="BEF3BB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Равнобедренный треугольник 141"/>
          <p:cNvSpPr/>
          <p:nvPr/>
        </p:nvSpPr>
        <p:spPr>
          <a:xfrm>
            <a:off x="3050381" y="1075532"/>
            <a:ext cx="3729038" cy="1443037"/>
          </a:xfrm>
          <a:prstGeom prst="triangle">
            <a:avLst>
              <a:gd name="adj" fmla="val 50114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Равнобедренный треугольник 142"/>
          <p:cNvSpPr/>
          <p:nvPr/>
        </p:nvSpPr>
        <p:spPr>
          <a:xfrm>
            <a:off x="3767641" y="1085125"/>
            <a:ext cx="1979508" cy="1019902"/>
          </a:xfrm>
          <a:prstGeom prst="triangle">
            <a:avLst>
              <a:gd name="adj" fmla="val 50114"/>
            </a:avLst>
          </a:prstGeom>
          <a:solidFill>
            <a:srgbClr val="B9E7F5"/>
          </a:solidFill>
          <a:ln w="3175">
            <a:solidFill>
              <a:srgbClr val="3057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>
            <a:off x="114301" y="3524250"/>
            <a:ext cx="875585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101204" y="2238985"/>
            <a:ext cx="875585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88" name="TextBox 146"/>
          <p:cNvSpPr txBox="1">
            <a:spLocks noChangeArrowheads="1"/>
          </p:cNvSpPr>
          <p:nvPr/>
        </p:nvSpPr>
        <p:spPr bwMode="auto">
          <a:xfrm>
            <a:off x="3951748" y="1428718"/>
            <a:ext cx="17287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 РФ, КСО</a:t>
            </a: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0" name="TextBox 149"/>
          <p:cNvSpPr txBox="1">
            <a:spLocks noChangeArrowheads="1"/>
          </p:cNvSpPr>
          <p:nvPr/>
        </p:nvSpPr>
        <p:spPr bwMode="auto">
          <a:xfrm>
            <a:off x="3305104" y="2918957"/>
            <a:ext cx="167401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 в финансово-</a:t>
            </a:r>
            <a:b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бюджетной сфере</a:t>
            </a:r>
          </a:p>
        </p:txBody>
      </p:sp>
      <p:sp>
        <p:nvSpPr>
          <p:cNvPr id="3091" name="TextBox 150"/>
          <p:cNvSpPr txBox="1">
            <a:spLocks noChangeArrowheads="1"/>
          </p:cNvSpPr>
          <p:nvPr/>
        </p:nvSpPr>
        <p:spPr bwMode="auto">
          <a:xfrm>
            <a:off x="4756548" y="2905125"/>
            <a:ext cx="1396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осуществления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полномочий по ВФК и  ВФА</a:t>
            </a:r>
          </a:p>
        </p:txBody>
      </p:sp>
      <p:sp>
        <p:nvSpPr>
          <p:cNvPr id="3092" name="TextBox 21"/>
          <p:cNvSpPr txBox="1">
            <a:spLocks noChangeArrowheads="1"/>
          </p:cNvSpPr>
          <p:nvPr/>
        </p:nvSpPr>
        <p:spPr bwMode="auto">
          <a:xfrm>
            <a:off x="2945607" y="3771901"/>
            <a:ext cx="3631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Главные распорядители (распорядители) бюджетных средств,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администраторы поступлений в бюджет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45607" y="4053243"/>
            <a:ext cx="1400752" cy="398137"/>
          </a:xfrm>
          <a:prstGeom prst="rect">
            <a:avLst/>
          </a:prstGeom>
          <a:solidFill>
            <a:srgbClr val="FCF7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Внутренний финансовый контроль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5360195" y="1619250"/>
            <a:ext cx="2424113" cy="0"/>
          </a:xfrm>
          <a:prstGeom prst="line">
            <a:avLst/>
          </a:prstGeom>
          <a:ln w="25400">
            <a:solidFill>
              <a:srgbClr val="30579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5969794" y="2792413"/>
            <a:ext cx="1814513" cy="0"/>
          </a:xfrm>
          <a:prstGeom prst="line">
            <a:avLst/>
          </a:prstGeom>
          <a:ln w="25400">
            <a:solidFill>
              <a:srgbClr val="30579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6695228" y="4091055"/>
            <a:ext cx="1016924" cy="136"/>
          </a:xfrm>
          <a:prstGeom prst="line">
            <a:avLst/>
          </a:prstGeom>
          <a:ln w="25400">
            <a:solidFill>
              <a:srgbClr val="30579C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947286" y="1155699"/>
            <a:ext cx="461665" cy="3303497"/>
          </a:xfrm>
          <a:prstGeom prst="rect">
            <a:avLst/>
          </a:prstGeom>
          <a:noFill/>
          <a:ln w="25400">
            <a:solidFill>
              <a:srgbClr val="30579C"/>
            </a:solidFill>
            <a:prstDash val="dash"/>
          </a:ln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АИС ГФК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78" name="Стрелка вниз 77"/>
          <p:cNvSpPr/>
          <p:nvPr/>
        </p:nvSpPr>
        <p:spPr>
          <a:xfrm>
            <a:off x="4634060" y="2117725"/>
            <a:ext cx="364164" cy="419719"/>
          </a:xfrm>
          <a:prstGeom prst="downArrow">
            <a:avLst/>
          </a:prstGeom>
          <a:solidFill>
            <a:srgbClr val="B9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3" name="TextBox 148"/>
          <p:cNvSpPr txBox="1">
            <a:spLocks noChangeArrowheads="1"/>
          </p:cNvSpPr>
          <p:nvPr/>
        </p:nvSpPr>
        <p:spPr bwMode="auto">
          <a:xfrm>
            <a:off x="3743584" y="2506124"/>
            <a:ext cx="2178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Федеральное </a:t>
            </a: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казначейство,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Контрольно-ревизионные органы субъектов и муниципалитетов</a:t>
            </a: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Стрелка вниз 110"/>
          <p:cNvSpPr/>
          <p:nvPr/>
        </p:nvSpPr>
        <p:spPr>
          <a:xfrm>
            <a:off x="5073544" y="3310605"/>
            <a:ext cx="317472" cy="435471"/>
          </a:xfrm>
          <a:prstGeom prst="downArrow">
            <a:avLst/>
          </a:prstGeom>
          <a:solidFill>
            <a:srgbClr val="BEF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Стрелка вниз 115"/>
          <p:cNvSpPr/>
          <p:nvPr/>
        </p:nvSpPr>
        <p:spPr>
          <a:xfrm>
            <a:off x="3473855" y="4533900"/>
            <a:ext cx="241697" cy="376054"/>
          </a:xfrm>
          <a:prstGeom prst="downArrow">
            <a:avLst/>
          </a:prstGeom>
          <a:solidFill>
            <a:srgbClr val="FCF7B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67641" y="2510498"/>
            <a:ext cx="1993198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3149777" y="3730833"/>
            <a:ext cx="3332731" cy="2432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12951" y="4914900"/>
            <a:ext cx="4536504" cy="3175"/>
          </a:xfrm>
          <a:prstGeom prst="line">
            <a:avLst/>
          </a:prstGeom>
          <a:ln w="3175">
            <a:solidFill>
              <a:srgbClr val="E07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271240" y="77789"/>
            <a:ext cx="7019926" cy="7778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СИСТЕМА ФИНАНСОВОГО КОНТРОЛЯ И АУДИТА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РОССИЙСКОЙ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ФЕДЕРАЦИИ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j-ea"/>
              <a:cs typeface="Arial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147108" y="5905317"/>
            <a:ext cx="1741112" cy="452158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Получатели субсидий, инвестиций,  кредитов и займов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446934" y="5031765"/>
            <a:ext cx="1777155" cy="445581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Получатели бюджетных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371874" y="5014146"/>
            <a:ext cx="1034872" cy="453531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Получатели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МБТ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765416" y="5911894"/>
            <a:ext cx="835626" cy="445581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Региональные операторы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489675" y="5022940"/>
            <a:ext cx="1537926" cy="626971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Государственные (муниципальные) учреждения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070451" y="5780945"/>
            <a:ext cx="1419224" cy="798855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Ю</a:t>
            </a: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ридические и физические лица, получающие средства из бюджета, а также совершающие </a:t>
            </a:r>
            <a:b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операции с ними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701246" y="5936756"/>
            <a:ext cx="988148" cy="445581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Средства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Фонда ЖКХ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242362" y="4041778"/>
            <a:ext cx="1256293" cy="403243"/>
          </a:xfrm>
          <a:prstGeom prst="rect">
            <a:avLst/>
          </a:prstGeom>
          <a:solidFill>
            <a:srgbClr val="FCF7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Внутренний финансовый аудит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620093" y="4070874"/>
            <a:ext cx="1059939" cy="403243"/>
          </a:xfrm>
          <a:prstGeom prst="rect">
            <a:avLst/>
          </a:prstGeom>
          <a:solidFill>
            <a:srgbClr val="FCF7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Контроль учредителя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(ведомственный контроль)</a:t>
            </a:r>
          </a:p>
        </p:txBody>
      </p:sp>
      <p:sp>
        <p:nvSpPr>
          <p:cNvPr id="59" name="Номер слайда 2"/>
          <p:cNvSpPr txBox="1">
            <a:spLocks/>
          </p:cNvSpPr>
          <p:nvPr/>
        </p:nvSpPr>
        <p:spPr>
          <a:xfrm>
            <a:off x="6804248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4671458" y="3330664"/>
            <a:ext cx="364164" cy="419719"/>
          </a:xfrm>
          <a:prstGeom prst="downArrow">
            <a:avLst/>
          </a:prstGeom>
          <a:solidFill>
            <a:srgbClr val="B9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4618518" y="4537165"/>
            <a:ext cx="364164" cy="381776"/>
          </a:xfrm>
          <a:prstGeom prst="downArrow">
            <a:avLst/>
          </a:prstGeom>
          <a:solidFill>
            <a:srgbClr val="B9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Стрелка вниз 79"/>
          <p:cNvSpPr/>
          <p:nvPr/>
        </p:nvSpPr>
        <p:spPr>
          <a:xfrm>
            <a:off x="6045417" y="4556335"/>
            <a:ext cx="241697" cy="376054"/>
          </a:xfrm>
          <a:prstGeom prst="downArrow">
            <a:avLst/>
          </a:prstGeom>
          <a:solidFill>
            <a:srgbClr val="FCF7B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Стрелка вниз 80"/>
          <p:cNvSpPr/>
          <p:nvPr/>
        </p:nvSpPr>
        <p:spPr>
          <a:xfrm>
            <a:off x="5053093" y="4536954"/>
            <a:ext cx="317472" cy="404501"/>
          </a:xfrm>
          <a:prstGeom prst="downArrow">
            <a:avLst/>
          </a:prstGeom>
          <a:solidFill>
            <a:srgbClr val="BEF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150"/>
          <p:cNvSpPr txBox="1">
            <a:spLocks noChangeArrowheads="1"/>
          </p:cNvSpPr>
          <p:nvPr/>
        </p:nvSpPr>
        <p:spPr bwMode="auto">
          <a:xfrm>
            <a:off x="4102775" y="1631709"/>
            <a:ext cx="1396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Государственный аудит (контроль)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1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038" y="1464784"/>
            <a:ext cx="38437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ФЕДЕРАЛЬНЫЕ СТАНДАРТЫ: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«Определения, принципы и задачи осуществления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аудита»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«Основания и порядок организации внутреннего финансового аудита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Права и обязанности должностных лиц, работников при осуществлении внутреннего финансового аудита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Планирование, определение объема работ и формирование программы аудиторской проверки»  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Проведение внутреннего финансового аудита»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72866"/>
            <a:ext cx="7401263" cy="78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СТАНДАРТЫ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ВНУТРЕННЕГО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ФИНАНСОВОГО АУДИТА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903660"/>
            <a:ext cx="3136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Стандарты вводятся в действие с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01.01.20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80112" y="3220326"/>
            <a:ext cx="4716016" cy="0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80112" y="3220326"/>
            <a:ext cx="0" cy="2454109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209566" y="1484791"/>
            <a:ext cx="4862426" cy="1550020"/>
            <a:chOff x="4221486" y="1700808"/>
            <a:chExt cx="4862426" cy="15500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8" t="33659" r="22897" b="43740"/>
            <a:stretch/>
          </p:blipFill>
          <p:spPr bwMode="auto">
            <a:xfrm>
              <a:off x="4276331" y="1700808"/>
              <a:ext cx="4807581" cy="155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221486" y="2758385"/>
              <a:ext cx="212633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Организации - Субъекты ВФА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380112" y="3220326"/>
            <a:ext cx="464400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ФЕДЕРАЛЬНЫЕ СТАНДАРТЫ: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Реализация результатов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аудита»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Подтверждение достоверности бюджетной отчетности» 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Подготовка предложений по повышению экономности и результативности использования бюджетных средств» 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Методические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рекомендации по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применению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отдельных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Федеральных стандартов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41052" y="6205838"/>
            <a:ext cx="3322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Стандарты вводятся в действие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до 31.12.2020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516291"/>
              </p:ext>
            </p:extLst>
          </p:nvPr>
        </p:nvGraphicFramePr>
        <p:xfrm>
          <a:off x="272480" y="1052736"/>
          <a:ext cx="8737376" cy="5700393"/>
        </p:xfrm>
        <a:graphic>
          <a:graphicData uri="http://schemas.openxmlformats.org/drawingml/2006/table">
            <a:tbl>
              <a:tblPr firstRow="1" bandRow="1"/>
              <a:tblGrid>
                <a:gridCol w="436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8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78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Термины</a:t>
                      </a:r>
                      <a:r>
                        <a:rPr lang="ru-RU" baseline="0" dirty="0" smtClean="0"/>
                        <a:t> и определения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6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396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Внутренний финансовый аудит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План проведения аудиторских мероприятий</a:t>
                      </a:r>
                      <a:endParaRPr lang="ru-RU" dirty="0"/>
                    </a:p>
                  </a:txBody>
                  <a:tcPr marL="99060" marR="9906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Объект ВФА –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бюджетные процедуры</a:t>
                      </a:r>
                      <a:r>
                        <a:rPr lang="ru-RU" baseline="0" dirty="0" smtClean="0"/>
                        <a:t>, а не </a:t>
                      </a:r>
                      <a:r>
                        <a:rPr lang="ru-RU" baseline="0" dirty="0" err="1" smtClean="0"/>
                        <a:t>должн</a:t>
                      </a:r>
                      <a:r>
                        <a:rPr lang="ru-RU" baseline="0" dirty="0" smtClean="0"/>
                        <a:t>. лица – исполнители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Программа</a:t>
                      </a:r>
                      <a:r>
                        <a:rPr lang="ru-RU" baseline="0" dirty="0" smtClean="0"/>
                        <a:t> аудиторского мероприятия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Результат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выполнения бюджетной процедуры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Рабочие документы ВФА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Субъект ВФА, члены аудиторской группы</a:t>
                      </a: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Отчет по результатам мероприятия ВФА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Независимость субъекта ВФА</a:t>
                      </a: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Контрольные действия</a:t>
                      </a: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Аудиторское мероприятие</a:t>
                      </a: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Субъект (исполнитель) бюджетной процедуры</a:t>
                      </a:r>
                    </a:p>
                    <a:p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Аудиторские доказательства</a:t>
                      </a: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Владелец бюджетного риска</a:t>
                      </a:r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Бюджетный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риск</a:t>
                      </a:r>
                      <a:r>
                        <a:rPr lang="ru-RU" b="0" baseline="0" dirty="0" smtClean="0"/>
                        <a:t>, </a:t>
                      </a:r>
                      <a:r>
                        <a:rPr lang="ru-RU" b="1" baseline="0" dirty="0" smtClean="0"/>
                        <a:t>Реестр бюджетных рисков</a:t>
                      </a:r>
                      <a:endParaRPr lang="ru-RU" b="1" dirty="0" smtClean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b="1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Нарушение, </a:t>
                      </a:r>
                      <a:r>
                        <a:rPr lang="ru-RU" b="1" dirty="0" smtClean="0"/>
                        <a:t>Недостаток</a:t>
                      </a:r>
                      <a:endParaRPr lang="ru-RU" b="1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Существенность информации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Rectangle 4"/>
          <p:cNvSpPr/>
          <p:nvPr/>
        </p:nvSpPr>
        <p:spPr>
          <a:xfrm>
            <a:off x="0" y="153462"/>
            <a:ext cx="953606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Стандарт ВФА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«Определения, принципы и задачи ВФА» (1)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387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97" y="34034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srgbClr val="004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ОПРЕДЕЛЕНИЯ ВФА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644" y="1046716"/>
            <a:ext cx="8408319" cy="1279263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 процедуры –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процедуры, результат выполнения которых влияет на значения показателей качества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финменеджмента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процедуры по составлению, исполнению бюджета, ведению бюджетного учета и составлению бюджетной отчетности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состоит из операций (действий) по ее выполнению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контрольных действий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644" y="2557000"/>
            <a:ext cx="8408319" cy="1376055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выполнения бюджетной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сформированный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(подписанный) в соответствии с требованиями к организации (обеспечению выполнения), выполнению бюджетной процедуры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или действие,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или требования к содержанию которого установлены нормативными правовыми актами, регулирующими бюджетные правоотношения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644" y="4076350"/>
            <a:ext cx="8408319" cy="1224857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Контрольные действия –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действия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бюджетных процедур и (или)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прикладных программных средств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совершаемые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 время,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выполнения операций (действий) по выполнению бюджетных процедур, и осуществляемых в целях обеспечения (подтверждения) законности, целесообразности совершения указанных операций (действий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644" y="5445224"/>
            <a:ext cx="8408319" cy="1137852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Бюджетный  риск -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возможное событие, негативно влияющее на результат выполнения бюджетной процедуры, в том числе на операцию (действие) по выполнению бюджетной процедуры, а также на качество финансового менеджмента главного администратора (администратора) бюджетных средств</a:t>
            </a:r>
            <a:r>
              <a:rPr lang="ru-RU" sz="1600" dirty="0" smtClean="0"/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10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EV\AppData\Local\Microsoft\Windows\Temporary Internet Files\Content.IE5\4Y67PRKG\Trading_Risk_Manageme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61" y="5312166"/>
            <a:ext cx="1523901" cy="15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51520" y="394692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БЮДЖЕТНЫЙ РИСК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281613" y="2885478"/>
            <a:ext cx="3643311" cy="127734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Риски несоблюдения бюджетного законодательства в сфере бюджетных правоотношений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5281612" y="1608138"/>
            <a:ext cx="3643311" cy="101957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Риски несоблюдения принципа эффективности использования бюджетных средств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5281612" y="5736427"/>
            <a:ext cx="3643312" cy="101957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Коррупционные риски в ходе выполнения внутренних бюджетных процедур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5281613" y="4412054"/>
            <a:ext cx="3643311" cy="101957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Риски невыполнения показателей финансового менеджмента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 bwMode="auto">
          <a:xfrm>
            <a:off x="5281613" y="1057275"/>
            <a:ext cx="3643310" cy="39727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ВИДЫ БЮДЖЕТНЫХ РИСКОВ</a:t>
            </a: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366711" y="1057275"/>
            <a:ext cx="3643311" cy="39727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ФАКТОРЫ ВОЗНИКНОВЕНИЯ</a:t>
            </a:r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 bwMode="auto">
          <a:xfrm>
            <a:off x="366712" y="1608138"/>
            <a:ext cx="3643311" cy="101957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Недостаточность положений правовых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актов,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регламентирующих выполнение операций и действий сотрудников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366712" y="2799753"/>
            <a:ext cx="3643311" cy="101957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0" hangingPunct="0">
              <a:buClrTx/>
              <a:buFontTx/>
              <a:buNone/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Неэффективность средств автоматизации подготовки финансового документа</a:t>
            </a: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366712" y="4029474"/>
            <a:ext cx="3643311" cy="101957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0" hangingPunct="0">
              <a:buClrTx/>
              <a:buFontTx/>
              <a:buNone/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разграничения прав доступа к обеспечивающим информационным системам</a:t>
            </a: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366712" y="5260177"/>
            <a:ext cx="3643311" cy="67389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0" hangingPunct="0">
              <a:buClrTx/>
              <a:buFontTx/>
              <a:buNone/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Недостаточная укомплектованность подразделений, квалификация сотрудников</a:t>
            </a: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366711" y="6133690"/>
            <a:ext cx="3643311" cy="58817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0" hangingPunct="0">
              <a:buClrTx/>
              <a:buFontTx/>
              <a:buNone/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конфликта интересов</a:t>
            </a:r>
          </a:p>
        </p:txBody>
      </p:sp>
      <p:sp>
        <p:nvSpPr>
          <p:cNvPr id="45" name="Правая фигурная скобка 44"/>
          <p:cNvSpPr/>
          <p:nvPr/>
        </p:nvSpPr>
        <p:spPr>
          <a:xfrm>
            <a:off x="4200525" y="1809750"/>
            <a:ext cx="446087" cy="4724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0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730212"/>
              </p:ext>
            </p:extLst>
          </p:nvPr>
        </p:nvGraphicFramePr>
        <p:xfrm>
          <a:off x="251520" y="1052736"/>
          <a:ext cx="8547992" cy="5405120"/>
        </p:xfrm>
        <a:graphic>
          <a:graphicData uri="http://schemas.openxmlformats.org/drawingml/2006/table">
            <a:tbl>
              <a:tblPr firstRow="1" bandRow="1"/>
              <a:tblGrid>
                <a:gridCol w="427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Принципы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6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396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64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Содержание принципа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6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Законность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Соблюдение правовых актов, регулирующих осуществление</a:t>
                      </a:r>
                      <a:r>
                        <a:rPr lang="ru-RU" baseline="0" dirty="0" smtClean="0"/>
                        <a:t> ВФА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b="1" dirty="0" smtClean="0"/>
                        <a:t>Независимость</a:t>
                      </a:r>
                      <a:endParaRPr lang="ru-RU" b="1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Отсутствие условий, создающих угрозу объективного выполнения обязанностей ВФА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Объективность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Недопущение конфликта</a:t>
                      </a:r>
                      <a:r>
                        <a:rPr lang="ru-RU" baseline="0" dirty="0" smtClean="0"/>
                        <a:t> интересов при осуществлении ВФА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Компетентность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Применение совокупности профессиональных</a:t>
                      </a:r>
                      <a:r>
                        <a:rPr lang="ru-RU" baseline="0" dirty="0" smtClean="0"/>
                        <a:t> знаний, навыков, позволяющих достигать целей аудита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b="1" dirty="0" smtClean="0"/>
                        <a:t>Системность</a:t>
                      </a:r>
                      <a:endParaRPr lang="ru-RU" b="1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b="1" dirty="0" smtClean="0"/>
                        <a:t>Бюджетные риски анализируются</a:t>
                      </a:r>
                      <a:r>
                        <a:rPr lang="ru-RU" b="1" baseline="0" dirty="0" smtClean="0"/>
                        <a:t> по всем процедурам при планировании и проведении мероприятий по аудиту</a:t>
                      </a:r>
                      <a:endParaRPr lang="ru-RU" b="1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Эффективность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Достижение</a:t>
                      </a:r>
                      <a:r>
                        <a:rPr lang="ru-RU" baseline="0" dirty="0" smtClean="0"/>
                        <a:t> целей ВФА с использованием заданного (наименьшего) объема ресурсов на ВФА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4"/>
          <p:cNvSpPr/>
          <p:nvPr/>
        </p:nvSpPr>
        <p:spPr>
          <a:xfrm>
            <a:off x="270524" y="188640"/>
            <a:ext cx="953606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Стандарт ВФА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«Определения, принципы и задачи ВФА» (2)</a:t>
            </a:r>
          </a:p>
        </p:txBody>
      </p:sp>
    </p:spTree>
    <p:extLst>
      <p:ext uri="{BB962C8B-B14F-4D97-AF65-F5344CB8AC3E}">
        <p14:creationId xmlns:p14="http://schemas.microsoft.com/office/powerpoint/2010/main" val="4059057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640395"/>
              </p:ext>
            </p:extLst>
          </p:nvPr>
        </p:nvGraphicFramePr>
        <p:xfrm>
          <a:off x="323528" y="840409"/>
          <a:ext cx="8547992" cy="5862320"/>
        </p:xfrm>
        <a:graphic>
          <a:graphicData uri="http://schemas.openxmlformats.org/drawingml/2006/table">
            <a:tbl>
              <a:tblPr firstRow="1" bandRow="1"/>
              <a:tblGrid>
                <a:gridCol w="427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6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396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Оценка</a:t>
                      </a:r>
                      <a:r>
                        <a:rPr lang="ru-RU" baseline="0" dirty="0" smtClean="0"/>
                        <a:t> надежности ВФК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64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smtClean="0"/>
                        <a:t>Повышение качества </a:t>
                      </a:r>
                      <a:r>
                        <a:rPr lang="ru-RU" dirty="0" err="1" smtClean="0"/>
                        <a:t>финменеджмента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6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just"/>
                      <a:r>
                        <a:rPr lang="ru-RU" dirty="0" smtClean="0"/>
                        <a:t>Определение</a:t>
                      </a:r>
                      <a:r>
                        <a:rPr lang="ru-RU" baseline="0" dirty="0" smtClean="0"/>
                        <a:t> достаточности и актуальности правовых актов, регламентов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just"/>
                      <a:r>
                        <a:rPr lang="ru-RU" dirty="0" smtClean="0"/>
                        <a:t>Определение влияния</a:t>
                      </a:r>
                      <a:r>
                        <a:rPr lang="ru-RU" baseline="0" dirty="0" smtClean="0"/>
                        <a:t> прикладных программных средств автоматизации на результаты выполнения бюджетных процедур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just"/>
                      <a:r>
                        <a:rPr lang="ru-RU" dirty="0" smtClean="0"/>
                        <a:t>Выявление избыточных (дублирующих) операций</a:t>
                      </a:r>
                      <a:r>
                        <a:rPr lang="ru-RU" baseline="0" dirty="0" smtClean="0"/>
                        <a:t> бюджетной процедуры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Оценка результатов выполнения</a:t>
                      </a:r>
                      <a:r>
                        <a:rPr lang="ru-RU" baseline="0" dirty="0" smtClean="0"/>
                        <a:t> бюджетных процедур во взаимосвязи с показателями качества финансового менеджмента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just"/>
                      <a:r>
                        <a:rPr lang="ru-RU" dirty="0" smtClean="0"/>
                        <a:t>Изучение предоставления</a:t>
                      </a:r>
                      <a:r>
                        <a:rPr lang="ru-RU" baseline="0" dirty="0" smtClean="0"/>
                        <a:t> доступа к информационным системам в целях определения предложений по предотвращению несанкционированного доступа к базам данных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Оценка результативности и экономности использования</a:t>
                      </a:r>
                      <a:r>
                        <a:rPr lang="ru-RU" baseline="0" dirty="0" smtClean="0"/>
                        <a:t> бюджетных средств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r>
                        <a:rPr lang="ru-RU" b="1" baseline="0" dirty="0" smtClean="0"/>
                        <a:t>суждение о полноте обоснований </a:t>
                      </a:r>
                      <a:r>
                        <a:rPr lang="ru-RU" baseline="0" dirty="0" smtClean="0"/>
                        <a:t>расходов, </a:t>
                      </a:r>
                      <a:r>
                        <a:rPr lang="ru-RU" b="1" baseline="0" dirty="0" smtClean="0"/>
                        <a:t>обоснованности объемов трансфертов</a:t>
                      </a:r>
                      <a:r>
                        <a:rPr lang="ru-RU" baseline="0" dirty="0" smtClean="0"/>
                        <a:t>, равномерности расходов и т.д.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just"/>
                      <a:r>
                        <a:rPr lang="ru-RU" dirty="0" smtClean="0"/>
                        <a:t>Изучение совершаемых контрольных действий, их достаточности, способности предупреждать</a:t>
                      </a:r>
                      <a:r>
                        <a:rPr lang="ru-RU" baseline="0" dirty="0" smtClean="0"/>
                        <a:t> нарушения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ru-RU" dirty="0" smtClean="0"/>
                        <a:t>Предложения по повышению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квалификаации</a:t>
                      </a:r>
                      <a:r>
                        <a:rPr lang="ru-RU" baseline="0" dirty="0" smtClean="0"/>
                        <a:t> субъектов бюджетных процедур</a:t>
                      </a:r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just"/>
                      <a:r>
                        <a:rPr lang="ru-RU" b="1" dirty="0" smtClean="0"/>
                        <a:t>Предложения</a:t>
                      </a:r>
                      <a:r>
                        <a:rPr lang="ru-RU" b="1" baseline="0" dirty="0" smtClean="0"/>
                        <a:t> по повышению эффективности контрольных действий</a:t>
                      </a:r>
                      <a:endParaRPr lang="ru-RU" b="1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99060" marR="990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4"/>
          <p:cNvSpPr/>
          <p:nvPr/>
        </p:nvSpPr>
        <p:spPr>
          <a:xfrm>
            <a:off x="325479" y="116632"/>
            <a:ext cx="953606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Стандарт ВФА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«Определения, принципы и задачи ВФА» (3)</a:t>
            </a:r>
          </a:p>
        </p:txBody>
      </p:sp>
    </p:spTree>
    <p:extLst>
      <p:ext uri="{BB962C8B-B14F-4D97-AF65-F5344CB8AC3E}">
        <p14:creationId xmlns:p14="http://schemas.microsoft.com/office/powerpoint/2010/main" val="931187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92" y="3514756"/>
            <a:ext cx="25999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з</a:t>
            </a:r>
            <a:r>
              <a:rPr 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апрос информации у исполнителей процедур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а также органов, которым    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переданы полномочия</a:t>
            </a:r>
            <a:endParaRPr lang="ru-RU" sz="14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оступ к программным средствам   автоматизации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и документации к ним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консультаци</a:t>
            </a:r>
            <a:r>
              <a:rPr 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беспрепятственное</a:t>
            </a: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посещение помещений</a:t>
            </a:r>
          </a:p>
          <a:p>
            <a:pPr>
              <a:defRPr/>
            </a:pP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3900" y="3496069"/>
            <a:ext cx="22282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п</a:t>
            </a:r>
            <a:r>
              <a:rPr lang="ru-RU" sz="1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рава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члена аудиторской группы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привлечение экспертов, специалистов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внесение изменений в программу аудита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редложения по изменению плана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бсуждение вопросов с руководителем ГАБС (АБС) 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378285"/>
            <a:ext cx="3574110" cy="773911"/>
          </a:xfrm>
          <a:prstGeom prst="roundRect">
            <a:avLst/>
          </a:prstGeom>
          <a:gradFill rotWithShape="1">
            <a:gsLst>
              <a:gs pos="100000">
                <a:srgbClr val="00863D">
                  <a:alpha val="73000"/>
                </a:srgbClr>
              </a:gs>
              <a:gs pos="100000">
                <a:srgbClr val="53548A">
                  <a:tint val="50000"/>
                  <a:shade val="100000"/>
                  <a:satMod val="3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3548A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Члены аудиторской группы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DEDE3"/>
              </a:solidFill>
              <a:effectLst/>
              <a:uLnTx/>
              <a:uFillTx/>
              <a:latin typeface="Trebuchet MS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66" y="2729269"/>
            <a:ext cx="1957942" cy="773911"/>
          </a:xfrm>
          <a:prstGeom prst="roundRect">
            <a:avLst/>
          </a:prstGeom>
          <a:gradFill rotWithShape="1">
            <a:gsLst>
              <a:gs pos="100000">
                <a:srgbClr val="00863D">
                  <a:alpha val="73000"/>
                </a:srgbClr>
              </a:gs>
              <a:gs pos="100000">
                <a:srgbClr val="53548A">
                  <a:tint val="50000"/>
                  <a:shade val="100000"/>
                  <a:satMod val="3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3548A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Права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DEDE3"/>
              </a:solidFill>
              <a:effectLst/>
              <a:uLnTx/>
              <a:uFillTx/>
              <a:latin typeface="Trebuchet MS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3564" y="2689414"/>
            <a:ext cx="1946654" cy="773911"/>
          </a:xfrm>
          <a:prstGeom prst="roundRect">
            <a:avLst/>
          </a:prstGeom>
          <a:gradFill rotWithShape="1">
            <a:gsLst>
              <a:gs pos="100000">
                <a:srgbClr val="00863D">
                  <a:alpha val="73000"/>
                </a:srgbClr>
              </a:gs>
              <a:gs pos="100000">
                <a:srgbClr val="53548A">
                  <a:tint val="50000"/>
                  <a:shade val="100000"/>
                  <a:satMod val="3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3548A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Обязанности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DEDE3"/>
              </a:solidFill>
              <a:effectLst/>
              <a:uLnTx/>
              <a:uFillTx/>
              <a:latin typeface="Trebuchet MS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4" idx="2"/>
            <a:endCxn id="5" idx="0"/>
          </p:cNvCxnSpPr>
          <p:nvPr/>
        </p:nvCxnSpPr>
        <p:spPr>
          <a:xfrm flipH="1">
            <a:off x="1182637" y="2152196"/>
            <a:ext cx="1071962" cy="577073"/>
          </a:xfrm>
          <a:prstGeom prst="straightConnector1">
            <a:avLst/>
          </a:prstGeom>
          <a:noFill/>
          <a:ln w="19050" cap="flat" cmpd="sng" algn="ctr">
            <a:solidFill>
              <a:srgbClr val="53548A"/>
            </a:solidFill>
            <a:prstDash val="solid"/>
            <a:tailEnd type="arrow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8" name="Прямая со стрелкой 7"/>
          <p:cNvCxnSpPr>
            <a:endCxn id="6" idx="0"/>
          </p:cNvCxnSpPr>
          <p:nvPr/>
        </p:nvCxnSpPr>
        <p:spPr>
          <a:xfrm>
            <a:off x="2517497" y="2170160"/>
            <a:ext cx="1169394" cy="519254"/>
          </a:xfrm>
          <a:prstGeom prst="straightConnector1">
            <a:avLst/>
          </a:prstGeom>
          <a:noFill/>
          <a:ln w="19050" cap="flat" cmpd="sng" algn="ctr">
            <a:solidFill>
              <a:srgbClr val="53548A"/>
            </a:solidFill>
            <a:prstDash val="solid"/>
            <a:tailEnd type="arrow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9" name="Прямоугольник 8"/>
          <p:cNvSpPr/>
          <p:nvPr/>
        </p:nvSpPr>
        <p:spPr>
          <a:xfrm>
            <a:off x="2446314" y="3481289"/>
            <a:ext cx="2446871" cy="3108543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</a:t>
            </a:r>
            <a:r>
              <a:rPr lang="ru-RU" sz="1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роведение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аудиторских мероприятий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сбор и анализ информации о рисках  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участие в подготовке плана ВФА, заключений, годовой отчетности 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</a:t>
            </a:r>
            <a:r>
              <a:rPr lang="ru-RU" sz="1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спользование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полученной информации только в целях ВФА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мониторинг исполнения решений, направленных на повышение качества </a:t>
            </a:r>
            <a:r>
              <a:rPr lang="ru-RU" sz="1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финменеджмента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9503" y="1340451"/>
            <a:ext cx="3574110" cy="864095"/>
          </a:xfrm>
          <a:prstGeom prst="roundRect">
            <a:avLst/>
          </a:prstGeom>
          <a:gradFill rotWithShape="1">
            <a:gsLst>
              <a:gs pos="100000">
                <a:srgbClr val="00863D">
                  <a:alpha val="73000"/>
                </a:srgbClr>
              </a:gs>
              <a:gs pos="100000">
                <a:srgbClr val="53548A">
                  <a:tint val="50000"/>
                  <a:shade val="100000"/>
                  <a:satMod val="3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3548A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Руководитель субъекта ВФА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(уполномоченное лицо)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DEDE3"/>
              </a:solidFill>
              <a:effectLst/>
              <a:uLnTx/>
              <a:uFillTx/>
              <a:latin typeface="Trebuchet MS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826499" y="2210808"/>
            <a:ext cx="947553" cy="527865"/>
          </a:xfrm>
          <a:prstGeom prst="straightConnector1">
            <a:avLst/>
          </a:prstGeom>
          <a:noFill/>
          <a:ln w="19050" cap="flat" cmpd="sng" algn="ctr">
            <a:solidFill>
              <a:srgbClr val="53548A"/>
            </a:solidFill>
            <a:prstDash val="solid"/>
            <a:tailEnd type="arrow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2" name="Скругленный прямоугольник 11"/>
          <p:cNvSpPr/>
          <p:nvPr/>
        </p:nvSpPr>
        <p:spPr>
          <a:xfrm>
            <a:off x="4978877" y="2745108"/>
            <a:ext cx="1957942" cy="773911"/>
          </a:xfrm>
          <a:prstGeom prst="roundRect">
            <a:avLst/>
          </a:prstGeom>
          <a:gradFill rotWithShape="1">
            <a:gsLst>
              <a:gs pos="100000">
                <a:srgbClr val="00863D">
                  <a:alpha val="73000"/>
                </a:srgbClr>
              </a:gs>
              <a:gs pos="100000">
                <a:srgbClr val="53548A">
                  <a:tint val="50000"/>
                  <a:shade val="100000"/>
                  <a:satMod val="3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3548A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Права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DEDE3"/>
              </a:solidFill>
              <a:effectLst/>
              <a:uLnTx/>
              <a:uFillTx/>
              <a:latin typeface="Trebuchet MS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endCxn id="14" idx="0"/>
          </p:cNvCxnSpPr>
          <p:nvPr/>
        </p:nvCxnSpPr>
        <p:spPr>
          <a:xfrm>
            <a:off x="6997290" y="2217548"/>
            <a:ext cx="1051133" cy="500203"/>
          </a:xfrm>
          <a:prstGeom prst="straightConnector1">
            <a:avLst/>
          </a:prstGeom>
          <a:noFill/>
          <a:ln w="19050" cap="flat" cmpd="sng" algn="ctr">
            <a:solidFill>
              <a:srgbClr val="53548A"/>
            </a:solidFill>
            <a:prstDash val="solid"/>
            <a:tailEnd type="arrow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4" name="Скругленный прямоугольник 13"/>
          <p:cNvSpPr/>
          <p:nvPr/>
        </p:nvSpPr>
        <p:spPr>
          <a:xfrm>
            <a:off x="7075096" y="2717751"/>
            <a:ext cx="1946654" cy="773911"/>
          </a:xfrm>
          <a:prstGeom prst="roundRect">
            <a:avLst/>
          </a:prstGeom>
          <a:gradFill rotWithShape="1">
            <a:gsLst>
              <a:gs pos="100000">
                <a:srgbClr val="00863D">
                  <a:alpha val="73000"/>
                </a:srgbClr>
              </a:gs>
              <a:gs pos="100000">
                <a:srgbClr val="53548A">
                  <a:tint val="50000"/>
                  <a:shade val="100000"/>
                  <a:satMod val="3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53548A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EDE3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Обязанности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DEDE3"/>
              </a:solidFill>
              <a:effectLst/>
              <a:uLnTx/>
              <a:uFillTx/>
              <a:latin typeface="Trebuchet MS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6558" y="3506114"/>
            <a:ext cx="23994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обязанности члена аудиторской группы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организация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ведения реестра рисков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п</a:t>
            </a:r>
            <a:r>
              <a:rPr lang="ru-RU" sz="1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редставление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руководителю плана ВФА на утверждение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утверждение программы аудита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ассмотрение возражений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подписание заключений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контроль качества 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Rectangle 4"/>
          <p:cNvSpPr/>
          <p:nvPr/>
        </p:nvSpPr>
        <p:spPr>
          <a:xfrm>
            <a:off x="323528" y="192723"/>
            <a:ext cx="953606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Стандарт ВФА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«Права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и обязанности при осуществлении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ВФА» </a:t>
            </a:r>
          </a:p>
        </p:txBody>
      </p:sp>
    </p:spTree>
    <p:extLst>
      <p:ext uri="{BB962C8B-B14F-4D97-AF65-F5344CB8AC3E}">
        <p14:creationId xmlns:p14="http://schemas.microsoft.com/office/powerpoint/2010/main" val="1057166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980728"/>
            <a:ext cx="8915400" cy="5328592"/>
          </a:xfrm>
          <a:prstGeom prst="rect">
            <a:avLst/>
          </a:prstGeom>
        </p:spPr>
        <p:txBody>
          <a:bodyPr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4000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Общие положения:</a:t>
            </a:r>
          </a:p>
          <a:p>
            <a:pPr marL="800100" marR="0" lvl="1" indent="-4000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Применяется органами власти и казенными учреждениями</a:t>
            </a:r>
          </a:p>
          <a:p>
            <a:pPr marL="800100" marR="0" lvl="1" indent="-4000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Термины и определения в соответствии с федеральным стандартом «Определения, принципы и задачи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ВФА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»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514350" marR="0" lvl="0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Основания и порядок организации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ВФА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Основание – требования ст. 160.2-1 БК РФ</a:t>
            </a: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Ответственность за организацию и осуществление ВФА в соответствии с принципами, установленными федеральным стандартом «Определения, принципы и задачи ВФА» несет руководитель ГАБС, АБС, ПБС</a:t>
            </a: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Объекты ВФА – структурные подразделения ГАБС, АБС, ПБС</a:t>
            </a:r>
          </a:p>
          <a:p>
            <a:pPr marL="514350" marR="0" lvl="0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Способы организации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ВФА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Создание структурного подразделения </a:t>
            </a: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Назначение уполномоченного должностного лица (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определение случаев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) </a:t>
            </a: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Передача полномочий (критерии)</a:t>
            </a:r>
          </a:p>
          <a:p>
            <a:pPr marL="914400" marR="0" lvl="1" indent="-51435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 Narrow"/>
              </a:rPr>
              <a:t>Упрощенная система ВФА (если функциональная независимость невозможна)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99194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Стандарт ВФА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«Основания и порядок организации ВФА»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649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299194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Стандарт ВФА </a:t>
            </a:r>
            <a:r>
              <a:rPr lang="ru-RU" sz="2000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«Планирование внутреннего финансового аудита» (1)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rgbClr val="DEAA46"/>
                </a:solidFill>
                <a:latin typeface="DINPro-Light"/>
              </a:rPr>
              <a:t>28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1124744"/>
            <a:ext cx="8408194" cy="48646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АУДИТОРСКИХ МЕРОПРИЯТИЙ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мероприятий ВФА, выбранных по результатам оценки рисков, с указанием по каждому мероприятию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Объекта  мероприятия ВФА (внутренняя бюджетная процедура)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мероприятия ВФА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Срока проведения мероприятия ВФА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ПЛАНА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АУДИТОРСКИХ МЕРОПРИЯТИЙ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Выявлены новые бюджетные риски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Переоценка ранее выявленных бюджетных рисков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новых проверок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органами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госфинконтроля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новой оценки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показателей качества ФМ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94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33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299194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Стандарт ВФА </a:t>
            </a:r>
            <a:r>
              <a:rPr lang="ru-RU" sz="2000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«Планирование внутреннего финансового аудита» (2)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rgbClr val="DEAA46"/>
                </a:solidFill>
                <a:latin typeface="DINPro-Light"/>
              </a:rPr>
              <a:t>29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7503" y="1358950"/>
            <a:ext cx="8408194" cy="53761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Основание проведения мероприятия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проведения мероприятия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Наименования объектов (бюджетной процедуры или составляющих ее операций)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целей мероприятия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вопросов, подлежащих изучению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 и процедуры для каждого вопроса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Исполнители для каждого вопроса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Планируемые и фактические сроки для каждого вопроса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Ссылки на рабочие документы по каждому вопросу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Ф.И.О. и подписи руководителя группы и руководителя субъекта ВФА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утверждения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7510" y="963950"/>
            <a:ext cx="5555880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АУДИТОРСКОГО МЕРОПРИЯТИЯ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04248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64175"/>
              </p:ext>
            </p:extLst>
          </p:nvPr>
        </p:nvGraphicFramePr>
        <p:xfrm>
          <a:off x="539552" y="910989"/>
          <a:ext cx="8280920" cy="5805483"/>
        </p:xfrm>
        <a:graphic>
          <a:graphicData uri="http://schemas.openxmlformats.org/drawingml/2006/table">
            <a:tbl>
              <a:tblPr firstRow="1" firstCol="1" bandRow="1"/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4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6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Виды </a:t>
                      </a:r>
                      <a:r>
                        <a:rPr lang="ru-RU" sz="1300" dirty="0" smtClean="0">
                          <a:effectLst/>
                        </a:rPr>
                        <a:t>контроля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Внутренний контроль в учреждении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Контроль учредителя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Ведомственный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контроль в сфере закупок 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8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Правовые основания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Ст. 19 </a:t>
                      </a:r>
                      <a:r>
                        <a:rPr lang="ru-RU" sz="1400" dirty="0">
                          <a:effectLst/>
                        </a:rPr>
                        <a:t>Федерального закона № </a:t>
                      </a:r>
                      <a:r>
                        <a:rPr lang="ru-RU" sz="1400" dirty="0" smtClean="0">
                          <a:effectLst/>
                        </a:rPr>
                        <a:t>402-ФЗ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О бухгалтерском учете</a:t>
                      </a:r>
                      <a:r>
                        <a:rPr lang="ru-RU" sz="1400" dirty="0" smtClean="0">
                          <a:effectLst/>
                        </a:rPr>
                        <a:t>»;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Пункт 6 Инструкция по применению Единого плана счетов бухгалтерского учета</a:t>
                      </a:r>
                      <a:r>
                        <a:rPr lang="ru-RU" sz="1400" dirty="0" smtClean="0">
                          <a:effectLst/>
                        </a:rPr>
                        <a:t>…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приказ Минфина </a:t>
                      </a:r>
                      <a:r>
                        <a:rPr lang="ru-RU" sz="1400" dirty="0" smtClean="0">
                          <a:effectLst/>
                        </a:rPr>
                        <a:t>России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 01.12.2010 № </a:t>
                      </a:r>
                      <a:r>
                        <a:rPr lang="ru-RU" sz="1400" dirty="0">
                          <a:effectLst/>
                        </a:rPr>
                        <a:t>157н)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Пункт 5.1 ст. 32 Федерального закона </a:t>
                      </a:r>
                      <a:r>
                        <a:rPr lang="ru-RU" sz="1400" dirty="0" smtClean="0">
                          <a:effectLst/>
                        </a:rPr>
                        <a:t>      от </a:t>
                      </a:r>
                      <a:r>
                        <a:rPr lang="ru-RU" sz="1400" dirty="0">
                          <a:effectLst/>
                        </a:rPr>
                        <a:t>12.01.1996 № 7-ФЗ </a:t>
                      </a:r>
                      <a:r>
                        <a:rPr lang="ru-RU" sz="1400" dirty="0" smtClean="0">
                          <a:effectLst/>
                        </a:rPr>
                        <a:t>           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"</a:t>
                      </a:r>
                      <a:r>
                        <a:rPr lang="ru-RU" sz="1400" dirty="0">
                          <a:effectLst/>
                        </a:rPr>
                        <a:t>О некоммерческих организациях</a:t>
                      </a:r>
                      <a:r>
                        <a:rPr lang="ru-RU" sz="1400" dirty="0" smtClean="0">
                          <a:effectLst/>
                        </a:rPr>
                        <a:t>";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Пункт  3.23 ст. 2 Федерального закона </a:t>
                      </a:r>
                      <a:r>
                        <a:rPr lang="ru-RU" sz="1400" dirty="0" smtClean="0">
                          <a:effectLst/>
                        </a:rPr>
                        <a:t>      от </a:t>
                      </a:r>
                      <a:r>
                        <a:rPr lang="ru-RU" sz="1400" dirty="0">
                          <a:effectLst/>
                        </a:rPr>
                        <a:t>03.11.2006 № 174-ФЗ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"</a:t>
                      </a:r>
                      <a:r>
                        <a:rPr lang="ru-RU" sz="1400" dirty="0">
                          <a:effectLst/>
                        </a:rPr>
                        <a:t>Об автономных учреждениях"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Постановление Правительства РФ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от </a:t>
                      </a:r>
                      <a:r>
                        <a:rPr lang="ru-RU" sz="1400" dirty="0">
                          <a:effectLst/>
                        </a:rPr>
                        <a:t>10.02.2014 № </a:t>
                      </a:r>
                      <a:r>
                        <a:rPr lang="ru-RU" sz="1400" dirty="0" smtClean="0">
                          <a:effectLst/>
                        </a:rPr>
                        <a:t>89.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Правила </a:t>
                      </a:r>
                      <a:r>
                        <a:rPr lang="ru-RU" sz="1400" dirty="0">
                          <a:effectLst/>
                        </a:rPr>
                        <a:t>осуществления ведомственного контроля в сфере закупок для обеспечения федеральных </a:t>
                      </a:r>
                      <a:r>
                        <a:rPr lang="ru-RU" sz="1400" dirty="0" smtClean="0">
                          <a:effectLst/>
                        </a:rPr>
                        <a:t>нужд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Объекты </a:t>
                      </a:r>
                      <a:r>
                        <a:rPr lang="ru-RU" sz="1300" dirty="0" smtClean="0">
                          <a:effectLst/>
                        </a:rPr>
                        <a:t>контроля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Совершаемые факты хозяйственной жизни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(сделка, событие, операция, которые оказывают или способны оказать </a:t>
                      </a:r>
                      <a:r>
                        <a:rPr lang="ru-RU" sz="1400" dirty="0" smtClean="0">
                          <a:effectLst/>
                        </a:rPr>
                        <a:t>влияние…)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Деятельность подведомственных бюджетных и казенных учреждений, а также автономных учреждений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Соблюдение подведомственными заказчиками законодательства </a:t>
                      </a:r>
                      <a:r>
                        <a:rPr lang="ru-RU" sz="1400" dirty="0" smtClean="0">
                          <a:effectLst/>
                        </a:rPr>
                        <a:t>РФ о </a:t>
                      </a:r>
                      <a:r>
                        <a:rPr lang="ru-RU" sz="1400" dirty="0">
                          <a:effectLst/>
                        </a:rPr>
                        <a:t>контрактной системе в сфере закупок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7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Субъекты контроля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Исполнители процедур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Внутренний аудит</a:t>
                      </a:r>
                      <a:endParaRPr lang="ru-RU" sz="1400" b="1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Органы ведомственного контроля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Органы ведомственного контроля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311651"/>
            <a:ext cx="927348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Внутренний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ведомственный контроль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91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143182"/>
            <a:ext cx="95360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Проведение ВФА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(аудит формирования и исполнения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бюджетной сметы)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194" y="1484784"/>
            <a:ext cx="1952467" cy="8887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Обоснования бюджетных ассигнований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14469" y="1486684"/>
            <a:ext cx="1901547" cy="8887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/>
                </a:solidFill>
                <a:latin typeface="Calibri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200247"/>
            <a:ext cx="1952467" cy="1066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закупок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>
                <a:solidFill>
                  <a:schemeClr val="tx1"/>
                </a:solidFill>
                <a:latin typeface="Calibri"/>
              </a:rPr>
              <a:t>(план-график)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99056" y="3200247"/>
            <a:ext cx="1901547" cy="1066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Обоснования сметных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показателей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>
                <a:solidFill>
                  <a:schemeClr val="tx1"/>
                </a:solidFill>
                <a:latin typeface="Calibri"/>
              </a:rPr>
              <a:t>(ОПСП)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17789721"/>
              </p:ext>
            </p:extLst>
          </p:nvPr>
        </p:nvGraphicFramePr>
        <p:xfrm>
          <a:off x="1829067" y="1708014"/>
          <a:ext cx="1496653" cy="215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5868144" y="1395907"/>
            <a:ext cx="1901547" cy="1066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Обоснования сметных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показателей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>
                <a:solidFill>
                  <a:schemeClr val="tx1"/>
                </a:solidFill>
                <a:latin typeface="Calibri"/>
              </a:rPr>
              <a:t>(ОПСП)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17224" y="3200246"/>
            <a:ext cx="1952467" cy="1066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Принимаемые обязательства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/>
                </a:solidFill>
                <a:latin typeface="Calibri"/>
              </a:rPr>
              <a:t>Денежные обязательства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685445" y="2578911"/>
            <a:ext cx="216024" cy="5710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92814" y="4395787"/>
            <a:ext cx="2985262" cy="224676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РИСКИ</a:t>
            </a:r>
            <a:endParaRPr lang="ru-RU" sz="1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несоответствия данных в «цепочке» КБК - ОБАС – ОПСП - план закупок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несоответствия принимаемых обязательств данным ОПСП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несвоевременного изменения сметы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преждевременного принятия денежных обязательств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013176"/>
            <a:ext cx="1901547" cy="573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437452" y="5046431"/>
            <a:ext cx="216024" cy="5071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986239" y="49405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b="1" dirty="0" smtClean="0"/>
              <a:t>Изменение</a:t>
            </a:r>
          </a:p>
          <a:p>
            <a:pPr lvl="0" algn="ctr">
              <a:defRPr/>
            </a:pPr>
            <a:r>
              <a:rPr lang="ru-RU" b="1" dirty="0" smtClean="0"/>
              <a:t>ЛБО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14469" y="5013176"/>
            <a:ext cx="1886135" cy="573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71536" y="4955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b="1" dirty="0"/>
              <a:t>Изменение</a:t>
            </a:r>
          </a:p>
          <a:p>
            <a:pPr lvl="0" algn="ctr">
              <a:defRPr/>
            </a:pPr>
            <a:r>
              <a:rPr lang="ru-RU" b="1" dirty="0" smtClean="0"/>
              <a:t>сметы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60587" y="5829954"/>
            <a:ext cx="1952467" cy="7053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/>
                </a:solidFill>
                <a:latin typeface="Calibri"/>
              </a:rPr>
              <a:t>Денежные обязательства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73" y="2594880"/>
            <a:ext cx="11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контроль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0800000">
            <a:off x="6685445" y="2490213"/>
            <a:ext cx="216024" cy="473355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02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572000" cy="6565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22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Аудит достоверности годовой </a:t>
            </a:r>
          </a:p>
          <a:p>
            <a:pPr lvl="0" algn="ctr">
              <a:lnSpc>
                <a:spcPts val="22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бюджетной отчетности </a:t>
            </a:r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(1)</a:t>
            </a:r>
            <a:endParaRPr 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644" y="1046717"/>
            <a:ext cx="8408319" cy="942124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аудитов надежности внутреннего контроля в отдельных процедурах бюджетного учета и формирования отчетности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6200000" flipV="1">
            <a:off x="4410513" y="2052456"/>
            <a:ext cx="32297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644" y="2474901"/>
            <a:ext cx="8408319" cy="942124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аудитов надежности внутреннего контроля в отдельных процедурах бюджетного учета и формирования отчетности в течение года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16200000" flipV="1">
            <a:off x="4417316" y="3489598"/>
            <a:ext cx="32297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920" y="3921787"/>
            <a:ext cx="8408319" cy="942124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выполнения аудиторских выводов, определение выборки проверяемых данных для формирования заключения о достоверности годовой бюджетной отчетности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6200000" flipV="1">
            <a:off x="4417316" y="4899863"/>
            <a:ext cx="32297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920" y="5368673"/>
            <a:ext cx="8408319" cy="942124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отдельных показателей годовой бюджетной отчетности (регистров) по существу и формирование заключения (до актов проверки внешнего контроля)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91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332786"/>
            <a:ext cx="9289032" cy="66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Аудит достоверности годовой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бюджетной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отчетности (2)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4746" y="1203666"/>
            <a:ext cx="6959941" cy="735627"/>
          </a:xfrm>
          <a:prstGeom prst="roundRect">
            <a:avLst/>
          </a:prstGeom>
          <a:gradFill>
            <a:gsLst>
              <a:gs pos="100000">
                <a:srgbClr val="00863D">
                  <a:alpha val="62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Перечень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рискоемких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показателей, влияющих на управленческие решения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4746" y="2346455"/>
            <a:ext cx="6959941" cy="1298569"/>
          </a:xfrm>
          <a:prstGeom prst="roundRect">
            <a:avLst/>
          </a:prstGeom>
          <a:gradFill>
            <a:gsLst>
              <a:gs pos="100000">
                <a:srgbClr val="00863D">
                  <a:alpha val="63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Объем выборки данных по показателю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за месяц наибольшего значения, наибольшего изменения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по процедуре учета первого применения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в объеме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 10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по каждому месяцу, если нет 1) и 2)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4743" y="4044757"/>
            <a:ext cx="6959943" cy="735627"/>
          </a:xfrm>
          <a:prstGeom prst="roundRect">
            <a:avLst/>
          </a:prstGeom>
          <a:gradFill>
            <a:gsLst>
              <a:gs pos="100000">
                <a:srgbClr val="00863D">
                  <a:alpha val="62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Выводы по каждому проверенному показателю на основании анализа вероятность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/c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ущественность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ошибки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4743" y="5013177"/>
            <a:ext cx="3271550" cy="1503080"/>
          </a:xfrm>
          <a:prstGeom prst="roundRect">
            <a:avLst/>
          </a:prstGeom>
          <a:gradFill>
            <a:gsLst>
              <a:gs pos="100000">
                <a:srgbClr val="00863D">
                  <a:alpha val="62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Вероятность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остояние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учетной политики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процедуры  ВФК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работа над ошибками предыдущих периодов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021098" y="1939293"/>
            <a:ext cx="363617" cy="2942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21099" y="3645024"/>
            <a:ext cx="363617" cy="2942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3561" y="5013178"/>
            <a:ext cx="3471126" cy="1503080"/>
          </a:xfrm>
          <a:prstGeom prst="roundRect">
            <a:avLst/>
          </a:prstGeom>
          <a:gradFill>
            <a:gsLst>
              <a:gs pos="100000">
                <a:srgbClr val="00863D">
                  <a:alpha val="62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Существенность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искажение,  маскирующее несоответствие установленным  ограничениям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степень искажения по результатам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анализа %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руб.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269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2134238" y="188640"/>
            <a:ext cx="676875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rPr>
              <a:t>Подтверждение достоверности бюджетной отчетности со стороны ВФА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Open Sans Condensed" pitchFamily="34" charset="0"/>
              <a:ea typeface="+mn-ea"/>
              <a:cs typeface="Arial" charset="0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1115616" y="1259235"/>
          <a:ext cx="6624736" cy="37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28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Первичный учетный документ</a:t>
                      </a:r>
                      <a:endParaRPr lang="ru-RU" sz="1400" dirty="0"/>
                    </a:p>
                  </a:txBody>
                  <a:tcPr anchor="ctr"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Процедуры учета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и формирования отчетности</a:t>
                      </a:r>
                      <a:endParaRPr lang="ru-RU" sz="1400" dirty="0"/>
                    </a:p>
                  </a:txBody>
                  <a:tcPr anchor="ctr"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3618"/>
                          </a:solidFill>
                        </a:rPr>
                        <a:t>Контрольные</a:t>
                      </a:r>
                      <a:r>
                        <a:rPr lang="ru-RU" sz="1100" baseline="0" dirty="0" smtClean="0">
                          <a:solidFill>
                            <a:srgbClr val="003618"/>
                          </a:solidFill>
                        </a:rPr>
                        <a:t> действия выполнялись, ВФК надежен</a:t>
                      </a:r>
                      <a:endParaRPr lang="ru-RU" sz="1100" dirty="0">
                        <a:solidFill>
                          <a:srgbClr val="003618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Выборка данных</a:t>
                      </a:r>
                      <a:endParaRPr lang="ru-RU" sz="1400" dirty="0"/>
                    </a:p>
                  </a:txBody>
                  <a:tcPr anchor="ctr"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Заключение о достоверности</a:t>
                      </a:r>
                      <a:endParaRPr lang="ru-RU" sz="1400" dirty="0"/>
                    </a:p>
                  </a:txBody>
                  <a:tcPr anchor="ctr"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36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 нужна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Информация </a:t>
                      </a:r>
                    </a:p>
                    <a:p>
                      <a:pPr algn="ctr"/>
                      <a:r>
                        <a:rPr lang="ru-RU" sz="1400" dirty="0" smtClean="0"/>
                        <a:t>достоверна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97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Суждение по </a:t>
                      </a:r>
                    </a:p>
                    <a:p>
                      <a:pPr algn="ctr"/>
                      <a:r>
                        <a:rPr lang="ru-RU" sz="1400" dirty="0" smtClean="0"/>
                        <a:t>выявленным ошибкам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97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Суждение по </a:t>
                      </a:r>
                    </a:p>
                    <a:p>
                      <a:pPr algn="ctr"/>
                      <a:r>
                        <a:rPr lang="ru-RU" sz="1400" dirty="0" smtClean="0"/>
                        <a:t>выявленным ошибкам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97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 нужна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Информация </a:t>
                      </a:r>
                    </a:p>
                    <a:p>
                      <a:pPr algn="ctr"/>
                      <a:r>
                        <a:rPr lang="ru-RU" sz="1400" dirty="0" smtClean="0"/>
                        <a:t>достоверна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332522" y="1979315"/>
            <a:ext cx="4857657" cy="3003766"/>
            <a:chOff x="1764570" y="1988840"/>
            <a:chExt cx="4857657" cy="3003766"/>
          </a:xfrm>
        </p:grpSpPr>
        <p:pic>
          <p:nvPicPr>
            <p:cNvPr id="3" name="Picture 2" descr="https://o-risen.com/wp-content/uploads/2017/10/clipboard-2283608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570" y="2084630"/>
              <a:ext cx="739336" cy="51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647" y="2764789"/>
              <a:ext cx="575182" cy="575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https://st2.depositphotos.com/2863027/11916/v/950/depositphotos_119169532-stock-illustration-outline-document-icon-isolated-o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84" y="3573016"/>
              <a:ext cx="575183" cy="495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media.istockphoto.com/vectors/pile-of-used-papers-vector-id63547743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222" y="4293095"/>
              <a:ext cx="663306" cy="69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0" name="Прямая соединительная линия 49"/>
            <p:cNvCxnSpPr/>
            <p:nvPr/>
          </p:nvCxnSpPr>
          <p:spPr>
            <a:xfrm>
              <a:off x="3185096" y="3025527"/>
              <a:ext cx="306784" cy="0"/>
            </a:xfrm>
            <a:prstGeom prst="line">
              <a:avLst/>
            </a:prstGeom>
            <a:ln>
              <a:solidFill>
                <a:srgbClr val="006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644280" y="3025527"/>
              <a:ext cx="306784" cy="0"/>
            </a:xfrm>
            <a:prstGeom prst="line">
              <a:avLst/>
            </a:prstGeom>
            <a:ln>
              <a:solidFill>
                <a:srgbClr val="006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121200" y="3025527"/>
              <a:ext cx="306784" cy="0"/>
            </a:xfrm>
            <a:prstGeom prst="line">
              <a:avLst/>
            </a:prstGeom>
            <a:ln>
              <a:solidFill>
                <a:srgbClr val="006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194621" y="3789040"/>
              <a:ext cx="306784" cy="0"/>
            </a:xfrm>
            <a:prstGeom prst="line">
              <a:avLst/>
            </a:prstGeom>
            <a:ln>
              <a:solidFill>
                <a:srgbClr val="006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653805" y="3789040"/>
              <a:ext cx="306784" cy="0"/>
            </a:xfrm>
            <a:prstGeom prst="line">
              <a:avLst/>
            </a:prstGeom>
            <a:ln>
              <a:solidFill>
                <a:srgbClr val="006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4130725" y="3789040"/>
              <a:ext cx="306784" cy="0"/>
            </a:xfrm>
            <a:prstGeom prst="line">
              <a:avLst/>
            </a:prstGeom>
            <a:ln>
              <a:solidFill>
                <a:srgbClr val="006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3203848" y="4581128"/>
              <a:ext cx="306784" cy="0"/>
            </a:xfrm>
            <a:prstGeom prst="line">
              <a:avLst/>
            </a:prstGeom>
            <a:ln>
              <a:solidFill>
                <a:srgbClr val="006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3663032" y="4581128"/>
              <a:ext cx="306784" cy="0"/>
            </a:xfrm>
            <a:prstGeom prst="line">
              <a:avLst/>
            </a:prstGeom>
            <a:ln>
              <a:solidFill>
                <a:srgbClr val="006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4139952" y="4581128"/>
              <a:ext cx="306784" cy="0"/>
            </a:xfrm>
            <a:prstGeom prst="line">
              <a:avLst/>
            </a:prstGeom>
            <a:ln>
              <a:solidFill>
                <a:srgbClr val="006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203848" y="2320305"/>
              <a:ext cx="306784" cy="0"/>
            </a:xfrm>
            <a:prstGeom prst="line">
              <a:avLst/>
            </a:prstGeom>
            <a:ln>
              <a:solidFill>
                <a:srgbClr val="006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3663032" y="2320305"/>
              <a:ext cx="306784" cy="0"/>
            </a:xfrm>
            <a:prstGeom prst="line">
              <a:avLst/>
            </a:prstGeom>
            <a:ln>
              <a:solidFill>
                <a:srgbClr val="006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4139952" y="2320305"/>
              <a:ext cx="306784" cy="0"/>
            </a:xfrm>
            <a:prstGeom prst="line">
              <a:avLst/>
            </a:prstGeom>
            <a:ln>
              <a:solidFill>
                <a:srgbClr val="006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17917" r="20075" b="23861"/>
            <a:stretch/>
          </p:blipFill>
          <p:spPr bwMode="auto">
            <a:xfrm>
              <a:off x="2699792" y="2195233"/>
              <a:ext cx="241805" cy="250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17917" r="20075" b="23861"/>
            <a:stretch/>
          </p:blipFill>
          <p:spPr bwMode="auto">
            <a:xfrm>
              <a:off x="2699792" y="2927308"/>
              <a:ext cx="241805" cy="250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17917" r="20075" b="23861"/>
            <a:stretch/>
          </p:blipFill>
          <p:spPr bwMode="auto">
            <a:xfrm>
              <a:off x="2702526" y="4456056"/>
              <a:ext cx="241805" cy="250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" descr="ÐÐ°ÑÑÐ¸Ð½ÐºÐ¸ Ð¿Ð¾ Ð·Ð°Ð¿ÑÐ¾ÑÑ ÐºÑÐµÑÑÐ¸Ðº Ð¸ Ð³Ð°Ð»Ð¾ÑÐºÐ°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1" t="18392" r="7091" b="18536"/>
            <a:stretch/>
          </p:blipFill>
          <p:spPr bwMode="auto">
            <a:xfrm>
              <a:off x="2713918" y="3693398"/>
              <a:ext cx="240576" cy="254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Блок-схема: узел 6"/>
            <p:cNvSpPr/>
            <p:nvPr/>
          </p:nvSpPr>
          <p:spPr>
            <a:xfrm>
              <a:off x="4002358" y="2263962"/>
              <a:ext cx="115245" cy="131735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Блок-схема: узел 72"/>
            <p:cNvSpPr/>
            <p:nvPr/>
          </p:nvSpPr>
          <p:spPr>
            <a:xfrm>
              <a:off x="3977082" y="2963044"/>
              <a:ext cx="115245" cy="131735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Блок-схема: узел 73"/>
            <p:cNvSpPr/>
            <p:nvPr/>
          </p:nvSpPr>
          <p:spPr>
            <a:xfrm>
              <a:off x="3511126" y="2968377"/>
              <a:ext cx="115245" cy="131735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Блок-схема: узел 74"/>
            <p:cNvSpPr/>
            <p:nvPr/>
          </p:nvSpPr>
          <p:spPr>
            <a:xfrm>
              <a:off x="4005955" y="4515260"/>
              <a:ext cx="115245" cy="131735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Блок-схема: узел 75"/>
            <p:cNvSpPr/>
            <p:nvPr/>
          </p:nvSpPr>
          <p:spPr>
            <a:xfrm>
              <a:off x="3525438" y="3723172"/>
              <a:ext cx="115245" cy="131735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4167088" y="1988840"/>
              <a:ext cx="47692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7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17917" r="20075" b="23861"/>
            <a:stretch/>
          </p:blipFill>
          <p:spPr bwMode="auto">
            <a:xfrm>
              <a:off x="4932040" y="2218325"/>
              <a:ext cx="241805" cy="250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ÐÐ°ÑÑÐ¸Ð½ÐºÐ¸ Ð¿Ð¾ Ð·Ð°Ð¿ÑÐ¾ÑÑ ÐºÑÐµÑÑÐ¸Ðº Ð¸ Ð³Ð°Ð»Ð¾ÑÐºÐ°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1" t="18392" r="7091" b="18536"/>
            <a:stretch/>
          </p:blipFill>
          <p:spPr bwMode="auto">
            <a:xfrm>
              <a:off x="4933269" y="2901432"/>
              <a:ext cx="240576" cy="254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17917" r="20075" b="23861"/>
            <a:stretch/>
          </p:blipFill>
          <p:spPr bwMode="auto">
            <a:xfrm>
              <a:off x="4963537" y="3663967"/>
              <a:ext cx="241805" cy="250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17917" r="20075" b="23861"/>
            <a:stretch/>
          </p:blipFill>
          <p:spPr bwMode="auto">
            <a:xfrm>
              <a:off x="4963536" y="4456055"/>
              <a:ext cx="241805" cy="250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hyser.com.ua/images/2015/12/25/RFq00AwptXP3bqTfZ8Dj8xwjtd23KjJh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881" y="2678749"/>
              <a:ext cx="996346" cy="747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0" descr="https://hyser.com.ua/images/2015/12/25/RFq00AwptXP3bqTfZ8Dj8xwjtd23KjJh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881" y="3452702"/>
              <a:ext cx="996346" cy="747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TextBox 82"/>
          <p:cNvSpPr txBox="1"/>
          <p:nvPr/>
        </p:nvSpPr>
        <p:spPr>
          <a:xfrm>
            <a:off x="1430635" y="509279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ВФК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1520" y="509279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ГАБС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97843" y="51022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ВФК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03974" y="509259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ВФА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72511" y="4951893"/>
            <a:ext cx="2271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Субъект ВФА: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Подтверждение достоверности отчетности,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надежности ВФК</a:t>
            </a: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rot="10800000">
            <a:off x="6588226" y="4983082"/>
            <a:ext cx="648071" cy="318127"/>
          </a:xfrm>
          <a:prstGeom prst="bentConnector3">
            <a:avLst>
              <a:gd name="adj1" fmla="val 99971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Соединительная линия уступом 96"/>
          <p:cNvCxnSpPr/>
          <p:nvPr/>
        </p:nvCxnSpPr>
        <p:spPr>
          <a:xfrm rot="10800000">
            <a:off x="4620894" y="4983083"/>
            <a:ext cx="2399378" cy="750175"/>
          </a:xfrm>
          <a:prstGeom prst="bentConnector3">
            <a:avLst>
              <a:gd name="adj1" fmla="val 100019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0" y="6021288"/>
            <a:ext cx="14152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ГАБС – ЦБ: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 централизован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332522" y="6025723"/>
            <a:ext cx="105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ВФК ГАБС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391380" y="5833362"/>
            <a:ext cx="18205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ВФК ЦБ + заключение ВА ЦБ о надежности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контроля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487543" y="5833362"/>
            <a:ext cx="203095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ВФА ГАБС + признание/непризнание заключения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 ЦБ (централизованная бухгалтерия)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2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8204" y="137020"/>
            <a:ext cx="564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ПРОБЛЕМЫ ОРГАНИЗАЦИИ ВНУТРЕННЕГО МУНИЦИПАЛЬНОГО ФИНАНСОВОГО КОНТРОЛЯ –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ПЕРЕДАЧА ПОЛНОМОЧИЙ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6" y="2017967"/>
            <a:ext cx="540000" cy="540000"/>
          </a:xfrm>
          <a:prstGeom prst="rect">
            <a:avLst/>
          </a:prstGeom>
        </p:spPr>
      </p:pic>
      <p:pic>
        <p:nvPicPr>
          <p:cNvPr id="7" name="Picture 3" descr="C:\Users\2323\AppData\Local\Temp\conversation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5" y="1152683"/>
            <a:ext cx="492960" cy="49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1068" y="1029831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ПРОБЛЕМА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7305" y="2585188"/>
            <a:ext cx="3059497" cy="24364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7735" y="2170902"/>
            <a:ext cx="2336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ВОЗМОЖНЫЕ РЕШЕНИЯ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5367" y="3068960"/>
            <a:ext cx="357136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передача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полномочий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осуществлению </a:t>
            </a:r>
            <a:r>
              <a:rPr lang="ru-RU" dirty="0" smtClean="0">
                <a:solidFill>
                  <a:prstClr val="black"/>
                </a:solidFill>
              </a:rPr>
              <a:t>внутреннего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муниципального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госфинконтроля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субъектовый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уровень 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основе соглашений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соответствующему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КСО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2016" y="1340768"/>
            <a:ext cx="7980464" cy="648072"/>
          </a:xfrm>
          <a:prstGeom prst="rect">
            <a:avLst/>
          </a:prstGeom>
          <a:noFill/>
          <a:ln w="28575">
            <a:solidFill>
              <a:srgbClr val="004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2113" y="1412788"/>
            <a:ext cx="7980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внутренний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финансовый контроль осуществляется в муниципальных образованиях не в полном объеме или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осуществляется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вообще</a:t>
            </a:r>
          </a:p>
        </p:txBody>
      </p:sp>
      <p:pic>
        <p:nvPicPr>
          <p:cNvPr id="21" name="Picture 2" descr="C:\Users\2323\AppData\Local\Temp\ch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07" y="2146538"/>
            <a:ext cx="438650" cy="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88024" y="2187189"/>
            <a:ext cx="368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РИСКИ (ПРОБЛЕМЫ)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РЕАЛИЗАЦИИ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3968" y="2006564"/>
            <a:ext cx="335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3996279" y="2615625"/>
            <a:ext cx="5040217" cy="5851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796729" y="2745897"/>
            <a:ext cx="0" cy="3819399"/>
          </a:xfrm>
          <a:prstGeom prst="line">
            <a:avLst/>
          </a:prstGeom>
          <a:ln>
            <a:solidFill>
              <a:srgbClr val="00602B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796729" y="2749130"/>
            <a:ext cx="532859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вопросы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местного значения могут и должны решать именно органы местного самоуправления или население </a:t>
            </a: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непосредственно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ru-RU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бюджетный процесс является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вопросом местного </a:t>
            </a: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значения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ru-RU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денежный» вопрос: </a:t>
            </a: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трансферты из бюджета </a:t>
            </a:r>
            <a:r>
              <a:rPr kumimoji="0" lang="ru-RU" sz="17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образования в бюджет субъекта РФ не 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предусмотрены;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любой доп. «</a:t>
            </a: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отрицательный трансферт»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может привести к </a:t>
            </a: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несбалансированности 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высокодотационного </a:t>
            </a: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местного 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бюджета; </a:t>
            </a:r>
            <a:endParaRPr kumimoji="0" lang="ru-RU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кто будет осуществлять полномочие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учитывая удаленность и многочисленность </a:t>
            </a:r>
            <a:r>
              <a:rPr kumimoji="0" lang="ru-RU" sz="17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образований? </a:t>
            </a:r>
          </a:p>
        </p:txBody>
      </p:sp>
    </p:spTree>
    <p:extLst>
      <p:ext uri="{BB962C8B-B14F-4D97-AF65-F5344CB8AC3E}">
        <p14:creationId xmlns:p14="http://schemas.microsoft.com/office/powerpoint/2010/main" val="9620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49229" y="443211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Сфера применения ВФК и ВФА</a:t>
            </a:r>
            <a:endParaRPr lang="ru-RU" altLang="ru-RU" sz="2400" b="1" dirty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14354" y="1071554"/>
          <a:ext cx="7786741" cy="4922785"/>
        </p:xfrm>
        <a:graphic>
          <a:graphicData uri="http://schemas.openxmlformats.org/drawingml/2006/table">
            <a:tbl>
              <a:tblPr/>
              <a:tblGrid>
                <a:gridCol w="1937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378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Участники бюджетного процесса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Бюджетные полномочия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финансового органа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ГРБС (РБС)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ГАДБ (АДБ)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ГАИФДБ (АИФДБ)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ПБС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Законодательные (представительные) органы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Исполнительные (исполнительно-распорядительные) органы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Органы Г(М)ФК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Органы управления ГВФ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Иные казенные учреждения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2599" y="6286538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СОСТОЯНИЕ ДО 199-ФЗ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536723" y="5572140"/>
            <a:ext cx="1606649" cy="71438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7" name="Номер слайда 2"/>
          <p:cNvSpPr txBox="1">
            <a:spLocks/>
          </p:cNvSpPr>
          <p:nvPr/>
        </p:nvSpPr>
        <p:spPr>
          <a:xfrm>
            <a:off x="6804248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05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28361"/>
              </p:ext>
            </p:extLst>
          </p:nvPr>
        </p:nvGraphicFramePr>
        <p:xfrm>
          <a:off x="683568" y="279588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ОСНОВНЫЕ НЕДОСТАТКИ (ПРОБЛЕМЫ) СИСТЕМЫ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ФИНАНСОВОГО КОНТРОЛЯ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АУДИТА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1268760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ограниченность (неопределенность) сферы </a:t>
            </a:r>
            <a:r>
              <a:rPr lang="ru-RU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госфинконтроля</a:t>
            </a:r>
            <a:endParaRPr lang="ru-R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ru-R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четкого разграничения (дублирование) внешнего и внутреннего </a:t>
            </a:r>
            <a:r>
              <a:rPr lang="ru-RU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госфинконтроля</a:t>
            </a:r>
            <a:endParaRPr lang="ru-R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ru-R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единой регламентации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внутреннего финансового контроля</a:t>
            </a:r>
          </a:p>
          <a:p>
            <a:pPr marL="342900" indent="-342900" algn="just">
              <a:buFont typeface="+mj-lt"/>
              <a:buAutoNum type="arabicParenR"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ограниченность ресурсов и возможностей для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финансового контроля</a:t>
            </a:r>
          </a:p>
          <a:p>
            <a:pPr marL="342900" indent="-342900" algn="just">
              <a:buFont typeface="+mj-lt"/>
              <a:buAutoNum type="arabicParenR"/>
            </a:pPr>
            <a:endParaRPr lang="ru-R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неэффективность внутреннего финансового контроля и аудита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5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84093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163" y="1844841"/>
            <a:ext cx="820368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913818">
              <a:defRPr sz="2600" i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6909" defTabSz="913818"/>
            <a:lvl3pPr marL="913818" defTabSz="913818"/>
            <a:lvl4pPr marL="1370722" defTabSz="913818"/>
            <a:lvl5pPr marL="1827630" defTabSz="913818"/>
            <a:lvl6pPr marL="2284531" defTabSz="913818"/>
            <a:lvl7pPr marL="2741446" defTabSz="913818"/>
            <a:lvl8pPr marL="3198350" defTabSz="913818"/>
            <a:lvl9pPr marL="3655260" defTabSz="913818"/>
          </a:lstStyle>
          <a:p>
            <a:pPr marL="0" marR="0" lvl="0" indent="0" algn="ctr" defTabSz="91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Закон </a:t>
            </a:r>
            <a:r>
              <a:rPr kumimoji="0" lang="ru-RU" sz="2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№ 199-ФЗ</a:t>
            </a:r>
            <a:endParaRPr kumimoji="0" lang="ru-RU" sz="2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3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«О внесении изменений в Бюджетный кодекс Российской Федерации </a:t>
            </a:r>
            <a:r>
              <a:rPr kumimoji="0" lang="ru-RU" sz="2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части совершенствования государственного (муниципального) финансового контроля</a:t>
            </a:r>
            <a:r>
              <a:rPr kumimoji="0" lang="ru-RU" sz="2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внутреннего финансового контроля и внутреннего финансового аудита»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9772" y="4581128"/>
            <a:ext cx="41044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Принят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07.2019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6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46297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871" y="1196752"/>
            <a:ext cx="8469745" cy="2020099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БЫЛО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Госфинконтроль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(внешний и внутренний)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контрольная деятельность органов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внешнего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госфинконтроля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(СП РФ, КСО) и контрольная деятельность органов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внутреннего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госфинконтроля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(ФК, КРУ),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 также </a:t>
            </a:r>
            <a:r>
              <a:rPr kumimoji="0" lang="ru-RU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финорганов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(ФК)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целях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обеспечения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соблюдения бюджетного законодательства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иных актов, регулирующих бюджетные правоотношения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5400000" flipH="1">
            <a:off x="4422017" y="3346478"/>
            <a:ext cx="288032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561" y="3861048"/>
            <a:ext cx="8496944" cy="2304256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СТАЛО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Государственный финансовый контроль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контроль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 соблюдением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бюджетного законодательства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иных актов, обусловливающих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нормативные правовые обязательства и иные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обязательства по выплатам физлицам из бюджетов бюджетной системы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Финорганы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(ФК)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не являются субъектами </a:t>
            </a:r>
            <a:r>
              <a:rPr kumimoji="0" lang="ru-RU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госфинконтроля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санкционировании операций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93234"/>
              </p:ext>
            </p:extLst>
          </p:nvPr>
        </p:nvGraphicFramePr>
        <p:xfrm>
          <a:off x="611560" y="116632"/>
          <a:ext cx="8660816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199-ФЗ 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[1]</a:t>
                      </a:r>
                      <a:endParaRPr lang="ru-RU" sz="2000" b="1" kern="1200" dirty="0" smtClean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РАСШИРЕНИЕ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(УТОЧНЕНИЕ) СФЕРЫ И СУБЪЕКТОВ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ГОСФИНКОНТРОЛЯ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86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760" y="1266097"/>
            <a:ext cx="8469745" cy="2020099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Финансовый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контроль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сфере закупок не относился к полномочиям по внутреннему </a:t>
            </a:r>
            <a:r>
              <a:rPr kumimoji="0" lang="ru-RU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госфинконтролю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искусственная необходимость разделения проверок в отношении контрактуемых расходов, разные подходы к реализации мер реагирования на нарушения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Отсутствие условий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подключения контролеров к государственным и муниципальным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информационным системам</a:t>
            </a:r>
            <a:endParaRPr kumimoji="0" lang="en-US" sz="1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5400000" flipH="1">
            <a:off x="4422017" y="3346478"/>
            <a:ext cx="288032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561" y="3861048"/>
            <a:ext cx="8496944" cy="2304256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Полномочия по финансовому контролю в сфере закупок  включены в перечень полномочий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 внутреннему </a:t>
            </a:r>
            <a:r>
              <a:rPr kumimoji="0" lang="ru-RU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госфинконтролю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к реализации мер реагирования на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нарушения, единые стандарты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Органам внутреннего </a:t>
            </a:r>
            <a:r>
              <a:rPr lang="ru-RU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госфинконтроля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законодательно предоставлены права доступа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государственным и муниципальным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информационным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системам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846568"/>
              </p:ext>
            </p:extLst>
          </p:nvPr>
        </p:nvGraphicFramePr>
        <p:xfrm>
          <a:off x="611560" y="116632"/>
          <a:ext cx="8660816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199-ФЗ 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lang="ru-RU" sz="2000" b="1" kern="1200" dirty="0" smtClean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БЮДЖЕТНЫЕ ПОЛНОМОЧИЯ ПО ВНУТРЕННЕМУ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ГОСФИНКОНТРОЛЮ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92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760" y="1266097"/>
            <a:ext cx="8469745" cy="938767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каждом уровне бюджетной системы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устанавливаются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внутреннего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(муниципального)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финконтроля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стандарты</a:t>
            </a:r>
          </a:p>
          <a:p>
            <a:pPr lvl="0" algn="just"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5400000" flipH="1">
            <a:off x="4404431" y="2314778"/>
            <a:ext cx="288032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500" y="2778942"/>
            <a:ext cx="8496944" cy="1658170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Единые федеральные стандарты внутреннего государственного (муниципального) финансового контроля 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правом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детализации отдельных контрольных процедур на ведомственном уровне в случаях, предусмотренных федеральными стандартами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327714"/>
              </p:ext>
            </p:extLst>
          </p:nvPr>
        </p:nvGraphicFramePr>
        <p:xfrm>
          <a:off x="249224" y="118904"/>
          <a:ext cx="8660816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199-ФЗ 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lang="ru-RU" sz="2000" b="1" kern="1200" dirty="0" smtClean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ЕДИНАЯ РЕГЛАМЕНТАЦИЯ ВНУТРЕННЕГО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ГОСУДАРСТВЕННОГО (МУНИЦИПАЛЬНОГО) ФИНКОНТРОЛЯ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1911" y="4653136"/>
            <a:ext cx="8496944" cy="1658170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НПА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 федеральных стандартов внутреннего государственного (муниципального) финансового контроля 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утверждаются Правительством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Российской Федерации (вводятся в действие с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01.07.2020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7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22992</TotalTime>
  <Words>3267</Words>
  <Application>Microsoft Office PowerPoint</Application>
  <PresentationFormat>Экран (4:3)</PresentationFormat>
  <Paragraphs>596</Paragraphs>
  <Slides>34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Arial</vt:lpstr>
      <vt:lpstr>Arial Narrow</vt:lpstr>
      <vt:lpstr>Calibri</vt:lpstr>
      <vt:lpstr>DINPro-Light</vt:lpstr>
      <vt:lpstr>Open Sans Condensed</vt:lpstr>
      <vt:lpstr>Times New Roman</vt:lpstr>
      <vt:lpstr>Trebuchet MS</vt:lpstr>
      <vt:lpstr>Wingdings</vt:lpstr>
      <vt:lpstr>1_Office Theme</vt:lpstr>
      <vt:lpstr>2_Office Theme</vt:lpstr>
      <vt:lpstr>Office Theme</vt:lpstr>
      <vt:lpstr>4_Office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МинФин РФ</cp:lastModifiedBy>
  <cp:revision>2422</cp:revision>
  <cp:lastPrinted>2019-11-08T09:47:46Z</cp:lastPrinted>
  <dcterms:created xsi:type="dcterms:W3CDTF">2016-03-17T09:44:54Z</dcterms:created>
  <dcterms:modified xsi:type="dcterms:W3CDTF">2019-11-11T05:27:40Z</dcterms:modified>
</cp:coreProperties>
</file>