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240" r:id="rId2"/>
    <p:sldId id="3495" r:id="rId3"/>
    <p:sldId id="3496" r:id="rId4"/>
    <p:sldId id="3497" r:id="rId5"/>
    <p:sldId id="3498" r:id="rId6"/>
    <p:sldId id="3499" r:id="rId7"/>
    <p:sldId id="3500" r:id="rId8"/>
    <p:sldId id="3501" r:id="rId9"/>
    <p:sldId id="3502" r:id="rId10"/>
    <p:sldId id="3503" r:id="rId11"/>
    <p:sldId id="601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1CBD2CCB-C8D1-463D-B9F8-2A0055E14390}">
          <p14:sldIdLst>
            <p14:sldId id="3240"/>
            <p14:sldId id="3495"/>
            <p14:sldId id="3496"/>
            <p14:sldId id="3497"/>
            <p14:sldId id="3498"/>
            <p14:sldId id="3499"/>
            <p14:sldId id="3500"/>
            <p14:sldId id="3501"/>
            <p14:sldId id="3502"/>
            <p14:sldId id="3503"/>
            <p14:sldId id="3504"/>
            <p14:sldId id="3505"/>
            <p14:sldId id="2445"/>
            <p14:sldId id="2447"/>
            <p14:sldId id="2446"/>
            <p14:sldId id="2473"/>
            <p14:sldId id="2279"/>
            <p14:sldId id="2474"/>
            <p14:sldId id="2448"/>
            <p14:sldId id="2470"/>
            <p14:sldId id="2471"/>
            <p14:sldId id="2264"/>
            <p14:sldId id="2450"/>
            <p14:sldId id="2452"/>
            <p14:sldId id="2453"/>
            <p14:sldId id="2476"/>
            <p14:sldId id="2477"/>
            <p14:sldId id="2461"/>
            <p14:sldId id="2463"/>
            <p14:sldId id="2464"/>
            <p14:sldId id="2468"/>
            <p14:sldId id="2475"/>
            <p14:sldId id="2478"/>
            <p14:sldId id="2466"/>
            <p14:sldId id="2442"/>
            <p14:sldId id="2480"/>
            <p14:sldId id="1356"/>
            <p14:sldId id="2481"/>
            <p14:sldId id="2457"/>
            <p14:sldId id="3472"/>
            <p14:sldId id="2290"/>
            <p14:sldId id="3473"/>
            <p14:sldId id="3474"/>
            <p14:sldId id="2444"/>
            <p14:sldId id="3475"/>
            <p14:sldId id="2460"/>
            <p14:sldId id="2454"/>
            <p14:sldId id="1201"/>
            <p14:sldId id="2465"/>
            <p14:sldId id="2467"/>
            <p14:sldId id="2273"/>
            <p14:sldId id="2436"/>
            <p14:sldId id="2456"/>
            <p14:sldId id="2472"/>
            <p14:sldId id="2331"/>
            <p14:sldId id="2326"/>
            <p14:sldId id="721"/>
            <p14:sldId id="2329"/>
            <p14:sldId id="2327"/>
            <p14:sldId id="2328"/>
            <p14:sldId id="60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44" userDrawn="1">
          <p15:clr>
            <a:srgbClr val="A4A3A4"/>
          </p15:clr>
        </p15:guide>
        <p15:guide id="4" pos="2141" userDrawn="1">
          <p15:clr>
            <a:srgbClr val="A4A3A4"/>
          </p15:clr>
        </p15:guide>
        <p15:guide id="5" orient="horz" pos="311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РПОВ АЛЕКСЕЙ СЕРГЕЕВИЧ" initials="КАС" lastIdx="4" clrIdx="0"/>
  <p:cmAuthor id="1" name="Панан А.Ю." initials="ПАЮ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CC1"/>
    <a:srgbClr val="077A3E"/>
    <a:srgbClr val="FFFEED"/>
    <a:srgbClr val="FFFEE1"/>
    <a:srgbClr val="E9F3DF"/>
    <a:srgbClr val="EEF6DC"/>
    <a:srgbClr val="F2F4F8"/>
    <a:srgbClr val="E9EDF4"/>
    <a:srgbClr val="FAFDF5"/>
    <a:srgbClr val="F7FB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82" autoAdjust="0"/>
    <p:restoredTop sz="87805" autoAdjust="0"/>
  </p:normalViewPr>
  <p:slideViewPr>
    <p:cSldViewPr snapToObjects="1" showGuides="1">
      <p:cViewPr varScale="1">
        <p:scale>
          <a:sx n="80" d="100"/>
          <a:sy n="80" d="100"/>
        </p:scale>
        <p:origin x="-1542" y="-84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300" d="100"/>
          <a:sy n="300" d="100"/>
        </p:scale>
        <p:origin x="798" y="-72"/>
      </p:cViewPr>
      <p:guideLst>
        <p:guide orient="horz" pos="3127"/>
        <p:guide orient="horz" pos="3144"/>
        <p:guide orient="horz" pos="3110"/>
        <p:guide pos="2160"/>
        <p:guide pos="2141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9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487D5-B714-7E4A-B570-3D34B091A04A}" type="datetimeFigureOut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9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5AF29-335D-A348-BBFE-1B6F99F3E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99437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9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A8CF0-9288-6E43-8350-3311193DC481}" type="datetimeFigureOut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8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9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E209D-CC24-404D-BA45-4E524A1169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80838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487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785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0082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353201-E5B1-5E21-D08E-FCB4A3A98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5231A31-3830-05ED-7504-E2AC66C33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414F501-A594-01DB-2030-D7C2851A4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5696-346B-FF4E-9C51-AD2913003FAB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8DDCD8-8760-0BD8-D47F-261A6010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8795970-CDE9-2E08-B30E-EEC109FCD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9E1F-8AA6-EB46-A926-C62F71B4E1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265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953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5425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741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746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722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358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823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317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7972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9227" y="1486615"/>
            <a:ext cx="1512794" cy="26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5150">
              <a:defRPr/>
            </a:pPr>
            <a:endParaRPr sz="119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45559" y="1361516"/>
            <a:ext cx="2319618" cy="504265"/>
          </a:xfrm>
          <a:custGeom>
            <a:avLst/>
            <a:gdLst/>
            <a:ahLst/>
            <a:cxnLst/>
            <a:rect l="l" t="t" r="r" b="b"/>
            <a:pathLst>
              <a:path w="3505200" h="762000">
                <a:moveTo>
                  <a:pt x="0" y="762000"/>
                </a:moveTo>
                <a:lnTo>
                  <a:pt x="3505200" y="762000"/>
                </a:lnTo>
                <a:lnTo>
                  <a:pt x="35052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5150">
              <a:defRPr/>
            </a:pPr>
            <a:endParaRPr sz="119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0511" y="2277835"/>
            <a:ext cx="0" cy="1488842"/>
          </a:xfrm>
          <a:custGeom>
            <a:avLst/>
            <a:gdLst/>
            <a:ahLst/>
            <a:cxnLst/>
            <a:rect l="l" t="t" r="r" b="b"/>
            <a:pathLst>
              <a:path h="2249804">
                <a:moveTo>
                  <a:pt x="0" y="0"/>
                </a:moveTo>
                <a:lnTo>
                  <a:pt x="0" y="2249424"/>
                </a:lnTo>
              </a:path>
            </a:pathLst>
          </a:custGeom>
          <a:ln w="76200">
            <a:solidFill>
              <a:srgbClr val="096234"/>
            </a:solidFill>
          </a:ln>
        </p:spPr>
        <p:txBody>
          <a:bodyPr wrap="square" lIns="0" tIns="0" rIns="0" bIns="0" rtlCol="0"/>
          <a:lstStyle/>
          <a:p>
            <a:pPr defTabSz="605150">
              <a:defRPr/>
            </a:pPr>
            <a:endParaRPr sz="119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 flipH="1">
            <a:off x="5883088" y="2277836"/>
            <a:ext cx="1632715" cy="1581050"/>
          </a:xfrm>
          <a:custGeom>
            <a:avLst/>
            <a:gdLst/>
            <a:ahLst/>
            <a:cxnLst/>
            <a:rect l="l" t="t" r="r" b="b"/>
            <a:pathLst>
              <a:path h="2249804">
                <a:moveTo>
                  <a:pt x="0" y="0"/>
                </a:moveTo>
                <a:lnTo>
                  <a:pt x="0" y="2249424"/>
                </a:lnTo>
              </a:path>
            </a:pathLst>
          </a:custGeom>
          <a:ln w="76200">
            <a:solidFill>
              <a:srgbClr val="096234"/>
            </a:solidFill>
          </a:ln>
        </p:spPr>
        <p:txBody>
          <a:bodyPr wrap="square" lIns="0" tIns="0" rIns="0" bIns="0" rtlCol="0"/>
          <a:lstStyle/>
          <a:p>
            <a:pPr defTabSz="605150">
              <a:defRPr/>
            </a:pPr>
            <a:endParaRPr sz="119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74740" y="548680"/>
            <a:ext cx="6641063" cy="43424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Изменения  бюджетного законодательства 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единой цифровой среды </a:t>
            </a:r>
            <a:b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данных о государственных финансах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sz="2118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1C7C6B-C73E-EC36-2517-8BC0283A69AB}"/>
              </a:ext>
            </a:extLst>
          </p:cNvPr>
          <p:cNvSpPr txBox="1"/>
          <p:nvPr/>
        </p:nvSpPr>
        <p:spPr>
          <a:xfrm>
            <a:off x="1640070" y="49007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Roboto"/>
              </a:rPr>
              <a:t>Сивец Светлана Викторовна </a:t>
            </a:r>
          </a:p>
          <a:p>
            <a:r>
              <a:rPr lang="ru-RU" sz="1800" b="1" smtClean="0">
                <a:latin typeface="Roboto"/>
              </a:rPr>
              <a:t>Июнь </a:t>
            </a:r>
            <a:r>
              <a:rPr lang="ru-RU" sz="1800" b="1" dirty="0">
                <a:latin typeface="Roboto"/>
              </a:rPr>
              <a:t>2023г.</a:t>
            </a:r>
            <a:endParaRPr lang="en-US" sz="1200" b="1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6683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5E64D1-5CF2-18A3-77C2-65FDA9C51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316860-34E0-F29A-7134-27C1C694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803FD14-DA3E-46DA-AD58-3C39ABFB0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9E1F-8AA6-EB46-A926-C62F71B4E191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5711D4F-D391-1E8A-2DA0-611B3D01DC8F}"/>
              </a:ext>
            </a:extLst>
          </p:cNvPr>
          <p:cNvSpPr txBox="1"/>
          <p:nvPr/>
        </p:nvSpPr>
        <p:spPr>
          <a:xfrm>
            <a:off x="971600" y="476672"/>
            <a:ext cx="7524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"/>
            <a:r>
              <a:rPr lang="ru-RU" sz="1800" dirty="0">
                <a:solidFill>
                  <a:srgbClr val="1D3252"/>
                </a:solidFill>
                <a:latin typeface="Roboto"/>
              </a:rPr>
              <a:t>ГОСУДАРСТВЕННЫЙ МОНИТОРИНГ ЗАДОЛЖЕННОСТИ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9F0F7AE-A5DC-10E4-A8E3-D27B699EDD5D}"/>
              </a:ext>
            </a:extLst>
          </p:cNvPr>
          <p:cNvSpPr txBox="1"/>
          <p:nvPr/>
        </p:nvSpPr>
        <p:spPr>
          <a:xfrm>
            <a:off x="647564" y="944724"/>
            <a:ext cx="843779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11" lvl="2" indent="-457200">
              <a:buFont typeface="Wingdings" panose="05000000000000000000" pitchFamily="2" charset="2"/>
              <a:buChar char="Ø"/>
            </a:pPr>
            <a:r>
              <a:rPr lang="ru-RU" sz="1875" b="1" i="1" u="sng" dirty="0">
                <a:solidFill>
                  <a:srgbClr val="1D3252"/>
                </a:solidFill>
                <a:latin typeface="Roboto"/>
              </a:rPr>
              <a:t>ОЦЕНКА ЭФФЕКТИВНОСТИ УПРАВЛЕНИЯ</a:t>
            </a:r>
          </a:p>
          <a:p>
            <a:pPr marL="1371611" lvl="2" indent="-457200">
              <a:buFont typeface="Wingdings" panose="05000000000000000000" pitchFamily="2" charset="2"/>
              <a:buChar char="Ø"/>
            </a:pPr>
            <a:endParaRPr lang="ru-RU" sz="1875" b="1" i="1" u="sng" dirty="0">
              <a:solidFill>
                <a:srgbClr val="1D3252"/>
              </a:solidFill>
              <a:latin typeface="Roboto"/>
            </a:endParaRPr>
          </a:p>
          <a:p>
            <a:pPr marL="1828811" lvl="3" indent="-457200">
              <a:buFont typeface="Wingdings" panose="05000000000000000000" pitchFamily="2" charset="2"/>
              <a:buChar char="Ø"/>
            </a:pPr>
            <a:r>
              <a:rPr lang="ru-RU" sz="1875" b="1" i="1" u="sng" dirty="0">
                <a:solidFill>
                  <a:srgbClr val="1D3252"/>
                </a:solidFill>
                <a:latin typeface="Roboto"/>
              </a:rPr>
              <a:t>РЕГЛАМЕНТАЦИЯ ПОЛНОМОЧИЙ </a:t>
            </a:r>
          </a:p>
          <a:p>
            <a:pPr marL="1828811" lvl="3" indent="-457200">
              <a:buFont typeface="Wingdings" panose="05000000000000000000" pitchFamily="2" charset="2"/>
              <a:buChar char="Ø"/>
            </a:pPr>
            <a:r>
              <a:rPr lang="ru-RU" sz="1875" b="1" i="1" u="sng" dirty="0">
                <a:solidFill>
                  <a:srgbClr val="1D3252"/>
                </a:solidFill>
                <a:latin typeface="Roboto"/>
              </a:rPr>
              <a:t>УРОВЕНЬ ЦИФРОВОГО КОНТРОЛИНГА</a:t>
            </a:r>
          </a:p>
          <a:p>
            <a:pPr marL="1828811" lvl="3" indent="-457200">
              <a:buFont typeface="Wingdings" panose="05000000000000000000" pitchFamily="2" charset="2"/>
              <a:buChar char="Ø"/>
            </a:pPr>
            <a:r>
              <a:rPr lang="ru-RU" sz="1875" b="1" i="1" u="sng" dirty="0">
                <a:solidFill>
                  <a:srgbClr val="1D3252"/>
                </a:solidFill>
                <a:latin typeface="Roboto"/>
              </a:rPr>
              <a:t>ДОЛЯ ПРОСРОЧЕННОЙ ЗАДОЛЖЕННОСТИ</a:t>
            </a:r>
          </a:p>
          <a:p>
            <a:pPr marL="1828811" lvl="3" indent="-457200">
              <a:buFont typeface="Wingdings" panose="05000000000000000000" pitchFamily="2" charset="2"/>
              <a:buChar char="Ø"/>
            </a:pPr>
            <a:r>
              <a:rPr lang="ru-RU" sz="1875" b="1" i="1" u="sng" dirty="0">
                <a:solidFill>
                  <a:srgbClr val="1D3252"/>
                </a:solidFill>
                <a:latin typeface="Roboto"/>
              </a:rPr>
              <a:t>ОПЕРАТИВНОСТЬ УРЕГУЛИРОВАНИЯ ЗАДОЛЖЕНОСТИ </a:t>
            </a:r>
          </a:p>
          <a:p>
            <a:pPr marL="1828811" lvl="3" indent="-457200">
              <a:buFont typeface="Wingdings" panose="05000000000000000000" pitchFamily="2" charset="2"/>
              <a:buChar char="Ø"/>
            </a:pPr>
            <a:r>
              <a:rPr lang="ru-RU" sz="1875" b="1" i="1" u="sng" dirty="0">
                <a:solidFill>
                  <a:srgbClr val="1D3252"/>
                </a:solidFill>
                <a:latin typeface="Roboto"/>
              </a:rPr>
              <a:t>ПОЛНОТА ИСПОЛНЕНИЕ РЕГЛАМЕНТА</a:t>
            </a:r>
          </a:p>
          <a:p>
            <a:pPr marL="1828811" lvl="3" indent="-457200">
              <a:buFont typeface="Wingdings" panose="05000000000000000000" pitchFamily="2" charset="2"/>
              <a:buChar char="Ø"/>
            </a:pPr>
            <a:endParaRPr lang="ru-RU" sz="1875" b="1" i="1" u="sng" dirty="0">
              <a:solidFill>
                <a:srgbClr val="1D3252"/>
              </a:solidFill>
              <a:latin typeface="Roboto"/>
            </a:endParaRPr>
          </a:p>
          <a:p>
            <a:pPr marL="1371611" lvl="2" indent="-457200">
              <a:buFont typeface="Wingdings" panose="05000000000000000000" pitchFamily="2" charset="2"/>
              <a:buChar char="Ø"/>
            </a:pPr>
            <a:r>
              <a:rPr lang="ru-RU" sz="1875" b="1" i="1" u="sng" dirty="0">
                <a:solidFill>
                  <a:srgbClr val="1D3252"/>
                </a:solidFill>
                <a:latin typeface="Roboto"/>
              </a:rPr>
              <a:t>ОЦЕНКА КАЧЕСТВА ЗАДОЛЖЕННОСТИ</a:t>
            </a:r>
          </a:p>
          <a:p>
            <a:pPr marL="1828811" lvl="3" indent="-457200">
              <a:buFont typeface="Wingdings" panose="05000000000000000000" pitchFamily="2" charset="2"/>
              <a:buChar char="Ø"/>
            </a:pPr>
            <a:r>
              <a:rPr lang="ru-RU" sz="1875" b="1" i="1" u="sng" dirty="0">
                <a:solidFill>
                  <a:srgbClr val="1D3252"/>
                </a:solidFill>
                <a:latin typeface="Roboto"/>
              </a:rPr>
              <a:t>СРОКИ ОБРАЗОВАНИЯ</a:t>
            </a:r>
          </a:p>
          <a:p>
            <a:pPr marL="1828811" lvl="3" indent="-457200">
              <a:buFont typeface="Wingdings" panose="05000000000000000000" pitchFamily="2" charset="2"/>
              <a:buChar char="Ø"/>
            </a:pPr>
            <a:r>
              <a:rPr lang="ru-RU" sz="1875" b="1" i="1" u="sng" dirty="0">
                <a:solidFill>
                  <a:srgbClr val="1D3252"/>
                </a:solidFill>
                <a:latin typeface="Roboto"/>
              </a:rPr>
              <a:t>ТЕКУЩАЯ (В Т.Ч. ДОЛГАЯ )</a:t>
            </a:r>
          </a:p>
          <a:p>
            <a:pPr marL="1828811" lvl="3" indent="-457200">
              <a:buFont typeface="Wingdings" panose="05000000000000000000" pitchFamily="2" charset="2"/>
              <a:buChar char="Ø"/>
            </a:pPr>
            <a:r>
              <a:rPr lang="ru-RU" sz="1875" b="1" i="1" u="sng" dirty="0">
                <a:solidFill>
                  <a:srgbClr val="1D3252"/>
                </a:solidFill>
                <a:latin typeface="Roboto"/>
              </a:rPr>
              <a:t>КРИТИЧНАЯ (ПРОБЛЕМНАЯ)</a:t>
            </a:r>
          </a:p>
          <a:p>
            <a:pPr marL="1828811" lvl="3" indent="-457200">
              <a:buFont typeface="Wingdings" panose="05000000000000000000" pitchFamily="2" charset="2"/>
              <a:buChar char="Ø"/>
            </a:pPr>
            <a:r>
              <a:rPr lang="ru-RU" sz="1875" b="1" i="1" u="sng" dirty="0">
                <a:solidFill>
                  <a:srgbClr val="1D3252"/>
                </a:solidFill>
                <a:latin typeface="Roboto"/>
              </a:rPr>
              <a:t>ПРОСРОЧЕННАЯ  (В Т.Ч. ПО СРОКАМ)</a:t>
            </a:r>
          </a:p>
          <a:p>
            <a:pPr marL="1828811" lvl="3" indent="-457200">
              <a:buFont typeface="Wingdings" panose="05000000000000000000" pitchFamily="2" charset="2"/>
              <a:buChar char="Ø"/>
            </a:pPr>
            <a:r>
              <a:rPr lang="ru-RU" sz="1875" b="1" i="1" u="sng" dirty="0">
                <a:solidFill>
                  <a:srgbClr val="1D3252"/>
                </a:solidFill>
                <a:latin typeface="Roboto"/>
              </a:rPr>
              <a:t>УРЕГУЛИРУЕМАЯ</a:t>
            </a:r>
          </a:p>
          <a:p>
            <a:pPr marL="1828811" lvl="3" indent="-457200">
              <a:buFont typeface="Wingdings" panose="05000000000000000000" pitchFamily="2" charset="2"/>
              <a:buChar char="Ø"/>
            </a:pPr>
            <a:r>
              <a:rPr lang="ru-RU" sz="1875" b="1" i="1" u="sng" dirty="0">
                <a:solidFill>
                  <a:srgbClr val="1D3252"/>
                </a:solidFill>
                <a:latin typeface="Roboto"/>
              </a:rPr>
              <a:t>СОМНИТЕЛЬНАЯ</a:t>
            </a:r>
          </a:p>
          <a:p>
            <a:pPr marL="1828811" lvl="3" indent="-457200">
              <a:buFont typeface="Wingdings" panose="05000000000000000000" pitchFamily="2" charset="2"/>
              <a:buChar char="Ø"/>
            </a:pPr>
            <a:r>
              <a:rPr lang="ru-RU" sz="1875" b="1" i="1" u="sng" dirty="0">
                <a:solidFill>
                  <a:srgbClr val="1D3252"/>
                </a:solidFill>
                <a:latin typeface="Roboto"/>
              </a:rPr>
              <a:t>НЕРЕАЛЬНАЯ КО ВЗЫСКАНИЮ </a:t>
            </a:r>
          </a:p>
        </p:txBody>
      </p:sp>
    </p:spTree>
    <p:extLst>
      <p:ext uri="{BB962C8B-B14F-4D97-AF65-F5344CB8AC3E}">
        <p14:creationId xmlns:p14="http://schemas.microsoft.com/office/powerpoint/2010/main" xmlns="" val="2752863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24428" y="179386"/>
            <a:ext cx="58102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11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739389" y="3085807"/>
            <a:ext cx="7772400" cy="9597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000" b="1" dirty="0">
                <a:solidFill>
                  <a:srgbClr val="077A3E"/>
                </a:solidFill>
              </a:rPr>
              <a:t>СПАСИБО ЗА ВНИМАНИЕ!</a:t>
            </a:r>
            <a:endParaRPr lang="en-GB" sz="5000" b="1" u="sng" dirty="0">
              <a:solidFill>
                <a:srgbClr val="C790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2403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06C72B-1668-C939-D537-CBF79F99D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144D26-45D0-2EAE-FDA2-23257B50E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1CEAE85-8FEA-CB06-2146-2CB23D758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9E1F-8AA6-EB46-A926-C62F71B4E191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49B58C4-7B6B-B481-9061-2DA9C64C0618}"/>
              </a:ext>
            </a:extLst>
          </p:cNvPr>
          <p:cNvSpPr txBox="1"/>
          <p:nvPr/>
        </p:nvSpPr>
        <p:spPr>
          <a:xfrm>
            <a:off x="1223628" y="440668"/>
            <a:ext cx="5792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"/>
            <a:r>
              <a:rPr lang="ru-RU" sz="1800" b="1" dirty="0">
                <a:solidFill>
                  <a:srgbClr val="1D3252"/>
                </a:solidFill>
                <a:latin typeface="Roboto"/>
              </a:rPr>
              <a:t>ИЗМЕНЕНИЯ В БЮДЖЕТНЫЙ КОДЕКС </a:t>
            </a:r>
          </a:p>
          <a:p>
            <a:pPr marL="11"/>
            <a:r>
              <a:rPr lang="ru-RU" sz="1800" b="1" dirty="0">
                <a:solidFill>
                  <a:srgbClr val="1D3252"/>
                </a:solidFill>
                <a:latin typeface="Roboto"/>
              </a:rPr>
              <a:t>ТЕХНОЛОГИЧЕСКАЯ ИНТЕГРАЦИЯ </a:t>
            </a:r>
            <a:endParaRPr lang="ru-RU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7E28AF-6678-5167-F191-68D0EC9C4020}"/>
              </a:ext>
            </a:extLst>
          </p:cNvPr>
          <p:cNvSpPr txBox="1"/>
          <p:nvPr/>
        </p:nvSpPr>
        <p:spPr>
          <a:xfrm>
            <a:off x="1907704" y="1412776"/>
            <a:ext cx="579287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"/>
            <a:r>
              <a:rPr lang="ru-RU" sz="1800" b="1" i="1" u="sng" dirty="0">
                <a:solidFill>
                  <a:srgbClr val="1D3252"/>
                </a:solidFill>
                <a:latin typeface="Roboto"/>
              </a:rPr>
              <a:t>УЧЕТ ГОСУДАРСТВЕННЫХ ФИНАНСОВ:</a:t>
            </a:r>
          </a:p>
          <a:p>
            <a:pPr marL="11"/>
            <a:r>
              <a:rPr lang="ru-RU" sz="1800" dirty="0">
                <a:solidFill>
                  <a:srgbClr val="1D3252"/>
                </a:solidFill>
                <a:latin typeface="Roboto"/>
              </a:rPr>
              <a:t>	УЧЕТ АКТИВОВ, ОБЯЗАТЕЛЬСТВ ППО И ФИНАНСОВЫХ РЕЗУЛЬТАТОВ, А ТАКЖЕ ОПЕРАЦИЙ ИХ ИЗМЕНЯЮЩИХ:</a:t>
            </a:r>
          </a:p>
          <a:p>
            <a:pPr marL="11"/>
            <a:endParaRPr lang="ru-RU" sz="1800" dirty="0">
              <a:solidFill>
                <a:srgbClr val="1D3252"/>
              </a:solidFill>
              <a:latin typeface="Roboto"/>
            </a:endParaRPr>
          </a:p>
          <a:p>
            <a:pPr marL="11"/>
            <a:r>
              <a:rPr lang="ru-RU" sz="1800" dirty="0">
                <a:solidFill>
                  <a:srgbClr val="1D3252"/>
                </a:solidFill>
                <a:latin typeface="Roboto"/>
              </a:rPr>
              <a:t>УЧАСТНИКАМИ БЮДЖТНОГО ПРОЦЕССА  (ПБС, </a:t>
            </a:r>
            <a:r>
              <a:rPr lang="ru-RU" sz="1800" dirty="0" err="1">
                <a:solidFill>
                  <a:srgbClr val="1D3252"/>
                </a:solidFill>
                <a:latin typeface="Roboto"/>
              </a:rPr>
              <a:t>АдмДох</a:t>
            </a:r>
            <a:r>
              <a:rPr lang="ru-RU" sz="1800" dirty="0">
                <a:solidFill>
                  <a:srgbClr val="1D3252"/>
                </a:solidFill>
                <a:latin typeface="Roboto"/>
              </a:rPr>
              <a:t>, </a:t>
            </a:r>
            <a:r>
              <a:rPr lang="ru-RU" sz="1800" dirty="0" err="1">
                <a:solidFill>
                  <a:srgbClr val="1D3252"/>
                </a:solidFill>
                <a:latin typeface="Roboto"/>
              </a:rPr>
              <a:t>АдмИст</a:t>
            </a:r>
            <a:r>
              <a:rPr lang="ru-RU" sz="1800" dirty="0">
                <a:solidFill>
                  <a:srgbClr val="1D3252"/>
                </a:solidFill>
                <a:latin typeface="Roboto"/>
              </a:rPr>
              <a:t>  - </a:t>
            </a:r>
            <a:r>
              <a:rPr lang="ru-RU" sz="1800" b="1" i="1" u="sng" dirty="0">
                <a:solidFill>
                  <a:srgbClr val="1D3252"/>
                </a:solidFill>
                <a:latin typeface="Roboto"/>
              </a:rPr>
              <a:t>БЮДЖЕТНЫЙ УЧЕТ;</a:t>
            </a:r>
          </a:p>
          <a:p>
            <a:pPr marL="11"/>
            <a:endParaRPr lang="ru-RU" sz="1800" dirty="0">
              <a:solidFill>
                <a:srgbClr val="1D3252"/>
              </a:solidFill>
              <a:latin typeface="Roboto"/>
            </a:endParaRPr>
          </a:p>
          <a:p>
            <a:pPr marL="11"/>
            <a:r>
              <a:rPr lang="ru-RU" sz="1800" dirty="0">
                <a:solidFill>
                  <a:srgbClr val="1D3252"/>
                </a:solidFill>
                <a:latin typeface="Roboto"/>
              </a:rPr>
              <a:t>КАЗНАЧЕЙСТВОМ  - казначейский учет ;</a:t>
            </a:r>
          </a:p>
          <a:p>
            <a:pPr marL="11"/>
            <a:endParaRPr lang="ru-RU" sz="1800" dirty="0">
              <a:solidFill>
                <a:srgbClr val="1D3252"/>
              </a:solidFill>
              <a:latin typeface="Roboto"/>
            </a:endParaRPr>
          </a:p>
          <a:p>
            <a:pPr marL="11"/>
            <a:r>
              <a:rPr lang="ru-RU" sz="1800" dirty="0">
                <a:solidFill>
                  <a:srgbClr val="1D3252"/>
                </a:solidFill>
                <a:latin typeface="Roboto"/>
              </a:rPr>
              <a:t>УЧРЕЖДЕНИЯМИ, ПОЛУЧАТЕЛЯМИ СУБСИДИЙ (бюджетными, автономными учреждениями) – б </a:t>
            </a:r>
            <a:r>
              <a:rPr lang="ru-RU" sz="1800" b="1" i="1" u="sng" dirty="0">
                <a:solidFill>
                  <a:srgbClr val="1D3252"/>
                </a:solidFill>
                <a:latin typeface="Roboto"/>
              </a:rPr>
              <a:t>БУХГАЛТЕРСКИЙ УЧЕТ УЧРЕЖДЕНИЙ </a:t>
            </a:r>
            <a:endParaRPr lang="en-US" sz="1800" b="1" i="1" u="sng" dirty="0">
              <a:solidFill>
                <a:srgbClr val="1D3252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7393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001263-2602-6D6D-BE4A-B9BEDFBD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A6E63D9-23A3-F613-6BC8-7573DC841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72AADD3-C995-437D-6105-FA42DFCF4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9E1F-8AA6-EB46-A926-C62F71B4E19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Rectangle 128">
            <a:extLst>
              <a:ext uri="{FF2B5EF4-FFF2-40B4-BE49-F238E27FC236}">
                <a16:creationId xmlns:a16="http://schemas.microsoft.com/office/drawing/2014/main" xmlns="" id="{0A4DC99F-8E74-926B-A6EA-F796AEB629B8}"/>
              </a:ext>
            </a:extLst>
          </p:cNvPr>
          <p:cNvSpPr/>
          <p:nvPr/>
        </p:nvSpPr>
        <p:spPr>
          <a:xfrm>
            <a:off x="899592" y="548680"/>
            <a:ext cx="3892091" cy="8656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1"/>
            <a:r>
              <a:rPr lang="ru-RU" sz="1875" dirty="0">
                <a:solidFill>
                  <a:srgbClr val="1D3252"/>
                </a:solidFill>
                <a:latin typeface="Roboto"/>
              </a:rPr>
              <a:t>ЕДИНАЯ МЕТОДОЛОГИЯ УЧЕТА</a:t>
            </a:r>
          </a:p>
          <a:p>
            <a:pPr marL="11"/>
            <a:r>
              <a:rPr lang="ru-RU" sz="1875" dirty="0">
                <a:solidFill>
                  <a:srgbClr val="1D3252"/>
                </a:solidFill>
                <a:latin typeface="Roboto"/>
              </a:rPr>
              <a:t> ГОСУДАРСТВЕННЫХ ФИНАНСОВ </a:t>
            </a:r>
          </a:p>
          <a:p>
            <a:pPr marL="11"/>
            <a:endParaRPr lang="en-US" sz="1875" dirty="0">
              <a:solidFill>
                <a:srgbClr val="1D3252"/>
              </a:solidFill>
              <a:latin typeface="Robo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092A4AF-325D-9181-2E7E-6E9181C12386}"/>
              </a:ext>
            </a:extLst>
          </p:cNvPr>
          <p:cNvSpPr txBox="1"/>
          <p:nvPr/>
        </p:nvSpPr>
        <p:spPr>
          <a:xfrm>
            <a:off x="454688" y="1556792"/>
            <a:ext cx="818576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11" indent="-457200">
              <a:buFont typeface="Wingdings" panose="05000000000000000000" pitchFamily="2" charset="2"/>
              <a:buChar char="Ø"/>
            </a:pPr>
            <a:r>
              <a:rPr lang="ru-RU" sz="1800" b="1" i="1" u="sng" dirty="0">
                <a:solidFill>
                  <a:srgbClr val="1D3252"/>
                </a:solidFill>
                <a:latin typeface="Roboto"/>
              </a:rPr>
              <a:t>СТАНДАРТЫ УЧЕТА ГОСУДАРСТВЕННЫХ ФИНАНСОВ;</a:t>
            </a:r>
          </a:p>
          <a:p>
            <a:pPr marL="457211" indent="-457200">
              <a:buFont typeface="Wingdings" panose="05000000000000000000" pitchFamily="2" charset="2"/>
              <a:buChar char="Ø"/>
            </a:pPr>
            <a:endParaRPr lang="ru-RU" sz="1800" b="1" i="1" u="sng" dirty="0">
              <a:solidFill>
                <a:srgbClr val="1D3252"/>
              </a:solidFill>
              <a:latin typeface="Roboto"/>
            </a:endParaRPr>
          </a:p>
          <a:p>
            <a:pPr marL="457211" indent="-457200">
              <a:buFont typeface="Wingdings" panose="05000000000000000000" pitchFamily="2" charset="2"/>
              <a:buChar char="Ø"/>
            </a:pPr>
            <a:r>
              <a:rPr lang="ru-RU" sz="1800" b="1" i="1" u="sng" dirty="0">
                <a:solidFill>
                  <a:srgbClr val="FF0000"/>
                </a:solidFill>
                <a:latin typeface="Roboto"/>
              </a:rPr>
              <a:t>ИНСТРУКЦИЯ 157н</a:t>
            </a:r>
          </a:p>
          <a:p>
            <a:pPr marL="457211" indent="-457200">
              <a:buFont typeface="Wingdings" panose="05000000000000000000" pitchFamily="2" charset="2"/>
              <a:buChar char="Ø"/>
            </a:pPr>
            <a:endParaRPr lang="ru-RU" sz="1800" b="1" i="1" u="sng" dirty="0">
              <a:solidFill>
                <a:srgbClr val="FF0000"/>
              </a:solidFill>
              <a:latin typeface="Roboto"/>
            </a:endParaRPr>
          </a:p>
          <a:p>
            <a:pPr marL="457211" indent="-457200">
              <a:buFont typeface="Wingdings" panose="05000000000000000000" pitchFamily="2" charset="2"/>
              <a:buChar char="Ø"/>
            </a:pPr>
            <a:r>
              <a:rPr lang="ru-RU" sz="1800" b="1" i="1" u="sng" dirty="0">
                <a:solidFill>
                  <a:srgbClr val="FF0000"/>
                </a:solidFill>
                <a:latin typeface="Roboto"/>
              </a:rPr>
              <a:t>ИНСТРУКЦИИ по ВИДАМ УЧЕТА 162н, 174н, 183н </a:t>
            </a:r>
          </a:p>
          <a:p>
            <a:pPr marL="457211" indent="-457200">
              <a:buFont typeface="Wingdings" panose="05000000000000000000" pitchFamily="2" charset="2"/>
              <a:buChar char="Ø"/>
            </a:pPr>
            <a:endParaRPr lang="ru-RU" sz="1800" b="1" i="1" u="sng" dirty="0">
              <a:solidFill>
                <a:srgbClr val="1D3252"/>
              </a:solidFill>
              <a:latin typeface="Roboto"/>
            </a:endParaRPr>
          </a:p>
          <a:p>
            <a:pPr marL="457211" indent="-457200">
              <a:buFont typeface="Wingdings" panose="05000000000000000000" pitchFamily="2" charset="2"/>
              <a:buChar char="Ø"/>
            </a:pPr>
            <a:r>
              <a:rPr lang="ru-RU" sz="1800" b="1" i="1" u="sng" dirty="0">
                <a:solidFill>
                  <a:srgbClr val="1D3252"/>
                </a:solidFill>
                <a:latin typeface="Roboto"/>
              </a:rPr>
              <a:t>УНИФИЦИРОВАННЫЕ ФОРМЫ ДОКУМЕНТОВ (ПРИКАЗ 52н, 61н)</a:t>
            </a:r>
          </a:p>
          <a:p>
            <a:pPr marL="457211" indent="-457200">
              <a:buFont typeface="Wingdings" panose="05000000000000000000" pitchFamily="2" charset="2"/>
              <a:buChar char="Ø"/>
            </a:pPr>
            <a:endParaRPr lang="ru-RU" sz="1800" b="1" i="1" u="sng" dirty="0">
              <a:solidFill>
                <a:srgbClr val="1D3252"/>
              </a:solidFill>
              <a:latin typeface="Roboto"/>
            </a:endParaRPr>
          </a:p>
          <a:p>
            <a:pPr marL="457211" indent="-457200">
              <a:buFont typeface="Wingdings" panose="05000000000000000000" pitchFamily="2" charset="2"/>
              <a:buChar char="Ø"/>
            </a:pPr>
            <a:r>
              <a:rPr lang="ru-RU" sz="1800" b="1" i="1" u="sng" dirty="0">
                <a:solidFill>
                  <a:srgbClr val="1D3252"/>
                </a:solidFill>
                <a:latin typeface="Roboto"/>
              </a:rPr>
              <a:t>МЕТОДИЧЕСКИЕ РЕКОМЕНДАЦИИ РЕГУЛЯТОРА (СОВЕТА)</a:t>
            </a:r>
          </a:p>
          <a:p>
            <a:pPr marL="457211" indent="-457200">
              <a:buFont typeface="Wingdings" panose="05000000000000000000" pitchFamily="2" charset="2"/>
              <a:buChar char="Ø"/>
            </a:pPr>
            <a:endParaRPr lang="ru-RU" sz="1800" b="1" i="1" u="sng" dirty="0">
              <a:solidFill>
                <a:srgbClr val="1D3252"/>
              </a:solidFill>
              <a:latin typeface="Roboto"/>
            </a:endParaRPr>
          </a:p>
          <a:p>
            <a:pPr marL="457211" indent="-457200">
              <a:buFont typeface="Wingdings" panose="05000000000000000000" pitchFamily="2" charset="2"/>
              <a:buChar char="Ø"/>
            </a:pPr>
            <a:r>
              <a:rPr lang="ru-RU" sz="1800" b="1" i="1" u="sng" dirty="0">
                <a:solidFill>
                  <a:srgbClr val="1D3252"/>
                </a:solidFill>
                <a:latin typeface="Roboto"/>
              </a:rPr>
              <a:t>ОТРАСЛЕВЫЕ СТАНДАРТЫ </a:t>
            </a:r>
          </a:p>
        </p:txBody>
      </p:sp>
    </p:spTree>
    <p:extLst>
      <p:ext uri="{BB962C8B-B14F-4D97-AF65-F5344CB8AC3E}">
        <p14:creationId xmlns:p14="http://schemas.microsoft.com/office/powerpoint/2010/main" xmlns="" val="1609007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001263-2602-6D6D-BE4A-B9BEDFBD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A6E63D9-23A3-F613-6BC8-7573DC841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72AADD3-C995-437D-6105-FA42DFCF4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9E1F-8AA6-EB46-A926-C62F71B4E191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F59F11-1072-DD1D-B19F-0BE060B062B4}"/>
              </a:ext>
            </a:extLst>
          </p:cNvPr>
          <p:cNvSpPr txBox="1"/>
          <p:nvPr/>
        </p:nvSpPr>
        <p:spPr>
          <a:xfrm>
            <a:off x="863588" y="620688"/>
            <a:ext cx="5792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"/>
            <a:r>
              <a:rPr lang="ru-RU" sz="1800" dirty="0">
                <a:solidFill>
                  <a:srgbClr val="1D3252"/>
                </a:solidFill>
                <a:latin typeface="Roboto"/>
              </a:rPr>
              <a:t>ОРГАНИЗАЦИЯ УЧЕТА ГОСУДАРТВЕННЫХ ФИНАНСОВ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E55CF84-34E5-637B-AF4C-F828E83FBFA1}"/>
              </a:ext>
            </a:extLst>
          </p:cNvPr>
          <p:cNvSpPr txBox="1"/>
          <p:nvPr/>
        </p:nvSpPr>
        <p:spPr>
          <a:xfrm>
            <a:off x="2267744" y="1006722"/>
            <a:ext cx="5792874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11" indent="-457200">
              <a:buFont typeface="Wingdings" panose="05000000000000000000" pitchFamily="2" charset="2"/>
              <a:buChar char="Ø"/>
            </a:pPr>
            <a:r>
              <a:rPr lang="ru-RU" sz="1875" b="1" i="1" u="sng" dirty="0">
                <a:solidFill>
                  <a:srgbClr val="1D3252"/>
                </a:solidFill>
                <a:latin typeface="Roboto"/>
              </a:rPr>
              <a:t>ОБОСОБЛЕНИЕ УЧЕТА ФИНАНСОВОГО ОРГАНА И КАЗНАЧЕЙСКОГО ОБСЛУЖИВАНИЯ</a:t>
            </a:r>
          </a:p>
          <a:p>
            <a:pPr marL="457211" indent="-457200">
              <a:buFont typeface="Wingdings" panose="05000000000000000000" pitchFamily="2" charset="2"/>
              <a:buChar char="Ø"/>
            </a:pPr>
            <a:endParaRPr lang="ru-RU" sz="1875" b="1" i="1" u="sng" dirty="0">
              <a:solidFill>
                <a:srgbClr val="1D3252"/>
              </a:solidFill>
              <a:latin typeface="Roboto"/>
            </a:endParaRPr>
          </a:p>
          <a:p>
            <a:pPr marL="457211" indent="-457200">
              <a:buFont typeface="Wingdings" panose="05000000000000000000" pitchFamily="2" charset="2"/>
              <a:buChar char="Ø"/>
            </a:pPr>
            <a:r>
              <a:rPr lang="ru-RU" sz="1875" b="1" i="1" u="sng" dirty="0">
                <a:solidFill>
                  <a:srgbClr val="1D3252"/>
                </a:solidFill>
                <a:latin typeface="Roboto"/>
              </a:rPr>
              <a:t>ЦЕНТРАЛИЗАЦИЯ ФУНКЦИОНАЛЬНАЯ – </a:t>
            </a:r>
          </a:p>
          <a:p>
            <a:pPr marL="914411" lvl="1" indent="-457200">
              <a:buFont typeface="Wingdings" panose="05000000000000000000" pitchFamily="2" charset="2"/>
              <a:buChar char="Ø"/>
            </a:pPr>
            <a:r>
              <a:rPr lang="ru-RU" sz="1875" b="1" i="1" u="sng" dirty="0">
                <a:solidFill>
                  <a:srgbClr val="1D3252"/>
                </a:solidFill>
                <a:latin typeface="Roboto"/>
              </a:rPr>
              <a:t>ПЕРЕДАЧА БУХГАЛТЕРСКИХ ПОЛНОМОЧИЙ </a:t>
            </a:r>
          </a:p>
          <a:p>
            <a:pPr marL="1371611" lvl="2" indent="-457200">
              <a:buFont typeface="Wingdings" panose="05000000000000000000" pitchFamily="2" charset="2"/>
              <a:buChar char="Ø"/>
            </a:pPr>
            <a:r>
              <a:rPr lang="ru-RU" sz="1875" b="1" i="1" u="sng" dirty="0">
                <a:solidFill>
                  <a:srgbClr val="1D3252"/>
                </a:solidFill>
                <a:latin typeface="Roboto"/>
              </a:rPr>
              <a:t>в ЦБ  ФИНОРГАНЕ (ФО) БЮДЖЕТА</a:t>
            </a:r>
          </a:p>
          <a:p>
            <a:pPr marL="1371611" lvl="2" indent="-457200">
              <a:buFont typeface="Wingdings" panose="05000000000000000000" pitchFamily="2" charset="2"/>
              <a:buChar char="Ø"/>
            </a:pPr>
            <a:r>
              <a:rPr lang="ru-RU" sz="1875" b="1" i="1" u="sng" dirty="0">
                <a:solidFill>
                  <a:srgbClr val="1D3252"/>
                </a:solidFill>
                <a:latin typeface="Roboto"/>
              </a:rPr>
              <a:t>в ЦБ ФО Субъекта РФ или в ФК</a:t>
            </a:r>
          </a:p>
          <a:p>
            <a:pPr marL="457211" indent="-457200">
              <a:buFont typeface="Wingdings" panose="05000000000000000000" pitchFamily="2" charset="2"/>
              <a:buChar char="Ø"/>
            </a:pPr>
            <a:endParaRPr lang="ru-RU" sz="1875" b="1" i="1" u="sng" dirty="0">
              <a:solidFill>
                <a:srgbClr val="1D3252"/>
              </a:solidFill>
              <a:latin typeface="Roboto"/>
            </a:endParaRPr>
          </a:p>
          <a:p>
            <a:pPr marL="457211" indent="-457200">
              <a:buFont typeface="Wingdings" panose="05000000000000000000" pitchFamily="2" charset="2"/>
              <a:buChar char="Ø"/>
            </a:pPr>
            <a:r>
              <a:rPr lang="ru-RU" sz="1875" b="1" i="1" u="sng" dirty="0">
                <a:solidFill>
                  <a:srgbClr val="1D3252"/>
                </a:solidFill>
                <a:latin typeface="Roboto"/>
              </a:rPr>
              <a:t>ЦЕНТРАЛИЗАЦИЯ ТЕХНОЛОГИЧЕСКАЯ –</a:t>
            </a:r>
          </a:p>
          <a:p>
            <a:pPr marL="914411" lvl="1" indent="-457200">
              <a:buFont typeface="Wingdings" panose="05000000000000000000" pitchFamily="2" charset="2"/>
              <a:buChar char="Ø"/>
            </a:pPr>
            <a:r>
              <a:rPr lang="ru-RU" sz="1875" b="1" i="1" u="sng" dirty="0">
                <a:solidFill>
                  <a:srgbClr val="1D3252"/>
                </a:solidFill>
                <a:latin typeface="Roboto"/>
              </a:rPr>
              <a:t>Ведение учета средствами ГИС (единого ПО)</a:t>
            </a:r>
          </a:p>
          <a:p>
            <a:pPr marL="914411" lvl="1" indent="-457200">
              <a:buFont typeface="Wingdings" panose="05000000000000000000" pitchFamily="2" charset="2"/>
              <a:buChar char="Ø"/>
            </a:pPr>
            <a:endParaRPr lang="ru-RU" sz="1875" b="1" i="1" u="sng" dirty="0">
              <a:solidFill>
                <a:srgbClr val="1D3252"/>
              </a:solidFill>
              <a:latin typeface="Roboto"/>
            </a:endParaRPr>
          </a:p>
          <a:p>
            <a:pPr marL="457211" indent="-457200">
              <a:buFont typeface="Wingdings" panose="05000000000000000000" pitchFamily="2" charset="2"/>
              <a:buChar char="Ø"/>
            </a:pPr>
            <a:r>
              <a:rPr lang="ru-RU" sz="1875" b="1" i="1" u="sng" dirty="0">
                <a:solidFill>
                  <a:srgbClr val="1D3252"/>
                </a:solidFill>
                <a:latin typeface="Roboto"/>
              </a:rPr>
              <a:t>ТЕХНОЛОГИЧЕСКАЯ ИНТЕГРАЦИЯ –</a:t>
            </a:r>
          </a:p>
          <a:p>
            <a:pPr marL="914411" lvl="1" indent="-457200">
              <a:buFont typeface="Wingdings" panose="05000000000000000000" pitchFamily="2" charset="2"/>
              <a:buChar char="Ø"/>
            </a:pPr>
            <a:r>
              <a:rPr lang="ru-RU" sz="1875" b="1" i="1" u="sng" dirty="0">
                <a:solidFill>
                  <a:srgbClr val="1D3252"/>
                </a:solidFill>
                <a:latin typeface="Roboto"/>
              </a:rPr>
              <a:t>Самостоятельное ведение учета (разные ПО)</a:t>
            </a:r>
          </a:p>
          <a:p>
            <a:pPr marL="914411" lvl="1" indent="-457200">
              <a:buFont typeface="Wingdings" panose="05000000000000000000" pitchFamily="2" charset="2"/>
              <a:buChar char="Ø"/>
            </a:pPr>
            <a:r>
              <a:rPr lang="ru-RU" sz="1875" b="1" i="1" u="sng" dirty="0">
                <a:solidFill>
                  <a:srgbClr val="1D3252"/>
                </a:solidFill>
                <a:latin typeface="Roboto"/>
              </a:rPr>
              <a:t>Размещение данных учета в ГИС (</a:t>
            </a:r>
            <a:r>
              <a:rPr lang="ru-RU" sz="1875" b="1" i="1" u="sng" dirty="0" err="1">
                <a:solidFill>
                  <a:srgbClr val="1D3252"/>
                </a:solidFill>
                <a:latin typeface="Roboto"/>
              </a:rPr>
              <a:t>Элетронном</a:t>
            </a:r>
            <a:r>
              <a:rPr lang="ru-RU" sz="1875" b="1" i="1" u="sng" dirty="0">
                <a:solidFill>
                  <a:srgbClr val="1D3252"/>
                </a:solidFill>
                <a:latin typeface="Roboto"/>
              </a:rPr>
              <a:t> бюджете)  Периодичность ?! Еженедельно.</a:t>
            </a:r>
          </a:p>
          <a:p>
            <a:pPr marL="457211" indent="-457200">
              <a:buFont typeface="Wingdings" panose="05000000000000000000" pitchFamily="2" charset="2"/>
              <a:buChar char="Ø"/>
            </a:pPr>
            <a:endParaRPr lang="ru-RU" sz="1875" b="1" i="1" u="sng" dirty="0">
              <a:solidFill>
                <a:srgbClr val="1D3252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3766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732D9D-9424-0BFC-9F4C-C1B99233F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8FE0F6F-67B8-0095-8799-DE92FEA70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06F8158-6FC9-A372-76C4-B069D4190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9E1F-8AA6-EB46-A926-C62F71B4E19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F483EA-E60F-2F13-E7F4-8DAC6E59C992}"/>
              </a:ext>
            </a:extLst>
          </p:cNvPr>
          <p:cNvSpPr txBox="1"/>
          <p:nvPr/>
        </p:nvSpPr>
        <p:spPr>
          <a:xfrm>
            <a:off x="899592" y="584684"/>
            <a:ext cx="5792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1D3252"/>
                </a:solidFill>
                <a:latin typeface="Roboto"/>
              </a:rPr>
              <a:t>УСЛОВИЯ ДЛЯ ТЕХНОЛОГИЧЕСКОЙ ИНТЕГРАЦИИ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3E21FE8-8B11-23E6-2F15-CBC6E16D7230}"/>
              </a:ext>
            </a:extLst>
          </p:cNvPr>
          <p:cNvSpPr txBox="1"/>
          <p:nvPr/>
        </p:nvSpPr>
        <p:spPr>
          <a:xfrm>
            <a:off x="2339752" y="1376772"/>
            <a:ext cx="579287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11" indent="-457200">
              <a:buFont typeface="Wingdings" panose="05000000000000000000" pitchFamily="2" charset="2"/>
              <a:buChar char="Ø"/>
            </a:pPr>
            <a:r>
              <a:rPr lang="ru-RU" sz="1800" b="1" i="1" u="sng" dirty="0">
                <a:solidFill>
                  <a:srgbClr val="1D3252"/>
                </a:solidFill>
                <a:latin typeface="Roboto"/>
              </a:rPr>
              <a:t>ЕДИНЫЕ РЕГЛАМЕНТЫ</a:t>
            </a:r>
          </a:p>
          <a:p>
            <a:pPr marL="457211" indent="-457200">
              <a:buFont typeface="Wingdings" panose="05000000000000000000" pitchFamily="2" charset="2"/>
              <a:buChar char="Ø"/>
            </a:pPr>
            <a:endParaRPr lang="ru-RU" sz="1800" b="1" i="1" u="sng" dirty="0">
              <a:solidFill>
                <a:srgbClr val="1D3252"/>
              </a:solidFill>
              <a:latin typeface="Roboto"/>
            </a:endParaRPr>
          </a:p>
          <a:p>
            <a:pPr marL="457211" indent="-457200">
              <a:buFont typeface="Wingdings" panose="05000000000000000000" pitchFamily="2" charset="2"/>
              <a:buChar char="Ø"/>
            </a:pPr>
            <a:r>
              <a:rPr lang="ru-RU" sz="1800" b="1" i="1" u="sng" dirty="0">
                <a:solidFill>
                  <a:srgbClr val="1D3252"/>
                </a:solidFill>
                <a:latin typeface="Roboto"/>
              </a:rPr>
              <a:t>ЕДИНЫЕ ФОРМАТЫ ДАННЫХ (АНАЛИТИКА)</a:t>
            </a:r>
          </a:p>
          <a:p>
            <a:pPr marL="457211" indent="-457200">
              <a:buFont typeface="Wingdings" panose="05000000000000000000" pitchFamily="2" charset="2"/>
              <a:buChar char="Ø"/>
            </a:pPr>
            <a:endParaRPr lang="ru-RU" sz="1800" b="1" i="1" u="sng" dirty="0">
              <a:solidFill>
                <a:srgbClr val="1D3252"/>
              </a:solidFill>
              <a:latin typeface="Roboto"/>
            </a:endParaRPr>
          </a:p>
          <a:p>
            <a:pPr marL="457211" indent="-457200">
              <a:buFont typeface="Wingdings" panose="05000000000000000000" pitchFamily="2" charset="2"/>
              <a:buChar char="Ø"/>
            </a:pPr>
            <a:r>
              <a:rPr lang="ru-RU" sz="1800" b="1" i="1" u="sng" dirty="0">
                <a:solidFill>
                  <a:srgbClr val="1D3252"/>
                </a:solidFill>
                <a:latin typeface="Roboto"/>
              </a:rPr>
              <a:t>УНИФИЦИРОВАННЫЕ ДОКУМЕНТЫ (ЭДО)</a:t>
            </a:r>
          </a:p>
          <a:p>
            <a:pPr marL="457211" indent="-457200">
              <a:buFont typeface="Wingdings" panose="05000000000000000000" pitchFamily="2" charset="2"/>
              <a:buChar char="Ø"/>
            </a:pPr>
            <a:endParaRPr lang="ru-RU" sz="1800" b="1" i="1" u="sng" dirty="0">
              <a:solidFill>
                <a:srgbClr val="1D3252"/>
              </a:solidFill>
              <a:latin typeface="Roboto"/>
            </a:endParaRPr>
          </a:p>
          <a:p>
            <a:pPr marL="457211" indent="-457200">
              <a:buFont typeface="Wingdings" panose="05000000000000000000" pitchFamily="2" charset="2"/>
              <a:buChar char="Ø"/>
            </a:pPr>
            <a:r>
              <a:rPr lang="ru-RU" sz="1800" b="1" i="1" u="sng" dirty="0">
                <a:solidFill>
                  <a:srgbClr val="1D3252"/>
                </a:solidFill>
                <a:latin typeface="Roboto"/>
              </a:rPr>
              <a:t>ТЕХНОЛОГИЧЕСКИЙ ПРЕДВАРИТЕЛЬНЫЙ</a:t>
            </a:r>
          </a:p>
          <a:p>
            <a:pPr marL="457211" indent="-457200">
              <a:buFont typeface="Wingdings" panose="05000000000000000000" pitchFamily="2" charset="2"/>
              <a:buChar char="Ø"/>
            </a:pPr>
            <a:endParaRPr lang="ru-RU" sz="1800" b="1" i="1" u="sng" dirty="0">
              <a:solidFill>
                <a:srgbClr val="1D3252"/>
              </a:solidFill>
              <a:latin typeface="Roboto"/>
            </a:endParaRPr>
          </a:p>
          <a:p>
            <a:pPr marL="11"/>
            <a:r>
              <a:rPr lang="ru-RU" sz="1800" b="1" i="1" u="sng" dirty="0">
                <a:solidFill>
                  <a:srgbClr val="1D3252"/>
                </a:solidFill>
                <a:latin typeface="Roboto"/>
              </a:rPr>
              <a:t> 					(ПРОЦЕССНЫЙ) КОНТРОЛЬ</a:t>
            </a:r>
          </a:p>
          <a:p>
            <a:pPr marL="11"/>
            <a:endParaRPr lang="ru-RU" sz="1800" b="1" i="1" u="sng" dirty="0">
              <a:solidFill>
                <a:srgbClr val="1D3252"/>
              </a:solidFill>
              <a:latin typeface="Roboto"/>
            </a:endParaRPr>
          </a:p>
          <a:p>
            <a:pPr marL="457211" indent="-457200">
              <a:buFont typeface="Wingdings" panose="05000000000000000000" pitchFamily="2" charset="2"/>
              <a:buChar char="Ø"/>
            </a:pPr>
            <a:r>
              <a:rPr lang="ru-RU" sz="1800" b="1" i="1" u="sng" dirty="0">
                <a:solidFill>
                  <a:srgbClr val="1D3252"/>
                </a:solidFill>
                <a:latin typeface="Roboto"/>
              </a:rPr>
              <a:t>РИСКООРИЕНТИРОВАННЫЙ МОНИТОРИНГ (АНАЛИЗ)</a:t>
            </a:r>
          </a:p>
          <a:p>
            <a:pPr marL="457211" indent="-457200">
              <a:buFont typeface="Wingdings" panose="05000000000000000000" pitchFamily="2" charset="2"/>
              <a:buChar char="Ø"/>
            </a:pPr>
            <a:endParaRPr lang="ru-RU" sz="1800" b="1" i="1" u="sng" dirty="0">
              <a:solidFill>
                <a:srgbClr val="1D3252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2595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9CF93F-E608-DC48-0DFF-4BF277A35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3C47305-3111-D0D4-6792-38BDB9D5A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F01870D-3589-40EB-4EA4-C56FABB13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9E1F-8AA6-EB46-A926-C62F71B4E19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0651F2-997F-0FCB-88C6-D6F78EA56D40}"/>
              </a:ext>
            </a:extLst>
          </p:cNvPr>
          <p:cNvSpPr txBox="1"/>
          <p:nvPr/>
        </p:nvSpPr>
        <p:spPr>
          <a:xfrm>
            <a:off x="1475656" y="620688"/>
            <a:ext cx="5792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"/>
            <a:r>
              <a:rPr lang="ru-RU" sz="1800" dirty="0">
                <a:solidFill>
                  <a:srgbClr val="1D3252"/>
                </a:solidFill>
                <a:latin typeface="Roboto"/>
              </a:rPr>
              <a:t>МОНИТОРИНГ ИСПОЛНЕНИЯ </a:t>
            </a:r>
            <a:r>
              <a:rPr lang="ru-RU" dirty="0" smtClean="0">
                <a:solidFill>
                  <a:srgbClr val="1D3252"/>
                </a:solidFill>
                <a:latin typeface="Roboto"/>
              </a:rPr>
              <a:t> </a:t>
            </a:r>
            <a:r>
              <a:rPr lang="ru-RU" dirty="0" smtClean="0">
                <a:solidFill>
                  <a:srgbClr val="1D3252"/>
                </a:solidFill>
                <a:latin typeface="Roboto"/>
              </a:rPr>
              <a:t>ПОЛНОМОЧИЙ</a:t>
            </a:r>
            <a:endParaRPr lang="ru-RU" sz="1800" dirty="0">
              <a:solidFill>
                <a:srgbClr val="1D3252"/>
              </a:solidFill>
              <a:latin typeface="Robo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74741C7-94A6-7239-C0E1-9BE91278ECB2}"/>
              </a:ext>
            </a:extLst>
          </p:cNvPr>
          <p:cNvSpPr txBox="1"/>
          <p:nvPr/>
        </p:nvSpPr>
        <p:spPr>
          <a:xfrm>
            <a:off x="1043608" y="1032881"/>
            <a:ext cx="7969740" cy="4997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11" indent="-457200">
              <a:buFont typeface="Wingdings" panose="05000000000000000000" pitchFamily="2" charset="2"/>
              <a:buChar char="Ø"/>
            </a:pPr>
            <a:r>
              <a:rPr lang="ru-RU" sz="1875" b="1" i="1" u="sng" dirty="0">
                <a:solidFill>
                  <a:srgbClr val="1D3252"/>
                </a:solidFill>
                <a:latin typeface="Roboto"/>
              </a:rPr>
              <a:t>ОРГАНИЗАЦИЯ ИСПОЛНЕНИЕ ПОЛНОМОЧИЙ ПО АДМИНИСТРИРОВАНИЮ ДОХОДОВ (РЕГЛАМЕНТ)</a:t>
            </a:r>
          </a:p>
          <a:p>
            <a:pPr marL="1371611" lvl="2" indent="-457200">
              <a:buFont typeface="Wingdings" panose="05000000000000000000" pitchFamily="2" charset="2"/>
              <a:buChar char="Ø"/>
            </a:pPr>
            <a:endParaRPr lang="ru-RU" sz="1875" b="1" i="1" u="sng" dirty="0">
              <a:solidFill>
                <a:srgbClr val="1D3252"/>
              </a:solidFill>
              <a:latin typeface="Roboto"/>
            </a:endParaRPr>
          </a:p>
          <a:p>
            <a:pPr marL="1371611" lvl="2" indent="-457200">
              <a:buFont typeface="Wingdings" panose="05000000000000000000" pitchFamily="2" charset="2"/>
              <a:buChar char="Ø"/>
            </a:pPr>
            <a:r>
              <a:rPr lang="ru-RU" sz="1875" b="1" i="1" u="sng" dirty="0">
                <a:solidFill>
                  <a:srgbClr val="1D3252"/>
                </a:solidFill>
                <a:latin typeface="Roboto"/>
              </a:rPr>
              <a:t>НАЧИСЛЕНИЕ (С УЧЕТОМ  ЭДО)</a:t>
            </a:r>
          </a:p>
          <a:p>
            <a:pPr marL="1371611" lvl="2" indent="-457200">
              <a:buFont typeface="Wingdings" panose="05000000000000000000" pitchFamily="2" charset="2"/>
              <a:buChar char="Ø"/>
            </a:pPr>
            <a:endParaRPr lang="ru-RU" sz="1875" b="1" i="1" u="sng" dirty="0">
              <a:solidFill>
                <a:srgbClr val="1D3252"/>
              </a:solidFill>
              <a:latin typeface="Roboto"/>
            </a:endParaRPr>
          </a:p>
          <a:p>
            <a:pPr marL="1371611" lvl="2" indent="-457200">
              <a:buFont typeface="Wingdings" panose="05000000000000000000" pitchFamily="2" charset="2"/>
              <a:buChar char="Ø"/>
            </a:pPr>
            <a:r>
              <a:rPr lang="ru-RU" sz="1875" b="1" i="1" u="sng" dirty="0">
                <a:solidFill>
                  <a:srgbClr val="1D3252"/>
                </a:solidFill>
                <a:latin typeface="Roboto"/>
              </a:rPr>
              <a:t>КОНТРОЛЬ ЗА ИСПОЛНЕНИЕМ ПЛАТЕЛЬЩИКОМ ПЛАТЕЖЕЙ </a:t>
            </a:r>
          </a:p>
          <a:p>
            <a:pPr marL="1371611" lvl="2" indent="-457200">
              <a:buFont typeface="Wingdings" panose="05000000000000000000" pitchFamily="2" charset="2"/>
              <a:buChar char="Ø"/>
            </a:pPr>
            <a:endParaRPr lang="ru-RU" sz="1875" b="1" i="1" u="sng" dirty="0">
              <a:solidFill>
                <a:srgbClr val="1D3252"/>
              </a:solidFill>
              <a:latin typeface="Roboto"/>
            </a:endParaRPr>
          </a:p>
          <a:p>
            <a:pPr marL="1371611" lvl="2" indent="-457200">
              <a:buFont typeface="Wingdings" panose="05000000000000000000" pitchFamily="2" charset="2"/>
              <a:buChar char="Ø"/>
            </a:pPr>
            <a:r>
              <a:rPr lang="ru-RU" sz="1875" b="1" i="1" u="sng" dirty="0">
                <a:solidFill>
                  <a:srgbClr val="1D3252"/>
                </a:solidFill>
                <a:latin typeface="Roboto"/>
              </a:rPr>
              <a:t>ВЗЫСКАНИЕ ПЛАТЕЖЕЙ </a:t>
            </a:r>
          </a:p>
          <a:p>
            <a:pPr marL="1371611" lvl="2" indent="-457200">
              <a:buFont typeface="Wingdings" panose="05000000000000000000" pitchFamily="2" charset="2"/>
              <a:buChar char="Ø"/>
            </a:pPr>
            <a:endParaRPr lang="ru-RU" sz="1875" b="1" i="1" u="sng" dirty="0">
              <a:solidFill>
                <a:srgbClr val="1D3252"/>
              </a:solidFill>
              <a:latin typeface="Roboto"/>
            </a:endParaRPr>
          </a:p>
          <a:p>
            <a:pPr marL="457211" indent="-457200">
              <a:buFont typeface="Wingdings" panose="05000000000000000000" pitchFamily="2" charset="2"/>
              <a:buChar char="Ø"/>
            </a:pPr>
            <a:r>
              <a:rPr lang="ru-RU" sz="1875" b="1" i="1" u="sng" dirty="0">
                <a:solidFill>
                  <a:srgbClr val="1D3252"/>
                </a:solidFill>
                <a:latin typeface="Roboto"/>
              </a:rPr>
              <a:t>ОРГАНИЗАЦИЯ УЧЕТА И МОНИТОРИНГА </a:t>
            </a:r>
          </a:p>
          <a:p>
            <a:pPr marL="1371611" lvl="2" indent="-457200">
              <a:buFont typeface="Wingdings" panose="05000000000000000000" pitchFamily="2" charset="2"/>
              <a:buChar char="Ø"/>
            </a:pPr>
            <a:r>
              <a:rPr lang="ru-RU" sz="1875" b="1" i="1" u="sng" dirty="0">
                <a:solidFill>
                  <a:srgbClr val="1D3252"/>
                </a:solidFill>
                <a:latin typeface="Roboto"/>
              </a:rPr>
              <a:t>СИСТЕМА АНАЛИТИКИ (ГРУППОВОЙ?!)</a:t>
            </a:r>
          </a:p>
          <a:p>
            <a:pPr marL="1371611" lvl="2" indent="-457200">
              <a:buFont typeface="Wingdings" panose="05000000000000000000" pitchFamily="2" charset="2"/>
              <a:buChar char="Ø"/>
            </a:pPr>
            <a:r>
              <a:rPr lang="ru-RU" sz="1875" b="1" i="1" u="sng" dirty="0">
                <a:solidFill>
                  <a:srgbClr val="1D3252"/>
                </a:solidFill>
                <a:latin typeface="Roboto"/>
              </a:rPr>
              <a:t>КРИТЕРИИ КАЧЕСТВЕННОЙ ОЦЕНКИ ЗАДОЛЖЕННОСТИ</a:t>
            </a:r>
          </a:p>
          <a:p>
            <a:pPr marL="1371611" lvl="2" indent="-457200">
              <a:buFont typeface="Wingdings" panose="05000000000000000000" pitchFamily="2" charset="2"/>
              <a:buChar char="Ø"/>
            </a:pPr>
            <a:r>
              <a:rPr lang="ru-RU" sz="1875" b="1" i="1" u="sng" dirty="0">
                <a:solidFill>
                  <a:srgbClr val="1D3252"/>
                </a:solidFill>
                <a:latin typeface="Roboto"/>
              </a:rPr>
              <a:t>ГРАФИК ДОКУМЕНТООБРОТА</a:t>
            </a:r>
          </a:p>
          <a:p>
            <a:pPr marL="1371611" lvl="2" indent="-457200">
              <a:buFont typeface="Wingdings" panose="05000000000000000000" pitchFamily="2" charset="2"/>
              <a:buChar char="Ø"/>
            </a:pPr>
            <a:r>
              <a:rPr lang="ru-RU" sz="1875" b="1" i="1" u="sng" dirty="0">
                <a:solidFill>
                  <a:srgbClr val="1D3252"/>
                </a:solidFill>
                <a:latin typeface="Roboto"/>
              </a:rPr>
              <a:t>ОТЧЕТНОСТЬ ВНУТРИ, ВО ВНЕ </a:t>
            </a:r>
          </a:p>
          <a:p>
            <a:pPr marL="1371611" lvl="2" indent="-457200">
              <a:buFont typeface="Wingdings" panose="05000000000000000000" pitchFamily="2" charset="2"/>
              <a:buChar char="Ø"/>
            </a:pPr>
            <a:endParaRPr lang="ru-RU" sz="1875" b="1" i="1" u="sng" dirty="0">
              <a:solidFill>
                <a:srgbClr val="1D3252"/>
              </a:solidFill>
              <a:latin typeface="Roboto"/>
            </a:endParaRPr>
          </a:p>
          <a:p>
            <a:pPr marL="11"/>
            <a:endParaRPr lang="ru-RU" sz="1875" b="1" i="1" u="sng" dirty="0">
              <a:solidFill>
                <a:srgbClr val="1D3252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168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09AA2F-07B7-E06A-7D5E-218AAE419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779E4E-CF3D-8217-C9DD-A78D7CB22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2485FB3-AFC3-9D64-36A9-DB88D2276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9E1F-8AA6-EB46-A926-C62F71B4E19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2B65B5D-1E99-96B6-96FD-CC3EF2E31CCB}"/>
              </a:ext>
            </a:extLst>
          </p:cNvPr>
          <p:cNvSpPr txBox="1"/>
          <p:nvPr/>
        </p:nvSpPr>
        <p:spPr>
          <a:xfrm>
            <a:off x="1223628" y="548680"/>
            <a:ext cx="76328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"/>
            <a:r>
              <a:rPr lang="ru-RU" sz="1800" dirty="0">
                <a:solidFill>
                  <a:srgbClr val="1D3252"/>
                </a:solidFill>
                <a:latin typeface="Roboto"/>
              </a:rPr>
              <a:t>ОРГАНИЗАЦИЯ ИСПОЛНЕНИЕ ПОЛНОМОЧИЙ</a:t>
            </a:r>
          </a:p>
          <a:p>
            <a:pPr marL="11"/>
            <a:endParaRPr lang="ru-RU" sz="1800" dirty="0">
              <a:solidFill>
                <a:srgbClr val="1D3252"/>
              </a:solidFill>
              <a:latin typeface="Roboto"/>
            </a:endParaRPr>
          </a:p>
          <a:p>
            <a:pPr marL="11"/>
            <a:endParaRPr lang="ru-RU" sz="1800" dirty="0">
              <a:solidFill>
                <a:srgbClr val="1D3252"/>
              </a:solidFill>
              <a:latin typeface="Robo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5F0EF3-F103-D4B7-0CA1-B04BB4729B29}"/>
              </a:ext>
            </a:extLst>
          </p:cNvPr>
          <p:cNvSpPr txBox="1"/>
          <p:nvPr/>
        </p:nvSpPr>
        <p:spPr>
          <a:xfrm>
            <a:off x="454688" y="1472010"/>
            <a:ext cx="82937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11" lvl="2" indent="-457200">
              <a:buFont typeface="Wingdings" panose="05000000000000000000" pitchFamily="2" charset="2"/>
              <a:buChar char="Ø"/>
            </a:pPr>
            <a:r>
              <a:rPr lang="ru-RU" sz="1800" b="1" i="1" u="sng" dirty="0">
                <a:solidFill>
                  <a:srgbClr val="1D3252"/>
                </a:solidFill>
                <a:latin typeface="Roboto"/>
              </a:rPr>
              <a:t>ПЕРЕХОД НА ЭЛЕКТРОННЫЕ ДОКУМЕНТЫ </a:t>
            </a:r>
          </a:p>
          <a:p>
            <a:pPr marL="1371611" lvl="2" indent="-457200">
              <a:buFont typeface="Wingdings" panose="05000000000000000000" pitchFamily="2" charset="2"/>
              <a:buChar char="Ø"/>
            </a:pPr>
            <a:endParaRPr lang="ru-RU" sz="1800" b="1" i="1" u="sng" dirty="0">
              <a:solidFill>
                <a:srgbClr val="1D3252"/>
              </a:solidFill>
              <a:latin typeface="Roboto"/>
            </a:endParaRPr>
          </a:p>
          <a:p>
            <a:pPr marL="1371611" lvl="2" indent="-457200">
              <a:buFont typeface="Wingdings" panose="05000000000000000000" pitchFamily="2" charset="2"/>
              <a:buChar char="Ø"/>
            </a:pPr>
            <a:r>
              <a:rPr lang="ru-RU" sz="1800" b="1" i="1" u="sng" dirty="0">
                <a:solidFill>
                  <a:srgbClr val="1D3252"/>
                </a:solidFill>
                <a:latin typeface="Roboto"/>
              </a:rPr>
              <a:t>ОБЯЗАННОСТЬ ПРЕДОСТАВЛЯТЬ ДОКУМЕНТЫ ДЛЯ УЧЕТА –  ДОЛЖНОСТНЫЕ ОБЯЗАННОСТИ</a:t>
            </a:r>
          </a:p>
          <a:p>
            <a:pPr marL="914411" lvl="2"/>
            <a:r>
              <a:rPr lang="ru-RU" sz="1800" b="1" i="1" u="sng" dirty="0">
                <a:solidFill>
                  <a:srgbClr val="1D3252"/>
                </a:solidFill>
                <a:latin typeface="Roboto"/>
              </a:rPr>
              <a:t> </a:t>
            </a:r>
          </a:p>
          <a:p>
            <a:pPr marL="1371611" lvl="2" indent="-457200">
              <a:buFont typeface="Wingdings" panose="05000000000000000000" pitchFamily="2" charset="2"/>
              <a:buChar char="Ø"/>
            </a:pPr>
            <a:r>
              <a:rPr lang="ru-RU" sz="1800" b="1" i="1" u="sng" dirty="0">
                <a:solidFill>
                  <a:srgbClr val="1D3252"/>
                </a:solidFill>
                <a:latin typeface="Roboto"/>
              </a:rPr>
              <a:t>КОНТРОЛЬ ЗА СРОКАМИ  ПЛАТЕЖЕЙ  (АВТО)</a:t>
            </a:r>
          </a:p>
          <a:p>
            <a:pPr marL="914411" lvl="2"/>
            <a:endParaRPr lang="ru-RU" sz="1800" b="1" i="1" u="sng" dirty="0">
              <a:solidFill>
                <a:srgbClr val="1D3252"/>
              </a:solidFill>
              <a:latin typeface="Roboto"/>
            </a:endParaRPr>
          </a:p>
          <a:p>
            <a:pPr marL="1371611" lvl="2" indent="-457200">
              <a:buFont typeface="Wingdings" panose="05000000000000000000" pitchFamily="2" charset="2"/>
              <a:buChar char="Ø"/>
            </a:pPr>
            <a:r>
              <a:rPr lang="ru-RU" sz="1800" b="1" i="1" u="sng" dirty="0">
                <a:solidFill>
                  <a:srgbClr val="1D3252"/>
                </a:solidFill>
                <a:latin typeface="Roboto"/>
              </a:rPr>
              <a:t>ОЦЕНКА  ПЛАТЕЛЬЩИКА (БАНКРОТСТВО) </a:t>
            </a:r>
          </a:p>
          <a:p>
            <a:pPr marL="1371611" lvl="2" indent="-457200">
              <a:buFont typeface="Wingdings" panose="05000000000000000000" pitchFamily="2" charset="2"/>
              <a:buChar char="Ø"/>
            </a:pPr>
            <a:endParaRPr lang="ru-RU" sz="1800" b="1" i="1" u="sng" dirty="0">
              <a:solidFill>
                <a:srgbClr val="1D3252"/>
              </a:solidFill>
              <a:latin typeface="Roboto"/>
            </a:endParaRPr>
          </a:p>
          <a:p>
            <a:pPr marL="1371611" lvl="2" indent="-457200">
              <a:buFont typeface="Wingdings" panose="05000000000000000000" pitchFamily="2" charset="2"/>
              <a:buChar char="Ø"/>
            </a:pPr>
            <a:r>
              <a:rPr lang="ru-RU" sz="1800" b="1" i="1" u="sng" dirty="0">
                <a:solidFill>
                  <a:srgbClr val="1D3252"/>
                </a:solidFill>
                <a:latin typeface="Roboto"/>
              </a:rPr>
              <a:t>УРЕГУЛИРОВАНИЕ ЗАДОЛЖЕННОСТИ </a:t>
            </a:r>
          </a:p>
          <a:p>
            <a:pPr marL="1371611" lvl="2" indent="-457200">
              <a:buFont typeface="Wingdings" panose="05000000000000000000" pitchFamily="2" charset="2"/>
              <a:buChar char="Ø"/>
            </a:pPr>
            <a:endParaRPr lang="ru-RU" sz="1800" b="1" i="1" u="sng" dirty="0">
              <a:solidFill>
                <a:srgbClr val="1D3252"/>
              </a:solidFill>
              <a:latin typeface="Roboto"/>
            </a:endParaRPr>
          </a:p>
          <a:p>
            <a:pPr marL="1371611" lvl="2" indent="-457200">
              <a:buFont typeface="Wingdings" panose="05000000000000000000" pitchFamily="2" charset="2"/>
              <a:buChar char="Ø"/>
            </a:pPr>
            <a:r>
              <a:rPr lang="ru-RU" sz="1800" b="1" i="1" u="sng" dirty="0">
                <a:solidFill>
                  <a:srgbClr val="1D3252"/>
                </a:solidFill>
                <a:latin typeface="Roboto"/>
              </a:rPr>
              <a:t>ПРИНУДИТЕЛЬНОЕ </a:t>
            </a:r>
            <a:r>
              <a:rPr lang="ru-RU" sz="1800" b="1" i="1" u="sng" dirty="0" smtClean="0">
                <a:solidFill>
                  <a:srgbClr val="1D3252"/>
                </a:solidFill>
                <a:latin typeface="Roboto"/>
              </a:rPr>
              <a:t>ИСПОЛНЕНИЕ </a:t>
            </a:r>
            <a:endParaRPr lang="ru-RU" sz="1800" b="1" i="1" u="sng" dirty="0">
              <a:solidFill>
                <a:srgbClr val="1D3252"/>
              </a:solidFill>
              <a:latin typeface="Roboto"/>
            </a:endParaRPr>
          </a:p>
          <a:p>
            <a:pPr marL="1371611" lvl="2" indent="-457200">
              <a:buFont typeface="Wingdings" panose="05000000000000000000" pitchFamily="2" charset="2"/>
              <a:buChar char="Ø"/>
            </a:pPr>
            <a:endParaRPr lang="ru-RU" sz="1800" b="1" i="1" u="sng" dirty="0">
              <a:solidFill>
                <a:srgbClr val="1D3252"/>
              </a:solidFill>
              <a:latin typeface="Roboto"/>
            </a:endParaRPr>
          </a:p>
          <a:p>
            <a:pPr marL="1371611" lvl="2" indent="-457200">
              <a:buFont typeface="Wingdings" panose="05000000000000000000" pitchFamily="2" charset="2"/>
              <a:buChar char="Ø"/>
            </a:pPr>
            <a:r>
              <a:rPr lang="ru-RU" sz="1800" b="1" i="1" u="sng" dirty="0">
                <a:solidFill>
                  <a:srgbClr val="1D3252"/>
                </a:solidFill>
                <a:latin typeface="Roboto"/>
              </a:rPr>
              <a:t>СПИСАНИЕ  </a:t>
            </a:r>
          </a:p>
        </p:txBody>
      </p:sp>
    </p:spTree>
    <p:extLst>
      <p:ext uri="{BB962C8B-B14F-4D97-AF65-F5344CB8AC3E}">
        <p14:creationId xmlns:p14="http://schemas.microsoft.com/office/powerpoint/2010/main" xmlns="" val="2548220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E24AA8-2BA3-7242-494B-68F41043C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0D38F99-85DE-F0B7-EF10-75429F275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BF6E221-0356-4E8F-E213-DE680997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9E1F-8AA6-EB46-A926-C62F71B4E19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470F160-7137-0465-CF44-A798154A2CB2}"/>
              </a:ext>
            </a:extLst>
          </p:cNvPr>
          <p:cNvSpPr txBox="1"/>
          <p:nvPr/>
        </p:nvSpPr>
        <p:spPr>
          <a:xfrm>
            <a:off x="393715" y="1131270"/>
            <a:ext cx="8356570" cy="528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11" lvl="2" indent="-457200">
              <a:buFont typeface="Wingdings" panose="05000000000000000000" pitchFamily="2" charset="2"/>
              <a:buChar char="Ø"/>
            </a:pPr>
            <a:r>
              <a:rPr lang="ru-RU" sz="1875" b="1" i="1" u="sng" dirty="0">
                <a:solidFill>
                  <a:srgbClr val="1D3252"/>
                </a:solidFill>
                <a:latin typeface="Roboto"/>
              </a:rPr>
              <a:t>ПЕРЕХОД НА ЭЛЕКТРОННЫЕ ДОКУМЕНТЫ  - 61н (отраслевая особенность)</a:t>
            </a:r>
          </a:p>
          <a:p>
            <a:pPr marL="1371611" lvl="2" indent="-457200">
              <a:buFont typeface="Wingdings" panose="05000000000000000000" pitchFamily="2" charset="2"/>
              <a:buChar char="Ø"/>
            </a:pPr>
            <a:endParaRPr lang="ru-RU" sz="1875" b="1" i="1" u="sng" dirty="0">
              <a:solidFill>
                <a:srgbClr val="1D3252"/>
              </a:solidFill>
              <a:latin typeface="Roboto"/>
            </a:endParaRPr>
          </a:p>
          <a:p>
            <a:pPr marL="1371611" lvl="2" indent="-457200">
              <a:buFont typeface="Wingdings" panose="05000000000000000000" pitchFamily="2" charset="2"/>
              <a:buChar char="Ø"/>
            </a:pPr>
            <a:r>
              <a:rPr lang="ru-RU" sz="1875" b="1" i="1" u="sng" dirty="0">
                <a:solidFill>
                  <a:srgbClr val="1D3252"/>
                </a:solidFill>
                <a:latin typeface="Roboto"/>
              </a:rPr>
              <a:t>Формирование документов и их отражение в учете   (сроки , ответственность);</a:t>
            </a:r>
          </a:p>
          <a:p>
            <a:pPr marL="1371611" lvl="2" indent="-457200">
              <a:buFont typeface="Wingdings" panose="05000000000000000000" pitchFamily="2" charset="2"/>
              <a:buChar char="Ø"/>
            </a:pPr>
            <a:endParaRPr lang="ru-RU" sz="1875" b="1" i="1" u="sng" dirty="0">
              <a:solidFill>
                <a:srgbClr val="1D3252"/>
              </a:solidFill>
              <a:latin typeface="Roboto"/>
            </a:endParaRPr>
          </a:p>
          <a:p>
            <a:pPr marL="1371611" lvl="2" indent="-457200">
              <a:buFont typeface="Wingdings" panose="05000000000000000000" pitchFamily="2" charset="2"/>
              <a:buChar char="Ø"/>
            </a:pPr>
            <a:r>
              <a:rPr lang="ru-RU" sz="1875" b="1" i="1" u="sng" dirty="0">
                <a:solidFill>
                  <a:srgbClr val="1D3252"/>
                </a:solidFill>
                <a:latin typeface="Roboto"/>
              </a:rPr>
              <a:t>Проведение инвентаризации до 1.07.2023 года, уточнение аналитики в учете !!!</a:t>
            </a:r>
          </a:p>
          <a:p>
            <a:pPr marL="1828811" lvl="3" indent="-457200">
              <a:buFont typeface="Wingdings" panose="05000000000000000000" pitchFamily="2" charset="2"/>
              <a:buChar char="Ø"/>
            </a:pPr>
            <a:r>
              <a:rPr lang="ru-RU" sz="1875" b="1" i="1" u="sng" dirty="0">
                <a:solidFill>
                  <a:srgbClr val="1D3252"/>
                </a:solidFill>
                <a:latin typeface="Roboto"/>
              </a:rPr>
              <a:t>Технологический анализ просрочки (ранжирование)</a:t>
            </a:r>
          </a:p>
          <a:p>
            <a:pPr marL="914411" lvl="2"/>
            <a:endParaRPr lang="ru-RU" sz="1875" b="1" i="1" u="sng" dirty="0">
              <a:solidFill>
                <a:srgbClr val="1D3252"/>
              </a:solidFill>
              <a:latin typeface="Roboto"/>
            </a:endParaRPr>
          </a:p>
          <a:p>
            <a:pPr marL="1371611" lvl="2" indent="-457200">
              <a:buFont typeface="Wingdings" panose="05000000000000000000" pitchFamily="2" charset="2"/>
              <a:buChar char="Ø"/>
            </a:pPr>
            <a:r>
              <a:rPr lang="ru-RU" sz="1875" b="1" i="1" u="sng" dirty="0">
                <a:solidFill>
                  <a:srgbClr val="1D3252"/>
                </a:solidFill>
                <a:latin typeface="Roboto"/>
              </a:rPr>
              <a:t>Интеграция с ЕГРЮЛ – на балансе ТОЛЬКО действующие организации </a:t>
            </a:r>
          </a:p>
          <a:p>
            <a:pPr marL="1828811" lvl="3" indent="-457200">
              <a:buFont typeface="Wingdings" panose="05000000000000000000" pitchFamily="2" charset="2"/>
              <a:buChar char="Ø"/>
            </a:pPr>
            <a:r>
              <a:rPr lang="ru-RU" sz="1875" b="1" i="1" u="sng" dirty="0">
                <a:solidFill>
                  <a:srgbClr val="1D3252"/>
                </a:solidFill>
                <a:latin typeface="Roboto"/>
              </a:rPr>
              <a:t>Реорганизация, </a:t>
            </a:r>
            <a:r>
              <a:rPr lang="ru-RU" sz="1875" b="1" i="1" u="sng" dirty="0" err="1">
                <a:solidFill>
                  <a:srgbClr val="1D3252"/>
                </a:solidFill>
                <a:latin typeface="Roboto"/>
              </a:rPr>
              <a:t>ликвидаци</a:t>
            </a:r>
            <a:r>
              <a:rPr lang="ru-RU" sz="1875" b="1" i="1" u="sng" dirty="0">
                <a:solidFill>
                  <a:srgbClr val="1D3252"/>
                </a:solidFill>
                <a:latin typeface="Roboto"/>
              </a:rPr>
              <a:t> (упразднение)</a:t>
            </a:r>
          </a:p>
          <a:p>
            <a:pPr marL="1828811" lvl="3" indent="-457200">
              <a:buFont typeface="Wingdings" panose="05000000000000000000" pitchFamily="2" charset="2"/>
              <a:buChar char="Ø"/>
            </a:pPr>
            <a:r>
              <a:rPr lang="ru-RU" sz="1875" b="1" i="1" u="sng" dirty="0">
                <a:solidFill>
                  <a:srgbClr val="1D3252"/>
                </a:solidFill>
                <a:latin typeface="Roboto"/>
              </a:rPr>
              <a:t>Риски неплатежеспособности (банкротство).  Работа оп банкротству</a:t>
            </a:r>
          </a:p>
          <a:p>
            <a:pPr marL="1828811" lvl="3" indent="-457200">
              <a:buFont typeface="Wingdings" panose="05000000000000000000" pitchFamily="2" charset="2"/>
              <a:buChar char="Ø"/>
            </a:pPr>
            <a:r>
              <a:rPr lang="ru-RU" sz="1875" b="1" i="1" u="sng" dirty="0">
                <a:solidFill>
                  <a:srgbClr val="1D3252"/>
                </a:solidFill>
                <a:latin typeface="Roboto"/>
              </a:rPr>
              <a:t> введение аналитики по статусам </a:t>
            </a:r>
          </a:p>
          <a:p>
            <a:pPr marL="1371611" lvl="2" indent="-457200">
              <a:buFont typeface="Wingdings" panose="05000000000000000000" pitchFamily="2" charset="2"/>
              <a:buChar char="Ø"/>
            </a:pPr>
            <a:endParaRPr lang="ru-RU" sz="1875" b="1" i="1" u="sng" dirty="0">
              <a:solidFill>
                <a:srgbClr val="1D3252"/>
              </a:solidFill>
              <a:latin typeface="Roboto"/>
            </a:endParaRPr>
          </a:p>
          <a:p>
            <a:pPr marL="1371611" lvl="2" indent="-457200">
              <a:buFont typeface="Wingdings" panose="05000000000000000000" pitchFamily="2" charset="2"/>
              <a:buChar char="Ø"/>
            </a:pPr>
            <a:endParaRPr lang="ru-RU" sz="1875" b="1" i="1" u="sng" dirty="0">
              <a:solidFill>
                <a:srgbClr val="1D3252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1051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86448F-73CD-C3FD-7A99-7751921C8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2104B9-CAC6-6911-2781-BBDB22503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623BFEE-A4D9-9AEF-EC88-DC34624D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9E1F-8AA6-EB46-A926-C62F71B4E191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75378C9-C105-C48B-8E88-C7B5C0E9AC87}"/>
              </a:ext>
            </a:extLst>
          </p:cNvPr>
          <p:cNvSpPr txBox="1"/>
          <p:nvPr/>
        </p:nvSpPr>
        <p:spPr>
          <a:xfrm>
            <a:off x="454688" y="1016731"/>
            <a:ext cx="807775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11" lvl="2" indent="-457200">
              <a:buFont typeface="Wingdings" panose="05000000000000000000" pitchFamily="2" charset="2"/>
              <a:buChar char="Ø"/>
            </a:pPr>
            <a:r>
              <a:rPr lang="ru-RU" sz="1800" b="1" i="1" u="sng" dirty="0">
                <a:solidFill>
                  <a:srgbClr val="1D3252"/>
                </a:solidFill>
                <a:latin typeface="Roboto"/>
              </a:rPr>
              <a:t>Закрепление полномочий (обязанностей) по урегулированию задолженности </a:t>
            </a:r>
          </a:p>
          <a:p>
            <a:pPr marL="914411" lvl="2"/>
            <a:endParaRPr lang="ru-RU" sz="1800" b="1" i="1" u="sng" dirty="0">
              <a:solidFill>
                <a:srgbClr val="1D3252"/>
              </a:solidFill>
              <a:latin typeface="Roboto"/>
            </a:endParaRPr>
          </a:p>
          <a:p>
            <a:pPr marL="1371611" lvl="2" indent="-457200">
              <a:buFont typeface="Wingdings" panose="05000000000000000000" pitchFamily="2" charset="2"/>
              <a:buChar char="Ø"/>
            </a:pPr>
            <a:r>
              <a:rPr lang="ru-RU" sz="1800" b="1" i="1" u="sng" dirty="0">
                <a:solidFill>
                  <a:srgbClr val="1D3252"/>
                </a:solidFill>
                <a:latin typeface="Roboto"/>
              </a:rPr>
              <a:t>Дополнение положения по Инвентаризации и графика документооборота (взаимодействие центра полномочий и бухгалтерии)</a:t>
            </a:r>
          </a:p>
          <a:p>
            <a:pPr marL="1371611" lvl="2" indent="-457200">
              <a:buFont typeface="Wingdings" panose="05000000000000000000" pitchFamily="2" charset="2"/>
              <a:buChar char="Ø"/>
            </a:pPr>
            <a:endParaRPr lang="ru-RU" sz="1800" b="1" i="1" u="sng" dirty="0">
              <a:solidFill>
                <a:srgbClr val="1D3252"/>
              </a:solidFill>
              <a:latin typeface="Roboto"/>
            </a:endParaRPr>
          </a:p>
          <a:p>
            <a:pPr marL="1371611" lvl="2" indent="-457200">
              <a:buFont typeface="Wingdings" panose="05000000000000000000" pitchFamily="2" charset="2"/>
              <a:buChar char="Ø"/>
            </a:pPr>
            <a:r>
              <a:rPr lang="ru-RU" sz="1800" b="1" i="1" u="sng" dirty="0">
                <a:solidFill>
                  <a:srgbClr val="1D3252"/>
                </a:solidFill>
                <a:latin typeface="Roboto"/>
              </a:rPr>
              <a:t>Положение о принятии решения по признанию задолженности сомнительной </a:t>
            </a:r>
          </a:p>
          <a:p>
            <a:pPr marL="1371611" lvl="2" indent="-457200">
              <a:buFont typeface="Wingdings" panose="05000000000000000000" pitchFamily="2" charset="2"/>
              <a:buChar char="Ø"/>
            </a:pPr>
            <a:endParaRPr lang="ru-RU" sz="1800" b="1" i="1" u="sng" dirty="0">
              <a:solidFill>
                <a:srgbClr val="1D3252"/>
              </a:solidFill>
              <a:latin typeface="Roboto"/>
            </a:endParaRPr>
          </a:p>
          <a:p>
            <a:pPr marL="1371611" lvl="2" indent="-457200">
              <a:buFont typeface="Wingdings" panose="05000000000000000000" pitchFamily="2" charset="2"/>
              <a:buChar char="Ø"/>
            </a:pPr>
            <a:r>
              <a:rPr lang="ru-RU" sz="1800" b="1" i="1" u="sng" dirty="0">
                <a:solidFill>
                  <a:srgbClr val="1D3252"/>
                </a:solidFill>
                <a:latin typeface="Roboto"/>
              </a:rPr>
              <a:t>Регламентация принятия решения </a:t>
            </a:r>
            <a:r>
              <a:rPr lang="ru-RU" sz="1800" b="1" i="1" u="sng" dirty="0" err="1">
                <a:solidFill>
                  <a:srgbClr val="1D3252"/>
                </a:solidFill>
                <a:latin typeface="Roboto"/>
              </a:rPr>
              <a:t>осписании</a:t>
            </a:r>
            <a:r>
              <a:rPr lang="ru-RU" sz="1800" b="1" i="1" u="sng" dirty="0">
                <a:solidFill>
                  <a:srgbClr val="1D3252"/>
                </a:solidFill>
                <a:latin typeface="Roboto"/>
              </a:rPr>
              <a:t> задолженности (признании нереальной ко </a:t>
            </a:r>
            <a:r>
              <a:rPr lang="ru-RU" sz="1800" b="1" i="1" u="sng" dirty="0" smtClean="0">
                <a:solidFill>
                  <a:srgbClr val="1D3252"/>
                </a:solidFill>
                <a:latin typeface="Roboto"/>
              </a:rPr>
              <a:t>взысканию, не востребованной)</a:t>
            </a:r>
            <a:endParaRPr lang="ru-RU" sz="1800" b="1" i="1" u="sng" dirty="0">
              <a:solidFill>
                <a:srgbClr val="1D3252"/>
              </a:solidFill>
              <a:latin typeface="Roboto"/>
            </a:endParaRPr>
          </a:p>
          <a:p>
            <a:pPr marL="1371611" lvl="2" indent="-457200">
              <a:buFont typeface="Wingdings" panose="05000000000000000000" pitchFamily="2" charset="2"/>
              <a:buChar char="Ø"/>
            </a:pPr>
            <a:endParaRPr lang="ru-RU" sz="1800" b="1" i="1" u="sng" dirty="0">
              <a:solidFill>
                <a:srgbClr val="1D3252"/>
              </a:solidFill>
              <a:latin typeface="Roboto"/>
            </a:endParaRPr>
          </a:p>
          <a:p>
            <a:pPr marL="1371611" lvl="2" indent="-457200">
              <a:buFont typeface="Wingdings" panose="05000000000000000000" pitchFamily="2" charset="2"/>
              <a:buChar char="Ø"/>
            </a:pPr>
            <a:r>
              <a:rPr lang="ru-RU" sz="1800" b="1" i="1" u="sng" dirty="0">
                <a:solidFill>
                  <a:srgbClr val="1D3252"/>
                </a:solidFill>
                <a:latin typeface="Roboto"/>
              </a:rPr>
              <a:t>Согласование с Учредителей крупных и зависимых операций </a:t>
            </a:r>
          </a:p>
        </p:txBody>
      </p:sp>
    </p:spTree>
    <p:extLst>
      <p:ext uri="{BB962C8B-B14F-4D97-AF65-F5344CB8AC3E}">
        <p14:creationId xmlns:p14="http://schemas.microsoft.com/office/powerpoint/2010/main" xmlns="" val="1913596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33008</TotalTime>
  <Words>403</Words>
  <Application>Microsoft Office PowerPoint</Application>
  <PresentationFormat>Экран (4:3)</PresentationFormat>
  <Paragraphs>128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Изменения  бюджетного законодательства  создание единой цифровой среды  данных о государственных финансах  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ОБЗ</dc:creator>
  <cp:lastModifiedBy>Светлана</cp:lastModifiedBy>
  <cp:revision>2085</cp:revision>
  <cp:lastPrinted>2018-11-14T09:10:42Z</cp:lastPrinted>
  <dcterms:created xsi:type="dcterms:W3CDTF">2014-05-13T07:16:38Z</dcterms:created>
  <dcterms:modified xsi:type="dcterms:W3CDTF">2023-06-26T05:51:55Z</dcterms:modified>
</cp:coreProperties>
</file>