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34" r:id="rId2"/>
    <p:sldMasterId id="2147483989" r:id="rId3"/>
  </p:sldMasterIdLst>
  <p:notesMasterIdLst>
    <p:notesMasterId r:id="rId20"/>
  </p:notesMasterIdLst>
  <p:handoutMasterIdLst>
    <p:handoutMasterId r:id="rId21"/>
  </p:handoutMasterIdLst>
  <p:sldIdLst>
    <p:sldId id="2231" r:id="rId4"/>
    <p:sldId id="2281" r:id="rId5"/>
    <p:sldId id="2264" r:id="rId6"/>
    <p:sldId id="2266" r:id="rId7"/>
    <p:sldId id="2265" r:id="rId8"/>
    <p:sldId id="2269" r:id="rId9"/>
    <p:sldId id="2270" r:id="rId10"/>
    <p:sldId id="2284" r:id="rId11"/>
    <p:sldId id="2276" r:id="rId12"/>
    <p:sldId id="2277" r:id="rId13"/>
    <p:sldId id="2278" r:id="rId14"/>
    <p:sldId id="2268" r:id="rId15"/>
    <p:sldId id="2282" r:id="rId16"/>
    <p:sldId id="2263" r:id="rId17"/>
    <p:sldId id="2285" r:id="rId18"/>
    <p:sldId id="2287" r:id="rId19"/>
  </p:sldIdLst>
  <p:sldSz cx="9144000" cy="6858000" type="screen4x3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1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02B"/>
    <a:srgbClr val="004821"/>
    <a:srgbClr val="FFFF99"/>
    <a:srgbClr val="003618"/>
    <a:srgbClr val="C6D34D"/>
    <a:srgbClr val="9BDA46"/>
    <a:srgbClr val="F0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0012" autoAdjust="0"/>
  </p:normalViewPr>
  <p:slideViewPr>
    <p:cSldViewPr>
      <p:cViewPr varScale="1">
        <p:scale>
          <a:sx n="115" d="100"/>
          <a:sy n="115" d="100"/>
        </p:scale>
        <p:origin x="912" y="126"/>
      </p:cViewPr>
      <p:guideLst>
        <p:guide orient="horz" pos="2160"/>
        <p:guide pos="5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AC8E7-54E4-42E7-BD35-6AC0A8266A40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Законодательство (Бюджетный кодекс, КоАП РФ, иные законы), </a:t>
          </a:r>
          <a:r>
            <a:rPr lang="ru-RU" sz="2000" dirty="0" smtClean="0">
              <a:solidFill>
                <a:srgbClr val="FF0000"/>
              </a:solidFill>
            </a:rPr>
            <a:t>384-ФЗ, 521-ФЗ о внесении изменений в Бюджетный кодекс Российской Федерации</a:t>
          </a:r>
          <a:endParaRPr lang="ru-RU" sz="2000" dirty="0">
            <a:solidFill>
              <a:srgbClr val="FF0000"/>
            </a:solidFill>
          </a:endParaRPr>
        </a:p>
      </dgm:t>
    </dgm:pt>
    <dgm:pt modelId="{7E2CD719-8C23-4DEE-AB0B-3CFA96D52BA1}" type="parTrans" cxnId="{0889E70D-22C6-4610-A97E-2A0CBAF4C703}">
      <dgm:prSet/>
      <dgm:spPr/>
      <dgm:t>
        <a:bodyPr/>
        <a:lstStyle/>
        <a:p>
          <a:endParaRPr lang="ru-RU"/>
        </a:p>
      </dgm:t>
    </dgm:pt>
    <dgm:pt modelId="{03AB3045-DAED-4159-A15C-D0A4AB28AF2E}" type="sibTrans" cxnId="{0889E70D-22C6-4610-A97E-2A0CBAF4C703}">
      <dgm:prSet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</a:t>
          </a:r>
          <a:endParaRPr lang="ru-RU" sz="3600" b="1" dirty="0">
            <a:solidFill>
              <a:schemeClr val="tx1"/>
            </a:solidFill>
          </a:endParaRPr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Стандарты внутреннего государственного (муниципального) финансового контроля и ВФА, их совершенствование (уточнение)</a:t>
          </a:r>
          <a:endParaRPr lang="ru-RU" sz="20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III</a:t>
          </a:r>
          <a:endParaRPr lang="ru-RU" sz="2400" b="1" dirty="0">
            <a:solidFill>
              <a:schemeClr val="tx1"/>
            </a:solidFill>
          </a:endParaRPr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Методические разъяснения  и НПА Минфина России</a:t>
          </a:r>
          <a:endParaRPr lang="ru-RU" sz="2000" dirty="0"/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aseline="0" dirty="0" smtClean="0">
              <a:solidFill>
                <a:schemeClr val="tx1"/>
              </a:solidFill>
            </a:rPr>
            <a:t>I</a:t>
          </a:r>
          <a:endParaRPr lang="ru-RU" baseline="0" dirty="0">
            <a:solidFill>
              <a:schemeClr val="tx1"/>
            </a:solidFill>
          </a:endParaRPr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F6273D1C-DE44-46A3-A48F-6416002E80FE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Ведомственные стандарты органов внутреннего Г(М)ФК</a:t>
          </a:r>
          <a:endParaRPr lang="ru-RU" sz="2000" dirty="0"/>
        </a:p>
      </dgm:t>
    </dgm:pt>
    <dgm:pt modelId="{2DA4638B-26F6-486F-BAC9-55C5935A844B}" type="sibTrans" cxnId="{CEC5FE63-F2F3-48BD-AE3D-85FE654F7C22}">
      <dgm:prSet/>
      <dgm:spPr/>
      <dgm:t>
        <a:bodyPr/>
        <a:lstStyle/>
        <a:p>
          <a:endParaRPr lang="ru-RU"/>
        </a:p>
      </dgm:t>
    </dgm:pt>
    <dgm:pt modelId="{6C4C23D1-E0B4-4773-AFB6-1ECA4261E833}" type="parTrans" cxnId="{CEC5FE63-F2F3-48BD-AE3D-85FE654F7C22}">
      <dgm:prSet/>
      <dgm:spPr/>
      <dgm:t>
        <a:bodyPr/>
        <a:lstStyle/>
        <a:p>
          <a:endParaRPr lang="ru-RU"/>
        </a:p>
      </dgm:t>
    </dgm:pt>
    <dgm:pt modelId="{86AE0714-768A-4961-95AA-FCD1AE822C27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Ведомственные акты по внутреннему финансовому аудиту</a:t>
          </a:r>
          <a:endParaRPr lang="ru-RU" sz="2000" dirty="0"/>
        </a:p>
      </dgm:t>
    </dgm:pt>
    <dgm:pt modelId="{87098F74-072B-4F52-8EF8-81A76E34F7E2}" type="parTrans" cxnId="{0AE47F26-E220-4F37-9B35-9C305424783D}">
      <dgm:prSet/>
      <dgm:spPr/>
      <dgm:t>
        <a:bodyPr/>
        <a:lstStyle/>
        <a:p>
          <a:endParaRPr lang="ru-RU"/>
        </a:p>
      </dgm:t>
    </dgm:pt>
    <dgm:pt modelId="{EDEE65E5-CE9A-4C32-B8C3-6D73409907C3}" type="sibTrans" cxnId="{0AE47F26-E220-4F37-9B35-9C305424783D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3" custLinFactNeighborX="3257" custLinFactNeighborY="-13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3" custScaleY="99690" custLinFactNeighborX="0" custLinFactNeighborY="-4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3" custScaleY="97472" custLinFactNeighborX="72" custLinFactNeighborY="-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E95A5-5F63-44BE-A0F5-E4BAEDD3F38D}" type="presOf" srcId="{86AE0714-768A-4961-95AA-FCD1AE822C27}" destId="{260CC360-E741-404D-BA81-0700D8105679}" srcOrd="0" destOrd="2" presId="urn:microsoft.com/office/officeart/2005/8/layout/chevron2"/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0AE47F26-E220-4F37-9B35-9C305424783D}" srcId="{303B8610-40EA-48C6-BE6E-456EC55ED0C4}" destId="{86AE0714-768A-4961-95AA-FCD1AE822C27}" srcOrd="2" destOrd="0" parTransId="{87098F74-072B-4F52-8EF8-81A76E34F7E2}" sibTransId="{EDEE65E5-CE9A-4C32-B8C3-6D73409907C3}"/>
    <dgm:cxn modelId="{CEC5FE63-F2F3-48BD-AE3D-85FE654F7C22}" srcId="{303B8610-40EA-48C6-BE6E-456EC55ED0C4}" destId="{F6273D1C-DE44-46A3-A48F-6416002E80FE}" srcOrd="1" destOrd="0" parTransId="{6C4C23D1-E0B4-4773-AFB6-1ECA4261E833}" sibTransId="{2DA4638B-26F6-486F-BAC9-55C5935A844B}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EC90D1A3-E693-46A6-A2A8-53D421350715}" type="presOf" srcId="{B6FAC8E7-54E4-42E7-BD35-6AC0A8266A40}" destId="{45AAD843-F859-487B-A6C5-F227979FC08A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E50BEC8A-F42B-4075-9312-19DE9702CD45}" type="presOf" srcId="{F6273D1C-DE44-46A3-A48F-6416002E80FE}" destId="{260CC360-E741-404D-BA81-0700D8105679}" srcOrd="0" destOrd="1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0889E70D-22C6-4610-A97E-2A0CBAF4C703}" srcId="{AF96D43D-BB4F-4548-A029-A8A59DCAF575}" destId="{B6FAC8E7-54E4-42E7-BD35-6AC0A8266A40}" srcOrd="0" destOrd="0" parTransId="{7E2CD719-8C23-4DEE-AB0B-3CFA96D52BA1}" sibTransId="{03AB3045-DAED-4159-A15C-D0A4AB28AF2E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92095" y="301666"/>
          <a:ext cx="1947302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baseline="0" dirty="0" smtClean="0">
              <a:solidFill>
                <a:schemeClr val="tx1"/>
              </a:solidFill>
            </a:rPr>
            <a:t>I</a:t>
          </a:r>
          <a:endParaRPr lang="ru-RU" sz="3800" kern="1200" baseline="0" dirty="0">
            <a:solidFill>
              <a:schemeClr val="tx1"/>
            </a:solidFill>
          </a:endParaRPr>
        </a:p>
      </dsp:txBody>
      <dsp:txXfrm rot="-5400000">
        <a:off x="1" y="691127"/>
        <a:ext cx="1363111" cy="584191"/>
      </dsp:txXfrm>
    </dsp:sp>
    <dsp:sp modelId="{45AAD843-F859-487B-A6C5-F227979FC08A}">
      <dsp:nvSpPr>
        <dsp:cNvPr id="0" name=""/>
        <dsp:cNvSpPr/>
      </dsp:nvSpPr>
      <dsp:spPr>
        <a:xfrm rot="5400000">
          <a:off x="4206890" y="-2843778"/>
          <a:ext cx="1265746" cy="6953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Законодательство (Бюджетный кодекс, КоАП РФ, иные законы), </a:t>
          </a:r>
          <a:r>
            <a:rPr lang="ru-RU" sz="2000" kern="1200" dirty="0" smtClean="0">
              <a:solidFill>
                <a:srgbClr val="FF0000"/>
              </a:solidFill>
            </a:rPr>
            <a:t>384-ФЗ, 521-ФЗ о внесении изменений в Бюджетный кодекс Российской Федерации</a:t>
          </a:r>
          <a:endParaRPr lang="ru-RU" sz="2000" kern="1200" dirty="0">
            <a:solidFill>
              <a:srgbClr val="FF0000"/>
            </a:solidFill>
          </a:endParaRPr>
        </a:p>
      </dsp:txBody>
      <dsp:txXfrm rot="-5400000">
        <a:off x="1363112" y="61789"/>
        <a:ext cx="6891515" cy="1142168"/>
      </dsp:txXfrm>
    </dsp:sp>
    <dsp:sp modelId="{03D0EA89-2A70-4499-8805-4AAAC01E6F36}">
      <dsp:nvSpPr>
        <dsp:cNvPr id="0" name=""/>
        <dsp:cNvSpPr/>
      </dsp:nvSpPr>
      <dsp:spPr>
        <a:xfrm rot="5400000">
          <a:off x="-292095" y="2057766"/>
          <a:ext cx="1947302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</a:t>
          </a:r>
          <a:endParaRPr lang="ru-RU" sz="3600" b="1" kern="1200" dirty="0">
            <a:solidFill>
              <a:schemeClr val="tx1"/>
            </a:solidFill>
          </a:endParaRPr>
        </a:p>
      </dsp:txBody>
      <dsp:txXfrm rot="-5400000">
        <a:off x="1" y="2447227"/>
        <a:ext cx="1363111" cy="584191"/>
      </dsp:txXfrm>
    </dsp:sp>
    <dsp:sp modelId="{09117F78-D702-45FE-BA65-AF89C747F759}">
      <dsp:nvSpPr>
        <dsp:cNvPr id="0" name=""/>
        <dsp:cNvSpPr/>
      </dsp:nvSpPr>
      <dsp:spPr>
        <a:xfrm rot="5400000">
          <a:off x="4206890" y="-1078107"/>
          <a:ext cx="1265746" cy="6953304"/>
        </a:xfrm>
        <a:prstGeom prst="round2Same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Стандарты внутреннего государственного (муниципального) финансового контроля и ВФА, их совершенствование (уточнение)</a:t>
          </a:r>
          <a:endParaRPr lang="ru-RU" sz="2000" b="1" kern="1200" dirty="0"/>
        </a:p>
      </dsp:txBody>
      <dsp:txXfrm rot="-5400000">
        <a:off x="1363112" y="1827460"/>
        <a:ext cx="6891515" cy="1142168"/>
      </dsp:txXfrm>
    </dsp:sp>
    <dsp:sp modelId="{FE31ACF4-DF46-4178-894E-3206F316BE00}">
      <dsp:nvSpPr>
        <dsp:cNvPr id="0" name=""/>
        <dsp:cNvSpPr/>
      </dsp:nvSpPr>
      <dsp:spPr>
        <a:xfrm rot="5400000">
          <a:off x="-289077" y="3731417"/>
          <a:ext cx="1941265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III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1" y="4123896"/>
        <a:ext cx="1363111" cy="578154"/>
      </dsp:txXfrm>
    </dsp:sp>
    <dsp:sp modelId="{260CC360-E741-404D-BA81-0700D8105679}">
      <dsp:nvSpPr>
        <dsp:cNvPr id="0" name=""/>
        <dsp:cNvSpPr/>
      </dsp:nvSpPr>
      <dsp:spPr>
        <a:xfrm rot="5400000">
          <a:off x="4222889" y="596604"/>
          <a:ext cx="1233748" cy="6953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Методические разъяснения  и НПА Минфина России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Ведомственные стандарты органов внутреннего Г(М)ФК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Ведомственные акты по внутреннему финансовому аудиту</a:t>
          </a:r>
          <a:endParaRPr lang="ru-RU" sz="2000" kern="1200" dirty="0"/>
        </a:p>
      </dsp:txBody>
      <dsp:txXfrm rot="-5400000">
        <a:off x="1363112" y="3516609"/>
        <a:ext cx="6893077" cy="1113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0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0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3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4213" y="514350"/>
            <a:ext cx="3424237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9" y="3257552"/>
            <a:ext cx="7898129" cy="3086099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3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27700" y="33338"/>
            <a:ext cx="2955925" cy="221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19247" y="2278019"/>
            <a:ext cx="14025680" cy="2418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7270" y="3211060"/>
            <a:ext cx="7898129" cy="3132593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в Российской Федерации сложилась 3-уровневая система финансового контроля и аудита. Каждое направление имеет свои задачи и имеет место в каждом публично-правовом образовании.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тем, у них есть общая цель – это обеспечение законности и эффективности проведения операций в финансово-бюджетной сфере.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каждом министерстве (ведомстве) должны быть настроены механизмы контроля и аудита, обеспечивающие с одной стороны четкое исполнение своих собственных бюджетных полномочий (процедур) в соответствии с правилами и регламентами, с другой стороны, соблюдение условий предоставления ведомством средств из бюджета.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Соответственно, за исполнением собственных бюджетных полномочий следит система внутреннего финансового контроля и аудита (ВФК и ВФА), за условиями предоставления средств из бюджета – ведомственный контроль.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Органы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Федеральное казначейство, региональные и муниципальные КРУ осуществляют надзор как за ведомственными механизмами контроля и аудита, так и за соблюдением объектами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правил, установленных бюджетным законодательством, а также условий договоров и соглашений о предоставлении средств из бюджета.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Третий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Деятельность Счетной палаты Российской Федерации, региональных и муниципальных контрольно-счетных органов - это внешний государственный аудит и контроль за работой органов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ведомств и других объектов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70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3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D551E537-6E6A-4BE4-A027-C3CB6CB49923}" type="datetime1">
              <a:rPr lang="ru-RU" smtClean="0">
                <a:solidFill>
                  <a:prstClr val="black"/>
                </a:solidFill>
              </a:rPr>
              <a:t>23.06.2023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1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26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2FC115E2-4D98-4A5E-B37B-D0674795F38A}" type="datetime1">
              <a:rPr lang="ru-RU" smtClean="0">
                <a:solidFill>
                  <a:prstClr val="black"/>
                </a:solidFill>
              </a:rPr>
              <a:t>23.06.2023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7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9EDF404F-1C92-4AB6-A9F3-5719BEE5C748}" type="datetime1">
              <a:rPr lang="ru-RU" smtClean="0">
                <a:solidFill>
                  <a:prstClr val="black"/>
                </a:solidFill>
              </a:rPr>
              <a:t>23.06.2023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7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AF49ADA-76A6-44C3-AA35-29D787903EE2}" type="datetime1">
              <a:rPr lang="ru-RU" smtClean="0">
                <a:solidFill>
                  <a:prstClr val="black"/>
                </a:solidFill>
              </a:rPr>
              <a:t>23.06.2023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495B947-F3D6-4994-8BB6-E13081670F3D}" type="datetime1">
              <a:rPr lang="ru-RU" smtClean="0">
                <a:solidFill>
                  <a:prstClr val="black"/>
                </a:solidFill>
              </a:rPr>
              <a:t>23.06.2023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8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BF3E28EE-6098-4399-A771-486940E9F97C}" type="datetime1">
              <a:rPr lang="ru-RU" smtClean="0">
                <a:solidFill>
                  <a:prstClr val="black"/>
                </a:solidFill>
              </a:rPr>
              <a:t>23.06.2023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1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A503879-6ABA-4910-BD14-13A4D8BE4A9D}" type="datetime1">
              <a:rPr lang="ru-RU" smtClean="0">
                <a:solidFill>
                  <a:prstClr val="black"/>
                </a:solidFill>
              </a:rPr>
              <a:t>23.06.2023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1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3F8B675-2B99-4301-B2DB-A03649C82A7B}" type="datetime1">
              <a:rPr lang="ru-RU" smtClean="0">
                <a:solidFill>
                  <a:prstClr val="black"/>
                </a:solidFill>
              </a:rPr>
              <a:t>23.06.2023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E5A5B64A-7B08-4FDB-A6F0-1BABB251BEE4}" type="datetime1">
              <a:rPr lang="ru-RU" smtClean="0">
                <a:solidFill>
                  <a:prstClr val="black"/>
                </a:solidFill>
              </a:rPr>
              <a:t>23.06.2023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75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7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436B84F-63F4-49CC-8FA1-A93D6D580994}" type="datetime1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23.06.2023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4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12537"/>
            <a:ext cx="4235581" cy="25853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DF4E-F981-4A5A-BF3E-C0614A465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85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49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23.06.2023 15:04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9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23.06.2023 15:04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385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4360" y="-1585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5305" y="-1585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6953" y="-1585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6" y="3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835" y="3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E05047-C806-48E8-821D-C0F2FC142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6" y="-1588"/>
            <a:ext cx="311645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49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94" y="-1585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44" y="-1585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5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3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Georgia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40"/>
            <a:ext cx="261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Georgia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1" y="-61910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5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5407979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91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988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1"/>
            <a:ext cx="82296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D4CA9-6455-4D4B-9A96-1638AD137F56}" type="datetime8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23.06.2023 15:04</a:t>
            </a:fld>
            <a:r>
              <a:rPr lang="ru-RU" dirty="0" smtClean="0"/>
              <a:t>06.10.2009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9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93AEA-1088-46C4-AFD3-1EC02C849B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1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60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6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57547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О ХОДЕ РЕАЛИЗАЦИИ ПРОЕКТА СМАРТ-КОНТРОЛЬ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В ЧАСТИ КОНТРОЛЬНО-АУДИТОРСКОЙ ДЕЯТЕЛЬНОСТИ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В ФИНАНСОВО-БЮДЖЕТНОЙ СФЕРЕ </a:t>
            </a:r>
            <a:endParaRPr lang="ru-RU" sz="2400" b="1" dirty="0" smtClean="0">
              <a:solidFill>
                <a:srgbClr val="004821"/>
              </a:solidFill>
              <a:cs typeface="Arial" panose="020B0604020202020204" pitchFamily="34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18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51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21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3" y="980728"/>
            <a:ext cx="8208912" cy="5544616"/>
            <a:chOff x="689053" y="1228198"/>
            <a:chExt cx="8337934" cy="361547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89053" y="2425195"/>
              <a:ext cx="3127573" cy="2418475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Новые ИТ- технологии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(единая цифровая платформа – открытость данных объектов контроля, алгоритмы искусственного интеллекта)  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Расширение форм и методов контроля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(формы превентивного контроля, развитие механизмов «обратной связи») 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Гармонизация бизнес-процессов органов контроля и объектов контроля 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(эффективное взаимодействие посредством «невидимого» анализа, унифицированные индикаторы риск-факторов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89053" y="1228198"/>
              <a:ext cx="2789644" cy="1094274"/>
            </a:xfrm>
            <a:prstGeom prst="roundRect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Развитие цифрового контроля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«онлайн» контроль – электронный доступ к учетным данным объекта контроля, цифровой обмен и диалог, дистанционный мониторинг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772615" y="1228198"/>
              <a:ext cx="3254372" cy="1094274"/>
            </a:xfrm>
            <a:prstGeom prst="roundRect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Развитие предупреждающего контроля 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меры превентивного характера – контрольные процедуры с учетом результатов самообследования объектами контроля рисков в финансово-бюджетной сфере, совместное управляющее воздействие на риск-зоны</a:t>
              </a: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3660443" y="2335724"/>
              <a:ext cx="1947864" cy="333375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468693" y="2425194"/>
              <a:ext cx="3558294" cy="241847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ПРОГНОЗ И ПРЕДУПРЕЖДЕНИЕ НАРУШЕНИЙ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РИСК-МЕНЕДЖМЕНТ ПОСТОЯННЫЙ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Е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ЕДИНАЯ ИНФОРМАЦИОННАЯ СРЕДА ДАННЫХ И ОПЕРАЦИЙ (МЕРОПРИЯТИЙ)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-  ДИСТАНЦИОННЫЙ МОНИТОРИНГ БЮДЖЕТНОГО ПРОЦЕССА/ДИАЛОГ УЧАСТНИКОВ СИСТЕМЫ В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ОН-ЛАЙН РЕЖИМЕ</a:t>
              </a:r>
            </a:p>
          </p:txBody>
        </p:sp>
        <p:sp>
          <p:nvSpPr>
            <p:cNvPr id="10" name="Стрелка влево 9"/>
            <p:cNvSpPr/>
            <p:nvPr/>
          </p:nvSpPr>
          <p:spPr>
            <a:xfrm>
              <a:off x="3980764" y="3520098"/>
              <a:ext cx="1267467" cy="562272"/>
            </a:xfrm>
            <a:prstGeom prst="leftArrow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Способы</a:t>
              </a: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4037088" y="2930316"/>
              <a:ext cx="1342156" cy="561980"/>
            </a:xfrm>
            <a:prstGeom prst="rightArrow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Результаты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64776" y="1235820"/>
              <a:ext cx="2121760" cy="1099903"/>
            </a:xfrm>
            <a:prstGeom prst="roundRect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Методологический баланс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между ПРЕД и ПОСТ контролем, их взаимодействие и взаимное дополнение</a:t>
              </a:r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545808" y="279688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ЗАДАЧИ ТРАНСФОРМАЦИИ КОНТРОЛЬНОЙ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ДЕЯТЕЛЬНОСТИ 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20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9532" y="1340771"/>
            <a:ext cx="3486686" cy="1727907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ЦЕЛЬ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к 2027 году единой электронной среды автоматизированного </a:t>
            </a:r>
            <a:r>
              <a:rPr kumimoji="0" lang="ru-RU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контроллинга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анализа и учета государственных финансов для государственных (муниципальных) органов и организаций бюджетной сферы в целях повышения эффективности и качества управленческих решений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7760" y="1340768"/>
            <a:ext cx="2005483" cy="1727908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ЗАДАЧА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и внедрение системы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контроллинга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 базе единой цифровой платформы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7925" y="1340771"/>
            <a:ext cx="2464555" cy="1727907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Цифровая среда, позволяющая провести измерение финансово-хозяйственной деятельности объектов контроля (анализа) и внедрить инструменты управления рисками при управлении деятельностью</a:t>
            </a:r>
          </a:p>
        </p:txBody>
      </p:sp>
      <p:sp>
        <p:nvSpPr>
          <p:cNvPr id="23" name="Freeform 117"/>
          <p:cNvSpPr>
            <a:spLocks noChangeAspect="1" noEditPoints="1"/>
          </p:cNvSpPr>
          <p:nvPr/>
        </p:nvSpPr>
        <p:spPr bwMode="auto">
          <a:xfrm>
            <a:off x="5789631" y="3883204"/>
            <a:ext cx="427717" cy="488659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35" descr="C:\Users\2323\AppData\Local\Temp\bank.png"/>
          <p:cNvPicPr>
            <a:picLocks noChangeAspect="1" noChangeArrowheads="1"/>
          </p:cNvPicPr>
          <p:nvPr/>
        </p:nvPicPr>
        <p:blipFill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75" y="3434759"/>
            <a:ext cx="508624" cy="6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C:\Users\2323\AppData\Local\Temp\office-block-1.png"/>
          <p:cNvPicPr>
            <a:picLocks noChangeAspect="1" noChangeArrowheads="1"/>
          </p:cNvPicPr>
          <p:nvPr/>
        </p:nvPicPr>
        <p:blipFill>
          <a:blip r:embed="rId3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" y="3950462"/>
            <a:ext cx="467447" cy="5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117"/>
          <p:cNvSpPr>
            <a:spLocks noChangeAspect="1" noEditPoints="1"/>
          </p:cNvSpPr>
          <p:nvPr/>
        </p:nvSpPr>
        <p:spPr bwMode="auto">
          <a:xfrm>
            <a:off x="5579826" y="3684358"/>
            <a:ext cx="427717" cy="52002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7951" y="4037384"/>
            <a:ext cx="1341471" cy="448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 Light" panose="020B0502040204020203" pitchFamily="34" charset="0"/>
              </a:rPr>
              <a:t>Федеральное казначейство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910888" y="2975778"/>
            <a:ext cx="3165168" cy="3189526"/>
            <a:chOff x="1910888" y="2975778"/>
            <a:chExt cx="2963548" cy="3189526"/>
          </a:xfrm>
        </p:grpSpPr>
        <p:sp>
          <p:nvSpPr>
            <p:cNvPr id="7" name="Круговая стрелка 6"/>
            <p:cNvSpPr/>
            <p:nvPr/>
          </p:nvSpPr>
          <p:spPr>
            <a:xfrm>
              <a:off x="1910888" y="2975778"/>
              <a:ext cx="2963548" cy="3189526"/>
            </a:xfrm>
            <a:prstGeom prst="circularArrow">
              <a:avLst>
                <a:gd name="adj1" fmla="val 15355"/>
                <a:gd name="adj2" fmla="val 172497"/>
                <a:gd name="adj3" fmla="val 20195691"/>
                <a:gd name="adj4" fmla="val 1222840"/>
                <a:gd name="adj5" fmla="val 12500"/>
              </a:avLst>
            </a:prstGeom>
            <a:solidFill>
              <a:srgbClr val="00602B"/>
            </a:solidFill>
            <a:ln w="3175" cap="flat" cmpd="sng" algn="ctr">
              <a:solidFill>
                <a:srgbClr val="C0504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485550" y="3634251"/>
              <a:ext cx="942926" cy="717805"/>
              <a:chOff x="350095" y="2028025"/>
              <a:chExt cx="436763" cy="290039"/>
            </a:xfrm>
          </p:grpSpPr>
          <p:sp>
            <p:nvSpPr>
              <p:cNvPr id="9" name="TextBox 8"/>
              <p:cNvSpPr txBox="1"/>
              <p:nvPr/>
            </p:nvSpPr>
            <p:spPr>
              <a:xfrm rot="16200000">
                <a:off x="423458" y="1977616"/>
                <a:ext cx="290039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50095" y="2052873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Модуль</a:t>
                </a:r>
                <a:r>
                  <a:rPr kumimoji="0" lang="ru-RU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 </a:t>
                </a: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ВГФК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457683" y="3629049"/>
              <a:ext cx="942926" cy="717805"/>
              <a:chOff x="1335611" y="1772356"/>
              <a:chExt cx="436763" cy="290039"/>
            </a:xfrm>
          </p:grpSpPr>
          <p:sp>
            <p:nvSpPr>
              <p:cNvPr id="12" name="TextBox 11"/>
              <p:cNvSpPr txBox="1"/>
              <p:nvPr/>
            </p:nvSpPr>
            <p:spPr>
              <a:xfrm rot="16200000">
                <a:off x="1408974" y="1721947"/>
                <a:ext cx="290039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335611" y="1797204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Анализ ИБП ОВГ(М)К</a:t>
                </a: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914692" y="4413229"/>
              <a:ext cx="942926" cy="699225"/>
              <a:chOff x="1074537" y="2308225"/>
              <a:chExt cx="436763" cy="28253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160045" y="22540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074537" y="2328216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Анализ ВФА ГАБС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503550" y="5172120"/>
              <a:ext cx="942926" cy="699225"/>
              <a:chOff x="938997" y="2536825"/>
              <a:chExt cx="436763" cy="282532"/>
            </a:xfrm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1016114" y="24826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38997" y="2565251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Модуль ВФА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567477" y="5172120"/>
              <a:ext cx="942926" cy="699225"/>
              <a:chOff x="938997" y="2536825"/>
              <a:chExt cx="436763" cy="282532"/>
            </a:xfrm>
          </p:grpSpPr>
          <p:sp>
            <p:nvSpPr>
              <p:cNvPr id="21" name="TextBox 20"/>
              <p:cNvSpPr txBox="1"/>
              <p:nvPr/>
            </p:nvSpPr>
            <p:spPr>
              <a:xfrm rot="16200000">
                <a:off x="1016114" y="24826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38997" y="2565251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Личный кабинет</a:t>
                </a: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3053600" y="4356251"/>
              <a:ext cx="942926" cy="5948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/>
              </a:r>
              <a:b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</a:b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ГИИС ЭБ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412906" y="4397204"/>
              <a:ext cx="942926" cy="5948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ПИАО: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Паспорт ОК</a:t>
              </a:r>
              <a:b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</a:b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Риск-анализ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35853" y="4578372"/>
            <a:ext cx="1044194" cy="48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Иные органы ВГ(М)ФК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79826" y="4627901"/>
            <a:ext cx="129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Главные администраторы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бюджетных средств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/>
          </p:nvPr>
        </p:nvGraphicFramePr>
        <p:xfrm>
          <a:off x="435105" y="674961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ЦИФРОВИЗАЦИЯ КОНТРОЛЬНОЙ ДЕЯТЕЛЬНОСТИ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716015" y="5462085"/>
            <a:ext cx="4224445" cy="738664"/>
          </a:xfrm>
          <a:prstGeom prst="rect">
            <a:avLst/>
          </a:prstGeom>
          <a:ln w="25400">
            <a:solidFill>
              <a:srgbClr val="C0504D">
                <a:lumMod val="40000"/>
                <a:lumOff val="60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Единое информационное поле</a:t>
            </a:r>
            <a:b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(цифровой диалог, электронный документооборот)</a:t>
            </a:r>
          </a:p>
        </p:txBody>
      </p:sp>
      <p:sp>
        <p:nvSpPr>
          <p:cNvPr id="35" name="Freeform 117"/>
          <p:cNvSpPr>
            <a:spLocks noChangeAspect="1" noEditPoints="1"/>
          </p:cNvSpPr>
          <p:nvPr/>
        </p:nvSpPr>
        <p:spPr bwMode="auto">
          <a:xfrm>
            <a:off x="5994817" y="4050518"/>
            <a:ext cx="427717" cy="52002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5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99592" y="323851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828744" y="1741147"/>
            <a:ext cx="7233442" cy="4496165"/>
            <a:chOff x="828744" y="1741147"/>
            <a:chExt cx="7233442" cy="27314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81100" y="1949505"/>
              <a:ext cx="2409825" cy="61734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Анализ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172827" y="2739080"/>
              <a:ext cx="2409825" cy="560711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Наблюдение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72168" y="3579171"/>
              <a:ext cx="2409825" cy="53613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Финансово-бюджетный контроллинг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 rot="16200000">
              <a:off x="3660707" y="2726192"/>
              <a:ext cx="499571" cy="525346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16200000">
              <a:off x="-421356" y="2991247"/>
              <a:ext cx="2731461" cy="231262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сотрудничество, открытые данные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230054" y="1945058"/>
              <a:ext cx="3823853" cy="62178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исследование, оценка эффективности финансово-хозяйственной деятельности объекта контроля (отдельных направлений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деятельности)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38333" y="2765894"/>
              <a:ext cx="3823853" cy="48810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онлайн-контроль, оценка совершенных операций 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238334" y="3604954"/>
              <a:ext cx="3823852" cy="51034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онлайн-анализ, оценка последствий «будущих» операций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 rot="16200000">
              <a:off x="3628187" y="3517181"/>
              <a:ext cx="520287" cy="525345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 rot="16200000">
              <a:off x="3681080" y="1965939"/>
              <a:ext cx="458819" cy="525342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349040" y="96864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78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НОВЫЕ МЕТОДЫ ВНУТРЕННЕГО ГОСФИНКОНТРОЛЯ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594395" y="5832605"/>
            <a:ext cx="634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ЗАВЕРШЕНИЕ ФОРМИРОВАНИЯ НОРМАТИВНОЙ ПРАВОВОЙ БАЗЫ К 2025 ГОДУ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ЗАКОН, ПОСТАНОВЛЕНИЕ ПРАВИТЕЛЬСТВА РФ, НПА МФ РФ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6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8307" y="1679443"/>
            <a:ext cx="3054578" cy="9879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НАБЛЮДЕНИЕ</a:t>
            </a:r>
          </a:p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сбор и мониторинг данных об объекте контроля, в </a:t>
            </a:r>
            <a:r>
              <a:rPr kumimoji="0" lang="ru-RU" sz="1200" b="0" i="0" u="none" strike="noStrike" kern="0" cap="small" spc="0" normalizeH="0" baseline="0" noProof="0" dirty="0" err="1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т.ч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. содержащихся в ГИС (</a:t>
            </a:r>
            <a:r>
              <a:rPr kumimoji="0" lang="ru-RU" sz="1200" b="0" i="0" u="none" strike="noStrike" kern="0" cap="small" spc="0" normalizeH="0" baseline="0" noProof="0" dirty="0" err="1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мис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)</a:t>
            </a:r>
            <a:r>
              <a:rPr kumimoji="0" lang="ru-RU" sz="1200" b="0" i="0" u="none" strike="noStrike" kern="0" cap="small" spc="0" normalizeH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и</a:t>
            </a:r>
            <a:r>
              <a:rPr lang="ru-RU" sz="1200" kern="0" cap="small" dirty="0" smtClean="0">
                <a:solidFill>
                  <a:srgbClr val="3C4D62"/>
                </a:solidFill>
                <a:latin typeface="Lato Light"/>
              </a:rPr>
              <a:t> поступающих в ходе межведомственного взаимодействия</a:t>
            </a:r>
            <a:endParaRPr kumimoji="0" lang="ru-RU" sz="1200" b="0" i="0" u="none" strike="noStrike" kern="0" cap="small" spc="0" normalizeH="0" baseline="0" noProof="0" dirty="0" smtClean="0">
              <a:ln>
                <a:noFill/>
              </a:ln>
              <a:solidFill>
                <a:srgbClr val="3C4D62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00192" y="2124031"/>
            <a:ext cx="457200" cy="0"/>
          </a:xfrm>
          <a:prstGeom prst="straightConnector1">
            <a:avLst/>
          </a:prstGeom>
          <a:noFill/>
          <a:ln w="15875" cap="flat" cmpd="sng" algn="ctr">
            <a:solidFill>
              <a:srgbClr val="77933C"/>
            </a:solidFill>
            <a:prstDash val="solid"/>
            <a:tailEnd type="triangle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4657392" y="1671512"/>
            <a:ext cx="4571999" cy="8579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ПРЕДОСТЕРЕЖЕНИЕ 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документ ОВГ(М)ФК </a:t>
            </a:r>
            <a:b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</a:b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о возможных рисках / признаках нарушений – </a:t>
            </a:r>
            <a:b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</a:b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при отсутствии данных о подтверждении нарушения</a:t>
            </a:r>
          </a:p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cap="small" dirty="0">
                <a:solidFill>
                  <a:srgbClr val="3C4D62"/>
                </a:solidFill>
                <a:latin typeface="Lato Light"/>
              </a:rPr>
              <a:t>с</a:t>
            </a:r>
            <a:r>
              <a:rPr lang="ru-RU" sz="1200" kern="0" cap="small" dirty="0" smtClean="0">
                <a:solidFill>
                  <a:srgbClr val="3C4D62"/>
                </a:solidFill>
                <a:latin typeface="Lato Light"/>
              </a:rPr>
              <a:t> предложениями о недопустимости нарушений</a:t>
            </a:r>
            <a:endParaRPr kumimoji="0" lang="ru-RU" sz="1200" b="0" i="0" u="none" strike="noStrike" kern="0" cap="small" spc="0" normalizeH="0" baseline="0" noProof="0" dirty="0" smtClean="0">
              <a:ln>
                <a:noFill/>
              </a:ln>
              <a:solidFill>
                <a:srgbClr val="3C4D62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E94C5-F840-4F4E-8E7D-FB2AFF1EFADB}"/>
              </a:ext>
            </a:extLst>
          </p:cNvPr>
          <p:cNvSpPr txBox="1"/>
          <p:nvPr/>
        </p:nvSpPr>
        <p:spPr>
          <a:xfrm>
            <a:off x="793124" y="3090469"/>
            <a:ext cx="795534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30555" algn="l"/>
              </a:tabLst>
              <a:defRPr/>
            </a:pP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Предостережение может содержать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требование о представлении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 объектом контроля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сведений и документов</a:t>
            </a:r>
          </a:p>
          <a:p>
            <a:pPr marL="171450" marR="0" lvl="0" indent="-171450" algn="just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30555" algn="l"/>
              </a:tabLst>
              <a:defRPr/>
            </a:pP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по результатам наблюдения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акт не составляется, 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а в случае выявления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признаков КоАП </a:t>
            </a:r>
            <a:r>
              <a:rPr lang="ru-RU" sz="1200" kern="0" cap="small" dirty="0" smtClean="0">
                <a:solidFill>
                  <a:srgbClr val="3C4D62"/>
                </a:solidFill>
                <a:latin typeface="Lato Light"/>
              </a:rPr>
              <a:t>возможно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производство по делам об адм. </a:t>
            </a:r>
            <a:r>
              <a:rPr lang="ru-RU" sz="1200" b="1" kern="0" cap="small" dirty="0" smtClean="0">
                <a:solidFill>
                  <a:srgbClr val="3C4D62"/>
                </a:solidFill>
                <a:latin typeface="Lato Light"/>
              </a:rPr>
              <a:t>п</a:t>
            </a:r>
            <a:r>
              <a:rPr kumimoji="0" lang="ru-RU" sz="1200" b="1" i="0" u="none" strike="noStrike" kern="0" cap="small" spc="0" normalizeH="0" baseline="0" noProof="0" dirty="0" err="1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равонарушениях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 –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необходимы изменения </a:t>
            </a:r>
            <a:r>
              <a:rPr kumimoji="0" lang="ru-RU" sz="1200" b="1" i="0" u="none" strike="noStrike" kern="0" cap="small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коап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20B603-6FC1-4BC2-A083-86337611B292}"/>
              </a:ext>
            </a:extLst>
          </p:cNvPr>
          <p:cNvSpPr/>
          <p:nvPr/>
        </p:nvSpPr>
        <p:spPr>
          <a:xfrm>
            <a:off x="467544" y="3292370"/>
            <a:ext cx="269860" cy="306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small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!</a:t>
            </a:r>
            <a:endParaRPr kumimoji="0" lang="ru-RU" sz="4400" b="0" i="0" u="none" strike="noStrike" kern="0" cap="small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3A4305B-D684-4A9D-BD62-B0A501731EED}"/>
              </a:ext>
            </a:extLst>
          </p:cNvPr>
          <p:cNvGrpSpPr/>
          <p:nvPr/>
        </p:nvGrpSpPr>
        <p:grpSpPr>
          <a:xfrm>
            <a:off x="473379" y="1836480"/>
            <a:ext cx="564925" cy="528050"/>
            <a:chOff x="473380" y="900313"/>
            <a:chExt cx="564925" cy="528050"/>
          </a:xfrm>
        </p:grpSpPr>
        <p:sp>
          <p:nvSpPr>
            <p:cNvPr id="14" name="Freeform 472">
              <a:extLst>
                <a:ext uri="{FF2B5EF4-FFF2-40B4-BE49-F238E27FC236}">
                  <a16:creationId xmlns:a16="http://schemas.microsoft.com/office/drawing/2014/main" id="{AD87D846-EB40-4807-A29D-549114DCFE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383" y="1007982"/>
              <a:ext cx="484922" cy="328626"/>
            </a:xfrm>
            <a:custGeom>
              <a:avLst/>
              <a:gdLst>
                <a:gd name="T0" fmla="*/ 3033 w 3402"/>
                <a:gd name="T1" fmla="*/ 2101 h 2286"/>
                <a:gd name="T2" fmla="*/ 2465 w 3402"/>
                <a:gd name="T3" fmla="*/ 1189 h 2286"/>
                <a:gd name="T4" fmla="*/ 643 w 3402"/>
                <a:gd name="T5" fmla="*/ 357 h 2286"/>
                <a:gd name="T6" fmla="*/ 799 w 3402"/>
                <a:gd name="T7" fmla="*/ 13 h 2286"/>
                <a:gd name="T8" fmla="*/ 1281 w 3402"/>
                <a:gd name="T9" fmla="*/ 353 h 2286"/>
                <a:gd name="T10" fmla="*/ 1436 w 3402"/>
                <a:gd name="T11" fmla="*/ 9 h 2286"/>
                <a:gd name="T12" fmla="*/ 158 w 3402"/>
                <a:gd name="T13" fmla="*/ 1525 h 2286"/>
                <a:gd name="T14" fmla="*/ 10 w 3402"/>
                <a:gd name="T15" fmla="*/ 1896 h 2286"/>
                <a:gd name="T16" fmla="*/ 1599 w 3402"/>
                <a:gd name="T17" fmla="*/ 351 h 2286"/>
                <a:gd name="T18" fmla="*/ 1758 w 3402"/>
                <a:gd name="T19" fmla="*/ 9 h 2286"/>
                <a:gd name="T20" fmla="*/ 499 w 3402"/>
                <a:gd name="T21" fmla="*/ 405 h 2286"/>
                <a:gd name="T22" fmla="*/ 324 w 3402"/>
                <a:gd name="T23" fmla="*/ 65 h 2286"/>
                <a:gd name="T24" fmla="*/ 479 w 3402"/>
                <a:gd name="T25" fmla="*/ 102 h 2286"/>
                <a:gd name="T26" fmla="*/ 373 w 3402"/>
                <a:gd name="T27" fmla="*/ 213 h 2286"/>
                <a:gd name="T28" fmla="*/ 106 w 3402"/>
                <a:gd name="T29" fmla="*/ 15 h 2286"/>
                <a:gd name="T30" fmla="*/ 6 w 3402"/>
                <a:gd name="T31" fmla="*/ 409 h 2286"/>
                <a:gd name="T32" fmla="*/ 120 w 3402"/>
                <a:gd name="T33" fmla="*/ 769 h 2286"/>
                <a:gd name="T34" fmla="*/ 10 w 3402"/>
                <a:gd name="T35" fmla="*/ 1164 h 2286"/>
                <a:gd name="T36" fmla="*/ 958 w 3402"/>
                <a:gd name="T37" fmla="*/ 363 h 2286"/>
                <a:gd name="T38" fmla="*/ 1126 w 3402"/>
                <a:gd name="T39" fmla="*/ 290 h 2286"/>
                <a:gd name="T40" fmla="*/ 1054 w 3402"/>
                <a:gd name="T41" fmla="*/ 72 h 2286"/>
                <a:gd name="T42" fmla="*/ 1079 w 3402"/>
                <a:gd name="T43" fmla="*/ 1520 h 2286"/>
                <a:gd name="T44" fmla="*/ 971 w 3402"/>
                <a:gd name="T45" fmla="*/ 1914 h 2286"/>
                <a:gd name="T46" fmla="*/ 1288 w 3402"/>
                <a:gd name="T47" fmla="*/ 1570 h 2286"/>
                <a:gd name="T48" fmla="*/ 1533 w 3402"/>
                <a:gd name="T49" fmla="*/ 1803 h 2286"/>
                <a:gd name="T50" fmla="*/ 1344 w 3402"/>
                <a:gd name="T51" fmla="*/ 1812 h 2286"/>
                <a:gd name="T52" fmla="*/ 1844 w 3402"/>
                <a:gd name="T53" fmla="*/ 1861 h 2286"/>
                <a:gd name="T54" fmla="*/ 1618 w 3402"/>
                <a:gd name="T55" fmla="*/ 1635 h 2286"/>
                <a:gd name="T56" fmla="*/ 971 w 3402"/>
                <a:gd name="T57" fmla="*/ 1164 h 2286"/>
                <a:gd name="T58" fmla="*/ 1059 w 3402"/>
                <a:gd name="T59" fmla="*/ 767 h 2286"/>
                <a:gd name="T60" fmla="*/ 971 w 3402"/>
                <a:gd name="T61" fmla="*/ 1164 h 2286"/>
                <a:gd name="T62" fmla="*/ 677 w 3402"/>
                <a:gd name="T63" fmla="*/ 1907 h 2286"/>
                <a:gd name="T64" fmla="*/ 809 w 3402"/>
                <a:gd name="T65" fmla="*/ 1830 h 2286"/>
                <a:gd name="T66" fmla="*/ 770 w 3402"/>
                <a:gd name="T67" fmla="*/ 1581 h 2286"/>
                <a:gd name="T68" fmla="*/ 302 w 3402"/>
                <a:gd name="T69" fmla="*/ 886 h 2286"/>
                <a:gd name="T70" fmla="*/ 579 w 3402"/>
                <a:gd name="T71" fmla="*/ 967 h 2286"/>
                <a:gd name="T72" fmla="*/ 376 w 3402"/>
                <a:gd name="T73" fmla="*/ 967 h 2286"/>
                <a:gd name="T74" fmla="*/ 685 w 3402"/>
                <a:gd name="T75" fmla="*/ 1160 h 2286"/>
                <a:gd name="T76" fmla="*/ 759 w 3402"/>
                <a:gd name="T77" fmla="*/ 762 h 2286"/>
                <a:gd name="T78" fmla="*/ 756 w 3402"/>
                <a:gd name="T79" fmla="*/ 826 h 2286"/>
                <a:gd name="T80" fmla="*/ 710 w 3402"/>
                <a:gd name="T81" fmla="*/ 1080 h 2286"/>
                <a:gd name="T82" fmla="*/ 329 w 3402"/>
                <a:gd name="T83" fmla="*/ 1593 h 2286"/>
                <a:gd name="T84" fmla="*/ 565 w 3402"/>
                <a:gd name="T85" fmla="*/ 1921 h 2286"/>
                <a:gd name="T86" fmla="*/ 2680 w 3402"/>
                <a:gd name="T87" fmla="*/ 999 h 2286"/>
                <a:gd name="T88" fmla="*/ 2167 w 3402"/>
                <a:gd name="T89" fmla="*/ 250 h 2286"/>
                <a:gd name="T90" fmla="*/ 1887 w 3402"/>
                <a:gd name="T91" fmla="*/ 254 h 2286"/>
                <a:gd name="T92" fmla="*/ 1328 w 3402"/>
                <a:gd name="T93" fmla="*/ 774 h 2286"/>
                <a:gd name="T94" fmla="*/ 1500 w 3402"/>
                <a:gd name="T95" fmla="*/ 1118 h 2286"/>
                <a:gd name="T96" fmla="*/ 1914 w 3402"/>
                <a:gd name="T97" fmla="*/ 1855 h 2286"/>
                <a:gd name="T98" fmla="*/ 1452 w 3402"/>
                <a:gd name="T99" fmla="*/ 1028 h 2286"/>
                <a:gd name="T100" fmla="*/ 1370 w 3402"/>
                <a:gd name="T101" fmla="*/ 827 h 2286"/>
                <a:gd name="T102" fmla="*/ 2061 w 3402"/>
                <a:gd name="T103" fmla="*/ 76 h 2286"/>
                <a:gd name="T104" fmla="*/ 1970 w 3402"/>
                <a:gd name="T105" fmla="*/ 274 h 2286"/>
                <a:gd name="T106" fmla="*/ 1980 w 3402"/>
                <a:gd name="T107" fmla="*/ 1630 h 2286"/>
                <a:gd name="T108" fmla="*/ 1834 w 3402"/>
                <a:gd name="T109" fmla="*/ 1435 h 2286"/>
                <a:gd name="T110" fmla="*/ 1829 w 3402"/>
                <a:gd name="T111" fmla="*/ 515 h 2286"/>
                <a:gd name="T112" fmla="*/ 2603 w 3402"/>
                <a:gd name="T113" fmla="*/ 998 h 2286"/>
                <a:gd name="T114" fmla="*/ 1774 w 3402"/>
                <a:gd name="T115" fmla="*/ 717 h 2286"/>
                <a:gd name="T116" fmla="*/ 1882 w 3402"/>
                <a:gd name="T117" fmla="*/ 1170 h 2286"/>
                <a:gd name="T118" fmla="*/ 1759 w 3402"/>
                <a:gd name="T119" fmla="*/ 1114 h 2286"/>
                <a:gd name="T120" fmla="*/ 1858 w 3402"/>
                <a:gd name="T121" fmla="*/ 878 h 2286"/>
                <a:gd name="T122" fmla="*/ 2030 w 3402"/>
                <a:gd name="T123" fmla="*/ 826 h 2286"/>
                <a:gd name="T124" fmla="*/ 2313 w 3402"/>
                <a:gd name="T125" fmla="*/ 1176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2" h="2286">
                  <a:moveTo>
                    <a:pt x="3216" y="1800"/>
                  </a:moveTo>
                  <a:lnTo>
                    <a:pt x="3186" y="1831"/>
                  </a:lnTo>
                  <a:lnTo>
                    <a:pt x="2747" y="1395"/>
                  </a:lnTo>
                  <a:lnTo>
                    <a:pt x="2747" y="1395"/>
                  </a:lnTo>
                  <a:lnTo>
                    <a:pt x="2735" y="1386"/>
                  </a:lnTo>
                  <a:lnTo>
                    <a:pt x="2723" y="1378"/>
                  </a:lnTo>
                  <a:lnTo>
                    <a:pt x="2712" y="1373"/>
                  </a:lnTo>
                  <a:lnTo>
                    <a:pt x="2700" y="1371"/>
                  </a:lnTo>
                  <a:lnTo>
                    <a:pt x="2688" y="1371"/>
                  </a:lnTo>
                  <a:lnTo>
                    <a:pt x="2676" y="1372"/>
                  </a:lnTo>
                  <a:lnTo>
                    <a:pt x="2663" y="1376"/>
                  </a:lnTo>
                  <a:lnTo>
                    <a:pt x="2652" y="1380"/>
                  </a:lnTo>
                  <a:lnTo>
                    <a:pt x="2607" y="1335"/>
                  </a:lnTo>
                  <a:lnTo>
                    <a:pt x="2607" y="1335"/>
                  </a:lnTo>
                  <a:lnTo>
                    <a:pt x="2591" y="1358"/>
                  </a:lnTo>
                  <a:lnTo>
                    <a:pt x="2573" y="1380"/>
                  </a:lnTo>
                  <a:lnTo>
                    <a:pt x="2555" y="1402"/>
                  </a:lnTo>
                  <a:lnTo>
                    <a:pt x="2534" y="1423"/>
                  </a:lnTo>
                  <a:lnTo>
                    <a:pt x="2534" y="1423"/>
                  </a:lnTo>
                  <a:lnTo>
                    <a:pt x="2513" y="1443"/>
                  </a:lnTo>
                  <a:lnTo>
                    <a:pt x="2493" y="1462"/>
                  </a:lnTo>
                  <a:lnTo>
                    <a:pt x="2471" y="1480"/>
                  </a:lnTo>
                  <a:lnTo>
                    <a:pt x="2448" y="1497"/>
                  </a:lnTo>
                  <a:lnTo>
                    <a:pt x="2491" y="1540"/>
                  </a:lnTo>
                  <a:lnTo>
                    <a:pt x="2491" y="1540"/>
                  </a:lnTo>
                  <a:lnTo>
                    <a:pt x="2487" y="1551"/>
                  </a:lnTo>
                  <a:lnTo>
                    <a:pt x="2485" y="1564"/>
                  </a:lnTo>
                  <a:lnTo>
                    <a:pt x="2483" y="1577"/>
                  </a:lnTo>
                  <a:lnTo>
                    <a:pt x="2485" y="1589"/>
                  </a:lnTo>
                  <a:lnTo>
                    <a:pt x="2488" y="1602"/>
                  </a:lnTo>
                  <a:lnTo>
                    <a:pt x="2494" y="1614"/>
                  </a:lnTo>
                  <a:lnTo>
                    <a:pt x="2501" y="1625"/>
                  </a:lnTo>
                  <a:lnTo>
                    <a:pt x="2509" y="1636"/>
                  </a:lnTo>
                  <a:lnTo>
                    <a:pt x="2948" y="2071"/>
                  </a:lnTo>
                  <a:lnTo>
                    <a:pt x="2918" y="2102"/>
                  </a:lnTo>
                  <a:lnTo>
                    <a:pt x="3103" y="2286"/>
                  </a:lnTo>
                  <a:lnTo>
                    <a:pt x="3402" y="1983"/>
                  </a:lnTo>
                  <a:lnTo>
                    <a:pt x="3216" y="1800"/>
                  </a:lnTo>
                  <a:close/>
                  <a:moveTo>
                    <a:pt x="2740" y="1749"/>
                  </a:moveTo>
                  <a:lnTo>
                    <a:pt x="2738" y="1502"/>
                  </a:lnTo>
                  <a:lnTo>
                    <a:pt x="3129" y="1889"/>
                  </a:lnTo>
                  <a:lnTo>
                    <a:pt x="3006" y="2013"/>
                  </a:lnTo>
                  <a:lnTo>
                    <a:pt x="2740" y="1749"/>
                  </a:lnTo>
                  <a:close/>
                  <a:moveTo>
                    <a:pt x="3103" y="2170"/>
                  </a:moveTo>
                  <a:lnTo>
                    <a:pt x="3033" y="2101"/>
                  </a:lnTo>
                  <a:lnTo>
                    <a:pt x="3217" y="1915"/>
                  </a:lnTo>
                  <a:lnTo>
                    <a:pt x="3287" y="1985"/>
                  </a:lnTo>
                  <a:lnTo>
                    <a:pt x="3103" y="2170"/>
                  </a:lnTo>
                  <a:close/>
                  <a:moveTo>
                    <a:pt x="2363" y="638"/>
                  </a:moveTo>
                  <a:lnTo>
                    <a:pt x="2338" y="669"/>
                  </a:lnTo>
                  <a:lnTo>
                    <a:pt x="2338" y="669"/>
                  </a:lnTo>
                  <a:lnTo>
                    <a:pt x="2354" y="683"/>
                  </a:lnTo>
                  <a:lnTo>
                    <a:pt x="2369" y="698"/>
                  </a:lnTo>
                  <a:lnTo>
                    <a:pt x="2383" y="714"/>
                  </a:lnTo>
                  <a:lnTo>
                    <a:pt x="2397" y="730"/>
                  </a:lnTo>
                  <a:lnTo>
                    <a:pt x="2408" y="746"/>
                  </a:lnTo>
                  <a:lnTo>
                    <a:pt x="2420" y="764"/>
                  </a:lnTo>
                  <a:lnTo>
                    <a:pt x="2430" y="781"/>
                  </a:lnTo>
                  <a:lnTo>
                    <a:pt x="2440" y="799"/>
                  </a:lnTo>
                  <a:lnTo>
                    <a:pt x="2449" y="818"/>
                  </a:lnTo>
                  <a:lnTo>
                    <a:pt x="2456" y="836"/>
                  </a:lnTo>
                  <a:lnTo>
                    <a:pt x="2463" y="856"/>
                  </a:lnTo>
                  <a:lnTo>
                    <a:pt x="2467" y="874"/>
                  </a:lnTo>
                  <a:lnTo>
                    <a:pt x="2472" y="894"/>
                  </a:lnTo>
                  <a:lnTo>
                    <a:pt x="2475" y="914"/>
                  </a:lnTo>
                  <a:lnTo>
                    <a:pt x="2478" y="934"/>
                  </a:lnTo>
                  <a:lnTo>
                    <a:pt x="2480" y="954"/>
                  </a:lnTo>
                  <a:lnTo>
                    <a:pt x="2480" y="974"/>
                  </a:lnTo>
                  <a:lnTo>
                    <a:pt x="2480" y="995"/>
                  </a:lnTo>
                  <a:lnTo>
                    <a:pt x="2478" y="1014"/>
                  </a:lnTo>
                  <a:lnTo>
                    <a:pt x="2475" y="1034"/>
                  </a:lnTo>
                  <a:lnTo>
                    <a:pt x="2472" y="1053"/>
                  </a:lnTo>
                  <a:lnTo>
                    <a:pt x="2467" y="1074"/>
                  </a:lnTo>
                  <a:lnTo>
                    <a:pt x="2461" y="1093"/>
                  </a:lnTo>
                  <a:lnTo>
                    <a:pt x="2456" y="1112"/>
                  </a:lnTo>
                  <a:lnTo>
                    <a:pt x="2448" y="1132"/>
                  </a:lnTo>
                  <a:lnTo>
                    <a:pt x="2440" y="1151"/>
                  </a:lnTo>
                  <a:lnTo>
                    <a:pt x="2429" y="1169"/>
                  </a:lnTo>
                  <a:lnTo>
                    <a:pt x="2419" y="1186"/>
                  </a:lnTo>
                  <a:lnTo>
                    <a:pt x="2407" y="1204"/>
                  </a:lnTo>
                  <a:lnTo>
                    <a:pt x="2395" y="1221"/>
                  </a:lnTo>
                  <a:lnTo>
                    <a:pt x="2381" y="1237"/>
                  </a:lnTo>
                  <a:lnTo>
                    <a:pt x="2366" y="1253"/>
                  </a:lnTo>
                  <a:lnTo>
                    <a:pt x="2395" y="1282"/>
                  </a:lnTo>
                  <a:lnTo>
                    <a:pt x="2395" y="1282"/>
                  </a:lnTo>
                  <a:lnTo>
                    <a:pt x="2411" y="1265"/>
                  </a:lnTo>
                  <a:lnTo>
                    <a:pt x="2426" y="1246"/>
                  </a:lnTo>
                  <a:lnTo>
                    <a:pt x="2441" y="1228"/>
                  </a:lnTo>
                  <a:lnTo>
                    <a:pt x="2453" y="1208"/>
                  </a:lnTo>
                  <a:lnTo>
                    <a:pt x="2465" y="1189"/>
                  </a:lnTo>
                  <a:lnTo>
                    <a:pt x="2475" y="1168"/>
                  </a:lnTo>
                  <a:lnTo>
                    <a:pt x="2486" y="1148"/>
                  </a:lnTo>
                  <a:lnTo>
                    <a:pt x="2494" y="1126"/>
                  </a:lnTo>
                  <a:lnTo>
                    <a:pt x="2501" y="1105"/>
                  </a:lnTo>
                  <a:lnTo>
                    <a:pt x="2508" y="1084"/>
                  </a:lnTo>
                  <a:lnTo>
                    <a:pt x="2512" y="1063"/>
                  </a:lnTo>
                  <a:lnTo>
                    <a:pt x="2516" y="1041"/>
                  </a:lnTo>
                  <a:lnTo>
                    <a:pt x="2519" y="1019"/>
                  </a:lnTo>
                  <a:lnTo>
                    <a:pt x="2520" y="997"/>
                  </a:lnTo>
                  <a:lnTo>
                    <a:pt x="2521" y="974"/>
                  </a:lnTo>
                  <a:lnTo>
                    <a:pt x="2520" y="952"/>
                  </a:lnTo>
                  <a:lnTo>
                    <a:pt x="2519" y="930"/>
                  </a:lnTo>
                  <a:lnTo>
                    <a:pt x="2516" y="908"/>
                  </a:lnTo>
                  <a:lnTo>
                    <a:pt x="2512" y="886"/>
                  </a:lnTo>
                  <a:lnTo>
                    <a:pt x="2508" y="865"/>
                  </a:lnTo>
                  <a:lnTo>
                    <a:pt x="2501" y="843"/>
                  </a:lnTo>
                  <a:lnTo>
                    <a:pt x="2494" y="822"/>
                  </a:lnTo>
                  <a:lnTo>
                    <a:pt x="2486" y="802"/>
                  </a:lnTo>
                  <a:lnTo>
                    <a:pt x="2476" y="781"/>
                  </a:lnTo>
                  <a:lnTo>
                    <a:pt x="2466" y="761"/>
                  </a:lnTo>
                  <a:lnTo>
                    <a:pt x="2455" y="742"/>
                  </a:lnTo>
                  <a:lnTo>
                    <a:pt x="2442" y="723"/>
                  </a:lnTo>
                  <a:lnTo>
                    <a:pt x="2428" y="705"/>
                  </a:lnTo>
                  <a:lnTo>
                    <a:pt x="2414" y="687"/>
                  </a:lnTo>
                  <a:lnTo>
                    <a:pt x="2398" y="670"/>
                  </a:lnTo>
                  <a:lnTo>
                    <a:pt x="2382" y="653"/>
                  </a:lnTo>
                  <a:lnTo>
                    <a:pt x="2363" y="638"/>
                  </a:lnTo>
                  <a:lnTo>
                    <a:pt x="2363" y="638"/>
                  </a:lnTo>
                  <a:close/>
                  <a:moveTo>
                    <a:pt x="642" y="128"/>
                  </a:moveTo>
                  <a:lnTo>
                    <a:pt x="642" y="128"/>
                  </a:lnTo>
                  <a:lnTo>
                    <a:pt x="645" y="131"/>
                  </a:lnTo>
                  <a:lnTo>
                    <a:pt x="650" y="131"/>
                  </a:lnTo>
                  <a:lnTo>
                    <a:pt x="650" y="131"/>
                  </a:lnTo>
                  <a:lnTo>
                    <a:pt x="654" y="128"/>
                  </a:lnTo>
                  <a:lnTo>
                    <a:pt x="661" y="126"/>
                  </a:lnTo>
                  <a:lnTo>
                    <a:pt x="725" y="90"/>
                  </a:lnTo>
                  <a:lnTo>
                    <a:pt x="726" y="349"/>
                  </a:lnTo>
                  <a:lnTo>
                    <a:pt x="652" y="350"/>
                  </a:lnTo>
                  <a:lnTo>
                    <a:pt x="652" y="350"/>
                  </a:lnTo>
                  <a:lnTo>
                    <a:pt x="650" y="350"/>
                  </a:lnTo>
                  <a:lnTo>
                    <a:pt x="647" y="351"/>
                  </a:lnTo>
                  <a:lnTo>
                    <a:pt x="647" y="351"/>
                  </a:lnTo>
                  <a:lnTo>
                    <a:pt x="645" y="353"/>
                  </a:lnTo>
                  <a:lnTo>
                    <a:pt x="643" y="357"/>
                  </a:lnTo>
                  <a:lnTo>
                    <a:pt x="643" y="357"/>
                  </a:lnTo>
                  <a:lnTo>
                    <a:pt x="642" y="360"/>
                  </a:lnTo>
                  <a:lnTo>
                    <a:pt x="640" y="366"/>
                  </a:lnTo>
                  <a:lnTo>
                    <a:pt x="640" y="366"/>
                  </a:lnTo>
                  <a:lnTo>
                    <a:pt x="640" y="381"/>
                  </a:lnTo>
                  <a:lnTo>
                    <a:pt x="640" y="381"/>
                  </a:lnTo>
                  <a:lnTo>
                    <a:pt x="640" y="396"/>
                  </a:lnTo>
                  <a:lnTo>
                    <a:pt x="640" y="396"/>
                  </a:lnTo>
                  <a:lnTo>
                    <a:pt x="642" y="401"/>
                  </a:lnTo>
                  <a:lnTo>
                    <a:pt x="644" y="405"/>
                  </a:lnTo>
                  <a:lnTo>
                    <a:pt x="644" y="405"/>
                  </a:lnTo>
                  <a:lnTo>
                    <a:pt x="645" y="408"/>
                  </a:lnTo>
                  <a:lnTo>
                    <a:pt x="647" y="410"/>
                  </a:lnTo>
                  <a:lnTo>
                    <a:pt x="647" y="410"/>
                  </a:lnTo>
                  <a:lnTo>
                    <a:pt x="650" y="411"/>
                  </a:lnTo>
                  <a:lnTo>
                    <a:pt x="652" y="412"/>
                  </a:lnTo>
                  <a:lnTo>
                    <a:pt x="871" y="411"/>
                  </a:lnTo>
                  <a:lnTo>
                    <a:pt x="871" y="411"/>
                  </a:lnTo>
                  <a:lnTo>
                    <a:pt x="874" y="410"/>
                  </a:lnTo>
                  <a:lnTo>
                    <a:pt x="876" y="409"/>
                  </a:lnTo>
                  <a:lnTo>
                    <a:pt x="876" y="409"/>
                  </a:lnTo>
                  <a:lnTo>
                    <a:pt x="878" y="40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3" y="395"/>
                  </a:lnTo>
                  <a:lnTo>
                    <a:pt x="883" y="395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3" y="365"/>
                  </a:lnTo>
                  <a:lnTo>
                    <a:pt x="883" y="365"/>
                  </a:lnTo>
                  <a:lnTo>
                    <a:pt x="882" y="359"/>
                  </a:lnTo>
                  <a:lnTo>
                    <a:pt x="881" y="356"/>
                  </a:lnTo>
                  <a:lnTo>
                    <a:pt x="881" y="356"/>
                  </a:lnTo>
                  <a:lnTo>
                    <a:pt x="878" y="352"/>
                  </a:lnTo>
                  <a:lnTo>
                    <a:pt x="876" y="350"/>
                  </a:lnTo>
                  <a:lnTo>
                    <a:pt x="876" y="350"/>
                  </a:lnTo>
                  <a:lnTo>
                    <a:pt x="874" y="349"/>
                  </a:lnTo>
                  <a:lnTo>
                    <a:pt x="871" y="349"/>
                  </a:lnTo>
                  <a:lnTo>
                    <a:pt x="807" y="349"/>
                  </a:lnTo>
                  <a:lnTo>
                    <a:pt x="804" y="20"/>
                  </a:lnTo>
                  <a:lnTo>
                    <a:pt x="804" y="20"/>
                  </a:lnTo>
                  <a:lnTo>
                    <a:pt x="804" y="17"/>
                  </a:lnTo>
                  <a:lnTo>
                    <a:pt x="803" y="15"/>
                  </a:lnTo>
                  <a:lnTo>
                    <a:pt x="803" y="15"/>
                  </a:lnTo>
                  <a:lnTo>
                    <a:pt x="801" y="14"/>
                  </a:lnTo>
                  <a:lnTo>
                    <a:pt x="799" y="13"/>
                  </a:lnTo>
                  <a:lnTo>
                    <a:pt x="799" y="13"/>
                  </a:lnTo>
                  <a:lnTo>
                    <a:pt x="787" y="12"/>
                  </a:lnTo>
                  <a:lnTo>
                    <a:pt x="787" y="12"/>
                  </a:lnTo>
                  <a:lnTo>
                    <a:pt x="769" y="10"/>
                  </a:lnTo>
                  <a:lnTo>
                    <a:pt x="769" y="10"/>
                  </a:lnTo>
                  <a:lnTo>
                    <a:pt x="754" y="12"/>
                  </a:lnTo>
                  <a:lnTo>
                    <a:pt x="754" y="12"/>
                  </a:lnTo>
                  <a:lnTo>
                    <a:pt x="743" y="12"/>
                  </a:lnTo>
                  <a:lnTo>
                    <a:pt x="743" y="12"/>
                  </a:lnTo>
                  <a:lnTo>
                    <a:pt x="737" y="13"/>
                  </a:lnTo>
                  <a:lnTo>
                    <a:pt x="737" y="13"/>
                  </a:lnTo>
                  <a:lnTo>
                    <a:pt x="734" y="15"/>
                  </a:lnTo>
                  <a:lnTo>
                    <a:pt x="649" y="70"/>
                  </a:lnTo>
                  <a:lnTo>
                    <a:pt x="649" y="70"/>
                  </a:lnTo>
                  <a:lnTo>
                    <a:pt x="643" y="75"/>
                  </a:lnTo>
                  <a:lnTo>
                    <a:pt x="643" y="75"/>
                  </a:lnTo>
                  <a:lnTo>
                    <a:pt x="640" y="77"/>
                  </a:lnTo>
                  <a:lnTo>
                    <a:pt x="639" y="81"/>
                  </a:lnTo>
                  <a:lnTo>
                    <a:pt x="639" y="81"/>
                  </a:lnTo>
                  <a:lnTo>
                    <a:pt x="638" y="89"/>
                  </a:lnTo>
                  <a:lnTo>
                    <a:pt x="638" y="89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8" y="119"/>
                  </a:lnTo>
                  <a:lnTo>
                    <a:pt x="638" y="119"/>
                  </a:lnTo>
                  <a:lnTo>
                    <a:pt x="640" y="125"/>
                  </a:lnTo>
                  <a:lnTo>
                    <a:pt x="642" y="128"/>
                  </a:lnTo>
                  <a:lnTo>
                    <a:pt x="642" y="128"/>
                  </a:lnTo>
                  <a:close/>
                  <a:moveTo>
                    <a:pt x="1280" y="125"/>
                  </a:moveTo>
                  <a:lnTo>
                    <a:pt x="1280" y="125"/>
                  </a:lnTo>
                  <a:lnTo>
                    <a:pt x="1282" y="127"/>
                  </a:lnTo>
                  <a:lnTo>
                    <a:pt x="1287" y="127"/>
                  </a:lnTo>
                  <a:lnTo>
                    <a:pt x="1287" y="127"/>
                  </a:lnTo>
                  <a:lnTo>
                    <a:pt x="1291" y="126"/>
                  </a:lnTo>
                  <a:lnTo>
                    <a:pt x="1298" y="122"/>
                  </a:lnTo>
                  <a:lnTo>
                    <a:pt x="1362" y="87"/>
                  </a:lnTo>
                  <a:lnTo>
                    <a:pt x="1363" y="345"/>
                  </a:lnTo>
                  <a:lnTo>
                    <a:pt x="1289" y="347"/>
                  </a:lnTo>
                  <a:lnTo>
                    <a:pt x="1289" y="347"/>
                  </a:lnTo>
                  <a:lnTo>
                    <a:pt x="1287" y="347"/>
                  </a:lnTo>
                  <a:lnTo>
                    <a:pt x="1284" y="348"/>
                  </a:lnTo>
                  <a:lnTo>
                    <a:pt x="1284" y="348"/>
                  </a:lnTo>
                  <a:lnTo>
                    <a:pt x="1282" y="350"/>
                  </a:lnTo>
                  <a:lnTo>
                    <a:pt x="1281" y="353"/>
                  </a:lnTo>
                  <a:lnTo>
                    <a:pt x="1281" y="353"/>
                  </a:lnTo>
                  <a:lnTo>
                    <a:pt x="1279" y="358"/>
                  </a:lnTo>
                  <a:lnTo>
                    <a:pt x="1277" y="363"/>
                  </a:lnTo>
                  <a:lnTo>
                    <a:pt x="1277" y="363"/>
                  </a:lnTo>
                  <a:lnTo>
                    <a:pt x="1277" y="378"/>
                  </a:lnTo>
                  <a:lnTo>
                    <a:pt x="1277" y="378"/>
                  </a:lnTo>
                  <a:lnTo>
                    <a:pt x="1279" y="393"/>
                  </a:lnTo>
                  <a:lnTo>
                    <a:pt x="1279" y="393"/>
                  </a:lnTo>
                  <a:lnTo>
                    <a:pt x="1280" y="397"/>
                  </a:lnTo>
                  <a:lnTo>
                    <a:pt x="1281" y="402"/>
                  </a:lnTo>
                  <a:lnTo>
                    <a:pt x="1281" y="402"/>
                  </a:lnTo>
                  <a:lnTo>
                    <a:pt x="1283" y="405"/>
                  </a:lnTo>
                  <a:lnTo>
                    <a:pt x="1284" y="407"/>
                  </a:lnTo>
                  <a:lnTo>
                    <a:pt x="1284" y="407"/>
                  </a:lnTo>
                  <a:lnTo>
                    <a:pt x="1287" y="408"/>
                  </a:lnTo>
                  <a:lnTo>
                    <a:pt x="1289" y="409"/>
                  </a:lnTo>
                  <a:lnTo>
                    <a:pt x="1508" y="408"/>
                  </a:lnTo>
                  <a:lnTo>
                    <a:pt x="1508" y="408"/>
                  </a:lnTo>
                  <a:lnTo>
                    <a:pt x="1512" y="407"/>
                  </a:lnTo>
                  <a:lnTo>
                    <a:pt x="1514" y="405"/>
                  </a:lnTo>
                  <a:lnTo>
                    <a:pt x="1514" y="405"/>
                  </a:lnTo>
                  <a:lnTo>
                    <a:pt x="1515" y="404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20" y="392"/>
                  </a:lnTo>
                  <a:lnTo>
                    <a:pt x="1520" y="392"/>
                  </a:lnTo>
                  <a:lnTo>
                    <a:pt x="1521" y="377"/>
                  </a:lnTo>
                  <a:lnTo>
                    <a:pt x="1521" y="377"/>
                  </a:lnTo>
                  <a:lnTo>
                    <a:pt x="1520" y="362"/>
                  </a:lnTo>
                  <a:lnTo>
                    <a:pt x="1520" y="362"/>
                  </a:lnTo>
                  <a:lnTo>
                    <a:pt x="1519" y="356"/>
                  </a:lnTo>
                  <a:lnTo>
                    <a:pt x="1518" y="352"/>
                  </a:lnTo>
                  <a:lnTo>
                    <a:pt x="1518" y="352"/>
                  </a:lnTo>
                  <a:lnTo>
                    <a:pt x="1515" y="349"/>
                  </a:lnTo>
                  <a:lnTo>
                    <a:pt x="1513" y="347"/>
                  </a:lnTo>
                  <a:lnTo>
                    <a:pt x="1513" y="347"/>
                  </a:lnTo>
                  <a:lnTo>
                    <a:pt x="1511" y="345"/>
                  </a:lnTo>
                  <a:lnTo>
                    <a:pt x="1508" y="345"/>
                  </a:lnTo>
                  <a:lnTo>
                    <a:pt x="1444" y="345"/>
                  </a:lnTo>
                  <a:lnTo>
                    <a:pt x="1441" y="17"/>
                  </a:lnTo>
                  <a:lnTo>
                    <a:pt x="1441" y="17"/>
                  </a:lnTo>
                  <a:lnTo>
                    <a:pt x="1441" y="14"/>
                  </a:lnTo>
                  <a:lnTo>
                    <a:pt x="1440" y="13"/>
                  </a:lnTo>
                  <a:lnTo>
                    <a:pt x="1440" y="13"/>
                  </a:lnTo>
                  <a:lnTo>
                    <a:pt x="1439" y="10"/>
                  </a:lnTo>
                  <a:lnTo>
                    <a:pt x="1436" y="9"/>
                  </a:lnTo>
                  <a:lnTo>
                    <a:pt x="1436" y="9"/>
                  </a:lnTo>
                  <a:lnTo>
                    <a:pt x="1425" y="8"/>
                  </a:lnTo>
                  <a:lnTo>
                    <a:pt x="1425" y="8"/>
                  </a:lnTo>
                  <a:lnTo>
                    <a:pt x="1406" y="8"/>
                  </a:lnTo>
                  <a:lnTo>
                    <a:pt x="1406" y="8"/>
                  </a:lnTo>
                  <a:lnTo>
                    <a:pt x="1391" y="8"/>
                  </a:lnTo>
                  <a:lnTo>
                    <a:pt x="1391" y="8"/>
                  </a:lnTo>
                  <a:lnTo>
                    <a:pt x="1380" y="8"/>
                  </a:lnTo>
                  <a:lnTo>
                    <a:pt x="1380" y="8"/>
                  </a:lnTo>
                  <a:lnTo>
                    <a:pt x="1374" y="9"/>
                  </a:lnTo>
                  <a:lnTo>
                    <a:pt x="1374" y="9"/>
                  </a:lnTo>
                  <a:lnTo>
                    <a:pt x="1371" y="12"/>
                  </a:lnTo>
                  <a:lnTo>
                    <a:pt x="1286" y="67"/>
                  </a:lnTo>
                  <a:lnTo>
                    <a:pt x="1286" y="67"/>
                  </a:lnTo>
                  <a:lnTo>
                    <a:pt x="1280" y="72"/>
                  </a:lnTo>
                  <a:lnTo>
                    <a:pt x="1280" y="72"/>
                  </a:lnTo>
                  <a:lnTo>
                    <a:pt x="1279" y="75"/>
                  </a:lnTo>
                  <a:lnTo>
                    <a:pt x="1276" y="77"/>
                  </a:lnTo>
                  <a:lnTo>
                    <a:pt x="1276" y="77"/>
                  </a:lnTo>
                  <a:lnTo>
                    <a:pt x="1275" y="85"/>
                  </a:lnTo>
                  <a:lnTo>
                    <a:pt x="1275" y="85"/>
                  </a:lnTo>
                  <a:lnTo>
                    <a:pt x="1275" y="98"/>
                  </a:lnTo>
                  <a:lnTo>
                    <a:pt x="1275" y="98"/>
                  </a:lnTo>
                  <a:lnTo>
                    <a:pt x="1276" y="116"/>
                  </a:lnTo>
                  <a:lnTo>
                    <a:pt x="1276" y="116"/>
                  </a:lnTo>
                  <a:lnTo>
                    <a:pt x="1277" y="121"/>
                  </a:lnTo>
                  <a:lnTo>
                    <a:pt x="1280" y="125"/>
                  </a:lnTo>
                  <a:lnTo>
                    <a:pt x="1280" y="125"/>
                  </a:lnTo>
                  <a:close/>
                  <a:moveTo>
                    <a:pt x="250" y="1869"/>
                  </a:moveTo>
                  <a:lnTo>
                    <a:pt x="250" y="1869"/>
                  </a:lnTo>
                  <a:lnTo>
                    <a:pt x="248" y="1866"/>
                  </a:lnTo>
                  <a:lnTo>
                    <a:pt x="247" y="1864"/>
                  </a:lnTo>
                  <a:lnTo>
                    <a:pt x="247" y="1864"/>
                  </a:lnTo>
                  <a:lnTo>
                    <a:pt x="243" y="1862"/>
                  </a:lnTo>
                  <a:lnTo>
                    <a:pt x="241" y="1862"/>
                  </a:lnTo>
                  <a:lnTo>
                    <a:pt x="177" y="1862"/>
                  </a:lnTo>
                  <a:lnTo>
                    <a:pt x="175" y="1534"/>
                  </a:lnTo>
                  <a:lnTo>
                    <a:pt x="175" y="1534"/>
                  </a:lnTo>
                  <a:lnTo>
                    <a:pt x="174" y="1532"/>
                  </a:lnTo>
                  <a:lnTo>
                    <a:pt x="173" y="1529"/>
                  </a:lnTo>
                  <a:lnTo>
                    <a:pt x="173" y="1529"/>
                  </a:lnTo>
                  <a:lnTo>
                    <a:pt x="172" y="1528"/>
                  </a:lnTo>
                  <a:lnTo>
                    <a:pt x="168" y="1526"/>
                  </a:lnTo>
                  <a:lnTo>
                    <a:pt x="168" y="1526"/>
                  </a:lnTo>
                  <a:lnTo>
                    <a:pt x="158" y="1525"/>
                  </a:lnTo>
                  <a:lnTo>
                    <a:pt x="158" y="1525"/>
                  </a:lnTo>
                  <a:lnTo>
                    <a:pt x="138" y="1525"/>
                  </a:lnTo>
                  <a:lnTo>
                    <a:pt x="138" y="1525"/>
                  </a:lnTo>
                  <a:lnTo>
                    <a:pt x="123" y="1525"/>
                  </a:lnTo>
                  <a:lnTo>
                    <a:pt x="123" y="1525"/>
                  </a:lnTo>
                  <a:lnTo>
                    <a:pt x="114" y="1526"/>
                  </a:lnTo>
                  <a:lnTo>
                    <a:pt x="114" y="1526"/>
                  </a:lnTo>
                  <a:lnTo>
                    <a:pt x="107" y="1527"/>
                  </a:lnTo>
                  <a:lnTo>
                    <a:pt x="107" y="1527"/>
                  </a:lnTo>
                  <a:lnTo>
                    <a:pt x="104" y="1528"/>
                  </a:lnTo>
                  <a:lnTo>
                    <a:pt x="18" y="1585"/>
                  </a:lnTo>
                  <a:lnTo>
                    <a:pt x="18" y="1585"/>
                  </a:lnTo>
                  <a:lnTo>
                    <a:pt x="13" y="1589"/>
                  </a:lnTo>
                  <a:lnTo>
                    <a:pt x="13" y="1589"/>
                  </a:lnTo>
                  <a:lnTo>
                    <a:pt x="12" y="1592"/>
                  </a:lnTo>
                  <a:lnTo>
                    <a:pt x="9" y="1595"/>
                  </a:lnTo>
                  <a:lnTo>
                    <a:pt x="9" y="1595"/>
                  </a:lnTo>
                  <a:lnTo>
                    <a:pt x="8" y="1603"/>
                  </a:lnTo>
                  <a:lnTo>
                    <a:pt x="8" y="1603"/>
                  </a:lnTo>
                  <a:lnTo>
                    <a:pt x="8" y="1615"/>
                  </a:lnTo>
                  <a:lnTo>
                    <a:pt x="8" y="1615"/>
                  </a:lnTo>
                  <a:lnTo>
                    <a:pt x="9" y="1633"/>
                  </a:lnTo>
                  <a:lnTo>
                    <a:pt x="9" y="1633"/>
                  </a:lnTo>
                  <a:lnTo>
                    <a:pt x="10" y="1639"/>
                  </a:lnTo>
                  <a:lnTo>
                    <a:pt x="13" y="1643"/>
                  </a:lnTo>
                  <a:lnTo>
                    <a:pt x="13" y="1643"/>
                  </a:lnTo>
                  <a:lnTo>
                    <a:pt x="16" y="1644"/>
                  </a:lnTo>
                  <a:lnTo>
                    <a:pt x="20" y="1644"/>
                  </a:lnTo>
                  <a:lnTo>
                    <a:pt x="20" y="1644"/>
                  </a:lnTo>
                  <a:lnTo>
                    <a:pt x="24" y="1643"/>
                  </a:lnTo>
                  <a:lnTo>
                    <a:pt x="31" y="1640"/>
                  </a:lnTo>
                  <a:lnTo>
                    <a:pt x="95" y="1604"/>
                  </a:lnTo>
                  <a:lnTo>
                    <a:pt x="96" y="1863"/>
                  </a:lnTo>
                  <a:lnTo>
                    <a:pt x="22" y="1863"/>
                  </a:lnTo>
                  <a:lnTo>
                    <a:pt x="22" y="1863"/>
                  </a:lnTo>
                  <a:lnTo>
                    <a:pt x="20" y="1863"/>
                  </a:lnTo>
                  <a:lnTo>
                    <a:pt x="17" y="1864"/>
                  </a:lnTo>
                  <a:lnTo>
                    <a:pt x="17" y="1864"/>
                  </a:lnTo>
                  <a:lnTo>
                    <a:pt x="15" y="1867"/>
                  </a:lnTo>
                  <a:lnTo>
                    <a:pt x="14" y="1870"/>
                  </a:lnTo>
                  <a:lnTo>
                    <a:pt x="14" y="1870"/>
                  </a:lnTo>
                  <a:lnTo>
                    <a:pt x="12" y="1875"/>
                  </a:lnTo>
                  <a:lnTo>
                    <a:pt x="12" y="1881"/>
                  </a:lnTo>
                  <a:lnTo>
                    <a:pt x="12" y="1881"/>
                  </a:lnTo>
                  <a:lnTo>
                    <a:pt x="10" y="1896"/>
                  </a:lnTo>
                  <a:lnTo>
                    <a:pt x="10" y="1896"/>
                  </a:lnTo>
                  <a:lnTo>
                    <a:pt x="12" y="1909"/>
                  </a:lnTo>
                  <a:lnTo>
                    <a:pt x="12" y="1909"/>
                  </a:lnTo>
                  <a:lnTo>
                    <a:pt x="13" y="1915"/>
                  </a:lnTo>
                  <a:lnTo>
                    <a:pt x="14" y="1919"/>
                  </a:lnTo>
                  <a:lnTo>
                    <a:pt x="14" y="1919"/>
                  </a:lnTo>
                  <a:lnTo>
                    <a:pt x="16" y="1922"/>
                  </a:lnTo>
                  <a:lnTo>
                    <a:pt x="17" y="1924"/>
                  </a:lnTo>
                  <a:lnTo>
                    <a:pt x="17" y="1924"/>
                  </a:lnTo>
                  <a:lnTo>
                    <a:pt x="20" y="1926"/>
                  </a:lnTo>
                  <a:lnTo>
                    <a:pt x="22" y="1926"/>
                  </a:lnTo>
                  <a:lnTo>
                    <a:pt x="241" y="1924"/>
                  </a:lnTo>
                  <a:lnTo>
                    <a:pt x="241" y="1924"/>
                  </a:lnTo>
                  <a:lnTo>
                    <a:pt x="245" y="1924"/>
                  </a:lnTo>
                  <a:lnTo>
                    <a:pt x="247" y="1923"/>
                  </a:lnTo>
                  <a:lnTo>
                    <a:pt x="247" y="1923"/>
                  </a:lnTo>
                  <a:lnTo>
                    <a:pt x="248" y="1921"/>
                  </a:lnTo>
                  <a:lnTo>
                    <a:pt x="250" y="1918"/>
                  </a:lnTo>
                  <a:lnTo>
                    <a:pt x="250" y="1918"/>
                  </a:lnTo>
                  <a:lnTo>
                    <a:pt x="252" y="1914"/>
                  </a:lnTo>
                  <a:lnTo>
                    <a:pt x="253" y="1908"/>
                  </a:lnTo>
                  <a:lnTo>
                    <a:pt x="253" y="1908"/>
                  </a:lnTo>
                  <a:lnTo>
                    <a:pt x="254" y="1893"/>
                  </a:lnTo>
                  <a:lnTo>
                    <a:pt x="254" y="1893"/>
                  </a:lnTo>
                  <a:lnTo>
                    <a:pt x="253" y="1879"/>
                  </a:lnTo>
                  <a:lnTo>
                    <a:pt x="253" y="1879"/>
                  </a:lnTo>
                  <a:lnTo>
                    <a:pt x="252" y="1874"/>
                  </a:lnTo>
                  <a:lnTo>
                    <a:pt x="250" y="1869"/>
                  </a:lnTo>
                  <a:lnTo>
                    <a:pt x="250" y="1869"/>
                  </a:lnTo>
                  <a:close/>
                  <a:moveTo>
                    <a:pt x="1598" y="124"/>
                  </a:moveTo>
                  <a:lnTo>
                    <a:pt x="1598" y="124"/>
                  </a:lnTo>
                  <a:lnTo>
                    <a:pt x="1602" y="125"/>
                  </a:lnTo>
                  <a:lnTo>
                    <a:pt x="1605" y="125"/>
                  </a:lnTo>
                  <a:lnTo>
                    <a:pt x="1605" y="125"/>
                  </a:lnTo>
                  <a:lnTo>
                    <a:pt x="1610" y="124"/>
                  </a:lnTo>
                  <a:lnTo>
                    <a:pt x="1617" y="121"/>
                  </a:lnTo>
                  <a:lnTo>
                    <a:pt x="1680" y="85"/>
                  </a:lnTo>
                  <a:lnTo>
                    <a:pt x="1681" y="344"/>
                  </a:lnTo>
                  <a:lnTo>
                    <a:pt x="1608" y="344"/>
                  </a:lnTo>
                  <a:lnTo>
                    <a:pt x="1608" y="344"/>
                  </a:lnTo>
                  <a:lnTo>
                    <a:pt x="1605" y="345"/>
                  </a:lnTo>
                  <a:lnTo>
                    <a:pt x="1603" y="347"/>
                  </a:lnTo>
                  <a:lnTo>
                    <a:pt x="1603" y="347"/>
                  </a:lnTo>
                  <a:lnTo>
                    <a:pt x="1601" y="349"/>
                  </a:lnTo>
                  <a:lnTo>
                    <a:pt x="1599" y="351"/>
                  </a:lnTo>
                  <a:lnTo>
                    <a:pt x="1599" y="351"/>
                  </a:lnTo>
                  <a:lnTo>
                    <a:pt x="1597" y="356"/>
                  </a:lnTo>
                  <a:lnTo>
                    <a:pt x="1597" y="362"/>
                  </a:lnTo>
                  <a:lnTo>
                    <a:pt x="1597" y="362"/>
                  </a:lnTo>
                  <a:lnTo>
                    <a:pt x="1596" y="377"/>
                  </a:lnTo>
                  <a:lnTo>
                    <a:pt x="1596" y="377"/>
                  </a:lnTo>
                  <a:lnTo>
                    <a:pt x="1597" y="390"/>
                  </a:lnTo>
                  <a:lnTo>
                    <a:pt x="1597" y="390"/>
                  </a:lnTo>
                  <a:lnTo>
                    <a:pt x="1598" y="396"/>
                  </a:lnTo>
                  <a:lnTo>
                    <a:pt x="1599" y="401"/>
                  </a:lnTo>
                  <a:lnTo>
                    <a:pt x="1599" y="401"/>
                  </a:lnTo>
                  <a:lnTo>
                    <a:pt x="1602" y="403"/>
                  </a:lnTo>
                  <a:lnTo>
                    <a:pt x="1604" y="405"/>
                  </a:lnTo>
                  <a:lnTo>
                    <a:pt x="1604" y="405"/>
                  </a:lnTo>
                  <a:lnTo>
                    <a:pt x="1605" y="407"/>
                  </a:lnTo>
                  <a:lnTo>
                    <a:pt x="1608" y="407"/>
                  </a:lnTo>
                  <a:lnTo>
                    <a:pt x="1827" y="405"/>
                  </a:lnTo>
                  <a:lnTo>
                    <a:pt x="1827" y="405"/>
                  </a:lnTo>
                  <a:lnTo>
                    <a:pt x="1830" y="405"/>
                  </a:lnTo>
                  <a:lnTo>
                    <a:pt x="1833" y="404"/>
                  </a:lnTo>
                  <a:lnTo>
                    <a:pt x="1833" y="404"/>
                  </a:lnTo>
                  <a:lnTo>
                    <a:pt x="1834" y="402"/>
                  </a:lnTo>
                  <a:lnTo>
                    <a:pt x="1836" y="400"/>
                  </a:lnTo>
                  <a:lnTo>
                    <a:pt x="1836" y="400"/>
                  </a:lnTo>
                  <a:lnTo>
                    <a:pt x="1838" y="389"/>
                  </a:lnTo>
                  <a:lnTo>
                    <a:pt x="1838" y="389"/>
                  </a:lnTo>
                  <a:lnTo>
                    <a:pt x="1839" y="375"/>
                  </a:lnTo>
                  <a:lnTo>
                    <a:pt x="1839" y="375"/>
                  </a:lnTo>
                  <a:lnTo>
                    <a:pt x="1838" y="360"/>
                  </a:lnTo>
                  <a:lnTo>
                    <a:pt x="1838" y="360"/>
                  </a:lnTo>
                  <a:lnTo>
                    <a:pt x="1837" y="355"/>
                  </a:lnTo>
                  <a:lnTo>
                    <a:pt x="1836" y="350"/>
                  </a:lnTo>
                  <a:lnTo>
                    <a:pt x="1836" y="350"/>
                  </a:lnTo>
                  <a:lnTo>
                    <a:pt x="1834" y="348"/>
                  </a:lnTo>
                  <a:lnTo>
                    <a:pt x="1833" y="345"/>
                  </a:lnTo>
                  <a:lnTo>
                    <a:pt x="1833" y="345"/>
                  </a:lnTo>
                  <a:lnTo>
                    <a:pt x="1829" y="344"/>
                  </a:lnTo>
                  <a:lnTo>
                    <a:pt x="1827" y="343"/>
                  </a:lnTo>
                  <a:lnTo>
                    <a:pt x="1762" y="344"/>
                  </a:lnTo>
                  <a:lnTo>
                    <a:pt x="1761" y="15"/>
                  </a:lnTo>
                  <a:lnTo>
                    <a:pt x="1761" y="15"/>
                  </a:lnTo>
                  <a:lnTo>
                    <a:pt x="1760" y="13"/>
                  </a:lnTo>
                  <a:lnTo>
                    <a:pt x="1760" y="10"/>
                  </a:lnTo>
                  <a:lnTo>
                    <a:pt x="1760" y="10"/>
                  </a:lnTo>
                  <a:lnTo>
                    <a:pt x="1758" y="9"/>
                  </a:lnTo>
                  <a:lnTo>
                    <a:pt x="1754" y="8"/>
                  </a:lnTo>
                  <a:lnTo>
                    <a:pt x="1754" y="8"/>
                  </a:lnTo>
                  <a:lnTo>
                    <a:pt x="1744" y="6"/>
                  </a:lnTo>
                  <a:lnTo>
                    <a:pt x="174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09" y="6"/>
                  </a:lnTo>
                  <a:lnTo>
                    <a:pt x="1709" y="6"/>
                  </a:lnTo>
                  <a:lnTo>
                    <a:pt x="1700" y="7"/>
                  </a:lnTo>
                  <a:lnTo>
                    <a:pt x="1700" y="7"/>
                  </a:lnTo>
                  <a:lnTo>
                    <a:pt x="1693" y="8"/>
                  </a:lnTo>
                  <a:lnTo>
                    <a:pt x="1693" y="8"/>
                  </a:lnTo>
                  <a:lnTo>
                    <a:pt x="1689" y="10"/>
                  </a:lnTo>
                  <a:lnTo>
                    <a:pt x="1604" y="66"/>
                  </a:lnTo>
                  <a:lnTo>
                    <a:pt x="1604" y="66"/>
                  </a:lnTo>
                  <a:lnTo>
                    <a:pt x="1598" y="70"/>
                  </a:lnTo>
                  <a:lnTo>
                    <a:pt x="1598" y="70"/>
                  </a:lnTo>
                  <a:lnTo>
                    <a:pt x="1597" y="73"/>
                  </a:lnTo>
                  <a:lnTo>
                    <a:pt x="1595" y="76"/>
                  </a:lnTo>
                  <a:lnTo>
                    <a:pt x="1595" y="76"/>
                  </a:lnTo>
                  <a:lnTo>
                    <a:pt x="1594" y="84"/>
                  </a:lnTo>
                  <a:lnTo>
                    <a:pt x="1594" y="84"/>
                  </a:lnTo>
                  <a:lnTo>
                    <a:pt x="1594" y="96"/>
                  </a:lnTo>
                  <a:lnTo>
                    <a:pt x="1594" y="96"/>
                  </a:lnTo>
                  <a:lnTo>
                    <a:pt x="1595" y="114"/>
                  </a:lnTo>
                  <a:lnTo>
                    <a:pt x="1595" y="114"/>
                  </a:lnTo>
                  <a:lnTo>
                    <a:pt x="1596" y="120"/>
                  </a:lnTo>
                  <a:lnTo>
                    <a:pt x="1598" y="124"/>
                  </a:lnTo>
                  <a:lnTo>
                    <a:pt x="1598" y="124"/>
                  </a:lnTo>
                  <a:close/>
                  <a:moveTo>
                    <a:pt x="321" y="366"/>
                  </a:moveTo>
                  <a:lnTo>
                    <a:pt x="321" y="366"/>
                  </a:lnTo>
                  <a:lnTo>
                    <a:pt x="329" y="379"/>
                  </a:lnTo>
                  <a:lnTo>
                    <a:pt x="339" y="389"/>
                  </a:lnTo>
                  <a:lnTo>
                    <a:pt x="351" y="399"/>
                  </a:lnTo>
                  <a:lnTo>
                    <a:pt x="364" y="407"/>
                  </a:lnTo>
                  <a:lnTo>
                    <a:pt x="364" y="407"/>
                  </a:lnTo>
                  <a:lnTo>
                    <a:pt x="377" y="412"/>
                  </a:lnTo>
                  <a:lnTo>
                    <a:pt x="394" y="417"/>
                  </a:lnTo>
                  <a:lnTo>
                    <a:pt x="411" y="419"/>
                  </a:lnTo>
                  <a:lnTo>
                    <a:pt x="430" y="420"/>
                  </a:lnTo>
                  <a:lnTo>
                    <a:pt x="430" y="420"/>
                  </a:lnTo>
                  <a:lnTo>
                    <a:pt x="450" y="419"/>
                  </a:lnTo>
                  <a:lnTo>
                    <a:pt x="467" y="416"/>
                  </a:lnTo>
                  <a:lnTo>
                    <a:pt x="484" y="411"/>
                  </a:lnTo>
                  <a:lnTo>
                    <a:pt x="499" y="405"/>
                  </a:lnTo>
                  <a:lnTo>
                    <a:pt x="499" y="405"/>
                  </a:lnTo>
                  <a:lnTo>
                    <a:pt x="512" y="397"/>
                  </a:lnTo>
                  <a:lnTo>
                    <a:pt x="524" y="387"/>
                  </a:lnTo>
                  <a:lnTo>
                    <a:pt x="534" y="377"/>
                  </a:lnTo>
                  <a:lnTo>
                    <a:pt x="544" y="364"/>
                  </a:lnTo>
                  <a:lnTo>
                    <a:pt x="544" y="364"/>
                  </a:lnTo>
                  <a:lnTo>
                    <a:pt x="552" y="349"/>
                  </a:lnTo>
                  <a:lnTo>
                    <a:pt x="559" y="334"/>
                  </a:lnTo>
                  <a:lnTo>
                    <a:pt x="564" y="317"/>
                  </a:lnTo>
                  <a:lnTo>
                    <a:pt x="568" y="298"/>
                  </a:lnTo>
                  <a:lnTo>
                    <a:pt x="568" y="298"/>
                  </a:lnTo>
                  <a:lnTo>
                    <a:pt x="571" y="278"/>
                  </a:lnTo>
                  <a:lnTo>
                    <a:pt x="574" y="258"/>
                  </a:lnTo>
                  <a:lnTo>
                    <a:pt x="575" y="236"/>
                  </a:lnTo>
                  <a:lnTo>
                    <a:pt x="576" y="211"/>
                  </a:lnTo>
                  <a:lnTo>
                    <a:pt x="576" y="211"/>
                  </a:lnTo>
                  <a:lnTo>
                    <a:pt x="575" y="188"/>
                  </a:lnTo>
                  <a:lnTo>
                    <a:pt x="574" y="166"/>
                  </a:lnTo>
                  <a:lnTo>
                    <a:pt x="571" y="146"/>
                  </a:lnTo>
                  <a:lnTo>
                    <a:pt x="569" y="126"/>
                  </a:lnTo>
                  <a:lnTo>
                    <a:pt x="569" y="126"/>
                  </a:lnTo>
                  <a:lnTo>
                    <a:pt x="565" y="107"/>
                  </a:lnTo>
                  <a:lnTo>
                    <a:pt x="560" y="91"/>
                  </a:lnTo>
                  <a:lnTo>
                    <a:pt x="554" y="76"/>
                  </a:lnTo>
                  <a:lnTo>
                    <a:pt x="547" y="62"/>
                  </a:lnTo>
                  <a:lnTo>
                    <a:pt x="547" y="62"/>
                  </a:lnTo>
                  <a:lnTo>
                    <a:pt x="538" y="50"/>
                  </a:lnTo>
                  <a:lnTo>
                    <a:pt x="529" y="39"/>
                  </a:lnTo>
                  <a:lnTo>
                    <a:pt x="517" y="30"/>
                  </a:lnTo>
                  <a:lnTo>
                    <a:pt x="504" y="22"/>
                  </a:lnTo>
                  <a:lnTo>
                    <a:pt x="504" y="22"/>
                  </a:lnTo>
                  <a:lnTo>
                    <a:pt x="489" y="16"/>
                  </a:lnTo>
                  <a:lnTo>
                    <a:pt x="473" y="12"/>
                  </a:lnTo>
                  <a:lnTo>
                    <a:pt x="456" y="9"/>
                  </a:lnTo>
                  <a:lnTo>
                    <a:pt x="436" y="8"/>
                  </a:lnTo>
                  <a:lnTo>
                    <a:pt x="436" y="8"/>
                  </a:lnTo>
                  <a:lnTo>
                    <a:pt x="417" y="9"/>
                  </a:lnTo>
                  <a:lnTo>
                    <a:pt x="399" y="12"/>
                  </a:lnTo>
                  <a:lnTo>
                    <a:pt x="383" y="16"/>
                  </a:lnTo>
                  <a:lnTo>
                    <a:pt x="368" y="23"/>
                  </a:lnTo>
                  <a:lnTo>
                    <a:pt x="368" y="23"/>
                  </a:lnTo>
                  <a:lnTo>
                    <a:pt x="355" y="31"/>
                  </a:lnTo>
                  <a:lnTo>
                    <a:pt x="344" y="40"/>
                  </a:lnTo>
                  <a:lnTo>
                    <a:pt x="334" y="52"/>
                  </a:lnTo>
                  <a:lnTo>
                    <a:pt x="324" y="65"/>
                  </a:lnTo>
                  <a:lnTo>
                    <a:pt x="324" y="65"/>
                  </a:lnTo>
                  <a:lnTo>
                    <a:pt x="316" y="79"/>
                  </a:lnTo>
                  <a:lnTo>
                    <a:pt x="309" y="95"/>
                  </a:lnTo>
                  <a:lnTo>
                    <a:pt x="304" y="112"/>
                  </a:lnTo>
                  <a:lnTo>
                    <a:pt x="299" y="131"/>
                  </a:lnTo>
                  <a:lnTo>
                    <a:pt x="299" y="131"/>
                  </a:lnTo>
                  <a:lnTo>
                    <a:pt x="295" y="150"/>
                  </a:lnTo>
                  <a:lnTo>
                    <a:pt x="293" y="171"/>
                  </a:lnTo>
                  <a:lnTo>
                    <a:pt x="292" y="193"/>
                  </a:lnTo>
                  <a:lnTo>
                    <a:pt x="292" y="216"/>
                  </a:lnTo>
                  <a:lnTo>
                    <a:pt x="292" y="216"/>
                  </a:lnTo>
                  <a:lnTo>
                    <a:pt x="292" y="240"/>
                  </a:lnTo>
                  <a:lnTo>
                    <a:pt x="293" y="262"/>
                  </a:lnTo>
                  <a:lnTo>
                    <a:pt x="295" y="283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2" y="320"/>
                  </a:lnTo>
                  <a:lnTo>
                    <a:pt x="307" y="337"/>
                  </a:lnTo>
                  <a:lnTo>
                    <a:pt x="313" y="352"/>
                  </a:lnTo>
                  <a:lnTo>
                    <a:pt x="321" y="366"/>
                  </a:lnTo>
                  <a:lnTo>
                    <a:pt x="321" y="366"/>
                  </a:lnTo>
                  <a:close/>
                  <a:moveTo>
                    <a:pt x="375" y="151"/>
                  </a:moveTo>
                  <a:lnTo>
                    <a:pt x="375" y="151"/>
                  </a:lnTo>
                  <a:lnTo>
                    <a:pt x="379" y="127"/>
                  </a:lnTo>
                  <a:lnTo>
                    <a:pt x="382" y="117"/>
                  </a:lnTo>
                  <a:lnTo>
                    <a:pt x="384" y="107"/>
                  </a:lnTo>
                  <a:lnTo>
                    <a:pt x="384" y="107"/>
                  </a:lnTo>
                  <a:lnTo>
                    <a:pt x="389" y="99"/>
                  </a:lnTo>
                  <a:lnTo>
                    <a:pt x="392" y="92"/>
                  </a:lnTo>
                  <a:lnTo>
                    <a:pt x="398" y="85"/>
                  </a:lnTo>
                  <a:lnTo>
                    <a:pt x="404" y="81"/>
                  </a:lnTo>
                  <a:lnTo>
                    <a:pt x="404" y="81"/>
                  </a:lnTo>
                  <a:lnTo>
                    <a:pt x="410" y="77"/>
                  </a:lnTo>
                  <a:lnTo>
                    <a:pt x="417" y="74"/>
                  </a:lnTo>
                  <a:lnTo>
                    <a:pt x="425" y="73"/>
                  </a:lnTo>
                  <a:lnTo>
                    <a:pt x="433" y="72"/>
                  </a:lnTo>
                  <a:lnTo>
                    <a:pt x="433" y="72"/>
                  </a:lnTo>
                  <a:lnTo>
                    <a:pt x="443" y="73"/>
                  </a:lnTo>
                  <a:lnTo>
                    <a:pt x="452" y="75"/>
                  </a:lnTo>
                  <a:lnTo>
                    <a:pt x="452" y="75"/>
                  </a:lnTo>
                  <a:lnTo>
                    <a:pt x="460" y="79"/>
                  </a:lnTo>
                  <a:lnTo>
                    <a:pt x="467" y="84"/>
                  </a:lnTo>
                  <a:lnTo>
                    <a:pt x="467" y="84"/>
                  </a:lnTo>
                  <a:lnTo>
                    <a:pt x="474" y="91"/>
                  </a:lnTo>
                  <a:lnTo>
                    <a:pt x="479" y="102"/>
                  </a:lnTo>
                  <a:lnTo>
                    <a:pt x="479" y="102"/>
                  </a:lnTo>
                  <a:lnTo>
                    <a:pt x="484" y="114"/>
                  </a:lnTo>
                  <a:lnTo>
                    <a:pt x="487" y="128"/>
                  </a:lnTo>
                  <a:lnTo>
                    <a:pt x="487" y="128"/>
                  </a:lnTo>
                  <a:lnTo>
                    <a:pt x="490" y="146"/>
                  </a:lnTo>
                  <a:lnTo>
                    <a:pt x="493" y="166"/>
                  </a:lnTo>
                  <a:lnTo>
                    <a:pt x="493" y="166"/>
                  </a:lnTo>
                  <a:lnTo>
                    <a:pt x="494" y="189"/>
                  </a:lnTo>
                  <a:lnTo>
                    <a:pt x="494" y="216"/>
                  </a:lnTo>
                  <a:lnTo>
                    <a:pt x="494" y="216"/>
                  </a:lnTo>
                  <a:lnTo>
                    <a:pt x="493" y="259"/>
                  </a:lnTo>
                  <a:lnTo>
                    <a:pt x="493" y="259"/>
                  </a:lnTo>
                  <a:lnTo>
                    <a:pt x="492" y="277"/>
                  </a:lnTo>
                  <a:lnTo>
                    <a:pt x="489" y="293"/>
                  </a:lnTo>
                  <a:lnTo>
                    <a:pt x="489" y="293"/>
                  </a:lnTo>
                  <a:lnTo>
                    <a:pt x="486" y="308"/>
                  </a:lnTo>
                  <a:lnTo>
                    <a:pt x="482" y="321"/>
                  </a:lnTo>
                  <a:lnTo>
                    <a:pt x="482" y="321"/>
                  </a:lnTo>
                  <a:lnTo>
                    <a:pt x="477" y="332"/>
                  </a:lnTo>
                  <a:lnTo>
                    <a:pt x="471" y="341"/>
                  </a:lnTo>
                  <a:lnTo>
                    <a:pt x="471" y="341"/>
                  </a:lnTo>
                  <a:lnTo>
                    <a:pt x="463" y="347"/>
                  </a:lnTo>
                  <a:lnTo>
                    <a:pt x="455" y="352"/>
                  </a:lnTo>
                  <a:lnTo>
                    <a:pt x="455" y="352"/>
                  </a:lnTo>
                  <a:lnTo>
                    <a:pt x="444" y="355"/>
                  </a:lnTo>
                  <a:lnTo>
                    <a:pt x="434" y="356"/>
                  </a:lnTo>
                  <a:lnTo>
                    <a:pt x="434" y="356"/>
                  </a:lnTo>
                  <a:lnTo>
                    <a:pt x="426" y="356"/>
                  </a:lnTo>
                  <a:lnTo>
                    <a:pt x="419" y="355"/>
                  </a:lnTo>
                  <a:lnTo>
                    <a:pt x="412" y="352"/>
                  </a:lnTo>
                  <a:lnTo>
                    <a:pt x="406" y="349"/>
                  </a:lnTo>
                  <a:lnTo>
                    <a:pt x="406" y="349"/>
                  </a:lnTo>
                  <a:lnTo>
                    <a:pt x="400" y="345"/>
                  </a:lnTo>
                  <a:lnTo>
                    <a:pt x="396" y="341"/>
                  </a:lnTo>
                  <a:lnTo>
                    <a:pt x="391" y="334"/>
                  </a:lnTo>
                  <a:lnTo>
                    <a:pt x="388" y="327"/>
                  </a:lnTo>
                  <a:lnTo>
                    <a:pt x="388" y="327"/>
                  </a:lnTo>
                  <a:lnTo>
                    <a:pt x="384" y="318"/>
                  </a:lnTo>
                  <a:lnTo>
                    <a:pt x="381" y="307"/>
                  </a:lnTo>
                  <a:lnTo>
                    <a:pt x="379" y="296"/>
                  </a:lnTo>
                  <a:lnTo>
                    <a:pt x="376" y="282"/>
                  </a:lnTo>
                  <a:lnTo>
                    <a:pt x="376" y="282"/>
                  </a:lnTo>
                  <a:lnTo>
                    <a:pt x="374" y="251"/>
                  </a:lnTo>
                  <a:lnTo>
                    <a:pt x="373" y="213"/>
                  </a:lnTo>
                  <a:lnTo>
                    <a:pt x="373" y="213"/>
                  </a:lnTo>
                  <a:lnTo>
                    <a:pt x="374" y="179"/>
                  </a:lnTo>
                  <a:lnTo>
                    <a:pt x="375" y="151"/>
                  </a:lnTo>
                  <a:lnTo>
                    <a:pt x="375" y="151"/>
                  </a:lnTo>
                  <a:close/>
                  <a:moveTo>
                    <a:pt x="10" y="414"/>
                  </a:moveTo>
                  <a:lnTo>
                    <a:pt x="10" y="414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7" y="414"/>
                  </a:lnTo>
                  <a:lnTo>
                    <a:pt x="239" y="412"/>
                  </a:lnTo>
                  <a:lnTo>
                    <a:pt x="239" y="412"/>
                  </a:lnTo>
                  <a:lnTo>
                    <a:pt x="241" y="410"/>
                  </a:lnTo>
                  <a:lnTo>
                    <a:pt x="242" y="408"/>
                  </a:lnTo>
                  <a:lnTo>
                    <a:pt x="242" y="408"/>
                  </a:lnTo>
                  <a:lnTo>
                    <a:pt x="245" y="397"/>
                  </a:lnTo>
                  <a:lnTo>
                    <a:pt x="245" y="397"/>
                  </a:lnTo>
                  <a:lnTo>
                    <a:pt x="246" y="384"/>
                  </a:lnTo>
                  <a:lnTo>
                    <a:pt x="246" y="384"/>
                  </a:lnTo>
                  <a:lnTo>
                    <a:pt x="245" y="368"/>
                  </a:lnTo>
                  <a:lnTo>
                    <a:pt x="245" y="368"/>
                  </a:lnTo>
                  <a:lnTo>
                    <a:pt x="245" y="363"/>
                  </a:lnTo>
                  <a:lnTo>
                    <a:pt x="242" y="358"/>
                  </a:lnTo>
                  <a:lnTo>
                    <a:pt x="242" y="358"/>
                  </a:lnTo>
                  <a:lnTo>
                    <a:pt x="241" y="356"/>
                  </a:lnTo>
                  <a:lnTo>
                    <a:pt x="239" y="353"/>
                  </a:lnTo>
                  <a:lnTo>
                    <a:pt x="239" y="353"/>
                  </a:lnTo>
                  <a:lnTo>
                    <a:pt x="237" y="352"/>
                  </a:lnTo>
                  <a:lnTo>
                    <a:pt x="233" y="351"/>
                  </a:lnTo>
                  <a:lnTo>
                    <a:pt x="168" y="352"/>
                  </a:lnTo>
                  <a:lnTo>
                    <a:pt x="167" y="23"/>
                  </a:lnTo>
                  <a:lnTo>
                    <a:pt x="167" y="23"/>
                  </a:lnTo>
                  <a:lnTo>
                    <a:pt x="167" y="21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4" y="17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50" y="15"/>
                  </a:lnTo>
                  <a:lnTo>
                    <a:pt x="150" y="15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6" y="1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3" y="81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2" y="128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8" y="133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7" y="132"/>
                  </a:lnTo>
                  <a:lnTo>
                    <a:pt x="23" y="129"/>
                  </a:lnTo>
                  <a:lnTo>
                    <a:pt x="87" y="94"/>
                  </a:lnTo>
                  <a:lnTo>
                    <a:pt x="89" y="352"/>
                  </a:lnTo>
                  <a:lnTo>
                    <a:pt x="14" y="352"/>
                  </a:lnTo>
                  <a:lnTo>
                    <a:pt x="14" y="352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9" y="355"/>
                  </a:lnTo>
                  <a:lnTo>
                    <a:pt x="7" y="357"/>
                  </a:lnTo>
                  <a:lnTo>
                    <a:pt x="6" y="360"/>
                  </a:lnTo>
                  <a:lnTo>
                    <a:pt x="6" y="360"/>
                  </a:lnTo>
                  <a:lnTo>
                    <a:pt x="5" y="364"/>
                  </a:lnTo>
                  <a:lnTo>
                    <a:pt x="3" y="370"/>
                  </a:lnTo>
                  <a:lnTo>
                    <a:pt x="3" y="370"/>
                  </a:lnTo>
                  <a:lnTo>
                    <a:pt x="2" y="385"/>
                  </a:lnTo>
                  <a:lnTo>
                    <a:pt x="2" y="385"/>
                  </a:lnTo>
                  <a:lnTo>
                    <a:pt x="3" y="399"/>
                  </a:lnTo>
                  <a:lnTo>
                    <a:pt x="3" y="399"/>
                  </a:lnTo>
                  <a:lnTo>
                    <a:pt x="5" y="404"/>
                  </a:lnTo>
                  <a:lnTo>
                    <a:pt x="6" y="409"/>
                  </a:lnTo>
                  <a:lnTo>
                    <a:pt x="6" y="409"/>
                  </a:lnTo>
                  <a:lnTo>
                    <a:pt x="8" y="411"/>
                  </a:lnTo>
                  <a:lnTo>
                    <a:pt x="10" y="414"/>
                  </a:lnTo>
                  <a:lnTo>
                    <a:pt x="10" y="414"/>
                  </a:lnTo>
                  <a:close/>
                  <a:moveTo>
                    <a:pt x="14" y="1169"/>
                  </a:moveTo>
                  <a:lnTo>
                    <a:pt x="14" y="1169"/>
                  </a:lnTo>
                  <a:lnTo>
                    <a:pt x="16" y="1170"/>
                  </a:lnTo>
                  <a:lnTo>
                    <a:pt x="18" y="1170"/>
                  </a:lnTo>
                  <a:lnTo>
                    <a:pt x="238" y="1169"/>
                  </a:lnTo>
                  <a:lnTo>
                    <a:pt x="238" y="1169"/>
                  </a:lnTo>
                  <a:lnTo>
                    <a:pt x="240" y="1169"/>
                  </a:lnTo>
                  <a:lnTo>
                    <a:pt x="242" y="1168"/>
                  </a:lnTo>
                  <a:lnTo>
                    <a:pt x="242" y="1168"/>
                  </a:lnTo>
                  <a:lnTo>
                    <a:pt x="245" y="1166"/>
                  </a:lnTo>
                  <a:lnTo>
                    <a:pt x="247" y="1162"/>
                  </a:lnTo>
                  <a:lnTo>
                    <a:pt x="247" y="1162"/>
                  </a:lnTo>
                  <a:lnTo>
                    <a:pt x="248" y="1159"/>
                  </a:lnTo>
                  <a:lnTo>
                    <a:pt x="249" y="1153"/>
                  </a:lnTo>
                  <a:lnTo>
                    <a:pt x="249" y="1153"/>
                  </a:lnTo>
                  <a:lnTo>
                    <a:pt x="250" y="1139"/>
                  </a:lnTo>
                  <a:lnTo>
                    <a:pt x="250" y="1139"/>
                  </a:lnTo>
                  <a:lnTo>
                    <a:pt x="249" y="1124"/>
                  </a:lnTo>
                  <a:lnTo>
                    <a:pt x="249" y="1124"/>
                  </a:lnTo>
                  <a:lnTo>
                    <a:pt x="248" y="1118"/>
                  </a:lnTo>
                  <a:lnTo>
                    <a:pt x="247" y="1114"/>
                  </a:lnTo>
                  <a:lnTo>
                    <a:pt x="247" y="1114"/>
                  </a:lnTo>
                  <a:lnTo>
                    <a:pt x="245" y="1111"/>
                  </a:lnTo>
                  <a:lnTo>
                    <a:pt x="242" y="1109"/>
                  </a:lnTo>
                  <a:lnTo>
                    <a:pt x="242" y="1109"/>
                  </a:lnTo>
                  <a:lnTo>
                    <a:pt x="240" y="1108"/>
                  </a:lnTo>
                  <a:lnTo>
                    <a:pt x="238" y="1107"/>
                  </a:lnTo>
                  <a:lnTo>
                    <a:pt x="173" y="1107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71" y="776"/>
                  </a:lnTo>
                  <a:lnTo>
                    <a:pt x="170" y="774"/>
                  </a:lnTo>
                  <a:lnTo>
                    <a:pt x="170" y="774"/>
                  </a:lnTo>
                  <a:lnTo>
                    <a:pt x="167" y="773"/>
                  </a:lnTo>
                  <a:lnTo>
                    <a:pt x="165" y="772"/>
                  </a:lnTo>
                  <a:lnTo>
                    <a:pt x="165" y="772"/>
                  </a:lnTo>
                  <a:lnTo>
                    <a:pt x="153" y="769"/>
                  </a:lnTo>
                  <a:lnTo>
                    <a:pt x="153" y="769"/>
                  </a:lnTo>
                  <a:lnTo>
                    <a:pt x="135" y="769"/>
                  </a:lnTo>
                  <a:lnTo>
                    <a:pt x="135" y="769"/>
                  </a:lnTo>
                  <a:lnTo>
                    <a:pt x="120" y="769"/>
                  </a:lnTo>
                  <a:lnTo>
                    <a:pt x="120" y="769"/>
                  </a:lnTo>
                  <a:lnTo>
                    <a:pt x="110" y="770"/>
                  </a:lnTo>
                  <a:lnTo>
                    <a:pt x="110" y="770"/>
                  </a:lnTo>
                  <a:lnTo>
                    <a:pt x="104" y="772"/>
                  </a:lnTo>
                  <a:lnTo>
                    <a:pt x="104" y="772"/>
                  </a:lnTo>
                  <a:lnTo>
                    <a:pt x="100" y="774"/>
                  </a:lnTo>
                  <a:lnTo>
                    <a:pt x="15" y="829"/>
                  </a:lnTo>
                  <a:lnTo>
                    <a:pt x="15" y="829"/>
                  </a:lnTo>
                  <a:lnTo>
                    <a:pt x="9" y="834"/>
                  </a:lnTo>
                  <a:lnTo>
                    <a:pt x="9" y="834"/>
                  </a:lnTo>
                  <a:lnTo>
                    <a:pt x="7" y="836"/>
                  </a:lnTo>
                  <a:lnTo>
                    <a:pt x="6" y="840"/>
                  </a:lnTo>
                  <a:lnTo>
                    <a:pt x="6" y="840"/>
                  </a:lnTo>
                  <a:lnTo>
                    <a:pt x="5" y="848"/>
                  </a:lnTo>
                  <a:lnTo>
                    <a:pt x="5" y="848"/>
                  </a:lnTo>
                  <a:lnTo>
                    <a:pt x="5" y="859"/>
                  </a:lnTo>
                  <a:lnTo>
                    <a:pt x="5" y="859"/>
                  </a:lnTo>
                  <a:lnTo>
                    <a:pt x="5" y="878"/>
                  </a:lnTo>
                  <a:lnTo>
                    <a:pt x="5" y="878"/>
                  </a:lnTo>
                  <a:lnTo>
                    <a:pt x="7" y="884"/>
                  </a:lnTo>
                  <a:lnTo>
                    <a:pt x="9" y="887"/>
                  </a:lnTo>
                  <a:lnTo>
                    <a:pt x="9" y="887"/>
                  </a:lnTo>
                  <a:lnTo>
                    <a:pt x="12" y="888"/>
                  </a:lnTo>
                  <a:lnTo>
                    <a:pt x="16" y="888"/>
                  </a:lnTo>
                  <a:lnTo>
                    <a:pt x="16" y="888"/>
                  </a:lnTo>
                  <a:lnTo>
                    <a:pt x="21" y="887"/>
                  </a:lnTo>
                  <a:lnTo>
                    <a:pt x="28" y="885"/>
                  </a:lnTo>
                  <a:lnTo>
                    <a:pt x="91" y="849"/>
                  </a:lnTo>
                  <a:lnTo>
                    <a:pt x="92" y="1108"/>
                  </a:lnTo>
                  <a:lnTo>
                    <a:pt x="18" y="1108"/>
                  </a:lnTo>
                  <a:lnTo>
                    <a:pt x="18" y="1108"/>
                  </a:lnTo>
                  <a:lnTo>
                    <a:pt x="16" y="1109"/>
                  </a:lnTo>
                  <a:lnTo>
                    <a:pt x="14" y="1110"/>
                  </a:lnTo>
                  <a:lnTo>
                    <a:pt x="14" y="1110"/>
                  </a:lnTo>
                  <a:lnTo>
                    <a:pt x="12" y="1112"/>
                  </a:lnTo>
                  <a:lnTo>
                    <a:pt x="9" y="1115"/>
                  </a:lnTo>
                  <a:lnTo>
                    <a:pt x="9" y="1115"/>
                  </a:lnTo>
                  <a:lnTo>
                    <a:pt x="8" y="1119"/>
                  </a:lnTo>
                  <a:lnTo>
                    <a:pt x="7" y="1125"/>
                  </a:lnTo>
                  <a:lnTo>
                    <a:pt x="7" y="1125"/>
                  </a:lnTo>
                  <a:lnTo>
                    <a:pt x="7" y="1140"/>
                  </a:lnTo>
                  <a:lnTo>
                    <a:pt x="7" y="1140"/>
                  </a:lnTo>
                  <a:lnTo>
                    <a:pt x="7" y="1154"/>
                  </a:lnTo>
                  <a:lnTo>
                    <a:pt x="7" y="1154"/>
                  </a:lnTo>
                  <a:lnTo>
                    <a:pt x="8" y="1160"/>
                  </a:lnTo>
                  <a:lnTo>
                    <a:pt x="10" y="1164"/>
                  </a:lnTo>
                  <a:lnTo>
                    <a:pt x="10" y="1164"/>
                  </a:lnTo>
                  <a:lnTo>
                    <a:pt x="12" y="1167"/>
                  </a:lnTo>
                  <a:lnTo>
                    <a:pt x="14" y="1169"/>
                  </a:lnTo>
                  <a:lnTo>
                    <a:pt x="14" y="1169"/>
                  </a:lnTo>
                  <a:close/>
                  <a:moveTo>
                    <a:pt x="1184" y="59"/>
                  </a:moveTo>
                  <a:lnTo>
                    <a:pt x="1184" y="59"/>
                  </a:lnTo>
                  <a:lnTo>
                    <a:pt x="1176" y="46"/>
                  </a:lnTo>
                  <a:lnTo>
                    <a:pt x="1166" y="36"/>
                  </a:lnTo>
                  <a:lnTo>
                    <a:pt x="1154" y="27"/>
                  </a:lnTo>
                  <a:lnTo>
                    <a:pt x="1141" y="18"/>
                  </a:lnTo>
                  <a:lnTo>
                    <a:pt x="1141" y="18"/>
                  </a:lnTo>
                  <a:lnTo>
                    <a:pt x="1127" y="13"/>
                  </a:lnTo>
                  <a:lnTo>
                    <a:pt x="1111" y="8"/>
                  </a:lnTo>
                  <a:lnTo>
                    <a:pt x="1093" y="6"/>
                  </a:lnTo>
                  <a:lnTo>
                    <a:pt x="1073" y="5"/>
                  </a:lnTo>
                  <a:lnTo>
                    <a:pt x="1073" y="5"/>
                  </a:lnTo>
                  <a:lnTo>
                    <a:pt x="1055" y="6"/>
                  </a:lnTo>
                  <a:lnTo>
                    <a:pt x="1036" y="9"/>
                  </a:lnTo>
                  <a:lnTo>
                    <a:pt x="1020" y="14"/>
                  </a:lnTo>
                  <a:lnTo>
                    <a:pt x="1006" y="20"/>
                  </a:lnTo>
                  <a:lnTo>
                    <a:pt x="1006" y="20"/>
                  </a:lnTo>
                  <a:lnTo>
                    <a:pt x="992" y="28"/>
                  </a:lnTo>
                  <a:lnTo>
                    <a:pt x="981" y="37"/>
                  </a:lnTo>
                  <a:lnTo>
                    <a:pt x="971" y="49"/>
                  </a:lnTo>
                  <a:lnTo>
                    <a:pt x="961" y="61"/>
                  </a:lnTo>
                  <a:lnTo>
                    <a:pt x="961" y="61"/>
                  </a:lnTo>
                  <a:lnTo>
                    <a:pt x="953" y="76"/>
                  </a:lnTo>
                  <a:lnTo>
                    <a:pt x="946" y="91"/>
                  </a:lnTo>
                  <a:lnTo>
                    <a:pt x="941" y="109"/>
                  </a:lnTo>
                  <a:lnTo>
                    <a:pt x="936" y="127"/>
                  </a:lnTo>
                  <a:lnTo>
                    <a:pt x="936" y="127"/>
                  </a:lnTo>
                  <a:lnTo>
                    <a:pt x="932" y="147"/>
                  </a:lnTo>
                  <a:lnTo>
                    <a:pt x="930" y="167"/>
                  </a:lnTo>
                  <a:lnTo>
                    <a:pt x="929" y="189"/>
                  </a:lnTo>
                  <a:lnTo>
                    <a:pt x="929" y="213"/>
                  </a:lnTo>
                  <a:lnTo>
                    <a:pt x="929" y="213"/>
                  </a:lnTo>
                  <a:lnTo>
                    <a:pt x="929" y="237"/>
                  </a:lnTo>
                  <a:lnTo>
                    <a:pt x="930" y="259"/>
                  </a:lnTo>
                  <a:lnTo>
                    <a:pt x="932" y="280"/>
                  </a:lnTo>
                  <a:lnTo>
                    <a:pt x="936" y="299"/>
                  </a:lnTo>
                  <a:lnTo>
                    <a:pt x="936" y="299"/>
                  </a:lnTo>
                  <a:lnTo>
                    <a:pt x="939" y="318"/>
                  </a:lnTo>
                  <a:lnTo>
                    <a:pt x="944" y="334"/>
                  </a:lnTo>
                  <a:lnTo>
                    <a:pt x="951" y="349"/>
                  </a:lnTo>
                  <a:lnTo>
                    <a:pt x="958" y="363"/>
                  </a:lnTo>
                  <a:lnTo>
                    <a:pt x="958" y="363"/>
                  </a:lnTo>
                  <a:lnTo>
                    <a:pt x="967" y="375"/>
                  </a:lnTo>
                  <a:lnTo>
                    <a:pt x="976" y="386"/>
                  </a:lnTo>
                  <a:lnTo>
                    <a:pt x="988" y="395"/>
                  </a:lnTo>
                  <a:lnTo>
                    <a:pt x="1001" y="403"/>
                  </a:lnTo>
                  <a:lnTo>
                    <a:pt x="1001" y="403"/>
                  </a:lnTo>
                  <a:lnTo>
                    <a:pt x="1014" y="409"/>
                  </a:lnTo>
                  <a:lnTo>
                    <a:pt x="1031" y="414"/>
                  </a:lnTo>
                  <a:lnTo>
                    <a:pt x="1049" y="416"/>
                  </a:lnTo>
                  <a:lnTo>
                    <a:pt x="1069" y="417"/>
                  </a:lnTo>
                  <a:lnTo>
                    <a:pt x="1069" y="417"/>
                  </a:lnTo>
                  <a:lnTo>
                    <a:pt x="1087" y="416"/>
                  </a:lnTo>
                  <a:lnTo>
                    <a:pt x="1106" y="414"/>
                  </a:lnTo>
                  <a:lnTo>
                    <a:pt x="1122" y="409"/>
                  </a:lnTo>
                  <a:lnTo>
                    <a:pt x="1136" y="402"/>
                  </a:lnTo>
                  <a:lnTo>
                    <a:pt x="1136" y="402"/>
                  </a:lnTo>
                  <a:lnTo>
                    <a:pt x="1149" y="394"/>
                  </a:lnTo>
                  <a:lnTo>
                    <a:pt x="1161" y="385"/>
                  </a:lnTo>
                  <a:lnTo>
                    <a:pt x="1171" y="373"/>
                  </a:lnTo>
                  <a:lnTo>
                    <a:pt x="1181" y="360"/>
                  </a:lnTo>
                  <a:lnTo>
                    <a:pt x="1181" y="360"/>
                  </a:lnTo>
                  <a:lnTo>
                    <a:pt x="1189" y="347"/>
                  </a:lnTo>
                  <a:lnTo>
                    <a:pt x="1196" y="330"/>
                  </a:lnTo>
                  <a:lnTo>
                    <a:pt x="1201" y="313"/>
                  </a:lnTo>
                  <a:lnTo>
                    <a:pt x="1206" y="295"/>
                  </a:lnTo>
                  <a:lnTo>
                    <a:pt x="1206" y="295"/>
                  </a:lnTo>
                  <a:lnTo>
                    <a:pt x="1209" y="275"/>
                  </a:lnTo>
                  <a:lnTo>
                    <a:pt x="1212" y="254"/>
                  </a:lnTo>
                  <a:lnTo>
                    <a:pt x="1213" y="232"/>
                  </a:lnTo>
                  <a:lnTo>
                    <a:pt x="1213" y="209"/>
                  </a:lnTo>
                  <a:lnTo>
                    <a:pt x="1213" y="209"/>
                  </a:lnTo>
                  <a:lnTo>
                    <a:pt x="1213" y="185"/>
                  </a:lnTo>
                  <a:lnTo>
                    <a:pt x="1211" y="163"/>
                  </a:lnTo>
                  <a:lnTo>
                    <a:pt x="1209" y="142"/>
                  </a:lnTo>
                  <a:lnTo>
                    <a:pt x="1206" y="122"/>
                  </a:lnTo>
                  <a:lnTo>
                    <a:pt x="1206" y="122"/>
                  </a:lnTo>
                  <a:lnTo>
                    <a:pt x="1202" y="104"/>
                  </a:lnTo>
                  <a:lnTo>
                    <a:pt x="1198" y="88"/>
                  </a:lnTo>
                  <a:lnTo>
                    <a:pt x="1191" y="73"/>
                  </a:lnTo>
                  <a:lnTo>
                    <a:pt x="1184" y="59"/>
                  </a:lnTo>
                  <a:lnTo>
                    <a:pt x="1184" y="59"/>
                  </a:lnTo>
                  <a:close/>
                  <a:moveTo>
                    <a:pt x="1131" y="255"/>
                  </a:moveTo>
                  <a:lnTo>
                    <a:pt x="1131" y="255"/>
                  </a:lnTo>
                  <a:lnTo>
                    <a:pt x="1130" y="274"/>
                  </a:lnTo>
                  <a:lnTo>
                    <a:pt x="1126" y="290"/>
                  </a:lnTo>
                  <a:lnTo>
                    <a:pt x="1126" y="290"/>
                  </a:lnTo>
                  <a:lnTo>
                    <a:pt x="1124" y="305"/>
                  </a:lnTo>
                  <a:lnTo>
                    <a:pt x="1119" y="318"/>
                  </a:lnTo>
                  <a:lnTo>
                    <a:pt x="1119" y="318"/>
                  </a:lnTo>
                  <a:lnTo>
                    <a:pt x="1115" y="328"/>
                  </a:lnTo>
                  <a:lnTo>
                    <a:pt x="1108" y="337"/>
                  </a:lnTo>
                  <a:lnTo>
                    <a:pt x="1108" y="337"/>
                  </a:lnTo>
                  <a:lnTo>
                    <a:pt x="1101" y="344"/>
                  </a:lnTo>
                  <a:lnTo>
                    <a:pt x="1092" y="349"/>
                  </a:lnTo>
                  <a:lnTo>
                    <a:pt x="1092" y="349"/>
                  </a:lnTo>
                  <a:lnTo>
                    <a:pt x="1082" y="351"/>
                  </a:lnTo>
                  <a:lnTo>
                    <a:pt x="1071" y="352"/>
                  </a:lnTo>
                  <a:lnTo>
                    <a:pt x="1071" y="352"/>
                  </a:lnTo>
                  <a:lnTo>
                    <a:pt x="1063" y="352"/>
                  </a:lnTo>
                  <a:lnTo>
                    <a:pt x="1056" y="351"/>
                  </a:lnTo>
                  <a:lnTo>
                    <a:pt x="1049" y="349"/>
                  </a:lnTo>
                  <a:lnTo>
                    <a:pt x="1043" y="347"/>
                  </a:lnTo>
                  <a:lnTo>
                    <a:pt x="1043" y="347"/>
                  </a:lnTo>
                  <a:lnTo>
                    <a:pt x="1039" y="342"/>
                  </a:lnTo>
                  <a:lnTo>
                    <a:pt x="1033" y="337"/>
                  </a:lnTo>
                  <a:lnTo>
                    <a:pt x="1028" y="330"/>
                  </a:lnTo>
                  <a:lnTo>
                    <a:pt x="1025" y="323"/>
                  </a:lnTo>
                  <a:lnTo>
                    <a:pt x="1025" y="323"/>
                  </a:lnTo>
                  <a:lnTo>
                    <a:pt x="1021" y="314"/>
                  </a:lnTo>
                  <a:lnTo>
                    <a:pt x="1019" y="304"/>
                  </a:lnTo>
                  <a:lnTo>
                    <a:pt x="1016" y="292"/>
                  </a:lnTo>
                  <a:lnTo>
                    <a:pt x="1014" y="278"/>
                  </a:lnTo>
                  <a:lnTo>
                    <a:pt x="1014" y="278"/>
                  </a:lnTo>
                  <a:lnTo>
                    <a:pt x="1011" y="247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1" y="176"/>
                  </a:lnTo>
                  <a:lnTo>
                    <a:pt x="1013" y="148"/>
                  </a:lnTo>
                  <a:lnTo>
                    <a:pt x="1013" y="148"/>
                  </a:lnTo>
                  <a:lnTo>
                    <a:pt x="1017" y="124"/>
                  </a:lnTo>
                  <a:lnTo>
                    <a:pt x="1019" y="113"/>
                  </a:lnTo>
                  <a:lnTo>
                    <a:pt x="1022" y="104"/>
                  </a:lnTo>
                  <a:lnTo>
                    <a:pt x="1022" y="104"/>
                  </a:lnTo>
                  <a:lnTo>
                    <a:pt x="1026" y="96"/>
                  </a:lnTo>
                  <a:lnTo>
                    <a:pt x="1031" y="89"/>
                  </a:lnTo>
                  <a:lnTo>
                    <a:pt x="1035" y="83"/>
                  </a:lnTo>
                  <a:lnTo>
                    <a:pt x="1041" y="77"/>
                  </a:lnTo>
                  <a:lnTo>
                    <a:pt x="1041" y="77"/>
                  </a:lnTo>
                  <a:lnTo>
                    <a:pt x="1047" y="74"/>
                  </a:lnTo>
                  <a:lnTo>
                    <a:pt x="1054" y="72"/>
                  </a:lnTo>
                  <a:lnTo>
                    <a:pt x="1062" y="69"/>
                  </a:lnTo>
                  <a:lnTo>
                    <a:pt x="1071" y="69"/>
                  </a:lnTo>
                  <a:lnTo>
                    <a:pt x="1071" y="69"/>
                  </a:lnTo>
                  <a:lnTo>
                    <a:pt x="1080" y="69"/>
                  </a:lnTo>
                  <a:lnTo>
                    <a:pt x="1089" y="72"/>
                  </a:lnTo>
                  <a:lnTo>
                    <a:pt x="1089" y="72"/>
                  </a:lnTo>
                  <a:lnTo>
                    <a:pt x="1097" y="75"/>
                  </a:lnTo>
                  <a:lnTo>
                    <a:pt x="1106" y="81"/>
                  </a:lnTo>
                  <a:lnTo>
                    <a:pt x="1106" y="81"/>
                  </a:lnTo>
                  <a:lnTo>
                    <a:pt x="1111" y="89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21" y="111"/>
                  </a:lnTo>
                  <a:lnTo>
                    <a:pt x="1125" y="126"/>
                  </a:lnTo>
                  <a:lnTo>
                    <a:pt x="1125" y="126"/>
                  </a:lnTo>
                  <a:lnTo>
                    <a:pt x="1127" y="143"/>
                  </a:lnTo>
                  <a:lnTo>
                    <a:pt x="1130" y="163"/>
                  </a:lnTo>
                  <a:lnTo>
                    <a:pt x="1130" y="163"/>
                  </a:lnTo>
                  <a:lnTo>
                    <a:pt x="1131" y="186"/>
                  </a:lnTo>
                  <a:lnTo>
                    <a:pt x="1132" y="213"/>
                  </a:lnTo>
                  <a:lnTo>
                    <a:pt x="1132" y="213"/>
                  </a:lnTo>
                  <a:lnTo>
                    <a:pt x="1131" y="255"/>
                  </a:lnTo>
                  <a:lnTo>
                    <a:pt x="1131" y="255"/>
                  </a:lnTo>
                  <a:close/>
                  <a:moveTo>
                    <a:pt x="1206" y="1864"/>
                  </a:moveTo>
                  <a:lnTo>
                    <a:pt x="1206" y="1864"/>
                  </a:lnTo>
                  <a:lnTo>
                    <a:pt x="1205" y="1861"/>
                  </a:lnTo>
                  <a:lnTo>
                    <a:pt x="1202" y="1859"/>
                  </a:lnTo>
                  <a:lnTo>
                    <a:pt x="1202" y="1859"/>
                  </a:lnTo>
                  <a:lnTo>
                    <a:pt x="1200" y="1857"/>
                  </a:lnTo>
                  <a:lnTo>
                    <a:pt x="1198" y="1857"/>
                  </a:lnTo>
                  <a:lnTo>
                    <a:pt x="1132" y="1857"/>
                  </a:lnTo>
                  <a:lnTo>
                    <a:pt x="1131" y="1529"/>
                  </a:lnTo>
                  <a:lnTo>
                    <a:pt x="1131" y="1529"/>
                  </a:lnTo>
                  <a:lnTo>
                    <a:pt x="1131" y="1526"/>
                  </a:lnTo>
                  <a:lnTo>
                    <a:pt x="1130" y="1525"/>
                  </a:lnTo>
                  <a:lnTo>
                    <a:pt x="1130" y="1525"/>
                  </a:lnTo>
                  <a:lnTo>
                    <a:pt x="1127" y="1522"/>
                  </a:lnTo>
                  <a:lnTo>
                    <a:pt x="1125" y="1521"/>
                  </a:lnTo>
                  <a:lnTo>
                    <a:pt x="1125" y="1521"/>
                  </a:lnTo>
                  <a:lnTo>
                    <a:pt x="1114" y="1520"/>
                  </a:lnTo>
                  <a:lnTo>
                    <a:pt x="1114" y="1520"/>
                  </a:lnTo>
                  <a:lnTo>
                    <a:pt x="1095" y="1520"/>
                  </a:lnTo>
                  <a:lnTo>
                    <a:pt x="1095" y="1520"/>
                  </a:lnTo>
                  <a:lnTo>
                    <a:pt x="1079" y="1520"/>
                  </a:lnTo>
                  <a:lnTo>
                    <a:pt x="1079" y="1520"/>
                  </a:lnTo>
                  <a:lnTo>
                    <a:pt x="1070" y="1520"/>
                  </a:lnTo>
                  <a:lnTo>
                    <a:pt x="1070" y="1520"/>
                  </a:lnTo>
                  <a:lnTo>
                    <a:pt x="1064" y="1521"/>
                  </a:lnTo>
                  <a:lnTo>
                    <a:pt x="1064" y="1521"/>
                  </a:lnTo>
                  <a:lnTo>
                    <a:pt x="1061" y="1524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69" y="1584"/>
                  </a:lnTo>
                  <a:lnTo>
                    <a:pt x="969" y="1584"/>
                  </a:lnTo>
                  <a:lnTo>
                    <a:pt x="967" y="1587"/>
                  </a:lnTo>
                  <a:lnTo>
                    <a:pt x="966" y="1589"/>
                  </a:lnTo>
                  <a:lnTo>
                    <a:pt x="966" y="1589"/>
                  </a:lnTo>
                  <a:lnTo>
                    <a:pt x="965" y="1598"/>
                  </a:lnTo>
                  <a:lnTo>
                    <a:pt x="965" y="1598"/>
                  </a:lnTo>
                  <a:lnTo>
                    <a:pt x="964" y="1610"/>
                  </a:lnTo>
                  <a:lnTo>
                    <a:pt x="964" y="1610"/>
                  </a:lnTo>
                  <a:lnTo>
                    <a:pt x="965" y="1629"/>
                  </a:lnTo>
                  <a:lnTo>
                    <a:pt x="965" y="1629"/>
                  </a:lnTo>
                  <a:lnTo>
                    <a:pt x="966" y="1633"/>
                  </a:lnTo>
                  <a:lnTo>
                    <a:pt x="968" y="1637"/>
                  </a:lnTo>
                  <a:lnTo>
                    <a:pt x="968" y="1637"/>
                  </a:lnTo>
                  <a:lnTo>
                    <a:pt x="972" y="1639"/>
                  </a:lnTo>
                  <a:lnTo>
                    <a:pt x="975" y="1639"/>
                  </a:lnTo>
                  <a:lnTo>
                    <a:pt x="975" y="1639"/>
                  </a:lnTo>
                  <a:lnTo>
                    <a:pt x="981" y="1638"/>
                  </a:lnTo>
                  <a:lnTo>
                    <a:pt x="987" y="1635"/>
                  </a:lnTo>
                  <a:lnTo>
                    <a:pt x="1051" y="1599"/>
                  </a:lnTo>
                  <a:lnTo>
                    <a:pt x="1052" y="1857"/>
                  </a:lnTo>
                  <a:lnTo>
                    <a:pt x="979" y="1859"/>
                  </a:lnTo>
                  <a:lnTo>
                    <a:pt x="979" y="1859"/>
                  </a:lnTo>
                  <a:lnTo>
                    <a:pt x="975" y="1859"/>
                  </a:lnTo>
                  <a:lnTo>
                    <a:pt x="973" y="1860"/>
                  </a:lnTo>
                  <a:lnTo>
                    <a:pt x="973" y="1860"/>
                  </a:lnTo>
                  <a:lnTo>
                    <a:pt x="972" y="1862"/>
                  </a:lnTo>
                  <a:lnTo>
                    <a:pt x="969" y="1866"/>
                  </a:lnTo>
                  <a:lnTo>
                    <a:pt x="969" y="1866"/>
                  </a:lnTo>
                  <a:lnTo>
                    <a:pt x="968" y="1870"/>
                  </a:lnTo>
                  <a:lnTo>
                    <a:pt x="967" y="1875"/>
                  </a:lnTo>
                  <a:lnTo>
                    <a:pt x="967" y="1875"/>
                  </a:lnTo>
                  <a:lnTo>
                    <a:pt x="966" y="1890"/>
                  </a:lnTo>
                  <a:lnTo>
                    <a:pt x="966" y="1890"/>
                  </a:lnTo>
                  <a:lnTo>
                    <a:pt x="967" y="1905"/>
                  </a:lnTo>
                  <a:lnTo>
                    <a:pt x="967" y="1905"/>
                  </a:lnTo>
                  <a:lnTo>
                    <a:pt x="968" y="1911"/>
                  </a:lnTo>
                  <a:lnTo>
                    <a:pt x="971" y="1914"/>
                  </a:lnTo>
                  <a:lnTo>
                    <a:pt x="971" y="1914"/>
                  </a:lnTo>
                  <a:lnTo>
                    <a:pt x="972" y="1918"/>
                  </a:lnTo>
                  <a:lnTo>
                    <a:pt x="974" y="1919"/>
                  </a:lnTo>
                  <a:lnTo>
                    <a:pt x="974" y="1919"/>
                  </a:lnTo>
                  <a:lnTo>
                    <a:pt x="976" y="1920"/>
                  </a:lnTo>
                  <a:lnTo>
                    <a:pt x="979" y="1921"/>
                  </a:lnTo>
                  <a:lnTo>
                    <a:pt x="1198" y="1920"/>
                  </a:lnTo>
                  <a:lnTo>
                    <a:pt x="1198" y="1920"/>
                  </a:lnTo>
                  <a:lnTo>
                    <a:pt x="1200" y="1919"/>
                  </a:lnTo>
                  <a:lnTo>
                    <a:pt x="1202" y="1918"/>
                  </a:lnTo>
                  <a:lnTo>
                    <a:pt x="1202" y="1918"/>
                  </a:lnTo>
                  <a:lnTo>
                    <a:pt x="1205" y="1916"/>
                  </a:lnTo>
                  <a:lnTo>
                    <a:pt x="1206" y="1913"/>
                  </a:lnTo>
                  <a:lnTo>
                    <a:pt x="1206" y="1913"/>
                  </a:lnTo>
                  <a:lnTo>
                    <a:pt x="1208" y="1908"/>
                  </a:lnTo>
                  <a:lnTo>
                    <a:pt x="1209" y="1904"/>
                  </a:lnTo>
                  <a:lnTo>
                    <a:pt x="1209" y="1904"/>
                  </a:lnTo>
                  <a:lnTo>
                    <a:pt x="1209" y="1889"/>
                  </a:lnTo>
                  <a:lnTo>
                    <a:pt x="1209" y="1889"/>
                  </a:lnTo>
                  <a:lnTo>
                    <a:pt x="1209" y="1874"/>
                  </a:lnTo>
                  <a:lnTo>
                    <a:pt x="1209" y="1874"/>
                  </a:lnTo>
                  <a:lnTo>
                    <a:pt x="1208" y="1869"/>
                  </a:lnTo>
                  <a:lnTo>
                    <a:pt x="1206" y="1864"/>
                  </a:lnTo>
                  <a:lnTo>
                    <a:pt x="1206" y="1864"/>
                  </a:lnTo>
                  <a:close/>
                  <a:moveTo>
                    <a:pt x="1511" y="1568"/>
                  </a:moveTo>
                  <a:lnTo>
                    <a:pt x="1511" y="1568"/>
                  </a:lnTo>
                  <a:lnTo>
                    <a:pt x="1503" y="1555"/>
                  </a:lnTo>
                  <a:lnTo>
                    <a:pt x="1492" y="1544"/>
                  </a:lnTo>
                  <a:lnTo>
                    <a:pt x="1481" y="1535"/>
                  </a:lnTo>
                  <a:lnTo>
                    <a:pt x="1468" y="1527"/>
                  </a:lnTo>
                  <a:lnTo>
                    <a:pt x="1468" y="1527"/>
                  </a:lnTo>
                  <a:lnTo>
                    <a:pt x="1454" y="1521"/>
                  </a:lnTo>
                  <a:lnTo>
                    <a:pt x="1438" y="1517"/>
                  </a:lnTo>
                  <a:lnTo>
                    <a:pt x="1419" y="1514"/>
                  </a:lnTo>
                  <a:lnTo>
                    <a:pt x="1400" y="1514"/>
                  </a:lnTo>
                  <a:lnTo>
                    <a:pt x="1400" y="1514"/>
                  </a:lnTo>
                  <a:lnTo>
                    <a:pt x="1381" y="1514"/>
                  </a:lnTo>
                  <a:lnTo>
                    <a:pt x="1363" y="1518"/>
                  </a:lnTo>
                  <a:lnTo>
                    <a:pt x="1347" y="1522"/>
                  </a:lnTo>
                  <a:lnTo>
                    <a:pt x="1333" y="1528"/>
                  </a:lnTo>
                  <a:lnTo>
                    <a:pt x="1333" y="1528"/>
                  </a:lnTo>
                  <a:lnTo>
                    <a:pt x="1319" y="1536"/>
                  </a:lnTo>
                  <a:lnTo>
                    <a:pt x="1307" y="1547"/>
                  </a:lnTo>
                  <a:lnTo>
                    <a:pt x="1297" y="1557"/>
                  </a:lnTo>
                  <a:lnTo>
                    <a:pt x="1288" y="1570"/>
                  </a:lnTo>
                  <a:lnTo>
                    <a:pt x="1288" y="1570"/>
                  </a:lnTo>
                  <a:lnTo>
                    <a:pt x="1280" y="1585"/>
                  </a:lnTo>
                  <a:lnTo>
                    <a:pt x="1273" y="1600"/>
                  </a:lnTo>
                  <a:lnTo>
                    <a:pt x="1267" y="1617"/>
                  </a:lnTo>
                  <a:lnTo>
                    <a:pt x="1262" y="1636"/>
                  </a:lnTo>
                  <a:lnTo>
                    <a:pt x="1262" y="1636"/>
                  </a:lnTo>
                  <a:lnTo>
                    <a:pt x="1259" y="1656"/>
                  </a:lnTo>
                  <a:lnTo>
                    <a:pt x="1257" y="1677"/>
                  </a:lnTo>
                  <a:lnTo>
                    <a:pt x="1256" y="1699"/>
                  </a:lnTo>
                  <a:lnTo>
                    <a:pt x="1256" y="1722"/>
                  </a:lnTo>
                  <a:lnTo>
                    <a:pt x="1256" y="1722"/>
                  </a:lnTo>
                  <a:lnTo>
                    <a:pt x="1256" y="1745"/>
                  </a:lnTo>
                  <a:lnTo>
                    <a:pt x="1257" y="1767"/>
                  </a:lnTo>
                  <a:lnTo>
                    <a:pt x="1259" y="1788"/>
                  </a:lnTo>
                  <a:lnTo>
                    <a:pt x="1262" y="1808"/>
                  </a:lnTo>
                  <a:lnTo>
                    <a:pt x="1262" y="1808"/>
                  </a:lnTo>
                  <a:lnTo>
                    <a:pt x="1266" y="1826"/>
                  </a:lnTo>
                  <a:lnTo>
                    <a:pt x="1271" y="1842"/>
                  </a:lnTo>
                  <a:lnTo>
                    <a:pt x="1277" y="1859"/>
                  </a:lnTo>
                  <a:lnTo>
                    <a:pt x="1284" y="1872"/>
                  </a:lnTo>
                  <a:lnTo>
                    <a:pt x="1284" y="1872"/>
                  </a:lnTo>
                  <a:lnTo>
                    <a:pt x="1292" y="1884"/>
                  </a:lnTo>
                  <a:lnTo>
                    <a:pt x="1303" y="1896"/>
                  </a:lnTo>
                  <a:lnTo>
                    <a:pt x="1314" y="1905"/>
                  </a:lnTo>
                  <a:lnTo>
                    <a:pt x="1327" y="1912"/>
                  </a:lnTo>
                  <a:lnTo>
                    <a:pt x="1327" y="1912"/>
                  </a:lnTo>
                  <a:lnTo>
                    <a:pt x="1341" y="1918"/>
                  </a:lnTo>
                  <a:lnTo>
                    <a:pt x="1357" y="1922"/>
                  </a:lnTo>
                  <a:lnTo>
                    <a:pt x="1376" y="1924"/>
                  </a:lnTo>
                  <a:lnTo>
                    <a:pt x="1394" y="1926"/>
                  </a:lnTo>
                  <a:lnTo>
                    <a:pt x="1394" y="1926"/>
                  </a:lnTo>
                  <a:lnTo>
                    <a:pt x="1414" y="1924"/>
                  </a:lnTo>
                  <a:lnTo>
                    <a:pt x="1432" y="1922"/>
                  </a:lnTo>
                  <a:lnTo>
                    <a:pt x="1448" y="1918"/>
                  </a:lnTo>
                  <a:lnTo>
                    <a:pt x="1462" y="1911"/>
                  </a:lnTo>
                  <a:lnTo>
                    <a:pt x="1462" y="1911"/>
                  </a:lnTo>
                  <a:lnTo>
                    <a:pt x="1476" y="1902"/>
                  </a:lnTo>
                  <a:lnTo>
                    <a:pt x="1488" y="1893"/>
                  </a:lnTo>
                  <a:lnTo>
                    <a:pt x="1498" y="1882"/>
                  </a:lnTo>
                  <a:lnTo>
                    <a:pt x="1507" y="1869"/>
                  </a:lnTo>
                  <a:lnTo>
                    <a:pt x="1507" y="1869"/>
                  </a:lnTo>
                  <a:lnTo>
                    <a:pt x="1515" y="1855"/>
                  </a:lnTo>
                  <a:lnTo>
                    <a:pt x="1522" y="1839"/>
                  </a:lnTo>
                  <a:lnTo>
                    <a:pt x="1528" y="1822"/>
                  </a:lnTo>
                  <a:lnTo>
                    <a:pt x="1533" y="1803"/>
                  </a:lnTo>
                  <a:lnTo>
                    <a:pt x="1533" y="1803"/>
                  </a:lnTo>
                  <a:lnTo>
                    <a:pt x="1535" y="1784"/>
                  </a:lnTo>
                  <a:lnTo>
                    <a:pt x="1537" y="1763"/>
                  </a:lnTo>
                  <a:lnTo>
                    <a:pt x="1539" y="1741"/>
                  </a:lnTo>
                  <a:lnTo>
                    <a:pt x="1539" y="1718"/>
                  </a:lnTo>
                  <a:lnTo>
                    <a:pt x="1539" y="1718"/>
                  </a:lnTo>
                  <a:lnTo>
                    <a:pt x="1538" y="1695"/>
                  </a:lnTo>
                  <a:lnTo>
                    <a:pt x="1537" y="1671"/>
                  </a:lnTo>
                  <a:lnTo>
                    <a:pt x="1536" y="1651"/>
                  </a:lnTo>
                  <a:lnTo>
                    <a:pt x="1533" y="1632"/>
                  </a:lnTo>
                  <a:lnTo>
                    <a:pt x="1533" y="1632"/>
                  </a:lnTo>
                  <a:lnTo>
                    <a:pt x="1529" y="1614"/>
                  </a:lnTo>
                  <a:lnTo>
                    <a:pt x="1524" y="1596"/>
                  </a:lnTo>
                  <a:lnTo>
                    <a:pt x="1518" y="1581"/>
                  </a:lnTo>
                  <a:lnTo>
                    <a:pt x="1511" y="1568"/>
                  </a:lnTo>
                  <a:lnTo>
                    <a:pt x="1511" y="1568"/>
                  </a:lnTo>
                  <a:close/>
                  <a:moveTo>
                    <a:pt x="1458" y="1765"/>
                  </a:moveTo>
                  <a:lnTo>
                    <a:pt x="1458" y="1765"/>
                  </a:lnTo>
                  <a:lnTo>
                    <a:pt x="1455" y="1784"/>
                  </a:lnTo>
                  <a:lnTo>
                    <a:pt x="1453" y="1800"/>
                  </a:lnTo>
                  <a:lnTo>
                    <a:pt x="1453" y="1800"/>
                  </a:lnTo>
                  <a:lnTo>
                    <a:pt x="1451" y="1814"/>
                  </a:lnTo>
                  <a:lnTo>
                    <a:pt x="1446" y="1826"/>
                  </a:lnTo>
                  <a:lnTo>
                    <a:pt x="1446" y="1826"/>
                  </a:lnTo>
                  <a:lnTo>
                    <a:pt x="1441" y="1837"/>
                  </a:lnTo>
                  <a:lnTo>
                    <a:pt x="1434" y="1846"/>
                  </a:lnTo>
                  <a:lnTo>
                    <a:pt x="1434" y="1846"/>
                  </a:lnTo>
                  <a:lnTo>
                    <a:pt x="1428" y="1853"/>
                  </a:lnTo>
                  <a:lnTo>
                    <a:pt x="1418" y="1857"/>
                  </a:lnTo>
                  <a:lnTo>
                    <a:pt x="1418" y="1857"/>
                  </a:lnTo>
                  <a:lnTo>
                    <a:pt x="1409" y="1861"/>
                  </a:lnTo>
                  <a:lnTo>
                    <a:pt x="1397" y="1861"/>
                  </a:lnTo>
                  <a:lnTo>
                    <a:pt x="1397" y="1861"/>
                  </a:lnTo>
                  <a:lnTo>
                    <a:pt x="1389" y="1861"/>
                  </a:lnTo>
                  <a:lnTo>
                    <a:pt x="1382" y="1860"/>
                  </a:lnTo>
                  <a:lnTo>
                    <a:pt x="1376" y="1857"/>
                  </a:lnTo>
                  <a:lnTo>
                    <a:pt x="1370" y="1855"/>
                  </a:lnTo>
                  <a:lnTo>
                    <a:pt x="1370" y="1855"/>
                  </a:lnTo>
                  <a:lnTo>
                    <a:pt x="1364" y="1851"/>
                  </a:lnTo>
                  <a:lnTo>
                    <a:pt x="1359" y="1846"/>
                  </a:lnTo>
                  <a:lnTo>
                    <a:pt x="1355" y="1840"/>
                  </a:lnTo>
                  <a:lnTo>
                    <a:pt x="1351" y="1832"/>
                  </a:lnTo>
                  <a:lnTo>
                    <a:pt x="1351" y="1832"/>
                  </a:lnTo>
                  <a:lnTo>
                    <a:pt x="1348" y="1823"/>
                  </a:lnTo>
                  <a:lnTo>
                    <a:pt x="1344" y="1812"/>
                  </a:lnTo>
                  <a:lnTo>
                    <a:pt x="1342" y="1801"/>
                  </a:lnTo>
                  <a:lnTo>
                    <a:pt x="1341" y="1788"/>
                  </a:lnTo>
                  <a:lnTo>
                    <a:pt x="1341" y="1788"/>
                  </a:lnTo>
                  <a:lnTo>
                    <a:pt x="1337" y="1756"/>
                  </a:lnTo>
                  <a:lnTo>
                    <a:pt x="1336" y="1718"/>
                  </a:lnTo>
                  <a:lnTo>
                    <a:pt x="1336" y="1718"/>
                  </a:lnTo>
                  <a:lnTo>
                    <a:pt x="1337" y="1685"/>
                  </a:lnTo>
                  <a:lnTo>
                    <a:pt x="1339" y="1656"/>
                  </a:lnTo>
                  <a:lnTo>
                    <a:pt x="1339" y="1656"/>
                  </a:lnTo>
                  <a:lnTo>
                    <a:pt x="1343" y="1632"/>
                  </a:lnTo>
                  <a:lnTo>
                    <a:pt x="1346" y="1622"/>
                  </a:lnTo>
                  <a:lnTo>
                    <a:pt x="1349" y="1613"/>
                  </a:lnTo>
                  <a:lnTo>
                    <a:pt x="1349" y="1613"/>
                  </a:lnTo>
                  <a:lnTo>
                    <a:pt x="1352" y="1604"/>
                  </a:lnTo>
                  <a:lnTo>
                    <a:pt x="1357" y="1598"/>
                  </a:lnTo>
                  <a:lnTo>
                    <a:pt x="1362" y="1592"/>
                  </a:lnTo>
                  <a:lnTo>
                    <a:pt x="1367" y="1587"/>
                  </a:lnTo>
                  <a:lnTo>
                    <a:pt x="1367" y="1587"/>
                  </a:lnTo>
                  <a:lnTo>
                    <a:pt x="1373" y="1583"/>
                  </a:lnTo>
                  <a:lnTo>
                    <a:pt x="1380" y="1580"/>
                  </a:lnTo>
                  <a:lnTo>
                    <a:pt x="1388" y="1578"/>
                  </a:lnTo>
                  <a:lnTo>
                    <a:pt x="1397" y="1578"/>
                  </a:lnTo>
                  <a:lnTo>
                    <a:pt x="1397" y="1578"/>
                  </a:lnTo>
                  <a:lnTo>
                    <a:pt x="1407" y="1578"/>
                  </a:lnTo>
                  <a:lnTo>
                    <a:pt x="1416" y="1580"/>
                  </a:lnTo>
                  <a:lnTo>
                    <a:pt x="1416" y="1580"/>
                  </a:lnTo>
                  <a:lnTo>
                    <a:pt x="1424" y="1584"/>
                  </a:lnTo>
                  <a:lnTo>
                    <a:pt x="1431" y="1589"/>
                  </a:lnTo>
                  <a:lnTo>
                    <a:pt x="1431" y="1589"/>
                  </a:lnTo>
                  <a:lnTo>
                    <a:pt x="1438" y="1598"/>
                  </a:lnTo>
                  <a:lnTo>
                    <a:pt x="1444" y="1607"/>
                  </a:lnTo>
                  <a:lnTo>
                    <a:pt x="1444" y="1607"/>
                  </a:lnTo>
                  <a:lnTo>
                    <a:pt x="1447" y="1619"/>
                  </a:lnTo>
                  <a:lnTo>
                    <a:pt x="1452" y="1635"/>
                  </a:lnTo>
                  <a:lnTo>
                    <a:pt x="1452" y="1635"/>
                  </a:lnTo>
                  <a:lnTo>
                    <a:pt x="1454" y="1652"/>
                  </a:lnTo>
                  <a:lnTo>
                    <a:pt x="1456" y="1671"/>
                  </a:lnTo>
                  <a:lnTo>
                    <a:pt x="1456" y="1671"/>
                  </a:lnTo>
                  <a:lnTo>
                    <a:pt x="1458" y="1696"/>
                  </a:lnTo>
                  <a:lnTo>
                    <a:pt x="1458" y="1722"/>
                  </a:lnTo>
                  <a:lnTo>
                    <a:pt x="1458" y="1722"/>
                  </a:lnTo>
                  <a:lnTo>
                    <a:pt x="1458" y="1765"/>
                  </a:lnTo>
                  <a:lnTo>
                    <a:pt x="1458" y="1765"/>
                  </a:lnTo>
                  <a:close/>
                  <a:moveTo>
                    <a:pt x="1844" y="1861"/>
                  </a:moveTo>
                  <a:lnTo>
                    <a:pt x="1844" y="1861"/>
                  </a:lnTo>
                  <a:lnTo>
                    <a:pt x="1842" y="1857"/>
                  </a:lnTo>
                  <a:lnTo>
                    <a:pt x="1839" y="1855"/>
                  </a:lnTo>
                  <a:lnTo>
                    <a:pt x="1839" y="1855"/>
                  </a:lnTo>
                  <a:lnTo>
                    <a:pt x="1837" y="1854"/>
                  </a:lnTo>
                  <a:lnTo>
                    <a:pt x="1835" y="1854"/>
                  </a:lnTo>
                  <a:lnTo>
                    <a:pt x="1770" y="1854"/>
                  </a:lnTo>
                  <a:lnTo>
                    <a:pt x="1768" y="1526"/>
                  </a:lnTo>
                  <a:lnTo>
                    <a:pt x="1768" y="1526"/>
                  </a:lnTo>
                  <a:lnTo>
                    <a:pt x="1768" y="1524"/>
                  </a:lnTo>
                  <a:lnTo>
                    <a:pt x="1767" y="1521"/>
                  </a:lnTo>
                  <a:lnTo>
                    <a:pt x="1767" y="1521"/>
                  </a:lnTo>
                  <a:lnTo>
                    <a:pt x="1766" y="1519"/>
                  </a:lnTo>
                  <a:lnTo>
                    <a:pt x="1762" y="1518"/>
                  </a:lnTo>
                  <a:lnTo>
                    <a:pt x="1762" y="1518"/>
                  </a:lnTo>
                  <a:lnTo>
                    <a:pt x="1752" y="1517"/>
                  </a:lnTo>
                  <a:lnTo>
                    <a:pt x="1752" y="1517"/>
                  </a:lnTo>
                  <a:lnTo>
                    <a:pt x="1732" y="1517"/>
                  </a:lnTo>
                  <a:lnTo>
                    <a:pt x="1732" y="1517"/>
                  </a:lnTo>
                  <a:lnTo>
                    <a:pt x="1717" y="1517"/>
                  </a:lnTo>
                  <a:lnTo>
                    <a:pt x="1717" y="1517"/>
                  </a:lnTo>
                  <a:lnTo>
                    <a:pt x="1707" y="1518"/>
                  </a:lnTo>
                  <a:lnTo>
                    <a:pt x="1707" y="1518"/>
                  </a:lnTo>
                  <a:lnTo>
                    <a:pt x="1701" y="1519"/>
                  </a:lnTo>
                  <a:lnTo>
                    <a:pt x="1701" y="1519"/>
                  </a:lnTo>
                  <a:lnTo>
                    <a:pt x="1698" y="1520"/>
                  </a:lnTo>
                  <a:lnTo>
                    <a:pt x="1612" y="1577"/>
                  </a:lnTo>
                  <a:lnTo>
                    <a:pt x="1612" y="1577"/>
                  </a:lnTo>
                  <a:lnTo>
                    <a:pt x="1606" y="1581"/>
                  </a:lnTo>
                  <a:lnTo>
                    <a:pt x="1606" y="1581"/>
                  </a:lnTo>
                  <a:lnTo>
                    <a:pt x="1604" y="1584"/>
                  </a:lnTo>
                  <a:lnTo>
                    <a:pt x="1603" y="1586"/>
                  </a:lnTo>
                  <a:lnTo>
                    <a:pt x="1603" y="1586"/>
                  </a:lnTo>
                  <a:lnTo>
                    <a:pt x="1602" y="1595"/>
                  </a:lnTo>
                  <a:lnTo>
                    <a:pt x="1602" y="1595"/>
                  </a:lnTo>
                  <a:lnTo>
                    <a:pt x="1602" y="1607"/>
                  </a:lnTo>
                  <a:lnTo>
                    <a:pt x="1602" y="1607"/>
                  </a:lnTo>
                  <a:lnTo>
                    <a:pt x="1603" y="1625"/>
                  </a:lnTo>
                  <a:lnTo>
                    <a:pt x="1603" y="1625"/>
                  </a:lnTo>
                  <a:lnTo>
                    <a:pt x="1604" y="1630"/>
                  </a:lnTo>
                  <a:lnTo>
                    <a:pt x="1606" y="1635"/>
                  </a:lnTo>
                  <a:lnTo>
                    <a:pt x="1606" y="1635"/>
                  </a:lnTo>
                  <a:lnTo>
                    <a:pt x="1609" y="1636"/>
                  </a:lnTo>
                  <a:lnTo>
                    <a:pt x="1613" y="1636"/>
                  </a:lnTo>
                  <a:lnTo>
                    <a:pt x="1613" y="1636"/>
                  </a:lnTo>
                  <a:lnTo>
                    <a:pt x="1618" y="1635"/>
                  </a:lnTo>
                  <a:lnTo>
                    <a:pt x="1625" y="1631"/>
                  </a:lnTo>
                  <a:lnTo>
                    <a:pt x="1688" y="1596"/>
                  </a:lnTo>
                  <a:lnTo>
                    <a:pt x="1689" y="1855"/>
                  </a:lnTo>
                  <a:lnTo>
                    <a:pt x="1616" y="1855"/>
                  </a:lnTo>
                  <a:lnTo>
                    <a:pt x="1616" y="1855"/>
                  </a:lnTo>
                  <a:lnTo>
                    <a:pt x="1613" y="1855"/>
                  </a:lnTo>
                  <a:lnTo>
                    <a:pt x="1611" y="1856"/>
                  </a:lnTo>
                  <a:lnTo>
                    <a:pt x="1611" y="1856"/>
                  </a:lnTo>
                  <a:lnTo>
                    <a:pt x="1609" y="1859"/>
                  </a:lnTo>
                  <a:lnTo>
                    <a:pt x="1606" y="1862"/>
                  </a:lnTo>
                  <a:lnTo>
                    <a:pt x="1606" y="1862"/>
                  </a:lnTo>
                  <a:lnTo>
                    <a:pt x="1605" y="1867"/>
                  </a:lnTo>
                  <a:lnTo>
                    <a:pt x="1604" y="1872"/>
                  </a:lnTo>
                  <a:lnTo>
                    <a:pt x="1604" y="1872"/>
                  </a:lnTo>
                  <a:lnTo>
                    <a:pt x="1604" y="1886"/>
                  </a:lnTo>
                  <a:lnTo>
                    <a:pt x="1604" y="1886"/>
                  </a:lnTo>
                  <a:lnTo>
                    <a:pt x="1605" y="1901"/>
                  </a:lnTo>
                  <a:lnTo>
                    <a:pt x="1605" y="1901"/>
                  </a:lnTo>
                  <a:lnTo>
                    <a:pt x="1606" y="1907"/>
                  </a:lnTo>
                  <a:lnTo>
                    <a:pt x="1608" y="1911"/>
                  </a:lnTo>
                  <a:lnTo>
                    <a:pt x="1608" y="1911"/>
                  </a:lnTo>
                  <a:lnTo>
                    <a:pt x="1609" y="1914"/>
                  </a:lnTo>
                  <a:lnTo>
                    <a:pt x="1611" y="1916"/>
                  </a:lnTo>
                  <a:lnTo>
                    <a:pt x="1611" y="1916"/>
                  </a:lnTo>
                  <a:lnTo>
                    <a:pt x="1613" y="1918"/>
                  </a:lnTo>
                  <a:lnTo>
                    <a:pt x="1616" y="1918"/>
                  </a:lnTo>
                  <a:lnTo>
                    <a:pt x="1835" y="1916"/>
                  </a:lnTo>
                  <a:lnTo>
                    <a:pt x="1835" y="1916"/>
                  </a:lnTo>
                  <a:lnTo>
                    <a:pt x="1837" y="1916"/>
                  </a:lnTo>
                  <a:lnTo>
                    <a:pt x="1839" y="1915"/>
                  </a:lnTo>
                  <a:lnTo>
                    <a:pt x="1839" y="1915"/>
                  </a:lnTo>
                  <a:lnTo>
                    <a:pt x="1842" y="1913"/>
                  </a:lnTo>
                  <a:lnTo>
                    <a:pt x="1844" y="1909"/>
                  </a:lnTo>
                  <a:lnTo>
                    <a:pt x="1844" y="1909"/>
                  </a:lnTo>
                  <a:lnTo>
                    <a:pt x="1845" y="1906"/>
                  </a:lnTo>
                  <a:lnTo>
                    <a:pt x="1846" y="1900"/>
                  </a:lnTo>
                  <a:lnTo>
                    <a:pt x="1846" y="1900"/>
                  </a:lnTo>
                  <a:lnTo>
                    <a:pt x="1848" y="1885"/>
                  </a:lnTo>
                  <a:lnTo>
                    <a:pt x="1848" y="1885"/>
                  </a:lnTo>
                  <a:lnTo>
                    <a:pt x="1846" y="1870"/>
                  </a:lnTo>
                  <a:lnTo>
                    <a:pt x="1846" y="1870"/>
                  </a:lnTo>
                  <a:lnTo>
                    <a:pt x="1845" y="1866"/>
                  </a:lnTo>
                  <a:lnTo>
                    <a:pt x="1844" y="1861"/>
                  </a:lnTo>
                  <a:lnTo>
                    <a:pt x="1844" y="1861"/>
                  </a:lnTo>
                  <a:close/>
                  <a:moveTo>
                    <a:pt x="971" y="1164"/>
                  </a:moveTo>
                  <a:lnTo>
                    <a:pt x="971" y="1164"/>
                  </a:lnTo>
                  <a:lnTo>
                    <a:pt x="972" y="1166"/>
                  </a:lnTo>
                  <a:lnTo>
                    <a:pt x="975" y="1166"/>
                  </a:lnTo>
                  <a:lnTo>
                    <a:pt x="1194" y="1164"/>
                  </a:lnTo>
                  <a:lnTo>
                    <a:pt x="1194" y="1164"/>
                  </a:lnTo>
                  <a:lnTo>
                    <a:pt x="1197" y="1164"/>
                  </a:lnTo>
                  <a:lnTo>
                    <a:pt x="1199" y="1163"/>
                  </a:lnTo>
                  <a:lnTo>
                    <a:pt x="1199" y="1163"/>
                  </a:lnTo>
                  <a:lnTo>
                    <a:pt x="1201" y="1161"/>
                  </a:lnTo>
                  <a:lnTo>
                    <a:pt x="1202" y="1157"/>
                  </a:lnTo>
                  <a:lnTo>
                    <a:pt x="1202" y="1157"/>
                  </a:lnTo>
                  <a:lnTo>
                    <a:pt x="1204" y="1154"/>
                  </a:lnTo>
                  <a:lnTo>
                    <a:pt x="1205" y="1148"/>
                  </a:lnTo>
                  <a:lnTo>
                    <a:pt x="1205" y="1148"/>
                  </a:lnTo>
                  <a:lnTo>
                    <a:pt x="1206" y="1133"/>
                  </a:lnTo>
                  <a:lnTo>
                    <a:pt x="1206" y="1133"/>
                  </a:lnTo>
                  <a:lnTo>
                    <a:pt x="1205" y="1118"/>
                  </a:lnTo>
                  <a:lnTo>
                    <a:pt x="1205" y="1118"/>
                  </a:lnTo>
                  <a:lnTo>
                    <a:pt x="1204" y="1114"/>
                  </a:lnTo>
                  <a:lnTo>
                    <a:pt x="1202" y="1109"/>
                  </a:lnTo>
                  <a:lnTo>
                    <a:pt x="1202" y="1109"/>
                  </a:lnTo>
                  <a:lnTo>
                    <a:pt x="1201" y="1105"/>
                  </a:lnTo>
                  <a:lnTo>
                    <a:pt x="1199" y="1103"/>
                  </a:lnTo>
                  <a:lnTo>
                    <a:pt x="1199" y="1103"/>
                  </a:lnTo>
                  <a:lnTo>
                    <a:pt x="1197" y="1102"/>
                  </a:lnTo>
                  <a:lnTo>
                    <a:pt x="1193" y="1102"/>
                  </a:lnTo>
                  <a:lnTo>
                    <a:pt x="1129" y="1102"/>
                  </a:lnTo>
                  <a:lnTo>
                    <a:pt x="1127" y="774"/>
                  </a:lnTo>
                  <a:lnTo>
                    <a:pt x="1127" y="774"/>
                  </a:lnTo>
                  <a:lnTo>
                    <a:pt x="1126" y="772"/>
                  </a:lnTo>
                  <a:lnTo>
                    <a:pt x="1126" y="769"/>
                  </a:lnTo>
                  <a:lnTo>
                    <a:pt x="1126" y="769"/>
                  </a:lnTo>
                  <a:lnTo>
                    <a:pt x="1124" y="767"/>
                  </a:lnTo>
                  <a:lnTo>
                    <a:pt x="1121" y="766"/>
                  </a:lnTo>
                  <a:lnTo>
                    <a:pt x="1121" y="766"/>
                  </a:lnTo>
                  <a:lnTo>
                    <a:pt x="1110" y="765"/>
                  </a:lnTo>
                  <a:lnTo>
                    <a:pt x="1110" y="765"/>
                  </a:lnTo>
                  <a:lnTo>
                    <a:pt x="1091" y="765"/>
                  </a:lnTo>
                  <a:lnTo>
                    <a:pt x="1091" y="765"/>
                  </a:lnTo>
                  <a:lnTo>
                    <a:pt x="1076" y="765"/>
                  </a:lnTo>
                  <a:lnTo>
                    <a:pt x="1076" y="765"/>
                  </a:lnTo>
                  <a:lnTo>
                    <a:pt x="1066" y="766"/>
                  </a:lnTo>
                  <a:lnTo>
                    <a:pt x="1066" y="766"/>
                  </a:lnTo>
                  <a:lnTo>
                    <a:pt x="1059" y="767"/>
                  </a:lnTo>
                  <a:lnTo>
                    <a:pt x="1059" y="767"/>
                  </a:lnTo>
                  <a:lnTo>
                    <a:pt x="1056" y="768"/>
                  </a:lnTo>
                  <a:lnTo>
                    <a:pt x="971" y="825"/>
                  </a:lnTo>
                  <a:lnTo>
                    <a:pt x="971" y="825"/>
                  </a:lnTo>
                  <a:lnTo>
                    <a:pt x="965" y="829"/>
                  </a:lnTo>
                  <a:lnTo>
                    <a:pt x="965" y="829"/>
                  </a:lnTo>
                  <a:lnTo>
                    <a:pt x="964" y="832"/>
                  </a:lnTo>
                  <a:lnTo>
                    <a:pt x="962" y="834"/>
                  </a:lnTo>
                  <a:lnTo>
                    <a:pt x="962" y="834"/>
                  </a:lnTo>
                  <a:lnTo>
                    <a:pt x="960" y="843"/>
                  </a:lnTo>
                  <a:lnTo>
                    <a:pt x="960" y="843"/>
                  </a:lnTo>
                  <a:lnTo>
                    <a:pt x="960" y="855"/>
                  </a:lnTo>
                  <a:lnTo>
                    <a:pt x="960" y="855"/>
                  </a:lnTo>
                  <a:lnTo>
                    <a:pt x="961" y="873"/>
                  </a:lnTo>
                  <a:lnTo>
                    <a:pt x="961" y="873"/>
                  </a:lnTo>
                  <a:lnTo>
                    <a:pt x="962" y="878"/>
                  </a:lnTo>
                  <a:lnTo>
                    <a:pt x="965" y="883"/>
                  </a:lnTo>
                  <a:lnTo>
                    <a:pt x="965" y="883"/>
                  </a:lnTo>
                  <a:lnTo>
                    <a:pt x="968" y="884"/>
                  </a:lnTo>
                  <a:lnTo>
                    <a:pt x="972" y="884"/>
                  </a:lnTo>
                  <a:lnTo>
                    <a:pt x="972" y="884"/>
                  </a:lnTo>
                  <a:lnTo>
                    <a:pt x="977" y="883"/>
                  </a:lnTo>
                  <a:lnTo>
                    <a:pt x="983" y="879"/>
                  </a:lnTo>
                  <a:lnTo>
                    <a:pt x="1047" y="844"/>
                  </a:lnTo>
                  <a:lnTo>
                    <a:pt x="1048" y="1103"/>
                  </a:lnTo>
                  <a:lnTo>
                    <a:pt x="974" y="1103"/>
                  </a:lnTo>
                  <a:lnTo>
                    <a:pt x="974" y="1103"/>
                  </a:lnTo>
                  <a:lnTo>
                    <a:pt x="972" y="1103"/>
                  </a:lnTo>
                  <a:lnTo>
                    <a:pt x="969" y="1104"/>
                  </a:lnTo>
                  <a:lnTo>
                    <a:pt x="969" y="1104"/>
                  </a:lnTo>
                  <a:lnTo>
                    <a:pt x="967" y="1107"/>
                  </a:lnTo>
                  <a:lnTo>
                    <a:pt x="966" y="1110"/>
                  </a:lnTo>
                  <a:lnTo>
                    <a:pt x="966" y="1110"/>
                  </a:lnTo>
                  <a:lnTo>
                    <a:pt x="964" y="1115"/>
                  </a:lnTo>
                  <a:lnTo>
                    <a:pt x="964" y="1119"/>
                  </a:lnTo>
                  <a:lnTo>
                    <a:pt x="964" y="1119"/>
                  </a:lnTo>
                  <a:lnTo>
                    <a:pt x="962" y="1134"/>
                  </a:lnTo>
                  <a:lnTo>
                    <a:pt x="962" y="1134"/>
                  </a:lnTo>
                  <a:lnTo>
                    <a:pt x="964" y="1149"/>
                  </a:lnTo>
                  <a:lnTo>
                    <a:pt x="964" y="1149"/>
                  </a:lnTo>
                  <a:lnTo>
                    <a:pt x="965" y="1155"/>
                  </a:lnTo>
                  <a:lnTo>
                    <a:pt x="966" y="1159"/>
                  </a:lnTo>
                  <a:lnTo>
                    <a:pt x="966" y="1159"/>
                  </a:lnTo>
                  <a:lnTo>
                    <a:pt x="968" y="1162"/>
                  </a:lnTo>
                  <a:lnTo>
                    <a:pt x="971" y="1164"/>
                  </a:lnTo>
                  <a:lnTo>
                    <a:pt x="971" y="1164"/>
                  </a:lnTo>
                  <a:close/>
                  <a:moveTo>
                    <a:pt x="874" y="1571"/>
                  </a:moveTo>
                  <a:lnTo>
                    <a:pt x="874" y="1571"/>
                  </a:lnTo>
                  <a:lnTo>
                    <a:pt x="864" y="1558"/>
                  </a:lnTo>
                  <a:lnTo>
                    <a:pt x="855" y="1548"/>
                  </a:lnTo>
                  <a:lnTo>
                    <a:pt x="844" y="1539"/>
                  </a:lnTo>
                  <a:lnTo>
                    <a:pt x="831" y="1531"/>
                  </a:lnTo>
                  <a:lnTo>
                    <a:pt x="831" y="1531"/>
                  </a:lnTo>
                  <a:lnTo>
                    <a:pt x="816" y="1525"/>
                  </a:lnTo>
                  <a:lnTo>
                    <a:pt x="800" y="1520"/>
                  </a:lnTo>
                  <a:lnTo>
                    <a:pt x="782" y="1518"/>
                  </a:lnTo>
                  <a:lnTo>
                    <a:pt x="763" y="1517"/>
                  </a:lnTo>
                  <a:lnTo>
                    <a:pt x="763" y="1517"/>
                  </a:lnTo>
                  <a:lnTo>
                    <a:pt x="743" y="1518"/>
                  </a:lnTo>
                  <a:lnTo>
                    <a:pt x="726" y="1521"/>
                  </a:lnTo>
                  <a:lnTo>
                    <a:pt x="710" y="1526"/>
                  </a:lnTo>
                  <a:lnTo>
                    <a:pt x="695" y="1532"/>
                  </a:lnTo>
                  <a:lnTo>
                    <a:pt x="695" y="1532"/>
                  </a:lnTo>
                  <a:lnTo>
                    <a:pt x="682" y="1540"/>
                  </a:lnTo>
                  <a:lnTo>
                    <a:pt x="670" y="1549"/>
                  </a:lnTo>
                  <a:lnTo>
                    <a:pt x="659" y="1561"/>
                  </a:lnTo>
                  <a:lnTo>
                    <a:pt x="650" y="1573"/>
                  </a:lnTo>
                  <a:lnTo>
                    <a:pt x="650" y="1573"/>
                  </a:lnTo>
                  <a:lnTo>
                    <a:pt x="643" y="1588"/>
                  </a:lnTo>
                  <a:lnTo>
                    <a:pt x="636" y="1603"/>
                  </a:lnTo>
                  <a:lnTo>
                    <a:pt x="630" y="1621"/>
                  </a:lnTo>
                  <a:lnTo>
                    <a:pt x="625" y="1639"/>
                  </a:lnTo>
                  <a:lnTo>
                    <a:pt x="625" y="1639"/>
                  </a:lnTo>
                  <a:lnTo>
                    <a:pt x="622" y="1659"/>
                  </a:lnTo>
                  <a:lnTo>
                    <a:pt x="620" y="1680"/>
                  </a:lnTo>
                  <a:lnTo>
                    <a:pt x="619" y="1703"/>
                  </a:lnTo>
                  <a:lnTo>
                    <a:pt x="617" y="1726"/>
                  </a:lnTo>
                  <a:lnTo>
                    <a:pt x="617" y="1726"/>
                  </a:lnTo>
                  <a:lnTo>
                    <a:pt x="619" y="1749"/>
                  </a:lnTo>
                  <a:lnTo>
                    <a:pt x="620" y="1771"/>
                  </a:lnTo>
                  <a:lnTo>
                    <a:pt x="622" y="1792"/>
                  </a:lnTo>
                  <a:lnTo>
                    <a:pt x="624" y="1811"/>
                  </a:lnTo>
                  <a:lnTo>
                    <a:pt x="624" y="1811"/>
                  </a:lnTo>
                  <a:lnTo>
                    <a:pt x="629" y="1830"/>
                  </a:lnTo>
                  <a:lnTo>
                    <a:pt x="634" y="1846"/>
                  </a:lnTo>
                  <a:lnTo>
                    <a:pt x="639" y="1861"/>
                  </a:lnTo>
                  <a:lnTo>
                    <a:pt x="647" y="1875"/>
                  </a:lnTo>
                  <a:lnTo>
                    <a:pt x="647" y="1875"/>
                  </a:lnTo>
                  <a:lnTo>
                    <a:pt x="655" y="1887"/>
                  </a:lnTo>
                  <a:lnTo>
                    <a:pt x="666" y="1898"/>
                  </a:lnTo>
                  <a:lnTo>
                    <a:pt x="677" y="1907"/>
                  </a:lnTo>
                  <a:lnTo>
                    <a:pt x="690" y="1915"/>
                  </a:lnTo>
                  <a:lnTo>
                    <a:pt x="690" y="1915"/>
                  </a:lnTo>
                  <a:lnTo>
                    <a:pt x="704" y="1921"/>
                  </a:lnTo>
                  <a:lnTo>
                    <a:pt x="720" y="1926"/>
                  </a:lnTo>
                  <a:lnTo>
                    <a:pt x="737" y="1928"/>
                  </a:lnTo>
                  <a:lnTo>
                    <a:pt x="757" y="1929"/>
                  </a:lnTo>
                  <a:lnTo>
                    <a:pt x="757" y="1929"/>
                  </a:lnTo>
                  <a:lnTo>
                    <a:pt x="777" y="1928"/>
                  </a:lnTo>
                  <a:lnTo>
                    <a:pt x="794" y="1926"/>
                  </a:lnTo>
                  <a:lnTo>
                    <a:pt x="810" y="1921"/>
                  </a:lnTo>
                  <a:lnTo>
                    <a:pt x="825" y="1914"/>
                  </a:lnTo>
                  <a:lnTo>
                    <a:pt x="825" y="1914"/>
                  </a:lnTo>
                  <a:lnTo>
                    <a:pt x="838" y="1906"/>
                  </a:lnTo>
                  <a:lnTo>
                    <a:pt x="851" y="1897"/>
                  </a:lnTo>
                  <a:lnTo>
                    <a:pt x="861" y="1885"/>
                  </a:lnTo>
                  <a:lnTo>
                    <a:pt x="870" y="1872"/>
                  </a:lnTo>
                  <a:lnTo>
                    <a:pt x="870" y="1872"/>
                  </a:lnTo>
                  <a:lnTo>
                    <a:pt x="878" y="1859"/>
                  </a:lnTo>
                  <a:lnTo>
                    <a:pt x="885" y="1842"/>
                  </a:lnTo>
                  <a:lnTo>
                    <a:pt x="891" y="1825"/>
                  </a:lnTo>
                  <a:lnTo>
                    <a:pt x="894" y="1807"/>
                  </a:lnTo>
                  <a:lnTo>
                    <a:pt x="894" y="1807"/>
                  </a:lnTo>
                  <a:lnTo>
                    <a:pt x="898" y="1787"/>
                  </a:lnTo>
                  <a:lnTo>
                    <a:pt x="900" y="1766"/>
                  </a:lnTo>
                  <a:lnTo>
                    <a:pt x="901" y="1744"/>
                  </a:lnTo>
                  <a:lnTo>
                    <a:pt x="902" y="1721"/>
                  </a:lnTo>
                  <a:lnTo>
                    <a:pt x="902" y="1721"/>
                  </a:lnTo>
                  <a:lnTo>
                    <a:pt x="901" y="1697"/>
                  </a:lnTo>
                  <a:lnTo>
                    <a:pt x="900" y="1675"/>
                  </a:lnTo>
                  <a:lnTo>
                    <a:pt x="898" y="1654"/>
                  </a:lnTo>
                  <a:lnTo>
                    <a:pt x="896" y="1635"/>
                  </a:lnTo>
                  <a:lnTo>
                    <a:pt x="896" y="1635"/>
                  </a:lnTo>
                  <a:lnTo>
                    <a:pt x="892" y="1617"/>
                  </a:lnTo>
                  <a:lnTo>
                    <a:pt x="886" y="1600"/>
                  </a:lnTo>
                  <a:lnTo>
                    <a:pt x="881" y="1585"/>
                  </a:lnTo>
                  <a:lnTo>
                    <a:pt x="874" y="1571"/>
                  </a:lnTo>
                  <a:lnTo>
                    <a:pt x="874" y="1571"/>
                  </a:lnTo>
                  <a:close/>
                  <a:moveTo>
                    <a:pt x="819" y="1767"/>
                  </a:moveTo>
                  <a:lnTo>
                    <a:pt x="819" y="1767"/>
                  </a:lnTo>
                  <a:lnTo>
                    <a:pt x="818" y="1786"/>
                  </a:lnTo>
                  <a:lnTo>
                    <a:pt x="816" y="1803"/>
                  </a:lnTo>
                  <a:lnTo>
                    <a:pt x="816" y="1803"/>
                  </a:lnTo>
                  <a:lnTo>
                    <a:pt x="812" y="1817"/>
                  </a:lnTo>
                  <a:lnTo>
                    <a:pt x="809" y="1830"/>
                  </a:lnTo>
                  <a:lnTo>
                    <a:pt x="809" y="1830"/>
                  </a:lnTo>
                  <a:lnTo>
                    <a:pt x="803" y="1840"/>
                  </a:lnTo>
                  <a:lnTo>
                    <a:pt x="797" y="1849"/>
                  </a:lnTo>
                  <a:lnTo>
                    <a:pt x="797" y="1849"/>
                  </a:lnTo>
                  <a:lnTo>
                    <a:pt x="789" y="1856"/>
                  </a:lnTo>
                  <a:lnTo>
                    <a:pt x="781" y="1861"/>
                  </a:lnTo>
                  <a:lnTo>
                    <a:pt x="781" y="1861"/>
                  </a:lnTo>
                  <a:lnTo>
                    <a:pt x="771" y="1863"/>
                  </a:lnTo>
                  <a:lnTo>
                    <a:pt x="760" y="1864"/>
                  </a:lnTo>
                  <a:lnTo>
                    <a:pt x="760" y="1864"/>
                  </a:lnTo>
                  <a:lnTo>
                    <a:pt x="752" y="1864"/>
                  </a:lnTo>
                  <a:lnTo>
                    <a:pt x="745" y="1863"/>
                  </a:lnTo>
                  <a:lnTo>
                    <a:pt x="739" y="1861"/>
                  </a:lnTo>
                  <a:lnTo>
                    <a:pt x="733" y="1859"/>
                  </a:lnTo>
                  <a:lnTo>
                    <a:pt x="733" y="1859"/>
                  </a:lnTo>
                  <a:lnTo>
                    <a:pt x="727" y="1854"/>
                  </a:lnTo>
                  <a:lnTo>
                    <a:pt x="722" y="1849"/>
                  </a:lnTo>
                  <a:lnTo>
                    <a:pt x="718" y="1842"/>
                  </a:lnTo>
                  <a:lnTo>
                    <a:pt x="714" y="1835"/>
                  </a:lnTo>
                  <a:lnTo>
                    <a:pt x="714" y="1835"/>
                  </a:lnTo>
                  <a:lnTo>
                    <a:pt x="711" y="1826"/>
                  </a:lnTo>
                  <a:lnTo>
                    <a:pt x="707" y="1816"/>
                  </a:lnTo>
                  <a:lnTo>
                    <a:pt x="705" y="1804"/>
                  </a:lnTo>
                  <a:lnTo>
                    <a:pt x="703" y="1792"/>
                  </a:lnTo>
                  <a:lnTo>
                    <a:pt x="703" y="1792"/>
                  </a:lnTo>
                  <a:lnTo>
                    <a:pt x="700" y="1759"/>
                  </a:lnTo>
                  <a:lnTo>
                    <a:pt x="699" y="1721"/>
                  </a:lnTo>
                  <a:lnTo>
                    <a:pt x="699" y="1721"/>
                  </a:lnTo>
                  <a:lnTo>
                    <a:pt x="699" y="1689"/>
                  </a:lnTo>
                  <a:lnTo>
                    <a:pt x="702" y="1660"/>
                  </a:lnTo>
                  <a:lnTo>
                    <a:pt x="702" y="1660"/>
                  </a:lnTo>
                  <a:lnTo>
                    <a:pt x="705" y="1636"/>
                  </a:lnTo>
                  <a:lnTo>
                    <a:pt x="709" y="1625"/>
                  </a:lnTo>
                  <a:lnTo>
                    <a:pt x="711" y="1616"/>
                  </a:lnTo>
                  <a:lnTo>
                    <a:pt x="711" y="1616"/>
                  </a:lnTo>
                  <a:lnTo>
                    <a:pt x="715" y="1608"/>
                  </a:lnTo>
                  <a:lnTo>
                    <a:pt x="719" y="1601"/>
                  </a:lnTo>
                  <a:lnTo>
                    <a:pt x="725" y="1595"/>
                  </a:lnTo>
                  <a:lnTo>
                    <a:pt x="729" y="1589"/>
                  </a:lnTo>
                  <a:lnTo>
                    <a:pt x="729" y="1589"/>
                  </a:lnTo>
                  <a:lnTo>
                    <a:pt x="736" y="1586"/>
                  </a:lnTo>
                  <a:lnTo>
                    <a:pt x="743" y="1584"/>
                  </a:lnTo>
                  <a:lnTo>
                    <a:pt x="751" y="1581"/>
                  </a:lnTo>
                  <a:lnTo>
                    <a:pt x="759" y="1581"/>
                  </a:lnTo>
                  <a:lnTo>
                    <a:pt x="759" y="1581"/>
                  </a:lnTo>
                  <a:lnTo>
                    <a:pt x="770" y="1581"/>
                  </a:lnTo>
                  <a:lnTo>
                    <a:pt x="779" y="1584"/>
                  </a:lnTo>
                  <a:lnTo>
                    <a:pt x="779" y="1584"/>
                  </a:lnTo>
                  <a:lnTo>
                    <a:pt x="787" y="1587"/>
                  </a:lnTo>
                  <a:lnTo>
                    <a:pt x="794" y="1593"/>
                  </a:lnTo>
                  <a:lnTo>
                    <a:pt x="794" y="1593"/>
                  </a:lnTo>
                  <a:lnTo>
                    <a:pt x="801" y="1601"/>
                  </a:lnTo>
                  <a:lnTo>
                    <a:pt x="805" y="1610"/>
                  </a:lnTo>
                  <a:lnTo>
                    <a:pt x="805" y="1610"/>
                  </a:lnTo>
                  <a:lnTo>
                    <a:pt x="810" y="1623"/>
                  </a:lnTo>
                  <a:lnTo>
                    <a:pt x="814" y="1638"/>
                  </a:lnTo>
                  <a:lnTo>
                    <a:pt x="814" y="1638"/>
                  </a:lnTo>
                  <a:lnTo>
                    <a:pt x="817" y="1655"/>
                  </a:lnTo>
                  <a:lnTo>
                    <a:pt x="819" y="1675"/>
                  </a:lnTo>
                  <a:lnTo>
                    <a:pt x="819" y="1675"/>
                  </a:lnTo>
                  <a:lnTo>
                    <a:pt x="820" y="1698"/>
                  </a:lnTo>
                  <a:lnTo>
                    <a:pt x="820" y="1725"/>
                  </a:lnTo>
                  <a:lnTo>
                    <a:pt x="820" y="1725"/>
                  </a:lnTo>
                  <a:lnTo>
                    <a:pt x="819" y="1767"/>
                  </a:lnTo>
                  <a:lnTo>
                    <a:pt x="819" y="1767"/>
                  </a:lnTo>
                  <a:close/>
                  <a:moveTo>
                    <a:pt x="550" y="817"/>
                  </a:moveTo>
                  <a:lnTo>
                    <a:pt x="550" y="817"/>
                  </a:lnTo>
                  <a:lnTo>
                    <a:pt x="542" y="805"/>
                  </a:lnTo>
                  <a:lnTo>
                    <a:pt x="532" y="794"/>
                  </a:lnTo>
                  <a:lnTo>
                    <a:pt x="520" y="784"/>
                  </a:lnTo>
                  <a:lnTo>
                    <a:pt x="508" y="777"/>
                  </a:lnTo>
                  <a:lnTo>
                    <a:pt x="508" y="777"/>
                  </a:lnTo>
                  <a:lnTo>
                    <a:pt x="494" y="772"/>
                  </a:lnTo>
                  <a:lnTo>
                    <a:pt x="478" y="767"/>
                  </a:lnTo>
                  <a:lnTo>
                    <a:pt x="459" y="765"/>
                  </a:lnTo>
                  <a:lnTo>
                    <a:pt x="440" y="764"/>
                  </a:lnTo>
                  <a:lnTo>
                    <a:pt x="440" y="764"/>
                  </a:lnTo>
                  <a:lnTo>
                    <a:pt x="421" y="765"/>
                  </a:lnTo>
                  <a:lnTo>
                    <a:pt x="403" y="767"/>
                  </a:lnTo>
                  <a:lnTo>
                    <a:pt x="387" y="772"/>
                  </a:lnTo>
                  <a:lnTo>
                    <a:pt x="373" y="779"/>
                  </a:lnTo>
                  <a:lnTo>
                    <a:pt x="373" y="779"/>
                  </a:lnTo>
                  <a:lnTo>
                    <a:pt x="359" y="787"/>
                  </a:lnTo>
                  <a:lnTo>
                    <a:pt x="347" y="796"/>
                  </a:lnTo>
                  <a:lnTo>
                    <a:pt x="337" y="807"/>
                  </a:lnTo>
                  <a:lnTo>
                    <a:pt x="328" y="820"/>
                  </a:lnTo>
                  <a:lnTo>
                    <a:pt x="328" y="820"/>
                  </a:lnTo>
                  <a:lnTo>
                    <a:pt x="320" y="834"/>
                  </a:lnTo>
                  <a:lnTo>
                    <a:pt x="313" y="850"/>
                  </a:lnTo>
                  <a:lnTo>
                    <a:pt x="307" y="868"/>
                  </a:lnTo>
                  <a:lnTo>
                    <a:pt x="302" y="886"/>
                  </a:lnTo>
                  <a:lnTo>
                    <a:pt x="302" y="886"/>
                  </a:lnTo>
                  <a:lnTo>
                    <a:pt x="299" y="906"/>
                  </a:lnTo>
                  <a:lnTo>
                    <a:pt x="297" y="926"/>
                  </a:lnTo>
                  <a:lnTo>
                    <a:pt x="295" y="948"/>
                  </a:lnTo>
                  <a:lnTo>
                    <a:pt x="295" y="971"/>
                  </a:lnTo>
                  <a:lnTo>
                    <a:pt x="295" y="971"/>
                  </a:lnTo>
                  <a:lnTo>
                    <a:pt x="295" y="995"/>
                  </a:lnTo>
                  <a:lnTo>
                    <a:pt x="298" y="1018"/>
                  </a:lnTo>
                  <a:lnTo>
                    <a:pt x="299" y="1038"/>
                  </a:lnTo>
                  <a:lnTo>
                    <a:pt x="302" y="1057"/>
                  </a:lnTo>
                  <a:lnTo>
                    <a:pt x="302" y="1057"/>
                  </a:lnTo>
                  <a:lnTo>
                    <a:pt x="306" y="1075"/>
                  </a:lnTo>
                  <a:lnTo>
                    <a:pt x="310" y="1093"/>
                  </a:lnTo>
                  <a:lnTo>
                    <a:pt x="317" y="1108"/>
                  </a:lnTo>
                  <a:lnTo>
                    <a:pt x="324" y="1122"/>
                  </a:lnTo>
                  <a:lnTo>
                    <a:pt x="324" y="1122"/>
                  </a:lnTo>
                  <a:lnTo>
                    <a:pt x="334" y="1134"/>
                  </a:lnTo>
                  <a:lnTo>
                    <a:pt x="343" y="1145"/>
                  </a:lnTo>
                  <a:lnTo>
                    <a:pt x="354" y="1154"/>
                  </a:lnTo>
                  <a:lnTo>
                    <a:pt x="367" y="1162"/>
                  </a:lnTo>
                  <a:lnTo>
                    <a:pt x="367" y="1162"/>
                  </a:lnTo>
                  <a:lnTo>
                    <a:pt x="381" y="1168"/>
                  </a:lnTo>
                  <a:lnTo>
                    <a:pt x="397" y="1172"/>
                  </a:lnTo>
                  <a:lnTo>
                    <a:pt x="415" y="1175"/>
                  </a:lnTo>
                  <a:lnTo>
                    <a:pt x="435" y="1175"/>
                  </a:lnTo>
                  <a:lnTo>
                    <a:pt x="435" y="1175"/>
                  </a:lnTo>
                  <a:lnTo>
                    <a:pt x="454" y="1175"/>
                  </a:lnTo>
                  <a:lnTo>
                    <a:pt x="472" y="1171"/>
                  </a:lnTo>
                  <a:lnTo>
                    <a:pt x="488" y="1167"/>
                  </a:lnTo>
                  <a:lnTo>
                    <a:pt x="502" y="1161"/>
                  </a:lnTo>
                  <a:lnTo>
                    <a:pt x="502" y="1161"/>
                  </a:lnTo>
                  <a:lnTo>
                    <a:pt x="516" y="1153"/>
                  </a:lnTo>
                  <a:lnTo>
                    <a:pt x="527" y="1142"/>
                  </a:lnTo>
                  <a:lnTo>
                    <a:pt x="538" y="1132"/>
                  </a:lnTo>
                  <a:lnTo>
                    <a:pt x="547" y="1119"/>
                  </a:lnTo>
                  <a:lnTo>
                    <a:pt x="547" y="1119"/>
                  </a:lnTo>
                  <a:lnTo>
                    <a:pt x="555" y="1104"/>
                  </a:lnTo>
                  <a:lnTo>
                    <a:pt x="562" y="1089"/>
                  </a:lnTo>
                  <a:lnTo>
                    <a:pt x="568" y="1072"/>
                  </a:lnTo>
                  <a:lnTo>
                    <a:pt x="572" y="1053"/>
                  </a:lnTo>
                  <a:lnTo>
                    <a:pt x="572" y="1053"/>
                  </a:lnTo>
                  <a:lnTo>
                    <a:pt x="576" y="1034"/>
                  </a:lnTo>
                  <a:lnTo>
                    <a:pt x="578" y="1013"/>
                  </a:lnTo>
                  <a:lnTo>
                    <a:pt x="579" y="990"/>
                  </a:lnTo>
                  <a:lnTo>
                    <a:pt x="579" y="967"/>
                  </a:lnTo>
                  <a:lnTo>
                    <a:pt x="579" y="967"/>
                  </a:lnTo>
                  <a:lnTo>
                    <a:pt x="579" y="944"/>
                  </a:lnTo>
                  <a:lnTo>
                    <a:pt x="578" y="922"/>
                  </a:lnTo>
                  <a:lnTo>
                    <a:pt x="576" y="901"/>
                  </a:lnTo>
                  <a:lnTo>
                    <a:pt x="572" y="881"/>
                  </a:lnTo>
                  <a:lnTo>
                    <a:pt x="572" y="881"/>
                  </a:lnTo>
                  <a:lnTo>
                    <a:pt x="569" y="863"/>
                  </a:lnTo>
                  <a:lnTo>
                    <a:pt x="564" y="847"/>
                  </a:lnTo>
                  <a:lnTo>
                    <a:pt x="559" y="831"/>
                  </a:lnTo>
                  <a:lnTo>
                    <a:pt x="550" y="817"/>
                  </a:lnTo>
                  <a:lnTo>
                    <a:pt x="550" y="817"/>
                  </a:lnTo>
                  <a:close/>
                  <a:moveTo>
                    <a:pt x="497" y="1014"/>
                  </a:moveTo>
                  <a:lnTo>
                    <a:pt x="497" y="1014"/>
                  </a:lnTo>
                  <a:lnTo>
                    <a:pt x="496" y="1033"/>
                  </a:lnTo>
                  <a:lnTo>
                    <a:pt x="494" y="1049"/>
                  </a:lnTo>
                  <a:lnTo>
                    <a:pt x="494" y="1049"/>
                  </a:lnTo>
                  <a:lnTo>
                    <a:pt x="490" y="1064"/>
                  </a:lnTo>
                  <a:lnTo>
                    <a:pt x="486" y="1077"/>
                  </a:lnTo>
                  <a:lnTo>
                    <a:pt x="486" y="1077"/>
                  </a:lnTo>
                  <a:lnTo>
                    <a:pt x="481" y="1087"/>
                  </a:lnTo>
                  <a:lnTo>
                    <a:pt x="474" y="1095"/>
                  </a:lnTo>
                  <a:lnTo>
                    <a:pt x="474" y="1095"/>
                  </a:lnTo>
                  <a:lnTo>
                    <a:pt x="467" y="1102"/>
                  </a:lnTo>
                  <a:lnTo>
                    <a:pt x="458" y="1107"/>
                  </a:lnTo>
                  <a:lnTo>
                    <a:pt x="458" y="1107"/>
                  </a:lnTo>
                  <a:lnTo>
                    <a:pt x="449" y="1110"/>
                  </a:lnTo>
                  <a:lnTo>
                    <a:pt x="437" y="1111"/>
                  </a:lnTo>
                  <a:lnTo>
                    <a:pt x="437" y="1111"/>
                  </a:lnTo>
                  <a:lnTo>
                    <a:pt x="429" y="1111"/>
                  </a:lnTo>
                  <a:lnTo>
                    <a:pt x="422" y="1109"/>
                  </a:lnTo>
                  <a:lnTo>
                    <a:pt x="415" y="1108"/>
                  </a:lnTo>
                  <a:lnTo>
                    <a:pt x="410" y="1104"/>
                  </a:lnTo>
                  <a:lnTo>
                    <a:pt x="410" y="1104"/>
                  </a:lnTo>
                  <a:lnTo>
                    <a:pt x="405" y="1101"/>
                  </a:lnTo>
                  <a:lnTo>
                    <a:pt x="399" y="1095"/>
                  </a:lnTo>
                  <a:lnTo>
                    <a:pt x="395" y="1089"/>
                  </a:lnTo>
                  <a:lnTo>
                    <a:pt x="391" y="1081"/>
                  </a:lnTo>
                  <a:lnTo>
                    <a:pt x="391" y="1081"/>
                  </a:lnTo>
                  <a:lnTo>
                    <a:pt x="388" y="1073"/>
                  </a:lnTo>
                  <a:lnTo>
                    <a:pt x="385" y="1063"/>
                  </a:lnTo>
                  <a:lnTo>
                    <a:pt x="382" y="1051"/>
                  </a:lnTo>
                  <a:lnTo>
                    <a:pt x="381" y="1037"/>
                  </a:lnTo>
                  <a:lnTo>
                    <a:pt x="381" y="1037"/>
                  </a:lnTo>
                  <a:lnTo>
                    <a:pt x="377" y="1006"/>
                  </a:lnTo>
                  <a:lnTo>
                    <a:pt x="376" y="967"/>
                  </a:lnTo>
                  <a:lnTo>
                    <a:pt x="376" y="967"/>
                  </a:lnTo>
                  <a:lnTo>
                    <a:pt x="377" y="934"/>
                  </a:lnTo>
                  <a:lnTo>
                    <a:pt x="380" y="907"/>
                  </a:lnTo>
                  <a:lnTo>
                    <a:pt x="380" y="907"/>
                  </a:lnTo>
                  <a:lnTo>
                    <a:pt x="383" y="883"/>
                  </a:lnTo>
                  <a:lnTo>
                    <a:pt x="385" y="872"/>
                  </a:lnTo>
                  <a:lnTo>
                    <a:pt x="389" y="863"/>
                  </a:lnTo>
                  <a:lnTo>
                    <a:pt x="389" y="863"/>
                  </a:lnTo>
                  <a:lnTo>
                    <a:pt x="392" y="855"/>
                  </a:lnTo>
                  <a:lnTo>
                    <a:pt x="397" y="848"/>
                  </a:lnTo>
                  <a:lnTo>
                    <a:pt x="402" y="841"/>
                  </a:lnTo>
                  <a:lnTo>
                    <a:pt x="407" y="836"/>
                  </a:lnTo>
                  <a:lnTo>
                    <a:pt x="407" y="836"/>
                  </a:lnTo>
                  <a:lnTo>
                    <a:pt x="413" y="833"/>
                  </a:lnTo>
                  <a:lnTo>
                    <a:pt x="420" y="829"/>
                  </a:lnTo>
                  <a:lnTo>
                    <a:pt x="428" y="828"/>
                  </a:lnTo>
                  <a:lnTo>
                    <a:pt x="437" y="827"/>
                  </a:lnTo>
                  <a:lnTo>
                    <a:pt x="437" y="827"/>
                  </a:lnTo>
                  <a:lnTo>
                    <a:pt x="447" y="828"/>
                  </a:lnTo>
                  <a:lnTo>
                    <a:pt x="456" y="831"/>
                  </a:lnTo>
                  <a:lnTo>
                    <a:pt x="456" y="831"/>
                  </a:lnTo>
                  <a:lnTo>
                    <a:pt x="464" y="834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8" y="84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8" y="870"/>
                  </a:lnTo>
                  <a:lnTo>
                    <a:pt x="492" y="884"/>
                  </a:lnTo>
                  <a:lnTo>
                    <a:pt x="492" y="884"/>
                  </a:lnTo>
                  <a:lnTo>
                    <a:pt x="494" y="901"/>
                  </a:lnTo>
                  <a:lnTo>
                    <a:pt x="496" y="922"/>
                  </a:lnTo>
                  <a:lnTo>
                    <a:pt x="496" y="922"/>
                  </a:lnTo>
                  <a:lnTo>
                    <a:pt x="497" y="945"/>
                  </a:lnTo>
                  <a:lnTo>
                    <a:pt x="499" y="971"/>
                  </a:lnTo>
                  <a:lnTo>
                    <a:pt x="499" y="971"/>
                  </a:lnTo>
                  <a:lnTo>
                    <a:pt x="497" y="1014"/>
                  </a:lnTo>
                  <a:lnTo>
                    <a:pt x="497" y="1014"/>
                  </a:lnTo>
                  <a:close/>
                  <a:moveTo>
                    <a:pt x="643" y="1120"/>
                  </a:moveTo>
                  <a:lnTo>
                    <a:pt x="643" y="1120"/>
                  </a:lnTo>
                  <a:lnTo>
                    <a:pt x="652" y="1132"/>
                  </a:lnTo>
                  <a:lnTo>
                    <a:pt x="661" y="1144"/>
                  </a:lnTo>
                  <a:lnTo>
                    <a:pt x="673" y="1153"/>
                  </a:lnTo>
                  <a:lnTo>
                    <a:pt x="685" y="1160"/>
                  </a:lnTo>
                  <a:lnTo>
                    <a:pt x="685" y="1160"/>
                  </a:lnTo>
                  <a:lnTo>
                    <a:pt x="700" y="1166"/>
                  </a:lnTo>
                  <a:lnTo>
                    <a:pt x="715" y="1170"/>
                  </a:lnTo>
                  <a:lnTo>
                    <a:pt x="734" y="1172"/>
                  </a:lnTo>
                  <a:lnTo>
                    <a:pt x="754" y="1174"/>
                  </a:lnTo>
                  <a:lnTo>
                    <a:pt x="754" y="1174"/>
                  </a:lnTo>
                  <a:lnTo>
                    <a:pt x="773" y="1172"/>
                  </a:lnTo>
                  <a:lnTo>
                    <a:pt x="790" y="1170"/>
                  </a:lnTo>
                  <a:lnTo>
                    <a:pt x="807" y="1166"/>
                  </a:lnTo>
                  <a:lnTo>
                    <a:pt x="822" y="1159"/>
                  </a:lnTo>
                  <a:lnTo>
                    <a:pt x="822" y="1159"/>
                  </a:lnTo>
                  <a:lnTo>
                    <a:pt x="834" y="1151"/>
                  </a:lnTo>
                  <a:lnTo>
                    <a:pt x="846" y="1141"/>
                  </a:lnTo>
                  <a:lnTo>
                    <a:pt x="857" y="1130"/>
                  </a:lnTo>
                  <a:lnTo>
                    <a:pt x="867" y="1117"/>
                  </a:lnTo>
                  <a:lnTo>
                    <a:pt x="867" y="1117"/>
                  </a:lnTo>
                  <a:lnTo>
                    <a:pt x="874" y="1103"/>
                  </a:lnTo>
                  <a:lnTo>
                    <a:pt x="881" y="1087"/>
                  </a:lnTo>
                  <a:lnTo>
                    <a:pt x="886" y="1070"/>
                  </a:lnTo>
                  <a:lnTo>
                    <a:pt x="891" y="1051"/>
                  </a:lnTo>
                  <a:lnTo>
                    <a:pt x="891" y="1051"/>
                  </a:lnTo>
                  <a:lnTo>
                    <a:pt x="894" y="1032"/>
                  </a:lnTo>
                  <a:lnTo>
                    <a:pt x="897" y="1011"/>
                  </a:lnTo>
                  <a:lnTo>
                    <a:pt x="898" y="989"/>
                  </a:lnTo>
                  <a:lnTo>
                    <a:pt x="898" y="966"/>
                  </a:lnTo>
                  <a:lnTo>
                    <a:pt x="898" y="966"/>
                  </a:lnTo>
                  <a:lnTo>
                    <a:pt x="898" y="943"/>
                  </a:lnTo>
                  <a:lnTo>
                    <a:pt x="897" y="921"/>
                  </a:lnTo>
                  <a:lnTo>
                    <a:pt x="894" y="899"/>
                  </a:lnTo>
                  <a:lnTo>
                    <a:pt x="892" y="880"/>
                  </a:lnTo>
                  <a:lnTo>
                    <a:pt x="892" y="880"/>
                  </a:lnTo>
                  <a:lnTo>
                    <a:pt x="887" y="862"/>
                  </a:lnTo>
                  <a:lnTo>
                    <a:pt x="883" y="844"/>
                  </a:lnTo>
                  <a:lnTo>
                    <a:pt x="877" y="829"/>
                  </a:lnTo>
                  <a:lnTo>
                    <a:pt x="869" y="816"/>
                  </a:lnTo>
                  <a:lnTo>
                    <a:pt x="869" y="816"/>
                  </a:lnTo>
                  <a:lnTo>
                    <a:pt x="861" y="803"/>
                  </a:lnTo>
                  <a:lnTo>
                    <a:pt x="851" y="792"/>
                  </a:lnTo>
                  <a:lnTo>
                    <a:pt x="839" y="783"/>
                  </a:lnTo>
                  <a:lnTo>
                    <a:pt x="826" y="775"/>
                  </a:lnTo>
                  <a:lnTo>
                    <a:pt x="826" y="775"/>
                  </a:lnTo>
                  <a:lnTo>
                    <a:pt x="812" y="769"/>
                  </a:lnTo>
                  <a:lnTo>
                    <a:pt x="796" y="765"/>
                  </a:lnTo>
                  <a:lnTo>
                    <a:pt x="779" y="762"/>
                  </a:lnTo>
                  <a:lnTo>
                    <a:pt x="759" y="762"/>
                  </a:lnTo>
                  <a:lnTo>
                    <a:pt x="759" y="762"/>
                  </a:lnTo>
                  <a:lnTo>
                    <a:pt x="740" y="762"/>
                  </a:lnTo>
                  <a:lnTo>
                    <a:pt x="722" y="766"/>
                  </a:lnTo>
                  <a:lnTo>
                    <a:pt x="706" y="770"/>
                  </a:lnTo>
                  <a:lnTo>
                    <a:pt x="691" y="776"/>
                  </a:lnTo>
                  <a:lnTo>
                    <a:pt x="691" y="776"/>
                  </a:lnTo>
                  <a:lnTo>
                    <a:pt x="679" y="784"/>
                  </a:lnTo>
                  <a:lnTo>
                    <a:pt x="666" y="795"/>
                  </a:lnTo>
                  <a:lnTo>
                    <a:pt x="655" y="805"/>
                  </a:lnTo>
                  <a:lnTo>
                    <a:pt x="646" y="818"/>
                  </a:lnTo>
                  <a:lnTo>
                    <a:pt x="646" y="818"/>
                  </a:lnTo>
                  <a:lnTo>
                    <a:pt x="638" y="833"/>
                  </a:lnTo>
                  <a:lnTo>
                    <a:pt x="631" y="848"/>
                  </a:lnTo>
                  <a:lnTo>
                    <a:pt x="625" y="865"/>
                  </a:lnTo>
                  <a:lnTo>
                    <a:pt x="622" y="884"/>
                  </a:lnTo>
                  <a:lnTo>
                    <a:pt x="622" y="884"/>
                  </a:lnTo>
                  <a:lnTo>
                    <a:pt x="619" y="904"/>
                  </a:lnTo>
                  <a:lnTo>
                    <a:pt x="616" y="925"/>
                  </a:lnTo>
                  <a:lnTo>
                    <a:pt x="614" y="947"/>
                  </a:lnTo>
                  <a:lnTo>
                    <a:pt x="614" y="970"/>
                  </a:lnTo>
                  <a:lnTo>
                    <a:pt x="614" y="970"/>
                  </a:lnTo>
                  <a:lnTo>
                    <a:pt x="615" y="993"/>
                  </a:lnTo>
                  <a:lnTo>
                    <a:pt x="616" y="1015"/>
                  </a:lnTo>
                  <a:lnTo>
                    <a:pt x="619" y="1036"/>
                  </a:lnTo>
                  <a:lnTo>
                    <a:pt x="621" y="1056"/>
                  </a:lnTo>
                  <a:lnTo>
                    <a:pt x="621" y="1056"/>
                  </a:lnTo>
                  <a:lnTo>
                    <a:pt x="624" y="1074"/>
                  </a:lnTo>
                  <a:lnTo>
                    <a:pt x="630" y="1090"/>
                  </a:lnTo>
                  <a:lnTo>
                    <a:pt x="636" y="1107"/>
                  </a:lnTo>
                  <a:lnTo>
                    <a:pt x="643" y="1120"/>
                  </a:lnTo>
                  <a:lnTo>
                    <a:pt x="643" y="1120"/>
                  </a:lnTo>
                  <a:close/>
                  <a:moveTo>
                    <a:pt x="698" y="904"/>
                  </a:moveTo>
                  <a:lnTo>
                    <a:pt x="698" y="904"/>
                  </a:lnTo>
                  <a:lnTo>
                    <a:pt x="702" y="880"/>
                  </a:lnTo>
                  <a:lnTo>
                    <a:pt x="704" y="870"/>
                  </a:lnTo>
                  <a:lnTo>
                    <a:pt x="707" y="861"/>
                  </a:lnTo>
                  <a:lnTo>
                    <a:pt x="707" y="861"/>
                  </a:lnTo>
                  <a:lnTo>
                    <a:pt x="711" y="852"/>
                  </a:lnTo>
                  <a:lnTo>
                    <a:pt x="715" y="846"/>
                  </a:lnTo>
                  <a:lnTo>
                    <a:pt x="720" y="840"/>
                  </a:lnTo>
                  <a:lnTo>
                    <a:pt x="726" y="835"/>
                  </a:lnTo>
                  <a:lnTo>
                    <a:pt x="726" y="835"/>
                  </a:lnTo>
                  <a:lnTo>
                    <a:pt x="732" y="831"/>
                  </a:lnTo>
                  <a:lnTo>
                    <a:pt x="740" y="828"/>
                  </a:lnTo>
                  <a:lnTo>
                    <a:pt x="747" y="826"/>
                  </a:lnTo>
                  <a:lnTo>
                    <a:pt x="756" y="826"/>
                  </a:lnTo>
                  <a:lnTo>
                    <a:pt x="756" y="826"/>
                  </a:lnTo>
                  <a:lnTo>
                    <a:pt x="766" y="826"/>
                  </a:lnTo>
                  <a:lnTo>
                    <a:pt x="774" y="828"/>
                  </a:lnTo>
                  <a:lnTo>
                    <a:pt x="774" y="828"/>
                  </a:lnTo>
                  <a:lnTo>
                    <a:pt x="784" y="832"/>
                  </a:lnTo>
                  <a:lnTo>
                    <a:pt x="790" y="837"/>
                  </a:lnTo>
                  <a:lnTo>
                    <a:pt x="790" y="837"/>
                  </a:lnTo>
                  <a:lnTo>
                    <a:pt x="796" y="846"/>
                  </a:lnTo>
                  <a:lnTo>
                    <a:pt x="802" y="855"/>
                  </a:lnTo>
                  <a:lnTo>
                    <a:pt x="802" y="855"/>
                  </a:lnTo>
                  <a:lnTo>
                    <a:pt x="807" y="868"/>
                  </a:lnTo>
                  <a:lnTo>
                    <a:pt x="810" y="883"/>
                  </a:lnTo>
                  <a:lnTo>
                    <a:pt x="810" y="883"/>
                  </a:lnTo>
                  <a:lnTo>
                    <a:pt x="812" y="900"/>
                  </a:lnTo>
                  <a:lnTo>
                    <a:pt x="815" y="919"/>
                  </a:lnTo>
                  <a:lnTo>
                    <a:pt x="815" y="919"/>
                  </a:lnTo>
                  <a:lnTo>
                    <a:pt x="816" y="944"/>
                  </a:lnTo>
                  <a:lnTo>
                    <a:pt x="817" y="970"/>
                  </a:lnTo>
                  <a:lnTo>
                    <a:pt x="817" y="970"/>
                  </a:lnTo>
                  <a:lnTo>
                    <a:pt x="816" y="1013"/>
                  </a:lnTo>
                  <a:lnTo>
                    <a:pt x="816" y="1013"/>
                  </a:lnTo>
                  <a:lnTo>
                    <a:pt x="815" y="1032"/>
                  </a:lnTo>
                  <a:lnTo>
                    <a:pt x="812" y="1048"/>
                  </a:lnTo>
                  <a:lnTo>
                    <a:pt x="812" y="1048"/>
                  </a:lnTo>
                  <a:lnTo>
                    <a:pt x="809" y="1062"/>
                  </a:lnTo>
                  <a:lnTo>
                    <a:pt x="804" y="1074"/>
                  </a:lnTo>
                  <a:lnTo>
                    <a:pt x="804" y="1074"/>
                  </a:lnTo>
                  <a:lnTo>
                    <a:pt x="800" y="1085"/>
                  </a:lnTo>
                  <a:lnTo>
                    <a:pt x="793" y="1094"/>
                  </a:lnTo>
                  <a:lnTo>
                    <a:pt x="793" y="1094"/>
                  </a:lnTo>
                  <a:lnTo>
                    <a:pt x="786" y="1101"/>
                  </a:lnTo>
                  <a:lnTo>
                    <a:pt x="777" y="1105"/>
                  </a:lnTo>
                  <a:lnTo>
                    <a:pt x="777" y="1105"/>
                  </a:lnTo>
                  <a:lnTo>
                    <a:pt x="767" y="1109"/>
                  </a:lnTo>
                  <a:lnTo>
                    <a:pt x="756" y="1109"/>
                  </a:lnTo>
                  <a:lnTo>
                    <a:pt x="756" y="1109"/>
                  </a:lnTo>
                  <a:lnTo>
                    <a:pt x="748" y="1109"/>
                  </a:lnTo>
                  <a:lnTo>
                    <a:pt x="741" y="1108"/>
                  </a:lnTo>
                  <a:lnTo>
                    <a:pt x="735" y="1105"/>
                  </a:lnTo>
                  <a:lnTo>
                    <a:pt x="728" y="1103"/>
                  </a:lnTo>
                  <a:lnTo>
                    <a:pt x="728" y="1103"/>
                  </a:lnTo>
                  <a:lnTo>
                    <a:pt x="724" y="1099"/>
                  </a:lnTo>
                  <a:lnTo>
                    <a:pt x="718" y="1094"/>
                  </a:lnTo>
                  <a:lnTo>
                    <a:pt x="714" y="1088"/>
                  </a:lnTo>
                  <a:lnTo>
                    <a:pt x="710" y="1080"/>
                  </a:lnTo>
                  <a:lnTo>
                    <a:pt x="710" y="1080"/>
                  </a:lnTo>
                  <a:lnTo>
                    <a:pt x="706" y="1071"/>
                  </a:lnTo>
                  <a:lnTo>
                    <a:pt x="704" y="1060"/>
                  </a:lnTo>
                  <a:lnTo>
                    <a:pt x="702" y="1049"/>
                  </a:lnTo>
                  <a:lnTo>
                    <a:pt x="699" y="1036"/>
                  </a:lnTo>
                  <a:lnTo>
                    <a:pt x="699" y="1036"/>
                  </a:lnTo>
                  <a:lnTo>
                    <a:pt x="697" y="1004"/>
                  </a:lnTo>
                  <a:lnTo>
                    <a:pt x="696" y="966"/>
                  </a:lnTo>
                  <a:lnTo>
                    <a:pt x="696" y="966"/>
                  </a:lnTo>
                  <a:lnTo>
                    <a:pt x="696" y="933"/>
                  </a:lnTo>
                  <a:lnTo>
                    <a:pt x="698" y="904"/>
                  </a:lnTo>
                  <a:lnTo>
                    <a:pt x="698" y="904"/>
                  </a:lnTo>
                  <a:close/>
                  <a:moveTo>
                    <a:pt x="569" y="1868"/>
                  </a:moveTo>
                  <a:lnTo>
                    <a:pt x="569" y="1868"/>
                  </a:lnTo>
                  <a:lnTo>
                    <a:pt x="568" y="1864"/>
                  </a:lnTo>
                  <a:lnTo>
                    <a:pt x="565" y="1862"/>
                  </a:lnTo>
                  <a:lnTo>
                    <a:pt x="565" y="1862"/>
                  </a:lnTo>
                  <a:lnTo>
                    <a:pt x="563" y="1861"/>
                  </a:lnTo>
                  <a:lnTo>
                    <a:pt x="560" y="1861"/>
                  </a:lnTo>
                  <a:lnTo>
                    <a:pt x="495" y="1861"/>
                  </a:lnTo>
                  <a:lnTo>
                    <a:pt x="494" y="1533"/>
                  </a:lnTo>
                  <a:lnTo>
                    <a:pt x="494" y="1533"/>
                  </a:lnTo>
                  <a:lnTo>
                    <a:pt x="493" y="1529"/>
                  </a:lnTo>
                  <a:lnTo>
                    <a:pt x="493" y="1528"/>
                  </a:lnTo>
                  <a:lnTo>
                    <a:pt x="493" y="1528"/>
                  </a:lnTo>
                  <a:lnTo>
                    <a:pt x="490" y="1526"/>
                  </a:lnTo>
                  <a:lnTo>
                    <a:pt x="487" y="1525"/>
                  </a:lnTo>
                  <a:lnTo>
                    <a:pt x="487" y="1525"/>
                  </a:lnTo>
                  <a:lnTo>
                    <a:pt x="477" y="1524"/>
                  </a:lnTo>
                  <a:lnTo>
                    <a:pt x="477" y="1524"/>
                  </a:lnTo>
                  <a:lnTo>
                    <a:pt x="458" y="1522"/>
                  </a:lnTo>
                  <a:lnTo>
                    <a:pt x="458" y="1522"/>
                  </a:lnTo>
                  <a:lnTo>
                    <a:pt x="442" y="1524"/>
                  </a:lnTo>
                  <a:lnTo>
                    <a:pt x="442" y="1524"/>
                  </a:lnTo>
                  <a:lnTo>
                    <a:pt x="433" y="1524"/>
                  </a:lnTo>
                  <a:lnTo>
                    <a:pt x="433" y="1524"/>
                  </a:lnTo>
                  <a:lnTo>
                    <a:pt x="427" y="1525"/>
                  </a:lnTo>
                  <a:lnTo>
                    <a:pt x="427" y="1525"/>
                  </a:lnTo>
                  <a:lnTo>
                    <a:pt x="422" y="1527"/>
                  </a:lnTo>
                  <a:lnTo>
                    <a:pt x="337" y="1583"/>
                  </a:lnTo>
                  <a:lnTo>
                    <a:pt x="337" y="1583"/>
                  </a:lnTo>
                  <a:lnTo>
                    <a:pt x="331" y="1587"/>
                  </a:lnTo>
                  <a:lnTo>
                    <a:pt x="331" y="1587"/>
                  </a:lnTo>
                  <a:lnTo>
                    <a:pt x="330" y="1589"/>
                  </a:lnTo>
                  <a:lnTo>
                    <a:pt x="329" y="1593"/>
                  </a:lnTo>
                  <a:lnTo>
                    <a:pt x="329" y="1593"/>
                  </a:lnTo>
                  <a:lnTo>
                    <a:pt x="327" y="1601"/>
                  </a:lnTo>
                  <a:lnTo>
                    <a:pt x="327" y="1601"/>
                  </a:lnTo>
                  <a:lnTo>
                    <a:pt x="327" y="1614"/>
                  </a:lnTo>
                  <a:lnTo>
                    <a:pt x="327" y="1614"/>
                  </a:lnTo>
                  <a:lnTo>
                    <a:pt x="328" y="1631"/>
                  </a:lnTo>
                  <a:lnTo>
                    <a:pt x="328" y="1631"/>
                  </a:lnTo>
                  <a:lnTo>
                    <a:pt x="329" y="1637"/>
                  </a:lnTo>
                  <a:lnTo>
                    <a:pt x="331" y="1640"/>
                  </a:lnTo>
                  <a:lnTo>
                    <a:pt x="331" y="1640"/>
                  </a:lnTo>
                  <a:lnTo>
                    <a:pt x="335" y="1643"/>
                  </a:lnTo>
                  <a:lnTo>
                    <a:pt x="338" y="1643"/>
                  </a:lnTo>
                  <a:lnTo>
                    <a:pt x="338" y="1643"/>
                  </a:lnTo>
                  <a:lnTo>
                    <a:pt x="344" y="1641"/>
                  </a:lnTo>
                  <a:lnTo>
                    <a:pt x="350" y="1638"/>
                  </a:lnTo>
                  <a:lnTo>
                    <a:pt x="413" y="1602"/>
                  </a:lnTo>
                  <a:lnTo>
                    <a:pt x="414" y="1861"/>
                  </a:lnTo>
                  <a:lnTo>
                    <a:pt x="340" y="1862"/>
                  </a:lnTo>
                  <a:lnTo>
                    <a:pt x="340" y="1862"/>
                  </a:lnTo>
                  <a:lnTo>
                    <a:pt x="338" y="1862"/>
                  </a:lnTo>
                  <a:lnTo>
                    <a:pt x="336" y="1863"/>
                  </a:lnTo>
                  <a:lnTo>
                    <a:pt x="336" y="1863"/>
                  </a:lnTo>
                  <a:lnTo>
                    <a:pt x="334" y="1866"/>
                  </a:lnTo>
                  <a:lnTo>
                    <a:pt x="332" y="1869"/>
                  </a:lnTo>
                  <a:lnTo>
                    <a:pt x="332" y="1869"/>
                  </a:lnTo>
                  <a:lnTo>
                    <a:pt x="331" y="1872"/>
                  </a:lnTo>
                  <a:lnTo>
                    <a:pt x="330" y="1878"/>
                  </a:lnTo>
                  <a:lnTo>
                    <a:pt x="330" y="1878"/>
                  </a:lnTo>
                  <a:lnTo>
                    <a:pt x="329" y="1893"/>
                  </a:lnTo>
                  <a:lnTo>
                    <a:pt x="329" y="1893"/>
                  </a:lnTo>
                  <a:lnTo>
                    <a:pt x="330" y="1908"/>
                  </a:lnTo>
                  <a:lnTo>
                    <a:pt x="330" y="1908"/>
                  </a:lnTo>
                  <a:lnTo>
                    <a:pt x="331" y="1913"/>
                  </a:lnTo>
                  <a:lnTo>
                    <a:pt x="332" y="1918"/>
                  </a:lnTo>
                  <a:lnTo>
                    <a:pt x="332" y="1918"/>
                  </a:lnTo>
                  <a:lnTo>
                    <a:pt x="335" y="1921"/>
                  </a:lnTo>
                  <a:lnTo>
                    <a:pt x="337" y="1922"/>
                  </a:lnTo>
                  <a:lnTo>
                    <a:pt x="337" y="1922"/>
                  </a:lnTo>
                  <a:lnTo>
                    <a:pt x="339" y="1923"/>
                  </a:lnTo>
                  <a:lnTo>
                    <a:pt x="342" y="1924"/>
                  </a:lnTo>
                  <a:lnTo>
                    <a:pt x="561" y="1923"/>
                  </a:lnTo>
                  <a:lnTo>
                    <a:pt x="561" y="1923"/>
                  </a:lnTo>
                  <a:lnTo>
                    <a:pt x="563" y="1922"/>
                  </a:lnTo>
                  <a:lnTo>
                    <a:pt x="565" y="1921"/>
                  </a:lnTo>
                  <a:lnTo>
                    <a:pt x="565" y="1921"/>
                  </a:lnTo>
                  <a:lnTo>
                    <a:pt x="568" y="1920"/>
                  </a:lnTo>
                  <a:lnTo>
                    <a:pt x="569" y="1916"/>
                  </a:lnTo>
                  <a:lnTo>
                    <a:pt x="569" y="1916"/>
                  </a:lnTo>
                  <a:lnTo>
                    <a:pt x="571" y="1907"/>
                  </a:lnTo>
                  <a:lnTo>
                    <a:pt x="571" y="1907"/>
                  </a:lnTo>
                  <a:lnTo>
                    <a:pt x="572" y="1892"/>
                  </a:lnTo>
                  <a:lnTo>
                    <a:pt x="572" y="1892"/>
                  </a:lnTo>
                  <a:lnTo>
                    <a:pt x="571" y="1877"/>
                  </a:lnTo>
                  <a:lnTo>
                    <a:pt x="571" y="1877"/>
                  </a:lnTo>
                  <a:lnTo>
                    <a:pt x="570" y="1871"/>
                  </a:lnTo>
                  <a:lnTo>
                    <a:pt x="569" y="1868"/>
                  </a:lnTo>
                  <a:lnTo>
                    <a:pt x="569" y="1868"/>
                  </a:lnTo>
                  <a:close/>
                  <a:moveTo>
                    <a:pt x="2150" y="1569"/>
                  </a:moveTo>
                  <a:lnTo>
                    <a:pt x="2150" y="1569"/>
                  </a:lnTo>
                  <a:lnTo>
                    <a:pt x="2178" y="1565"/>
                  </a:lnTo>
                  <a:lnTo>
                    <a:pt x="2205" y="1559"/>
                  </a:lnTo>
                  <a:lnTo>
                    <a:pt x="2233" y="1554"/>
                  </a:lnTo>
                  <a:lnTo>
                    <a:pt x="2258" y="1546"/>
                  </a:lnTo>
                  <a:lnTo>
                    <a:pt x="2285" y="1537"/>
                  </a:lnTo>
                  <a:lnTo>
                    <a:pt x="2310" y="1527"/>
                  </a:lnTo>
                  <a:lnTo>
                    <a:pt x="2336" y="1517"/>
                  </a:lnTo>
                  <a:lnTo>
                    <a:pt x="2360" y="1504"/>
                  </a:lnTo>
                  <a:lnTo>
                    <a:pt x="2383" y="1491"/>
                  </a:lnTo>
                  <a:lnTo>
                    <a:pt x="2406" y="1477"/>
                  </a:lnTo>
                  <a:lnTo>
                    <a:pt x="2428" y="1462"/>
                  </a:lnTo>
                  <a:lnTo>
                    <a:pt x="2450" y="1446"/>
                  </a:lnTo>
                  <a:lnTo>
                    <a:pt x="2471" y="1429"/>
                  </a:lnTo>
                  <a:lnTo>
                    <a:pt x="2490" y="1410"/>
                  </a:lnTo>
                  <a:lnTo>
                    <a:pt x="2510" y="1392"/>
                  </a:lnTo>
                  <a:lnTo>
                    <a:pt x="2527" y="1372"/>
                  </a:lnTo>
                  <a:lnTo>
                    <a:pt x="2546" y="1353"/>
                  </a:lnTo>
                  <a:lnTo>
                    <a:pt x="2562" y="1331"/>
                  </a:lnTo>
                  <a:lnTo>
                    <a:pt x="2577" y="1309"/>
                  </a:lnTo>
                  <a:lnTo>
                    <a:pt x="2592" y="1287"/>
                  </a:lnTo>
                  <a:lnTo>
                    <a:pt x="2606" y="1263"/>
                  </a:lnTo>
                  <a:lnTo>
                    <a:pt x="2618" y="1239"/>
                  </a:lnTo>
                  <a:lnTo>
                    <a:pt x="2629" y="1214"/>
                  </a:lnTo>
                  <a:lnTo>
                    <a:pt x="2639" y="1190"/>
                  </a:lnTo>
                  <a:lnTo>
                    <a:pt x="2648" y="1163"/>
                  </a:lnTo>
                  <a:lnTo>
                    <a:pt x="2657" y="1138"/>
                  </a:lnTo>
                  <a:lnTo>
                    <a:pt x="2663" y="1111"/>
                  </a:lnTo>
                  <a:lnTo>
                    <a:pt x="2669" y="1084"/>
                  </a:lnTo>
                  <a:lnTo>
                    <a:pt x="2674" y="1056"/>
                  </a:lnTo>
                  <a:lnTo>
                    <a:pt x="2677" y="1028"/>
                  </a:lnTo>
                  <a:lnTo>
                    <a:pt x="2680" y="999"/>
                  </a:lnTo>
                  <a:lnTo>
                    <a:pt x="2680" y="970"/>
                  </a:lnTo>
                  <a:lnTo>
                    <a:pt x="2680" y="970"/>
                  </a:lnTo>
                  <a:lnTo>
                    <a:pt x="2678" y="941"/>
                  </a:lnTo>
                  <a:lnTo>
                    <a:pt x="2676" y="913"/>
                  </a:lnTo>
                  <a:lnTo>
                    <a:pt x="2673" y="884"/>
                  </a:lnTo>
                  <a:lnTo>
                    <a:pt x="2668" y="855"/>
                  </a:lnTo>
                  <a:lnTo>
                    <a:pt x="2661" y="827"/>
                  </a:lnTo>
                  <a:lnTo>
                    <a:pt x="2654" y="799"/>
                  </a:lnTo>
                  <a:lnTo>
                    <a:pt x="2645" y="773"/>
                  </a:lnTo>
                  <a:lnTo>
                    <a:pt x="2636" y="747"/>
                  </a:lnTo>
                  <a:lnTo>
                    <a:pt x="2624" y="721"/>
                  </a:lnTo>
                  <a:lnTo>
                    <a:pt x="2612" y="697"/>
                  </a:lnTo>
                  <a:lnTo>
                    <a:pt x="2599" y="672"/>
                  </a:lnTo>
                  <a:lnTo>
                    <a:pt x="2584" y="648"/>
                  </a:lnTo>
                  <a:lnTo>
                    <a:pt x="2569" y="626"/>
                  </a:lnTo>
                  <a:lnTo>
                    <a:pt x="2552" y="604"/>
                  </a:lnTo>
                  <a:lnTo>
                    <a:pt x="2534" y="582"/>
                  </a:lnTo>
                  <a:lnTo>
                    <a:pt x="2516" y="563"/>
                  </a:lnTo>
                  <a:lnTo>
                    <a:pt x="2496" y="543"/>
                  </a:lnTo>
                  <a:lnTo>
                    <a:pt x="2476" y="524"/>
                  </a:lnTo>
                  <a:lnTo>
                    <a:pt x="2456" y="506"/>
                  </a:lnTo>
                  <a:lnTo>
                    <a:pt x="2434" y="490"/>
                  </a:lnTo>
                  <a:lnTo>
                    <a:pt x="2411" y="474"/>
                  </a:lnTo>
                  <a:lnTo>
                    <a:pt x="2388" y="459"/>
                  </a:lnTo>
                  <a:lnTo>
                    <a:pt x="2363" y="446"/>
                  </a:lnTo>
                  <a:lnTo>
                    <a:pt x="2338" y="433"/>
                  </a:lnTo>
                  <a:lnTo>
                    <a:pt x="2313" y="422"/>
                  </a:lnTo>
                  <a:lnTo>
                    <a:pt x="2287" y="411"/>
                  </a:lnTo>
                  <a:lnTo>
                    <a:pt x="2261" y="402"/>
                  </a:lnTo>
                  <a:lnTo>
                    <a:pt x="2233" y="394"/>
                  </a:lnTo>
                  <a:lnTo>
                    <a:pt x="2205" y="388"/>
                  </a:lnTo>
                  <a:lnTo>
                    <a:pt x="2178" y="382"/>
                  </a:lnTo>
                  <a:lnTo>
                    <a:pt x="2149" y="379"/>
                  </a:lnTo>
                  <a:lnTo>
                    <a:pt x="2120" y="377"/>
                  </a:lnTo>
                  <a:lnTo>
                    <a:pt x="2120" y="377"/>
                  </a:lnTo>
                  <a:lnTo>
                    <a:pt x="2129" y="366"/>
                  </a:lnTo>
                  <a:lnTo>
                    <a:pt x="2137" y="356"/>
                  </a:lnTo>
                  <a:lnTo>
                    <a:pt x="2137" y="356"/>
                  </a:lnTo>
                  <a:lnTo>
                    <a:pt x="2145" y="341"/>
                  </a:lnTo>
                  <a:lnTo>
                    <a:pt x="2152" y="326"/>
                  </a:lnTo>
                  <a:lnTo>
                    <a:pt x="2157" y="308"/>
                  </a:lnTo>
                  <a:lnTo>
                    <a:pt x="2161" y="290"/>
                  </a:lnTo>
                  <a:lnTo>
                    <a:pt x="2161" y="290"/>
                  </a:lnTo>
                  <a:lnTo>
                    <a:pt x="2165" y="270"/>
                  </a:lnTo>
                  <a:lnTo>
                    <a:pt x="2167" y="250"/>
                  </a:lnTo>
                  <a:lnTo>
                    <a:pt x="2168" y="226"/>
                  </a:lnTo>
                  <a:lnTo>
                    <a:pt x="2168" y="203"/>
                  </a:lnTo>
                  <a:lnTo>
                    <a:pt x="2168" y="203"/>
                  </a:lnTo>
                  <a:lnTo>
                    <a:pt x="2168" y="180"/>
                  </a:lnTo>
                  <a:lnTo>
                    <a:pt x="2167" y="158"/>
                  </a:lnTo>
                  <a:lnTo>
                    <a:pt x="2165" y="137"/>
                  </a:lnTo>
                  <a:lnTo>
                    <a:pt x="2163" y="118"/>
                  </a:lnTo>
                  <a:lnTo>
                    <a:pt x="2163" y="118"/>
                  </a:lnTo>
                  <a:lnTo>
                    <a:pt x="2159" y="99"/>
                  </a:lnTo>
                  <a:lnTo>
                    <a:pt x="2153" y="83"/>
                  </a:lnTo>
                  <a:lnTo>
                    <a:pt x="2148" y="67"/>
                  </a:lnTo>
                  <a:lnTo>
                    <a:pt x="2141" y="53"/>
                  </a:lnTo>
                  <a:lnTo>
                    <a:pt x="2141" y="53"/>
                  </a:lnTo>
                  <a:lnTo>
                    <a:pt x="2131" y="42"/>
                  </a:lnTo>
                  <a:lnTo>
                    <a:pt x="2122" y="30"/>
                  </a:lnTo>
                  <a:lnTo>
                    <a:pt x="2111" y="21"/>
                  </a:lnTo>
                  <a:lnTo>
                    <a:pt x="2098" y="14"/>
                  </a:lnTo>
                  <a:lnTo>
                    <a:pt x="2098" y="14"/>
                  </a:lnTo>
                  <a:lnTo>
                    <a:pt x="2083" y="8"/>
                  </a:lnTo>
                  <a:lnTo>
                    <a:pt x="2067" y="3"/>
                  </a:lnTo>
                  <a:lnTo>
                    <a:pt x="2050" y="1"/>
                  </a:lnTo>
                  <a:lnTo>
                    <a:pt x="2030" y="0"/>
                  </a:lnTo>
                  <a:lnTo>
                    <a:pt x="2030" y="0"/>
                  </a:lnTo>
                  <a:lnTo>
                    <a:pt x="2010" y="1"/>
                  </a:lnTo>
                  <a:lnTo>
                    <a:pt x="1993" y="3"/>
                  </a:lnTo>
                  <a:lnTo>
                    <a:pt x="1977" y="8"/>
                  </a:lnTo>
                  <a:lnTo>
                    <a:pt x="1962" y="15"/>
                  </a:lnTo>
                  <a:lnTo>
                    <a:pt x="1962" y="15"/>
                  </a:lnTo>
                  <a:lnTo>
                    <a:pt x="1949" y="23"/>
                  </a:lnTo>
                  <a:lnTo>
                    <a:pt x="1938" y="32"/>
                  </a:lnTo>
                  <a:lnTo>
                    <a:pt x="1926" y="44"/>
                  </a:lnTo>
                  <a:lnTo>
                    <a:pt x="1917" y="57"/>
                  </a:lnTo>
                  <a:lnTo>
                    <a:pt x="1917" y="57"/>
                  </a:lnTo>
                  <a:lnTo>
                    <a:pt x="1909" y="70"/>
                  </a:lnTo>
                  <a:lnTo>
                    <a:pt x="1902" y="87"/>
                  </a:lnTo>
                  <a:lnTo>
                    <a:pt x="1897" y="104"/>
                  </a:lnTo>
                  <a:lnTo>
                    <a:pt x="1893" y="122"/>
                  </a:lnTo>
                  <a:lnTo>
                    <a:pt x="1893" y="122"/>
                  </a:lnTo>
                  <a:lnTo>
                    <a:pt x="1889" y="142"/>
                  </a:lnTo>
                  <a:lnTo>
                    <a:pt x="1887" y="163"/>
                  </a:lnTo>
                  <a:lnTo>
                    <a:pt x="1886" y="185"/>
                  </a:lnTo>
                  <a:lnTo>
                    <a:pt x="1884" y="208"/>
                  </a:lnTo>
                  <a:lnTo>
                    <a:pt x="1884" y="208"/>
                  </a:lnTo>
                  <a:lnTo>
                    <a:pt x="1886" y="231"/>
                  </a:lnTo>
                  <a:lnTo>
                    <a:pt x="1887" y="254"/>
                  </a:lnTo>
                  <a:lnTo>
                    <a:pt x="1889" y="275"/>
                  </a:lnTo>
                  <a:lnTo>
                    <a:pt x="1891" y="295"/>
                  </a:lnTo>
                  <a:lnTo>
                    <a:pt x="1891" y="295"/>
                  </a:lnTo>
                  <a:lnTo>
                    <a:pt x="1896" y="312"/>
                  </a:lnTo>
                  <a:lnTo>
                    <a:pt x="1901" y="329"/>
                  </a:lnTo>
                  <a:lnTo>
                    <a:pt x="1906" y="344"/>
                  </a:lnTo>
                  <a:lnTo>
                    <a:pt x="1914" y="358"/>
                  </a:lnTo>
                  <a:lnTo>
                    <a:pt x="1914" y="358"/>
                  </a:lnTo>
                  <a:lnTo>
                    <a:pt x="1920" y="367"/>
                  </a:lnTo>
                  <a:lnTo>
                    <a:pt x="1928" y="375"/>
                  </a:lnTo>
                  <a:lnTo>
                    <a:pt x="1936" y="384"/>
                  </a:lnTo>
                  <a:lnTo>
                    <a:pt x="1944" y="390"/>
                  </a:lnTo>
                  <a:lnTo>
                    <a:pt x="1944" y="390"/>
                  </a:lnTo>
                  <a:lnTo>
                    <a:pt x="1925" y="395"/>
                  </a:lnTo>
                  <a:lnTo>
                    <a:pt x="1905" y="401"/>
                  </a:lnTo>
                  <a:lnTo>
                    <a:pt x="1867" y="414"/>
                  </a:lnTo>
                  <a:lnTo>
                    <a:pt x="1830" y="430"/>
                  </a:lnTo>
                  <a:lnTo>
                    <a:pt x="1794" y="447"/>
                  </a:lnTo>
                  <a:lnTo>
                    <a:pt x="1761" y="468"/>
                  </a:lnTo>
                  <a:lnTo>
                    <a:pt x="1728" y="490"/>
                  </a:lnTo>
                  <a:lnTo>
                    <a:pt x="1696" y="514"/>
                  </a:lnTo>
                  <a:lnTo>
                    <a:pt x="1668" y="541"/>
                  </a:lnTo>
                  <a:lnTo>
                    <a:pt x="1640" y="568"/>
                  </a:lnTo>
                  <a:lnTo>
                    <a:pt x="1614" y="598"/>
                  </a:lnTo>
                  <a:lnTo>
                    <a:pt x="1590" y="630"/>
                  </a:lnTo>
                  <a:lnTo>
                    <a:pt x="1568" y="663"/>
                  </a:lnTo>
                  <a:lnTo>
                    <a:pt x="1549" y="698"/>
                  </a:lnTo>
                  <a:lnTo>
                    <a:pt x="1533" y="734"/>
                  </a:lnTo>
                  <a:lnTo>
                    <a:pt x="1518" y="772"/>
                  </a:lnTo>
                  <a:lnTo>
                    <a:pt x="1505" y="810"/>
                  </a:lnTo>
                  <a:lnTo>
                    <a:pt x="1505" y="810"/>
                  </a:lnTo>
                  <a:lnTo>
                    <a:pt x="1497" y="798"/>
                  </a:lnTo>
                  <a:lnTo>
                    <a:pt x="1486" y="788"/>
                  </a:lnTo>
                  <a:lnTo>
                    <a:pt x="1476" y="780"/>
                  </a:lnTo>
                  <a:lnTo>
                    <a:pt x="1464" y="772"/>
                  </a:lnTo>
                  <a:lnTo>
                    <a:pt x="1464" y="772"/>
                  </a:lnTo>
                  <a:lnTo>
                    <a:pt x="1449" y="766"/>
                  </a:lnTo>
                  <a:lnTo>
                    <a:pt x="1433" y="762"/>
                  </a:lnTo>
                  <a:lnTo>
                    <a:pt x="1416" y="759"/>
                  </a:lnTo>
                  <a:lnTo>
                    <a:pt x="1396" y="759"/>
                  </a:lnTo>
                  <a:lnTo>
                    <a:pt x="1396" y="759"/>
                  </a:lnTo>
                  <a:lnTo>
                    <a:pt x="1377" y="760"/>
                  </a:lnTo>
                  <a:lnTo>
                    <a:pt x="1359" y="762"/>
                  </a:lnTo>
                  <a:lnTo>
                    <a:pt x="1343" y="767"/>
                  </a:lnTo>
                  <a:lnTo>
                    <a:pt x="1328" y="774"/>
                  </a:lnTo>
                  <a:lnTo>
                    <a:pt x="1328" y="774"/>
                  </a:lnTo>
                  <a:lnTo>
                    <a:pt x="1316" y="781"/>
                  </a:lnTo>
                  <a:lnTo>
                    <a:pt x="1304" y="791"/>
                  </a:lnTo>
                  <a:lnTo>
                    <a:pt x="1292" y="803"/>
                  </a:lnTo>
                  <a:lnTo>
                    <a:pt x="1283" y="816"/>
                  </a:lnTo>
                  <a:lnTo>
                    <a:pt x="1283" y="816"/>
                  </a:lnTo>
                  <a:lnTo>
                    <a:pt x="1275" y="829"/>
                  </a:lnTo>
                  <a:lnTo>
                    <a:pt x="1269" y="846"/>
                  </a:lnTo>
                  <a:lnTo>
                    <a:pt x="1264" y="862"/>
                  </a:lnTo>
                  <a:lnTo>
                    <a:pt x="1259" y="881"/>
                  </a:lnTo>
                  <a:lnTo>
                    <a:pt x="1259" y="881"/>
                  </a:lnTo>
                  <a:lnTo>
                    <a:pt x="1256" y="901"/>
                  </a:lnTo>
                  <a:lnTo>
                    <a:pt x="1253" y="922"/>
                  </a:lnTo>
                  <a:lnTo>
                    <a:pt x="1252" y="944"/>
                  </a:lnTo>
                  <a:lnTo>
                    <a:pt x="1251" y="967"/>
                  </a:lnTo>
                  <a:lnTo>
                    <a:pt x="1251" y="967"/>
                  </a:lnTo>
                  <a:lnTo>
                    <a:pt x="1252" y="990"/>
                  </a:lnTo>
                  <a:lnTo>
                    <a:pt x="1253" y="1012"/>
                  </a:lnTo>
                  <a:lnTo>
                    <a:pt x="1256" y="1033"/>
                  </a:lnTo>
                  <a:lnTo>
                    <a:pt x="1258" y="1052"/>
                  </a:lnTo>
                  <a:lnTo>
                    <a:pt x="1258" y="1052"/>
                  </a:lnTo>
                  <a:lnTo>
                    <a:pt x="1262" y="1071"/>
                  </a:lnTo>
                  <a:lnTo>
                    <a:pt x="1267" y="1088"/>
                  </a:lnTo>
                  <a:lnTo>
                    <a:pt x="1273" y="1103"/>
                  </a:lnTo>
                  <a:lnTo>
                    <a:pt x="1281" y="1117"/>
                  </a:lnTo>
                  <a:lnTo>
                    <a:pt x="1281" y="1117"/>
                  </a:lnTo>
                  <a:lnTo>
                    <a:pt x="1289" y="1129"/>
                  </a:lnTo>
                  <a:lnTo>
                    <a:pt x="1299" y="1140"/>
                  </a:lnTo>
                  <a:lnTo>
                    <a:pt x="1310" y="1149"/>
                  </a:lnTo>
                  <a:lnTo>
                    <a:pt x="1324" y="1156"/>
                  </a:lnTo>
                  <a:lnTo>
                    <a:pt x="1324" y="1156"/>
                  </a:lnTo>
                  <a:lnTo>
                    <a:pt x="1337" y="1163"/>
                  </a:lnTo>
                  <a:lnTo>
                    <a:pt x="1354" y="1167"/>
                  </a:lnTo>
                  <a:lnTo>
                    <a:pt x="1371" y="1170"/>
                  </a:lnTo>
                  <a:lnTo>
                    <a:pt x="1391" y="1170"/>
                  </a:lnTo>
                  <a:lnTo>
                    <a:pt x="1391" y="1170"/>
                  </a:lnTo>
                  <a:lnTo>
                    <a:pt x="1410" y="1169"/>
                  </a:lnTo>
                  <a:lnTo>
                    <a:pt x="1428" y="1167"/>
                  </a:lnTo>
                  <a:lnTo>
                    <a:pt x="1444" y="1162"/>
                  </a:lnTo>
                  <a:lnTo>
                    <a:pt x="1459" y="1155"/>
                  </a:lnTo>
                  <a:lnTo>
                    <a:pt x="1459" y="1155"/>
                  </a:lnTo>
                  <a:lnTo>
                    <a:pt x="1470" y="1148"/>
                  </a:lnTo>
                  <a:lnTo>
                    <a:pt x="1482" y="1139"/>
                  </a:lnTo>
                  <a:lnTo>
                    <a:pt x="1491" y="1130"/>
                  </a:lnTo>
                  <a:lnTo>
                    <a:pt x="1500" y="1118"/>
                  </a:lnTo>
                  <a:lnTo>
                    <a:pt x="1500" y="1118"/>
                  </a:lnTo>
                  <a:lnTo>
                    <a:pt x="1505" y="1138"/>
                  </a:lnTo>
                  <a:lnTo>
                    <a:pt x="1512" y="1157"/>
                  </a:lnTo>
                  <a:lnTo>
                    <a:pt x="1518" y="1177"/>
                  </a:lnTo>
                  <a:lnTo>
                    <a:pt x="1526" y="1197"/>
                  </a:lnTo>
                  <a:lnTo>
                    <a:pt x="1533" y="1215"/>
                  </a:lnTo>
                  <a:lnTo>
                    <a:pt x="1542" y="1234"/>
                  </a:lnTo>
                  <a:lnTo>
                    <a:pt x="1560" y="1269"/>
                  </a:lnTo>
                  <a:lnTo>
                    <a:pt x="1581" y="1304"/>
                  </a:lnTo>
                  <a:lnTo>
                    <a:pt x="1604" y="1336"/>
                  </a:lnTo>
                  <a:lnTo>
                    <a:pt x="1629" y="1368"/>
                  </a:lnTo>
                  <a:lnTo>
                    <a:pt x="1657" y="1397"/>
                  </a:lnTo>
                  <a:lnTo>
                    <a:pt x="1686" y="1424"/>
                  </a:lnTo>
                  <a:lnTo>
                    <a:pt x="1717" y="1450"/>
                  </a:lnTo>
                  <a:lnTo>
                    <a:pt x="1751" y="1473"/>
                  </a:lnTo>
                  <a:lnTo>
                    <a:pt x="1784" y="1494"/>
                  </a:lnTo>
                  <a:lnTo>
                    <a:pt x="1820" y="1513"/>
                  </a:lnTo>
                  <a:lnTo>
                    <a:pt x="1838" y="1521"/>
                  </a:lnTo>
                  <a:lnTo>
                    <a:pt x="1857" y="1529"/>
                  </a:lnTo>
                  <a:lnTo>
                    <a:pt x="1876" y="1536"/>
                  </a:lnTo>
                  <a:lnTo>
                    <a:pt x="1896" y="1543"/>
                  </a:lnTo>
                  <a:lnTo>
                    <a:pt x="1916" y="1549"/>
                  </a:lnTo>
                  <a:lnTo>
                    <a:pt x="1935" y="1555"/>
                  </a:lnTo>
                  <a:lnTo>
                    <a:pt x="1935" y="1555"/>
                  </a:lnTo>
                  <a:lnTo>
                    <a:pt x="1929" y="1561"/>
                  </a:lnTo>
                  <a:lnTo>
                    <a:pt x="1925" y="1568"/>
                  </a:lnTo>
                  <a:lnTo>
                    <a:pt x="1925" y="1568"/>
                  </a:lnTo>
                  <a:lnTo>
                    <a:pt x="1917" y="1581"/>
                  </a:lnTo>
                  <a:lnTo>
                    <a:pt x="1910" y="1598"/>
                  </a:lnTo>
                  <a:lnTo>
                    <a:pt x="1904" y="1614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897" y="1653"/>
                  </a:lnTo>
                  <a:lnTo>
                    <a:pt x="1895" y="1674"/>
                  </a:lnTo>
                  <a:lnTo>
                    <a:pt x="1893" y="1696"/>
                  </a:lnTo>
                  <a:lnTo>
                    <a:pt x="1893" y="1719"/>
                  </a:lnTo>
                  <a:lnTo>
                    <a:pt x="1893" y="1719"/>
                  </a:lnTo>
                  <a:lnTo>
                    <a:pt x="1894" y="1742"/>
                  </a:lnTo>
                  <a:lnTo>
                    <a:pt x="1895" y="1764"/>
                  </a:lnTo>
                  <a:lnTo>
                    <a:pt x="1896" y="1785"/>
                  </a:lnTo>
                  <a:lnTo>
                    <a:pt x="1899" y="1804"/>
                  </a:lnTo>
                  <a:lnTo>
                    <a:pt x="1899" y="1804"/>
                  </a:lnTo>
                  <a:lnTo>
                    <a:pt x="1903" y="1823"/>
                  </a:lnTo>
                  <a:lnTo>
                    <a:pt x="1909" y="1840"/>
                  </a:lnTo>
                  <a:lnTo>
                    <a:pt x="1914" y="1855"/>
                  </a:lnTo>
                  <a:lnTo>
                    <a:pt x="1921" y="1869"/>
                  </a:lnTo>
                  <a:lnTo>
                    <a:pt x="1921" y="1869"/>
                  </a:lnTo>
                  <a:lnTo>
                    <a:pt x="1931" y="1881"/>
                  </a:lnTo>
                  <a:lnTo>
                    <a:pt x="1940" y="1892"/>
                  </a:lnTo>
                  <a:lnTo>
                    <a:pt x="1951" y="1901"/>
                  </a:lnTo>
                  <a:lnTo>
                    <a:pt x="1964" y="1908"/>
                  </a:lnTo>
                  <a:lnTo>
                    <a:pt x="1964" y="1908"/>
                  </a:lnTo>
                  <a:lnTo>
                    <a:pt x="1979" y="1915"/>
                  </a:lnTo>
                  <a:lnTo>
                    <a:pt x="1994" y="1919"/>
                  </a:lnTo>
                  <a:lnTo>
                    <a:pt x="2013" y="1922"/>
                  </a:lnTo>
                  <a:lnTo>
                    <a:pt x="2032" y="1922"/>
                  </a:lnTo>
                  <a:lnTo>
                    <a:pt x="2032" y="1922"/>
                  </a:lnTo>
                  <a:lnTo>
                    <a:pt x="2052" y="1921"/>
                  </a:lnTo>
                  <a:lnTo>
                    <a:pt x="2069" y="1919"/>
                  </a:lnTo>
                  <a:lnTo>
                    <a:pt x="2085" y="1914"/>
                  </a:lnTo>
                  <a:lnTo>
                    <a:pt x="2100" y="1907"/>
                  </a:lnTo>
                  <a:lnTo>
                    <a:pt x="2100" y="1907"/>
                  </a:lnTo>
                  <a:lnTo>
                    <a:pt x="2113" y="1899"/>
                  </a:lnTo>
                  <a:lnTo>
                    <a:pt x="2125" y="1890"/>
                  </a:lnTo>
                  <a:lnTo>
                    <a:pt x="2136" y="1878"/>
                  </a:lnTo>
                  <a:lnTo>
                    <a:pt x="2145" y="1866"/>
                  </a:lnTo>
                  <a:lnTo>
                    <a:pt x="2145" y="1866"/>
                  </a:lnTo>
                  <a:lnTo>
                    <a:pt x="2152" y="1852"/>
                  </a:lnTo>
                  <a:lnTo>
                    <a:pt x="2159" y="1835"/>
                  </a:lnTo>
                  <a:lnTo>
                    <a:pt x="2165" y="1819"/>
                  </a:lnTo>
                  <a:lnTo>
                    <a:pt x="2170" y="1800"/>
                  </a:lnTo>
                  <a:lnTo>
                    <a:pt x="2170" y="1800"/>
                  </a:lnTo>
                  <a:lnTo>
                    <a:pt x="2173" y="1780"/>
                  </a:lnTo>
                  <a:lnTo>
                    <a:pt x="2175" y="1759"/>
                  </a:lnTo>
                  <a:lnTo>
                    <a:pt x="2176" y="1737"/>
                  </a:lnTo>
                  <a:lnTo>
                    <a:pt x="2176" y="1714"/>
                  </a:lnTo>
                  <a:lnTo>
                    <a:pt x="2176" y="1714"/>
                  </a:lnTo>
                  <a:lnTo>
                    <a:pt x="2176" y="1691"/>
                  </a:lnTo>
                  <a:lnTo>
                    <a:pt x="2175" y="1669"/>
                  </a:lnTo>
                  <a:lnTo>
                    <a:pt x="2173" y="1648"/>
                  </a:lnTo>
                  <a:lnTo>
                    <a:pt x="2171" y="1629"/>
                  </a:lnTo>
                  <a:lnTo>
                    <a:pt x="2171" y="1629"/>
                  </a:lnTo>
                  <a:lnTo>
                    <a:pt x="2167" y="1611"/>
                  </a:lnTo>
                  <a:lnTo>
                    <a:pt x="2163" y="1596"/>
                  </a:lnTo>
                  <a:lnTo>
                    <a:pt x="2157" y="1583"/>
                  </a:lnTo>
                  <a:lnTo>
                    <a:pt x="2150" y="1569"/>
                  </a:lnTo>
                  <a:lnTo>
                    <a:pt x="2150" y="1569"/>
                  </a:lnTo>
                  <a:close/>
                  <a:moveTo>
                    <a:pt x="1453" y="1010"/>
                  </a:moveTo>
                  <a:lnTo>
                    <a:pt x="1453" y="1010"/>
                  </a:lnTo>
                  <a:lnTo>
                    <a:pt x="1452" y="1028"/>
                  </a:lnTo>
                  <a:lnTo>
                    <a:pt x="1449" y="1044"/>
                  </a:lnTo>
                  <a:lnTo>
                    <a:pt x="1449" y="1044"/>
                  </a:lnTo>
                  <a:lnTo>
                    <a:pt x="1446" y="1058"/>
                  </a:lnTo>
                  <a:lnTo>
                    <a:pt x="1443" y="1071"/>
                  </a:lnTo>
                  <a:lnTo>
                    <a:pt x="1443" y="1071"/>
                  </a:lnTo>
                  <a:lnTo>
                    <a:pt x="1437" y="1082"/>
                  </a:lnTo>
                  <a:lnTo>
                    <a:pt x="1431" y="1090"/>
                  </a:lnTo>
                  <a:lnTo>
                    <a:pt x="1431" y="1090"/>
                  </a:lnTo>
                  <a:lnTo>
                    <a:pt x="1423" y="1097"/>
                  </a:lnTo>
                  <a:lnTo>
                    <a:pt x="1415" y="1102"/>
                  </a:lnTo>
                  <a:lnTo>
                    <a:pt x="1415" y="1102"/>
                  </a:lnTo>
                  <a:lnTo>
                    <a:pt x="1404" y="1105"/>
                  </a:lnTo>
                  <a:lnTo>
                    <a:pt x="1393" y="1107"/>
                  </a:lnTo>
                  <a:lnTo>
                    <a:pt x="1393" y="1107"/>
                  </a:lnTo>
                  <a:lnTo>
                    <a:pt x="1386" y="1105"/>
                  </a:lnTo>
                  <a:lnTo>
                    <a:pt x="1379" y="1104"/>
                  </a:lnTo>
                  <a:lnTo>
                    <a:pt x="1372" y="1102"/>
                  </a:lnTo>
                  <a:lnTo>
                    <a:pt x="1366" y="1100"/>
                  </a:lnTo>
                  <a:lnTo>
                    <a:pt x="1366" y="1100"/>
                  </a:lnTo>
                  <a:lnTo>
                    <a:pt x="1361" y="1096"/>
                  </a:lnTo>
                  <a:lnTo>
                    <a:pt x="1356" y="1090"/>
                  </a:lnTo>
                  <a:lnTo>
                    <a:pt x="1351" y="1085"/>
                  </a:lnTo>
                  <a:lnTo>
                    <a:pt x="1348" y="1077"/>
                  </a:lnTo>
                  <a:lnTo>
                    <a:pt x="1348" y="1077"/>
                  </a:lnTo>
                  <a:lnTo>
                    <a:pt x="1344" y="1067"/>
                  </a:lnTo>
                  <a:lnTo>
                    <a:pt x="1341" y="1057"/>
                  </a:lnTo>
                  <a:lnTo>
                    <a:pt x="1339" y="1045"/>
                  </a:lnTo>
                  <a:lnTo>
                    <a:pt x="1336" y="1033"/>
                  </a:lnTo>
                  <a:lnTo>
                    <a:pt x="1336" y="1033"/>
                  </a:lnTo>
                  <a:lnTo>
                    <a:pt x="1334" y="1001"/>
                  </a:lnTo>
                  <a:lnTo>
                    <a:pt x="1333" y="962"/>
                  </a:lnTo>
                  <a:lnTo>
                    <a:pt x="1333" y="962"/>
                  </a:lnTo>
                  <a:lnTo>
                    <a:pt x="1333" y="930"/>
                  </a:lnTo>
                  <a:lnTo>
                    <a:pt x="1335" y="901"/>
                  </a:lnTo>
                  <a:lnTo>
                    <a:pt x="1335" y="901"/>
                  </a:lnTo>
                  <a:lnTo>
                    <a:pt x="1339" y="878"/>
                  </a:lnTo>
                  <a:lnTo>
                    <a:pt x="1342" y="868"/>
                  </a:lnTo>
                  <a:lnTo>
                    <a:pt x="1344" y="858"/>
                  </a:lnTo>
                  <a:lnTo>
                    <a:pt x="1344" y="858"/>
                  </a:lnTo>
                  <a:lnTo>
                    <a:pt x="1348" y="849"/>
                  </a:lnTo>
                  <a:lnTo>
                    <a:pt x="1352" y="842"/>
                  </a:lnTo>
                  <a:lnTo>
                    <a:pt x="1358" y="836"/>
                  </a:lnTo>
                  <a:lnTo>
                    <a:pt x="1363" y="832"/>
                  </a:lnTo>
                  <a:lnTo>
                    <a:pt x="1363" y="832"/>
                  </a:lnTo>
                  <a:lnTo>
                    <a:pt x="1370" y="827"/>
                  </a:lnTo>
                  <a:lnTo>
                    <a:pt x="1377" y="825"/>
                  </a:lnTo>
                  <a:lnTo>
                    <a:pt x="1385" y="824"/>
                  </a:lnTo>
                  <a:lnTo>
                    <a:pt x="1393" y="822"/>
                  </a:lnTo>
                  <a:lnTo>
                    <a:pt x="1393" y="822"/>
                  </a:lnTo>
                  <a:lnTo>
                    <a:pt x="1403" y="824"/>
                  </a:lnTo>
                  <a:lnTo>
                    <a:pt x="1412" y="825"/>
                  </a:lnTo>
                  <a:lnTo>
                    <a:pt x="1412" y="825"/>
                  </a:lnTo>
                  <a:lnTo>
                    <a:pt x="1421" y="829"/>
                  </a:lnTo>
                  <a:lnTo>
                    <a:pt x="1428" y="834"/>
                  </a:lnTo>
                  <a:lnTo>
                    <a:pt x="1428" y="834"/>
                  </a:lnTo>
                  <a:lnTo>
                    <a:pt x="1434" y="842"/>
                  </a:lnTo>
                  <a:lnTo>
                    <a:pt x="1439" y="852"/>
                  </a:lnTo>
                  <a:lnTo>
                    <a:pt x="1439" y="852"/>
                  </a:lnTo>
                  <a:lnTo>
                    <a:pt x="1444" y="864"/>
                  </a:lnTo>
                  <a:lnTo>
                    <a:pt x="1447" y="879"/>
                  </a:lnTo>
                  <a:lnTo>
                    <a:pt x="1447" y="879"/>
                  </a:lnTo>
                  <a:lnTo>
                    <a:pt x="1451" y="896"/>
                  </a:lnTo>
                  <a:lnTo>
                    <a:pt x="1452" y="917"/>
                  </a:lnTo>
                  <a:lnTo>
                    <a:pt x="1452" y="917"/>
                  </a:lnTo>
                  <a:lnTo>
                    <a:pt x="1454" y="940"/>
                  </a:lnTo>
                  <a:lnTo>
                    <a:pt x="1454" y="967"/>
                  </a:lnTo>
                  <a:lnTo>
                    <a:pt x="1454" y="967"/>
                  </a:lnTo>
                  <a:lnTo>
                    <a:pt x="1453" y="1010"/>
                  </a:lnTo>
                  <a:lnTo>
                    <a:pt x="1453" y="1010"/>
                  </a:lnTo>
                  <a:close/>
                  <a:moveTo>
                    <a:pt x="1969" y="143"/>
                  </a:moveTo>
                  <a:lnTo>
                    <a:pt x="1969" y="143"/>
                  </a:lnTo>
                  <a:lnTo>
                    <a:pt x="1972" y="119"/>
                  </a:lnTo>
                  <a:lnTo>
                    <a:pt x="1974" y="109"/>
                  </a:lnTo>
                  <a:lnTo>
                    <a:pt x="1978" y="99"/>
                  </a:lnTo>
                  <a:lnTo>
                    <a:pt x="1978" y="99"/>
                  </a:lnTo>
                  <a:lnTo>
                    <a:pt x="1981" y="91"/>
                  </a:lnTo>
                  <a:lnTo>
                    <a:pt x="1986" y="84"/>
                  </a:lnTo>
                  <a:lnTo>
                    <a:pt x="1991" y="77"/>
                  </a:lnTo>
                  <a:lnTo>
                    <a:pt x="1996" y="73"/>
                  </a:lnTo>
                  <a:lnTo>
                    <a:pt x="1996" y="73"/>
                  </a:lnTo>
                  <a:lnTo>
                    <a:pt x="2003" y="69"/>
                  </a:lnTo>
                  <a:lnTo>
                    <a:pt x="2010" y="66"/>
                  </a:lnTo>
                  <a:lnTo>
                    <a:pt x="2018" y="65"/>
                  </a:lnTo>
                  <a:lnTo>
                    <a:pt x="2026" y="64"/>
                  </a:lnTo>
                  <a:lnTo>
                    <a:pt x="2026" y="64"/>
                  </a:lnTo>
                  <a:lnTo>
                    <a:pt x="2037" y="65"/>
                  </a:lnTo>
                  <a:lnTo>
                    <a:pt x="2046" y="67"/>
                  </a:lnTo>
                  <a:lnTo>
                    <a:pt x="2046" y="67"/>
                  </a:lnTo>
                  <a:lnTo>
                    <a:pt x="2054" y="70"/>
                  </a:lnTo>
                  <a:lnTo>
                    <a:pt x="2061" y="76"/>
                  </a:lnTo>
                  <a:lnTo>
                    <a:pt x="2061" y="76"/>
                  </a:lnTo>
                  <a:lnTo>
                    <a:pt x="2068" y="83"/>
                  </a:lnTo>
                  <a:lnTo>
                    <a:pt x="2073" y="94"/>
                  </a:lnTo>
                  <a:lnTo>
                    <a:pt x="2073" y="94"/>
                  </a:lnTo>
                  <a:lnTo>
                    <a:pt x="2077" y="106"/>
                  </a:lnTo>
                  <a:lnTo>
                    <a:pt x="2081" y="120"/>
                  </a:lnTo>
                  <a:lnTo>
                    <a:pt x="2081" y="120"/>
                  </a:lnTo>
                  <a:lnTo>
                    <a:pt x="2084" y="137"/>
                  </a:lnTo>
                  <a:lnTo>
                    <a:pt x="2085" y="158"/>
                  </a:lnTo>
                  <a:lnTo>
                    <a:pt x="2085" y="158"/>
                  </a:lnTo>
                  <a:lnTo>
                    <a:pt x="2088" y="181"/>
                  </a:lnTo>
                  <a:lnTo>
                    <a:pt x="2088" y="208"/>
                  </a:lnTo>
                  <a:lnTo>
                    <a:pt x="2088" y="208"/>
                  </a:lnTo>
                  <a:lnTo>
                    <a:pt x="2086" y="251"/>
                  </a:lnTo>
                  <a:lnTo>
                    <a:pt x="2086" y="251"/>
                  </a:lnTo>
                  <a:lnTo>
                    <a:pt x="2085" y="269"/>
                  </a:lnTo>
                  <a:lnTo>
                    <a:pt x="2083" y="285"/>
                  </a:lnTo>
                  <a:lnTo>
                    <a:pt x="2083" y="285"/>
                  </a:lnTo>
                  <a:lnTo>
                    <a:pt x="2080" y="300"/>
                  </a:lnTo>
                  <a:lnTo>
                    <a:pt x="2076" y="313"/>
                  </a:lnTo>
                  <a:lnTo>
                    <a:pt x="2076" y="313"/>
                  </a:lnTo>
                  <a:lnTo>
                    <a:pt x="2070" y="323"/>
                  </a:lnTo>
                  <a:lnTo>
                    <a:pt x="2065" y="332"/>
                  </a:lnTo>
                  <a:lnTo>
                    <a:pt x="2065" y="332"/>
                  </a:lnTo>
                  <a:lnTo>
                    <a:pt x="2056" y="338"/>
                  </a:lnTo>
                  <a:lnTo>
                    <a:pt x="2048" y="344"/>
                  </a:lnTo>
                  <a:lnTo>
                    <a:pt x="2048" y="344"/>
                  </a:lnTo>
                  <a:lnTo>
                    <a:pt x="2038" y="347"/>
                  </a:lnTo>
                  <a:lnTo>
                    <a:pt x="2026" y="348"/>
                  </a:lnTo>
                  <a:lnTo>
                    <a:pt x="2026" y="348"/>
                  </a:lnTo>
                  <a:lnTo>
                    <a:pt x="2020" y="348"/>
                  </a:lnTo>
                  <a:lnTo>
                    <a:pt x="2013" y="347"/>
                  </a:lnTo>
                  <a:lnTo>
                    <a:pt x="2006" y="344"/>
                  </a:lnTo>
                  <a:lnTo>
                    <a:pt x="2000" y="341"/>
                  </a:lnTo>
                  <a:lnTo>
                    <a:pt x="2000" y="341"/>
                  </a:lnTo>
                  <a:lnTo>
                    <a:pt x="1994" y="337"/>
                  </a:lnTo>
                  <a:lnTo>
                    <a:pt x="1990" y="333"/>
                  </a:lnTo>
                  <a:lnTo>
                    <a:pt x="1985" y="326"/>
                  </a:lnTo>
                  <a:lnTo>
                    <a:pt x="1980" y="318"/>
                  </a:lnTo>
                  <a:lnTo>
                    <a:pt x="1980" y="318"/>
                  </a:lnTo>
                  <a:lnTo>
                    <a:pt x="1978" y="310"/>
                  </a:lnTo>
                  <a:lnTo>
                    <a:pt x="1974" y="299"/>
                  </a:lnTo>
                  <a:lnTo>
                    <a:pt x="1972" y="288"/>
                  </a:lnTo>
                  <a:lnTo>
                    <a:pt x="1970" y="274"/>
                  </a:lnTo>
                  <a:lnTo>
                    <a:pt x="1970" y="274"/>
                  </a:lnTo>
                  <a:lnTo>
                    <a:pt x="1968" y="243"/>
                  </a:lnTo>
                  <a:lnTo>
                    <a:pt x="1966" y="203"/>
                  </a:lnTo>
                  <a:lnTo>
                    <a:pt x="1966" y="203"/>
                  </a:lnTo>
                  <a:lnTo>
                    <a:pt x="1966" y="171"/>
                  </a:lnTo>
                  <a:lnTo>
                    <a:pt x="1969" y="143"/>
                  </a:lnTo>
                  <a:lnTo>
                    <a:pt x="1969" y="143"/>
                  </a:lnTo>
                  <a:close/>
                  <a:moveTo>
                    <a:pt x="2095" y="1762"/>
                  </a:moveTo>
                  <a:lnTo>
                    <a:pt x="2095" y="1762"/>
                  </a:lnTo>
                  <a:lnTo>
                    <a:pt x="2093" y="1780"/>
                  </a:lnTo>
                  <a:lnTo>
                    <a:pt x="2091" y="1796"/>
                  </a:lnTo>
                  <a:lnTo>
                    <a:pt x="2091" y="1796"/>
                  </a:lnTo>
                  <a:lnTo>
                    <a:pt x="2088" y="1810"/>
                  </a:lnTo>
                  <a:lnTo>
                    <a:pt x="2083" y="1823"/>
                  </a:lnTo>
                  <a:lnTo>
                    <a:pt x="2083" y="1823"/>
                  </a:lnTo>
                  <a:lnTo>
                    <a:pt x="2078" y="1834"/>
                  </a:lnTo>
                  <a:lnTo>
                    <a:pt x="2071" y="1842"/>
                  </a:lnTo>
                  <a:lnTo>
                    <a:pt x="2071" y="1842"/>
                  </a:lnTo>
                  <a:lnTo>
                    <a:pt x="2065" y="1849"/>
                  </a:lnTo>
                  <a:lnTo>
                    <a:pt x="2055" y="1854"/>
                  </a:lnTo>
                  <a:lnTo>
                    <a:pt x="2055" y="1854"/>
                  </a:lnTo>
                  <a:lnTo>
                    <a:pt x="2046" y="1857"/>
                  </a:lnTo>
                  <a:lnTo>
                    <a:pt x="2035" y="1859"/>
                  </a:lnTo>
                  <a:lnTo>
                    <a:pt x="2035" y="1859"/>
                  </a:lnTo>
                  <a:lnTo>
                    <a:pt x="2026" y="1857"/>
                  </a:lnTo>
                  <a:lnTo>
                    <a:pt x="2020" y="1856"/>
                  </a:lnTo>
                  <a:lnTo>
                    <a:pt x="2014" y="1854"/>
                  </a:lnTo>
                  <a:lnTo>
                    <a:pt x="2007" y="1852"/>
                  </a:lnTo>
                  <a:lnTo>
                    <a:pt x="2007" y="1852"/>
                  </a:lnTo>
                  <a:lnTo>
                    <a:pt x="2002" y="1848"/>
                  </a:lnTo>
                  <a:lnTo>
                    <a:pt x="1996" y="1842"/>
                  </a:lnTo>
                  <a:lnTo>
                    <a:pt x="1993" y="1837"/>
                  </a:lnTo>
                  <a:lnTo>
                    <a:pt x="1988" y="1829"/>
                  </a:lnTo>
                  <a:lnTo>
                    <a:pt x="1988" y="1829"/>
                  </a:lnTo>
                  <a:lnTo>
                    <a:pt x="1985" y="1819"/>
                  </a:lnTo>
                  <a:lnTo>
                    <a:pt x="1983" y="1809"/>
                  </a:lnTo>
                  <a:lnTo>
                    <a:pt x="1980" y="1797"/>
                  </a:lnTo>
                  <a:lnTo>
                    <a:pt x="1978" y="1785"/>
                  </a:lnTo>
                  <a:lnTo>
                    <a:pt x="1978" y="1785"/>
                  </a:lnTo>
                  <a:lnTo>
                    <a:pt x="1976" y="1753"/>
                  </a:lnTo>
                  <a:lnTo>
                    <a:pt x="1974" y="1714"/>
                  </a:lnTo>
                  <a:lnTo>
                    <a:pt x="1974" y="1714"/>
                  </a:lnTo>
                  <a:lnTo>
                    <a:pt x="1974" y="1682"/>
                  </a:lnTo>
                  <a:lnTo>
                    <a:pt x="1977" y="1653"/>
                  </a:lnTo>
                  <a:lnTo>
                    <a:pt x="1977" y="1653"/>
                  </a:lnTo>
                  <a:lnTo>
                    <a:pt x="1980" y="1630"/>
                  </a:lnTo>
                  <a:lnTo>
                    <a:pt x="1983" y="1619"/>
                  </a:lnTo>
                  <a:lnTo>
                    <a:pt x="1986" y="1610"/>
                  </a:lnTo>
                  <a:lnTo>
                    <a:pt x="1986" y="1610"/>
                  </a:lnTo>
                  <a:lnTo>
                    <a:pt x="1990" y="1601"/>
                  </a:lnTo>
                  <a:lnTo>
                    <a:pt x="1994" y="1594"/>
                  </a:lnTo>
                  <a:lnTo>
                    <a:pt x="1999" y="1588"/>
                  </a:lnTo>
                  <a:lnTo>
                    <a:pt x="2005" y="1584"/>
                  </a:lnTo>
                  <a:lnTo>
                    <a:pt x="2005" y="1584"/>
                  </a:lnTo>
                  <a:lnTo>
                    <a:pt x="2010" y="1579"/>
                  </a:lnTo>
                  <a:lnTo>
                    <a:pt x="2018" y="1577"/>
                  </a:lnTo>
                  <a:lnTo>
                    <a:pt x="2025" y="1576"/>
                  </a:lnTo>
                  <a:lnTo>
                    <a:pt x="2035" y="1574"/>
                  </a:lnTo>
                  <a:lnTo>
                    <a:pt x="2035" y="1574"/>
                  </a:lnTo>
                  <a:lnTo>
                    <a:pt x="2045" y="1576"/>
                  </a:lnTo>
                  <a:lnTo>
                    <a:pt x="2053" y="1577"/>
                  </a:lnTo>
                  <a:lnTo>
                    <a:pt x="2053" y="1577"/>
                  </a:lnTo>
                  <a:lnTo>
                    <a:pt x="2061" y="1581"/>
                  </a:lnTo>
                  <a:lnTo>
                    <a:pt x="2069" y="1586"/>
                  </a:lnTo>
                  <a:lnTo>
                    <a:pt x="2069" y="1586"/>
                  </a:lnTo>
                  <a:lnTo>
                    <a:pt x="2075" y="1594"/>
                  </a:lnTo>
                  <a:lnTo>
                    <a:pt x="2081" y="1604"/>
                  </a:lnTo>
                  <a:lnTo>
                    <a:pt x="2081" y="1604"/>
                  </a:lnTo>
                  <a:lnTo>
                    <a:pt x="2085" y="1616"/>
                  </a:lnTo>
                  <a:lnTo>
                    <a:pt x="2089" y="1631"/>
                  </a:lnTo>
                  <a:lnTo>
                    <a:pt x="2089" y="1631"/>
                  </a:lnTo>
                  <a:lnTo>
                    <a:pt x="2091" y="1648"/>
                  </a:lnTo>
                  <a:lnTo>
                    <a:pt x="2093" y="1669"/>
                  </a:lnTo>
                  <a:lnTo>
                    <a:pt x="2093" y="1669"/>
                  </a:lnTo>
                  <a:lnTo>
                    <a:pt x="2095" y="1692"/>
                  </a:lnTo>
                  <a:lnTo>
                    <a:pt x="2096" y="1719"/>
                  </a:lnTo>
                  <a:lnTo>
                    <a:pt x="2096" y="1719"/>
                  </a:lnTo>
                  <a:lnTo>
                    <a:pt x="2095" y="1762"/>
                  </a:lnTo>
                  <a:lnTo>
                    <a:pt x="2095" y="1762"/>
                  </a:lnTo>
                  <a:close/>
                  <a:moveTo>
                    <a:pt x="2083" y="1497"/>
                  </a:moveTo>
                  <a:lnTo>
                    <a:pt x="2083" y="1497"/>
                  </a:lnTo>
                  <a:lnTo>
                    <a:pt x="2056" y="1496"/>
                  </a:lnTo>
                  <a:lnTo>
                    <a:pt x="2030" y="1495"/>
                  </a:lnTo>
                  <a:lnTo>
                    <a:pt x="2003" y="1491"/>
                  </a:lnTo>
                  <a:lnTo>
                    <a:pt x="1978" y="1487"/>
                  </a:lnTo>
                  <a:lnTo>
                    <a:pt x="1953" y="1481"/>
                  </a:lnTo>
                  <a:lnTo>
                    <a:pt x="1928" y="1474"/>
                  </a:lnTo>
                  <a:lnTo>
                    <a:pt x="1903" y="1466"/>
                  </a:lnTo>
                  <a:lnTo>
                    <a:pt x="1880" y="1457"/>
                  </a:lnTo>
                  <a:lnTo>
                    <a:pt x="1857" y="1446"/>
                  </a:lnTo>
                  <a:lnTo>
                    <a:pt x="1834" y="1435"/>
                  </a:lnTo>
                  <a:lnTo>
                    <a:pt x="1812" y="1422"/>
                  </a:lnTo>
                  <a:lnTo>
                    <a:pt x="1791" y="1409"/>
                  </a:lnTo>
                  <a:lnTo>
                    <a:pt x="1770" y="1394"/>
                  </a:lnTo>
                  <a:lnTo>
                    <a:pt x="1751" y="1379"/>
                  </a:lnTo>
                  <a:lnTo>
                    <a:pt x="1731" y="1363"/>
                  </a:lnTo>
                  <a:lnTo>
                    <a:pt x="1713" y="1346"/>
                  </a:lnTo>
                  <a:lnTo>
                    <a:pt x="1695" y="1327"/>
                  </a:lnTo>
                  <a:lnTo>
                    <a:pt x="1679" y="1309"/>
                  </a:lnTo>
                  <a:lnTo>
                    <a:pt x="1664" y="1289"/>
                  </a:lnTo>
                  <a:lnTo>
                    <a:pt x="1649" y="1268"/>
                  </a:lnTo>
                  <a:lnTo>
                    <a:pt x="1635" y="1248"/>
                  </a:lnTo>
                  <a:lnTo>
                    <a:pt x="1623" y="1226"/>
                  </a:lnTo>
                  <a:lnTo>
                    <a:pt x="1611" y="1202"/>
                  </a:lnTo>
                  <a:lnTo>
                    <a:pt x="1601" y="1179"/>
                  </a:lnTo>
                  <a:lnTo>
                    <a:pt x="1590" y="1156"/>
                  </a:lnTo>
                  <a:lnTo>
                    <a:pt x="1582" y="1132"/>
                  </a:lnTo>
                  <a:lnTo>
                    <a:pt x="1575" y="1107"/>
                  </a:lnTo>
                  <a:lnTo>
                    <a:pt x="1569" y="1082"/>
                  </a:lnTo>
                  <a:lnTo>
                    <a:pt x="1565" y="1056"/>
                  </a:lnTo>
                  <a:lnTo>
                    <a:pt x="1561" y="1030"/>
                  </a:lnTo>
                  <a:lnTo>
                    <a:pt x="1559" y="1004"/>
                  </a:lnTo>
                  <a:lnTo>
                    <a:pt x="1558" y="976"/>
                  </a:lnTo>
                  <a:lnTo>
                    <a:pt x="1558" y="976"/>
                  </a:lnTo>
                  <a:lnTo>
                    <a:pt x="1558" y="950"/>
                  </a:lnTo>
                  <a:lnTo>
                    <a:pt x="1560" y="923"/>
                  </a:lnTo>
                  <a:lnTo>
                    <a:pt x="1564" y="896"/>
                  </a:lnTo>
                  <a:lnTo>
                    <a:pt x="1568" y="871"/>
                  </a:lnTo>
                  <a:lnTo>
                    <a:pt x="1574" y="846"/>
                  </a:lnTo>
                  <a:lnTo>
                    <a:pt x="1581" y="821"/>
                  </a:lnTo>
                  <a:lnTo>
                    <a:pt x="1589" y="796"/>
                  </a:lnTo>
                  <a:lnTo>
                    <a:pt x="1598" y="773"/>
                  </a:lnTo>
                  <a:lnTo>
                    <a:pt x="1609" y="750"/>
                  </a:lnTo>
                  <a:lnTo>
                    <a:pt x="1620" y="727"/>
                  </a:lnTo>
                  <a:lnTo>
                    <a:pt x="1633" y="705"/>
                  </a:lnTo>
                  <a:lnTo>
                    <a:pt x="1646" y="684"/>
                  </a:lnTo>
                  <a:lnTo>
                    <a:pt x="1661" y="663"/>
                  </a:lnTo>
                  <a:lnTo>
                    <a:pt x="1676" y="643"/>
                  </a:lnTo>
                  <a:lnTo>
                    <a:pt x="1692" y="624"/>
                  </a:lnTo>
                  <a:lnTo>
                    <a:pt x="1709" y="605"/>
                  </a:lnTo>
                  <a:lnTo>
                    <a:pt x="1728" y="588"/>
                  </a:lnTo>
                  <a:lnTo>
                    <a:pt x="1746" y="572"/>
                  </a:lnTo>
                  <a:lnTo>
                    <a:pt x="1766" y="556"/>
                  </a:lnTo>
                  <a:lnTo>
                    <a:pt x="1786" y="542"/>
                  </a:lnTo>
                  <a:lnTo>
                    <a:pt x="1807" y="528"/>
                  </a:lnTo>
                  <a:lnTo>
                    <a:pt x="1829" y="515"/>
                  </a:lnTo>
                  <a:lnTo>
                    <a:pt x="1852" y="504"/>
                  </a:lnTo>
                  <a:lnTo>
                    <a:pt x="1875" y="493"/>
                  </a:lnTo>
                  <a:lnTo>
                    <a:pt x="1898" y="483"/>
                  </a:lnTo>
                  <a:lnTo>
                    <a:pt x="1923" y="475"/>
                  </a:lnTo>
                  <a:lnTo>
                    <a:pt x="1948" y="468"/>
                  </a:lnTo>
                  <a:lnTo>
                    <a:pt x="1972" y="462"/>
                  </a:lnTo>
                  <a:lnTo>
                    <a:pt x="1999" y="457"/>
                  </a:lnTo>
                  <a:lnTo>
                    <a:pt x="2024" y="454"/>
                  </a:lnTo>
                  <a:lnTo>
                    <a:pt x="2051" y="452"/>
                  </a:lnTo>
                  <a:lnTo>
                    <a:pt x="2078" y="451"/>
                  </a:lnTo>
                  <a:lnTo>
                    <a:pt x="2078" y="451"/>
                  </a:lnTo>
                  <a:lnTo>
                    <a:pt x="2105" y="451"/>
                  </a:lnTo>
                  <a:lnTo>
                    <a:pt x="2131" y="453"/>
                  </a:lnTo>
                  <a:lnTo>
                    <a:pt x="2158" y="456"/>
                  </a:lnTo>
                  <a:lnTo>
                    <a:pt x="2183" y="461"/>
                  </a:lnTo>
                  <a:lnTo>
                    <a:pt x="2209" y="467"/>
                  </a:lnTo>
                  <a:lnTo>
                    <a:pt x="2233" y="474"/>
                  </a:lnTo>
                  <a:lnTo>
                    <a:pt x="2258" y="482"/>
                  </a:lnTo>
                  <a:lnTo>
                    <a:pt x="2281" y="491"/>
                  </a:lnTo>
                  <a:lnTo>
                    <a:pt x="2305" y="501"/>
                  </a:lnTo>
                  <a:lnTo>
                    <a:pt x="2328" y="513"/>
                  </a:lnTo>
                  <a:lnTo>
                    <a:pt x="2350" y="524"/>
                  </a:lnTo>
                  <a:lnTo>
                    <a:pt x="2370" y="538"/>
                  </a:lnTo>
                  <a:lnTo>
                    <a:pt x="2391" y="553"/>
                  </a:lnTo>
                  <a:lnTo>
                    <a:pt x="2411" y="568"/>
                  </a:lnTo>
                  <a:lnTo>
                    <a:pt x="2430" y="584"/>
                  </a:lnTo>
                  <a:lnTo>
                    <a:pt x="2449" y="602"/>
                  </a:lnTo>
                  <a:lnTo>
                    <a:pt x="2466" y="620"/>
                  </a:lnTo>
                  <a:lnTo>
                    <a:pt x="2482" y="639"/>
                  </a:lnTo>
                  <a:lnTo>
                    <a:pt x="2497" y="658"/>
                  </a:lnTo>
                  <a:lnTo>
                    <a:pt x="2512" y="679"/>
                  </a:lnTo>
                  <a:lnTo>
                    <a:pt x="2526" y="700"/>
                  </a:lnTo>
                  <a:lnTo>
                    <a:pt x="2539" y="722"/>
                  </a:lnTo>
                  <a:lnTo>
                    <a:pt x="2550" y="745"/>
                  </a:lnTo>
                  <a:lnTo>
                    <a:pt x="2561" y="768"/>
                  </a:lnTo>
                  <a:lnTo>
                    <a:pt x="2571" y="791"/>
                  </a:lnTo>
                  <a:lnTo>
                    <a:pt x="2579" y="816"/>
                  </a:lnTo>
                  <a:lnTo>
                    <a:pt x="2586" y="841"/>
                  </a:lnTo>
                  <a:lnTo>
                    <a:pt x="2592" y="865"/>
                  </a:lnTo>
                  <a:lnTo>
                    <a:pt x="2597" y="892"/>
                  </a:lnTo>
                  <a:lnTo>
                    <a:pt x="2600" y="917"/>
                  </a:lnTo>
                  <a:lnTo>
                    <a:pt x="2602" y="944"/>
                  </a:lnTo>
                  <a:lnTo>
                    <a:pt x="2603" y="971"/>
                  </a:lnTo>
                  <a:lnTo>
                    <a:pt x="2603" y="971"/>
                  </a:lnTo>
                  <a:lnTo>
                    <a:pt x="2603" y="998"/>
                  </a:lnTo>
                  <a:lnTo>
                    <a:pt x="2601" y="1025"/>
                  </a:lnTo>
                  <a:lnTo>
                    <a:pt x="2598" y="1051"/>
                  </a:lnTo>
                  <a:lnTo>
                    <a:pt x="2593" y="1077"/>
                  </a:lnTo>
                  <a:lnTo>
                    <a:pt x="2587" y="1102"/>
                  </a:lnTo>
                  <a:lnTo>
                    <a:pt x="2580" y="1126"/>
                  </a:lnTo>
                  <a:lnTo>
                    <a:pt x="2572" y="1151"/>
                  </a:lnTo>
                  <a:lnTo>
                    <a:pt x="2563" y="1175"/>
                  </a:lnTo>
                  <a:lnTo>
                    <a:pt x="2553" y="1198"/>
                  </a:lnTo>
                  <a:lnTo>
                    <a:pt x="2541" y="1221"/>
                  </a:lnTo>
                  <a:lnTo>
                    <a:pt x="2528" y="1243"/>
                  </a:lnTo>
                  <a:lnTo>
                    <a:pt x="2516" y="1264"/>
                  </a:lnTo>
                  <a:lnTo>
                    <a:pt x="2501" y="1285"/>
                  </a:lnTo>
                  <a:lnTo>
                    <a:pt x="2486" y="1304"/>
                  </a:lnTo>
                  <a:lnTo>
                    <a:pt x="2470" y="1324"/>
                  </a:lnTo>
                  <a:lnTo>
                    <a:pt x="2452" y="1341"/>
                  </a:lnTo>
                  <a:lnTo>
                    <a:pt x="2434" y="1360"/>
                  </a:lnTo>
                  <a:lnTo>
                    <a:pt x="2415" y="1376"/>
                  </a:lnTo>
                  <a:lnTo>
                    <a:pt x="2396" y="1391"/>
                  </a:lnTo>
                  <a:lnTo>
                    <a:pt x="2375" y="1406"/>
                  </a:lnTo>
                  <a:lnTo>
                    <a:pt x="2354" y="1420"/>
                  </a:lnTo>
                  <a:lnTo>
                    <a:pt x="2332" y="1432"/>
                  </a:lnTo>
                  <a:lnTo>
                    <a:pt x="2309" y="1444"/>
                  </a:lnTo>
                  <a:lnTo>
                    <a:pt x="2286" y="1454"/>
                  </a:lnTo>
                  <a:lnTo>
                    <a:pt x="2263" y="1465"/>
                  </a:lnTo>
                  <a:lnTo>
                    <a:pt x="2239" y="1473"/>
                  </a:lnTo>
                  <a:lnTo>
                    <a:pt x="2213" y="1480"/>
                  </a:lnTo>
                  <a:lnTo>
                    <a:pt x="2189" y="1485"/>
                  </a:lnTo>
                  <a:lnTo>
                    <a:pt x="2163" y="1490"/>
                  </a:lnTo>
                  <a:lnTo>
                    <a:pt x="2137" y="1494"/>
                  </a:lnTo>
                  <a:lnTo>
                    <a:pt x="2111" y="1496"/>
                  </a:lnTo>
                  <a:lnTo>
                    <a:pt x="2083" y="1497"/>
                  </a:lnTo>
                  <a:lnTo>
                    <a:pt x="2083" y="1497"/>
                  </a:lnTo>
                  <a:close/>
                  <a:moveTo>
                    <a:pt x="1925" y="780"/>
                  </a:moveTo>
                  <a:lnTo>
                    <a:pt x="1925" y="780"/>
                  </a:lnTo>
                  <a:lnTo>
                    <a:pt x="1914" y="766"/>
                  </a:lnTo>
                  <a:lnTo>
                    <a:pt x="1903" y="753"/>
                  </a:lnTo>
                  <a:lnTo>
                    <a:pt x="1890" y="742"/>
                  </a:lnTo>
                  <a:lnTo>
                    <a:pt x="1875" y="732"/>
                  </a:lnTo>
                  <a:lnTo>
                    <a:pt x="1875" y="732"/>
                  </a:lnTo>
                  <a:lnTo>
                    <a:pt x="1858" y="725"/>
                  </a:lnTo>
                  <a:lnTo>
                    <a:pt x="1839" y="721"/>
                  </a:lnTo>
                  <a:lnTo>
                    <a:pt x="1819" y="717"/>
                  </a:lnTo>
                  <a:lnTo>
                    <a:pt x="1796" y="716"/>
                  </a:lnTo>
                  <a:lnTo>
                    <a:pt x="1796" y="716"/>
                  </a:lnTo>
                  <a:lnTo>
                    <a:pt x="1774" y="717"/>
                  </a:lnTo>
                  <a:lnTo>
                    <a:pt x="1753" y="721"/>
                  </a:lnTo>
                  <a:lnTo>
                    <a:pt x="1734" y="727"/>
                  </a:lnTo>
                  <a:lnTo>
                    <a:pt x="1717" y="734"/>
                  </a:lnTo>
                  <a:lnTo>
                    <a:pt x="1717" y="734"/>
                  </a:lnTo>
                  <a:lnTo>
                    <a:pt x="1702" y="743"/>
                  </a:lnTo>
                  <a:lnTo>
                    <a:pt x="1688" y="754"/>
                  </a:lnTo>
                  <a:lnTo>
                    <a:pt x="1676" y="767"/>
                  </a:lnTo>
                  <a:lnTo>
                    <a:pt x="1665" y="782"/>
                  </a:lnTo>
                  <a:lnTo>
                    <a:pt x="1665" y="782"/>
                  </a:lnTo>
                  <a:lnTo>
                    <a:pt x="1655" y="798"/>
                  </a:lnTo>
                  <a:lnTo>
                    <a:pt x="1647" y="817"/>
                  </a:lnTo>
                  <a:lnTo>
                    <a:pt x="1641" y="836"/>
                  </a:lnTo>
                  <a:lnTo>
                    <a:pt x="1635" y="858"/>
                  </a:lnTo>
                  <a:lnTo>
                    <a:pt x="1635" y="858"/>
                  </a:lnTo>
                  <a:lnTo>
                    <a:pt x="1632" y="881"/>
                  </a:lnTo>
                  <a:lnTo>
                    <a:pt x="1628" y="906"/>
                  </a:lnTo>
                  <a:lnTo>
                    <a:pt x="1627" y="931"/>
                  </a:lnTo>
                  <a:lnTo>
                    <a:pt x="1626" y="959"/>
                  </a:lnTo>
                  <a:lnTo>
                    <a:pt x="1626" y="959"/>
                  </a:lnTo>
                  <a:lnTo>
                    <a:pt x="1627" y="985"/>
                  </a:lnTo>
                  <a:lnTo>
                    <a:pt x="1628" y="1011"/>
                  </a:lnTo>
                  <a:lnTo>
                    <a:pt x="1631" y="1035"/>
                  </a:lnTo>
                  <a:lnTo>
                    <a:pt x="1634" y="1058"/>
                  </a:lnTo>
                  <a:lnTo>
                    <a:pt x="1634" y="1058"/>
                  </a:lnTo>
                  <a:lnTo>
                    <a:pt x="1638" y="1080"/>
                  </a:lnTo>
                  <a:lnTo>
                    <a:pt x="1643" y="1100"/>
                  </a:lnTo>
                  <a:lnTo>
                    <a:pt x="1650" y="1117"/>
                  </a:lnTo>
                  <a:lnTo>
                    <a:pt x="1659" y="1133"/>
                  </a:lnTo>
                  <a:lnTo>
                    <a:pt x="1659" y="1133"/>
                  </a:lnTo>
                  <a:lnTo>
                    <a:pt x="1669" y="1147"/>
                  </a:lnTo>
                  <a:lnTo>
                    <a:pt x="1680" y="1160"/>
                  </a:lnTo>
                  <a:lnTo>
                    <a:pt x="1694" y="1171"/>
                  </a:lnTo>
                  <a:lnTo>
                    <a:pt x="1709" y="1181"/>
                  </a:lnTo>
                  <a:lnTo>
                    <a:pt x="1709" y="1181"/>
                  </a:lnTo>
                  <a:lnTo>
                    <a:pt x="1725" y="1187"/>
                  </a:lnTo>
                  <a:lnTo>
                    <a:pt x="1744" y="1192"/>
                  </a:lnTo>
                  <a:lnTo>
                    <a:pt x="1764" y="1196"/>
                  </a:lnTo>
                  <a:lnTo>
                    <a:pt x="1788" y="1197"/>
                  </a:lnTo>
                  <a:lnTo>
                    <a:pt x="1788" y="1197"/>
                  </a:lnTo>
                  <a:lnTo>
                    <a:pt x="1809" y="1196"/>
                  </a:lnTo>
                  <a:lnTo>
                    <a:pt x="1830" y="1192"/>
                  </a:lnTo>
                  <a:lnTo>
                    <a:pt x="1850" y="1187"/>
                  </a:lnTo>
                  <a:lnTo>
                    <a:pt x="1866" y="1179"/>
                  </a:lnTo>
                  <a:lnTo>
                    <a:pt x="1866" y="1179"/>
                  </a:lnTo>
                  <a:lnTo>
                    <a:pt x="1882" y="1170"/>
                  </a:lnTo>
                  <a:lnTo>
                    <a:pt x="1896" y="1159"/>
                  </a:lnTo>
                  <a:lnTo>
                    <a:pt x="1909" y="1146"/>
                  </a:lnTo>
                  <a:lnTo>
                    <a:pt x="1919" y="1131"/>
                  </a:lnTo>
                  <a:lnTo>
                    <a:pt x="1919" y="1131"/>
                  </a:lnTo>
                  <a:lnTo>
                    <a:pt x="1928" y="1115"/>
                  </a:lnTo>
                  <a:lnTo>
                    <a:pt x="1936" y="1096"/>
                  </a:lnTo>
                  <a:lnTo>
                    <a:pt x="1943" y="1077"/>
                  </a:lnTo>
                  <a:lnTo>
                    <a:pt x="1948" y="1055"/>
                  </a:lnTo>
                  <a:lnTo>
                    <a:pt x="1948" y="1055"/>
                  </a:lnTo>
                  <a:lnTo>
                    <a:pt x="1953" y="1032"/>
                  </a:lnTo>
                  <a:lnTo>
                    <a:pt x="1955" y="1007"/>
                  </a:lnTo>
                  <a:lnTo>
                    <a:pt x="1956" y="982"/>
                  </a:lnTo>
                  <a:lnTo>
                    <a:pt x="1957" y="954"/>
                  </a:lnTo>
                  <a:lnTo>
                    <a:pt x="1957" y="954"/>
                  </a:lnTo>
                  <a:lnTo>
                    <a:pt x="1957" y="928"/>
                  </a:lnTo>
                  <a:lnTo>
                    <a:pt x="1955" y="902"/>
                  </a:lnTo>
                  <a:lnTo>
                    <a:pt x="1953" y="878"/>
                  </a:lnTo>
                  <a:lnTo>
                    <a:pt x="1950" y="855"/>
                  </a:lnTo>
                  <a:lnTo>
                    <a:pt x="1950" y="855"/>
                  </a:lnTo>
                  <a:lnTo>
                    <a:pt x="1946" y="833"/>
                  </a:lnTo>
                  <a:lnTo>
                    <a:pt x="1940" y="814"/>
                  </a:lnTo>
                  <a:lnTo>
                    <a:pt x="1933" y="796"/>
                  </a:lnTo>
                  <a:lnTo>
                    <a:pt x="1925" y="780"/>
                  </a:lnTo>
                  <a:lnTo>
                    <a:pt x="1925" y="780"/>
                  </a:lnTo>
                  <a:close/>
                  <a:moveTo>
                    <a:pt x="1861" y="1010"/>
                  </a:moveTo>
                  <a:lnTo>
                    <a:pt x="1861" y="1010"/>
                  </a:lnTo>
                  <a:lnTo>
                    <a:pt x="1859" y="1030"/>
                  </a:lnTo>
                  <a:lnTo>
                    <a:pt x="1857" y="1050"/>
                  </a:lnTo>
                  <a:lnTo>
                    <a:pt x="1857" y="1050"/>
                  </a:lnTo>
                  <a:lnTo>
                    <a:pt x="1852" y="1066"/>
                  </a:lnTo>
                  <a:lnTo>
                    <a:pt x="1848" y="1081"/>
                  </a:lnTo>
                  <a:lnTo>
                    <a:pt x="1848" y="1081"/>
                  </a:lnTo>
                  <a:lnTo>
                    <a:pt x="1842" y="1094"/>
                  </a:lnTo>
                  <a:lnTo>
                    <a:pt x="1834" y="1103"/>
                  </a:lnTo>
                  <a:lnTo>
                    <a:pt x="1834" y="1103"/>
                  </a:lnTo>
                  <a:lnTo>
                    <a:pt x="1826" y="1111"/>
                  </a:lnTo>
                  <a:lnTo>
                    <a:pt x="1815" y="1117"/>
                  </a:lnTo>
                  <a:lnTo>
                    <a:pt x="1815" y="1117"/>
                  </a:lnTo>
                  <a:lnTo>
                    <a:pt x="1804" y="1120"/>
                  </a:lnTo>
                  <a:lnTo>
                    <a:pt x="1791" y="1122"/>
                  </a:lnTo>
                  <a:lnTo>
                    <a:pt x="1791" y="1122"/>
                  </a:lnTo>
                  <a:lnTo>
                    <a:pt x="1782" y="1122"/>
                  </a:lnTo>
                  <a:lnTo>
                    <a:pt x="1774" y="1119"/>
                  </a:lnTo>
                  <a:lnTo>
                    <a:pt x="1766" y="1117"/>
                  </a:lnTo>
                  <a:lnTo>
                    <a:pt x="1759" y="1114"/>
                  </a:lnTo>
                  <a:lnTo>
                    <a:pt x="1759" y="1114"/>
                  </a:lnTo>
                  <a:lnTo>
                    <a:pt x="1753" y="1109"/>
                  </a:lnTo>
                  <a:lnTo>
                    <a:pt x="1747" y="1103"/>
                  </a:lnTo>
                  <a:lnTo>
                    <a:pt x="1741" y="1096"/>
                  </a:lnTo>
                  <a:lnTo>
                    <a:pt x="1737" y="1087"/>
                  </a:lnTo>
                  <a:lnTo>
                    <a:pt x="1737" y="1087"/>
                  </a:lnTo>
                  <a:lnTo>
                    <a:pt x="1733" y="1077"/>
                  </a:lnTo>
                  <a:lnTo>
                    <a:pt x="1730" y="1065"/>
                  </a:lnTo>
                  <a:lnTo>
                    <a:pt x="1728" y="1051"/>
                  </a:lnTo>
                  <a:lnTo>
                    <a:pt x="1725" y="1035"/>
                  </a:lnTo>
                  <a:lnTo>
                    <a:pt x="1725" y="1035"/>
                  </a:lnTo>
                  <a:lnTo>
                    <a:pt x="1722" y="999"/>
                  </a:lnTo>
                  <a:lnTo>
                    <a:pt x="1721" y="954"/>
                  </a:lnTo>
                  <a:lnTo>
                    <a:pt x="1721" y="954"/>
                  </a:lnTo>
                  <a:lnTo>
                    <a:pt x="1722" y="916"/>
                  </a:lnTo>
                  <a:lnTo>
                    <a:pt x="1724" y="883"/>
                  </a:lnTo>
                  <a:lnTo>
                    <a:pt x="1724" y="883"/>
                  </a:lnTo>
                  <a:lnTo>
                    <a:pt x="1726" y="869"/>
                  </a:lnTo>
                  <a:lnTo>
                    <a:pt x="1729" y="855"/>
                  </a:lnTo>
                  <a:lnTo>
                    <a:pt x="1732" y="843"/>
                  </a:lnTo>
                  <a:lnTo>
                    <a:pt x="1736" y="832"/>
                  </a:lnTo>
                  <a:lnTo>
                    <a:pt x="1736" y="832"/>
                  </a:lnTo>
                  <a:lnTo>
                    <a:pt x="1740" y="822"/>
                  </a:lnTo>
                  <a:lnTo>
                    <a:pt x="1745" y="814"/>
                  </a:lnTo>
                  <a:lnTo>
                    <a:pt x="1751" y="807"/>
                  </a:lnTo>
                  <a:lnTo>
                    <a:pt x="1758" y="802"/>
                  </a:lnTo>
                  <a:lnTo>
                    <a:pt x="1758" y="802"/>
                  </a:lnTo>
                  <a:lnTo>
                    <a:pt x="1764" y="797"/>
                  </a:lnTo>
                  <a:lnTo>
                    <a:pt x="1773" y="794"/>
                  </a:lnTo>
                  <a:lnTo>
                    <a:pt x="1782" y="791"/>
                  </a:lnTo>
                  <a:lnTo>
                    <a:pt x="1792" y="791"/>
                  </a:lnTo>
                  <a:lnTo>
                    <a:pt x="1792" y="791"/>
                  </a:lnTo>
                  <a:lnTo>
                    <a:pt x="1804" y="792"/>
                  </a:lnTo>
                  <a:lnTo>
                    <a:pt x="1814" y="795"/>
                  </a:lnTo>
                  <a:lnTo>
                    <a:pt x="1814" y="795"/>
                  </a:lnTo>
                  <a:lnTo>
                    <a:pt x="1823" y="798"/>
                  </a:lnTo>
                  <a:lnTo>
                    <a:pt x="1833" y="805"/>
                  </a:lnTo>
                  <a:lnTo>
                    <a:pt x="1833" y="805"/>
                  </a:lnTo>
                  <a:lnTo>
                    <a:pt x="1839" y="814"/>
                  </a:lnTo>
                  <a:lnTo>
                    <a:pt x="1845" y="826"/>
                  </a:lnTo>
                  <a:lnTo>
                    <a:pt x="1845" y="826"/>
                  </a:lnTo>
                  <a:lnTo>
                    <a:pt x="1851" y="840"/>
                  </a:lnTo>
                  <a:lnTo>
                    <a:pt x="1854" y="857"/>
                  </a:lnTo>
                  <a:lnTo>
                    <a:pt x="1854" y="857"/>
                  </a:lnTo>
                  <a:lnTo>
                    <a:pt x="1858" y="878"/>
                  </a:lnTo>
                  <a:lnTo>
                    <a:pt x="1860" y="901"/>
                  </a:lnTo>
                  <a:lnTo>
                    <a:pt x="1860" y="901"/>
                  </a:lnTo>
                  <a:lnTo>
                    <a:pt x="1861" y="929"/>
                  </a:lnTo>
                  <a:lnTo>
                    <a:pt x="1863" y="960"/>
                  </a:lnTo>
                  <a:lnTo>
                    <a:pt x="1863" y="960"/>
                  </a:lnTo>
                  <a:lnTo>
                    <a:pt x="1861" y="1010"/>
                  </a:lnTo>
                  <a:lnTo>
                    <a:pt x="1861" y="1010"/>
                  </a:lnTo>
                  <a:close/>
                  <a:moveTo>
                    <a:pt x="2311" y="1124"/>
                  </a:moveTo>
                  <a:lnTo>
                    <a:pt x="2311" y="1124"/>
                  </a:lnTo>
                  <a:lnTo>
                    <a:pt x="2309" y="1120"/>
                  </a:lnTo>
                  <a:lnTo>
                    <a:pt x="2307" y="1117"/>
                  </a:lnTo>
                  <a:lnTo>
                    <a:pt x="2307" y="1117"/>
                  </a:lnTo>
                  <a:lnTo>
                    <a:pt x="2303" y="1116"/>
                  </a:lnTo>
                  <a:lnTo>
                    <a:pt x="2301" y="1116"/>
                  </a:lnTo>
                  <a:lnTo>
                    <a:pt x="2225" y="1116"/>
                  </a:lnTo>
                  <a:lnTo>
                    <a:pt x="2225" y="732"/>
                  </a:lnTo>
                  <a:lnTo>
                    <a:pt x="2225" y="732"/>
                  </a:lnTo>
                  <a:lnTo>
                    <a:pt x="2225" y="730"/>
                  </a:lnTo>
                  <a:lnTo>
                    <a:pt x="2224" y="728"/>
                  </a:lnTo>
                  <a:lnTo>
                    <a:pt x="2224" y="728"/>
                  </a:lnTo>
                  <a:lnTo>
                    <a:pt x="2221" y="725"/>
                  </a:lnTo>
                  <a:lnTo>
                    <a:pt x="2218" y="724"/>
                  </a:lnTo>
                  <a:lnTo>
                    <a:pt x="2218" y="724"/>
                  </a:lnTo>
                  <a:lnTo>
                    <a:pt x="2205" y="722"/>
                  </a:lnTo>
                  <a:lnTo>
                    <a:pt x="2205" y="722"/>
                  </a:lnTo>
                  <a:lnTo>
                    <a:pt x="2183" y="722"/>
                  </a:lnTo>
                  <a:lnTo>
                    <a:pt x="2183" y="722"/>
                  </a:lnTo>
                  <a:lnTo>
                    <a:pt x="2165" y="722"/>
                  </a:lnTo>
                  <a:lnTo>
                    <a:pt x="2165" y="722"/>
                  </a:lnTo>
                  <a:lnTo>
                    <a:pt x="2153" y="722"/>
                  </a:lnTo>
                  <a:lnTo>
                    <a:pt x="2153" y="722"/>
                  </a:lnTo>
                  <a:lnTo>
                    <a:pt x="2146" y="724"/>
                  </a:lnTo>
                  <a:lnTo>
                    <a:pt x="2146" y="724"/>
                  </a:lnTo>
                  <a:lnTo>
                    <a:pt x="2143" y="727"/>
                  </a:lnTo>
                  <a:lnTo>
                    <a:pt x="2043" y="791"/>
                  </a:lnTo>
                  <a:lnTo>
                    <a:pt x="2043" y="791"/>
                  </a:lnTo>
                  <a:lnTo>
                    <a:pt x="2036" y="796"/>
                  </a:lnTo>
                  <a:lnTo>
                    <a:pt x="2036" y="796"/>
                  </a:lnTo>
                  <a:lnTo>
                    <a:pt x="2035" y="799"/>
                  </a:lnTo>
                  <a:lnTo>
                    <a:pt x="2032" y="803"/>
                  </a:lnTo>
                  <a:lnTo>
                    <a:pt x="2032" y="803"/>
                  </a:lnTo>
                  <a:lnTo>
                    <a:pt x="2030" y="812"/>
                  </a:lnTo>
                  <a:lnTo>
                    <a:pt x="2030" y="812"/>
                  </a:lnTo>
                  <a:lnTo>
                    <a:pt x="2030" y="826"/>
                  </a:lnTo>
                  <a:lnTo>
                    <a:pt x="2030" y="826"/>
                  </a:lnTo>
                  <a:lnTo>
                    <a:pt x="2030" y="839"/>
                  </a:lnTo>
                  <a:lnTo>
                    <a:pt x="2031" y="848"/>
                  </a:lnTo>
                  <a:lnTo>
                    <a:pt x="2031" y="848"/>
                  </a:lnTo>
                  <a:lnTo>
                    <a:pt x="2032" y="854"/>
                  </a:lnTo>
                  <a:lnTo>
                    <a:pt x="2036" y="858"/>
                  </a:lnTo>
                  <a:lnTo>
                    <a:pt x="2036" y="858"/>
                  </a:lnTo>
                  <a:lnTo>
                    <a:pt x="2039" y="859"/>
                  </a:lnTo>
                  <a:lnTo>
                    <a:pt x="2044" y="859"/>
                  </a:lnTo>
                  <a:lnTo>
                    <a:pt x="2044" y="859"/>
                  </a:lnTo>
                  <a:lnTo>
                    <a:pt x="2050" y="858"/>
                  </a:lnTo>
                  <a:lnTo>
                    <a:pt x="2056" y="855"/>
                  </a:lnTo>
                  <a:lnTo>
                    <a:pt x="2131" y="814"/>
                  </a:lnTo>
                  <a:lnTo>
                    <a:pt x="2131" y="1116"/>
                  </a:lnTo>
                  <a:lnTo>
                    <a:pt x="2045" y="1116"/>
                  </a:lnTo>
                  <a:lnTo>
                    <a:pt x="2045" y="1116"/>
                  </a:lnTo>
                  <a:lnTo>
                    <a:pt x="2043" y="1116"/>
                  </a:lnTo>
                  <a:lnTo>
                    <a:pt x="2039" y="1117"/>
                  </a:lnTo>
                  <a:lnTo>
                    <a:pt x="2039" y="1117"/>
                  </a:lnTo>
                  <a:lnTo>
                    <a:pt x="2037" y="1120"/>
                  </a:lnTo>
                  <a:lnTo>
                    <a:pt x="2035" y="1124"/>
                  </a:lnTo>
                  <a:lnTo>
                    <a:pt x="2035" y="1124"/>
                  </a:lnTo>
                  <a:lnTo>
                    <a:pt x="2033" y="1129"/>
                  </a:lnTo>
                  <a:lnTo>
                    <a:pt x="2032" y="1135"/>
                  </a:lnTo>
                  <a:lnTo>
                    <a:pt x="2032" y="1135"/>
                  </a:lnTo>
                  <a:lnTo>
                    <a:pt x="2031" y="1153"/>
                  </a:lnTo>
                  <a:lnTo>
                    <a:pt x="2031" y="1153"/>
                  </a:lnTo>
                  <a:lnTo>
                    <a:pt x="2032" y="1169"/>
                  </a:lnTo>
                  <a:lnTo>
                    <a:pt x="2032" y="1169"/>
                  </a:lnTo>
                  <a:lnTo>
                    <a:pt x="2033" y="1176"/>
                  </a:lnTo>
                  <a:lnTo>
                    <a:pt x="2036" y="1181"/>
                  </a:lnTo>
                  <a:lnTo>
                    <a:pt x="2036" y="1181"/>
                  </a:lnTo>
                  <a:lnTo>
                    <a:pt x="2037" y="1184"/>
                  </a:lnTo>
                  <a:lnTo>
                    <a:pt x="2040" y="1186"/>
                  </a:lnTo>
                  <a:lnTo>
                    <a:pt x="2040" y="1186"/>
                  </a:lnTo>
                  <a:lnTo>
                    <a:pt x="2043" y="1187"/>
                  </a:lnTo>
                  <a:lnTo>
                    <a:pt x="2045" y="1189"/>
                  </a:lnTo>
                  <a:lnTo>
                    <a:pt x="2301" y="1189"/>
                  </a:lnTo>
                  <a:lnTo>
                    <a:pt x="2301" y="1189"/>
                  </a:lnTo>
                  <a:lnTo>
                    <a:pt x="2303" y="1187"/>
                  </a:lnTo>
                  <a:lnTo>
                    <a:pt x="2306" y="1186"/>
                  </a:lnTo>
                  <a:lnTo>
                    <a:pt x="2306" y="1186"/>
                  </a:lnTo>
                  <a:lnTo>
                    <a:pt x="2309" y="1184"/>
                  </a:lnTo>
                  <a:lnTo>
                    <a:pt x="2310" y="1181"/>
                  </a:lnTo>
                  <a:lnTo>
                    <a:pt x="2310" y="1181"/>
                  </a:lnTo>
                  <a:lnTo>
                    <a:pt x="2313" y="1176"/>
                  </a:lnTo>
                  <a:lnTo>
                    <a:pt x="2314" y="1169"/>
                  </a:lnTo>
                  <a:lnTo>
                    <a:pt x="2314" y="1169"/>
                  </a:lnTo>
                  <a:lnTo>
                    <a:pt x="2315" y="1153"/>
                  </a:lnTo>
                  <a:lnTo>
                    <a:pt x="2315" y="1153"/>
                  </a:lnTo>
                  <a:lnTo>
                    <a:pt x="2314" y="1135"/>
                  </a:lnTo>
                  <a:lnTo>
                    <a:pt x="2314" y="1135"/>
                  </a:lnTo>
                  <a:lnTo>
                    <a:pt x="2313" y="1129"/>
                  </a:lnTo>
                  <a:lnTo>
                    <a:pt x="2311" y="1124"/>
                  </a:lnTo>
                  <a:lnTo>
                    <a:pt x="2311" y="1124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299ABD0-B8C9-422A-A727-8195228F528F}"/>
                </a:ext>
              </a:extLst>
            </p:cNvPr>
            <p:cNvSpPr/>
            <p:nvPr/>
          </p:nvSpPr>
          <p:spPr>
            <a:xfrm>
              <a:off x="473380" y="900313"/>
              <a:ext cx="528050" cy="52805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4493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53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110636" y="1217482"/>
            <a:ext cx="3054578" cy="2881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НОВЫЙ МЕТОД ВГФК</a:t>
            </a:r>
            <a:endParaRPr kumimoji="0" lang="ru-RU" sz="1200" b="0" i="0" u="none" strike="noStrike" kern="0" cap="small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34512" y="1179726"/>
            <a:ext cx="3054578" cy="2881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МЕРА РЕАЛИЗАЦИИ</a:t>
            </a:r>
            <a:endParaRPr kumimoji="0" lang="ru-RU" sz="1200" b="0" i="0" u="none" strike="noStrike" kern="0" cap="small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45886"/>
              </p:ext>
            </p:extLst>
          </p:nvPr>
        </p:nvGraphicFramePr>
        <p:xfrm>
          <a:off x="299677" y="403396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78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НАБЛЮДЕНИЕ И АНАЛИЗ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187624" y="4252200"/>
            <a:ext cx="3054578" cy="12339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АНАЛИЗ</a:t>
            </a:r>
          </a:p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исследование отдельных сторон, свойств, составных частей предмета и деятельности объектов контроля, </a:t>
            </a:r>
            <a:r>
              <a:rPr kumimoji="0" lang="ru-RU" sz="1200" b="0" i="0" u="none" strike="noStrike" kern="0" cap="small" spc="0" normalizeH="0" baseline="0" noProof="0" dirty="0" err="1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систематизаци</a:t>
            </a:r>
            <a:r>
              <a:rPr lang="ru-RU" sz="1200" kern="0" cap="small" dirty="0" smtClean="0">
                <a:solidFill>
                  <a:srgbClr val="3C4D62"/>
                </a:solidFill>
                <a:latin typeface="Lato Light"/>
              </a:rPr>
              <a:t>я результатов исследования</a:t>
            </a:r>
            <a:endParaRPr kumimoji="0" lang="ru-RU" sz="1200" b="0" i="0" u="none" strike="noStrike" kern="0" cap="small" spc="0" normalizeH="0" baseline="0" noProof="0" dirty="0" smtClean="0">
              <a:ln>
                <a:noFill/>
              </a:ln>
              <a:solidFill>
                <a:srgbClr val="3C4D62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172885" y="4869160"/>
            <a:ext cx="457200" cy="0"/>
          </a:xfrm>
          <a:prstGeom prst="straightConnector1">
            <a:avLst/>
          </a:prstGeom>
          <a:noFill/>
          <a:ln w="15875" cap="flat" cmpd="sng" algn="ctr">
            <a:solidFill>
              <a:srgbClr val="77933C"/>
            </a:solidFill>
            <a:prstDash val="solid"/>
            <a:tailEnd type="triangle"/>
          </a:ln>
          <a:effectLst/>
        </p:spPr>
      </p:cxnSp>
      <p:sp>
        <p:nvSpPr>
          <p:cNvPr id="19" name="Прямоугольник 18"/>
          <p:cNvSpPr/>
          <p:nvPr/>
        </p:nvSpPr>
        <p:spPr>
          <a:xfrm>
            <a:off x="4678989" y="4421499"/>
            <a:ext cx="4571999" cy="8579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РЕКОМЕНДАЦИИ 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документ ОВГ(М)ФК </a:t>
            </a:r>
            <a:b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</a:b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о выводах</a:t>
            </a:r>
            <a:r>
              <a:rPr kumimoji="0" lang="ru-RU" sz="1200" b="0" i="0" u="none" strike="noStrike" kern="0" cap="small" spc="0" normalizeH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и предложениях по повышению эффективности</a:t>
            </a:r>
          </a:p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cap="small" baseline="0" dirty="0" err="1" smtClean="0">
                <a:solidFill>
                  <a:srgbClr val="3C4D62"/>
                </a:solidFill>
                <a:latin typeface="Lato Light"/>
              </a:rPr>
              <a:t>Фхд</a:t>
            </a:r>
            <a:r>
              <a:rPr lang="ru-RU" sz="1200" kern="0" cap="small" dirty="0" smtClean="0">
                <a:solidFill>
                  <a:srgbClr val="3C4D62"/>
                </a:solidFill>
                <a:latin typeface="Lato Light"/>
              </a:rPr>
              <a:t> (отдельных направлений) объекта контроля, причинах</a:t>
            </a:r>
          </a:p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cap="small" dirty="0">
                <a:solidFill>
                  <a:srgbClr val="3C4D62"/>
                </a:solidFill>
                <a:latin typeface="Lato Light"/>
              </a:rPr>
              <a:t>и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последствиях выявленных нарушений, рисках их совершения в целях принятия мер по их устранению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EE94C5-F840-4F4E-8E7D-FB2AFF1EFADB}"/>
              </a:ext>
            </a:extLst>
          </p:cNvPr>
          <p:cNvSpPr txBox="1"/>
          <p:nvPr/>
        </p:nvSpPr>
        <p:spPr>
          <a:xfrm>
            <a:off x="813224" y="5511597"/>
            <a:ext cx="795534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30555" algn="l"/>
              </a:tabLst>
              <a:defRPr/>
            </a:pPr>
            <a:r>
              <a:rPr lang="ru-RU" sz="1200" kern="0" cap="small" dirty="0">
                <a:solidFill>
                  <a:srgbClr val="3C4D62"/>
                </a:solidFill>
                <a:latin typeface="Lato Light"/>
              </a:rPr>
              <a:t>п</a:t>
            </a:r>
            <a:r>
              <a:rPr lang="ru-RU" sz="1200" kern="0" cap="small" dirty="0" smtClean="0">
                <a:solidFill>
                  <a:srgbClr val="3C4D62"/>
                </a:solidFill>
                <a:latin typeface="Lato Light"/>
              </a:rPr>
              <a:t>ри подтверждении в ходе анализа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 информации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о бюджетных нарушениях </a:t>
            </a:r>
            <a:b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</a:b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направляются</a:t>
            </a:r>
            <a:r>
              <a:rPr kumimoji="0" lang="ru-RU" sz="1200" b="1" i="0" u="none" strike="noStrike" kern="0" cap="small" spc="0" normalizeH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 представления, предписания и уведомления о применении бюджетных мер принуждения</a:t>
            </a:r>
            <a:endParaRPr kumimoji="0" lang="ru-RU" sz="1200" b="1" i="0" u="none" strike="noStrike" kern="0" cap="small" spc="0" normalizeH="0" baseline="0" noProof="0" dirty="0" smtClean="0">
              <a:ln>
                <a:noFill/>
              </a:ln>
              <a:solidFill>
                <a:srgbClr val="3C4D62"/>
              </a:solidFill>
              <a:effectLst/>
              <a:uLnTx/>
              <a:uFillTx/>
              <a:latin typeface="Lato Light"/>
            </a:endParaRPr>
          </a:p>
          <a:p>
            <a:pPr marL="171450" marR="0" lvl="0" indent="-171450" algn="just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30555" algn="l"/>
              </a:tabLst>
              <a:defRPr/>
            </a:pP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по результатам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составляется заключение, 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возможно направление докладов</a:t>
            </a:r>
            <a:r>
              <a:rPr kumimoji="0" lang="ru-RU" sz="1200" b="0" i="0" u="none" strike="noStrike" kern="0" cap="small" spc="0" normalizeH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 заказчикам аналитических мероприятий, информационных писем регуляторам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</a:rPr>
              <a:t>–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дополнительной</a:t>
            </a:r>
            <a:r>
              <a:rPr kumimoji="0" lang="ru-RU" sz="1200" b="1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 формализации и 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изменений в </a:t>
            </a:r>
            <a:r>
              <a:rPr kumimoji="0" lang="ru-RU" sz="1200" b="1" i="0" u="none" strike="noStrike" kern="0" cap="small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бк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 </a:t>
            </a:r>
            <a:r>
              <a:rPr kumimoji="0" lang="ru-RU" sz="1200" b="1" i="0" u="none" strike="noStrike" kern="0" cap="small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рф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</a:rPr>
              <a:t> не требуется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620B603-6FC1-4BC2-A083-86337611B292}"/>
              </a:ext>
            </a:extLst>
          </p:cNvPr>
          <p:cNvSpPr/>
          <p:nvPr/>
        </p:nvSpPr>
        <p:spPr>
          <a:xfrm>
            <a:off x="418452" y="5725875"/>
            <a:ext cx="269860" cy="306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1449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small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!</a:t>
            </a:r>
            <a:endParaRPr kumimoji="0" lang="ru-RU" sz="4400" b="0" i="0" u="none" strike="noStrike" kern="0" cap="small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AutoShape 2" descr="C:\Users\0287\Desktop\%D0%BD%D0%B0%D1%83%D1%87%D0%BD%D1%8B%D0%B9-%D1%80%D0%B0%D0%B1%D0%BE%D1%82%D0%BD%D0%B8%D0%BA-%D0%BC%D0%B8%D0%BA%D1%80%D0%BE%D1%81%D0%BA%D0%BE%D0%BF%D0%B0-1394610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6" descr="C:\Users\0287\Desktop\%D0%BD%D0%B0%D1%83%D1%87%D0%BD%D1%8B%D0%B9-%D1%80%D0%B0%D0%B1%D0%BE%D1%82%D0%BD%D0%B8%D0%BA-%D0%BC%D0%B8%D0%BA%D1%80%D0%BE%D1%81%D0%BA%D0%BE%D0%BF%D0%B0-1394610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26" y="4474626"/>
            <a:ext cx="697260" cy="6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8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 flipV="1">
            <a:off x="4" y="1456874"/>
            <a:ext cx="9143997" cy="6712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712968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1524000"/>
            <a:ext cx="609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solidFill>
                  <a:srgbClr val="953735"/>
                </a:solidFill>
              </a:rPr>
              <a:t>260 </a:t>
            </a:r>
            <a:r>
              <a:rPr lang="ru-RU" sz="600" b="1" dirty="0" err="1">
                <a:solidFill>
                  <a:srgbClr val="953735"/>
                </a:solidFill>
              </a:rPr>
              <a:t>ч.д</a:t>
            </a:r>
            <a:r>
              <a:rPr lang="ru-RU" sz="600" b="1" dirty="0">
                <a:solidFill>
                  <a:srgbClr val="953735"/>
                </a:solidFill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82135"/>
              </p:ext>
            </p:extLst>
          </p:nvPr>
        </p:nvGraphicFramePr>
        <p:xfrm>
          <a:off x="755576" y="192005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МЕХАНИЗМ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НАБЛЮДЕНИЯ В РАМКАХ 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КОНТРОЛЯ</a:t>
                      </a:r>
                      <a:endParaRPr lang="ru-RU" sz="2000" b="1" kern="1200" baseline="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СФЕРЕ ЗАКУПОК В ЕИС «ЗАКУПКИ»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81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3636" y="1004594"/>
            <a:ext cx="3054578" cy="137362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cap="small" dirty="0" smtClean="0">
                <a:solidFill>
                  <a:srgbClr val="3C4D62"/>
                </a:solidFill>
                <a:latin typeface="Lato Light"/>
              </a:rPr>
              <a:t>ФИНАНСОВО-БЮДЖЕТНЫЙ КОНТРОЛЛИНГ</a:t>
            </a:r>
            <a:endParaRPr kumimoji="0" lang="ru-RU" sz="1200" b="1" i="0" u="none" strike="noStrike" kern="0" cap="small" spc="0" normalizeH="0" baseline="0" noProof="0" dirty="0" smtClean="0">
              <a:ln>
                <a:noFill/>
              </a:ln>
              <a:solidFill>
                <a:srgbClr val="3C4D62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cap="small" dirty="0" smtClean="0">
                <a:solidFill>
                  <a:srgbClr val="3C4D62"/>
                </a:solidFill>
                <a:latin typeface="Lato Light"/>
              </a:rPr>
              <a:t>Информационное 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взаимодействие</a:t>
            </a:r>
            <a:r>
              <a:rPr kumimoji="0" lang="ru-RU" sz="1200" b="0" i="0" u="none" strike="noStrike" kern="0" cap="small" spc="0" normalizeH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ФК и объекта контроля, направленное на обеспечение выполнения рекомендаций, положений НПА, условий договоров (соглашений)</a:t>
            </a:r>
            <a:endParaRPr kumimoji="0" lang="ru-RU" sz="1200" b="0" i="0" u="none" strike="noStrike" kern="0" cap="small" spc="0" normalizeH="0" baseline="0" noProof="0" dirty="0" smtClean="0">
              <a:ln>
                <a:noFill/>
              </a:ln>
              <a:solidFill>
                <a:srgbClr val="3C4D62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71968" y="1340768"/>
            <a:ext cx="457200" cy="0"/>
          </a:xfrm>
          <a:prstGeom prst="straightConnector1">
            <a:avLst/>
          </a:prstGeom>
          <a:noFill/>
          <a:ln w="15875" cap="flat" cmpd="sng" algn="ctr">
            <a:solidFill>
              <a:srgbClr val="77933C"/>
            </a:solidFill>
            <a:prstDash val="solid"/>
            <a:tailEnd type="triangle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4568660" y="1025132"/>
            <a:ext cx="4571999" cy="8579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cap="small" dirty="0" smtClean="0">
                <a:solidFill>
                  <a:srgbClr val="3C4D62"/>
                </a:solidFill>
                <a:latin typeface="Lato Light"/>
              </a:rPr>
              <a:t>МОТИВИРОВАННОЕ МНЕНИЕ</a:t>
            </a: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документ ФК </a:t>
            </a:r>
            <a:b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</a:b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о позиции </a:t>
            </a:r>
            <a:r>
              <a:rPr kumimoji="0" lang="ru-RU" sz="1200" b="0" i="0" u="none" strike="noStrike" kern="0" cap="small" spc="0" normalizeH="0" baseline="0" noProof="0" dirty="0" err="1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фк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по вопросам определения</a:t>
            </a:r>
            <a:r>
              <a:rPr kumimoji="0" lang="ru-RU" sz="1200" b="0" i="0" u="none" strike="noStrike" kern="0" cap="small" spc="0" normalizeH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эффективного</a:t>
            </a:r>
          </a:p>
          <a:p>
            <a:pPr marL="0" marR="0" lvl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cap="small" baseline="0" dirty="0" smtClean="0">
                <a:solidFill>
                  <a:srgbClr val="3C4D62"/>
                </a:solidFill>
                <a:latin typeface="Lato Light"/>
              </a:rPr>
              <a:t>поведения</a:t>
            </a:r>
            <a:r>
              <a:rPr lang="ru-RU" sz="1200" kern="0" cap="small" dirty="0" smtClean="0">
                <a:solidFill>
                  <a:srgbClr val="3C4D62"/>
                </a:solidFill>
                <a:latin typeface="Lato Light"/>
              </a:rPr>
              <a:t> объекта контроля в финансово-бюджетной</a:t>
            </a:r>
          </a:p>
          <a:p>
            <a:pPr marL="0" marR="0" lvl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сфере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E94C5-F840-4F4E-8E7D-FB2AFF1EFADB}"/>
              </a:ext>
            </a:extLst>
          </p:cNvPr>
          <p:cNvSpPr txBox="1"/>
          <p:nvPr/>
        </p:nvSpPr>
        <p:spPr>
          <a:xfrm>
            <a:off x="1054516" y="2402679"/>
            <a:ext cx="7955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30555" algn="l"/>
              </a:tabLst>
              <a:defRPr/>
            </a:pP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в рамках режима финансово-бюджетного </a:t>
            </a:r>
            <a:r>
              <a:rPr kumimoji="0" lang="ru-RU" sz="1200" b="0" i="0" u="none" strike="noStrike" kern="0" cap="small" spc="0" normalizeH="0" baseline="0" noProof="0" dirty="0" err="1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контроллинга</a:t>
            </a:r>
            <a:r>
              <a:rPr kumimoji="0" lang="ru-RU" sz="1200" b="0" i="0" u="none" strike="noStrike" kern="0" cap="small" spc="0" normalizeH="0" baseline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объект контроля освобождается от проведения проверок и ревизий</a:t>
            </a:r>
            <a:r>
              <a:rPr kumimoji="0" lang="ru-RU" sz="1200" b="0" i="0" u="none" strike="noStrike" kern="0" cap="small" spc="0" normalizeH="0" noProof="0" dirty="0" smtClean="0">
                <a:ln>
                  <a:noFill/>
                </a:ln>
                <a:solidFill>
                  <a:srgbClr val="3C4D62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</a:t>
            </a:r>
            <a:endParaRPr kumimoji="0" lang="ru-RU" sz="1200" b="1" i="0" u="none" strike="noStrike" kern="0" cap="small" spc="0" normalizeH="0" baseline="0" noProof="0" dirty="0" smtClean="0">
              <a:ln>
                <a:noFill/>
              </a:ln>
              <a:solidFill>
                <a:srgbClr val="3C4D62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20B603-6FC1-4BC2-A083-86337611B292}"/>
              </a:ext>
            </a:extLst>
          </p:cNvPr>
          <p:cNvSpPr/>
          <p:nvPr/>
        </p:nvSpPr>
        <p:spPr>
          <a:xfrm>
            <a:off x="794828" y="2543932"/>
            <a:ext cx="432048" cy="1685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small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!</a:t>
            </a:r>
            <a:endParaRPr kumimoji="0" lang="ru-RU" sz="4400" b="0" i="0" u="none" strike="noStrike" kern="0" cap="small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8355" y="762321"/>
            <a:ext cx="3054578" cy="2881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НОВЫЙ МЕТОД ВГФК</a:t>
            </a:r>
            <a:endParaRPr kumimoji="0" lang="ru-RU" sz="1200" b="0" i="0" u="none" strike="noStrike" kern="0" cap="small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7320" y="772356"/>
            <a:ext cx="3054578" cy="2881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МЕРА РЕАЛИЗАЦИИ</a:t>
            </a:r>
            <a:endParaRPr kumimoji="0" lang="ru-RU" sz="1200" b="0" i="0" u="none" strike="noStrike" kern="0" cap="small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41241"/>
              </p:ext>
            </p:extLst>
          </p:nvPr>
        </p:nvGraphicFramePr>
        <p:xfrm>
          <a:off x="612775" y="267080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78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ФИНАНСОВО-БЮДЖЕТНЫЙ КОНТРОЛЛИНГ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AutoShape 2" descr="C:\Users\0287\Desktop\%D0%BD%D0%B0%D1%83%D1%87%D0%BD%D1%8B%D0%B9-%D1%80%D0%B0%D0%B1%D0%BE%D1%82%D0%BD%D0%B8%D0%BA-%D0%BC%D0%B8%D0%BA%D1%80%D0%BE%D1%81%D0%BA%D0%BE%D0%BF%D0%B0-1394610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utoShape 6" descr="C:\Users\0287\Desktop\%D0%BD%D0%B0%D1%83%D1%87%D0%BD%D1%8B%D0%B9-%D1%80%D0%B0%D0%B1%D0%BE%D1%82%D0%BD%D0%B8%D0%BA-%D0%BC%D0%B8%D0%BA%D1%80%D0%BE%D1%81%D0%BA%D0%BE%D0%BF%D0%B0-1394610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5" y="1077906"/>
            <a:ext cx="836145" cy="710461"/>
          </a:xfrm>
          <a:prstGeom prst="rect">
            <a:avLst/>
          </a:prstGeom>
        </p:spPr>
      </p:pic>
      <p:sp>
        <p:nvSpPr>
          <p:cNvPr id="45" name="Прямоугольник с двумя усеченными противолежащими углами 10">
            <a:extLst>
              <a:ext uri="{FF2B5EF4-FFF2-40B4-BE49-F238E27FC236}">
                <a16:creationId xmlns:a16="http://schemas.microsoft.com/office/drawing/2014/main" id="{546B8419-6780-4854-1A85-67FA92B14251}"/>
              </a:ext>
            </a:extLst>
          </p:cNvPr>
          <p:cNvSpPr/>
          <p:nvPr/>
        </p:nvSpPr>
        <p:spPr>
          <a:xfrm>
            <a:off x="1163614" y="3823895"/>
            <a:ext cx="2622086" cy="878136"/>
          </a:xfrm>
          <a:prstGeom prst="snip2Diag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электронный документооборот с обеспечением юридической значимости</a:t>
            </a:r>
          </a:p>
        </p:txBody>
      </p:sp>
      <p:sp>
        <p:nvSpPr>
          <p:cNvPr id="46" name="Прямоугольник с двумя усеченными противолежащими углами 10">
            <a:extLst>
              <a:ext uri="{FF2B5EF4-FFF2-40B4-BE49-F238E27FC236}">
                <a16:creationId xmlns:a16="http://schemas.microsoft.com/office/drawing/2014/main" id="{E196BAB7-D37C-6687-17E7-B382CDFBBA6E}"/>
              </a:ext>
            </a:extLst>
          </p:cNvPr>
          <p:cNvSpPr/>
          <p:nvPr/>
        </p:nvSpPr>
        <p:spPr>
          <a:xfrm>
            <a:off x="352531" y="2974911"/>
            <a:ext cx="2741829" cy="878136"/>
          </a:xfrm>
          <a:prstGeom prst="snip2Diag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взаимодействие через систему Личных кабинетов и вывод информации через </a:t>
            </a:r>
            <a:r>
              <a:rPr kumimoji="0" lang="ru-RU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дашборды</a:t>
            </a:r>
            <a:endParaRPr kumimoji="0" lang="ru-RU" sz="140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7" name="Прямоугольник с двумя усеченными противолежащими углами 10">
            <a:extLst>
              <a:ext uri="{FF2B5EF4-FFF2-40B4-BE49-F238E27FC236}">
                <a16:creationId xmlns:a16="http://schemas.microsoft.com/office/drawing/2014/main" id="{077B2B2F-D9A7-0475-F698-8F395132F852}"/>
              </a:ext>
            </a:extLst>
          </p:cNvPr>
          <p:cNvSpPr/>
          <p:nvPr/>
        </p:nvSpPr>
        <p:spPr>
          <a:xfrm>
            <a:off x="377745" y="4663729"/>
            <a:ext cx="2741829" cy="1110589"/>
          </a:xfrm>
          <a:prstGeom prst="snip2Diag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возможность формирования смарт-документов, их администрирования и исполнения</a:t>
            </a:r>
            <a:b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(к примеру запросов и соглашений)</a:t>
            </a:r>
          </a:p>
        </p:txBody>
      </p:sp>
      <p:sp>
        <p:nvSpPr>
          <p:cNvPr id="48" name="Прямоугольник с двумя усеченными противолежащими углами 10">
            <a:extLst>
              <a:ext uri="{FF2B5EF4-FFF2-40B4-BE49-F238E27FC236}">
                <a16:creationId xmlns:a16="http://schemas.microsoft.com/office/drawing/2014/main" id="{5E40ADAE-79D4-60C1-A655-2440A967D29B}"/>
              </a:ext>
            </a:extLst>
          </p:cNvPr>
          <p:cNvSpPr/>
          <p:nvPr/>
        </p:nvSpPr>
        <p:spPr>
          <a:xfrm>
            <a:off x="1354601" y="5774318"/>
            <a:ext cx="2622086" cy="878136"/>
          </a:xfrm>
          <a:prstGeom prst="snip2Diag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возможность загрузки данных из файлов установленной формы</a:t>
            </a:r>
          </a:p>
        </p:txBody>
      </p:sp>
      <p:sp>
        <p:nvSpPr>
          <p:cNvPr id="49" name="Прямоугольник с двумя усеченными противолежащими углами 10">
            <a:extLst>
              <a:ext uri="{FF2B5EF4-FFF2-40B4-BE49-F238E27FC236}">
                <a16:creationId xmlns:a16="http://schemas.microsoft.com/office/drawing/2014/main" id="{BC99BB8D-75BD-82A9-5FDA-EB1E8DA67445}"/>
              </a:ext>
            </a:extLst>
          </p:cNvPr>
          <p:cNvSpPr/>
          <p:nvPr/>
        </p:nvSpPr>
        <p:spPr>
          <a:xfrm>
            <a:off x="3721143" y="2898704"/>
            <a:ext cx="2622086" cy="878136"/>
          </a:xfrm>
          <a:prstGeom prst="snip2Diag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ведение досье объекта (каталога) с данными, фактами и рекомендациями по результатам ФБК</a:t>
            </a:r>
          </a:p>
        </p:txBody>
      </p:sp>
      <p:sp>
        <p:nvSpPr>
          <p:cNvPr id="50" name="Прямоугольник с двумя усеченными противолежащими углами 10">
            <a:extLst>
              <a:ext uri="{FF2B5EF4-FFF2-40B4-BE49-F238E27FC236}">
                <a16:creationId xmlns:a16="http://schemas.microsoft.com/office/drawing/2014/main" id="{6C6B40AA-1358-921A-041F-35C6512A5564}"/>
              </a:ext>
            </a:extLst>
          </p:cNvPr>
          <p:cNvSpPr/>
          <p:nvPr/>
        </p:nvSpPr>
        <p:spPr>
          <a:xfrm>
            <a:off x="3948747" y="3806238"/>
            <a:ext cx="3130604" cy="1191501"/>
          </a:xfrm>
          <a:prstGeom prst="snip2Diag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предоставление доступа объекту ФБК  через ЛК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ко всей истории взаимодействий, а также рекомендациям, направленны посредством мотивированного мнения </a:t>
            </a:r>
          </a:p>
        </p:txBody>
      </p:sp>
      <p:sp>
        <p:nvSpPr>
          <p:cNvPr id="51" name="Прямоугольник с двумя усеченными противолежащими углами 10">
            <a:extLst>
              <a:ext uri="{FF2B5EF4-FFF2-40B4-BE49-F238E27FC236}">
                <a16:creationId xmlns:a16="http://schemas.microsoft.com/office/drawing/2014/main" id="{B6476985-4B6B-513C-A7A6-652524ABFE2D}"/>
              </a:ext>
            </a:extLst>
          </p:cNvPr>
          <p:cNvSpPr/>
          <p:nvPr/>
        </p:nvSpPr>
        <p:spPr>
          <a:xfrm>
            <a:off x="4101799" y="5072613"/>
            <a:ext cx="2622086" cy="1579841"/>
          </a:xfrm>
          <a:prstGeom prst="snip2DiagRect">
            <a:avLst/>
          </a:prstGeom>
          <a:solidFill>
            <a:srgbClr val="5B9BD5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- </a:t>
            </a:r>
            <a:r>
              <a:rPr kumimoji="0" lang="ru-RU" sz="140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возможность осуществления и хранения переписки (истории взаимодействия) в рамках осуществления ФБК, с условием версионности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910BB9-DEEE-E444-DFA8-F2B8A6DA19F3}"/>
              </a:ext>
            </a:extLst>
          </p:cNvPr>
          <p:cNvSpPr txBox="1"/>
          <p:nvPr/>
        </p:nvSpPr>
        <p:spPr>
          <a:xfrm>
            <a:off x="7079351" y="2761073"/>
            <a:ext cx="1741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sng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/>
                <a:cs typeface="Arial" charset="0"/>
              </a:rPr>
              <a:t>Минимальный перечень предполагаемых документов: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Соглашение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Запрос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Ответ на запрос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Мотивированное мнение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Возражение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D559A8-8721-0C38-4F82-A1E4F8FE3911}"/>
              </a:ext>
            </a:extLst>
          </p:cNvPr>
          <p:cNvSpPr txBox="1"/>
          <p:nvPr/>
        </p:nvSpPr>
        <p:spPr>
          <a:xfrm>
            <a:off x="7079351" y="4941168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 u="sng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0" u="none" dirty="0" smtClean="0">
                <a:solidFill>
                  <a:srgbClr val="4472C4">
                    <a:lumMod val="50000"/>
                  </a:srgbClr>
                </a:solidFill>
                <a:latin typeface="Open Sans Condensed Light"/>
                <a:cs typeface="Arial" charset="0"/>
              </a:rPr>
              <a:t>6)</a:t>
            </a:r>
            <a:r>
              <a:rPr lang="ru-RU" sz="1400" u="none" dirty="0" smtClean="0">
                <a:solidFill>
                  <a:srgbClr val="4472C4">
                    <a:lumMod val="50000"/>
                  </a:srgbClr>
                </a:solidFill>
                <a:latin typeface="Open Sans Condensed Light"/>
                <a:cs typeface="Arial" charset="0"/>
              </a:rPr>
              <a:t> </a:t>
            </a:r>
            <a:r>
              <a:rPr lang="ru-RU" sz="1400" b="0" u="none" dirty="0">
                <a:solidFill>
                  <a:srgbClr val="4472C4">
                    <a:lumMod val="50000"/>
                  </a:srgbClr>
                </a:solidFill>
                <a:latin typeface="Open Sans Condensed Light"/>
                <a:cs typeface="Arial" charset="0"/>
              </a:rPr>
              <a:t>Дорожная карта </a:t>
            </a:r>
            <a:r>
              <a:rPr lang="ru-RU" sz="1400" b="0" u="none" dirty="0" smtClean="0">
                <a:solidFill>
                  <a:srgbClr val="4472C4">
                    <a:lumMod val="50000"/>
                  </a:srgbClr>
                </a:solidFill>
                <a:latin typeface="Open Sans Condensed Light"/>
                <a:cs typeface="Arial" charset="0"/>
              </a:rPr>
              <a:t>перехода </a:t>
            </a:r>
            <a:r>
              <a:rPr lang="ru-RU" sz="1400" b="0" u="none" dirty="0">
                <a:solidFill>
                  <a:srgbClr val="4472C4">
                    <a:lumMod val="50000"/>
                  </a:srgbClr>
                </a:solidFill>
                <a:latin typeface="Open Sans Condensed Light"/>
                <a:cs typeface="Arial" charset="0"/>
              </a:rPr>
              <a:t>к ФБК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0" u="none" dirty="0">
                <a:solidFill>
                  <a:srgbClr val="4472C4">
                    <a:lumMod val="50000"/>
                  </a:srgbClr>
                </a:solidFill>
                <a:latin typeface="Open Sans Condensed Light"/>
                <a:cs typeface="Arial" charset="0"/>
              </a:rPr>
              <a:t>7) Решение руководителя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0" u="none" dirty="0">
                <a:solidFill>
                  <a:srgbClr val="4472C4">
                    <a:lumMod val="50000"/>
                  </a:srgbClr>
                </a:solidFill>
                <a:latin typeface="Open Sans Condensed Light"/>
                <a:cs typeface="Arial" charset="0"/>
              </a:rPr>
              <a:t>8) Уведомление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0" u="none" dirty="0">
                <a:solidFill>
                  <a:srgbClr val="4472C4">
                    <a:lumMod val="50000"/>
                  </a:srgbClr>
                </a:solidFill>
                <a:latin typeface="Open Sans Condensed Light"/>
                <a:cs typeface="Arial" charset="0"/>
              </a:rPr>
              <a:t>9) Письмо</a:t>
            </a:r>
            <a:endParaRPr lang="ru-RU" sz="1400" b="0" dirty="0">
              <a:solidFill>
                <a:srgbClr val="4472C4">
                  <a:lumMod val="50000"/>
                </a:srgbClr>
              </a:solidFill>
              <a:latin typeface="Open Sans Condensed Ligh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4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12"/>
          <p:cNvSpPr/>
          <p:nvPr/>
        </p:nvSpPr>
        <p:spPr>
          <a:xfrm>
            <a:off x="467544" y="2132856"/>
            <a:ext cx="8064896" cy="150330"/>
          </a:xfrm>
          <a:custGeom>
            <a:avLst/>
            <a:gdLst/>
            <a:ahLst/>
            <a:cxnLst/>
            <a:rect l="l" t="t" r="r" b="b"/>
            <a:pathLst>
              <a:path w="8877300" h="127000">
                <a:moveTo>
                  <a:pt x="8750141" y="0"/>
                </a:moveTo>
                <a:lnTo>
                  <a:pt x="8793321" y="53974"/>
                </a:lnTo>
                <a:lnTo>
                  <a:pt x="8800951" y="53975"/>
                </a:lnTo>
                <a:lnTo>
                  <a:pt x="8800951" y="73025"/>
                </a:lnTo>
                <a:lnTo>
                  <a:pt x="8793321" y="73025"/>
                </a:lnTo>
                <a:lnTo>
                  <a:pt x="8750141" y="127000"/>
                </a:lnTo>
                <a:lnTo>
                  <a:pt x="8858091" y="73025"/>
                </a:lnTo>
                <a:lnTo>
                  <a:pt x="8800951" y="73025"/>
                </a:lnTo>
                <a:lnTo>
                  <a:pt x="8858094" y="73023"/>
                </a:lnTo>
                <a:lnTo>
                  <a:pt x="8877141" y="63500"/>
                </a:lnTo>
                <a:lnTo>
                  <a:pt x="8750141" y="0"/>
                </a:lnTo>
                <a:close/>
              </a:path>
              <a:path w="8877300" h="127000">
                <a:moveTo>
                  <a:pt x="8793321" y="53974"/>
                </a:moveTo>
                <a:lnTo>
                  <a:pt x="8800941" y="63500"/>
                </a:lnTo>
                <a:lnTo>
                  <a:pt x="8793321" y="73024"/>
                </a:lnTo>
                <a:lnTo>
                  <a:pt x="8800951" y="73025"/>
                </a:lnTo>
                <a:lnTo>
                  <a:pt x="8800951" y="53975"/>
                </a:lnTo>
                <a:lnTo>
                  <a:pt x="8793321" y="53974"/>
                </a:lnTo>
                <a:close/>
              </a:path>
              <a:path w="8877300" h="127000">
                <a:moveTo>
                  <a:pt x="0" y="53973"/>
                </a:moveTo>
                <a:lnTo>
                  <a:pt x="0" y="73023"/>
                </a:lnTo>
                <a:lnTo>
                  <a:pt x="8793322" y="73023"/>
                </a:lnTo>
                <a:lnTo>
                  <a:pt x="8800941" y="63500"/>
                </a:lnTo>
                <a:lnTo>
                  <a:pt x="8793321" y="53974"/>
                </a:lnTo>
                <a:lnTo>
                  <a:pt x="0" y="5397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object 15"/>
          <p:cNvSpPr/>
          <p:nvPr/>
        </p:nvSpPr>
        <p:spPr>
          <a:xfrm>
            <a:off x="1636764" y="2160289"/>
            <a:ext cx="77303" cy="95459"/>
          </a:xfrm>
          <a:custGeom>
            <a:avLst/>
            <a:gdLst/>
            <a:ahLst/>
            <a:cxnLst/>
            <a:rect l="l" t="t" r="r" b="b"/>
            <a:pathLst>
              <a:path w="85090" h="80644">
                <a:moveTo>
                  <a:pt x="0" y="0"/>
                </a:moveTo>
                <a:lnTo>
                  <a:pt x="85081" y="0"/>
                </a:lnTo>
                <a:lnTo>
                  <a:pt x="85081" y="80643"/>
                </a:lnTo>
                <a:lnTo>
                  <a:pt x="0" y="8064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1636764" y="2160289"/>
            <a:ext cx="77303" cy="3158801"/>
            <a:chOff x="1636764" y="2160289"/>
            <a:chExt cx="77303" cy="3158801"/>
          </a:xfrm>
        </p:grpSpPr>
        <p:sp>
          <p:nvSpPr>
            <p:cNvPr id="45" name="object 13"/>
            <p:cNvSpPr/>
            <p:nvPr/>
          </p:nvSpPr>
          <p:spPr>
            <a:xfrm>
              <a:off x="1671920" y="2255748"/>
              <a:ext cx="1731" cy="3036663"/>
            </a:xfrm>
            <a:custGeom>
              <a:avLst/>
              <a:gdLst/>
              <a:ahLst/>
              <a:cxnLst/>
              <a:rect l="l" t="t" r="r" b="b"/>
              <a:pathLst>
                <a:path w="1905" h="2565400">
                  <a:moveTo>
                    <a:pt x="0" y="0"/>
                  </a:moveTo>
                  <a:lnTo>
                    <a:pt x="1482" y="2564778"/>
                  </a:lnTo>
                </a:path>
              </a:pathLst>
            </a:custGeom>
            <a:ln w="952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14"/>
            <p:cNvSpPr/>
            <p:nvPr/>
          </p:nvSpPr>
          <p:spPr>
            <a:xfrm>
              <a:off x="1636764" y="2160289"/>
              <a:ext cx="77303" cy="95459"/>
            </a:xfrm>
            <a:custGeom>
              <a:avLst/>
              <a:gdLst/>
              <a:ahLst/>
              <a:cxnLst/>
              <a:rect l="l" t="t" r="r" b="b"/>
              <a:pathLst>
                <a:path w="85090" h="80644">
                  <a:moveTo>
                    <a:pt x="85081" y="0"/>
                  </a:moveTo>
                  <a:lnTo>
                    <a:pt x="0" y="0"/>
                  </a:lnTo>
                  <a:lnTo>
                    <a:pt x="0" y="80643"/>
                  </a:lnTo>
                  <a:lnTo>
                    <a:pt x="85081" y="80643"/>
                  </a:lnTo>
                  <a:lnTo>
                    <a:pt x="85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16"/>
            <p:cNvSpPr/>
            <p:nvPr/>
          </p:nvSpPr>
          <p:spPr>
            <a:xfrm>
              <a:off x="1636764" y="2634199"/>
              <a:ext cx="77303" cy="2684891"/>
            </a:xfrm>
            <a:custGeom>
              <a:avLst/>
              <a:gdLst/>
              <a:ahLst/>
              <a:cxnLst/>
              <a:rect l="l" t="t" r="r" b="b"/>
              <a:pathLst>
                <a:path w="85090" h="2268220">
                  <a:moveTo>
                    <a:pt x="78732" y="0"/>
                  </a:moveTo>
                  <a:lnTo>
                    <a:pt x="6348" y="0"/>
                  </a:lnTo>
                  <a:lnTo>
                    <a:pt x="0" y="6348"/>
                  </a:lnTo>
                  <a:lnTo>
                    <a:pt x="0" y="14179"/>
                  </a:lnTo>
                  <a:lnTo>
                    <a:pt x="0" y="2261651"/>
                  </a:lnTo>
                  <a:lnTo>
                    <a:pt x="6348" y="2267999"/>
                  </a:lnTo>
                  <a:lnTo>
                    <a:pt x="78732" y="2267999"/>
                  </a:lnTo>
                  <a:lnTo>
                    <a:pt x="85081" y="2261651"/>
                  </a:lnTo>
                  <a:lnTo>
                    <a:pt x="85081" y="6348"/>
                  </a:lnTo>
                  <a:lnTo>
                    <a:pt x="78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object 17"/>
          <p:cNvSpPr/>
          <p:nvPr/>
        </p:nvSpPr>
        <p:spPr>
          <a:xfrm>
            <a:off x="1636764" y="2634199"/>
            <a:ext cx="77303" cy="2684891"/>
          </a:xfrm>
          <a:custGeom>
            <a:avLst/>
            <a:gdLst/>
            <a:ahLst/>
            <a:cxnLst/>
            <a:rect l="l" t="t" r="r" b="b"/>
            <a:pathLst>
              <a:path w="85090" h="2268220">
                <a:moveTo>
                  <a:pt x="0" y="14179"/>
                </a:moveTo>
                <a:lnTo>
                  <a:pt x="0" y="6348"/>
                </a:lnTo>
                <a:lnTo>
                  <a:pt x="6348" y="0"/>
                </a:lnTo>
                <a:lnTo>
                  <a:pt x="14180" y="0"/>
                </a:lnTo>
                <a:lnTo>
                  <a:pt x="70900" y="0"/>
                </a:lnTo>
                <a:lnTo>
                  <a:pt x="78732" y="0"/>
                </a:lnTo>
                <a:lnTo>
                  <a:pt x="85081" y="6348"/>
                </a:lnTo>
                <a:lnTo>
                  <a:pt x="85081" y="14179"/>
                </a:lnTo>
                <a:lnTo>
                  <a:pt x="85081" y="2253820"/>
                </a:lnTo>
                <a:lnTo>
                  <a:pt x="85081" y="2261651"/>
                </a:lnTo>
                <a:lnTo>
                  <a:pt x="78732" y="2268000"/>
                </a:lnTo>
                <a:lnTo>
                  <a:pt x="70900" y="2268000"/>
                </a:lnTo>
                <a:lnTo>
                  <a:pt x="14180" y="2268000"/>
                </a:lnTo>
                <a:lnTo>
                  <a:pt x="6348" y="2268000"/>
                </a:lnTo>
                <a:lnTo>
                  <a:pt x="0" y="2261651"/>
                </a:lnTo>
                <a:lnTo>
                  <a:pt x="0" y="2253820"/>
                </a:lnTo>
                <a:lnTo>
                  <a:pt x="0" y="14179"/>
                </a:lnTo>
                <a:close/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object 18"/>
          <p:cNvSpPr/>
          <p:nvPr/>
        </p:nvSpPr>
        <p:spPr>
          <a:xfrm flipH="1">
            <a:off x="3628111" y="2255748"/>
            <a:ext cx="45719" cy="4269596"/>
          </a:xfrm>
          <a:custGeom>
            <a:avLst/>
            <a:gdLst/>
            <a:ahLst/>
            <a:cxnLst/>
            <a:rect l="l" t="t" r="r" b="b"/>
            <a:pathLst>
              <a:path w="1904" h="2565400">
                <a:moveTo>
                  <a:pt x="0" y="0"/>
                </a:moveTo>
                <a:lnTo>
                  <a:pt x="1482" y="2564778"/>
                </a:lnTo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object 19"/>
          <p:cNvSpPr/>
          <p:nvPr/>
        </p:nvSpPr>
        <p:spPr>
          <a:xfrm>
            <a:off x="3638673" y="2160289"/>
            <a:ext cx="77303" cy="95459"/>
          </a:xfrm>
          <a:custGeom>
            <a:avLst/>
            <a:gdLst/>
            <a:ahLst/>
            <a:cxnLst/>
            <a:rect l="l" t="t" r="r" b="b"/>
            <a:pathLst>
              <a:path w="85089" h="80644">
                <a:moveTo>
                  <a:pt x="85081" y="0"/>
                </a:moveTo>
                <a:lnTo>
                  <a:pt x="0" y="0"/>
                </a:lnTo>
                <a:lnTo>
                  <a:pt x="0" y="80643"/>
                </a:lnTo>
                <a:lnTo>
                  <a:pt x="85081" y="80643"/>
                </a:lnTo>
                <a:lnTo>
                  <a:pt x="85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object 20"/>
          <p:cNvSpPr/>
          <p:nvPr/>
        </p:nvSpPr>
        <p:spPr>
          <a:xfrm>
            <a:off x="3638673" y="2160289"/>
            <a:ext cx="77303" cy="95459"/>
          </a:xfrm>
          <a:custGeom>
            <a:avLst/>
            <a:gdLst/>
            <a:ahLst/>
            <a:cxnLst/>
            <a:rect l="l" t="t" r="r" b="b"/>
            <a:pathLst>
              <a:path w="85089" h="80644">
                <a:moveTo>
                  <a:pt x="0" y="0"/>
                </a:moveTo>
                <a:lnTo>
                  <a:pt x="85081" y="0"/>
                </a:lnTo>
                <a:lnTo>
                  <a:pt x="85081" y="80643"/>
                </a:lnTo>
                <a:lnTo>
                  <a:pt x="0" y="8064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7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3347" y="2754265"/>
            <a:ext cx="104131" cy="99693"/>
          </a:xfrm>
          <a:prstGeom prst="rect">
            <a:avLst/>
          </a:prstGeom>
        </p:spPr>
      </p:pic>
      <p:pic>
        <p:nvPicPr>
          <p:cNvPr id="58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6607" y="6471940"/>
            <a:ext cx="104131" cy="99693"/>
          </a:xfrm>
          <a:prstGeom prst="rect">
            <a:avLst/>
          </a:prstGeom>
        </p:spPr>
      </p:pic>
      <p:sp>
        <p:nvSpPr>
          <p:cNvPr id="62" name="object 77"/>
          <p:cNvSpPr txBox="1"/>
          <p:nvPr/>
        </p:nvSpPr>
        <p:spPr>
          <a:xfrm>
            <a:off x="9574738" y="3709386"/>
            <a:ext cx="1178560" cy="164973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4925" marR="305435">
              <a:lnSpc>
                <a:spcPct val="97000"/>
              </a:lnSpc>
              <a:spcBef>
                <a:spcPts val="165"/>
              </a:spcBef>
            </a:pPr>
            <a:r>
              <a:rPr sz="1050" i="1" spc="-240" dirty="0">
                <a:solidFill>
                  <a:prstClr val="black"/>
                </a:solidFill>
                <a:latin typeface="Trebuchet MS"/>
                <a:cs typeface="Trebuchet MS"/>
              </a:rPr>
              <a:t>У</a:t>
            </a:r>
            <a:r>
              <a:rPr sz="1050" i="1" spc="-345" dirty="0">
                <a:solidFill>
                  <a:prstClr val="black"/>
                </a:solidFill>
                <a:latin typeface="Trebuchet MS"/>
                <a:cs typeface="Trebuchet MS"/>
              </a:rPr>
              <a:t>т</a:t>
            </a:r>
            <a:r>
              <a:rPr sz="1050" i="1" spc="-170" dirty="0">
                <a:solidFill>
                  <a:prstClr val="black"/>
                </a:solidFill>
                <a:latin typeface="Trebuchet MS"/>
                <a:cs typeface="Trebuchet MS"/>
              </a:rPr>
              <a:t>в</a:t>
            </a:r>
            <a:r>
              <a:rPr sz="1050" i="1" spc="-155" dirty="0">
                <a:solidFill>
                  <a:prstClr val="black"/>
                </a:solidFill>
                <a:latin typeface="Trebuchet MS"/>
                <a:cs typeface="Trebuchet MS"/>
              </a:rPr>
              <a:t>е</a:t>
            </a:r>
            <a:r>
              <a:rPr sz="1050" i="1" spc="-170" dirty="0">
                <a:solidFill>
                  <a:prstClr val="black"/>
                </a:solidFill>
                <a:latin typeface="Trebuchet MS"/>
                <a:cs typeface="Trebuchet MS"/>
              </a:rPr>
              <a:t>р</a:t>
            </a:r>
            <a:r>
              <a:rPr sz="1050" i="1" spc="-220" dirty="0">
                <a:solidFill>
                  <a:prstClr val="black"/>
                </a:solidFill>
                <a:latin typeface="Trebuchet MS"/>
                <a:cs typeface="Trebuchet MS"/>
              </a:rPr>
              <a:t>ж</a:t>
            </a:r>
            <a:r>
              <a:rPr sz="1050" i="1" spc="-204" dirty="0">
                <a:solidFill>
                  <a:prstClr val="black"/>
                </a:solidFill>
                <a:latin typeface="Trebuchet MS"/>
                <a:cs typeface="Trebuchet MS"/>
              </a:rPr>
              <a:t>д</a:t>
            </a:r>
            <a:r>
              <a:rPr sz="1050" i="1" spc="-170" dirty="0">
                <a:solidFill>
                  <a:prstClr val="black"/>
                </a:solidFill>
                <a:latin typeface="Trebuchet MS"/>
                <a:cs typeface="Trebuchet MS"/>
              </a:rPr>
              <a:t>е</a:t>
            </a:r>
            <a:r>
              <a:rPr sz="1050" i="1" spc="-185" dirty="0">
                <a:solidFill>
                  <a:prstClr val="black"/>
                </a:solidFill>
                <a:latin typeface="Trebuchet MS"/>
                <a:cs typeface="Trebuchet MS"/>
              </a:rPr>
              <a:t>н</a:t>
            </a:r>
            <a:r>
              <a:rPr sz="1050" i="1" spc="-235" dirty="0">
                <a:solidFill>
                  <a:prstClr val="black"/>
                </a:solidFill>
                <a:latin typeface="Trebuchet MS"/>
                <a:cs typeface="Trebuchet MS"/>
              </a:rPr>
              <a:t>ы</a:t>
            </a:r>
            <a:r>
              <a:rPr sz="1050" i="1" spc="-17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050" i="1" spc="-240" dirty="0">
                <a:solidFill>
                  <a:prstClr val="black"/>
                </a:solidFill>
                <a:latin typeface="Trebuchet MS"/>
                <a:cs typeface="Trebuchet MS"/>
              </a:rPr>
              <a:t>Ф</a:t>
            </a:r>
            <a:r>
              <a:rPr sz="1050" i="1" spc="-330" dirty="0">
                <a:solidFill>
                  <a:prstClr val="black"/>
                </a:solidFill>
                <a:latin typeface="Trebuchet MS"/>
                <a:cs typeface="Trebuchet MS"/>
              </a:rPr>
              <a:t>Т</a:t>
            </a:r>
            <a:r>
              <a:rPr sz="1050" i="1" spc="-165" dirty="0">
                <a:solidFill>
                  <a:prstClr val="black"/>
                </a:solidFill>
                <a:latin typeface="Trebuchet MS"/>
                <a:cs typeface="Trebuchet MS"/>
              </a:rPr>
              <a:t>,  </a:t>
            </a:r>
            <a:r>
              <a:rPr sz="1100" i="1" spc="-195" dirty="0">
                <a:solidFill>
                  <a:prstClr val="black"/>
                </a:solidFill>
                <a:latin typeface="Trebuchet MS"/>
                <a:cs typeface="Trebuchet MS"/>
              </a:rPr>
              <a:t>н</a:t>
            </a:r>
            <a:r>
              <a:rPr sz="1100" i="1" spc="-170" dirty="0">
                <a:solidFill>
                  <a:prstClr val="black"/>
                </a:solidFill>
                <a:latin typeface="Trebuchet MS"/>
                <a:cs typeface="Trebuchet MS"/>
              </a:rPr>
              <a:t>а</a:t>
            </a:r>
            <a:r>
              <a:rPr sz="1100" i="1" spc="-17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i="1" spc="-204" dirty="0">
                <a:solidFill>
                  <a:prstClr val="black"/>
                </a:solidFill>
                <a:latin typeface="Trebuchet MS"/>
                <a:cs typeface="Trebuchet MS"/>
              </a:rPr>
              <a:t>г</a:t>
            </a:r>
            <a:r>
              <a:rPr sz="1100" i="1" spc="-185" dirty="0">
                <a:solidFill>
                  <a:prstClr val="black"/>
                </a:solidFill>
                <a:latin typeface="Trebuchet MS"/>
                <a:cs typeface="Trebuchet MS"/>
              </a:rPr>
              <a:t>а</a:t>
            </a:r>
            <a:r>
              <a:rPr sz="1100" i="1" spc="-195" dirty="0">
                <a:solidFill>
                  <a:prstClr val="black"/>
                </a:solidFill>
                <a:latin typeface="Trebuchet MS"/>
                <a:cs typeface="Trebuchet MS"/>
              </a:rPr>
              <a:t>р</a:t>
            </a:r>
            <a:r>
              <a:rPr sz="1100" i="1" spc="-330" dirty="0">
                <a:solidFill>
                  <a:prstClr val="black"/>
                </a:solidFill>
                <a:latin typeface="Trebuchet MS"/>
                <a:cs typeface="Trebuchet MS"/>
              </a:rPr>
              <a:t>м</a:t>
            </a:r>
            <a:r>
              <a:rPr sz="1100" i="1" spc="-200" dirty="0">
                <a:solidFill>
                  <a:prstClr val="black"/>
                </a:solidFill>
                <a:latin typeface="Trebuchet MS"/>
                <a:cs typeface="Trebuchet MS"/>
              </a:rPr>
              <a:t>о</a:t>
            </a:r>
            <a:r>
              <a:rPr sz="1100" i="1" spc="-215" dirty="0">
                <a:solidFill>
                  <a:prstClr val="black"/>
                </a:solidFill>
                <a:latin typeface="Trebuchet MS"/>
                <a:cs typeface="Trebuchet MS"/>
              </a:rPr>
              <a:t>н</a:t>
            </a:r>
            <a:r>
              <a:rPr sz="1100" i="1" spc="-225" dirty="0">
                <a:solidFill>
                  <a:prstClr val="black"/>
                </a:solidFill>
                <a:latin typeface="Trebuchet MS"/>
                <a:cs typeface="Trebuchet MS"/>
              </a:rPr>
              <a:t>и</a:t>
            </a:r>
            <a:r>
              <a:rPr sz="1100" i="1" spc="-204" dirty="0">
                <a:solidFill>
                  <a:prstClr val="black"/>
                </a:solidFill>
                <a:latin typeface="Trebuchet MS"/>
                <a:cs typeface="Trebuchet MS"/>
              </a:rPr>
              <a:t>з</a:t>
            </a:r>
            <a:r>
              <a:rPr sz="1100" i="1" spc="-195" dirty="0">
                <a:solidFill>
                  <a:prstClr val="black"/>
                </a:solidFill>
                <a:latin typeface="Trebuchet MS"/>
                <a:cs typeface="Trebuchet MS"/>
              </a:rPr>
              <a:t>а</a:t>
            </a:r>
            <a:r>
              <a:rPr sz="1100" i="1" spc="-220" dirty="0">
                <a:solidFill>
                  <a:prstClr val="black"/>
                </a:solidFill>
                <a:latin typeface="Trebuchet MS"/>
                <a:cs typeface="Trebuchet MS"/>
              </a:rPr>
              <a:t>ц</a:t>
            </a:r>
            <a:r>
              <a:rPr sz="1100" i="1" spc="-229" dirty="0">
                <a:solidFill>
                  <a:prstClr val="black"/>
                </a:solidFill>
                <a:latin typeface="Trebuchet MS"/>
                <a:cs typeface="Trebuchet MS"/>
              </a:rPr>
              <a:t>и</a:t>
            </a:r>
            <a:r>
              <a:rPr sz="1100" i="1" spc="-145" dirty="0">
                <a:solidFill>
                  <a:prstClr val="black"/>
                </a:solidFill>
                <a:latin typeface="Trebuchet MS"/>
                <a:cs typeface="Trebuchet MS"/>
              </a:rPr>
              <a:t>ю  </a:t>
            </a:r>
            <a:r>
              <a:rPr sz="1100" i="1" spc="-150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100" i="1" spc="-235" dirty="0">
                <a:solidFill>
                  <a:srgbClr val="FF0000"/>
                </a:solidFill>
                <a:latin typeface="Trebuchet MS"/>
                <a:cs typeface="Trebuchet MS"/>
              </a:rPr>
              <a:t>д</a:t>
            </a:r>
            <a:r>
              <a:rPr sz="1100" i="1" spc="-200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100" i="1" spc="-204" dirty="0">
                <a:solidFill>
                  <a:srgbClr val="FF0000"/>
                </a:solidFill>
                <a:latin typeface="Trebuchet MS"/>
                <a:cs typeface="Trebuchet MS"/>
              </a:rPr>
              <a:t>р</a:t>
            </a:r>
            <a:r>
              <a:rPr sz="1100" i="1" spc="-170" dirty="0">
                <a:solidFill>
                  <a:srgbClr val="FF0000"/>
                </a:solidFill>
                <a:latin typeface="Trebuchet MS"/>
                <a:cs typeface="Trebuchet MS"/>
              </a:rPr>
              <a:t>а</a:t>
            </a:r>
            <a:r>
              <a:rPr sz="1100" i="1" spc="-250" dirty="0">
                <a:solidFill>
                  <a:srgbClr val="FF0000"/>
                </a:solidFill>
                <a:latin typeface="Trebuchet MS"/>
                <a:cs typeface="Trebuchet MS"/>
              </a:rPr>
              <a:t>б</a:t>
            </a:r>
            <a:r>
              <a:rPr sz="1100" i="1" spc="-200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100" i="1" spc="-330" dirty="0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sz="1100" i="1" spc="-254" dirty="0">
                <a:solidFill>
                  <a:srgbClr val="FF0000"/>
                </a:solidFill>
                <a:latin typeface="Trebuchet MS"/>
                <a:cs typeface="Trebuchet MS"/>
              </a:rPr>
              <a:t>к</a:t>
            </a:r>
            <a:r>
              <a:rPr sz="1100" i="1" spc="-240" dirty="0">
                <a:solidFill>
                  <a:srgbClr val="FF0000"/>
                </a:solidFill>
                <a:latin typeface="Trebuchet MS"/>
                <a:cs typeface="Trebuchet MS"/>
              </a:rPr>
              <a:t>у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П</a:t>
            </a:r>
            <a:r>
              <a:rPr sz="1100" i="1" spc="-245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300" dirty="0">
                <a:solidFill>
                  <a:srgbClr val="FF0000"/>
                </a:solidFill>
                <a:latin typeface="Trebuchet MS"/>
                <a:cs typeface="Trebuchet MS"/>
              </a:rPr>
              <a:t>А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100" i="1" spc="-1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140" dirty="0">
                <a:solidFill>
                  <a:srgbClr val="FF0000"/>
                </a:solidFill>
                <a:latin typeface="Trebuchet MS"/>
                <a:cs typeface="Trebuchet MS"/>
              </a:rPr>
              <a:t>и  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П</a:t>
            </a:r>
            <a:r>
              <a:rPr sz="1100" i="1" spc="-280" dirty="0">
                <a:solidFill>
                  <a:srgbClr val="FF0000"/>
                </a:solidFill>
                <a:latin typeface="Trebuchet MS"/>
                <a:cs typeface="Trebuchet MS"/>
              </a:rPr>
              <a:t>ФК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60" dirty="0">
                <a:solidFill>
                  <a:srgbClr val="FF0000"/>
                </a:solidFill>
                <a:latin typeface="Trebuchet MS"/>
                <a:cs typeface="Trebuchet MS"/>
              </a:rPr>
              <a:t>Г</a:t>
            </a:r>
            <a:r>
              <a:rPr sz="1100" i="1" spc="-245" dirty="0">
                <a:solidFill>
                  <a:srgbClr val="FF0000"/>
                </a:solidFill>
                <a:latin typeface="Trebuchet MS"/>
                <a:cs typeface="Trebuchet MS"/>
              </a:rPr>
              <a:t>ИИ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Э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Б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u="sng" spc="-2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дл</a:t>
            </a:r>
            <a:r>
              <a:rPr sz="1100" i="1" u="sng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я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925">
              <a:lnSpc>
                <a:spcPts val="1200"/>
              </a:lnSpc>
            </a:pPr>
            <a:r>
              <a:rPr sz="1100" i="1" u="sng" spc="-2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наблюдения</a:t>
            </a:r>
            <a:r>
              <a:rPr sz="1100" i="1" spc="-220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925">
              <a:spcBef>
                <a:spcPts val="10"/>
              </a:spcBef>
            </a:pPr>
            <a:r>
              <a:rPr sz="1050" i="1" spc="-185" dirty="0">
                <a:solidFill>
                  <a:srgbClr val="00B050"/>
                </a:solidFill>
                <a:latin typeface="Trebuchet MS"/>
                <a:cs typeface="Trebuchet MS"/>
              </a:rPr>
              <a:t>01.02.2026</a:t>
            </a:r>
            <a:endParaRPr sz="105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96400"/>
              </a:lnSpc>
              <a:spcBef>
                <a:spcPts val="95"/>
              </a:spcBef>
            </a:pPr>
            <a:r>
              <a:rPr sz="1050" i="1" spc="-240" dirty="0">
                <a:solidFill>
                  <a:srgbClr val="FF0000"/>
                </a:solidFill>
                <a:latin typeface="Trebuchet MS"/>
                <a:cs typeface="Trebuchet MS"/>
              </a:rPr>
              <a:t>У</a:t>
            </a:r>
            <a:r>
              <a:rPr sz="1050" i="1" spc="-345" dirty="0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sz="1050" i="1" spc="-170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050" i="1" spc="-155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050" i="1" spc="-170" dirty="0">
                <a:solidFill>
                  <a:srgbClr val="FF0000"/>
                </a:solidFill>
                <a:latin typeface="Trebuchet MS"/>
                <a:cs typeface="Trebuchet MS"/>
              </a:rPr>
              <a:t>р</a:t>
            </a:r>
            <a:r>
              <a:rPr sz="1050" i="1" spc="-220" dirty="0">
                <a:solidFill>
                  <a:srgbClr val="FF0000"/>
                </a:solidFill>
                <a:latin typeface="Trebuchet MS"/>
                <a:cs typeface="Trebuchet MS"/>
              </a:rPr>
              <a:t>ж</a:t>
            </a:r>
            <a:r>
              <a:rPr sz="1050" i="1" spc="-204" dirty="0">
                <a:solidFill>
                  <a:srgbClr val="FF0000"/>
                </a:solidFill>
                <a:latin typeface="Trebuchet MS"/>
                <a:cs typeface="Trebuchet MS"/>
              </a:rPr>
              <a:t>д</a:t>
            </a:r>
            <a:r>
              <a:rPr sz="1050" i="1" spc="-170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050" i="1" spc="-185" dirty="0">
                <a:solidFill>
                  <a:srgbClr val="FF0000"/>
                </a:solidFill>
                <a:latin typeface="Trebuchet MS"/>
                <a:cs typeface="Trebuchet MS"/>
              </a:rPr>
              <a:t>н</a:t>
            </a:r>
            <a:r>
              <a:rPr sz="1050" i="1" spc="-235" dirty="0">
                <a:solidFill>
                  <a:srgbClr val="FF0000"/>
                </a:solidFill>
                <a:latin typeface="Trebuchet MS"/>
                <a:cs typeface="Trebuchet MS"/>
              </a:rPr>
              <a:t>ы</a:t>
            </a:r>
            <a:r>
              <a:rPr sz="1050" i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50" i="1" spc="-240" dirty="0">
                <a:solidFill>
                  <a:srgbClr val="FF0000"/>
                </a:solidFill>
                <a:latin typeface="Trebuchet MS"/>
                <a:cs typeface="Trebuchet MS"/>
              </a:rPr>
              <a:t>Ф</a:t>
            </a:r>
            <a:r>
              <a:rPr sz="1050" i="1" spc="-330" dirty="0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sz="1050" i="1" spc="-18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050" i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150" dirty="0">
                <a:solidFill>
                  <a:srgbClr val="FF0000"/>
                </a:solidFill>
                <a:latin typeface="Trebuchet MS"/>
                <a:cs typeface="Trebuchet MS"/>
              </a:rPr>
              <a:t>на  </a:t>
            </a:r>
            <a:r>
              <a:rPr sz="1100" i="1" spc="-204" dirty="0">
                <a:solidFill>
                  <a:srgbClr val="FF0000"/>
                </a:solidFill>
                <a:latin typeface="Trebuchet MS"/>
                <a:cs typeface="Trebuchet MS"/>
              </a:rPr>
              <a:t>соз</a:t>
            </a:r>
            <a:r>
              <a:rPr sz="1100" i="1" spc="-235" dirty="0">
                <a:solidFill>
                  <a:srgbClr val="FF0000"/>
                </a:solidFill>
                <a:latin typeface="Trebuchet MS"/>
                <a:cs typeface="Trebuchet MS"/>
              </a:rPr>
              <a:t>д</a:t>
            </a:r>
            <a:r>
              <a:rPr sz="1100" i="1" spc="-170" dirty="0">
                <a:solidFill>
                  <a:srgbClr val="FF0000"/>
                </a:solidFill>
                <a:latin typeface="Trebuchet MS"/>
                <a:cs typeface="Trebuchet MS"/>
              </a:rPr>
              <a:t>а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н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180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00" dirty="0">
                <a:solidFill>
                  <a:srgbClr val="FF0000"/>
                </a:solidFill>
                <a:latin typeface="Trebuchet MS"/>
                <a:cs typeface="Trebuchet MS"/>
              </a:rPr>
              <a:t>п</a:t>
            </a:r>
            <a:r>
              <a:rPr sz="1100" i="1" spc="-280" dirty="0">
                <a:solidFill>
                  <a:srgbClr val="FF0000"/>
                </a:solidFill>
                <a:latin typeface="Trebuchet MS"/>
                <a:cs typeface="Trebuchet MS"/>
              </a:rPr>
              <a:t>л</a:t>
            </a:r>
            <a:r>
              <a:rPr sz="1100" i="1" spc="-170" dirty="0">
                <a:solidFill>
                  <a:srgbClr val="FF0000"/>
                </a:solidFill>
                <a:latin typeface="Trebuchet MS"/>
                <a:cs typeface="Trebuchet MS"/>
              </a:rPr>
              <a:t>а</a:t>
            </a:r>
            <a:r>
              <a:rPr sz="1100" i="1" spc="-330" dirty="0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sz="1100" i="1" spc="-370" dirty="0">
                <a:solidFill>
                  <a:srgbClr val="FF0000"/>
                </a:solidFill>
                <a:latin typeface="Trebuchet MS"/>
                <a:cs typeface="Trebuchet MS"/>
              </a:rPr>
              <a:t>ф</a:t>
            </a:r>
            <a:r>
              <a:rPr sz="1100" i="1" spc="-200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100" i="1" spc="-204" dirty="0">
                <a:solidFill>
                  <a:srgbClr val="FF0000"/>
                </a:solidFill>
                <a:latin typeface="Trebuchet MS"/>
                <a:cs typeface="Trebuchet MS"/>
              </a:rPr>
              <a:t>р</a:t>
            </a:r>
            <a:r>
              <a:rPr sz="1100" i="1" spc="-330" dirty="0">
                <a:solidFill>
                  <a:srgbClr val="FF0000"/>
                </a:solidFill>
                <a:latin typeface="Trebuchet MS"/>
                <a:cs typeface="Trebuchet MS"/>
              </a:rPr>
              <a:t>м</a:t>
            </a:r>
            <a:r>
              <a:rPr sz="1100" i="1" spc="-195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нн</a:t>
            </a:r>
            <a:r>
              <a:rPr sz="1100" i="1" spc="-200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100" i="1" spc="-204" dirty="0">
                <a:solidFill>
                  <a:srgbClr val="FF0000"/>
                </a:solidFill>
                <a:latin typeface="Trebuchet MS"/>
                <a:cs typeface="Trebuchet MS"/>
              </a:rPr>
              <a:t>г</a:t>
            </a:r>
            <a:r>
              <a:rPr sz="1100" i="1" spc="-125" dirty="0">
                <a:solidFill>
                  <a:srgbClr val="FF0000"/>
                </a:solidFill>
                <a:latin typeface="Trebuchet MS"/>
                <a:cs typeface="Trebuchet MS"/>
              </a:rPr>
              <a:t>о  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р</a:t>
            </a:r>
            <a:r>
              <a:rPr sz="1100" i="1" spc="-190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100" i="1" spc="-325" dirty="0">
                <a:solidFill>
                  <a:srgbClr val="FF0000"/>
                </a:solidFill>
                <a:latin typeface="Trebuchet MS"/>
                <a:cs typeface="Trebuchet MS"/>
              </a:rPr>
              <a:t>ш</a:t>
            </a:r>
            <a:r>
              <a:rPr sz="1100" i="1" spc="-195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н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200" dirty="0">
                <a:solidFill>
                  <a:srgbClr val="FF0000"/>
                </a:solidFill>
                <a:latin typeface="Trebuchet MS"/>
                <a:cs typeface="Trebuchet MS"/>
              </a:rPr>
              <a:t>я</a:t>
            </a:r>
            <a:r>
              <a:rPr sz="1100" i="1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165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15" dirty="0">
                <a:solidFill>
                  <a:srgbClr val="FF0000"/>
                </a:solidFill>
                <a:latin typeface="Trebuchet MS"/>
                <a:cs typeface="Trebuchet MS"/>
              </a:rPr>
              <a:t>Г</a:t>
            </a:r>
            <a:r>
              <a:rPr sz="1100" i="1" spc="-29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245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Э</a:t>
            </a:r>
            <a:r>
              <a:rPr sz="1100" i="1" spc="-145" dirty="0">
                <a:solidFill>
                  <a:srgbClr val="FF0000"/>
                </a:solidFill>
                <a:latin typeface="Trebuchet MS"/>
                <a:cs typeface="Trebuchet MS"/>
              </a:rPr>
              <a:t>Б  </a:t>
            </a:r>
            <a:r>
              <a:rPr sz="1100" i="1" spc="-225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100" i="1" u="sng" spc="-2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контроллинг</a:t>
            </a:r>
            <a:r>
              <a:rPr sz="1100" i="1" spc="-22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64" name="object 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9403" y="2804112"/>
            <a:ext cx="104131" cy="99693"/>
          </a:xfrm>
          <a:prstGeom prst="rect">
            <a:avLst/>
          </a:prstGeom>
        </p:spPr>
      </p:pic>
      <p:sp>
        <p:nvSpPr>
          <p:cNvPr id="66" name="object 90"/>
          <p:cNvSpPr/>
          <p:nvPr/>
        </p:nvSpPr>
        <p:spPr>
          <a:xfrm>
            <a:off x="8361284" y="3213183"/>
            <a:ext cx="85090" cy="80645"/>
          </a:xfrm>
          <a:custGeom>
            <a:avLst/>
            <a:gdLst/>
            <a:ahLst/>
            <a:cxnLst/>
            <a:rect l="l" t="t" r="r" b="b"/>
            <a:pathLst>
              <a:path w="85090" h="80644">
                <a:moveTo>
                  <a:pt x="85081" y="0"/>
                </a:moveTo>
                <a:lnTo>
                  <a:pt x="0" y="0"/>
                </a:lnTo>
                <a:lnTo>
                  <a:pt x="0" y="80643"/>
                </a:lnTo>
                <a:lnTo>
                  <a:pt x="85081" y="80643"/>
                </a:lnTo>
                <a:lnTo>
                  <a:pt x="85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8" name="object 9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0749" y="5606221"/>
            <a:ext cx="104131" cy="99693"/>
          </a:xfrm>
          <a:prstGeom prst="rect">
            <a:avLst/>
          </a:prstGeom>
        </p:spPr>
      </p:pic>
      <p:sp>
        <p:nvSpPr>
          <p:cNvPr id="70" name="object 97"/>
          <p:cNvSpPr txBox="1"/>
          <p:nvPr/>
        </p:nvSpPr>
        <p:spPr>
          <a:xfrm>
            <a:off x="9417001" y="643449"/>
            <a:ext cx="1033144" cy="19761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190"/>
              </a:spcBef>
            </a:pPr>
            <a:r>
              <a:rPr sz="1050" i="1" spc="-170" dirty="0">
                <a:solidFill>
                  <a:prstClr val="black"/>
                </a:solidFill>
                <a:latin typeface="Trebuchet MS"/>
                <a:cs typeface="Trebuchet MS"/>
              </a:rPr>
              <a:t>В</a:t>
            </a:r>
            <a:r>
              <a:rPr sz="1050" i="1" spc="-165" dirty="0">
                <a:solidFill>
                  <a:prstClr val="black"/>
                </a:solidFill>
                <a:latin typeface="Trebuchet MS"/>
                <a:cs typeface="Trebuchet MS"/>
              </a:rPr>
              <a:t>в</a:t>
            </a:r>
            <a:r>
              <a:rPr sz="1050" i="1" spc="-170" dirty="0">
                <a:solidFill>
                  <a:prstClr val="black"/>
                </a:solidFill>
                <a:latin typeface="Trebuchet MS"/>
                <a:cs typeface="Trebuchet MS"/>
              </a:rPr>
              <a:t>е</a:t>
            </a:r>
            <a:r>
              <a:rPr sz="1050" i="1" spc="-204" dirty="0">
                <a:solidFill>
                  <a:prstClr val="black"/>
                </a:solidFill>
                <a:latin typeface="Trebuchet MS"/>
                <a:cs typeface="Trebuchet MS"/>
              </a:rPr>
              <a:t>д</a:t>
            </a:r>
            <a:r>
              <a:rPr sz="1050" i="1" spc="-170" dirty="0">
                <a:solidFill>
                  <a:prstClr val="black"/>
                </a:solidFill>
                <a:latin typeface="Trebuchet MS"/>
                <a:cs typeface="Trebuchet MS"/>
              </a:rPr>
              <a:t>е</a:t>
            </a:r>
            <a:r>
              <a:rPr sz="1050" i="1" spc="-190" dirty="0">
                <a:solidFill>
                  <a:prstClr val="black"/>
                </a:solidFill>
                <a:latin typeface="Trebuchet MS"/>
                <a:cs typeface="Trebuchet MS"/>
              </a:rPr>
              <a:t>н</a:t>
            </a:r>
            <a:r>
              <a:rPr sz="1050" i="1" spc="-229" dirty="0">
                <a:solidFill>
                  <a:prstClr val="black"/>
                </a:solidFill>
                <a:latin typeface="Trebuchet MS"/>
                <a:cs typeface="Trebuchet MS"/>
              </a:rPr>
              <a:t>ы</a:t>
            </a:r>
            <a:r>
              <a:rPr sz="1050" i="1" spc="-17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050" i="1" spc="-135" dirty="0">
                <a:solidFill>
                  <a:prstClr val="black"/>
                </a:solidFill>
                <a:latin typeface="Trebuchet MS"/>
                <a:cs typeface="Trebuchet MS"/>
              </a:rPr>
              <a:t>в</a:t>
            </a:r>
            <a:r>
              <a:rPr sz="1050" i="1" spc="-16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050" i="1" spc="-175" dirty="0">
                <a:solidFill>
                  <a:prstClr val="black"/>
                </a:solidFill>
                <a:latin typeface="Trebuchet MS"/>
                <a:cs typeface="Trebuchet MS"/>
              </a:rPr>
              <a:t>п</a:t>
            </a:r>
            <a:r>
              <a:rPr sz="1050" i="1" spc="-180" dirty="0">
                <a:solidFill>
                  <a:prstClr val="black"/>
                </a:solidFill>
                <a:latin typeface="Trebuchet MS"/>
                <a:cs typeface="Trebuchet MS"/>
              </a:rPr>
              <a:t>р</a:t>
            </a:r>
            <a:r>
              <a:rPr sz="1050" i="1" spc="-170" dirty="0">
                <a:solidFill>
                  <a:prstClr val="black"/>
                </a:solidFill>
                <a:latin typeface="Trebuchet MS"/>
                <a:cs typeface="Trebuchet MS"/>
              </a:rPr>
              <a:t>о</a:t>
            </a:r>
            <a:r>
              <a:rPr sz="1050" i="1" spc="-290" dirty="0">
                <a:solidFill>
                  <a:prstClr val="black"/>
                </a:solidFill>
                <a:latin typeface="Trebuchet MS"/>
                <a:cs typeface="Trebuchet MS"/>
              </a:rPr>
              <a:t>м</a:t>
            </a:r>
            <a:r>
              <a:rPr sz="1050" i="1" spc="-165" dirty="0">
                <a:solidFill>
                  <a:prstClr val="black"/>
                </a:solidFill>
                <a:latin typeface="Trebuchet MS"/>
                <a:cs typeface="Trebuchet MS"/>
              </a:rPr>
              <a:t>,  </a:t>
            </a:r>
            <a:r>
              <a:rPr sz="1100" i="1" spc="-220" dirty="0">
                <a:solidFill>
                  <a:prstClr val="black"/>
                </a:solidFill>
                <a:latin typeface="Trebuchet MS"/>
                <a:cs typeface="Trebuchet MS"/>
              </a:rPr>
              <a:t>д</a:t>
            </a:r>
            <a:r>
              <a:rPr sz="1100" i="1" spc="-210" dirty="0">
                <a:solidFill>
                  <a:prstClr val="black"/>
                </a:solidFill>
                <a:latin typeface="Trebuchet MS"/>
                <a:cs typeface="Trebuchet MS"/>
              </a:rPr>
              <a:t>о</a:t>
            </a:r>
            <a:r>
              <a:rPr sz="1100" i="1" spc="-204" dirty="0">
                <a:solidFill>
                  <a:prstClr val="black"/>
                </a:solidFill>
                <a:latin typeface="Trebuchet MS"/>
                <a:cs typeface="Trebuchet MS"/>
              </a:rPr>
              <a:t>р</a:t>
            </a:r>
            <a:r>
              <a:rPr sz="1100" i="1" spc="-170" dirty="0">
                <a:solidFill>
                  <a:prstClr val="black"/>
                </a:solidFill>
                <a:latin typeface="Trebuchet MS"/>
                <a:cs typeface="Trebuchet MS"/>
              </a:rPr>
              <a:t>а</a:t>
            </a:r>
            <a:r>
              <a:rPr sz="1100" i="1" spc="-250" dirty="0">
                <a:solidFill>
                  <a:prstClr val="black"/>
                </a:solidFill>
                <a:latin typeface="Trebuchet MS"/>
                <a:cs typeface="Trebuchet MS"/>
              </a:rPr>
              <a:t>б</a:t>
            </a:r>
            <a:r>
              <a:rPr sz="1100" i="1" spc="-200" dirty="0">
                <a:solidFill>
                  <a:prstClr val="black"/>
                </a:solidFill>
                <a:latin typeface="Trebuchet MS"/>
                <a:cs typeface="Trebuchet MS"/>
              </a:rPr>
              <a:t>о</a:t>
            </a:r>
            <a:r>
              <a:rPr sz="1100" i="1" spc="-330" dirty="0">
                <a:solidFill>
                  <a:prstClr val="black"/>
                </a:solidFill>
                <a:latin typeface="Trebuchet MS"/>
                <a:cs typeface="Trebuchet MS"/>
              </a:rPr>
              <a:t>т</a:t>
            </a:r>
            <a:r>
              <a:rPr sz="1100" i="1" spc="-254" dirty="0">
                <a:solidFill>
                  <a:prstClr val="black"/>
                </a:solidFill>
                <a:latin typeface="Trebuchet MS"/>
                <a:cs typeface="Trebuchet MS"/>
              </a:rPr>
              <a:t>к</a:t>
            </a:r>
            <a:r>
              <a:rPr sz="1100" i="1" spc="-204" dirty="0">
                <a:solidFill>
                  <a:prstClr val="black"/>
                </a:solidFill>
                <a:latin typeface="Trebuchet MS"/>
                <a:cs typeface="Trebuchet MS"/>
              </a:rPr>
              <a:t>и</a:t>
            </a:r>
            <a:r>
              <a:rPr sz="1100" i="1" spc="-18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i="1" spc="-200" dirty="0">
                <a:solidFill>
                  <a:prstClr val="black"/>
                </a:solidFill>
                <a:latin typeface="Trebuchet MS"/>
                <a:cs typeface="Trebuchet MS"/>
              </a:rPr>
              <a:t>п</a:t>
            </a:r>
            <a:r>
              <a:rPr sz="1100" i="1" spc="-125" dirty="0">
                <a:solidFill>
                  <a:prstClr val="black"/>
                </a:solidFill>
                <a:latin typeface="Trebuchet MS"/>
                <a:cs typeface="Trebuchet MS"/>
              </a:rPr>
              <a:t>о  </a:t>
            </a:r>
            <a:r>
              <a:rPr sz="1100" i="1" spc="-215" dirty="0">
                <a:solidFill>
                  <a:prstClr val="black"/>
                </a:solidFill>
                <a:latin typeface="Trebuchet MS"/>
                <a:cs typeface="Trebuchet MS"/>
              </a:rPr>
              <a:t>гармонизации </a:t>
            </a:r>
            <a:r>
              <a:rPr sz="1100" i="1" spc="-21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00" i="1" spc="-150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100" i="1" spc="-235" dirty="0">
                <a:solidFill>
                  <a:srgbClr val="FF0000"/>
                </a:solidFill>
                <a:latin typeface="Trebuchet MS"/>
                <a:cs typeface="Trebuchet MS"/>
              </a:rPr>
              <a:t>д</a:t>
            </a:r>
            <a:r>
              <a:rPr sz="1100" i="1" spc="-200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100" i="1" spc="-204" dirty="0">
                <a:solidFill>
                  <a:srgbClr val="FF0000"/>
                </a:solidFill>
                <a:latin typeface="Trebuchet MS"/>
                <a:cs typeface="Trebuchet MS"/>
              </a:rPr>
              <a:t>р</a:t>
            </a:r>
            <a:r>
              <a:rPr sz="1100" i="1" spc="-170" dirty="0">
                <a:solidFill>
                  <a:srgbClr val="FF0000"/>
                </a:solidFill>
                <a:latin typeface="Trebuchet MS"/>
                <a:cs typeface="Trebuchet MS"/>
              </a:rPr>
              <a:t>а</a:t>
            </a:r>
            <a:r>
              <a:rPr sz="1100" i="1" spc="-250" dirty="0">
                <a:solidFill>
                  <a:srgbClr val="FF0000"/>
                </a:solidFill>
                <a:latin typeface="Trebuchet MS"/>
                <a:cs typeface="Trebuchet MS"/>
              </a:rPr>
              <a:t>б</a:t>
            </a:r>
            <a:r>
              <a:rPr sz="1100" i="1" spc="-200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100" i="1" spc="-330" dirty="0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sz="1100" i="1" spc="-170" dirty="0">
                <a:solidFill>
                  <a:srgbClr val="FF0000"/>
                </a:solidFill>
                <a:latin typeface="Trebuchet MS"/>
                <a:cs typeface="Trebuchet MS"/>
              </a:rPr>
              <a:t>а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нн</a:t>
            </a:r>
            <a:r>
              <a:rPr sz="1100" i="1" spc="-305" dirty="0">
                <a:solidFill>
                  <a:srgbClr val="FF0000"/>
                </a:solidFill>
                <a:latin typeface="Trebuchet MS"/>
                <a:cs typeface="Trebuchet MS"/>
              </a:rPr>
              <a:t>ы</a:t>
            </a:r>
            <a:r>
              <a:rPr sz="1100" i="1" spc="-180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185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100" i="1" spc="-195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100" i="1" spc="-204" dirty="0">
                <a:solidFill>
                  <a:srgbClr val="FF0000"/>
                </a:solidFill>
                <a:latin typeface="Trebuchet MS"/>
                <a:cs typeface="Trebuchet MS"/>
              </a:rPr>
              <a:t>р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140" dirty="0">
                <a:solidFill>
                  <a:srgbClr val="FF0000"/>
                </a:solidFill>
                <a:latin typeface="Trebuchet MS"/>
                <a:cs typeface="Trebuchet MS"/>
              </a:rPr>
              <a:t>и  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П</a:t>
            </a:r>
            <a:r>
              <a:rPr sz="1100" i="1" spc="-245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300" dirty="0">
                <a:solidFill>
                  <a:srgbClr val="FF0000"/>
                </a:solidFill>
                <a:latin typeface="Trebuchet MS"/>
                <a:cs typeface="Trebuchet MS"/>
              </a:rPr>
              <a:t>А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100" i="1" spc="-1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04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П</a:t>
            </a:r>
            <a:r>
              <a:rPr sz="1100" i="1" spc="-280" dirty="0">
                <a:solidFill>
                  <a:srgbClr val="FF0000"/>
                </a:solidFill>
                <a:latin typeface="Trebuchet MS"/>
                <a:cs typeface="Trebuchet MS"/>
              </a:rPr>
              <a:t>ФК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60" dirty="0">
                <a:solidFill>
                  <a:srgbClr val="FF0000"/>
                </a:solidFill>
                <a:latin typeface="Trebuchet MS"/>
                <a:cs typeface="Trebuchet MS"/>
              </a:rPr>
              <a:t>Г</a:t>
            </a:r>
            <a:r>
              <a:rPr sz="1100" i="1" spc="-245" dirty="0">
                <a:solidFill>
                  <a:srgbClr val="FF0000"/>
                </a:solidFill>
                <a:latin typeface="Trebuchet MS"/>
                <a:cs typeface="Trebuchet MS"/>
              </a:rPr>
              <a:t>ИИ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Э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Б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>
              <a:lnSpc>
                <a:spcPts val="1295"/>
              </a:lnSpc>
            </a:pPr>
            <a:r>
              <a:rPr sz="1100" i="1" u="sng" spc="-2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дл</a:t>
            </a:r>
            <a:r>
              <a:rPr sz="1100" i="1" u="sng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я</a:t>
            </a:r>
            <a:r>
              <a:rPr sz="1100" i="1" u="sng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i="1" u="sng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н</a:t>
            </a:r>
            <a:r>
              <a:rPr sz="1100" i="1" u="sng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а</a:t>
            </a:r>
            <a:r>
              <a:rPr sz="1100" i="1" u="sng" spc="-2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б</a:t>
            </a:r>
            <a:r>
              <a:rPr sz="1100" i="1" u="sng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л</a:t>
            </a:r>
            <a:r>
              <a:rPr sz="1100" i="1" u="sng" spc="-2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ю</a:t>
            </a:r>
            <a:r>
              <a:rPr sz="1100" i="1" u="sng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ден</a:t>
            </a:r>
            <a:r>
              <a:rPr sz="1100" i="1" u="sng" spc="-2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и</a:t>
            </a:r>
            <a:r>
              <a:rPr sz="1100" i="1" u="sng" spc="-2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я</a:t>
            </a:r>
            <a:r>
              <a:rPr sz="1100" i="1" spc="-13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>
              <a:spcBef>
                <a:spcPts val="35"/>
              </a:spcBef>
            </a:pPr>
            <a:r>
              <a:rPr sz="1050" i="1" spc="-185" dirty="0">
                <a:solidFill>
                  <a:srgbClr val="00B050"/>
                </a:solidFill>
                <a:latin typeface="Trebuchet MS"/>
                <a:cs typeface="Trebuchet MS"/>
              </a:rPr>
              <a:t>20.01.2027</a:t>
            </a:r>
            <a:endParaRPr sz="105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200025">
              <a:lnSpc>
                <a:spcPct val="95600"/>
              </a:lnSpc>
              <a:spcBef>
                <a:spcPts val="259"/>
              </a:spcBef>
            </a:pPr>
            <a:r>
              <a:rPr sz="1050" i="1" spc="-170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050" i="1" spc="-165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050" i="1" spc="-170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050" i="1" spc="-204" dirty="0">
                <a:solidFill>
                  <a:srgbClr val="FF0000"/>
                </a:solidFill>
                <a:latin typeface="Trebuchet MS"/>
                <a:cs typeface="Trebuchet MS"/>
              </a:rPr>
              <a:t>д</a:t>
            </a:r>
            <a:r>
              <a:rPr sz="1050" i="1" spc="-170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050" i="1" spc="-180" dirty="0">
                <a:solidFill>
                  <a:srgbClr val="FF0000"/>
                </a:solidFill>
                <a:latin typeface="Trebuchet MS"/>
                <a:cs typeface="Trebuchet MS"/>
              </a:rPr>
              <a:t>н</a:t>
            </a:r>
            <a:r>
              <a:rPr sz="1050" i="1" spc="-155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050" i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50" i="1" spc="-135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050" i="1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50" i="1" spc="-225" dirty="0">
                <a:solidFill>
                  <a:srgbClr val="FF0000"/>
                </a:solidFill>
                <a:latin typeface="Trebuchet MS"/>
                <a:cs typeface="Trebuchet MS"/>
              </a:rPr>
              <a:t>О</a:t>
            </a:r>
            <a:r>
              <a:rPr sz="1050" i="1" spc="-204" dirty="0">
                <a:solidFill>
                  <a:srgbClr val="FF0000"/>
                </a:solidFill>
                <a:latin typeface="Trebuchet MS"/>
                <a:cs typeface="Trebuchet MS"/>
              </a:rPr>
              <a:t>Э</a:t>
            </a:r>
            <a:r>
              <a:rPr sz="1050" i="1" spc="-165" dirty="0">
                <a:solidFill>
                  <a:srgbClr val="FF0000"/>
                </a:solidFill>
                <a:latin typeface="Trebuchet MS"/>
                <a:cs typeface="Trebuchet MS"/>
              </a:rPr>
              <a:t>,  </a:t>
            </a:r>
            <a:r>
              <a:rPr sz="1100" i="1" spc="-235" dirty="0">
                <a:solidFill>
                  <a:srgbClr val="FF0000"/>
                </a:solidFill>
                <a:latin typeface="Trebuchet MS"/>
                <a:cs typeface="Trebuchet MS"/>
              </a:rPr>
              <a:t>платформенное 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р</a:t>
            </a:r>
            <a:r>
              <a:rPr sz="1100" i="1" spc="-190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100" i="1" spc="-325" dirty="0">
                <a:solidFill>
                  <a:srgbClr val="FF0000"/>
                </a:solidFill>
                <a:latin typeface="Trebuchet MS"/>
                <a:cs typeface="Trebuchet MS"/>
              </a:rPr>
              <a:t>ш</a:t>
            </a:r>
            <a:r>
              <a:rPr sz="1100" i="1" spc="-195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100" i="1" spc="-210" dirty="0">
                <a:solidFill>
                  <a:srgbClr val="FF0000"/>
                </a:solidFill>
                <a:latin typeface="Trebuchet MS"/>
                <a:cs typeface="Trebuchet MS"/>
              </a:rPr>
              <a:t>н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180" dirty="0">
                <a:solidFill>
                  <a:srgbClr val="FF0000"/>
                </a:solidFill>
                <a:latin typeface="Trebuchet MS"/>
                <a:cs typeface="Trebuchet MS"/>
              </a:rPr>
              <a:t>е</a:t>
            </a:r>
            <a:r>
              <a:rPr sz="1100" i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165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100" i="1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15" dirty="0">
                <a:solidFill>
                  <a:srgbClr val="FF0000"/>
                </a:solidFill>
                <a:latin typeface="Trebuchet MS"/>
                <a:cs typeface="Trebuchet MS"/>
              </a:rPr>
              <a:t>Г</a:t>
            </a:r>
            <a:r>
              <a:rPr sz="1100" i="1" spc="-29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245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100" i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i="1" spc="-229" dirty="0">
                <a:solidFill>
                  <a:srgbClr val="FF0000"/>
                </a:solidFill>
                <a:latin typeface="Trebuchet MS"/>
                <a:cs typeface="Trebuchet MS"/>
              </a:rPr>
              <a:t>Э</a:t>
            </a:r>
            <a:r>
              <a:rPr sz="1100" i="1" spc="-145" dirty="0">
                <a:solidFill>
                  <a:srgbClr val="FF0000"/>
                </a:solidFill>
                <a:latin typeface="Trebuchet MS"/>
                <a:cs typeface="Trebuchet MS"/>
              </a:rPr>
              <a:t>Б  </a:t>
            </a:r>
            <a:r>
              <a:rPr sz="1100" i="1" spc="-225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100" i="1" u="sng" spc="-2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контроллинг</a:t>
            </a:r>
            <a:r>
              <a:rPr sz="1100" i="1" spc="-225" dirty="0">
                <a:solidFill>
                  <a:srgbClr val="FF0000"/>
                </a:solidFill>
                <a:latin typeface="Trebuchet MS"/>
                <a:cs typeface="Trebuchet MS"/>
              </a:rPr>
              <a:t>) </a:t>
            </a:r>
            <a:r>
              <a:rPr sz="1100" i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050" i="1" spc="-185" dirty="0">
                <a:solidFill>
                  <a:srgbClr val="FF0000"/>
                </a:solidFill>
                <a:latin typeface="Trebuchet MS"/>
                <a:cs typeface="Trebuchet MS"/>
              </a:rPr>
              <a:t>20.01.2027</a:t>
            </a:r>
            <a:endParaRPr sz="105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83353"/>
              </p:ext>
            </p:extLst>
          </p:nvPr>
        </p:nvGraphicFramePr>
        <p:xfrm>
          <a:off x="952314" y="334446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78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СОЗДАНИЕ УСЛОВИЙ ДЛЯ НОВЫХ МЕТОДОВ ВГ(М)ФК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3359780" y="1597177"/>
            <a:ext cx="9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355" dirty="0" smtClean="0">
                <a:solidFill>
                  <a:srgbClr val="A6A6A6"/>
                </a:solidFill>
                <a:latin typeface="Trebuchet MS"/>
                <a:cs typeface="Trebuchet MS"/>
              </a:rPr>
              <a:t>2 0 2 3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359886" y="1614564"/>
            <a:ext cx="574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355" dirty="0" smtClean="0">
                <a:solidFill>
                  <a:srgbClr val="A6A6A6"/>
                </a:solidFill>
                <a:latin typeface="Trebuchet MS"/>
                <a:cs typeface="Trebuchet MS"/>
              </a:rPr>
              <a:t>2 0 2 2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4351" y="3420136"/>
            <a:ext cx="1938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ПОДГОТОВЛЕН ЗАКОНОПРОЕКТ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noProof="0" dirty="0" smtClean="0">
                <a:solidFill>
                  <a:srgbClr val="00602B"/>
                </a:solidFill>
                <a:latin typeface="Arial"/>
              </a:rPr>
              <a:t>ДЛЯ СОГЛАСОВАНИЯ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С ВЕДОМСТВАМИ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6" name="object 13"/>
          <p:cNvSpPr/>
          <p:nvPr/>
        </p:nvSpPr>
        <p:spPr>
          <a:xfrm>
            <a:off x="5309197" y="2265032"/>
            <a:ext cx="1731" cy="3036663"/>
          </a:xfrm>
          <a:custGeom>
            <a:avLst/>
            <a:gdLst/>
            <a:ahLst/>
            <a:cxnLst/>
            <a:rect l="l" t="t" r="r" b="b"/>
            <a:pathLst>
              <a:path w="1905" h="2565400">
                <a:moveTo>
                  <a:pt x="0" y="0"/>
                </a:moveTo>
                <a:lnTo>
                  <a:pt x="1482" y="2564778"/>
                </a:lnTo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object 15"/>
          <p:cNvSpPr/>
          <p:nvPr/>
        </p:nvSpPr>
        <p:spPr>
          <a:xfrm>
            <a:off x="5273407" y="2160289"/>
            <a:ext cx="77303" cy="95459"/>
          </a:xfrm>
          <a:custGeom>
            <a:avLst/>
            <a:gdLst/>
            <a:ahLst/>
            <a:cxnLst/>
            <a:rect l="l" t="t" r="r" b="b"/>
            <a:pathLst>
              <a:path w="85090" h="80644">
                <a:moveTo>
                  <a:pt x="0" y="0"/>
                </a:moveTo>
                <a:lnTo>
                  <a:pt x="85081" y="0"/>
                </a:lnTo>
                <a:lnTo>
                  <a:pt x="85081" y="80643"/>
                </a:lnTo>
                <a:lnTo>
                  <a:pt x="0" y="8064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object 17"/>
          <p:cNvSpPr/>
          <p:nvPr/>
        </p:nvSpPr>
        <p:spPr>
          <a:xfrm>
            <a:off x="5282722" y="2798449"/>
            <a:ext cx="77303" cy="2684891"/>
          </a:xfrm>
          <a:custGeom>
            <a:avLst/>
            <a:gdLst/>
            <a:ahLst/>
            <a:cxnLst/>
            <a:rect l="l" t="t" r="r" b="b"/>
            <a:pathLst>
              <a:path w="85090" h="2268220">
                <a:moveTo>
                  <a:pt x="0" y="14179"/>
                </a:moveTo>
                <a:lnTo>
                  <a:pt x="0" y="6348"/>
                </a:lnTo>
                <a:lnTo>
                  <a:pt x="6348" y="0"/>
                </a:lnTo>
                <a:lnTo>
                  <a:pt x="14180" y="0"/>
                </a:lnTo>
                <a:lnTo>
                  <a:pt x="70900" y="0"/>
                </a:lnTo>
                <a:lnTo>
                  <a:pt x="78732" y="0"/>
                </a:lnTo>
                <a:lnTo>
                  <a:pt x="85081" y="6348"/>
                </a:lnTo>
                <a:lnTo>
                  <a:pt x="85081" y="14179"/>
                </a:lnTo>
                <a:lnTo>
                  <a:pt x="85081" y="2253820"/>
                </a:lnTo>
                <a:lnTo>
                  <a:pt x="85081" y="2261651"/>
                </a:lnTo>
                <a:lnTo>
                  <a:pt x="78732" y="2268000"/>
                </a:lnTo>
                <a:lnTo>
                  <a:pt x="70900" y="2268000"/>
                </a:lnTo>
                <a:lnTo>
                  <a:pt x="14180" y="2268000"/>
                </a:lnTo>
                <a:lnTo>
                  <a:pt x="6348" y="2268000"/>
                </a:lnTo>
                <a:lnTo>
                  <a:pt x="0" y="2261651"/>
                </a:lnTo>
                <a:lnTo>
                  <a:pt x="0" y="2253820"/>
                </a:lnTo>
                <a:lnTo>
                  <a:pt x="0" y="14179"/>
                </a:lnTo>
                <a:close/>
              </a:path>
            </a:pathLst>
          </a:custGeom>
          <a:ln w="19050">
            <a:solidFill>
              <a:srgbClr val="FF0000"/>
            </a:solidFill>
          </a:ln>
          <a:effectLst>
            <a:outerShdw blurRad="50800" dist="50800" dir="5400000" algn="ctr" rotWithShape="0">
              <a:schemeClr val="accent2"/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75409" y="1615451"/>
            <a:ext cx="595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315" dirty="0" smtClean="0">
                <a:solidFill>
                  <a:srgbClr val="A6A6A6"/>
                </a:solidFill>
                <a:latin typeface="Trebuchet MS"/>
                <a:cs typeface="Trebuchet MS"/>
              </a:rPr>
              <a:t>2 0 2 4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854046" y="3653046"/>
            <a:ext cx="19383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ЗАКОНОПРОЕКТ РАССМОТРЕН 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noProof="0" dirty="0" smtClean="0">
                <a:solidFill>
                  <a:srgbClr val="FF0000"/>
                </a:solidFill>
                <a:latin typeface="Arial"/>
              </a:rPr>
              <a:t>ПРИНЯТ ГОСДУМОЙ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950055" y="1611718"/>
            <a:ext cx="595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315" dirty="0" smtClean="0">
                <a:solidFill>
                  <a:srgbClr val="A6A6A6"/>
                </a:solidFill>
                <a:latin typeface="Trebuchet MS"/>
                <a:cs typeface="Trebuchet MS"/>
              </a:rPr>
              <a:t>2 0 2 5</a:t>
            </a:r>
            <a:endParaRPr lang="ru-RU" dirty="0"/>
          </a:p>
        </p:txBody>
      </p:sp>
      <p:sp>
        <p:nvSpPr>
          <p:cNvPr id="83" name="object 18"/>
          <p:cNvSpPr/>
          <p:nvPr/>
        </p:nvSpPr>
        <p:spPr>
          <a:xfrm flipH="1">
            <a:off x="7209693" y="2226048"/>
            <a:ext cx="45719" cy="3423670"/>
          </a:xfrm>
          <a:custGeom>
            <a:avLst/>
            <a:gdLst/>
            <a:ahLst/>
            <a:cxnLst/>
            <a:rect l="l" t="t" r="r" b="b"/>
            <a:pathLst>
              <a:path w="1904" h="2565400">
                <a:moveTo>
                  <a:pt x="0" y="0"/>
                </a:moveTo>
                <a:lnTo>
                  <a:pt x="1482" y="2564778"/>
                </a:lnTo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146493" y="2703750"/>
            <a:ext cx="1938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СОГЛАСОВАНИЕ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00602B"/>
                </a:solidFill>
                <a:latin typeface="Arial"/>
              </a:rPr>
              <a:t>С МИНЭКОМ (20.02.23)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141447" y="3588802"/>
            <a:ext cx="1938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СОГЛАСОВАНИЕ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00602B"/>
                </a:solidFill>
                <a:latin typeface="Arial"/>
              </a:rPr>
              <a:t>С СП РФ (30.03.23)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58788" y="4669105"/>
            <a:ext cx="1938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</a:rPr>
              <a:t>ЗАКЛЮЧЕНИЕ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00602B"/>
                </a:solidFill>
                <a:latin typeface="Arial"/>
              </a:rPr>
              <a:t>МИНЮСТА (02.06.23)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9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6607" y="5699561"/>
            <a:ext cx="104131" cy="99693"/>
          </a:xfrm>
          <a:prstGeom prst="rect">
            <a:avLst/>
          </a:prstGeom>
        </p:spPr>
      </p:pic>
      <p:pic>
        <p:nvPicPr>
          <p:cNvPr id="90" name="object 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1845" y="3774079"/>
            <a:ext cx="104131" cy="99693"/>
          </a:xfrm>
          <a:prstGeom prst="rect">
            <a:avLst/>
          </a:prstGeom>
        </p:spPr>
      </p:pic>
      <p:pic>
        <p:nvPicPr>
          <p:cNvPr id="91" name="object 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5324" y="4819313"/>
            <a:ext cx="104131" cy="99693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2141446" y="5469906"/>
            <a:ext cx="19383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ВНЕСЕНИЕ 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ПРАВИТЕЛЬСТВО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РОССИИ (15.08.23)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72746" y="6186834"/>
            <a:ext cx="19383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ВНЕСЕНИЕ 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ГОСДУМУ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РОССИИ (01.12.23)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483768" y="849036"/>
            <a:ext cx="5256585" cy="461665"/>
          </a:xfrm>
          <a:prstGeom prst="rect">
            <a:avLst/>
          </a:prstGeom>
          <a:ln w="25400">
            <a:solidFill>
              <a:srgbClr val="C0504D">
                <a:lumMod val="40000"/>
                <a:lumOff val="60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НОРМАТИВНО-ПРАВОВАЯ БАЗА</a:t>
            </a:r>
            <a: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ЦИФРОВИЗАЦИЯ КОНТРОЛЬНЫХ</a:t>
            </a:r>
            <a:r>
              <a:rPr kumimoji="0" lang="ru-RU" sz="1200" b="1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ПРОЦЕССОВ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557796" y="2399462"/>
            <a:ext cx="16279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УТВЕРЖДЕНО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ТЗ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ДЛЯ АНАЛИЗА, А ТАКЖЕ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НАБЛЮДЕНИЯ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В ЧАСТИ КОНТРОЛЯ 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СФЕРЕ ЗАКУПОК  (01.03.25)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6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6941" y="4340699"/>
            <a:ext cx="104131" cy="99693"/>
          </a:xfrm>
          <a:prstGeom prst="rect">
            <a:avLst/>
          </a:prstGeom>
        </p:spPr>
      </p:pic>
      <p:sp>
        <p:nvSpPr>
          <p:cNvPr id="97" name="object 20"/>
          <p:cNvSpPr/>
          <p:nvPr/>
        </p:nvSpPr>
        <p:spPr>
          <a:xfrm>
            <a:off x="7222815" y="2169573"/>
            <a:ext cx="77303" cy="95459"/>
          </a:xfrm>
          <a:custGeom>
            <a:avLst/>
            <a:gdLst/>
            <a:ahLst/>
            <a:cxnLst/>
            <a:rect l="l" t="t" r="r" b="b"/>
            <a:pathLst>
              <a:path w="85089" h="80644">
                <a:moveTo>
                  <a:pt x="0" y="0"/>
                </a:moveTo>
                <a:lnTo>
                  <a:pt x="85081" y="0"/>
                </a:lnTo>
                <a:lnTo>
                  <a:pt x="85081" y="80643"/>
                </a:lnTo>
                <a:lnTo>
                  <a:pt x="0" y="8064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616742" y="4135110"/>
            <a:ext cx="1627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УТВЕРЖДЕНЫ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ИЗМЕНЕНИЯ В СТАНДАРТЫ ВГ(М)ФК </a:t>
            </a: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(01.11.25)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658724" y="5366419"/>
            <a:ext cx="1627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УТВЕРЖДЕН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ПОРЯДОК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ФБК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(01.12.25)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71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 rot="5400000">
            <a:off x="564466" y="932014"/>
            <a:ext cx="738664" cy="151576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Внешний Государственный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аудит (контроль)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456341" y="2131453"/>
            <a:ext cx="923330" cy="154734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Внутренний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Государственный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30579C"/>
              </a:solidFill>
              <a:effectLst/>
              <a:uLnTx/>
              <a:uFillTx/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финансовый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контроль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561105" y="3139349"/>
            <a:ext cx="923330" cy="193861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Внутренний финансовый контроль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и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аудит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30579C"/>
              </a:solidFill>
              <a:effectLst/>
              <a:uLnTx/>
              <a:uFillTx/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(ведомственный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контроль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79C"/>
                </a:solidFill>
                <a:effectLst/>
                <a:uLnTx/>
                <a:uFillTx/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30579C"/>
              </a:solidFill>
              <a:effectLst/>
              <a:uLnTx/>
              <a:uFillTx/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94037" y="933493"/>
            <a:ext cx="6548836" cy="5743846"/>
          </a:xfrm>
          <a:prstGeom prst="triangle">
            <a:avLst>
              <a:gd name="adj" fmla="val 50114"/>
            </a:avLst>
          </a:prstGeom>
          <a:solidFill>
            <a:srgbClr val="FED3B0"/>
          </a:solidFill>
          <a:ln w="3175">
            <a:solidFill>
              <a:srgbClr val="E07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Равнобедренный треугольник 137"/>
          <p:cNvSpPr/>
          <p:nvPr/>
        </p:nvSpPr>
        <p:spPr>
          <a:xfrm>
            <a:off x="2307431" y="868363"/>
            <a:ext cx="4843463" cy="4049712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Равнобедренный треугольник 138"/>
          <p:cNvSpPr/>
          <p:nvPr/>
        </p:nvSpPr>
        <p:spPr>
          <a:xfrm>
            <a:off x="2636752" y="1049339"/>
            <a:ext cx="4339830" cy="3484561"/>
          </a:xfrm>
          <a:prstGeom prst="triangle">
            <a:avLst>
              <a:gd name="adj" fmla="val 50114"/>
            </a:avLst>
          </a:prstGeom>
          <a:solidFill>
            <a:srgbClr val="FCF7B2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Равнобедренный треугольник 139"/>
          <p:cNvSpPr/>
          <p:nvPr/>
        </p:nvSpPr>
        <p:spPr>
          <a:xfrm>
            <a:off x="2936081" y="855664"/>
            <a:ext cx="3729038" cy="2890837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Равнобедренный треугольник 140"/>
          <p:cNvSpPr/>
          <p:nvPr/>
        </p:nvSpPr>
        <p:spPr>
          <a:xfrm>
            <a:off x="3149778" y="1201739"/>
            <a:ext cx="3242688" cy="2125660"/>
          </a:xfrm>
          <a:prstGeom prst="triangle">
            <a:avLst>
              <a:gd name="adj" fmla="val 50114"/>
            </a:avLst>
          </a:prstGeom>
          <a:solidFill>
            <a:srgbClr val="BEF3BB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Равнобедренный треугольник 141"/>
          <p:cNvSpPr/>
          <p:nvPr/>
        </p:nvSpPr>
        <p:spPr>
          <a:xfrm>
            <a:off x="3050381" y="1075532"/>
            <a:ext cx="3729038" cy="1443037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3767641" y="1085125"/>
            <a:ext cx="1979508" cy="1019902"/>
          </a:xfrm>
          <a:prstGeom prst="triangle">
            <a:avLst>
              <a:gd name="adj" fmla="val 50114"/>
            </a:avLst>
          </a:prstGeom>
          <a:solidFill>
            <a:srgbClr val="B9E7F5"/>
          </a:solidFill>
          <a:ln w="3175">
            <a:solidFill>
              <a:srgbClr val="3057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114301" y="3524250"/>
            <a:ext cx="875585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101204" y="2238985"/>
            <a:ext cx="875585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88" name="TextBox 146"/>
          <p:cNvSpPr txBox="1">
            <a:spLocks noChangeArrowheads="1"/>
          </p:cNvSpPr>
          <p:nvPr/>
        </p:nvSpPr>
        <p:spPr bwMode="auto">
          <a:xfrm>
            <a:off x="3951748" y="1428718"/>
            <a:ext cx="17287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 РФ, КСО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0" name="TextBox 149"/>
          <p:cNvSpPr txBox="1">
            <a:spLocks noChangeArrowheads="1"/>
          </p:cNvSpPr>
          <p:nvPr/>
        </p:nvSpPr>
        <p:spPr bwMode="auto">
          <a:xfrm>
            <a:off x="3305104" y="2918957"/>
            <a:ext cx="167401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 в финансово-</a:t>
            </a:r>
            <a:b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бюджетной сфере</a:t>
            </a:r>
          </a:p>
        </p:txBody>
      </p:sp>
      <p:sp>
        <p:nvSpPr>
          <p:cNvPr id="3091" name="TextBox 150"/>
          <p:cNvSpPr txBox="1">
            <a:spLocks noChangeArrowheads="1"/>
          </p:cNvSpPr>
          <p:nvPr/>
        </p:nvSpPr>
        <p:spPr bwMode="auto">
          <a:xfrm>
            <a:off x="4756548" y="2905125"/>
            <a:ext cx="1396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осуществления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полномочий по ВФК и  ВФА</a:t>
            </a:r>
          </a:p>
        </p:txBody>
      </p:sp>
      <p:sp>
        <p:nvSpPr>
          <p:cNvPr id="3092" name="TextBox 21"/>
          <p:cNvSpPr txBox="1">
            <a:spLocks noChangeArrowheads="1"/>
          </p:cNvSpPr>
          <p:nvPr/>
        </p:nvSpPr>
        <p:spPr bwMode="auto">
          <a:xfrm>
            <a:off x="2945607" y="3771901"/>
            <a:ext cx="3631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Главные распорядители (распорядители) бюджетных средств,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администраторы поступлений в бюджет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45607" y="4053243"/>
            <a:ext cx="1400752" cy="398137"/>
          </a:xfrm>
          <a:prstGeom prst="rect">
            <a:avLst/>
          </a:prstGeom>
          <a:solidFill>
            <a:srgbClr val="FCF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Внутренний финансовый контроль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5360195" y="1619250"/>
            <a:ext cx="2424113" cy="0"/>
          </a:xfrm>
          <a:prstGeom prst="line">
            <a:avLst/>
          </a:prstGeom>
          <a:ln w="25400">
            <a:solidFill>
              <a:srgbClr val="30579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969794" y="2792413"/>
            <a:ext cx="1814513" cy="0"/>
          </a:xfrm>
          <a:prstGeom prst="line">
            <a:avLst/>
          </a:prstGeom>
          <a:ln w="25400">
            <a:solidFill>
              <a:srgbClr val="30579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6695228" y="4091055"/>
            <a:ext cx="1016924" cy="136"/>
          </a:xfrm>
          <a:prstGeom prst="line">
            <a:avLst/>
          </a:prstGeom>
          <a:ln w="25400">
            <a:solidFill>
              <a:srgbClr val="30579C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трелка вниз 77"/>
          <p:cNvSpPr/>
          <p:nvPr/>
        </p:nvSpPr>
        <p:spPr>
          <a:xfrm>
            <a:off x="4634060" y="2117725"/>
            <a:ext cx="364164" cy="419719"/>
          </a:xfrm>
          <a:prstGeom prst="downArrow">
            <a:avLst/>
          </a:prstGeom>
          <a:solidFill>
            <a:srgbClr val="B9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3" name="TextBox 148"/>
          <p:cNvSpPr txBox="1">
            <a:spLocks noChangeArrowheads="1"/>
          </p:cNvSpPr>
          <p:nvPr/>
        </p:nvSpPr>
        <p:spPr bwMode="auto">
          <a:xfrm>
            <a:off x="3743584" y="2506124"/>
            <a:ext cx="2178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Федеральное </a:t>
            </a: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казначейство,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Контрольно-ревизионные органы субъектов и муниципалитетов</a:t>
            </a: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Стрелка вниз 110"/>
          <p:cNvSpPr/>
          <p:nvPr/>
        </p:nvSpPr>
        <p:spPr>
          <a:xfrm>
            <a:off x="5073544" y="3310605"/>
            <a:ext cx="317472" cy="435471"/>
          </a:xfrm>
          <a:prstGeom prst="downArrow">
            <a:avLst/>
          </a:prstGeom>
          <a:solidFill>
            <a:srgbClr val="BEF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Стрелка вниз 115"/>
          <p:cNvSpPr/>
          <p:nvPr/>
        </p:nvSpPr>
        <p:spPr>
          <a:xfrm>
            <a:off x="3473855" y="4533900"/>
            <a:ext cx="241697" cy="376054"/>
          </a:xfrm>
          <a:prstGeom prst="downArrow">
            <a:avLst/>
          </a:prstGeom>
          <a:solidFill>
            <a:srgbClr val="FCF7B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67641" y="2510498"/>
            <a:ext cx="1993198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3149777" y="3730833"/>
            <a:ext cx="3332731" cy="2432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2951" y="4914900"/>
            <a:ext cx="4536504" cy="3175"/>
          </a:xfrm>
          <a:prstGeom prst="line">
            <a:avLst/>
          </a:prstGeom>
          <a:ln w="3175">
            <a:solidFill>
              <a:srgbClr val="E07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1271240" y="77789"/>
            <a:ext cx="7019926" cy="7778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СИСТЕМА ФИНАНСОВОГО КОНТРОЛЯ И АУДИТА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РОССИЙСКОЙ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ФЕДЕРАЦИИ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j-ea"/>
              <a:cs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147108" y="5905317"/>
            <a:ext cx="1741112" cy="452158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Получатели субсидий, инвестиций,  кредитов и займов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446934" y="5031765"/>
            <a:ext cx="1777155" cy="44558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Получатели бюджетных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371874" y="5014146"/>
            <a:ext cx="1034872" cy="45353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Получатели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МБТ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765416" y="5911894"/>
            <a:ext cx="835626" cy="44558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Региональные операторы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489675" y="5022940"/>
            <a:ext cx="1537926" cy="62697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Государственные (муниципальные) учреждения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070451" y="5780945"/>
            <a:ext cx="1419224" cy="798855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Ю</a:t>
            </a: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ридические и физические лица, получающие средства из бюджета, а также совершающие </a:t>
            </a:r>
            <a:b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операции с ними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701246" y="5936756"/>
            <a:ext cx="988148" cy="445581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Средства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Фонда ЖКХ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42362" y="4041778"/>
            <a:ext cx="1256293" cy="403243"/>
          </a:xfrm>
          <a:prstGeom prst="rect">
            <a:avLst/>
          </a:prstGeom>
          <a:solidFill>
            <a:srgbClr val="FCF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Внутренний финансовый аудит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620093" y="4070874"/>
            <a:ext cx="1059939" cy="403243"/>
          </a:xfrm>
          <a:prstGeom prst="rect">
            <a:avLst/>
          </a:prstGeom>
          <a:solidFill>
            <a:srgbClr val="FCF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Контроль учредителя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(ведомственный контроль)</a:t>
            </a:r>
          </a:p>
        </p:txBody>
      </p:sp>
      <p:sp>
        <p:nvSpPr>
          <p:cNvPr id="59" name="Номер слайда 2"/>
          <p:cNvSpPr txBox="1">
            <a:spLocks/>
          </p:cNvSpPr>
          <p:nvPr/>
        </p:nvSpPr>
        <p:spPr>
          <a:xfrm>
            <a:off x="6804248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4671458" y="3330664"/>
            <a:ext cx="364164" cy="419719"/>
          </a:xfrm>
          <a:prstGeom prst="downArrow">
            <a:avLst/>
          </a:prstGeom>
          <a:solidFill>
            <a:srgbClr val="B9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4618518" y="4537165"/>
            <a:ext cx="364164" cy="381776"/>
          </a:xfrm>
          <a:prstGeom prst="downArrow">
            <a:avLst/>
          </a:prstGeom>
          <a:solidFill>
            <a:srgbClr val="B9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Стрелка вниз 79"/>
          <p:cNvSpPr/>
          <p:nvPr/>
        </p:nvSpPr>
        <p:spPr>
          <a:xfrm>
            <a:off x="6045417" y="4556335"/>
            <a:ext cx="241697" cy="376054"/>
          </a:xfrm>
          <a:prstGeom prst="downArrow">
            <a:avLst/>
          </a:prstGeom>
          <a:solidFill>
            <a:srgbClr val="FCF7B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5053093" y="4536954"/>
            <a:ext cx="317472" cy="404501"/>
          </a:xfrm>
          <a:prstGeom prst="downArrow">
            <a:avLst/>
          </a:prstGeom>
          <a:solidFill>
            <a:srgbClr val="BEF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150"/>
          <p:cNvSpPr txBox="1">
            <a:spLocks noChangeArrowheads="1"/>
          </p:cNvSpPr>
          <p:nvPr/>
        </p:nvSpPr>
        <p:spPr bwMode="auto">
          <a:xfrm>
            <a:off x="4102775" y="1631709"/>
            <a:ext cx="1396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аудит (контроль)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 rot="5400000">
            <a:off x="6399183" y="-824167"/>
            <a:ext cx="923330" cy="415419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Макроуровень – независимый стратегический анализ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с</a:t>
            </a:r>
            <a:r>
              <a:rPr lang="ru-RU" sz="12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истемы целеполагания в публично-правовом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о</a:t>
            </a:r>
            <a:r>
              <a:rPr lang="ru-RU" sz="12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бразовании, подтверждение достоверности отчета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об исполнении бюджета ППО  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30579C"/>
              </a:solidFill>
              <a:effectLst/>
              <a:uLnTx/>
              <a:uFillTx/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5400000">
            <a:off x="6989234" y="1135915"/>
            <a:ext cx="923330" cy="297052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err="1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Мезоуровень</a:t>
            </a:r>
            <a:r>
              <a:rPr lang="ru-RU" sz="12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 – ревизия операций в финансово бюджетной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сфере 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уполномоченным органом при Правительстве   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7144992" y="3776184"/>
            <a:ext cx="2031325" cy="16831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Микроуровень – внутренний анализ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о</a:t>
            </a:r>
            <a:r>
              <a:rPr lang="ru-RU" sz="12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рганизации и исполнения бюджетных процедур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(внутренних бизнес-процессов) 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уполномоченными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FF0000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д</a:t>
            </a:r>
            <a:r>
              <a:rPr lang="ru-RU" sz="1200" b="1" dirty="0" smtClean="0">
                <a:solidFill>
                  <a:srgbClr val="FF0000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олжностными лицами объекта контроля  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05340"/>
              </p:ext>
            </p:extLst>
          </p:nvPr>
        </p:nvGraphicFramePr>
        <p:xfrm>
          <a:off x="485670" y="29919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РЕГУЛИРОВАНИЕ ВНУТРЕННЕГО Г(М)ФК и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ВФА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23528" y="1124744"/>
          <a:ext cx="83164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14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48A7D-6C52-4157-BEA1-1B3B6891AEA4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496" y="184944"/>
            <a:ext cx="8909416" cy="5989960"/>
            <a:chOff x="274320" y="471808"/>
            <a:chExt cx="8474392" cy="598996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74320" y="1283025"/>
              <a:ext cx="8474392" cy="517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5750" indent="-285750" algn="just" eaLnBrk="0" fontAlgn="base" hangingPunct="0">
                <a:spcBef>
                  <a:spcPts val="1200"/>
                </a:spcBef>
                <a:spcAft>
                  <a:spcPct val="0"/>
                </a:spcAft>
                <a:buFont typeface="Wingdings" pitchFamily="2" charset="2"/>
                <a:buChar char="q"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за соблюдением положений правовых актов, регулирующих бюджетные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правоотношения, требований к бухгалтерскому учету и отчетности гос.(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мун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.) учреждений, 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(анализ) фин.-хоз. операций организаций с преимущественным участием в их уставном капитале </a:t>
              </a:r>
              <a:r>
                <a:rPr lang="ru-RU" sz="1600" i="1" dirty="0" smtClean="0">
                  <a:solidFill>
                    <a:srgbClr val="FF0000"/>
                  </a:solidFill>
                </a:rPr>
                <a:t>государства(</a:t>
              </a:r>
              <a:r>
                <a:rPr lang="ru-RU" sz="1600" b="1" i="1" dirty="0" smtClean="0">
                  <a:solidFill>
                    <a:srgbClr val="FF0000"/>
                  </a:solidFill>
                </a:rPr>
                <a:t>Закон 521-ФЗ</a:t>
              </a:r>
              <a:r>
                <a:rPr lang="ru-RU" sz="1600" i="1" dirty="0" smtClean="0">
                  <a:solidFill>
                    <a:srgbClr val="FF0000"/>
                  </a:solidFill>
                </a:rPr>
                <a:t>)</a:t>
              </a:r>
              <a:endPara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 соблюдением положений правовых актов, обусловливающих публичные нормативные обязательства и обязательства по иным выплатам физическим лицам из бюджетов бюджетной системы Российской Федерации, а также за соблюдением условий договоров (соглашений) о предоставлении средств из соответствующего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бюджета, 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формированием доходов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/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расходов бюджета при управлении государственным (муниципальным) имуществом (</a:t>
              </a:r>
              <a:r>
                <a:rPr kumimoji="0" lang="ru-RU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Закон 384-ФЗ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)</a:t>
              </a:r>
              <a:endPara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в сфере закупок, предусмотренный частью 8 статьи 99 44-ФЗ</a:t>
              </a:r>
              <a:r>
                <a:rPr kumimoji="0" 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;</a:t>
              </a:r>
              <a:endPara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 достоверностью отчетов о результатах предоставления и (или) использования бюджетных средств (средств, предоставленных из бюджета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)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роверка годового отчета об исполнении бюджета субъекта РФ (муниципального образования) – приказ МФ РФ от 14.10.2016 № 185н для ФК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а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нализ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исполнения бюджетных полномочий органов контроля субъектов РФ (муниципальных образований) – осуществляет только ФК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анализ ВФА – осуществляет только ФК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274320" y="471808"/>
              <a:ext cx="8229600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2"/>
                  </a:solidFill>
                  <a:latin typeface="Arial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21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Полномочия органов внутреннего государственного (муниципального) финансового контроля (ФК)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8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9160" y="2668102"/>
            <a:ext cx="1626858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Планирование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208 от 27.02.2020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3103" y="1556326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роцедурные стандарты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 учетом положений Закона 248-ФЗ от 31.07.2020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39560" y="2314071"/>
            <a:ext cx="6473273" cy="11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39560" y="231991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999941" y="2331596"/>
            <a:ext cx="0" cy="336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49260" y="2653230"/>
            <a:ext cx="1550960" cy="1285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Досудебное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обжалование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1237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17.08.2020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6682" y="2345080"/>
            <a:ext cx="0" cy="32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4845" y="2314071"/>
            <a:ext cx="0" cy="3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6640" y="4256721"/>
            <a:ext cx="3465552" cy="7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4636073"/>
            <a:ext cx="1423304" cy="1240232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Понятие и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риска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8445" y="4634060"/>
            <a:ext cx="1425226" cy="121499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проверок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8745" y="4606814"/>
            <a:ext cx="1732402" cy="1242244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Критерии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тбора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(Оценка рисков)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52192" y="4248147"/>
            <a:ext cx="0" cy="32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80178" y="4248147"/>
            <a:ext cx="12925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964461" y="2632583"/>
            <a:ext cx="1639373" cy="1423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Реализация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результатов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1095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23.07.2020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90823" y="389805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31058" y="4285980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63306" y="2319913"/>
            <a:ext cx="0" cy="34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184778" y="2670005"/>
            <a:ext cx="1600134" cy="1251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Проведение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17.08.2020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234242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СТАНДАРТ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ВНУТРЕННЕГО ГОСФИНКОНТРОЛЯ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6137" y="3940370"/>
            <a:ext cx="203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Содержание стандарта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4778" y="2689373"/>
            <a:ext cx="1527544" cy="1244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Отчетность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1478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16.09.2020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461228" y="5229200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65244" y="4701983"/>
            <a:ext cx="0" cy="1054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65244" y="4701983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65244" y="5756417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13742" y="4405584"/>
            <a:ext cx="2304157" cy="677108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Существенность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 влияние на результаты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ацпроектов, крупные закупки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3742" y="5504839"/>
            <a:ext cx="2352760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Вероятность (возможность)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нарушения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5987310"/>
            <a:ext cx="3456383" cy="73866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      Внесены изменения 31.12.2020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2435, 06.09.2021 № 1504,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21.03.2022 № 421, 02.03.2023 № 341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04864" y="793115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Стандарты об основах контрольной 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3097" y="1138935"/>
            <a:ext cx="2457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95 и № 100 от 06.02.2020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6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2469" y="836712"/>
            <a:ext cx="3660586" cy="668834"/>
            <a:chOff x="90266" y="365900"/>
            <a:chExt cx="4043457" cy="100326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90266" y="365900"/>
              <a:ext cx="4043457" cy="1003263"/>
            </a:xfrm>
            <a:prstGeom prst="roundRect">
              <a:avLst/>
            </a:prstGeom>
            <a:solidFill>
              <a:srgbClr val="007B87">
                <a:lumMod val="5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7" name="Скругленный прямоугольник 4"/>
            <p:cNvSpPr txBox="1"/>
            <p:nvPr/>
          </p:nvSpPr>
          <p:spPr>
            <a:xfrm>
              <a:off x="139241" y="414875"/>
              <a:ext cx="3945507" cy="9053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Статья 34 БК РФ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Статья 12 44-ФЗ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082052" y="836712"/>
            <a:ext cx="3660586" cy="668834"/>
            <a:chOff x="90266" y="365900"/>
            <a:chExt cx="4043457" cy="100326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90266" y="365900"/>
              <a:ext cx="4043457" cy="1003263"/>
            </a:xfrm>
            <a:prstGeom prst="roundRect">
              <a:avLst/>
            </a:prstGeom>
            <a:solidFill>
              <a:srgbClr val="007B87">
                <a:lumMod val="5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5" name="Скругленный прямоугольник 4"/>
            <p:cNvSpPr txBox="1"/>
            <p:nvPr/>
          </p:nvSpPr>
          <p:spPr>
            <a:xfrm>
              <a:off x="139241" y="414876"/>
              <a:ext cx="3945507" cy="9053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Статья 38 БК РФ. Принцип адресности и целевого характера бюджетных средств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682469" y="1643615"/>
            <a:ext cx="3660586" cy="48604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B8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Неэффективное использование бюджетных средств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82052" y="1643615"/>
            <a:ext cx="3660586" cy="48604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B8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Нецелевое использование бюджетных средств</a:t>
            </a:r>
          </a:p>
        </p:txBody>
      </p:sp>
      <p:sp>
        <p:nvSpPr>
          <p:cNvPr id="10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2275478" y="5407916"/>
            <a:ext cx="1081258" cy="447951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КоАП РФ</a:t>
            </a:r>
          </a:p>
        </p:txBody>
      </p:sp>
      <p:sp>
        <p:nvSpPr>
          <p:cNvPr id="11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7214748" y="2717193"/>
            <a:ext cx="1228731" cy="457927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6688023" y="594098"/>
            <a:ext cx="432674" cy="3832224"/>
          </a:xfrm>
          <a:prstGeom prst="rightBrace">
            <a:avLst/>
          </a:prstGeom>
          <a:noFill/>
          <a:ln w="12700" cap="flat" cmpd="sng" algn="ctr">
            <a:solidFill>
              <a:srgbClr val="007B8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41304" y="2968630"/>
            <a:ext cx="2230696" cy="2082421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B8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положений Бюджетного кодекса РФ;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положений 44-ФЗ;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Правил предоставления средств из бюджетов бюджетной системы РФ;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договоров (соглашений)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06428" y="4914218"/>
            <a:ext cx="1462478" cy="77583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Tx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формирования НМЦК 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658531" y="5675269"/>
            <a:ext cx="487537" cy="267312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Скругленный прямоугольник 15"/>
          <p:cNvSpPr/>
          <p:nvPr/>
        </p:nvSpPr>
        <p:spPr>
          <a:xfrm>
            <a:off x="7235694" y="4383515"/>
            <a:ext cx="1462478" cy="77583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Неэффективное использование бюджетных средств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35694" y="5424686"/>
            <a:ext cx="1486984" cy="77583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КоАП (УК) РФ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668061" y="4918113"/>
            <a:ext cx="478008" cy="317316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9" name="Горизонтальный свиток 18"/>
          <p:cNvSpPr/>
          <p:nvPr/>
        </p:nvSpPr>
        <p:spPr>
          <a:xfrm>
            <a:off x="2348290" y="2274620"/>
            <a:ext cx="2202300" cy="668291"/>
          </a:xfrm>
          <a:prstGeom prst="horizontalScroll">
            <a:avLst/>
          </a:prstGeom>
          <a:solidFill>
            <a:srgbClr val="55A67E"/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положений НПА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228954" y="3674869"/>
            <a:ext cx="1453681" cy="1230664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Горизонтальный свиток 20"/>
          <p:cNvSpPr/>
          <p:nvPr/>
        </p:nvSpPr>
        <p:spPr>
          <a:xfrm>
            <a:off x="265171" y="2194587"/>
            <a:ext cx="1968173" cy="1257228"/>
          </a:xfrm>
          <a:prstGeom prst="horizontalScroll">
            <a:avLst/>
          </a:prstGeom>
          <a:solidFill>
            <a:sysClr val="window" lastClr="FFFFFF"/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положений НПА отсутствуют (недостатки)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5544" y="3502695"/>
            <a:ext cx="2037559" cy="2950641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1" i="1" u="none" strike="noStrike" kern="0" cap="none" spc="0" normalizeH="0" baseline="0" noProof="0" dirty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Субъективная оценка неэффективного использования;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Зависит от профессионального суждения об управленческих решениях;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Необходимость формирования четких правил предоставления (использования) бюджетных средств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1934" y="3150149"/>
            <a:ext cx="2606436" cy="29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Правовая коллизия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разные определения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88248" y="4089963"/>
            <a:ext cx="3904232" cy="2240631"/>
          </a:xfrm>
          <a:prstGeom prst="roundRect">
            <a:avLst/>
          </a:prstGeom>
          <a:noFill/>
          <a:ln w="25400" cap="flat" cmpd="sng" algn="ctr">
            <a:solidFill>
              <a:srgbClr val="007B87"/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749081" y="5058210"/>
            <a:ext cx="236956" cy="322742"/>
          </a:xfrm>
          <a:prstGeom prst="downArrow">
            <a:avLst/>
          </a:prstGeom>
          <a:solidFill>
            <a:srgbClr val="007B87">
              <a:lumMod val="75000"/>
            </a:srgbClr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991998" y="5059736"/>
            <a:ext cx="236956" cy="322742"/>
          </a:xfrm>
          <a:prstGeom prst="downArrow">
            <a:avLst/>
          </a:prstGeom>
          <a:solidFill>
            <a:srgbClr val="007B87">
              <a:lumMod val="75000"/>
            </a:srgbClr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3426123" y="5407916"/>
            <a:ext cx="1228731" cy="457927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8242" y="5924937"/>
            <a:ext cx="1127413" cy="43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(ст. 7.29.3, 7.32,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15.15.3 – 5, 15.15.15)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79669" y="5935716"/>
            <a:ext cx="649285" cy="261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(ст. 200.4)</a:t>
            </a:r>
          </a:p>
        </p:txBody>
      </p:sp>
      <p:sp>
        <p:nvSpPr>
          <p:cNvPr id="30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5417497" y="2698843"/>
            <a:ext cx="1228731" cy="457927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КоАП РФ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5794" y="2223640"/>
            <a:ext cx="4021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Термин раскрыт в статьях 306.4 БК, 15.14 КоАП, 285 УК</a:t>
            </a:r>
          </a:p>
        </p:txBody>
      </p:sp>
      <p:sp>
        <p:nvSpPr>
          <p:cNvPr id="3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5416243" y="3185630"/>
            <a:ext cx="1228731" cy="457927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БК РФ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148676" y="4978015"/>
            <a:ext cx="1308011" cy="887830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Стрелка вниз 42"/>
          <p:cNvSpPr/>
          <p:nvPr/>
        </p:nvSpPr>
        <p:spPr>
          <a:xfrm rot="10800000">
            <a:off x="3364059" y="2129664"/>
            <a:ext cx="236956" cy="226548"/>
          </a:xfrm>
          <a:prstGeom prst="downArrow">
            <a:avLst/>
          </a:prstGeom>
          <a:solidFill>
            <a:srgbClr val="007B87">
              <a:lumMod val="75000"/>
            </a:srgbClr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2762" y="144497"/>
            <a:ext cx="5604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НЕЦЕЛЕВОЕ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НЕЭФФЕКТИВНОЕ ИСПОЛЬЗОВАНИЕ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БЮДЖЕТНЫХ СРЕДСТВ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1214323" y="2107861"/>
            <a:ext cx="236956" cy="226548"/>
          </a:xfrm>
          <a:prstGeom prst="downArrow">
            <a:avLst/>
          </a:prstGeom>
          <a:solidFill>
            <a:srgbClr val="007B87">
              <a:lumMod val="75000"/>
            </a:srgbClr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6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1344" y="3327813"/>
            <a:ext cx="2456656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Нецелевое использование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азные определения в БК, УК, КоАП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6347" y="1084240"/>
            <a:ext cx="3938937" cy="16463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НЕПРАВОМЕРНОЕ ИСПОЛЬЗОВАНИЕ БЮДЖЕТНЫХ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законодательстве термин не раскрыт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63688" y="283172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95936" y="2869650"/>
            <a:ext cx="0" cy="323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604562" y="4926108"/>
            <a:ext cx="4037423" cy="167156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Реальный ущерб – расходы, которые лицо, чье право нарушено, произвело или должно произвести для восстановления права, утрата или повреждение его имущества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07462" y="5312627"/>
            <a:ext cx="3081076" cy="778322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УЩЕРБ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(раскрытие термина на основании ст. 15 ГК РФ)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11089" y="4588159"/>
            <a:ext cx="628663" cy="63822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46347" y="166073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СООТНОШЕНИЕ НЕПРАВОМЕРНОГО,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НЕЦЕЛЕВОГО И НЕЭФФЕКТИВНОГО ИСПОЛЬЗОВАНИЯ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БЮДЖЕТНЫХ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78833" y="3213933"/>
            <a:ext cx="2157871" cy="1646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Неэффективное использование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из-за отдельных нарушений положений НПА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057768" y="4889151"/>
            <a:ext cx="0" cy="35009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781796" y="4887222"/>
            <a:ext cx="175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Статья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15 ГК РФ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388538" y="570178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370036" y="3235119"/>
            <a:ext cx="2573658" cy="1646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Неэффективное использование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из-за отдельных недостатков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финменеджмента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88871" y="1138825"/>
            <a:ext cx="2573658" cy="1646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Иное неправомерное использование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з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 исключением случаев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нецелевого и неэффективного использования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016439" y="1907394"/>
            <a:ext cx="2756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61063" y="2636912"/>
            <a:ext cx="575033" cy="598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882354"/>
              </p:ext>
            </p:extLst>
          </p:nvPr>
        </p:nvGraphicFramePr>
        <p:xfrm>
          <a:off x="241592" y="372661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ФОРМИРОВАНИЕ 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МЕТОДИЧЕСКИХ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РЕКОМЕНДАЦИЙ ПО ПРОВЕДЕНИЮ КОНТРОЛЬНЫХ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МЕРОПРИЯТИЙ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5032" y="1433563"/>
            <a:ext cx="6148353" cy="988469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Рекомендации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оценке действий объекта контроля в качестве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неправомерного, нецелевого и неэффективного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спользования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бюджетных средств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51817" y="2913852"/>
            <a:ext cx="614835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Рекомендации по проведению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проверок в отношении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БУ и АУ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51817" y="3817405"/>
            <a:ext cx="619112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Рекомендации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по проведению проверок в отношении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МБТ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51817" y="4911821"/>
            <a:ext cx="6188286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Рекомендации по проведению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проверок отражения операций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 бюджетном учете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72000" y="2492896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7872" y="6082143"/>
            <a:ext cx="6332480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основании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подходов, примененных в приказах МФ РФ для ФК № 113н от 28.05.2018, № 235н от 03.10.2018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265" y="2841858"/>
            <a:ext cx="6912768" cy="181588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4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1412776"/>
            <a:ext cx="7857459" cy="4402291"/>
            <a:chOff x="602973" y="1258957"/>
            <a:chExt cx="8408504" cy="353118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13722" y="3740107"/>
              <a:ext cx="3272129" cy="569156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Методологические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вызовы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027583" y="1606335"/>
              <a:ext cx="3358269" cy="569156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Технологические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предпосылки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02973" y="1606335"/>
              <a:ext cx="2054087" cy="2709669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«УМНЫЙ» КОНТРОЛЬ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СЕРВИСНЫЙ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МОТИВИРУЮЩИЙ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АДАПТИВНЫЙ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РИСК- 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ОРИЕНТИРОВАННЫЙ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ТЕХНИКО-ЦИФРОВОЙ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77230" y="1258957"/>
              <a:ext cx="3834247" cy="2035265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потребность в оптимизации (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снижении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административной нагрузки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на участников контрольной среды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цифровизация бюджетного процесса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 системы государственного управления </a:t>
              </a: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централизация полномочий и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интеграция данных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формирование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и обеспечение нового образовательного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стандарта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для подготовки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«цифрового» контролера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177231" y="3447111"/>
              <a:ext cx="3834246" cy="1343029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законодательное ограничение возможностей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существующей системы внутреннего </a:t>
              </a:r>
              <a:r>
                <a:rPr kumimoji="0" lang="ru-RU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госфинконтроля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место и роль внутреннего </a:t>
              </a: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госфинконтроля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 системе контрольных органов государства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755576" y="321842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ТРАНСФОРМАЦИЯ КОНТРОЛЬНОЙ ДЕЯТЕЛЬНОСТИ</a:t>
                      </a:r>
                      <a:r>
                        <a:rPr lang="en-US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ПРЕДПОСЫЛКИ И ВЫЗОВЫ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2492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5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28632</TotalTime>
  <Words>1849</Words>
  <Application>Microsoft Office PowerPoint</Application>
  <PresentationFormat>Экран (4:3)</PresentationFormat>
  <Paragraphs>357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DINPro-Light</vt:lpstr>
      <vt:lpstr>Georgia</vt:lpstr>
      <vt:lpstr>Lato Light</vt:lpstr>
      <vt:lpstr>Open Sans Condensed</vt:lpstr>
      <vt:lpstr>Open Sans Condensed Light</vt:lpstr>
      <vt:lpstr>Segoe UI</vt:lpstr>
      <vt:lpstr>Segoe UI Light</vt:lpstr>
      <vt:lpstr>Times New Roman</vt:lpstr>
      <vt:lpstr>Trebuchet MS</vt:lpstr>
      <vt:lpstr>Wingdings</vt:lpstr>
      <vt:lpstr>Wingdings 2</vt:lpstr>
      <vt:lpstr>1_Office Theme</vt:lpstr>
      <vt:lpstr>4_Office Theme</vt:lpstr>
      <vt:lpstr>25_Городская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БЫЧКОВ СТАНИСЛАВ СЕРГЕЕВИЧ</cp:lastModifiedBy>
  <cp:revision>2820</cp:revision>
  <cp:lastPrinted>2019-11-08T09:47:46Z</cp:lastPrinted>
  <dcterms:created xsi:type="dcterms:W3CDTF">2016-03-17T09:44:54Z</dcterms:created>
  <dcterms:modified xsi:type="dcterms:W3CDTF">2023-06-23T18:11:07Z</dcterms:modified>
</cp:coreProperties>
</file>