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91" r:id="rId4"/>
    <p:sldId id="289" r:id="rId5"/>
    <p:sldId id="288" r:id="rId6"/>
    <p:sldId id="292" r:id="rId7"/>
    <p:sldId id="293" r:id="rId8"/>
    <p:sldId id="294" r:id="rId9"/>
    <p:sldId id="295" r:id="rId10"/>
    <p:sldId id="296" r:id="rId11"/>
    <p:sldId id="264" r:id="rId12"/>
    <p:sldId id="283" r:id="rId13"/>
    <p:sldId id="275" r:id="rId14"/>
    <p:sldId id="277" r:id="rId15"/>
    <p:sldId id="282" r:id="rId16"/>
    <p:sldId id="300" r:id="rId17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pos="960" userDrawn="1">
          <p15:clr>
            <a:srgbClr val="A4A3A4"/>
          </p15:clr>
        </p15:guide>
        <p15:guide id="3" pos="1119" userDrawn="1">
          <p15:clr>
            <a:srgbClr val="A4A3A4"/>
          </p15:clr>
        </p15:guide>
        <p15:guide id="4" pos="1760" userDrawn="1">
          <p15:clr>
            <a:srgbClr val="A4A3A4"/>
          </p15:clr>
        </p15:guide>
        <p15:guide id="5" pos="1919" userDrawn="1">
          <p15:clr>
            <a:srgbClr val="A4A3A4"/>
          </p15:clr>
        </p15:guide>
        <p15:guide id="6" pos="2561" userDrawn="1">
          <p15:clr>
            <a:srgbClr val="A4A3A4"/>
          </p15:clr>
        </p15:guide>
        <p15:guide id="7" pos="2721" userDrawn="1">
          <p15:clr>
            <a:srgbClr val="A4A3A4"/>
          </p15:clr>
        </p15:guide>
        <p15:guide id="8" pos="3362" userDrawn="1">
          <p15:clr>
            <a:srgbClr val="A4A3A4"/>
          </p15:clr>
        </p15:guide>
        <p15:guide id="9" pos="3521" userDrawn="1">
          <p15:clr>
            <a:srgbClr val="A4A3A4"/>
          </p15:clr>
        </p15:guide>
        <p15:guide id="10" pos="4158" userDrawn="1">
          <p15:clr>
            <a:srgbClr val="A4A3A4"/>
          </p15:clr>
        </p15:guide>
        <p15:guide id="11" pos="4316" userDrawn="1">
          <p15:clr>
            <a:srgbClr val="A4A3A4"/>
          </p15:clr>
        </p15:guide>
        <p15:guide id="12" pos="4961" userDrawn="1">
          <p15:clr>
            <a:srgbClr val="A4A3A4"/>
          </p15:clr>
        </p15:guide>
        <p15:guide id="13" pos="5121" userDrawn="1">
          <p15:clr>
            <a:srgbClr val="A4A3A4"/>
          </p15:clr>
        </p15:guide>
        <p15:guide id="14" pos="5745" userDrawn="1">
          <p15:clr>
            <a:srgbClr val="A4A3A4"/>
          </p15:clr>
        </p15:guide>
        <p15:guide id="15" pos="5922" userDrawn="1">
          <p15:clr>
            <a:srgbClr val="A4A3A4"/>
          </p15:clr>
        </p15:guide>
        <p15:guide id="16" pos="6562" userDrawn="1">
          <p15:clr>
            <a:srgbClr val="A4A3A4"/>
          </p15:clr>
        </p15:guide>
        <p15:guide id="17" pos="6723" userDrawn="1">
          <p15:clr>
            <a:srgbClr val="A4A3A4"/>
          </p15:clr>
        </p15:guide>
        <p15:guide id="18" orient="horz" pos="1117" userDrawn="1">
          <p15:clr>
            <a:srgbClr val="F26B43"/>
          </p15:clr>
        </p15:guide>
        <p15:guide id="19" pos="320" userDrawn="1">
          <p15:clr>
            <a:srgbClr val="A4A3A4"/>
          </p15:clr>
        </p15:guide>
        <p15:guide id="20" pos="7362" userDrawn="1">
          <p15:clr>
            <a:srgbClr val="A4A3A4"/>
          </p15:clr>
        </p15:guide>
        <p15:guide id="21" orient="horz" pos="323" userDrawn="1">
          <p15:clr>
            <a:srgbClr val="A4A3A4"/>
          </p15:clr>
        </p15:guide>
        <p15:guide id="22" orient="horz" pos="4005" userDrawn="1">
          <p15:clr>
            <a:srgbClr val="A4A3A4"/>
          </p15:clr>
        </p15:guide>
        <p15:guide id="26" orient="horz" pos="1440" userDrawn="1">
          <p15:clr>
            <a:srgbClr val="A4A3A4"/>
          </p15:clr>
        </p15:guide>
        <p15:guide id="27" orient="horz" pos="1521" userDrawn="1">
          <p15:clr>
            <a:srgbClr val="A4A3A4"/>
          </p15:clr>
        </p15:guide>
        <p15:guide id="28" orient="horz" pos="1601" userDrawn="1">
          <p15:clr>
            <a:srgbClr val="A4A3A4"/>
          </p15:clr>
        </p15:guide>
        <p15:guide id="29" orient="horz" pos="1680" userDrawn="1">
          <p15:clr>
            <a:srgbClr val="A4A3A4"/>
          </p15:clr>
        </p15:guide>
        <p15:guide id="30" orient="horz" pos="1760" userDrawn="1">
          <p15:clr>
            <a:srgbClr val="A4A3A4"/>
          </p15:clr>
        </p15:guide>
        <p15:guide id="31" orient="horz" pos="1842" userDrawn="1">
          <p15:clr>
            <a:srgbClr val="A4A3A4"/>
          </p15:clr>
        </p15:guide>
        <p15:guide id="32" orient="horz" pos="1922" userDrawn="1">
          <p15:clr>
            <a:srgbClr val="A4A3A4"/>
          </p15:clr>
        </p15:guide>
        <p15:guide id="33" orient="horz" pos="2001" userDrawn="1">
          <p15:clr>
            <a:srgbClr val="A4A3A4"/>
          </p15:clr>
        </p15:guide>
        <p15:guide id="34" orient="horz" pos="3924" userDrawn="1">
          <p15:clr>
            <a:srgbClr val="A4A3A4"/>
          </p15:clr>
        </p15:guide>
        <p15:guide id="35" orient="horz" pos="3524" userDrawn="1">
          <p15:clr>
            <a:srgbClr val="A4A3A4"/>
          </p15:clr>
        </p15:guide>
        <p15:guide id="36" orient="horz" pos="3765" userDrawn="1">
          <p15:clr>
            <a:srgbClr val="A4A3A4"/>
          </p15:clr>
        </p15:guide>
        <p15:guide id="37" orient="horz" pos="3603" userDrawn="1">
          <p15:clr>
            <a:srgbClr val="A4A3A4"/>
          </p15:clr>
        </p15:guide>
        <p15:guide id="38" orient="horz" pos="3684" userDrawn="1">
          <p15:clr>
            <a:srgbClr val="A4A3A4"/>
          </p15:clr>
        </p15:guide>
        <p15:guide id="39" orient="horz" pos="3845" userDrawn="1">
          <p15:clr>
            <a:srgbClr val="A4A3A4"/>
          </p15:clr>
        </p15:guide>
        <p15:guide id="40" orient="horz" pos="2963" userDrawn="1">
          <p15:clr>
            <a:srgbClr val="A4A3A4"/>
          </p15:clr>
        </p15:guide>
        <p15:guide id="41" orient="horz" pos="3042" userDrawn="1">
          <p15:clr>
            <a:srgbClr val="A4A3A4"/>
          </p15:clr>
        </p15:guide>
        <p15:guide id="42" orient="horz" pos="3363" userDrawn="1">
          <p15:clr>
            <a:srgbClr val="A4A3A4"/>
          </p15:clr>
        </p15:guide>
        <p15:guide id="43" orient="horz" pos="3123" userDrawn="1">
          <p15:clr>
            <a:srgbClr val="A4A3A4"/>
          </p15:clr>
        </p15:guide>
        <p15:guide id="44" orient="horz" pos="3204" userDrawn="1">
          <p15:clr>
            <a:srgbClr val="A4A3A4"/>
          </p15:clr>
        </p15:guide>
        <p15:guide id="45" orient="horz" pos="2723" userDrawn="1">
          <p15:clr>
            <a:srgbClr val="A4A3A4"/>
          </p15:clr>
        </p15:guide>
        <p15:guide id="46" orient="horz" pos="2886" userDrawn="1">
          <p15:clr>
            <a:srgbClr val="A4A3A4"/>
          </p15:clr>
        </p15:guide>
        <p15:guide id="47" orient="horz" pos="3284" userDrawn="1">
          <p15:clr>
            <a:srgbClr val="A4A3A4"/>
          </p15:clr>
        </p15:guide>
        <p15:guide id="48" orient="horz" pos="2804" userDrawn="1">
          <p15:clr>
            <a:srgbClr val="A4A3A4"/>
          </p15:clr>
        </p15:guide>
        <p15:guide id="49" orient="horz" pos="3444" userDrawn="1">
          <p15:clr>
            <a:srgbClr val="A4A3A4"/>
          </p15:clr>
        </p15:guide>
        <p15:guide id="50" orient="horz" pos="2643" userDrawn="1">
          <p15:clr>
            <a:srgbClr val="A4A3A4"/>
          </p15:clr>
        </p15:guide>
        <p15:guide id="51" orient="horz" pos="2562" userDrawn="1">
          <p15:clr>
            <a:srgbClr val="A4A3A4"/>
          </p15:clr>
        </p15:guide>
        <p15:guide id="52" orient="horz" pos="2481" userDrawn="1">
          <p15:clr>
            <a:srgbClr val="A4A3A4"/>
          </p15:clr>
        </p15:guide>
        <p15:guide id="53" orient="horz" pos="2402" userDrawn="1">
          <p15:clr>
            <a:srgbClr val="A4A3A4"/>
          </p15:clr>
        </p15:guide>
        <p15:guide id="54" orient="horz" pos="2319" userDrawn="1">
          <p15:clr>
            <a:srgbClr val="A4A3A4"/>
          </p15:clr>
        </p15:guide>
        <p15:guide id="55" orient="horz" pos="2243" userDrawn="1">
          <p15:clr>
            <a:srgbClr val="A4A3A4"/>
          </p15:clr>
        </p15:guide>
        <p15:guide id="56" orient="horz" pos="2082" userDrawn="1">
          <p15:clr>
            <a:srgbClr val="A4A3A4"/>
          </p15:clr>
        </p15:guide>
        <p15:guide id="57" orient="horz" pos="2162" userDrawn="1">
          <p15:clr>
            <a:srgbClr val="A4A3A4"/>
          </p15:clr>
        </p15:guide>
        <p15:guide id="58" pos="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7B3E"/>
    <a:srgbClr val="2A3143"/>
    <a:srgbClr val="0081A1"/>
    <a:srgbClr val="516279"/>
    <a:srgbClr val="007A3E"/>
    <a:srgbClr val="55A7AF"/>
    <a:srgbClr val="007B87"/>
    <a:srgbClr val="55A67E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6" autoAdjust="0"/>
    <p:restoredTop sz="97002" autoAdjust="0"/>
  </p:normalViewPr>
  <p:slideViewPr>
    <p:cSldViewPr snapToGrid="0">
      <p:cViewPr varScale="1">
        <p:scale>
          <a:sx n="107" d="100"/>
          <a:sy n="107" d="100"/>
        </p:scale>
        <p:origin x="762" y="114"/>
      </p:cViewPr>
      <p:guideLst>
        <p:guide orient="horz" pos="958"/>
        <p:guide pos="960"/>
        <p:guide pos="1119"/>
        <p:guide pos="1760"/>
        <p:guide pos="1919"/>
        <p:guide pos="2561"/>
        <p:guide pos="2721"/>
        <p:guide pos="3362"/>
        <p:guide pos="3521"/>
        <p:guide pos="4158"/>
        <p:guide pos="4316"/>
        <p:guide pos="4961"/>
        <p:guide pos="5121"/>
        <p:guide pos="5745"/>
        <p:guide pos="5922"/>
        <p:guide pos="6562"/>
        <p:guide pos="6723"/>
        <p:guide orient="horz" pos="1117"/>
        <p:guide pos="320"/>
        <p:guide pos="7362"/>
        <p:guide orient="horz" pos="323"/>
        <p:guide orient="horz" pos="4005"/>
        <p:guide orient="horz" pos="1440"/>
        <p:guide orient="horz" pos="1521"/>
        <p:guide orient="horz" pos="1601"/>
        <p:guide orient="horz" pos="1680"/>
        <p:guide orient="horz" pos="1760"/>
        <p:guide orient="horz" pos="1842"/>
        <p:guide orient="horz" pos="1922"/>
        <p:guide orient="horz" pos="2001"/>
        <p:guide orient="horz" pos="3924"/>
        <p:guide orient="horz" pos="3524"/>
        <p:guide orient="horz" pos="3765"/>
        <p:guide orient="horz" pos="3603"/>
        <p:guide orient="horz" pos="3684"/>
        <p:guide orient="horz" pos="3845"/>
        <p:guide orient="horz" pos="2963"/>
        <p:guide orient="horz" pos="3042"/>
        <p:guide orient="horz" pos="3363"/>
        <p:guide orient="horz" pos="3123"/>
        <p:guide orient="horz" pos="3204"/>
        <p:guide orient="horz" pos="2723"/>
        <p:guide orient="horz" pos="2886"/>
        <p:guide orient="horz" pos="3284"/>
        <p:guide orient="horz" pos="2804"/>
        <p:guide orient="horz" pos="3444"/>
        <p:guide orient="horz" pos="2643"/>
        <p:guide orient="horz" pos="2562"/>
        <p:guide orient="horz" pos="2481"/>
        <p:guide orient="horz" pos="2402"/>
        <p:guide orient="horz" pos="2319"/>
        <p:guide orient="horz" pos="2243"/>
        <p:guide orient="horz" pos="2082"/>
        <p:guide orient="horz" pos="2162"/>
        <p:guide pos="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11516240720688E-2"/>
          <c:y val="4.1149078105846372E-2"/>
          <c:w val="0.97527404744904989"/>
          <c:h val="0.65696141238900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B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Вопросы!$B$56:$B$59</c:f>
              <c:strCache>
                <c:ptCount val="4"/>
                <c:pt idx="0">
                  <c:v>Установить на федеральном уровне единые правила</c:v>
                </c:pt>
                <c:pt idx="1">
                  <c:v>Сохранить самостоятельность регионов</c:v>
                </c:pt>
                <c:pt idx="2">
                  <c:v>Смешанный вариант: общие требования + региональные особенности</c:v>
                </c:pt>
                <c:pt idx="3">
                  <c:v>Ответ на вопрос не представлен либо невозможно точно оценить позицию региона</c:v>
                </c:pt>
              </c:strCache>
            </c:strRef>
          </c:cat>
          <c:val>
            <c:numRef>
              <c:f>Аналитика!$B$18:$E$18</c:f>
              <c:numCache>
                <c:formatCode>General</c:formatCode>
                <c:ptCount val="4"/>
                <c:pt idx="0">
                  <c:v>21</c:v>
                </c:pt>
                <c:pt idx="1">
                  <c:v>32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6-4A43-BC9B-E93A552561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0165860003866921E-2"/>
          <c:y val="1.7094009424586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Вопросы!$B$2</c:f>
              <c:strCache>
                <c:ptCount val="1"/>
                <c:pt idx="0">
                  <c:v>Вопрос 1. Планируется ли перевести систему управления региональными программами на подходы и принципы, предусмотренные постановлением № 786?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7.0889146787529451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370-4215-9952-CA7390733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Вопросы!$B$3:$B$6</c:f>
              <c:strCache>
                <c:ptCount val="4"/>
                <c:pt idx="0">
                  <c:v>Да, планируется внедрение аналогичных постановлению
№ 786 подходов</c:v>
                </c:pt>
                <c:pt idx="1">
                  <c:v>Скорее да, планируется внедрение аналогичных постановлению № 786 подходов с возможностью установления отдельных региональных особенностей</c:v>
                </c:pt>
                <c:pt idx="2">
                  <c:v>Скорее нет, планируется внедрение лишь отдельных элементов управления, предусмотренных постановлением № 786</c:v>
                </c:pt>
                <c:pt idx="3">
                  <c:v>Нет, установление собственных подходов к управлению региональными программами наилучшим образом учитывает региональную специфику</c:v>
                </c:pt>
              </c:strCache>
            </c:strRef>
          </c:cat>
          <c:val>
            <c:numRef>
              <c:f>Аналитика!$B$3:$E$3</c:f>
              <c:numCache>
                <c:formatCode>General</c:formatCode>
                <c:ptCount val="4"/>
                <c:pt idx="0">
                  <c:v>13</c:v>
                </c:pt>
                <c:pt idx="1">
                  <c:v>48</c:v>
                </c:pt>
                <c:pt idx="2">
                  <c:v>17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0-4215-9952-CA7390733C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600" dirty="0"/>
              <a:t>Вопрос </a:t>
            </a:r>
            <a:r>
              <a:rPr lang="en-US" sz="1600" dirty="0"/>
              <a:t>4</a:t>
            </a:r>
            <a:r>
              <a:rPr lang="ru-RU" sz="1600" dirty="0"/>
              <a:t>. В каком виде на текущий момент осуществляются процедуры формирования, реализации и мониторинга региональных программ? </a:t>
            </a:r>
          </a:p>
        </c:rich>
      </c:tx>
      <c:layout>
        <c:manualLayout>
          <c:xMode val="edge"/>
          <c:yMode val="edge"/>
          <c:x val="2.6369715129568018E-2"/>
          <c:y val="2.7388729915043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Вопросы!$B$16</c:f>
              <c:strCache>
                <c:ptCount val="1"/>
                <c:pt idx="0">
                  <c:v>Вопрос 3. В каком виде на текущий момент осуществляются процедуры формирования, реализации и мониторинга региональных программ? 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6767615079008932E-4"/>
                  <c:y val="-1.72436840658917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252121690172269E-2"/>
                      <c:h val="6.1043253968253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03-4492-AE73-ED91088665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Вопросы!$B$17:$B$19</c:f>
              <c:strCache>
                <c:ptCount val="3"/>
                <c:pt idx="0">
                  <c:v>Исключительно на бумажном носителе</c:v>
                </c:pt>
                <c:pt idx="1">
                  <c:v>На бумажном носителе и в региональной ИС</c:v>
                </c:pt>
                <c:pt idx="2">
                  <c:v>Исключительно в региональной ИС*</c:v>
                </c:pt>
              </c:strCache>
            </c:strRef>
          </c:cat>
          <c:val>
            <c:numRef>
              <c:f>Аналитика!$B$5:$D$5</c:f>
              <c:numCache>
                <c:formatCode>General</c:formatCode>
                <c:ptCount val="3"/>
                <c:pt idx="0">
                  <c:v>42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3-4492-AE73-ED910886651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dirty="0"/>
              <a:t>Вопрос </a:t>
            </a:r>
            <a:r>
              <a:rPr lang="en-US" dirty="0"/>
              <a:t>5</a:t>
            </a:r>
            <a:r>
              <a:rPr lang="ru-RU" dirty="0"/>
              <a:t>. Планируется ли использование региональной ИС для управления региональными программами?**</a:t>
            </a:r>
          </a:p>
        </c:rich>
      </c:tx>
      <c:layout>
        <c:manualLayout>
          <c:xMode val="edge"/>
          <c:yMode val="edge"/>
          <c:x val="2.3208599724989131E-2"/>
          <c:y val="2.3040903348550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Вопросы!$B$21</c:f>
              <c:strCache>
                <c:ptCount val="1"/>
                <c:pt idx="0">
                  <c:v>Вопрос 4. Планируется ли использование региональной ИС для управления региональными программами?</c:v>
                </c:pt>
              </c:strCache>
            </c:strRef>
          </c:tx>
          <c:spPr>
            <a:solidFill>
              <a:srgbClr val="007B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Вопросы!$B$22:$B$26</c:f>
              <c:strCache>
                <c:ptCount val="5"/>
                <c:pt idx="0">
                  <c:v>Да, с 2023 года</c:v>
                </c:pt>
                <c:pt idx="1">
                  <c:v>Да, с 2024 года</c:v>
                </c:pt>
                <c:pt idx="2">
                  <c:v>Да, но не ранее 2025 года</c:v>
                </c:pt>
                <c:pt idx="3">
                  <c:v>Не планируется</c:v>
                </c:pt>
                <c:pt idx="4">
                  <c:v>Уже введено</c:v>
                </c:pt>
              </c:strCache>
            </c:strRef>
          </c:cat>
          <c:val>
            <c:numRef>
              <c:f>Аналитика!$B$6:$F$6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12</c:v>
                </c:pt>
                <c:pt idx="3">
                  <c:v>19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F-4280-B4E2-748763C4E7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7437642921824197E-2"/>
          <c:y val="1.763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Вопросы!$B$50</c:f>
              <c:strCache>
                <c:ptCount val="1"/>
                <c:pt idx="0">
                  <c:v>Вопрос 8. Какой вариант информационного взаимодействия с ФОИВ наиболее предпочтителен с учетом уровня развития информатизации в регионе, полноты имеющихся баз данных по региональным программам и возможности доработки региональных ИС: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1352631137639122E-3"/>
                  <c:y val="9.4834374612767964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32-46DB-8FCA-59D2F09EE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Вопросы!$B$51:$B$53</c:f>
              <c:strCache>
                <c:ptCount val="3"/>
                <c:pt idx="0">
                  <c:v>Формирование региональных программ в собственной ИС, передача в рамках обмена между федеральной и региональной ИС отдельных данных, перечень которых определен в федеральных нормативных правовых (методических) документах</c:v>
                </c:pt>
                <c:pt idx="1">
                  <c:v>Формирование региональных программ в федеральной ИС по установленным в такой системе правилам и подходам</c:v>
                </c:pt>
                <c:pt idx="2">
                  <c:v>Формирование региональных программ в собственной ИС, передача данных нецелесообразна, как и установление общих требований</c:v>
                </c:pt>
              </c:strCache>
            </c:strRef>
          </c:cat>
          <c:val>
            <c:numRef>
              <c:f>Аналитика!$B$10:$D$10</c:f>
              <c:numCache>
                <c:formatCode>General</c:formatCode>
                <c:ptCount val="3"/>
                <c:pt idx="0">
                  <c:v>53</c:v>
                </c:pt>
                <c:pt idx="1">
                  <c:v>29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2-46DB-8FCA-59D2F09EE9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95F2C-1C4B-434A-81F7-8FF345F4F837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5EB9E-E1A7-49CB-BCEC-33E9AB722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8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8056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8056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8C2963EA-0E7E-4D85-B6AB-F484D26806DF}" type="datetimeFigureOut">
              <a:rPr lang="ru-RU" smtClean="0"/>
              <a:t>26.09.2022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3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9938" cy="498055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F60DC233-E2B6-4F21-B5CB-2A98D2DD01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08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845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168275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78375" y="3666685"/>
            <a:ext cx="6112129" cy="5439494"/>
          </a:xfrm>
        </p:spPr>
        <p:txBody>
          <a:bodyPr/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0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917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588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9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686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57188" y="254000"/>
            <a:ext cx="5954712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15167" y="3802415"/>
            <a:ext cx="5838755" cy="5402478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70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81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40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9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22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71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069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70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9725" y="16827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7342" y="3517301"/>
            <a:ext cx="6317884" cy="5588879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9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FF378-2C12-32DC-9A90-82F5FD50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484270"/>
          </a:xfrm>
        </p:spPr>
        <p:txBody>
          <a:bodyPr>
            <a:normAutofit/>
          </a:bodyPr>
          <a:lstStyle>
            <a:lvl1pPr algn="ctr">
              <a:defRPr sz="2400" b="1"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974FB8-FFDD-84B3-9022-9FC7FAE9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1EB8AD-3AFD-C069-B5F8-17BB6EBE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1658463-1367-3681-9C88-784206596B0A}"/>
              </a:ext>
            </a:extLst>
          </p:cNvPr>
          <p:cNvSpPr txBox="1"/>
          <p:nvPr userDrawn="1"/>
        </p:nvSpPr>
        <p:spPr>
          <a:xfrm>
            <a:off x="695325" y="512763"/>
            <a:ext cx="1134427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EA0469-5FFD-C15B-0F48-94DDB846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875" y="507713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Montserrat Medium" panose="00000600000000000000" pitchFamily="2" charset="-52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03BF9905-8380-D6C9-A74C-10439EB7B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941" y="520210"/>
            <a:ext cx="369435" cy="38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3">
            <a:extLst>
              <a:ext uri="{FF2B5EF4-FFF2-40B4-BE49-F238E27FC236}">
                <a16:creationId xmlns:a16="http://schemas.microsoft.com/office/drawing/2014/main" id="{5F9C4CA6-8837-4FE8-8448-A1D4AD0E4F1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07" y="477945"/>
            <a:ext cx="1017493" cy="10605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78287" y="5265770"/>
            <a:ext cx="6220950" cy="116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Бегчин Николай Аркадьевич</a:t>
            </a:r>
          </a:p>
          <a:p>
            <a:pPr algn="r"/>
            <a:endParaRPr lang="ru-RU" sz="300" b="1" kern="1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endParaRPr lang="ru-RU" sz="1000" b="1" kern="1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r>
              <a:rPr lang="ru-RU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Директор Департамента программно-целевого </a:t>
            </a:r>
          </a:p>
          <a:p>
            <a:pPr algn="r"/>
            <a:r>
              <a:rPr lang="ru-RU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планирования и эффективности бюджетных расходов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3944D-F27F-485C-846D-90A5638040A5}"/>
              </a:ext>
            </a:extLst>
          </p:cNvPr>
          <p:cNvSpPr txBox="1"/>
          <p:nvPr/>
        </p:nvSpPr>
        <p:spPr>
          <a:xfrm>
            <a:off x="506507" y="2430907"/>
            <a:ext cx="1132589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latin typeface="Spectral" panose="02020502060000000000" pitchFamily="18" charset="-52"/>
              </a:rPr>
              <a:t>Новации </a:t>
            </a:r>
            <a:r>
              <a:rPr lang="ru-RU" sz="4000" b="1" smtClean="0">
                <a:solidFill>
                  <a:schemeClr val="bg1"/>
                </a:solidFill>
                <a:latin typeface="Spectral" panose="02020502060000000000" pitchFamily="18" charset="-52"/>
              </a:rPr>
              <a:t>в </a:t>
            </a:r>
            <a: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  <a:t>системе управления государственными программами</a:t>
            </a:r>
            <a:b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</a:br>
            <a: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  <a:t>и национальными проектами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F7F785-C80D-4D9A-BD0B-9C183E15CE6A}"/>
              </a:ext>
            </a:extLst>
          </p:cNvPr>
          <p:cNvSpPr txBox="1"/>
          <p:nvPr/>
        </p:nvSpPr>
        <p:spPr>
          <a:xfrm>
            <a:off x="404340" y="615062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26 сентября </a:t>
            </a:r>
            <a:r>
              <a:rPr lang="en-US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202</a:t>
            </a:r>
            <a:r>
              <a:rPr lang="ru-RU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lang="en-US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 г.</a:t>
            </a:r>
            <a:endParaRPr lang="en-US" sz="12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400" b="1" i="0" dirty="0">
                <a:latin typeface="Spectral"/>
                <a:cs typeface="Spectral"/>
              </a:rPr>
              <a:t>Особенности взаимодействия с регионами в рамках госпрограмм</a:t>
            </a:r>
            <a:endParaRPr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626891" y="1560700"/>
            <a:ext cx="6368887" cy="4738067"/>
            <a:chOff x="-684584" y="1064996"/>
            <a:chExt cx="5684117" cy="5006702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1707799" y="2952884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3077149" y="2954816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>
            <a:xfrm>
              <a:off x="550892" y="4697105"/>
              <a:ext cx="4448640" cy="1374593"/>
            </a:xfrm>
            <a:prstGeom prst="rect">
              <a:avLst/>
            </a:prstGeom>
            <a:solidFill>
              <a:srgbClr val="FF99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0892" y="3369485"/>
              <a:ext cx="4448640" cy="1325533"/>
            </a:xfrm>
            <a:prstGeom prst="rect">
              <a:avLst/>
            </a:prstGeom>
            <a:solidFill>
              <a:srgbClr val="00FF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0891" y="1794282"/>
              <a:ext cx="4448642" cy="1574552"/>
            </a:xfrm>
            <a:prstGeom prst="rect">
              <a:avLst/>
            </a:prstGeom>
            <a:solidFill>
              <a:srgbClr val="0066FF">
                <a:alpha val="1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19920" y="1428981"/>
              <a:ext cx="3732749" cy="33228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00602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Госпрограмма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 rot="16200000">
              <a:off x="4053254" y="2338820"/>
              <a:ext cx="1403065" cy="36618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2</a:t>
              </a:r>
              <a:r>
                <a:rPr kumimoji="0" lang="ru-RU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(федеральный)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58713" y="4919842"/>
              <a:ext cx="2029023" cy="1103343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 w="25400" cap="flat" cmpd="sng" algn="ctr">
              <a:solidFill>
                <a:srgbClr val="C0504D"/>
              </a:solidFill>
              <a:prstDash val="sysDash"/>
            </a:ln>
            <a:effectLst/>
          </p:spPr>
          <p:txBody>
            <a:bodyPr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предоставлении единой субсидии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48557" y="3867301"/>
              <a:ext cx="2029023" cy="641464"/>
            </a:xfrm>
            <a:prstGeom prst="rect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solidFill>
                <a:srgbClr val="4BACC6"/>
              </a:solidFill>
              <a:prstDash val="solid"/>
            </a:ln>
            <a:effectLst/>
          </p:spPr>
          <p:txBody>
            <a:bodyPr lIns="16615" rIns="16615"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достижении показателей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 rot="16200000">
              <a:off x="1515186" y="2316230"/>
              <a:ext cx="1403065" cy="41677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2 </a:t>
              </a: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(федеральный)</a:t>
              </a: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2738944" y="3225522"/>
              <a:ext cx="7563" cy="639691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24" name="Прямоугольник 23"/>
            <p:cNvSpPr/>
            <p:nvPr/>
          </p:nvSpPr>
          <p:spPr>
            <a:xfrm>
              <a:off x="1531932" y="18262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532526" y="20494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31396" y="22777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31396" y="25009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31396" y="2724277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 rot="16200000">
              <a:off x="680957" y="2366622"/>
              <a:ext cx="1403066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1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1375641" y="3225876"/>
              <a:ext cx="2741" cy="639338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2893942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894537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891348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891943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892619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 rot="16200000">
              <a:off x="2039207" y="2368889"/>
              <a:ext cx="1403065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2538628" y="3272369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751594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752189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752567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752567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52567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 rot="16200000">
              <a:off x="2934314" y="2405489"/>
              <a:ext cx="1403065" cy="23771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1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1370857" y="4617663"/>
              <a:ext cx="4784" cy="300092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cxnSp>
          <p:nvCxnSpPr>
            <p:cNvPr id="45" name="Прямая со стрелкой 44"/>
            <p:cNvCxnSpPr/>
            <p:nvPr/>
          </p:nvCxnSpPr>
          <p:spPr>
            <a:xfrm>
              <a:off x="2757604" y="4627507"/>
              <a:ext cx="587" cy="290249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sp>
          <p:nvSpPr>
            <p:cNvPr id="46" name="Прямоугольник 45"/>
            <p:cNvSpPr/>
            <p:nvPr/>
          </p:nvSpPr>
          <p:spPr>
            <a:xfrm>
              <a:off x="1247779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11884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790183" y="2786962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9" name="Правая фигурная скобка 48"/>
            <p:cNvSpPr/>
            <p:nvPr/>
          </p:nvSpPr>
          <p:spPr>
            <a:xfrm>
              <a:off x="4116945" y="1789823"/>
              <a:ext cx="131027" cy="1224044"/>
            </a:xfrm>
            <a:prstGeom prst="rightBrace">
              <a:avLst/>
            </a:prstGeom>
            <a:noFill/>
            <a:ln w="127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50" name="Соединительная линия уступом 49"/>
            <p:cNvCxnSpPr/>
            <p:nvPr/>
          </p:nvCxnSpPr>
          <p:spPr>
            <a:xfrm rot="16200000" flipH="1">
              <a:off x="3794627" y="2906250"/>
              <a:ext cx="1231990" cy="189903"/>
            </a:xfrm>
            <a:prstGeom prst="bentConnector3">
              <a:avLst>
                <a:gd name="adj1" fmla="val 1132"/>
              </a:avLst>
            </a:prstGeom>
            <a:noFill/>
            <a:ln w="22225" cap="flat" cmpd="sng" algn="ctr">
              <a:solidFill>
                <a:srgbClr val="4F81BD">
                  <a:lumMod val="50000"/>
                </a:srgbClr>
              </a:solidFill>
              <a:prstDash val="solid"/>
              <a:tailEnd type="stealth" w="sm" len="lg"/>
            </a:ln>
            <a:effectLst/>
          </p:spPr>
        </p:cxnSp>
        <p:sp>
          <p:nvSpPr>
            <p:cNvPr id="51" name="Прямоугольник 50"/>
            <p:cNvSpPr/>
            <p:nvPr/>
          </p:nvSpPr>
          <p:spPr>
            <a:xfrm>
              <a:off x="4165943" y="227103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-684584" y="2794901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-308824" y="227897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1193998" y="3281210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53311" y="2798326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29071" y="2282395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36728" y="2365167"/>
              <a:ext cx="1586290" cy="313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Параметры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 госпрограмм</a:t>
              </a: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3879821" y="3617197"/>
              <a:ext cx="1025052" cy="2417170"/>
              <a:chOff x="5660523" y="3859849"/>
              <a:chExt cx="788256" cy="2586534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5660523" y="3859849"/>
                <a:ext cx="788256" cy="2586534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Соглашение о предоставлении субсидии</a:t>
                </a: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5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664428" y="5772258"/>
                <a:ext cx="784351" cy="641829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объем субсидии, условия ее использования, отчетность</a:t>
                </a: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5698920" y="3979264"/>
                <a:ext cx="716287" cy="602417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значения результата </a:t>
                </a:r>
                <a:b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</a:b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по годам, отчетность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 rot="16200000">
              <a:off x="-11444" y="3774965"/>
              <a:ext cx="1673272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нефинансовых 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параметров </a:t>
              </a:r>
              <a:b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</a:b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ГП СРФ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136852" y="5041547"/>
              <a:ext cx="1376679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параметров фин. поддержки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271241" y="5732077"/>
              <a:ext cx="2006339" cy="273743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63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объем субсидии, условия ее использования, отчетность</a:t>
              </a: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144138" y="1428981"/>
              <a:ext cx="8289" cy="4610634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3" name="Прямоугольник 62"/>
            <p:cNvSpPr/>
            <p:nvPr/>
          </p:nvSpPr>
          <p:spPr>
            <a:xfrm>
              <a:off x="1271241" y="4229740"/>
              <a:ext cx="1982514" cy="260894"/>
            </a:xfrm>
            <a:prstGeom prst="rect">
              <a:avLst/>
            </a:prstGeom>
            <a:solidFill>
              <a:srgbClr val="4BACC6">
                <a:lumMod val="40000"/>
                <a:lumOff val="60000"/>
              </a:srgbClr>
            </a:solidFill>
            <a:ln w="6350" cap="flat" cmpd="sng" algn="ctr">
              <a:solidFill>
                <a:srgbClr val="4BACC6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значения показателей по годам, отчетность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05004" y="1064996"/>
              <a:ext cx="3747665" cy="35774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ru-RU" sz="1600" b="1" i="1" dirty="0">
                  <a:solidFill>
                    <a:srgbClr val="0081A1"/>
                  </a:solidFill>
                  <a:latin typeface="Montserrat"/>
                  <a:cs typeface="Calibri"/>
                </a:rPr>
                <a:t>Целевая модель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213935" y="1599897"/>
            <a:ext cx="6745041" cy="50064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b="1" dirty="0">
                <a:latin typeface="Century" panose="02040604050505020304" pitchFamily="18" charset="0"/>
                <a:ea typeface="+mn-lt"/>
                <a:cs typeface="+mn-lt"/>
              </a:rPr>
              <a:t> 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Заключение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«безденежных» соглашений в рамках госпрограммы</a:t>
            </a:r>
            <a:r>
              <a:rPr lang="ru-RU" sz="1600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по решению ответственного исполнителя госпрограммы </a:t>
            </a:r>
            <a:r>
              <a:rPr lang="ru-RU" sz="1100" i="1" dirty="0">
                <a:latin typeface="Trebuchet MS" panose="020B0603020202020204" pitchFamily="34" charset="0"/>
                <a:ea typeface="+mn-lt"/>
                <a:cs typeface="+mn-lt"/>
              </a:rPr>
              <a:t>(приказ Минэкономразвития России от 30.11.2021 № 722).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600" b="1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Наличие заключенного «безденежного» соглашения» как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условие заключения «денежного» соглашения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, в котором содержится информация только об объемах предоставляемого межбюджетного трансферта*.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05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Конкретные расходные обязательства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, софинансируемые из федерального бюджета,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определяются субъектом РФ самостоятельно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20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Наличие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утвержденного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и размещенного субъектом РФ </a:t>
            </a:r>
            <a:b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в системе «Электронный бюджет»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плана, содержащего мероприятия (результаты) и контрольные точки, и отчета </a:t>
            </a:r>
            <a:r>
              <a:rPr lang="ru-RU" sz="1600" b="1" dirty="0">
                <a:solidFill>
                  <a:srgbClr val="2A3143"/>
                </a:solidFill>
                <a:latin typeface="Trebuchet MS" panose="020B0603020202020204" pitchFamily="34" charset="0"/>
                <a:ea typeface="+mn-lt"/>
                <a:cs typeface="+mn-lt"/>
              </a:rPr>
              <a:t>о его выполнении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  <a:endParaRPr lang="ru-RU" sz="9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1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3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8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8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  <a:t>* Постановление Правительства РФ от 21 мая 2022 г. № 934 «О внесении изменений в Правила формирования, предоставления </a:t>
            </a:r>
            <a:b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  <a:t>и распределения субсидий из федерального бюджета бюджетам субъектов Российской Федерации».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D268F3-9DBC-4A00-DEDC-1E452CCD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1075" y="1030206"/>
            <a:ext cx="10515600" cy="484270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>
                <a:latin typeface="Spectral"/>
              </a:rPr>
              <a:t>Критерии рассмотрения Минфином России паспортов программ (проектов) и запросов на их изменение</a:t>
            </a:r>
          </a:p>
        </p:txBody>
      </p:sp>
      <p:sp>
        <p:nvSpPr>
          <p:cNvPr id="9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83838" y="2034998"/>
            <a:ext cx="10002639" cy="31758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spc="-2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Соответствие</a:t>
            </a:r>
            <a:r>
              <a:rPr lang="ru-RU" sz="2400" spc="-2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2400" spc="-20" dirty="0">
                <a:latin typeface="+mn-lt"/>
                <a:ea typeface="+mn-lt"/>
                <a:cs typeface="+mn-lt"/>
              </a:rPr>
              <a:t>положениям НПА, регулирующих бюджетные правоотношения</a:t>
            </a:r>
          </a:p>
        </p:txBody>
      </p:sp>
      <p:sp>
        <p:nvSpPr>
          <p:cNvPr id="12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66629" y="4159243"/>
            <a:ext cx="9935718" cy="613052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Соответствие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показателей и результатов </a:t>
            </a:r>
            <a:r>
              <a:rPr lang="ru-RU" sz="2400" dirty="0">
                <a:latin typeface="+mn-lt"/>
                <a:ea typeface="+mn-lt"/>
                <a:cs typeface="+mn-lt"/>
              </a:rPr>
              <a:t>предусмотренным параметрам финансового обеспечения</a:t>
            </a:r>
          </a:p>
        </p:txBody>
      </p:sp>
      <p:sp>
        <p:nvSpPr>
          <p:cNvPr id="14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83838" y="2963326"/>
            <a:ext cx="9918508" cy="613052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Корректность</a:t>
            </a:r>
            <a:r>
              <a:rPr lang="ru-RU" sz="2400" dirty="0">
                <a:latin typeface="+mn-lt"/>
                <a:ea typeface="+mn-lt"/>
                <a:cs typeface="+mn-lt"/>
              </a:rPr>
              <a:t> отражения 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показателей и результатов </a:t>
            </a:r>
            <a:r>
              <a:rPr lang="ru-RU" sz="2400" dirty="0">
                <a:latin typeface="+mn-lt"/>
                <a:ea typeface="+mn-lt"/>
                <a:cs typeface="+mn-lt"/>
              </a:rPr>
              <a:t>для проведения оценки эффективности бюджетных расходов</a:t>
            </a:r>
            <a:endParaRPr lang="ru-RU" sz="2400" b="1" dirty="0">
              <a:latin typeface="+mn-lt"/>
              <a:ea typeface="+mn-lt"/>
              <a:cs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8" y="1776942"/>
            <a:ext cx="895821" cy="86144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5" y="2860918"/>
            <a:ext cx="895821" cy="86144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4" y="4044450"/>
            <a:ext cx="895821" cy="861441"/>
          </a:xfrm>
          <a:prstGeom prst="rect">
            <a:avLst/>
          </a:prstGeom>
        </p:spPr>
      </p:pic>
      <p:sp>
        <p:nvSpPr>
          <p:cNvPr id="17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54044" y="5145577"/>
            <a:ext cx="9948301" cy="901143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Достаточность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2400" dirty="0">
                <a:latin typeface="+mn-lt"/>
                <a:ea typeface="+mn-lt"/>
                <a:cs typeface="+mn-lt"/>
              </a:rPr>
              <a:t>набора 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контрольных точек </a:t>
            </a:r>
            <a:r>
              <a:rPr lang="ru-RU" sz="2400" dirty="0">
                <a:latin typeface="+mn-lt"/>
                <a:ea typeface="+mn-lt"/>
                <a:cs typeface="+mn-lt"/>
              </a:rPr>
              <a:t>для обеспечения возможности мониторинга реализации отдельных результатов в </a:t>
            </a:r>
            <a:r>
              <a:rPr lang="ru-RU" sz="2400" dirty="0" err="1">
                <a:latin typeface="+mn-lt"/>
                <a:ea typeface="+mn-lt"/>
                <a:cs typeface="+mn-lt"/>
              </a:rPr>
              <a:t>т.ч</a:t>
            </a:r>
            <a:r>
              <a:rPr lang="ru-RU" sz="2400" dirty="0">
                <a:latin typeface="+mn-lt"/>
                <a:ea typeface="+mn-lt"/>
                <a:cs typeface="+mn-lt"/>
              </a:rPr>
              <a:t>. в части принятия БО, кассового исполнения</a:t>
            </a:r>
            <a:endParaRPr lang="ru-RU" sz="2400" b="1" dirty="0">
              <a:latin typeface="+mn-lt"/>
              <a:ea typeface="+mn-lt"/>
              <a:cs typeface="+mn-lt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" y="5154897"/>
            <a:ext cx="895821" cy="8614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BFB05F-F57D-52BB-ADA7-8FD19449BF84}"/>
              </a:ext>
            </a:extLst>
          </p:cNvPr>
          <p:cNvSpPr txBox="1"/>
          <p:nvPr/>
        </p:nvSpPr>
        <p:spPr>
          <a:xfrm>
            <a:off x="758223" y="6296025"/>
            <a:ext cx="1092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срок рассмотрения – 5 рабочих дней (под СБР – 3 рабочих дня)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94DE4-59B6-DE11-DFC9-B37C9DEF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386608" y="2282403"/>
            <a:ext cx="11443442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b="1" dirty="0">
                <a:latin typeface="Trebuchet MS" panose="020B0603020202020204" pitchFamily="34" charset="0"/>
                <a:ea typeface="+mn-lt"/>
                <a:cs typeface="+mn-lt"/>
              </a:rPr>
              <a:t>Позиция субъектов Российской Федерации относительно целесообразности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:</a:t>
            </a:r>
          </a:p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- установления на федеральном уровне </a:t>
            </a:r>
            <a:r>
              <a:rPr lang="ru-RU" sz="14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единых правил </a:t>
            </a: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формирования и реализации региональных программ для всех субъектов РФ;</a:t>
            </a:r>
          </a:p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- </a:t>
            </a:r>
            <a:r>
              <a:rPr lang="ru-RU" sz="14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сохранения самостоятельности </a:t>
            </a: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регионов при определении порядка формирования и реализации региональных программ </a:t>
            </a:r>
            <a:b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(ст. 179 БК РФ, ст. 37 № 172-ФЗ)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86608" y="3554083"/>
          <a:ext cx="11299868" cy="277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FF403F0-C653-2DE9-A754-CC636552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1289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A4FD38-7ECF-BFE9-858B-EEB01ECF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99642" y="2282403"/>
          <a:ext cx="11186836" cy="404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1 субъект РФ не представил ответ на вопрос; 1 субъект РФ указал два варианта ответа на вопрос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D0525-1647-5569-D607-628B047E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E8D3AE-36AB-B4D8-8151-FB25EB0F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99641" y="2300674"/>
          <a:ext cx="5472000" cy="378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6214476" y="2300674"/>
          <a:ext cx="5472000" cy="378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641" y="6239497"/>
            <a:ext cx="11186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за исключением программ, содержащих сведения, составляющие государственную тайну, и (или) сведения конфиденциального характера</a:t>
            </a:r>
          </a:p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** 1 субъект РФ указал два варианта ответа на вопрос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A76F71E-FF0B-1F46-310A-B472BF2C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BE4F92-A196-DAB7-F216-7A0255BF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99642" y="2300674"/>
          <a:ext cx="11186834" cy="402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1 субъект РФ не представил ответ на вопрос; 2 субъекта РФ указали два варианта ответа на вопрос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ADDC26B-1B88-5FB5-F7EE-90988115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4FFC6-7DEA-85B0-3A43-B724A9BF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4D7275-782F-E9F1-4031-D9DCEA2F4236}"/>
              </a:ext>
            </a:extLst>
          </p:cNvPr>
          <p:cNvSpPr txBox="1"/>
          <p:nvPr/>
        </p:nvSpPr>
        <p:spPr>
          <a:xfrm>
            <a:off x="753035" y="2098221"/>
            <a:ext cx="10848416" cy="426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200" dirty="0"/>
              <a:t>В части </a:t>
            </a:r>
            <a:r>
              <a:rPr lang="ru-RU" sz="2200" b="1" dirty="0"/>
              <a:t>единого порядка</a:t>
            </a:r>
            <a:r>
              <a:rPr lang="ru-RU" sz="2200" dirty="0"/>
              <a:t>: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довести до регионов </a:t>
            </a:r>
            <a:r>
              <a:rPr lang="ru-RU" sz="2000" b="1" i="1" dirty="0"/>
              <a:t>методические рекомендации</a:t>
            </a:r>
            <a:r>
              <a:rPr lang="ru-RU" sz="2000" dirty="0"/>
              <a:t> </a:t>
            </a:r>
            <a:r>
              <a:rPr lang="ru-RU" i="1" dirty="0"/>
              <a:t>(</a:t>
            </a:r>
            <a:r>
              <a:rPr lang="en-US" i="1" dirty="0"/>
              <a:t>III</a:t>
            </a:r>
            <a:r>
              <a:rPr lang="ru-RU" i="1" dirty="0"/>
              <a:t> квартал 2022 года)</a:t>
            </a:r>
            <a:r>
              <a:rPr lang="ru-RU" sz="2000" dirty="0"/>
              <a:t>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рассмотреть вопрос об </a:t>
            </a:r>
            <a:r>
              <a:rPr lang="ru-RU" sz="2000" b="1" i="1" dirty="0"/>
              <a:t>уточнении БК РФ и 172-ФЗ</a:t>
            </a:r>
            <a:r>
              <a:rPr lang="ru-RU" sz="2000" dirty="0"/>
              <a:t>, в части введения федеральных общих требований к региональным порядкам </a:t>
            </a:r>
            <a:r>
              <a:rPr lang="ru-RU" i="1" dirty="0"/>
              <a:t>(2023 год)</a:t>
            </a:r>
            <a:r>
              <a:rPr lang="ru-RU" sz="2000" dirty="0"/>
              <a:t>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утвердить </a:t>
            </a:r>
            <a:r>
              <a:rPr lang="ru-RU" sz="2000" b="1" i="1" dirty="0"/>
              <a:t>общие требования </a:t>
            </a:r>
            <a:r>
              <a:rPr lang="ru-RU" i="1" dirty="0"/>
              <a:t>(2023 год, при условии уточнения законодательства)</a:t>
            </a:r>
            <a:r>
              <a:rPr lang="ru-RU" sz="2000" dirty="0"/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200" dirty="0"/>
              <a:t>В части </a:t>
            </a:r>
            <a:r>
              <a:rPr lang="ru-RU" sz="2200" b="1" dirty="0"/>
              <a:t>цифровизации региональных госпрограмм</a:t>
            </a:r>
            <a:r>
              <a:rPr lang="ru-RU" sz="2200" dirty="0"/>
              <a:t>: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наладить </a:t>
            </a:r>
            <a:r>
              <a:rPr lang="ru-RU" sz="2000" b="1" i="1" dirty="0"/>
              <a:t>информационное взаимодействие </a:t>
            </a:r>
            <a:r>
              <a:rPr lang="ru-RU" sz="2000" dirty="0"/>
              <a:t>ГИИС ЭБ с региональными ИС;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spc="-20" dirty="0"/>
              <a:t>создать в ГИИС ЭБ </a:t>
            </a:r>
            <a:r>
              <a:rPr lang="ru-RU" sz="2000" b="1" i="1" spc="-20" dirty="0"/>
              <a:t>отдельный модуль для ведения ГП СРФ </a:t>
            </a:r>
            <a:r>
              <a:rPr lang="ru-RU" sz="2000" i="1" spc="-20" dirty="0"/>
              <a:t>(при отсутствии региональной ИС)</a:t>
            </a:r>
            <a:r>
              <a:rPr lang="ru-RU" sz="2000" spc="-20" dirty="0"/>
              <a:t>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endParaRPr lang="ru-RU" sz="20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B048F99-5EF1-FB9A-D9B7-A0BC0632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43" y="973401"/>
            <a:ext cx="10515600" cy="484270"/>
          </a:xfrm>
        </p:spPr>
        <p:txBody>
          <a:bodyPr/>
          <a:lstStyle/>
          <a:p>
            <a:r>
              <a:rPr lang="ru-RU" dirty="0" smtClean="0"/>
              <a:t>Принятые решения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4D101D-CD39-9036-C52D-2EB91801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Госпрограмма: старая и новая система управления</a:t>
            </a:r>
            <a:endParaRPr sz="2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476496" y="1697277"/>
            <a:ext cx="9851643" cy="4728923"/>
            <a:chOff x="1461875" y="1875161"/>
            <a:chExt cx="9312565" cy="4728923"/>
          </a:xfrm>
        </p:grpSpPr>
        <p:sp>
          <p:nvSpPr>
            <p:cNvPr id="4" name="Полилиния 3"/>
            <p:cNvSpPr/>
            <p:nvPr/>
          </p:nvSpPr>
          <p:spPr>
            <a:xfrm>
              <a:off x="1461875" y="1875162"/>
              <a:ext cx="4503892" cy="442085"/>
            </a:xfrm>
            <a:custGeom>
              <a:avLst/>
              <a:gdLst>
                <a:gd name="connsiteX0" fmla="*/ 0 w 4213868"/>
                <a:gd name="connsiteY0" fmla="*/ 0 h 442085"/>
                <a:gd name="connsiteX1" fmla="*/ 4213868 w 4213868"/>
                <a:gd name="connsiteY1" fmla="*/ 0 h 442085"/>
                <a:gd name="connsiteX2" fmla="*/ 4213868 w 4213868"/>
                <a:gd name="connsiteY2" fmla="*/ 442085 h 442085"/>
                <a:gd name="connsiteX3" fmla="*/ 0 w 4213868"/>
                <a:gd name="connsiteY3" fmla="*/ 442085 h 442085"/>
                <a:gd name="connsiteX4" fmla="*/ 0 w 4213868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3868" h="442085">
                  <a:moveTo>
                    <a:pt x="0" y="0"/>
                  </a:moveTo>
                  <a:lnTo>
                    <a:pt x="4213868" y="0"/>
                  </a:lnTo>
                  <a:lnTo>
                    <a:pt x="4213868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2014-2021 годы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461875" y="2317246"/>
              <a:ext cx="4503892" cy="4286838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смешение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проектных и процессных мероприятий;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отсутствие конкретных результатов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использования бюджетных средств;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актуализация 1 раз в год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(приведение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в соответствии с </a:t>
              </a:r>
              <a:r>
                <a:rPr lang="ru-RU" sz="1800" b="1" i="1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первоначальным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законом о бюджете);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и утверждение госпрограмм </a:t>
              </a: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на бумажном носителе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b="1" dirty="0">
                <a:solidFill>
                  <a:srgbClr val="C00000"/>
                </a:solidFill>
                <a:latin typeface="Calibri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b="1" dirty="0">
                <a:solidFill>
                  <a:srgbClr val="C00000"/>
                </a:solidFill>
                <a:latin typeface="Calibri"/>
              </a:endParaRP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i="1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ППРФ от 02.08.2010 № 588 «Об утверждении Порядка разработки, реализации и оценки эффективности государственных программ Российской Федерации»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270548" y="1875161"/>
              <a:ext cx="4503892" cy="442085"/>
            </a:xfrm>
            <a:custGeom>
              <a:avLst/>
              <a:gdLst>
                <a:gd name="connsiteX0" fmla="*/ 0 w 4204096"/>
                <a:gd name="connsiteY0" fmla="*/ 0 h 442085"/>
                <a:gd name="connsiteX1" fmla="*/ 4204096 w 4204096"/>
                <a:gd name="connsiteY1" fmla="*/ 0 h 442085"/>
                <a:gd name="connsiteX2" fmla="*/ 4204096 w 4204096"/>
                <a:gd name="connsiteY2" fmla="*/ 442085 h 442085"/>
                <a:gd name="connsiteX3" fmla="*/ 0 w 4204096"/>
                <a:gd name="connsiteY3" fmla="*/ 442085 h 442085"/>
                <a:gd name="connsiteX4" fmla="*/ 0 w 4204096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4096" h="442085">
                  <a:moveTo>
                    <a:pt x="0" y="0"/>
                  </a:moveTo>
                  <a:lnTo>
                    <a:pt x="4204096" y="0"/>
                  </a:lnTo>
                  <a:lnTo>
                    <a:pt x="4204096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С 2022 года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270548" y="2317246"/>
              <a:ext cx="4503892" cy="4286838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обособление</a:t>
              </a:r>
              <a:r>
                <a:rPr lang="ru-RU" sz="1800" b="1" i="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проектной и процессной части в соответствии с формализованными критериями в отдельные структурные элементы госпрограммы (ФП, ВП, КПМ);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наличие конкретных результатов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их увязка с направлениями расходов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(1 результат – 1 направление);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синхронизация с любым изменением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бюджетных расходов;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утверждение госпрограмм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в электронном виде</a:t>
              </a: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b="1" i="1" kern="1200" dirty="0">
                <a:solidFill>
                  <a:srgbClr val="006131"/>
                </a:solidFill>
                <a:latin typeface="Calibri"/>
              </a:endParaRP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i="1" kern="1200" dirty="0">
                  <a:solidFill>
                    <a:srgbClr val="006131"/>
                  </a:solidFill>
                  <a:latin typeface="Calibri"/>
                </a:rPr>
                <a:t>ППРФ от 26.05.2021 № 786 «О системе управления государственными программами Российской Федерации»</a:t>
              </a:r>
            </a:p>
          </p:txBody>
        </p:sp>
      </p:grp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00FC611-9D7E-B7E0-347D-852E8032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Типы структурных элементов госпрограммы</a:t>
            </a:r>
            <a:endParaRPr sz="2600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5614"/>
              </p:ext>
            </p:extLst>
          </p:nvPr>
        </p:nvGraphicFramePr>
        <p:xfrm>
          <a:off x="684358" y="1457800"/>
          <a:ext cx="11199535" cy="507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840">
                  <a:extLst>
                    <a:ext uri="{9D8B030D-6E8A-4147-A177-3AD203B41FA5}">
                      <a16:colId xmlns:a16="http://schemas.microsoft.com/office/drawing/2014/main" val="1415595675"/>
                    </a:ext>
                  </a:extLst>
                </a:gridCol>
                <a:gridCol w="34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962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Характеристика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Проектная часть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Процессная часть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10">
                <a:tc vMerge="1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600"/>
                        </a:spcAft>
                      </a:pPr>
                      <a:endParaRPr lang="ru-RU" sz="1000" b="0" i="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Федеральные 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проекты (ФП)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Ведомственные проекты</a:t>
                      </a:r>
                      <a:r>
                        <a:rPr lang="ru-RU" sz="1200" b="1" i="0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(ВП)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Комплексы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 п</a:t>
                      </a: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роцессных мероприятий 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(КПМ)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82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Характер мероприятий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ограничены по срокам реализации;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приводят к: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>
                          <a:latin typeface="Trebuchet MS" panose="020B0603020202020204" pitchFamily="34" charset="0"/>
                        </a:rPr>
                        <a:t>- новым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(уникальным) результатам;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- качественному </a:t>
                      </a:r>
                      <a:r>
                        <a:rPr lang="ru-RU" sz="1100" b="0" i="1" baseline="0" dirty="0">
                          <a:latin typeface="Trebuchet MS" panose="020B0603020202020204" pitchFamily="34" charset="0"/>
                        </a:rPr>
                        <a:t>изменению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процессов;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- значительному </a:t>
                      </a:r>
                      <a:r>
                        <a:rPr lang="ru-RU" sz="1100" b="0" i="1" baseline="0" dirty="0">
                          <a:latin typeface="Trebuchet MS" panose="020B0603020202020204" pitchFamily="34" charset="0"/>
                        </a:rPr>
                        <a:t>прорыву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в достижении </a:t>
                      </a:r>
                      <a:br>
                        <a:rPr lang="ru-RU" sz="1100" b="0" i="0" baseline="0" dirty="0">
                          <a:latin typeface="Trebuchet MS" panose="020B0603020202020204" pitchFamily="34" charset="0"/>
                        </a:rPr>
                      </a:b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значений результатов процессов;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непрерывные или постоянно возобновляемые;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реализуются в соответствии с устоявшимися процедурами;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5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Специфика</a:t>
                      </a:r>
                      <a:r>
                        <a:rPr lang="ru-RU" sz="1100" b="1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мероприятий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капитальное строительство </a:t>
                      </a:r>
                      <a:b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≥ 3 млрд. рублей;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субсидии, иные МБТ субъектам РФ;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юридическим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лицам;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совершенствование государственной политики и законодательства;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(стимулирующие);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капитальное строительство &lt; 3 млрд. рублей; 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создание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 и развитие </a:t>
                      </a:r>
                      <a:r>
                        <a:rPr lang="en-US" sz="1100" baseline="0" dirty="0">
                          <a:latin typeface="Trebuchet MS" panose="020B0603020202020204" pitchFamily="34" charset="0"/>
                        </a:rPr>
                        <a:t>IT-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систем;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НИОКР;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совершенствование нормативной базы (акты Правительства, ведомственные акты);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отдельные целевые субсидии государственным учреждениям;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госзадания;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субвенции;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дотация на выравнивание бюджетной обеспеченности;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заработная плата и закупки казенных учреждений в рамках текущей деятельности;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(социальные); 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в целях финансового обеспечения исполнения государственного соц.заказа;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Уровень утверждения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управляющий совет ГП (проектный комитет по НП), возглавляемый вице-премьером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ведомственный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координационный орган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руководитель (заместитель руководителя) ФОИВ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5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Характеристика эффективности реализации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конечные общественно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значимые 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+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результаты</a:t>
                      </a:r>
                      <a:endParaRPr lang="ru-RU" sz="1100" b="0" i="0" u="sng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как правило, только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dirty="0">
                          <a:latin typeface="Trebuchet MS" panose="020B0603020202020204" pitchFamily="34" charset="0"/>
                        </a:rPr>
                        <a:t>результаты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текущей деятельности (например, сводные показатели 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госзаданий) 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10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реализации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ФП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ВП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в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составе КПМ, содержит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мероприятия, обусловленные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нормативными правовыми актами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статичен – формируется на неограниченный период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52DB51-FEAE-B46E-8518-2D7A9D80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Госпрограмма: новая система управления</a:t>
            </a:r>
            <a:endParaRPr sz="2600" dirty="0"/>
          </a:p>
        </p:txBody>
      </p:sp>
      <p:sp>
        <p:nvSpPr>
          <p:cNvPr id="40" name="TextBox 39"/>
          <p:cNvSpPr txBox="1"/>
          <p:nvPr/>
        </p:nvSpPr>
        <p:spPr>
          <a:xfrm>
            <a:off x="550441" y="1792406"/>
            <a:ext cx="1684759" cy="3916785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400" dirty="0"/>
              <a:t>Государственная программа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8616" y="2401010"/>
            <a:ext cx="2021180" cy="3308181"/>
          </a:xfrm>
          <a:prstGeom prst="rect">
            <a:avLst/>
          </a:prstGeom>
          <a:solidFill>
            <a:srgbClr val="E8E8E8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Стратегические приоритеты </a:t>
            </a:r>
          </a:p>
          <a:p>
            <a:r>
              <a:rPr lang="ru-RU" sz="1400" b="0" u="none" dirty="0">
                <a:effectLst/>
              </a:rPr>
              <a:t>госпрограммы</a:t>
            </a:r>
          </a:p>
          <a:p>
            <a:r>
              <a:rPr lang="ru-RU" sz="1400" b="0" u="none" dirty="0">
                <a:effectLst/>
              </a:rPr>
              <a:t>+</a:t>
            </a:r>
          </a:p>
          <a:p>
            <a:r>
              <a:rPr lang="ru-RU" sz="1400" dirty="0">
                <a:effectLst/>
              </a:rPr>
              <a:t>нормативное обеспечение </a:t>
            </a:r>
            <a:r>
              <a:rPr lang="ru-RU" b="0" i="1" u="none" dirty="0">
                <a:effectLst/>
              </a:rPr>
              <a:t>(правила предоставления субсидий, перечни объектов и т.п.)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03212" y="3396657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22197" y="3392590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8616" y="1792406"/>
            <a:ext cx="2021180" cy="493594"/>
          </a:xfrm>
          <a:prstGeom prst="snip2DiagRect">
            <a:avLst/>
          </a:prstGeom>
          <a:solidFill>
            <a:srgbClr val="E8E8E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</a:p>
          <a:p>
            <a:r>
              <a:rPr lang="ru-RU" sz="1200" dirty="0">
                <a:solidFill>
                  <a:schemeClr val="tx1"/>
                </a:solidFill>
              </a:rPr>
              <a:t>(НПА)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63213" y="3094708"/>
            <a:ext cx="2021180" cy="2614484"/>
          </a:xfrm>
          <a:prstGeom prst="rect">
            <a:avLst/>
          </a:prstGeom>
          <a:solidFill>
            <a:srgbClr val="EBFEE6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Паспорт </a:t>
            </a:r>
            <a:r>
              <a:rPr lang="ru-RU" sz="1400" u="none" dirty="0">
                <a:effectLst/>
              </a:rPr>
              <a:t>госпрограммы</a:t>
            </a:r>
          </a:p>
          <a:p>
            <a:endParaRPr lang="ru-RU" sz="1400" dirty="0">
              <a:effectLst/>
            </a:endParaRPr>
          </a:p>
          <a:p>
            <a:endParaRPr lang="ru-RU" sz="1400" dirty="0">
              <a:effectLst/>
            </a:endParaRPr>
          </a:p>
          <a:p>
            <a:r>
              <a:rPr lang="ru-RU" b="0" i="1" u="none" dirty="0">
                <a:effectLst/>
              </a:rPr>
              <a:t>(показатели, структура, параметры фин. обеспечения в разрезе структурных элементов</a:t>
            </a:r>
            <a:r>
              <a:rPr lang="ru-RU" b="0" i="1" u="none" dirty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63212" y="1798125"/>
            <a:ext cx="2021181" cy="1199075"/>
          </a:xfrm>
          <a:prstGeom prst="snip2DiagRect">
            <a:avLst/>
          </a:prstGeom>
          <a:solidFill>
            <a:srgbClr val="EBFE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  <a:r>
              <a:rPr lang="ru-RU" sz="1200" i="1" dirty="0">
                <a:solidFill>
                  <a:schemeClr val="tx1"/>
                </a:solidFill>
              </a:rPr>
              <a:t>(утверждение, </a:t>
            </a:r>
            <a:br>
              <a:rPr lang="ru-RU" sz="1200" i="1" dirty="0">
                <a:solidFill>
                  <a:schemeClr val="tx1"/>
                </a:solidFill>
              </a:rPr>
            </a:br>
            <a:r>
              <a:rPr lang="ru-RU" sz="1200" i="1" u="sng" dirty="0">
                <a:solidFill>
                  <a:schemeClr val="tx1"/>
                </a:solidFill>
              </a:rPr>
              <a:t>не НПА!)</a:t>
            </a:r>
          </a:p>
          <a:p>
            <a:endParaRPr lang="ru-RU" sz="6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Управляющий совет госпрограммы</a:t>
            </a:r>
          </a:p>
          <a:p>
            <a:r>
              <a:rPr lang="ru-RU" sz="1200" dirty="0">
                <a:solidFill>
                  <a:schemeClr val="tx1"/>
                </a:solidFill>
              </a:rPr>
              <a:t>(корректировка)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29639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/>
              <a:t>Управляющий совет госпрограммы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7927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dirty="0"/>
              <a:t>ФОИВ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29639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Паспорт </a:t>
            </a:r>
          </a:p>
          <a:p>
            <a:r>
              <a:rPr lang="ru-RU" sz="1200" dirty="0"/>
              <a:t>федерального проекта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907927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Рабочий план </a:t>
            </a:r>
            <a:r>
              <a:rPr lang="ru-RU" sz="1200" dirty="0"/>
              <a:t>федерального проекта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29639" y="3145682"/>
            <a:ext cx="4244590" cy="487875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29639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Паспорт </a:t>
            </a:r>
          </a:p>
          <a:p>
            <a:r>
              <a:rPr lang="ru-RU" sz="1200" dirty="0">
                <a:solidFill>
                  <a:schemeClr val="tx1"/>
                </a:solidFill>
              </a:rPr>
              <a:t>ведомственного проекта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7927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План реализации </a:t>
            </a:r>
            <a:r>
              <a:rPr lang="ru-RU" sz="1200" dirty="0">
                <a:solidFill>
                  <a:schemeClr val="tx1"/>
                </a:solidFill>
              </a:rPr>
              <a:t>ведомственного проекта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29639" y="4510117"/>
            <a:ext cx="4244590" cy="487875"/>
          </a:xfrm>
          <a:prstGeom prst="snip2DiagRect">
            <a:avLst/>
          </a:prstGeom>
          <a:solidFill>
            <a:srgbClr val="D3D3D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0110" y="5109653"/>
            <a:ext cx="4244591" cy="599538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108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200" dirty="0">
                <a:effectLst/>
              </a:rPr>
              <a:t>Паспорт </a:t>
            </a:r>
            <a:r>
              <a:rPr lang="ru-RU" sz="1200" u="none" dirty="0">
                <a:effectLst/>
              </a:rPr>
              <a:t>комплекса процессных мероприятий</a:t>
            </a:r>
            <a:r>
              <a:rPr lang="ru-RU" sz="1200" b="0" u="none" dirty="0">
                <a:effectLst/>
              </a:rPr>
              <a:t> </a:t>
            </a:r>
          </a:p>
          <a:p>
            <a:r>
              <a:rPr lang="ru-RU" sz="1200" b="0" i="1" u="none" dirty="0">
                <a:effectLst/>
              </a:rPr>
              <a:t>(включая план его реализации</a:t>
            </a:r>
            <a:r>
              <a:rPr lang="ru-RU" sz="1200" i="1" u="none" dirty="0">
                <a:effectLst/>
              </a:rPr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27610" y="3386499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57" name="Левая фигурная скобка 56"/>
          <p:cNvSpPr/>
          <p:nvPr/>
        </p:nvSpPr>
        <p:spPr>
          <a:xfrm>
            <a:off x="7377679" y="1669932"/>
            <a:ext cx="116909" cy="415057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159BF8-72B4-4963-DC12-74F61138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44068" y="1944553"/>
            <a:ext cx="4652607" cy="1935396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noAutofit/>
          </a:bodyPr>
          <a:lstStyle/>
          <a:p>
            <a:pPr>
              <a:defRPr/>
            </a:pPr>
            <a:endParaRPr lang="ru-RU" sz="1350" kern="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4450" y="1941126"/>
            <a:ext cx="4746532" cy="1906974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noAutofit/>
          </a:bodyPr>
          <a:lstStyle/>
          <a:p>
            <a:pPr>
              <a:defRPr/>
            </a:pPr>
            <a:endParaRPr lang="ru-RU" sz="1350" kern="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Определение показателя и результата госпрограммы</a:t>
            </a:r>
            <a:endParaRPr sz="2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2675" y="2075318"/>
            <a:ext cx="2601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4301" y="2748869"/>
            <a:ext cx="46226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количественно измеримый итог деятельности - определенное </a:t>
            </a:r>
            <a:r>
              <a:rPr lang="ru-RU" sz="1350" b="1" dirty="0">
                <a:solidFill>
                  <a:srgbClr val="FF0000"/>
                </a:solidFill>
                <a:latin typeface="Century" panose="02040604050505020304" pitchFamily="18" charset="0"/>
              </a:rPr>
              <a:t>количество материальных и нематериальных объектов</a:t>
            </a: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, объем оказанных услуг / выполненных работ</a:t>
            </a:r>
            <a:r>
              <a:rPr lang="ru-RU" sz="1350" b="1" dirty="0">
                <a:solidFill>
                  <a:prstClr val="black"/>
                </a:solidFill>
                <a:latin typeface="Century" panose="02040604050505020304" pitchFamily="18" charset="0"/>
              </a:rPr>
              <a:t> </a:t>
            </a:r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  <a:p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4450" y="4278451"/>
            <a:ext cx="4781550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переоснащены региональные сосудистые центры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18187" y="2074303"/>
            <a:ext cx="23545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90178" y="2748868"/>
            <a:ext cx="4235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отражает социальный, экономический </a:t>
            </a:r>
          </a:p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и (или) иной общественно-значимый </a:t>
            </a:r>
            <a:b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</a:b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и понятный </a:t>
            </a:r>
            <a:r>
              <a:rPr lang="ru-RU" sz="1350" b="1" dirty="0">
                <a:solidFill>
                  <a:srgbClr val="FF0000"/>
                </a:solidFill>
                <a:latin typeface="Century" panose="02040604050505020304" pitchFamily="18" charset="0"/>
              </a:rPr>
              <a:t>эффект</a:t>
            </a: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 от реализации проекта (программы)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44068" y="4278452"/>
            <a:ext cx="4652607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смертности </a:t>
            </a:r>
          </a:p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болезней системы кровообращения</a:t>
            </a:r>
          </a:p>
        </p:txBody>
      </p:sp>
      <p:sp>
        <p:nvSpPr>
          <p:cNvPr id="15" name="Не равно 14"/>
          <p:cNvSpPr/>
          <p:nvPr/>
        </p:nvSpPr>
        <p:spPr>
          <a:xfrm>
            <a:off x="6127940" y="2715606"/>
            <a:ext cx="648072" cy="429794"/>
          </a:xfrm>
          <a:prstGeom prst="mathNotEqual">
            <a:avLst/>
          </a:prstGeom>
          <a:solidFill>
            <a:srgbClr val="55A7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kern="0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3E12C-3EC6-A9A1-E6F7-2F3746B15EB2}"/>
              </a:ext>
            </a:extLst>
          </p:cNvPr>
          <p:cNvSpPr txBox="1"/>
          <p:nvPr/>
        </p:nvSpPr>
        <p:spPr>
          <a:xfrm rot="19954117">
            <a:off x="520114" y="2063594"/>
            <a:ext cx="2303723" cy="584775"/>
          </a:xfrm>
          <a:prstGeom prst="rect">
            <a:avLst/>
          </a:prstGeom>
          <a:noFill/>
          <a:ln w="2540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связан </a:t>
            </a:r>
            <a:b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 финансированием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F86A83-B2E5-6CC5-33A4-843E9095D5F0}"/>
              </a:ext>
            </a:extLst>
          </p:cNvPr>
          <p:cNvSpPr txBox="1"/>
          <p:nvPr/>
        </p:nvSpPr>
        <p:spPr>
          <a:xfrm rot="1836929">
            <a:off x="9775900" y="2006435"/>
            <a:ext cx="2303723" cy="584775"/>
          </a:xfrm>
          <a:prstGeom prst="rect">
            <a:avLst/>
          </a:prstGeom>
          <a:noFill/>
          <a:ln w="2540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 переводится </a:t>
            </a:r>
          </a:p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 деньги»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2246264-A3DB-8D43-81D6-1794793DB188}"/>
              </a:ext>
            </a:extLst>
          </p:cNvPr>
          <p:cNvSpPr/>
          <p:nvPr/>
        </p:nvSpPr>
        <p:spPr>
          <a:xfrm>
            <a:off x="1314450" y="5395685"/>
            <a:ext cx="4781550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закуплены патрульные автомобили </a:t>
            </a:r>
          </a:p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подразделений ГИБДД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8F21661-5F08-5A27-756B-459EBC398ACF}"/>
              </a:ext>
            </a:extLst>
          </p:cNvPr>
          <p:cNvSpPr/>
          <p:nvPr/>
        </p:nvSpPr>
        <p:spPr>
          <a:xfrm>
            <a:off x="6881397" y="5395685"/>
            <a:ext cx="4652607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смертности </a:t>
            </a:r>
          </a:p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ДТП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2B9C93-E6B4-CF62-6FA1-7F6278D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3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3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flipH="1">
            <a:off x="499641" y="6291017"/>
            <a:ext cx="11176699" cy="616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486621" y="6327797"/>
            <a:ext cx="11214621" cy="87530"/>
          </a:xfrm>
          <a:prstGeom prst="rect">
            <a:avLst/>
          </a:prstGeom>
        </p:spPr>
        <p:txBody>
          <a:bodyPr/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377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Код типа структурного элемента: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1 - федеральные проекты, входящие в национальные проекты; 2 - федеральные проекты, не входящие в национальные проекты; 3 - ведомственные проекты; 4 - комплексы процессных мероприятий; 5 – ФЦП</a:t>
            </a:r>
            <a:r>
              <a:rPr lang="ru-RU" altLang="ru-RU" sz="1050" dirty="0">
                <a:solidFill>
                  <a:prstClr val="black"/>
                </a:solidFill>
                <a:latin typeface="Calibri"/>
              </a:rPr>
              <a:t>.</a:t>
            </a:r>
            <a:endParaRPr kumimoji="0" lang="ru-RU" alt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727" y="2663420"/>
            <a:ext cx="3173911" cy="2841553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828698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623047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44528" y="347856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89" y="2663420"/>
            <a:ext cx="3173911" cy="2841554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53441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062482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48081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 flipH="1">
            <a:off x="5714683" y="2286751"/>
            <a:ext cx="881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0"/>
          </p:cNvCxnSpPr>
          <p:nvPr/>
        </p:nvCxnSpPr>
        <p:spPr>
          <a:xfrm flipH="1">
            <a:off x="2057945" y="2286751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0989" y="1728428"/>
            <a:ext cx="6831274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846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Госпрограмма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49968" y="1728400"/>
            <a:ext cx="3736510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госпрограммы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49967" y="2663420"/>
            <a:ext cx="3730704" cy="93326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sz="3323" dirty="0"/>
              <a:t>Х</a:t>
            </a:r>
          </a:p>
          <a:p>
            <a:r>
              <a:rPr lang="ru-RU" sz="1600" b="0" i="1" dirty="0"/>
              <a:t>код типа структурного элемента*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64732" y="3791180"/>
            <a:ext cx="1723409" cy="132645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структурного элемента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784962" y="5423534"/>
            <a:ext cx="326238" cy="222942"/>
            <a:chOff x="5025213" y="6262324"/>
            <a:chExt cx="353424" cy="241521"/>
          </a:xfrm>
        </p:grpSpPr>
        <p:cxnSp>
          <p:nvCxnSpPr>
            <p:cNvPr id="26" name="Прямая со стрелкой 25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28868" y="3141009"/>
            <a:ext cx="4585929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Проектная часть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8800" y="3141009"/>
            <a:ext cx="1853711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Процессная часть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2039" y="5653463"/>
            <a:ext cx="83848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64732" y="5278795"/>
            <a:ext cx="1723409" cy="88415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2040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63763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69107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31136" y="3855231"/>
            <a:ext cx="780990" cy="1555993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 (НП)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859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38203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51940" y="3791181"/>
            <a:ext cx="1724400" cy="1326452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G</a:t>
            </a:r>
            <a:r>
              <a:rPr lang="ru-RU" dirty="0">
                <a:solidFill>
                  <a:schemeClr val="tx1"/>
                </a:solidFill>
              </a:rPr>
              <a:t>Х</a:t>
            </a:r>
          </a:p>
          <a:p>
            <a:r>
              <a:rPr lang="ru-RU" sz="1600" b="0" i="1" dirty="0">
                <a:solidFill>
                  <a:schemeClr val="tx1"/>
                </a:solidFill>
              </a:rPr>
              <a:t>код федерального проекта</a:t>
            </a:r>
            <a:r>
              <a:rPr lang="en-US" sz="1600" b="0" i="1" dirty="0">
                <a:solidFill>
                  <a:schemeClr val="tx1"/>
                </a:solidFill>
              </a:rPr>
              <a:t> (</a:t>
            </a:r>
            <a:r>
              <a:rPr lang="ru-RU" sz="1600" b="0" i="1" dirty="0">
                <a:solidFill>
                  <a:schemeClr val="tx1"/>
                </a:solidFill>
              </a:rPr>
              <a:t>НП)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51383" y="5278795"/>
            <a:ext cx="1724956" cy="884158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63762" y="5653463"/>
            <a:ext cx="84210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69106" y="5653463"/>
            <a:ext cx="875793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23409" y="5653463"/>
            <a:ext cx="890133" cy="50949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275" y="5653463"/>
            <a:ext cx="84210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9619" y="5653463"/>
            <a:ext cx="88187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1894825" y="5422619"/>
            <a:ext cx="326238" cy="222942"/>
            <a:chOff x="5025213" y="6262324"/>
            <a:chExt cx="353424" cy="241521"/>
          </a:xfrm>
        </p:grpSpPr>
        <p:cxnSp>
          <p:nvCxnSpPr>
            <p:cNvPr id="47" name="Прямая со стрелкой 46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2999180" y="5421704"/>
            <a:ext cx="326238" cy="222942"/>
            <a:chOff x="5025213" y="6262324"/>
            <a:chExt cx="353424" cy="241521"/>
          </a:xfrm>
        </p:grpSpPr>
        <p:cxnSp>
          <p:nvCxnSpPr>
            <p:cNvPr id="51" name="Прямая со стрелкой 50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4464972" y="5421704"/>
            <a:ext cx="326238" cy="222942"/>
            <a:chOff x="5025213" y="6262324"/>
            <a:chExt cx="353424" cy="241521"/>
          </a:xfrm>
        </p:grpSpPr>
        <p:cxnSp>
          <p:nvCxnSpPr>
            <p:cNvPr id="55" name="Прямая со стрелкой 54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5545596" y="5421704"/>
            <a:ext cx="326238" cy="222942"/>
            <a:chOff x="5025213" y="6262324"/>
            <a:chExt cx="353424" cy="241521"/>
          </a:xfrm>
        </p:grpSpPr>
        <p:cxnSp>
          <p:nvCxnSpPr>
            <p:cNvPr id="59" name="Прямая со стрелкой 58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6665579" y="5421704"/>
            <a:ext cx="326238" cy="222942"/>
            <a:chOff x="5025213" y="6262324"/>
            <a:chExt cx="353424" cy="241521"/>
          </a:xfrm>
        </p:grpSpPr>
        <p:cxnSp>
          <p:nvCxnSpPr>
            <p:cNvPr id="64" name="Прямая со стрелкой 6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Прямая соединительная линия 66"/>
          <p:cNvCxnSpPr/>
          <p:nvPr/>
        </p:nvCxnSpPr>
        <p:spPr>
          <a:xfrm>
            <a:off x="7635729" y="1462444"/>
            <a:ext cx="0" cy="4785574"/>
          </a:xfrm>
          <a:prstGeom prst="line">
            <a:avLst/>
          </a:prstGeom>
          <a:ln>
            <a:solidFill>
              <a:srgbClr val="4B97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668398" y="928684"/>
            <a:ext cx="11301034" cy="41485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>
                <a:latin typeface="Spectral"/>
                <a:cs typeface="Spectral"/>
              </a:rPr>
              <a:t>Структура госпрограммы и бюджетных расходов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0188" y="1447890"/>
            <a:ext cx="683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64732" y="1380970"/>
            <a:ext cx="3736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Целевая статья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F2F386-2709-65FA-4BF9-8D4E7B85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1075" y="1020681"/>
            <a:ext cx="10515600" cy="4842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Автоматизация и информационное взаимодействие </a:t>
            </a:r>
            <a:br>
              <a:rPr lang="ru-RU" sz="2600" b="1" i="0" dirty="0">
                <a:latin typeface="Spectral"/>
                <a:cs typeface="Spectral"/>
              </a:rPr>
            </a:br>
            <a:r>
              <a:rPr lang="ru-RU" sz="2600" b="1" i="0" dirty="0">
                <a:latin typeface="Spectral"/>
                <a:cs typeface="Spectral"/>
              </a:rPr>
              <a:t>при управлении госпрограммами</a:t>
            </a:r>
            <a:endParaRPr sz="2600" i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876845" y="1907581"/>
            <a:ext cx="9054974" cy="4812008"/>
            <a:chOff x="892641" y="1330954"/>
            <a:chExt cx="8195601" cy="452850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892641" y="1871407"/>
              <a:ext cx="2799331" cy="3988055"/>
            </a:xfrm>
            <a:prstGeom prst="roundRect">
              <a:avLst>
                <a:gd name="adj" fmla="val 298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884414" y="1330954"/>
              <a:ext cx="4667668" cy="2171552"/>
            </a:xfrm>
            <a:prstGeom prst="roundRect">
              <a:avLst>
                <a:gd name="adj" fmla="val 4718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046439" y="4256178"/>
              <a:ext cx="2487576" cy="1160513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121549" y="4458334"/>
              <a:ext cx="2337357" cy="80225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Бюджетное планирование и управление расходами</a:t>
              </a:r>
            </a:p>
            <a:p>
              <a:pPr algn="ctr"/>
              <a:r>
                <a:rPr lang="ru-RU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Проект ФБ, закон о ФБ, СБР, ОБАС, БР, сметы, соглашения, ПФХД, план-графики закупок,</a:t>
              </a:r>
              <a:r>
                <a:rPr lang="ru-RU" sz="1100" dirty="0">
                  <a:solidFill>
                    <a:schemeClr val="tx1"/>
                  </a:solidFill>
                </a:rPr>
                <a:t> принятие БО, кассовое исполнение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209299" y="2511078"/>
              <a:ext cx="820958" cy="356848"/>
            </a:xfrm>
            <a:prstGeom prst="roundRect">
              <a:avLst>
                <a:gd name="adj" fmla="val 4032"/>
              </a:avLst>
            </a:prstGeom>
            <a:solidFill>
              <a:srgbClr val="E5B054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3226" y="2045485"/>
              <a:ext cx="2261438" cy="356848"/>
            </a:xfrm>
            <a:prstGeom prst="roundRect">
              <a:avLst>
                <a:gd name="adj" fmla="val 4032"/>
              </a:avLst>
            </a:prstGeom>
            <a:solidFill>
              <a:srgbClr val="2E8359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537321" y="2511078"/>
              <a:ext cx="1601329" cy="356848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552183" y="2068345"/>
              <a:ext cx="2761095" cy="310097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Национальных целей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019778" y="2495638"/>
              <a:ext cx="1200000" cy="384000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СМНП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6329828" y="2495638"/>
              <a:ext cx="1958313" cy="384000"/>
            </a:xfrm>
            <a:prstGeom prst="roundRect">
              <a:avLst>
                <a:gd name="adj" fmla="val 9723"/>
              </a:avLst>
            </a:prstGeom>
            <a:noFill/>
            <a:ln w="9525">
              <a:noFill/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план мониторинг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5749723" y="3748814"/>
              <a:ext cx="2538419" cy="1743968"/>
            </a:xfrm>
            <a:prstGeom prst="roundRect">
              <a:avLst>
                <a:gd name="adj" fmla="val 275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5899213" y="4489907"/>
              <a:ext cx="2239438" cy="777920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050560" y="4601026"/>
              <a:ext cx="1936745" cy="60770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Размещение публичных данных </a:t>
              </a:r>
              <a:b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о ГП и ходе их исполнения</a:t>
              </a: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V="1">
              <a:off x="1631906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Соединительная линия уступом 34"/>
            <p:cNvCxnSpPr>
              <a:stCxn id="25" idx="0"/>
              <a:endCxn id="26" idx="1"/>
            </p:cNvCxnSpPr>
            <p:nvPr/>
          </p:nvCxnSpPr>
          <p:spPr>
            <a:xfrm rot="5400000" flipH="1" flipV="1">
              <a:off x="4567918" y="2275770"/>
              <a:ext cx="287169" cy="183448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Соединительная линия уступом 35"/>
            <p:cNvCxnSpPr>
              <a:stCxn id="27" idx="0"/>
              <a:endCxn id="26" idx="3"/>
            </p:cNvCxnSpPr>
            <p:nvPr/>
          </p:nvCxnSpPr>
          <p:spPr>
            <a:xfrm rot="16200000" flipV="1">
              <a:off x="7057741" y="2230833"/>
              <a:ext cx="287169" cy="2733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7" idx="1"/>
              <a:endCxn id="25" idx="3"/>
            </p:cNvCxnSpPr>
            <p:nvPr/>
          </p:nvCxnSpPr>
          <p:spPr>
            <a:xfrm flipH="1">
              <a:off x="5030258" y="2689503"/>
              <a:ext cx="1507064" cy="0"/>
            </a:xfrm>
            <a:prstGeom prst="straightConnector1">
              <a:avLst/>
            </a:prstGeom>
            <a:ln w="25400">
              <a:solidFill>
                <a:srgbClr val="7C7D7E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оединительная линия уступом 37"/>
            <p:cNvCxnSpPr>
              <a:stCxn id="39" idx="3"/>
              <a:endCxn id="27" idx="2"/>
            </p:cNvCxnSpPr>
            <p:nvPr/>
          </p:nvCxnSpPr>
          <p:spPr>
            <a:xfrm flipV="1">
              <a:off x="6063143" y="2867926"/>
              <a:ext cx="1274843" cy="3166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4798890" y="3006123"/>
              <a:ext cx="1264253" cy="356848"/>
            </a:xfrm>
            <a:prstGeom prst="roundRect">
              <a:avLst>
                <a:gd name="adj" fmla="val 4032"/>
              </a:avLst>
            </a:prstGeom>
            <a:solidFill>
              <a:srgbClr val="7C7C7C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880300" y="3053742"/>
              <a:ext cx="1063112" cy="26161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ГП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388812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flipV="1">
              <a:off x="2958833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2444218" y="2935878"/>
              <a:ext cx="1094905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Госпрограммы</a:t>
              </a: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ГП, отчетов о ходе реализации ГП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 rot="16200000" flipV="1">
              <a:off x="2293564" y="3239807"/>
              <a:ext cx="0" cy="204303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Соединительная линия уступом 44"/>
            <p:cNvCxnSpPr>
              <a:endCxn id="31" idx="1"/>
            </p:cNvCxnSpPr>
            <p:nvPr/>
          </p:nvCxnSpPr>
          <p:spPr>
            <a:xfrm>
              <a:off x="3534015" y="3748814"/>
              <a:ext cx="2215708" cy="8719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128"/>
            <p:cNvSpPr/>
            <p:nvPr/>
          </p:nvSpPr>
          <p:spPr>
            <a:xfrm>
              <a:off x="1623966" y="2675173"/>
              <a:ext cx="2583964" cy="316621"/>
            </a:xfrm>
            <a:custGeom>
              <a:avLst/>
              <a:gdLst>
                <a:gd name="connsiteX0" fmla="*/ 0 w 2583964"/>
                <a:gd name="connsiteY0" fmla="*/ 0 h 316621"/>
                <a:gd name="connsiteX1" fmla="*/ 2583964 w 2583964"/>
                <a:gd name="connsiteY1" fmla="*/ 0 h 316621"/>
                <a:gd name="connsiteX2" fmla="*/ 2583964 w 2583964"/>
                <a:gd name="connsiteY2" fmla="*/ 316621 h 316621"/>
                <a:gd name="connsiteX3" fmla="*/ 0 w 2583964"/>
                <a:gd name="connsiteY3" fmla="*/ 316621 h 316621"/>
                <a:gd name="connsiteX4" fmla="*/ 0 w 2583964"/>
                <a:gd name="connsiteY4" fmla="*/ 0 h 316621"/>
                <a:gd name="connsiteX0" fmla="*/ 2583964 w 2675404"/>
                <a:gd name="connsiteY0" fmla="*/ 316621 h 408061"/>
                <a:gd name="connsiteX1" fmla="*/ 0 w 2675404"/>
                <a:gd name="connsiteY1" fmla="*/ 316621 h 408061"/>
                <a:gd name="connsiteX2" fmla="*/ 0 w 2675404"/>
                <a:gd name="connsiteY2" fmla="*/ 0 h 408061"/>
                <a:gd name="connsiteX3" fmla="*/ 2583964 w 2675404"/>
                <a:gd name="connsiteY3" fmla="*/ 0 h 408061"/>
                <a:gd name="connsiteX4" fmla="*/ 2675404 w 2675404"/>
                <a:gd name="connsiteY4" fmla="*/ 408061 h 408061"/>
                <a:gd name="connsiteX0" fmla="*/ 2583964 w 2583964"/>
                <a:gd name="connsiteY0" fmla="*/ 316621 h 316621"/>
                <a:gd name="connsiteX1" fmla="*/ 0 w 2583964"/>
                <a:gd name="connsiteY1" fmla="*/ 316621 h 316621"/>
                <a:gd name="connsiteX2" fmla="*/ 0 w 2583964"/>
                <a:gd name="connsiteY2" fmla="*/ 0 h 316621"/>
                <a:gd name="connsiteX3" fmla="*/ 2583964 w 2583964"/>
                <a:gd name="connsiteY3" fmla="*/ 0 h 316621"/>
                <a:gd name="connsiteX0" fmla="*/ 0 w 2583964"/>
                <a:gd name="connsiteY0" fmla="*/ 316621 h 316621"/>
                <a:gd name="connsiteX1" fmla="*/ 0 w 2583964"/>
                <a:gd name="connsiteY1" fmla="*/ 0 h 316621"/>
                <a:gd name="connsiteX2" fmla="*/ 2583964 w 2583964"/>
                <a:gd name="connsiteY2" fmla="*/ 0 h 31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3964" h="316621">
                  <a:moveTo>
                    <a:pt x="0" y="316621"/>
                  </a:moveTo>
                  <a:lnTo>
                    <a:pt x="0" y="0"/>
                  </a:lnTo>
                  <a:lnTo>
                    <a:pt x="2583964" y="0"/>
                  </a:lnTo>
                </a:path>
              </a:pathLst>
            </a:cu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3534016" y="3192265"/>
              <a:ext cx="1264874" cy="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Скругленный прямоугольник 47"/>
            <p:cNvSpPr/>
            <p:nvPr/>
          </p:nvSpPr>
          <p:spPr>
            <a:xfrm>
              <a:off x="1046439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078296" y="2913378"/>
              <a:ext cx="1093508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Управление национальными проектами</a:t>
              </a: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/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НП, ФП и РП, отчетов по НП, </a:t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ФП и РП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680173" y="2112297"/>
              <a:ext cx="236726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>
                <a:defRPr/>
              </a:pPr>
              <a: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Система</a:t>
              </a:r>
              <a:b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«Электронный бюджет» 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597767" y="1426561"/>
              <a:ext cx="449047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Государственная автоматизированная система </a:t>
              </a:r>
              <a:b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«Управление» (ГАСУ)</a:t>
              </a:r>
              <a:endParaRPr lang="ru-RU" sz="1400" b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01" t="-3406" r="51150" b="48658"/>
            <a:stretch/>
          </p:blipFill>
          <p:spPr>
            <a:xfrm>
              <a:off x="3998193" y="1331596"/>
              <a:ext cx="783922" cy="677862"/>
            </a:xfrm>
            <a:prstGeom prst="rect">
              <a:avLst/>
            </a:prstGeom>
          </p:spPr>
        </p:pic>
        <p:cxnSp>
          <p:nvCxnSpPr>
            <p:cNvPr id="53" name="Прямая со стрелкой 52"/>
            <p:cNvCxnSpPr/>
            <p:nvPr/>
          </p:nvCxnSpPr>
          <p:spPr>
            <a:xfrm flipH="1">
              <a:off x="5411856" y="2401203"/>
              <a:ext cx="0" cy="61200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9531" y="2152767"/>
              <a:ext cx="368319" cy="349268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730" y="3980612"/>
              <a:ext cx="1511378" cy="393720"/>
            </a:xfrm>
            <a:prstGeom prst="rect">
              <a:avLst/>
            </a:prstGeom>
          </p:spPr>
        </p:pic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A27DBE-A599-B747-46A2-FA72B34F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Перечень «непрограммных» направлений</a:t>
            </a:r>
            <a:endParaRPr sz="26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361606" y="1772360"/>
            <a:ext cx="102529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функционирования Президента РФ и его Администрации, Председателя Правительства РФ и его заместителей, Аппарата Правительства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содержания Общественной палаты РФ, Уполномоченных представителей Президента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содержания отдельных федеральных государственных органов (в том числе  Совет Федерации, Госдума, Конституционный Суд, Верховный Суд, Счетная палата РФ, ЦИК, Генеральная прокуратура, Следственный комитет);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функционирования ФСО и ФСБ;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деятельности центральных аппаратов ФОИВ, являющихся ответственными исполнителями нескольких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подготовки к проведению выборов и референдумов;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государственная поддержка политических партий, принимающих участие в выборах;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визитов делегаций за рубеж;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предоставление грантов, премии и субсидий, соответствующих сферам реализации нескольких госпрограмм, или предоставление которых не связано со сферами реализации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выполнение международных обязательств по направлениям, не связанным </a:t>
            </a:r>
            <a:br>
              <a:rPr lang="ru-RU" sz="1500" b="1" dirty="0">
                <a:latin typeface="Trebuchet MS" panose="020B0603020202020204" pitchFamily="34" charset="0"/>
              </a:rPr>
            </a:br>
            <a:r>
              <a:rPr lang="ru-RU" sz="1500" b="1" dirty="0">
                <a:latin typeface="Trebuchet MS" panose="020B0603020202020204" pitchFamily="34" charset="0"/>
              </a:rPr>
              <a:t>со сферами реализации госпрограмм;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9641" y="1840785"/>
            <a:ext cx="800219" cy="3359222"/>
          </a:xfrm>
          <a:prstGeom prst="rect">
            <a:avLst/>
          </a:prstGeom>
          <a:ln w="19050">
            <a:solidFill>
              <a:srgbClr val="006131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/>
              <a:t>Закрытый перечень</a:t>
            </a:r>
          </a:p>
          <a:p>
            <a:pPr algn="ctr"/>
            <a:r>
              <a:rPr lang="ru-RU" sz="2000" b="1" dirty="0"/>
              <a:t> направлений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4660" y="5667675"/>
            <a:ext cx="11686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6131"/>
                </a:solidFill>
              </a:rPr>
              <a:t>Включение в перечень возможно по решению </a:t>
            </a:r>
          </a:p>
          <a:p>
            <a:pPr algn="ctr"/>
            <a:r>
              <a:rPr lang="ru-RU" b="1" dirty="0">
                <a:solidFill>
                  <a:srgbClr val="006131"/>
                </a:solidFill>
              </a:rPr>
              <a:t>ПРАВИТЕЛЬСТВЕННОЙ КОМИССИИ ПО ВОПРОСАМ ОПТИМИЗАЦИИ </a:t>
            </a:r>
            <a:br>
              <a:rPr lang="ru-RU" b="1" dirty="0">
                <a:solidFill>
                  <a:srgbClr val="006131"/>
                </a:solidFill>
              </a:rPr>
            </a:br>
            <a:r>
              <a:rPr lang="ru-RU" b="1" dirty="0">
                <a:solidFill>
                  <a:srgbClr val="006131"/>
                </a:solidFill>
              </a:rPr>
              <a:t>И ПОВЫШЕНИЯ ЭФФЕКТИВНОСТИ БЮДЖЕТНЫХ РАСХОДОВ</a:t>
            </a:r>
            <a:endParaRPr lang="ru-RU" dirty="0">
              <a:solidFill>
                <a:srgbClr val="00613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DAF1A3-3BAC-42FF-5847-03206BE1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500" b="1" i="0" dirty="0">
                <a:latin typeface="Spectral"/>
                <a:cs typeface="Spectral"/>
              </a:rPr>
              <a:t>Подходы к расчету показателей финансового обеспечения госпрограмм</a:t>
            </a:r>
            <a:endParaRPr sz="2500" i="1" dirty="0"/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480591" y="6464357"/>
            <a:ext cx="7949617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000" b="1" i="1" dirty="0">
                <a:solidFill>
                  <a:srgbClr val="516279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Базовое условие перехода к «целевой модели» – строгое соответствие паспортов госпрограмм параметрам Бюджетного прогноза РФ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52650" y="2029734"/>
          <a:ext cx="7848985" cy="2098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1000" b="1" i="1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10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150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СБР по КБК, ОБАС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0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142451" y="1735296"/>
            <a:ext cx="8535275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Ранее действовавший порядок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-23331" y="4130853"/>
            <a:ext cx="8535274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«Целевая модель»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49671" y="4378477"/>
          <a:ext cx="7880537" cy="2054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9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9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 (утверждается только в пределах «потолков»)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СБР по КБК, ОБАС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372250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59539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2250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59539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00824" y="476412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00825" y="5024843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22238" y="4786931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0126" y="5055538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897513" y="2731847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911445" y="4906675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957458" y="4913030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87480" y="2781492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8511943" y="3220972"/>
            <a:ext cx="3607215" cy="1142091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6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Новации нормативно-правового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16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регулирования:</a:t>
            </a:r>
          </a:p>
          <a:p>
            <a:pPr eaLnBrk="1" hangingPunct="1">
              <a:lnSpc>
                <a:spcPct val="85000"/>
              </a:lnSpc>
            </a:pPr>
            <a:endParaRPr lang="ru-RU" sz="16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1) определение показателей финансового обеспечения реализации госпрограмм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за пределами планового периода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в соответствии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 бюджетным прогнозом РФ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rgbClr val="007B3E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2)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отражение в ОБАС 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оценки объема бюджетных ассигнований федерального бюджета на реализацию мероприятий госпрограмм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3)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ведение перспективного финансового плана 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(содержащего детализированную оценку расходов федерального бюджета на финансовое обеспечение госпрограмм)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 целях актуализации параметров бюджетного прогноза РФ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B3DEF6-658D-A132-BDF4-C95EE3F6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8" grpId="0"/>
      <p:bldP spid="39" grpId="0"/>
      <p:bldP spid="40" grpId="0"/>
      <p:bldP spid="41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МИНФИ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A3E"/>
      </a:accent1>
      <a:accent2>
        <a:srgbClr val="007B87"/>
      </a:accent2>
      <a:accent3>
        <a:srgbClr val="717682"/>
      </a:accent3>
      <a:accent4>
        <a:srgbClr val="F5D74A"/>
      </a:accent4>
      <a:accent5>
        <a:srgbClr val="A0313A"/>
      </a:accent5>
      <a:accent6>
        <a:srgbClr val="C0A158"/>
      </a:accent6>
      <a:hlink>
        <a:srgbClr val="153736"/>
      </a:hlink>
      <a:folHlink>
        <a:srgbClr val="002B5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3343</TotalTime>
  <Words>1995</Words>
  <Application>Microsoft Office PowerPoint</Application>
  <PresentationFormat>Широкоэкранный</PresentationFormat>
  <Paragraphs>432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Century</vt:lpstr>
      <vt:lpstr>Courier New</vt:lpstr>
      <vt:lpstr>Montserrat</vt:lpstr>
      <vt:lpstr>Montserrat Medium</vt:lpstr>
      <vt:lpstr>Open Sans</vt:lpstr>
      <vt:lpstr>Spectral</vt:lpstr>
      <vt:lpstr>Times New Roman</vt:lpstr>
      <vt:lpstr>Traditional Arabic</vt:lpstr>
      <vt:lpstr>Trebuchet MS</vt:lpstr>
      <vt:lpstr>Wingdings</vt:lpstr>
      <vt:lpstr>office theme</vt:lpstr>
      <vt:lpstr>Презентация PowerPoint</vt:lpstr>
      <vt:lpstr>Госпрограмма: старая и новая система управления</vt:lpstr>
      <vt:lpstr>Типы структурных элементов госпрограммы</vt:lpstr>
      <vt:lpstr>Госпрограмма: новая система управления</vt:lpstr>
      <vt:lpstr>Определение показателя и результата госпрограммы</vt:lpstr>
      <vt:lpstr>Презентация PowerPoint</vt:lpstr>
      <vt:lpstr>Автоматизация и информационное взаимодействие  при управлении госпрограммами</vt:lpstr>
      <vt:lpstr>Перечень «непрограммных» направлений</vt:lpstr>
      <vt:lpstr>Подходы к расчету показателей финансового обеспечения госпрограмм</vt:lpstr>
      <vt:lpstr>Особенности взаимодействия с регионами в рамках госпрограмм</vt:lpstr>
      <vt:lpstr>Критерии рассмотрения Минфином России паспортов программ (проектов) и запросов на их изменение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Принятые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Эля Насибуллина</dc:creator>
  <cp:lastModifiedBy>БЕГЧИН НИКОЛАЙ АРКАДЬЕВИЧ</cp:lastModifiedBy>
  <cp:revision>555</cp:revision>
  <cp:lastPrinted>2022-09-05T12:24:37Z</cp:lastPrinted>
  <dcterms:created xsi:type="dcterms:W3CDTF">2021-11-29T01:01:16Z</dcterms:created>
  <dcterms:modified xsi:type="dcterms:W3CDTF">2022-09-26T07:26:11Z</dcterms:modified>
</cp:coreProperties>
</file>