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67" r:id="rId3"/>
    <p:sldId id="475" r:id="rId4"/>
    <p:sldId id="321" r:id="rId5"/>
    <p:sldId id="476" r:id="rId6"/>
    <p:sldId id="349" r:id="rId7"/>
    <p:sldId id="477" r:id="rId8"/>
    <p:sldId id="478" r:id="rId9"/>
    <p:sldId id="474" r:id="rId10"/>
    <p:sldId id="485" r:id="rId11"/>
    <p:sldId id="482" r:id="rId12"/>
    <p:sldId id="484" r:id="rId1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ОВ СЕРГЕЙ ВЛАДИМИРОВИЧ" initials="РС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66A36"/>
    <a:srgbClr val="93CDDD"/>
    <a:srgbClr val="C2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82400" autoAdjust="0"/>
  </p:normalViewPr>
  <p:slideViewPr>
    <p:cSldViewPr>
      <p:cViewPr>
        <p:scale>
          <a:sx n="80" d="100"/>
          <a:sy n="80" d="100"/>
        </p:scale>
        <p:origin x="-2304" y="-8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626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3E89-7708-41F8-867B-0F1B9C402317}" type="datetimeFigureOut">
              <a:rPr lang="ru-RU" smtClean="0"/>
              <a:t>10.12.2019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1640-DB4B-4171-B128-438CB6408C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7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3059-C3BC-4786-B82A-E0F9A5CD196F}" type="datetimeFigureOut">
              <a:rPr lang="ru-RU" smtClean="0"/>
              <a:t>10.12.2019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5F11-DBA2-46A2-B01F-8D3C842865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31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30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1988" y="2111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7" y="4243239"/>
            <a:ext cx="6408712" cy="5400599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4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A8DE-DEA4-46C9-9BB3-D21239FE3735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5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35BB-F1A1-4DF6-9C04-8797BF49B023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9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8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8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BA37-23F2-4CCA-A39A-CEAFF2627B99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40" y="273554"/>
            <a:ext cx="5397143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9226223" y="97634"/>
            <a:ext cx="919532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1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9226223" y="97634"/>
            <a:ext cx="919532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9226223" y="97634"/>
            <a:ext cx="919532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7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46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7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7D7E-3DFD-4CFF-81CC-333E3E02B913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7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91366C-C707-45FC-9663-1DE7BB98C4B2}" type="slidenum">
              <a:rPr lang="ru-RU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4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86455" y="12"/>
            <a:ext cx="502179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defTabSz="914400"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1043914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83925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914400"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842368" y="-1585"/>
            <a:ext cx="61913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797654" y="-1585"/>
            <a:ext cx="30956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777027" y="-1585"/>
            <a:ext cx="10319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725422" y="-1585"/>
            <a:ext cx="2751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15366" y="-785"/>
            <a:ext cx="103189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86455" y="12"/>
            <a:ext cx="502179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defTabSz="914400"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1043914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83925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914400"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86455" y="4"/>
            <a:ext cx="502179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1043914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83925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842368" y="-1586"/>
            <a:ext cx="61913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797654" y="-1586"/>
            <a:ext cx="30956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777022" y="-1586"/>
            <a:ext cx="10319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725422" y="-1586"/>
            <a:ext cx="2751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15360" y="-786"/>
            <a:ext cx="103189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86455" y="4"/>
            <a:ext cx="502179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1043914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83925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defTabSz="914400">
              <a:defRPr/>
            </a:pPr>
            <a:fld id="{7C948A7D-6C52-4157-BEA1-1B3B6891AEA4}" type="slidenum">
              <a:rPr lang="ru-RU" sz="180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0" y="19050"/>
            <a:ext cx="419629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8072708" y="6356350"/>
            <a:ext cx="1542653" cy="234950"/>
          </a:xfrm>
          <a:prstGeom prst="rect">
            <a:avLst/>
          </a:prstGeom>
        </p:spPr>
        <p:txBody>
          <a:bodyPr/>
          <a:lstStyle/>
          <a:p>
            <a:pPr algn="r" defTabSz="914400">
              <a:defRPr/>
            </a:pPr>
            <a:endParaRPr lang="ru-RU" sz="18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en-US" sz="1800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842368" y="-1585"/>
            <a:ext cx="61913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797654" y="-1585"/>
            <a:ext cx="30956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777021" y="-1585"/>
            <a:ext cx="10319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725422" y="-1585"/>
            <a:ext cx="2751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15359" y="-785"/>
            <a:ext cx="103189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17237" y="0"/>
            <a:ext cx="894292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B0-E247-4903-91CB-1E57A8510889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3D3-DC58-4B63-8906-F2916EB43B82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8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9F5F-B4C2-4C27-93D4-6106E4E37D7C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13E-AD97-42C1-89BA-E17E7310311C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7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844A-BC85-42E0-B6A5-80C20783044B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3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3938-575E-438F-B129-B9F49A224CE3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9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940-42BD-469A-BAB3-81E29C5E6283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FD83-616A-42F5-B76B-80E7F0D0A367}" type="datetime1">
              <a:rPr lang="ru-RU" smtClean="0"/>
              <a:t>10.12.2019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519C-0CE3-44B1-B799-270989D9C2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1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779322" y="-451827"/>
            <a:ext cx="496665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35367" y="247650"/>
            <a:ext cx="193648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35367" y="244475"/>
            <a:ext cx="271727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400712" y="246076"/>
            <a:ext cx="199496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74670" y="295278"/>
            <a:ext cx="328481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69252" y="287340"/>
            <a:ext cx="230452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58681" y="333388"/>
            <a:ext cx="3440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646643" y="314338"/>
            <a:ext cx="5160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53522" y="319101"/>
            <a:ext cx="3440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56965" y="317500"/>
            <a:ext cx="3440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55248" y="320688"/>
            <a:ext cx="3440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53522" y="323863"/>
            <a:ext cx="3440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50088" y="327038"/>
            <a:ext cx="3440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60401" y="320675"/>
            <a:ext cx="3440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56965" y="323863"/>
            <a:ext cx="3440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55248" y="327038"/>
            <a:ext cx="3440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53522" y="328626"/>
            <a:ext cx="1720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56962" y="331788"/>
            <a:ext cx="1720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50088" y="331788"/>
            <a:ext cx="3440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53522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53522" y="336550"/>
            <a:ext cx="1720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60401" y="327038"/>
            <a:ext cx="1720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56965" y="330213"/>
            <a:ext cx="3440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55248" y="331801"/>
            <a:ext cx="3440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53522" y="336563"/>
            <a:ext cx="3440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56965" y="334976"/>
            <a:ext cx="3440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644923" y="327025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644923" y="325438"/>
            <a:ext cx="172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644923" y="323850"/>
            <a:ext cx="172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644923" y="322263"/>
            <a:ext cx="1720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644923" y="320675"/>
            <a:ext cx="1720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644923" y="317500"/>
            <a:ext cx="1720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644927" y="315913"/>
            <a:ext cx="3440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55241" y="319101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56962" y="322276"/>
            <a:ext cx="172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60401" y="325451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62120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56962" y="328613"/>
            <a:ext cx="1720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53522" y="32703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55241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53522" y="322276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56962" y="317500"/>
            <a:ext cx="172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60401" y="319101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62120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58681" y="330213"/>
            <a:ext cx="1720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58681" y="334976"/>
            <a:ext cx="1720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50083" y="330200"/>
            <a:ext cx="172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56962" y="333375"/>
            <a:ext cx="1720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53522" y="339725"/>
            <a:ext cx="3440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50082" y="331801"/>
            <a:ext cx="6879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644922" y="330213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646643" y="333375"/>
            <a:ext cx="1720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50086" y="334976"/>
            <a:ext cx="5160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644927" y="330200"/>
            <a:ext cx="3440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644922" y="338138"/>
            <a:ext cx="8600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643203" y="334976"/>
            <a:ext cx="8600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639764" y="314338"/>
            <a:ext cx="5160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641483" y="330213"/>
            <a:ext cx="3440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638043" y="295288"/>
            <a:ext cx="8600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638043" y="306388"/>
            <a:ext cx="8600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627725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639764" y="341313"/>
            <a:ext cx="172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639764" y="342900"/>
            <a:ext cx="172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63804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63804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634604" y="341313"/>
            <a:ext cx="1720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634604" y="342900"/>
            <a:ext cx="172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631164" y="341313"/>
            <a:ext cx="172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632884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629445" y="341313"/>
            <a:ext cx="172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631164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638043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636324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632885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631164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627725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56962" y="342900"/>
            <a:ext cx="1720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644922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644922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646643" y="341313"/>
            <a:ext cx="172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646643" y="342900"/>
            <a:ext cx="172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50083" y="341313"/>
            <a:ext cx="1720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50082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53522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53522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55241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5524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644923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648362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51802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53522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55241" y="342900"/>
            <a:ext cx="172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641483" y="342900"/>
            <a:ext cx="1720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627725" y="341313"/>
            <a:ext cx="30956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627725" y="344488"/>
            <a:ext cx="30956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641483" y="314325"/>
            <a:ext cx="3440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42239" y="490551"/>
            <a:ext cx="178858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68036" y="520700"/>
            <a:ext cx="8600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41987" y="674701"/>
            <a:ext cx="8600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428228" y="660400"/>
            <a:ext cx="15479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35108" y="652476"/>
            <a:ext cx="3440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416191" y="650888"/>
            <a:ext cx="18918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431675" y="642951"/>
            <a:ext cx="3440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33389" y="641363"/>
            <a:ext cx="13758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409311" y="638188"/>
            <a:ext cx="2235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429949" y="625488"/>
            <a:ext cx="3440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416198" y="623901"/>
            <a:ext cx="12039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426516" y="619125"/>
            <a:ext cx="92869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411031" y="615950"/>
            <a:ext cx="13758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409319" y="604851"/>
            <a:ext cx="12039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409315" y="604851"/>
            <a:ext cx="3440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76635" y="535001"/>
            <a:ext cx="34396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45427" y="679450"/>
            <a:ext cx="5160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404159" y="598488"/>
            <a:ext cx="10319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40268" y="657238"/>
            <a:ext cx="3440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424789" y="660400"/>
            <a:ext cx="3440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36828" y="666763"/>
            <a:ext cx="13758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500460" y="633426"/>
            <a:ext cx="13758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97020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93581" y="633426"/>
            <a:ext cx="1720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507346" y="630251"/>
            <a:ext cx="5160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416192" y="614376"/>
            <a:ext cx="3440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43713" y="671526"/>
            <a:ext cx="3440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71476" y="528651"/>
            <a:ext cx="8600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69756" y="492126"/>
            <a:ext cx="8600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54284" y="490538"/>
            <a:ext cx="5160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45679" y="504825"/>
            <a:ext cx="18918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54278" y="517525"/>
            <a:ext cx="8600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73199" y="512766"/>
            <a:ext cx="5160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62877" y="514350"/>
            <a:ext cx="13758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52558" y="496892"/>
            <a:ext cx="17198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59444" y="504825"/>
            <a:ext cx="10319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52558" y="496888"/>
            <a:ext cx="5160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61162" y="493715"/>
            <a:ext cx="3440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524537" y="476250"/>
            <a:ext cx="89429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524537" y="476250"/>
            <a:ext cx="89429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526263" y="477838"/>
            <a:ext cx="85990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526263" y="477838"/>
            <a:ext cx="85990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928688" y="284163"/>
            <a:ext cx="110067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1069711" y="284163"/>
            <a:ext cx="91150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91822" y="284163"/>
            <a:ext cx="87710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310482" y="284163"/>
            <a:ext cx="89429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427428" y="282575"/>
            <a:ext cx="8255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520297" y="284163"/>
            <a:ext cx="91150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630363" y="284163"/>
            <a:ext cx="68792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726672" y="282588"/>
            <a:ext cx="77391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817821" y="282575"/>
            <a:ext cx="84270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910689" y="284163"/>
            <a:ext cx="91150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2020763" y="282588"/>
            <a:ext cx="79110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2120504" y="282575"/>
            <a:ext cx="101468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921809" y="434975"/>
            <a:ext cx="123825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1067991" y="438150"/>
            <a:ext cx="89429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188381" y="438150"/>
            <a:ext cx="89429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295004" y="436568"/>
            <a:ext cx="99748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413670" y="438150"/>
            <a:ext cx="8771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527176" y="436565"/>
            <a:ext cx="84270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625204" y="436565"/>
            <a:ext cx="99748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752468" y="436565"/>
            <a:ext cx="77391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923529" y="623901"/>
            <a:ext cx="48154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82008" y="623901"/>
            <a:ext cx="63633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1059393" y="623901"/>
            <a:ext cx="53314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121309" y="623901"/>
            <a:ext cx="53314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190097" y="625488"/>
            <a:ext cx="56754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267487" y="608013"/>
            <a:ext cx="56754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341439" y="623901"/>
            <a:ext cx="53314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410234" y="625488"/>
            <a:ext cx="53314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473863" y="623901"/>
            <a:ext cx="63633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554693" y="608013"/>
            <a:ext cx="56754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657880" y="623888"/>
            <a:ext cx="77391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750749" y="625488"/>
            <a:ext cx="42995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804062" y="625488"/>
            <a:ext cx="68792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888339" y="625488"/>
            <a:ext cx="42995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948524" y="623901"/>
            <a:ext cx="49875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998402" y="623901"/>
            <a:ext cx="61913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2072349" y="625488"/>
            <a:ext cx="63633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2149741" y="625488"/>
            <a:ext cx="56754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227131" y="625488"/>
            <a:ext cx="56754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25" r="12830"/>
          <a:stretch/>
        </p:blipFill>
        <p:spPr bwMode="auto">
          <a:xfrm>
            <a:off x="3268133" y="4523"/>
            <a:ext cx="66378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188640"/>
            <a:ext cx="75975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4568" y="323077"/>
            <a:ext cx="26196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66A36"/>
                </a:solidFill>
              </a:rPr>
              <a:t>МИНИСТЕРСТВО ФИНАНСОВ</a:t>
            </a:r>
          </a:p>
          <a:p>
            <a:r>
              <a:rPr lang="ru-RU" sz="1100" dirty="0" smtClean="0">
                <a:solidFill>
                  <a:srgbClr val="066A36"/>
                </a:solidFill>
              </a:rPr>
              <a:t>РОССИЙСКОЙ ФЕДЕРАЦИИ</a:t>
            </a:r>
            <a:endParaRPr lang="ru-RU" sz="1100" dirty="0">
              <a:solidFill>
                <a:srgbClr val="066A36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591" y="5789884"/>
            <a:ext cx="9904408" cy="517457"/>
          </a:xfrm>
          <a:prstGeom prst="rect">
            <a:avLst/>
          </a:prstGeom>
          <a:solidFill>
            <a:srgbClr val="06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0752" y="4774221"/>
            <a:ext cx="7185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Подходы к совершенствованию </a:t>
            </a:r>
            <a:br>
              <a:rPr lang="ru-RU" sz="20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20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внутреннего финансового контроля </a:t>
            </a:r>
            <a:r>
              <a:rPr lang="ru-RU" sz="20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 аудита в сфере </a:t>
            </a:r>
            <a:r>
              <a:rPr lang="ru-RU" sz="20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бюджетных </a:t>
            </a:r>
            <a:r>
              <a:rPr lang="ru-RU" sz="2000" b="1" cap="all" dirty="0" smtClean="0">
                <a:solidFill>
                  <a:srgbClr val="077A3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правоотношений </a:t>
            </a:r>
            <a:endParaRPr lang="ru-RU" sz="2000" b="1" cap="all" dirty="0">
              <a:solidFill>
                <a:srgbClr val="077A3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9300" y="5331618"/>
            <a:ext cx="2311400" cy="401638"/>
          </a:xfrm>
        </p:spPr>
        <p:txBody>
          <a:bodyPr/>
          <a:lstStyle/>
          <a:p>
            <a:fld id="{5F53519C-0CE3-44B1-B799-270989D9C225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498" y="2307307"/>
            <a:ext cx="1092121" cy="950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ФО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0740" y="2475507"/>
            <a:ext cx="529971" cy="5330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4731" y="2307307"/>
            <a:ext cx="2574286" cy="950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ГАБС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9061" y="2307307"/>
            <a:ext cx="4056451" cy="950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ФО устанавливает </a:t>
            </a:r>
            <a:r>
              <a:rPr lang="ru-RU" sz="1500" dirty="0" smtClean="0"/>
              <a:t>порядок </a:t>
            </a:r>
            <a:r>
              <a:rPr lang="ru-RU" sz="1500" dirty="0"/>
              <a:t>проведения мониторинга качества финансового менеджмента </a:t>
            </a:r>
            <a:r>
              <a:rPr lang="ru-RU" sz="1500" dirty="0" smtClean="0"/>
              <a:t>ГАБСов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498" y="3419951"/>
            <a:ext cx="1092121" cy="991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ГАБС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4731" y="3415159"/>
            <a:ext cx="2574286" cy="996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Подведомственные </a:t>
            </a:r>
            <a:r>
              <a:rPr lang="ru-RU" sz="1700" b="1" dirty="0" smtClean="0">
                <a:solidFill>
                  <a:schemeClr val="tx1"/>
                </a:solidFill>
              </a:rPr>
              <a:t>АБС, ПБС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60740" y="3767769"/>
            <a:ext cx="529971" cy="5330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99061" y="3419951"/>
            <a:ext cx="4056451" cy="991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ГАБС устанавливает </a:t>
            </a:r>
            <a:r>
              <a:rPr lang="ru-RU" sz="1500" dirty="0">
                <a:solidFill>
                  <a:schemeClr val="tx1"/>
                </a:solidFill>
              </a:rPr>
              <a:t>порядок проведения мониторинга качества финансового менеджмента подведомственных АБСов, ПБСов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902" y="4957169"/>
            <a:ext cx="9536632" cy="11680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Минфин России осуществляет нормативное и методическое обеспечение осуществления ВФК и ВФА, а также проведения финансовыми органами, главными администраторами бюджетных средств мониторинга качества финансового </a:t>
            </a:r>
            <a:r>
              <a:rPr lang="ru-RU" dirty="0" smtClean="0"/>
              <a:t>менеджмента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96752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Расчет и анализ целевых значений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показателей </a:t>
            </a:r>
            <a:r>
              <a:rPr lang="ru-RU" sz="1600" b="1" i="1" dirty="0"/>
              <a:t>качества финансового менеджмента</a:t>
            </a:r>
            <a:r>
              <a:rPr lang="ru-RU" sz="1600" b="1" i="1" dirty="0" smtClean="0"/>
              <a:t>:</a:t>
            </a:r>
            <a:endParaRPr lang="ru-RU" sz="1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2858" y="156369"/>
            <a:ext cx="9907101" cy="41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alt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Совершенствование системы оценки качества финменеджмента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1411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/>
        </p:nvSpPr>
        <p:spPr>
          <a:xfrm>
            <a:off x="9129466" y="424652"/>
            <a:ext cx="72008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prstClr val="white"/>
                </a:solidFill>
              </a:rPr>
              <a:pPr/>
              <a:t>11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185" y="260653"/>
            <a:ext cx="881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Анализ осуществления главными администраторами бюджетных средств ВФА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87695" y="1432779"/>
            <a:ext cx="9133950" cy="4444493"/>
            <a:chOff x="160302" y="697322"/>
            <a:chExt cx="8725771" cy="325498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394873" y="697322"/>
              <a:ext cx="2516031" cy="270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ru-RU" sz="1800" b="1" kern="0" dirty="0" smtClean="0">
                  <a:solidFill>
                    <a:prstClr val="black"/>
                  </a:solidFill>
                  <a:latin typeface="Arial"/>
                </a:rPr>
                <a:t>Текущая редакция</a:t>
              </a:r>
              <a:r>
                <a:rPr lang="en-US" sz="1800" b="1" kern="0" dirty="0" smtClean="0">
                  <a:solidFill>
                    <a:prstClr val="black"/>
                  </a:solidFill>
                  <a:latin typeface="Arial"/>
                </a:rPr>
                <a:t>:</a:t>
              </a:r>
              <a:endParaRPr lang="ru-RU" sz="1800" kern="0" dirty="0" smtClea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4923" y="697323"/>
              <a:ext cx="2592912" cy="270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ru-RU" sz="1800" b="1" kern="0" dirty="0" smtClean="0">
                  <a:solidFill>
                    <a:prstClr val="black"/>
                  </a:solidFill>
                  <a:latin typeface="Arial"/>
                </a:rPr>
                <a:t>До поправок в БК РФ</a:t>
              </a:r>
              <a:r>
                <a:rPr lang="en-US" sz="1800" b="1" kern="0" dirty="0" smtClean="0">
                  <a:solidFill>
                    <a:prstClr val="black"/>
                  </a:solidFill>
                  <a:latin typeface="Arial"/>
                </a:rPr>
                <a:t>:</a:t>
              </a:r>
              <a:endParaRPr lang="ru-RU" sz="1800" b="1" kern="0" dirty="0" smtClea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60302" y="1271504"/>
              <a:ext cx="3264662" cy="266407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ru-RU" sz="1800" b="1" kern="0" dirty="0" smtClean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117195" y="1271503"/>
              <a:ext cx="4768878" cy="2680808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800" b="1" kern="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629687" y="2391967"/>
            <a:ext cx="49552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ВФК </a:t>
            </a:r>
            <a:r>
              <a:rPr lang="ru-RU" sz="1400" b="1" dirty="0">
                <a:solidFill>
                  <a:prstClr val="black"/>
                </a:solidFill>
              </a:rPr>
              <a:t>– инструмент ВФА, контроль совершаемых бюджетных процедур (в т.ч. совершаемых ФХЖ) </a:t>
            </a:r>
          </a:p>
          <a:p>
            <a:pPr algn="ctr"/>
            <a:endParaRPr lang="ru-RU" sz="1400" b="1" dirty="0">
              <a:solidFill>
                <a:prstClr val="black"/>
              </a:solidFill>
            </a:endParaRPr>
          </a:p>
          <a:p>
            <a:pPr algn="ctr"/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ВФА участвует в организации и </a:t>
            </a:r>
            <a:r>
              <a:rPr lang="ru-RU" sz="1400" b="1" dirty="0">
                <a:solidFill>
                  <a:prstClr val="black"/>
                </a:solidFill>
              </a:rPr>
              <a:t>оценивает </a:t>
            </a:r>
            <a:r>
              <a:rPr lang="ru-RU" sz="1400" b="1" dirty="0" smtClean="0">
                <a:solidFill>
                  <a:prstClr val="black"/>
                </a:solidFill>
              </a:rPr>
              <a:t>систему ВФК в ГАБСе</a:t>
            </a:r>
          </a:p>
          <a:p>
            <a:pPr algn="ctr"/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СП и ФК РФ проводит анализ </a:t>
            </a:r>
            <a:r>
              <a:rPr lang="ru-RU" sz="1400" b="1" dirty="0">
                <a:solidFill>
                  <a:prstClr val="black"/>
                </a:solidFill>
              </a:rPr>
              <a:t>осуществления </a:t>
            </a:r>
            <a:r>
              <a:rPr lang="ru-RU" sz="1400" b="1" dirty="0" smtClean="0">
                <a:solidFill>
                  <a:prstClr val="black"/>
                </a:solidFill>
              </a:rPr>
              <a:t>главными администраторами </a:t>
            </a:r>
            <a:r>
              <a:rPr lang="ru-RU" sz="1400" b="1" dirty="0">
                <a:solidFill>
                  <a:prstClr val="black"/>
                </a:solidFill>
              </a:rPr>
              <a:t>бюджетных средств </a:t>
            </a:r>
            <a:r>
              <a:rPr lang="ru-RU" sz="1400" b="1" dirty="0" smtClean="0">
                <a:solidFill>
                  <a:prstClr val="black"/>
                </a:solidFill>
              </a:rPr>
              <a:t>ВФА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(анализируется осуществление ВФА, в том числе достижение цели ВФА по организации и совершенствованию системы ВФК)</a:t>
            </a:r>
          </a:p>
          <a:p>
            <a:pPr algn="ctr"/>
            <a:endParaRPr lang="ru-RU" sz="1400" b="1" dirty="0">
              <a:solidFill>
                <a:prstClr val="black"/>
              </a:solidFill>
            </a:endParaRPr>
          </a:p>
          <a:p>
            <a:pPr algn="ctr"/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МФ проводит МКФМ, в рамках которого оценивается как осуществление ВФК и ВФА, так и влияние ВФК и ВФА на достижение целевых показателей качества ФМ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721" y="2481332"/>
            <a:ext cx="3417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Федеральное казначейство</a:t>
            </a:r>
            <a:r>
              <a:rPr lang="ru-RU" sz="1400" b="1" dirty="0" smtClean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органы </a:t>
            </a:r>
            <a:r>
              <a:rPr lang="ru-RU" sz="1400" b="1" dirty="0">
                <a:solidFill>
                  <a:prstClr val="black"/>
                </a:solidFill>
              </a:rPr>
              <a:t>внутреннего государственного (муниципального) финансового </a:t>
            </a:r>
            <a:r>
              <a:rPr lang="ru-RU" sz="1400" b="1" dirty="0" smtClean="0">
                <a:solidFill>
                  <a:prstClr val="black"/>
                </a:solidFill>
              </a:rPr>
              <a:t>контроля проводят </a:t>
            </a:r>
            <a:r>
              <a:rPr lang="ru-RU" sz="1400" b="1" dirty="0">
                <a:solidFill>
                  <a:prstClr val="black"/>
                </a:solidFill>
              </a:rPr>
              <a:t>анализ осуществления главными администраторами бюджетных средств ВФК и ВФА.</a:t>
            </a:r>
          </a:p>
          <a:p>
            <a:pPr algn="ctr"/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endParaRPr lang="ru-RU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ГАБСы обязаны предоставлять информацию и документы в целях осуществления полномочия по проведению анализа осуществления главными администраторами бюджетных средств ВФК и ВФА.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064484" y="2936584"/>
            <a:ext cx="439026" cy="346070"/>
          </a:xfrm>
          <a:prstGeom prst="downArrow">
            <a:avLst>
              <a:gd name="adj1" fmla="val 2641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064483" y="3546184"/>
            <a:ext cx="439026" cy="346070"/>
          </a:xfrm>
          <a:prstGeom prst="downArrow">
            <a:avLst>
              <a:gd name="adj1" fmla="val 2641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75805" y="4854180"/>
            <a:ext cx="439026" cy="346070"/>
          </a:xfrm>
          <a:prstGeom prst="downArrow">
            <a:avLst>
              <a:gd name="adj1" fmla="val 2641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3970388" y="3717032"/>
            <a:ext cx="659299" cy="484632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94471" y="116633"/>
            <a:ext cx="9595066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endParaRPr lang="ru-RU" sz="2400" b="1" u="sng" dirty="0" smtClean="0">
              <a:solidFill>
                <a:srgbClr val="00602B"/>
              </a:solidFill>
              <a:cs typeface="Times New Roman" panose="02020603050405020304" pitchFamily="18" charset="0"/>
            </a:endParaRPr>
          </a:p>
          <a:p>
            <a:pPr algn="ctr" defTabSz="914400"/>
            <a:r>
              <a:rPr lang="ru-RU" sz="2000" b="1" dirty="0">
                <a:solidFill>
                  <a:srgbClr val="00602B"/>
                </a:solidFill>
                <a:cs typeface="Arial" charset="0"/>
              </a:rPr>
              <a:t>ЗАКОН от 26.07.2019 </a:t>
            </a:r>
            <a:r>
              <a:rPr lang="ru-RU" sz="2000" b="1" dirty="0" smtClean="0">
                <a:solidFill>
                  <a:srgbClr val="00602B"/>
                </a:solidFill>
                <a:cs typeface="Arial" charset="0"/>
              </a:rPr>
              <a:t> № </a:t>
            </a:r>
            <a:r>
              <a:rPr lang="ru-RU" sz="2000" b="1" dirty="0">
                <a:solidFill>
                  <a:srgbClr val="00602B"/>
                </a:solidFill>
                <a:cs typeface="Arial" charset="0"/>
              </a:rPr>
              <a:t>199-ФЗ</a:t>
            </a:r>
          </a:p>
          <a:p>
            <a:pPr algn="ctr" defTabSz="914400"/>
            <a:r>
              <a:rPr lang="ru-RU" sz="1800" b="1" dirty="0" smtClean="0">
                <a:solidFill>
                  <a:srgbClr val="00602B"/>
                </a:solidFill>
                <a:cs typeface="Times New Roman" panose="02020603050405020304" pitchFamily="18" charset="0"/>
              </a:rPr>
              <a:t>«О внесении изменений в Бюджетный кодекс Российской Федерации в части совершенствования государственного (муниципального) финансового контроля, внутреннего финансового контроля и внутреннего финансового аудита»</a:t>
            </a:r>
          </a:p>
          <a:p>
            <a:pPr algn="ctr" defTabSz="914400"/>
            <a:endParaRPr lang="ru-RU" sz="1800" b="1" dirty="0" smtClean="0">
              <a:solidFill>
                <a:srgbClr val="00602B"/>
              </a:solidFill>
              <a:cs typeface="Times New Roman" panose="02020603050405020304" pitchFamily="18" charset="0"/>
            </a:endParaRPr>
          </a:p>
          <a:p>
            <a:pPr algn="just" defTabSz="914400"/>
            <a:endParaRPr lang="ru-RU" sz="900" dirty="0" smtClean="0">
              <a:solidFill>
                <a:srgbClr val="00602B"/>
              </a:solidFill>
              <a:cs typeface="Times New Roman" panose="02020603050405020304" pitchFamily="18" charset="0"/>
            </a:endParaRPr>
          </a:p>
          <a:p>
            <a:pPr algn="just" defTabSz="914400"/>
            <a:r>
              <a:rPr lang="ru-RU" sz="1800" b="1" u="sng" dirty="0" smtClean="0">
                <a:solidFill>
                  <a:srgbClr val="00602B"/>
                </a:solidFill>
                <a:cs typeface="Times New Roman" panose="02020603050405020304" pitchFamily="18" charset="0"/>
              </a:rPr>
              <a:t>ЦЕЛЬ</a:t>
            </a:r>
            <a:r>
              <a:rPr lang="ru-RU" sz="1800" b="1" dirty="0" smtClean="0">
                <a:solidFill>
                  <a:srgbClr val="00602B"/>
                </a:solidFill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повышение эффективности деятельности органов государственного (муниципального) финансового контроля и реализации результатов государственного (муниципального) финансового контроля, а также совершенствование системы внутреннего финансового аудита и внутреннего финансового контроля</a:t>
            </a:r>
            <a:endParaRPr lang="en-US" sz="18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914400"/>
            <a:endParaRPr lang="ru-RU" sz="18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914400"/>
            <a:r>
              <a:rPr lang="ru-RU" sz="1800" b="1" u="sng" dirty="0" smtClean="0">
                <a:solidFill>
                  <a:srgbClr val="00602B"/>
                </a:solidFill>
                <a:cs typeface="Times New Roman" panose="02020603050405020304" pitchFamily="18" charset="0"/>
              </a:rPr>
              <a:t>ОСНОВНЫЕ НАПРАВЛЕНИЯ</a:t>
            </a:r>
            <a:r>
              <a:rPr lang="ru-RU" sz="1800" b="1" dirty="0" smtClean="0">
                <a:solidFill>
                  <a:srgbClr val="00602B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9144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Совершенствование системы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внутреннего финансового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контроля и аудита, проведения мониторинга качества финансового менеджмента</a:t>
            </a:r>
          </a:p>
          <a:p>
            <a:pPr marL="342900" indent="-342900" algn="just" defTabSz="9144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Расширение сферы внутреннего государственного (муниципального) финансового контроля:</a:t>
            </a:r>
          </a:p>
          <a:p>
            <a:pPr marL="800100" lvl="1" indent="-342900" algn="just" defTabSz="914400"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расширение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предмета и уточнение перечня объектов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Г(М)ФК;</a:t>
            </a:r>
            <a:endParaRPr lang="ru-RU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 algn="just" defTabSz="91440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наделение органов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Г(М)ФК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полномочиями по контролю за соблюдением положений законов (актов), определяющих расходные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обязательства;</a:t>
            </a:r>
          </a:p>
          <a:p>
            <a:pPr marL="342900" indent="-342900" algn="just" defTabSz="914400">
              <a:buFont typeface="Wingdings" panose="05000000000000000000" pitchFamily="2" charset="2"/>
              <a:buChar char="Ø"/>
            </a:pPr>
            <a:endParaRPr lang="en-US" sz="7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Формирование федеральной системы стандартов внутреннего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Г(М)ФК;</a:t>
            </a:r>
            <a:endParaRPr lang="ru-RU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Ø"/>
            </a:pPr>
            <a:endParaRPr lang="ru-RU" sz="7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Совершенствование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порядка реализации результатов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Г(М)ФК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937042" y="1201483"/>
            <a:ext cx="7718793" cy="4266098"/>
          </a:xfrm>
          <a:prstGeom prst="rect">
            <a:avLst/>
          </a:prstGeom>
          <a:ln w="38100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538144" y="424652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3519C-0CE3-44B1-B799-270989D9C225}" type="slidenum">
              <a:rPr lang="ru-RU" sz="1800" smtClean="0">
                <a:solidFill>
                  <a:schemeClr val="bg1"/>
                </a:solidFill>
              </a:rPr>
              <a:pPr/>
              <a:t>3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16817" y="7101408"/>
            <a:ext cx="4953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84507" y="191104"/>
            <a:ext cx="9073008" cy="38533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Схема организации ВФК и ВФА до поправок в БК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6716" y="1404022"/>
            <a:ext cx="4086765" cy="3898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89426" y="1401652"/>
            <a:ext cx="4016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Бюджетные процедуры</a:t>
            </a:r>
            <a:endParaRPr lang="ru-RU" sz="16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936354" y="229610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814765" y="229610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50869" y="229610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42957" y="229610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21184" y="1930789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06716" y="4774654"/>
            <a:ext cx="397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Результаты  БП  =  сформированные надлежащим образом документы,  в т.ч. бюджетная отчетность</a:t>
            </a:r>
            <a:endParaRPr lang="ru-RU" sz="1200" b="1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938517" y="2938901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816928" y="2938901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753032" y="2938901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545120" y="2938901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123349" y="267622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936354" y="3808277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814765" y="3808277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750869" y="3808277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542957" y="3808277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121184" y="3592253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940684" y="450547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819095" y="450547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755199" y="450547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547287" y="4505479"/>
            <a:ext cx="57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125515" y="428945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4502598" y="2221725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Блок-схема: узел 79"/>
          <p:cNvSpPr/>
          <p:nvPr/>
        </p:nvSpPr>
        <p:spPr>
          <a:xfrm>
            <a:off x="4502600" y="2857697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Блок-схема: узел 80"/>
          <p:cNvSpPr/>
          <p:nvPr/>
        </p:nvSpPr>
        <p:spPr>
          <a:xfrm>
            <a:off x="3598741" y="2215351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Блок-схема: узел 81"/>
          <p:cNvSpPr/>
          <p:nvPr/>
        </p:nvSpPr>
        <p:spPr>
          <a:xfrm>
            <a:off x="5365767" y="2864515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Блок-схема: узел 82"/>
          <p:cNvSpPr/>
          <p:nvPr/>
        </p:nvSpPr>
        <p:spPr>
          <a:xfrm>
            <a:off x="3598741" y="3731400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Блок-схема: узел 83"/>
          <p:cNvSpPr/>
          <p:nvPr/>
        </p:nvSpPr>
        <p:spPr>
          <a:xfrm>
            <a:off x="4502598" y="3736145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Блок-схема: узел 84"/>
          <p:cNvSpPr/>
          <p:nvPr/>
        </p:nvSpPr>
        <p:spPr>
          <a:xfrm>
            <a:off x="5365767" y="4431094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Блок-схема: узел 85"/>
          <p:cNvSpPr/>
          <p:nvPr/>
        </p:nvSpPr>
        <p:spPr>
          <a:xfrm>
            <a:off x="3598741" y="4433347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2806716" y="1908099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Бюджетная операция</a:t>
            </a:r>
            <a:endParaRPr lang="ru-RU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3678547" y="1907648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Бюджетная операция</a:t>
            </a:r>
            <a:endParaRPr lang="ru-RU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9697" y="1904129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Бюджетная операция</a:t>
            </a:r>
            <a:endParaRPr lang="ru-RU" sz="1100" dirty="0"/>
          </a:p>
        </p:txBody>
      </p:sp>
      <p:sp>
        <p:nvSpPr>
          <p:cNvPr id="93" name="TextBox 92"/>
          <p:cNvSpPr txBox="1"/>
          <p:nvPr/>
        </p:nvSpPr>
        <p:spPr>
          <a:xfrm>
            <a:off x="5376430" y="1912755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Бюджетная операция</a:t>
            </a:r>
            <a:endParaRPr lang="ru-RU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3029828" y="3079810"/>
            <a:ext cx="3049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Контрольные действия, </a:t>
            </a:r>
            <a:br>
              <a:rPr lang="ru-RU" sz="1100" b="1" dirty="0" smtClean="0"/>
            </a:br>
            <a:r>
              <a:rPr lang="ru-RU" sz="1100" b="1" dirty="0" smtClean="0"/>
              <a:t>осуществляемые в соответствии с картами ВФК</a:t>
            </a:r>
            <a:endParaRPr lang="ru-RU" sz="11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733353" y="3464041"/>
            <a:ext cx="373774" cy="232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102797" y="3464041"/>
            <a:ext cx="399803" cy="240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 flipV="1">
            <a:off x="3678547" y="2467354"/>
            <a:ext cx="98572" cy="746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969061" y="1394691"/>
            <a:ext cx="1541532" cy="38983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7848974" y="3132740"/>
            <a:ext cx="6896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ВФА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98194" y="4289459"/>
            <a:ext cx="834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Бюджетная отчетность</a:t>
            </a:r>
            <a:endParaRPr lang="ru-RU" sz="1100" dirty="0"/>
          </a:p>
        </p:txBody>
      </p:sp>
      <p:sp>
        <p:nvSpPr>
          <p:cNvPr id="106" name="Стрелка углом 105"/>
          <p:cNvSpPr/>
          <p:nvPr/>
        </p:nvSpPr>
        <p:spPr>
          <a:xfrm rot="10800000">
            <a:off x="7008026" y="3602182"/>
            <a:ext cx="1277338" cy="1025481"/>
          </a:xfrm>
          <a:prstGeom prst="bentArrow">
            <a:avLst>
              <a:gd name="adj1" fmla="val 10459"/>
              <a:gd name="adj2" fmla="val 18184"/>
              <a:gd name="adj3" fmla="val 25000"/>
              <a:gd name="adj4" fmla="val 40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14716" y="4542942"/>
            <a:ext cx="16820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Подтверждение достоверности</a:t>
            </a:r>
            <a:br>
              <a:rPr lang="ru-RU" sz="1100" dirty="0" smtClean="0"/>
            </a:br>
            <a:r>
              <a:rPr lang="ru-RU" sz="1100" dirty="0" smtClean="0"/>
              <a:t>отчетности</a:t>
            </a:r>
            <a:endParaRPr lang="ru-RU" sz="1100" dirty="0"/>
          </a:p>
        </p:txBody>
      </p:sp>
      <p:sp>
        <p:nvSpPr>
          <p:cNvPr id="107" name="Стрелка влево 106"/>
          <p:cNvSpPr/>
          <p:nvPr/>
        </p:nvSpPr>
        <p:spPr>
          <a:xfrm>
            <a:off x="6200879" y="3148072"/>
            <a:ext cx="1648095" cy="410244"/>
          </a:xfrm>
          <a:prstGeom prst="leftArrow">
            <a:avLst>
              <a:gd name="adj1" fmla="val 28640"/>
              <a:gd name="adj2" fmla="val 4644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6951105" y="3392885"/>
            <a:ext cx="1108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Оценка надежности ВФК</a:t>
            </a:r>
            <a:endParaRPr lang="ru-RU" sz="1100" dirty="0"/>
          </a:p>
        </p:txBody>
      </p:sp>
      <p:sp>
        <p:nvSpPr>
          <p:cNvPr id="120" name="Стрелка углом 119"/>
          <p:cNvSpPr/>
          <p:nvPr/>
        </p:nvSpPr>
        <p:spPr>
          <a:xfrm rot="10800000" flipV="1">
            <a:off x="7008027" y="2080086"/>
            <a:ext cx="1269260" cy="1001296"/>
          </a:xfrm>
          <a:prstGeom prst="bentArrow">
            <a:avLst>
              <a:gd name="adj1" fmla="val 10459"/>
              <a:gd name="adj2" fmla="val 18184"/>
              <a:gd name="adj3" fmla="val 25000"/>
              <a:gd name="adj4" fmla="val 40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95736" y="1448307"/>
            <a:ext cx="190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Предложения о </a:t>
            </a:r>
            <a:r>
              <a:rPr lang="ru-RU" sz="1100" dirty="0"/>
              <a:t>повышении </a:t>
            </a:r>
            <a:r>
              <a:rPr lang="ru-RU" sz="1100" dirty="0" smtClean="0"/>
              <a:t>эффективности </a:t>
            </a:r>
            <a:br>
              <a:rPr lang="ru-RU" sz="1100" dirty="0" smtClean="0"/>
            </a:br>
            <a:r>
              <a:rPr lang="ru-RU" sz="1100" dirty="0" smtClean="0"/>
              <a:t>использования </a:t>
            </a:r>
            <a:r>
              <a:rPr lang="ru-RU" sz="1100" dirty="0"/>
              <a:t>бюджетных средств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065207" y="764704"/>
            <a:ext cx="50321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Исполнение бюджетных полномочий ГАБСом</a:t>
            </a:r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6180219" y="2239693"/>
            <a:ext cx="67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Смета</a:t>
            </a:r>
            <a:endParaRPr lang="ru-RU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180222" y="2801281"/>
            <a:ext cx="67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ОБАС</a:t>
            </a:r>
            <a:endParaRPr lang="ru-RU" sz="11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052190" y="1394691"/>
            <a:ext cx="1679856" cy="38983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1014865" y="3087504"/>
            <a:ext cx="6655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ВФК</a:t>
            </a:r>
          </a:p>
        </p:txBody>
      </p:sp>
      <p:sp>
        <p:nvSpPr>
          <p:cNvPr id="95" name="Стрелка углом 94"/>
          <p:cNvSpPr/>
          <p:nvPr/>
        </p:nvSpPr>
        <p:spPr>
          <a:xfrm>
            <a:off x="1394526" y="2100618"/>
            <a:ext cx="1277338" cy="962274"/>
          </a:xfrm>
          <a:prstGeom prst="bentArrow">
            <a:avLst>
              <a:gd name="adj1" fmla="val 10459"/>
              <a:gd name="adj2" fmla="val 18184"/>
              <a:gd name="adj3" fmla="val 25000"/>
              <a:gd name="adj4" fmla="val 40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52189" y="4412308"/>
            <a:ext cx="1744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Соблюдение процедур </a:t>
            </a:r>
            <a:r>
              <a:rPr lang="ru-RU" sz="1100" dirty="0"/>
              <a:t>составления </a:t>
            </a:r>
            <a:r>
              <a:rPr lang="ru-RU" sz="1100" dirty="0" smtClean="0"/>
              <a:t>отчетности </a:t>
            </a:r>
            <a:r>
              <a:rPr lang="ru-RU" sz="1100" dirty="0"/>
              <a:t>и </a:t>
            </a:r>
            <a:r>
              <a:rPr lang="ru-RU" sz="1100" dirty="0" smtClean="0"/>
              <a:t>ведения учета</a:t>
            </a:r>
            <a:endParaRPr lang="ru-RU" sz="1100" dirty="0"/>
          </a:p>
          <a:p>
            <a:pPr algn="ctr"/>
            <a:r>
              <a:rPr lang="ru-RU" sz="1000" b="1" dirty="0"/>
              <a:t>(обеспечение достоверности бюджетной отчетности)</a:t>
            </a:r>
          </a:p>
        </p:txBody>
      </p:sp>
      <p:sp>
        <p:nvSpPr>
          <p:cNvPr id="99" name="Стрелка влево 98"/>
          <p:cNvSpPr/>
          <p:nvPr/>
        </p:nvSpPr>
        <p:spPr>
          <a:xfrm rot="10800000">
            <a:off x="1898404" y="3076543"/>
            <a:ext cx="1175604" cy="410244"/>
          </a:xfrm>
          <a:prstGeom prst="leftArrow">
            <a:avLst>
              <a:gd name="adj1" fmla="val 28640"/>
              <a:gd name="adj2" fmla="val 4644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1002359" y="1359771"/>
            <a:ext cx="18696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Подготовка и реализация </a:t>
            </a:r>
            <a:r>
              <a:rPr lang="ru-RU" sz="1100" dirty="0"/>
              <a:t>мер по повышению экономности и результативности использования бюджетных средств</a:t>
            </a:r>
          </a:p>
        </p:txBody>
      </p:sp>
      <p:sp>
        <p:nvSpPr>
          <p:cNvPr id="103" name="Стрелка углом 102"/>
          <p:cNvSpPr/>
          <p:nvPr/>
        </p:nvSpPr>
        <p:spPr>
          <a:xfrm flipV="1">
            <a:off x="1361391" y="3685654"/>
            <a:ext cx="1370654" cy="816252"/>
          </a:xfrm>
          <a:prstGeom prst="bentArrow">
            <a:avLst>
              <a:gd name="adj1" fmla="val 10459"/>
              <a:gd name="adj2" fmla="val 18184"/>
              <a:gd name="adj3" fmla="val 25000"/>
              <a:gd name="adj4" fmla="val 40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09053" y="3361269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Соблюдение процедур составления и </a:t>
            </a:r>
            <a:r>
              <a:rPr lang="ru-RU" sz="1100" dirty="0"/>
              <a:t>исполнения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7144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4608" y="271158"/>
            <a:ext cx="7332815" cy="42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Оптимизация внутреннего финансового контроля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865" y="996373"/>
            <a:ext cx="4049352" cy="830997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Проблемы реализации ВФК</a:t>
            </a:r>
            <a:br>
              <a:rPr lang="ru-RU" sz="1600" b="1" dirty="0" smtClean="0"/>
            </a:br>
            <a:r>
              <a:rPr lang="ru-RU" sz="1600" b="1" dirty="0" smtClean="0"/>
              <a:t>как самостоятельного бюджетного полномочия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7784" y="1004259"/>
            <a:ext cx="4423846" cy="861774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Решение проблем ВФК </a:t>
            </a:r>
            <a:r>
              <a:rPr lang="ru-RU" sz="1600" b="1" dirty="0" smtClean="0"/>
              <a:t>с </a:t>
            </a:r>
            <a:r>
              <a:rPr lang="ru-RU" sz="1600" b="1" dirty="0"/>
              <a:t>учетом принятия поправок в БК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1300" b="1" dirty="0" smtClean="0"/>
              <a:t>(БК </a:t>
            </a:r>
            <a:r>
              <a:rPr lang="ru-RU" sz="1300" b="1" dirty="0"/>
              <a:t>в редакции </a:t>
            </a:r>
            <a:r>
              <a:rPr lang="ru-RU" sz="1300" b="1" dirty="0" smtClean="0"/>
              <a:t>Закона </a:t>
            </a:r>
            <a:r>
              <a:rPr lang="ru-RU" sz="1300" b="1" dirty="0"/>
              <a:t>№ </a:t>
            </a:r>
            <a:r>
              <a:rPr lang="ru-RU" sz="1300" b="1" dirty="0" smtClean="0"/>
              <a:t>199-ФЗ)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6496" y="2064326"/>
            <a:ext cx="43256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Излишняя формализация процедур ВФК и дублирование отдельных процедур ВФА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Субъективная оценка рисков исполнителями операций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Демотивация </a:t>
            </a:r>
            <a:r>
              <a:rPr lang="ru-RU" sz="1300" dirty="0">
                <a:solidFill>
                  <a:prstClr val="black"/>
                </a:solidFill>
              </a:rPr>
              <a:t>исполнителей операций «показывать» результаты </a:t>
            </a:r>
            <a:r>
              <a:rPr lang="ru-RU" sz="1300" dirty="0" smtClean="0">
                <a:solidFill>
                  <a:prstClr val="black"/>
                </a:solidFill>
              </a:rPr>
              <a:t>ВФК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Дублирование </a:t>
            </a:r>
            <a:r>
              <a:rPr lang="ru-RU" sz="1300" dirty="0">
                <a:solidFill>
                  <a:prstClr val="black"/>
                </a:solidFill>
              </a:rPr>
              <a:t>требований ВФК и ФЗ </a:t>
            </a:r>
            <a:r>
              <a:rPr lang="ru-RU" sz="1300" dirty="0" smtClean="0">
                <a:solidFill>
                  <a:prstClr val="black"/>
                </a:solidFill>
              </a:rPr>
              <a:t/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«О </a:t>
            </a:r>
            <a:r>
              <a:rPr lang="ru-RU" sz="1300" dirty="0">
                <a:solidFill>
                  <a:prstClr val="black"/>
                </a:solidFill>
              </a:rPr>
              <a:t>бухгалтерском </a:t>
            </a:r>
            <a:r>
              <a:rPr lang="ru-RU" sz="1300" dirty="0" smtClean="0">
                <a:solidFill>
                  <a:prstClr val="black"/>
                </a:solidFill>
              </a:rPr>
              <a:t>учете»</a:t>
            </a:r>
            <a:endParaRPr lang="ru-RU" sz="1300" dirty="0">
              <a:solidFill>
                <a:prstClr val="black"/>
              </a:solidFill>
            </a:endParaRP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Отсутствие единой регламентации к осуществлению ВФК по уровням бюджетной системы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Отсутствие связи между результатами оценки качества финансового менеджмента и ВФК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9793" y="2064326"/>
            <a:ext cx="45795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ВФК исключен из состава отдельных бюджетных полномочий и определен как элемент бюджетной процедуры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Отмена излишних и формализованных </a:t>
            </a:r>
            <a:r>
              <a:rPr lang="ru-RU" sz="1300" dirty="0">
                <a:solidFill>
                  <a:prstClr val="black"/>
                </a:solidFill>
              </a:rPr>
              <a:t>процедур</a:t>
            </a:r>
            <a:r>
              <a:rPr lang="ru-RU" sz="1300" dirty="0" smtClean="0">
                <a:solidFill>
                  <a:prstClr val="black"/>
                </a:solidFill>
              </a:rPr>
              <a:t> и документов при осуществлении ВФК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Требования к контрольным действиям при осуществлении бюджетных процедур определяются организацией самостоятельно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Внутренний аудит определен в качестве «координатора» мероприятий по повышению надежности ВФК через систему управления бюджетными рисками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В </a:t>
            </a:r>
            <a:r>
              <a:rPr lang="ru-RU" sz="1300" dirty="0">
                <a:solidFill>
                  <a:prstClr val="black"/>
                </a:solidFill>
              </a:rPr>
              <a:t>представлениях и предписаниях </a:t>
            </a:r>
            <a:r>
              <a:rPr lang="ru-RU" sz="1300" dirty="0" smtClean="0">
                <a:solidFill>
                  <a:prstClr val="black"/>
                </a:solidFill>
              </a:rPr>
              <a:t>органа госфинконтроля </a:t>
            </a:r>
            <a:r>
              <a:rPr lang="ru-RU" sz="1300" dirty="0">
                <a:solidFill>
                  <a:prstClr val="black"/>
                </a:solidFill>
              </a:rPr>
              <a:t>не </a:t>
            </a:r>
            <a:r>
              <a:rPr lang="ru-RU" sz="1300" dirty="0" smtClean="0">
                <a:solidFill>
                  <a:prstClr val="black"/>
                </a:solidFill>
              </a:rPr>
              <a:t>указываются нарушения, выявленные в рамках ВФК и ВФА, </a:t>
            </a:r>
            <a:r>
              <a:rPr lang="ru-RU" sz="1300" dirty="0">
                <a:solidFill>
                  <a:prstClr val="black"/>
                </a:solidFill>
              </a:rPr>
              <a:t>при </a:t>
            </a:r>
            <a:r>
              <a:rPr lang="ru-RU" sz="1300" dirty="0" smtClean="0">
                <a:solidFill>
                  <a:prstClr val="black"/>
                </a:solidFill>
              </a:rPr>
              <a:t>их устранении</a:t>
            </a: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750" y="124543"/>
            <a:ext cx="9421518" cy="43310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Уточненная схема организации ВФК и ВФА, МКФМ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100" y="1143128"/>
            <a:ext cx="7356068" cy="4185090"/>
          </a:xfrm>
          <a:prstGeom prst="rect">
            <a:avLst/>
          </a:prstGeom>
          <a:ln w="38100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514" y="1278144"/>
            <a:ext cx="5238957" cy="3898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232" y="1341442"/>
            <a:ext cx="4213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Бюджетные процедуры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68782" y="21422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90571" y="21422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68982" y="21422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05086" y="21422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97174" y="21422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75403" y="192621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0204" y="2764850"/>
            <a:ext cx="411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ВФК является постоянным процессом, осуществляемым исполнителями процедур (без карт ВФК)</a:t>
            </a:r>
            <a:endParaRPr lang="ru-RU" sz="1200" b="1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70949" y="27547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92738" y="27547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71149" y="27547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07253" y="27547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9341" y="27547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77569" y="25386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68782" y="34748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90571" y="34748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68982" y="34748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05086" y="34748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97174" y="34748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75403" y="32587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73112" y="417200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94901" y="417200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73312" y="417200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09416" y="417200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01504" y="417200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79733" y="395597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3539567" y="1938466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1754512" y="2680335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2652958" y="2061482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4419984" y="2680334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Блок-схема: узел 39"/>
          <p:cNvSpPr/>
          <p:nvPr/>
        </p:nvSpPr>
        <p:spPr>
          <a:xfrm>
            <a:off x="1754512" y="3400414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3556819" y="3402668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4419984" y="4097617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2652958" y="4177504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8236" y="1754841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Бюджетная операция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2773" y="1749562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Бюджетная операция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39808" y="1749562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Бюджетная операция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0242" y="1742094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Бюджетная операция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2486" y="1750718"/>
            <a:ext cx="867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Бюджетная операция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8513" y="4517182"/>
            <a:ext cx="4565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ВФА должен предлагать </a:t>
            </a:r>
            <a:r>
              <a:rPr lang="ru-RU" sz="1400" b="1" dirty="0" smtClean="0">
                <a:solidFill>
                  <a:srgbClr val="FF0000"/>
                </a:solidFill>
              </a:rPr>
              <a:t>дополнительные</a:t>
            </a:r>
            <a:r>
              <a:rPr lang="ru-RU" sz="1200" b="1" dirty="0" smtClean="0">
                <a:solidFill>
                  <a:prstClr val="black"/>
                </a:solidFill>
              </a:rPr>
              <a:t> контрольные действия, помимо самоконтроля и контроля по подчиненности, а также меры по повышению качества выполнения бюджетных процедур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959008" y="3178796"/>
            <a:ext cx="549934" cy="220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013000" y="3178796"/>
            <a:ext cx="543819" cy="220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023280" y="1278146"/>
            <a:ext cx="1721048" cy="38983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20197" y="2570075"/>
            <a:ext cx="543803" cy="11697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ВФА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52412" y="3988638"/>
            <a:ext cx="834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Бюджетная отчетность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6" name="Стрелка углом 55"/>
          <p:cNvSpPr/>
          <p:nvPr/>
        </p:nvSpPr>
        <p:spPr>
          <a:xfrm rot="10800000">
            <a:off x="6023277" y="3679872"/>
            <a:ext cx="1348795" cy="783520"/>
          </a:xfrm>
          <a:prstGeom prst="bentArrow">
            <a:avLst>
              <a:gd name="adj1" fmla="val 7668"/>
              <a:gd name="adj2" fmla="val 18184"/>
              <a:gd name="adj3" fmla="val 20115"/>
              <a:gd name="adj4" fmla="val 40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1764" y="4319456"/>
            <a:ext cx="1682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Подтверждение достоверности отчетности в целях принятия управленческих решений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8" name="Стрелка влево 57"/>
          <p:cNvSpPr/>
          <p:nvPr/>
        </p:nvSpPr>
        <p:spPr>
          <a:xfrm rot="21038117">
            <a:off x="4698242" y="3106179"/>
            <a:ext cx="2377464" cy="410244"/>
          </a:xfrm>
          <a:prstGeom prst="leftArrow">
            <a:avLst>
              <a:gd name="adj1" fmla="val 32845"/>
              <a:gd name="adj2" fmla="val 4644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20931386">
            <a:off x="4870624" y="3333747"/>
            <a:ext cx="2351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Предложения по дополнительному контролю на основе оценки рисков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60" name="Стрелка углом 59"/>
          <p:cNvSpPr/>
          <p:nvPr/>
        </p:nvSpPr>
        <p:spPr>
          <a:xfrm rot="10800000" flipV="1">
            <a:off x="6062244" y="1926217"/>
            <a:ext cx="1309830" cy="707211"/>
          </a:xfrm>
          <a:prstGeom prst="bentArrow">
            <a:avLst>
              <a:gd name="adj1" fmla="val 10459"/>
              <a:gd name="adj2" fmla="val 18184"/>
              <a:gd name="adj3" fmla="val 25000"/>
              <a:gd name="adj4" fmla="val 40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81194" y="1241281"/>
            <a:ext cx="190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Предложения по повышению </a:t>
            </a:r>
            <a:r>
              <a:rPr lang="ru-RU" sz="1100" b="1" dirty="0" smtClean="0">
                <a:solidFill>
                  <a:prstClr val="black"/>
                </a:solidFill>
              </a:rPr>
              <a:t>качества выполнения бюджетных процедур 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(качества ФМ)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96882" y="722973"/>
            <a:ext cx="5758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Исполнение бюджетных полномочий ГАБСом, АБСом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34439" y="2085824"/>
            <a:ext cx="67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Смета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09947" y="2633428"/>
            <a:ext cx="67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ОБАС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6" name="Блок-схема: узел 75"/>
          <p:cNvSpPr/>
          <p:nvPr/>
        </p:nvSpPr>
        <p:spPr>
          <a:xfrm>
            <a:off x="3556819" y="4180750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7" name="Блок-схема: узел 76"/>
          <p:cNvSpPr/>
          <p:nvPr/>
        </p:nvSpPr>
        <p:spPr>
          <a:xfrm>
            <a:off x="1754512" y="4097036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2645455" y="3402668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4419594" y="3337619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744309" y="2068241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4419594" y="2085828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3556819" y="2673520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3" name="Блок-схема: узел 82"/>
          <p:cNvSpPr/>
          <p:nvPr/>
        </p:nvSpPr>
        <p:spPr>
          <a:xfrm>
            <a:off x="2630230" y="2673520"/>
            <a:ext cx="150374" cy="14877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4" name="Блок-схема: узел 83"/>
          <p:cNvSpPr/>
          <p:nvPr/>
        </p:nvSpPr>
        <p:spPr>
          <a:xfrm>
            <a:off x="4385480" y="3464193"/>
            <a:ext cx="238228" cy="22662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3512892" y="3954849"/>
            <a:ext cx="238228" cy="22662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6" name="Блок-схема: узел 85"/>
          <p:cNvSpPr/>
          <p:nvPr/>
        </p:nvSpPr>
        <p:spPr>
          <a:xfrm>
            <a:off x="2612532" y="3951547"/>
            <a:ext cx="238228" cy="22662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Блок-схема: узел 86"/>
          <p:cNvSpPr/>
          <p:nvPr/>
        </p:nvSpPr>
        <p:spPr>
          <a:xfrm>
            <a:off x="3519509" y="2104733"/>
            <a:ext cx="238228" cy="22662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8" name="Блок-схема: узел 87"/>
          <p:cNvSpPr/>
          <p:nvPr/>
        </p:nvSpPr>
        <p:spPr>
          <a:xfrm>
            <a:off x="5115324" y="4872496"/>
            <a:ext cx="238228" cy="22662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66042" y="1819800"/>
            <a:ext cx="15161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</a:rPr>
              <a:t>СП </a:t>
            </a:r>
            <a:r>
              <a:rPr lang="ru-RU" sz="1400" b="1" dirty="0" smtClean="0">
                <a:solidFill>
                  <a:prstClr val="black"/>
                </a:solidFill>
              </a:rPr>
              <a:t>и ФК РФ анализируют эффективность ВФА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через анализ динамики минимизации нарушений и рисков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108657" y="5577141"/>
            <a:ext cx="1370779" cy="11477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</a:rPr>
              <a:t>Мониторинг качества финансового менеджмента ГАБСов (АБС)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9222" y="5807539"/>
            <a:ext cx="1061422" cy="6185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Финорган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(ГАБС)</a:t>
            </a:r>
          </a:p>
        </p:txBody>
      </p:sp>
      <p:sp>
        <p:nvSpPr>
          <p:cNvPr id="93" name="Стрелка влево 92"/>
          <p:cNvSpPr/>
          <p:nvPr/>
        </p:nvSpPr>
        <p:spPr>
          <a:xfrm rot="10800000">
            <a:off x="1570644" y="5935276"/>
            <a:ext cx="474837" cy="370605"/>
          </a:xfrm>
          <a:prstGeom prst="leftArrow">
            <a:avLst>
              <a:gd name="adj1" fmla="val 28640"/>
              <a:gd name="adj2" fmla="val 4644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V="1">
            <a:off x="3519509" y="5662006"/>
            <a:ext cx="446099" cy="458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91" idx="3"/>
          </p:cNvCxnSpPr>
          <p:nvPr/>
        </p:nvCxnSpPr>
        <p:spPr>
          <a:xfrm>
            <a:off x="3479436" y="6151006"/>
            <a:ext cx="486170" cy="44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3519509" y="6116814"/>
            <a:ext cx="446099" cy="3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4009552" y="5352728"/>
            <a:ext cx="57207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ru-RU" sz="1200" b="1" dirty="0">
                <a:solidFill>
                  <a:prstClr val="black"/>
                </a:solidFill>
              </a:rPr>
              <a:t>риск-ориентированный подход к оценке и анализу показателей </a:t>
            </a:r>
            <a:r>
              <a:rPr lang="ru-RU" sz="1200" b="1" dirty="0" smtClean="0">
                <a:solidFill>
                  <a:prstClr val="black"/>
                </a:solidFill>
              </a:rPr>
              <a:t>КФМ =</a:t>
            </a:r>
            <a:r>
              <a:rPr lang="en-US" sz="1200" b="1" dirty="0" smtClean="0">
                <a:solidFill>
                  <a:prstClr val="black"/>
                </a:solidFill>
              </a:rPr>
              <a:t>&gt; </a:t>
            </a:r>
            <a:r>
              <a:rPr lang="ru-RU" sz="1200" b="1" dirty="0" smtClean="0">
                <a:solidFill>
                  <a:prstClr val="black"/>
                </a:solidFill>
              </a:rPr>
              <a:t>выявление проблемных зон финансового менеджмента ГАБСа (оказание на них влияния);</a:t>
            </a:r>
          </a:p>
          <a:p>
            <a:pPr fontAlgn="base"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«</a:t>
            </a:r>
            <a:r>
              <a:rPr lang="ru-RU" sz="1200" b="1" dirty="0">
                <a:solidFill>
                  <a:prstClr val="black"/>
                </a:solidFill>
              </a:rPr>
              <a:t>карта </a:t>
            </a:r>
            <a:r>
              <a:rPr lang="ru-RU" sz="1200" b="1" dirty="0" smtClean="0">
                <a:solidFill>
                  <a:prstClr val="black"/>
                </a:solidFill>
              </a:rPr>
              <a:t>проблем» (отчет о результатах МКФМ) </a:t>
            </a:r>
            <a:r>
              <a:rPr lang="ru-RU" sz="1200" b="1" dirty="0">
                <a:solidFill>
                  <a:prstClr val="black"/>
                </a:solidFill>
              </a:rPr>
              <a:t>=</a:t>
            </a:r>
            <a:r>
              <a:rPr lang="en-US" sz="1200" b="1" dirty="0">
                <a:solidFill>
                  <a:prstClr val="black"/>
                </a:solidFill>
              </a:rPr>
              <a:t>&gt; </a:t>
            </a:r>
            <a:r>
              <a:rPr lang="ru-RU" sz="1200" b="1" dirty="0" smtClean="0">
                <a:solidFill>
                  <a:prstClr val="black"/>
                </a:solidFill>
              </a:rPr>
              <a:t>ГАБС может эффективно </a:t>
            </a:r>
            <a:r>
              <a:rPr lang="ru-RU" sz="1200" b="1" dirty="0">
                <a:solidFill>
                  <a:prstClr val="black"/>
                </a:solidFill>
              </a:rPr>
              <a:t>планировать и осуществлять мероприятия в рамках </a:t>
            </a:r>
            <a:r>
              <a:rPr lang="ru-RU" sz="1200" b="1" dirty="0" smtClean="0">
                <a:solidFill>
                  <a:prstClr val="black"/>
                </a:solidFill>
              </a:rPr>
              <a:t>ВФА и ВФК;</a:t>
            </a:r>
            <a:endParaRPr lang="ru-RU" sz="1200" b="1" dirty="0">
              <a:solidFill>
                <a:prstClr val="black"/>
              </a:solidFill>
            </a:endParaRPr>
          </a:p>
          <a:p>
            <a:pPr fontAlgn="base"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возможность ГАБСу </a:t>
            </a:r>
            <a:r>
              <a:rPr lang="ru-RU" sz="1200" b="1" dirty="0">
                <a:solidFill>
                  <a:prstClr val="black"/>
                </a:solidFill>
              </a:rPr>
              <a:t>использовать методологию </a:t>
            </a:r>
            <a:r>
              <a:rPr lang="ru-RU" sz="1200" b="1" dirty="0" smtClean="0">
                <a:solidFill>
                  <a:prstClr val="black"/>
                </a:solidFill>
              </a:rPr>
              <a:t>оценки КФМ в целях </a:t>
            </a:r>
            <a:r>
              <a:rPr lang="ru-RU" sz="1200" b="1" dirty="0">
                <a:solidFill>
                  <a:prstClr val="black"/>
                </a:solidFill>
              </a:rPr>
              <a:t>построения своей системы оценки </a:t>
            </a:r>
            <a:r>
              <a:rPr lang="ru-RU" sz="1200" b="1" dirty="0" smtClean="0">
                <a:solidFill>
                  <a:prstClr val="black"/>
                </a:solidFill>
              </a:rPr>
              <a:t>КФМ в</a:t>
            </a:r>
            <a:r>
              <a:rPr lang="ru-RU" sz="1200" b="1" dirty="0">
                <a:solidFill>
                  <a:prstClr val="black"/>
                </a:solidFill>
              </a:rPr>
              <a:t> отношении подведомственных </a:t>
            </a:r>
            <a:r>
              <a:rPr lang="ru-RU" sz="1200" b="1" dirty="0" smtClean="0">
                <a:solidFill>
                  <a:prstClr val="black"/>
                </a:solidFill>
              </a:rPr>
              <a:t>ему</a:t>
            </a:r>
            <a:r>
              <a:rPr lang="ru-RU" sz="1200" b="1" dirty="0">
                <a:solidFill>
                  <a:prstClr val="black"/>
                </a:solidFill>
              </a:rPr>
              <a:t> </a:t>
            </a:r>
            <a:r>
              <a:rPr lang="ru-RU" sz="1200" b="1" dirty="0" smtClean="0">
                <a:solidFill>
                  <a:prstClr val="black"/>
                </a:solidFill>
              </a:rPr>
              <a:t>АБСов.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6102742" y="2899561"/>
            <a:ext cx="2981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Отдел анализа качества </a:t>
            </a:r>
            <a:r>
              <a:rPr lang="ru-RU" sz="1200" b="1" dirty="0" smtClean="0">
                <a:solidFill>
                  <a:prstClr val="black"/>
                </a:solidFill>
              </a:rPr>
              <a:t>ФМ (при наличии)</a:t>
            </a:r>
            <a:endParaRPr lang="ru-RU" sz="1200" b="1" dirty="0"/>
          </a:p>
        </p:txBody>
      </p:sp>
      <p:sp>
        <p:nvSpPr>
          <p:cNvPr id="98" name="Стрелка влево 97"/>
          <p:cNvSpPr/>
          <p:nvPr/>
        </p:nvSpPr>
        <p:spPr>
          <a:xfrm rot="382233">
            <a:off x="4716281" y="2385983"/>
            <a:ext cx="2377464" cy="410244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 rot="347814">
            <a:off x="5033237" y="2284821"/>
            <a:ext cx="2351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Карта рисков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6576" y="271158"/>
            <a:ext cx="7332815" cy="42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Вопросы внутреннего финансового аудита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725" y="1033572"/>
            <a:ext cx="4049352" cy="523220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Проблемы </a:t>
            </a:r>
            <a:r>
              <a:rPr lang="ru-RU" sz="1400" b="1" dirty="0" smtClean="0"/>
              <a:t>реализации бюджетного полномочия </a:t>
            </a:r>
            <a:br>
              <a:rPr lang="ru-RU" sz="1400" b="1" dirty="0" smtClean="0"/>
            </a:br>
            <a:r>
              <a:rPr lang="ru-RU" sz="1400" b="1" dirty="0" smtClean="0"/>
              <a:t>по ВФА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5475" y="1014930"/>
            <a:ext cx="4307212" cy="523220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Решение проблем по ВФА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300" b="1" dirty="0" smtClean="0"/>
              <a:t>(БК </a:t>
            </a:r>
            <a:r>
              <a:rPr lang="ru-RU" sz="1300" b="1" dirty="0"/>
              <a:t>в редакции </a:t>
            </a:r>
            <a:r>
              <a:rPr lang="ru-RU" sz="1300" b="1" dirty="0" smtClean="0"/>
              <a:t>Закона </a:t>
            </a:r>
            <a:r>
              <a:rPr lang="ru-RU" sz="1300" b="1" dirty="0"/>
              <a:t>№ </a:t>
            </a:r>
            <a:r>
              <a:rPr lang="ru-RU" sz="1300" b="1" dirty="0" smtClean="0"/>
              <a:t>199-ФЗ)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4726" y="1798652"/>
            <a:ext cx="404935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Сложность обеспечения функциональной (организационной) независимости и организации работы ВФА в условиях кадровых и финансовых ограничений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Подмена целей ВФА целями и методами ведомственного контроля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Ориентация деятельности ВФА не на бюджетные процедуры, а на их исполнителей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Слабая ориентация ВФА на системную работу по минимизации бюджетных рисков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ВФА в основном акцентирован на оценке надежности формальной стороны ВФК</a:t>
            </a:r>
          </a:p>
          <a:p>
            <a:pPr marL="144000" lvl="1" indent="-3420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</a:rPr>
              <a:t>Децентрализованные подходы к организации и осуществлению ВФА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15476" y="1782974"/>
            <a:ext cx="43072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342000" algn="just"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Уточнены определения и цели осуществления ВФА, </a:t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в том числе во взаимосвязи с:</a:t>
            </a:r>
          </a:p>
          <a:p>
            <a:pPr marL="180000" lvl="1" indent="342000" algn="just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оценкой качества исполнения бюджетных полномочий,</a:t>
            </a:r>
          </a:p>
          <a:p>
            <a:pPr marL="180000" lvl="1" indent="342000" algn="just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определением и работой по минимизации бюджетных рисков организации, </a:t>
            </a:r>
          </a:p>
          <a:p>
            <a:pPr marL="180000" lvl="1" indent="342000" algn="just"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анализом и оптимизацией механизмов ВФК</a:t>
            </a:r>
          </a:p>
          <a:p>
            <a:pPr marL="18000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</a:rPr>
              <a:t>Предусмотрена возможность передачи полномочий по </a:t>
            </a:r>
            <a:r>
              <a:rPr lang="ru-RU" sz="1300" dirty="0" smtClean="0">
                <a:solidFill>
                  <a:prstClr val="black"/>
                </a:solidFill>
              </a:rPr>
              <a:t>ВФА либо осуществление этих полномочий руководителем организации</a:t>
            </a:r>
            <a:endParaRPr lang="ru-RU" sz="1300" dirty="0">
              <a:solidFill>
                <a:prstClr val="black"/>
              </a:solidFill>
            </a:endParaRP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Оптимизация (упрощение) документооборота при осуществлении ВФА</a:t>
            </a:r>
          </a:p>
          <a:p>
            <a:pPr marL="1800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prstClr val="black"/>
                </a:solidFill>
              </a:rPr>
              <a:t>Переход к единым стандартам </a:t>
            </a:r>
            <a:r>
              <a:rPr lang="ru-RU" sz="1300" dirty="0" smtClean="0">
                <a:solidFill>
                  <a:prstClr val="black"/>
                </a:solidFill>
              </a:rPr>
              <a:t>ВФА</a:t>
            </a: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042" y="1484784"/>
            <a:ext cx="41640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СТАНДАРТЫ ВФА:</a:t>
            </a:r>
          </a:p>
          <a:p>
            <a:endParaRPr lang="ru-RU" sz="1600" dirty="0" smtClean="0"/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/>
              <a:t>«Определения, принципы и задачи осуществления </a:t>
            </a:r>
            <a:r>
              <a:rPr lang="ru-RU" sz="1600" b="1" dirty="0" smtClean="0"/>
              <a:t>ВФА»</a:t>
            </a:r>
            <a:endParaRPr lang="ru-RU" sz="1600" b="1" dirty="0"/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/>
              <a:t>«Основания и порядок организации </a:t>
            </a:r>
            <a:r>
              <a:rPr lang="ru-RU" sz="1600" b="1" dirty="0" smtClean="0"/>
              <a:t>ВФА»</a:t>
            </a:r>
            <a:endParaRPr lang="ru-RU" sz="1600" b="1" dirty="0"/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/>
              <a:t> «Порядок передачи полномочий по осуществлению </a:t>
            </a:r>
            <a:r>
              <a:rPr lang="ru-RU" sz="1600" b="1" dirty="0" smtClean="0"/>
              <a:t>ВФА»</a:t>
            </a:r>
            <a:r>
              <a:rPr lang="ru-RU" sz="1600" b="1" dirty="0"/>
              <a:t> </a:t>
            </a:r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/>
              <a:t>«Права и обязанности должностных лиц, работников при осуществлении </a:t>
            </a:r>
            <a:r>
              <a:rPr lang="ru-RU" sz="1600" b="1" dirty="0" smtClean="0"/>
              <a:t>ВФА»</a:t>
            </a:r>
            <a:r>
              <a:rPr lang="ru-RU" sz="1600" b="1" dirty="0"/>
              <a:t> </a:t>
            </a:r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Планирование, определение объема работ и формирование программы аудиторской проверки»  </a:t>
            </a:r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Проведение внутреннего финансового аудита»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1063" y="226935"/>
            <a:ext cx="7332815" cy="41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РЕАЛИЗАЦИЯ ЗАКОНА № 199-ФЗ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8454" y="620186"/>
            <a:ext cx="8018035" cy="425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Стандартизация внутреннего финансового аудита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3033" y="6459173"/>
            <a:ext cx="3136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Стандарты вводятся в действие с </a:t>
            </a: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01.01.20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18974" y="3356992"/>
            <a:ext cx="5109017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18974" y="3356993"/>
            <a:ext cx="0" cy="245410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573277" y="1700808"/>
            <a:ext cx="5267628" cy="1550020"/>
            <a:chOff x="4221486" y="1700808"/>
            <a:chExt cx="4862426" cy="15500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8" t="33659" r="22897" b="43740"/>
            <a:stretch/>
          </p:blipFill>
          <p:spPr bwMode="auto">
            <a:xfrm>
              <a:off x="4276331" y="1700808"/>
              <a:ext cx="4807581" cy="155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221486" y="2758385"/>
              <a:ext cx="212633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ru-RU" sz="1200" b="1" dirty="0" smtClean="0"/>
                <a:t>Организации - Субъекты ВФА</a:t>
              </a:r>
            </a:p>
            <a:p>
              <a:endParaRPr lang="ru-RU" sz="1200" b="1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796983" y="3510880"/>
            <a:ext cx="503100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СТАНДАРТЫ ВФА:</a:t>
            </a:r>
          </a:p>
          <a:p>
            <a:endParaRPr lang="ru-RU" sz="1600" dirty="0" smtClean="0"/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Реализация результатов </a:t>
            </a:r>
            <a:r>
              <a:rPr lang="ru-RU" sz="1600" b="1" dirty="0" smtClean="0"/>
              <a:t>ВФА» 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Подтверждение достоверности бюджетной отчетности» </a:t>
            </a:r>
            <a:endParaRPr lang="ru-RU" sz="1600" b="1" dirty="0" smtClean="0"/>
          </a:p>
          <a:p>
            <a:pPr indent="-342900" algn="just" fontAlgn="ctr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Подготовка предложений по повышению экономности и результативности использования бюджетных средств» </a:t>
            </a:r>
            <a:endParaRPr lang="ru-RU" sz="1600" b="1" dirty="0" smtClean="0"/>
          </a:p>
          <a:p>
            <a:pPr algn="ctr" fontAlgn="ctr">
              <a:spcAft>
                <a:spcPts val="1200"/>
              </a:spcAft>
            </a:pPr>
            <a:r>
              <a:rPr lang="ru-RU" sz="1600" b="1" dirty="0" smtClean="0"/>
              <a:t>+ Методические </a:t>
            </a:r>
            <a:r>
              <a:rPr lang="ru-RU" sz="1600" b="1" dirty="0"/>
              <a:t>рекомендации по </a:t>
            </a:r>
            <a:r>
              <a:rPr lang="ru-RU" sz="1600" b="1" dirty="0" smtClean="0"/>
              <a:t>применению </a:t>
            </a:r>
            <a:r>
              <a:rPr lang="ru-RU" sz="1600" b="1" dirty="0"/>
              <a:t>отдельных </a:t>
            </a:r>
            <a:r>
              <a:rPr lang="ru-RU" sz="1600" b="1" dirty="0" smtClean="0"/>
              <a:t>Федеральных стандартов ВФА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0475" y="6459171"/>
            <a:ext cx="3243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Стандарты вводятся в действие </a:t>
            </a:r>
            <a:r>
              <a:rPr lang="ru-RU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31.12.2020</a:t>
            </a:r>
            <a:endParaRPr lang="ru-RU" sz="1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/>
        </p:nvSpPr>
        <p:spPr>
          <a:xfrm>
            <a:off x="7954037" y="1588"/>
            <a:ext cx="1726671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8</a:t>
            </a:fld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391363" y="1276311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Текущее состояние</a:t>
            </a:r>
            <a:endParaRPr lang="ru-RU" sz="2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9782" y="3057550"/>
            <a:ext cx="3149221" cy="2392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</a:rPr>
              <a:t>ВФА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2761" y="3502856"/>
            <a:ext cx="2557817" cy="129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</a:rPr>
              <a:t>ВФК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4391" y="2025864"/>
            <a:ext cx="2316301" cy="837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Процессы (операции),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Показатели ФМ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1694" y="5826132"/>
            <a:ext cx="1901844" cy="627204"/>
          </a:xfrm>
          <a:prstGeom prst="rect">
            <a:avLst/>
          </a:prstGeom>
          <a:gradFill>
            <a:gsLst>
              <a:gs pos="100000">
                <a:schemeClr val="accent2">
                  <a:tint val="1000"/>
                  <a:satMod val="255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ФК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8756" y="5797033"/>
            <a:ext cx="2025554" cy="6563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СП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КСО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27010" y="4152270"/>
            <a:ext cx="0" cy="16738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1"/>
          </p:cNvCxnSpPr>
          <p:nvPr/>
        </p:nvCxnSpPr>
        <p:spPr>
          <a:xfrm>
            <a:off x="718642" y="4152269"/>
            <a:ext cx="574119" cy="0"/>
          </a:xfrm>
          <a:prstGeom prst="line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8221" y="5089714"/>
            <a:ext cx="341561" cy="0"/>
          </a:xfrm>
          <a:prstGeom prst="line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22589" y="4436243"/>
            <a:ext cx="10615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Анализ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562957" y="4575766"/>
            <a:ext cx="0" cy="12392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199002" y="4567183"/>
            <a:ext cx="363955" cy="17167"/>
          </a:xfrm>
          <a:prstGeom prst="line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3855220" y="4817380"/>
            <a:ext cx="13660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Проверка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Анализ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148000" y="1276312"/>
            <a:ext cx="4532707" cy="5177025"/>
            <a:chOff x="4752001" y="809847"/>
            <a:chExt cx="3993632" cy="517702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752001" y="1543534"/>
              <a:ext cx="3993632" cy="44433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black"/>
                  </a:solidFill>
                </a:rPr>
                <a:t>Анализ и проверка органами Г(М)ФК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65677" y="1787857"/>
              <a:ext cx="3166281" cy="36575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ru-RU" sz="2000" dirty="0">
                  <a:solidFill>
                    <a:srgbClr val="7030A0"/>
                  </a:solidFill>
                </a:rPr>
                <a:t>ВФА</a:t>
              </a:r>
              <a:endParaRPr lang="ru-RU" dirty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90866" y="2170447"/>
              <a:ext cx="2715904" cy="30839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2400" dirty="0" smtClean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7030A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50172" y="2790572"/>
              <a:ext cx="2238233" cy="224545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2400" dirty="0" smtClean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200" dirty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 smtClean="0">
                <a:solidFill>
                  <a:srgbClr val="0070C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9343" y="809847"/>
              <a:ext cx="3244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Ожидаемое состояние с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учетом поправок в БК (199-ФЗ)</a:t>
              </a:r>
              <a:endParaRPr lang="ru-RU" sz="1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50172" y="2790571"/>
              <a:ext cx="2238233" cy="22454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Исполнение бюджетных полномочий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(</a:t>
              </a:r>
              <a:r>
                <a:rPr lang="ru-RU" sz="2400" dirty="0" smtClean="0">
                  <a:solidFill>
                    <a:srgbClr val="002060"/>
                  </a:solidFill>
                </a:rPr>
                <a:t>ФМ, в т.ч. ВФК</a:t>
              </a:r>
              <a:r>
                <a:rPr lang="ru-RU" dirty="0" smtClean="0">
                  <a:solidFill>
                    <a:srgbClr val="002060"/>
                  </a:solidFill>
                </a:rPr>
                <a:t>)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12858" y="156369"/>
            <a:ext cx="9907101" cy="41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alt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Совершенствование системы оценки качества финменеджмента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4472" y="2014238"/>
            <a:ext cx="2106234" cy="849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Мониторинг качества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финменеджмента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00707" y="2460311"/>
            <a:ext cx="341561" cy="0"/>
          </a:xfrm>
          <a:prstGeom prst="line">
            <a:avLst/>
          </a:prstGeom>
          <a:ln w="444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873101" y="2648987"/>
            <a:ext cx="308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</a:rPr>
              <a:t>Оценка качества финменеджмента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31586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479" y="1359268"/>
            <a:ext cx="904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54985" y="2465560"/>
            <a:ext cx="3022352" cy="3773356"/>
          </a:xfrm>
          <a:prstGeom prst="flowChartProcess">
            <a:avLst/>
          </a:prstGeom>
          <a:solidFill>
            <a:sysClr val="window" lastClr="FFFFFF"/>
          </a:solidFill>
          <a:ln w="25400" cap="flat" cmpd="tri" algn="ctr">
            <a:solidFill>
              <a:srgbClr val="4F81BD"/>
            </a:solidFill>
            <a:prstDash val="lg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Arial Narrow"/>
              </a:rPr>
              <a:t>ФМ</a:t>
            </a:r>
            <a:r>
              <a:rPr lang="ru-RU" sz="2400" kern="0" dirty="0" smtClean="0">
                <a:solidFill>
                  <a:prstClr val="black"/>
                </a:solidFill>
                <a:latin typeface="Arial Narrow"/>
              </a:rPr>
              <a:t> ГАБС, АБС</a:t>
            </a:r>
            <a:r>
              <a:rPr lang="en-US" sz="2400" kern="0" dirty="0" smtClean="0">
                <a:solidFill>
                  <a:prstClr val="black"/>
                </a:solidFill>
                <a:latin typeface="Arial Narrow"/>
              </a:rPr>
              <a:t>:</a:t>
            </a:r>
            <a:r>
              <a:rPr lang="ru-RU" sz="2400" kern="0" dirty="0" smtClean="0">
                <a:solidFill>
                  <a:prstClr val="black"/>
                </a:solidFill>
                <a:latin typeface="Arial Narrow"/>
              </a:rPr>
              <a:t/>
            </a:r>
            <a:br>
              <a:rPr lang="ru-RU" sz="2400" kern="0" dirty="0" smtClean="0">
                <a:solidFill>
                  <a:prstClr val="black"/>
                </a:solidFill>
                <a:latin typeface="Arial Narrow"/>
              </a:rPr>
            </a:br>
            <a:r>
              <a:rPr lang="ru-RU" sz="1200" kern="0" dirty="0" smtClean="0">
                <a:solidFill>
                  <a:prstClr val="black"/>
                </a:solidFill>
                <a:latin typeface="Arial Narrow"/>
              </a:rPr>
              <a:t>выполнение бюджетных полномочий</a:t>
            </a:r>
            <a:r>
              <a:rPr lang="en-US" sz="1200" kern="0" dirty="0" smtClean="0">
                <a:solidFill>
                  <a:prstClr val="black"/>
                </a:solidFill>
                <a:latin typeface="Arial Narrow"/>
              </a:rPr>
              <a:t> (</a:t>
            </a:r>
            <a:r>
              <a:rPr lang="ru-RU" sz="1200" kern="0" dirty="0" smtClean="0">
                <a:solidFill>
                  <a:prstClr val="black"/>
                </a:solidFill>
                <a:latin typeface="Arial Narrow"/>
              </a:rPr>
              <a:t>БП</a:t>
            </a:r>
            <a:r>
              <a:rPr lang="en-US" sz="1200" kern="0" dirty="0" smtClean="0">
                <a:solidFill>
                  <a:prstClr val="black"/>
                </a:solidFill>
                <a:latin typeface="Arial Narrow"/>
              </a:rPr>
              <a:t>)</a:t>
            </a:r>
            <a:r>
              <a:rPr lang="ru-RU" sz="1200" kern="0" dirty="0" smtClean="0">
                <a:solidFill>
                  <a:prstClr val="black"/>
                </a:solidFill>
                <a:latin typeface="Arial Narrow"/>
              </a:rPr>
              <a:t> </a:t>
            </a:r>
          </a:p>
          <a:p>
            <a:pPr algn="ctr">
              <a:defRPr/>
            </a:pPr>
            <a:endParaRPr lang="ru-RU" sz="1200" kern="0" dirty="0" smtClean="0">
              <a:solidFill>
                <a:prstClr val="black"/>
              </a:solidFill>
              <a:latin typeface="Arial Narrow"/>
            </a:endParaRPr>
          </a:p>
          <a:p>
            <a:pPr>
              <a:spcAft>
                <a:spcPts val="600"/>
              </a:spcAft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Arial Narrow"/>
              </a:rPr>
              <a:t>БП 1</a:t>
            </a:r>
          </a:p>
          <a:p>
            <a:pPr algn="ctr">
              <a:defRPr/>
            </a:pPr>
            <a:endParaRPr lang="ru-RU" sz="2400" kern="0" dirty="0" smtClean="0">
              <a:solidFill>
                <a:prstClr val="black"/>
              </a:solidFill>
              <a:latin typeface="Arial Narrow"/>
            </a:endParaRPr>
          </a:p>
          <a:p>
            <a:pPr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Arial Narrow"/>
              </a:rPr>
              <a:t>БП 2</a:t>
            </a:r>
          </a:p>
          <a:p>
            <a:pPr algn="ctr">
              <a:defRPr/>
            </a:pPr>
            <a:endParaRPr lang="ru-RU" sz="2400" kern="0" dirty="0" smtClean="0">
              <a:solidFill>
                <a:prstClr val="black"/>
              </a:solidFill>
              <a:latin typeface="Arial Narrow"/>
            </a:endParaRPr>
          </a:p>
          <a:p>
            <a:pPr>
              <a:defRPr/>
            </a:pPr>
            <a:endParaRPr lang="ru-RU" sz="2400" kern="0" dirty="0" smtClean="0">
              <a:solidFill>
                <a:prstClr val="black"/>
              </a:solidFill>
              <a:latin typeface="Arial Narrow"/>
            </a:endParaRPr>
          </a:p>
          <a:p>
            <a:pPr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Arial Narrow"/>
              </a:rPr>
              <a:t>БП </a:t>
            </a:r>
            <a:r>
              <a:rPr lang="en-US" sz="2400" kern="0" dirty="0" smtClean="0">
                <a:solidFill>
                  <a:prstClr val="black"/>
                </a:solidFill>
                <a:latin typeface="Arial Narrow"/>
              </a:rPr>
              <a:t>N</a:t>
            </a:r>
            <a:endParaRPr lang="ru-RU" sz="2400" kern="0" dirty="0" smtClean="0">
              <a:solidFill>
                <a:prstClr val="black"/>
              </a:solidFill>
              <a:latin typeface="Arial Narrow"/>
            </a:endParaRPr>
          </a:p>
          <a:p>
            <a:pPr algn="ctr">
              <a:defRPr/>
            </a:pPr>
            <a:endParaRPr lang="ru-RU" sz="2400" kern="0" dirty="0" smtClean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062" y="186128"/>
            <a:ext cx="9001000" cy="4269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602B"/>
                </a:solidFill>
                <a:cs typeface="Times New Roman" panose="02020603050405020304" pitchFamily="18" charset="0"/>
              </a:rPr>
              <a:t>Изменения в статью 160.2-1 БК РФ (ВФК и ВФА, ФМ)</a:t>
            </a: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2652843" y="1757764"/>
            <a:ext cx="352481" cy="603500"/>
          </a:xfrm>
          <a:prstGeom prst="downArrow">
            <a:avLst>
              <a:gd name="adj1" fmla="val 27824"/>
              <a:gd name="adj2" fmla="val 50000"/>
            </a:avLst>
          </a:prstGeom>
          <a:gradFill rotWithShape="1">
            <a:gsLst>
              <a:gs pos="57000">
                <a:srgbClr val="00B050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81037" y="1757766"/>
            <a:ext cx="352481" cy="603499"/>
          </a:xfrm>
          <a:prstGeom prst="downArrow">
            <a:avLst>
              <a:gd name="adj1" fmla="val 27824"/>
              <a:gd name="adj2" fmla="val 50000"/>
            </a:avLst>
          </a:prstGeom>
          <a:gradFill rotWithShape="1">
            <a:gsLst>
              <a:gs pos="57000">
                <a:srgbClr val="00B050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57209" y="3198101"/>
            <a:ext cx="2974915" cy="304082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Arial Narrow"/>
              </a:rPr>
              <a:t>ВФА </a:t>
            </a:r>
            <a:r>
              <a:rPr lang="ru-RU" sz="2400" kern="0" dirty="0" smtClean="0">
                <a:solidFill>
                  <a:prstClr val="black"/>
                </a:solidFill>
                <a:latin typeface="Arial Narrow"/>
              </a:rPr>
              <a:t>ГАБС, АБС</a:t>
            </a:r>
            <a:endParaRPr lang="ru-RU" sz="1200" kern="0" dirty="0" smtClean="0">
              <a:solidFill>
                <a:prstClr val="black"/>
              </a:solidFill>
              <a:latin typeface="Arial Narrow"/>
            </a:endParaRPr>
          </a:p>
          <a:p>
            <a:pPr marL="216000" indent="-216000" algn="ctr">
              <a:buFontTx/>
              <a:buAutoNum type="arabicParenR"/>
              <a:defRPr/>
            </a:pPr>
            <a:r>
              <a:rPr lang="ru-RU" b="1" kern="0" dirty="0" smtClean="0">
                <a:solidFill>
                  <a:prstClr val="black"/>
                </a:solidFill>
                <a:latin typeface="Arial Narrow"/>
              </a:rPr>
              <a:t>Анализ причин </a:t>
            </a:r>
            <a:br>
              <a:rPr lang="ru-RU" b="1" kern="0" dirty="0" smtClean="0">
                <a:solidFill>
                  <a:prstClr val="black"/>
                </a:solidFill>
                <a:latin typeface="Arial Narrow"/>
              </a:rPr>
            </a:br>
            <a:r>
              <a:rPr lang="ru-RU" b="1" kern="0" dirty="0" smtClean="0">
                <a:solidFill>
                  <a:prstClr val="black"/>
                </a:solidFill>
                <a:latin typeface="Arial Narrow"/>
              </a:rPr>
              <a:t>и условий рисков </a:t>
            </a:r>
            <a:br>
              <a:rPr lang="ru-RU" b="1" kern="0" dirty="0" smtClean="0">
                <a:solidFill>
                  <a:prstClr val="black"/>
                </a:solidFill>
                <a:latin typeface="Arial Narrow"/>
              </a:rPr>
            </a:br>
            <a:r>
              <a:rPr lang="ru-RU" sz="1400" b="1" kern="0" dirty="0" smtClean="0">
                <a:solidFill>
                  <a:prstClr val="black"/>
                </a:solidFill>
                <a:latin typeface="Arial Narrow"/>
              </a:rPr>
              <a:t>(аудит рискоемких процессов)</a:t>
            </a:r>
          </a:p>
          <a:p>
            <a:pPr algn="ctr">
              <a:defRPr/>
            </a:pPr>
            <a:endParaRPr lang="ru-RU" b="1" kern="0" dirty="0" smtClean="0">
              <a:solidFill>
                <a:prstClr val="black"/>
              </a:solidFill>
              <a:latin typeface="Arial Narrow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Arial Narrow"/>
              </a:rPr>
              <a:t>2) Подтверждение достоверности бюджетной отчетности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987" y="896933"/>
            <a:ext cx="8505639" cy="81333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качества финансового менеджмента</a:t>
            </a:r>
            <a:br>
              <a:rPr lang="ru-RU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основании бюджетной отчетности, информации органов ГФК, сведений ГАБС, АБС)</a:t>
            </a:r>
            <a:endParaRPr lang="ru-RU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5768" y="3390361"/>
            <a:ext cx="2016223" cy="4747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algn="ctr">
              <a:defRPr/>
            </a:pPr>
            <a:endParaRPr lang="ru-RU" sz="1300" kern="0" dirty="0" smtClean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984" y="3472492"/>
            <a:ext cx="936150" cy="31051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1300" b="1" kern="0" dirty="0" smtClean="0">
                <a:solidFill>
                  <a:prstClr val="black"/>
                </a:solidFill>
                <a:latin typeface="Arial Narrow"/>
              </a:rPr>
              <a:t>ВФК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5769" y="4183227"/>
            <a:ext cx="2016223" cy="4747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algn="ctr">
              <a:defRPr/>
            </a:pPr>
            <a:endParaRPr lang="ru-RU" sz="1300" kern="0" dirty="0" smtClean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984" y="4286416"/>
            <a:ext cx="805097" cy="31051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1300" b="1" kern="0" dirty="0" smtClean="0">
                <a:solidFill>
                  <a:prstClr val="black"/>
                </a:solidFill>
                <a:latin typeface="Arial Narrow"/>
              </a:rPr>
              <a:t>ВФК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388411" y="1831584"/>
            <a:ext cx="506261" cy="1336027"/>
          </a:xfrm>
          <a:prstGeom prst="downArrow">
            <a:avLst>
              <a:gd name="adj1" fmla="val 27824"/>
              <a:gd name="adj2" fmla="val 50000"/>
            </a:avLst>
          </a:prstGeom>
          <a:gradFill rotWithShape="1">
            <a:gsLst>
              <a:gs pos="57000">
                <a:srgbClr val="00B050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 smtClea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4968" y="1991933"/>
            <a:ext cx="2876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  <a:latin typeface="Arial Narrow"/>
              </a:rPr>
              <a:t>«Карта проблем»</a:t>
            </a:r>
            <a:br>
              <a:rPr lang="ru-RU" kern="0" dirty="0" smtClean="0">
                <a:solidFill>
                  <a:prstClr val="black"/>
                </a:solidFill>
                <a:latin typeface="Arial Narrow"/>
              </a:rPr>
            </a:br>
            <a:r>
              <a:rPr lang="ru-RU" kern="0" dirty="0" smtClean="0">
                <a:solidFill>
                  <a:prstClr val="black"/>
                </a:solidFill>
                <a:latin typeface="Arial Narrow"/>
              </a:rPr>
              <a:t>(карта бюджетных рисков)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819" y="2972585"/>
            <a:ext cx="2248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Предложения по повышению </a:t>
            </a:r>
            <a:br>
              <a:rPr lang="ru-RU" sz="1300" kern="0" dirty="0" smtClean="0">
                <a:solidFill>
                  <a:prstClr val="black"/>
                </a:solidFill>
                <a:latin typeface="Arial Narrow"/>
              </a:rPr>
            </a:b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качества исполнения бюджетных полномочий (качества ФМ)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4759" y="4523930"/>
            <a:ext cx="224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Предложения по организации надежного ВФК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2283" y="5334969"/>
            <a:ext cx="22486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Предложения по повышению </a:t>
            </a:r>
            <a:br>
              <a:rPr lang="ru-RU" sz="1300" kern="0" dirty="0" smtClean="0">
                <a:solidFill>
                  <a:prstClr val="black"/>
                </a:solidFill>
                <a:latin typeface="Arial Narrow"/>
              </a:rPr>
            </a:b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эффективности использования бюджетных средств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571991" y="3708634"/>
            <a:ext cx="2685216" cy="57547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>
            <a:endCxn id="13" idx="3"/>
          </p:cNvCxnSpPr>
          <p:nvPr/>
        </p:nvCxnSpPr>
        <p:spPr>
          <a:xfrm flipH="1" flipV="1">
            <a:off x="3217081" y="4441673"/>
            <a:ext cx="3046786" cy="7972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 flipH="1">
            <a:off x="3605634" y="4840844"/>
            <a:ext cx="2667460" cy="724278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22" name="Прямоугольник 21"/>
          <p:cNvSpPr/>
          <p:nvPr/>
        </p:nvSpPr>
        <p:spPr>
          <a:xfrm>
            <a:off x="1555770" y="5074927"/>
            <a:ext cx="2016223" cy="95254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noAutofit/>
          </a:bodyPr>
          <a:lstStyle/>
          <a:p>
            <a:pPr algn="ctr">
              <a:defRPr/>
            </a:pPr>
            <a:endParaRPr lang="ru-RU" sz="1300" kern="0" dirty="0" smtClean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3956" y="5096762"/>
            <a:ext cx="1739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обеспечение</a:t>
            </a:r>
          </a:p>
          <a:p>
            <a:pPr algn="ctr"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эффективности</a:t>
            </a:r>
          </a:p>
          <a:p>
            <a:pPr algn="ctr"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использования</a:t>
            </a:r>
          </a:p>
          <a:p>
            <a:pPr algn="ctr">
              <a:defRPr/>
            </a:pPr>
            <a:r>
              <a:rPr lang="ru-RU" sz="1300" kern="0" dirty="0" smtClean="0">
                <a:solidFill>
                  <a:prstClr val="black"/>
                </a:solidFill>
                <a:latin typeface="Arial Narrow"/>
              </a:rPr>
              <a:t>бюджетных средств </a:t>
            </a:r>
          </a:p>
        </p:txBody>
      </p:sp>
    </p:spTree>
    <p:extLst>
      <p:ext uri="{BB962C8B-B14F-4D97-AF65-F5344CB8AC3E}">
        <p14:creationId xmlns:p14="http://schemas.microsoft.com/office/powerpoint/2010/main" val="29327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7553</TotalTime>
  <Words>947</Words>
  <Application>Microsoft Office PowerPoint</Application>
  <PresentationFormat>Лист A4 (210x297 мм)</PresentationFormat>
  <Paragraphs>248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ЛЮБШИНА ДАРЬЯ СЕРГЕЕВНА</dc:creator>
  <cp:lastModifiedBy>Кокарев Алексей Игоревич</cp:lastModifiedBy>
  <cp:revision>495</cp:revision>
  <cp:lastPrinted>2018-10-31T14:57:59Z</cp:lastPrinted>
  <dcterms:created xsi:type="dcterms:W3CDTF">2018-07-18T09:26:30Z</dcterms:created>
  <dcterms:modified xsi:type="dcterms:W3CDTF">2019-12-10T17:06:49Z</dcterms:modified>
</cp:coreProperties>
</file>