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71" r:id="rId2"/>
    <p:sldMasterId id="2147483776" r:id="rId3"/>
  </p:sldMasterIdLst>
  <p:notesMasterIdLst>
    <p:notesMasterId r:id="rId22"/>
  </p:notesMasterIdLst>
  <p:handoutMasterIdLst>
    <p:handoutMasterId r:id="rId23"/>
  </p:handoutMasterIdLst>
  <p:sldIdLst>
    <p:sldId id="2008" r:id="rId4"/>
    <p:sldId id="1993" r:id="rId5"/>
    <p:sldId id="2021" r:id="rId6"/>
    <p:sldId id="2011" r:id="rId7"/>
    <p:sldId id="2013" r:id="rId8"/>
    <p:sldId id="2029" r:id="rId9"/>
    <p:sldId id="2030" r:id="rId10"/>
    <p:sldId id="2031" r:id="rId11"/>
    <p:sldId id="2032" r:id="rId12"/>
    <p:sldId id="2033" r:id="rId13"/>
    <p:sldId id="2034" r:id="rId14"/>
    <p:sldId id="2035" r:id="rId15"/>
    <p:sldId id="2036" r:id="rId16"/>
    <p:sldId id="2041" r:id="rId17"/>
    <p:sldId id="2038" r:id="rId18"/>
    <p:sldId id="2037" r:id="rId19"/>
    <p:sldId id="2040" r:id="rId20"/>
    <p:sldId id="2042" r:id="rId21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B88B75-978A-41AF-9F9D-C42D8478AD9E}">
          <p14:sldIdLst>
            <p14:sldId id="2008"/>
            <p14:sldId id="1993"/>
            <p14:sldId id="2021"/>
            <p14:sldId id="2011"/>
            <p14:sldId id="2013"/>
            <p14:sldId id="2029"/>
            <p14:sldId id="2030"/>
            <p14:sldId id="2031"/>
            <p14:sldId id="2032"/>
            <p14:sldId id="2033"/>
            <p14:sldId id="2034"/>
            <p14:sldId id="2035"/>
            <p14:sldId id="2036"/>
            <p14:sldId id="2041"/>
            <p14:sldId id="2038"/>
            <p14:sldId id="2037"/>
            <p14:sldId id="2040"/>
            <p14:sldId id="2042"/>
          </p14:sldIdLst>
        </p14:section>
        <p14:section name="Раздел без заголовка" id="{15EA4D98-5413-4BA6-87A5-2711A7E4A2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C6D34D"/>
    <a:srgbClr val="004821"/>
    <a:srgbClr val="FFFF99"/>
    <a:srgbClr val="003618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012" autoAdjust="0"/>
  </p:normalViewPr>
  <p:slideViewPr>
    <p:cSldViewPr>
      <p:cViewPr varScale="1">
        <p:scale>
          <a:sx n="115" d="100"/>
          <a:sy n="115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74904059734566"/>
          <c:y val="0.158188513579368"/>
          <c:w val="0.68753664938224168"/>
          <c:h val="0.72341312721679107"/>
        </c:manualLayout>
      </c:layout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'Базовая диаграмма ганта'!$C$5:$C$12</c:f>
              <c:strCache>
                <c:ptCount val="8"/>
                <c:pt idx="0">
                  <c:v>АС Планирование </c:v>
                </c:pt>
                <c:pt idx="1">
                  <c:v>Модуль ВГФК </c:v>
                </c:pt>
                <c:pt idx="2">
                  <c:v>ИБП ОВГ(М)ФК</c:v>
                </c:pt>
                <c:pt idx="3">
                  <c:v>ГАБС ВФА </c:v>
                </c:pt>
                <c:pt idx="4">
                  <c:v>«Риск-анализ» </c:v>
                </c:pt>
                <c:pt idx="5">
                  <c:v>«Паспорт объекта контроля» </c:v>
                </c:pt>
                <c:pt idx="6">
                  <c:v>Модуль ВФА </c:v>
                </c:pt>
                <c:pt idx="7">
                  <c:v>Шлюз АОИ</c:v>
                </c:pt>
              </c:strCache>
            </c:strRef>
          </c:cat>
          <c:val>
            <c:numRef>
              <c:f>'Базовая диаграмма ганта'!$D$5:$D$12</c:f>
              <c:numCache>
                <c:formatCode>m/d/yyyy</c:formatCode>
                <c:ptCount val="8"/>
                <c:pt idx="0">
                  <c:v>44440</c:v>
                </c:pt>
                <c:pt idx="1">
                  <c:v>44440</c:v>
                </c:pt>
                <c:pt idx="2">
                  <c:v>44440</c:v>
                </c:pt>
                <c:pt idx="3">
                  <c:v>44440</c:v>
                </c:pt>
                <c:pt idx="4">
                  <c:v>44440</c:v>
                </c:pt>
                <c:pt idx="5">
                  <c:v>44440</c:v>
                </c:pt>
                <c:pt idx="6">
                  <c:v>45627</c:v>
                </c:pt>
                <c:pt idx="7">
                  <c:v>45992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D-494C-BA68-B57B96041CCA}"/>
            </c:ext>
          </c:extLst>
        </c:ser>
        <c:ser>
          <c:idx val="2"/>
          <c:order val="1"/>
          <c:tx>
            <c:v>Duration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0D-494C-BA68-B57B96041C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0D-494C-BA68-B57B96041C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0D-494C-BA68-B57B96041C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0D-494C-BA68-B57B96041C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0D-494C-BA68-B57B96041C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10D-494C-BA68-B57B96041CC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10D-494C-BA68-B57B96041CC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10D-494C-BA68-B57B96041CCA}"/>
              </c:ext>
            </c:extLst>
          </c:dPt>
          <c:dPt>
            <c:idx val="8"/>
            <c:invertIfNegative val="0"/>
            <c:bubble3D val="0"/>
            <c:spPr>
              <a:solidFill>
                <a:srgbClr val="B86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10D-494C-BA68-B57B96041CCA}"/>
              </c:ext>
            </c:extLst>
          </c:dPt>
          <c:dPt>
            <c:idx val="9"/>
            <c:invertIfNegative val="0"/>
            <c:bubble3D val="0"/>
            <c:spPr>
              <a:solidFill>
                <a:srgbClr val="B86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10D-494C-BA68-B57B96041CCA}"/>
              </c:ext>
            </c:extLst>
          </c:dPt>
          <c:dPt>
            <c:idx val="10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10D-494C-BA68-B57B96041CCA}"/>
              </c:ext>
            </c:extLst>
          </c:dPt>
          <c:dPt>
            <c:idx val="11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10D-494C-BA68-B57B96041CCA}"/>
              </c:ext>
            </c:extLst>
          </c:dPt>
          <c:dPt>
            <c:idx val="12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D10D-494C-BA68-B57B96041CCA}"/>
              </c:ext>
            </c:extLst>
          </c:dPt>
          <c:dPt>
            <c:idx val="13"/>
            <c:invertIfNegative val="0"/>
            <c:bubble3D val="0"/>
            <c:spPr>
              <a:solidFill>
                <a:srgbClr val="62B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D10D-494C-BA68-B57B96041CCA}"/>
              </c:ext>
            </c:extLst>
          </c:dPt>
          <c:dPt>
            <c:idx val="14"/>
            <c:invertIfNegative val="0"/>
            <c:bubble3D val="0"/>
            <c:spPr>
              <a:solidFill>
                <a:srgbClr val="62B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D10D-494C-BA68-B57B96041CCA}"/>
              </c:ext>
            </c:extLst>
          </c:dPt>
          <c:dPt>
            <c:idx val="15"/>
            <c:invertIfNegative val="0"/>
            <c:bubble3D val="0"/>
            <c:spPr>
              <a:solidFill>
                <a:srgbClr val="62B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D10D-494C-BA68-B57B96041CCA}"/>
              </c:ext>
            </c:extLst>
          </c:dPt>
          <c:dPt>
            <c:idx val="16"/>
            <c:invertIfNegative val="0"/>
            <c:bubble3D val="0"/>
            <c:spPr>
              <a:solidFill>
                <a:srgbClr val="528E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D10D-494C-BA68-B57B96041CCA}"/>
              </c:ext>
            </c:extLst>
          </c:dPt>
          <c:dPt>
            <c:idx val="17"/>
            <c:invertIfNegative val="0"/>
            <c:bubble3D val="0"/>
            <c:spPr>
              <a:solidFill>
                <a:srgbClr val="528E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D10D-494C-BA68-B57B96041CCA}"/>
              </c:ext>
            </c:extLst>
          </c:dPt>
          <c:dPt>
            <c:idx val="18"/>
            <c:invertIfNegative val="0"/>
            <c:bubble3D val="0"/>
            <c:spPr>
              <a:solidFill>
                <a:srgbClr val="528E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D10D-494C-BA68-B57B96041CCA}"/>
              </c:ext>
            </c:extLst>
          </c:dPt>
          <c:dPt>
            <c:idx val="19"/>
            <c:invertIfNegative val="0"/>
            <c:bubble3D val="0"/>
            <c:spPr>
              <a:solidFill>
                <a:srgbClr val="B86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D10D-494C-BA68-B57B96041CCA}"/>
              </c:ext>
            </c:extLst>
          </c:dPt>
          <c:dPt>
            <c:idx val="20"/>
            <c:invertIfNegative val="0"/>
            <c:bubble3D val="0"/>
            <c:spPr>
              <a:solidFill>
                <a:srgbClr val="B86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D10D-494C-BA68-B57B96041CCA}"/>
              </c:ext>
            </c:extLst>
          </c:dPt>
          <c:dPt>
            <c:idx val="21"/>
            <c:invertIfNegative val="0"/>
            <c:bubble3D val="0"/>
            <c:spPr>
              <a:solidFill>
                <a:srgbClr val="B86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D10D-494C-BA68-B57B96041CCA}"/>
              </c:ext>
            </c:extLst>
          </c:dPt>
          <c:dPt>
            <c:idx val="22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D10D-494C-BA68-B57B96041CCA}"/>
              </c:ext>
            </c:extLst>
          </c:dPt>
          <c:dPt>
            <c:idx val="23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D10D-494C-BA68-B57B96041CCA}"/>
              </c:ext>
            </c:extLst>
          </c:dPt>
          <c:dPt>
            <c:idx val="24"/>
            <c:invertIfNegative val="0"/>
            <c:bubble3D val="0"/>
            <c:spPr>
              <a:solidFill>
                <a:srgbClr val="C24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D10D-494C-BA68-B57B96041CCA}"/>
              </c:ext>
            </c:extLst>
          </c:dPt>
          <c:dLbls>
            <c:dLbl>
              <c:idx val="0"/>
              <c:layout>
                <c:manualLayout>
                  <c:x val="8.0081300813008127E-2"/>
                  <c:y val="1.939961496947388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9F0C2EC-D670-4ABA-971C-BF6628643206}" type="CELLRANGE">
                      <a:rPr lang="en-US" sz="700" b="1" dirty="0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65"/>
                        <a:gd name="adj2" fmla="val 53635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10D-494C-BA68-B57B96041CCA}"/>
                </c:ext>
              </c:extLst>
            </c:dLbl>
            <c:dLbl>
              <c:idx val="1"/>
              <c:layout>
                <c:manualLayout>
                  <c:x val="0.17157864413289803"/>
                  <c:y val="2.909102567429958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9BF05A5-F060-4A8F-A00A-F9528355E93E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xfrm>
                  <a:off x="1665647" y="298850"/>
                  <a:ext cx="368198" cy="95923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54"/>
                        <a:gd name="adj2" fmla="val 4568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785385058574993"/>
                      <c:h val="7.32229742005120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10D-494C-BA68-B57B96041CCA}"/>
                </c:ext>
              </c:extLst>
            </c:dLbl>
            <c:dLbl>
              <c:idx val="2"/>
              <c:layout>
                <c:manualLayout>
                  <c:x val="0.15167786953460086"/>
                  <c:y val="1.939121818956269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D6AFE4-1CBC-4E12-91FD-36B1CB7DFD40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97"/>
                        <a:gd name="adj2" fmla="val 4832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10D-494C-BA68-B57B96041CCA}"/>
                </c:ext>
              </c:extLst>
            </c:dLbl>
            <c:dLbl>
              <c:idx val="3"/>
              <c:layout>
                <c:manualLayout>
                  <c:x val="0.15167786953460086"/>
                  <c:y val="1.93942715640758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6CF8D86-19C2-46D2-8E6E-A8D57AAD630E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96"/>
                        <a:gd name="adj2" fmla="val 54291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10D-494C-BA68-B57B96041CCA}"/>
                </c:ext>
              </c:extLst>
            </c:dLbl>
            <c:dLbl>
              <c:idx val="4"/>
              <c:layout>
                <c:manualLayout>
                  <c:x val="0.10129409128736956"/>
                  <c:y val="9.70858593646233E-3"/>
                </c:manualLayout>
              </c:layout>
              <c:tx>
                <c:rich>
                  <a:bodyPr/>
                  <a:lstStyle/>
                  <a:p>
                    <a:fld id="{9A40A6F3-8320-472A-89B5-BAF3C267032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28647333717425E-2"/>
                      <c:h val="7.32229742005120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10D-494C-BA68-B57B96041CCA}"/>
                </c:ext>
              </c:extLst>
            </c:dLbl>
            <c:dLbl>
              <c:idx val="5"/>
              <c:layout>
                <c:manualLayout>
                  <c:x val="0.10142340439152416"/>
                  <c:y val="1.9395798251332506E-2"/>
                </c:manualLayout>
              </c:layout>
              <c:tx>
                <c:rich>
                  <a:bodyPr/>
                  <a:lstStyle/>
                  <a:p>
                    <a:fld id="{AF77366A-15EE-4B16-B251-9BA9F9C28AC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10D-494C-BA68-B57B96041CCA}"/>
                </c:ext>
              </c:extLst>
            </c:dLbl>
            <c:dLbl>
              <c:idx val="6"/>
              <c:layout>
                <c:manualLayout>
                  <c:x val="0.18835464678957814"/>
                  <c:y val="2.908988065885724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2B3C71E-FF8C-44EA-A449-F0B11DC3B591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71"/>
                        <a:gd name="adj2" fmla="val 5892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69520997375328"/>
                      <c:h val="7.32229742005120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10D-494C-BA68-B57B96041CCA}"/>
                </c:ext>
              </c:extLst>
            </c:dLbl>
            <c:dLbl>
              <c:idx val="7"/>
              <c:layout>
                <c:manualLayout>
                  <c:x val="0.13909384802509442"/>
                  <c:y val="1.93904548459343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C838813-19F1-4893-AFD8-7BC0F61411F6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172"/>
                        <a:gd name="adj2" fmla="val 59581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10D-494C-BA68-B57B96041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'Базовая диаграмма ганта'!$C$5:$C$12</c:f>
              <c:strCache>
                <c:ptCount val="8"/>
                <c:pt idx="0">
                  <c:v>АС Планирование </c:v>
                </c:pt>
                <c:pt idx="1">
                  <c:v>Модуль ВГФК </c:v>
                </c:pt>
                <c:pt idx="2">
                  <c:v>ИБП ОВГ(М)ФК</c:v>
                </c:pt>
                <c:pt idx="3">
                  <c:v>ГАБС ВФА </c:v>
                </c:pt>
                <c:pt idx="4">
                  <c:v>«Риск-анализ» </c:v>
                </c:pt>
                <c:pt idx="5">
                  <c:v>«Паспорт объекта контроля» </c:v>
                </c:pt>
                <c:pt idx="6">
                  <c:v>Модуль ВФА </c:v>
                </c:pt>
                <c:pt idx="7">
                  <c:v>Шлюз АОИ</c:v>
                </c:pt>
              </c:strCache>
            </c:strRef>
          </c:cat>
          <c:val>
            <c:numRef>
              <c:f>'Базовая диаграмма ганта'!$F$5:$F$12</c:f>
              <c:numCache>
                <c:formatCode>0</c:formatCode>
                <c:ptCount val="8"/>
                <c:pt idx="0">
                  <c:v>303</c:v>
                </c:pt>
                <c:pt idx="1">
                  <c:v>943</c:v>
                </c:pt>
                <c:pt idx="2">
                  <c:v>821</c:v>
                </c:pt>
                <c:pt idx="3">
                  <c:v>821</c:v>
                </c:pt>
                <c:pt idx="4">
                  <c:v>455</c:v>
                </c:pt>
                <c:pt idx="5">
                  <c:v>456</c:v>
                </c:pt>
                <c:pt idx="6">
                  <c:v>1095</c:v>
                </c:pt>
                <c:pt idx="7">
                  <c:v>730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'Базовая диаграмма ганта'!$E$5:$E$12</c15:f>
                <c15:dlblRangeCache>
                  <c:ptCount val="8"/>
                  <c:pt idx="0">
                    <c:v>01.07.2022</c:v>
                  </c:pt>
                  <c:pt idx="1">
                    <c:v>01.04.2024</c:v>
                  </c:pt>
                  <c:pt idx="2">
                    <c:v>01.12.2023</c:v>
                  </c:pt>
                  <c:pt idx="3">
                    <c:v>01.12.2023</c:v>
                  </c:pt>
                  <c:pt idx="4">
                    <c:v>30.11.2022</c:v>
                  </c:pt>
                  <c:pt idx="5">
                    <c:v>01.12.2022</c:v>
                  </c:pt>
                  <c:pt idx="6">
                    <c:v>01.12.2027</c:v>
                  </c:pt>
                  <c:pt idx="7">
                    <c:v>01.12.2027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D10D-494C-BA68-B57B96041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83577984"/>
        <c:axId val="-1183590496"/>
      </c:barChart>
      <c:catAx>
        <c:axId val="-1183577984"/>
        <c:scaling>
          <c:orientation val="maxMin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-1183590496"/>
        <c:crosses val="autoZero"/>
        <c:auto val="1"/>
        <c:lblAlgn val="ctr"/>
        <c:lblOffset val="100"/>
        <c:noMultiLvlLbl val="0"/>
      </c:catAx>
      <c:valAx>
        <c:axId val="-1183590496"/>
        <c:scaling>
          <c:orientation val="minMax"/>
          <c:max val="46759"/>
          <c:min val="44197"/>
        </c:scaling>
        <c:delete val="0"/>
        <c:axPos val="t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15875"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spcAft>
                <a:spcPts val="50"/>
              </a:spcAft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83577984"/>
        <c:crosses val="autoZero"/>
        <c:crossBetween val="between"/>
        <c:majorUnit val="366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 sz="4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Законодательство (Бюджетный кодекс, КоАП РФ, иные законы), </a:t>
          </a:r>
          <a:r>
            <a:rPr lang="ru-RU" sz="2000" dirty="0" smtClean="0">
              <a:solidFill>
                <a:srgbClr val="FF0000"/>
              </a:solidFill>
            </a:rPr>
            <a:t>384-ФЗ о внесении изменений в Бюджетный кодекс Российской Федерации</a:t>
          </a:r>
          <a:endParaRPr lang="ru-RU" sz="2000" dirty="0">
            <a:solidFill>
              <a:srgbClr val="FF0000"/>
            </a:solidFill>
          </a:endParaRPr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Методические разъяснения  и НПА Минфина России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F6273D1C-DE44-46A3-A48F-6416002E80FE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стандарты органов внутреннего Г(М)ФК</a:t>
          </a:r>
          <a:endParaRPr lang="ru-RU" sz="2000" dirty="0"/>
        </a:p>
      </dgm:t>
    </dgm:pt>
    <dgm:pt modelId="{2DA4638B-26F6-486F-BAC9-55C5935A844B}" type="sibTrans" cxnId="{CEC5FE63-F2F3-48BD-AE3D-85FE654F7C22}">
      <dgm:prSet/>
      <dgm:spPr/>
      <dgm:t>
        <a:bodyPr/>
        <a:lstStyle/>
        <a:p>
          <a:endParaRPr lang="ru-RU"/>
        </a:p>
      </dgm:t>
    </dgm:pt>
    <dgm:pt modelId="{6C4C23D1-E0B4-4773-AFB6-1ECA4261E833}" type="parTrans" cxnId="{CEC5FE63-F2F3-48BD-AE3D-85FE654F7C22}">
      <dgm:prSet/>
      <dgm:spPr/>
      <dgm:t>
        <a:bodyPr/>
        <a:lstStyle/>
        <a:p>
          <a:endParaRPr lang="ru-RU"/>
        </a:p>
      </dgm:t>
    </dgm:pt>
    <dgm:pt modelId="{86AE0714-768A-4961-95AA-FCD1AE822C27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акты по внутреннему финансовому аудиту</a:t>
          </a:r>
          <a:endParaRPr lang="ru-RU" sz="2000" dirty="0"/>
        </a:p>
      </dgm:t>
    </dgm:pt>
    <dgm:pt modelId="{87098F74-072B-4F52-8EF8-81A76E34F7E2}" type="parTrans" cxnId="{0AE47F26-E220-4F37-9B35-9C305424783D}">
      <dgm:prSet/>
      <dgm:spPr/>
      <dgm:t>
        <a:bodyPr/>
        <a:lstStyle/>
        <a:p>
          <a:endParaRPr lang="ru-RU"/>
        </a:p>
      </dgm:t>
    </dgm:pt>
    <dgm:pt modelId="{EDEE65E5-CE9A-4C32-B8C3-6D73409907C3}" type="sibTrans" cxnId="{0AE47F26-E220-4F37-9B35-9C305424783D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3257" custLinFactNeighborY="-1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E95A5-5F63-44BE-A0F5-E4BAEDD3F38D}" type="presOf" srcId="{86AE0714-768A-4961-95AA-FCD1AE822C27}" destId="{260CC360-E741-404D-BA81-0700D8105679}" srcOrd="0" destOrd="2" presId="urn:microsoft.com/office/officeart/2005/8/layout/chevron2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AE47F26-E220-4F37-9B35-9C305424783D}" srcId="{303B8610-40EA-48C6-BE6E-456EC55ED0C4}" destId="{86AE0714-768A-4961-95AA-FCD1AE822C27}" srcOrd="2" destOrd="0" parTransId="{87098F74-072B-4F52-8EF8-81A76E34F7E2}" sibTransId="{EDEE65E5-CE9A-4C32-B8C3-6D73409907C3}"/>
    <dgm:cxn modelId="{CEC5FE63-F2F3-48BD-AE3D-85FE654F7C22}" srcId="{303B8610-40EA-48C6-BE6E-456EC55ED0C4}" destId="{F6273D1C-DE44-46A3-A48F-6416002E80FE}" srcOrd="1" destOrd="0" parTransId="{6C4C23D1-E0B4-4773-AFB6-1ECA4261E833}" sibTransId="{2DA4638B-26F6-486F-BAC9-55C5935A844B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E50BEC8A-F42B-4075-9312-19DE9702CD45}" type="presOf" srcId="{F6273D1C-DE44-46A3-A48F-6416002E80FE}" destId="{260CC360-E741-404D-BA81-0700D8105679}" srcOrd="0" destOrd="1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778D1-204D-453D-97B1-3EB16756135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DFD891C-73A5-4902-BAA8-C392C65EC84A}">
      <dgm:prSet phldrT="[Текст]" custT="1"/>
      <dgm:spPr>
        <a:xfrm>
          <a:off x="3948316" y="2535300"/>
          <a:ext cx="3098700" cy="3098700"/>
        </a:xfrm>
        <a:prstGeom prst="gear9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Мониторинг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качества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финансового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менеджмента</a:t>
          </a:r>
        </a:p>
        <a:p>
          <a:endParaRPr lang="ru-RU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DAFBD3-1A3D-4678-8D11-251F1460EC6C}" type="parTrans" cxnId="{D88344FA-4258-4848-9199-438CC08F63EE}">
      <dgm:prSet/>
      <dgm:spPr/>
      <dgm:t>
        <a:bodyPr/>
        <a:lstStyle/>
        <a:p>
          <a:endParaRPr lang="ru-RU"/>
        </a:p>
      </dgm:t>
    </dgm:pt>
    <dgm:pt modelId="{2937499E-8AC9-4FB3-BB02-86D78EABE2EE}" type="sibTrans" cxnId="{D88344FA-4258-4848-9199-438CC08F63EE}">
      <dgm:prSet/>
      <dgm:spPr>
        <a:xfrm>
          <a:off x="3726168" y="2058486"/>
          <a:ext cx="3966336" cy="3966336"/>
        </a:xfrm>
        <a:prstGeom prst="circularArrow">
          <a:avLst>
            <a:gd name="adj1" fmla="val 4687"/>
            <a:gd name="adj2" fmla="val 299029"/>
            <a:gd name="adj3" fmla="val 2542416"/>
            <a:gd name="adj4" fmla="val 15805844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16597B4-D39C-4606-B5A2-621FAB045CC1}">
      <dgm:prSet phldrT="[Текст]" custT="1"/>
      <dgm:spPr>
        <a:xfrm>
          <a:off x="2145436" y="1802880"/>
          <a:ext cx="2253600" cy="2253600"/>
        </a:xfrm>
        <a:prstGeom prst="gear6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ФК</a:t>
          </a:r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</a:t>
          </a:r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Контроль</a:t>
          </a:r>
          <a:endParaRPr lang="en-US" sz="18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Анализ ВФА</a:t>
          </a:r>
          <a:endParaRPr lang="ru-RU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63AE0AC-A545-4D9F-80ED-1F66007AD089}" type="parTrans" cxnId="{2F667F4F-FC86-463B-9815-63B42B651C3D}">
      <dgm:prSet/>
      <dgm:spPr/>
      <dgm:t>
        <a:bodyPr/>
        <a:lstStyle/>
        <a:p>
          <a:endParaRPr lang="ru-RU"/>
        </a:p>
      </dgm:t>
    </dgm:pt>
    <dgm:pt modelId="{E302BB83-327E-4FC3-A3DD-5CA7766602E6}" type="sibTrans" cxnId="{2F667F4F-FC86-463B-9815-63B42B651C3D}">
      <dgm:prSet/>
      <dgm:spPr>
        <a:xfrm>
          <a:off x="1746328" y="1298065"/>
          <a:ext cx="2881791" cy="2881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FF0068E7-5197-406A-AE39-737D6F19BF5B}">
      <dgm:prSet phldrT="[Текст]" custT="1"/>
      <dgm:spPr>
        <a:xfrm rot="20700000">
          <a:off x="3407682" y="248125"/>
          <a:ext cx="2208068" cy="2208068"/>
        </a:xfrm>
        <a:prstGeom prst="gear6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ВФА</a:t>
          </a:r>
          <a:endParaRPr lang="ru-RU" sz="2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9EC0083-7327-44FC-8DF0-8925B7A5D1A6}" type="parTrans" cxnId="{C914FA9A-3E17-4AA4-A4C7-5E2820B4E3EF}">
      <dgm:prSet/>
      <dgm:spPr/>
      <dgm:t>
        <a:bodyPr/>
        <a:lstStyle/>
        <a:p>
          <a:endParaRPr lang="ru-RU"/>
        </a:p>
      </dgm:t>
    </dgm:pt>
    <dgm:pt modelId="{2084CF53-445C-4A10-9F53-396537AD8E3A}" type="sibTrans" cxnId="{C914FA9A-3E17-4AA4-A4C7-5E2820B4E3EF}">
      <dgm:prSet/>
      <dgm:spPr>
        <a:xfrm>
          <a:off x="2896933" y="-241702"/>
          <a:ext cx="3107151" cy="31071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35058F7-AFE0-4C98-9142-B6E83E1E20C0}" type="pres">
      <dgm:prSet presAssocID="{C96778D1-204D-453D-97B1-3EB1675613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1C39C7E-6EE8-4203-95FE-4180A8EF172F}" type="pres">
      <dgm:prSet presAssocID="{BDFD891C-73A5-4902-BAA8-C392C65EC84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D7C8B-1460-4496-83C3-F93DB8667F40}" type="pres">
      <dgm:prSet presAssocID="{BDFD891C-73A5-4902-BAA8-C392C65EC84A}" presName="gear1srcNode" presStyleLbl="node1" presStyleIdx="0" presStyleCnt="3"/>
      <dgm:spPr/>
      <dgm:t>
        <a:bodyPr/>
        <a:lstStyle/>
        <a:p>
          <a:endParaRPr lang="ru-RU"/>
        </a:p>
      </dgm:t>
    </dgm:pt>
    <dgm:pt modelId="{D923289D-FE22-4DDA-B24D-31E8E650E36B}" type="pres">
      <dgm:prSet presAssocID="{BDFD891C-73A5-4902-BAA8-C392C65EC84A}" presName="gear1dstNode" presStyleLbl="node1" presStyleIdx="0" presStyleCnt="3"/>
      <dgm:spPr/>
      <dgm:t>
        <a:bodyPr/>
        <a:lstStyle/>
        <a:p>
          <a:endParaRPr lang="ru-RU"/>
        </a:p>
      </dgm:t>
    </dgm:pt>
    <dgm:pt modelId="{4C253E10-9C3E-467C-974D-884667C2DB6C}" type="pres">
      <dgm:prSet presAssocID="{616597B4-D39C-4606-B5A2-621FAB045CC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37BDC-FE59-4D36-82BB-223D51AFBFE6}" type="pres">
      <dgm:prSet presAssocID="{616597B4-D39C-4606-B5A2-621FAB045CC1}" presName="gear2srcNode" presStyleLbl="node1" presStyleIdx="1" presStyleCnt="3"/>
      <dgm:spPr/>
      <dgm:t>
        <a:bodyPr/>
        <a:lstStyle/>
        <a:p>
          <a:endParaRPr lang="ru-RU"/>
        </a:p>
      </dgm:t>
    </dgm:pt>
    <dgm:pt modelId="{8ED78FBA-B8CA-40F9-A64C-64F4EEE2D10B}" type="pres">
      <dgm:prSet presAssocID="{616597B4-D39C-4606-B5A2-621FAB045CC1}" presName="gear2dstNode" presStyleLbl="node1" presStyleIdx="1" presStyleCnt="3"/>
      <dgm:spPr/>
      <dgm:t>
        <a:bodyPr/>
        <a:lstStyle/>
        <a:p>
          <a:endParaRPr lang="ru-RU"/>
        </a:p>
      </dgm:t>
    </dgm:pt>
    <dgm:pt modelId="{23E8CD16-E72A-45CD-B288-C71224D426C7}" type="pres">
      <dgm:prSet presAssocID="{FF0068E7-5197-406A-AE39-737D6F19BF5B}" presName="gear3" presStyleLbl="node1" presStyleIdx="2" presStyleCnt="3" custScaleX="112600" custScaleY="106310"/>
      <dgm:spPr/>
      <dgm:t>
        <a:bodyPr/>
        <a:lstStyle/>
        <a:p>
          <a:endParaRPr lang="ru-RU"/>
        </a:p>
      </dgm:t>
    </dgm:pt>
    <dgm:pt modelId="{B76036CF-DA7F-425F-8ACE-F48BE11C875A}" type="pres">
      <dgm:prSet presAssocID="{FF0068E7-5197-406A-AE39-737D6F19BF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6594-3C94-4CDA-83F2-70B0BBC68924}" type="pres">
      <dgm:prSet presAssocID="{FF0068E7-5197-406A-AE39-737D6F19BF5B}" presName="gear3srcNode" presStyleLbl="node1" presStyleIdx="2" presStyleCnt="3"/>
      <dgm:spPr/>
      <dgm:t>
        <a:bodyPr/>
        <a:lstStyle/>
        <a:p>
          <a:endParaRPr lang="ru-RU"/>
        </a:p>
      </dgm:t>
    </dgm:pt>
    <dgm:pt modelId="{560F81CC-89BE-45FA-A66F-5D6C27BAB728}" type="pres">
      <dgm:prSet presAssocID="{FF0068E7-5197-406A-AE39-737D6F19BF5B}" presName="gear3dstNode" presStyleLbl="node1" presStyleIdx="2" presStyleCnt="3"/>
      <dgm:spPr/>
      <dgm:t>
        <a:bodyPr/>
        <a:lstStyle/>
        <a:p>
          <a:endParaRPr lang="ru-RU"/>
        </a:p>
      </dgm:t>
    </dgm:pt>
    <dgm:pt modelId="{32F441F2-0CC9-4832-88CE-2100A21AC3EB}" type="pres">
      <dgm:prSet presAssocID="{2937499E-8AC9-4FB3-BB02-86D78EABE2E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4FA57B7-6C9D-4645-A359-3B8849F262E7}" type="pres">
      <dgm:prSet presAssocID="{E302BB83-327E-4FC3-A3DD-5CA7766602E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36FBE6F-4E35-46F6-9933-2E8C484C9D21}" type="pres">
      <dgm:prSet presAssocID="{2084CF53-445C-4A10-9F53-396537AD8E3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65C651-098D-4A6E-BA2D-1A1E37981409}" type="presOf" srcId="{2937499E-8AC9-4FB3-BB02-86D78EABE2EE}" destId="{32F441F2-0CC9-4832-88CE-2100A21AC3EB}" srcOrd="0" destOrd="0" presId="urn:microsoft.com/office/officeart/2005/8/layout/gear1"/>
    <dgm:cxn modelId="{EAAE8449-A9E5-4E3A-9D1C-C4FADEC124DC}" type="presOf" srcId="{616597B4-D39C-4606-B5A2-621FAB045CC1}" destId="{80337BDC-FE59-4D36-82BB-223D51AFBFE6}" srcOrd="1" destOrd="0" presId="urn:microsoft.com/office/officeart/2005/8/layout/gear1"/>
    <dgm:cxn modelId="{09E8D6E3-2E9E-4778-9723-75F416517F00}" type="presOf" srcId="{616597B4-D39C-4606-B5A2-621FAB045CC1}" destId="{4C253E10-9C3E-467C-974D-884667C2DB6C}" srcOrd="0" destOrd="0" presId="urn:microsoft.com/office/officeart/2005/8/layout/gear1"/>
    <dgm:cxn modelId="{3A8774D3-AFAC-494F-A9D9-A4A922EE24A8}" type="presOf" srcId="{616597B4-D39C-4606-B5A2-621FAB045CC1}" destId="{8ED78FBA-B8CA-40F9-A64C-64F4EEE2D10B}" srcOrd="2" destOrd="0" presId="urn:microsoft.com/office/officeart/2005/8/layout/gear1"/>
    <dgm:cxn modelId="{524F886D-F4F0-4D3F-A498-6F068FDB2E62}" type="presOf" srcId="{E302BB83-327E-4FC3-A3DD-5CA7766602E6}" destId="{44FA57B7-6C9D-4645-A359-3B8849F262E7}" srcOrd="0" destOrd="0" presId="urn:microsoft.com/office/officeart/2005/8/layout/gear1"/>
    <dgm:cxn modelId="{C914FA9A-3E17-4AA4-A4C7-5E2820B4E3EF}" srcId="{C96778D1-204D-453D-97B1-3EB167561356}" destId="{FF0068E7-5197-406A-AE39-737D6F19BF5B}" srcOrd="2" destOrd="0" parTransId="{D9EC0083-7327-44FC-8DF0-8925B7A5D1A6}" sibTransId="{2084CF53-445C-4A10-9F53-396537AD8E3A}"/>
    <dgm:cxn modelId="{DE79B3D2-D1AC-4C18-83B8-633B5B167E69}" type="presOf" srcId="{C96778D1-204D-453D-97B1-3EB167561356}" destId="{535058F7-AFE0-4C98-9142-B6E83E1E20C0}" srcOrd="0" destOrd="0" presId="urn:microsoft.com/office/officeart/2005/8/layout/gear1"/>
    <dgm:cxn modelId="{D88344FA-4258-4848-9199-438CC08F63EE}" srcId="{C96778D1-204D-453D-97B1-3EB167561356}" destId="{BDFD891C-73A5-4902-BAA8-C392C65EC84A}" srcOrd="0" destOrd="0" parTransId="{10DAFBD3-1A3D-4678-8D11-251F1460EC6C}" sibTransId="{2937499E-8AC9-4FB3-BB02-86D78EABE2EE}"/>
    <dgm:cxn modelId="{2F667F4F-FC86-463B-9815-63B42B651C3D}" srcId="{C96778D1-204D-453D-97B1-3EB167561356}" destId="{616597B4-D39C-4606-B5A2-621FAB045CC1}" srcOrd="1" destOrd="0" parTransId="{563AE0AC-A545-4D9F-80ED-1F66007AD089}" sibTransId="{E302BB83-327E-4FC3-A3DD-5CA7766602E6}"/>
    <dgm:cxn modelId="{9BD7F450-A3D3-4A12-83AE-178D5E18A2BF}" type="presOf" srcId="{FF0068E7-5197-406A-AE39-737D6F19BF5B}" destId="{23E8CD16-E72A-45CD-B288-C71224D426C7}" srcOrd="0" destOrd="0" presId="urn:microsoft.com/office/officeart/2005/8/layout/gear1"/>
    <dgm:cxn modelId="{6765DECD-C67F-4FFC-9550-E56255CD565C}" type="presOf" srcId="{BDFD891C-73A5-4902-BAA8-C392C65EC84A}" destId="{B1C39C7E-6EE8-4203-95FE-4180A8EF172F}" srcOrd="0" destOrd="0" presId="urn:microsoft.com/office/officeart/2005/8/layout/gear1"/>
    <dgm:cxn modelId="{CC943BF3-7B8D-477F-A61D-E53AB9D11BD4}" type="presOf" srcId="{FF0068E7-5197-406A-AE39-737D6F19BF5B}" destId="{560F81CC-89BE-45FA-A66F-5D6C27BAB728}" srcOrd="3" destOrd="0" presId="urn:microsoft.com/office/officeart/2005/8/layout/gear1"/>
    <dgm:cxn modelId="{BF1E6866-6DF1-48F9-83E9-C2144F5CD808}" type="presOf" srcId="{FF0068E7-5197-406A-AE39-737D6F19BF5B}" destId="{86736594-3C94-4CDA-83F2-70B0BBC68924}" srcOrd="2" destOrd="0" presId="urn:microsoft.com/office/officeart/2005/8/layout/gear1"/>
    <dgm:cxn modelId="{1426BFD2-6E55-45FE-B328-5D19210A8A88}" type="presOf" srcId="{BDFD891C-73A5-4902-BAA8-C392C65EC84A}" destId="{D1FD7C8B-1460-4496-83C3-F93DB8667F40}" srcOrd="1" destOrd="0" presId="urn:microsoft.com/office/officeart/2005/8/layout/gear1"/>
    <dgm:cxn modelId="{E4FFC2C4-965E-42BE-AE2D-ED6CF3589275}" type="presOf" srcId="{BDFD891C-73A5-4902-BAA8-C392C65EC84A}" destId="{D923289D-FE22-4DDA-B24D-31E8E650E36B}" srcOrd="2" destOrd="0" presId="urn:microsoft.com/office/officeart/2005/8/layout/gear1"/>
    <dgm:cxn modelId="{56437A63-05B4-4276-8619-FEC727B27BF4}" type="presOf" srcId="{FF0068E7-5197-406A-AE39-737D6F19BF5B}" destId="{B76036CF-DA7F-425F-8ACE-F48BE11C875A}" srcOrd="1" destOrd="0" presId="urn:microsoft.com/office/officeart/2005/8/layout/gear1"/>
    <dgm:cxn modelId="{3C6C7B4E-3C79-4258-AB31-DBAF89729D1C}" type="presOf" srcId="{2084CF53-445C-4A10-9F53-396537AD8E3A}" destId="{B36FBE6F-4E35-46F6-9933-2E8C484C9D21}" srcOrd="0" destOrd="0" presId="urn:microsoft.com/office/officeart/2005/8/layout/gear1"/>
    <dgm:cxn modelId="{A376F762-35C6-4083-A045-6DCB8DE4ED19}" type="presParOf" srcId="{535058F7-AFE0-4C98-9142-B6E83E1E20C0}" destId="{B1C39C7E-6EE8-4203-95FE-4180A8EF172F}" srcOrd="0" destOrd="0" presId="urn:microsoft.com/office/officeart/2005/8/layout/gear1"/>
    <dgm:cxn modelId="{61471AF5-F9A3-4794-B2BE-158ECB3475B4}" type="presParOf" srcId="{535058F7-AFE0-4C98-9142-B6E83E1E20C0}" destId="{D1FD7C8B-1460-4496-83C3-F93DB8667F40}" srcOrd="1" destOrd="0" presId="urn:microsoft.com/office/officeart/2005/8/layout/gear1"/>
    <dgm:cxn modelId="{F2E5397F-DE6C-43C5-849A-CBA17E98D516}" type="presParOf" srcId="{535058F7-AFE0-4C98-9142-B6E83E1E20C0}" destId="{D923289D-FE22-4DDA-B24D-31E8E650E36B}" srcOrd="2" destOrd="0" presId="urn:microsoft.com/office/officeart/2005/8/layout/gear1"/>
    <dgm:cxn modelId="{118B482A-31DB-4A9C-A5FD-1300FCD0A714}" type="presParOf" srcId="{535058F7-AFE0-4C98-9142-B6E83E1E20C0}" destId="{4C253E10-9C3E-467C-974D-884667C2DB6C}" srcOrd="3" destOrd="0" presId="urn:microsoft.com/office/officeart/2005/8/layout/gear1"/>
    <dgm:cxn modelId="{53772EB4-0FF1-496D-A9D3-A295E91EEC5A}" type="presParOf" srcId="{535058F7-AFE0-4C98-9142-B6E83E1E20C0}" destId="{80337BDC-FE59-4D36-82BB-223D51AFBFE6}" srcOrd="4" destOrd="0" presId="urn:microsoft.com/office/officeart/2005/8/layout/gear1"/>
    <dgm:cxn modelId="{D9FCB6FB-9548-4599-ADC2-0E0BA3564DD1}" type="presParOf" srcId="{535058F7-AFE0-4C98-9142-B6E83E1E20C0}" destId="{8ED78FBA-B8CA-40F9-A64C-64F4EEE2D10B}" srcOrd="5" destOrd="0" presId="urn:microsoft.com/office/officeart/2005/8/layout/gear1"/>
    <dgm:cxn modelId="{97D91307-9A5B-4E0D-939C-1DE782398867}" type="presParOf" srcId="{535058F7-AFE0-4C98-9142-B6E83E1E20C0}" destId="{23E8CD16-E72A-45CD-B288-C71224D426C7}" srcOrd="6" destOrd="0" presId="urn:microsoft.com/office/officeart/2005/8/layout/gear1"/>
    <dgm:cxn modelId="{24F7C5BB-8846-4965-AAE7-893F2C76DF0B}" type="presParOf" srcId="{535058F7-AFE0-4C98-9142-B6E83E1E20C0}" destId="{B76036CF-DA7F-425F-8ACE-F48BE11C875A}" srcOrd="7" destOrd="0" presId="urn:microsoft.com/office/officeart/2005/8/layout/gear1"/>
    <dgm:cxn modelId="{1CABE6FE-0BB5-4ED3-9CCA-19182C4B04ED}" type="presParOf" srcId="{535058F7-AFE0-4C98-9142-B6E83E1E20C0}" destId="{86736594-3C94-4CDA-83F2-70B0BBC68924}" srcOrd="8" destOrd="0" presId="urn:microsoft.com/office/officeart/2005/8/layout/gear1"/>
    <dgm:cxn modelId="{8AB65208-4E04-4EEE-80BA-2042E4594566}" type="presParOf" srcId="{535058F7-AFE0-4C98-9142-B6E83E1E20C0}" destId="{560F81CC-89BE-45FA-A66F-5D6C27BAB728}" srcOrd="9" destOrd="0" presId="urn:microsoft.com/office/officeart/2005/8/layout/gear1"/>
    <dgm:cxn modelId="{B9A1D63F-5FA0-4255-B877-75024E982AA4}" type="presParOf" srcId="{535058F7-AFE0-4C98-9142-B6E83E1E20C0}" destId="{32F441F2-0CC9-4832-88CE-2100A21AC3EB}" srcOrd="10" destOrd="0" presId="urn:microsoft.com/office/officeart/2005/8/layout/gear1"/>
    <dgm:cxn modelId="{888E63A7-4B00-4ED8-BDC0-B8D1310EF21A}" type="presParOf" srcId="{535058F7-AFE0-4C98-9142-B6E83E1E20C0}" destId="{44FA57B7-6C9D-4645-A359-3B8849F262E7}" srcOrd="11" destOrd="0" presId="urn:microsoft.com/office/officeart/2005/8/layout/gear1"/>
    <dgm:cxn modelId="{19460C00-B78B-46E6-AC55-16139B4225B8}" type="presParOf" srcId="{535058F7-AFE0-4C98-9142-B6E83E1E20C0}" destId="{B36FBE6F-4E35-46F6-9933-2E8C484C9D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Закон от 06.12.2011 402-ФЗ</a:t>
          </a:r>
          <a:r>
            <a:rPr lang="en-US" sz="2000" dirty="0" smtClean="0"/>
            <a:t>:</a:t>
          </a:r>
          <a:r>
            <a:rPr lang="ru-RU" sz="2000" dirty="0" smtClean="0"/>
            <a:t> статья 19 о внутреннем контроле совершаемых ФХЖ и бухгалтерской отчетности</a:t>
          </a:r>
          <a:endParaRPr lang="ru-RU" sz="2000" dirty="0"/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Статья 160.2-1 БК РФ, ВФА только в отношении ОГВ (ОМСУ), </a:t>
          </a:r>
          <a:r>
            <a:rPr lang="ru-RU" sz="2000" dirty="0" err="1" smtClean="0"/>
            <a:t>терорганов</a:t>
          </a:r>
          <a:r>
            <a:rPr lang="ru-RU" sz="2000" dirty="0" smtClean="0"/>
            <a:t> и казенных учреждений</a:t>
          </a:r>
          <a:endParaRPr lang="ru-RU" sz="20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Внутренний аудит</a:t>
          </a:r>
          <a:r>
            <a:rPr lang="ru-RU" sz="2000" dirty="0" smtClean="0"/>
            <a:t>, замещающий ведомственный контроль, на основе современных подходов как в отношении ОГВ (ОМСУ), КУ, так и в отношении БУ и АУ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261C5BA1-ABE9-48C8-837C-B1DF913B93F4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Стандарты ВФА, их совершенствование (уточнение)</a:t>
          </a:r>
          <a:endParaRPr lang="ru-RU" sz="2000" b="1" dirty="0"/>
        </a:p>
      </dgm:t>
    </dgm:pt>
    <dgm:pt modelId="{A67F90DD-22A5-47E1-9840-D8DA30015BD9}" type="parTrans" cxnId="{F654349A-087A-4610-B397-9B0BACAD45DE}">
      <dgm:prSet/>
      <dgm:spPr/>
      <dgm:t>
        <a:bodyPr/>
        <a:lstStyle/>
        <a:p>
          <a:endParaRPr lang="ru-RU"/>
        </a:p>
      </dgm:t>
    </dgm:pt>
    <dgm:pt modelId="{814B425C-BAF0-43CD-81C1-084A0F236C9F}" type="sibTrans" cxnId="{F654349A-087A-4610-B397-9B0BACAD45DE}">
      <dgm:prSet/>
      <dgm:spPr/>
      <dgm:t>
        <a:bodyPr/>
        <a:lstStyle/>
        <a:p>
          <a:endParaRPr lang="ru-RU"/>
        </a:p>
      </dgm:t>
    </dgm:pt>
    <dgm:pt modelId="{FEA907C3-8342-4980-B7F4-E8D2DAA8A888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Концепция перехода от ВФА к Внутреннему Аудиту</a:t>
          </a:r>
          <a:endParaRPr lang="ru-RU" sz="2000" dirty="0"/>
        </a:p>
      </dgm:t>
    </dgm:pt>
    <dgm:pt modelId="{AA52B748-4175-48DC-A84B-D799D6927FEB}" type="parTrans" cxnId="{CE8CD7C4-2039-4DE8-B2B6-2FC711A0E0BC}">
      <dgm:prSet/>
      <dgm:spPr/>
      <dgm:t>
        <a:bodyPr/>
        <a:lstStyle/>
        <a:p>
          <a:endParaRPr lang="ru-RU"/>
        </a:p>
      </dgm:t>
    </dgm:pt>
    <dgm:pt modelId="{4BED6786-8F0A-4790-B1B3-CEA8802DA7A8}" type="sibTrans" cxnId="{CE8CD7C4-2039-4DE8-B2B6-2FC711A0E0BC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152" custLinFactNeighborY="-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F654349A-087A-4610-B397-9B0BACAD45DE}" srcId="{F1D5FF5B-9946-4888-9021-BC0368B6E317}" destId="{261C5BA1-ABE9-48C8-837C-B1DF913B93F4}" srcOrd="1" destOrd="0" parTransId="{A67F90DD-22A5-47E1-9840-D8DA30015BD9}" sibTransId="{814B425C-BAF0-43CD-81C1-084A0F236C9F}"/>
    <dgm:cxn modelId="{CE8CD7C4-2039-4DE8-B2B6-2FC711A0E0BC}" srcId="{303B8610-40EA-48C6-BE6E-456EC55ED0C4}" destId="{FEA907C3-8342-4980-B7F4-E8D2DAA8A888}" srcOrd="1" destOrd="0" parTransId="{AA52B748-4175-48DC-A84B-D799D6927FEB}" sibTransId="{4BED6786-8F0A-4790-B1B3-CEA8802DA7A8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D27E8F49-9332-4CBD-BA12-5D1AECB4F69C}" type="presOf" srcId="{261C5BA1-ABE9-48C8-837C-B1DF913B93F4}" destId="{09117F78-D702-45FE-BA65-AF89C747F759}" srcOrd="0" destOrd="1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88B43171-E7E6-4D44-ACE0-7B7B714CA9C4}" type="presOf" srcId="{FEA907C3-8342-4980-B7F4-E8D2DAA8A888}" destId="{260CC360-E741-404D-BA81-0700D8105679}" srcOrd="0" destOrd="1" presId="urn:microsoft.com/office/officeart/2005/8/layout/chevron2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92095" y="3016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dirty="0" smtClean="0">
              <a:solidFill>
                <a:schemeClr val="tx1"/>
              </a:solidFill>
            </a:rPr>
            <a:t>I</a:t>
          </a:r>
          <a:endParaRPr lang="ru-RU" sz="3800" kern="1200" baseline="0" dirty="0">
            <a:solidFill>
              <a:schemeClr val="tx1"/>
            </a:solidFill>
          </a:endParaRPr>
        </a:p>
      </dsp:txBody>
      <dsp:txXfrm rot="-5400000">
        <a:off x="1" y="691127"/>
        <a:ext cx="1363111" cy="584191"/>
      </dsp:txXfrm>
    </dsp:sp>
    <dsp:sp modelId="{45AAD843-F859-487B-A6C5-F227979FC08A}">
      <dsp:nvSpPr>
        <dsp:cNvPr id="0" name=""/>
        <dsp:cNvSpPr/>
      </dsp:nvSpPr>
      <dsp:spPr>
        <a:xfrm rot="5400000">
          <a:off x="4206890" y="-2843778"/>
          <a:ext cx="1265746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Законодательство (Бюджетный кодекс, КоАП РФ, иные законы), </a:t>
          </a:r>
          <a:r>
            <a:rPr lang="ru-RU" sz="2000" kern="1200" dirty="0" smtClean="0">
              <a:solidFill>
                <a:srgbClr val="FF0000"/>
              </a:solidFill>
            </a:rPr>
            <a:t>384-ФЗ о внесении изменений в Бюджетный кодекс Российской Федерации</a:t>
          </a:r>
          <a:endParaRPr lang="ru-RU" sz="2000" kern="1200" dirty="0">
            <a:solidFill>
              <a:srgbClr val="FF0000"/>
            </a:solidFill>
          </a:endParaRPr>
        </a:p>
      </dsp:txBody>
      <dsp:txXfrm rot="-5400000">
        <a:off x="1363112" y="61789"/>
        <a:ext cx="6891515" cy="1142168"/>
      </dsp:txXfrm>
    </dsp:sp>
    <dsp:sp modelId="{03D0EA89-2A70-4499-8805-4AAAC01E6F36}">
      <dsp:nvSpPr>
        <dsp:cNvPr id="0" name=""/>
        <dsp:cNvSpPr/>
      </dsp:nvSpPr>
      <dsp:spPr>
        <a:xfrm rot="5400000">
          <a:off x="-292095" y="20577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1" y="2447227"/>
        <a:ext cx="1363111" cy="584191"/>
      </dsp:txXfrm>
    </dsp:sp>
    <dsp:sp modelId="{09117F78-D702-45FE-BA65-AF89C747F759}">
      <dsp:nvSpPr>
        <dsp:cNvPr id="0" name=""/>
        <dsp:cNvSpPr/>
      </dsp:nvSpPr>
      <dsp:spPr>
        <a:xfrm rot="5400000">
          <a:off x="4206890" y="-1078107"/>
          <a:ext cx="1265746" cy="6953304"/>
        </a:xfrm>
        <a:prstGeom prst="round2Same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kern="1200" dirty="0"/>
        </a:p>
      </dsp:txBody>
      <dsp:txXfrm rot="-5400000">
        <a:off x="1363112" y="1827460"/>
        <a:ext cx="6891515" cy="1142168"/>
      </dsp:txXfrm>
    </dsp:sp>
    <dsp:sp modelId="{FE31ACF4-DF46-4178-894E-3206F316BE00}">
      <dsp:nvSpPr>
        <dsp:cNvPr id="0" name=""/>
        <dsp:cNvSpPr/>
      </dsp:nvSpPr>
      <dsp:spPr>
        <a:xfrm rot="5400000">
          <a:off x="-289077" y="3731417"/>
          <a:ext cx="1941265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" y="4123896"/>
        <a:ext cx="1363111" cy="578154"/>
      </dsp:txXfrm>
    </dsp:sp>
    <dsp:sp modelId="{260CC360-E741-404D-BA81-0700D8105679}">
      <dsp:nvSpPr>
        <dsp:cNvPr id="0" name=""/>
        <dsp:cNvSpPr/>
      </dsp:nvSpPr>
      <dsp:spPr>
        <a:xfrm rot="5400000">
          <a:off x="4222889" y="596604"/>
          <a:ext cx="1233748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Методические разъяснения  и НПА Минфина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стандарты органов внутреннего Г(М)ФК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акты по внутреннему финансовому аудиту</a:t>
          </a:r>
          <a:endParaRPr lang="ru-RU" sz="2000" kern="1200" dirty="0"/>
        </a:p>
      </dsp:txBody>
      <dsp:txXfrm rot="-5400000">
        <a:off x="1363112" y="3516609"/>
        <a:ext cx="6893077" cy="1113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39C7E-6EE8-4203-95FE-4180A8EF172F}">
      <dsp:nvSpPr>
        <dsp:cNvPr id="0" name=""/>
        <dsp:cNvSpPr/>
      </dsp:nvSpPr>
      <dsp:spPr>
        <a:xfrm>
          <a:off x="3948316" y="2577960"/>
          <a:ext cx="3098700" cy="3098700"/>
        </a:xfrm>
        <a:prstGeom prst="gear9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Мониторинг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качества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финансового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менеджмента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71293" y="3303816"/>
        <a:ext cx="1852746" cy="1592795"/>
      </dsp:txXfrm>
    </dsp:sp>
    <dsp:sp modelId="{4C253E10-9C3E-467C-974D-884667C2DB6C}">
      <dsp:nvSpPr>
        <dsp:cNvPr id="0" name=""/>
        <dsp:cNvSpPr/>
      </dsp:nvSpPr>
      <dsp:spPr>
        <a:xfrm>
          <a:off x="2145436" y="1845540"/>
          <a:ext cx="2253600" cy="2253600"/>
        </a:xfrm>
        <a:prstGeom prst="gear6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ФК</a:t>
          </a: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</a:t>
          </a: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Контроль</a:t>
          </a:r>
          <a:endParaRPr lang="en-US" sz="18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Анализ ВФА</a:t>
          </a:r>
          <a:endParaRPr lang="ru-RU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12787" y="2416320"/>
        <a:ext cx="1118898" cy="1112040"/>
      </dsp:txXfrm>
    </dsp:sp>
    <dsp:sp modelId="{23E8CD16-E72A-45CD-B288-C71224D426C7}">
      <dsp:nvSpPr>
        <dsp:cNvPr id="0" name=""/>
        <dsp:cNvSpPr/>
      </dsp:nvSpPr>
      <dsp:spPr>
        <a:xfrm rot="20700000">
          <a:off x="3243156" y="246540"/>
          <a:ext cx="2537120" cy="2296560"/>
        </a:xfrm>
        <a:prstGeom prst="gear6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ВФА</a:t>
          </a:r>
          <a:endParaRPr lang="ru-RU" sz="2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4156954" y="1069713"/>
        <a:ext cx="709524" cy="650215"/>
      </dsp:txXfrm>
    </dsp:sp>
    <dsp:sp modelId="{32F441F2-0CC9-4832-88CE-2100A21AC3EB}">
      <dsp:nvSpPr>
        <dsp:cNvPr id="0" name=""/>
        <dsp:cNvSpPr/>
      </dsp:nvSpPr>
      <dsp:spPr>
        <a:xfrm>
          <a:off x="3726168" y="2101146"/>
          <a:ext cx="3966336" cy="3966336"/>
        </a:xfrm>
        <a:prstGeom prst="circularArrow">
          <a:avLst>
            <a:gd name="adj1" fmla="val 4687"/>
            <a:gd name="adj2" fmla="val 299029"/>
            <a:gd name="adj3" fmla="val 2542416"/>
            <a:gd name="adj4" fmla="val 15805844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A57B7-6C9D-4645-A359-3B8849F262E7}">
      <dsp:nvSpPr>
        <dsp:cNvPr id="0" name=""/>
        <dsp:cNvSpPr/>
      </dsp:nvSpPr>
      <dsp:spPr>
        <a:xfrm>
          <a:off x="1746328" y="1340725"/>
          <a:ext cx="2881791" cy="2881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FBE6F-4E35-46F6-9933-2E8C484C9D21}">
      <dsp:nvSpPr>
        <dsp:cNvPr id="0" name=""/>
        <dsp:cNvSpPr/>
      </dsp:nvSpPr>
      <dsp:spPr>
        <a:xfrm>
          <a:off x="2896933" y="-199041"/>
          <a:ext cx="3107151" cy="31071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90905" y="312176"/>
          <a:ext cx="1939369" cy="135755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dirty="0" smtClean="0">
              <a:solidFill>
                <a:schemeClr val="tx1"/>
              </a:solidFill>
            </a:rPr>
            <a:t>I</a:t>
          </a:r>
          <a:endParaRPr lang="ru-RU" sz="3800" kern="1200" baseline="0" dirty="0">
            <a:solidFill>
              <a:schemeClr val="tx1"/>
            </a:solidFill>
          </a:endParaRPr>
        </a:p>
      </dsp:txBody>
      <dsp:txXfrm rot="-5400000">
        <a:off x="1" y="700049"/>
        <a:ext cx="1357558" cy="581811"/>
      </dsp:txXfrm>
    </dsp:sp>
    <dsp:sp modelId="{45AAD843-F859-487B-A6C5-F227979FC08A}">
      <dsp:nvSpPr>
        <dsp:cNvPr id="0" name=""/>
        <dsp:cNvSpPr/>
      </dsp:nvSpPr>
      <dsp:spPr>
        <a:xfrm rot="5400000">
          <a:off x="4206692" y="-2849128"/>
          <a:ext cx="1260590" cy="695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 от 06.12.2011 402-ФЗ</a:t>
          </a:r>
          <a:r>
            <a:rPr lang="en-US" sz="2000" kern="1200" dirty="0" smtClean="0"/>
            <a:t>:</a:t>
          </a:r>
          <a:r>
            <a:rPr lang="ru-RU" sz="2000" kern="1200" dirty="0" smtClean="0"/>
            <a:t> статья 19 о внутреннем контроле совершаемых ФХЖ и бухгалтерской отчетности</a:t>
          </a:r>
          <a:endParaRPr lang="ru-RU" sz="2000" kern="1200" dirty="0"/>
        </a:p>
      </dsp:txBody>
      <dsp:txXfrm rot="-5400000">
        <a:off x="1357559" y="61542"/>
        <a:ext cx="6897320" cy="1137516"/>
      </dsp:txXfrm>
    </dsp:sp>
    <dsp:sp modelId="{03D0EA89-2A70-4499-8805-4AAAC01E6F36}">
      <dsp:nvSpPr>
        <dsp:cNvPr id="0" name=""/>
        <dsp:cNvSpPr/>
      </dsp:nvSpPr>
      <dsp:spPr>
        <a:xfrm rot="5400000">
          <a:off x="-290905" y="2060530"/>
          <a:ext cx="1939369" cy="135755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1" y="2448403"/>
        <a:ext cx="1357558" cy="581811"/>
      </dsp:txXfrm>
    </dsp:sp>
    <dsp:sp modelId="{09117F78-D702-45FE-BA65-AF89C747F759}">
      <dsp:nvSpPr>
        <dsp:cNvPr id="0" name=""/>
        <dsp:cNvSpPr/>
      </dsp:nvSpPr>
      <dsp:spPr>
        <a:xfrm rot="5400000">
          <a:off x="4206692" y="-1079508"/>
          <a:ext cx="1260590" cy="6958857"/>
        </a:xfrm>
        <a:prstGeom prst="round2Same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Статья 160.2-1 БК РФ, ВФА только в отношении ОГВ (ОМСУ), </a:t>
          </a:r>
          <a:r>
            <a:rPr lang="ru-RU" sz="2000" kern="1200" dirty="0" err="1" smtClean="0"/>
            <a:t>терорганов</a:t>
          </a:r>
          <a:r>
            <a:rPr lang="ru-RU" sz="2000" kern="1200" dirty="0" smtClean="0"/>
            <a:t> и казенных учреждений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ВФА, их совершенствование (уточнение)</a:t>
          </a:r>
          <a:endParaRPr lang="ru-RU" sz="2000" b="1" kern="1200" dirty="0"/>
        </a:p>
      </dsp:txBody>
      <dsp:txXfrm rot="-5400000">
        <a:off x="1357559" y="1831162"/>
        <a:ext cx="6897320" cy="1137516"/>
      </dsp:txXfrm>
    </dsp:sp>
    <dsp:sp modelId="{FE31ACF4-DF46-4178-894E-3206F316BE00}">
      <dsp:nvSpPr>
        <dsp:cNvPr id="0" name=""/>
        <dsp:cNvSpPr/>
      </dsp:nvSpPr>
      <dsp:spPr>
        <a:xfrm rot="5400000">
          <a:off x="-287899" y="3726772"/>
          <a:ext cx="1933357" cy="135755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" y="4117651"/>
        <a:ext cx="1357558" cy="575799"/>
      </dsp:txXfrm>
    </dsp:sp>
    <dsp:sp modelId="{260CC360-E741-404D-BA81-0700D8105679}">
      <dsp:nvSpPr>
        <dsp:cNvPr id="0" name=""/>
        <dsp:cNvSpPr/>
      </dsp:nvSpPr>
      <dsp:spPr>
        <a:xfrm rot="5400000">
          <a:off x="4222626" y="584784"/>
          <a:ext cx="1228722" cy="695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Внутренний аудит</a:t>
          </a:r>
          <a:r>
            <a:rPr lang="ru-RU" sz="2000" kern="1200" dirty="0" smtClean="0"/>
            <a:t>, замещающий ведомственный контроль, на основе современных подходов как в отношении ОГВ (ОМСУ), КУ, так и в отношении БУ и АУ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Концепция перехода от ВФА к Внутреннему Аудиту</a:t>
          </a:r>
          <a:endParaRPr lang="ru-RU" sz="2000" kern="1200" dirty="0"/>
        </a:p>
      </dsp:txBody>
      <dsp:txXfrm rot="-5400000">
        <a:off x="1357559" y="3509833"/>
        <a:ext cx="6898876" cy="11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1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15.06.2022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1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4" y="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15.06.2022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7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71" y="3257554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51391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4" y="651391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9288" y="34925"/>
            <a:ext cx="2952750" cy="221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20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1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49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15.06.2022 9:56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15.06.2022 9:56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9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60" y="-1585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5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53" y="-1585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6" y="3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3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Georgia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40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Georgia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0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5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5407979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91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756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3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9365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83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8523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430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873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542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3673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563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889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15.06.2022 9:56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D4CA9-6455-4D4B-9A96-1638AD137F56}" type="datetime8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15.06.2022 9:56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3AEA-1088-46C4-AFD3-1EC02C849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735" y="422108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ИЗМЕНЕНИЯ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 ЧАСТИ ОРГАНИЗАЦИИ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ВНУТРЕННЕГО ГОСУДАРСТВЕННОГО (МУНИЦИПАЛЬНОГО)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ФИНАНСОВОГО КОНТРОЛЯ И ВНУТРЕННЕГО ФИНАНСОВОГО АУДИТА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88182"/>
              </p:ext>
            </p:extLst>
          </p:nvPr>
        </p:nvGraphicFramePr>
        <p:xfrm>
          <a:off x="683568" y="29919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ЭЛЕКТРОННОГО СМАРТ-КОНТРОЛЯ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(КОНТРОЛЛИНГА)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08" y="1000234"/>
            <a:ext cx="4185807" cy="308040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778A9-26FD-0946-BAB3-37FA15C43972}"/>
              </a:ext>
            </a:extLst>
          </p:cNvPr>
          <p:cNvSpPr txBox="1"/>
          <p:nvPr/>
        </p:nvSpPr>
        <p:spPr>
          <a:xfrm>
            <a:off x="144199" y="1329871"/>
            <a:ext cx="4329823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прозрачности и обоснованности бюджетных ассигнований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путем установления к 2025 году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нового формата обоснований бюджетных ассигнований -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прозрачный механизм расчета и учет результатов предоставления ассигнований для качественного планирования расходов ФБ и оперативного принятия управленческих решений по его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исполнению</a:t>
            </a:r>
          </a:p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году единой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электронной системы формирования данных учета и отчетности государственных финансов -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консолидация учетной информации о государственных финансах бюджетов бюджетной системы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РФ</a:t>
            </a:r>
          </a:p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году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единой электронной СФАД-среды автоматизированного контроллинга, анализа и учета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решений</a:t>
            </a:r>
            <a:endParaRPr lang="ru-RU" sz="1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0543" y="1021831"/>
            <a:ext cx="4092624" cy="308040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53061" y="1356861"/>
            <a:ext cx="409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</a:t>
            </a:r>
            <a:r>
              <a:rPr lang="ru-RU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1: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нового формата обоснований бюджетных ассигнований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бюджета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818976"/>
            <a:ext cx="409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2: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электронного мониторинга использования предоставленных из бюджета средств, подлежащих казначейскому сопровождению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442918"/>
            <a:ext cx="4092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Задача 3: </a:t>
            </a:r>
            <a:r>
              <a:rPr lang="ru-RU" sz="1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и внедрение </a:t>
            </a:r>
            <a:r>
              <a:rPr lang="ru-RU" sz="12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</a:t>
            </a:r>
            <a:r>
              <a:rPr lang="ru-RU" sz="1200" b="1" dirty="0" err="1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контроллинга</a:t>
            </a:r>
            <a:r>
              <a:rPr lang="ru-RU" sz="12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базе единой цифровой платформы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904583"/>
            <a:ext cx="411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4: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единой электронной системы формирования данных учета и отчетности государственных финансов путем консолидации учетной информации</a:t>
            </a:r>
            <a:b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12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072911"/>
            <a:ext cx="4598560" cy="2705869"/>
          </a:xfrm>
          <a:prstGeom prst="rect">
            <a:avLst/>
          </a:prstGeom>
          <a:noFill/>
          <a:ln>
            <a:noFill/>
            <a:prstDash val="dash"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lnSpc>
                <a:spcPts val="1110"/>
              </a:lnSpc>
              <a:spcBef>
                <a:spcPts val="476"/>
              </a:spcBef>
            </a:pPr>
            <a:endParaRPr lang="ru-RU" sz="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765" indent="-271765" algn="just">
              <a:spcAft>
                <a:spcPts val="45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Существенное </a:t>
            </a: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снижение административной нагрузки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 счет комплексного электронного документооборота и </a:t>
            </a: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невидимого присутствия «цифрового» контролера</a:t>
            </a:r>
          </a:p>
          <a:p>
            <a:pPr marL="271765" indent="-271765" algn="just">
              <a:spcBef>
                <a:spcPts val="476"/>
              </a:spcBef>
              <a:spcAft>
                <a:spcPts val="45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Гибкое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реагирование на изменения подконтрольной среды, </a:t>
            </a: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оперативное реагирование на риски и принятие управленческих решений, полная и своевременная идентификация риск-зон объектов </a:t>
            </a:r>
            <a:r>
              <a:rPr lang="ru-RU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контроля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(создание института управления рисками)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71765" indent="-271765" algn="just">
              <a:spcBef>
                <a:spcPts val="476"/>
              </a:spcBef>
              <a:spcAft>
                <a:spcPts val="45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эффективных механизмов </a:t>
            </a: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предупреждения нарушений в финансово-бюджетной сфере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Новые принципы, правила и процедуры взаимодействия органов и объектов контроля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2783" y="3811820"/>
            <a:ext cx="4144472" cy="308040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47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00634"/>
              </p:ext>
            </p:extLst>
          </p:nvPr>
        </p:nvGraphicFramePr>
        <p:xfrm>
          <a:off x="827584" y="332656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КОНТРОЛЬНОЙ ДЕЯТЕЛЬНОСТИ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42389" y="1429052"/>
            <a:ext cx="3525555" cy="120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69"/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цифрового </a:t>
            </a: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контроля</a:t>
            </a:r>
          </a:p>
          <a:p>
            <a:pPr algn="ctr" defTabSz="913669"/>
            <a:endParaRPr lang="ru-RU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913669">
              <a:spcBef>
                <a:spcPts val="476"/>
              </a:spcBef>
              <a:spcAft>
                <a:spcPts val="951"/>
              </a:spcAft>
            </a:pPr>
            <a:r>
              <a:rPr lang="ru-RU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(«онлайн» контроль – электронный </a:t>
            </a:r>
            <a:r>
              <a:rPr lang="ru-RU" sz="1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 к </a:t>
            </a:r>
            <a:r>
              <a:rPr lang="ru-RU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учетным данным ОК, цифровой </a:t>
            </a:r>
            <a:r>
              <a:rPr lang="ru-RU" sz="1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обмен и </a:t>
            </a:r>
            <a:r>
              <a:rPr lang="ru-RU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диалог, дистанционный мониторинг</a:t>
            </a:r>
            <a:r>
              <a:rPr lang="ru-RU" sz="1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1429052"/>
            <a:ext cx="4047856" cy="1244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69"/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предупреждающего контроля </a:t>
            </a:r>
            <a:endParaRPr lang="ru-RU" sz="1600" b="1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913669">
              <a:spcBef>
                <a:spcPts val="476"/>
              </a:spcBef>
            </a:pPr>
            <a:r>
              <a:rPr lang="ru-RU" sz="1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меры превентивного характера – контрольные процедуры с учетом результатов самообследования ОК рисков в ФБС, совместное управляющее воздействие на риск-зоны)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579" y="2924944"/>
            <a:ext cx="3557649" cy="3664136"/>
          </a:xfrm>
          <a:prstGeom prst="round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Новые ИТ- технологии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(единая цифровая платформа – открытость данных ОК, алгоритмы искусственного интеллекта) 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Расширение форм и методов ВГ(М)ФК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(формы превентивного контроля, развитие механизмов «обратной связи»)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Синергия бизнес-процессов органов контроля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объектов контроля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(эффективное взаимодействие посредством «невидимого» анализа, унифицированные индикаторы риск-факторов)    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769014" y="4653136"/>
            <a:ext cx="1802986" cy="474453"/>
            <a:chOff x="3780860" y="4308538"/>
            <a:chExt cx="1802986" cy="47445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108729" y="4308538"/>
              <a:ext cx="1475117" cy="4744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Segoe UI Light" panose="020B0502040204020203" pitchFamily="34" charset="0"/>
                  <a:ea typeface="Arial"/>
                  <a:cs typeface="Segoe UI Light" panose="020B0502040204020203" pitchFamily="34" charset="0"/>
                </a:rPr>
                <a:t>Способы</a:t>
              </a:r>
              <a:endParaRPr lang="ru-RU" b="1" dirty="0">
                <a:solidFill>
                  <a:schemeClr val="bg1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10800000">
              <a:off x="3780860" y="4347574"/>
              <a:ext cx="327869" cy="413417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prstClr val="white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4771719" y="2869775"/>
            <a:ext cx="3920145" cy="3739125"/>
          </a:xfrm>
          <a:prstGeom prst="round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иск-ориентированный предупреждающий дистанционный контроль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финансово-бюджетной сфере на основании федеральных законов и нормативных правовых (правовых) актов, определяющих </a:t>
            </a:r>
            <a:r>
              <a:rPr kumimoji="0" lang="ru-RU" sz="13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основы </a:t>
            </a:r>
            <a:r>
              <a:rPr kumimoji="0" lang="ru-RU" sz="13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е</a:t>
            </a:r>
            <a:r>
              <a:rPr lang="ru-RU" sz="1300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го</a:t>
            </a:r>
            <a:r>
              <a:rPr kumimoji="0" lang="ru-RU" sz="13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реализации</a:t>
            </a:r>
          </a:p>
          <a:p>
            <a:pPr marL="0" marR="0" lvl="0" indent="0" algn="just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kern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just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just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just" defTabSz="913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kumimoji="0" lang="ru-RU" sz="1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рименение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инструментов «финансово-бюджетного мониторинга», «финансово-бюджетного </a:t>
            </a:r>
            <a:r>
              <a:rPr kumimoji="0" lang="ru-RU" sz="1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рулинга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»,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принципы, правила и процедуры взаимодействия органов внутреннего государственного (муниципального) финансового контроля и участников ГАС ФБ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использованием единой электронной среды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базе единой цифровой платформы в ГИИС «Электронный бюджет» внедрены.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7146" y="4005064"/>
            <a:ext cx="1475117" cy="47445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Результаты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692263" y="4035581"/>
            <a:ext cx="422991" cy="413417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810676"/>
            <a:ext cx="1636861" cy="47445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ЗАДАЧИ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1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30086"/>
              </p:ext>
            </p:extLst>
          </p:nvPr>
        </p:nvGraphicFramePr>
        <p:xfrm>
          <a:off x="827584" y="260648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ЭТАПЫ РАЗВИТИЯ КОНТРОЛЬНОЙ ДЕЯТЕЛЬНОСТИ В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УСЛОВИЯХ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ТРАНСФОРМАЦИИ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1700808"/>
            <a:ext cx="3774451" cy="3567600"/>
            <a:chOff x="971600" y="2444485"/>
            <a:chExt cx="3774451" cy="35676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71600" y="2444485"/>
              <a:ext cx="3774451" cy="3567600"/>
              <a:chOff x="1013573" y="3216510"/>
              <a:chExt cx="2927663" cy="2843986"/>
            </a:xfrm>
          </p:grpSpPr>
          <p:sp>
            <p:nvSpPr>
              <p:cNvPr id="7" name="Круговая стрелка 6"/>
              <p:cNvSpPr/>
              <p:nvPr/>
            </p:nvSpPr>
            <p:spPr>
              <a:xfrm>
                <a:off x="1013573" y="3216510"/>
                <a:ext cx="2927663" cy="2843986"/>
              </a:xfrm>
              <a:prstGeom prst="circularArrow">
                <a:avLst>
                  <a:gd name="adj1" fmla="val 15355"/>
                  <a:gd name="adj2" fmla="val 172497"/>
                  <a:gd name="adj3" fmla="val 20195691"/>
                  <a:gd name="adj4" fmla="val 1222840"/>
                  <a:gd name="adj5" fmla="val 12500"/>
                </a:avLst>
              </a:prstGeom>
              <a:solidFill>
                <a:srgbClr val="CCECFF"/>
              </a:solidFill>
              <a:ln w="3175" cap="flat" cmpd="sng" algn="ctr">
                <a:solidFill>
                  <a:srgbClr val="99CC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585902" y="3702133"/>
                <a:ext cx="931508" cy="640041"/>
                <a:chOff x="350095" y="2028025"/>
                <a:chExt cx="436763" cy="290039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423458" y="1977616"/>
                  <a:ext cx="290039" cy="390858"/>
                </a:xfrm>
                <a:prstGeom prst="hexagon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63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408443" tIns="204223" rIns="408443" bIns="204223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50095" y="2052873"/>
                  <a:ext cx="436763" cy="2403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Модуль</a:t>
                  </a:r>
                  <a:r>
                    <a:rPr kumimoji="0" lang="ru-RU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 </a:t>
                  </a:r>
                  <a:r>
                    <a:rPr kumimoji="0" lang="ru-RU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ВГФК</a:t>
                  </a: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2546264" y="3698206"/>
                <a:ext cx="931508" cy="640041"/>
                <a:chOff x="1335611" y="1772356"/>
                <a:chExt cx="436763" cy="29003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1408974" y="1721947"/>
                  <a:ext cx="290039" cy="390858"/>
                </a:xfrm>
                <a:prstGeom prst="hexagon">
                  <a:avLst/>
                </a:prstGeom>
                <a:solidFill>
                  <a:srgbClr val="A5A5A5">
                    <a:lumMod val="40000"/>
                    <a:lumOff val="60000"/>
                  </a:srgbClr>
                </a:solidFill>
                <a:ln w="63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408443" tIns="204223" rIns="408443" bIns="204223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335611" y="1797204"/>
                  <a:ext cx="436763" cy="2403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Анализ ИБП ОВГ(М)К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2993113" y="4301508"/>
                <a:ext cx="931508" cy="623474"/>
                <a:chOff x="1074537" y="2308225"/>
                <a:chExt cx="436763" cy="28253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1160045" y="2254062"/>
                  <a:ext cx="282532" cy="390858"/>
                </a:xfrm>
                <a:prstGeom prst="hexagon">
                  <a:avLst/>
                </a:prstGeom>
                <a:solidFill>
                  <a:srgbClr val="A5A5A5">
                    <a:lumMod val="40000"/>
                    <a:lumOff val="60000"/>
                  </a:srgbClr>
                </a:solidFill>
                <a:ln w="63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408443" tIns="204223" rIns="408443" bIns="204223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1074537" y="2328216"/>
                  <a:ext cx="436763" cy="2403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Анализ ВФА ГАБС</a:t>
                  </a: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2591576" y="4874324"/>
                <a:ext cx="931508" cy="623474"/>
                <a:chOff x="938997" y="2536825"/>
                <a:chExt cx="436763" cy="282532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1016114" y="2482662"/>
                  <a:ext cx="282532" cy="390858"/>
                </a:xfrm>
                <a:prstGeom prst="hexagon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63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408443" tIns="204223" rIns="408443" bIns="204223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938997" y="2565251"/>
                  <a:ext cx="436763" cy="2403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Модуль ВФА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666837" y="4862926"/>
                <a:ext cx="931508" cy="623474"/>
                <a:chOff x="938997" y="2536825"/>
                <a:chExt cx="436763" cy="28253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1016114" y="2482662"/>
                  <a:ext cx="282532" cy="390858"/>
                </a:xfrm>
                <a:prstGeom prst="hexagon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408443" tIns="204223" rIns="408443" bIns="204223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38997" y="2565251"/>
                  <a:ext cx="436763" cy="2403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Личный кабинет</a:t>
                  </a: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13474" y="4298168"/>
                <a:ext cx="931508" cy="53037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ПИАО: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Паспорт ОК</a:t>
                </a:r>
                <a:b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</a:b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Риск-анализ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1477689" y="3697108"/>
              <a:ext cx="782109" cy="1074713"/>
            </a:xfrm>
            <a:prstGeom prst="hexagon">
              <a:avLst/>
            </a:prstGeom>
            <a:noFill/>
            <a:ln w="63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408443" tIns="204223" rIns="408443" bIns="204223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 smtClean="0">
                  <a:ln>
                    <a:noFill/>
                  </a:ln>
                  <a:noFill/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ИММИ</a:t>
              </a:r>
              <a:endParaRPr kumimoji="0" lang="ru-RU" sz="600" b="1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2744970" y="3814734"/>
              <a:ext cx="623476" cy="827102"/>
            </a:xfrm>
            <a:prstGeom prst="hexagon">
              <a:avLst/>
            </a:prstGeom>
            <a:solidFill>
              <a:srgbClr val="ED7D31">
                <a:lumMod val="40000"/>
                <a:lumOff val="60000"/>
              </a:srgbClr>
            </a:solidFill>
            <a:ln w="6350" cap="flat" cmpd="sng" algn="ctr">
              <a:solidFill>
                <a:srgbClr val="05549A"/>
              </a:solidFill>
              <a:prstDash val="solid"/>
              <a:miter lim="800000"/>
            </a:ln>
            <a:effectLst/>
          </p:spPr>
          <p:txBody>
            <a:bodyPr lIns="408443" tIns="204223" rIns="408443" bIns="204223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57948" y="3911621"/>
              <a:ext cx="924240" cy="5303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ГИИС ЭБ</a:t>
              </a:r>
            </a:p>
          </p:txBody>
        </p:sp>
      </p:grpSp>
      <p:pic>
        <p:nvPicPr>
          <p:cNvPr id="29" name="Picture 35" descr="C:\Users\2323\AppData\Local\Temp\bank.png"/>
          <p:cNvPicPr>
            <a:picLocks noChangeAspect="1" noChangeArrowheads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6" y="1775244"/>
            <a:ext cx="502465" cy="5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93566" y="2272371"/>
            <a:ext cx="150579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</a:t>
            </a:r>
          </a:p>
        </p:txBody>
      </p:sp>
      <p:sp>
        <p:nvSpPr>
          <p:cNvPr id="32" name="Freeform 117"/>
          <p:cNvSpPr>
            <a:spLocks noChangeAspect="1" noEditPoints="1"/>
          </p:cNvSpPr>
          <p:nvPr/>
        </p:nvSpPr>
        <p:spPr bwMode="auto">
          <a:xfrm>
            <a:off x="2623405" y="4667162"/>
            <a:ext cx="422538" cy="40065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17"/>
          <p:cNvSpPr>
            <a:spLocks noChangeAspect="1" noEditPoints="1"/>
          </p:cNvSpPr>
          <p:nvPr/>
        </p:nvSpPr>
        <p:spPr bwMode="auto">
          <a:xfrm>
            <a:off x="2417390" y="4526918"/>
            <a:ext cx="422538" cy="40065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17"/>
          <p:cNvSpPr>
            <a:spLocks noChangeAspect="1" noEditPoints="1"/>
          </p:cNvSpPr>
          <p:nvPr/>
        </p:nvSpPr>
        <p:spPr bwMode="auto">
          <a:xfrm>
            <a:off x="2175773" y="4674054"/>
            <a:ext cx="422538" cy="40065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39692" y="5115462"/>
            <a:ext cx="1412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Главные администраторы бюджетных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средств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6" name="Chart 1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48312"/>
              </p:ext>
            </p:extLst>
          </p:nvPr>
        </p:nvGraphicFramePr>
        <p:xfrm>
          <a:off x="4143596" y="1700808"/>
          <a:ext cx="4924551" cy="335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179544" y="3972037"/>
            <a:ext cx="1052349" cy="1107169"/>
            <a:chOff x="147387" y="5152674"/>
            <a:chExt cx="1052349" cy="1107169"/>
          </a:xfrm>
        </p:grpSpPr>
        <p:pic>
          <p:nvPicPr>
            <p:cNvPr id="39" name="Picture 36" descr="C:\Users\2323\AppData\Local\Temp\office-block-1.png"/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52" y="5152674"/>
              <a:ext cx="461787" cy="4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6" descr="C:\Users\2323\AppData\Local\Temp\office-block-1.png"/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87" y="5319553"/>
              <a:ext cx="461787" cy="4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6" descr="C:\Users\2323\AppData\Local\Temp\office-block-1.png"/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34" y="5304815"/>
              <a:ext cx="461787" cy="4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168186" y="5828956"/>
              <a:ext cx="1031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Иные органы ВГ(М)ФК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03732" y="5753440"/>
            <a:ext cx="434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Базовая цифровая платформа</a:t>
            </a:r>
          </a:p>
        </p:txBody>
      </p:sp>
    </p:spTree>
    <p:extLst>
      <p:ext uri="{BB962C8B-B14F-4D97-AF65-F5344CB8AC3E}">
        <p14:creationId xmlns:p14="http://schemas.microsoft.com/office/powerpoint/2010/main" val="357554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99270"/>
              </p:ext>
            </p:extLst>
          </p:nvPr>
        </p:nvGraphicFramePr>
        <p:xfrm>
          <a:off x="827584" y="29919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ОСНОВНЫЕ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ЭЛЕМЕНТЫ СИСТЕМЫ КОНТРОЛЛИНГА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94244" y="597328"/>
            <a:ext cx="739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Единое информационное поле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(цифровой диалог, электронный документооборот)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958918" y="2338191"/>
            <a:ext cx="222516" cy="413417"/>
          </a:xfrm>
          <a:prstGeom prst="rightArrow">
            <a:avLst/>
          </a:prstGeom>
          <a:solidFill>
            <a:sysClr val="window" lastClr="FFFFFF">
              <a:alpha val="5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161218"/>
            <a:ext cx="3674853" cy="57797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Экспертно-аналитические мероприятия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19" y="3793546"/>
            <a:ext cx="3674853" cy="57797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Наблюдение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5788" y="5439938"/>
            <a:ext cx="3674853" cy="57797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Финансово-бюджетный рулинг</a:t>
            </a: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405" y="2026125"/>
            <a:ext cx="4653880" cy="823449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исследование, анализ и оценка эффективности финансово-хозяйственной деятельности объектов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контроля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6141" y="3793116"/>
            <a:ext cx="4652144" cy="57797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онлайн-контроль, оценка совершенных операций, предупреждение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25097" y="5314628"/>
            <a:ext cx="4680520" cy="938591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онлайн-анализ, оценка последствий «будущих» операций, специальный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режим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kern="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заимодействия органа контроля с ОК</a:t>
            </a:r>
            <a:r>
              <a:rPr lang="ru-RU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2779" y="4718496"/>
            <a:ext cx="2007185" cy="3744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сотрудничество</a:t>
            </a:r>
          </a:p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открытые данные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994086" y="3176682"/>
            <a:ext cx="222516" cy="413417"/>
          </a:xfrm>
          <a:prstGeom prst="rightArrow">
            <a:avLst/>
          </a:prstGeom>
          <a:solidFill>
            <a:sysClr val="window" lastClr="FFFFFF">
              <a:alpha val="5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017152" y="4482872"/>
            <a:ext cx="222516" cy="413417"/>
          </a:xfrm>
          <a:prstGeom prst="rightArrow">
            <a:avLst/>
          </a:prstGeom>
          <a:solidFill>
            <a:sysClr val="window" lastClr="FFFFFF">
              <a:alpha val="5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958919" y="6033247"/>
            <a:ext cx="222516" cy="413417"/>
          </a:xfrm>
          <a:prstGeom prst="rightArrow">
            <a:avLst/>
          </a:prstGeom>
          <a:solidFill>
            <a:sysClr val="window" lastClr="FFFFFF">
              <a:alpha val="5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59632" y="1428325"/>
            <a:ext cx="6921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3740465" y="1509318"/>
            <a:ext cx="484632" cy="50907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8323" y="6302226"/>
            <a:ext cx="8044420" cy="3693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Закрепление </a:t>
            </a:r>
            <a:r>
              <a:rPr lang="ru-RU" dirty="0" smtClean="0">
                <a:solidFill>
                  <a:prstClr val="black"/>
                </a:solidFill>
              </a:rPr>
              <a:t>на законодательном уровне до конца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2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38" y="1464784"/>
            <a:ext cx="38615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«Определения, принципы и задачи осуществления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«Основания и порядок организации внутреннего финансового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аудита, передачи полномочий»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18.12.2019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237н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Права и обязанности должностных лиц, работников при осуществлении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195н)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«Планирование и проведение 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05.08.2020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160н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2866"/>
            <a:ext cx="740126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4821"/>
                </a:solidFill>
                <a:latin typeface="Calibri"/>
                <a:cs typeface="Arial" charset="0"/>
              </a:rPr>
              <a:t>РЕГУЛИРОВАНИЕ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ФИНАНСОВОГО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80112" y="3220326"/>
            <a:ext cx="4716016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0112" y="3220326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209566" y="1484791"/>
            <a:ext cx="4862426" cy="1550020"/>
            <a:chOff x="4221486" y="1700808"/>
            <a:chExt cx="4862426" cy="1550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- Субъекты ВФА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80112" y="3220326"/>
            <a:ext cx="46440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ФЕДЕРАЛЬНЫЕ СТАНДАРТЫ: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«Реализация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22.05.2020 № 91н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«Подтверждение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достоверности бюджетной отчетности»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01.-09.2021 № 120н)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Методические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применению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 стандартов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01.06.2021 № 246)</a:t>
            </a: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2440" y="116632"/>
            <a:ext cx="498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EAA46"/>
                </a:solidFill>
                <a:latin typeface="DINPro-Light"/>
              </a:rPr>
              <a:t>15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68123CAF-B245-4E40-9550-173E21B5C4C4}"/>
              </a:ext>
            </a:extLst>
          </p:cNvPr>
          <p:cNvSpPr txBox="1">
            <a:spLocks/>
          </p:cNvSpPr>
          <p:nvPr/>
        </p:nvSpPr>
        <p:spPr>
          <a:xfrm>
            <a:off x="395536" y="1288152"/>
            <a:ext cx="10610849" cy="39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уровень организации ВФА по итогам 2021 года вырос на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 Verdana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11 процентов;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2)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растет фактическая численность субъектов ВФА и количество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 Verdana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проведенных </a:t>
            </a:r>
            <a:r>
              <a:rPr lang="ru-RU" dirty="0" smtClean="0">
                <a:solidFill>
                  <a:schemeClr val="tx1"/>
                </a:solidFill>
                <a:latin typeface="  Verdana"/>
              </a:rPr>
              <a:t>аудиторских мероприятий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3) установлены правовые основы проведения аудиторских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мероприятий в целях подтверждения достоверности бюджетной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отчетности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81073"/>
              </p:ext>
            </p:extLst>
          </p:nvPr>
        </p:nvGraphicFramePr>
        <p:xfrm>
          <a:off x="755576" y="34939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ВНУТРЕННЕГО ФИНАНСОВОГО 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332656" y="476609"/>
            <a:ext cx="739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602B"/>
                </a:solidFill>
              </a:rPr>
              <a:t>Положительные тенденции</a:t>
            </a:r>
            <a:r>
              <a:rPr lang="en-US" sz="2400" b="1" kern="0" dirty="0" smtClean="0">
                <a:solidFill>
                  <a:srgbClr val="00602B"/>
                </a:solidFill>
              </a:rPr>
              <a:t>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84784" y="3716923"/>
            <a:ext cx="739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rgbClr val="FF0000"/>
                </a:solidFill>
              </a:rPr>
              <a:t>Проблемы</a:t>
            </a:r>
            <a:r>
              <a:rPr lang="en-US" sz="2400" b="1" kern="0" noProof="0" dirty="0" smtClean="0">
                <a:solidFill>
                  <a:srgbClr val="FF0000"/>
                </a:solidFill>
              </a:rPr>
              <a:t>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8123CAF-B245-4E40-9550-173E21B5C4C4}"/>
              </a:ext>
            </a:extLst>
          </p:cNvPr>
          <p:cNvSpPr txBox="1">
            <a:spLocks/>
          </p:cNvSpPr>
          <p:nvPr/>
        </p:nvSpPr>
        <p:spPr>
          <a:xfrm>
            <a:off x="395535" y="4561323"/>
            <a:ext cx="10610849" cy="393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rabicParenR"/>
            </a:pPr>
            <a:r>
              <a:rPr lang="ru-RU" sz="2000" dirty="0" smtClean="0">
                <a:latin typeface="  Verdana"/>
              </a:rPr>
              <a:t>недостаточность кадровых и финансовых ресурсов для </a:t>
            </a:r>
            <a:endParaRPr lang="en-US" sz="2000" dirty="0" smtClean="0">
              <a:latin typeface="  Verdana"/>
            </a:endParaRPr>
          </a:p>
          <a:p>
            <a:pPr marL="0" indent="0">
              <a:buNone/>
            </a:pPr>
            <a:r>
              <a:rPr lang="ru-RU" sz="2000" dirty="0" smtClean="0">
                <a:latin typeface="  Verdana"/>
              </a:rPr>
              <a:t>удовлетворительного ВФА</a:t>
            </a:r>
            <a:r>
              <a:rPr lang="en-US" sz="2000" dirty="0" smtClean="0">
                <a:latin typeface="  Verdana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  Verdana"/>
              </a:rPr>
              <a:t>2) </a:t>
            </a:r>
            <a:r>
              <a:rPr lang="ru-RU" sz="2000" dirty="0" smtClean="0">
                <a:latin typeface="  Verdana"/>
              </a:rPr>
              <a:t>не запущены централизованные </a:t>
            </a:r>
            <a:r>
              <a:rPr lang="ru-RU" sz="2000" b="1" dirty="0" smtClean="0">
                <a:latin typeface="  Verdana"/>
              </a:rPr>
              <a:t>программы повышения </a:t>
            </a:r>
            <a:endParaRPr lang="en-US" sz="2000" b="1" dirty="0" smtClean="0">
              <a:latin typeface="  Verdana"/>
            </a:endParaRPr>
          </a:p>
          <a:p>
            <a:pPr marL="0" indent="0">
              <a:buNone/>
            </a:pPr>
            <a:r>
              <a:rPr lang="ru-RU" sz="2000" b="1" dirty="0" smtClean="0">
                <a:latin typeface="  Verdana"/>
              </a:rPr>
              <a:t>квалификации </a:t>
            </a:r>
            <a:r>
              <a:rPr lang="ru-RU" sz="2000" dirty="0" smtClean="0">
                <a:latin typeface="  Verdana"/>
              </a:rPr>
              <a:t>в сфере внутреннего финансового аудита, </a:t>
            </a:r>
            <a:endParaRPr lang="en-US" sz="2000" dirty="0" smtClean="0">
              <a:latin typeface="  Verdana"/>
            </a:endParaRPr>
          </a:p>
          <a:p>
            <a:pPr marL="0" indent="0">
              <a:buNone/>
            </a:pPr>
            <a:r>
              <a:rPr lang="ru-RU" sz="2000" b="1" dirty="0" smtClean="0">
                <a:latin typeface="  Verdana"/>
              </a:rPr>
              <a:t>отсутствие автоматизации процедур ВФА</a:t>
            </a:r>
            <a:r>
              <a:rPr lang="en-US" sz="2000" dirty="0" smtClean="0">
                <a:latin typeface="  Verdana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  Verdana"/>
              </a:rPr>
              <a:t>3) подмена внутреннего финансового аудита вед. контролем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688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55576" y="28363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ОБУЧЕНИЯ ВНУТРЕННИХ АУДИТОРОВ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84688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целевые группы для обучения (руководители, специалисты, новички) и состав программ обучения для каждой целевой группы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Разработать содержание учебных материалов для обучения целевых групп (многоуровневая система обучения)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единый учебный центр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РАНХиГС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Финуниверситет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предельное количество обучающихся на ежегодной основе, объем бюджетных ассигнований и включиться в единый план обучения и повышения квалификации сотрудников организаций бюджетной сферы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порядок и периодичность сертификации специалистов по внутреннему аудиту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8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4951531"/>
              </p:ext>
            </p:extLst>
          </p:nvPr>
        </p:nvGraphicFramePr>
        <p:xfrm>
          <a:off x="-36512" y="692696"/>
          <a:ext cx="8460033" cy="56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15912"/>
              </p:ext>
            </p:extLst>
          </p:nvPr>
        </p:nvGraphicFramePr>
        <p:xfrm>
          <a:off x="683568" y="424668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ИНТЕГРАЦИЯ ВФА В СИСТЕМУ КОНТРОЛЛИНГА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755370"/>
            <a:ext cx="2459926" cy="1754326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Автоматизация проведения анализа ВФА,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выгрузки типовых нарушений для целей ВФА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1076681"/>
            <a:ext cx="2555377" cy="1477328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Автоматизация бизнес-процессов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ru-RU" kern="0" noProof="0" dirty="0" smtClean="0"/>
              <a:t>ВФА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формирование запросов о процедурах, документов ВФА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960008"/>
            <a:ext cx="3816424" cy="1754326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Автоматизация проведения мониторинга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качества финансового менеджмента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расчеты показателей без участия ГРБС, рейтинги, выгрузки в том числе для целей ВФА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13036"/>
              </p:ext>
            </p:extLst>
          </p:nvPr>
        </p:nvGraphicFramePr>
        <p:xfrm>
          <a:off x="971600" y="29919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СИСТЕМЫ ВФА ВО ВНУТРЕННИЙ АУДИТ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5468947"/>
              </p:ext>
            </p:extLst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09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7130"/>
              </p:ext>
            </p:extLst>
          </p:nvPr>
        </p:nvGraphicFramePr>
        <p:xfrm>
          <a:off x="323528" y="30086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МЕТОДОЛОГИЯ ВГ(М)ФК 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ВФА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01540278"/>
              </p:ext>
            </p:extLst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7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320" y="471808"/>
            <a:ext cx="8474392" cy="5989960"/>
            <a:chOff x="274320" y="471808"/>
            <a:chExt cx="8474392" cy="598996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74320" y="1283025"/>
              <a:ext cx="8474392" cy="517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за </a:t>
              </a: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соблюдением положений правовых актов, регулирующих бюджетные 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правоотношения,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требований к бухгалтерскому учету и отчетности гос.(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мун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.) учреждений 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соблюдением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за соблюдением условий договоров (соглашений) о предоставлении средств из соответствующего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бюджета,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формированием доходов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/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расходов бюджета при управлении государственным (муниципальным) имуществом (Закон 384-ФЗ)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в сфере закупок, предусмотренный частью 8 статьи 99 44-ФЗ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;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достоверностью отчетов о результатах предоставления и (или) использования бюджетных средств (средств, предоставленных из бюджета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роверка годового отчета об исполнении бюджета субъекта РФ (муниципального образования) – </a:t>
              </a:r>
              <a:r>
                <a:rPr kumimoji="0" lang="ru-RU" sz="16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приказ МФ РФ от 14.10.2016 № 185н для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нализ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исполнения бюджетных полномочий органов контроля субъектов РФ (муниципальных образований) – осуществляет только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анализ ВФА – осуществляет только ФК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74320" y="471808"/>
              <a:ext cx="8229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Полномочия органов внутреннего </a:t>
              </a:r>
              <a:r>
                <a:rPr kumimoji="0" lang="ru-R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государственного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 (муниципального) финансового контроля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7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27237"/>
              </p:ext>
            </p:extLst>
          </p:nvPr>
        </p:nvGraphicFramePr>
        <p:xfrm>
          <a:off x="611560" y="28363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ДОСТУПА К ИНФОРМАЦИИ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5023" y="1052736"/>
            <a:ext cx="8854834" cy="5535987"/>
            <a:chOff x="197351" y="1152683"/>
            <a:chExt cx="8854834" cy="55359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38" y="2017967"/>
              <a:ext cx="540000" cy="540000"/>
            </a:xfrm>
            <a:prstGeom prst="rect">
              <a:avLst/>
            </a:prstGeom>
          </p:spPr>
        </p:pic>
        <p:pic>
          <p:nvPicPr>
            <p:cNvPr id="8" name="Picture 3" descr="C:\Users\2323\AppData\Local\Temp\conversation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28" y="1152683"/>
              <a:ext cx="492960" cy="49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74488" y="2170902"/>
              <a:ext cx="2947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РЕШЕНИЯ (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384-ФЗ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351" y="2749130"/>
              <a:ext cx="3984929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i="1" dirty="0" smtClean="0">
                  <a:solidFill>
                    <a:prstClr val="black"/>
                  </a:solidFill>
                  <a:latin typeface="Calibri"/>
                </a:rPr>
                <a:t>Включение </a:t>
              </a:r>
              <a:r>
                <a:rPr kumimoji="0" lang="ru-RU" sz="180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 Бюджетный кодекс норм о взаимодействии</a:t>
              </a:r>
              <a:r>
                <a:rPr kumimoji="0" lang="ru-RU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органов внутреннего Г(М)ФК и организаций, не являющихся объектами контроля 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(новая статья 269.3 БК РФ)</a:t>
              </a:r>
              <a:r>
                <a:rPr kumimoji="0" lang="en-US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обязанность организаций, в </a:t>
              </a:r>
              <a:r>
                <a:rPr lang="ru-RU" sz="1600" i="1" dirty="0" err="1" smtClean="0">
                  <a:solidFill>
                    <a:prstClr val="black"/>
                  </a:solidFill>
                  <a:latin typeface="Calibri"/>
                </a:rPr>
                <a:t>т.ч</a:t>
              </a: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. объектов встречных проверок, предоставлять информацию и документы по запросу контролера</a:t>
              </a: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обязанность организаций - владельцев (операторов) ИС предоставлять доступ к данным ИС по запросу контролера</a:t>
              </a:r>
              <a:endPara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28866" y="1348978"/>
              <a:ext cx="7980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Несмотря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 норму статьи 269.2 БК РФ о получении доступа к информации и базам данных, органам ВГ(М)ФК такой доступ не всегда предоставляется организациями по причине недостаточности правовых оснований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2" descr="C:\Users\2323\AppData\Local\Temp\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313" y="2120854"/>
              <a:ext cx="438650" cy="43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811675" y="2187189"/>
              <a:ext cx="3682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РИСКИ (ПРОБЛЕМЫ)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РЕАЛИЗАЦИИ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62517" y="2749130"/>
              <a:ext cx="4589668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dirty="0" smtClean="0">
                  <a:solidFill>
                    <a:prstClr val="black"/>
                  </a:solidFill>
                  <a:latin typeface="Calibri"/>
                </a:rPr>
                <a:t>несоответствие </a:t>
              </a:r>
              <a:r>
                <a:rPr kumimoji="0" lang="ru-RU" sz="175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отраслевым актам, содержащим</a:t>
              </a:r>
              <a:r>
                <a:rPr kumimoji="0" lang="ru-RU" sz="175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нормы об ограничении доступа к информации в </a:t>
              </a:r>
              <a:r>
                <a:rPr kumimoji="0" lang="ru-RU" sz="175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т.ч</a:t>
              </a:r>
              <a:r>
                <a:rPr kumimoji="0" lang="ru-RU" sz="175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в части персональных данных, сведений, составляющих налоговую, банковскую тайну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lang="ru-RU" sz="1750" dirty="0">
                <a:solidFill>
                  <a:prstClr val="black"/>
                </a:solidFill>
                <a:latin typeface="Calibri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dirty="0" smtClean="0">
                  <a:solidFill>
                    <a:prstClr val="black"/>
                  </a:solidFill>
                  <a:latin typeface="Calibri"/>
                </a:rPr>
                <a:t>большая длительность процедур согласования</a:t>
              </a:r>
              <a:r>
                <a:rPr lang="ru-RU" sz="1750" dirty="0" smtClean="0">
                  <a:solidFill>
                    <a:prstClr val="black"/>
                  </a:solidFill>
                  <a:latin typeface="Calibri"/>
                </a:rPr>
                <a:t> этих изменений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noProof="0" dirty="0" smtClean="0">
                  <a:solidFill>
                    <a:prstClr val="black"/>
                  </a:solidFill>
                  <a:latin typeface="Calibri"/>
                </a:rPr>
                <a:t>риски непринятия решений </a:t>
              </a:r>
              <a:r>
                <a:rPr lang="ru-RU" sz="1750" noProof="0" dirty="0" smtClean="0">
                  <a:solidFill>
                    <a:prstClr val="black"/>
                  </a:solidFill>
                  <a:latin typeface="Calibri"/>
                </a:rPr>
                <a:t>по внесению изменений в отраслевые акты </a:t>
              </a: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316985" y="2555030"/>
            <a:ext cx="0" cy="3819399"/>
          </a:xfrm>
          <a:prstGeom prst="line">
            <a:avLst/>
          </a:prstGeom>
          <a:ln>
            <a:solidFill>
              <a:srgbClr val="00602B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2061" y="2517164"/>
            <a:ext cx="3059497" cy="24364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69347" y="2555030"/>
            <a:ext cx="3835101" cy="30158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6538" y="100330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208 от 27.02.2020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381808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 стандарты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 учетом положений Закона 248-ФЗ от 31.07.2020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обжалование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1237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17.08.2020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42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1095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23.07.2020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17.08.2020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378" y="332656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ПРИМЕНЕНИЕ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СТАНДАРТОВ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ВНУТРЕННЕГО ГОСФИНКОНТРОЛЯ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1478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16.09.2020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61228" y="5229200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5244" y="4701983"/>
            <a:ext cx="0" cy="1054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65244" y="4701983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65244" y="5756417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3742" y="4405584"/>
            <a:ext cx="2304157" cy="67710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Существенность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влияние на результаты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ацпроектов, крупные закупки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742" y="5504839"/>
            <a:ext cx="235276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Вероятность (возможность)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5987310"/>
            <a:ext cx="3456383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Внесены изменения 31.12.2020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2435, 06.09.2021 № 1504,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21.03.2022 № 421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9393"/>
              </p:ext>
            </p:extLst>
          </p:nvPr>
        </p:nvGraphicFramePr>
        <p:xfrm>
          <a:off x="349040" y="27148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МЕТОДИЧЕСКОЕ ОБЕСПЕЧЕНИЕ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710357"/>
            <a:ext cx="8686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Методические рекомендации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составлению и представлению отчетности о результатах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контроля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МФ РФ от 01.12.2021 № 540)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Рекомендации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оценке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   </a:t>
            </a:r>
          </a:p>
          <a:p>
            <a:pPr lvl="0" algn="just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подтверждения признаков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нецелевого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неэффективного 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неправомерного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средств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(системное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0" algn="just">
              <a:defRPr/>
            </a:pP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письмо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 РФ и ФК с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учетом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СП РФ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arenR" startAt="3"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отчетности о результатах контрольной  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деятельности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Г(М)ФК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МФ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подписи)   </a:t>
            </a:r>
          </a:p>
          <a:p>
            <a:pPr lvl="0" algn="just"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Методические рекомендации по проведению проверок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предоставления и (или) использования субсидий, предоставленных  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БУ, АУ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оформлению результатов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(проект   приказа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 в</a:t>
            </a:r>
            <a:r>
              <a:rPr kumimoji="0" lang="ru-RU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разработке)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5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рекомендации по проведению проверок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предоставления и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или) использования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межбюджетных трансфертов,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оформлению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результатов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(проект приказа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 РФ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разработке)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41592" y="329785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ЕДИНЫХ ПОДХОДОВ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КВАЛИФИКАЦИИ НАРУШЕНИЙ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3583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РЕКОМЕНДАЦИИ ПО ПРОВЕДЕНИЮ КОНТРОЛЬНЫХ МЕРОПРИЯТИЙ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418" y="1710620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Объекты и предмет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51817" y="2913852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основных вопросов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для изучения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 каждому предмету (объекту) контроля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5032" y="4046221"/>
            <a:ext cx="619112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 действий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 каждому вопросу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 мероприятия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6485" y="5178590"/>
            <a:ext cx="6188286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(квалификация) нарушений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 мер реагирования по результатам контроля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72000" y="2492896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367577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4786365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872" y="6082143"/>
            <a:ext cx="633248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Аналогичный подход применен в приказах МФ РФ для ФК № 113н от 28.05.2018, № 235н от 03.10.2018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методики по отчетности и проверкам БУ, АУ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3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61125"/>
              </p:ext>
            </p:extLst>
          </p:nvPr>
        </p:nvGraphicFramePr>
        <p:xfrm>
          <a:off x="953107" y="329250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ОСОБЕННОСТИ ОСУЩЕСТВЛЕНИЯ ВГ(М)ФК В 2022 ГОДУ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513" y="1130067"/>
            <a:ext cx="8492923" cy="2377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513" y="1169180"/>
            <a:ext cx="1181712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ФК (ТОФК)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рамках Г(М)ФК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отношении ГРБС (РБС), ПБС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6358" y="1536818"/>
            <a:ext cx="76484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ПРОВОДЯТСЯ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января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ИСКЛЮЧЕНИЕМ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проверок,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осуществляемых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поручениями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Президента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Генерального прокурора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РФ, ФСБ, МВД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513" y="2322500"/>
            <a:ext cx="8327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проверки,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начатые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вступления в силу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решению органа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ГФК: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-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ПРИОСТАНАВЛИВАЮТСЯ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 сроком возобновления не ранее 1 января 2023 г.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-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ЗАВЕРШАЮТСЯ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позднее 20 рабочих дней со дня вступления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ППРФ 665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79279" y="1625482"/>
            <a:ext cx="320313" cy="336938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79278" y="2708920"/>
            <a:ext cx="320313" cy="370632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12" y="3756717"/>
            <a:ext cx="8492923" cy="2246769"/>
          </a:xfrm>
          <a:prstGeom prst="rect">
            <a:avLst/>
          </a:prstGeom>
          <a:ln>
            <a:solidFill>
              <a:srgbClr val="00602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об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обращений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ГРБС (РБС), ПБС (в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т.ч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являющихся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заказчиками)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продлении срока исполнения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представлений (предписаний)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ФК (ТОФК),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выданных до вступления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силу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665, принимается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течение 10 рабочих дней со дня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их поступления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Вновь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устанавливаемый срок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исполнения 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УКАЗАННЫХ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представлений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(предписаний)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приходиться на дату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января 2023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4493" y="695840"/>
            <a:ext cx="6198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14.04.2022 № 665</a:t>
            </a:r>
            <a:endParaRPr lang="ru-RU" dirty="0"/>
          </a:p>
        </p:txBody>
      </p:sp>
      <p:sp>
        <p:nvSpPr>
          <p:cNvPr id="4" name="Плюс 3"/>
          <p:cNvSpPr/>
          <p:nvPr/>
        </p:nvSpPr>
        <p:spPr>
          <a:xfrm>
            <a:off x="436852" y="6144461"/>
            <a:ext cx="485907" cy="432048"/>
          </a:xfrm>
          <a:prstGeom prst="mathPlus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1015" y="6116688"/>
            <a:ext cx="8044420" cy="6463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Рекомендации </a:t>
            </a:r>
            <a:r>
              <a:rPr lang="ru-RU" dirty="0">
                <a:solidFill>
                  <a:prstClr val="black"/>
                </a:solidFill>
              </a:rPr>
              <a:t>высшим исполнительным органам государственной власти </a:t>
            </a:r>
            <a:r>
              <a:rPr lang="ru-RU" b="1" dirty="0">
                <a:solidFill>
                  <a:prstClr val="black"/>
                </a:solidFill>
              </a:rPr>
              <a:t>субъектов РФ, местным </a:t>
            </a:r>
            <a:r>
              <a:rPr lang="ru-RU" b="1" dirty="0" smtClean="0">
                <a:solidFill>
                  <a:prstClr val="black"/>
                </a:solidFill>
              </a:rPr>
              <a:t>администрациям по принятию аналогичных мер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70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6" y="1180394"/>
            <a:ext cx="1387697" cy="1370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366" r="17558"/>
          <a:stretch/>
        </p:blipFill>
        <p:spPr>
          <a:xfrm>
            <a:off x="179512" y="2830296"/>
            <a:ext cx="1368151" cy="1501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6" y="4623078"/>
            <a:ext cx="1413831" cy="118667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98044"/>
              </p:ext>
            </p:extLst>
          </p:nvPr>
        </p:nvGraphicFramePr>
        <p:xfrm>
          <a:off x="1115616" y="260648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ОСОБЕННОСТИ ОСУЩЕСТВЛЕНИЯ ВГ(М)ФК В 2022 ГОДУ (2)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89360" y="1327014"/>
            <a:ext cx="728895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АКТОМ СУБЪЕКТА РФ (МУНИЦИПАЛЬНОГО ОБРАЗОВАНИЯ)</a:t>
            </a:r>
            <a:r>
              <a:rPr lang="ru-RU" sz="1600" dirty="0" smtClean="0"/>
              <a:t>, УСТАНАВЛИВАЮЩИМ ОСОБЕННОСТИ ОСУЩЕСТВЛЕНИЯ ВГ(М)ФК В 2022 ГОДУ, </a:t>
            </a:r>
            <a:r>
              <a:rPr lang="ru-RU" sz="1600" b="1" dirty="0" smtClean="0"/>
              <a:t>ДЕЙСТВИЕ МОРАТОРИЯ МОЖЕТ БЫТЬ РАСШИРЕНО </a:t>
            </a:r>
            <a:r>
              <a:rPr lang="ru-RU" sz="1600" dirty="0" smtClean="0"/>
              <a:t>(НАПРИМЕР, В ЧАСТИ ПЕРЕЧНЯ ОБЪЕКТОВ КОНТРОЛЯ И (ИЛИ) МЕТОДОВ ОСУЩЕСТВЛЕНИЯ Г(М)ФК)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9360" y="2690891"/>
            <a:ext cx="7288958" cy="1477328"/>
          </a:xfrm>
          <a:prstGeom prst="rect">
            <a:avLst/>
          </a:prstGeom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ПЛАНЫ КМ </a:t>
            </a:r>
            <a:r>
              <a:rPr lang="ru-RU" dirty="0" smtClean="0"/>
              <a:t>В СЛУЧАЕ ПРИНЯТИЯ РЕШЕНИЯ О ВВЕДЕНИИ МОРАТОРИЯ </a:t>
            </a:r>
            <a:r>
              <a:rPr lang="ru-RU" b="1" dirty="0" smtClean="0"/>
              <a:t>МОГУТ БЫТЬ СКОРРЕКТИРОВАНЫ В ЧАСТИ ИЗМЕНЕНИЯ ТЕМ КМ И (ИЛИ) ИЗМЕНЕНИЯ (ИСКЛЮЧЕНИЯ) ОБЪЕКТОВ КОНТРОЛЯ</a:t>
            </a:r>
            <a:r>
              <a:rPr lang="ru-RU" dirty="0" smtClean="0"/>
              <a:t>, УКАЗАННЫХ В ПУНКТЕ 1 СТАТЬИ 266.1 БК РФ, НА КОТОРЫХ РАСПРОСТРАНЯЕТСЯ ДЕЙСТВИЕ ПОЛОЖЕНИЙ АКТОВ, УСТАНАВЛИВАЮЩИХ МОРАТОРИЙ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6325" y="817644"/>
            <a:ext cx="763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финансов РФ от 16.05.2022 № 02-09-08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/44903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6409" y="4466246"/>
            <a:ext cx="730494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ПРОВЕРКИ ЮРИДИЧЕСКИХ ЛИЦ (П. 2 СТ. 266.1 БК РФ)</a:t>
            </a:r>
            <a:r>
              <a:rPr lang="en-US" b="1" u="sng" dirty="0" smtClean="0"/>
              <a:t> </a:t>
            </a:r>
            <a:r>
              <a:rPr lang="ru-RU" b="1" u="sng" dirty="0" smtClean="0"/>
              <a:t>проводятся, а в отношении предоставивших им средства из бюджета ГРБС: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b="1" dirty="0" smtClean="0"/>
              <a:t> ПРИОСТАНАВЛИВАЮТСЯ</a:t>
            </a:r>
            <a:r>
              <a:rPr lang="ru-RU" b="1" dirty="0"/>
              <a:t> </a:t>
            </a:r>
            <a:r>
              <a:rPr lang="ru-RU" b="1" dirty="0" smtClean="0"/>
              <a:t>или ЗАКА</a:t>
            </a:r>
            <a:r>
              <a:rPr lang="ru-RU" b="1" dirty="0" smtClean="0">
                <a:solidFill>
                  <a:prstClr val="black"/>
                </a:solidFill>
              </a:rPr>
              <a:t>НЧИ</a:t>
            </a:r>
            <a:r>
              <a:rPr lang="ru-RU" b="1" dirty="0" smtClean="0"/>
              <a:t>ВАЮТСЯ </a:t>
            </a:r>
            <a:r>
              <a:rPr lang="ru-RU" sz="1100" b="1" dirty="0" smtClean="0"/>
              <a:t>(НАЧАТЫЕ ДО ВСТУПЛЕНИЯ В СИЛУ ПП РФ № 665)</a:t>
            </a:r>
            <a:r>
              <a:rPr lang="ru-RU" sz="1100" b="1" dirty="0"/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</a:t>
            </a:r>
            <a:r>
              <a:rPr lang="ru-RU" b="1" dirty="0" smtClean="0">
                <a:solidFill>
                  <a:prstClr val="black"/>
                </a:solidFill>
              </a:rPr>
              <a:t>или </a:t>
            </a:r>
            <a:r>
              <a:rPr lang="ru-RU" sz="2800" b="1" dirty="0" smtClean="0">
                <a:solidFill>
                  <a:prstClr val="black"/>
                </a:solidFill>
              </a:rPr>
              <a:t>  </a:t>
            </a:r>
            <a:r>
              <a:rPr lang="ru-RU" b="1" dirty="0"/>
              <a:t>ИСКЛЮЧАЮТСЯ ИЗ </a:t>
            </a:r>
            <a:r>
              <a:rPr lang="ru-RU" b="1" dirty="0" smtClean="0"/>
              <a:t>ПЛАНА </a:t>
            </a:r>
            <a:r>
              <a:rPr lang="ru-RU" sz="1100" b="1" dirty="0" smtClean="0">
                <a:solidFill>
                  <a:prstClr val="black"/>
                </a:solidFill>
              </a:rPr>
              <a:t>(НЕ НАЧАТЫЕ)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74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25634</TotalTime>
  <Words>1877</Words>
  <Application>Microsoft Office PowerPoint</Application>
  <PresentationFormat>Экран (4:3)</PresentationFormat>
  <Paragraphs>275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  Verdana</vt:lpstr>
      <vt:lpstr>Arial</vt:lpstr>
      <vt:lpstr>Arial Narrow</vt:lpstr>
      <vt:lpstr>Book Antiqua</vt:lpstr>
      <vt:lpstr>Calibri</vt:lpstr>
      <vt:lpstr>DINPro-Light</vt:lpstr>
      <vt:lpstr>Georgia</vt:lpstr>
      <vt:lpstr>Open Sans Condensed</vt:lpstr>
      <vt:lpstr>Segoe UI</vt:lpstr>
      <vt:lpstr>Segoe UI Light</vt:lpstr>
      <vt:lpstr>Times New Roman</vt:lpstr>
      <vt:lpstr>Trebuchet MS</vt:lpstr>
      <vt:lpstr>Verdana</vt:lpstr>
      <vt:lpstr>Wingdings</vt:lpstr>
      <vt:lpstr>Wingdings 2</vt:lpstr>
      <vt:lpstr>1_Office Theme</vt:lpstr>
      <vt:lpstr>25_Городская</vt:lpstr>
      <vt:lpstr>11_Office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2524</cp:revision>
  <cp:lastPrinted>2021-04-21T16:25:28Z</cp:lastPrinted>
  <dcterms:created xsi:type="dcterms:W3CDTF">2016-03-17T09:44:54Z</dcterms:created>
  <dcterms:modified xsi:type="dcterms:W3CDTF">2022-06-15T06:57:41Z</dcterms:modified>
</cp:coreProperties>
</file>