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75" r:id="rId2"/>
    <p:sldId id="1338" r:id="rId3"/>
    <p:sldId id="2264" r:id="rId4"/>
    <p:sldId id="2266" r:id="rId5"/>
    <p:sldId id="2265" r:id="rId6"/>
    <p:sldId id="2268" r:id="rId7"/>
    <p:sldId id="2267" r:id="rId8"/>
    <p:sldId id="601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1338"/>
            <p14:sldId id="2264"/>
            <p14:sldId id="2266"/>
            <p14:sldId id="2265"/>
            <p14:sldId id="2268"/>
            <p14:sldId id="2267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A3E"/>
    <a:srgbClr val="C79023"/>
    <a:srgbClr val="FFFCC1"/>
    <a:srgbClr val="B3E4C5"/>
    <a:srgbClr val="66FFFF"/>
    <a:srgbClr val="E4C6D9"/>
    <a:srgbClr val="E4ABD2"/>
    <a:srgbClr val="FF99CC"/>
    <a:srgbClr val="FF9999"/>
    <a:srgbClr val="DEA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3" autoAdjust="0"/>
    <p:restoredTop sz="87783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560" y="19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27"/>
        <p:guide pos="2160"/>
        <p:guide orient="horz" pos="3144"/>
        <p:guide pos="2141"/>
        <p:guide orient="horz"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2F6DE-5924-DC49-A522-F8B3AA781270}" type="doc">
      <dgm:prSet loTypeId="urn:microsoft.com/office/officeart/2008/layout/VerticalCurvedList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772A1A9-9035-6F42-B401-88C541AD221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 казенным учреждением другого ГРБС</a:t>
          </a:r>
        </a:p>
      </dgm:t>
    </dgm:pt>
    <dgm:pt modelId="{E90EDC18-EC9A-D646-84D2-71FF47473E80}" type="parTrans" cxnId="{5434181D-90D2-154C-9B0A-5EA740F8098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F9A4A-0CF7-D148-9518-F84B482FA3D2}" type="sibTrans" cxnId="{5434181D-90D2-154C-9B0A-5EA740F8098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2B166-8C4C-284C-BC38-753EFEE2674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 бюджетным (автономным) учреждением (своим, другого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ГРБс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7F9A5AB3-A276-7243-A24E-44CA1B5A246F}" type="parTrans" cxnId="{531B3D0C-865F-F947-8430-4189613B00A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4D437B-3EF0-944C-BCBF-0B0F76135E1C}" type="sibTrans" cxnId="{531B3D0C-865F-F947-8430-4189613B00A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2B9E2-CC19-C548-B3E7-DCE1B926EAD7}" type="pres">
      <dgm:prSet presAssocID="{1932F6DE-5924-DC49-A522-F8B3AA781270}" presName="Name0" presStyleCnt="0">
        <dgm:presLayoutVars>
          <dgm:chMax val="7"/>
          <dgm:chPref val="7"/>
          <dgm:dir/>
        </dgm:presLayoutVars>
      </dgm:prSet>
      <dgm:spPr/>
    </dgm:pt>
    <dgm:pt modelId="{74539BD8-D08F-EF4A-A7BF-4C66143C62C2}" type="pres">
      <dgm:prSet presAssocID="{1932F6DE-5924-DC49-A522-F8B3AA781270}" presName="Name1" presStyleCnt="0"/>
      <dgm:spPr/>
    </dgm:pt>
    <dgm:pt modelId="{948FFDD7-3A33-764D-92AE-30D350BA55C3}" type="pres">
      <dgm:prSet presAssocID="{1932F6DE-5924-DC49-A522-F8B3AA781270}" presName="cycle" presStyleCnt="0"/>
      <dgm:spPr/>
    </dgm:pt>
    <dgm:pt modelId="{21C2506C-42E8-C742-9D46-81DC6C650133}" type="pres">
      <dgm:prSet presAssocID="{1932F6DE-5924-DC49-A522-F8B3AA781270}" presName="srcNode" presStyleLbl="node1" presStyleIdx="0" presStyleCnt="2"/>
      <dgm:spPr/>
    </dgm:pt>
    <dgm:pt modelId="{6B5F0A27-FC33-F54B-A076-AE81F3BC8550}" type="pres">
      <dgm:prSet presAssocID="{1932F6DE-5924-DC49-A522-F8B3AA781270}" presName="conn" presStyleLbl="parChTrans1D2" presStyleIdx="0" presStyleCnt="1"/>
      <dgm:spPr/>
    </dgm:pt>
    <dgm:pt modelId="{0C7F12A3-14AD-B64B-A0F1-2D96E0575635}" type="pres">
      <dgm:prSet presAssocID="{1932F6DE-5924-DC49-A522-F8B3AA781270}" presName="extraNode" presStyleLbl="node1" presStyleIdx="0" presStyleCnt="2"/>
      <dgm:spPr/>
    </dgm:pt>
    <dgm:pt modelId="{B0216AD3-BA1F-7548-A37D-00A0BADA7C9B}" type="pres">
      <dgm:prSet presAssocID="{1932F6DE-5924-DC49-A522-F8B3AA781270}" presName="dstNode" presStyleLbl="node1" presStyleIdx="0" presStyleCnt="2"/>
      <dgm:spPr/>
    </dgm:pt>
    <dgm:pt modelId="{265EA6DF-282D-0942-B236-04249104F681}" type="pres">
      <dgm:prSet presAssocID="{2772A1A9-9035-6F42-B401-88C541AD221C}" presName="text_1" presStyleLbl="node1" presStyleIdx="0" presStyleCnt="2">
        <dgm:presLayoutVars>
          <dgm:bulletEnabled val="1"/>
        </dgm:presLayoutVars>
      </dgm:prSet>
      <dgm:spPr/>
    </dgm:pt>
    <dgm:pt modelId="{753F1414-1243-BE4A-854D-30D0CD25CB17}" type="pres">
      <dgm:prSet presAssocID="{2772A1A9-9035-6F42-B401-88C541AD221C}" presName="accent_1" presStyleCnt="0"/>
      <dgm:spPr/>
    </dgm:pt>
    <dgm:pt modelId="{065D54B0-53F6-F54E-8A7C-32D8574E7602}" type="pres">
      <dgm:prSet presAssocID="{2772A1A9-9035-6F42-B401-88C541AD221C}" presName="accentRepeatNode" presStyleLbl="solidFgAcc1" presStyleIdx="0" presStyleCnt="2"/>
      <dgm:spPr/>
    </dgm:pt>
    <dgm:pt modelId="{B9B9B9E2-7E47-3747-9E6F-03980057F7CC}" type="pres">
      <dgm:prSet presAssocID="{31D2B166-8C4C-284C-BC38-753EFEE26740}" presName="text_2" presStyleLbl="node1" presStyleIdx="1" presStyleCnt="2">
        <dgm:presLayoutVars>
          <dgm:bulletEnabled val="1"/>
        </dgm:presLayoutVars>
      </dgm:prSet>
      <dgm:spPr/>
    </dgm:pt>
    <dgm:pt modelId="{2AAD3688-FECA-CB43-A313-1BBB488C8A4E}" type="pres">
      <dgm:prSet presAssocID="{31D2B166-8C4C-284C-BC38-753EFEE26740}" presName="accent_2" presStyleCnt="0"/>
      <dgm:spPr/>
    </dgm:pt>
    <dgm:pt modelId="{AF19D9B4-51AB-B94B-BA8A-A004D3E4F894}" type="pres">
      <dgm:prSet presAssocID="{31D2B166-8C4C-284C-BC38-753EFEE26740}" presName="accentRepeatNode" presStyleLbl="solidFgAcc1" presStyleIdx="1" presStyleCnt="2"/>
      <dgm:spPr/>
    </dgm:pt>
  </dgm:ptLst>
  <dgm:cxnLst>
    <dgm:cxn modelId="{531B3D0C-865F-F947-8430-4189613B00AA}" srcId="{1932F6DE-5924-DC49-A522-F8B3AA781270}" destId="{31D2B166-8C4C-284C-BC38-753EFEE26740}" srcOrd="1" destOrd="0" parTransId="{7F9A5AB3-A276-7243-A24E-44CA1B5A246F}" sibTransId="{BE4D437B-3EF0-944C-BCBF-0B0F76135E1C}"/>
    <dgm:cxn modelId="{5434181D-90D2-154C-9B0A-5EA740F80984}" srcId="{1932F6DE-5924-DC49-A522-F8B3AA781270}" destId="{2772A1A9-9035-6F42-B401-88C541AD221C}" srcOrd="0" destOrd="0" parTransId="{E90EDC18-EC9A-D646-84D2-71FF47473E80}" sibTransId="{C6AF9A4A-0CF7-D148-9518-F84B482FA3D2}"/>
    <dgm:cxn modelId="{6798FA33-AAAE-7B44-BD0E-74B6F8128105}" type="presOf" srcId="{C6AF9A4A-0CF7-D148-9518-F84B482FA3D2}" destId="{6B5F0A27-FC33-F54B-A076-AE81F3BC8550}" srcOrd="0" destOrd="0" presId="urn:microsoft.com/office/officeart/2008/layout/VerticalCurvedList"/>
    <dgm:cxn modelId="{B2515D34-FA66-EB40-8719-028F4CE280B3}" type="presOf" srcId="{31D2B166-8C4C-284C-BC38-753EFEE26740}" destId="{B9B9B9E2-7E47-3747-9E6F-03980057F7CC}" srcOrd="0" destOrd="0" presId="urn:microsoft.com/office/officeart/2008/layout/VerticalCurvedList"/>
    <dgm:cxn modelId="{76F9756C-93FF-714B-BA25-B381F158D202}" type="presOf" srcId="{2772A1A9-9035-6F42-B401-88C541AD221C}" destId="{265EA6DF-282D-0942-B236-04249104F681}" srcOrd="0" destOrd="0" presId="urn:microsoft.com/office/officeart/2008/layout/VerticalCurvedList"/>
    <dgm:cxn modelId="{44E83B75-5F04-2845-875F-1506FFE99D68}" type="presOf" srcId="{1932F6DE-5924-DC49-A522-F8B3AA781270}" destId="{3852B9E2-CC19-C548-B3E7-DCE1B926EAD7}" srcOrd="0" destOrd="0" presId="urn:microsoft.com/office/officeart/2008/layout/VerticalCurvedList"/>
    <dgm:cxn modelId="{CF61CCB9-78DC-0842-B09B-2DF072CFA81B}" type="presParOf" srcId="{3852B9E2-CC19-C548-B3E7-DCE1B926EAD7}" destId="{74539BD8-D08F-EF4A-A7BF-4C66143C62C2}" srcOrd="0" destOrd="0" presId="urn:microsoft.com/office/officeart/2008/layout/VerticalCurvedList"/>
    <dgm:cxn modelId="{3FC9EAC5-0B80-ED42-B1E3-EEF7E3429C25}" type="presParOf" srcId="{74539BD8-D08F-EF4A-A7BF-4C66143C62C2}" destId="{948FFDD7-3A33-764D-92AE-30D350BA55C3}" srcOrd="0" destOrd="0" presId="urn:microsoft.com/office/officeart/2008/layout/VerticalCurvedList"/>
    <dgm:cxn modelId="{DC9571FA-935A-AF42-9FFA-275AC9E1279E}" type="presParOf" srcId="{948FFDD7-3A33-764D-92AE-30D350BA55C3}" destId="{21C2506C-42E8-C742-9D46-81DC6C650133}" srcOrd="0" destOrd="0" presId="urn:microsoft.com/office/officeart/2008/layout/VerticalCurvedList"/>
    <dgm:cxn modelId="{5A97E43C-ACA2-1F4D-9EA3-C4070E44CC8B}" type="presParOf" srcId="{948FFDD7-3A33-764D-92AE-30D350BA55C3}" destId="{6B5F0A27-FC33-F54B-A076-AE81F3BC8550}" srcOrd="1" destOrd="0" presId="urn:microsoft.com/office/officeart/2008/layout/VerticalCurvedList"/>
    <dgm:cxn modelId="{30D464A4-945B-0841-A627-2A8E3924DDB2}" type="presParOf" srcId="{948FFDD7-3A33-764D-92AE-30D350BA55C3}" destId="{0C7F12A3-14AD-B64B-A0F1-2D96E0575635}" srcOrd="2" destOrd="0" presId="urn:microsoft.com/office/officeart/2008/layout/VerticalCurvedList"/>
    <dgm:cxn modelId="{8D3374BC-B721-8E43-AD81-D1333C60DCC7}" type="presParOf" srcId="{948FFDD7-3A33-764D-92AE-30D350BA55C3}" destId="{B0216AD3-BA1F-7548-A37D-00A0BADA7C9B}" srcOrd="3" destOrd="0" presId="urn:microsoft.com/office/officeart/2008/layout/VerticalCurvedList"/>
    <dgm:cxn modelId="{E94FB405-4A12-F941-BF53-293D1B1BAED5}" type="presParOf" srcId="{74539BD8-D08F-EF4A-A7BF-4C66143C62C2}" destId="{265EA6DF-282D-0942-B236-04249104F681}" srcOrd="1" destOrd="0" presId="urn:microsoft.com/office/officeart/2008/layout/VerticalCurvedList"/>
    <dgm:cxn modelId="{017C5C71-C344-B74A-8C5E-045B18DA1150}" type="presParOf" srcId="{74539BD8-D08F-EF4A-A7BF-4C66143C62C2}" destId="{753F1414-1243-BE4A-854D-30D0CD25CB17}" srcOrd="2" destOrd="0" presId="urn:microsoft.com/office/officeart/2008/layout/VerticalCurvedList"/>
    <dgm:cxn modelId="{74E77115-C163-7240-A53A-C8EF290AE5B3}" type="presParOf" srcId="{753F1414-1243-BE4A-854D-30D0CD25CB17}" destId="{065D54B0-53F6-F54E-8A7C-32D8574E7602}" srcOrd="0" destOrd="0" presId="urn:microsoft.com/office/officeart/2008/layout/VerticalCurvedList"/>
    <dgm:cxn modelId="{2F66D99B-0AD3-EC4D-898C-88C2666D2943}" type="presParOf" srcId="{74539BD8-D08F-EF4A-A7BF-4C66143C62C2}" destId="{B9B9B9E2-7E47-3747-9E6F-03980057F7CC}" srcOrd="3" destOrd="0" presId="urn:microsoft.com/office/officeart/2008/layout/VerticalCurvedList"/>
    <dgm:cxn modelId="{028A1A4E-1B41-2E4C-AFB4-9214795767E8}" type="presParOf" srcId="{74539BD8-D08F-EF4A-A7BF-4C66143C62C2}" destId="{2AAD3688-FECA-CB43-A313-1BBB488C8A4E}" srcOrd="4" destOrd="0" presId="urn:microsoft.com/office/officeart/2008/layout/VerticalCurvedList"/>
    <dgm:cxn modelId="{C2F5006E-B2DE-874C-8C3B-1B723FF41E2F}" type="presParOf" srcId="{2AAD3688-FECA-CB43-A313-1BBB488C8A4E}" destId="{AF19D9B4-51AB-B94B-BA8A-A004D3E4F8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F0A27-FC33-F54B-A076-AE81F3BC8550}">
      <dsp:nvSpPr>
        <dsp:cNvPr id="0" name=""/>
        <dsp:cNvSpPr/>
      </dsp:nvSpPr>
      <dsp:spPr>
        <a:xfrm>
          <a:off x="-2886962" y="-447584"/>
          <a:ext cx="3466012" cy="3466012"/>
        </a:xfrm>
        <a:prstGeom prst="blockArc">
          <a:avLst>
            <a:gd name="adj1" fmla="val 18900000"/>
            <a:gd name="adj2" fmla="val 2700000"/>
            <a:gd name="adj3" fmla="val 623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EA6DF-282D-0942-B236-04249104F681}">
      <dsp:nvSpPr>
        <dsp:cNvPr id="0" name=""/>
        <dsp:cNvSpPr/>
      </dsp:nvSpPr>
      <dsp:spPr>
        <a:xfrm>
          <a:off x="472585" y="367270"/>
          <a:ext cx="5609853" cy="7344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296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казенным учреждением другого ГРБС</a:t>
          </a:r>
        </a:p>
      </dsp:txBody>
      <dsp:txXfrm>
        <a:off x="472585" y="367270"/>
        <a:ext cx="5609853" cy="734438"/>
      </dsp:txXfrm>
    </dsp:sp>
    <dsp:sp modelId="{065D54B0-53F6-F54E-8A7C-32D8574E7602}">
      <dsp:nvSpPr>
        <dsp:cNvPr id="0" name=""/>
        <dsp:cNvSpPr/>
      </dsp:nvSpPr>
      <dsp:spPr>
        <a:xfrm>
          <a:off x="13561" y="275465"/>
          <a:ext cx="918048" cy="91804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9B9B9E2-7E47-3747-9E6F-03980057F7CC}">
      <dsp:nvSpPr>
        <dsp:cNvPr id="0" name=""/>
        <dsp:cNvSpPr/>
      </dsp:nvSpPr>
      <dsp:spPr>
        <a:xfrm>
          <a:off x="472585" y="1469133"/>
          <a:ext cx="5609853" cy="734438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296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бюджетным (автономным) учреждением (своим, другого </a:t>
          </a: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ГРБс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472585" y="1469133"/>
        <a:ext cx="5609853" cy="734438"/>
      </dsp:txXfrm>
    </dsp:sp>
    <dsp:sp modelId="{AF19D9B4-51AB-B94B-BA8A-A004D3E4F894}">
      <dsp:nvSpPr>
        <dsp:cNvPr id="0" name=""/>
        <dsp:cNvSpPr/>
      </dsp:nvSpPr>
      <dsp:spPr>
        <a:xfrm>
          <a:off x="13561" y="1377329"/>
          <a:ext cx="918048" cy="91804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6/17/22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6/17/22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4163" y="49213"/>
            <a:ext cx="4275137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97327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70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1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822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701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217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25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91" y="4201934"/>
            <a:ext cx="820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Консолидируемые процедуры</a:t>
            </a:r>
            <a:endParaRPr lang="ru-RU" sz="2400" b="1" dirty="0">
              <a:solidFill>
                <a:srgbClr val="077A3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29143" y="6543586"/>
            <a:ext cx="1363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Май 2022</a:t>
            </a:r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EE5011-B577-E243-9B4C-F3967DD2182E}"/>
              </a:ext>
            </a:extLst>
          </p:cNvPr>
          <p:cNvSpPr/>
          <p:nvPr/>
        </p:nvSpPr>
        <p:spPr>
          <a:xfrm>
            <a:off x="1836431" y="114822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Консолидация с 2022 года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C2E67-ECBC-184C-BE33-EA5F28BA58B9}"/>
              </a:ext>
            </a:extLst>
          </p:cNvPr>
          <p:cNvSpPr txBox="1"/>
          <p:nvPr/>
        </p:nvSpPr>
        <p:spPr>
          <a:xfrm>
            <a:off x="178091" y="947057"/>
            <a:ext cx="85040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имущества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ГРБСом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(вариант 1)</a:t>
            </a: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</a:t>
            </a:r>
            <a:r>
              <a:rPr lang="ru-RU" sz="17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304 04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       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ХХХХ0000000000000 1 101 ХХ 410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1512C-DC10-E34D-BBA8-1B32F3D6FAE2}"/>
              </a:ext>
            </a:extLst>
          </p:cNvPr>
          <p:cNvSpPr txBox="1"/>
          <p:nvPr/>
        </p:nvSpPr>
        <p:spPr>
          <a:xfrm>
            <a:off x="178091" y="2890157"/>
            <a:ext cx="85040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имущества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ГРБСом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(вариант 2)</a:t>
            </a: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</a:t>
            </a:r>
            <a:r>
              <a:rPr lang="ru-RU" sz="17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1 401 20 281       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ХХХХ0000000000000 1 101 ХХ 410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87648-16EE-8C41-A78F-1AAC48673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96" y="4049486"/>
            <a:ext cx="2579914" cy="2579914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EA178E7-F4D3-3649-8DA2-0C00D4381F51}"/>
              </a:ext>
            </a:extLst>
          </p:cNvPr>
          <p:cNvGraphicFramePr/>
          <p:nvPr>
            <p:extLst/>
          </p:nvPr>
        </p:nvGraphicFramePr>
        <p:xfrm>
          <a:off x="2888493" y="4049486"/>
          <a:ext cx="6096000" cy="257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891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389"/>
            <a:ext cx="9057184" cy="480735"/>
          </a:xfrm>
        </p:spPr>
        <p:txBody>
          <a:bodyPr/>
          <a:lstStyle/>
          <a:p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2400" b="1" dirty="0" err="1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неденежные</a:t>
            </a: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передачи/поступления с 2022 года</a:t>
            </a:r>
            <a:b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8377518" y="116632"/>
            <a:ext cx="63233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lang="ru-RU" b="1">
                <a:solidFill>
                  <a:srgbClr val="C79023"/>
                </a:solidFill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lang="ru-RU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5AFD75D-884B-3D49-9A29-09C8F8E44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491552"/>
              </p:ext>
            </p:extLst>
          </p:nvPr>
        </p:nvGraphicFramePr>
        <p:xfrm>
          <a:off x="300317" y="846881"/>
          <a:ext cx="8601636" cy="57080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00818">
                  <a:extLst>
                    <a:ext uri="{9D8B030D-6E8A-4147-A177-3AD203B41FA5}">
                      <a16:colId xmlns:a16="http://schemas.microsoft.com/office/drawing/2014/main" val="2635697349"/>
                    </a:ext>
                  </a:extLst>
                </a:gridCol>
                <a:gridCol w="4300818">
                  <a:extLst>
                    <a:ext uri="{9D8B030D-6E8A-4147-A177-3AD203B41FA5}">
                      <a16:colId xmlns:a16="http://schemas.microsoft.com/office/drawing/2014/main" val="2718454855"/>
                    </a:ext>
                  </a:extLst>
                </a:gridCol>
              </a:tblGrid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Отправитель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016939"/>
                  </a:ext>
                </a:extLst>
              </a:tr>
              <a:tr h="47567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 юридического лица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707635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6472"/>
                  </a:ext>
                </a:extLst>
              </a:tr>
              <a:tr h="47567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Внутриведомственные расчеты (внутри одного ГРБС)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586329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 (для КУ)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(от КУ)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160421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 (для БУ-АУ)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(от БУ-АУ)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918504"/>
                  </a:ext>
                </a:extLst>
              </a:tr>
              <a:tr h="47567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Межведомственные расчеты внутри одного бюджета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044826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 (для КУ другого ГРБС)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(от КУ другого ГРБС)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61166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 (для БУ-АУ другого ГРБС(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(от БУ-АУ другого ГРБС)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91129"/>
                  </a:ext>
                </a:extLst>
              </a:tr>
              <a:tr h="47567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расчеты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098183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 (для КУ другого бюджета)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(от КУ другого бюджета)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9025880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 (для БУ-АУ другого бюджета)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(от БУ-АУ другого бюджета)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37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68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EE5011-B577-E243-9B4C-F3967DD2182E}"/>
              </a:ext>
            </a:extLst>
          </p:cNvPr>
          <p:cNvSpPr/>
          <p:nvPr/>
        </p:nvSpPr>
        <p:spPr>
          <a:xfrm>
            <a:off x="1836431" y="114822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Консолидация с 2022 года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C2E67-ECBC-184C-BE33-EA5F28BA58B9}"/>
              </a:ext>
            </a:extLst>
          </p:cNvPr>
          <p:cNvSpPr txBox="1"/>
          <p:nvPr/>
        </p:nvSpPr>
        <p:spPr>
          <a:xfrm>
            <a:off x="178091" y="696367"/>
            <a:ext cx="88064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имущества от КУ к КУ внутри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ГРБСа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Передающая сторона</a:t>
            </a:r>
          </a:p>
          <a:p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</a:t>
            </a:r>
            <a:r>
              <a:rPr lang="ru-RU" sz="1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802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304 04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      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ХХХХ0000000000000 1 101 ХХ 410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Принимающая сторона</a:t>
            </a:r>
          </a:p>
          <a:p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ХХХХ0000000000000 1 101 ХХ 310       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</a:t>
            </a:r>
            <a:r>
              <a:rPr lang="ru-RU" sz="1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304 04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1512C-DC10-E34D-BBA8-1B32F3D6FAE2}"/>
              </a:ext>
            </a:extLst>
          </p:cNvPr>
          <p:cNvSpPr txBox="1"/>
          <p:nvPr/>
        </p:nvSpPr>
        <p:spPr>
          <a:xfrm>
            <a:off x="178091" y="3871793"/>
            <a:ext cx="88064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имущества от КУ (учредителя) к БУ-АУ внутри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ГРБСа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Передающая сторона (учредитель)</a:t>
            </a:r>
          </a:p>
          <a:p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</a:t>
            </a:r>
            <a:r>
              <a:rPr lang="ru-RU" sz="1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803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1 401 20 281       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ХХХХ0000000000000 1 101 ХХ 410 </a:t>
            </a: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Принимающая сторона (БУ-АУ)</a:t>
            </a:r>
          </a:p>
          <a:p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ХХХХ0000000000000 1 101 ХХ 310       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</a:t>
            </a:r>
            <a:r>
              <a:rPr lang="ru-RU" sz="1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401 10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 </a:t>
            </a:r>
          </a:p>
        </p:txBody>
      </p:sp>
    </p:spTree>
    <p:extLst>
      <p:ext uri="{BB962C8B-B14F-4D97-AF65-F5344CB8AC3E}">
        <p14:creationId xmlns:p14="http://schemas.microsoft.com/office/powerpoint/2010/main" val="904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161364" y="153240"/>
            <a:ext cx="85388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ВИДОВ РАСХОДОВ КЛАССИФИКАЦИИ РАСХОДОВ БЮДЖЕТОВ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СТАТЕЙ (ПОДСТАТЕЙ) КЛАССИФИКАЦИИ ОПЕРАЦИЙ СЕКТОРА ГОСУДАРСТВЕННОГО УПРАВЛЕНИЯ, ПРИМЕНЯЕМАЯ В 2022 ГОДУ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БУХГАЛТЕРСКОГО (БЮДЖЕТНОГО) УЧЕТА ПРИ БЕЗВОЗМЕДНЫХ НЕДЕНЕЖНЫХ ПЕРЕДАЧАХ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3E1A47-BC52-C64B-A030-3127A15879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96"/>
          <a:stretch/>
        </p:blipFill>
        <p:spPr>
          <a:xfrm>
            <a:off x="1011299" y="1266467"/>
            <a:ext cx="7073900" cy="55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69A0B2-556C-9B48-9CA6-F0AC6F3A4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53" y="646953"/>
            <a:ext cx="8471204" cy="49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0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A3A2E9-C4C3-D647-9E59-31C381F6F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74" y="732769"/>
            <a:ext cx="8443084" cy="48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27727</TotalTime>
  <Words>302</Words>
  <Application>Microsoft Macintosh PowerPoint</Application>
  <PresentationFormat>Экран (4:3)</PresentationFormat>
  <Paragraphs>59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DINPro-Light</vt:lpstr>
      <vt:lpstr>Times New Roman</vt:lpstr>
      <vt:lpstr>Office Theme</vt:lpstr>
      <vt:lpstr>Презентация PowerPoint</vt:lpstr>
      <vt:lpstr>Презентация PowerPoint</vt:lpstr>
      <vt:lpstr>Безвозмездные неденежные передачи/поступления с 2022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Юлия М</cp:lastModifiedBy>
  <cp:revision>1613</cp:revision>
  <cp:lastPrinted>2018-11-14T09:10:42Z</cp:lastPrinted>
  <dcterms:created xsi:type="dcterms:W3CDTF">2014-05-13T07:16:38Z</dcterms:created>
  <dcterms:modified xsi:type="dcterms:W3CDTF">2022-06-17T05:45:41Z</dcterms:modified>
</cp:coreProperties>
</file>